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8" r:id="rId32"/>
    <p:sldId id="286" r:id="rId33"/>
    <p:sldId id="287" r:id="rId34"/>
    <p:sldId id="289" r:id="rId35"/>
    <p:sldId id="290" r:id="rId36"/>
    <p:sldId id="291" r:id="rId37"/>
    <p:sldId id="293" r:id="rId38"/>
    <p:sldId id="292" r:id="rId39"/>
    <p:sldId id="294" r:id="rId40"/>
    <p:sldId id="295" r:id="rId41"/>
    <p:sldId id="296" r:id="rId42"/>
    <p:sldId id="297" r:id="rId43"/>
    <p:sldId id="301" r:id="rId44"/>
    <p:sldId id="298" r:id="rId45"/>
    <p:sldId id="302" r:id="rId46"/>
    <p:sldId id="299" r:id="rId47"/>
    <p:sldId id="30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7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9AC0BD-6218-419F-8A0E-9104A1D99421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3CC0DF0-F407-4D88-AAEF-B2C1ED598ED2}">
      <dgm:prSet/>
      <dgm:spPr/>
      <dgm:t>
        <a:bodyPr/>
        <a:lstStyle/>
        <a:p>
          <a:r>
            <a:rPr lang="en-US"/>
            <a:t>Step 7: Commercial Development</a:t>
          </a:r>
        </a:p>
      </dgm:t>
    </dgm:pt>
    <dgm:pt modelId="{014BC9EC-CA8B-4953-9EE9-54BAAD07DEE4}" type="parTrans" cxnId="{BB4AAE04-BC54-4993-88F4-EEC2EC332BCB}">
      <dgm:prSet/>
      <dgm:spPr/>
      <dgm:t>
        <a:bodyPr/>
        <a:lstStyle/>
        <a:p>
          <a:endParaRPr lang="en-US"/>
        </a:p>
      </dgm:t>
    </dgm:pt>
    <dgm:pt modelId="{4D25A2EB-290C-4F75-8663-63D0AA826736}" type="sibTrans" cxnId="{BB4AAE04-BC54-4993-88F4-EEC2EC332BCB}">
      <dgm:prSet/>
      <dgm:spPr/>
      <dgm:t>
        <a:bodyPr/>
        <a:lstStyle/>
        <a:p>
          <a:endParaRPr lang="en-US"/>
        </a:p>
      </dgm:t>
    </dgm:pt>
    <dgm:pt modelId="{91D81D1E-CA12-4A0C-9D27-1F6F4312BA94}">
      <dgm:prSet/>
      <dgm:spPr/>
      <dgm:t>
        <a:bodyPr/>
        <a:lstStyle/>
        <a:p>
          <a:r>
            <a:rPr lang="en-US"/>
            <a:t>Create Test Commercials: Develop television ads that fulfill the research objectives.</a:t>
          </a:r>
        </a:p>
      </dgm:t>
    </dgm:pt>
    <dgm:pt modelId="{8D942CB4-1E10-459A-91CA-7BACAB5A0272}" type="parTrans" cxnId="{239CC21C-3FEB-4BAB-8CB5-BB37D18A3289}">
      <dgm:prSet/>
      <dgm:spPr/>
      <dgm:t>
        <a:bodyPr/>
        <a:lstStyle/>
        <a:p>
          <a:endParaRPr lang="en-US"/>
        </a:p>
      </dgm:t>
    </dgm:pt>
    <dgm:pt modelId="{21F21B83-E1E5-4423-9E60-2EBCFE7E6D3A}" type="sibTrans" cxnId="{239CC21C-3FEB-4BAB-8CB5-BB37D18A3289}">
      <dgm:prSet/>
      <dgm:spPr/>
      <dgm:t>
        <a:bodyPr/>
        <a:lstStyle/>
        <a:p>
          <a:endParaRPr lang="en-US"/>
        </a:p>
      </dgm:t>
    </dgm:pt>
    <dgm:pt modelId="{5E7EA1D8-0887-491E-99D8-4D6357DFA01E}">
      <dgm:prSet/>
      <dgm:spPr/>
      <dgm:t>
        <a:bodyPr/>
        <a:lstStyle/>
        <a:p>
          <a:r>
            <a:rPr lang="en-US"/>
            <a:t>Step 8: Select Testing Method</a:t>
          </a:r>
        </a:p>
      </dgm:t>
    </dgm:pt>
    <dgm:pt modelId="{5F87FF1A-DDC2-4D9F-939C-06F9397235C5}" type="parTrans" cxnId="{BB696645-151A-41D0-80AC-0987C55C56A6}">
      <dgm:prSet/>
      <dgm:spPr/>
      <dgm:t>
        <a:bodyPr/>
        <a:lstStyle/>
        <a:p>
          <a:endParaRPr lang="en-US"/>
        </a:p>
      </dgm:t>
    </dgm:pt>
    <dgm:pt modelId="{8DA588D0-72FA-4802-B6C8-C73F224B4B47}" type="sibTrans" cxnId="{BB696645-151A-41D0-80AC-0987C55C56A6}">
      <dgm:prSet/>
      <dgm:spPr/>
      <dgm:t>
        <a:bodyPr/>
        <a:lstStyle/>
        <a:p>
          <a:endParaRPr lang="en-US"/>
        </a:p>
      </dgm:t>
    </dgm:pt>
    <dgm:pt modelId="{65AF6D49-E472-49D8-ACC5-8DB1E48FFD02}">
      <dgm:prSet/>
      <dgm:spPr/>
      <dgm:t>
        <a:bodyPr/>
        <a:lstStyle/>
        <a:p>
          <a:r>
            <a:rPr lang="en-US"/>
            <a:t>Choose Between Off-Air and On-Air Testing:</a:t>
          </a:r>
        </a:p>
      </dgm:t>
    </dgm:pt>
    <dgm:pt modelId="{1A617CF9-2012-42D5-A36C-24876EF0E161}" type="parTrans" cxnId="{E00DE9C8-4915-4469-A293-4AF0DFEF6392}">
      <dgm:prSet/>
      <dgm:spPr/>
      <dgm:t>
        <a:bodyPr/>
        <a:lstStyle/>
        <a:p>
          <a:endParaRPr lang="en-US"/>
        </a:p>
      </dgm:t>
    </dgm:pt>
    <dgm:pt modelId="{A48E34DF-67CF-43E7-B63F-B3A7352F8C4D}" type="sibTrans" cxnId="{E00DE9C8-4915-4469-A293-4AF0DFEF6392}">
      <dgm:prSet/>
      <dgm:spPr/>
      <dgm:t>
        <a:bodyPr/>
        <a:lstStyle/>
        <a:p>
          <a:endParaRPr lang="en-US"/>
        </a:p>
      </dgm:t>
    </dgm:pt>
    <dgm:pt modelId="{4816E24E-0C8F-49F9-9C6C-0A0245340122}">
      <dgm:prSet/>
      <dgm:spPr/>
      <dgm:t>
        <a:bodyPr/>
        <a:lstStyle/>
        <a:p>
          <a:r>
            <a:rPr lang="en-US"/>
            <a:t>a)	Off-Air Testing: Conduct tests in controlled environments (theaters, malls).</a:t>
          </a:r>
        </a:p>
      </dgm:t>
    </dgm:pt>
    <dgm:pt modelId="{5BD70C7C-37B8-474A-B5F0-39312E7AFB9B}" type="parTrans" cxnId="{3A7FE686-7611-46B6-B6C7-5FA1B1F5E8CF}">
      <dgm:prSet/>
      <dgm:spPr/>
      <dgm:t>
        <a:bodyPr/>
        <a:lstStyle/>
        <a:p>
          <a:endParaRPr lang="en-US"/>
        </a:p>
      </dgm:t>
    </dgm:pt>
    <dgm:pt modelId="{CE1B737F-DC53-44B0-A6AC-3C3F004BDA4F}" type="sibTrans" cxnId="{3A7FE686-7611-46B6-B6C7-5FA1B1F5E8CF}">
      <dgm:prSet/>
      <dgm:spPr/>
      <dgm:t>
        <a:bodyPr/>
        <a:lstStyle/>
        <a:p>
          <a:endParaRPr lang="en-US"/>
        </a:p>
      </dgm:t>
    </dgm:pt>
    <dgm:pt modelId="{5C545F6A-209A-44AD-B3D6-0407CC14D112}">
      <dgm:prSet/>
      <dgm:spPr/>
      <dgm:t>
        <a:bodyPr/>
        <a:lstStyle/>
        <a:p>
          <a:r>
            <a:rPr lang="en-US"/>
            <a:t>b)	On-Air Testing: Assess commercials in realistic settings, capturing viewer reactions in their homes.</a:t>
          </a:r>
        </a:p>
      </dgm:t>
    </dgm:pt>
    <dgm:pt modelId="{2C57CAFB-7141-40F0-B95A-D02EB326EBFE}" type="parTrans" cxnId="{EF4A5BB1-CAA9-41B8-9A80-F34E6C700651}">
      <dgm:prSet/>
      <dgm:spPr/>
      <dgm:t>
        <a:bodyPr/>
        <a:lstStyle/>
        <a:p>
          <a:endParaRPr lang="en-US"/>
        </a:p>
      </dgm:t>
    </dgm:pt>
    <dgm:pt modelId="{3EB068A7-7B33-4DBA-9AE9-4132910A7C4F}" type="sibTrans" cxnId="{EF4A5BB1-CAA9-41B8-9A80-F34E6C700651}">
      <dgm:prSet/>
      <dgm:spPr/>
      <dgm:t>
        <a:bodyPr/>
        <a:lstStyle/>
        <a:p>
          <a:endParaRPr lang="en-US"/>
        </a:p>
      </dgm:t>
    </dgm:pt>
    <dgm:pt modelId="{A42BE808-DD58-41B0-A469-495EB704B356}" type="pres">
      <dgm:prSet presAssocID="{C79AC0BD-6218-419F-8A0E-9104A1D99421}" presName="vert0" presStyleCnt="0">
        <dgm:presLayoutVars>
          <dgm:dir/>
          <dgm:animOne val="branch"/>
          <dgm:animLvl val="lvl"/>
        </dgm:presLayoutVars>
      </dgm:prSet>
      <dgm:spPr/>
    </dgm:pt>
    <dgm:pt modelId="{F4E2665A-4589-47EA-9CF8-73FA5AD4821A}" type="pres">
      <dgm:prSet presAssocID="{13CC0DF0-F407-4D88-AAEF-B2C1ED598ED2}" presName="thickLine" presStyleLbl="alignNode1" presStyleIdx="0" presStyleCnt="6"/>
      <dgm:spPr/>
    </dgm:pt>
    <dgm:pt modelId="{7C3F7D22-4F06-491C-94FB-4D30B291A5DE}" type="pres">
      <dgm:prSet presAssocID="{13CC0DF0-F407-4D88-AAEF-B2C1ED598ED2}" presName="horz1" presStyleCnt="0"/>
      <dgm:spPr/>
    </dgm:pt>
    <dgm:pt modelId="{A027CEED-C3FA-4B85-BE2A-0F63B0E12DAB}" type="pres">
      <dgm:prSet presAssocID="{13CC0DF0-F407-4D88-AAEF-B2C1ED598ED2}" presName="tx1" presStyleLbl="revTx" presStyleIdx="0" presStyleCnt="6"/>
      <dgm:spPr/>
    </dgm:pt>
    <dgm:pt modelId="{EC8915F5-3228-490F-BB44-758458AF21C5}" type="pres">
      <dgm:prSet presAssocID="{13CC0DF0-F407-4D88-AAEF-B2C1ED598ED2}" presName="vert1" presStyleCnt="0"/>
      <dgm:spPr/>
    </dgm:pt>
    <dgm:pt modelId="{02A145A3-5050-4FC0-84C8-88B6A7D1DFAF}" type="pres">
      <dgm:prSet presAssocID="{91D81D1E-CA12-4A0C-9D27-1F6F4312BA94}" presName="thickLine" presStyleLbl="alignNode1" presStyleIdx="1" presStyleCnt="6"/>
      <dgm:spPr/>
    </dgm:pt>
    <dgm:pt modelId="{C7214949-D8F1-47F6-8735-C8C43A65D825}" type="pres">
      <dgm:prSet presAssocID="{91D81D1E-CA12-4A0C-9D27-1F6F4312BA94}" presName="horz1" presStyleCnt="0"/>
      <dgm:spPr/>
    </dgm:pt>
    <dgm:pt modelId="{D2FA70CE-0FEF-45F3-B4C5-053CB190AC43}" type="pres">
      <dgm:prSet presAssocID="{91D81D1E-CA12-4A0C-9D27-1F6F4312BA94}" presName="tx1" presStyleLbl="revTx" presStyleIdx="1" presStyleCnt="6"/>
      <dgm:spPr/>
    </dgm:pt>
    <dgm:pt modelId="{F051E891-8D7A-49B0-97A4-BB1A98369A20}" type="pres">
      <dgm:prSet presAssocID="{91D81D1E-CA12-4A0C-9D27-1F6F4312BA94}" presName="vert1" presStyleCnt="0"/>
      <dgm:spPr/>
    </dgm:pt>
    <dgm:pt modelId="{43DFAB84-D68D-4572-BF5F-130ECEC09E30}" type="pres">
      <dgm:prSet presAssocID="{5E7EA1D8-0887-491E-99D8-4D6357DFA01E}" presName="thickLine" presStyleLbl="alignNode1" presStyleIdx="2" presStyleCnt="6"/>
      <dgm:spPr/>
    </dgm:pt>
    <dgm:pt modelId="{25340C01-76B5-41E6-833C-29BD0C96BCD9}" type="pres">
      <dgm:prSet presAssocID="{5E7EA1D8-0887-491E-99D8-4D6357DFA01E}" presName="horz1" presStyleCnt="0"/>
      <dgm:spPr/>
    </dgm:pt>
    <dgm:pt modelId="{89DDF430-8F45-4F7B-B3C3-EC2E2779E202}" type="pres">
      <dgm:prSet presAssocID="{5E7EA1D8-0887-491E-99D8-4D6357DFA01E}" presName="tx1" presStyleLbl="revTx" presStyleIdx="2" presStyleCnt="6"/>
      <dgm:spPr/>
    </dgm:pt>
    <dgm:pt modelId="{DBF10DE5-5209-4AE5-BAB9-CDA6A11882EF}" type="pres">
      <dgm:prSet presAssocID="{5E7EA1D8-0887-491E-99D8-4D6357DFA01E}" presName="vert1" presStyleCnt="0"/>
      <dgm:spPr/>
    </dgm:pt>
    <dgm:pt modelId="{47C7EA23-D743-4422-8C3B-3C18D76A42E3}" type="pres">
      <dgm:prSet presAssocID="{65AF6D49-E472-49D8-ACC5-8DB1E48FFD02}" presName="thickLine" presStyleLbl="alignNode1" presStyleIdx="3" presStyleCnt="6"/>
      <dgm:spPr/>
    </dgm:pt>
    <dgm:pt modelId="{7560DE66-3F05-48BE-9A0A-BEBC7CF794E9}" type="pres">
      <dgm:prSet presAssocID="{65AF6D49-E472-49D8-ACC5-8DB1E48FFD02}" presName="horz1" presStyleCnt="0"/>
      <dgm:spPr/>
    </dgm:pt>
    <dgm:pt modelId="{656A27E0-C818-4A91-AC40-7BA9EA3D4735}" type="pres">
      <dgm:prSet presAssocID="{65AF6D49-E472-49D8-ACC5-8DB1E48FFD02}" presName="tx1" presStyleLbl="revTx" presStyleIdx="3" presStyleCnt="6"/>
      <dgm:spPr/>
    </dgm:pt>
    <dgm:pt modelId="{30D8B6DC-556F-4BCF-9E93-C7540A488D24}" type="pres">
      <dgm:prSet presAssocID="{65AF6D49-E472-49D8-ACC5-8DB1E48FFD02}" presName="vert1" presStyleCnt="0"/>
      <dgm:spPr/>
    </dgm:pt>
    <dgm:pt modelId="{79E3976D-07A8-4106-9566-442F36CF1682}" type="pres">
      <dgm:prSet presAssocID="{4816E24E-0C8F-49F9-9C6C-0A0245340122}" presName="thickLine" presStyleLbl="alignNode1" presStyleIdx="4" presStyleCnt="6"/>
      <dgm:spPr/>
    </dgm:pt>
    <dgm:pt modelId="{C078823E-2190-4DEB-BF6E-447A04567BC3}" type="pres">
      <dgm:prSet presAssocID="{4816E24E-0C8F-49F9-9C6C-0A0245340122}" presName="horz1" presStyleCnt="0"/>
      <dgm:spPr/>
    </dgm:pt>
    <dgm:pt modelId="{A9E48822-7567-4F70-872D-BEA928D7AA63}" type="pres">
      <dgm:prSet presAssocID="{4816E24E-0C8F-49F9-9C6C-0A0245340122}" presName="tx1" presStyleLbl="revTx" presStyleIdx="4" presStyleCnt="6"/>
      <dgm:spPr/>
    </dgm:pt>
    <dgm:pt modelId="{C040D0C0-8F5E-40F2-A204-971B3E6D18F0}" type="pres">
      <dgm:prSet presAssocID="{4816E24E-0C8F-49F9-9C6C-0A0245340122}" presName="vert1" presStyleCnt="0"/>
      <dgm:spPr/>
    </dgm:pt>
    <dgm:pt modelId="{C11CF190-D96A-4625-8483-E1F56E3379F5}" type="pres">
      <dgm:prSet presAssocID="{5C545F6A-209A-44AD-B3D6-0407CC14D112}" presName="thickLine" presStyleLbl="alignNode1" presStyleIdx="5" presStyleCnt="6"/>
      <dgm:spPr/>
    </dgm:pt>
    <dgm:pt modelId="{B1FC1BE1-9646-4269-A689-5A8569B33E07}" type="pres">
      <dgm:prSet presAssocID="{5C545F6A-209A-44AD-B3D6-0407CC14D112}" presName="horz1" presStyleCnt="0"/>
      <dgm:spPr/>
    </dgm:pt>
    <dgm:pt modelId="{41AE7F8F-58E6-474D-8E83-E3594F8E7705}" type="pres">
      <dgm:prSet presAssocID="{5C545F6A-209A-44AD-B3D6-0407CC14D112}" presName="tx1" presStyleLbl="revTx" presStyleIdx="5" presStyleCnt="6"/>
      <dgm:spPr/>
    </dgm:pt>
    <dgm:pt modelId="{E71C4711-2B4F-4CCC-B99F-CEC4EB1FCF7F}" type="pres">
      <dgm:prSet presAssocID="{5C545F6A-209A-44AD-B3D6-0407CC14D112}" presName="vert1" presStyleCnt="0"/>
      <dgm:spPr/>
    </dgm:pt>
  </dgm:ptLst>
  <dgm:cxnLst>
    <dgm:cxn modelId="{BB4AAE04-BC54-4993-88F4-EEC2EC332BCB}" srcId="{C79AC0BD-6218-419F-8A0E-9104A1D99421}" destId="{13CC0DF0-F407-4D88-AAEF-B2C1ED598ED2}" srcOrd="0" destOrd="0" parTransId="{014BC9EC-CA8B-4953-9EE9-54BAAD07DEE4}" sibTransId="{4D25A2EB-290C-4F75-8663-63D0AA826736}"/>
    <dgm:cxn modelId="{239CC21C-3FEB-4BAB-8CB5-BB37D18A3289}" srcId="{C79AC0BD-6218-419F-8A0E-9104A1D99421}" destId="{91D81D1E-CA12-4A0C-9D27-1F6F4312BA94}" srcOrd="1" destOrd="0" parTransId="{8D942CB4-1E10-459A-91CA-7BACAB5A0272}" sibTransId="{21F21B83-E1E5-4423-9E60-2EBCFE7E6D3A}"/>
    <dgm:cxn modelId="{BB696645-151A-41D0-80AC-0987C55C56A6}" srcId="{C79AC0BD-6218-419F-8A0E-9104A1D99421}" destId="{5E7EA1D8-0887-491E-99D8-4D6357DFA01E}" srcOrd="2" destOrd="0" parTransId="{5F87FF1A-DDC2-4D9F-939C-06F9397235C5}" sibTransId="{8DA588D0-72FA-4802-B6C8-C73F224B4B47}"/>
    <dgm:cxn modelId="{E5E87D65-00BE-40F1-B5B4-0F532A7E09E3}" type="presOf" srcId="{65AF6D49-E472-49D8-ACC5-8DB1E48FFD02}" destId="{656A27E0-C818-4A91-AC40-7BA9EA3D4735}" srcOrd="0" destOrd="0" presId="urn:microsoft.com/office/officeart/2008/layout/LinedList"/>
    <dgm:cxn modelId="{59940E54-0629-4602-B3FC-DD5A888FE1B0}" type="presOf" srcId="{C79AC0BD-6218-419F-8A0E-9104A1D99421}" destId="{A42BE808-DD58-41B0-A469-495EB704B356}" srcOrd="0" destOrd="0" presId="urn:microsoft.com/office/officeart/2008/layout/LinedList"/>
    <dgm:cxn modelId="{3A7FE686-7611-46B6-B6C7-5FA1B1F5E8CF}" srcId="{C79AC0BD-6218-419F-8A0E-9104A1D99421}" destId="{4816E24E-0C8F-49F9-9C6C-0A0245340122}" srcOrd="4" destOrd="0" parTransId="{5BD70C7C-37B8-474A-B5F0-39312E7AFB9B}" sibTransId="{CE1B737F-DC53-44B0-A6AC-3C3F004BDA4F}"/>
    <dgm:cxn modelId="{59F60193-742D-4621-8519-03C81982B673}" type="presOf" srcId="{4816E24E-0C8F-49F9-9C6C-0A0245340122}" destId="{A9E48822-7567-4F70-872D-BEA928D7AA63}" srcOrd="0" destOrd="0" presId="urn:microsoft.com/office/officeart/2008/layout/LinedList"/>
    <dgm:cxn modelId="{9E051298-0391-4CCE-87C1-3255F7702B6B}" type="presOf" srcId="{13CC0DF0-F407-4D88-AAEF-B2C1ED598ED2}" destId="{A027CEED-C3FA-4B85-BE2A-0F63B0E12DAB}" srcOrd="0" destOrd="0" presId="urn:microsoft.com/office/officeart/2008/layout/LinedList"/>
    <dgm:cxn modelId="{EF4A5BB1-CAA9-41B8-9A80-F34E6C700651}" srcId="{C79AC0BD-6218-419F-8A0E-9104A1D99421}" destId="{5C545F6A-209A-44AD-B3D6-0407CC14D112}" srcOrd="5" destOrd="0" parTransId="{2C57CAFB-7141-40F0-B95A-D02EB326EBFE}" sibTransId="{3EB068A7-7B33-4DBA-9AE9-4132910A7C4F}"/>
    <dgm:cxn modelId="{2CDFE0B7-D2DF-4842-85EF-55A6D1E911F8}" type="presOf" srcId="{91D81D1E-CA12-4A0C-9D27-1F6F4312BA94}" destId="{D2FA70CE-0FEF-45F3-B4C5-053CB190AC43}" srcOrd="0" destOrd="0" presId="urn:microsoft.com/office/officeart/2008/layout/LinedList"/>
    <dgm:cxn modelId="{E00DE9C8-4915-4469-A293-4AF0DFEF6392}" srcId="{C79AC0BD-6218-419F-8A0E-9104A1D99421}" destId="{65AF6D49-E472-49D8-ACC5-8DB1E48FFD02}" srcOrd="3" destOrd="0" parTransId="{1A617CF9-2012-42D5-A36C-24876EF0E161}" sibTransId="{A48E34DF-67CF-43E7-B63F-B3A7352F8C4D}"/>
    <dgm:cxn modelId="{2855BBD4-3D10-474E-9376-2F57DD15B194}" type="presOf" srcId="{5E7EA1D8-0887-491E-99D8-4D6357DFA01E}" destId="{89DDF430-8F45-4F7B-B3C3-EC2E2779E202}" srcOrd="0" destOrd="0" presId="urn:microsoft.com/office/officeart/2008/layout/LinedList"/>
    <dgm:cxn modelId="{D98C85F9-E583-40DC-8864-006EE87C3ED4}" type="presOf" srcId="{5C545F6A-209A-44AD-B3D6-0407CC14D112}" destId="{41AE7F8F-58E6-474D-8E83-E3594F8E7705}" srcOrd="0" destOrd="0" presId="urn:microsoft.com/office/officeart/2008/layout/LinedList"/>
    <dgm:cxn modelId="{FBED1308-B3FD-4D22-93A6-7A4A02D7368C}" type="presParOf" srcId="{A42BE808-DD58-41B0-A469-495EB704B356}" destId="{F4E2665A-4589-47EA-9CF8-73FA5AD4821A}" srcOrd="0" destOrd="0" presId="urn:microsoft.com/office/officeart/2008/layout/LinedList"/>
    <dgm:cxn modelId="{74EE7F6F-6B5A-46EC-A110-45D96A9D1F04}" type="presParOf" srcId="{A42BE808-DD58-41B0-A469-495EB704B356}" destId="{7C3F7D22-4F06-491C-94FB-4D30B291A5DE}" srcOrd="1" destOrd="0" presId="urn:microsoft.com/office/officeart/2008/layout/LinedList"/>
    <dgm:cxn modelId="{ED77E167-53E8-4CA6-AB30-AA58203B4206}" type="presParOf" srcId="{7C3F7D22-4F06-491C-94FB-4D30B291A5DE}" destId="{A027CEED-C3FA-4B85-BE2A-0F63B0E12DAB}" srcOrd="0" destOrd="0" presId="urn:microsoft.com/office/officeart/2008/layout/LinedList"/>
    <dgm:cxn modelId="{3E4E9A60-4F90-4D82-845F-CC99BAEC72F4}" type="presParOf" srcId="{7C3F7D22-4F06-491C-94FB-4D30B291A5DE}" destId="{EC8915F5-3228-490F-BB44-758458AF21C5}" srcOrd="1" destOrd="0" presId="urn:microsoft.com/office/officeart/2008/layout/LinedList"/>
    <dgm:cxn modelId="{F45A5C48-2B35-41A0-AD25-8E9BAD97B269}" type="presParOf" srcId="{A42BE808-DD58-41B0-A469-495EB704B356}" destId="{02A145A3-5050-4FC0-84C8-88B6A7D1DFAF}" srcOrd="2" destOrd="0" presId="urn:microsoft.com/office/officeart/2008/layout/LinedList"/>
    <dgm:cxn modelId="{8C64DC7C-28C8-4F0B-A32B-72B4DED88DEF}" type="presParOf" srcId="{A42BE808-DD58-41B0-A469-495EB704B356}" destId="{C7214949-D8F1-47F6-8735-C8C43A65D825}" srcOrd="3" destOrd="0" presId="urn:microsoft.com/office/officeart/2008/layout/LinedList"/>
    <dgm:cxn modelId="{D8BAE13E-29D5-4DDD-BC86-ED84639D76F7}" type="presParOf" srcId="{C7214949-D8F1-47F6-8735-C8C43A65D825}" destId="{D2FA70CE-0FEF-45F3-B4C5-053CB190AC43}" srcOrd="0" destOrd="0" presId="urn:microsoft.com/office/officeart/2008/layout/LinedList"/>
    <dgm:cxn modelId="{A5D101EE-C9B6-4DF6-A84E-BE2B49349DF0}" type="presParOf" srcId="{C7214949-D8F1-47F6-8735-C8C43A65D825}" destId="{F051E891-8D7A-49B0-97A4-BB1A98369A20}" srcOrd="1" destOrd="0" presId="urn:microsoft.com/office/officeart/2008/layout/LinedList"/>
    <dgm:cxn modelId="{3AE2ABED-3FA1-4D30-9EDB-0103DFE66EE5}" type="presParOf" srcId="{A42BE808-DD58-41B0-A469-495EB704B356}" destId="{43DFAB84-D68D-4572-BF5F-130ECEC09E30}" srcOrd="4" destOrd="0" presId="urn:microsoft.com/office/officeart/2008/layout/LinedList"/>
    <dgm:cxn modelId="{1DA20D7D-3864-45B8-B49B-A4F033E6E2BE}" type="presParOf" srcId="{A42BE808-DD58-41B0-A469-495EB704B356}" destId="{25340C01-76B5-41E6-833C-29BD0C96BCD9}" srcOrd="5" destOrd="0" presId="urn:microsoft.com/office/officeart/2008/layout/LinedList"/>
    <dgm:cxn modelId="{CC049DBA-7257-4855-B682-0C2D1CC096A0}" type="presParOf" srcId="{25340C01-76B5-41E6-833C-29BD0C96BCD9}" destId="{89DDF430-8F45-4F7B-B3C3-EC2E2779E202}" srcOrd="0" destOrd="0" presId="urn:microsoft.com/office/officeart/2008/layout/LinedList"/>
    <dgm:cxn modelId="{64B4A0EA-18E8-4808-B371-F0AB14AE248E}" type="presParOf" srcId="{25340C01-76B5-41E6-833C-29BD0C96BCD9}" destId="{DBF10DE5-5209-4AE5-BAB9-CDA6A11882EF}" srcOrd="1" destOrd="0" presId="urn:microsoft.com/office/officeart/2008/layout/LinedList"/>
    <dgm:cxn modelId="{5044A5DE-57FE-41E3-87F4-EB4A56E41284}" type="presParOf" srcId="{A42BE808-DD58-41B0-A469-495EB704B356}" destId="{47C7EA23-D743-4422-8C3B-3C18D76A42E3}" srcOrd="6" destOrd="0" presId="urn:microsoft.com/office/officeart/2008/layout/LinedList"/>
    <dgm:cxn modelId="{FCFE0302-51C2-4413-A54B-7123036C9B95}" type="presParOf" srcId="{A42BE808-DD58-41B0-A469-495EB704B356}" destId="{7560DE66-3F05-48BE-9A0A-BEBC7CF794E9}" srcOrd="7" destOrd="0" presId="urn:microsoft.com/office/officeart/2008/layout/LinedList"/>
    <dgm:cxn modelId="{40DB17BD-7F33-485B-BB01-F490EB93D370}" type="presParOf" srcId="{7560DE66-3F05-48BE-9A0A-BEBC7CF794E9}" destId="{656A27E0-C818-4A91-AC40-7BA9EA3D4735}" srcOrd="0" destOrd="0" presId="urn:microsoft.com/office/officeart/2008/layout/LinedList"/>
    <dgm:cxn modelId="{917413E5-9205-4A13-B8E4-9D1E528EFC47}" type="presParOf" srcId="{7560DE66-3F05-48BE-9A0A-BEBC7CF794E9}" destId="{30D8B6DC-556F-4BCF-9E93-C7540A488D24}" srcOrd="1" destOrd="0" presId="urn:microsoft.com/office/officeart/2008/layout/LinedList"/>
    <dgm:cxn modelId="{404044C6-6A45-4050-A9EF-11C483887965}" type="presParOf" srcId="{A42BE808-DD58-41B0-A469-495EB704B356}" destId="{79E3976D-07A8-4106-9566-442F36CF1682}" srcOrd="8" destOrd="0" presId="urn:microsoft.com/office/officeart/2008/layout/LinedList"/>
    <dgm:cxn modelId="{12DDDDB5-795D-4354-8A73-B28A9BC5CC73}" type="presParOf" srcId="{A42BE808-DD58-41B0-A469-495EB704B356}" destId="{C078823E-2190-4DEB-BF6E-447A04567BC3}" srcOrd="9" destOrd="0" presId="urn:microsoft.com/office/officeart/2008/layout/LinedList"/>
    <dgm:cxn modelId="{5A73AE05-A666-4D51-938F-8254B104FCDF}" type="presParOf" srcId="{C078823E-2190-4DEB-BF6E-447A04567BC3}" destId="{A9E48822-7567-4F70-872D-BEA928D7AA63}" srcOrd="0" destOrd="0" presId="urn:microsoft.com/office/officeart/2008/layout/LinedList"/>
    <dgm:cxn modelId="{6714F919-99A2-4EC3-8D5A-B877CE12ACFB}" type="presParOf" srcId="{C078823E-2190-4DEB-BF6E-447A04567BC3}" destId="{C040D0C0-8F5E-40F2-A204-971B3E6D18F0}" srcOrd="1" destOrd="0" presId="urn:microsoft.com/office/officeart/2008/layout/LinedList"/>
    <dgm:cxn modelId="{D6B119EF-E9A0-473B-9B0A-CF52907C4E81}" type="presParOf" srcId="{A42BE808-DD58-41B0-A469-495EB704B356}" destId="{C11CF190-D96A-4625-8483-E1F56E3379F5}" srcOrd="10" destOrd="0" presId="urn:microsoft.com/office/officeart/2008/layout/LinedList"/>
    <dgm:cxn modelId="{280A6A35-C6D8-4135-B329-1B3E0A0FE9A0}" type="presParOf" srcId="{A42BE808-DD58-41B0-A469-495EB704B356}" destId="{B1FC1BE1-9646-4269-A689-5A8569B33E07}" srcOrd="11" destOrd="0" presId="urn:microsoft.com/office/officeart/2008/layout/LinedList"/>
    <dgm:cxn modelId="{F589853A-03DB-4F89-8C42-C8ED4B56B893}" type="presParOf" srcId="{B1FC1BE1-9646-4269-A689-5A8569B33E07}" destId="{41AE7F8F-58E6-474D-8E83-E3594F8E7705}" srcOrd="0" destOrd="0" presId="urn:microsoft.com/office/officeart/2008/layout/LinedList"/>
    <dgm:cxn modelId="{83C3C1AD-F654-49FF-AF72-7D0E3EF53595}" type="presParOf" srcId="{B1FC1BE1-9646-4269-A689-5A8569B33E07}" destId="{E71C4711-2B4F-4CCC-B99F-CEC4EB1FCF7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910693-9719-4C27-AB7A-F17CD6FFC9BD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2CBE7CC-0AC4-4BEA-8B6D-062E7BBA8710}">
      <dgm:prSet/>
      <dgm:spPr/>
      <dgm:t>
        <a:bodyPr/>
        <a:lstStyle/>
        <a:p>
          <a:r>
            <a:rPr lang="en-US"/>
            <a:t>End </a:t>
          </a:r>
        </a:p>
      </dgm:t>
    </dgm:pt>
    <dgm:pt modelId="{01B2E0D8-FF0E-4AF9-8580-B940D9C46525}" type="parTrans" cxnId="{AAA4AA1B-A1B1-4F9C-90F7-32BBA3CF342E}">
      <dgm:prSet/>
      <dgm:spPr/>
      <dgm:t>
        <a:bodyPr/>
        <a:lstStyle/>
        <a:p>
          <a:endParaRPr lang="en-US"/>
        </a:p>
      </dgm:t>
    </dgm:pt>
    <dgm:pt modelId="{8C923ED7-8D83-47DC-A469-73CA91806EE3}" type="sibTrans" cxnId="{AAA4AA1B-A1B1-4F9C-90F7-32BBA3CF342E}">
      <dgm:prSet/>
      <dgm:spPr/>
      <dgm:t>
        <a:bodyPr/>
        <a:lstStyle/>
        <a:p>
          <a:endParaRPr lang="en-US"/>
        </a:p>
      </dgm:t>
    </dgm:pt>
    <dgm:pt modelId="{B40BF6E6-6F22-4DC1-9FD5-185D9316E9E5}">
      <dgm:prSet/>
      <dgm:spPr/>
      <dgm:t>
        <a:bodyPr/>
        <a:lstStyle/>
        <a:p>
          <a:r>
            <a:rPr lang="en-US"/>
            <a:t>Thank you </a:t>
          </a:r>
        </a:p>
      </dgm:t>
    </dgm:pt>
    <dgm:pt modelId="{A2870948-4AD8-45D9-9B5B-72E0FF7E0AD9}" type="parTrans" cxnId="{57807345-AB19-4DCB-9019-8AD4F18D275D}">
      <dgm:prSet/>
      <dgm:spPr/>
      <dgm:t>
        <a:bodyPr/>
        <a:lstStyle/>
        <a:p>
          <a:endParaRPr lang="en-US"/>
        </a:p>
      </dgm:t>
    </dgm:pt>
    <dgm:pt modelId="{B5BAB23E-02F3-404E-8C10-82384B2D206C}" type="sibTrans" cxnId="{57807345-AB19-4DCB-9019-8AD4F18D275D}">
      <dgm:prSet/>
      <dgm:spPr/>
      <dgm:t>
        <a:bodyPr/>
        <a:lstStyle/>
        <a:p>
          <a:endParaRPr lang="en-US"/>
        </a:p>
      </dgm:t>
    </dgm:pt>
    <dgm:pt modelId="{E89C834F-A851-4FB2-8B47-70F763A01147}">
      <dgm:prSet/>
      <dgm:spPr/>
      <dgm:t>
        <a:bodyPr/>
        <a:lstStyle/>
        <a:p>
          <a:r>
            <a:rPr lang="en-US"/>
            <a:t>Next lecture: Test market studies </a:t>
          </a:r>
        </a:p>
      </dgm:t>
    </dgm:pt>
    <dgm:pt modelId="{2FB16940-FE29-4C7F-9E7C-576EF9ECC95B}" type="parTrans" cxnId="{D3A537E4-1F38-4B98-8F5D-ACC23120392E}">
      <dgm:prSet/>
      <dgm:spPr/>
      <dgm:t>
        <a:bodyPr/>
        <a:lstStyle/>
        <a:p>
          <a:endParaRPr lang="en-US"/>
        </a:p>
      </dgm:t>
    </dgm:pt>
    <dgm:pt modelId="{0909FDE5-FE3E-4CE4-9E7F-28D2D1578404}" type="sibTrans" cxnId="{D3A537E4-1F38-4B98-8F5D-ACC23120392E}">
      <dgm:prSet/>
      <dgm:spPr/>
      <dgm:t>
        <a:bodyPr/>
        <a:lstStyle/>
        <a:p>
          <a:endParaRPr lang="en-US"/>
        </a:p>
      </dgm:t>
    </dgm:pt>
    <dgm:pt modelId="{FA35E773-8CEF-4194-9EB0-F3BCE3C8E033}" type="pres">
      <dgm:prSet presAssocID="{65910693-9719-4C27-AB7A-F17CD6FFC9BD}" presName="diagram" presStyleCnt="0">
        <dgm:presLayoutVars>
          <dgm:dir/>
          <dgm:resizeHandles val="exact"/>
        </dgm:presLayoutVars>
      </dgm:prSet>
      <dgm:spPr/>
    </dgm:pt>
    <dgm:pt modelId="{957AD552-6638-47A2-96A9-A792DFEEFCFF}" type="pres">
      <dgm:prSet presAssocID="{52CBE7CC-0AC4-4BEA-8B6D-062E7BBA8710}" presName="node" presStyleLbl="node1" presStyleIdx="0" presStyleCnt="3">
        <dgm:presLayoutVars>
          <dgm:bulletEnabled val="1"/>
        </dgm:presLayoutVars>
      </dgm:prSet>
      <dgm:spPr/>
    </dgm:pt>
    <dgm:pt modelId="{A7444428-913A-407A-ABF5-6BA909960F4C}" type="pres">
      <dgm:prSet presAssocID="{8C923ED7-8D83-47DC-A469-73CA91806EE3}" presName="sibTrans" presStyleCnt="0"/>
      <dgm:spPr/>
    </dgm:pt>
    <dgm:pt modelId="{E10302B2-C866-41F2-A779-83C1D75D95F3}" type="pres">
      <dgm:prSet presAssocID="{B40BF6E6-6F22-4DC1-9FD5-185D9316E9E5}" presName="node" presStyleLbl="node1" presStyleIdx="1" presStyleCnt="3">
        <dgm:presLayoutVars>
          <dgm:bulletEnabled val="1"/>
        </dgm:presLayoutVars>
      </dgm:prSet>
      <dgm:spPr/>
    </dgm:pt>
    <dgm:pt modelId="{958E7161-D5ED-4D0B-AD7E-5393F763AA73}" type="pres">
      <dgm:prSet presAssocID="{B5BAB23E-02F3-404E-8C10-82384B2D206C}" presName="sibTrans" presStyleCnt="0"/>
      <dgm:spPr/>
    </dgm:pt>
    <dgm:pt modelId="{2765D512-7FD6-4F13-B756-E76F187408F1}" type="pres">
      <dgm:prSet presAssocID="{E89C834F-A851-4FB2-8B47-70F763A01147}" presName="node" presStyleLbl="node1" presStyleIdx="2" presStyleCnt="3">
        <dgm:presLayoutVars>
          <dgm:bulletEnabled val="1"/>
        </dgm:presLayoutVars>
      </dgm:prSet>
      <dgm:spPr/>
    </dgm:pt>
  </dgm:ptLst>
  <dgm:cxnLst>
    <dgm:cxn modelId="{AAA4AA1B-A1B1-4F9C-90F7-32BBA3CF342E}" srcId="{65910693-9719-4C27-AB7A-F17CD6FFC9BD}" destId="{52CBE7CC-0AC4-4BEA-8B6D-062E7BBA8710}" srcOrd="0" destOrd="0" parTransId="{01B2E0D8-FF0E-4AF9-8580-B940D9C46525}" sibTransId="{8C923ED7-8D83-47DC-A469-73CA91806EE3}"/>
    <dgm:cxn modelId="{57807345-AB19-4DCB-9019-8AD4F18D275D}" srcId="{65910693-9719-4C27-AB7A-F17CD6FFC9BD}" destId="{B40BF6E6-6F22-4DC1-9FD5-185D9316E9E5}" srcOrd="1" destOrd="0" parTransId="{A2870948-4AD8-45D9-9B5B-72E0FF7E0AD9}" sibTransId="{B5BAB23E-02F3-404E-8C10-82384B2D206C}"/>
    <dgm:cxn modelId="{F1AF06A1-6184-4FD7-BBCC-A2D5FEFA4988}" type="presOf" srcId="{52CBE7CC-0AC4-4BEA-8B6D-062E7BBA8710}" destId="{957AD552-6638-47A2-96A9-A792DFEEFCFF}" srcOrd="0" destOrd="0" presId="urn:microsoft.com/office/officeart/2005/8/layout/default"/>
    <dgm:cxn modelId="{2EAEEDBD-48FA-4224-BD22-0B6FDFF3AD24}" type="presOf" srcId="{E89C834F-A851-4FB2-8B47-70F763A01147}" destId="{2765D512-7FD6-4F13-B756-E76F187408F1}" srcOrd="0" destOrd="0" presId="urn:microsoft.com/office/officeart/2005/8/layout/default"/>
    <dgm:cxn modelId="{D3A537E4-1F38-4B98-8F5D-ACC23120392E}" srcId="{65910693-9719-4C27-AB7A-F17CD6FFC9BD}" destId="{E89C834F-A851-4FB2-8B47-70F763A01147}" srcOrd="2" destOrd="0" parTransId="{2FB16940-FE29-4C7F-9E7C-576EF9ECC95B}" sibTransId="{0909FDE5-FE3E-4CE4-9E7F-28D2D1578404}"/>
    <dgm:cxn modelId="{7A66C0EA-DFDA-40B5-9BD3-EFA60F53CEB0}" type="presOf" srcId="{65910693-9719-4C27-AB7A-F17CD6FFC9BD}" destId="{FA35E773-8CEF-4194-9EB0-F3BCE3C8E033}" srcOrd="0" destOrd="0" presId="urn:microsoft.com/office/officeart/2005/8/layout/default"/>
    <dgm:cxn modelId="{281090F6-BD66-44D7-B575-0513FC036780}" type="presOf" srcId="{B40BF6E6-6F22-4DC1-9FD5-185D9316E9E5}" destId="{E10302B2-C866-41F2-A779-83C1D75D95F3}" srcOrd="0" destOrd="0" presId="urn:microsoft.com/office/officeart/2005/8/layout/default"/>
    <dgm:cxn modelId="{B5491360-768C-47DC-BD3A-612AC725A3F5}" type="presParOf" srcId="{FA35E773-8CEF-4194-9EB0-F3BCE3C8E033}" destId="{957AD552-6638-47A2-96A9-A792DFEEFCFF}" srcOrd="0" destOrd="0" presId="urn:microsoft.com/office/officeart/2005/8/layout/default"/>
    <dgm:cxn modelId="{50EFCB13-51D3-4340-9354-2258870BDE25}" type="presParOf" srcId="{FA35E773-8CEF-4194-9EB0-F3BCE3C8E033}" destId="{A7444428-913A-407A-ABF5-6BA909960F4C}" srcOrd="1" destOrd="0" presId="urn:microsoft.com/office/officeart/2005/8/layout/default"/>
    <dgm:cxn modelId="{084FB19F-B428-4F19-9774-6860BF271C1A}" type="presParOf" srcId="{FA35E773-8CEF-4194-9EB0-F3BCE3C8E033}" destId="{E10302B2-C866-41F2-A779-83C1D75D95F3}" srcOrd="2" destOrd="0" presId="urn:microsoft.com/office/officeart/2005/8/layout/default"/>
    <dgm:cxn modelId="{35450BD5-D154-40D0-830A-A60298ECCC28}" type="presParOf" srcId="{FA35E773-8CEF-4194-9EB0-F3BCE3C8E033}" destId="{958E7161-D5ED-4D0B-AD7E-5393F763AA73}" srcOrd="3" destOrd="0" presId="urn:microsoft.com/office/officeart/2005/8/layout/default"/>
    <dgm:cxn modelId="{64602EDC-10AE-4B1D-93ED-105CE9F71274}" type="presParOf" srcId="{FA35E773-8CEF-4194-9EB0-F3BCE3C8E033}" destId="{2765D512-7FD6-4F13-B756-E76F187408F1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E2665A-4589-47EA-9CF8-73FA5AD4821A}">
      <dsp:nvSpPr>
        <dsp:cNvPr id="0" name=""/>
        <dsp:cNvSpPr/>
      </dsp:nvSpPr>
      <dsp:spPr>
        <a:xfrm>
          <a:off x="0" y="2125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27CEED-C3FA-4B85-BE2A-0F63B0E12DAB}">
      <dsp:nvSpPr>
        <dsp:cNvPr id="0" name=""/>
        <dsp:cNvSpPr/>
      </dsp:nvSpPr>
      <dsp:spPr>
        <a:xfrm>
          <a:off x="0" y="2125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Step 7: Commercial Development</a:t>
          </a:r>
        </a:p>
      </dsp:txBody>
      <dsp:txXfrm>
        <a:off x="0" y="2125"/>
        <a:ext cx="10515600" cy="724715"/>
      </dsp:txXfrm>
    </dsp:sp>
    <dsp:sp modelId="{02A145A3-5050-4FC0-84C8-88B6A7D1DFAF}">
      <dsp:nvSpPr>
        <dsp:cNvPr id="0" name=""/>
        <dsp:cNvSpPr/>
      </dsp:nvSpPr>
      <dsp:spPr>
        <a:xfrm>
          <a:off x="0" y="726840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FA70CE-0FEF-45F3-B4C5-053CB190AC43}">
      <dsp:nvSpPr>
        <dsp:cNvPr id="0" name=""/>
        <dsp:cNvSpPr/>
      </dsp:nvSpPr>
      <dsp:spPr>
        <a:xfrm>
          <a:off x="0" y="726840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Create Test Commercials: Develop television ads that fulfill the research objectives.</a:t>
          </a:r>
        </a:p>
      </dsp:txBody>
      <dsp:txXfrm>
        <a:off x="0" y="726840"/>
        <a:ext cx="10515600" cy="724715"/>
      </dsp:txXfrm>
    </dsp:sp>
    <dsp:sp modelId="{43DFAB84-D68D-4572-BF5F-130ECEC09E30}">
      <dsp:nvSpPr>
        <dsp:cNvPr id="0" name=""/>
        <dsp:cNvSpPr/>
      </dsp:nvSpPr>
      <dsp:spPr>
        <a:xfrm>
          <a:off x="0" y="1451556"/>
          <a:ext cx="10515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DF430-8F45-4F7B-B3C3-EC2E2779E202}">
      <dsp:nvSpPr>
        <dsp:cNvPr id="0" name=""/>
        <dsp:cNvSpPr/>
      </dsp:nvSpPr>
      <dsp:spPr>
        <a:xfrm>
          <a:off x="0" y="1451556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Step 8: Select Testing Method</a:t>
          </a:r>
        </a:p>
      </dsp:txBody>
      <dsp:txXfrm>
        <a:off x="0" y="1451556"/>
        <a:ext cx="10515600" cy="724715"/>
      </dsp:txXfrm>
    </dsp:sp>
    <dsp:sp modelId="{47C7EA23-D743-4422-8C3B-3C18D76A42E3}">
      <dsp:nvSpPr>
        <dsp:cNvPr id="0" name=""/>
        <dsp:cNvSpPr/>
      </dsp:nvSpPr>
      <dsp:spPr>
        <a:xfrm>
          <a:off x="0" y="2176271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A27E0-C818-4A91-AC40-7BA9EA3D4735}">
      <dsp:nvSpPr>
        <dsp:cNvPr id="0" name=""/>
        <dsp:cNvSpPr/>
      </dsp:nvSpPr>
      <dsp:spPr>
        <a:xfrm>
          <a:off x="0" y="2176271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Choose Between Off-Air and On-Air Testing:</a:t>
          </a:r>
        </a:p>
      </dsp:txBody>
      <dsp:txXfrm>
        <a:off x="0" y="2176271"/>
        <a:ext cx="10515600" cy="724715"/>
      </dsp:txXfrm>
    </dsp:sp>
    <dsp:sp modelId="{79E3976D-07A8-4106-9566-442F36CF1682}">
      <dsp:nvSpPr>
        <dsp:cNvPr id="0" name=""/>
        <dsp:cNvSpPr/>
      </dsp:nvSpPr>
      <dsp:spPr>
        <a:xfrm>
          <a:off x="0" y="2900987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E48822-7567-4F70-872D-BEA928D7AA63}">
      <dsp:nvSpPr>
        <dsp:cNvPr id="0" name=""/>
        <dsp:cNvSpPr/>
      </dsp:nvSpPr>
      <dsp:spPr>
        <a:xfrm>
          <a:off x="0" y="2900987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a)	Off-Air Testing: Conduct tests in controlled environments (theaters, malls).</a:t>
          </a:r>
        </a:p>
      </dsp:txBody>
      <dsp:txXfrm>
        <a:off x="0" y="2900987"/>
        <a:ext cx="10515600" cy="724715"/>
      </dsp:txXfrm>
    </dsp:sp>
    <dsp:sp modelId="{C11CF190-D96A-4625-8483-E1F56E3379F5}">
      <dsp:nvSpPr>
        <dsp:cNvPr id="0" name=""/>
        <dsp:cNvSpPr/>
      </dsp:nvSpPr>
      <dsp:spPr>
        <a:xfrm>
          <a:off x="0" y="3625703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E7F8F-58E6-474D-8E83-E3594F8E7705}">
      <dsp:nvSpPr>
        <dsp:cNvPr id="0" name=""/>
        <dsp:cNvSpPr/>
      </dsp:nvSpPr>
      <dsp:spPr>
        <a:xfrm>
          <a:off x="0" y="3625703"/>
          <a:ext cx="10515600" cy="7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b)	On-Air Testing: Assess commercials in realistic settings, capturing viewer reactions in their homes.</a:t>
          </a:r>
        </a:p>
      </dsp:txBody>
      <dsp:txXfrm>
        <a:off x="0" y="3625703"/>
        <a:ext cx="10515600" cy="7247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7AD552-6638-47A2-96A9-A792DFEEFCFF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End </a:t>
          </a:r>
        </a:p>
      </dsp:txBody>
      <dsp:txXfrm>
        <a:off x="1748064" y="2975"/>
        <a:ext cx="3342605" cy="2005563"/>
      </dsp:txXfrm>
    </dsp:sp>
    <dsp:sp modelId="{E10302B2-C866-41F2-A779-83C1D75D95F3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Thank you </a:t>
          </a:r>
        </a:p>
      </dsp:txBody>
      <dsp:txXfrm>
        <a:off x="5424930" y="2975"/>
        <a:ext cx="3342605" cy="2005563"/>
      </dsp:txXfrm>
    </dsp:sp>
    <dsp:sp modelId="{2765D512-7FD6-4F13-B756-E76F187408F1}">
      <dsp:nvSpPr>
        <dsp:cNvPr id="0" name=""/>
        <dsp:cNvSpPr/>
      </dsp:nvSpPr>
      <dsp:spPr>
        <a:xfrm>
          <a:off x="3586497" y="2342799"/>
          <a:ext cx="3342605" cy="2005563"/>
        </a:xfrm>
        <a:prstGeom prst="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Next lecture: Test market studies </a:t>
          </a:r>
        </a:p>
      </dsp:txBody>
      <dsp:txXfrm>
        <a:off x="3586497" y="2342799"/>
        <a:ext cx="3342605" cy="2005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5FEF4D-D40A-42C2-A22F-DBFA5EA6ACCF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EE1814-6306-4070-BD94-0836730953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76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E1814-6306-4070-BD94-08367309538C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457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C5148-AC1C-8F28-6123-CFE73ED3B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D551C0-9B95-E6BE-EC1B-927604FD56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548F64-F339-ED06-F33B-10C8075F8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6F799D-2492-FD1D-6DCC-5F4A481727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E1814-6306-4070-BD94-08367309538C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959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12363-2B73-7D6D-D1E2-B12D4B78B3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E2EB34-2248-49D7-6803-633588A50F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8EF72-AC4F-76FD-6F5C-393555E8A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F50B1-447C-45F5-7EE6-DBFD1033A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E63F7C-BCBB-26F6-E663-F78EFDE59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82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C5653-EC6F-97B7-8F32-B311FAC86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F820F-91FB-64AA-84F3-59FD16ECF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0AD1F-B327-89C4-4412-DA2EBF0F5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5120E-CD89-2928-5670-C600318C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BDB52-AEFA-62E4-C355-8504CF792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988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DBFB3-9CBA-A3BD-24FE-CC68C156F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B0100E-DB87-D076-5A9F-B7C43B0D4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3039F-9A90-B135-5F11-3796BD32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773D1-8C07-178F-A07B-172A2B99C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4A75F-B0F0-DBD1-815B-85D88CB2F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62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343C5-D929-C2CE-7C1C-95914D315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B8A6C-1574-C89B-3DAE-140D52B62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453D3-2493-4592-673B-48E8FCF196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ED7C21-A95A-49A7-9D37-06E0BD0C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1E92AB-ED3D-4597-C7D1-FFC26E83D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3D972B-0D63-6F96-A71E-44CFE84F3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640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49C0D-0B97-A9A1-B2F9-3AD46C2B1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DC055-3B6F-4C6F-5B9F-6E4850623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1A3835-02D5-5E2B-DA72-F40AD73B07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CDFEA7-66A6-2A44-C2F4-A9F596F5EC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60B221-5CA5-A6C4-4E49-625272F1DE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DB07AD-C79E-B3FB-9DA8-1C3F34445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777708-9EE6-285A-8C0E-D7D93EF83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15A8BD-A2E9-2167-D8AC-418C69E7D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267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6C767-5F99-B3E5-344B-61EBC4965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89BCC1-8C46-F87B-A7AC-4880832DE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3B76A-5167-2DA5-A6BC-A8597F35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BBA59F-F305-84F9-2834-7FF9D5355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710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3904B9-A7E3-140D-40D4-C3CAA3507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EAAB52-CC5D-EBA3-4850-31D38E7ED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A2D27-1550-89FD-8DD3-8891B56A0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176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F058-126A-327E-5626-0AF48B6DC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C274D-B7D5-313A-B450-3334009F5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B975C0-55A2-354E-521C-5FF7CD50C1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CB9FCE-4AA3-4384-0AA4-CC895D4E5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56F7AA-7910-158B-D70F-F5089353B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C2A74-87D1-BB07-54AB-41FCC8FD5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657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2A9C-D5F6-1728-2986-FC4EF690D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273CF0-20BB-4E05-4714-7F12B3DA9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2C2EE8-4E73-2BB7-46FF-67863E1E4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540CCB-8234-42C5-8708-8441D46DD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7EA83-3598-190F-58EF-C95E36B33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C400FA-2DDE-DF25-790B-1B0CCF096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31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48655-B84C-868D-F6C8-142763F53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00D3B8-7CB1-A5D8-972F-F65D7765DB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AD2A1-94E3-FBB3-F6A1-11B4463EB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7D866-0682-3A9F-F49A-20025D32C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192D6-CF0F-CCCB-32E9-8E4D88E05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275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215DBE-E4B1-BF7A-096E-0F7D514B41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AE8769-F98B-7CCC-9024-A03461145E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8B377-5516-A20E-B299-B816A0DF9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251F1-A443-2609-4626-A015B043F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7C1-BCEE-5A98-692F-292D2412B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977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BA343B-5226-3FF1-F30F-0EFB40CDA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08BBC-38C5-786C-EE05-667DA5E4D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9DA95-9014-B483-3475-41B78D6695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3F89A8-57C1-4F44-93F6-1235B919814E}" type="datetimeFigureOut">
              <a:rPr lang="en-US" smtClean="0"/>
              <a:t>10/14/2024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35684-E6BA-2D51-4E01-FFE00C708A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EDD3B-5444-B580-0C20-7AB2B6119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E7BFEE-665B-475C-A7F7-52B23ADC4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63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12192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63054" y="-2653923"/>
            <a:ext cx="6858001" cy="12165846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94763" y="0"/>
            <a:ext cx="6096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-3"/>
            <a:ext cx="12182871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713" y="4049"/>
            <a:ext cx="10216576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857182-C729-C5FB-9EB9-96DF08B334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6693" y="1030406"/>
            <a:ext cx="8147713" cy="3081242"/>
          </a:xfrm>
        </p:spPr>
        <p:txBody>
          <a:bodyPr anchor="ctr">
            <a:normAutofit/>
          </a:bodyPr>
          <a:lstStyle/>
          <a:p>
            <a:r>
              <a:rPr lang="en-US" sz="4100" dirty="0">
                <a:solidFill>
                  <a:srgbClr val="FFFFFF"/>
                </a:solidFill>
              </a:rPr>
              <a:t>SPECIAL APPLICATION OF MARKETING RESARCH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WEEK 7 LECTURE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ADVERTSING AND PROMOTION RESEARCH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C74DAF-9B06-B38B-8C57-8EB3F8E270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9943" y="5171093"/>
            <a:ext cx="9078628" cy="86062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Dr. John N Kamau</a:t>
            </a:r>
          </a:p>
        </p:txBody>
      </p:sp>
    </p:spTree>
    <p:extLst>
      <p:ext uri="{BB962C8B-B14F-4D97-AF65-F5344CB8AC3E}">
        <p14:creationId xmlns:p14="http://schemas.microsoft.com/office/powerpoint/2010/main" val="1794651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6DD73-3771-6392-B2E0-B8E8E6176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Welcome!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F1661-E82B-DC3E-64B2-1624E49C4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2223" y="2657409"/>
            <a:ext cx="5536397" cy="3935281"/>
          </a:xfrm>
        </p:spPr>
        <p:txBody>
          <a:bodyPr>
            <a:normAutofit/>
          </a:bodyPr>
          <a:lstStyle/>
          <a:p>
            <a:r>
              <a:rPr lang="en-US" dirty="0"/>
              <a:t>Welcome to week 7 lecture</a:t>
            </a:r>
          </a:p>
          <a:p>
            <a:r>
              <a:rPr lang="en-US" dirty="0"/>
              <a:t>It is my joy to have you in this class</a:t>
            </a:r>
          </a:p>
          <a:p>
            <a:r>
              <a:rPr lang="en-US" dirty="0"/>
              <a:t>Recap of last week lecture on package</a:t>
            </a:r>
          </a:p>
          <a:p>
            <a:r>
              <a:rPr lang="en-US" dirty="0"/>
              <a:t>Focus on promotion and advertising research </a:t>
            </a:r>
          </a:p>
          <a:p>
            <a:r>
              <a:rPr lang="en-US" dirty="0"/>
              <a:t>“Make known”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38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8534D9-7A05-F543-DAA8-552B16980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Intended Learning Outcomes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81362-7EAB-45B3-F90D-48A26374A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 dirty="0"/>
              <a:t>At the end of this lecture, you will be able to: </a:t>
            </a:r>
          </a:p>
          <a:p>
            <a:r>
              <a:rPr lang="en-US" sz="2000" dirty="0"/>
              <a:t>1.	Define promotion and promotion research</a:t>
            </a:r>
          </a:p>
          <a:p>
            <a:r>
              <a:rPr lang="en-US" sz="2000" dirty="0"/>
              <a:t>2.	Discuss various types of promotion tools </a:t>
            </a:r>
          </a:p>
          <a:p>
            <a:r>
              <a:rPr lang="en-US" sz="2000" dirty="0"/>
              <a:t>3.	Examine various types of promotion research </a:t>
            </a:r>
          </a:p>
          <a:p>
            <a:r>
              <a:rPr lang="en-US" sz="2000" dirty="0"/>
              <a:t>4.	Discuss benefits and challenges of promotion research </a:t>
            </a:r>
          </a:p>
          <a:p>
            <a:endParaRPr lang="en-US" sz="2000" dirty="0"/>
          </a:p>
        </p:txBody>
      </p:sp>
      <p:pic>
        <p:nvPicPr>
          <p:cNvPr id="5" name="Picture 4" descr="Complex maths formulae on a blackboard">
            <a:extLst>
              <a:ext uri="{FF2B5EF4-FFF2-40B4-BE49-F238E27FC236}">
                <a16:creationId xmlns:a16="http://schemas.microsoft.com/office/drawing/2014/main" id="{326C79BC-59C7-89BA-EBBE-B66E8448B9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81" r="10557" b="-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95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F440A-2876-017A-D1D5-37DEE76C5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 dirty="0"/>
              <a:t>Quotes on promotion and advertising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BEDF7-3C04-564A-4445-C3A590F18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954" y="1974716"/>
            <a:ext cx="6342514" cy="4720552"/>
          </a:xfrm>
        </p:spPr>
        <p:txBody>
          <a:bodyPr anchor="ctr">
            <a:normAutofit fontScale="92500" lnSpcReduction="10000"/>
          </a:bodyPr>
          <a:lstStyle/>
          <a:p>
            <a:r>
              <a:rPr lang="en-US" sz="2000" dirty="0"/>
              <a:t>1. "Advertising research is key to improving communication between the brand and the consumer. Without understanding the audience, the message will fail to resonate." — John Philip Jones</a:t>
            </a:r>
          </a:p>
          <a:p>
            <a:r>
              <a:rPr lang="en-US" sz="2000" dirty="0"/>
              <a:t>2. "Effective promotion starts with solid market research. You must know your target audience’s needs and preferences to develop messages that truly engage them."— Philip Kotler</a:t>
            </a:r>
          </a:p>
          <a:p>
            <a:r>
              <a:rPr lang="en-US" sz="2000" dirty="0"/>
              <a:t>3. "The more informative your advertising, the more persuasive it will be, and research allows you to tailor that information effectively."— David Ogilvy</a:t>
            </a:r>
          </a:p>
          <a:p>
            <a:r>
              <a:rPr lang="en-US" sz="2000" dirty="0"/>
              <a:t>4. "Pre-testing advertising content through research can save millions in campaign costs by ensuring messages are received as intended."— John A. Quelch</a:t>
            </a:r>
          </a:p>
          <a:p>
            <a:r>
              <a:rPr lang="en-US" sz="2000" dirty="0"/>
              <a:t>5. "Research allows advertisers to stay relevant in rapidly changing markets, ensuring that promotional messages adapt to consumer expectations."— Paul </a:t>
            </a:r>
            <a:r>
              <a:rPr lang="en-US" sz="2000" dirty="0" err="1"/>
              <a:t>Feldwick</a:t>
            </a:r>
            <a:endParaRPr lang="en-US" sz="2000" dirty="0"/>
          </a:p>
          <a:p>
            <a:endParaRPr lang="en-US" sz="1100" dirty="0"/>
          </a:p>
        </p:txBody>
      </p:sp>
      <p:pic>
        <p:nvPicPr>
          <p:cNvPr id="5" name="Picture 4" descr="Complex maths formulae on a blackboard">
            <a:extLst>
              <a:ext uri="{FF2B5EF4-FFF2-40B4-BE49-F238E27FC236}">
                <a16:creationId xmlns:a16="http://schemas.microsoft.com/office/drawing/2014/main" id="{1081327C-3536-CAF3-F08E-1E758149CE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81" r="10557" b="-1"/>
          <a:stretch/>
        </p:blipFill>
        <p:spPr>
          <a:xfrm>
            <a:off x="6783295" y="1"/>
            <a:ext cx="5415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38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8ED4FD-B693-06A5-7264-B577F8030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689B07-F286-A914-9AFD-29432D881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Quotes on promotion and advertising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9FD5F-2E8A-0E81-6673-36BDBE7823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444" y="1974716"/>
            <a:ext cx="5424407" cy="4883284"/>
          </a:xfrm>
        </p:spPr>
        <p:txBody>
          <a:bodyPr anchor="ctr">
            <a:normAutofit fontScale="85000" lnSpcReduction="10000"/>
          </a:bodyPr>
          <a:lstStyle/>
          <a:p>
            <a:r>
              <a:rPr lang="en-US" sz="2000" dirty="0"/>
              <a:t>6. "Marketing research provides the data that allows advertisers to measure not only if a campaign was seen but if it influenced consumer behavior."— Peter Drucker</a:t>
            </a:r>
          </a:p>
          <a:p>
            <a:r>
              <a:rPr lang="en-US" sz="2000" dirty="0"/>
              <a:t>7. "Consumer behavior research is at the heart of advertising strategy. Understanding what motivates consumers informs everything from media choices to the creative message."— Leslie Butterfield</a:t>
            </a:r>
          </a:p>
          <a:p>
            <a:r>
              <a:rPr lang="en-US" sz="2000" dirty="0"/>
              <a:t>8. "Without research, advertising is blind. It’s research that sheds light on the effectiveness of different media, frequencies, and messages."— Claude Hopkins</a:t>
            </a:r>
          </a:p>
          <a:p>
            <a:r>
              <a:rPr lang="en-US" sz="2000" dirty="0"/>
              <a:t>9. "Advertising research doesn’t just identify what works; it shows why something works and how to replicate that success."— Kevin Lane Keller</a:t>
            </a:r>
          </a:p>
          <a:p>
            <a:r>
              <a:rPr lang="en-US" sz="2000" dirty="0"/>
              <a:t>10. "The foundation of modern promotion is research. Testing hypotheses on consumer preferences allows brands to refine their strategies and maximize effectiveness."— Kotler &amp; Keller, Marketing Management</a:t>
            </a:r>
          </a:p>
          <a:p>
            <a:endParaRPr lang="en-US" sz="1100" dirty="0"/>
          </a:p>
        </p:txBody>
      </p:sp>
      <p:pic>
        <p:nvPicPr>
          <p:cNvPr id="5" name="Picture 4" descr="Complex maths formulae on a blackboard">
            <a:extLst>
              <a:ext uri="{FF2B5EF4-FFF2-40B4-BE49-F238E27FC236}">
                <a16:creationId xmlns:a16="http://schemas.microsoft.com/office/drawing/2014/main" id="{29053042-97D7-9D3C-7DE4-9D2CB837C7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81" r="10557" b="-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39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B3D08A-BF52-F80D-8556-86F01A130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What is promotion and advertising research?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FD1D8-66EE-6AA6-0FF6-308450925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900" dirty="0"/>
              <a:t>1. "Promotion research involves the systematic collection and analysis of data on promotional tactics, such as sales promotions, discounts, and contests, to determine their effectiveness in influencing consumer behavior."(</a:t>
            </a:r>
            <a:r>
              <a:rPr lang="en-US" sz="1900" dirty="0" err="1"/>
              <a:t>Shimp</a:t>
            </a:r>
            <a:r>
              <a:rPr lang="en-US" sz="1900" dirty="0"/>
              <a:t> &amp; Andrews, 2013)</a:t>
            </a:r>
          </a:p>
          <a:p>
            <a:r>
              <a:rPr lang="en-US" sz="1900" dirty="0"/>
              <a:t>2. "Advertising research is the study conducted to assess the effectiveness of an advertising campaign in terms of its impact on target audience attitudes, awareness, and purchase intentions."(Belch &amp; Belch, 2018)</a:t>
            </a:r>
          </a:p>
          <a:p>
            <a:endParaRPr lang="en-US" sz="19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4947EE05-F884-43C6-ED1E-E7A8BD8CA6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9122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713B84-BC43-8290-DF90-532256293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B6E200-C618-0C99-B776-C133DED9E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What is promotion and advertising research?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76FD6-B902-ADA3-AE60-AE9BDCFF2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444" y="1782306"/>
            <a:ext cx="5346915" cy="4835470"/>
          </a:xfrm>
        </p:spPr>
        <p:txBody>
          <a:bodyPr anchor="ctr">
            <a:normAutofit fontScale="92500"/>
          </a:bodyPr>
          <a:lstStyle/>
          <a:p>
            <a:r>
              <a:rPr lang="en-US" sz="2000" dirty="0"/>
              <a:t>3. "Advertising research seeks to evaluate the influence of advertising messages on consumer decision-making processes through pre-testing and post-testing of campaigns to measure recall, comprehension, and attitude shifts."(Kotler &amp; Keller, 2016)</a:t>
            </a:r>
          </a:p>
          <a:p>
            <a:r>
              <a:rPr lang="en-US" sz="2000" dirty="0"/>
              <a:t>4. "Promotion research evaluates how different promotional tools—such as coupons, sweepstakes, and loyalty programs—impact consumer participation, brand loyalty, and sales volume." (</a:t>
            </a:r>
            <a:r>
              <a:rPr lang="en-US" sz="2000" dirty="0" err="1"/>
              <a:t>O'Guinn</a:t>
            </a:r>
            <a:r>
              <a:rPr lang="en-US" sz="2000" dirty="0"/>
              <a:t>, Allen, &amp; </a:t>
            </a:r>
            <a:r>
              <a:rPr lang="en-US" sz="2000" dirty="0" err="1"/>
              <a:t>Semenik</a:t>
            </a:r>
            <a:r>
              <a:rPr lang="en-US" sz="2000" dirty="0"/>
              <a:t>, 2014)</a:t>
            </a:r>
          </a:p>
          <a:p>
            <a:r>
              <a:rPr lang="en-US" sz="2000" dirty="0"/>
              <a:t>5. "Advertising research is the systematic investigation of how an advertisement performs in reaching its intended audience, evaluating its content, placement, and overall effect on brand equity." (Wells, Moriarty, &amp; Burnett, 2006)</a:t>
            </a:r>
          </a:p>
          <a:p>
            <a:endParaRPr lang="en-US" sz="14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C7E00F5A-6A8E-5E0B-917A-0E5263E358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18" r="35581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33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667161-1C22-462E-21AB-ECA800A0E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From definitions 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A309C-1254-C136-5D12-19F8BA770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32" y="1859797"/>
            <a:ext cx="5951348" cy="469598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Purpose-Oriented: Promotion and advertising research, is fundamentally about evaluating the effectiveness of marketing efforts.</a:t>
            </a:r>
          </a:p>
          <a:p>
            <a:r>
              <a:rPr lang="en-US" sz="2000" dirty="0"/>
              <a:t> Whether it's understanding how a sales promotion drives consumer engagement or how advertising shifts brand perception, the focus is on collecting data to make informed decisions (</a:t>
            </a:r>
            <a:r>
              <a:rPr lang="en-US" sz="2000" dirty="0" err="1"/>
              <a:t>Shimp</a:t>
            </a:r>
            <a:r>
              <a:rPr lang="en-US" sz="2000" dirty="0"/>
              <a:t> &amp; Andrews, 2013; Kotler &amp; Keller, 2016).</a:t>
            </a:r>
          </a:p>
          <a:p>
            <a:r>
              <a:rPr lang="en-US" sz="2000" dirty="0"/>
              <a:t>Data-Driven: Most definitions underscore the importance of systematic data collection and analysis. Research in this context relies heavily on metrics like consumer behavior, brand recall, and purchase intent (Belch &amp; Belch, 2018; Wells, Moriarty, &amp; Burnett, 2006). </a:t>
            </a:r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A3B17020-5C75-C7DC-9213-D7343CEBB4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1502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A13762-B56D-F6AE-C20C-49E7B52F1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C15736-D457-04D1-208E-617E6506A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From definitions 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DBFF5-5C66-E957-73B1-1A4E95654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30" y="2030278"/>
            <a:ext cx="5935850" cy="4556502"/>
          </a:xfrm>
        </p:spPr>
        <p:txBody>
          <a:bodyPr anchor="ctr">
            <a:normAutofit fontScale="92500" lnSpcReduction="10000"/>
          </a:bodyPr>
          <a:lstStyle/>
          <a:p>
            <a:r>
              <a:rPr lang="en-US" sz="2000" dirty="0"/>
              <a:t>Pre- and Post-Campaign Analysis: Research is employed before, during, and after campaigns. </a:t>
            </a:r>
          </a:p>
          <a:p>
            <a:r>
              <a:rPr lang="en-US" sz="2000" dirty="0"/>
              <a:t>Pre-testing (e.g., concept tests, focus groups) helps optimize campaigns before launch, while post-testing measures the actual impact on the target audience (Kotler &amp; Keller, 2016). </a:t>
            </a:r>
          </a:p>
          <a:p>
            <a:r>
              <a:rPr lang="en-US" sz="2000" dirty="0"/>
              <a:t>Diverse Methods and Focus Areas: While advertising research often revolves around understanding the influence of messaging and media placement, promotion research digs into tactical tools like discounts and contests that directly stimulate consumer action (</a:t>
            </a:r>
            <a:r>
              <a:rPr lang="en-US" sz="2000" dirty="0" err="1"/>
              <a:t>O'Guinn</a:t>
            </a:r>
            <a:r>
              <a:rPr lang="en-US" sz="2000" dirty="0"/>
              <a:t>, Allen, &amp; </a:t>
            </a:r>
            <a:r>
              <a:rPr lang="en-US" sz="2000" dirty="0" err="1"/>
              <a:t>Semenik</a:t>
            </a:r>
            <a:r>
              <a:rPr lang="en-US" sz="2000" dirty="0"/>
              <a:t>, 2014). </a:t>
            </a:r>
          </a:p>
          <a:p>
            <a:r>
              <a:rPr lang="en-US" sz="2000" dirty="0"/>
              <a:t>Impact on Business Metrics: Both fields of research are ultimately about driving business outcomes—whether it’s improving brand loyalty, increasing sales volume, or boosting engagement. </a:t>
            </a:r>
          </a:p>
        </p:txBody>
      </p:sp>
      <p:pic>
        <p:nvPicPr>
          <p:cNvPr id="5" name="Picture 4" descr="Pipette adding DNA sample to a petri dish">
            <a:extLst>
              <a:ext uri="{FF2B5EF4-FFF2-40B4-BE49-F238E27FC236}">
                <a16:creationId xmlns:a16="http://schemas.microsoft.com/office/drawing/2014/main" id="{F41B8939-9B63-D5DD-118A-05F562260F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87" r="32669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4184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EF4690-9303-7AC5-8401-36771B437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Purposes of advertising and promotion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653B9-DFD2-2A0F-E6CC-FB8567F07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1) Informing: Advertising research helps in creating campaigns that inform consumers about a product's existence, features, or benefits. </a:t>
            </a:r>
          </a:p>
          <a:p>
            <a:r>
              <a:rPr lang="en-US" sz="2000" dirty="0"/>
              <a:t>2) Educating: Beyond merely informing, advertising often serves to educate consumers on how to use a product or the science behind it. </a:t>
            </a:r>
          </a:p>
          <a:p>
            <a:r>
              <a:rPr lang="en-US" sz="2000" dirty="0"/>
              <a:t>3) Entertaining: Effective advertisements often aim to entertain as a way to capture attention and engage audiences. </a:t>
            </a:r>
          </a:p>
        </p:txBody>
      </p:sp>
      <p:pic>
        <p:nvPicPr>
          <p:cNvPr id="5" name="Picture 4" descr="Different science and technology icons on a green background">
            <a:extLst>
              <a:ext uri="{FF2B5EF4-FFF2-40B4-BE49-F238E27FC236}">
                <a16:creationId xmlns:a16="http://schemas.microsoft.com/office/drawing/2014/main" id="{4D62AAD6-BC1E-C68B-BCEF-3BA1BEF312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165" r="15592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7069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503459-0C0F-14B7-296D-410FC20E8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2778B1-8A8C-24F0-82A1-B0A25FD46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Purposes of advertising and promotion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05C91-6950-7397-15EB-D2A76B895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4) Persuading: Persuasive advertising research evaluates strategies that influence consumer attitudes and purchasing decisions. </a:t>
            </a:r>
          </a:p>
          <a:p>
            <a:r>
              <a:rPr lang="en-US" sz="2000" dirty="0"/>
              <a:t>5)Reminding: Advertising can serve to remind consumers of a brand or product, maintaining top-of-mind awareness. </a:t>
            </a:r>
          </a:p>
          <a:p>
            <a:r>
              <a:rPr lang="en-US" sz="2000" dirty="0"/>
              <a:t>6) Reassuring: Promotions can also reassure customers about their purchase decision, reducing post-purchase dissonance.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78267C-4BED-8D00-BA26-606099C082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158" r="14159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0534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305350-09F2-DDC7-CCB7-DEBA89785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2B303A-16F6-33F8-2D4E-3BC223164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Purposes of advertising and promotion research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6684A-3450-3C0C-19D9-A304B9C2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2223" y="2526939"/>
            <a:ext cx="5536397" cy="3935281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7) Assisting Other Marketing Efforts: Advertising can support and amplify other marketing activities, such as sales promotions or personal selling. Research here focuses on ensuring cohesion across various marketing channels. </a:t>
            </a:r>
          </a:p>
          <a:p>
            <a:r>
              <a:rPr lang="en-US" sz="2000" dirty="0"/>
              <a:t>8) Adding Value: Advertising often serves to enhance perceived value, shaping the way consumers view a brand or product beyond its functional benefits. </a:t>
            </a:r>
          </a:p>
          <a:p>
            <a:r>
              <a:rPr lang="en-US" sz="2000" dirty="0"/>
              <a:t>9) Generating Favorable Attitude Toward a Brand: Advertising research often aims to foster positive brand attitudes, which lead to brand loyalty and advocacy. </a:t>
            </a:r>
          </a:p>
        </p:txBody>
      </p:sp>
    </p:spTree>
    <p:extLst>
      <p:ext uri="{BB962C8B-B14F-4D97-AF65-F5344CB8AC3E}">
        <p14:creationId xmlns:p14="http://schemas.microsoft.com/office/powerpoint/2010/main" val="428651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C3BAC2-017B-C50B-D105-649BE8C9A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32BDDC-F729-E4E2-D85E-BFD4DC351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Purposes of advertising and promotion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3D976-7B3E-8189-9C80-B68F6431C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939" y="2262754"/>
            <a:ext cx="5538057" cy="4286286"/>
          </a:xfrm>
        </p:spPr>
        <p:txBody>
          <a:bodyPr anchor="ctr">
            <a:normAutofit lnSpcReduction="10000"/>
          </a:bodyPr>
          <a:lstStyle/>
          <a:p>
            <a:r>
              <a:rPr lang="en-US" sz="2000" dirty="0"/>
              <a:t>10) Leading to Favorable Intentions to Buy: Advertising can influence purchase intent by highlighting benefits, showing social proof, or offering limited-time promotions.</a:t>
            </a:r>
          </a:p>
          <a:p>
            <a:r>
              <a:rPr lang="en-US" sz="2000" dirty="0"/>
              <a:t> Research measures how effective ads are in driving consumers to make purchase decisions. </a:t>
            </a:r>
          </a:p>
          <a:p>
            <a:r>
              <a:rPr lang="en-US" sz="2000" dirty="0"/>
              <a:t>11) Rationalizing a Purchase (Durable Goods): For high-involvement products like cars or electronics, advertising can help consumers rationalize their purchases by providing factual, comparison-based content. </a:t>
            </a:r>
          </a:p>
          <a:p>
            <a:r>
              <a:rPr lang="en-US" sz="2000" dirty="0"/>
              <a:t>Research assesses how well these ads influence decision-making. </a:t>
            </a:r>
          </a:p>
          <a:p>
            <a:endParaRPr lang="en-US" sz="17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5E975BB1-B0C1-9737-A8DD-0E6A0FA2F4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9596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5105D448-4A6C-48A3-8C3C-71AF58F3E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025579F-C5D8-43BE-AF84-3E66A482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2544415"/>
          </a:xfrm>
          <a:prstGeom prst="rect">
            <a:avLst/>
          </a:prstGeom>
          <a:ln>
            <a:noFill/>
          </a:ln>
          <a:effectLst>
            <a:outerShdw blurRad="203200" dist="88900" dir="5460000" sx="95000" sy="95000" algn="t" rotWithShape="0">
              <a:srgbClr val="000000">
                <a:alpha val="2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B396D8-E7AF-DA2D-34AF-10FC42C3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463941"/>
            <a:ext cx="9963509" cy="1616529"/>
          </a:xfrm>
        </p:spPr>
        <p:txBody>
          <a:bodyPr>
            <a:normAutofit/>
          </a:bodyPr>
          <a:lstStyle/>
          <a:p>
            <a:r>
              <a:rPr lang="en-US" sz="4000" dirty="0"/>
              <a:t>Personal vs. Non-Personal </a:t>
            </a:r>
            <a:br>
              <a:rPr lang="en-US" sz="4000" dirty="0"/>
            </a:br>
            <a:r>
              <a:rPr lang="en-US" sz="4000" dirty="0"/>
              <a:t>Tools of Promotion and Advertising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7FE46B7-2415-F152-7798-CD067AFCDF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5697032"/>
              </p:ext>
            </p:extLst>
          </p:nvPr>
        </p:nvGraphicFramePr>
        <p:xfrm>
          <a:off x="945655" y="3008354"/>
          <a:ext cx="10303460" cy="3147286"/>
        </p:xfrm>
        <a:graphic>
          <a:graphicData uri="http://schemas.openxmlformats.org/drawingml/2006/table">
            <a:tbl>
              <a:tblPr firstRow="1" firstCol="1" bandRow="1"/>
              <a:tblGrid>
                <a:gridCol w="2575865">
                  <a:extLst>
                    <a:ext uri="{9D8B030D-6E8A-4147-A177-3AD203B41FA5}">
                      <a16:colId xmlns:a16="http://schemas.microsoft.com/office/drawing/2014/main" val="559232462"/>
                    </a:ext>
                  </a:extLst>
                </a:gridCol>
                <a:gridCol w="2575865">
                  <a:extLst>
                    <a:ext uri="{9D8B030D-6E8A-4147-A177-3AD203B41FA5}">
                      <a16:colId xmlns:a16="http://schemas.microsoft.com/office/drawing/2014/main" val="1827240499"/>
                    </a:ext>
                  </a:extLst>
                </a:gridCol>
                <a:gridCol w="2575865">
                  <a:extLst>
                    <a:ext uri="{9D8B030D-6E8A-4147-A177-3AD203B41FA5}">
                      <a16:colId xmlns:a16="http://schemas.microsoft.com/office/drawing/2014/main" val="858286457"/>
                    </a:ext>
                  </a:extLst>
                </a:gridCol>
                <a:gridCol w="2575865">
                  <a:extLst>
                    <a:ext uri="{9D8B030D-6E8A-4147-A177-3AD203B41FA5}">
                      <a16:colId xmlns:a16="http://schemas.microsoft.com/office/drawing/2014/main" val="421394015"/>
                    </a:ext>
                  </a:extLst>
                </a:gridCol>
              </a:tblGrid>
              <a:tr h="357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Tools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Non-Personal Tools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0267515"/>
                  </a:ext>
                </a:extLst>
              </a:tr>
              <a:tr h="10444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Interaction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Direct, face-to-face interaction with consumers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Mass communication with little or no direct feedback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selling, direct marketing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731777"/>
                  </a:ext>
                </a:extLst>
              </a:tr>
              <a:tr h="10444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Customization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High customization: messages tailored to individual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Standardized messages for a wide audience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Sales presentations, personalized emails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68464"/>
                  </a:ext>
                </a:extLst>
              </a:tr>
              <a:tr h="70095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Feedback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Immediate feedback, real-time responses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Delayed or indirect feedback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sales, event marketing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7196" marR="67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3496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4615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9BF4C4-D9E6-0F50-7980-CBD323ABB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5105D448-4A6C-48A3-8C3C-71AF58F3E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025579F-C5D8-43BE-AF84-3E66A482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2544415"/>
          </a:xfrm>
          <a:prstGeom prst="rect">
            <a:avLst/>
          </a:prstGeom>
          <a:ln>
            <a:noFill/>
          </a:ln>
          <a:effectLst>
            <a:outerShdw blurRad="203200" dist="88900" dir="5460000" sx="95000" sy="95000" algn="t" rotWithShape="0">
              <a:srgbClr val="000000">
                <a:alpha val="2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12A96-0C2F-9B5F-D48B-8C0F5F26B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463941"/>
            <a:ext cx="9963509" cy="1616529"/>
          </a:xfrm>
        </p:spPr>
        <p:txBody>
          <a:bodyPr>
            <a:normAutofit/>
          </a:bodyPr>
          <a:lstStyle/>
          <a:p>
            <a:r>
              <a:rPr lang="en-US" sz="4000" dirty="0"/>
              <a:t>Personal vs. Non-Personal </a:t>
            </a:r>
            <a:br>
              <a:rPr lang="en-US" sz="4000" dirty="0"/>
            </a:br>
            <a:r>
              <a:rPr lang="en-US" sz="4000" dirty="0"/>
              <a:t>Tools of Promotion and Advertising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DF15AFF-348D-F437-ABCA-E538F82C35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3984993"/>
              </p:ext>
            </p:extLst>
          </p:nvPr>
        </p:nvGraphicFramePr>
        <p:xfrm>
          <a:off x="905668" y="3100010"/>
          <a:ext cx="10383433" cy="3303813"/>
        </p:xfrm>
        <a:graphic>
          <a:graphicData uri="http://schemas.openxmlformats.org/drawingml/2006/table">
            <a:tbl>
              <a:tblPr firstRow="1" firstCol="1" bandRow="1"/>
              <a:tblGrid>
                <a:gridCol w="1669728">
                  <a:extLst>
                    <a:ext uri="{9D8B030D-6E8A-4147-A177-3AD203B41FA5}">
                      <a16:colId xmlns:a16="http://schemas.microsoft.com/office/drawing/2014/main" val="559232462"/>
                    </a:ext>
                  </a:extLst>
                </a:gridCol>
                <a:gridCol w="2926217">
                  <a:extLst>
                    <a:ext uri="{9D8B030D-6E8A-4147-A177-3AD203B41FA5}">
                      <a16:colId xmlns:a16="http://schemas.microsoft.com/office/drawing/2014/main" val="1827240499"/>
                    </a:ext>
                  </a:extLst>
                </a:gridCol>
                <a:gridCol w="2955815">
                  <a:extLst>
                    <a:ext uri="{9D8B030D-6E8A-4147-A177-3AD203B41FA5}">
                      <a16:colId xmlns:a16="http://schemas.microsoft.com/office/drawing/2014/main" val="858286457"/>
                    </a:ext>
                  </a:extLst>
                </a:gridCol>
                <a:gridCol w="2831673">
                  <a:extLst>
                    <a:ext uri="{9D8B030D-6E8A-4147-A177-3AD203B41FA5}">
                      <a16:colId xmlns:a16="http://schemas.microsoft.com/office/drawing/2014/main" val="421394015"/>
                    </a:ext>
                  </a:extLst>
                </a:gridCol>
              </a:tblGrid>
              <a:tr h="3779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Tools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Non-Personal Tools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0267515"/>
                  </a:ext>
                </a:extLst>
              </a:tr>
              <a:tr h="74099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Reach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Limited to one-on-one or small group interactions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Wide reach through mass media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calls, trade shows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4249997"/>
                  </a:ext>
                </a:extLst>
              </a:tr>
              <a:tr h="74099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Higher cost per interaction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Lower cost per thousand (CPM) for large audiences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Sales agents, customer meetings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491032"/>
                  </a:ext>
                </a:extLst>
              </a:tr>
              <a:tr h="110405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Tools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selling, direct marketing, event marketing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Advertising, public relations, sales promotions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TV ads, press releases, sponsorships</a:t>
                      </a:r>
                      <a:endParaRPr lang="en-US" sz="21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71034" marR="71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6663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9499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Slide Background">
            <a:extLst>
              <a:ext uri="{FF2B5EF4-FFF2-40B4-BE49-F238E27FC236}">
                <a16:creationId xmlns:a16="http://schemas.microsoft.com/office/drawing/2014/main" id="{924D84CD-5280-4B52-B96E-8EDAA2B20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6BC8DD5A-2177-6753-E2F9-C07A00190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3C7BF5-3FE2-BFBB-8F84-EDA9ECA2E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01" y="274104"/>
            <a:ext cx="9906199" cy="1157242"/>
          </a:xfrm>
        </p:spPr>
        <p:txBody>
          <a:bodyPr>
            <a:normAutofit/>
          </a:bodyPr>
          <a:lstStyle/>
          <a:p>
            <a:pPr algn="ctr"/>
            <a:r>
              <a:rPr lang="en-US" sz="4000"/>
              <a:t>Personal tools of promotion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7385985-0B41-DEF1-6F63-2782BD9694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3381424"/>
              </p:ext>
            </p:extLst>
          </p:nvPr>
        </p:nvGraphicFramePr>
        <p:xfrm>
          <a:off x="1881309" y="2122098"/>
          <a:ext cx="8429384" cy="3886680"/>
        </p:xfrm>
        <a:graphic>
          <a:graphicData uri="http://schemas.openxmlformats.org/drawingml/2006/table">
            <a:tbl>
              <a:tblPr firstRow="1" firstCol="1" bandRow="1"/>
              <a:tblGrid>
                <a:gridCol w="1675893">
                  <a:extLst>
                    <a:ext uri="{9D8B030D-6E8A-4147-A177-3AD203B41FA5}">
                      <a16:colId xmlns:a16="http://schemas.microsoft.com/office/drawing/2014/main" val="1863421592"/>
                    </a:ext>
                  </a:extLst>
                </a:gridCol>
                <a:gridCol w="2264306">
                  <a:extLst>
                    <a:ext uri="{9D8B030D-6E8A-4147-A177-3AD203B41FA5}">
                      <a16:colId xmlns:a16="http://schemas.microsoft.com/office/drawing/2014/main" val="3120032319"/>
                    </a:ext>
                  </a:extLst>
                </a:gridCol>
                <a:gridCol w="1973058">
                  <a:extLst>
                    <a:ext uri="{9D8B030D-6E8A-4147-A177-3AD203B41FA5}">
                      <a16:colId xmlns:a16="http://schemas.microsoft.com/office/drawing/2014/main" val="865257873"/>
                    </a:ext>
                  </a:extLst>
                </a:gridCol>
                <a:gridCol w="2516127">
                  <a:extLst>
                    <a:ext uri="{9D8B030D-6E8A-4147-A177-3AD203B41FA5}">
                      <a16:colId xmlns:a16="http://schemas.microsoft.com/office/drawing/2014/main" val="2066990277"/>
                    </a:ext>
                  </a:extLst>
                </a:gridCol>
              </a:tblGrid>
              <a:tr h="2528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Promotion Tool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Role of Research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583769"/>
                  </a:ext>
                </a:extLst>
              </a:tr>
              <a:tr h="12076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Selling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Face-to-face or direct interaction between a salesperson and a customer. Useful for high-involvement or complex products.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car salesperson engaging with a prospective buyer to explain the features and benefits of a new vehicle.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helps identify customer needs, preferences, and pain points, enabling salespeople to tailor their approach effectively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7749379"/>
                  </a:ext>
                </a:extLst>
              </a:tr>
              <a:tr h="12076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 Marketing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Reaching out to consumers through mail, email, or phone calls to encourage a response. Often personalized and targeted.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retailer sending personalized promotional emails to customers offering discounts based on previous purchases.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determines target demographics and preferences, optimizing message content and timing for better response rates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0401393"/>
                  </a:ext>
                </a:extLst>
              </a:tr>
              <a:tr h="12076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Event Marketing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Face-to-face interaction with consumers at events, trade shows, or exhibitions where products are presented directly.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technology company setting up a booth at CES (Consumer Electronics Show) to demonstrate its latest gadgets.</a:t>
                      </a:r>
                      <a:endParaRPr lang="en-US" sz="14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evaluates past event successes and consumer engagement strategies, informing booth design and interaction techniques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4790" marR="54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54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1856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5A26B-C0B4-2188-889B-704DCF56F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DCD0-88F3-3D3E-7F8F-BDBB7142C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 personal tools of promotion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C913ED7-86FF-303C-F5D5-2187A6375E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8363200"/>
              </p:ext>
            </p:extLst>
          </p:nvPr>
        </p:nvGraphicFramePr>
        <p:xfrm>
          <a:off x="1255363" y="1441341"/>
          <a:ext cx="10383864" cy="5260546"/>
        </p:xfrm>
        <a:graphic>
          <a:graphicData uri="http://schemas.openxmlformats.org/drawingml/2006/table">
            <a:tbl>
              <a:tblPr firstRow="1" firstCol="1" bandRow="1"/>
              <a:tblGrid>
                <a:gridCol w="2595966">
                  <a:extLst>
                    <a:ext uri="{9D8B030D-6E8A-4147-A177-3AD203B41FA5}">
                      <a16:colId xmlns:a16="http://schemas.microsoft.com/office/drawing/2014/main" val="436840240"/>
                    </a:ext>
                  </a:extLst>
                </a:gridCol>
                <a:gridCol w="2595966">
                  <a:extLst>
                    <a:ext uri="{9D8B030D-6E8A-4147-A177-3AD203B41FA5}">
                      <a16:colId xmlns:a16="http://schemas.microsoft.com/office/drawing/2014/main" val="3412657069"/>
                    </a:ext>
                  </a:extLst>
                </a:gridCol>
                <a:gridCol w="2595966">
                  <a:extLst>
                    <a:ext uri="{9D8B030D-6E8A-4147-A177-3AD203B41FA5}">
                      <a16:colId xmlns:a16="http://schemas.microsoft.com/office/drawing/2014/main" val="1461322629"/>
                    </a:ext>
                  </a:extLst>
                </a:gridCol>
                <a:gridCol w="2595966">
                  <a:extLst>
                    <a:ext uri="{9D8B030D-6E8A-4147-A177-3AD203B41FA5}">
                      <a16:colId xmlns:a16="http://schemas.microsoft.com/office/drawing/2014/main" val="944719628"/>
                    </a:ext>
                  </a:extLst>
                </a:gridCol>
              </a:tblGrid>
              <a:tr h="2250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Promotion Tool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Role of Research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99627"/>
                  </a:ext>
                </a:extLst>
              </a:tr>
              <a:tr h="16659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Advertising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 most common non-personal promotion tool involving messages in mass media channels like TV, radio, print, and digital.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Coca-Cola running a global TV campaign during the FIFA World Cup.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identifies target audiences, optimal media channels, and effective messaging to enhance campaign impact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0496744"/>
                  </a:ext>
                </a:extLst>
              </a:tr>
              <a:tr h="16659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Public Relations (PR)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Managing the public image of a company through media coverage and press releases to build goodwill and credibility.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Apple’s media event to announce new products, generating news coverage and media buzz.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assesses public perception, media effectiveness, and crisis management strategies to maintain brand reputation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6235256"/>
                  </a:ext>
                </a:extLst>
              </a:tr>
              <a:tr h="16659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Sales Promotions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Short-term incentives to encourage immediate sales, such as discounts, coupons, or contests.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supermarket offering a "buy one, get one free" promotion on groceries.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evaluates consumer behavior and preferences to design promotions that effectively drive sales and engagement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7622" marR="276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3928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1231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24D84CD-5280-4B52-B96E-8EDAA2B20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E65D517-46E4-8037-A63D-629DE1253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E995C2-4CF8-7FBA-BA53-19A0218B7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276198"/>
            <a:ext cx="10477600" cy="1157242"/>
          </a:xfrm>
        </p:spPr>
        <p:txBody>
          <a:bodyPr>
            <a:normAutofit/>
          </a:bodyPr>
          <a:lstStyle/>
          <a:p>
            <a:r>
              <a:rPr lang="en-US" sz="4000"/>
              <a:t>Non personal tools of promotion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3DCEDF8-D8F8-393C-3F3D-474EDC6ED1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9897355"/>
              </p:ext>
            </p:extLst>
          </p:nvPr>
        </p:nvGraphicFramePr>
        <p:xfrm>
          <a:off x="758952" y="1972611"/>
          <a:ext cx="9690343" cy="3743928"/>
        </p:xfrm>
        <a:graphic>
          <a:graphicData uri="http://schemas.openxmlformats.org/drawingml/2006/table">
            <a:tbl>
              <a:tblPr firstRow="1" firstCol="1" bandRow="1"/>
              <a:tblGrid>
                <a:gridCol w="2362392">
                  <a:extLst>
                    <a:ext uri="{9D8B030D-6E8A-4147-A177-3AD203B41FA5}">
                      <a16:colId xmlns:a16="http://schemas.microsoft.com/office/drawing/2014/main" val="436840240"/>
                    </a:ext>
                  </a:extLst>
                </a:gridCol>
                <a:gridCol w="2431757">
                  <a:extLst>
                    <a:ext uri="{9D8B030D-6E8A-4147-A177-3AD203B41FA5}">
                      <a16:colId xmlns:a16="http://schemas.microsoft.com/office/drawing/2014/main" val="3412657069"/>
                    </a:ext>
                  </a:extLst>
                </a:gridCol>
                <a:gridCol w="2445126">
                  <a:extLst>
                    <a:ext uri="{9D8B030D-6E8A-4147-A177-3AD203B41FA5}">
                      <a16:colId xmlns:a16="http://schemas.microsoft.com/office/drawing/2014/main" val="1461322629"/>
                    </a:ext>
                  </a:extLst>
                </a:gridCol>
                <a:gridCol w="2451068">
                  <a:extLst>
                    <a:ext uri="{9D8B030D-6E8A-4147-A177-3AD203B41FA5}">
                      <a16:colId xmlns:a16="http://schemas.microsoft.com/office/drawing/2014/main" val="944719628"/>
                    </a:ext>
                  </a:extLst>
                </a:gridCol>
              </a:tblGrid>
              <a:tr h="2799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Promotion Tool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Role of Research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99627"/>
                  </a:ext>
                </a:extLst>
              </a:tr>
              <a:tr h="10671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Sponsorship</a:t>
                      </a:r>
                      <a:endParaRPr lang="en-US" sz="15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Supporting events, teams, or causes in exchange for brand visibility; can create strong brand associations.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Nike sponsoring major sporting events like the Olympics.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identifies suitable sponsorship opportunities and measures brand impact and consumer associations 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6609098"/>
                  </a:ext>
                </a:extLst>
              </a:tr>
              <a:tr h="13295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Digital Marketing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Online advertising through social media platforms, search engines, and websites, allowing brands to reach vast audiences.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Google Ads targeting specific keywords to attract online shoppers.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helps understand online consumer behavior, optimizing ad spend, and measuring campaign effectiveness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445092"/>
                  </a:ext>
                </a:extLst>
              </a:tr>
              <a:tr h="10671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Content Marketing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Creating valuable and relevant content to attract and engage a target audience, building brand authority and trust.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company blog providing informative articles related to its industry.</a:t>
                      </a:r>
                      <a:endParaRPr lang="en-US" sz="15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identifies content topics that resonate with the audience and optimizes for SEO</a:t>
                      </a:r>
                      <a:endParaRPr lang="en-US" sz="15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5847" marR="258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5981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225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24D84CD-5280-4B52-B96E-8EDAA2B20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E65D517-46E4-8037-A63D-629DE1253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64FC8A-35A0-AF2A-077D-7813F4373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276198"/>
            <a:ext cx="10477600" cy="1157242"/>
          </a:xfrm>
        </p:spPr>
        <p:txBody>
          <a:bodyPr>
            <a:normAutofit/>
          </a:bodyPr>
          <a:lstStyle/>
          <a:p>
            <a:r>
              <a:rPr lang="en-US" sz="4000"/>
              <a:t>Non personal tools of promotion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D5554F0-3E22-63DE-8174-19F8311CDF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343998"/>
              </p:ext>
            </p:extLst>
          </p:nvPr>
        </p:nvGraphicFramePr>
        <p:xfrm>
          <a:off x="542260" y="1972611"/>
          <a:ext cx="8658751" cy="3881431"/>
        </p:xfrm>
        <a:graphic>
          <a:graphicData uri="http://schemas.openxmlformats.org/drawingml/2006/table">
            <a:tbl>
              <a:tblPr firstRow="1" firstCol="1" bandRow="1"/>
              <a:tblGrid>
                <a:gridCol w="1602025">
                  <a:extLst>
                    <a:ext uri="{9D8B030D-6E8A-4147-A177-3AD203B41FA5}">
                      <a16:colId xmlns:a16="http://schemas.microsoft.com/office/drawing/2014/main" val="4107175232"/>
                    </a:ext>
                  </a:extLst>
                </a:gridCol>
                <a:gridCol w="2769029">
                  <a:extLst>
                    <a:ext uri="{9D8B030D-6E8A-4147-A177-3AD203B41FA5}">
                      <a16:colId xmlns:a16="http://schemas.microsoft.com/office/drawing/2014/main" val="2742475960"/>
                    </a:ext>
                  </a:extLst>
                </a:gridCol>
                <a:gridCol w="2155571">
                  <a:extLst>
                    <a:ext uri="{9D8B030D-6E8A-4147-A177-3AD203B41FA5}">
                      <a16:colId xmlns:a16="http://schemas.microsoft.com/office/drawing/2014/main" val="3129414644"/>
                    </a:ext>
                  </a:extLst>
                </a:gridCol>
                <a:gridCol w="2132126">
                  <a:extLst>
                    <a:ext uri="{9D8B030D-6E8A-4147-A177-3AD203B41FA5}">
                      <a16:colId xmlns:a16="http://schemas.microsoft.com/office/drawing/2014/main" val="3957924955"/>
                    </a:ext>
                  </a:extLst>
                </a:gridCol>
              </a:tblGrid>
              <a:tr h="28596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Promotion Tool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Role of Research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537369"/>
                  </a:ext>
                </a:extLst>
              </a:tr>
              <a:tr h="11055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Influencer Marketing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Collaborating with influencers to promote products or services, leveraging their credibility and reach.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beauty brand partnering with a popular beauty influencer to showcase its products.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determines the right influencers to reach target demographics and measures campaign ROI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8082643"/>
                  </a:ext>
                </a:extLst>
              </a:tr>
              <a:tr h="11055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Email Marketing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Sending targeted emails to customers and prospects to inform, promote, or engage them with personalized content.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travel agency sending newsletters with travel deals to its subscribers.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analyzes subscriber behavior to improve open rates and conversion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183340"/>
                  </a:ext>
                </a:extLst>
              </a:tr>
              <a:tr h="13787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Outdoor Advertising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Includes billboards, transit ads, and other forms of advertising placed in public spaces.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major brand advertising on billboards in high-traffic areas.</a:t>
                      </a:r>
                      <a:endParaRPr lang="en-US" sz="1600" kern="1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identifies high-traffic locations and measures the effectiveness of outdoor campaigns</a:t>
                      </a:r>
                      <a:endParaRPr lang="en-US" sz="1600" kern="1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2662" marR="22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1715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3273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3DE6FB-4B39-6233-8685-2E9C91029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Characteristics of effective advertising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09669-34DC-5AFC-B07C-360C0364B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900" dirty="0"/>
              <a:t>1. Extending from Sound Marketing Strategy: Effective advertising must stem from a well-defined marketing strategy that aligns with the overall marketing communication plan. 2018).</a:t>
            </a:r>
          </a:p>
          <a:p>
            <a:r>
              <a:rPr lang="en-US" sz="1900" dirty="0"/>
              <a:t>2. Taking the Customer's View: Effective advertising focuses on the consumer's perspective rather than the marketer’s. </a:t>
            </a:r>
          </a:p>
          <a:p>
            <a:r>
              <a:rPr lang="en-US" sz="1900" dirty="0"/>
              <a:t>3.	Persuasiveness: A persuasive advertisement effectively communicates benefits that appeal to both consumers and marketers. </a:t>
            </a:r>
          </a:p>
          <a:p>
            <a:endParaRPr lang="en-US" sz="1900" dirty="0"/>
          </a:p>
        </p:txBody>
      </p:sp>
      <p:pic>
        <p:nvPicPr>
          <p:cNvPr id="5" name="Picture 4" descr="Graph">
            <a:extLst>
              <a:ext uri="{FF2B5EF4-FFF2-40B4-BE49-F238E27FC236}">
                <a16:creationId xmlns:a16="http://schemas.microsoft.com/office/drawing/2014/main" id="{8E5EE340-5367-8AC3-CFD3-D9052BF00D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58" r="27824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499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F1184F-8EC2-1AAF-1BDA-8883B6B64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4503EF-605C-C73D-7572-4C9F87F10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US" sz="3700">
                <a:solidFill>
                  <a:srgbClr val="FFFFFF"/>
                </a:solidFill>
              </a:rPr>
              <a:t>Characteristics of effective advertising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0D3B4-77AE-EFE8-5928-B9AB61B86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2223" y="2526939"/>
            <a:ext cx="5536397" cy="3935281"/>
          </a:xfrm>
        </p:spPr>
        <p:txBody>
          <a:bodyPr>
            <a:normAutofit/>
          </a:bodyPr>
          <a:lstStyle/>
          <a:p>
            <a:r>
              <a:rPr lang="en-US" sz="2000" dirty="0"/>
              <a:t>4. Breaking Through the Clutter: With the saturation of advertisements in various media, an effective ad must find a unique way to capture consumer attention amidst the clutter. </a:t>
            </a:r>
          </a:p>
          <a:p>
            <a:r>
              <a:rPr lang="en-US" sz="2000" dirty="0"/>
              <a:t>5.Ethic al Promises: Good advertising should maintain ethical standards by not promising more than it can deliver. </a:t>
            </a:r>
          </a:p>
          <a:p>
            <a:r>
              <a:rPr lang="en-US" sz="2000" dirty="0"/>
              <a:t>6. Balancing Creativity and Strategy: While creativity is a vital component of advertising, it should not overshadow the strategic goals of the campaign.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851741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D90701-F924-4173-FB13-6CD6A387C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Procedure of conducting advertising research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55027-2BF9-9D48-5ED1-522F848413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650773" cy="4619938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Step 1: Define Research Objectives: this involves two main considerations </a:t>
            </a:r>
          </a:p>
          <a:p>
            <a:r>
              <a:rPr lang="en-US" sz="2000" dirty="0"/>
              <a:t>a)	Identify Goals: Determine the specific objectives of the advertising research, such as measuring recall, recognition, believability, or impact on purchase intentions. </a:t>
            </a:r>
          </a:p>
          <a:p>
            <a:r>
              <a:rPr lang="en-US" sz="2000" dirty="0"/>
              <a:t>b)	Specify Metrics: Decide on the key metrics to be used for evaluation, such as proven recall, attitude shifts, or brand preference.</a:t>
            </a:r>
          </a:p>
          <a:p>
            <a:r>
              <a:rPr lang="en-US" sz="2000" dirty="0"/>
              <a:t>Step 2: Select Type of Advertising Effectiveness Study: </a:t>
            </a:r>
          </a:p>
          <a:p>
            <a:r>
              <a:rPr lang="en-US" sz="2000" dirty="0"/>
              <a:t>a)	Copy Testing: Choose between print advertisement testing or television commercial testing based on the medium being evaluated.</a:t>
            </a:r>
          </a:p>
          <a:p>
            <a:endParaRPr lang="en-US" sz="1500" dirty="0"/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84129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BFA126-24C5-67F7-7C7B-4D3E52A39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Copy Testing for Print Advertisements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C48D6-209A-A5FF-89A3-1B7D7873D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4" y="2448733"/>
            <a:ext cx="4990550" cy="4202084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3: Pre-Test Development</a:t>
            </a:r>
          </a:p>
          <a:p>
            <a:r>
              <a:rPr lang="en-US" sz="2000" dirty="0"/>
              <a:t>Create Test Advertisements: Develop print ads to be tested, ensuring they align with the defined research objectives.</a:t>
            </a:r>
          </a:p>
          <a:p>
            <a:r>
              <a:rPr lang="en-US" sz="2000" dirty="0"/>
              <a:t>Step 4: Sample Selection</a:t>
            </a:r>
          </a:p>
          <a:p>
            <a:r>
              <a:rPr lang="en-US" sz="2000" dirty="0"/>
              <a:t>Determine Sample Size: Select a minimum of 150 respondents per advertisement.</a:t>
            </a:r>
          </a:p>
          <a:p>
            <a:r>
              <a:rPr lang="en-US" sz="2000" dirty="0"/>
              <a:t>Identify Target Audience: Ensure the sample is representative of the intended market, considering demographic factors.</a:t>
            </a:r>
          </a:p>
          <a:p>
            <a:endParaRPr lang="en-US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A44FC4-7973-6AD3-2DDA-9150C55935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0599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028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3154A7-870F-12D7-C006-923F088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 Copy Testing for Print Advertisements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40F33-47BC-63CA-C1D4-7F9139E0B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4" y="1859798"/>
            <a:ext cx="6096002" cy="4866466"/>
          </a:xfrm>
        </p:spPr>
        <p:txBody>
          <a:bodyPr anchor="ctr">
            <a:normAutofit fontScale="92500" lnSpcReduction="20000"/>
          </a:bodyPr>
          <a:lstStyle/>
          <a:p>
            <a:r>
              <a:rPr lang="en-US" sz="2000" dirty="0"/>
              <a:t>Step 5: Conduct Testing: </a:t>
            </a:r>
          </a:p>
          <a:p>
            <a:r>
              <a:rPr lang="en-US" sz="2000" b="1" i="1" dirty="0"/>
              <a:t>Administer Recall Tests:</a:t>
            </a:r>
          </a:p>
          <a:p>
            <a:r>
              <a:rPr lang="en-US" sz="2000" dirty="0"/>
              <a:t>a)	Aided Recall: Ask respondents if they remember seeing the ad when prompted with cues.</a:t>
            </a:r>
          </a:p>
          <a:p>
            <a:r>
              <a:rPr lang="en-US" sz="2000" dirty="0"/>
              <a:t>b)	Unaided Recall: Ask respondents to recall any ads they have seen without prompts.</a:t>
            </a:r>
          </a:p>
          <a:p>
            <a:r>
              <a:rPr lang="en-US" sz="2000" b="1" i="1" dirty="0"/>
              <a:t>Evaluate Recognition: </a:t>
            </a:r>
            <a:r>
              <a:rPr lang="en-US" sz="2000" dirty="0"/>
              <a:t>Test respondents' ability to recognize the brand name when presented without branding features.</a:t>
            </a:r>
          </a:p>
          <a:p>
            <a:r>
              <a:rPr lang="en-US" sz="2000" b="1" i="1" dirty="0"/>
              <a:t>Conduct Diagnostic Measures</a:t>
            </a:r>
            <a:r>
              <a:rPr lang="en-US" sz="2000" dirty="0"/>
              <a:t>:</a:t>
            </a:r>
          </a:p>
          <a:p>
            <a:r>
              <a:rPr lang="en-US" sz="2000" dirty="0"/>
              <a:t>a)	Believability Assessment: Evaluate how believable respondents find the main idea.</a:t>
            </a:r>
          </a:p>
          <a:p>
            <a:r>
              <a:rPr lang="en-US" sz="2000" dirty="0"/>
              <a:t>b)	Comprehensiveness Evaluation: Identify any confusing or unclear elements.</a:t>
            </a:r>
          </a:p>
          <a:p>
            <a:r>
              <a:rPr lang="en-US" sz="2000" dirty="0"/>
              <a:t>c)	Assess Product Perception: Ask questions to measure changes in perception and purchase intentions before and after exposure to the ad</a:t>
            </a:r>
            <a:r>
              <a:rPr lang="en-US" sz="1100" dirty="0"/>
              <a:t>.</a:t>
            </a:r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9A980C14-DA5E-B4D0-658A-69C0D95596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2945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9E4B13-A244-56E2-60B1-468BCC785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Copy Testing for Print Advertisements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13CEE-03EC-4504-BD50-09F8AD8EC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/>
              <a:t>Step 6: Data Analysis</a:t>
            </a:r>
          </a:p>
          <a:p>
            <a:r>
              <a:rPr lang="en-US" sz="2000"/>
              <a:t>a)	Analyze Recall and Brand Preference: Focus on proven recall scores and shifts in brand preference.</a:t>
            </a:r>
          </a:p>
          <a:p>
            <a:r>
              <a:rPr lang="en-US" sz="2000"/>
              <a:t>b)	Examine Diagnostic Measures: Use secondary diagnostic measures to supplement the analysis</a:t>
            </a:r>
          </a:p>
          <a:p>
            <a:endParaRPr lang="en-US" sz="200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88059266-3D1E-FE52-0F47-C4D9993E1C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18" r="35581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00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39C6C5-F61B-C559-8174-84BD3EA71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sz="3600"/>
              <a:t>Copy Testing for Television Commercials</a:t>
            </a:r>
            <a:br>
              <a:rPr lang="en-US" sz="3600"/>
            </a:br>
            <a:endParaRPr lang="en-US" sz="3600"/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41D01F08-5031-9738-1D2E-D1BC447CF8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4611973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34084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C3027C-A4D0-2BBC-D41C-5A3739D82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sz="4100">
                <a:solidFill>
                  <a:srgbClr val="FFFFFF"/>
                </a:solidFill>
              </a:rPr>
              <a:t>Copy Testing for Television Commercials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D1123-FC8D-70F1-DD23-93488A973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dirty="0"/>
              <a:t>Step 9: Sampling</a:t>
            </a:r>
          </a:p>
          <a:p>
            <a:r>
              <a:rPr lang="en-US" dirty="0"/>
              <a:t>Determine Sample Size: Use at least 150 respondents who are past users of the product category.</a:t>
            </a:r>
          </a:p>
          <a:p>
            <a:r>
              <a:rPr lang="en-US" dirty="0"/>
              <a:t>Identify Target Audience: Implement age and gender quotas based on category volume contribution.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7150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8DAE80-BF57-9203-2280-B1BEA8BC8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E1BF9262-9EBF-E813-BE98-92740D9C06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50" r="25159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1B2078-266A-2F02-476C-9FD717F36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/>
              <a:t>Copy Testing for Television Commercials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1649D-5178-5A38-3452-658E5A8F4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458" y="1797803"/>
            <a:ext cx="5501898" cy="4850970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10: Conduct Testing</a:t>
            </a:r>
          </a:p>
          <a:p>
            <a:r>
              <a:rPr lang="en-US" sz="2000" dirty="0"/>
              <a:t>Administer Recall Tests:</a:t>
            </a:r>
          </a:p>
          <a:p>
            <a:r>
              <a:rPr lang="en-US" sz="2000" dirty="0"/>
              <a:t>a)	Proven Total Recall: Measure the percentage of respondents who remember specific elements of the commercial.</a:t>
            </a:r>
          </a:p>
          <a:p>
            <a:r>
              <a:rPr lang="en-US" sz="2000" dirty="0"/>
              <a:t>b)	Copy and Visual Recall: Analyze the recall of copy and visual elements separately.</a:t>
            </a:r>
          </a:p>
          <a:p>
            <a:r>
              <a:rPr lang="en-US" sz="2000" dirty="0"/>
              <a:t>c)	Evaluate Comprehension and Believability: Assess how well respondents understand and believe the product claims made in the commercial.</a:t>
            </a:r>
          </a:p>
          <a:p>
            <a:r>
              <a:rPr lang="en-US" sz="2000" dirty="0"/>
              <a:t>d)	Measure Attitude Shift: Calculate the difference in brand preference before and after viewing the commercial</a:t>
            </a:r>
            <a:r>
              <a:rPr lang="en-US" sz="1400" dirty="0"/>
              <a:t>.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893016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D8BBD5-5104-07E6-2EC8-75D45DE1B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427213-8103-5079-E6AA-CA5C2842B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Copy Testing for Television Commercials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CDE94-791D-1084-92A8-A47492FDE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30" y="2636196"/>
            <a:ext cx="4757778" cy="3720154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11: Data Analysis</a:t>
            </a:r>
          </a:p>
          <a:p>
            <a:r>
              <a:rPr lang="en-US" sz="2000" dirty="0"/>
              <a:t>a)	Focus on Recall and Brand Preference: Similar to print testing, the analysis should center on recall scores and brand preference shifts.</a:t>
            </a:r>
          </a:p>
          <a:p>
            <a:r>
              <a:rPr lang="en-US" sz="2000" dirty="0"/>
              <a:t>b)	Compare to Norms: Evaluate results against established norms to assess performance.</a:t>
            </a:r>
          </a:p>
          <a:p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77190F-E21F-5E07-AE4D-73F8F18DC3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0599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690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1431EC-FA7B-3E98-4C7A-657602131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A7F02A-8173-D225-9902-F7A75E3D8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Copy Testing for Television Commercials</a:t>
            </a:r>
          </a:p>
        </p:txBody>
      </p:sp>
      <p:sp>
        <p:nvSpPr>
          <p:cNvPr id="50" name="Arc 49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3DEE5-B311-5608-F618-8D11FCFB6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207" y="2164446"/>
            <a:ext cx="6067719" cy="4619938"/>
          </a:xfrm>
        </p:spPr>
        <p:txBody>
          <a:bodyPr>
            <a:normAutofit/>
          </a:bodyPr>
          <a:lstStyle/>
          <a:p>
            <a:r>
              <a:rPr lang="en-US" sz="2000" dirty="0"/>
              <a:t>Step 12: Draw Conclusions and Make Decisions</a:t>
            </a:r>
          </a:p>
          <a:p>
            <a:r>
              <a:rPr lang="en-US" sz="2000" dirty="0"/>
              <a:t>a)	Interpret Findings: Analyze data to derive actionable insights regarding the effectiveness of the advertisements.</a:t>
            </a:r>
          </a:p>
          <a:p>
            <a:r>
              <a:rPr lang="en-US" sz="2000" dirty="0"/>
              <a:t>b)	Make Go/No-Go Decisions: Based on the results, determine whether the ads are ready for market placement or need revisions.</a:t>
            </a:r>
          </a:p>
          <a:p>
            <a:r>
              <a:rPr lang="en-US" sz="2000" dirty="0"/>
              <a:t>Step 13: Reporting</a:t>
            </a:r>
          </a:p>
          <a:p>
            <a:r>
              <a:rPr lang="en-US" sz="2000" dirty="0"/>
              <a:t>a)	Document Results: Prepare a comprehensive report outlining research objectives, methodology, findings, and recommendations.</a:t>
            </a:r>
          </a:p>
          <a:p>
            <a:r>
              <a:rPr lang="en-US" sz="2000" dirty="0"/>
              <a:t>b)	Share with Stakeholders: Present the findings to relevant stakeholders for further strategic planning.</a:t>
            </a:r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3040315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1F21A3-E016-5E05-A22D-40D3D1306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B40A5E-0E47-B97B-E140-1A445D0B9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2800"/>
              <a:t>Steps followed in conducting promotion research </a:t>
            </a:r>
            <a:br>
              <a:rPr lang="en-US" sz="2800"/>
            </a:br>
            <a:endParaRPr lang="en-US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BC0BC-AC3F-CCC6-0B05-6FFAE239A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5050062" cy="3952068"/>
          </a:xfrm>
        </p:spPr>
        <p:txBody>
          <a:bodyPr anchor="ctr">
            <a:normAutofit lnSpcReduction="10000"/>
          </a:bodyPr>
          <a:lstStyle/>
          <a:p>
            <a:r>
              <a:rPr lang="en-US" sz="2000" dirty="0"/>
              <a:t>Step 1: Define Research Objectives</a:t>
            </a:r>
          </a:p>
          <a:p>
            <a:r>
              <a:rPr lang="en-US" sz="2000" dirty="0"/>
              <a:t>a)	Identify Goals: Clearly outline what you want to achieve with the research. </a:t>
            </a:r>
          </a:p>
          <a:p>
            <a:r>
              <a:rPr lang="en-US" sz="2000" dirty="0"/>
              <a:t>Common objectives include assessing customer awareness, measuring promotional effectiveness, understanding customer attitudes, and evaluating competitors’ promotional strategies (Kumar &amp; Kumar, 2014).</a:t>
            </a:r>
          </a:p>
          <a:p>
            <a:r>
              <a:rPr lang="en-US" sz="2000" dirty="0"/>
              <a:t>b)	Formulate Hypotheses: Develop hypotheses that can be tested through research, guiding the direction of the study.</a:t>
            </a:r>
          </a:p>
          <a:p>
            <a:endParaRPr lang="en-US" sz="1700" dirty="0"/>
          </a:p>
        </p:txBody>
      </p:sp>
      <p:pic>
        <p:nvPicPr>
          <p:cNvPr id="5" name="Picture 4" descr="Angled shot of pen on a graph">
            <a:extLst>
              <a:ext uri="{FF2B5EF4-FFF2-40B4-BE49-F238E27FC236}">
                <a16:creationId xmlns:a16="http://schemas.microsoft.com/office/drawing/2014/main" id="{B8545C13-AFE7-90E6-8A5D-10B7DBBEAE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7" r="39032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416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EE856E-1DF8-FEAF-B9F9-BD071901E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3000"/>
              <a:t>Steps followed in conducting </a:t>
            </a:r>
            <a:br>
              <a:rPr lang="en-US" sz="3000"/>
            </a:br>
            <a:r>
              <a:rPr lang="en-US" sz="3000"/>
              <a:t>promotion research </a:t>
            </a:r>
            <a:br>
              <a:rPr lang="en-US" sz="3000"/>
            </a:br>
            <a:endParaRPr lang="en-US" sz="3000"/>
          </a:p>
        </p:txBody>
      </p:sp>
      <p:sp>
        <p:nvSpPr>
          <p:cNvPr id="3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256A3-7ACD-3C4F-A63F-4F66D1C47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2000" dirty="0"/>
              <a:t>Step 2: Design the Research Methodology</a:t>
            </a:r>
          </a:p>
          <a:p>
            <a:r>
              <a:rPr lang="en-US" sz="2000" dirty="0"/>
              <a:t>Choose Research Type:</a:t>
            </a:r>
          </a:p>
          <a:p>
            <a:r>
              <a:rPr lang="en-US" sz="2000" dirty="0"/>
              <a:t>a)	Qualitative Research: Focuses on understanding attitudes, motivations, and perceptions through interviews, focus groups, or open-ended surveys (</a:t>
            </a:r>
            <a:r>
              <a:rPr lang="en-US" sz="2000" dirty="0" err="1"/>
              <a:t>Kvale</a:t>
            </a:r>
            <a:r>
              <a:rPr lang="en-US" sz="2000" dirty="0"/>
              <a:t>, 1996).</a:t>
            </a:r>
          </a:p>
          <a:p>
            <a:r>
              <a:rPr lang="en-US" sz="2000" dirty="0"/>
              <a:t>b)	Quantitative Research: Involves numerical data collection through structured surveys or experiments, allowing for statistical analysis (Bryman &amp; Cramer, 2011).</a:t>
            </a:r>
          </a:p>
          <a:p>
            <a:r>
              <a:rPr lang="en-US" sz="2000" dirty="0"/>
              <a:t>c)	Select Data Collection Methods: Determine the most effective ways to gather information, such as surveys, interviews, or observational studies.</a:t>
            </a:r>
          </a:p>
          <a:p>
            <a:endParaRPr lang="en-US" sz="2000" dirty="0"/>
          </a:p>
        </p:txBody>
      </p:sp>
      <p:pic>
        <p:nvPicPr>
          <p:cNvPr id="23" name="Picture 22" descr="Magnifying glass showing decling performance">
            <a:extLst>
              <a:ext uri="{FF2B5EF4-FFF2-40B4-BE49-F238E27FC236}">
                <a16:creationId xmlns:a16="http://schemas.microsoft.com/office/drawing/2014/main" id="{062D480C-F0CD-EB6E-050E-9259D486CA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22" r="34362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573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6A0B35-2878-EF4C-BE09-3384792FF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F1C38C-E5DE-13EB-8ABC-68802541A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4200"/>
              <a:t>Steps followed in conducting promotion research </a:t>
            </a:r>
            <a:br>
              <a:rPr lang="en-US" sz="4200"/>
            </a:br>
            <a:endParaRPr lang="en-US" sz="4200"/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6B8F4E-60FF-F3C7-C7C8-EE7F43059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2071315"/>
            <a:ext cx="7103165" cy="4548145"/>
          </a:xfrm>
        </p:spPr>
        <p:txBody>
          <a:bodyPr anchor="t">
            <a:normAutofit lnSpcReduction="10000"/>
          </a:bodyPr>
          <a:lstStyle/>
          <a:p>
            <a:r>
              <a:rPr lang="en-US" sz="2000" dirty="0"/>
              <a:t>Step 3: Define the Target Audience</a:t>
            </a:r>
          </a:p>
          <a:p>
            <a:r>
              <a:rPr lang="en-US" sz="2000" dirty="0"/>
              <a:t>a)	Identify Segments: Determine which customer segments are relevant to your research, based on demographics, psychographics, or behavioral criteria (Smith, 1956).</a:t>
            </a:r>
          </a:p>
          <a:p>
            <a:r>
              <a:rPr lang="en-US" sz="2000" dirty="0"/>
              <a:t>b)	Create Customer Profiles: Develop detailed profiles of target customers to tailor the research approach effectively.</a:t>
            </a:r>
          </a:p>
          <a:p>
            <a:r>
              <a:rPr lang="en-US" sz="2000" dirty="0"/>
              <a:t>Step 4: Develop the Research Instrument</a:t>
            </a:r>
          </a:p>
          <a:p>
            <a:r>
              <a:rPr lang="en-US" sz="2000" dirty="0"/>
              <a:t>a)	Design Surveys or Questionnaires: Create structured tools for collecting data, ensuring questions are clear, concise, and relevant to the research objectives (</a:t>
            </a:r>
            <a:r>
              <a:rPr lang="en-US" sz="2000" dirty="0" err="1"/>
              <a:t>Dillman</a:t>
            </a:r>
            <a:r>
              <a:rPr lang="en-US" sz="2000" dirty="0"/>
              <a:t>, 2000).</a:t>
            </a:r>
          </a:p>
          <a:p>
            <a:r>
              <a:rPr lang="en-US" sz="2000" dirty="0"/>
              <a:t>b)	Pilot Testing: Conduct a pilot test of the research instrument with a small group to identify potential issues and make necessary adjustments.</a:t>
            </a:r>
          </a:p>
          <a:p>
            <a:endParaRPr lang="en-US" sz="17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AB8EFA34-9E76-3A86-1DA1-F07891ABAE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22" r="34362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14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217742-E39B-D966-B1B4-ADF672ED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833338-7D05-2BF9-832E-5BD005769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DC415-238B-DB7A-60AF-EB3AE6114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5: Collect Data</a:t>
            </a:r>
          </a:p>
          <a:p>
            <a:r>
              <a:rPr lang="en-US" sz="2000" dirty="0"/>
              <a:t>a)	Field Data Collection: Implement the research plan and gather data from the identified target audience. This could involve:</a:t>
            </a:r>
          </a:p>
          <a:p>
            <a:r>
              <a:rPr lang="en-US" sz="2000" dirty="0"/>
              <a:t>b)	Distributing surveys online or offline.</a:t>
            </a:r>
          </a:p>
          <a:p>
            <a:r>
              <a:rPr lang="en-US" sz="2000" dirty="0"/>
              <a:t>c)	Conducting interviews or focus groups.</a:t>
            </a:r>
          </a:p>
          <a:p>
            <a:r>
              <a:rPr lang="en-US" sz="2000" dirty="0"/>
              <a:t>d)	Observing customer behaviors in real-time (Malhotra et al., 2017).</a:t>
            </a:r>
          </a:p>
          <a:p>
            <a:endParaRPr lang="en-US" sz="20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8FF4E656-3096-7EE2-DC74-9BDC118980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31995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084AE8-2BB2-0E0A-E9EE-F6AA96CA1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19B130-7CBA-154C-5711-4BAFB83DD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43669-4E24-4331-847B-4E6279E34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4" y="1968286"/>
            <a:ext cx="5334203" cy="4271794"/>
          </a:xfrm>
        </p:spPr>
        <p:txBody>
          <a:bodyPr anchor="ctr">
            <a:normAutofit/>
          </a:bodyPr>
          <a:lstStyle/>
          <a:p>
            <a:endParaRPr lang="en-US" sz="1700" dirty="0"/>
          </a:p>
          <a:p>
            <a:r>
              <a:rPr lang="en-US" sz="2000" dirty="0"/>
              <a:t>Step 6: Analyze Data</a:t>
            </a:r>
          </a:p>
          <a:p>
            <a:r>
              <a:rPr lang="en-US" sz="2000" dirty="0"/>
              <a:t>a)	Data Cleaning: Review and clean the collected data to eliminate errors or inconsistencies.</a:t>
            </a:r>
          </a:p>
          <a:p>
            <a:r>
              <a:rPr lang="en-US" sz="2000" dirty="0"/>
              <a:t>b)	Statistical Analysis: Use statistical methods to analyze quantitative data, identifying trends and patterns (Hair et al., 2010).</a:t>
            </a:r>
          </a:p>
          <a:p>
            <a:r>
              <a:rPr lang="en-US" sz="2000" dirty="0"/>
              <a:t>c)	Qualitative Analysis: Analyze qualitative data using content analysis or thematic analysis to identify key themes and insights (Braun &amp; Clarke, 2006).</a:t>
            </a:r>
          </a:p>
          <a:p>
            <a:endParaRPr lang="en-US" sz="17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375C21F7-316D-5EB8-16CD-65560D6A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48998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ED42F5-8411-DDC2-FCAA-4E84D8B54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090BFD-62F6-3D2C-8A23-9045EBE6A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2A608-5706-B664-D7A8-21A564BECC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7: Interpret Findings</a:t>
            </a:r>
          </a:p>
          <a:p>
            <a:r>
              <a:rPr lang="en-US" sz="2000" dirty="0"/>
              <a:t>Draw Conclusions: Interpret the results in the context of the original research objectives. Determine whether the findings support or refute the hypotheses established in Step 1.</a:t>
            </a:r>
          </a:p>
          <a:p>
            <a:r>
              <a:rPr lang="en-US" sz="2000" dirty="0"/>
              <a:t>Evaluate Implications: Assess the implications of the findings for promotional strategies, marketing decisions, and overall business performance.</a:t>
            </a:r>
          </a:p>
          <a:p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4178F1-4B24-7812-2A2B-065F8F5128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180" r="3913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5908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978F1D-C8EB-391A-2371-AF9C99B4C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C55BC5-9BC4-9D61-8CDA-7E09EB628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63704-5700-6574-68C5-FE7FD0D16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Step 8: Report Results</a:t>
            </a:r>
          </a:p>
          <a:p>
            <a:r>
              <a:rPr lang="en-US" sz="2000"/>
              <a:t>Prepare a Comprehensive Report: Document the research process, findings, and recommendations in a structured report. Include an executive summary, methodology, results, and actionable insights.</a:t>
            </a:r>
          </a:p>
          <a:p>
            <a:r>
              <a:rPr lang="en-US" sz="2000"/>
              <a:t>Present to Stakeholders: Share the findings with relevant stakeholders, including management and marketing teams, to facilitate informed decision-making.</a:t>
            </a:r>
          </a:p>
          <a:p>
            <a:endParaRPr lang="en-US" sz="2000"/>
          </a:p>
        </p:txBody>
      </p:sp>
      <p:pic>
        <p:nvPicPr>
          <p:cNvPr id="5" name="Picture 4" descr="Multi-coloured paper-craft art">
            <a:extLst>
              <a:ext uri="{FF2B5EF4-FFF2-40B4-BE49-F238E27FC236}">
                <a16:creationId xmlns:a16="http://schemas.microsoft.com/office/drawing/2014/main" id="{4E044C2B-7EEE-7BFA-FBF2-C66D75D58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200" r="22963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5319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31A673-0FB5-6612-6B08-21EF10551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EBE01E-D836-601E-8B2F-180F4EF02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1541B-2B55-D143-F77B-F319646FC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Step 9: Implement Recommendations</a:t>
            </a:r>
          </a:p>
          <a:p>
            <a:r>
              <a:rPr lang="en-US" sz="2000" dirty="0"/>
              <a:t>Develop Action Plans: Based on the research findings, create actionable plans to enhance promotional strategies and address identified issues.</a:t>
            </a:r>
          </a:p>
          <a:p>
            <a:r>
              <a:rPr lang="en-US" sz="2000" dirty="0"/>
              <a:t>Monitor Implementation: Track the effectiveness of implemented strategies and adjust as needed based on ongoing performance metrics.</a:t>
            </a:r>
          </a:p>
          <a:p>
            <a:endParaRPr lang="en-US" sz="20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91F813E1-61CF-25E2-1A00-6820D7EF99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88713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5E47EF-AC3F-A3A2-EFAC-8E2DDEAA9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4CA1A5-2121-11BA-1877-859B63FF3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400"/>
              <a:t>Steps followed in conducting promotion research 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B0283-CB39-88FE-40B5-32E69CD62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Step 10: Evaluate and Review</a:t>
            </a:r>
          </a:p>
          <a:p>
            <a:r>
              <a:rPr lang="en-US" sz="2000"/>
              <a:t>Continuous Improvement: Regularly assess the effectiveness of promotional strategies and research processes to identify areas for improvement (Kotler &amp; Keller, 2016).</a:t>
            </a:r>
          </a:p>
          <a:p>
            <a:r>
              <a:rPr lang="en-US" sz="2000"/>
              <a:t>Feedback Loop: Establish a feedback mechanism to incorporate insights from ongoing research into future promotional activities.</a:t>
            </a:r>
          </a:p>
          <a:p>
            <a:endParaRPr lang="en-US" sz="200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E07D96ED-E015-0A79-EAA7-2CA3899240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36296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380B9C-C4E9-C4C8-5549-0BB0A6E0A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100" dirty="0"/>
              <a:t>Benefits and challenges of </a:t>
            </a:r>
            <a:br>
              <a:rPr lang="en-US" sz="3100" dirty="0"/>
            </a:br>
            <a:r>
              <a:rPr lang="en-US" sz="3100" dirty="0"/>
              <a:t>advertising and promotion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C66E1-60EC-1890-C24B-6FE96F42F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 b="1" i="1"/>
              <a:t>Benefits of Advertising and Promotion Research</a:t>
            </a:r>
          </a:p>
          <a:p>
            <a:r>
              <a:rPr lang="en-US" sz="2000"/>
              <a:t>Enhanced Campaign Effectiveness</a:t>
            </a:r>
          </a:p>
          <a:p>
            <a:r>
              <a:rPr lang="en-US" sz="2000"/>
              <a:t>Informed Audience Targeting</a:t>
            </a:r>
          </a:p>
          <a:p>
            <a:r>
              <a:rPr lang="en-US" sz="2000"/>
              <a:t>Brand Awareness and Perception Measurement </a:t>
            </a:r>
          </a:p>
          <a:p>
            <a:r>
              <a:rPr lang="en-US" sz="2000"/>
              <a:t>Adaptation to Market Changes </a:t>
            </a:r>
          </a:p>
          <a:p>
            <a:r>
              <a:rPr lang="en-US" sz="2000"/>
              <a:t>Creative Development Guidance</a:t>
            </a:r>
          </a:p>
          <a:p>
            <a:endParaRPr lang="en-US" sz="2000"/>
          </a:p>
        </p:txBody>
      </p:sp>
      <p:pic>
        <p:nvPicPr>
          <p:cNvPr id="12" name="Picture 11" descr="A digital balance scale using circles">
            <a:extLst>
              <a:ext uri="{FF2B5EF4-FFF2-40B4-BE49-F238E27FC236}">
                <a16:creationId xmlns:a16="http://schemas.microsoft.com/office/drawing/2014/main" id="{15F49FF6-E088-5EEB-DBA6-CF9B12C146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90" r="21772" b="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795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8D0452-E7A3-7308-1BF0-3294AC270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68D338-E0BE-D01B-E2CF-55A54D4BE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400"/>
              <a:t>Benefits and challenges of advertising and promotion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267B7-0774-585E-C42A-770B3F149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/>
              <a:t>Challenges of Advertising and Promotion Research</a:t>
            </a:r>
          </a:p>
          <a:p>
            <a:r>
              <a:rPr lang="en-US" sz="2000"/>
              <a:t>Cost Considerations </a:t>
            </a:r>
          </a:p>
          <a:p>
            <a:r>
              <a:rPr lang="en-US" sz="2000"/>
              <a:t>Data Reliability and Validity </a:t>
            </a:r>
          </a:p>
          <a:p>
            <a:r>
              <a:rPr lang="en-US" sz="2000"/>
              <a:t>Rapidly Evolving Consumer Behavior </a:t>
            </a:r>
          </a:p>
          <a:p>
            <a:r>
              <a:rPr lang="en-US" sz="2000"/>
              <a:t>Complexity of Market Dynamics </a:t>
            </a:r>
          </a:p>
          <a:p>
            <a:r>
              <a:rPr lang="en-US" sz="2000"/>
              <a:t>Integration of Research Insights </a:t>
            </a:r>
          </a:p>
          <a:p>
            <a:r>
              <a:rPr lang="en-US" sz="2000"/>
              <a:t>Ethical Considerations</a:t>
            </a:r>
          </a:p>
        </p:txBody>
      </p:sp>
      <p:pic>
        <p:nvPicPr>
          <p:cNvPr id="5" name="Picture 4" descr="Cactus on a cliff">
            <a:extLst>
              <a:ext uri="{FF2B5EF4-FFF2-40B4-BE49-F238E27FC236}">
                <a16:creationId xmlns:a16="http://schemas.microsoft.com/office/drawing/2014/main" id="{25AC6101-FCE5-2EDC-92D9-DA7CB01299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01" r="-2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712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8151E3-1AF3-2E48-322D-2396365A0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References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70C79-AC9F-9053-ABBF-5B22CBF43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/>
              <a:t>Aaker, D. A. (1996). Building Strong Brands. Free Press.</a:t>
            </a:r>
          </a:p>
          <a:p>
            <a:r>
              <a:rPr lang="en-US" sz="2000" dirty="0"/>
              <a:t>Baker, M. J. (2014). Marketing Strategy and Management. Macmillan International Higher Education.</a:t>
            </a:r>
          </a:p>
          <a:p>
            <a:r>
              <a:rPr lang="en-US" sz="2000" dirty="0"/>
              <a:t>Batra, R., Myers, J. G., &amp; Aaker, D. A. (2016). Advertising Management (5th ed.). Pearson Education.</a:t>
            </a:r>
          </a:p>
          <a:p>
            <a:r>
              <a:rPr lang="en-US" sz="2000" dirty="0"/>
              <a:t>Belch, G. E., &amp; Belch, M. A. (2018). Advertising and Promotion: An Integrated Marketing Communications Perspective (11th ed.). McGraw-Hill Education.</a:t>
            </a:r>
          </a:p>
          <a:p>
            <a:r>
              <a:rPr lang="en-US" sz="2000" dirty="0"/>
              <a:t>Braun, V., &amp; Clarke, V. (2006). "Using Thematic Analysis in Psychology." Qualitative Research in Psychology, 3(2), 77-101.</a:t>
            </a:r>
          </a:p>
          <a:p>
            <a:r>
              <a:rPr lang="en-US" sz="2000" dirty="0"/>
              <a:t>Bryman, A., &amp; Cramer, D. (2011). Quantitative Data Analysis with SPSS 17, 18 and 19: A Guide for Social Scientists. Routledge.</a:t>
            </a:r>
          </a:p>
          <a:p>
            <a:r>
              <a:rPr lang="en-US" sz="2000" dirty="0"/>
              <a:t>Chaffey, D. (2022). Email Marketing: Strategy, Implementation, and Measurement. Smart Insights.</a:t>
            </a:r>
          </a:p>
          <a:p>
            <a:r>
              <a:rPr lang="en-US" sz="2000" dirty="0"/>
              <a:t>Cialdini, R. B. (2009). Influence: Science and Practice. Pearson.</a:t>
            </a:r>
          </a:p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6165985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EFEB44-CD3C-A031-D8F6-576EF27B8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0216A0C-F648-F3BC-79AF-DE59DBFFE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CFB450-68F6-C783-519F-BE71464D2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References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1AB74F18-734C-F890-A361-694E27A2F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42558-6880-E7C8-EC78-9153BA8AF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85000" lnSpcReduction="10000"/>
          </a:bodyPr>
          <a:lstStyle/>
          <a:p>
            <a:r>
              <a:rPr lang="en-US" sz="2000" dirty="0" err="1"/>
              <a:t>Culnan</a:t>
            </a:r>
            <a:r>
              <a:rPr lang="en-US" sz="2000" dirty="0"/>
              <a:t>, M. J. (1999). "Direct Marketing and Consumer Privacy: A Review of the Literature." Journal of Direct Marketing, 13(2), 27-34.</a:t>
            </a:r>
          </a:p>
          <a:p>
            <a:r>
              <a:rPr lang="en-US" sz="2000" dirty="0"/>
              <a:t>Dahl, D. W., &amp; </a:t>
            </a:r>
            <a:r>
              <a:rPr lang="en-US" sz="2000" dirty="0" err="1"/>
              <a:t>Hoeffler</a:t>
            </a:r>
            <a:r>
              <a:rPr lang="en-US" sz="2000" dirty="0"/>
              <a:t>, S. (2004). "Look Before You Leap: The Role of Advertising Research in Creative Development." Journal of Advertising Research, 44(3), 256-263.</a:t>
            </a:r>
          </a:p>
          <a:p>
            <a:r>
              <a:rPr lang="en-US" sz="2000" dirty="0"/>
              <a:t>Dahl, D. W., </a:t>
            </a:r>
            <a:r>
              <a:rPr lang="en-US" sz="2000" dirty="0" err="1"/>
              <a:t>Frankenberger</a:t>
            </a:r>
            <a:r>
              <a:rPr lang="en-US" sz="2000" dirty="0"/>
              <a:t>, K. D., &amp; Manchanda, R. V. (1996). "The Importance of Brand Name Recognition in Advertising." Journal of Advertising Research, 36(6), 45-52.</a:t>
            </a:r>
          </a:p>
          <a:p>
            <a:r>
              <a:rPr lang="en-US" sz="2000" dirty="0"/>
              <a:t>Davis, S. (1997). "Testing TV Commercials: A Review of Techniques." Journal of Advertising Research, 37(2), 24-31.</a:t>
            </a:r>
          </a:p>
          <a:p>
            <a:r>
              <a:rPr lang="en-US" sz="2000" dirty="0" err="1"/>
              <a:t>Dillman</a:t>
            </a:r>
            <a:r>
              <a:rPr lang="en-US" sz="2000" dirty="0"/>
              <a:t>, D. A. (2000). Mail and Internet Surveys: The Tailored Design Method. Wiley.</a:t>
            </a:r>
          </a:p>
          <a:p>
            <a:r>
              <a:rPr lang="en-US" sz="2000" dirty="0"/>
              <a:t>Freberg, K., Graham, K., McGaughey, K., &amp; Freberg, L. (2011). Who are the social media influencers? A study of public perceptions of personality. Public Relations Review, 37(1), 90-92.</a:t>
            </a:r>
          </a:p>
          <a:p>
            <a:r>
              <a:rPr lang="en-US" sz="2000" dirty="0"/>
              <a:t>Hair, J. F., Black, W. C., </a:t>
            </a:r>
            <a:r>
              <a:rPr lang="en-US" sz="2000" dirty="0" err="1"/>
              <a:t>Babin</a:t>
            </a:r>
            <a:r>
              <a:rPr lang="en-US" sz="2000" dirty="0"/>
              <a:t>, B. J., &amp; Anderson, R. E. (2010). Multivariate Data Analysis. Pearson Education.</a:t>
            </a:r>
          </a:p>
          <a:p>
            <a:r>
              <a:rPr lang="en-US" sz="2000" dirty="0"/>
              <a:t>Holt, D. B. (2002). Why Do Brands Cause Trouble? A Dialectical Theory of Consumer Culture and Branding. Journal of Consumer Research, 29(1), 70-90.</a:t>
            </a:r>
          </a:p>
          <a:p>
            <a:r>
              <a:rPr lang="en-US" sz="2000" dirty="0"/>
              <a:t>Jansen, B. J. (2015). Outdoor Advertising: Research, Creative, and Media Strategies. Kogan Page Publishers.</a:t>
            </a:r>
          </a:p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7566700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44FD5F-F6C9-809B-899F-1F0C706F0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952EA5-5E69-466F-6325-B3982CF98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References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6606C-5623-E605-185D-13F9732AF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85000" lnSpcReduction="10000"/>
          </a:bodyPr>
          <a:lstStyle/>
          <a:p>
            <a:r>
              <a:rPr lang="en-US" sz="2000" dirty="0" err="1"/>
              <a:t>Kvale</a:t>
            </a:r>
            <a:r>
              <a:rPr lang="en-US" sz="2000" dirty="0"/>
              <a:t>, S. (1996). Interviews: An Introduction to Qualitative Research Interviewing. Sage Publications.</a:t>
            </a:r>
          </a:p>
          <a:p>
            <a:r>
              <a:rPr lang="en-US" sz="2000" dirty="0"/>
              <a:t>Lindstrom, M. (2008). </a:t>
            </a:r>
            <a:r>
              <a:rPr lang="en-US" sz="2000" dirty="0" err="1"/>
              <a:t>Buyology</a:t>
            </a:r>
            <a:r>
              <a:rPr lang="en-US" sz="2000" dirty="0"/>
              <a:t>: Truth and Lies About Why We Buy. Crown Business.</a:t>
            </a:r>
          </a:p>
          <a:p>
            <a:r>
              <a:rPr lang="en-US" sz="2000" dirty="0"/>
              <a:t>Lutz, R. J. (1985). "Affective and Cognitive Antecedents of Attitude Toward the Ad: A Conceptual Framework." In Advertising and Consumer Psychology (pp. 45-63). Hillsdale, NJ: Lawrence Erlbaum Associates.</a:t>
            </a:r>
          </a:p>
          <a:p>
            <a:r>
              <a:rPr lang="en-US" sz="2000" dirty="0"/>
              <a:t>Mackenzie, S. B., &amp; Lutz, R. J. (1989). "An Empirical Examination of the Structural Antecedents of Attitude toward the Ad in an Advertising Pretesting Context." Journal of Marketing, 53(2), 48-65.</a:t>
            </a:r>
          </a:p>
          <a:p>
            <a:r>
              <a:rPr lang="en-US" sz="2000" dirty="0"/>
              <a:t>Malhotra, N. K., Birks, D. F., &amp; Wills, P. (2017). Marketing Research: An Applied Approach. Pearson Education.</a:t>
            </a:r>
          </a:p>
          <a:p>
            <a:r>
              <a:rPr lang="en-US" sz="2000" dirty="0"/>
              <a:t>Malthouse, E. C. (2005). "On-air Testing: Why Measuring Brand Impact Matters." Journal of Advertising Research, 45(1), 72-80.</a:t>
            </a:r>
          </a:p>
          <a:p>
            <a:r>
              <a:rPr lang="en-US" sz="2000" dirty="0"/>
              <a:t>Miller, J. L. (1984). "The Role of Advertising in Consumer Decision Making." Journal of Marketing, 48(3), 37-46.</a:t>
            </a:r>
          </a:p>
          <a:p>
            <a:r>
              <a:rPr lang="en-US" sz="2000" dirty="0" err="1"/>
              <a:t>O'Guinn</a:t>
            </a:r>
            <a:r>
              <a:rPr lang="en-US" sz="2000" dirty="0"/>
              <a:t>, T. C., Allen, C. T., &amp; </a:t>
            </a:r>
            <a:r>
              <a:rPr lang="en-US" sz="2000" dirty="0" err="1"/>
              <a:t>Semenik</a:t>
            </a:r>
            <a:r>
              <a:rPr lang="en-US" sz="2000" dirty="0"/>
              <a:t>, R. J. (2013). Advertising and Integrated Brand Promotion (6th ed.). Cengage Learning.</a:t>
            </a:r>
          </a:p>
          <a:p>
            <a:r>
              <a:rPr lang="en-US" sz="2000" dirty="0" err="1"/>
              <a:t>O'Guinn</a:t>
            </a:r>
            <a:r>
              <a:rPr lang="en-US" sz="2000" dirty="0"/>
              <a:t>, T. C., Allen, C. T., &amp; </a:t>
            </a:r>
            <a:r>
              <a:rPr lang="en-US" sz="2000" dirty="0" err="1"/>
              <a:t>Semenik</a:t>
            </a:r>
            <a:r>
              <a:rPr lang="en-US" sz="2000" dirty="0"/>
              <a:t>, R. J. (2014). Advertising and Integrated Brand Promotion (7th ed.). Cengage Learning.</a:t>
            </a:r>
          </a:p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3666209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57614-1863-779C-47E2-13A0CB7EA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3A5EE-06AA-9653-37E3-060BF562D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4031B-0817-16A7-880E-E1E9733F31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sz="3600" dirty="0" err="1"/>
              <a:t>Kvale</a:t>
            </a:r>
            <a:r>
              <a:rPr lang="en-US" sz="3600" dirty="0"/>
              <a:t>, S. (1996). Interviews: An Introduction to Qualitative Research Interviewing. Sage Publications.</a:t>
            </a:r>
          </a:p>
          <a:p>
            <a:r>
              <a:rPr lang="en-US" sz="3600" dirty="0"/>
              <a:t>Lindstrom, M. (2008). </a:t>
            </a:r>
            <a:r>
              <a:rPr lang="en-US" sz="3600" dirty="0" err="1"/>
              <a:t>Buyology</a:t>
            </a:r>
            <a:r>
              <a:rPr lang="en-US" sz="3600" dirty="0"/>
              <a:t>: Truth and Lies About Why We Buy. Crown Business.</a:t>
            </a:r>
          </a:p>
          <a:p>
            <a:r>
              <a:rPr lang="en-US" sz="3600" dirty="0"/>
              <a:t>Lutz, R. J. (1985). "Affective and Cognitive Antecedents of Attitude Toward the Ad: A Conceptual Framework." In Advertising and Consumer Psychology (pp. 45-63). Hillsdale, NJ: Lawrence Erlbaum Associates.</a:t>
            </a:r>
          </a:p>
          <a:p>
            <a:r>
              <a:rPr lang="en-US" sz="3600" dirty="0"/>
              <a:t>Mackenzie, S. B., &amp; Lutz, R. J. (1989). "An Empirical Examination of the Structural Antecedents of Attitude toward the Ad in an Advertising Pretesting Context." Journal of Marketing, 53(2), 48-65.</a:t>
            </a:r>
          </a:p>
          <a:p>
            <a:r>
              <a:rPr lang="en-US" sz="3600" dirty="0"/>
              <a:t>Malhotra, N. K., Birks, D. F., &amp; Wills, P. (2017). Marketing Research: An Applied Approach. Pearson Education.</a:t>
            </a:r>
          </a:p>
          <a:p>
            <a:r>
              <a:rPr lang="en-US" sz="3600" dirty="0"/>
              <a:t>Malthouse, E. C. (2005). "On-air Testing: Why Measuring Brand Impact Matters." Journal of Advertising Research, 45(1), 72-80.</a:t>
            </a:r>
          </a:p>
          <a:p>
            <a:r>
              <a:rPr lang="en-US" sz="3600" dirty="0"/>
              <a:t>Miller, J. L. (1984). "The Role of Advertising in Consumer Decision Making." Journal of Marketing, 48(3), 37-46.</a:t>
            </a:r>
          </a:p>
          <a:p>
            <a:r>
              <a:rPr lang="en-US" sz="3600" dirty="0" err="1"/>
              <a:t>O'Guinn</a:t>
            </a:r>
            <a:r>
              <a:rPr lang="en-US" sz="3600" dirty="0"/>
              <a:t>, T. C., Allen, C. T., &amp; </a:t>
            </a:r>
            <a:r>
              <a:rPr lang="en-US" sz="3600" dirty="0" err="1"/>
              <a:t>Semenik</a:t>
            </a:r>
            <a:r>
              <a:rPr lang="en-US" sz="3600" dirty="0"/>
              <a:t>, R. J. (2013). Advertising and Integrated Brand Promotion (6th ed.). Cengage Learning.</a:t>
            </a:r>
          </a:p>
          <a:p>
            <a:r>
              <a:rPr lang="en-US" sz="3600" dirty="0" err="1"/>
              <a:t>O'Guinn</a:t>
            </a:r>
            <a:r>
              <a:rPr lang="en-US" sz="3600" dirty="0"/>
              <a:t>, T. C., Allen, C. T., &amp; </a:t>
            </a:r>
            <a:r>
              <a:rPr lang="en-US" sz="3600" dirty="0" err="1"/>
              <a:t>Semenik</a:t>
            </a:r>
            <a:r>
              <a:rPr lang="en-US" sz="3600" dirty="0"/>
              <a:t>, R. J. (2014). Advertising and Integrated Brand Promotion (7th ed.). Cengage Learning.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5646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57650-80E5-CCCA-1176-E22777EE6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8E492-0D5F-21CC-F3E6-32F44C3FF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89125-4712-902F-633A-FEB3DF739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/>
              <a:t>Shimp</a:t>
            </a:r>
            <a:r>
              <a:rPr lang="en-US" dirty="0"/>
              <a:t>, T. A., &amp; Andrews, J. C. (2013). Advertising, Promotion, and Other Aspects of Integrated Marketing Communications (9th ed.). South-Western Cengage Learning.</a:t>
            </a:r>
          </a:p>
          <a:p>
            <a:r>
              <a:rPr lang="en-US" dirty="0"/>
              <a:t>Smith, R. E. (2011). Ethics in Advertising: The Case of Coca-Cola. Journal of Business Ethics, 104(4), 585-596.</a:t>
            </a:r>
          </a:p>
          <a:p>
            <a:r>
              <a:rPr lang="en-US" dirty="0"/>
              <a:t>Smith, W. R. (1956). "Product Differentiation and Market Segmentation as Alternative Marketing Strategies." Journal of Marketing, 21(1), 3-8.</a:t>
            </a:r>
          </a:p>
          <a:p>
            <a:r>
              <a:rPr lang="en-US" dirty="0"/>
              <a:t>Starch, D. (1923). "Starch's Tests of Newspaper Advertising." Advertising Age.</a:t>
            </a:r>
          </a:p>
          <a:p>
            <a:r>
              <a:rPr lang="en-US" dirty="0" err="1"/>
              <a:t>Tellis</a:t>
            </a:r>
            <a:r>
              <a:rPr lang="en-US" dirty="0"/>
              <a:t>, G. J. (2004). Effective Advertising: Understanding When, How, and Why Advertising Works. Sage Publications.</a:t>
            </a:r>
          </a:p>
          <a:p>
            <a:r>
              <a:rPr lang="en-US" dirty="0"/>
              <a:t>Vaughn, R., &amp; Gardner, W. (1983). "Copy Testing: A Review of Recent Literature." Journal of Advertising Research, 23(5), 7-22.</a:t>
            </a:r>
          </a:p>
          <a:p>
            <a:r>
              <a:rPr lang="en-US" dirty="0"/>
              <a:t>Wells, W., Moriarty, S., &amp; Burnett, J. (2006). Advertising: Principles and Practice (7th ed.). Pearson Prentice Hall.</a:t>
            </a:r>
          </a:p>
          <a:p>
            <a:r>
              <a:rPr lang="en-US" dirty="0"/>
              <a:t>Woodside, A. G. (2010). Branding: A New Approach to the Study of Brand Personality. Journal of Marketing Theory and Practice, 18(1), 45-60.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9985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lose-up of a blue and green striped surface&#10;&#10;Description automatically generated">
            <a:extLst>
              <a:ext uri="{FF2B5EF4-FFF2-40B4-BE49-F238E27FC236}">
                <a16:creationId xmlns:a16="http://schemas.microsoft.com/office/drawing/2014/main" id="{45F14FD5-F63A-DE02-B819-35501E90E2A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215948-0CA2-F8C3-733E-889C30CFE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End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C8CB5A6-92A4-6348-066D-4C210A7582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322302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0315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4875</Words>
  <Application>Microsoft Office PowerPoint</Application>
  <PresentationFormat>Widescreen</PresentationFormat>
  <Paragraphs>339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Aptos</vt:lpstr>
      <vt:lpstr>Aptos Display</vt:lpstr>
      <vt:lpstr>Arial</vt:lpstr>
      <vt:lpstr>Calibri</vt:lpstr>
      <vt:lpstr>Times New Roman</vt:lpstr>
      <vt:lpstr>Office Theme</vt:lpstr>
      <vt:lpstr>SPECIAL APPLICATION OF MARKETING RESARCH WEEK 7 LECTURE ADVERTSING AND PROMOTION RESEARCH </vt:lpstr>
      <vt:lpstr>Welcome!</vt:lpstr>
      <vt:lpstr>Intended Learning Outcomes </vt:lpstr>
      <vt:lpstr>Quotes on promotion and advertising research </vt:lpstr>
      <vt:lpstr>Quotes on promotion and advertising research </vt:lpstr>
      <vt:lpstr>What is promotion and advertising research?</vt:lpstr>
      <vt:lpstr>What is promotion and advertising research?</vt:lpstr>
      <vt:lpstr>From definitions ……</vt:lpstr>
      <vt:lpstr>From definitions ……</vt:lpstr>
      <vt:lpstr>Purposes of advertising and promotion research </vt:lpstr>
      <vt:lpstr>Purposes of advertising and promotion research </vt:lpstr>
      <vt:lpstr>Purposes of advertising and promotion research </vt:lpstr>
      <vt:lpstr>Purposes of advertising and promotion research </vt:lpstr>
      <vt:lpstr>Personal vs. Non-Personal  Tools of Promotion and Advertising</vt:lpstr>
      <vt:lpstr>Personal vs. Non-Personal  Tools of Promotion and Advertising</vt:lpstr>
      <vt:lpstr>Personal tools of promotion </vt:lpstr>
      <vt:lpstr>Non personal tools of promotion </vt:lpstr>
      <vt:lpstr>Non personal tools of promotion </vt:lpstr>
      <vt:lpstr>Non personal tools of promotion</vt:lpstr>
      <vt:lpstr>Characteristics of effective advertising</vt:lpstr>
      <vt:lpstr>Characteristics of effective advertising</vt:lpstr>
      <vt:lpstr>Procedure of conducting advertising research </vt:lpstr>
      <vt:lpstr>Copy Testing for Print Advertisements </vt:lpstr>
      <vt:lpstr> Copy Testing for Print Advertisements </vt:lpstr>
      <vt:lpstr>Copy Testing for Print Advertisements</vt:lpstr>
      <vt:lpstr>Copy Testing for Television Commercials </vt:lpstr>
      <vt:lpstr>Copy Testing for Television Commercials</vt:lpstr>
      <vt:lpstr>Copy Testing for Television Commercials</vt:lpstr>
      <vt:lpstr>Copy Testing for Television Commercials</vt:lpstr>
      <vt:lpstr>Copy Testing for Television Commercials</vt:lpstr>
      <vt:lpstr>Steps followed in conducting promotion research  </vt:lpstr>
      <vt:lpstr>Steps followed in conducting  promotion research  </vt:lpstr>
      <vt:lpstr>Steps followed in conducting promotion research  </vt:lpstr>
      <vt:lpstr>Steps followed in conducting promotion research  </vt:lpstr>
      <vt:lpstr>Steps followed in conducting promotion research  </vt:lpstr>
      <vt:lpstr>Steps followed in conducting promotion research  </vt:lpstr>
      <vt:lpstr>Steps followed in conducting promotion research  </vt:lpstr>
      <vt:lpstr>Steps followed in conducting promotion research  </vt:lpstr>
      <vt:lpstr>Steps followed in conducting promotion research  </vt:lpstr>
      <vt:lpstr>Benefits and challenges of  advertising and promotion research </vt:lpstr>
      <vt:lpstr>Benefits and challenges of advertising and promotion research </vt:lpstr>
      <vt:lpstr>References </vt:lpstr>
      <vt:lpstr>References </vt:lpstr>
      <vt:lpstr>References </vt:lpstr>
      <vt:lpstr>References </vt:lpstr>
      <vt:lpstr>References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John N. Kamau</dc:creator>
  <cp:lastModifiedBy>Dr. John N. Kamau</cp:lastModifiedBy>
  <cp:revision>12</cp:revision>
  <dcterms:created xsi:type="dcterms:W3CDTF">2024-10-14T09:54:48Z</dcterms:created>
  <dcterms:modified xsi:type="dcterms:W3CDTF">2024-10-14T12:50:15Z</dcterms:modified>
</cp:coreProperties>
</file>