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7" r:id="rId22"/>
    <p:sldId id="276"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24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9EE782-FAF2-4808-B973-457C00220003}"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3DE89383-6EDB-4652-8088-A256E994B60B}">
      <dgm:prSet/>
      <dgm:spPr/>
      <dgm:t>
        <a:bodyPr/>
        <a:lstStyle/>
        <a:p>
          <a:r>
            <a:rPr lang="en-US"/>
            <a:t>End </a:t>
          </a:r>
        </a:p>
      </dgm:t>
    </dgm:pt>
    <dgm:pt modelId="{BA8F01B0-B4B6-4096-930A-AECFAD4A22C0}" type="parTrans" cxnId="{61301216-B0C8-4FDD-9168-08983FE1AEE9}">
      <dgm:prSet/>
      <dgm:spPr/>
      <dgm:t>
        <a:bodyPr/>
        <a:lstStyle/>
        <a:p>
          <a:endParaRPr lang="en-US"/>
        </a:p>
      </dgm:t>
    </dgm:pt>
    <dgm:pt modelId="{B31E8837-FEF7-49D3-A95E-FECBA3945110}" type="sibTrans" cxnId="{61301216-B0C8-4FDD-9168-08983FE1AEE9}">
      <dgm:prSet/>
      <dgm:spPr/>
      <dgm:t>
        <a:bodyPr/>
        <a:lstStyle/>
        <a:p>
          <a:endParaRPr lang="en-US"/>
        </a:p>
      </dgm:t>
    </dgm:pt>
    <dgm:pt modelId="{4D5C6940-8349-4823-AD1A-CDDC9AF1D01F}">
      <dgm:prSet/>
      <dgm:spPr/>
      <dgm:t>
        <a:bodyPr/>
        <a:lstStyle/>
        <a:p>
          <a:r>
            <a:rPr lang="en-US"/>
            <a:t>Thank you </a:t>
          </a:r>
        </a:p>
      </dgm:t>
    </dgm:pt>
    <dgm:pt modelId="{056F3450-6814-4D22-AFFE-69F238574BD2}" type="parTrans" cxnId="{9463388D-BD28-45D6-8C96-28DE613652DB}">
      <dgm:prSet/>
      <dgm:spPr/>
      <dgm:t>
        <a:bodyPr/>
        <a:lstStyle/>
        <a:p>
          <a:endParaRPr lang="en-US"/>
        </a:p>
      </dgm:t>
    </dgm:pt>
    <dgm:pt modelId="{1C481689-9716-47BE-AB60-228BBC4737D3}" type="sibTrans" cxnId="{9463388D-BD28-45D6-8C96-28DE613652DB}">
      <dgm:prSet/>
      <dgm:spPr/>
      <dgm:t>
        <a:bodyPr/>
        <a:lstStyle/>
        <a:p>
          <a:endParaRPr lang="en-US"/>
        </a:p>
      </dgm:t>
    </dgm:pt>
    <dgm:pt modelId="{47CBF229-F3F4-476B-B7BA-63C84C8F3D7E}">
      <dgm:prSet/>
      <dgm:spPr/>
      <dgm:t>
        <a:bodyPr/>
        <a:lstStyle/>
        <a:p>
          <a:r>
            <a:rPr lang="en-US"/>
            <a:t>Next lesson: MARKET AND SALES ANALYSIS RESEARCH</a:t>
          </a:r>
        </a:p>
      </dgm:t>
    </dgm:pt>
    <dgm:pt modelId="{7EDA2356-BFD2-4AC2-860A-9C013E5A22CA}" type="parTrans" cxnId="{664001B0-3752-4C6D-ABF3-7E3B89AE1050}">
      <dgm:prSet/>
      <dgm:spPr/>
      <dgm:t>
        <a:bodyPr/>
        <a:lstStyle/>
        <a:p>
          <a:endParaRPr lang="en-US"/>
        </a:p>
      </dgm:t>
    </dgm:pt>
    <dgm:pt modelId="{FA253534-49FD-4B3B-B3EC-FB84928EBB41}" type="sibTrans" cxnId="{664001B0-3752-4C6D-ABF3-7E3B89AE1050}">
      <dgm:prSet/>
      <dgm:spPr/>
      <dgm:t>
        <a:bodyPr/>
        <a:lstStyle/>
        <a:p>
          <a:endParaRPr lang="en-US"/>
        </a:p>
      </dgm:t>
    </dgm:pt>
    <dgm:pt modelId="{973BF384-9A02-4E60-BBDD-E95342D1410A}" type="pres">
      <dgm:prSet presAssocID="{729EE782-FAF2-4808-B973-457C00220003}" presName="linear" presStyleCnt="0">
        <dgm:presLayoutVars>
          <dgm:animLvl val="lvl"/>
          <dgm:resizeHandles val="exact"/>
        </dgm:presLayoutVars>
      </dgm:prSet>
      <dgm:spPr/>
    </dgm:pt>
    <dgm:pt modelId="{328F129B-6CB3-43F3-A4FE-8C114E66956D}" type="pres">
      <dgm:prSet presAssocID="{3DE89383-6EDB-4652-8088-A256E994B60B}" presName="parentText" presStyleLbl="node1" presStyleIdx="0" presStyleCnt="3">
        <dgm:presLayoutVars>
          <dgm:chMax val="0"/>
          <dgm:bulletEnabled val="1"/>
        </dgm:presLayoutVars>
      </dgm:prSet>
      <dgm:spPr/>
    </dgm:pt>
    <dgm:pt modelId="{E0D767CA-CB38-4EA7-8801-F7BBD3EE51A9}" type="pres">
      <dgm:prSet presAssocID="{B31E8837-FEF7-49D3-A95E-FECBA3945110}" presName="spacer" presStyleCnt="0"/>
      <dgm:spPr/>
    </dgm:pt>
    <dgm:pt modelId="{FCD5DD10-7870-4ED1-88E3-0BAC2B7B6E9F}" type="pres">
      <dgm:prSet presAssocID="{4D5C6940-8349-4823-AD1A-CDDC9AF1D01F}" presName="parentText" presStyleLbl="node1" presStyleIdx="1" presStyleCnt="3">
        <dgm:presLayoutVars>
          <dgm:chMax val="0"/>
          <dgm:bulletEnabled val="1"/>
        </dgm:presLayoutVars>
      </dgm:prSet>
      <dgm:spPr/>
    </dgm:pt>
    <dgm:pt modelId="{DE276A1A-E23E-4041-B563-B918E086DC74}" type="pres">
      <dgm:prSet presAssocID="{1C481689-9716-47BE-AB60-228BBC4737D3}" presName="spacer" presStyleCnt="0"/>
      <dgm:spPr/>
    </dgm:pt>
    <dgm:pt modelId="{721E9F21-D40C-4C2E-BEC3-ABB96F2619BD}" type="pres">
      <dgm:prSet presAssocID="{47CBF229-F3F4-476B-B7BA-63C84C8F3D7E}" presName="parentText" presStyleLbl="node1" presStyleIdx="2" presStyleCnt="3">
        <dgm:presLayoutVars>
          <dgm:chMax val="0"/>
          <dgm:bulletEnabled val="1"/>
        </dgm:presLayoutVars>
      </dgm:prSet>
      <dgm:spPr/>
    </dgm:pt>
  </dgm:ptLst>
  <dgm:cxnLst>
    <dgm:cxn modelId="{61301216-B0C8-4FDD-9168-08983FE1AEE9}" srcId="{729EE782-FAF2-4808-B973-457C00220003}" destId="{3DE89383-6EDB-4652-8088-A256E994B60B}" srcOrd="0" destOrd="0" parTransId="{BA8F01B0-B4B6-4096-930A-AECFAD4A22C0}" sibTransId="{B31E8837-FEF7-49D3-A95E-FECBA3945110}"/>
    <dgm:cxn modelId="{9463388D-BD28-45D6-8C96-28DE613652DB}" srcId="{729EE782-FAF2-4808-B973-457C00220003}" destId="{4D5C6940-8349-4823-AD1A-CDDC9AF1D01F}" srcOrd="1" destOrd="0" parTransId="{056F3450-6814-4D22-AFFE-69F238574BD2}" sibTransId="{1C481689-9716-47BE-AB60-228BBC4737D3}"/>
    <dgm:cxn modelId="{664001B0-3752-4C6D-ABF3-7E3B89AE1050}" srcId="{729EE782-FAF2-4808-B973-457C00220003}" destId="{47CBF229-F3F4-476B-B7BA-63C84C8F3D7E}" srcOrd="2" destOrd="0" parTransId="{7EDA2356-BFD2-4AC2-860A-9C013E5A22CA}" sibTransId="{FA253534-49FD-4B3B-B3EC-FB84928EBB41}"/>
    <dgm:cxn modelId="{98C397C6-842D-43C6-A86E-21CA9C5713AB}" type="presOf" srcId="{47CBF229-F3F4-476B-B7BA-63C84C8F3D7E}" destId="{721E9F21-D40C-4C2E-BEC3-ABB96F2619BD}" srcOrd="0" destOrd="0" presId="urn:microsoft.com/office/officeart/2005/8/layout/vList2"/>
    <dgm:cxn modelId="{17BAECD0-4DCB-451F-BCA0-8013427201AE}" type="presOf" srcId="{3DE89383-6EDB-4652-8088-A256E994B60B}" destId="{328F129B-6CB3-43F3-A4FE-8C114E66956D}" srcOrd="0" destOrd="0" presId="urn:microsoft.com/office/officeart/2005/8/layout/vList2"/>
    <dgm:cxn modelId="{065D18D1-5C04-46B5-B5A4-9A0748008B2A}" type="presOf" srcId="{4D5C6940-8349-4823-AD1A-CDDC9AF1D01F}" destId="{FCD5DD10-7870-4ED1-88E3-0BAC2B7B6E9F}" srcOrd="0" destOrd="0" presId="urn:microsoft.com/office/officeart/2005/8/layout/vList2"/>
    <dgm:cxn modelId="{3480A2EA-0B20-4B9F-BC5A-79CDB55E07DA}" type="presOf" srcId="{729EE782-FAF2-4808-B973-457C00220003}" destId="{973BF384-9A02-4E60-BBDD-E95342D1410A}" srcOrd="0" destOrd="0" presId="urn:microsoft.com/office/officeart/2005/8/layout/vList2"/>
    <dgm:cxn modelId="{76531DD4-599B-41A6-B82E-77290B3C7742}" type="presParOf" srcId="{973BF384-9A02-4E60-BBDD-E95342D1410A}" destId="{328F129B-6CB3-43F3-A4FE-8C114E66956D}" srcOrd="0" destOrd="0" presId="urn:microsoft.com/office/officeart/2005/8/layout/vList2"/>
    <dgm:cxn modelId="{C3643A0B-227E-46BA-8FE3-698B09489852}" type="presParOf" srcId="{973BF384-9A02-4E60-BBDD-E95342D1410A}" destId="{E0D767CA-CB38-4EA7-8801-F7BBD3EE51A9}" srcOrd="1" destOrd="0" presId="urn:microsoft.com/office/officeart/2005/8/layout/vList2"/>
    <dgm:cxn modelId="{EC497497-D977-4D5F-8EBD-8AAD2DAEC280}" type="presParOf" srcId="{973BF384-9A02-4E60-BBDD-E95342D1410A}" destId="{FCD5DD10-7870-4ED1-88E3-0BAC2B7B6E9F}" srcOrd="2" destOrd="0" presId="urn:microsoft.com/office/officeart/2005/8/layout/vList2"/>
    <dgm:cxn modelId="{1E23C2A2-C4DC-4361-914F-69665B7ED612}" type="presParOf" srcId="{973BF384-9A02-4E60-BBDD-E95342D1410A}" destId="{DE276A1A-E23E-4041-B563-B918E086DC74}" srcOrd="3" destOrd="0" presId="urn:microsoft.com/office/officeart/2005/8/layout/vList2"/>
    <dgm:cxn modelId="{BFCA4511-2062-41C0-AEC5-3D621454A753}" type="presParOf" srcId="{973BF384-9A02-4E60-BBDD-E95342D1410A}" destId="{721E9F21-D40C-4C2E-BEC3-ABB96F2619B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F129B-6CB3-43F3-A4FE-8C114E66956D}">
      <dsp:nvSpPr>
        <dsp:cNvPr id="0" name=""/>
        <dsp:cNvSpPr/>
      </dsp:nvSpPr>
      <dsp:spPr>
        <a:xfrm>
          <a:off x="0" y="278954"/>
          <a:ext cx="6666833" cy="1557123"/>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End </a:t>
          </a:r>
        </a:p>
      </dsp:txBody>
      <dsp:txXfrm>
        <a:off x="76012" y="354966"/>
        <a:ext cx="6514809" cy="1405099"/>
      </dsp:txXfrm>
    </dsp:sp>
    <dsp:sp modelId="{FCD5DD10-7870-4ED1-88E3-0BAC2B7B6E9F}">
      <dsp:nvSpPr>
        <dsp:cNvPr id="0" name=""/>
        <dsp:cNvSpPr/>
      </dsp:nvSpPr>
      <dsp:spPr>
        <a:xfrm>
          <a:off x="0" y="1948398"/>
          <a:ext cx="6666833" cy="1557123"/>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Thank you </a:t>
          </a:r>
        </a:p>
      </dsp:txBody>
      <dsp:txXfrm>
        <a:off x="76012" y="2024410"/>
        <a:ext cx="6514809" cy="1405099"/>
      </dsp:txXfrm>
    </dsp:sp>
    <dsp:sp modelId="{721E9F21-D40C-4C2E-BEC3-ABB96F2619BD}">
      <dsp:nvSpPr>
        <dsp:cNvPr id="0" name=""/>
        <dsp:cNvSpPr/>
      </dsp:nvSpPr>
      <dsp:spPr>
        <a:xfrm>
          <a:off x="0" y="3617841"/>
          <a:ext cx="6666833" cy="1557123"/>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Next lesson: MARKET AND SALES ANALYSIS RESEARCH</a:t>
          </a:r>
        </a:p>
      </dsp:txBody>
      <dsp:txXfrm>
        <a:off x="76012" y="3693853"/>
        <a:ext cx="6514809" cy="140509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F054F-FC71-6388-1103-23ACF682CCA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4943E78-1C54-3F5B-42B1-0FE234A747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D49A30A-A7C9-39D0-DD38-0E008E33A011}"/>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5" name="Footer Placeholder 4">
            <a:extLst>
              <a:ext uri="{FF2B5EF4-FFF2-40B4-BE49-F238E27FC236}">
                <a16:creationId xmlns:a16="http://schemas.microsoft.com/office/drawing/2014/main" id="{A3921204-1417-CE27-7E01-AFF504738F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91311F-5A07-124C-7259-646C660FBCEB}"/>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3417638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643CE-A872-DAED-A254-4EA68E943F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03D0A8-CCC6-1EED-37D1-F10041BC14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8013B5-F5F1-2620-E5FA-9B7D6849D2CC}"/>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5" name="Footer Placeholder 4">
            <a:extLst>
              <a:ext uri="{FF2B5EF4-FFF2-40B4-BE49-F238E27FC236}">
                <a16:creationId xmlns:a16="http://schemas.microsoft.com/office/drawing/2014/main" id="{191CB8F9-62F2-427F-56E4-AAC257A54E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4DA094-102A-8979-C63C-5C7988D975EE}"/>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3863858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ABEEF-3A59-C730-CF9E-5939ACB421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8BCA716-D43D-6B46-FCA0-E954601EEC7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79644E6-24EC-6FC6-669A-691ECE3AD2C8}"/>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5" name="Footer Placeholder 4">
            <a:extLst>
              <a:ext uri="{FF2B5EF4-FFF2-40B4-BE49-F238E27FC236}">
                <a16:creationId xmlns:a16="http://schemas.microsoft.com/office/drawing/2014/main" id="{29947AB3-533F-B06B-5FC8-BC2B962FC4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8117C0-DF2B-3D7A-61E6-2FD82CD7C2F4}"/>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220267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1CC48-9531-7494-E58E-3DC04DE117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7B9A93C-A4C3-6740-B432-AC9333777A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7B68C6A-42FF-F327-10B4-30240357682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ACAA68-2663-2F33-79E9-9913F25983F6}"/>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6" name="Footer Placeholder 5">
            <a:extLst>
              <a:ext uri="{FF2B5EF4-FFF2-40B4-BE49-F238E27FC236}">
                <a16:creationId xmlns:a16="http://schemas.microsoft.com/office/drawing/2014/main" id="{8C291667-EA07-5B1E-E395-D85B8B4530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B796F9-8DD3-9A7E-D8B5-F2A9FB43FEA6}"/>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1832579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AB20E-68F4-C757-47AB-61DD6BA5C60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BB5411C-3368-55DC-4E77-FB3C8470CB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03B478-0E0E-D9B6-9BCF-A6B5ED4BFB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820ED04-851C-8998-D5BA-DD57C0A30E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061BDC-0336-EBAE-44B3-D7A187C1C3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E93B968-7867-5587-4E40-D326D60C6DAC}"/>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8" name="Footer Placeholder 7">
            <a:extLst>
              <a:ext uri="{FF2B5EF4-FFF2-40B4-BE49-F238E27FC236}">
                <a16:creationId xmlns:a16="http://schemas.microsoft.com/office/drawing/2014/main" id="{CA290E23-A834-BF86-952C-DE1A4DF506C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2CDD78-2DF8-E9FB-83E9-4B297C10C0CE}"/>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3607461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C9433-54EC-B342-9AB8-9829AF488A8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CCE826F-B5BA-B04E-1224-60D8883351EB}"/>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4" name="Footer Placeholder 3">
            <a:extLst>
              <a:ext uri="{FF2B5EF4-FFF2-40B4-BE49-F238E27FC236}">
                <a16:creationId xmlns:a16="http://schemas.microsoft.com/office/drawing/2014/main" id="{F4B370B6-7DAB-E206-2171-332FCCFF707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79E211B-652E-2238-7D9B-3AC1371405B0}"/>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407885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549FC5-48D8-C536-8149-E692BA362D3B}"/>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3" name="Footer Placeholder 2">
            <a:extLst>
              <a:ext uri="{FF2B5EF4-FFF2-40B4-BE49-F238E27FC236}">
                <a16:creationId xmlns:a16="http://schemas.microsoft.com/office/drawing/2014/main" id="{C6A53911-0378-0BFD-7EE0-74A20949D1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1FC3DAB-2387-D02D-5A12-6093026D2229}"/>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2355817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19239-AC00-AEBE-78AE-6286B5FE1C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33899A9-06B4-880B-695F-CC63156AD1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917353-D6BF-7C29-ECD5-586DBDA7C9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68DB0D-2BB4-663D-A377-7245DAD0A59C}"/>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6" name="Footer Placeholder 5">
            <a:extLst>
              <a:ext uri="{FF2B5EF4-FFF2-40B4-BE49-F238E27FC236}">
                <a16:creationId xmlns:a16="http://schemas.microsoft.com/office/drawing/2014/main" id="{B8AD6200-C190-F8A8-F048-1D6B766415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084298-F78F-CC35-D65B-527D62C34743}"/>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1427597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42030-6DA7-FDA7-6A2B-9C4B1D6D3F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66FC895-CDDA-27E1-618E-B54766EAAA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2E5A1C-82DD-9B58-01D2-85EF9775C5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A28D74-11AD-E3C2-9709-3676869E3871}"/>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6" name="Footer Placeholder 5">
            <a:extLst>
              <a:ext uri="{FF2B5EF4-FFF2-40B4-BE49-F238E27FC236}">
                <a16:creationId xmlns:a16="http://schemas.microsoft.com/office/drawing/2014/main" id="{22DF9029-A405-E9DE-2F90-4411C2B7DF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30F324-29F8-EA9A-8755-3F21BDF8DDCC}"/>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2000262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0D78C-E59A-B2D4-1586-8535380C114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61BA6BB-F085-6577-7C12-5F9C746EE0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063F1B-1967-6A8E-E3BF-B01956DA771F}"/>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5" name="Footer Placeholder 4">
            <a:extLst>
              <a:ext uri="{FF2B5EF4-FFF2-40B4-BE49-F238E27FC236}">
                <a16:creationId xmlns:a16="http://schemas.microsoft.com/office/drawing/2014/main" id="{5B34D221-6789-E0BC-A27B-52A8E23C88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94A21A-FC6F-280C-20F6-A84A5CD1967E}"/>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1401858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89EA50-8918-2945-AAE6-F1C310F8EA2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A4B832-E40A-98A4-2911-DE2FA5217DA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7F55D1-E351-6C5F-AF8C-1F2DE88EF17D}"/>
              </a:ext>
            </a:extLst>
          </p:cNvPr>
          <p:cNvSpPr>
            <a:spLocks noGrp="1"/>
          </p:cNvSpPr>
          <p:nvPr>
            <p:ph type="dt" sz="half" idx="10"/>
          </p:nvPr>
        </p:nvSpPr>
        <p:spPr/>
        <p:txBody>
          <a:bodyPr/>
          <a:lstStyle/>
          <a:p>
            <a:fld id="{A185B21C-8417-4299-98BA-16BF781F41D0}" type="datetimeFigureOut">
              <a:rPr lang="en-US" smtClean="0"/>
              <a:t>10/12/2024</a:t>
            </a:fld>
            <a:endParaRPr lang="en-US"/>
          </a:p>
        </p:txBody>
      </p:sp>
      <p:sp>
        <p:nvSpPr>
          <p:cNvPr id="5" name="Footer Placeholder 4">
            <a:extLst>
              <a:ext uri="{FF2B5EF4-FFF2-40B4-BE49-F238E27FC236}">
                <a16:creationId xmlns:a16="http://schemas.microsoft.com/office/drawing/2014/main" id="{B212CFD9-C8C3-746D-5C48-91D3A09233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E18C1D-A6A8-4A1B-174A-5F46DD519447}"/>
              </a:ext>
            </a:extLst>
          </p:cNvPr>
          <p:cNvSpPr>
            <a:spLocks noGrp="1"/>
          </p:cNvSpPr>
          <p:nvPr>
            <p:ph type="sldNum" sz="quarter" idx="12"/>
          </p:nvPr>
        </p:nvSpPr>
        <p:spPr/>
        <p:txBody>
          <a:bodyPr/>
          <a:lstStyle/>
          <a:p>
            <a:fld id="{92DEEA76-1D99-4689-99E2-0B316249B8CB}" type="slidenum">
              <a:rPr lang="en-US" smtClean="0"/>
              <a:t>‹#›</a:t>
            </a:fld>
            <a:endParaRPr lang="en-US"/>
          </a:p>
        </p:txBody>
      </p:sp>
    </p:spTree>
    <p:extLst>
      <p:ext uri="{BB962C8B-B14F-4D97-AF65-F5344CB8AC3E}">
        <p14:creationId xmlns:p14="http://schemas.microsoft.com/office/powerpoint/2010/main" val="3723254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7D2F99-5553-DAE6-D103-BEB86B20E8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7B94F65-022E-CD82-47B0-2C79250635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6DD557-3F44-207E-704E-CA2309A0BB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185B21C-8417-4299-98BA-16BF781F41D0}" type="datetimeFigureOut">
              <a:rPr lang="en-US" smtClean="0"/>
              <a:t>10/12/2024</a:t>
            </a:fld>
            <a:endParaRPr lang="en-US"/>
          </a:p>
        </p:txBody>
      </p:sp>
      <p:sp>
        <p:nvSpPr>
          <p:cNvPr id="5" name="Footer Placeholder 4">
            <a:extLst>
              <a:ext uri="{FF2B5EF4-FFF2-40B4-BE49-F238E27FC236}">
                <a16:creationId xmlns:a16="http://schemas.microsoft.com/office/drawing/2014/main" id="{0D1DF17C-7FD7-7175-52B6-6EF2D6FC14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5D3EB39-355E-1E78-AF50-F4CEC8141D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2DEEA76-1D99-4689-99E2-0B316249B8CB}" type="slidenum">
              <a:rPr lang="en-US" smtClean="0"/>
              <a:t>‹#›</a:t>
            </a:fld>
            <a:endParaRPr lang="en-US"/>
          </a:p>
        </p:txBody>
      </p:sp>
    </p:spTree>
    <p:extLst>
      <p:ext uri="{BB962C8B-B14F-4D97-AF65-F5344CB8AC3E}">
        <p14:creationId xmlns:p14="http://schemas.microsoft.com/office/powerpoint/2010/main" val="1648098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Discussing">
            <a:extLst>
              <a:ext uri="{FF2B5EF4-FFF2-40B4-BE49-F238E27FC236}">
                <a16:creationId xmlns:a16="http://schemas.microsoft.com/office/drawing/2014/main" id="{9490541E-BEE2-0E1E-2193-64C73D4951BC}"/>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C055DF-6971-464B-724A-7F981CC9013C}"/>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SPECIAL APLLICATION OF MARKETING RESEARCH</a:t>
            </a:r>
            <a:br>
              <a:rPr lang="en-US" sz="5200">
                <a:solidFill>
                  <a:srgbClr val="FFFFFF"/>
                </a:solidFill>
              </a:rPr>
            </a:br>
            <a:r>
              <a:rPr lang="en-US" sz="5200">
                <a:solidFill>
                  <a:srgbClr val="FFFFFF"/>
                </a:solidFill>
              </a:rPr>
              <a:t>WEEK 8 LECTURE</a:t>
            </a:r>
            <a:br>
              <a:rPr lang="en-US" sz="5200">
                <a:solidFill>
                  <a:srgbClr val="FFFFFF"/>
                </a:solidFill>
              </a:rPr>
            </a:br>
            <a:r>
              <a:rPr lang="en-US" sz="5200">
                <a:solidFill>
                  <a:srgbClr val="FFFFFF"/>
                </a:solidFill>
              </a:rPr>
              <a:t>TEST MARKET STUDIES </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B66FC27-BBD9-BEEC-1583-E7006FE5D485}"/>
              </a:ext>
            </a:extLst>
          </p:cNvPr>
          <p:cNvSpPr>
            <a:spLocks noGrp="1"/>
          </p:cNvSpPr>
          <p:nvPr>
            <p:ph type="subTitle" idx="1"/>
          </p:nvPr>
        </p:nvSpPr>
        <p:spPr>
          <a:xfrm>
            <a:off x="315523" y="4718033"/>
            <a:ext cx="10678296" cy="1175039"/>
          </a:xfrm>
        </p:spPr>
        <p:txBody>
          <a:bodyPr anchor="b">
            <a:normAutofit/>
          </a:bodyPr>
          <a:lstStyle/>
          <a:p>
            <a:pPr algn="l"/>
            <a:r>
              <a:rPr lang="en-US">
                <a:solidFill>
                  <a:srgbClr val="FFFFFF"/>
                </a:solidFill>
              </a:rPr>
              <a:t>DR John Kamau</a:t>
            </a:r>
          </a:p>
        </p:txBody>
      </p:sp>
    </p:spTree>
    <p:extLst>
      <p:ext uri="{BB962C8B-B14F-4D97-AF65-F5344CB8AC3E}">
        <p14:creationId xmlns:p14="http://schemas.microsoft.com/office/powerpoint/2010/main" val="396292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ABED8D44-F7CC-3E6D-1E26-B019AA1788E7}"/>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Welcome </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8CFAEB0-BC8B-F2FE-5059-4740897B64E5}"/>
              </a:ext>
            </a:extLst>
          </p:cNvPr>
          <p:cNvSpPr>
            <a:spLocks noGrp="1"/>
          </p:cNvSpPr>
          <p:nvPr>
            <p:ph idx="1"/>
          </p:nvPr>
        </p:nvSpPr>
        <p:spPr>
          <a:xfrm>
            <a:off x="1392667" y="2398957"/>
            <a:ext cx="9406666" cy="3526144"/>
          </a:xfrm>
        </p:spPr>
        <p:txBody>
          <a:bodyPr>
            <a:normAutofit/>
          </a:bodyPr>
          <a:lstStyle/>
          <a:p>
            <a:r>
              <a:rPr lang="en-US" sz="2000">
                <a:solidFill>
                  <a:schemeClr val="bg1"/>
                </a:solidFill>
              </a:rPr>
              <a:t>Welcome to week eight lecture</a:t>
            </a:r>
          </a:p>
          <a:p>
            <a:r>
              <a:rPr lang="en-US" sz="2000">
                <a:solidFill>
                  <a:schemeClr val="bg1"/>
                </a:solidFill>
              </a:rPr>
              <a:t>Its my joy to have you in this class</a:t>
            </a:r>
          </a:p>
          <a:p>
            <a:r>
              <a:rPr lang="en-US" sz="2000">
                <a:solidFill>
                  <a:schemeClr val="bg1"/>
                </a:solidFill>
              </a:rPr>
              <a:t>Last week we focused on promotion and advertising research</a:t>
            </a:r>
          </a:p>
          <a:p>
            <a:r>
              <a:rPr lang="en-US" sz="2000">
                <a:solidFill>
                  <a:schemeClr val="bg1"/>
                </a:solidFill>
              </a:rPr>
              <a:t>This week we focus on test market studies</a:t>
            </a:r>
          </a:p>
          <a:p>
            <a:endParaRPr lang="en-US" sz="200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0171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6F6F56-EC50-0EEE-C31B-9831C4064A04}"/>
              </a:ext>
            </a:extLst>
          </p:cNvPr>
          <p:cNvSpPr>
            <a:spLocks noGrp="1"/>
          </p:cNvSpPr>
          <p:nvPr>
            <p:ph type="title"/>
          </p:nvPr>
        </p:nvSpPr>
        <p:spPr>
          <a:xfrm>
            <a:off x="761803" y="350196"/>
            <a:ext cx="4646904" cy="1624520"/>
          </a:xfrm>
        </p:spPr>
        <p:txBody>
          <a:bodyPr anchor="ctr">
            <a:normAutofit/>
          </a:bodyPr>
          <a:lstStyle/>
          <a:p>
            <a:r>
              <a:rPr lang="en-US" sz="4000"/>
              <a:t>Intended learning outcomes </a:t>
            </a:r>
          </a:p>
        </p:txBody>
      </p:sp>
      <p:sp>
        <p:nvSpPr>
          <p:cNvPr id="3" name="Content Placeholder 2">
            <a:extLst>
              <a:ext uri="{FF2B5EF4-FFF2-40B4-BE49-F238E27FC236}">
                <a16:creationId xmlns:a16="http://schemas.microsoft.com/office/drawing/2014/main" id="{E5523D1E-2A0A-F730-10B1-9F64DA8FBFD2}"/>
              </a:ext>
            </a:extLst>
          </p:cNvPr>
          <p:cNvSpPr>
            <a:spLocks noGrp="1"/>
          </p:cNvSpPr>
          <p:nvPr>
            <p:ph idx="1"/>
          </p:nvPr>
        </p:nvSpPr>
        <p:spPr>
          <a:xfrm>
            <a:off x="761802" y="2743200"/>
            <a:ext cx="4646905" cy="3613149"/>
          </a:xfrm>
        </p:spPr>
        <p:txBody>
          <a:bodyPr anchor="ctr">
            <a:normAutofit/>
          </a:bodyPr>
          <a:lstStyle/>
          <a:p>
            <a:r>
              <a:rPr lang="en-US" sz="2000" dirty="0"/>
              <a:t>1. Explain the information that comes out of good test market studies.</a:t>
            </a:r>
          </a:p>
          <a:p>
            <a:r>
              <a:rPr lang="en-US" sz="2000" dirty="0"/>
              <a:t>2. Elucidate the factors considered in determining the effectiveness of test marketing.</a:t>
            </a:r>
          </a:p>
          <a:p>
            <a:r>
              <a:rPr lang="en-US" sz="2000" dirty="0"/>
              <a:t>3. Describe the basic steps in test market studies.</a:t>
            </a:r>
          </a:p>
          <a:p>
            <a:r>
              <a:rPr lang="en-US" sz="2000" dirty="0"/>
              <a:t>4. Examine qualities of good/effective test markets.</a:t>
            </a:r>
          </a:p>
          <a:p>
            <a:endParaRPr lang="en-US" sz="2000" dirty="0"/>
          </a:p>
        </p:txBody>
      </p:sp>
      <p:pic>
        <p:nvPicPr>
          <p:cNvPr id="5" name="Picture 4" descr="Calculator, pen, compass, money and a paper with graphs printed on it">
            <a:extLst>
              <a:ext uri="{FF2B5EF4-FFF2-40B4-BE49-F238E27FC236}">
                <a16:creationId xmlns:a16="http://schemas.microsoft.com/office/drawing/2014/main" id="{1D40410D-F47E-FF5A-F3C3-308FB33AFB79}"/>
              </a:ext>
            </a:extLst>
          </p:cNvPr>
          <p:cNvPicPr>
            <a:picLocks noChangeAspect="1"/>
          </p:cNvPicPr>
          <p:nvPr/>
        </p:nvPicPr>
        <p:blipFill>
          <a:blip r:embed="rId2"/>
          <a:srcRect l="25303" r="21080" b="-2"/>
          <a:stretch/>
        </p:blipFill>
        <p:spPr>
          <a:xfrm>
            <a:off x="6096000" y="1"/>
            <a:ext cx="6102825" cy="6858000"/>
          </a:xfrm>
          <a:prstGeom prst="rect">
            <a:avLst/>
          </a:prstGeom>
        </p:spPr>
      </p:pic>
    </p:spTree>
    <p:extLst>
      <p:ext uri="{BB962C8B-B14F-4D97-AF65-F5344CB8AC3E}">
        <p14:creationId xmlns:p14="http://schemas.microsoft.com/office/powerpoint/2010/main" val="1207478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EAA4A5-0A7C-9A74-FAD8-D26F7CA9F9A5}"/>
              </a:ext>
            </a:extLst>
          </p:cNvPr>
          <p:cNvSpPr>
            <a:spLocks noGrp="1"/>
          </p:cNvSpPr>
          <p:nvPr>
            <p:ph type="title"/>
          </p:nvPr>
        </p:nvSpPr>
        <p:spPr>
          <a:xfrm>
            <a:off x="838200" y="365125"/>
            <a:ext cx="5558489" cy="1325563"/>
          </a:xfrm>
        </p:spPr>
        <p:txBody>
          <a:bodyPr>
            <a:normAutofit/>
          </a:bodyPr>
          <a:lstStyle/>
          <a:p>
            <a:r>
              <a:rPr lang="en-US" sz="3400"/>
              <a:t>Quotes on test market studies </a:t>
            </a:r>
            <a:br>
              <a:rPr lang="en-US" sz="3400"/>
            </a:br>
            <a:endParaRPr lang="en-US" sz="340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D215500-B635-4BC6-67D7-564CDCC52452}"/>
              </a:ext>
            </a:extLst>
          </p:cNvPr>
          <p:cNvSpPr>
            <a:spLocks noGrp="1"/>
          </p:cNvSpPr>
          <p:nvPr>
            <p:ph idx="1"/>
          </p:nvPr>
        </p:nvSpPr>
        <p:spPr>
          <a:xfrm>
            <a:off x="838200" y="1825625"/>
            <a:ext cx="5795075" cy="4737312"/>
          </a:xfrm>
        </p:spPr>
        <p:txBody>
          <a:bodyPr>
            <a:normAutofit fontScale="92500" lnSpcReduction="20000"/>
          </a:bodyPr>
          <a:lstStyle/>
          <a:p>
            <a:r>
              <a:rPr lang="en-US" sz="2000" dirty="0"/>
              <a:t>1.	"A test market is not simply a trial run but a crucial step in understanding consumer response before a full-scale launch." – Unknown</a:t>
            </a:r>
          </a:p>
          <a:p>
            <a:r>
              <a:rPr lang="en-US" sz="2000" dirty="0"/>
              <a:t>2.	"The primary purpose of a test market is to gauge product performance in a controlled environment, reducing the risk of failure in a national rollout." – John R. Hauser</a:t>
            </a:r>
          </a:p>
          <a:p>
            <a:r>
              <a:rPr lang="en-US" sz="2000" dirty="0"/>
              <a:t>3.	"Successful test marketing transforms assumptions into data-driven insights, allowing companies to optimize their strategies." – David A. Aaker</a:t>
            </a:r>
          </a:p>
          <a:p>
            <a:r>
              <a:rPr lang="en-US" sz="2000" dirty="0"/>
              <a:t>4.	"A well-executed test market study helps in fine-tuning the product offering to meet actual consumer needs and preferences." – Kevin Lane Keller</a:t>
            </a:r>
          </a:p>
          <a:p>
            <a:r>
              <a:rPr lang="en-US" sz="2000" dirty="0"/>
              <a:t>5.	"By focusing on a small, representative market, companies can test price sensitivity, advertising effectiveness, and product positioning." – Philip Kotler</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7497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739307B-A65D-4EDB-8C4A-00D30CE1B69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B84246-5331-A101-1C00-1A5C75E94991}"/>
              </a:ext>
            </a:extLst>
          </p:cNvPr>
          <p:cNvSpPr>
            <a:spLocks noGrp="1"/>
          </p:cNvSpPr>
          <p:nvPr>
            <p:ph type="title"/>
          </p:nvPr>
        </p:nvSpPr>
        <p:spPr>
          <a:xfrm>
            <a:off x="838200" y="365125"/>
            <a:ext cx="5558489" cy="1325563"/>
          </a:xfrm>
        </p:spPr>
        <p:txBody>
          <a:bodyPr>
            <a:normAutofit/>
          </a:bodyPr>
          <a:lstStyle/>
          <a:p>
            <a:r>
              <a:rPr lang="en-US" sz="3400"/>
              <a:t>Quotes on test market studies </a:t>
            </a:r>
            <a:br>
              <a:rPr lang="en-US" sz="3400"/>
            </a:br>
            <a:endParaRPr lang="en-US" sz="340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916DBF6-210E-54FE-9A6C-FBC251A3D45B}"/>
              </a:ext>
            </a:extLst>
          </p:cNvPr>
          <p:cNvSpPr>
            <a:spLocks noGrp="1"/>
          </p:cNvSpPr>
          <p:nvPr>
            <p:ph idx="1"/>
          </p:nvPr>
        </p:nvSpPr>
        <p:spPr>
          <a:xfrm>
            <a:off x="838200" y="1825624"/>
            <a:ext cx="5779576" cy="4737313"/>
          </a:xfrm>
        </p:spPr>
        <p:txBody>
          <a:bodyPr>
            <a:normAutofit fontScale="92500" lnSpcReduction="10000"/>
          </a:bodyPr>
          <a:lstStyle/>
          <a:p>
            <a:r>
              <a:rPr lang="en-US" sz="2000" dirty="0"/>
              <a:t>6.	"Test markets allow businesses to evaluate their competitive stance by observing customer reactions in a real-world setting." – Al Ries</a:t>
            </a:r>
          </a:p>
          <a:p>
            <a:r>
              <a:rPr lang="en-US" sz="2000" dirty="0"/>
              <a:t>7.	"Test marketing is an investment in future success, providing essential feedback to refine products and campaigns before larger investments are made." – Donald R. Lehmann</a:t>
            </a:r>
          </a:p>
          <a:p>
            <a:r>
              <a:rPr lang="en-US" sz="2000" dirty="0"/>
              <a:t>8.	"Launching a product without test marketing is akin to flying blind—there’s no substitute for real-world consumer data." – Jack Trout</a:t>
            </a:r>
          </a:p>
          <a:p>
            <a:r>
              <a:rPr lang="en-US" sz="2000" dirty="0"/>
              <a:t>9.	"The insights gained from a test market study are invaluable for aligning product development and marketing strategies." – Jean-Noël Kapferer</a:t>
            </a:r>
          </a:p>
          <a:p>
            <a:r>
              <a:rPr lang="en-US" sz="2000" dirty="0"/>
              <a:t>10.	"The true value of test marketing lies in its ability to simulate real-world conditions, giving companies a clearer path to profitability." – Unknown</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5673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81C811-BAB1-E1F3-FC21-55D225B0A3C6}"/>
              </a:ext>
            </a:extLst>
          </p:cNvPr>
          <p:cNvSpPr>
            <a:spLocks noGrp="1"/>
          </p:cNvSpPr>
          <p:nvPr>
            <p:ph type="title"/>
          </p:nvPr>
        </p:nvSpPr>
        <p:spPr>
          <a:xfrm>
            <a:off x="761800" y="762001"/>
            <a:ext cx="5334197" cy="1708242"/>
          </a:xfrm>
        </p:spPr>
        <p:txBody>
          <a:bodyPr anchor="ctr">
            <a:normAutofit/>
          </a:bodyPr>
          <a:lstStyle/>
          <a:p>
            <a:r>
              <a:rPr lang="en-US" sz="3700"/>
              <a:t>What is a test market study?</a:t>
            </a:r>
            <a:br>
              <a:rPr lang="en-US" sz="3700"/>
            </a:br>
            <a:endParaRPr lang="en-US" sz="3700"/>
          </a:p>
        </p:txBody>
      </p:sp>
      <p:sp>
        <p:nvSpPr>
          <p:cNvPr id="3" name="Content Placeholder 2">
            <a:extLst>
              <a:ext uri="{FF2B5EF4-FFF2-40B4-BE49-F238E27FC236}">
                <a16:creationId xmlns:a16="http://schemas.microsoft.com/office/drawing/2014/main" id="{145CFA53-42CA-A4CB-DFC7-65039346A2F0}"/>
              </a:ext>
            </a:extLst>
          </p:cNvPr>
          <p:cNvSpPr>
            <a:spLocks noGrp="1"/>
          </p:cNvSpPr>
          <p:nvPr>
            <p:ph idx="1"/>
          </p:nvPr>
        </p:nvSpPr>
        <p:spPr>
          <a:xfrm>
            <a:off x="511444" y="1875295"/>
            <a:ext cx="5858359" cy="4664989"/>
          </a:xfrm>
        </p:spPr>
        <p:txBody>
          <a:bodyPr anchor="ctr">
            <a:normAutofit/>
          </a:bodyPr>
          <a:lstStyle/>
          <a:p>
            <a:r>
              <a:rPr lang="en-US" sz="2000" dirty="0"/>
              <a:t>Test market services are designed to help marketing managers make the correct decisions concerning new products and additions or revisions to existing products.</a:t>
            </a:r>
          </a:p>
          <a:p>
            <a:r>
              <a:rPr lang="en-US" sz="2000" dirty="0"/>
              <a:t> The primary purpose of that market studies is to provide real world in – market exposure for evaluating a product and its marketing program. </a:t>
            </a:r>
          </a:p>
          <a:p>
            <a:r>
              <a:rPr lang="en-US" sz="2000" dirty="0"/>
              <a:t>This will help the manager to determine whether to introduce the products on large scale i.e. he can consider the benefits and risks of introducing new products. </a:t>
            </a:r>
          </a:p>
          <a:p>
            <a:r>
              <a:rPr lang="en-US" sz="2000" dirty="0"/>
              <a:t>There are various definitions of test market studies:</a:t>
            </a:r>
          </a:p>
          <a:p>
            <a:endParaRPr lang="en-US" sz="1700" dirty="0"/>
          </a:p>
        </p:txBody>
      </p:sp>
      <p:pic>
        <p:nvPicPr>
          <p:cNvPr id="5" name="Picture 4" descr="Magnifying glass showing decling performance">
            <a:extLst>
              <a:ext uri="{FF2B5EF4-FFF2-40B4-BE49-F238E27FC236}">
                <a16:creationId xmlns:a16="http://schemas.microsoft.com/office/drawing/2014/main" id="{C3309516-E0A1-5D3D-9165-8A5B7A455089}"/>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634573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96A005-B117-45FD-02FF-A2E6389FB4A0}"/>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DBF55A-8D78-A9D4-9F9D-27467A40C012}"/>
              </a:ext>
            </a:extLst>
          </p:cNvPr>
          <p:cNvSpPr>
            <a:spLocks noGrp="1"/>
          </p:cNvSpPr>
          <p:nvPr>
            <p:ph type="title"/>
          </p:nvPr>
        </p:nvSpPr>
        <p:spPr>
          <a:xfrm>
            <a:off x="761800" y="762001"/>
            <a:ext cx="5334197" cy="1708242"/>
          </a:xfrm>
        </p:spPr>
        <p:txBody>
          <a:bodyPr anchor="ctr">
            <a:normAutofit/>
          </a:bodyPr>
          <a:lstStyle/>
          <a:p>
            <a:r>
              <a:rPr lang="en-US" sz="3700"/>
              <a:t>What is a test market study?</a:t>
            </a:r>
            <a:br>
              <a:rPr lang="en-US" sz="3700"/>
            </a:br>
            <a:endParaRPr lang="en-US" sz="3700"/>
          </a:p>
        </p:txBody>
      </p:sp>
      <p:sp>
        <p:nvSpPr>
          <p:cNvPr id="3" name="Content Placeholder 2">
            <a:extLst>
              <a:ext uri="{FF2B5EF4-FFF2-40B4-BE49-F238E27FC236}">
                <a16:creationId xmlns:a16="http://schemas.microsoft.com/office/drawing/2014/main" id="{FB1FC8AB-FB79-7F68-A0DA-A91B9819FD92}"/>
              </a:ext>
            </a:extLst>
          </p:cNvPr>
          <p:cNvSpPr>
            <a:spLocks noGrp="1"/>
          </p:cNvSpPr>
          <p:nvPr>
            <p:ph idx="1"/>
          </p:nvPr>
        </p:nvSpPr>
        <p:spPr>
          <a:xfrm>
            <a:off x="761794" y="1906292"/>
            <a:ext cx="5577013" cy="4757979"/>
          </a:xfrm>
        </p:spPr>
        <p:txBody>
          <a:bodyPr anchor="ctr">
            <a:normAutofit lnSpcReduction="10000"/>
          </a:bodyPr>
          <a:lstStyle/>
          <a:p>
            <a:r>
              <a:rPr lang="en-US" sz="2000" dirty="0"/>
              <a:t>1. Test Market Studies refer to the process of introducing a new product or service in a limited geographic area or demographic group to gauge its market potential before a full-scale launch (Aaker, Kumar, &amp; Day, 2007).</a:t>
            </a:r>
          </a:p>
          <a:p>
            <a:r>
              <a:rPr lang="en-US" sz="2000" dirty="0"/>
              <a:t>2. Test Market Studies involve evaluating consumer responses to a product by testing it in a controlled environment, typically in selected cities or regions, to assess its performance in real-world conditions (Kotler &amp; Keller, 2016).</a:t>
            </a:r>
          </a:p>
          <a:p>
            <a:r>
              <a:rPr lang="en-US" sz="2000" dirty="0"/>
              <a:t>3. Test Market Studies are experimental trials conducted by companies to understand how target consumers react to a new product, pricing strategies, or marketing campaigns prior to nationwide distribution (Malhotra, 2010).</a:t>
            </a:r>
          </a:p>
          <a:p>
            <a:endParaRPr lang="en-US" sz="1600" dirty="0"/>
          </a:p>
        </p:txBody>
      </p:sp>
      <p:pic>
        <p:nvPicPr>
          <p:cNvPr id="5" name="Picture 4" descr="Magnifying glass showing decling performance">
            <a:extLst>
              <a:ext uri="{FF2B5EF4-FFF2-40B4-BE49-F238E27FC236}">
                <a16:creationId xmlns:a16="http://schemas.microsoft.com/office/drawing/2014/main" id="{5756B087-721A-3E43-AB6C-0AA430E20474}"/>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06206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4C196D7-1B29-0152-D64E-19143458E4D4}"/>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948BDA-7E84-CF8D-C00A-CE1C1C7BC647}"/>
              </a:ext>
            </a:extLst>
          </p:cNvPr>
          <p:cNvSpPr>
            <a:spLocks noGrp="1"/>
          </p:cNvSpPr>
          <p:nvPr>
            <p:ph type="title"/>
          </p:nvPr>
        </p:nvSpPr>
        <p:spPr>
          <a:xfrm>
            <a:off x="761803" y="350196"/>
            <a:ext cx="4646904" cy="1624520"/>
          </a:xfrm>
        </p:spPr>
        <p:txBody>
          <a:bodyPr anchor="ctr">
            <a:normAutofit/>
          </a:bodyPr>
          <a:lstStyle/>
          <a:p>
            <a:r>
              <a:rPr lang="en-US" sz="3700"/>
              <a:t>What is a test market study?</a:t>
            </a:r>
            <a:br>
              <a:rPr lang="en-US" sz="3700"/>
            </a:br>
            <a:endParaRPr lang="en-US" sz="3700"/>
          </a:p>
        </p:txBody>
      </p:sp>
      <p:sp>
        <p:nvSpPr>
          <p:cNvPr id="3" name="Content Placeholder 2">
            <a:extLst>
              <a:ext uri="{FF2B5EF4-FFF2-40B4-BE49-F238E27FC236}">
                <a16:creationId xmlns:a16="http://schemas.microsoft.com/office/drawing/2014/main" id="{BE569C82-3330-3806-C032-432A56535898}"/>
              </a:ext>
            </a:extLst>
          </p:cNvPr>
          <p:cNvSpPr>
            <a:spLocks noGrp="1"/>
          </p:cNvSpPr>
          <p:nvPr>
            <p:ph idx="1"/>
          </p:nvPr>
        </p:nvSpPr>
        <p:spPr>
          <a:xfrm>
            <a:off x="619932" y="1565330"/>
            <a:ext cx="4788775" cy="4791020"/>
          </a:xfrm>
        </p:spPr>
        <p:txBody>
          <a:bodyPr anchor="ctr">
            <a:normAutofit/>
          </a:bodyPr>
          <a:lstStyle/>
          <a:p>
            <a:r>
              <a:rPr lang="en-US" sz="2000" dirty="0"/>
              <a:t>4. Test Market Studies are research methodologies that allow businesses to measure the success and acceptance of a product among a small, representative audience before making large investments in production and marketing (Churchill &amp; </a:t>
            </a:r>
            <a:r>
              <a:rPr lang="en-US" sz="2000" dirty="0" err="1"/>
              <a:t>Iacobucci</a:t>
            </a:r>
            <a:r>
              <a:rPr lang="en-US" sz="2000" dirty="0"/>
              <a:t>, 2009).</a:t>
            </a:r>
          </a:p>
          <a:p>
            <a:r>
              <a:rPr lang="en-US" sz="2000" dirty="0"/>
              <a:t>5. Test Market Studies are preliminary market tests used by companies to predict the commercial viability of a product by collecting data on sales, customer feedback, and competition in a real-world setting (Burns &amp; Bush, 2014).</a:t>
            </a:r>
          </a:p>
          <a:p>
            <a:endParaRPr lang="en-US" sz="1700" dirty="0"/>
          </a:p>
        </p:txBody>
      </p:sp>
      <p:pic>
        <p:nvPicPr>
          <p:cNvPr id="5" name="Picture 4" descr="Angled shot of pen on a graph">
            <a:extLst>
              <a:ext uri="{FF2B5EF4-FFF2-40B4-BE49-F238E27FC236}">
                <a16:creationId xmlns:a16="http://schemas.microsoft.com/office/drawing/2014/main" id="{37D9F534-6CA1-4A66-ECC2-6803550A625E}"/>
              </a:ext>
            </a:extLst>
          </p:cNvPr>
          <p:cNvPicPr>
            <a:picLocks noChangeAspect="1"/>
          </p:cNvPicPr>
          <p:nvPr/>
        </p:nvPicPr>
        <p:blipFill>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474633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C95085-87CB-1884-CF1E-C4BA7701D29D}"/>
              </a:ext>
            </a:extLst>
          </p:cNvPr>
          <p:cNvSpPr>
            <a:spLocks noGrp="1"/>
          </p:cNvSpPr>
          <p:nvPr>
            <p:ph type="title"/>
          </p:nvPr>
        </p:nvSpPr>
        <p:spPr>
          <a:xfrm>
            <a:off x="838200" y="365125"/>
            <a:ext cx="5558489" cy="1325563"/>
          </a:xfrm>
        </p:spPr>
        <p:txBody>
          <a:bodyPr>
            <a:normAutofit/>
          </a:bodyPr>
          <a:lstStyle/>
          <a:p>
            <a:r>
              <a:rPr lang="en-US" sz="2800"/>
              <a:t>From these definitions we observe the following:</a:t>
            </a:r>
            <a:br>
              <a:rPr lang="en-US" sz="2800"/>
            </a:br>
            <a:endParaRPr lang="en-US" sz="280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07637BB-FC20-DBFA-A768-BE420C06403C}"/>
              </a:ext>
            </a:extLst>
          </p:cNvPr>
          <p:cNvSpPr>
            <a:spLocks noGrp="1"/>
          </p:cNvSpPr>
          <p:nvPr>
            <p:ph idx="1"/>
          </p:nvPr>
        </p:nvSpPr>
        <p:spPr>
          <a:xfrm>
            <a:off x="838200" y="1825625"/>
            <a:ext cx="5558489" cy="4351338"/>
          </a:xfrm>
        </p:spPr>
        <p:txBody>
          <a:bodyPr>
            <a:normAutofit fontScale="92500" lnSpcReduction="10000"/>
          </a:bodyPr>
          <a:lstStyle/>
          <a:p>
            <a:r>
              <a:rPr lang="en-US" sz="2000" dirty="0"/>
              <a:t>a)	Introducing Products in Limited Regions: A test market involves launching a product or service in a small, controlled environment—such as a specific city, region, or demographic group. </a:t>
            </a:r>
          </a:p>
          <a:p>
            <a:r>
              <a:rPr lang="en-US" sz="2000" dirty="0"/>
              <a:t>This limited introduction allows businesses to see how the product will perform under real-world conditions without exposing the entire company to widespread risk. </a:t>
            </a:r>
          </a:p>
          <a:p>
            <a:r>
              <a:rPr lang="en-US" sz="2000" dirty="0"/>
              <a:t>b)	Evaluating Real-World Performance: While internal testing or lab research may give companies an idea of how a product works in theory, test market studies offer insight into how it actually performs in the marketplace.</a:t>
            </a:r>
          </a:p>
          <a:p>
            <a:r>
              <a:rPr lang="en-US" sz="2000" dirty="0"/>
              <a:t> This includes sales performance, consumer acceptance, usage patterns, and product durability in real environments.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4907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2B1FB5A-0884-6913-BF63-B3E3892839C1}"/>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566CB0-F46A-B734-B0F1-812F5BCF7E6C}"/>
              </a:ext>
            </a:extLst>
          </p:cNvPr>
          <p:cNvSpPr>
            <a:spLocks noGrp="1"/>
          </p:cNvSpPr>
          <p:nvPr>
            <p:ph type="title"/>
          </p:nvPr>
        </p:nvSpPr>
        <p:spPr>
          <a:xfrm>
            <a:off x="761803" y="350196"/>
            <a:ext cx="4646904" cy="1624520"/>
          </a:xfrm>
        </p:spPr>
        <p:txBody>
          <a:bodyPr anchor="ctr">
            <a:normAutofit/>
          </a:bodyPr>
          <a:lstStyle/>
          <a:p>
            <a:r>
              <a:rPr lang="en-US" sz="3400"/>
              <a:t>From these definitions we observe the following:</a:t>
            </a:r>
            <a:br>
              <a:rPr lang="en-US" sz="3400"/>
            </a:br>
            <a:endParaRPr lang="en-US" sz="3400"/>
          </a:p>
        </p:txBody>
      </p:sp>
      <p:sp>
        <p:nvSpPr>
          <p:cNvPr id="3" name="Content Placeholder 2">
            <a:extLst>
              <a:ext uri="{FF2B5EF4-FFF2-40B4-BE49-F238E27FC236}">
                <a16:creationId xmlns:a16="http://schemas.microsoft.com/office/drawing/2014/main" id="{7B74DCF7-065C-99E0-7584-A6B35DC402BE}"/>
              </a:ext>
            </a:extLst>
          </p:cNvPr>
          <p:cNvSpPr>
            <a:spLocks noGrp="1"/>
          </p:cNvSpPr>
          <p:nvPr>
            <p:ph idx="1"/>
          </p:nvPr>
        </p:nvSpPr>
        <p:spPr>
          <a:xfrm>
            <a:off x="573438" y="1704814"/>
            <a:ext cx="4835270" cy="4651535"/>
          </a:xfrm>
        </p:spPr>
        <p:txBody>
          <a:bodyPr anchor="ctr">
            <a:normAutofit/>
          </a:bodyPr>
          <a:lstStyle/>
          <a:p>
            <a:r>
              <a:rPr lang="en-US" sz="2000" dirty="0"/>
              <a:t>c) Understanding Consumer Behavior: Test market studies focus heavily on consumer reactions and behavior. </a:t>
            </a:r>
          </a:p>
          <a:p>
            <a:r>
              <a:rPr lang="en-US" sz="2000" dirty="0"/>
              <a:t>By observing how customers interact with the product, companies can gather important information about preferences, habits, and motivations. </a:t>
            </a:r>
          </a:p>
          <a:p>
            <a:r>
              <a:rPr lang="en-US" sz="2000" dirty="0"/>
              <a:t>d) Collecting Data for Predictive Analysis: The data collected from test markets is invaluable for predictive analysis. </a:t>
            </a:r>
          </a:p>
          <a:p>
            <a:r>
              <a:rPr lang="en-US" sz="2000" dirty="0"/>
              <a:t>This involves using the results from the limited market to forecast broader trends and performance if the product were to be launched on a larger scale. </a:t>
            </a:r>
          </a:p>
        </p:txBody>
      </p:sp>
      <p:pic>
        <p:nvPicPr>
          <p:cNvPr id="5" name="Picture 4" descr="An abstract design with lines and financial symbols">
            <a:extLst>
              <a:ext uri="{FF2B5EF4-FFF2-40B4-BE49-F238E27FC236}">
                <a16:creationId xmlns:a16="http://schemas.microsoft.com/office/drawing/2014/main" id="{55F0D1C2-AE59-686B-5796-51178D44718A}"/>
              </a:ext>
            </a:extLst>
          </p:cNvPr>
          <p:cNvPicPr>
            <a:picLocks noChangeAspect="1"/>
          </p:cNvPicPr>
          <p:nvPr/>
        </p:nvPicPr>
        <p:blipFill>
          <a:blip r:embed="rId2"/>
          <a:srcRect l="19966" r="20857"/>
          <a:stretch/>
        </p:blipFill>
        <p:spPr>
          <a:xfrm>
            <a:off x="6096000" y="1"/>
            <a:ext cx="6102825" cy="6858000"/>
          </a:xfrm>
          <a:prstGeom prst="rect">
            <a:avLst/>
          </a:prstGeom>
        </p:spPr>
      </p:pic>
    </p:spTree>
    <p:extLst>
      <p:ext uri="{BB962C8B-B14F-4D97-AF65-F5344CB8AC3E}">
        <p14:creationId xmlns:p14="http://schemas.microsoft.com/office/powerpoint/2010/main" val="2845894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42235F7-E0CC-7915-7CB5-468D2079AFF8}"/>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E0863D-0FAF-8779-EFA5-186317A378F8}"/>
              </a:ext>
            </a:extLst>
          </p:cNvPr>
          <p:cNvSpPr>
            <a:spLocks noGrp="1"/>
          </p:cNvSpPr>
          <p:nvPr>
            <p:ph type="title"/>
          </p:nvPr>
        </p:nvSpPr>
        <p:spPr>
          <a:xfrm>
            <a:off x="761803" y="350196"/>
            <a:ext cx="4646904" cy="1624520"/>
          </a:xfrm>
        </p:spPr>
        <p:txBody>
          <a:bodyPr anchor="ctr">
            <a:normAutofit/>
          </a:bodyPr>
          <a:lstStyle/>
          <a:p>
            <a:r>
              <a:rPr lang="en-US" sz="3400"/>
              <a:t>From these definitions we observe the following:</a:t>
            </a:r>
            <a:br>
              <a:rPr lang="en-US" sz="3400"/>
            </a:br>
            <a:endParaRPr lang="en-US" sz="3400"/>
          </a:p>
        </p:txBody>
      </p:sp>
      <p:sp>
        <p:nvSpPr>
          <p:cNvPr id="3" name="Content Placeholder 2">
            <a:extLst>
              <a:ext uri="{FF2B5EF4-FFF2-40B4-BE49-F238E27FC236}">
                <a16:creationId xmlns:a16="http://schemas.microsoft.com/office/drawing/2014/main" id="{F64E1414-77C6-BAFF-4F5B-51561F713A84}"/>
              </a:ext>
            </a:extLst>
          </p:cNvPr>
          <p:cNvSpPr>
            <a:spLocks noGrp="1"/>
          </p:cNvSpPr>
          <p:nvPr>
            <p:ph idx="1"/>
          </p:nvPr>
        </p:nvSpPr>
        <p:spPr>
          <a:xfrm>
            <a:off x="604434" y="1487838"/>
            <a:ext cx="5238427" cy="5370162"/>
          </a:xfrm>
        </p:spPr>
        <p:txBody>
          <a:bodyPr anchor="ctr">
            <a:normAutofit/>
          </a:bodyPr>
          <a:lstStyle/>
          <a:p>
            <a:r>
              <a:rPr lang="en-US" sz="2000" dirty="0"/>
              <a:t>e)	Testing the Viability Before Larger Investments: At the core of test market studies is the goal of mitigating risk before making larger financial commitments. </a:t>
            </a:r>
          </a:p>
          <a:p>
            <a:r>
              <a:rPr lang="en-US" sz="2000" dirty="0"/>
              <a:t>Companies invest significantly in product development, manufacturing, distribution, and marketing. </a:t>
            </a:r>
          </a:p>
          <a:p>
            <a:r>
              <a:rPr lang="en-US" sz="2000" dirty="0"/>
              <a:t>Before scaling these investments, businesses want to ensure that the product has a strong chance of succeeding. </a:t>
            </a:r>
          </a:p>
          <a:p>
            <a:r>
              <a:rPr lang="en-US" sz="2000" dirty="0"/>
              <a:t>The test phase acts as a trial run, where companies can identify potential flaws or challenges in the product, marketing approach, or distribution strategy</a:t>
            </a:r>
            <a:r>
              <a:rPr lang="en-US" sz="1600" dirty="0"/>
              <a:t>. </a:t>
            </a:r>
          </a:p>
        </p:txBody>
      </p:sp>
      <p:pic>
        <p:nvPicPr>
          <p:cNvPr id="5" name="Picture 4" descr="Digital financial graph">
            <a:extLst>
              <a:ext uri="{FF2B5EF4-FFF2-40B4-BE49-F238E27FC236}">
                <a16:creationId xmlns:a16="http://schemas.microsoft.com/office/drawing/2014/main" id="{E13A0D95-0AE8-243E-5B73-A3890E80EA62}"/>
              </a:ext>
            </a:extLst>
          </p:cNvPr>
          <p:cNvPicPr>
            <a:picLocks noChangeAspect="1"/>
          </p:cNvPicPr>
          <p:nvPr/>
        </p:nvPicPr>
        <p:blipFill>
          <a:blip r:embed="rId2"/>
          <a:srcRect l="32615" r="17329"/>
          <a:stretch/>
        </p:blipFill>
        <p:spPr>
          <a:xfrm>
            <a:off x="6096000" y="1"/>
            <a:ext cx="6102825" cy="6858000"/>
          </a:xfrm>
          <a:prstGeom prst="rect">
            <a:avLst/>
          </a:prstGeom>
        </p:spPr>
      </p:pic>
    </p:spTree>
    <p:extLst>
      <p:ext uri="{BB962C8B-B14F-4D97-AF65-F5344CB8AC3E}">
        <p14:creationId xmlns:p14="http://schemas.microsoft.com/office/powerpoint/2010/main" val="1419565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9122E9-E96D-B8A4-44C2-625B36594260}"/>
              </a:ext>
            </a:extLst>
          </p:cNvPr>
          <p:cNvSpPr>
            <a:spLocks noGrp="1"/>
          </p:cNvSpPr>
          <p:nvPr>
            <p:ph type="title"/>
          </p:nvPr>
        </p:nvSpPr>
        <p:spPr>
          <a:xfrm>
            <a:off x="838200" y="365125"/>
            <a:ext cx="5558489" cy="1325563"/>
          </a:xfrm>
        </p:spPr>
        <p:txBody>
          <a:bodyPr>
            <a:normAutofit/>
          </a:bodyPr>
          <a:lstStyle/>
          <a:p>
            <a:r>
              <a:rPr lang="en-US" dirty="0"/>
              <a:t>Purpose of test market studies</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2340477-D921-CE04-43B3-E0C7676F0242}"/>
              </a:ext>
            </a:extLst>
          </p:cNvPr>
          <p:cNvSpPr>
            <a:spLocks noGrp="1"/>
          </p:cNvSpPr>
          <p:nvPr>
            <p:ph idx="1"/>
          </p:nvPr>
        </p:nvSpPr>
        <p:spPr>
          <a:xfrm>
            <a:off x="838200" y="1825625"/>
            <a:ext cx="5558489" cy="4351338"/>
          </a:xfrm>
        </p:spPr>
        <p:txBody>
          <a:bodyPr>
            <a:normAutofit/>
          </a:bodyPr>
          <a:lstStyle/>
          <a:p>
            <a:r>
              <a:rPr lang="en-US" sz="2000" dirty="0"/>
              <a:t>a) Predicting Market Success: The primary purpose of a test market study is to predict the potential success of a product by examining its performance in a controlled, limited setting. </a:t>
            </a:r>
          </a:p>
          <a:p>
            <a:r>
              <a:rPr lang="en-US" sz="2000" dirty="0"/>
              <a:t>Companies can estimate future demand, customer acceptance, and overall market viability. </a:t>
            </a:r>
          </a:p>
          <a:p>
            <a:r>
              <a:rPr lang="en-US" sz="2000" dirty="0"/>
              <a:t>b) Minimizing Financial Risk: Launching a new product on a large scale involves considerable financial investment in production, marketing, and distribution. </a:t>
            </a:r>
          </a:p>
          <a:p>
            <a:r>
              <a:rPr lang="en-US" sz="2000" dirty="0"/>
              <a:t>Test markets allow companies to mitigate the risk of failure by exposing only a small segment of the market to the product. </a:t>
            </a:r>
          </a:p>
          <a:p>
            <a:endParaRPr lang="en-US" sz="20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2663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31BEEB4-CDA8-5E02-25AD-E736930ED9C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499709-CCDA-56F2-B69C-F2D048FC35CB}"/>
              </a:ext>
            </a:extLst>
          </p:cNvPr>
          <p:cNvSpPr>
            <a:spLocks noGrp="1"/>
          </p:cNvSpPr>
          <p:nvPr>
            <p:ph type="title"/>
          </p:nvPr>
        </p:nvSpPr>
        <p:spPr>
          <a:xfrm>
            <a:off x="838200" y="365125"/>
            <a:ext cx="5558489" cy="1325563"/>
          </a:xfrm>
        </p:spPr>
        <p:txBody>
          <a:bodyPr>
            <a:normAutofit/>
          </a:bodyPr>
          <a:lstStyle/>
          <a:p>
            <a:r>
              <a:rPr lang="en-US" dirty="0"/>
              <a:t>Purpose of test market studies</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B83B6EC-1DC4-D377-9051-12CAB1080BC9}"/>
              </a:ext>
            </a:extLst>
          </p:cNvPr>
          <p:cNvSpPr>
            <a:spLocks noGrp="1"/>
          </p:cNvSpPr>
          <p:nvPr>
            <p:ph idx="1"/>
          </p:nvPr>
        </p:nvSpPr>
        <p:spPr>
          <a:xfrm>
            <a:off x="838200" y="1825625"/>
            <a:ext cx="5810573" cy="4667250"/>
          </a:xfrm>
        </p:spPr>
        <p:txBody>
          <a:bodyPr>
            <a:normAutofit/>
          </a:bodyPr>
          <a:lstStyle/>
          <a:p>
            <a:r>
              <a:rPr lang="en-US" sz="2000" dirty="0"/>
              <a:t>c) Evaluating Marketing Strategies: Test market studies enable businesses to experiment with various elements of their marketing mix, including pricing, promotion, packaging, and placement. </a:t>
            </a:r>
          </a:p>
          <a:p>
            <a:r>
              <a:rPr lang="en-US" sz="2000" dirty="0"/>
              <a:t>By observing the results, companies can identify the most effective marketing strategies and optimize them for broader implementation. </a:t>
            </a:r>
          </a:p>
          <a:p>
            <a:r>
              <a:rPr lang="en-US" sz="2000" dirty="0"/>
              <a:t>d) Collecting Consumer Feedback: Test markets give companies direct access to consumer reactions and feedback. </a:t>
            </a:r>
          </a:p>
          <a:p>
            <a:r>
              <a:rPr lang="en-US" sz="2000" dirty="0"/>
              <a:t>This feedback is crucial for understanding consumer preferences, identifying potential issues with the product, and discovering opportunities for improvement.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4698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3F5C740-755F-4EF9-7FBE-540E44400FA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DD5A19-D469-A210-A2C6-082F6B715648}"/>
              </a:ext>
            </a:extLst>
          </p:cNvPr>
          <p:cNvSpPr>
            <a:spLocks noGrp="1"/>
          </p:cNvSpPr>
          <p:nvPr>
            <p:ph type="title"/>
          </p:nvPr>
        </p:nvSpPr>
        <p:spPr>
          <a:xfrm>
            <a:off x="838200" y="365125"/>
            <a:ext cx="5558489" cy="1325563"/>
          </a:xfrm>
        </p:spPr>
        <p:txBody>
          <a:bodyPr>
            <a:normAutofit/>
          </a:bodyPr>
          <a:lstStyle/>
          <a:p>
            <a:r>
              <a:rPr lang="en-US" dirty="0"/>
              <a:t>Purpose of test market studies</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752DAA3-836E-08C3-73E8-118767725C22}"/>
              </a:ext>
            </a:extLst>
          </p:cNvPr>
          <p:cNvSpPr>
            <a:spLocks noGrp="1"/>
          </p:cNvSpPr>
          <p:nvPr>
            <p:ph idx="1"/>
          </p:nvPr>
        </p:nvSpPr>
        <p:spPr>
          <a:xfrm>
            <a:off x="838200" y="1825625"/>
            <a:ext cx="5558489" cy="4351338"/>
          </a:xfrm>
        </p:spPr>
        <p:txBody>
          <a:bodyPr>
            <a:normAutofit/>
          </a:bodyPr>
          <a:lstStyle/>
          <a:p>
            <a:r>
              <a:rPr lang="en-US" sz="2000" dirty="0"/>
              <a:t>e) Understanding Competitive Dynamics: A test market also provides an opportunity to monitor competitor reactions to the new product.</a:t>
            </a:r>
          </a:p>
          <a:p>
            <a:r>
              <a:rPr lang="en-US" sz="2000" dirty="0"/>
              <a:t> Competitors might adjust their pricing, introduce similar products, or change their marketing strategies in response. </a:t>
            </a:r>
          </a:p>
          <a:p>
            <a:r>
              <a:rPr lang="en-US" sz="2000" dirty="0"/>
              <a:t>f) Fine-Tuning Distribution and Logistics: By launching in a limited market, companies can test their supply chain and distribution networks. </a:t>
            </a:r>
          </a:p>
          <a:p>
            <a:r>
              <a:rPr lang="en-US" sz="2000" dirty="0"/>
              <a:t>This helps to identify any inefficiencies or bottlenecks that could disrupt a larger launch.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5015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39EC53E-01BE-B3C7-BC88-3203722B7AFE}"/>
              </a:ext>
            </a:extLst>
          </p:cNvPr>
          <p:cNvSpPr>
            <a:spLocks noGrp="1"/>
          </p:cNvSpPr>
          <p:nvPr>
            <p:ph type="title"/>
          </p:nvPr>
        </p:nvSpPr>
        <p:spPr>
          <a:xfrm>
            <a:off x="1371597" y="348865"/>
            <a:ext cx="10044023" cy="877729"/>
          </a:xfrm>
        </p:spPr>
        <p:txBody>
          <a:bodyPr anchor="ctr">
            <a:normAutofit fontScale="90000"/>
          </a:bodyPr>
          <a:lstStyle/>
          <a:p>
            <a:r>
              <a:rPr lang="en-US" sz="4000" dirty="0">
                <a:solidFill>
                  <a:srgbClr val="FFFFFF"/>
                </a:solidFill>
              </a:rPr>
              <a:t>Information obtained in a test</a:t>
            </a:r>
            <a:br>
              <a:rPr lang="en-US" sz="4000" dirty="0">
                <a:solidFill>
                  <a:srgbClr val="FFFFFF"/>
                </a:solidFill>
              </a:rPr>
            </a:br>
            <a:r>
              <a:rPr lang="en-US" sz="4000" dirty="0">
                <a:solidFill>
                  <a:srgbClr val="FFFFFF"/>
                </a:solidFill>
              </a:rPr>
              <a:t> market study</a:t>
            </a:r>
          </a:p>
        </p:txBody>
      </p:sp>
      <p:graphicFrame>
        <p:nvGraphicFramePr>
          <p:cNvPr id="4" name="Content Placeholder 3">
            <a:extLst>
              <a:ext uri="{FF2B5EF4-FFF2-40B4-BE49-F238E27FC236}">
                <a16:creationId xmlns:a16="http://schemas.microsoft.com/office/drawing/2014/main" id="{518F9849-DEF8-876F-909E-4BDBE037E6C4}"/>
              </a:ext>
            </a:extLst>
          </p:cNvPr>
          <p:cNvGraphicFramePr>
            <a:graphicFrameLocks noGrp="1"/>
          </p:cNvGraphicFramePr>
          <p:nvPr>
            <p:ph idx="1"/>
            <p:extLst>
              <p:ext uri="{D42A27DB-BD31-4B8C-83A1-F6EECF244321}">
                <p14:modId xmlns:p14="http://schemas.microsoft.com/office/powerpoint/2010/main" val="2411372539"/>
              </p:ext>
            </p:extLst>
          </p:nvPr>
        </p:nvGraphicFramePr>
        <p:xfrm>
          <a:off x="965905" y="2112579"/>
          <a:ext cx="10284133" cy="4192807"/>
        </p:xfrm>
        <a:graphic>
          <a:graphicData uri="http://schemas.openxmlformats.org/drawingml/2006/table">
            <a:tbl>
              <a:tblPr firstRow="1" firstCol="1" bandRow="1">
                <a:tableStyleId>{5940675A-B579-460E-94D1-54222C63F5DA}</a:tableStyleId>
              </a:tblPr>
              <a:tblGrid>
                <a:gridCol w="3127372">
                  <a:extLst>
                    <a:ext uri="{9D8B030D-6E8A-4147-A177-3AD203B41FA5}">
                      <a16:colId xmlns:a16="http://schemas.microsoft.com/office/drawing/2014/main" val="2847188177"/>
                    </a:ext>
                  </a:extLst>
                </a:gridCol>
                <a:gridCol w="3567105">
                  <a:extLst>
                    <a:ext uri="{9D8B030D-6E8A-4147-A177-3AD203B41FA5}">
                      <a16:colId xmlns:a16="http://schemas.microsoft.com/office/drawing/2014/main" val="2114740928"/>
                    </a:ext>
                  </a:extLst>
                </a:gridCol>
                <a:gridCol w="3589656">
                  <a:extLst>
                    <a:ext uri="{9D8B030D-6E8A-4147-A177-3AD203B41FA5}">
                      <a16:colId xmlns:a16="http://schemas.microsoft.com/office/drawing/2014/main" val="3953835728"/>
                    </a:ext>
                  </a:extLst>
                </a:gridCol>
              </a:tblGrid>
              <a:tr h="604747">
                <a:tc>
                  <a:txBody>
                    <a:bodyPr/>
                    <a:lstStyle/>
                    <a:p>
                      <a:pPr marL="0" marR="0" algn="ctr">
                        <a:lnSpc>
                          <a:spcPct val="115000"/>
                        </a:lnSpc>
                        <a:spcBef>
                          <a:spcPts val="0"/>
                        </a:spcBef>
                        <a:spcAft>
                          <a:spcPts val="0"/>
                        </a:spcAft>
                      </a:pPr>
                      <a:r>
                        <a:rPr lang="en-US" sz="1700" b="1" kern="0">
                          <a:effectLst/>
                        </a:rPr>
                        <a:t>Key Information from Test Market Studies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gn="ctr">
                        <a:lnSpc>
                          <a:spcPct val="115000"/>
                        </a:lnSpc>
                        <a:spcBef>
                          <a:spcPts val="0"/>
                        </a:spcBef>
                        <a:spcAft>
                          <a:spcPts val="0"/>
                        </a:spcAft>
                      </a:pPr>
                      <a:r>
                        <a:rPr lang="en-US" sz="1700" b="1" kern="0">
                          <a:effectLst/>
                        </a:rPr>
                        <a:t>Description</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gn="ctr">
                        <a:lnSpc>
                          <a:spcPct val="115000"/>
                        </a:lnSpc>
                        <a:spcBef>
                          <a:spcPts val="0"/>
                        </a:spcBef>
                        <a:spcAft>
                          <a:spcPts val="0"/>
                        </a:spcAft>
                      </a:pPr>
                      <a:r>
                        <a:rPr lang="en-US" sz="1700" b="1" kern="0">
                          <a:effectLst/>
                        </a:rPr>
                        <a:t>Examples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extLst>
                  <a:ext uri="{0D108BD9-81ED-4DB2-BD59-A6C34878D82A}">
                    <a16:rowId xmlns:a16="http://schemas.microsoft.com/office/drawing/2014/main" val="702511134"/>
                  </a:ext>
                </a:extLst>
              </a:tr>
              <a:tr h="1196020">
                <a:tc>
                  <a:txBody>
                    <a:bodyPr/>
                    <a:lstStyle/>
                    <a:p>
                      <a:pPr marL="0" marR="0">
                        <a:lnSpc>
                          <a:spcPct val="115000"/>
                        </a:lnSpc>
                        <a:spcBef>
                          <a:spcPts val="0"/>
                        </a:spcBef>
                        <a:spcAft>
                          <a:spcPts val="0"/>
                        </a:spcAft>
                      </a:pPr>
                      <a:r>
                        <a:rPr lang="en-US" sz="1700" b="1" kern="0">
                          <a:effectLst/>
                        </a:rPr>
                        <a:t>Market Share of Products and/or Volume Estimates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nSpc>
                          <a:spcPct val="115000"/>
                        </a:lnSpc>
                        <a:spcBef>
                          <a:spcPts val="0"/>
                        </a:spcBef>
                        <a:spcAft>
                          <a:spcPts val="0"/>
                        </a:spcAft>
                      </a:pPr>
                      <a:r>
                        <a:rPr lang="en-US" sz="1700" kern="0">
                          <a:effectLst/>
                        </a:rPr>
                        <a:t>Estimates the market share a product can capture in a test market, giving insight into potential performance in broader markets.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nSpc>
                          <a:spcPct val="115000"/>
                        </a:lnSpc>
                        <a:spcBef>
                          <a:spcPts val="0"/>
                        </a:spcBef>
                        <a:spcAft>
                          <a:spcPts val="0"/>
                        </a:spcAft>
                      </a:pPr>
                      <a:r>
                        <a:rPr lang="en-US" sz="1700" kern="0">
                          <a:effectLst/>
                        </a:rPr>
                        <a:t>Procter &amp; Gamble predicted the market share of a new shampoo through regional test markets.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extLst>
                  <a:ext uri="{0D108BD9-81ED-4DB2-BD59-A6C34878D82A}">
                    <a16:rowId xmlns:a16="http://schemas.microsoft.com/office/drawing/2014/main" val="1711072076"/>
                  </a:ext>
                </a:extLst>
              </a:tr>
              <a:tr h="1196020">
                <a:tc>
                  <a:txBody>
                    <a:bodyPr/>
                    <a:lstStyle/>
                    <a:p>
                      <a:pPr marL="0" marR="0">
                        <a:lnSpc>
                          <a:spcPct val="115000"/>
                        </a:lnSpc>
                        <a:spcBef>
                          <a:spcPts val="0"/>
                        </a:spcBef>
                        <a:spcAft>
                          <a:spcPts val="0"/>
                        </a:spcAft>
                      </a:pPr>
                      <a:r>
                        <a:rPr lang="en-US" sz="1700" b="1" kern="0">
                          <a:effectLst/>
                        </a:rPr>
                        <a:t>Who is Buying the Products, How Often, and for What Purpose?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nSpc>
                          <a:spcPct val="115000"/>
                        </a:lnSpc>
                        <a:spcBef>
                          <a:spcPts val="0"/>
                        </a:spcBef>
                        <a:spcAft>
                          <a:spcPts val="0"/>
                        </a:spcAft>
                      </a:pPr>
                      <a:r>
                        <a:rPr lang="en-US" sz="1700" kern="0">
                          <a:effectLst/>
                        </a:rPr>
                        <a:t>Gathers detailed demographic data on who is purchasing the product, how frequently they buy, and why they use it.</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nSpc>
                          <a:spcPct val="115000"/>
                        </a:lnSpc>
                        <a:spcBef>
                          <a:spcPts val="0"/>
                        </a:spcBef>
                        <a:spcAft>
                          <a:spcPts val="0"/>
                        </a:spcAft>
                      </a:pPr>
                      <a:r>
                        <a:rPr lang="en-US" sz="1700" kern="0">
                          <a:effectLst/>
                        </a:rPr>
                        <a:t>Household cleaner buyers (women 25-40) purchasing every two weeks for cleaning bathrooms/kitchens.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extLst>
                  <a:ext uri="{0D108BD9-81ED-4DB2-BD59-A6C34878D82A}">
                    <a16:rowId xmlns:a16="http://schemas.microsoft.com/office/drawing/2014/main" val="4171952652"/>
                  </a:ext>
                </a:extLst>
              </a:tr>
              <a:tr h="1196020">
                <a:tc>
                  <a:txBody>
                    <a:bodyPr/>
                    <a:lstStyle/>
                    <a:p>
                      <a:pPr marL="0" marR="0">
                        <a:lnSpc>
                          <a:spcPct val="115000"/>
                        </a:lnSpc>
                        <a:spcBef>
                          <a:spcPts val="0"/>
                        </a:spcBef>
                        <a:spcAft>
                          <a:spcPts val="0"/>
                        </a:spcAft>
                      </a:pPr>
                      <a:r>
                        <a:rPr lang="en-US" sz="1700" b="1" kern="0">
                          <a:effectLst/>
                        </a:rPr>
                        <a:t>From Where Purchases Are Made and at What Price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nSpc>
                          <a:spcPct val="115000"/>
                        </a:lnSpc>
                        <a:spcBef>
                          <a:spcPts val="0"/>
                        </a:spcBef>
                        <a:spcAft>
                          <a:spcPts val="0"/>
                        </a:spcAft>
                      </a:pPr>
                      <a:r>
                        <a:rPr lang="en-US" sz="1700" kern="0">
                          <a:effectLst/>
                        </a:rPr>
                        <a:t>Tracks the sales channels (retail, online, direct) and the price point at which the product is purchased most frequently.</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tc>
                  <a:txBody>
                    <a:bodyPr/>
                    <a:lstStyle/>
                    <a:p>
                      <a:pPr marL="0" marR="0">
                        <a:lnSpc>
                          <a:spcPct val="115000"/>
                        </a:lnSpc>
                        <a:spcBef>
                          <a:spcPts val="0"/>
                        </a:spcBef>
                        <a:spcAft>
                          <a:spcPts val="0"/>
                        </a:spcAft>
                      </a:pPr>
                      <a:r>
                        <a:rPr lang="en-US" sz="1700" kern="0">
                          <a:effectLst/>
                        </a:rPr>
                        <a:t>Coca-Cola tested a new beverage, evaluating sales in convenience stores vs. large retail chains at varying price points.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4209" marR="44209" marT="0" marB="0"/>
                </a:tc>
                <a:extLst>
                  <a:ext uri="{0D108BD9-81ED-4DB2-BD59-A6C34878D82A}">
                    <a16:rowId xmlns:a16="http://schemas.microsoft.com/office/drawing/2014/main" val="3049306717"/>
                  </a:ext>
                </a:extLst>
              </a:tr>
            </a:tbl>
          </a:graphicData>
        </a:graphic>
      </p:graphicFrame>
    </p:spTree>
    <p:extLst>
      <p:ext uri="{BB962C8B-B14F-4D97-AF65-F5344CB8AC3E}">
        <p14:creationId xmlns:p14="http://schemas.microsoft.com/office/powerpoint/2010/main" val="2838319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6720A5D-B8F2-0260-CAEC-CA9F1315D308}"/>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BCB942F-F175-01F4-EC14-2435AB0CDF70}"/>
              </a:ext>
            </a:extLst>
          </p:cNvPr>
          <p:cNvSpPr>
            <a:spLocks noGrp="1"/>
          </p:cNvSpPr>
          <p:nvPr>
            <p:ph type="title"/>
          </p:nvPr>
        </p:nvSpPr>
        <p:spPr>
          <a:xfrm>
            <a:off x="1371597" y="348865"/>
            <a:ext cx="10044023" cy="877729"/>
          </a:xfrm>
        </p:spPr>
        <p:txBody>
          <a:bodyPr anchor="ctr">
            <a:normAutofit fontScale="90000"/>
          </a:bodyPr>
          <a:lstStyle/>
          <a:p>
            <a:r>
              <a:rPr lang="en-US" sz="4000" dirty="0">
                <a:solidFill>
                  <a:srgbClr val="FFFFFF"/>
                </a:solidFill>
              </a:rPr>
              <a:t>Information obtained in </a:t>
            </a:r>
            <a:br>
              <a:rPr lang="en-US" sz="4000" dirty="0">
                <a:solidFill>
                  <a:srgbClr val="FFFFFF"/>
                </a:solidFill>
              </a:rPr>
            </a:br>
            <a:r>
              <a:rPr lang="en-US" sz="4000" dirty="0">
                <a:solidFill>
                  <a:srgbClr val="FFFFFF"/>
                </a:solidFill>
              </a:rPr>
              <a:t>a test market study</a:t>
            </a:r>
          </a:p>
        </p:txBody>
      </p:sp>
      <p:graphicFrame>
        <p:nvGraphicFramePr>
          <p:cNvPr id="4" name="Content Placeholder 3">
            <a:extLst>
              <a:ext uri="{FF2B5EF4-FFF2-40B4-BE49-F238E27FC236}">
                <a16:creationId xmlns:a16="http://schemas.microsoft.com/office/drawing/2014/main" id="{E1799821-2B1C-1963-5658-F688E825072F}"/>
              </a:ext>
            </a:extLst>
          </p:cNvPr>
          <p:cNvGraphicFramePr>
            <a:graphicFrameLocks noGrp="1"/>
          </p:cNvGraphicFramePr>
          <p:nvPr>
            <p:ph idx="1"/>
            <p:extLst>
              <p:ext uri="{D42A27DB-BD31-4B8C-83A1-F6EECF244321}">
                <p14:modId xmlns:p14="http://schemas.microsoft.com/office/powerpoint/2010/main" val="2472364743"/>
              </p:ext>
            </p:extLst>
          </p:nvPr>
        </p:nvGraphicFramePr>
        <p:xfrm>
          <a:off x="644056" y="2338782"/>
          <a:ext cx="10927830" cy="3740402"/>
        </p:xfrm>
        <a:graphic>
          <a:graphicData uri="http://schemas.openxmlformats.org/drawingml/2006/table">
            <a:tbl>
              <a:tblPr firstRow="1" firstCol="1" bandRow="1"/>
              <a:tblGrid>
                <a:gridCol w="3586551">
                  <a:extLst>
                    <a:ext uri="{9D8B030D-6E8A-4147-A177-3AD203B41FA5}">
                      <a16:colId xmlns:a16="http://schemas.microsoft.com/office/drawing/2014/main" val="2847188177"/>
                    </a:ext>
                  </a:extLst>
                </a:gridCol>
                <a:gridCol w="3636334">
                  <a:extLst>
                    <a:ext uri="{9D8B030D-6E8A-4147-A177-3AD203B41FA5}">
                      <a16:colId xmlns:a16="http://schemas.microsoft.com/office/drawing/2014/main" val="2114740928"/>
                    </a:ext>
                  </a:extLst>
                </a:gridCol>
                <a:gridCol w="3704945">
                  <a:extLst>
                    <a:ext uri="{9D8B030D-6E8A-4147-A177-3AD203B41FA5}">
                      <a16:colId xmlns:a16="http://schemas.microsoft.com/office/drawing/2014/main" val="3953835728"/>
                    </a:ext>
                  </a:extLst>
                </a:gridCol>
              </a:tblGrid>
              <a:tr h="754132">
                <a:tc>
                  <a:txBody>
                    <a:bodyPr/>
                    <a:lstStyle/>
                    <a:p>
                      <a:pPr marL="0" marR="0" algn="ctr">
                        <a:lnSpc>
                          <a:spcPct val="115000"/>
                        </a:lnSpc>
                        <a:spcBef>
                          <a:spcPts val="0"/>
                        </a:spcBef>
                        <a:spcAft>
                          <a:spcPts val="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Key Information from Test Market Studies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2511134"/>
                  </a:ext>
                </a:extLst>
              </a:tr>
              <a:tr h="1493135">
                <a:tc>
                  <a:txBody>
                    <a:bodyPr/>
                    <a:lstStyle/>
                    <a:p>
                      <a:pPr marL="0" marR="0">
                        <a:lnSpc>
                          <a:spcPct val="115000"/>
                        </a:lnSpc>
                        <a:spcBef>
                          <a:spcPts val="0"/>
                        </a:spcBef>
                        <a:spcAft>
                          <a:spcPts val="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What Changes in Strategy Were Made by the Competition?</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Observes competitor responses to the new product, such as pricing changes, promotions, or similar product launches.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Starbucks monitored competitor reactions when testing flavored coffees, with rivals launching new promotions.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30173908"/>
                  </a:ext>
                </a:extLst>
              </a:tr>
              <a:tr h="1493135">
                <a:tc>
                  <a:txBody>
                    <a:bodyPr/>
                    <a:lstStyle/>
                    <a:p>
                      <a:pPr marL="0" marR="0">
                        <a:lnSpc>
                          <a:spcPct val="115000"/>
                        </a:lnSpc>
                        <a:spcBef>
                          <a:spcPts val="0"/>
                        </a:spcBef>
                        <a:spcAft>
                          <a:spcPts val="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What Effect the New Item Has on Already Established Lines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Evaluates whether the new product will complement or cannibalize existing products in the company’s portfolio.</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Apple’s iPhone SE test market showed little cannibalization of the higher-end iPhone 6 models.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52492" marR="524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45284103"/>
                  </a:ext>
                </a:extLst>
              </a:tr>
            </a:tbl>
          </a:graphicData>
        </a:graphic>
      </p:graphicFrame>
    </p:spTree>
    <p:extLst>
      <p:ext uri="{BB962C8B-B14F-4D97-AF65-F5344CB8AC3E}">
        <p14:creationId xmlns:p14="http://schemas.microsoft.com/office/powerpoint/2010/main" val="3711604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9A5D3B0-5110-53CF-6FD7-F7F96442EAF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6AF427-0D20-B779-1E85-56D8F62C767C}"/>
              </a:ext>
            </a:extLst>
          </p:cNvPr>
          <p:cNvSpPr>
            <a:spLocks noGrp="1"/>
          </p:cNvSpPr>
          <p:nvPr>
            <p:ph type="title"/>
          </p:nvPr>
        </p:nvSpPr>
        <p:spPr>
          <a:xfrm>
            <a:off x="1371597" y="348865"/>
            <a:ext cx="10044023" cy="877729"/>
          </a:xfrm>
        </p:spPr>
        <p:txBody>
          <a:bodyPr anchor="ctr">
            <a:normAutofit fontScale="90000"/>
          </a:bodyPr>
          <a:lstStyle/>
          <a:p>
            <a:r>
              <a:rPr lang="en-US" sz="4000" dirty="0">
                <a:solidFill>
                  <a:srgbClr val="FFFFFF"/>
                </a:solidFill>
              </a:rPr>
              <a:t>Information obtained in </a:t>
            </a:r>
            <a:br>
              <a:rPr lang="en-US" sz="4000" dirty="0">
                <a:solidFill>
                  <a:srgbClr val="FFFFFF"/>
                </a:solidFill>
              </a:rPr>
            </a:br>
            <a:r>
              <a:rPr lang="en-US" sz="4000" dirty="0">
                <a:solidFill>
                  <a:srgbClr val="FFFFFF"/>
                </a:solidFill>
              </a:rPr>
              <a:t>a test market study</a:t>
            </a:r>
          </a:p>
        </p:txBody>
      </p:sp>
      <p:graphicFrame>
        <p:nvGraphicFramePr>
          <p:cNvPr id="4" name="Content Placeholder 3">
            <a:extLst>
              <a:ext uri="{FF2B5EF4-FFF2-40B4-BE49-F238E27FC236}">
                <a16:creationId xmlns:a16="http://schemas.microsoft.com/office/drawing/2014/main" id="{B42DA012-DB52-98EC-105A-3E092BB042D8}"/>
              </a:ext>
            </a:extLst>
          </p:cNvPr>
          <p:cNvGraphicFramePr>
            <a:graphicFrameLocks noGrp="1"/>
          </p:cNvGraphicFramePr>
          <p:nvPr>
            <p:ph idx="1"/>
            <p:extLst>
              <p:ext uri="{D42A27DB-BD31-4B8C-83A1-F6EECF244321}">
                <p14:modId xmlns:p14="http://schemas.microsoft.com/office/powerpoint/2010/main" val="847594292"/>
              </p:ext>
            </p:extLst>
          </p:nvPr>
        </p:nvGraphicFramePr>
        <p:xfrm>
          <a:off x="1557186" y="2112579"/>
          <a:ext cx="9101569" cy="4192806"/>
        </p:xfrm>
        <a:graphic>
          <a:graphicData uri="http://schemas.openxmlformats.org/drawingml/2006/table">
            <a:tbl>
              <a:tblPr firstRow="1" firstCol="1" bandRow="1"/>
              <a:tblGrid>
                <a:gridCol w="2999625">
                  <a:extLst>
                    <a:ext uri="{9D8B030D-6E8A-4147-A177-3AD203B41FA5}">
                      <a16:colId xmlns:a16="http://schemas.microsoft.com/office/drawing/2014/main" val="2847188177"/>
                    </a:ext>
                  </a:extLst>
                </a:gridCol>
                <a:gridCol w="3082083">
                  <a:extLst>
                    <a:ext uri="{9D8B030D-6E8A-4147-A177-3AD203B41FA5}">
                      <a16:colId xmlns:a16="http://schemas.microsoft.com/office/drawing/2014/main" val="2114740928"/>
                    </a:ext>
                  </a:extLst>
                </a:gridCol>
                <a:gridCol w="3019861">
                  <a:extLst>
                    <a:ext uri="{9D8B030D-6E8A-4147-A177-3AD203B41FA5}">
                      <a16:colId xmlns:a16="http://schemas.microsoft.com/office/drawing/2014/main" val="3953835728"/>
                    </a:ext>
                  </a:extLst>
                </a:gridCol>
              </a:tblGrid>
              <a:tr h="652091">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Key Information from Test Market Studies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2511134"/>
                  </a:ext>
                </a:extLst>
              </a:tr>
              <a:tr h="1610605">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An Estimate of Market Penetration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Measures brand awareness and the percentage of the target market that purchases the product, helping to estimate broader market adoption.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Fast-food chain tests new menu item, estimating market penetration based on the number of customers trying and reordering the item.</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2019931"/>
                  </a:ext>
                </a:extLst>
              </a:tr>
              <a:tr h="1930110">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Evaluation of Alternative Marketing Strategies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Experiments with different marketing strategies (e.g., promotions, pricing models) in test markets to determine the most effective approach for broader rollout.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McDonald's tests bundle deals and discounts in specific regions to assess customer responses before nationwide campaigns.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5389" marR="45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78166051"/>
                  </a:ext>
                </a:extLst>
              </a:tr>
            </a:tbl>
          </a:graphicData>
        </a:graphic>
      </p:graphicFrame>
    </p:spTree>
    <p:extLst>
      <p:ext uri="{BB962C8B-B14F-4D97-AF65-F5344CB8AC3E}">
        <p14:creationId xmlns:p14="http://schemas.microsoft.com/office/powerpoint/2010/main" val="1964576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40CC97-D552-5943-1476-078F51449A8F}"/>
              </a:ext>
            </a:extLst>
          </p:cNvPr>
          <p:cNvSpPr>
            <a:spLocks noGrp="1"/>
          </p:cNvSpPr>
          <p:nvPr>
            <p:ph type="title"/>
          </p:nvPr>
        </p:nvSpPr>
        <p:spPr>
          <a:xfrm>
            <a:off x="838200" y="365125"/>
            <a:ext cx="5558489" cy="1325563"/>
          </a:xfrm>
        </p:spPr>
        <p:txBody>
          <a:bodyPr>
            <a:normAutofit/>
          </a:bodyPr>
          <a:lstStyle/>
          <a:p>
            <a:r>
              <a:rPr lang="en-US" sz="4100"/>
              <a:t>Decision on whether to test a new product or not</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2390766-7F98-AF89-9C46-FF6CE52F5CC0}"/>
              </a:ext>
            </a:extLst>
          </p:cNvPr>
          <p:cNvSpPr>
            <a:spLocks noGrp="1"/>
          </p:cNvSpPr>
          <p:nvPr>
            <p:ph idx="1"/>
          </p:nvPr>
        </p:nvSpPr>
        <p:spPr>
          <a:xfrm>
            <a:off x="838200" y="1825624"/>
            <a:ext cx="5983109" cy="5032375"/>
          </a:xfrm>
        </p:spPr>
        <p:txBody>
          <a:bodyPr>
            <a:normAutofit fontScale="92500" lnSpcReduction="20000"/>
          </a:bodyPr>
          <a:lstStyle/>
          <a:p>
            <a:r>
              <a:rPr lang="en-US" sz="2000" dirty="0"/>
              <a:t>Test marketing offers companies two key advantages. </a:t>
            </a:r>
          </a:p>
          <a:p>
            <a:r>
              <a:rPr lang="en-US" sz="2000" dirty="0"/>
              <a:t>First, it allows the firm to assess a product's sales performance in a relatively natural market environment. </a:t>
            </a:r>
          </a:p>
          <a:p>
            <a:r>
              <a:rPr lang="en-US" sz="2000" dirty="0"/>
              <a:t>This information helps management forecast the product's potential national market share, guiding the decision on whether to launch the product nationwide (Kotler &amp; Keller, 2016). </a:t>
            </a:r>
          </a:p>
          <a:p>
            <a:r>
              <a:rPr lang="en-US" sz="2000" dirty="0"/>
              <a:t>Second, it allows the firm to identify and address weaknesses in the product or marketing strategy before full-scale distribution, which would be harder and costlier to fix after a national release (Dillon et al., 1994). </a:t>
            </a:r>
          </a:p>
          <a:p>
            <a:r>
              <a:rPr lang="en-US" sz="2000" dirty="0"/>
              <a:t>However, certain factors should be evaluated before deciding to conduct test marketing. </a:t>
            </a:r>
          </a:p>
          <a:p>
            <a:r>
              <a:rPr lang="en-US" sz="2000" dirty="0"/>
              <a:t>Test marketing incurs both direct and indirect costs. </a:t>
            </a:r>
          </a:p>
          <a:p>
            <a:r>
              <a:rPr lang="en-US" sz="2000" dirty="0"/>
              <a:t>Direct costs include the expense of producing the product and marketing investments (Dillon et al., 1994).</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8247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63A77D0-31E7-E025-381D-BD351A4910F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76B7C-F613-3A8C-E552-3A8894FD8B66}"/>
              </a:ext>
            </a:extLst>
          </p:cNvPr>
          <p:cNvSpPr>
            <a:spLocks noGrp="1"/>
          </p:cNvSpPr>
          <p:nvPr>
            <p:ph type="title"/>
          </p:nvPr>
        </p:nvSpPr>
        <p:spPr>
          <a:xfrm>
            <a:off x="838200" y="365125"/>
            <a:ext cx="5558489" cy="1325563"/>
          </a:xfrm>
        </p:spPr>
        <p:txBody>
          <a:bodyPr>
            <a:normAutofit/>
          </a:bodyPr>
          <a:lstStyle/>
          <a:p>
            <a:r>
              <a:rPr lang="en-US" sz="4100"/>
              <a:t>Decision on whether to test a new product or not</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8E87EFB5-95D0-76B5-63E9-49CA012AEF93}"/>
              </a:ext>
            </a:extLst>
          </p:cNvPr>
          <p:cNvSpPr>
            <a:spLocks noGrp="1"/>
          </p:cNvSpPr>
          <p:nvPr>
            <p:ph idx="1"/>
          </p:nvPr>
        </p:nvSpPr>
        <p:spPr>
          <a:xfrm>
            <a:off x="838200" y="1825625"/>
            <a:ext cx="5826071" cy="4667250"/>
          </a:xfrm>
        </p:spPr>
        <p:txBody>
          <a:bodyPr>
            <a:normAutofit/>
          </a:bodyPr>
          <a:lstStyle/>
          <a:p>
            <a:r>
              <a:rPr lang="en-US" sz="2000" dirty="0"/>
              <a:t>Indirect costs consist of:</a:t>
            </a:r>
          </a:p>
          <a:p>
            <a:r>
              <a:rPr lang="en-US" sz="2000" dirty="0"/>
              <a:t>Opportunity costs – Revealing the new product idea to competitors (Kotler &amp; Keller, 2016).</a:t>
            </a:r>
          </a:p>
          <a:p>
            <a:r>
              <a:rPr lang="en-US" sz="2000" dirty="0"/>
              <a:t>Exposure costs – Exposing the company's name and brand (Dillon et al., 1994).</a:t>
            </a:r>
          </a:p>
          <a:p>
            <a:r>
              <a:rPr lang="en-US" sz="2000" dirty="0"/>
              <a:t>Internal costs – Redirecting employee time and efforts, which is often overlooked in cost estimates for test marketing (Dillon et al., 1994).</a:t>
            </a:r>
          </a:p>
          <a:p>
            <a:r>
              <a:rPr lang="en-US" sz="2000" dirty="0"/>
              <a:t>The decision to use test marketing involves balancing the reduction of uncertainty by gathering additional data against the direct and indirect costs incurred, as well as the potential delay in launching the product nationwide (Kotler &amp; Keller, 2016).</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7995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FFF5A9-B79F-29D5-9733-D4ED4D9755EA}"/>
              </a:ext>
            </a:extLst>
          </p:cNvPr>
          <p:cNvSpPr>
            <a:spLocks noGrp="1"/>
          </p:cNvSpPr>
          <p:nvPr>
            <p:ph type="title"/>
          </p:nvPr>
        </p:nvSpPr>
        <p:spPr>
          <a:xfrm>
            <a:off x="838200" y="365125"/>
            <a:ext cx="5558489" cy="1325563"/>
          </a:xfrm>
        </p:spPr>
        <p:txBody>
          <a:bodyPr>
            <a:normAutofit/>
          </a:bodyPr>
          <a:lstStyle/>
          <a:p>
            <a:r>
              <a:rPr lang="en-US" sz="4100"/>
              <a:t>Additional considerations on testing a new product.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0C1FF6D-E281-DD55-99FF-F7C1E34EAA21}"/>
              </a:ext>
            </a:extLst>
          </p:cNvPr>
          <p:cNvSpPr>
            <a:spLocks noGrp="1"/>
          </p:cNvSpPr>
          <p:nvPr>
            <p:ph idx="1"/>
          </p:nvPr>
        </p:nvSpPr>
        <p:spPr>
          <a:xfrm>
            <a:off x="838200" y="1825625"/>
            <a:ext cx="5558489" cy="4351338"/>
          </a:xfrm>
        </p:spPr>
        <p:txBody>
          <a:bodyPr>
            <a:normAutofit fontScale="92500" lnSpcReduction="20000"/>
          </a:bodyPr>
          <a:lstStyle/>
          <a:p>
            <a:r>
              <a:rPr lang="en-US" sz="2000" dirty="0"/>
              <a:t>A) Market Conditions: The current market environment, including economic conditions, competitive intensity, and customer demand, can influence the need for and effectiveness of test marketing. </a:t>
            </a:r>
          </a:p>
          <a:p>
            <a:r>
              <a:rPr lang="en-US" sz="2000" dirty="0"/>
              <a:t>B) Product Type: The nature of the product itself can affect the decision.</a:t>
            </a:r>
          </a:p>
          <a:p>
            <a:r>
              <a:rPr lang="en-US" sz="2000" dirty="0"/>
              <a:t> For example, products with high development costs, long life cycles, or significant customer involvement (e.g., industrial goods) may benefit more from test marketing than low-cost consumer goods, where a faster rollout might be more critical.</a:t>
            </a:r>
          </a:p>
          <a:p>
            <a:r>
              <a:rPr lang="en-US" sz="2000" dirty="0"/>
              <a:t>C) Speed to Market: In highly competitive industries, speed is crucial. If test marketing causes a significant delay in product launch, competitors may seize the opportunity to launch similar products first.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59290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7113647-6220-C873-870D-C814F520B12D}"/>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8AC70E-3717-D430-403F-04DDAF555C62}"/>
              </a:ext>
            </a:extLst>
          </p:cNvPr>
          <p:cNvSpPr>
            <a:spLocks noGrp="1"/>
          </p:cNvSpPr>
          <p:nvPr>
            <p:ph type="title"/>
          </p:nvPr>
        </p:nvSpPr>
        <p:spPr>
          <a:xfrm>
            <a:off x="761800" y="762001"/>
            <a:ext cx="5334197" cy="1708242"/>
          </a:xfrm>
        </p:spPr>
        <p:txBody>
          <a:bodyPr anchor="ctr">
            <a:normAutofit/>
          </a:bodyPr>
          <a:lstStyle/>
          <a:p>
            <a:r>
              <a:rPr lang="en-US" sz="3700"/>
              <a:t>Additional considerations on testing a new product. </a:t>
            </a:r>
          </a:p>
        </p:txBody>
      </p:sp>
      <p:sp>
        <p:nvSpPr>
          <p:cNvPr id="3" name="Content Placeholder 2">
            <a:extLst>
              <a:ext uri="{FF2B5EF4-FFF2-40B4-BE49-F238E27FC236}">
                <a16:creationId xmlns:a16="http://schemas.microsoft.com/office/drawing/2014/main" id="{9F77B031-7900-F908-D13F-39E6D6DD3869}"/>
              </a:ext>
            </a:extLst>
          </p:cNvPr>
          <p:cNvSpPr>
            <a:spLocks noGrp="1"/>
          </p:cNvSpPr>
          <p:nvPr>
            <p:ph idx="1"/>
          </p:nvPr>
        </p:nvSpPr>
        <p:spPr>
          <a:xfrm>
            <a:off x="588936" y="2278252"/>
            <a:ext cx="6044339" cy="4579748"/>
          </a:xfrm>
        </p:spPr>
        <p:txBody>
          <a:bodyPr anchor="ctr">
            <a:normAutofit fontScale="85000" lnSpcReduction="10000"/>
          </a:bodyPr>
          <a:lstStyle/>
          <a:p>
            <a:endParaRPr lang="en-US" sz="1400" dirty="0"/>
          </a:p>
          <a:p>
            <a:r>
              <a:rPr lang="en-US" sz="2000" dirty="0"/>
              <a:t>D) Customer Feedback and Early Adopters: For certain innovative or niche products, gathering direct feedback from early adopters and improving the product based on initial usage data (often without formal test marketing) can be more effective.</a:t>
            </a:r>
          </a:p>
          <a:p>
            <a:r>
              <a:rPr lang="en-US" sz="2000" dirty="0"/>
              <a:t>E) Geographic and Cultural Differences: In cases where the product is intended for a broad market, differences in geographic regions or cultural preferences might require tailored marketing strategies. </a:t>
            </a:r>
          </a:p>
          <a:p>
            <a:r>
              <a:rPr lang="en-US" sz="2000" dirty="0"/>
              <a:t>Test marketing can help assess whether localized versions of the product or marketing campaigns are necessary.</a:t>
            </a:r>
          </a:p>
          <a:p>
            <a:r>
              <a:rPr lang="en-US" sz="2000" dirty="0"/>
              <a:t>F) Cannibalization of Existing Products: If the new product is similar to existing products in the company’s portfolio, test marketing can help determine whether it will cannibalize sales from those existing products, which may influence the final launch decision</a:t>
            </a:r>
            <a:r>
              <a:rPr lang="en-US" sz="1400" dirty="0"/>
              <a:t>.</a:t>
            </a:r>
          </a:p>
          <a:p>
            <a:endParaRPr lang="en-US" sz="1400" dirty="0"/>
          </a:p>
        </p:txBody>
      </p:sp>
      <p:pic>
        <p:nvPicPr>
          <p:cNvPr id="5" name="Picture 4">
            <a:extLst>
              <a:ext uri="{FF2B5EF4-FFF2-40B4-BE49-F238E27FC236}">
                <a16:creationId xmlns:a16="http://schemas.microsoft.com/office/drawing/2014/main" id="{2D6A0BC5-9B73-8DB2-DBDA-010233D2DFA5}"/>
              </a:ext>
            </a:extLst>
          </p:cNvPr>
          <p:cNvPicPr>
            <a:picLocks noChangeAspect="1"/>
          </p:cNvPicPr>
          <p:nvPr/>
        </p:nvPicPr>
        <p:blipFill>
          <a:blip r:embed="rId2"/>
          <a:srcRect l="17180" r="3913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54666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995BD30-E9B0-FC47-7D5B-34BB5341CDC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4A818-B3B6-7611-5E08-DA59FA64A923}"/>
              </a:ext>
            </a:extLst>
          </p:cNvPr>
          <p:cNvSpPr>
            <a:spLocks noGrp="1"/>
          </p:cNvSpPr>
          <p:nvPr>
            <p:ph type="title"/>
          </p:nvPr>
        </p:nvSpPr>
        <p:spPr>
          <a:xfrm>
            <a:off x="838200" y="365125"/>
            <a:ext cx="5558489" cy="1325563"/>
          </a:xfrm>
        </p:spPr>
        <p:txBody>
          <a:bodyPr>
            <a:normAutofit/>
          </a:bodyPr>
          <a:lstStyle/>
          <a:p>
            <a:r>
              <a:rPr lang="en-US" sz="4100"/>
              <a:t>Additional considerations on testing a new product.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8C427E9-0A9F-8F23-17F7-8B51691F97B3}"/>
              </a:ext>
            </a:extLst>
          </p:cNvPr>
          <p:cNvSpPr>
            <a:spLocks noGrp="1"/>
          </p:cNvSpPr>
          <p:nvPr>
            <p:ph idx="1"/>
          </p:nvPr>
        </p:nvSpPr>
        <p:spPr>
          <a:xfrm>
            <a:off x="838200" y="1825624"/>
            <a:ext cx="5857068" cy="4737313"/>
          </a:xfrm>
        </p:spPr>
        <p:txBody>
          <a:bodyPr>
            <a:normAutofit/>
          </a:bodyPr>
          <a:lstStyle/>
          <a:p>
            <a:r>
              <a:rPr lang="en-US" sz="2000" dirty="0"/>
              <a:t>G) Brand Reputation Risk: Test marketing exposes the company’s name, and a poor product performance in a test market could harm the brand's reputation.</a:t>
            </a:r>
          </a:p>
          <a:p>
            <a:r>
              <a:rPr lang="en-US" sz="2000" dirty="0"/>
              <a:t> In some cases, a company might opt to skip testing to avoid damaging its image in certain markets.</a:t>
            </a:r>
          </a:p>
          <a:p>
            <a:r>
              <a:rPr lang="en-US" sz="2000" dirty="0"/>
              <a:t>H) Regulatory Considerations: In industries that are highly regulated (e.g., pharmaceuticals, food, or medical devices), compliance with local laws and regulations might limit the ability to conduct certain kinds of test marketing. </a:t>
            </a:r>
          </a:p>
          <a:p>
            <a:r>
              <a:rPr lang="en-US" sz="2000" dirty="0"/>
              <a:t>Legal requirements and safety protocols may require more rigorous testing before entering the market.</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9389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7A298-8721-CB2A-E5B4-1EDE1DE68C11}"/>
              </a:ext>
            </a:extLst>
          </p:cNvPr>
          <p:cNvSpPr>
            <a:spLocks noGrp="1"/>
          </p:cNvSpPr>
          <p:nvPr>
            <p:ph type="title"/>
          </p:nvPr>
        </p:nvSpPr>
        <p:spPr>
          <a:xfrm>
            <a:off x="876693" y="741391"/>
            <a:ext cx="4355265" cy="1616203"/>
          </a:xfrm>
        </p:spPr>
        <p:txBody>
          <a:bodyPr anchor="b">
            <a:normAutofit/>
          </a:bodyPr>
          <a:lstStyle/>
          <a:p>
            <a:r>
              <a:rPr lang="en-US" sz="2700"/>
              <a:t>Factors considered in determining the effectiveness of test marketing</a:t>
            </a:r>
          </a:p>
        </p:txBody>
      </p:sp>
      <p:sp>
        <p:nvSpPr>
          <p:cNvPr id="3" name="Content Placeholder 2">
            <a:extLst>
              <a:ext uri="{FF2B5EF4-FFF2-40B4-BE49-F238E27FC236}">
                <a16:creationId xmlns:a16="http://schemas.microsoft.com/office/drawing/2014/main" id="{44EAFBAF-6EA8-FF02-31EA-84EFDA51B3FB}"/>
              </a:ext>
            </a:extLst>
          </p:cNvPr>
          <p:cNvSpPr>
            <a:spLocks noGrp="1"/>
          </p:cNvSpPr>
          <p:nvPr>
            <p:ph idx="1"/>
          </p:nvPr>
        </p:nvSpPr>
        <p:spPr>
          <a:xfrm>
            <a:off x="876692" y="2533475"/>
            <a:ext cx="5059159" cy="4320763"/>
          </a:xfrm>
        </p:spPr>
        <p:txBody>
          <a:bodyPr anchor="t">
            <a:normAutofit fontScale="92500" lnSpcReduction="10000"/>
          </a:bodyPr>
          <a:lstStyle/>
          <a:p>
            <a:r>
              <a:rPr lang="en-US" sz="2000" dirty="0"/>
              <a:t>a) Cost and Risk of Failure vs. Profit and Success Probability: It is crucial to evaluate the costs and risks associated with product failure against the potential profit and likelihood of success. </a:t>
            </a:r>
          </a:p>
          <a:p>
            <a:r>
              <a:rPr lang="en-US" sz="2000" dirty="0"/>
              <a:t>If the costs and risks are low, a national launch may be appropriate. </a:t>
            </a:r>
          </a:p>
          <a:p>
            <a:r>
              <a:rPr lang="en-US" sz="2000" dirty="0"/>
              <a:t>b) Investment Scale in Test vs. National Launch: The scale of investment required for a test market versus a national launch plays a role in the decision. </a:t>
            </a:r>
          </a:p>
          <a:p>
            <a:r>
              <a:rPr lang="en-US" sz="2000" dirty="0"/>
              <a:t>If a full-scale launch requires substantial plant investment, but the test market involves only minimal costs, then testing the product before a national launch is advisable (Dillon et al., 1994).</a:t>
            </a:r>
          </a:p>
          <a:p>
            <a:endParaRPr lang="en-US" sz="1400" dirty="0"/>
          </a:p>
        </p:txBody>
      </p:sp>
      <p:pic>
        <p:nvPicPr>
          <p:cNvPr id="5" name="Picture 4" descr="Desk with productivity items">
            <a:extLst>
              <a:ext uri="{FF2B5EF4-FFF2-40B4-BE49-F238E27FC236}">
                <a16:creationId xmlns:a16="http://schemas.microsoft.com/office/drawing/2014/main" id="{C3B4FD44-0D3F-400F-1885-58EADDC62045}"/>
              </a:ext>
            </a:extLst>
          </p:cNvPr>
          <p:cNvPicPr>
            <a:picLocks noChangeAspect="1"/>
          </p:cNvPicPr>
          <p:nvPr/>
        </p:nvPicPr>
        <p:blipFill>
          <a:blip r:embed="rId2"/>
          <a:srcRect l="27958" r="12708" b="-1"/>
          <a:stretch/>
        </p:blipFill>
        <p:spPr>
          <a:xfrm>
            <a:off x="6096000" y="10"/>
            <a:ext cx="6095999"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551481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FB4FEF-1024-22EA-6A22-6E49117DCD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8331A4-9A6D-2330-D6FE-A071F7C626A3}"/>
              </a:ext>
            </a:extLst>
          </p:cNvPr>
          <p:cNvSpPr>
            <a:spLocks noGrp="1"/>
          </p:cNvSpPr>
          <p:nvPr>
            <p:ph type="title"/>
          </p:nvPr>
        </p:nvSpPr>
        <p:spPr>
          <a:xfrm>
            <a:off x="876693" y="741391"/>
            <a:ext cx="4355265" cy="1616203"/>
          </a:xfrm>
        </p:spPr>
        <p:txBody>
          <a:bodyPr anchor="b">
            <a:normAutofit/>
          </a:bodyPr>
          <a:lstStyle/>
          <a:p>
            <a:r>
              <a:rPr lang="en-US" sz="2700"/>
              <a:t>Factors considered in determining the effectiveness of test marketing</a:t>
            </a:r>
          </a:p>
        </p:txBody>
      </p:sp>
      <p:sp>
        <p:nvSpPr>
          <p:cNvPr id="3" name="Content Placeholder 2">
            <a:extLst>
              <a:ext uri="{FF2B5EF4-FFF2-40B4-BE49-F238E27FC236}">
                <a16:creationId xmlns:a16="http://schemas.microsoft.com/office/drawing/2014/main" id="{7C8066B1-90FF-7171-0819-5DB161ABC0E3}"/>
              </a:ext>
            </a:extLst>
          </p:cNvPr>
          <p:cNvSpPr>
            <a:spLocks noGrp="1"/>
          </p:cNvSpPr>
          <p:nvPr>
            <p:ph idx="1"/>
          </p:nvPr>
        </p:nvSpPr>
        <p:spPr>
          <a:xfrm>
            <a:off x="876693" y="2357595"/>
            <a:ext cx="5208992" cy="4496644"/>
          </a:xfrm>
        </p:spPr>
        <p:txBody>
          <a:bodyPr anchor="t">
            <a:normAutofit fontScale="85000" lnSpcReduction="10000"/>
          </a:bodyPr>
          <a:lstStyle/>
          <a:p>
            <a:r>
              <a:rPr lang="en-US" sz="2000" dirty="0"/>
              <a:t>c) Competitive Response: The speed and likelihood of competitors copying the product is a critical consideration. </a:t>
            </a:r>
          </a:p>
          <a:p>
            <a:r>
              <a:rPr lang="en-US" sz="2000" dirty="0"/>
              <a:t>In industries where competitors can quickly replicate the product using existing technology, they may preempt the company in the market if given the opportunity (Urban &amp; Hauser, 1993).</a:t>
            </a:r>
          </a:p>
          <a:p>
            <a:r>
              <a:rPr lang="en-US" sz="2000" dirty="0"/>
              <a:t>d) Marketing Investment and Potential Risks: Launching a new product demands significant marketing investment, including advertising, promotions, and salesforce efforts. </a:t>
            </a:r>
          </a:p>
          <a:p>
            <a:r>
              <a:rPr lang="en-US" sz="2000" dirty="0"/>
              <a:t>Securing shelf space for the product can also involve substantial costs, sometimes at the expense of existing products.</a:t>
            </a:r>
          </a:p>
          <a:p>
            <a:r>
              <a:rPr lang="en-US" sz="2000" dirty="0"/>
              <a:t> Additionally, management should consider the potential damage to the company’s reputation if the product fails, which could incur non-quantifiable costs (Kotler &amp; Keller, 2016).</a:t>
            </a:r>
          </a:p>
          <a:p>
            <a:endParaRPr lang="en-US" sz="1100" dirty="0"/>
          </a:p>
        </p:txBody>
      </p:sp>
      <p:pic>
        <p:nvPicPr>
          <p:cNvPr id="5" name="Picture 4" descr="Digital financial graph">
            <a:extLst>
              <a:ext uri="{FF2B5EF4-FFF2-40B4-BE49-F238E27FC236}">
                <a16:creationId xmlns:a16="http://schemas.microsoft.com/office/drawing/2014/main" id="{934AEB26-2DCB-CD78-C8CD-31EFD961AF9E}"/>
              </a:ext>
            </a:extLst>
          </p:cNvPr>
          <p:cNvPicPr>
            <a:picLocks noChangeAspect="1"/>
          </p:cNvPicPr>
          <p:nvPr/>
        </p:nvPicPr>
        <p:blipFill>
          <a:blip r:embed="rId2"/>
          <a:srcRect l="32643" r="17357"/>
          <a:stretch/>
        </p:blipFill>
        <p:spPr>
          <a:xfrm>
            <a:off x="6096000" y="10"/>
            <a:ext cx="6095999"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2517616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1F743E-C636-1F53-9EB1-D4421B891732}"/>
              </a:ext>
            </a:extLst>
          </p:cNvPr>
          <p:cNvSpPr>
            <a:spLocks noGrp="1"/>
          </p:cNvSpPr>
          <p:nvPr>
            <p:ph type="title"/>
          </p:nvPr>
        </p:nvSpPr>
        <p:spPr>
          <a:xfrm>
            <a:off x="761800" y="762001"/>
            <a:ext cx="5334197" cy="1708242"/>
          </a:xfrm>
        </p:spPr>
        <p:txBody>
          <a:bodyPr anchor="ctr">
            <a:normAutofit/>
          </a:bodyPr>
          <a:lstStyle/>
          <a:p>
            <a:r>
              <a:rPr lang="en-US" sz="3400" dirty="0"/>
              <a:t>Additional factors considered on  effectiveness of test marketing</a:t>
            </a:r>
          </a:p>
        </p:txBody>
      </p:sp>
      <p:sp>
        <p:nvSpPr>
          <p:cNvPr id="3" name="Content Placeholder 2">
            <a:extLst>
              <a:ext uri="{FF2B5EF4-FFF2-40B4-BE49-F238E27FC236}">
                <a16:creationId xmlns:a16="http://schemas.microsoft.com/office/drawing/2014/main" id="{48F6BCB4-2381-567F-0D69-365AE4C70270}"/>
              </a:ext>
            </a:extLst>
          </p:cNvPr>
          <p:cNvSpPr>
            <a:spLocks noGrp="1"/>
          </p:cNvSpPr>
          <p:nvPr>
            <p:ph idx="1"/>
          </p:nvPr>
        </p:nvSpPr>
        <p:spPr>
          <a:xfrm>
            <a:off x="761794" y="2470242"/>
            <a:ext cx="6096002" cy="4398643"/>
          </a:xfrm>
        </p:spPr>
        <p:txBody>
          <a:bodyPr anchor="ctr">
            <a:normAutofit fontScale="92500" lnSpcReduction="10000"/>
          </a:bodyPr>
          <a:lstStyle/>
          <a:p>
            <a:r>
              <a:rPr lang="en-US" sz="2000" dirty="0"/>
              <a:t>e) Market Variability: Differences in regional markets, customer preferences, or economic conditions can impact the decision to test.</a:t>
            </a:r>
          </a:p>
          <a:p>
            <a:r>
              <a:rPr lang="en-US" sz="2000" dirty="0"/>
              <a:t> Test marketing in select regions can reveal how well a product might perform in different geographic areas or among different customer demographics, helping to tailor marketing strategies for national or international launches (Churchill &amp; </a:t>
            </a:r>
            <a:r>
              <a:rPr lang="en-US" sz="2000" dirty="0" err="1"/>
              <a:t>Iacobucci</a:t>
            </a:r>
            <a:r>
              <a:rPr lang="en-US" sz="2000" dirty="0"/>
              <a:t>, 2010).</a:t>
            </a:r>
          </a:p>
          <a:p>
            <a:r>
              <a:rPr lang="en-US" sz="2000" dirty="0"/>
              <a:t>f) Product Complexity: Complex products, such as those involving new technology or significant consumer education, may require more thorough test marketing. </a:t>
            </a:r>
          </a:p>
          <a:p>
            <a:r>
              <a:rPr lang="en-US" sz="2000" dirty="0"/>
              <a:t>This allows the company to observe how customers interact with the product and identify any usability issues or misunderstandings before a full-scale release (Crawford &amp; Di Benedetto, 2020).</a:t>
            </a:r>
          </a:p>
          <a:p>
            <a:endParaRPr lang="en-US" sz="1600" dirty="0"/>
          </a:p>
        </p:txBody>
      </p:sp>
      <p:pic>
        <p:nvPicPr>
          <p:cNvPr id="5" name="Picture 4" descr="People at the meeting desk">
            <a:extLst>
              <a:ext uri="{FF2B5EF4-FFF2-40B4-BE49-F238E27FC236}">
                <a16:creationId xmlns:a16="http://schemas.microsoft.com/office/drawing/2014/main" id="{4C0D0770-09B3-6275-EAD3-D4998DCB31D3}"/>
              </a:ext>
            </a:extLst>
          </p:cNvPr>
          <p:cNvPicPr>
            <a:picLocks noChangeAspect="1"/>
          </p:cNvPicPr>
          <p:nvPr/>
        </p:nvPicPr>
        <p:blipFill>
          <a:blip r:embed="rId2"/>
          <a:srcRect l="23458" r="3285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659968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38F8602-C0A3-66E5-38FF-A5C2CD648B35}"/>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870CF3-FAEB-EC0F-8D48-592F203BE583}"/>
              </a:ext>
            </a:extLst>
          </p:cNvPr>
          <p:cNvSpPr>
            <a:spLocks noGrp="1"/>
          </p:cNvSpPr>
          <p:nvPr>
            <p:ph type="title"/>
          </p:nvPr>
        </p:nvSpPr>
        <p:spPr>
          <a:xfrm>
            <a:off x="761803" y="350196"/>
            <a:ext cx="4646904" cy="1624520"/>
          </a:xfrm>
        </p:spPr>
        <p:txBody>
          <a:bodyPr anchor="ctr">
            <a:normAutofit/>
          </a:bodyPr>
          <a:lstStyle/>
          <a:p>
            <a:r>
              <a:rPr lang="en-US" sz="2800"/>
              <a:t>Additional factors considered on  effectiveness of test marketing</a:t>
            </a:r>
          </a:p>
        </p:txBody>
      </p:sp>
      <p:sp>
        <p:nvSpPr>
          <p:cNvPr id="3" name="Content Placeholder 2">
            <a:extLst>
              <a:ext uri="{FF2B5EF4-FFF2-40B4-BE49-F238E27FC236}">
                <a16:creationId xmlns:a16="http://schemas.microsoft.com/office/drawing/2014/main" id="{1A326CE6-8A4D-2259-0C38-4F98BFEAA570}"/>
              </a:ext>
            </a:extLst>
          </p:cNvPr>
          <p:cNvSpPr>
            <a:spLocks noGrp="1"/>
          </p:cNvSpPr>
          <p:nvPr>
            <p:ph idx="1"/>
          </p:nvPr>
        </p:nvSpPr>
        <p:spPr>
          <a:xfrm>
            <a:off x="371959" y="1974716"/>
            <a:ext cx="5717213" cy="4883284"/>
          </a:xfrm>
        </p:spPr>
        <p:txBody>
          <a:bodyPr anchor="ctr">
            <a:normAutofit lnSpcReduction="10000"/>
          </a:bodyPr>
          <a:lstStyle/>
          <a:p>
            <a:r>
              <a:rPr lang="en-US" sz="2000" dirty="0"/>
              <a:t>g) Duration of the Test Market: The length of time a product spends in test markets is important. </a:t>
            </a:r>
          </a:p>
          <a:p>
            <a:r>
              <a:rPr lang="en-US" sz="2000" dirty="0"/>
              <a:t>Longer test periods may give competitors a chance to respond, but short tests might not provide enough data on long-term customer behavior or product performance. </a:t>
            </a:r>
          </a:p>
          <a:p>
            <a:r>
              <a:rPr lang="en-US" sz="2000" dirty="0"/>
              <a:t>h) Regulatory or Legal Considerations: In industries such as pharmaceuticals, healthcare, or food, regulatory requirements may impact the testing process. </a:t>
            </a:r>
          </a:p>
          <a:p>
            <a:r>
              <a:rPr lang="en-US" sz="2000" dirty="0"/>
              <a:t>Sometimes, it is mandatory to test products in certain markets or with specific consumer groups before a national launch. </a:t>
            </a:r>
          </a:p>
          <a:p>
            <a:r>
              <a:rPr lang="en-US" sz="2000" dirty="0"/>
              <a:t>Failing to comply with these regulations could result in fines, delays, or legal issues (Urban &amp; Hauser, 1993).</a:t>
            </a:r>
          </a:p>
          <a:p>
            <a:endParaRPr lang="en-US" sz="1400" dirty="0"/>
          </a:p>
        </p:txBody>
      </p:sp>
      <p:pic>
        <p:nvPicPr>
          <p:cNvPr id="5" name="Picture 4" descr="Angled shot of pen on a graph">
            <a:extLst>
              <a:ext uri="{FF2B5EF4-FFF2-40B4-BE49-F238E27FC236}">
                <a16:creationId xmlns:a16="http://schemas.microsoft.com/office/drawing/2014/main" id="{587CAB3B-3823-E2EC-EC8A-9ABBE902E64B}"/>
              </a:ext>
            </a:extLst>
          </p:cNvPr>
          <p:cNvPicPr>
            <a:picLocks noChangeAspect="1"/>
          </p:cNvPicPr>
          <p:nvPr/>
        </p:nvPicPr>
        <p:blipFill>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1796994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801302-DC89-D847-F15F-351373F4F8AD}"/>
              </a:ext>
            </a:extLst>
          </p:cNvPr>
          <p:cNvSpPr>
            <a:spLocks noGrp="1"/>
          </p:cNvSpPr>
          <p:nvPr>
            <p:ph type="title"/>
          </p:nvPr>
        </p:nvSpPr>
        <p:spPr>
          <a:xfrm>
            <a:off x="838200" y="365125"/>
            <a:ext cx="5558489" cy="1325563"/>
          </a:xfrm>
        </p:spPr>
        <p:txBody>
          <a:bodyPr>
            <a:normAutofit/>
          </a:bodyPr>
          <a:lstStyle/>
          <a:p>
            <a:r>
              <a:rPr lang="en-US" sz="4100"/>
              <a:t>Procedure of conducting test market studies </a:t>
            </a:r>
          </a:p>
        </p:txBody>
      </p:sp>
      <p:sp>
        <p:nvSpPr>
          <p:cNvPr id="25" name="Freeform: Shape 24">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D3E3DB1-E3D9-0383-8A97-58FE0509A11E}"/>
              </a:ext>
            </a:extLst>
          </p:cNvPr>
          <p:cNvSpPr>
            <a:spLocks noGrp="1"/>
          </p:cNvSpPr>
          <p:nvPr>
            <p:ph idx="1"/>
          </p:nvPr>
        </p:nvSpPr>
        <p:spPr>
          <a:xfrm>
            <a:off x="838200" y="1825625"/>
            <a:ext cx="5983109" cy="4737312"/>
          </a:xfrm>
        </p:spPr>
        <p:txBody>
          <a:bodyPr>
            <a:normAutofit fontScale="85000" lnSpcReduction="10000"/>
          </a:bodyPr>
          <a:lstStyle/>
          <a:p>
            <a:r>
              <a:rPr lang="en-US" sz="2000" dirty="0"/>
              <a:t>1. Define the Objectives of the Test Market: The first step involves closely examining the product to determine its category, which will influence the test objectives and associated risks.</a:t>
            </a:r>
          </a:p>
          <a:p>
            <a:r>
              <a:rPr lang="en-US" sz="2000" dirty="0"/>
              <a:t> Products may fall into one of the following categories:</a:t>
            </a:r>
          </a:p>
          <a:p>
            <a:r>
              <a:rPr lang="en-US" sz="2000" dirty="0"/>
              <a:t>a) “Me-too” product: A product that is essentially the same as others available in the market (e.g., cooking fat or women's hair removal creams) (Kotler &amp; Keller, 2016).</a:t>
            </a:r>
          </a:p>
          <a:p>
            <a:r>
              <a:rPr lang="en-US" sz="2000" dirty="0"/>
              <a:t>b) Improved product: A product that offers improvements over existing ones (e.g., a hair removal cream with an added ingredient that slows hair regrowth) (Urban &amp; Hauser, 1993).</a:t>
            </a:r>
          </a:p>
          <a:p>
            <a:r>
              <a:rPr lang="en-US" sz="2000" dirty="0"/>
              <a:t>c) Category extension: A product that adds new features to existing offerings (e.g., a hair removal cream that eliminates hair without the need for razors and leaves a fresh scent) (Crawford &amp; Di Benedetto, 2020).</a:t>
            </a:r>
          </a:p>
          <a:p>
            <a:r>
              <a:rPr lang="en-US" sz="2000" dirty="0"/>
              <a:t>d) “Never-before” product: A completely new and unique product (e.g., a pill that prevents hair growth for two weeks) (Kotler &amp; Keller, 2016).</a:t>
            </a:r>
          </a:p>
          <a:p>
            <a:endParaRPr lang="en-US" sz="1300" dirty="0"/>
          </a:p>
        </p:txBody>
      </p:sp>
      <p:sp>
        <p:nvSpPr>
          <p:cNvPr id="27" name="Oval 26">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Block Arc 28">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Freeform: Shape 30">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33" name="Straight Connector 32">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7" name="Arc 36">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9" name="Freeform: Shape 38">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266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62198C-C9DD-E83F-B701-665CFBB619CB}"/>
              </a:ext>
            </a:extLst>
          </p:cNvPr>
          <p:cNvSpPr>
            <a:spLocks noGrp="1"/>
          </p:cNvSpPr>
          <p:nvPr>
            <p:ph type="title"/>
          </p:nvPr>
        </p:nvSpPr>
        <p:spPr>
          <a:xfrm>
            <a:off x="761803" y="350196"/>
            <a:ext cx="4646904" cy="1624520"/>
          </a:xfrm>
        </p:spPr>
        <p:txBody>
          <a:bodyPr anchor="ctr">
            <a:normAutofit/>
          </a:bodyPr>
          <a:lstStyle/>
          <a:p>
            <a:r>
              <a:rPr lang="en-US" sz="3700"/>
              <a:t>Procedure of conducting test market studies </a:t>
            </a:r>
          </a:p>
        </p:txBody>
      </p:sp>
      <p:sp>
        <p:nvSpPr>
          <p:cNvPr id="3" name="Content Placeholder 2">
            <a:extLst>
              <a:ext uri="{FF2B5EF4-FFF2-40B4-BE49-F238E27FC236}">
                <a16:creationId xmlns:a16="http://schemas.microsoft.com/office/drawing/2014/main" id="{8B57F0C3-4C6E-A005-F4B5-09F02FFE70F3}"/>
              </a:ext>
            </a:extLst>
          </p:cNvPr>
          <p:cNvSpPr>
            <a:spLocks noGrp="1"/>
          </p:cNvSpPr>
          <p:nvPr>
            <p:ph idx="1"/>
          </p:nvPr>
        </p:nvSpPr>
        <p:spPr>
          <a:xfrm>
            <a:off x="761802" y="2743200"/>
            <a:ext cx="4646905" cy="3613149"/>
          </a:xfrm>
        </p:spPr>
        <p:txBody>
          <a:bodyPr anchor="ctr">
            <a:normAutofit/>
          </a:bodyPr>
          <a:lstStyle/>
          <a:p>
            <a:r>
              <a:rPr lang="en-US" sz="2000" dirty="0"/>
              <a:t>2.	Plan Strategy: This step involves developing a strategy for how the product will be manufactured and promoted in the marketplace. </a:t>
            </a:r>
          </a:p>
          <a:p>
            <a:r>
              <a:rPr lang="en-US" sz="2000" dirty="0"/>
              <a:t>For "me-too" products, advertising is crucial, while for “never-before” products, free samples may be more effective in building awareness. </a:t>
            </a:r>
          </a:p>
          <a:p>
            <a:r>
              <a:rPr lang="en-US" sz="2000" dirty="0"/>
              <a:t>Media selection is also important, as it must align with the target audience and budget (Kotler &amp; Keller, 2016).</a:t>
            </a:r>
          </a:p>
          <a:p>
            <a:endParaRPr lang="en-US" sz="2000" dirty="0"/>
          </a:p>
        </p:txBody>
      </p:sp>
      <p:pic>
        <p:nvPicPr>
          <p:cNvPr id="5" name="Picture 4" descr="Person writing on a notepad">
            <a:extLst>
              <a:ext uri="{FF2B5EF4-FFF2-40B4-BE49-F238E27FC236}">
                <a16:creationId xmlns:a16="http://schemas.microsoft.com/office/drawing/2014/main" id="{17113259-E442-CF7C-3B09-35EBB7F9E945}"/>
              </a:ext>
            </a:extLst>
          </p:cNvPr>
          <p:cNvPicPr>
            <a:picLocks noChangeAspect="1"/>
          </p:cNvPicPr>
          <p:nvPr/>
        </p:nvPicPr>
        <p:blipFill>
          <a:blip r:embed="rId2"/>
          <a:srcRect l="18431" r="11046"/>
          <a:stretch/>
        </p:blipFill>
        <p:spPr>
          <a:xfrm>
            <a:off x="6096000" y="1"/>
            <a:ext cx="6102825" cy="6858000"/>
          </a:xfrm>
          <a:prstGeom prst="rect">
            <a:avLst/>
          </a:prstGeom>
        </p:spPr>
      </p:pic>
    </p:spTree>
    <p:extLst>
      <p:ext uri="{BB962C8B-B14F-4D97-AF65-F5344CB8AC3E}">
        <p14:creationId xmlns:p14="http://schemas.microsoft.com/office/powerpoint/2010/main" val="3114302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731E54-91D0-D31E-E7EB-C830734EA8D6}"/>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3AE011-D7EE-6BFE-B830-9486FDF57B23}"/>
              </a:ext>
            </a:extLst>
          </p:cNvPr>
          <p:cNvSpPr>
            <a:spLocks noGrp="1"/>
          </p:cNvSpPr>
          <p:nvPr>
            <p:ph type="title"/>
          </p:nvPr>
        </p:nvSpPr>
        <p:spPr>
          <a:xfrm>
            <a:off x="761800" y="762001"/>
            <a:ext cx="5334197" cy="1708242"/>
          </a:xfrm>
        </p:spPr>
        <p:txBody>
          <a:bodyPr anchor="ctr">
            <a:normAutofit/>
          </a:bodyPr>
          <a:lstStyle/>
          <a:p>
            <a:r>
              <a:rPr lang="en-US" sz="4000"/>
              <a:t>Procedure of conducting test market studies </a:t>
            </a:r>
          </a:p>
        </p:txBody>
      </p:sp>
      <p:sp>
        <p:nvSpPr>
          <p:cNvPr id="3" name="Content Placeholder 2">
            <a:extLst>
              <a:ext uri="{FF2B5EF4-FFF2-40B4-BE49-F238E27FC236}">
                <a16:creationId xmlns:a16="http://schemas.microsoft.com/office/drawing/2014/main" id="{5E614931-35CC-8279-1656-957E5E7FAABA}"/>
              </a:ext>
            </a:extLst>
          </p:cNvPr>
          <p:cNvSpPr>
            <a:spLocks noGrp="1"/>
          </p:cNvSpPr>
          <p:nvPr>
            <p:ph idx="1"/>
          </p:nvPr>
        </p:nvSpPr>
        <p:spPr>
          <a:xfrm>
            <a:off x="635431" y="2092272"/>
            <a:ext cx="6090833" cy="4556502"/>
          </a:xfrm>
        </p:spPr>
        <p:txBody>
          <a:bodyPr anchor="ctr">
            <a:normAutofit lnSpcReduction="10000"/>
          </a:bodyPr>
          <a:lstStyle/>
          <a:p>
            <a:r>
              <a:rPr lang="en-US" sz="2000" dirty="0"/>
              <a:t>3.	Determine Methodology: The methodology defines how the test will be conducted and by whom. The company may choose one of three main test market methods:</a:t>
            </a:r>
          </a:p>
          <a:p>
            <a:r>
              <a:rPr lang="en-US" sz="2000" dirty="0"/>
              <a:t>a)	Simulated/pre-test markets: Respondents are interviewed and exposed to media in a controlled environment to simulate a national product launch (Urban &amp; Hauser, 1993).</a:t>
            </a:r>
          </a:p>
          <a:p>
            <a:r>
              <a:rPr lang="en-US" sz="2000" dirty="0"/>
              <a:t>b)	Standard test markets: The company's sales force distributes the product in selected markets, and sales are monitored (Crawford &amp; Di Benedetto, 2020).</a:t>
            </a:r>
          </a:p>
          <a:p>
            <a:r>
              <a:rPr lang="en-US" sz="2000" dirty="0"/>
              <a:t>c)	Controlled test markets: An external research company manages the test market process, often in isolated areas to maintain control over variables and minimize interference (Kotler &amp; Keller, 2016).</a:t>
            </a:r>
          </a:p>
          <a:p>
            <a:endParaRPr lang="en-US" sz="1600" dirty="0"/>
          </a:p>
        </p:txBody>
      </p:sp>
      <p:pic>
        <p:nvPicPr>
          <p:cNvPr id="5" name="Picture 4" descr="Digital financial graph">
            <a:extLst>
              <a:ext uri="{FF2B5EF4-FFF2-40B4-BE49-F238E27FC236}">
                <a16:creationId xmlns:a16="http://schemas.microsoft.com/office/drawing/2014/main" id="{2A398E70-D18D-9572-B65C-28D4210AE106}"/>
              </a:ext>
            </a:extLst>
          </p:cNvPr>
          <p:cNvPicPr>
            <a:picLocks noChangeAspect="1"/>
          </p:cNvPicPr>
          <p:nvPr/>
        </p:nvPicPr>
        <p:blipFill>
          <a:blip r:embed="rId2"/>
          <a:srcRect l="35802" r="2051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3132682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B11D88-A91D-4393-5502-3A94867241E3}"/>
              </a:ext>
            </a:extLst>
          </p:cNvPr>
          <p:cNvSpPr>
            <a:spLocks noGrp="1"/>
          </p:cNvSpPr>
          <p:nvPr>
            <p:ph type="title"/>
          </p:nvPr>
        </p:nvSpPr>
        <p:spPr>
          <a:xfrm>
            <a:off x="838200" y="365125"/>
            <a:ext cx="5558489" cy="1325563"/>
          </a:xfrm>
        </p:spPr>
        <p:txBody>
          <a:bodyPr>
            <a:normAutofit/>
          </a:bodyPr>
          <a:lstStyle/>
          <a:p>
            <a:r>
              <a:rPr lang="en-US" sz="4100"/>
              <a:t>Procedure of conducting test market studies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383519F-E5D4-7BC4-383C-2D1816EED861}"/>
              </a:ext>
            </a:extLst>
          </p:cNvPr>
          <p:cNvSpPr>
            <a:spLocks noGrp="1"/>
          </p:cNvSpPr>
          <p:nvPr>
            <p:ph idx="1"/>
          </p:nvPr>
        </p:nvSpPr>
        <p:spPr>
          <a:xfrm>
            <a:off x="838200" y="1825625"/>
            <a:ext cx="5558489" cy="4351338"/>
          </a:xfrm>
        </p:spPr>
        <p:txBody>
          <a:bodyPr>
            <a:normAutofit fontScale="92500" lnSpcReduction="10000"/>
          </a:bodyPr>
          <a:lstStyle/>
          <a:p>
            <a:r>
              <a:rPr lang="en-US" sz="2000" dirty="0"/>
              <a:t>4.	Select Test Markets: The choice of test market locations is critical and depends on several factors:</a:t>
            </a:r>
          </a:p>
          <a:p>
            <a:r>
              <a:rPr lang="en-US" sz="2000" dirty="0"/>
              <a:t>a) The number of markets: More markets provide more reliable results (Urban &amp; Hauser, 1993).</a:t>
            </a:r>
          </a:p>
          <a:p>
            <a:r>
              <a:rPr lang="en-US" sz="2000" dirty="0"/>
              <a:t>b) Market size: Markets should be large enough to yield meaningful data but not so large that costs become prohibitive (Crawford &amp; Di Benedetto, 2020).</a:t>
            </a:r>
          </a:p>
          <a:p>
            <a:r>
              <a:rPr lang="en-US" sz="2000" dirty="0"/>
              <a:t>c) Demographic alignment: Test markets should represent the national target market in terms of factors like income, age, and family size (Kotler &amp; Keller, 2016).</a:t>
            </a:r>
          </a:p>
          <a:p>
            <a:r>
              <a:rPr lang="en-US" sz="2000" dirty="0"/>
              <a:t>d) Isolation: Test markets should be isolated to reduce media spillover and prevent competitors from disrupting the test (Urban &amp; Hauser, 1993).</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08484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826DCF-6114-4BCE-9543-A301CAC9B82E}"/>
              </a:ext>
            </a:extLst>
          </p:cNvPr>
          <p:cNvSpPr>
            <a:spLocks noGrp="1"/>
          </p:cNvSpPr>
          <p:nvPr>
            <p:ph type="title"/>
          </p:nvPr>
        </p:nvSpPr>
        <p:spPr>
          <a:xfrm>
            <a:off x="838200" y="365125"/>
            <a:ext cx="5558489" cy="1325563"/>
          </a:xfrm>
        </p:spPr>
        <p:txBody>
          <a:bodyPr>
            <a:normAutofit/>
          </a:bodyPr>
          <a:lstStyle/>
          <a:p>
            <a:r>
              <a:rPr lang="en-US" sz="4100"/>
              <a:t>Procedure of conducting test market studies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187B095-FB49-4B97-E288-7D61B5706BC9}"/>
              </a:ext>
            </a:extLst>
          </p:cNvPr>
          <p:cNvSpPr>
            <a:spLocks noGrp="1"/>
          </p:cNvSpPr>
          <p:nvPr>
            <p:ph idx="1"/>
          </p:nvPr>
        </p:nvSpPr>
        <p:spPr>
          <a:xfrm>
            <a:off x="838200" y="1825625"/>
            <a:ext cx="5558489" cy="4351338"/>
          </a:xfrm>
        </p:spPr>
        <p:txBody>
          <a:bodyPr>
            <a:normAutofit/>
          </a:bodyPr>
          <a:lstStyle/>
          <a:p>
            <a:r>
              <a:rPr lang="en-US" sz="2400"/>
              <a:t>5.	Execute the Plan: Once the plan is in place, it is implemented in the test markets. </a:t>
            </a:r>
          </a:p>
          <a:p>
            <a:r>
              <a:rPr lang="en-US" sz="2400"/>
              <a:t>During this phase, it is important to ensure that the test is conducted under real-world conditions without overmanaging, which could skew results. </a:t>
            </a:r>
          </a:p>
          <a:p>
            <a:r>
              <a:rPr lang="en-US" sz="2400"/>
              <a:t>Companies should be cautious not to make premature decisions based on early repurchase data (Kotler &amp; Keller, 2016).</a:t>
            </a:r>
          </a:p>
          <a:p>
            <a:endParaRPr lang="en-US" sz="2400"/>
          </a:p>
          <a:p>
            <a:endParaRPr lang="en-US" sz="240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92886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6D1338-5B6A-0CD7-60D2-9B2412A5088A}"/>
              </a:ext>
            </a:extLst>
          </p:cNvPr>
          <p:cNvSpPr>
            <a:spLocks noGrp="1"/>
          </p:cNvSpPr>
          <p:nvPr>
            <p:ph type="title"/>
          </p:nvPr>
        </p:nvSpPr>
        <p:spPr>
          <a:xfrm>
            <a:off x="838200" y="365125"/>
            <a:ext cx="5558489" cy="1325563"/>
          </a:xfrm>
        </p:spPr>
        <p:txBody>
          <a:bodyPr>
            <a:normAutofit/>
          </a:bodyPr>
          <a:lstStyle/>
          <a:p>
            <a:r>
              <a:rPr lang="en-US" sz="4100"/>
              <a:t>Procedure of conducting test market studies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09ECC24-B5F5-4F33-51D4-4C0B5E9A50BD}"/>
              </a:ext>
            </a:extLst>
          </p:cNvPr>
          <p:cNvSpPr>
            <a:spLocks noGrp="1"/>
          </p:cNvSpPr>
          <p:nvPr>
            <p:ph idx="1"/>
          </p:nvPr>
        </p:nvSpPr>
        <p:spPr>
          <a:xfrm>
            <a:off x="838200" y="1825624"/>
            <a:ext cx="5983109" cy="4737313"/>
          </a:xfrm>
        </p:spPr>
        <p:txBody>
          <a:bodyPr>
            <a:normAutofit/>
          </a:bodyPr>
          <a:lstStyle/>
          <a:p>
            <a:r>
              <a:rPr lang="en-US" sz="2000" dirty="0"/>
              <a:t>6.	Evaluate the Results: After the test, several critical factors must be analyzed:</a:t>
            </a:r>
          </a:p>
          <a:p>
            <a:r>
              <a:rPr lang="en-US" sz="2000" dirty="0"/>
              <a:t>a) Awareness and attitude: Does the target audience know about the product, and what are their attitudes toward it? (Urban &amp; Hauser, 1993).</a:t>
            </a:r>
          </a:p>
          <a:p>
            <a:r>
              <a:rPr lang="en-US" sz="2000" dirty="0"/>
              <a:t>b) Purchase behavior: What is the rate of trial and repeat purchases, and how does it reflect the effectiveness of marketing efforts? (Kotler &amp; Keller, 2016).</a:t>
            </a:r>
          </a:p>
          <a:p>
            <a:r>
              <a:rPr lang="en-US" sz="2000" dirty="0"/>
              <a:t>c) Competitive effects: Did competitors attempt to disrupt the test, and how did their actions affect the results?</a:t>
            </a:r>
          </a:p>
          <a:p>
            <a:r>
              <a:rPr lang="en-US" sz="2000" dirty="0"/>
              <a:t>d) Cannibalization: Did the new product reduce sales of existing products, potentially leading to no net market gain? (Crawford &amp; Di Benedetto, 2020).</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80855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B3C2822-40DE-243A-E448-52CB86340691}"/>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ED73B3-0C22-5E6D-DFF0-3CFCA1947EC7}"/>
              </a:ext>
            </a:extLst>
          </p:cNvPr>
          <p:cNvSpPr>
            <a:spLocks noGrp="1"/>
          </p:cNvSpPr>
          <p:nvPr>
            <p:ph type="title"/>
          </p:nvPr>
        </p:nvSpPr>
        <p:spPr>
          <a:xfrm>
            <a:off x="761803" y="350196"/>
            <a:ext cx="4646904" cy="1624520"/>
          </a:xfrm>
        </p:spPr>
        <p:txBody>
          <a:bodyPr anchor="ctr">
            <a:normAutofit/>
          </a:bodyPr>
          <a:lstStyle/>
          <a:p>
            <a:r>
              <a:rPr lang="en-US" sz="3400"/>
              <a:t>Other considerations in Procedure of conducting test market studies </a:t>
            </a:r>
          </a:p>
        </p:txBody>
      </p:sp>
      <p:sp>
        <p:nvSpPr>
          <p:cNvPr id="3" name="Content Placeholder 2">
            <a:extLst>
              <a:ext uri="{FF2B5EF4-FFF2-40B4-BE49-F238E27FC236}">
                <a16:creationId xmlns:a16="http://schemas.microsoft.com/office/drawing/2014/main" id="{40059191-3E4A-6F68-08E4-A7AE6A27184A}"/>
              </a:ext>
            </a:extLst>
          </p:cNvPr>
          <p:cNvSpPr>
            <a:spLocks noGrp="1"/>
          </p:cNvSpPr>
          <p:nvPr>
            <p:ph idx="1"/>
          </p:nvPr>
        </p:nvSpPr>
        <p:spPr>
          <a:xfrm>
            <a:off x="573437" y="1974716"/>
            <a:ext cx="5515735" cy="4883284"/>
          </a:xfrm>
        </p:spPr>
        <p:txBody>
          <a:bodyPr anchor="ctr">
            <a:normAutofit/>
          </a:bodyPr>
          <a:lstStyle/>
          <a:p>
            <a:r>
              <a:rPr lang="en-US" sz="2000" dirty="0"/>
              <a:t>Cost-Benefit Analysis: In some cases, test markets can be expensive, and management must evaluate whether the insights gained will outweigh the costs (Kotler &amp; Keller, 2016).</a:t>
            </a:r>
          </a:p>
          <a:p>
            <a:r>
              <a:rPr lang="en-US" sz="2000" dirty="0"/>
              <a:t>Timing of the Test: The timing of the test market is crucial. Seasonal variations, economic conditions, or competitor actions can affect the results. </a:t>
            </a:r>
          </a:p>
          <a:p>
            <a:r>
              <a:rPr lang="en-US" sz="2000" dirty="0"/>
              <a:t>Supply Chain and Distribution Readiness: It’s important to ensure that supply chain and distribution channels are fully prepared before launching a test market. </a:t>
            </a:r>
          </a:p>
          <a:p>
            <a:r>
              <a:rPr lang="en-US" sz="2000" dirty="0"/>
              <a:t>Consumer Behavior and Trends: Test markets should consider changing consumer behavior and market trends. </a:t>
            </a:r>
          </a:p>
        </p:txBody>
      </p:sp>
      <p:pic>
        <p:nvPicPr>
          <p:cNvPr id="5" name="Picture 4" descr="Graph on document with pen">
            <a:extLst>
              <a:ext uri="{FF2B5EF4-FFF2-40B4-BE49-F238E27FC236}">
                <a16:creationId xmlns:a16="http://schemas.microsoft.com/office/drawing/2014/main" id="{DC52E6CB-2764-D671-215F-917EFFACC090}"/>
              </a:ext>
            </a:extLst>
          </p:cNvPr>
          <p:cNvPicPr>
            <a:picLocks noChangeAspect="1"/>
          </p:cNvPicPr>
          <p:nvPr/>
        </p:nvPicPr>
        <p:blipFill>
          <a:blip r:embed="rId2"/>
          <a:srcRect l="27161" r="13438" b="-2"/>
          <a:stretch/>
        </p:blipFill>
        <p:spPr>
          <a:xfrm>
            <a:off x="6096000" y="1"/>
            <a:ext cx="6102825" cy="6858000"/>
          </a:xfrm>
          <a:prstGeom prst="rect">
            <a:avLst/>
          </a:prstGeom>
        </p:spPr>
      </p:pic>
    </p:spTree>
    <p:extLst>
      <p:ext uri="{BB962C8B-B14F-4D97-AF65-F5344CB8AC3E}">
        <p14:creationId xmlns:p14="http://schemas.microsoft.com/office/powerpoint/2010/main" val="29908266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F80A15-395E-EB30-867B-20B37578A043}"/>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E33FAF-015D-A38F-D8A3-1B3705B3266F}"/>
              </a:ext>
            </a:extLst>
          </p:cNvPr>
          <p:cNvSpPr>
            <a:spLocks noGrp="1"/>
          </p:cNvSpPr>
          <p:nvPr>
            <p:ph type="title"/>
          </p:nvPr>
        </p:nvSpPr>
        <p:spPr>
          <a:xfrm>
            <a:off x="761803" y="350196"/>
            <a:ext cx="4646904" cy="1624520"/>
          </a:xfrm>
        </p:spPr>
        <p:txBody>
          <a:bodyPr anchor="ctr">
            <a:normAutofit/>
          </a:bodyPr>
          <a:lstStyle/>
          <a:p>
            <a:r>
              <a:rPr lang="en-US" sz="3400"/>
              <a:t>Other considerations in Procedure of conducting test market studies </a:t>
            </a:r>
          </a:p>
        </p:txBody>
      </p:sp>
      <p:sp>
        <p:nvSpPr>
          <p:cNvPr id="3" name="Content Placeholder 2">
            <a:extLst>
              <a:ext uri="{FF2B5EF4-FFF2-40B4-BE49-F238E27FC236}">
                <a16:creationId xmlns:a16="http://schemas.microsoft.com/office/drawing/2014/main" id="{8BC33DB0-EDCF-949A-312A-994EC99E5FA2}"/>
              </a:ext>
            </a:extLst>
          </p:cNvPr>
          <p:cNvSpPr>
            <a:spLocks noGrp="1"/>
          </p:cNvSpPr>
          <p:nvPr>
            <p:ph idx="1"/>
          </p:nvPr>
        </p:nvSpPr>
        <p:spPr>
          <a:xfrm>
            <a:off x="650930" y="1974716"/>
            <a:ext cx="5445070" cy="4736050"/>
          </a:xfrm>
        </p:spPr>
        <p:txBody>
          <a:bodyPr anchor="ctr">
            <a:normAutofit fontScale="92500" lnSpcReduction="20000"/>
          </a:bodyPr>
          <a:lstStyle/>
          <a:p>
            <a:r>
              <a:rPr lang="en-US" sz="2000" dirty="0"/>
              <a:t>Competitive Response Monitoring: During the test market phase, competitors may actively try to sabotage the test by lowering their prices, increasing promotions, or even launching similar products. </a:t>
            </a:r>
          </a:p>
          <a:p>
            <a:r>
              <a:rPr lang="en-US" sz="2000" dirty="0"/>
              <a:t>Scalability: A successful test market doesn’t always guarantee national success. It is essential to consider how scalable the findings are when planning for a national or larger regional rollout. </a:t>
            </a:r>
          </a:p>
          <a:p>
            <a:r>
              <a:rPr lang="en-US" sz="2000" dirty="0"/>
              <a:t>Legal and Ethical Considerations: Regulatory or ethical issues may impact the test market process, especially in industries such as food, pharmaceuticals, and healthcare. </a:t>
            </a:r>
          </a:p>
          <a:p>
            <a:r>
              <a:rPr lang="en-US" sz="2000" dirty="0"/>
              <a:t>Data Interpretation and Bias: Interpretation of the data from test markets requires caution. </a:t>
            </a:r>
          </a:p>
          <a:p>
            <a:r>
              <a:rPr lang="en-US" sz="2000" dirty="0"/>
              <a:t>Biases, whether from consumers, data collection methods, or the company itself, can skew the results. </a:t>
            </a:r>
          </a:p>
          <a:p>
            <a:endParaRPr lang="en-US" sz="1300" dirty="0"/>
          </a:p>
        </p:txBody>
      </p:sp>
      <p:pic>
        <p:nvPicPr>
          <p:cNvPr id="5" name="Picture 4" descr="Magnifying glass showing decling performance">
            <a:extLst>
              <a:ext uri="{FF2B5EF4-FFF2-40B4-BE49-F238E27FC236}">
                <a16:creationId xmlns:a16="http://schemas.microsoft.com/office/drawing/2014/main" id="{F547B3C1-2084-84B8-6F15-05ED1B08E4B8}"/>
              </a:ext>
            </a:extLst>
          </p:cNvPr>
          <p:cNvPicPr>
            <a:picLocks noChangeAspect="1"/>
          </p:cNvPicPr>
          <p:nvPr/>
        </p:nvPicPr>
        <p:blipFill>
          <a:blip r:embed="rId2"/>
          <a:srcRect l="5018" r="35581" b="-2"/>
          <a:stretch/>
        </p:blipFill>
        <p:spPr>
          <a:xfrm>
            <a:off x="6096000" y="1"/>
            <a:ext cx="6102825" cy="6858000"/>
          </a:xfrm>
          <a:prstGeom prst="rect">
            <a:avLst/>
          </a:prstGeom>
        </p:spPr>
      </p:pic>
    </p:spTree>
    <p:extLst>
      <p:ext uri="{BB962C8B-B14F-4D97-AF65-F5344CB8AC3E}">
        <p14:creationId xmlns:p14="http://schemas.microsoft.com/office/powerpoint/2010/main" val="33572521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FDB99C-AE27-134C-E020-10E14C1EDA25}"/>
              </a:ext>
            </a:extLst>
          </p:cNvPr>
          <p:cNvSpPr>
            <a:spLocks noGrp="1"/>
          </p:cNvSpPr>
          <p:nvPr>
            <p:ph type="title"/>
          </p:nvPr>
        </p:nvSpPr>
        <p:spPr>
          <a:xfrm>
            <a:off x="761800" y="762001"/>
            <a:ext cx="5334197" cy="1708242"/>
          </a:xfrm>
        </p:spPr>
        <p:txBody>
          <a:bodyPr anchor="ctr">
            <a:normAutofit/>
          </a:bodyPr>
          <a:lstStyle/>
          <a:p>
            <a:r>
              <a:rPr lang="en-US" sz="4000"/>
              <a:t>Qualities of test markets</a:t>
            </a:r>
            <a:br>
              <a:rPr lang="en-US" sz="4000"/>
            </a:br>
            <a:endParaRPr lang="en-US" sz="4000"/>
          </a:p>
        </p:txBody>
      </p:sp>
      <p:sp>
        <p:nvSpPr>
          <p:cNvPr id="3" name="Content Placeholder 2">
            <a:extLst>
              <a:ext uri="{FF2B5EF4-FFF2-40B4-BE49-F238E27FC236}">
                <a16:creationId xmlns:a16="http://schemas.microsoft.com/office/drawing/2014/main" id="{E2DA8A10-0FC6-9148-D1BF-33795D2E758B}"/>
              </a:ext>
            </a:extLst>
          </p:cNvPr>
          <p:cNvSpPr>
            <a:spLocks noGrp="1"/>
          </p:cNvSpPr>
          <p:nvPr>
            <p:ph idx="1"/>
          </p:nvPr>
        </p:nvSpPr>
        <p:spPr>
          <a:xfrm>
            <a:off x="761794" y="1704814"/>
            <a:ext cx="5334203" cy="4535265"/>
          </a:xfrm>
        </p:spPr>
        <p:txBody>
          <a:bodyPr anchor="ctr">
            <a:normAutofit/>
          </a:bodyPr>
          <a:lstStyle/>
          <a:p>
            <a:r>
              <a:rPr lang="en-US" sz="2000" dirty="0"/>
              <a:t>a) Sufficient Size: The test market must include a population that is large enough to provide statistically significant data, enabling accurate projections for a national or larger-scale launch. </a:t>
            </a:r>
          </a:p>
          <a:p>
            <a:r>
              <a:rPr lang="en-US" sz="2000" dirty="0"/>
              <a:t>b) Demographic Representation: The test market should reflect the demographic composition of the national or target market. </a:t>
            </a:r>
          </a:p>
          <a:p>
            <a:r>
              <a:rPr lang="en-US" sz="2000" dirty="0"/>
              <a:t>c) Product Consumption Behavior: It is crucial that the consumption habits of individuals in the test market align with those of the broader target population. </a:t>
            </a:r>
          </a:p>
        </p:txBody>
      </p:sp>
      <p:pic>
        <p:nvPicPr>
          <p:cNvPr id="5" name="Picture 4" descr="Magnifying glass showing decling performance">
            <a:extLst>
              <a:ext uri="{FF2B5EF4-FFF2-40B4-BE49-F238E27FC236}">
                <a16:creationId xmlns:a16="http://schemas.microsoft.com/office/drawing/2014/main" id="{1DDCC729-5182-BE50-E08E-404D74D8980A}"/>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4902345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DDB16B4-6C97-080F-E3FE-33D3EBE2B9A9}"/>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462DC-1839-7C70-7AC8-4956B1AB4637}"/>
              </a:ext>
            </a:extLst>
          </p:cNvPr>
          <p:cNvSpPr>
            <a:spLocks noGrp="1"/>
          </p:cNvSpPr>
          <p:nvPr>
            <p:ph type="title"/>
          </p:nvPr>
        </p:nvSpPr>
        <p:spPr>
          <a:xfrm>
            <a:off x="761800" y="762001"/>
            <a:ext cx="5334197" cy="1708242"/>
          </a:xfrm>
        </p:spPr>
        <p:txBody>
          <a:bodyPr anchor="ctr">
            <a:normAutofit/>
          </a:bodyPr>
          <a:lstStyle/>
          <a:p>
            <a:r>
              <a:rPr lang="en-US" sz="4000"/>
              <a:t>Qualities of test markets</a:t>
            </a:r>
            <a:br>
              <a:rPr lang="en-US" sz="4000"/>
            </a:br>
            <a:endParaRPr lang="en-US" sz="4000"/>
          </a:p>
        </p:txBody>
      </p:sp>
      <p:sp>
        <p:nvSpPr>
          <p:cNvPr id="3" name="Content Placeholder 2">
            <a:extLst>
              <a:ext uri="{FF2B5EF4-FFF2-40B4-BE49-F238E27FC236}">
                <a16:creationId xmlns:a16="http://schemas.microsoft.com/office/drawing/2014/main" id="{E548B3C9-3759-D246-31B8-F1BDFDE3AF7B}"/>
              </a:ext>
            </a:extLst>
          </p:cNvPr>
          <p:cNvSpPr>
            <a:spLocks noGrp="1"/>
          </p:cNvSpPr>
          <p:nvPr>
            <p:ph idx="1"/>
          </p:nvPr>
        </p:nvSpPr>
        <p:spPr>
          <a:xfrm>
            <a:off x="761800" y="2470244"/>
            <a:ext cx="5334197" cy="3769835"/>
          </a:xfrm>
        </p:spPr>
        <p:txBody>
          <a:bodyPr anchor="ctr">
            <a:normAutofit/>
          </a:bodyPr>
          <a:lstStyle/>
          <a:p>
            <a:r>
              <a:rPr lang="en-US" sz="2000" dirty="0"/>
              <a:t>d) Competitive Environment: The competitive landscape within the test market should closely resemble that of the national or regional market. </a:t>
            </a:r>
          </a:p>
          <a:p>
            <a:r>
              <a:rPr lang="en-US" sz="2000" dirty="0"/>
              <a:t>e) Media Usage: The media consumption habits of consumers in the test market should reflect those of the national population. </a:t>
            </a:r>
          </a:p>
          <a:p>
            <a:r>
              <a:rPr lang="en-US" sz="2000" dirty="0"/>
              <a:t>f) Geographic Isolation: The test market should ideally be geographically and media isolated. </a:t>
            </a:r>
          </a:p>
        </p:txBody>
      </p:sp>
      <p:pic>
        <p:nvPicPr>
          <p:cNvPr id="5" name="Picture 4" descr="Digital graph of stock market">
            <a:extLst>
              <a:ext uri="{FF2B5EF4-FFF2-40B4-BE49-F238E27FC236}">
                <a16:creationId xmlns:a16="http://schemas.microsoft.com/office/drawing/2014/main" id="{39BFA6F7-5D6A-3F41-FB69-EC2EE73128EA}"/>
              </a:ext>
            </a:extLst>
          </p:cNvPr>
          <p:cNvPicPr>
            <a:picLocks noChangeAspect="1"/>
          </p:cNvPicPr>
          <p:nvPr/>
        </p:nvPicPr>
        <p:blipFill>
          <a:blip r:embed="rId2"/>
          <a:srcRect l="13268" r="2848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8955433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4C10AC-3F58-FCBB-12C8-02DCC8E6D2ED}"/>
              </a:ext>
            </a:extLst>
          </p:cNvPr>
          <p:cNvSpPr>
            <a:spLocks noGrp="1"/>
          </p:cNvSpPr>
          <p:nvPr>
            <p:ph type="title"/>
          </p:nvPr>
        </p:nvSpPr>
        <p:spPr>
          <a:xfrm>
            <a:off x="761803" y="350196"/>
            <a:ext cx="4646904" cy="1624520"/>
          </a:xfrm>
        </p:spPr>
        <p:txBody>
          <a:bodyPr anchor="ctr">
            <a:normAutofit/>
          </a:bodyPr>
          <a:lstStyle/>
          <a:p>
            <a:r>
              <a:rPr lang="en-US" sz="4000"/>
              <a:t>Qualities of test markets</a:t>
            </a:r>
          </a:p>
        </p:txBody>
      </p:sp>
      <p:sp>
        <p:nvSpPr>
          <p:cNvPr id="3" name="Content Placeholder 2">
            <a:extLst>
              <a:ext uri="{FF2B5EF4-FFF2-40B4-BE49-F238E27FC236}">
                <a16:creationId xmlns:a16="http://schemas.microsoft.com/office/drawing/2014/main" id="{AD9BCDC9-C7B1-3FB8-3B7D-7BDBB18392CF}"/>
              </a:ext>
            </a:extLst>
          </p:cNvPr>
          <p:cNvSpPr>
            <a:spLocks noGrp="1"/>
          </p:cNvSpPr>
          <p:nvPr>
            <p:ph idx="1"/>
          </p:nvPr>
        </p:nvSpPr>
        <p:spPr>
          <a:xfrm>
            <a:off x="573437" y="1974716"/>
            <a:ext cx="5160935" cy="4533088"/>
          </a:xfrm>
        </p:spPr>
        <p:txBody>
          <a:bodyPr anchor="ctr">
            <a:normAutofit/>
          </a:bodyPr>
          <a:lstStyle/>
          <a:p>
            <a:r>
              <a:rPr lang="en-US" sz="2000" dirty="0"/>
              <a:t>g) Normal Historical Development: The test market should have a normal historical development for the product category. </a:t>
            </a:r>
          </a:p>
          <a:p>
            <a:r>
              <a:rPr lang="en-US" sz="2000" dirty="0"/>
              <a:t>h) Availability of Research and Auditing Services: To ensure accurate data collection and analysis, the test market should have access to reliable marketing research and auditing services. </a:t>
            </a:r>
          </a:p>
          <a:p>
            <a:r>
              <a:rPr lang="en-US" sz="2000" dirty="0" err="1"/>
              <a:t>i</a:t>
            </a:r>
            <a:r>
              <a:rPr lang="en-US" sz="2000" dirty="0"/>
              <a:t>) Avoidance of Overuse: Some markets are frequently used as test sites, and local consumers may become aware of this. </a:t>
            </a:r>
          </a:p>
        </p:txBody>
      </p:sp>
      <p:pic>
        <p:nvPicPr>
          <p:cNvPr id="5" name="Picture 4" descr="Desk with productivity items">
            <a:extLst>
              <a:ext uri="{FF2B5EF4-FFF2-40B4-BE49-F238E27FC236}">
                <a16:creationId xmlns:a16="http://schemas.microsoft.com/office/drawing/2014/main" id="{AE0D9184-3E7A-0119-E718-1D5E3375E8A0}"/>
              </a:ext>
            </a:extLst>
          </p:cNvPr>
          <p:cNvPicPr>
            <a:picLocks noChangeAspect="1"/>
          </p:cNvPicPr>
          <p:nvPr/>
        </p:nvPicPr>
        <p:blipFill>
          <a:blip r:embed="rId2"/>
          <a:srcRect l="27925" r="12675" b="-2"/>
          <a:stretch/>
        </p:blipFill>
        <p:spPr>
          <a:xfrm>
            <a:off x="6096000" y="1"/>
            <a:ext cx="6102825" cy="6858000"/>
          </a:xfrm>
          <a:prstGeom prst="rect">
            <a:avLst/>
          </a:prstGeom>
        </p:spPr>
      </p:pic>
    </p:spTree>
    <p:extLst>
      <p:ext uri="{BB962C8B-B14F-4D97-AF65-F5344CB8AC3E}">
        <p14:creationId xmlns:p14="http://schemas.microsoft.com/office/powerpoint/2010/main" val="8282680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A9325D4-2662-BB7C-B29C-79E3EFA3851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3ED7C0-DA63-B678-3B3F-ADEBEB87179A}"/>
              </a:ext>
            </a:extLst>
          </p:cNvPr>
          <p:cNvSpPr>
            <a:spLocks noGrp="1"/>
          </p:cNvSpPr>
          <p:nvPr>
            <p:ph type="title"/>
          </p:nvPr>
        </p:nvSpPr>
        <p:spPr>
          <a:xfrm>
            <a:off x="838200" y="365125"/>
            <a:ext cx="5558489" cy="1325563"/>
          </a:xfrm>
        </p:spPr>
        <p:txBody>
          <a:bodyPr>
            <a:normAutofit/>
          </a:bodyPr>
          <a:lstStyle/>
          <a:p>
            <a:r>
              <a:rPr lang="en-US" dirty="0"/>
              <a:t>Qualities of test markets</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9D3D286-9A95-7E63-FD70-6595C6C80767}"/>
              </a:ext>
            </a:extLst>
          </p:cNvPr>
          <p:cNvSpPr>
            <a:spLocks noGrp="1"/>
          </p:cNvSpPr>
          <p:nvPr>
            <p:ph idx="1"/>
          </p:nvPr>
        </p:nvSpPr>
        <p:spPr>
          <a:xfrm>
            <a:off x="838200" y="1825625"/>
            <a:ext cx="5558489" cy="4351338"/>
          </a:xfrm>
        </p:spPr>
        <p:txBody>
          <a:bodyPr>
            <a:normAutofit/>
          </a:bodyPr>
          <a:lstStyle/>
          <a:p>
            <a:r>
              <a:rPr lang="en-US" sz="2600"/>
              <a:t>j) Income Levels: The per capita income of consumers in the test market should be similar to the income levels of the broader population the product is targeting. </a:t>
            </a:r>
          </a:p>
          <a:p>
            <a:r>
              <a:rPr lang="en-US" sz="2600"/>
              <a:t>k) Typical Purchasing Habits: The test market's consumers should exhibit purchasing behaviors that are typical of the target population.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1570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ED790-0D2B-8892-F2A8-53FB1E163901}"/>
              </a:ext>
            </a:extLst>
          </p:cNvPr>
          <p:cNvSpPr>
            <a:spLocks noGrp="1"/>
          </p:cNvSpPr>
          <p:nvPr>
            <p:ph type="title"/>
          </p:nvPr>
        </p:nvSpPr>
        <p:spPr>
          <a:xfrm>
            <a:off x="838200" y="365125"/>
            <a:ext cx="5558489" cy="1325563"/>
          </a:xfrm>
        </p:spPr>
        <p:txBody>
          <a:bodyPr>
            <a:normAutofit/>
          </a:bodyPr>
          <a:lstStyle/>
          <a:p>
            <a:r>
              <a:rPr lang="en-US" dirty="0"/>
              <a:t>Conclusion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B7AC10F-F1F5-4324-7B4F-CAC4D05E6886}"/>
              </a:ext>
            </a:extLst>
          </p:cNvPr>
          <p:cNvSpPr>
            <a:spLocks noGrp="1"/>
          </p:cNvSpPr>
          <p:nvPr>
            <p:ph idx="1"/>
          </p:nvPr>
        </p:nvSpPr>
        <p:spPr>
          <a:xfrm>
            <a:off x="838200" y="1825625"/>
            <a:ext cx="5558489" cy="4351338"/>
          </a:xfrm>
        </p:spPr>
        <p:txBody>
          <a:bodyPr>
            <a:normAutofit fontScale="92500" lnSpcReduction="20000"/>
          </a:bodyPr>
          <a:lstStyle/>
          <a:p>
            <a:r>
              <a:rPr lang="en-US" sz="2000" dirty="0"/>
              <a:t>The goal of a test market is to provide actionable insights for a potential product launch or marketing strategy. </a:t>
            </a:r>
          </a:p>
          <a:p>
            <a:r>
              <a:rPr lang="en-US" sz="2000" dirty="0"/>
              <a:t>By ensuring the test market possesses the above qualities, companies can reduce the uncertainty and risk associated with launching a new product nationally. </a:t>
            </a:r>
          </a:p>
          <a:p>
            <a:r>
              <a:rPr lang="en-US" sz="2000" dirty="0"/>
              <a:t>If the test market is not representative, the product may either perform worse than expected in a full launch, leading to losses, or the company might overlook successful opportunities due to inaccurate test results.</a:t>
            </a:r>
          </a:p>
          <a:p>
            <a:r>
              <a:rPr lang="en-US" sz="2000" dirty="0"/>
              <a:t> Thus, the representativeness, isolation, and thorough measurement capabilities of the test market are all critical for generating reliable data that management can confidently use to make strategic decisions.</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88585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E2E7D6-C9CE-5483-BB0D-83752319DB4A}"/>
              </a:ext>
            </a:extLst>
          </p:cNvPr>
          <p:cNvSpPr>
            <a:spLocks noGrp="1"/>
          </p:cNvSpPr>
          <p:nvPr>
            <p:ph type="title"/>
          </p:nvPr>
        </p:nvSpPr>
        <p:spPr>
          <a:xfrm>
            <a:off x="838200" y="365125"/>
            <a:ext cx="5558489" cy="1325563"/>
          </a:xfrm>
        </p:spPr>
        <p:txBody>
          <a:bodyPr>
            <a:normAutofit/>
          </a:bodyPr>
          <a:lstStyle/>
          <a:p>
            <a:r>
              <a:rPr lang="en-US"/>
              <a:t>References </a:t>
            </a:r>
            <a:endParaRPr lang="en-US" dirty="0"/>
          </a:p>
        </p:txBody>
      </p:sp>
      <p:sp>
        <p:nvSpPr>
          <p:cNvPr id="26" name="Freeform: Shape 25">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75549B5-C698-5E8C-5671-C2AE74F27C68}"/>
              </a:ext>
            </a:extLst>
          </p:cNvPr>
          <p:cNvSpPr>
            <a:spLocks noGrp="1"/>
          </p:cNvSpPr>
          <p:nvPr>
            <p:ph idx="1"/>
          </p:nvPr>
        </p:nvSpPr>
        <p:spPr>
          <a:xfrm>
            <a:off x="838200" y="1825625"/>
            <a:ext cx="5558489" cy="4351338"/>
          </a:xfrm>
        </p:spPr>
        <p:txBody>
          <a:bodyPr>
            <a:normAutofit/>
          </a:bodyPr>
          <a:lstStyle/>
          <a:p>
            <a:r>
              <a:rPr lang="en-US" sz="1800"/>
              <a:t>Aaker, D. A., Kumar, V., &amp; Day, G. S. (2007). Marketing Research. Wiley.</a:t>
            </a:r>
          </a:p>
          <a:p>
            <a:r>
              <a:rPr lang="en-US" sz="1800"/>
              <a:t>Aaker, D. A., Kumar, V., &amp; Day, G. S. (2015). Marketing Research (12th ed.). Wiley.</a:t>
            </a:r>
          </a:p>
          <a:p>
            <a:r>
              <a:rPr lang="en-US" sz="1800"/>
              <a:t>Burns, A. C., &amp; Bush, R. F. (2014). Marketing Research (7th ed.). Pearson.</a:t>
            </a:r>
          </a:p>
          <a:p>
            <a:r>
              <a:rPr lang="en-US" sz="1800"/>
              <a:t>Churchill, G. A., &amp; </a:t>
            </a:r>
            <a:r>
              <a:rPr lang="en-US" sz="1800" err="1"/>
              <a:t>Iacobucci</a:t>
            </a:r>
            <a:r>
              <a:rPr lang="en-US" sz="1800"/>
              <a:t>, D. (2009). Marketing Research: Methodological Foundations (10th ed.). Cengage Learning.</a:t>
            </a:r>
          </a:p>
          <a:p>
            <a:r>
              <a:rPr lang="en-US" sz="1800"/>
              <a:t>Churchill, G. A., &amp; </a:t>
            </a:r>
            <a:r>
              <a:rPr lang="en-US" sz="1800" err="1"/>
              <a:t>Iacobucci</a:t>
            </a:r>
            <a:r>
              <a:rPr lang="en-US" sz="1800"/>
              <a:t>, D. (2010). Marketing Research: Methodological Foundations (10th ed.). Cengage Learning.</a:t>
            </a:r>
          </a:p>
          <a:p>
            <a:r>
              <a:rPr lang="en-US" sz="1800"/>
              <a:t>Crawford, C. M., &amp; Di Benedetto, A. (2020). New Products Management (12th ed.). McGraw-Hill.</a:t>
            </a:r>
          </a:p>
        </p:txBody>
      </p:sp>
      <p:sp>
        <p:nvSpPr>
          <p:cNvPr id="27" name="Oval 26">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Block Arc 2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Freeform: Shape 28">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30" name="Straight Connector 29">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1" name="Freeform: Shape 30">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2" name="Arc 3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61573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3DA237-406F-BDFA-B3DA-2A0E7A9EC821}"/>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EBE01B-53E1-2E7A-0D91-EAA77C95E5A3}"/>
              </a:ext>
            </a:extLst>
          </p:cNvPr>
          <p:cNvSpPr>
            <a:spLocks noGrp="1"/>
          </p:cNvSpPr>
          <p:nvPr>
            <p:ph type="title"/>
          </p:nvPr>
        </p:nvSpPr>
        <p:spPr>
          <a:xfrm>
            <a:off x="838200" y="365125"/>
            <a:ext cx="5558489" cy="1325563"/>
          </a:xfrm>
        </p:spPr>
        <p:txBody>
          <a:bodyPr>
            <a:normAutofit/>
          </a:bodyPr>
          <a:lstStyle/>
          <a:p>
            <a:r>
              <a:rPr lang="en-US" dirty="0"/>
              <a:t>References </a:t>
            </a:r>
          </a:p>
        </p:txBody>
      </p:sp>
      <p:sp>
        <p:nvSpPr>
          <p:cNvPr id="17" name="Freeform: Shape 16">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FE5A9A3-7CCE-9EC3-68C4-6243876DE3F3}"/>
              </a:ext>
            </a:extLst>
          </p:cNvPr>
          <p:cNvSpPr>
            <a:spLocks noGrp="1"/>
          </p:cNvSpPr>
          <p:nvPr>
            <p:ph idx="1"/>
          </p:nvPr>
        </p:nvSpPr>
        <p:spPr>
          <a:xfrm>
            <a:off x="838200" y="1825625"/>
            <a:ext cx="5558489" cy="4351338"/>
          </a:xfrm>
        </p:spPr>
        <p:txBody>
          <a:bodyPr>
            <a:normAutofit/>
          </a:bodyPr>
          <a:lstStyle/>
          <a:p>
            <a:r>
              <a:rPr lang="en-US" sz="1800"/>
              <a:t>Dillon, W. R., Madden, T. J., &amp; </a:t>
            </a:r>
            <a:r>
              <a:rPr lang="en-US" sz="1800" err="1"/>
              <a:t>Firtle</a:t>
            </a:r>
            <a:r>
              <a:rPr lang="en-US" sz="1800"/>
              <a:t>, N. H. (1994). Marketing Research in a Marketing Environment. McGraw-Hill.</a:t>
            </a:r>
          </a:p>
          <a:p>
            <a:r>
              <a:rPr lang="en-US" sz="1800"/>
              <a:t>Kotler, P., &amp; Keller, K. L. (2016). Marketing Management (15th ed.). Pearson.</a:t>
            </a:r>
          </a:p>
          <a:p>
            <a:r>
              <a:rPr lang="en-US" sz="1800"/>
              <a:t>Malhotra, N. K. (2010). Marketing Research: An Applied Orientation (6th ed.). Pearson.</a:t>
            </a:r>
          </a:p>
          <a:p>
            <a:r>
              <a:rPr lang="en-US" sz="1800"/>
              <a:t>McCarthy, E. J., &amp; Perreault, W. D. (2013). Basic Marketing: A Global-Managerial Approach (19th ed.). McGraw-Hill.</a:t>
            </a:r>
          </a:p>
          <a:p>
            <a:r>
              <a:rPr lang="en-US" sz="1800"/>
              <a:t>McDaniel, C., &amp; Gates, R. (2018). Marketing Research (11th ed.). Wiley.</a:t>
            </a:r>
          </a:p>
          <a:p>
            <a:r>
              <a:rPr lang="en-US" sz="1800"/>
              <a:t>Urban, G. L., &amp; Hauser, J. R. (1993). Design and Marketing of New Products (2nd ed.). Prentice Hall.</a:t>
            </a:r>
          </a:p>
        </p:txBody>
      </p:sp>
      <p:sp>
        <p:nvSpPr>
          <p:cNvPr id="19" name="Oval 18">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65096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855A7F-353A-9B71-E3E3-A3ADFAF3F4EB}"/>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BA50B0A4-F24A-4904-D4BB-D6E9EA515EE3}"/>
              </a:ext>
            </a:extLst>
          </p:cNvPr>
          <p:cNvGraphicFramePr>
            <a:graphicFrameLocks noGrp="1"/>
          </p:cNvGraphicFramePr>
          <p:nvPr>
            <p:ph idx="1"/>
            <p:extLst>
              <p:ext uri="{D42A27DB-BD31-4B8C-83A1-F6EECF244321}">
                <p14:modId xmlns:p14="http://schemas.microsoft.com/office/powerpoint/2010/main" val="377748217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1768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123</TotalTime>
  <Words>4627</Words>
  <Application>Microsoft Office PowerPoint</Application>
  <PresentationFormat>Widescreen</PresentationFormat>
  <Paragraphs>232</Paragraphs>
  <Slides>42</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Aptos</vt:lpstr>
      <vt:lpstr>Aptos Display</vt:lpstr>
      <vt:lpstr>Arial</vt:lpstr>
      <vt:lpstr>Calibri</vt:lpstr>
      <vt:lpstr>Times New Roman</vt:lpstr>
      <vt:lpstr>Office Theme</vt:lpstr>
      <vt:lpstr>SPECIAL APLLICATION OF MARKETING RESEARCH WEEK 8 LECTURE TEST MARKET STUDIES </vt:lpstr>
      <vt:lpstr>Welcome </vt:lpstr>
      <vt:lpstr>Intended learning outcomes </vt:lpstr>
      <vt:lpstr>Quotes on test market studies  </vt:lpstr>
      <vt:lpstr>Quotes on test market studies  </vt:lpstr>
      <vt:lpstr>What is a test market study? </vt:lpstr>
      <vt:lpstr>What is a test market study? </vt:lpstr>
      <vt:lpstr>What is a test market study? </vt:lpstr>
      <vt:lpstr>From these definitions we observe the following: </vt:lpstr>
      <vt:lpstr>From these definitions we observe the following: </vt:lpstr>
      <vt:lpstr>From these definitions we observe the following: </vt:lpstr>
      <vt:lpstr>Purpose of test market studies</vt:lpstr>
      <vt:lpstr>Purpose of test market studies</vt:lpstr>
      <vt:lpstr>Purpose of test market studies</vt:lpstr>
      <vt:lpstr>Information obtained in a test  market study</vt:lpstr>
      <vt:lpstr>Information obtained in  a test market study</vt:lpstr>
      <vt:lpstr>Information obtained in  a test market study</vt:lpstr>
      <vt:lpstr>Decision on whether to test a new product or not</vt:lpstr>
      <vt:lpstr>Decision on whether to test a new product or not</vt:lpstr>
      <vt:lpstr>Additional considerations on testing a new product. </vt:lpstr>
      <vt:lpstr>Additional considerations on testing a new product. </vt:lpstr>
      <vt:lpstr>Additional considerations on testing a new product. </vt:lpstr>
      <vt:lpstr>Factors considered in determining the effectiveness of test marketing</vt:lpstr>
      <vt:lpstr>Factors considered in determining the effectiveness of test marketing</vt:lpstr>
      <vt:lpstr>Additional factors considered on  effectiveness of test marketing</vt:lpstr>
      <vt:lpstr>Additional factors considered on  effectiveness of test marketing</vt:lpstr>
      <vt:lpstr>Procedure of conducting test market studies </vt:lpstr>
      <vt:lpstr>Procedure of conducting test market studies </vt:lpstr>
      <vt:lpstr>Procedure of conducting test market studies </vt:lpstr>
      <vt:lpstr>Procedure of conducting test market studies </vt:lpstr>
      <vt:lpstr>Procedure of conducting test market studies </vt:lpstr>
      <vt:lpstr>Procedure of conducting test market studies </vt:lpstr>
      <vt:lpstr>Other considerations in Procedure of conducting test market studies </vt:lpstr>
      <vt:lpstr>Other considerations in Procedure of conducting test market studies </vt:lpstr>
      <vt:lpstr>Qualities of test markets </vt:lpstr>
      <vt:lpstr>Qualities of test markets </vt:lpstr>
      <vt:lpstr>Qualities of test markets</vt:lpstr>
      <vt:lpstr>Qualities of test markets</vt:lpstr>
      <vt:lpstr>Conclusion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7</cp:revision>
  <dcterms:created xsi:type="dcterms:W3CDTF">2024-10-12T07:47:30Z</dcterms:created>
  <dcterms:modified xsi:type="dcterms:W3CDTF">2024-10-12T10:11:02Z</dcterms:modified>
</cp:coreProperties>
</file>