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1" r:id="rId6"/>
    <p:sldId id="260"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7" r:id="rId22"/>
    <p:sldId id="276"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5" r:id="rId50"/>
    <p:sldId id="306" r:id="rId51"/>
    <p:sldId id="307" r:id="rId52"/>
    <p:sldId id="304"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272" autoAdjust="0"/>
    <p:restoredTop sz="94660"/>
  </p:normalViewPr>
  <p:slideViewPr>
    <p:cSldViewPr snapToGrid="0">
      <p:cViewPr varScale="1">
        <p:scale>
          <a:sx n="62" d="100"/>
          <a:sy n="62" d="100"/>
        </p:scale>
        <p:origin x="1008"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5CFDAD1-5EB3-4FAA-8E5C-C600448B21AE}" type="doc">
      <dgm:prSet loTypeId="urn:microsoft.com/office/officeart/2005/8/layout/bProcess2" loCatId="process" qsTypeId="urn:microsoft.com/office/officeart/2005/8/quickstyle/simple1" qsCatId="simple" csTypeId="urn:microsoft.com/office/officeart/2005/8/colors/accent1_2" csCatId="accent1"/>
      <dgm:spPr/>
      <dgm:t>
        <a:bodyPr/>
        <a:lstStyle/>
        <a:p>
          <a:endParaRPr lang="en-US"/>
        </a:p>
      </dgm:t>
    </dgm:pt>
    <dgm:pt modelId="{78DA4B14-B3B1-4805-81CB-404F492BD055}">
      <dgm:prSet/>
      <dgm:spPr/>
      <dgm:t>
        <a:bodyPr/>
        <a:lstStyle/>
        <a:p>
          <a:r>
            <a:rPr lang="en-US"/>
            <a:t>Thank you </a:t>
          </a:r>
        </a:p>
      </dgm:t>
    </dgm:pt>
    <dgm:pt modelId="{4FA0CFBC-833D-43A2-9232-AE1BC5A04C26}" type="parTrans" cxnId="{A2A04129-C220-4DD0-A800-A5D6ED186D4A}">
      <dgm:prSet/>
      <dgm:spPr/>
      <dgm:t>
        <a:bodyPr/>
        <a:lstStyle/>
        <a:p>
          <a:endParaRPr lang="en-US"/>
        </a:p>
      </dgm:t>
    </dgm:pt>
    <dgm:pt modelId="{CA8876AE-C028-444A-8F8E-D0A3E655BF55}" type="sibTrans" cxnId="{A2A04129-C220-4DD0-A800-A5D6ED186D4A}">
      <dgm:prSet/>
      <dgm:spPr/>
      <dgm:t>
        <a:bodyPr/>
        <a:lstStyle/>
        <a:p>
          <a:endParaRPr lang="en-US"/>
        </a:p>
      </dgm:t>
    </dgm:pt>
    <dgm:pt modelId="{AD3E5DE6-9C88-47FB-9E85-B495C88AC6AE}">
      <dgm:prSet/>
      <dgm:spPr/>
      <dgm:t>
        <a:bodyPr/>
        <a:lstStyle/>
        <a:p>
          <a:r>
            <a:rPr lang="en-US"/>
            <a:t>Next lesson: CUSTOMER SERVICE MANAGEMENT RESEARCH</a:t>
          </a:r>
        </a:p>
      </dgm:t>
    </dgm:pt>
    <dgm:pt modelId="{146304D7-D85D-4FB0-9324-C2EC1A898E87}" type="parTrans" cxnId="{187DE557-2D06-494F-92D0-8A0FB14A8B16}">
      <dgm:prSet/>
      <dgm:spPr/>
      <dgm:t>
        <a:bodyPr/>
        <a:lstStyle/>
        <a:p>
          <a:endParaRPr lang="en-US"/>
        </a:p>
      </dgm:t>
    </dgm:pt>
    <dgm:pt modelId="{C45ED790-3977-47AD-8A26-943F2AB5AAF7}" type="sibTrans" cxnId="{187DE557-2D06-494F-92D0-8A0FB14A8B16}">
      <dgm:prSet/>
      <dgm:spPr/>
      <dgm:t>
        <a:bodyPr/>
        <a:lstStyle/>
        <a:p>
          <a:endParaRPr lang="en-US"/>
        </a:p>
      </dgm:t>
    </dgm:pt>
    <dgm:pt modelId="{6C8465D3-D5CE-48B0-92EE-FDDA49998C58}" type="pres">
      <dgm:prSet presAssocID="{15CFDAD1-5EB3-4FAA-8E5C-C600448B21AE}" presName="diagram" presStyleCnt="0">
        <dgm:presLayoutVars>
          <dgm:dir/>
          <dgm:resizeHandles/>
        </dgm:presLayoutVars>
      </dgm:prSet>
      <dgm:spPr/>
    </dgm:pt>
    <dgm:pt modelId="{A39D0B1D-1FB1-420B-A887-618A23C93D7F}" type="pres">
      <dgm:prSet presAssocID="{78DA4B14-B3B1-4805-81CB-404F492BD055}" presName="firstNode" presStyleLbl="node1" presStyleIdx="0" presStyleCnt="2">
        <dgm:presLayoutVars>
          <dgm:bulletEnabled val="1"/>
        </dgm:presLayoutVars>
      </dgm:prSet>
      <dgm:spPr/>
    </dgm:pt>
    <dgm:pt modelId="{CFE612D6-2918-41E2-8ED5-8FA1702D67EA}" type="pres">
      <dgm:prSet presAssocID="{CA8876AE-C028-444A-8F8E-D0A3E655BF55}" presName="sibTrans" presStyleLbl="sibTrans2D1" presStyleIdx="0" presStyleCnt="1"/>
      <dgm:spPr/>
    </dgm:pt>
    <dgm:pt modelId="{F72D0CF6-9655-424F-B661-E7350C33877E}" type="pres">
      <dgm:prSet presAssocID="{AD3E5DE6-9C88-47FB-9E85-B495C88AC6AE}" presName="lastNode" presStyleLbl="node1" presStyleIdx="1" presStyleCnt="2">
        <dgm:presLayoutVars>
          <dgm:bulletEnabled val="1"/>
        </dgm:presLayoutVars>
      </dgm:prSet>
      <dgm:spPr/>
    </dgm:pt>
  </dgm:ptLst>
  <dgm:cxnLst>
    <dgm:cxn modelId="{A2A04129-C220-4DD0-A800-A5D6ED186D4A}" srcId="{15CFDAD1-5EB3-4FAA-8E5C-C600448B21AE}" destId="{78DA4B14-B3B1-4805-81CB-404F492BD055}" srcOrd="0" destOrd="0" parTransId="{4FA0CFBC-833D-43A2-9232-AE1BC5A04C26}" sibTransId="{CA8876AE-C028-444A-8F8E-D0A3E655BF55}"/>
    <dgm:cxn modelId="{32C3672B-0718-46DF-9592-84C9234AD0E6}" type="presOf" srcId="{78DA4B14-B3B1-4805-81CB-404F492BD055}" destId="{A39D0B1D-1FB1-420B-A887-618A23C93D7F}" srcOrd="0" destOrd="0" presId="urn:microsoft.com/office/officeart/2005/8/layout/bProcess2"/>
    <dgm:cxn modelId="{187DE557-2D06-494F-92D0-8A0FB14A8B16}" srcId="{15CFDAD1-5EB3-4FAA-8E5C-C600448B21AE}" destId="{AD3E5DE6-9C88-47FB-9E85-B495C88AC6AE}" srcOrd="1" destOrd="0" parTransId="{146304D7-D85D-4FB0-9324-C2EC1A898E87}" sibTransId="{C45ED790-3977-47AD-8A26-943F2AB5AAF7}"/>
    <dgm:cxn modelId="{3B761A88-1F07-4031-BA2D-E85FB9105BB1}" type="presOf" srcId="{CA8876AE-C028-444A-8F8E-D0A3E655BF55}" destId="{CFE612D6-2918-41E2-8ED5-8FA1702D67EA}" srcOrd="0" destOrd="0" presId="urn:microsoft.com/office/officeart/2005/8/layout/bProcess2"/>
    <dgm:cxn modelId="{7291B397-A4BA-4038-9E70-FD3271F90EDA}" type="presOf" srcId="{15CFDAD1-5EB3-4FAA-8E5C-C600448B21AE}" destId="{6C8465D3-D5CE-48B0-92EE-FDDA49998C58}" srcOrd="0" destOrd="0" presId="urn:microsoft.com/office/officeart/2005/8/layout/bProcess2"/>
    <dgm:cxn modelId="{CD24F7FC-8FC8-4AD4-AE4B-367E9B0FC401}" type="presOf" srcId="{AD3E5DE6-9C88-47FB-9E85-B495C88AC6AE}" destId="{F72D0CF6-9655-424F-B661-E7350C33877E}" srcOrd="0" destOrd="0" presId="urn:microsoft.com/office/officeart/2005/8/layout/bProcess2"/>
    <dgm:cxn modelId="{B6FD9FAA-D51E-4F2B-82C8-52BB5AC5FBE6}" type="presParOf" srcId="{6C8465D3-D5CE-48B0-92EE-FDDA49998C58}" destId="{A39D0B1D-1FB1-420B-A887-618A23C93D7F}" srcOrd="0" destOrd="0" presId="urn:microsoft.com/office/officeart/2005/8/layout/bProcess2"/>
    <dgm:cxn modelId="{587D4E5F-FB62-4793-9722-71A40282FABD}" type="presParOf" srcId="{6C8465D3-D5CE-48B0-92EE-FDDA49998C58}" destId="{CFE612D6-2918-41E2-8ED5-8FA1702D67EA}" srcOrd="1" destOrd="0" presId="urn:microsoft.com/office/officeart/2005/8/layout/bProcess2"/>
    <dgm:cxn modelId="{1E45FA74-5C00-4A8A-A723-33815CB141FE}" type="presParOf" srcId="{6C8465D3-D5CE-48B0-92EE-FDDA49998C58}" destId="{F72D0CF6-9655-424F-B661-E7350C33877E}" srcOrd="2" destOrd="0" presId="urn:microsoft.com/office/officeart/2005/8/layout/b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9D0B1D-1FB1-420B-A887-618A23C93D7F}">
      <dsp:nvSpPr>
        <dsp:cNvPr id="0" name=""/>
        <dsp:cNvSpPr/>
      </dsp:nvSpPr>
      <dsp:spPr>
        <a:xfrm>
          <a:off x="228107" y="2079"/>
          <a:ext cx="4188645" cy="4188645"/>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r>
            <a:rPr lang="en-US" sz="3500" kern="1200"/>
            <a:t>Thank you </a:t>
          </a:r>
        </a:p>
      </dsp:txBody>
      <dsp:txXfrm>
        <a:off x="841520" y="615492"/>
        <a:ext cx="2961819" cy="2961819"/>
      </dsp:txXfrm>
    </dsp:sp>
    <dsp:sp modelId="{CFE612D6-2918-41E2-8ED5-8FA1702D67EA}">
      <dsp:nvSpPr>
        <dsp:cNvPr id="0" name=""/>
        <dsp:cNvSpPr/>
      </dsp:nvSpPr>
      <dsp:spPr>
        <a:xfrm rot="5400000">
          <a:off x="4762316" y="1541406"/>
          <a:ext cx="1466025" cy="1109991"/>
        </a:xfrm>
        <a:prstGeom prst="triangle">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72D0CF6-9655-424F-B661-E7350C33877E}">
      <dsp:nvSpPr>
        <dsp:cNvPr id="0" name=""/>
        <dsp:cNvSpPr/>
      </dsp:nvSpPr>
      <dsp:spPr>
        <a:xfrm>
          <a:off x="6511075" y="2079"/>
          <a:ext cx="4188645" cy="4188645"/>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r>
            <a:rPr lang="en-US" sz="3500" kern="1200"/>
            <a:t>Next lesson: CUSTOMER SERVICE MANAGEMENT RESEARCH</a:t>
          </a:r>
        </a:p>
      </dsp:txBody>
      <dsp:txXfrm>
        <a:off x="7124488" y="615492"/>
        <a:ext cx="2961819" cy="2961819"/>
      </dsp:txXfrm>
    </dsp:sp>
  </dsp:spTree>
</dsp:drawing>
</file>

<file path=ppt/diagrams/layout1.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41A090-392C-72BC-3CFD-3067328947F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C243159-7C83-7904-9C35-2CC970014A8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5185986-6970-4C5B-4237-2A29E577C7D7}"/>
              </a:ext>
            </a:extLst>
          </p:cNvPr>
          <p:cNvSpPr>
            <a:spLocks noGrp="1"/>
          </p:cNvSpPr>
          <p:nvPr>
            <p:ph type="dt" sz="half" idx="10"/>
          </p:nvPr>
        </p:nvSpPr>
        <p:spPr/>
        <p:txBody>
          <a:bodyPr/>
          <a:lstStyle/>
          <a:p>
            <a:fld id="{9BB62876-FEAC-4887-82E7-988F42B89A10}" type="datetimeFigureOut">
              <a:rPr lang="en-US" smtClean="0"/>
              <a:t>10/25/2024</a:t>
            </a:fld>
            <a:endParaRPr lang="en-US"/>
          </a:p>
        </p:txBody>
      </p:sp>
      <p:sp>
        <p:nvSpPr>
          <p:cNvPr id="5" name="Footer Placeholder 4">
            <a:extLst>
              <a:ext uri="{FF2B5EF4-FFF2-40B4-BE49-F238E27FC236}">
                <a16:creationId xmlns:a16="http://schemas.microsoft.com/office/drawing/2014/main" id="{222C3DD3-7544-F27A-929F-BCBC8297358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536BE6B-327B-8A7F-8687-F66EEA227E2E}"/>
              </a:ext>
            </a:extLst>
          </p:cNvPr>
          <p:cNvSpPr>
            <a:spLocks noGrp="1"/>
          </p:cNvSpPr>
          <p:nvPr>
            <p:ph type="sldNum" sz="quarter" idx="12"/>
          </p:nvPr>
        </p:nvSpPr>
        <p:spPr/>
        <p:txBody>
          <a:bodyPr/>
          <a:lstStyle/>
          <a:p>
            <a:fld id="{0B304603-D152-4B8D-866F-66DEC1B9D8E6}" type="slidenum">
              <a:rPr lang="en-US" smtClean="0"/>
              <a:t>‹#›</a:t>
            </a:fld>
            <a:endParaRPr lang="en-US"/>
          </a:p>
        </p:txBody>
      </p:sp>
    </p:spTree>
    <p:extLst>
      <p:ext uri="{BB962C8B-B14F-4D97-AF65-F5344CB8AC3E}">
        <p14:creationId xmlns:p14="http://schemas.microsoft.com/office/powerpoint/2010/main" val="2343340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A86EC2-E9F1-FCBE-0FD4-E34CFE3646A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FF7FCAA-38CE-7E9F-AB81-585218528A0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C0463B5-92CF-7EED-B6BB-C38100EC5112}"/>
              </a:ext>
            </a:extLst>
          </p:cNvPr>
          <p:cNvSpPr>
            <a:spLocks noGrp="1"/>
          </p:cNvSpPr>
          <p:nvPr>
            <p:ph type="dt" sz="half" idx="10"/>
          </p:nvPr>
        </p:nvSpPr>
        <p:spPr/>
        <p:txBody>
          <a:bodyPr/>
          <a:lstStyle/>
          <a:p>
            <a:fld id="{9BB62876-FEAC-4887-82E7-988F42B89A10}" type="datetimeFigureOut">
              <a:rPr lang="en-US" smtClean="0"/>
              <a:t>10/25/2024</a:t>
            </a:fld>
            <a:endParaRPr lang="en-US"/>
          </a:p>
        </p:txBody>
      </p:sp>
      <p:sp>
        <p:nvSpPr>
          <p:cNvPr id="5" name="Footer Placeholder 4">
            <a:extLst>
              <a:ext uri="{FF2B5EF4-FFF2-40B4-BE49-F238E27FC236}">
                <a16:creationId xmlns:a16="http://schemas.microsoft.com/office/drawing/2014/main" id="{6FA92443-44BB-25C0-746F-3E5D6F4673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98F0713-D81C-8BEF-F9AF-9CBB9A970538}"/>
              </a:ext>
            </a:extLst>
          </p:cNvPr>
          <p:cNvSpPr>
            <a:spLocks noGrp="1"/>
          </p:cNvSpPr>
          <p:nvPr>
            <p:ph type="sldNum" sz="quarter" idx="12"/>
          </p:nvPr>
        </p:nvSpPr>
        <p:spPr/>
        <p:txBody>
          <a:bodyPr/>
          <a:lstStyle/>
          <a:p>
            <a:fld id="{0B304603-D152-4B8D-866F-66DEC1B9D8E6}" type="slidenum">
              <a:rPr lang="en-US" smtClean="0"/>
              <a:t>‹#›</a:t>
            </a:fld>
            <a:endParaRPr lang="en-US"/>
          </a:p>
        </p:txBody>
      </p:sp>
    </p:spTree>
    <p:extLst>
      <p:ext uri="{BB962C8B-B14F-4D97-AF65-F5344CB8AC3E}">
        <p14:creationId xmlns:p14="http://schemas.microsoft.com/office/powerpoint/2010/main" val="28155870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6136C5-2C78-29DD-CD7F-51CE186CA92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A5B599A-E7A3-5B0C-2405-1159E802580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CEBB389-B144-9EC3-C96B-E82D914B2CE1}"/>
              </a:ext>
            </a:extLst>
          </p:cNvPr>
          <p:cNvSpPr>
            <a:spLocks noGrp="1"/>
          </p:cNvSpPr>
          <p:nvPr>
            <p:ph type="dt" sz="half" idx="10"/>
          </p:nvPr>
        </p:nvSpPr>
        <p:spPr/>
        <p:txBody>
          <a:bodyPr/>
          <a:lstStyle/>
          <a:p>
            <a:fld id="{9BB62876-FEAC-4887-82E7-988F42B89A10}" type="datetimeFigureOut">
              <a:rPr lang="en-US" smtClean="0"/>
              <a:t>10/25/2024</a:t>
            </a:fld>
            <a:endParaRPr lang="en-US"/>
          </a:p>
        </p:txBody>
      </p:sp>
      <p:sp>
        <p:nvSpPr>
          <p:cNvPr id="5" name="Footer Placeholder 4">
            <a:extLst>
              <a:ext uri="{FF2B5EF4-FFF2-40B4-BE49-F238E27FC236}">
                <a16:creationId xmlns:a16="http://schemas.microsoft.com/office/drawing/2014/main" id="{10E2FE7E-7138-1842-0A63-69A2A88D3A2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527334-BE2C-EE23-5649-AF91E4143209}"/>
              </a:ext>
            </a:extLst>
          </p:cNvPr>
          <p:cNvSpPr>
            <a:spLocks noGrp="1"/>
          </p:cNvSpPr>
          <p:nvPr>
            <p:ph type="sldNum" sz="quarter" idx="12"/>
          </p:nvPr>
        </p:nvSpPr>
        <p:spPr/>
        <p:txBody>
          <a:bodyPr/>
          <a:lstStyle/>
          <a:p>
            <a:fld id="{0B304603-D152-4B8D-866F-66DEC1B9D8E6}" type="slidenum">
              <a:rPr lang="en-US" smtClean="0"/>
              <a:t>‹#›</a:t>
            </a:fld>
            <a:endParaRPr lang="en-US"/>
          </a:p>
        </p:txBody>
      </p:sp>
    </p:spTree>
    <p:extLst>
      <p:ext uri="{BB962C8B-B14F-4D97-AF65-F5344CB8AC3E}">
        <p14:creationId xmlns:p14="http://schemas.microsoft.com/office/powerpoint/2010/main" val="21788252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C8D4B2-D6CB-E789-FD4A-691D8353168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14D15AC-5C39-A6A1-DCDA-0FED174E76A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F2EE9A6-F969-E47F-1B46-DEB2237CFB2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2AA7B68-BCBE-3B76-46ED-9DF0C2FC2D8A}"/>
              </a:ext>
            </a:extLst>
          </p:cNvPr>
          <p:cNvSpPr>
            <a:spLocks noGrp="1"/>
          </p:cNvSpPr>
          <p:nvPr>
            <p:ph type="dt" sz="half" idx="10"/>
          </p:nvPr>
        </p:nvSpPr>
        <p:spPr/>
        <p:txBody>
          <a:bodyPr/>
          <a:lstStyle/>
          <a:p>
            <a:fld id="{9BB62876-FEAC-4887-82E7-988F42B89A10}" type="datetimeFigureOut">
              <a:rPr lang="en-US" smtClean="0"/>
              <a:t>10/25/2024</a:t>
            </a:fld>
            <a:endParaRPr lang="en-US"/>
          </a:p>
        </p:txBody>
      </p:sp>
      <p:sp>
        <p:nvSpPr>
          <p:cNvPr id="6" name="Footer Placeholder 5">
            <a:extLst>
              <a:ext uri="{FF2B5EF4-FFF2-40B4-BE49-F238E27FC236}">
                <a16:creationId xmlns:a16="http://schemas.microsoft.com/office/drawing/2014/main" id="{4CF14F16-DACE-89A3-3FAD-30E87587C45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994F91-2BDE-79CB-4324-1F105FD0233B}"/>
              </a:ext>
            </a:extLst>
          </p:cNvPr>
          <p:cNvSpPr>
            <a:spLocks noGrp="1"/>
          </p:cNvSpPr>
          <p:nvPr>
            <p:ph type="sldNum" sz="quarter" idx="12"/>
          </p:nvPr>
        </p:nvSpPr>
        <p:spPr/>
        <p:txBody>
          <a:bodyPr/>
          <a:lstStyle/>
          <a:p>
            <a:fld id="{0B304603-D152-4B8D-866F-66DEC1B9D8E6}" type="slidenum">
              <a:rPr lang="en-US" smtClean="0"/>
              <a:t>‹#›</a:t>
            </a:fld>
            <a:endParaRPr lang="en-US"/>
          </a:p>
        </p:txBody>
      </p:sp>
    </p:spTree>
    <p:extLst>
      <p:ext uri="{BB962C8B-B14F-4D97-AF65-F5344CB8AC3E}">
        <p14:creationId xmlns:p14="http://schemas.microsoft.com/office/powerpoint/2010/main" val="42212694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D4A48-4BAD-8545-03A7-7EE6D189AF5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D156E96-9D00-6C40-B037-EEC8C700F2C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B7C8538-23BA-6532-528B-654F5151A60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4DAC37F-5C61-C140-A2FF-EE0ED2CE3B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DF3014-F945-FA4E-0BE6-B72B9D9BC4D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340864A-86F5-2BC5-EC77-EA1BDBCFE2AF}"/>
              </a:ext>
            </a:extLst>
          </p:cNvPr>
          <p:cNvSpPr>
            <a:spLocks noGrp="1"/>
          </p:cNvSpPr>
          <p:nvPr>
            <p:ph type="dt" sz="half" idx="10"/>
          </p:nvPr>
        </p:nvSpPr>
        <p:spPr/>
        <p:txBody>
          <a:bodyPr/>
          <a:lstStyle/>
          <a:p>
            <a:fld id="{9BB62876-FEAC-4887-82E7-988F42B89A10}" type="datetimeFigureOut">
              <a:rPr lang="en-US" smtClean="0"/>
              <a:t>10/25/2024</a:t>
            </a:fld>
            <a:endParaRPr lang="en-US"/>
          </a:p>
        </p:txBody>
      </p:sp>
      <p:sp>
        <p:nvSpPr>
          <p:cNvPr id="8" name="Footer Placeholder 7">
            <a:extLst>
              <a:ext uri="{FF2B5EF4-FFF2-40B4-BE49-F238E27FC236}">
                <a16:creationId xmlns:a16="http://schemas.microsoft.com/office/drawing/2014/main" id="{38F8F2DD-9D1E-3E69-1218-7E4FBC68EFC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5C0B8E8-4A02-98B2-29D7-4336B78F3A3B}"/>
              </a:ext>
            </a:extLst>
          </p:cNvPr>
          <p:cNvSpPr>
            <a:spLocks noGrp="1"/>
          </p:cNvSpPr>
          <p:nvPr>
            <p:ph type="sldNum" sz="quarter" idx="12"/>
          </p:nvPr>
        </p:nvSpPr>
        <p:spPr/>
        <p:txBody>
          <a:bodyPr/>
          <a:lstStyle/>
          <a:p>
            <a:fld id="{0B304603-D152-4B8D-866F-66DEC1B9D8E6}" type="slidenum">
              <a:rPr lang="en-US" smtClean="0"/>
              <a:t>‹#›</a:t>
            </a:fld>
            <a:endParaRPr lang="en-US"/>
          </a:p>
        </p:txBody>
      </p:sp>
    </p:spTree>
    <p:extLst>
      <p:ext uri="{BB962C8B-B14F-4D97-AF65-F5344CB8AC3E}">
        <p14:creationId xmlns:p14="http://schemas.microsoft.com/office/powerpoint/2010/main" val="21240189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386813-E452-BBB6-AB62-0292315AD40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9C45217-D64B-B4C1-FA64-0D53586375D6}"/>
              </a:ext>
            </a:extLst>
          </p:cNvPr>
          <p:cNvSpPr>
            <a:spLocks noGrp="1"/>
          </p:cNvSpPr>
          <p:nvPr>
            <p:ph type="dt" sz="half" idx="10"/>
          </p:nvPr>
        </p:nvSpPr>
        <p:spPr/>
        <p:txBody>
          <a:bodyPr/>
          <a:lstStyle/>
          <a:p>
            <a:fld id="{9BB62876-FEAC-4887-82E7-988F42B89A10}" type="datetimeFigureOut">
              <a:rPr lang="en-US" smtClean="0"/>
              <a:t>10/25/2024</a:t>
            </a:fld>
            <a:endParaRPr lang="en-US"/>
          </a:p>
        </p:txBody>
      </p:sp>
      <p:sp>
        <p:nvSpPr>
          <p:cNvPr id="4" name="Footer Placeholder 3">
            <a:extLst>
              <a:ext uri="{FF2B5EF4-FFF2-40B4-BE49-F238E27FC236}">
                <a16:creationId xmlns:a16="http://schemas.microsoft.com/office/drawing/2014/main" id="{11F88706-A0A4-BE1E-9552-52E3D4B4BE3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52CFC67-116B-FE1B-D00E-6E02FD7522D6}"/>
              </a:ext>
            </a:extLst>
          </p:cNvPr>
          <p:cNvSpPr>
            <a:spLocks noGrp="1"/>
          </p:cNvSpPr>
          <p:nvPr>
            <p:ph type="sldNum" sz="quarter" idx="12"/>
          </p:nvPr>
        </p:nvSpPr>
        <p:spPr/>
        <p:txBody>
          <a:bodyPr/>
          <a:lstStyle/>
          <a:p>
            <a:fld id="{0B304603-D152-4B8D-866F-66DEC1B9D8E6}" type="slidenum">
              <a:rPr lang="en-US" smtClean="0"/>
              <a:t>‹#›</a:t>
            </a:fld>
            <a:endParaRPr lang="en-US"/>
          </a:p>
        </p:txBody>
      </p:sp>
    </p:spTree>
    <p:extLst>
      <p:ext uri="{BB962C8B-B14F-4D97-AF65-F5344CB8AC3E}">
        <p14:creationId xmlns:p14="http://schemas.microsoft.com/office/powerpoint/2010/main" val="1297036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1AD2EAB-6715-5D77-A0FB-9C986F2EDF0F}"/>
              </a:ext>
            </a:extLst>
          </p:cNvPr>
          <p:cNvSpPr>
            <a:spLocks noGrp="1"/>
          </p:cNvSpPr>
          <p:nvPr>
            <p:ph type="dt" sz="half" idx="10"/>
          </p:nvPr>
        </p:nvSpPr>
        <p:spPr/>
        <p:txBody>
          <a:bodyPr/>
          <a:lstStyle/>
          <a:p>
            <a:fld id="{9BB62876-FEAC-4887-82E7-988F42B89A10}" type="datetimeFigureOut">
              <a:rPr lang="en-US" smtClean="0"/>
              <a:t>10/25/2024</a:t>
            </a:fld>
            <a:endParaRPr lang="en-US"/>
          </a:p>
        </p:txBody>
      </p:sp>
      <p:sp>
        <p:nvSpPr>
          <p:cNvPr id="3" name="Footer Placeholder 2">
            <a:extLst>
              <a:ext uri="{FF2B5EF4-FFF2-40B4-BE49-F238E27FC236}">
                <a16:creationId xmlns:a16="http://schemas.microsoft.com/office/drawing/2014/main" id="{7E8E2751-2837-498F-9571-2F09686FE44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3D44394-FE0D-3525-DC76-9D74A7C607DA}"/>
              </a:ext>
            </a:extLst>
          </p:cNvPr>
          <p:cNvSpPr>
            <a:spLocks noGrp="1"/>
          </p:cNvSpPr>
          <p:nvPr>
            <p:ph type="sldNum" sz="quarter" idx="12"/>
          </p:nvPr>
        </p:nvSpPr>
        <p:spPr/>
        <p:txBody>
          <a:bodyPr/>
          <a:lstStyle/>
          <a:p>
            <a:fld id="{0B304603-D152-4B8D-866F-66DEC1B9D8E6}" type="slidenum">
              <a:rPr lang="en-US" smtClean="0"/>
              <a:t>‹#›</a:t>
            </a:fld>
            <a:endParaRPr lang="en-US"/>
          </a:p>
        </p:txBody>
      </p:sp>
    </p:spTree>
    <p:extLst>
      <p:ext uri="{BB962C8B-B14F-4D97-AF65-F5344CB8AC3E}">
        <p14:creationId xmlns:p14="http://schemas.microsoft.com/office/powerpoint/2010/main" val="34255744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C7ACE5-A3E2-F95C-BBF1-65E7982DAE0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F503541-4073-B103-DF8E-4705A5123E9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D2F0C78-AC4E-C835-D76C-ACDDFE622D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4CAE0E-0B4F-3CEE-62F7-F66CD572115A}"/>
              </a:ext>
            </a:extLst>
          </p:cNvPr>
          <p:cNvSpPr>
            <a:spLocks noGrp="1"/>
          </p:cNvSpPr>
          <p:nvPr>
            <p:ph type="dt" sz="half" idx="10"/>
          </p:nvPr>
        </p:nvSpPr>
        <p:spPr/>
        <p:txBody>
          <a:bodyPr/>
          <a:lstStyle/>
          <a:p>
            <a:fld id="{9BB62876-FEAC-4887-82E7-988F42B89A10}" type="datetimeFigureOut">
              <a:rPr lang="en-US" smtClean="0"/>
              <a:t>10/25/2024</a:t>
            </a:fld>
            <a:endParaRPr lang="en-US"/>
          </a:p>
        </p:txBody>
      </p:sp>
      <p:sp>
        <p:nvSpPr>
          <p:cNvPr id="6" name="Footer Placeholder 5">
            <a:extLst>
              <a:ext uri="{FF2B5EF4-FFF2-40B4-BE49-F238E27FC236}">
                <a16:creationId xmlns:a16="http://schemas.microsoft.com/office/drawing/2014/main" id="{C60687A4-6E0D-6AED-5445-2495E15B5F2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A4A0BD3-F6A7-9D07-9F3B-7A19DDD2127F}"/>
              </a:ext>
            </a:extLst>
          </p:cNvPr>
          <p:cNvSpPr>
            <a:spLocks noGrp="1"/>
          </p:cNvSpPr>
          <p:nvPr>
            <p:ph type="sldNum" sz="quarter" idx="12"/>
          </p:nvPr>
        </p:nvSpPr>
        <p:spPr/>
        <p:txBody>
          <a:bodyPr/>
          <a:lstStyle/>
          <a:p>
            <a:fld id="{0B304603-D152-4B8D-866F-66DEC1B9D8E6}" type="slidenum">
              <a:rPr lang="en-US" smtClean="0"/>
              <a:t>‹#›</a:t>
            </a:fld>
            <a:endParaRPr lang="en-US"/>
          </a:p>
        </p:txBody>
      </p:sp>
    </p:spTree>
    <p:extLst>
      <p:ext uri="{BB962C8B-B14F-4D97-AF65-F5344CB8AC3E}">
        <p14:creationId xmlns:p14="http://schemas.microsoft.com/office/powerpoint/2010/main" val="22696567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B19907-100E-0AC1-F303-0F884E5C3AF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440FA0D-19F0-D0C8-7389-FFC4A63217B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0533632-4822-CBAD-36F8-66C67136C3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18F17D4-5C2A-2265-F4DE-BDDACCA61227}"/>
              </a:ext>
            </a:extLst>
          </p:cNvPr>
          <p:cNvSpPr>
            <a:spLocks noGrp="1"/>
          </p:cNvSpPr>
          <p:nvPr>
            <p:ph type="dt" sz="half" idx="10"/>
          </p:nvPr>
        </p:nvSpPr>
        <p:spPr/>
        <p:txBody>
          <a:bodyPr/>
          <a:lstStyle/>
          <a:p>
            <a:fld id="{9BB62876-FEAC-4887-82E7-988F42B89A10}" type="datetimeFigureOut">
              <a:rPr lang="en-US" smtClean="0"/>
              <a:t>10/25/2024</a:t>
            </a:fld>
            <a:endParaRPr lang="en-US"/>
          </a:p>
        </p:txBody>
      </p:sp>
      <p:sp>
        <p:nvSpPr>
          <p:cNvPr id="6" name="Footer Placeholder 5">
            <a:extLst>
              <a:ext uri="{FF2B5EF4-FFF2-40B4-BE49-F238E27FC236}">
                <a16:creationId xmlns:a16="http://schemas.microsoft.com/office/drawing/2014/main" id="{016E7D32-EB8F-FCE7-EAE3-C70AD03FAC6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403E6D5-E70B-F343-C937-1816DAC0D67B}"/>
              </a:ext>
            </a:extLst>
          </p:cNvPr>
          <p:cNvSpPr>
            <a:spLocks noGrp="1"/>
          </p:cNvSpPr>
          <p:nvPr>
            <p:ph type="sldNum" sz="quarter" idx="12"/>
          </p:nvPr>
        </p:nvSpPr>
        <p:spPr/>
        <p:txBody>
          <a:bodyPr/>
          <a:lstStyle/>
          <a:p>
            <a:fld id="{0B304603-D152-4B8D-866F-66DEC1B9D8E6}" type="slidenum">
              <a:rPr lang="en-US" smtClean="0"/>
              <a:t>‹#›</a:t>
            </a:fld>
            <a:endParaRPr lang="en-US"/>
          </a:p>
        </p:txBody>
      </p:sp>
    </p:spTree>
    <p:extLst>
      <p:ext uri="{BB962C8B-B14F-4D97-AF65-F5344CB8AC3E}">
        <p14:creationId xmlns:p14="http://schemas.microsoft.com/office/powerpoint/2010/main" val="20000495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1481-B5E4-B222-6D7C-A618735CA6F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D9007EC-532F-E157-5B33-2F1C490723F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58D0DD3-D483-D140-7959-2546E5AB56BA}"/>
              </a:ext>
            </a:extLst>
          </p:cNvPr>
          <p:cNvSpPr>
            <a:spLocks noGrp="1"/>
          </p:cNvSpPr>
          <p:nvPr>
            <p:ph type="dt" sz="half" idx="10"/>
          </p:nvPr>
        </p:nvSpPr>
        <p:spPr/>
        <p:txBody>
          <a:bodyPr/>
          <a:lstStyle/>
          <a:p>
            <a:fld id="{9BB62876-FEAC-4887-82E7-988F42B89A10}" type="datetimeFigureOut">
              <a:rPr lang="en-US" smtClean="0"/>
              <a:t>10/25/2024</a:t>
            </a:fld>
            <a:endParaRPr lang="en-US"/>
          </a:p>
        </p:txBody>
      </p:sp>
      <p:sp>
        <p:nvSpPr>
          <p:cNvPr id="5" name="Footer Placeholder 4">
            <a:extLst>
              <a:ext uri="{FF2B5EF4-FFF2-40B4-BE49-F238E27FC236}">
                <a16:creationId xmlns:a16="http://schemas.microsoft.com/office/drawing/2014/main" id="{0074CD6C-281E-00CF-A334-A8BA38BD47F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A0C67B1-3B50-936D-FFB8-0176543A99AF}"/>
              </a:ext>
            </a:extLst>
          </p:cNvPr>
          <p:cNvSpPr>
            <a:spLocks noGrp="1"/>
          </p:cNvSpPr>
          <p:nvPr>
            <p:ph type="sldNum" sz="quarter" idx="12"/>
          </p:nvPr>
        </p:nvSpPr>
        <p:spPr/>
        <p:txBody>
          <a:bodyPr/>
          <a:lstStyle/>
          <a:p>
            <a:fld id="{0B304603-D152-4B8D-866F-66DEC1B9D8E6}" type="slidenum">
              <a:rPr lang="en-US" smtClean="0"/>
              <a:t>‹#›</a:t>
            </a:fld>
            <a:endParaRPr lang="en-US"/>
          </a:p>
        </p:txBody>
      </p:sp>
    </p:spTree>
    <p:extLst>
      <p:ext uri="{BB962C8B-B14F-4D97-AF65-F5344CB8AC3E}">
        <p14:creationId xmlns:p14="http://schemas.microsoft.com/office/powerpoint/2010/main" val="40909766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CF9D2C-5F51-7ECC-50A5-E1FE7469168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C17D09B-3215-3F04-F580-27DC59C0E69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DD8D6C6-749C-D00C-D503-2C597D04EF24}"/>
              </a:ext>
            </a:extLst>
          </p:cNvPr>
          <p:cNvSpPr>
            <a:spLocks noGrp="1"/>
          </p:cNvSpPr>
          <p:nvPr>
            <p:ph type="dt" sz="half" idx="10"/>
          </p:nvPr>
        </p:nvSpPr>
        <p:spPr/>
        <p:txBody>
          <a:bodyPr/>
          <a:lstStyle/>
          <a:p>
            <a:fld id="{9BB62876-FEAC-4887-82E7-988F42B89A10}" type="datetimeFigureOut">
              <a:rPr lang="en-US" smtClean="0"/>
              <a:t>10/25/2024</a:t>
            </a:fld>
            <a:endParaRPr lang="en-US"/>
          </a:p>
        </p:txBody>
      </p:sp>
      <p:sp>
        <p:nvSpPr>
          <p:cNvPr id="5" name="Footer Placeholder 4">
            <a:extLst>
              <a:ext uri="{FF2B5EF4-FFF2-40B4-BE49-F238E27FC236}">
                <a16:creationId xmlns:a16="http://schemas.microsoft.com/office/drawing/2014/main" id="{498AC7A0-2690-2874-E064-77D5BEBBDFE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6880848-8700-6898-A98C-F222F7536077}"/>
              </a:ext>
            </a:extLst>
          </p:cNvPr>
          <p:cNvSpPr>
            <a:spLocks noGrp="1"/>
          </p:cNvSpPr>
          <p:nvPr>
            <p:ph type="sldNum" sz="quarter" idx="12"/>
          </p:nvPr>
        </p:nvSpPr>
        <p:spPr/>
        <p:txBody>
          <a:bodyPr/>
          <a:lstStyle/>
          <a:p>
            <a:fld id="{0B304603-D152-4B8D-866F-66DEC1B9D8E6}" type="slidenum">
              <a:rPr lang="en-US" smtClean="0"/>
              <a:t>‹#›</a:t>
            </a:fld>
            <a:endParaRPr lang="en-US"/>
          </a:p>
        </p:txBody>
      </p:sp>
    </p:spTree>
    <p:extLst>
      <p:ext uri="{BB962C8B-B14F-4D97-AF65-F5344CB8AC3E}">
        <p14:creationId xmlns:p14="http://schemas.microsoft.com/office/powerpoint/2010/main" val="3120588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1BE99F8-AA24-0330-0D80-A3437548F60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DA3B1B9-7B9E-C618-71AC-E99304B5B60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A1DF00C-CAFB-EA58-8AA8-04A2313875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BB62876-FEAC-4887-82E7-988F42B89A10}" type="datetimeFigureOut">
              <a:rPr lang="en-US" smtClean="0"/>
              <a:t>10/25/2024</a:t>
            </a:fld>
            <a:endParaRPr lang="en-US"/>
          </a:p>
        </p:txBody>
      </p:sp>
      <p:sp>
        <p:nvSpPr>
          <p:cNvPr id="5" name="Footer Placeholder 4">
            <a:extLst>
              <a:ext uri="{FF2B5EF4-FFF2-40B4-BE49-F238E27FC236}">
                <a16:creationId xmlns:a16="http://schemas.microsoft.com/office/drawing/2014/main" id="{F5933133-4DFA-2A1E-5C9A-A0EC11462EF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C0164062-EA74-51A5-3951-5BCDC2C6FE3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B304603-D152-4B8D-866F-66DEC1B9D8E6}" type="slidenum">
              <a:rPr lang="en-US" smtClean="0"/>
              <a:t>‹#›</a:t>
            </a:fld>
            <a:endParaRPr lang="en-US"/>
          </a:p>
        </p:txBody>
      </p:sp>
    </p:spTree>
    <p:extLst>
      <p:ext uri="{BB962C8B-B14F-4D97-AF65-F5344CB8AC3E}">
        <p14:creationId xmlns:p14="http://schemas.microsoft.com/office/powerpoint/2010/main" val="4160157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0AE394F-AFF1-4485-AF1F-7387A2F041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Video 4" descr="People Discussing">
            <a:extLst>
              <a:ext uri="{FF2B5EF4-FFF2-40B4-BE49-F238E27FC236}">
                <a16:creationId xmlns:a16="http://schemas.microsoft.com/office/drawing/2014/main" id="{E682185D-DCAF-F238-B6E2-5ECF6AB5842D}"/>
              </a:ext>
            </a:extLst>
          </p:cNvPr>
          <p:cNvPicPr>
            <a:picLocks noChangeAspect="1"/>
          </p:cNvPicPr>
          <p:nvPr>
            <a:videoFile r:link="rId2"/>
            <p:extLst>
              <p:ext uri="{DAA4B4D4-6D71-4841-9C94-3DE7FCFB9230}">
                <p14:media xmlns:p14="http://schemas.microsoft.com/office/powerpoint/2010/main" r:embed="rId1"/>
              </p:ext>
            </p:extLst>
          </p:nvPr>
        </p:nvPicPr>
        <p:blipFill>
          <a:blip r:embed="rId4"/>
          <a:srcRect t="284" r="1" b="1"/>
          <a:stretch/>
        </p:blipFill>
        <p:spPr>
          <a:xfrm>
            <a:off x="-3047" y="10"/>
            <a:ext cx="12191999" cy="6857990"/>
          </a:xfrm>
          <a:prstGeom prst="rect">
            <a:avLst/>
          </a:prstGeom>
        </p:spPr>
      </p:pic>
      <p:sp>
        <p:nvSpPr>
          <p:cNvPr id="11" name="Rectangle 10">
            <a:extLst>
              <a:ext uri="{FF2B5EF4-FFF2-40B4-BE49-F238E27FC236}">
                <a16:creationId xmlns:a16="http://schemas.microsoft.com/office/drawing/2014/main" id="{5683D043-25BB-4AC9-8130-6411796726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3323345"/>
          </a:xfrm>
          <a:prstGeom prst="rect">
            <a:avLst/>
          </a:prstGeom>
          <a:gradFill flip="none" rotWithShape="1">
            <a:gsLst>
              <a:gs pos="57000">
                <a:srgbClr val="000000">
                  <a:alpha val="30000"/>
                </a:srgbClr>
              </a:gs>
              <a:gs pos="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7228530-A033-F38C-89F7-8BFC7BB4142B}"/>
              </a:ext>
            </a:extLst>
          </p:cNvPr>
          <p:cNvSpPr>
            <a:spLocks noGrp="1"/>
          </p:cNvSpPr>
          <p:nvPr>
            <p:ph type="ctrTitle"/>
          </p:nvPr>
        </p:nvSpPr>
        <p:spPr>
          <a:xfrm>
            <a:off x="321733" y="554845"/>
            <a:ext cx="10656891" cy="3902673"/>
          </a:xfrm>
        </p:spPr>
        <p:txBody>
          <a:bodyPr anchor="t">
            <a:normAutofit/>
          </a:bodyPr>
          <a:lstStyle/>
          <a:p>
            <a:pPr algn="l"/>
            <a:r>
              <a:rPr lang="en-US" sz="5200">
                <a:solidFill>
                  <a:srgbClr val="FFFFFF"/>
                </a:solidFill>
              </a:rPr>
              <a:t>SPECIAL APPLICATION OF MARKETING RESEARCH</a:t>
            </a:r>
            <a:br>
              <a:rPr lang="en-US" sz="5200">
                <a:solidFill>
                  <a:srgbClr val="FFFFFF"/>
                </a:solidFill>
              </a:rPr>
            </a:br>
            <a:r>
              <a:rPr lang="en-US" sz="5200">
                <a:solidFill>
                  <a:srgbClr val="FFFFFF"/>
                </a:solidFill>
              </a:rPr>
              <a:t>WEEK 9 LECTURE</a:t>
            </a:r>
            <a:br>
              <a:rPr lang="en-US" sz="5200">
                <a:solidFill>
                  <a:srgbClr val="FFFFFF"/>
                </a:solidFill>
              </a:rPr>
            </a:br>
            <a:r>
              <a:rPr lang="en-US" sz="5200">
                <a:solidFill>
                  <a:srgbClr val="FFFFFF"/>
                </a:solidFill>
              </a:rPr>
              <a:t>MARKET AND SALES ANALYSIS RESEARCH</a:t>
            </a:r>
          </a:p>
        </p:txBody>
      </p:sp>
      <p:sp>
        <p:nvSpPr>
          <p:cNvPr id="13" name="Rectangle 12">
            <a:extLst>
              <a:ext uri="{FF2B5EF4-FFF2-40B4-BE49-F238E27FC236}">
                <a16:creationId xmlns:a16="http://schemas.microsoft.com/office/drawing/2014/main" id="{AA61CCAC-6875-474C-8E9E-F57ABF078C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047" y="4704862"/>
            <a:ext cx="12191999" cy="2155484"/>
          </a:xfrm>
          <a:prstGeom prst="rect">
            <a:avLst/>
          </a:prstGeom>
          <a:gradFill flip="none" rotWithShape="1">
            <a:gsLst>
              <a:gs pos="59000">
                <a:srgbClr val="000000">
                  <a:alpha val="30000"/>
                </a:srgbClr>
              </a:gs>
              <a:gs pos="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6A5E5ECC-6068-D771-25AC-EDC9778E204F}"/>
              </a:ext>
            </a:extLst>
          </p:cNvPr>
          <p:cNvSpPr>
            <a:spLocks noGrp="1"/>
          </p:cNvSpPr>
          <p:nvPr>
            <p:ph type="subTitle" idx="1"/>
          </p:nvPr>
        </p:nvSpPr>
        <p:spPr>
          <a:xfrm>
            <a:off x="315523" y="4718033"/>
            <a:ext cx="10678296" cy="1175039"/>
          </a:xfrm>
        </p:spPr>
        <p:txBody>
          <a:bodyPr anchor="b">
            <a:normAutofit/>
          </a:bodyPr>
          <a:lstStyle/>
          <a:p>
            <a:pPr algn="l"/>
            <a:r>
              <a:rPr lang="en-US">
                <a:solidFill>
                  <a:srgbClr val="FFFFFF"/>
                </a:solidFill>
              </a:rPr>
              <a:t>Dr. John Kamau</a:t>
            </a:r>
          </a:p>
        </p:txBody>
      </p:sp>
    </p:spTree>
    <p:extLst>
      <p:ext uri="{BB962C8B-B14F-4D97-AF65-F5344CB8AC3E}">
        <p14:creationId xmlns:p14="http://schemas.microsoft.com/office/powerpoint/2010/main" val="3053460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3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mute="1">
                <p:cTn id="12" repeatCount="indefinite" fill="hold" display="0">
                  <p:stCondLst>
                    <p:cond delay="indefinite"/>
                  </p:stCondLst>
                </p:cTn>
                <p:tgtEl>
                  <p:spTgt spid="5"/>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80E62CB-050A-BF51-2662-4DBBDCADD70B}"/>
              </a:ext>
            </a:extLst>
          </p:cNvPr>
          <p:cNvSpPr>
            <a:spLocks noGrp="1"/>
          </p:cNvSpPr>
          <p:nvPr>
            <p:ph type="title"/>
          </p:nvPr>
        </p:nvSpPr>
        <p:spPr>
          <a:xfrm>
            <a:off x="826396" y="586855"/>
            <a:ext cx="4230100" cy="3387497"/>
          </a:xfrm>
        </p:spPr>
        <p:txBody>
          <a:bodyPr anchor="b">
            <a:normAutofit/>
          </a:bodyPr>
          <a:lstStyle/>
          <a:p>
            <a:pPr algn="r"/>
            <a:r>
              <a:rPr lang="en-US" sz="4000">
                <a:solidFill>
                  <a:srgbClr val="FFFFFF"/>
                </a:solidFill>
              </a:rPr>
              <a:t>Welcome </a:t>
            </a:r>
          </a:p>
        </p:txBody>
      </p:sp>
      <p:sp>
        <p:nvSpPr>
          <p:cNvPr id="3" name="Content Placeholder 2">
            <a:extLst>
              <a:ext uri="{FF2B5EF4-FFF2-40B4-BE49-F238E27FC236}">
                <a16:creationId xmlns:a16="http://schemas.microsoft.com/office/drawing/2014/main" id="{B523A78D-A13B-BE07-04E7-68E3F450C814}"/>
              </a:ext>
            </a:extLst>
          </p:cNvPr>
          <p:cNvSpPr>
            <a:spLocks noGrp="1"/>
          </p:cNvSpPr>
          <p:nvPr>
            <p:ph idx="1"/>
          </p:nvPr>
        </p:nvSpPr>
        <p:spPr>
          <a:xfrm>
            <a:off x="6503158" y="649480"/>
            <a:ext cx="4862447" cy="5546047"/>
          </a:xfrm>
        </p:spPr>
        <p:txBody>
          <a:bodyPr anchor="ctr">
            <a:normAutofit/>
          </a:bodyPr>
          <a:lstStyle/>
          <a:p>
            <a:r>
              <a:rPr lang="en-US" sz="2400" dirty="0"/>
              <a:t>Welcome to week 9 lecture</a:t>
            </a:r>
          </a:p>
          <a:p>
            <a:r>
              <a:rPr lang="en-US" sz="2400" dirty="0"/>
              <a:t>It is my joy to have you in this class</a:t>
            </a:r>
          </a:p>
          <a:p>
            <a:r>
              <a:rPr lang="en-US" sz="2400" dirty="0"/>
              <a:t>Recap on market testing studies</a:t>
            </a:r>
          </a:p>
          <a:p>
            <a:r>
              <a:rPr lang="en-US" sz="2400" dirty="0"/>
              <a:t>Focus on market and sales research</a:t>
            </a:r>
          </a:p>
        </p:txBody>
      </p:sp>
    </p:spTree>
    <p:extLst>
      <p:ext uri="{BB962C8B-B14F-4D97-AF65-F5344CB8AC3E}">
        <p14:creationId xmlns:p14="http://schemas.microsoft.com/office/powerpoint/2010/main" val="26351236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FAA7A7-5127-614D-52D6-E2611776CD79}"/>
              </a:ext>
            </a:extLst>
          </p:cNvPr>
          <p:cNvSpPr>
            <a:spLocks noGrp="1"/>
          </p:cNvSpPr>
          <p:nvPr>
            <p:ph type="title"/>
          </p:nvPr>
        </p:nvSpPr>
        <p:spPr>
          <a:xfrm>
            <a:off x="761803" y="350196"/>
            <a:ext cx="4646904" cy="1624520"/>
          </a:xfrm>
        </p:spPr>
        <p:txBody>
          <a:bodyPr anchor="ctr">
            <a:normAutofit/>
          </a:bodyPr>
          <a:lstStyle/>
          <a:p>
            <a:r>
              <a:rPr lang="en-US" sz="4000"/>
              <a:t>Intended learning outcomes</a:t>
            </a:r>
          </a:p>
        </p:txBody>
      </p:sp>
      <p:sp>
        <p:nvSpPr>
          <p:cNvPr id="3" name="Content Placeholder 2">
            <a:extLst>
              <a:ext uri="{FF2B5EF4-FFF2-40B4-BE49-F238E27FC236}">
                <a16:creationId xmlns:a16="http://schemas.microsoft.com/office/drawing/2014/main" id="{3E8C60C2-202D-714E-952D-F32ECE28AD4C}"/>
              </a:ext>
            </a:extLst>
          </p:cNvPr>
          <p:cNvSpPr>
            <a:spLocks noGrp="1"/>
          </p:cNvSpPr>
          <p:nvPr>
            <p:ph idx="1"/>
          </p:nvPr>
        </p:nvSpPr>
        <p:spPr>
          <a:xfrm>
            <a:off x="761802" y="2743200"/>
            <a:ext cx="4646905" cy="3613149"/>
          </a:xfrm>
        </p:spPr>
        <p:txBody>
          <a:bodyPr anchor="ctr">
            <a:normAutofit/>
          </a:bodyPr>
          <a:lstStyle/>
          <a:p>
            <a:r>
              <a:rPr lang="en-US" sz="2000" dirty="0"/>
              <a:t>1.	Explain the purpose of market and sales analysis research.</a:t>
            </a:r>
          </a:p>
          <a:p>
            <a:r>
              <a:rPr lang="en-US" sz="2000" dirty="0"/>
              <a:t>2.	Examine market and sales analysis research activities.</a:t>
            </a:r>
          </a:p>
          <a:p>
            <a:r>
              <a:rPr lang="en-US" sz="2000" dirty="0"/>
              <a:t>3.	Evaluate the purpose of market analysis, market potential, sales forecasting and sales analysis.</a:t>
            </a:r>
          </a:p>
          <a:p>
            <a:r>
              <a:rPr lang="en-US" sz="2000" dirty="0"/>
              <a:t>4.	Discuss the bases of sales analysis</a:t>
            </a:r>
          </a:p>
          <a:p>
            <a:endParaRPr lang="en-US" sz="2000" dirty="0"/>
          </a:p>
        </p:txBody>
      </p:sp>
      <p:pic>
        <p:nvPicPr>
          <p:cNvPr id="5" name="Picture 4" descr="Calculator, pen, compass, money and a paper with graphs printed on it">
            <a:extLst>
              <a:ext uri="{FF2B5EF4-FFF2-40B4-BE49-F238E27FC236}">
                <a16:creationId xmlns:a16="http://schemas.microsoft.com/office/drawing/2014/main" id="{4A68AAFB-0C80-42AD-730C-8B4FA79B4CD4}"/>
              </a:ext>
            </a:extLst>
          </p:cNvPr>
          <p:cNvPicPr>
            <a:picLocks noChangeAspect="1"/>
          </p:cNvPicPr>
          <p:nvPr/>
        </p:nvPicPr>
        <p:blipFill>
          <a:blip r:embed="rId2"/>
          <a:srcRect l="25303" r="21080" b="-2"/>
          <a:stretch/>
        </p:blipFill>
        <p:spPr>
          <a:xfrm>
            <a:off x="6096000" y="1"/>
            <a:ext cx="6102825" cy="6858000"/>
          </a:xfrm>
          <a:prstGeom prst="rect">
            <a:avLst/>
          </a:prstGeom>
        </p:spPr>
      </p:pic>
    </p:spTree>
    <p:extLst>
      <p:ext uri="{BB962C8B-B14F-4D97-AF65-F5344CB8AC3E}">
        <p14:creationId xmlns:p14="http://schemas.microsoft.com/office/powerpoint/2010/main" val="33894432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245FF3-021B-AE42-230D-0D05E7B07314}"/>
              </a:ext>
            </a:extLst>
          </p:cNvPr>
          <p:cNvSpPr>
            <a:spLocks noGrp="1"/>
          </p:cNvSpPr>
          <p:nvPr>
            <p:ph type="title"/>
          </p:nvPr>
        </p:nvSpPr>
        <p:spPr>
          <a:xfrm>
            <a:off x="761803" y="350196"/>
            <a:ext cx="4646904" cy="1624520"/>
          </a:xfrm>
        </p:spPr>
        <p:txBody>
          <a:bodyPr anchor="ctr">
            <a:normAutofit/>
          </a:bodyPr>
          <a:lstStyle/>
          <a:p>
            <a:r>
              <a:rPr lang="en-US" sz="3700"/>
              <a:t>Quotes on market and sales analysis research</a:t>
            </a:r>
          </a:p>
        </p:txBody>
      </p:sp>
      <p:sp>
        <p:nvSpPr>
          <p:cNvPr id="3" name="Content Placeholder 2">
            <a:extLst>
              <a:ext uri="{FF2B5EF4-FFF2-40B4-BE49-F238E27FC236}">
                <a16:creationId xmlns:a16="http://schemas.microsoft.com/office/drawing/2014/main" id="{5CFDBB57-7759-C9DB-BE59-7003C84CA25E}"/>
              </a:ext>
            </a:extLst>
          </p:cNvPr>
          <p:cNvSpPr>
            <a:spLocks noGrp="1"/>
          </p:cNvSpPr>
          <p:nvPr>
            <p:ph idx="1"/>
          </p:nvPr>
        </p:nvSpPr>
        <p:spPr>
          <a:xfrm>
            <a:off x="619932" y="1720312"/>
            <a:ext cx="5469241" cy="5137688"/>
          </a:xfrm>
        </p:spPr>
        <p:txBody>
          <a:bodyPr anchor="ctr">
            <a:normAutofit/>
          </a:bodyPr>
          <a:lstStyle/>
          <a:p>
            <a:r>
              <a:rPr lang="en-US" sz="2000" dirty="0"/>
              <a:t>1."Good salespeople know their product; great salespeople know their customer." – Unknown</a:t>
            </a:r>
          </a:p>
          <a:p>
            <a:r>
              <a:rPr lang="en-US" sz="2000" dirty="0"/>
              <a:t>2.” Sales research helps you connect the dots between product features and customer needs." – Unknown</a:t>
            </a:r>
          </a:p>
          <a:p>
            <a:r>
              <a:rPr lang="en-US" sz="2000" dirty="0"/>
              <a:t>3. "Sales research is the foundation upon which successful sales strategies are built." – Unknown</a:t>
            </a:r>
          </a:p>
          <a:p>
            <a:r>
              <a:rPr lang="en-US" sz="2000" dirty="0"/>
              <a:t>4. "Data-driven sales research can turn insights into actionable strategies." – Unknown</a:t>
            </a:r>
          </a:p>
          <a:p>
            <a:r>
              <a:rPr lang="en-US" sz="2000" dirty="0"/>
              <a:t>5."The best salespeople are not those who sell the most, but those who understand their customers the best." – Unknown</a:t>
            </a:r>
          </a:p>
          <a:p>
            <a:endParaRPr lang="en-US" sz="1600" dirty="0"/>
          </a:p>
        </p:txBody>
      </p:sp>
      <p:pic>
        <p:nvPicPr>
          <p:cNvPr id="13" name="Picture 12" descr="Complex maths formulae on a blackboard">
            <a:extLst>
              <a:ext uri="{FF2B5EF4-FFF2-40B4-BE49-F238E27FC236}">
                <a16:creationId xmlns:a16="http://schemas.microsoft.com/office/drawing/2014/main" id="{2018BE6D-FC51-086E-AFC8-E8DC9D4A216E}"/>
              </a:ext>
            </a:extLst>
          </p:cNvPr>
          <p:cNvPicPr>
            <a:picLocks noChangeAspect="1"/>
          </p:cNvPicPr>
          <p:nvPr/>
        </p:nvPicPr>
        <p:blipFill>
          <a:blip r:embed="rId2"/>
          <a:srcRect l="24481" r="10557" b="-1"/>
          <a:stretch/>
        </p:blipFill>
        <p:spPr>
          <a:xfrm>
            <a:off x="6096000" y="1"/>
            <a:ext cx="6102825" cy="6858000"/>
          </a:xfrm>
          <a:prstGeom prst="rect">
            <a:avLst/>
          </a:prstGeom>
        </p:spPr>
      </p:pic>
    </p:spTree>
    <p:extLst>
      <p:ext uri="{BB962C8B-B14F-4D97-AF65-F5344CB8AC3E}">
        <p14:creationId xmlns:p14="http://schemas.microsoft.com/office/powerpoint/2010/main" val="9873495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20CB378-0076-50C4-D9B0-B84E78FD4134}"/>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196A22-DFB9-C556-9462-DEC9F8BC07D6}"/>
              </a:ext>
            </a:extLst>
          </p:cNvPr>
          <p:cNvSpPr>
            <a:spLocks noGrp="1"/>
          </p:cNvSpPr>
          <p:nvPr>
            <p:ph type="title"/>
          </p:nvPr>
        </p:nvSpPr>
        <p:spPr>
          <a:xfrm>
            <a:off x="761803" y="350196"/>
            <a:ext cx="4646904" cy="1624520"/>
          </a:xfrm>
        </p:spPr>
        <p:txBody>
          <a:bodyPr anchor="ctr">
            <a:normAutofit/>
          </a:bodyPr>
          <a:lstStyle/>
          <a:p>
            <a:r>
              <a:rPr lang="en-US" sz="3700"/>
              <a:t>Quotes on market and sales analysis research</a:t>
            </a:r>
          </a:p>
        </p:txBody>
      </p:sp>
      <p:sp>
        <p:nvSpPr>
          <p:cNvPr id="3" name="Content Placeholder 2">
            <a:extLst>
              <a:ext uri="{FF2B5EF4-FFF2-40B4-BE49-F238E27FC236}">
                <a16:creationId xmlns:a16="http://schemas.microsoft.com/office/drawing/2014/main" id="{18DC7207-B656-A744-961A-753B8F85BF56}"/>
              </a:ext>
            </a:extLst>
          </p:cNvPr>
          <p:cNvSpPr>
            <a:spLocks noGrp="1"/>
          </p:cNvSpPr>
          <p:nvPr>
            <p:ph idx="1"/>
          </p:nvPr>
        </p:nvSpPr>
        <p:spPr>
          <a:xfrm>
            <a:off x="511444" y="1828800"/>
            <a:ext cx="5377912" cy="5029200"/>
          </a:xfrm>
        </p:spPr>
        <p:txBody>
          <a:bodyPr anchor="ctr">
            <a:normAutofit fontScale="85000" lnSpcReduction="10000"/>
          </a:bodyPr>
          <a:lstStyle/>
          <a:p>
            <a:r>
              <a:rPr lang="en-US" sz="2400" dirty="0"/>
              <a:t>6. "In sales, research is not just an option; it's a necessity." – Unknown</a:t>
            </a:r>
          </a:p>
          <a:p>
            <a:r>
              <a:rPr lang="en-US" sz="2400" dirty="0"/>
              <a:t>7. "A deep dive into sales data reveals opportunities others may overlook." – Unknown</a:t>
            </a:r>
          </a:p>
          <a:p>
            <a:r>
              <a:rPr lang="en-US" sz="2400" dirty="0"/>
              <a:t>8. "The more you know about your customers, the better equipped you are to sell to them." – Unknown</a:t>
            </a:r>
          </a:p>
          <a:p>
            <a:r>
              <a:rPr lang="en-US" sz="2400" dirty="0"/>
              <a:t>9. "Market research is not about finding out what customers want; it's about understanding what they need." – Philip Kotler</a:t>
            </a:r>
          </a:p>
          <a:p>
            <a:r>
              <a:rPr lang="en-US" sz="2400" dirty="0"/>
              <a:t>10. "In today's competitive environment, understanding your market is not just an advantage, it’s a necessity." – Michael Porter</a:t>
            </a:r>
          </a:p>
          <a:p>
            <a:r>
              <a:rPr lang="en-US" sz="2400" dirty="0"/>
              <a:t>11. "Identifying market potential is the first step in turning vision into reality." – Unknown</a:t>
            </a:r>
          </a:p>
          <a:p>
            <a:endParaRPr lang="en-US" sz="1400" dirty="0"/>
          </a:p>
        </p:txBody>
      </p:sp>
      <p:pic>
        <p:nvPicPr>
          <p:cNvPr id="5" name="Picture 4" descr="Magnifying glass showing decling performance">
            <a:extLst>
              <a:ext uri="{FF2B5EF4-FFF2-40B4-BE49-F238E27FC236}">
                <a16:creationId xmlns:a16="http://schemas.microsoft.com/office/drawing/2014/main" id="{4A3C6A81-8E6B-076D-69A4-682A78A9A7F5}"/>
              </a:ext>
            </a:extLst>
          </p:cNvPr>
          <p:cNvPicPr>
            <a:picLocks noChangeAspect="1"/>
          </p:cNvPicPr>
          <p:nvPr/>
        </p:nvPicPr>
        <p:blipFill>
          <a:blip r:embed="rId2"/>
          <a:srcRect l="5018" r="35581" b="-2"/>
          <a:stretch/>
        </p:blipFill>
        <p:spPr>
          <a:xfrm>
            <a:off x="6096000" y="1"/>
            <a:ext cx="6102825" cy="6858000"/>
          </a:xfrm>
          <a:prstGeom prst="rect">
            <a:avLst/>
          </a:prstGeom>
        </p:spPr>
      </p:pic>
    </p:spTree>
    <p:extLst>
      <p:ext uri="{BB962C8B-B14F-4D97-AF65-F5344CB8AC3E}">
        <p14:creationId xmlns:p14="http://schemas.microsoft.com/office/powerpoint/2010/main" val="11575047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98E3124-E1CD-6FF8-E383-8702B97FC887}"/>
              </a:ext>
            </a:extLst>
          </p:cNvPr>
          <p:cNvSpPr>
            <a:spLocks noGrp="1"/>
          </p:cNvSpPr>
          <p:nvPr>
            <p:ph type="title"/>
          </p:nvPr>
        </p:nvSpPr>
        <p:spPr>
          <a:xfrm>
            <a:off x="761800" y="762001"/>
            <a:ext cx="5334197" cy="1708242"/>
          </a:xfrm>
        </p:spPr>
        <p:txBody>
          <a:bodyPr anchor="ctr">
            <a:normAutofit/>
          </a:bodyPr>
          <a:lstStyle/>
          <a:p>
            <a:r>
              <a:rPr lang="en-US" sz="3700"/>
              <a:t>Definition of sales research </a:t>
            </a:r>
            <a:br>
              <a:rPr lang="en-US" sz="3700"/>
            </a:br>
            <a:endParaRPr lang="en-US" sz="3700"/>
          </a:p>
        </p:txBody>
      </p:sp>
      <p:sp>
        <p:nvSpPr>
          <p:cNvPr id="3" name="Content Placeholder 2">
            <a:extLst>
              <a:ext uri="{FF2B5EF4-FFF2-40B4-BE49-F238E27FC236}">
                <a16:creationId xmlns:a16="http://schemas.microsoft.com/office/drawing/2014/main" id="{3B9FC8BE-E55B-219A-A6B1-CA8C5636CCF3}"/>
              </a:ext>
            </a:extLst>
          </p:cNvPr>
          <p:cNvSpPr>
            <a:spLocks noGrp="1"/>
          </p:cNvSpPr>
          <p:nvPr>
            <p:ph idx="1"/>
          </p:nvPr>
        </p:nvSpPr>
        <p:spPr>
          <a:xfrm>
            <a:off x="761800" y="2470244"/>
            <a:ext cx="5334197" cy="3769835"/>
          </a:xfrm>
        </p:spPr>
        <p:txBody>
          <a:bodyPr anchor="ctr">
            <a:normAutofit/>
          </a:bodyPr>
          <a:lstStyle/>
          <a:p>
            <a:r>
              <a:rPr lang="en-US" sz="2000" dirty="0"/>
              <a:t>1. Sales research involves systematically gathering, analyzing, and interpreting information to understand market trends, customer preferences, and sales performance, aimed at improving sales strategies and outcomes (McDaniel &amp; Gates, 2010)</a:t>
            </a:r>
          </a:p>
          <a:p>
            <a:r>
              <a:rPr lang="en-US" sz="2000" dirty="0"/>
              <a:t>2. Sales research is the process of identifying and evaluating market opportunities to help organizations make informed decisions about their sales tactics and strategies (Aaker, Kumar, &amp; Day, 2007).</a:t>
            </a:r>
          </a:p>
          <a:p>
            <a:endParaRPr lang="en-US" sz="2000" dirty="0"/>
          </a:p>
        </p:txBody>
      </p:sp>
      <p:pic>
        <p:nvPicPr>
          <p:cNvPr id="5" name="Picture 4" descr="Magnifying glass showing decling performance">
            <a:extLst>
              <a:ext uri="{FF2B5EF4-FFF2-40B4-BE49-F238E27FC236}">
                <a16:creationId xmlns:a16="http://schemas.microsoft.com/office/drawing/2014/main" id="{D67E80B7-5DEE-4C36-1882-49A85E10BA29}"/>
              </a:ext>
            </a:extLst>
          </p:cNvPr>
          <p:cNvPicPr>
            <a:picLocks noChangeAspect="1"/>
          </p:cNvPicPr>
          <p:nvPr/>
        </p:nvPicPr>
        <p:blipFill>
          <a:blip r:embed="rId2"/>
          <a:srcRect l="8800" r="39364"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7100762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FBE3701-2323-5C93-8041-2EA122F4C75E}"/>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4D8D69D-65FD-C05C-393C-6FE20ACE5246}"/>
              </a:ext>
            </a:extLst>
          </p:cNvPr>
          <p:cNvSpPr>
            <a:spLocks noGrp="1"/>
          </p:cNvSpPr>
          <p:nvPr>
            <p:ph type="title"/>
          </p:nvPr>
        </p:nvSpPr>
        <p:spPr>
          <a:xfrm>
            <a:off x="761800" y="762001"/>
            <a:ext cx="5334197" cy="1708242"/>
          </a:xfrm>
        </p:spPr>
        <p:txBody>
          <a:bodyPr anchor="ctr">
            <a:normAutofit/>
          </a:bodyPr>
          <a:lstStyle/>
          <a:p>
            <a:r>
              <a:rPr lang="en-US" sz="3700"/>
              <a:t>Definition of sales research </a:t>
            </a:r>
            <a:br>
              <a:rPr lang="en-US" sz="3700"/>
            </a:br>
            <a:endParaRPr lang="en-US" sz="3700"/>
          </a:p>
        </p:txBody>
      </p:sp>
      <p:sp>
        <p:nvSpPr>
          <p:cNvPr id="3" name="Content Placeholder 2">
            <a:extLst>
              <a:ext uri="{FF2B5EF4-FFF2-40B4-BE49-F238E27FC236}">
                <a16:creationId xmlns:a16="http://schemas.microsoft.com/office/drawing/2014/main" id="{24D0E612-348B-417F-09DD-D33CC5558762}"/>
              </a:ext>
            </a:extLst>
          </p:cNvPr>
          <p:cNvSpPr>
            <a:spLocks noGrp="1"/>
          </p:cNvSpPr>
          <p:nvPr>
            <p:ph idx="1"/>
          </p:nvPr>
        </p:nvSpPr>
        <p:spPr>
          <a:xfrm>
            <a:off x="761800" y="2470244"/>
            <a:ext cx="5669997" cy="4132034"/>
          </a:xfrm>
        </p:spPr>
        <p:txBody>
          <a:bodyPr anchor="ctr">
            <a:normAutofit/>
          </a:bodyPr>
          <a:lstStyle/>
          <a:p>
            <a:r>
              <a:rPr lang="en-US" sz="2000" dirty="0"/>
              <a:t>3. It encompasses the collection and analysis of data related to consumer behavior, competitor activities, and sales trends to enhance the effectiveness of sales teams (Malhotra, 2010).</a:t>
            </a:r>
          </a:p>
          <a:p>
            <a:r>
              <a:rPr lang="en-US" sz="2000" dirty="0"/>
              <a:t>4. Sales research refers to the investigation of sales data and customer insights to support strategic planning and optimize the sales process (Zikmund &amp; </a:t>
            </a:r>
            <a:r>
              <a:rPr lang="en-US" sz="2000" dirty="0" err="1"/>
              <a:t>Babin</a:t>
            </a:r>
            <a:r>
              <a:rPr lang="en-US" sz="2000" dirty="0"/>
              <a:t>, 2010).</a:t>
            </a:r>
          </a:p>
          <a:p>
            <a:r>
              <a:rPr lang="en-US" sz="2000" dirty="0"/>
              <a:t>5. This type of research focuses on gathering actionable insights that can lead to increased sales effectiveness and efficiency through informed decision-making (Cooper &amp; Schindler, 2014).</a:t>
            </a:r>
          </a:p>
          <a:p>
            <a:endParaRPr lang="en-US" sz="1700" dirty="0"/>
          </a:p>
        </p:txBody>
      </p:sp>
      <p:pic>
        <p:nvPicPr>
          <p:cNvPr id="5" name="Picture 4" descr="Magnifying glass showing decling performance">
            <a:extLst>
              <a:ext uri="{FF2B5EF4-FFF2-40B4-BE49-F238E27FC236}">
                <a16:creationId xmlns:a16="http://schemas.microsoft.com/office/drawing/2014/main" id="{B63CF263-D978-9A8A-BFA0-114B038800C7}"/>
              </a:ext>
            </a:extLst>
          </p:cNvPr>
          <p:cNvPicPr>
            <a:picLocks noChangeAspect="1"/>
          </p:cNvPicPr>
          <p:nvPr/>
        </p:nvPicPr>
        <p:blipFill>
          <a:blip r:embed="rId2"/>
          <a:srcRect l="8800" r="39364"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7116843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3C2278E-FEA1-3FE4-DFA5-E011141B4572}"/>
              </a:ext>
            </a:extLst>
          </p:cNvPr>
          <p:cNvSpPr>
            <a:spLocks noGrp="1"/>
          </p:cNvSpPr>
          <p:nvPr>
            <p:ph type="title"/>
          </p:nvPr>
        </p:nvSpPr>
        <p:spPr>
          <a:xfrm>
            <a:off x="761800" y="762001"/>
            <a:ext cx="5334197" cy="1708242"/>
          </a:xfrm>
        </p:spPr>
        <p:txBody>
          <a:bodyPr anchor="ctr">
            <a:normAutofit/>
          </a:bodyPr>
          <a:lstStyle/>
          <a:p>
            <a:r>
              <a:rPr lang="en-US" sz="4000"/>
              <a:t>Observations from definitions </a:t>
            </a:r>
          </a:p>
        </p:txBody>
      </p:sp>
      <p:sp>
        <p:nvSpPr>
          <p:cNvPr id="3" name="Content Placeholder 2">
            <a:extLst>
              <a:ext uri="{FF2B5EF4-FFF2-40B4-BE49-F238E27FC236}">
                <a16:creationId xmlns:a16="http://schemas.microsoft.com/office/drawing/2014/main" id="{3A7036D3-C314-D832-C07F-085577326971}"/>
              </a:ext>
            </a:extLst>
          </p:cNvPr>
          <p:cNvSpPr>
            <a:spLocks noGrp="1"/>
          </p:cNvSpPr>
          <p:nvPr>
            <p:ph idx="1"/>
          </p:nvPr>
        </p:nvSpPr>
        <p:spPr>
          <a:xfrm>
            <a:off x="761800" y="2470244"/>
            <a:ext cx="5530512" cy="3915058"/>
          </a:xfrm>
        </p:spPr>
        <p:txBody>
          <a:bodyPr anchor="ctr">
            <a:normAutofit/>
          </a:bodyPr>
          <a:lstStyle/>
          <a:p>
            <a:r>
              <a:rPr lang="en-US" sz="2000" dirty="0"/>
              <a:t>Systematic Approach: Most definitions emphasize the systematic nature of sales research, which involves structured methods for data collection and analysis. </a:t>
            </a:r>
          </a:p>
          <a:p>
            <a:r>
              <a:rPr lang="en-US" sz="2000" dirty="0"/>
              <a:t>Focus on Insights: The definitions stress the need to gather insights about market trends, consumer behavior, and competitor activities. </a:t>
            </a:r>
          </a:p>
          <a:p>
            <a:r>
              <a:rPr lang="en-US" sz="2000" dirty="0"/>
              <a:t>Strategic Importance: Many definitions link sales research to strategic planning, indicating that it plays a critical role in shaping sales tactics and overall business strategies. </a:t>
            </a:r>
          </a:p>
          <a:p>
            <a:endParaRPr lang="en-US" sz="1900" dirty="0"/>
          </a:p>
        </p:txBody>
      </p:sp>
      <p:pic>
        <p:nvPicPr>
          <p:cNvPr id="5" name="Picture 4" descr="An abstract design with lines and financial symbols">
            <a:extLst>
              <a:ext uri="{FF2B5EF4-FFF2-40B4-BE49-F238E27FC236}">
                <a16:creationId xmlns:a16="http://schemas.microsoft.com/office/drawing/2014/main" id="{0BA78E22-69F3-BDE4-80C8-9657E9826697}"/>
              </a:ext>
            </a:extLst>
          </p:cNvPr>
          <p:cNvPicPr>
            <a:picLocks noChangeAspect="1"/>
          </p:cNvPicPr>
          <p:nvPr/>
        </p:nvPicPr>
        <p:blipFill>
          <a:blip r:embed="rId2"/>
          <a:srcRect l="23733" r="24625"/>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13759213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EDB2D25-E9F2-2B48-F522-D64F12332EE9}"/>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D5715E27-77CE-7AAF-2F76-68BB74D95F81}"/>
              </a:ext>
            </a:extLst>
          </p:cNvPr>
          <p:cNvSpPr>
            <a:spLocks noGrp="1"/>
          </p:cNvSpPr>
          <p:nvPr>
            <p:ph type="title"/>
          </p:nvPr>
        </p:nvSpPr>
        <p:spPr>
          <a:xfrm>
            <a:off x="838200" y="669925"/>
            <a:ext cx="4508946" cy="1325563"/>
          </a:xfrm>
        </p:spPr>
        <p:txBody>
          <a:bodyPr anchor="b">
            <a:normAutofit/>
          </a:bodyPr>
          <a:lstStyle/>
          <a:p>
            <a:pPr algn="r"/>
            <a:r>
              <a:rPr lang="en-US">
                <a:solidFill>
                  <a:schemeClr val="bg1"/>
                </a:solidFill>
              </a:rPr>
              <a:t>Observations from definitions </a:t>
            </a:r>
          </a:p>
        </p:txBody>
      </p:sp>
      <p:cxnSp>
        <p:nvCxnSpPr>
          <p:cNvPr id="10" name="Straight Connector 9">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26210" y="2026340"/>
            <a:ext cx="5220936"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505B3B4-D068-F689-9158-B288C1E30EE7}"/>
              </a:ext>
            </a:extLst>
          </p:cNvPr>
          <p:cNvSpPr>
            <a:spLocks noGrp="1"/>
          </p:cNvSpPr>
          <p:nvPr>
            <p:ph idx="1"/>
          </p:nvPr>
        </p:nvSpPr>
        <p:spPr>
          <a:xfrm>
            <a:off x="126205" y="2367959"/>
            <a:ext cx="10490133" cy="4187821"/>
          </a:xfrm>
        </p:spPr>
        <p:txBody>
          <a:bodyPr>
            <a:normAutofit/>
          </a:bodyPr>
          <a:lstStyle/>
          <a:p>
            <a:r>
              <a:rPr lang="en-US" sz="2400" dirty="0">
                <a:solidFill>
                  <a:schemeClr val="bg1"/>
                </a:solidFill>
              </a:rPr>
              <a:t>Adaptability: The references to evaluating market opportunities and optimizing processes suggest that sales research is dynamic and must adapt to changing market conditions and consumer preferences.</a:t>
            </a:r>
          </a:p>
          <a:p>
            <a:r>
              <a:rPr lang="en-US" sz="2400" dirty="0">
                <a:solidFill>
                  <a:schemeClr val="bg1"/>
                </a:solidFill>
              </a:rPr>
              <a:t>Cross-Functional Relevance: The focus on customer insights and competitive analysis highlights that sales research is valuable across different departments, not just sales teams, as it informs marketing, product development, and overall business strategy.</a:t>
            </a:r>
          </a:p>
          <a:p>
            <a:r>
              <a:rPr lang="en-US" sz="2400" dirty="0">
                <a:solidFill>
                  <a:schemeClr val="bg1"/>
                </a:solidFill>
              </a:rPr>
              <a:t>Overall, these definitions reflect a comprehensive view of sales research as an essential tool for organizations aiming to enhance their sales performance and remain competitive</a:t>
            </a:r>
            <a:r>
              <a:rPr lang="en-US" sz="2000" dirty="0">
                <a:solidFill>
                  <a:schemeClr val="bg1"/>
                </a:solidFill>
              </a:rPr>
              <a:t>.</a:t>
            </a:r>
          </a:p>
          <a:p>
            <a:endParaRPr lang="en-US" sz="2000" dirty="0">
              <a:solidFill>
                <a:schemeClr val="bg1"/>
              </a:solidFill>
            </a:endParaRPr>
          </a:p>
        </p:txBody>
      </p:sp>
      <p:sp>
        <p:nvSpPr>
          <p:cNvPr id="12" name="Rectangle 11">
            <a:extLst>
              <a:ext uri="{FF2B5EF4-FFF2-40B4-BE49-F238E27FC236}">
                <a16:creationId xmlns:a16="http://schemas.microsoft.com/office/drawing/2014/main" id="{9DD005C1-8C51-42D6-9BEE-B9B838497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09747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1BB3D1D-B908-1782-5CFE-04015F942069}"/>
              </a:ext>
            </a:extLst>
          </p:cNvPr>
          <p:cNvSpPr>
            <a:spLocks noGrp="1"/>
          </p:cNvSpPr>
          <p:nvPr>
            <p:ph type="title"/>
          </p:nvPr>
        </p:nvSpPr>
        <p:spPr>
          <a:xfrm>
            <a:off x="761800" y="762001"/>
            <a:ext cx="5334197" cy="1708242"/>
          </a:xfrm>
        </p:spPr>
        <p:txBody>
          <a:bodyPr anchor="ctr">
            <a:normAutofit/>
          </a:bodyPr>
          <a:lstStyle/>
          <a:p>
            <a:r>
              <a:rPr lang="en-US" sz="4000"/>
              <a:t>Purpose of sales research</a:t>
            </a:r>
          </a:p>
        </p:txBody>
      </p:sp>
      <p:sp>
        <p:nvSpPr>
          <p:cNvPr id="3" name="Content Placeholder 2">
            <a:extLst>
              <a:ext uri="{FF2B5EF4-FFF2-40B4-BE49-F238E27FC236}">
                <a16:creationId xmlns:a16="http://schemas.microsoft.com/office/drawing/2014/main" id="{F3CEF061-E5C4-226C-2997-FE81203AA3D1}"/>
              </a:ext>
            </a:extLst>
          </p:cNvPr>
          <p:cNvSpPr>
            <a:spLocks noGrp="1"/>
          </p:cNvSpPr>
          <p:nvPr>
            <p:ph idx="1"/>
          </p:nvPr>
        </p:nvSpPr>
        <p:spPr>
          <a:xfrm>
            <a:off x="761800" y="2470244"/>
            <a:ext cx="5334197" cy="3769835"/>
          </a:xfrm>
        </p:spPr>
        <p:txBody>
          <a:bodyPr anchor="ctr">
            <a:normAutofit/>
          </a:bodyPr>
          <a:lstStyle/>
          <a:p>
            <a:r>
              <a:rPr lang="en-US" sz="1900"/>
              <a:t>1. Understanding Market Trends: sales research helps identify and analyze market trends, enabling businesses to adapt to changes in consumer preferences and behaviors. </a:t>
            </a:r>
          </a:p>
          <a:p>
            <a:r>
              <a:rPr lang="en-US" sz="1900"/>
              <a:t>2. Identifying Target Audiences: Sales research aids in segmenting the market and identifying specific customer demographics, allowing for more targeted marketing efforts. </a:t>
            </a:r>
          </a:p>
          <a:p>
            <a:r>
              <a:rPr lang="en-US" sz="1900"/>
              <a:t>3. Evaluating Competition: Sales research enables businesses to assess their competitors' strengths and weaknesses, informing strategic decisions. </a:t>
            </a:r>
          </a:p>
        </p:txBody>
      </p:sp>
      <p:pic>
        <p:nvPicPr>
          <p:cNvPr id="5" name="Picture 4" descr="Magnifying glass showing decling performance">
            <a:extLst>
              <a:ext uri="{FF2B5EF4-FFF2-40B4-BE49-F238E27FC236}">
                <a16:creationId xmlns:a16="http://schemas.microsoft.com/office/drawing/2014/main" id="{2AF2BEF3-9341-D422-4F5E-164FE3B896B5}"/>
              </a:ext>
            </a:extLst>
          </p:cNvPr>
          <p:cNvPicPr>
            <a:picLocks noChangeAspect="1"/>
          </p:cNvPicPr>
          <p:nvPr/>
        </p:nvPicPr>
        <p:blipFill>
          <a:blip r:embed="rId2"/>
          <a:srcRect l="8800" r="39364"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42813687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4E9D660-6C12-218E-669C-A6A1BC31A318}"/>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CB310FC-628C-A2A0-B93A-E76D72142D6C}"/>
              </a:ext>
            </a:extLst>
          </p:cNvPr>
          <p:cNvSpPr>
            <a:spLocks noGrp="1"/>
          </p:cNvSpPr>
          <p:nvPr>
            <p:ph type="title"/>
          </p:nvPr>
        </p:nvSpPr>
        <p:spPr>
          <a:xfrm>
            <a:off x="761800" y="762001"/>
            <a:ext cx="5334197" cy="1708242"/>
          </a:xfrm>
        </p:spPr>
        <p:txBody>
          <a:bodyPr anchor="ctr">
            <a:normAutofit/>
          </a:bodyPr>
          <a:lstStyle/>
          <a:p>
            <a:r>
              <a:rPr lang="en-US" sz="4000"/>
              <a:t>Purpose of sales research</a:t>
            </a:r>
          </a:p>
        </p:txBody>
      </p:sp>
      <p:sp>
        <p:nvSpPr>
          <p:cNvPr id="3" name="Content Placeholder 2">
            <a:extLst>
              <a:ext uri="{FF2B5EF4-FFF2-40B4-BE49-F238E27FC236}">
                <a16:creationId xmlns:a16="http://schemas.microsoft.com/office/drawing/2014/main" id="{C3ADB474-BA1E-828D-E6C1-12F84B7A9AFE}"/>
              </a:ext>
            </a:extLst>
          </p:cNvPr>
          <p:cNvSpPr>
            <a:spLocks noGrp="1"/>
          </p:cNvSpPr>
          <p:nvPr>
            <p:ph idx="1"/>
          </p:nvPr>
        </p:nvSpPr>
        <p:spPr>
          <a:xfrm>
            <a:off x="761800" y="2470244"/>
            <a:ext cx="5334197" cy="3769835"/>
          </a:xfrm>
        </p:spPr>
        <p:txBody>
          <a:bodyPr anchor="ctr">
            <a:normAutofit/>
          </a:bodyPr>
          <a:lstStyle/>
          <a:p>
            <a:r>
              <a:rPr lang="en-US" sz="2000" dirty="0"/>
              <a:t>4. Forecasting Sales: Effective sales research can help predict future sales trends based on historical data, seasonality, and market conditions. </a:t>
            </a:r>
          </a:p>
          <a:p>
            <a:r>
              <a:rPr lang="en-US" sz="2000" dirty="0"/>
              <a:t>5. Improving Sales Strategies: Sales research provides insights that can help refine sales tactics, improving overall effectiveness. </a:t>
            </a:r>
          </a:p>
          <a:p>
            <a:r>
              <a:rPr lang="en-US" sz="2000" dirty="0"/>
              <a:t>6. Measuring Customer Satisfaction: Understanding customer satisfaction through research can lead to improved product offerings and customer retention</a:t>
            </a:r>
          </a:p>
        </p:txBody>
      </p:sp>
      <p:pic>
        <p:nvPicPr>
          <p:cNvPr id="5" name="Picture 4" descr="Desk with productivity items">
            <a:extLst>
              <a:ext uri="{FF2B5EF4-FFF2-40B4-BE49-F238E27FC236}">
                <a16:creationId xmlns:a16="http://schemas.microsoft.com/office/drawing/2014/main" id="{28BA286D-E201-BDE8-2B8A-DDA7B8DD5564}"/>
              </a:ext>
            </a:extLst>
          </p:cNvPr>
          <p:cNvPicPr>
            <a:picLocks noChangeAspect="1"/>
          </p:cNvPicPr>
          <p:nvPr/>
        </p:nvPicPr>
        <p:blipFill>
          <a:blip r:embed="rId2"/>
          <a:srcRect l="31706" r="16457"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10026504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2CEA115-F98C-13AF-0C2E-DEF23C56268A}"/>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E6D322-5B5D-3A87-97D6-FAB5C7A241FF}"/>
              </a:ext>
            </a:extLst>
          </p:cNvPr>
          <p:cNvSpPr>
            <a:spLocks noGrp="1"/>
          </p:cNvSpPr>
          <p:nvPr>
            <p:ph type="title"/>
          </p:nvPr>
        </p:nvSpPr>
        <p:spPr>
          <a:xfrm>
            <a:off x="761800" y="762001"/>
            <a:ext cx="5334197" cy="1708242"/>
          </a:xfrm>
        </p:spPr>
        <p:txBody>
          <a:bodyPr anchor="ctr">
            <a:normAutofit/>
          </a:bodyPr>
          <a:lstStyle/>
          <a:p>
            <a:r>
              <a:rPr lang="en-US" sz="4000"/>
              <a:t>Purpose of sales research</a:t>
            </a:r>
          </a:p>
        </p:txBody>
      </p:sp>
      <p:sp>
        <p:nvSpPr>
          <p:cNvPr id="3" name="Content Placeholder 2">
            <a:extLst>
              <a:ext uri="{FF2B5EF4-FFF2-40B4-BE49-F238E27FC236}">
                <a16:creationId xmlns:a16="http://schemas.microsoft.com/office/drawing/2014/main" id="{49ED8869-8B04-C9EA-DA94-D0CA6C2EDBA6}"/>
              </a:ext>
            </a:extLst>
          </p:cNvPr>
          <p:cNvSpPr>
            <a:spLocks noGrp="1"/>
          </p:cNvSpPr>
          <p:nvPr>
            <p:ph idx="1"/>
          </p:nvPr>
        </p:nvSpPr>
        <p:spPr>
          <a:xfrm>
            <a:off x="761800" y="2470244"/>
            <a:ext cx="5334197" cy="3769835"/>
          </a:xfrm>
        </p:spPr>
        <p:txBody>
          <a:bodyPr anchor="ctr">
            <a:normAutofit/>
          </a:bodyPr>
          <a:lstStyle/>
          <a:p>
            <a:r>
              <a:rPr lang="en-US" sz="2000" dirty="0"/>
              <a:t>7. Optimizing Pricing Strategies: Sales research can help determine optimal pricing by analyzing customer sensitivity to price changes and competitive pricing strategies. </a:t>
            </a:r>
          </a:p>
          <a:p>
            <a:r>
              <a:rPr lang="en-US" sz="2000" dirty="0"/>
              <a:t>8. Enhancing Product Development: Sales research provides insights that can guide product development based on customer feedback and market needs. </a:t>
            </a:r>
          </a:p>
          <a:p>
            <a:r>
              <a:rPr lang="en-US" sz="2000" dirty="0"/>
              <a:t>9. Tailoring Sales Training Programs: Sales research can help identify the skills and knowledge gaps in sales teams, leading to more effective training programs. </a:t>
            </a:r>
          </a:p>
          <a:p>
            <a:endParaRPr lang="en-US" sz="2000" dirty="0"/>
          </a:p>
        </p:txBody>
      </p:sp>
      <p:pic>
        <p:nvPicPr>
          <p:cNvPr id="5" name="Picture 4" descr="Desk with productivity items">
            <a:extLst>
              <a:ext uri="{FF2B5EF4-FFF2-40B4-BE49-F238E27FC236}">
                <a16:creationId xmlns:a16="http://schemas.microsoft.com/office/drawing/2014/main" id="{27713060-66E2-A6AF-B21B-24C2C0929BD9}"/>
              </a:ext>
            </a:extLst>
          </p:cNvPr>
          <p:cNvPicPr>
            <a:picLocks noChangeAspect="1"/>
          </p:cNvPicPr>
          <p:nvPr/>
        </p:nvPicPr>
        <p:blipFill>
          <a:blip r:embed="rId2"/>
          <a:srcRect l="31706" r="16457"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406751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87A60B0-4AB9-1634-9D8E-99EBF7E1CD39}"/>
            </a:ext>
          </a:extLst>
        </p:cNvPr>
        <p:cNvGrpSpPr/>
        <p:nvPr/>
      </p:nvGrpSpPr>
      <p:grpSpPr>
        <a:xfrm>
          <a:off x="0" y="0"/>
          <a:ext cx="0" cy="0"/>
          <a:chOff x="0" y="0"/>
          <a:chExt cx="0" cy="0"/>
        </a:xfrm>
      </p:grpSpPr>
      <p:sp useBgFill="1">
        <p:nvSpPr>
          <p:cNvPr id="13"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53EB0CC-39B1-E918-1507-59FD81F02100}"/>
              </a:ext>
            </a:extLst>
          </p:cNvPr>
          <p:cNvSpPr>
            <a:spLocks noGrp="1"/>
          </p:cNvSpPr>
          <p:nvPr>
            <p:ph type="title"/>
          </p:nvPr>
        </p:nvSpPr>
        <p:spPr>
          <a:xfrm>
            <a:off x="761800" y="762001"/>
            <a:ext cx="5334197" cy="1708242"/>
          </a:xfrm>
        </p:spPr>
        <p:txBody>
          <a:bodyPr anchor="ctr">
            <a:normAutofit/>
          </a:bodyPr>
          <a:lstStyle/>
          <a:p>
            <a:r>
              <a:rPr lang="en-US" sz="4000"/>
              <a:t>Purpose of sales research</a:t>
            </a:r>
          </a:p>
        </p:txBody>
      </p:sp>
      <p:sp>
        <p:nvSpPr>
          <p:cNvPr id="3" name="Content Placeholder 2">
            <a:extLst>
              <a:ext uri="{FF2B5EF4-FFF2-40B4-BE49-F238E27FC236}">
                <a16:creationId xmlns:a16="http://schemas.microsoft.com/office/drawing/2014/main" id="{72FC7BD6-2425-7A63-5C09-AA3B41B47D25}"/>
              </a:ext>
            </a:extLst>
          </p:cNvPr>
          <p:cNvSpPr>
            <a:spLocks noGrp="1"/>
          </p:cNvSpPr>
          <p:nvPr>
            <p:ph idx="1"/>
          </p:nvPr>
        </p:nvSpPr>
        <p:spPr>
          <a:xfrm>
            <a:off x="761800" y="2470244"/>
            <a:ext cx="6095996" cy="4387756"/>
          </a:xfrm>
        </p:spPr>
        <p:txBody>
          <a:bodyPr anchor="ctr">
            <a:normAutofit lnSpcReduction="10000"/>
          </a:bodyPr>
          <a:lstStyle/>
          <a:p>
            <a:r>
              <a:rPr lang="en-US" sz="2000" dirty="0"/>
              <a:t>10. Understanding Customer Journey: Sales research helps map the customer’s journey, identifying touchpoints and barriers that can influence purchasing decisions. </a:t>
            </a:r>
          </a:p>
          <a:p>
            <a:r>
              <a:rPr lang="en-US" sz="2000" dirty="0"/>
              <a:t>11. Assessing Marketing Campaign Effectiveness: Sales research enables businesses to measure the impact of marketing campaigns on sales performance and customer acquisition. </a:t>
            </a:r>
          </a:p>
          <a:p>
            <a:r>
              <a:rPr lang="en-US" sz="2000" dirty="0"/>
              <a:t>12. Enhancing Relationship Management: Sales research provides insights into customer preferences and behaviors, helping businesses strengthen customer relationships. </a:t>
            </a:r>
          </a:p>
          <a:p>
            <a:r>
              <a:rPr lang="en-US" sz="2000" dirty="0"/>
              <a:t>13. Identifying New Market Opportunities: Sales research can uncover emerging markets or niches, guiding businesses in expansion efforts. </a:t>
            </a:r>
          </a:p>
        </p:txBody>
      </p:sp>
      <p:pic>
        <p:nvPicPr>
          <p:cNvPr id="14" name="Picture 13" descr="Magnifying glass showing decling performance">
            <a:extLst>
              <a:ext uri="{FF2B5EF4-FFF2-40B4-BE49-F238E27FC236}">
                <a16:creationId xmlns:a16="http://schemas.microsoft.com/office/drawing/2014/main" id="{3B84B09A-47AD-F973-8C65-CD77CB1F643F}"/>
              </a:ext>
            </a:extLst>
          </p:cNvPr>
          <p:cNvPicPr>
            <a:picLocks noChangeAspect="1"/>
          </p:cNvPicPr>
          <p:nvPr/>
        </p:nvPicPr>
        <p:blipFill>
          <a:blip r:embed="rId2"/>
          <a:srcRect l="8800" r="39364"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265326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6E8BFFD-00D8-390E-21B6-E474926246B2}"/>
              </a:ext>
            </a:extLst>
          </p:cNvPr>
          <p:cNvSpPr>
            <a:spLocks noGrp="1"/>
          </p:cNvSpPr>
          <p:nvPr>
            <p:ph type="title"/>
          </p:nvPr>
        </p:nvSpPr>
        <p:spPr>
          <a:xfrm>
            <a:off x="761803" y="350196"/>
            <a:ext cx="4646904" cy="1624520"/>
          </a:xfrm>
        </p:spPr>
        <p:txBody>
          <a:bodyPr anchor="ctr">
            <a:normAutofit/>
          </a:bodyPr>
          <a:lstStyle/>
          <a:p>
            <a:r>
              <a:rPr lang="en-US" sz="4000"/>
              <a:t>Focus of sales and marketing research</a:t>
            </a:r>
          </a:p>
        </p:txBody>
      </p:sp>
      <p:sp>
        <p:nvSpPr>
          <p:cNvPr id="3" name="Content Placeholder 2">
            <a:extLst>
              <a:ext uri="{FF2B5EF4-FFF2-40B4-BE49-F238E27FC236}">
                <a16:creationId xmlns:a16="http://schemas.microsoft.com/office/drawing/2014/main" id="{CBFA5D82-D6EB-AF35-13C1-64E2BCDF55EA}"/>
              </a:ext>
            </a:extLst>
          </p:cNvPr>
          <p:cNvSpPr>
            <a:spLocks noGrp="1"/>
          </p:cNvSpPr>
          <p:nvPr>
            <p:ph idx="1"/>
          </p:nvPr>
        </p:nvSpPr>
        <p:spPr>
          <a:xfrm>
            <a:off x="761802" y="2743200"/>
            <a:ext cx="5081059" cy="3967566"/>
          </a:xfrm>
        </p:spPr>
        <p:txBody>
          <a:bodyPr anchor="ctr">
            <a:normAutofit lnSpcReduction="10000"/>
          </a:bodyPr>
          <a:lstStyle/>
          <a:p>
            <a:r>
              <a:rPr lang="en-US" sz="2000" dirty="0"/>
              <a:t>Market and sales analysis research encompasses a comprehensive examination of various factors that influence sales performance, both individually and collectively. </a:t>
            </a:r>
          </a:p>
          <a:p>
            <a:r>
              <a:rPr lang="en-US" sz="2000" dirty="0"/>
              <a:t>1. Market Analysis: This involves evaluating the current market landscape, including consumer demographics, preferences, and competitive positioning. </a:t>
            </a:r>
          </a:p>
          <a:p>
            <a:r>
              <a:rPr lang="en-US" sz="2000" dirty="0"/>
              <a:t>2. Market Potential: Assessing market potential refers to estimating the maximum achievable sales volume for a product or service within a specific market segment. </a:t>
            </a:r>
          </a:p>
        </p:txBody>
      </p:sp>
      <p:pic>
        <p:nvPicPr>
          <p:cNvPr id="5" name="Picture 4" descr="Graph">
            <a:extLst>
              <a:ext uri="{FF2B5EF4-FFF2-40B4-BE49-F238E27FC236}">
                <a16:creationId xmlns:a16="http://schemas.microsoft.com/office/drawing/2014/main" id="{24ADE9D0-E80E-33A7-9935-8CE0C7680F2A}"/>
              </a:ext>
            </a:extLst>
          </p:cNvPr>
          <p:cNvPicPr>
            <a:picLocks noChangeAspect="1"/>
          </p:cNvPicPr>
          <p:nvPr/>
        </p:nvPicPr>
        <p:blipFill>
          <a:blip r:embed="rId2"/>
          <a:srcRect l="16558" r="27824"/>
          <a:stretch/>
        </p:blipFill>
        <p:spPr>
          <a:xfrm>
            <a:off x="6096000" y="1"/>
            <a:ext cx="6102825" cy="6858000"/>
          </a:xfrm>
          <a:prstGeom prst="rect">
            <a:avLst/>
          </a:prstGeom>
        </p:spPr>
      </p:pic>
    </p:spTree>
    <p:extLst>
      <p:ext uri="{BB962C8B-B14F-4D97-AF65-F5344CB8AC3E}">
        <p14:creationId xmlns:p14="http://schemas.microsoft.com/office/powerpoint/2010/main" val="2366077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025B3E3-B580-16C8-64E0-87EB83C02FA0}"/>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BAACE6-01D9-6E97-5311-7BC2AA35CBB7}"/>
              </a:ext>
            </a:extLst>
          </p:cNvPr>
          <p:cNvSpPr>
            <a:spLocks noGrp="1"/>
          </p:cNvSpPr>
          <p:nvPr>
            <p:ph type="title"/>
          </p:nvPr>
        </p:nvSpPr>
        <p:spPr>
          <a:xfrm>
            <a:off x="761803" y="350196"/>
            <a:ext cx="4646904" cy="1624520"/>
          </a:xfrm>
        </p:spPr>
        <p:txBody>
          <a:bodyPr anchor="ctr">
            <a:normAutofit/>
          </a:bodyPr>
          <a:lstStyle/>
          <a:p>
            <a:r>
              <a:rPr lang="en-US" sz="4000"/>
              <a:t>Focus of sales and marketing research</a:t>
            </a:r>
          </a:p>
        </p:txBody>
      </p:sp>
      <p:sp>
        <p:nvSpPr>
          <p:cNvPr id="3" name="Content Placeholder 2">
            <a:extLst>
              <a:ext uri="{FF2B5EF4-FFF2-40B4-BE49-F238E27FC236}">
                <a16:creationId xmlns:a16="http://schemas.microsoft.com/office/drawing/2014/main" id="{1459D3F5-1E17-2213-B80A-94D792AAC700}"/>
              </a:ext>
            </a:extLst>
          </p:cNvPr>
          <p:cNvSpPr>
            <a:spLocks noGrp="1"/>
          </p:cNvSpPr>
          <p:nvPr>
            <p:ph idx="1"/>
          </p:nvPr>
        </p:nvSpPr>
        <p:spPr>
          <a:xfrm>
            <a:off x="761802" y="2743200"/>
            <a:ext cx="4646905" cy="3613149"/>
          </a:xfrm>
        </p:spPr>
        <p:txBody>
          <a:bodyPr anchor="ctr">
            <a:normAutofit/>
          </a:bodyPr>
          <a:lstStyle/>
          <a:p>
            <a:r>
              <a:rPr lang="en-US" sz="2000"/>
              <a:t>3. Sales Forecasting: Sales forecasting is the process of predicting future sales volumes based on historical data, market trends, and economic indicators. </a:t>
            </a:r>
          </a:p>
          <a:p>
            <a:r>
              <a:rPr lang="en-US" sz="2000"/>
              <a:t>4. Sales Analysis: This entails a detailed examination of sales data to evaluate performance against targets, identify trends, and uncover areas for improvement. </a:t>
            </a:r>
          </a:p>
        </p:txBody>
      </p:sp>
      <p:pic>
        <p:nvPicPr>
          <p:cNvPr id="5" name="Picture 4" descr="Digital financial graph">
            <a:extLst>
              <a:ext uri="{FF2B5EF4-FFF2-40B4-BE49-F238E27FC236}">
                <a16:creationId xmlns:a16="http://schemas.microsoft.com/office/drawing/2014/main" id="{22E7F61A-E293-4362-A44B-CA383E19F846}"/>
              </a:ext>
            </a:extLst>
          </p:cNvPr>
          <p:cNvPicPr>
            <a:picLocks noChangeAspect="1"/>
          </p:cNvPicPr>
          <p:nvPr/>
        </p:nvPicPr>
        <p:blipFill>
          <a:blip r:embed="rId2"/>
          <a:srcRect l="32615" r="17329"/>
          <a:stretch/>
        </p:blipFill>
        <p:spPr>
          <a:xfrm>
            <a:off x="6096000" y="1"/>
            <a:ext cx="6102825" cy="6858000"/>
          </a:xfrm>
          <a:prstGeom prst="rect">
            <a:avLst/>
          </a:prstGeom>
        </p:spPr>
      </p:pic>
    </p:spTree>
    <p:extLst>
      <p:ext uri="{BB962C8B-B14F-4D97-AF65-F5344CB8AC3E}">
        <p14:creationId xmlns:p14="http://schemas.microsoft.com/office/powerpoint/2010/main" val="21738396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152CD23-1023-B30C-F2E6-9DC5E4AEB0E1}"/>
              </a:ext>
            </a:extLst>
          </p:cNvPr>
          <p:cNvSpPr>
            <a:spLocks noGrp="1"/>
          </p:cNvSpPr>
          <p:nvPr>
            <p:ph type="title"/>
          </p:nvPr>
        </p:nvSpPr>
        <p:spPr>
          <a:xfrm>
            <a:off x="761800" y="762001"/>
            <a:ext cx="5334197" cy="1708242"/>
          </a:xfrm>
        </p:spPr>
        <p:txBody>
          <a:bodyPr anchor="ctr">
            <a:normAutofit/>
          </a:bodyPr>
          <a:lstStyle/>
          <a:p>
            <a:r>
              <a:rPr lang="en-US" sz="4000"/>
              <a:t>Market Analysis</a:t>
            </a:r>
          </a:p>
        </p:txBody>
      </p:sp>
      <p:sp>
        <p:nvSpPr>
          <p:cNvPr id="3" name="Content Placeholder 2">
            <a:extLst>
              <a:ext uri="{FF2B5EF4-FFF2-40B4-BE49-F238E27FC236}">
                <a16:creationId xmlns:a16="http://schemas.microsoft.com/office/drawing/2014/main" id="{1C7650C6-A5FA-FEA6-C107-FD24DC0A086A}"/>
              </a:ext>
            </a:extLst>
          </p:cNvPr>
          <p:cNvSpPr>
            <a:spLocks noGrp="1"/>
          </p:cNvSpPr>
          <p:nvPr>
            <p:ph idx="1"/>
          </p:nvPr>
        </p:nvSpPr>
        <p:spPr>
          <a:xfrm>
            <a:off x="761800" y="2470244"/>
            <a:ext cx="5809481" cy="4209525"/>
          </a:xfrm>
        </p:spPr>
        <p:txBody>
          <a:bodyPr anchor="ctr">
            <a:normAutofit/>
          </a:bodyPr>
          <a:lstStyle/>
          <a:p>
            <a:r>
              <a:rPr lang="en-US" sz="2000" dirty="0"/>
              <a:t>Market analysis involves a systematic evaluation of the characteristics and dynamics of a market concerning specific products or consumer goods. </a:t>
            </a:r>
          </a:p>
          <a:p>
            <a:r>
              <a:rPr lang="en-US" sz="2000" dirty="0"/>
              <a:t>This process aims to provide comprehensive insights into the market landscape, enabling businesses to make informed strategic decisions. </a:t>
            </a:r>
          </a:p>
          <a:p>
            <a:r>
              <a:rPr lang="en-US" sz="2000" dirty="0"/>
              <a:t>Key elements that a thorough market analysis should address include:</a:t>
            </a:r>
          </a:p>
          <a:p>
            <a:r>
              <a:rPr lang="en-US" sz="2000" dirty="0"/>
              <a:t>Identification of Target Industries or Consumer Segments: This involves defining the specific industries or demographics that are potential consumers of the product. </a:t>
            </a:r>
          </a:p>
        </p:txBody>
      </p:sp>
      <p:pic>
        <p:nvPicPr>
          <p:cNvPr id="5" name="Picture 4" descr="Magnifying glass showing decling performance">
            <a:extLst>
              <a:ext uri="{FF2B5EF4-FFF2-40B4-BE49-F238E27FC236}">
                <a16:creationId xmlns:a16="http://schemas.microsoft.com/office/drawing/2014/main" id="{666F7FFE-D8CF-8AE4-E9C8-07C0684C5B42}"/>
              </a:ext>
            </a:extLst>
          </p:cNvPr>
          <p:cNvPicPr>
            <a:picLocks noChangeAspect="1"/>
          </p:cNvPicPr>
          <p:nvPr/>
        </p:nvPicPr>
        <p:blipFill>
          <a:blip r:embed="rId2"/>
          <a:srcRect l="8800" r="39364"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42686613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51BD55F-BE95-940E-D198-4C30771257D9}"/>
            </a:ext>
          </a:extLst>
        </p:cNvPr>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DBB90BE-30C7-7B12-8F5B-50F7FED6449E}"/>
              </a:ext>
            </a:extLst>
          </p:cNvPr>
          <p:cNvSpPr>
            <a:spLocks noGrp="1"/>
          </p:cNvSpPr>
          <p:nvPr>
            <p:ph type="title"/>
          </p:nvPr>
        </p:nvSpPr>
        <p:spPr>
          <a:xfrm>
            <a:off x="826396" y="586855"/>
            <a:ext cx="4230100" cy="3387497"/>
          </a:xfrm>
        </p:spPr>
        <p:txBody>
          <a:bodyPr anchor="b">
            <a:normAutofit/>
          </a:bodyPr>
          <a:lstStyle/>
          <a:p>
            <a:pPr algn="r"/>
            <a:r>
              <a:rPr lang="en-US" sz="4000" dirty="0">
                <a:solidFill>
                  <a:srgbClr val="FFFFFF"/>
                </a:solidFill>
              </a:rPr>
              <a:t>Market Analysis</a:t>
            </a:r>
          </a:p>
        </p:txBody>
      </p:sp>
      <p:sp>
        <p:nvSpPr>
          <p:cNvPr id="3" name="Content Placeholder 2">
            <a:extLst>
              <a:ext uri="{FF2B5EF4-FFF2-40B4-BE49-F238E27FC236}">
                <a16:creationId xmlns:a16="http://schemas.microsoft.com/office/drawing/2014/main" id="{FCF5D1B3-9A16-3F36-7099-98CBF064EBC9}"/>
              </a:ext>
            </a:extLst>
          </p:cNvPr>
          <p:cNvSpPr>
            <a:spLocks noGrp="1"/>
          </p:cNvSpPr>
          <p:nvPr>
            <p:ph idx="1"/>
          </p:nvPr>
        </p:nvSpPr>
        <p:spPr>
          <a:xfrm>
            <a:off x="6503158" y="649480"/>
            <a:ext cx="4862447" cy="5546047"/>
          </a:xfrm>
        </p:spPr>
        <p:txBody>
          <a:bodyPr anchor="ctr">
            <a:normAutofit/>
          </a:bodyPr>
          <a:lstStyle/>
          <a:p>
            <a:endParaRPr lang="en-US" sz="2000" dirty="0"/>
          </a:p>
          <a:p>
            <a:endParaRPr lang="en-US" sz="2000" dirty="0"/>
          </a:p>
          <a:p>
            <a:endParaRPr lang="en-US" sz="2000" dirty="0"/>
          </a:p>
          <a:p>
            <a:r>
              <a:rPr lang="en-US" sz="2000" dirty="0"/>
              <a:t>Market Penetration: Evaluating the extent to which identified industries or consumers are engaged in the market. </a:t>
            </a:r>
          </a:p>
          <a:p>
            <a:r>
              <a:rPr lang="en-US" sz="2000" dirty="0"/>
              <a:t>Desired Product Attributes: Identifying the specific features and benefits that different segments prioritize. </a:t>
            </a:r>
          </a:p>
          <a:p>
            <a:r>
              <a:rPr lang="en-US" sz="2000" dirty="0"/>
              <a:t>Buying Habits and Motivations: Analyzing the purchasing behaviors and underlying motives of consumers or industries helps in understanding what drives sales in the market. </a:t>
            </a:r>
          </a:p>
        </p:txBody>
      </p:sp>
    </p:spTree>
    <p:extLst>
      <p:ext uri="{BB962C8B-B14F-4D97-AF65-F5344CB8AC3E}">
        <p14:creationId xmlns:p14="http://schemas.microsoft.com/office/powerpoint/2010/main" val="7738160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9FEF72F-7A11-13EF-5908-4D96736EF868}"/>
              </a:ext>
            </a:extLst>
          </p:cNvPr>
          <p:cNvSpPr>
            <a:spLocks noGrp="1"/>
          </p:cNvSpPr>
          <p:nvPr>
            <p:ph type="title"/>
          </p:nvPr>
        </p:nvSpPr>
        <p:spPr>
          <a:xfrm>
            <a:off x="761803" y="350196"/>
            <a:ext cx="4646904" cy="1624520"/>
          </a:xfrm>
        </p:spPr>
        <p:txBody>
          <a:bodyPr anchor="ctr">
            <a:normAutofit/>
          </a:bodyPr>
          <a:lstStyle/>
          <a:p>
            <a:r>
              <a:rPr lang="en-US" sz="3700"/>
              <a:t>Procedure for Conducting Market Analysis</a:t>
            </a:r>
          </a:p>
        </p:txBody>
      </p:sp>
      <p:sp>
        <p:nvSpPr>
          <p:cNvPr id="3" name="Content Placeholder 2">
            <a:extLst>
              <a:ext uri="{FF2B5EF4-FFF2-40B4-BE49-F238E27FC236}">
                <a16:creationId xmlns:a16="http://schemas.microsoft.com/office/drawing/2014/main" id="{8297FD18-690F-0648-F0F5-02954C18CC9C}"/>
              </a:ext>
            </a:extLst>
          </p:cNvPr>
          <p:cNvSpPr>
            <a:spLocks noGrp="1"/>
          </p:cNvSpPr>
          <p:nvPr>
            <p:ph idx="1"/>
          </p:nvPr>
        </p:nvSpPr>
        <p:spPr>
          <a:xfrm>
            <a:off x="761802" y="2743200"/>
            <a:ext cx="4646905" cy="3613149"/>
          </a:xfrm>
        </p:spPr>
        <p:txBody>
          <a:bodyPr anchor="ctr">
            <a:normAutofit/>
          </a:bodyPr>
          <a:lstStyle/>
          <a:p>
            <a:r>
              <a:rPr lang="en-US" sz="2000" dirty="0"/>
              <a:t>1. Define the Market: Clearly outline the product or service and the specific market segments of interest.</a:t>
            </a:r>
          </a:p>
          <a:p>
            <a:r>
              <a:rPr lang="en-US" sz="2000" dirty="0"/>
              <a:t>2. Gather Data: Utilize a combination of primary and secondary research methods. </a:t>
            </a:r>
          </a:p>
          <a:p>
            <a:r>
              <a:rPr lang="en-US" sz="2000" dirty="0"/>
              <a:t>3. Analyze the Data: Organize and interpret the data to identify trends, patterns, and insights. </a:t>
            </a:r>
          </a:p>
          <a:p>
            <a:endParaRPr lang="en-US" sz="2000" dirty="0"/>
          </a:p>
        </p:txBody>
      </p:sp>
      <p:pic>
        <p:nvPicPr>
          <p:cNvPr id="5" name="Picture 4" descr="Financial graphs on a dark display">
            <a:extLst>
              <a:ext uri="{FF2B5EF4-FFF2-40B4-BE49-F238E27FC236}">
                <a16:creationId xmlns:a16="http://schemas.microsoft.com/office/drawing/2014/main" id="{8E88D135-5599-9231-40C5-F684546AF2A6}"/>
              </a:ext>
            </a:extLst>
          </p:cNvPr>
          <p:cNvPicPr>
            <a:picLocks noChangeAspect="1"/>
          </p:cNvPicPr>
          <p:nvPr/>
        </p:nvPicPr>
        <p:blipFill>
          <a:blip r:embed="rId2"/>
          <a:srcRect l="19287" r="25095"/>
          <a:stretch/>
        </p:blipFill>
        <p:spPr>
          <a:xfrm>
            <a:off x="6096000" y="1"/>
            <a:ext cx="6102825" cy="6858000"/>
          </a:xfrm>
          <a:prstGeom prst="rect">
            <a:avLst/>
          </a:prstGeom>
        </p:spPr>
      </p:pic>
    </p:spTree>
    <p:extLst>
      <p:ext uri="{BB962C8B-B14F-4D97-AF65-F5344CB8AC3E}">
        <p14:creationId xmlns:p14="http://schemas.microsoft.com/office/powerpoint/2010/main" val="38624167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3F97B4D-F581-5497-1691-B2057A67F2C1}"/>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9966884-0BFF-67F1-5353-33E2524B9E3C}"/>
              </a:ext>
            </a:extLst>
          </p:cNvPr>
          <p:cNvSpPr>
            <a:spLocks noGrp="1"/>
          </p:cNvSpPr>
          <p:nvPr>
            <p:ph type="title"/>
          </p:nvPr>
        </p:nvSpPr>
        <p:spPr>
          <a:xfrm>
            <a:off x="761803" y="350196"/>
            <a:ext cx="4646904" cy="1624520"/>
          </a:xfrm>
        </p:spPr>
        <p:txBody>
          <a:bodyPr anchor="ctr">
            <a:normAutofit/>
          </a:bodyPr>
          <a:lstStyle/>
          <a:p>
            <a:r>
              <a:rPr lang="en-US" sz="3700"/>
              <a:t>Procedure for Conducting Market Analysis</a:t>
            </a:r>
          </a:p>
        </p:txBody>
      </p:sp>
      <p:sp>
        <p:nvSpPr>
          <p:cNvPr id="3" name="Content Placeholder 2">
            <a:extLst>
              <a:ext uri="{FF2B5EF4-FFF2-40B4-BE49-F238E27FC236}">
                <a16:creationId xmlns:a16="http://schemas.microsoft.com/office/drawing/2014/main" id="{2E22BF05-896A-FFD2-B9AD-11BA8E523145}"/>
              </a:ext>
            </a:extLst>
          </p:cNvPr>
          <p:cNvSpPr>
            <a:spLocks noGrp="1"/>
          </p:cNvSpPr>
          <p:nvPr>
            <p:ph idx="1"/>
          </p:nvPr>
        </p:nvSpPr>
        <p:spPr>
          <a:xfrm>
            <a:off x="761802" y="2743200"/>
            <a:ext cx="4646905" cy="3613149"/>
          </a:xfrm>
        </p:spPr>
        <p:txBody>
          <a:bodyPr anchor="ctr">
            <a:normAutofit/>
          </a:bodyPr>
          <a:lstStyle/>
          <a:p>
            <a:r>
              <a:rPr lang="en-US" sz="1900"/>
              <a:t>4. Develop Insights: Summarize the findings into key insights that highlight opportunities and challenges within the market. </a:t>
            </a:r>
          </a:p>
          <a:p>
            <a:r>
              <a:rPr lang="en-US" sz="1900"/>
              <a:t>5. Report Findings: Create a detailed report that presents the findings in a clear and concise manner. </a:t>
            </a:r>
          </a:p>
          <a:p>
            <a:r>
              <a:rPr lang="en-US" sz="1900"/>
              <a:t>6. Implement and Monitor: Finally, implement strategies based on the analysis and continuously monitor the market for changes that may impact performance. </a:t>
            </a:r>
          </a:p>
          <a:p>
            <a:endParaRPr lang="en-US" sz="1900"/>
          </a:p>
        </p:txBody>
      </p:sp>
      <p:pic>
        <p:nvPicPr>
          <p:cNvPr id="5" name="Picture 4" descr="Magnifying glass showing decling performance">
            <a:extLst>
              <a:ext uri="{FF2B5EF4-FFF2-40B4-BE49-F238E27FC236}">
                <a16:creationId xmlns:a16="http://schemas.microsoft.com/office/drawing/2014/main" id="{24F021D5-232A-C3C4-F726-A1F6642FCA81}"/>
              </a:ext>
            </a:extLst>
          </p:cNvPr>
          <p:cNvPicPr>
            <a:picLocks noChangeAspect="1"/>
          </p:cNvPicPr>
          <p:nvPr/>
        </p:nvPicPr>
        <p:blipFill>
          <a:blip r:embed="rId2"/>
          <a:srcRect l="5018" r="35581" b="-2"/>
          <a:stretch/>
        </p:blipFill>
        <p:spPr>
          <a:xfrm>
            <a:off x="6096000" y="1"/>
            <a:ext cx="6102825" cy="6858000"/>
          </a:xfrm>
          <a:prstGeom prst="rect">
            <a:avLst/>
          </a:prstGeom>
        </p:spPr>
      </p:pic>
    </p:spTree>
    <p:extLst>
      <p:ext uri="{BB962C8B-B14F-4D97-AF65-F5344CB8AC3E}">
        <p14:creationId xmlns:p14="http://schemas.microsoft.com/office/powerpoint/2010/main" val="38716147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45D534-F9C5-3C8E-9C04-31924B901DE4}"/>
              </a:ext>
            </a:extLst>
          </p:cNvPr>
          <p:cNvSpPr>
            <a:spLocks noGrp="1"/>
          </p:cNvSpPr>
          <p:nvPr>
            <p:ph type="title"/>
          </p:nvPr>
        </p:nvSpPr>
        <p:spPr>
          <a:xfrm>
            <a:off x="761800" y="762001"/>
            <a:ext cx="5334197" cy="1708242"/>
          </a:xfrm>
        </p:spPr>
        <p:txBody>
          <a:bodyPr anchor="ctr">
            <a:normAutofit/>
          </a:bodyPr>
          <a:lstStyle/>
          <a:p>
            <a:r>
              <a:rPr lang="en-US" sz="4000"/>
              <a:t>Market Potential</a:t>
            </a:r>
          </a:p>
        </p:txBody>
      </p:sp>
      <p:sp>
        <p:nvSpPr>
          <p:cNvPr id="3" name="Content Placeholder 2">
            <a:extLst>
              <a:ext uri="{FF2B5EF4-FFF2-40B4-BE49-F238E27FC236}">
                <a16:creationId xmlns:a16="http://schemas.microsoft.com/office/drawing/2014/main" id="{57FB351E-53B2-7F46-2F1E-B069CB7891D8}"/>
              </a:ext>
            </a:extLst>
          </p:cNvPr>
          <p:cNvSpPr>
            <a:spLocks noGrp="1"/>
          </p:cNvSpPr>
          <p:nvPr>
            <p:ph idx="1"/>
          </p:nvPr>
        </p:nvSpPr>
        <p:spPr>
          <a:xfrm>
            <a:off x="495946" y="1906292"/>
            <a:ext cx="5889356" cy="4633993"/>
          </a:xfrm>
        </p:spPr>
        <p:txBody>
          <a:bodyPr anchor="ctr">
            <a:normAutofit fontScale="85000" lnSpcReduction="20000"/>
          </a:bodyPr>
          <a:lstStyle/>
          <a:p>
            <a:r>
              <a:rPr lang="en-US" sz="2400" dirty="0"/>
              <a:t>Market potential represents the total possible sales for a product or group of products within a specific market. </a:t>
            </a:r>
          </a:p>
          <a:p>
            <a:r>
              <a:rPr lang="en-US" sz="2400" dirty="0"/>
              <a:t>Market potential serves several key purposes:</a:t>
            </a:r>
          </a:p>
          <a:p>
            <a:r>
              <a:rPr lang="en-US" sz="2400" dirty="0"/>
              <a:t>1. Sales Territory Structuring: Businesses can define sales territories based on potential market demand, allowing for more strategic resource allocation (Kotler &amp; Keller, 2016).</a:t>
            </a:r>
          </a:p>
          <a:p>
            <a:r>
              <a:rPr lang="en-US" sz="2400" dirty="0"/>
              <a:t>2. Setting Sales Quotas: Organizations use market potential to establish realistic sales targets for their teams, ensuring alignment with overall business goals.</a:t>
            </a:r>
          </a:p>
          <a:p>
            <a:r>
              <a:rPr lang="en-US" sz="2400" dirty="0"/>
              <a:t>3. Allocating Promotional Efforts: By understanding market potential, companies can make informed decisions about where to invest in advertising and promotions, maximizing impact (</a:t>
            </a:r>
            <a:r>
              <a:rPr lang="en-US" sz="2400" dirty="0" err="1"/>
              <a:t>Czinkota</a:t>
            </a:r>
            <a:r>
              <a:rPr lang="en-US" sz="2400" dirty="0"/>
              <a:t> &amp; </a:t>
            </a:r>
            <a:r>
              <a:rPr lang="en-US" sz="2400" dirty="0" err="1"/>
              <a:t>Ronkainen</a:t>
            </a:r>
            <a:r>
              <a:rPr lang="en-US" sz="2400" dirty="0"/>
              <a:t>, 2013).</a:t>
            </a:r>
          </a:p>
          <a:p>
            <a:endParaRPr lang="en-US" sz="1400" dirty="0"/>
          </a:p>
        </p:txBody>
      </p:sp>
      <p:pic>
        <p:nvPicPr>
          <p:cNvPr id="5" name="Picture 4" descr="Graph">
            <a:extLst>
              <a:ext uri="{FF2B5EF4-FFF2-40B4-BE49-F238E27FC236}">
                <a16:creationId xmlns:a16="http://schemas.microsoft.com/office/drawing/2014/main" id="{B913257F-1F41-7A4E-B1CB-86DBBD9DFAA9}"/>
              </a:ext>
            </a:extLst>
          </p:cNvPr>
          <p:cNvPicPr>
            <a:picLocks noChangeAspect="1"/>
          </p:cNvPicPr>
          <p:nvPr/>
        </p:nvPicPr>
        <p:blipFill>
          <a:blip r:embed="rId2"/>
          <a:srcRect l="20099" r="31366" b="2"/>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1217050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755E285-099B-56FD-9D2C-2C6179461002}"/>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60A4FA2-799F-E818-ACC5-CC6EF668818B}"/>
              </a:ext>
            </a:extLst>
          </p:cNvPr>
          <p:cNvSpPr>
            <a:spLocks noGrp="1"/>
          </p:cNvSpPr>
          <p:nvPr>
            <p:ph type="title"/>
          </p:nvPr>
        </p:nvSpPr>
        <p:spPr>
          <a:xfrm>
            <a:off x="761800" y="762001"/>
            <a:ext cx="5334197" cy="1708242"/>
          </a:xfrm>
        </p:spPr>
        <p:txBody>
          <a:bodyPr anchor="ctr">
            <a:normAutofit/>
          </a:bodyPr>
          <a:lstStyle/>
          <a:p>
            <a:r>
              <a:rPr lang="en-US" sz="4000"/>
              <a:t>Market Potential</a:t>
            </a:r>
          </a:p>
        </p:txBody>
      </p:sp>
      <p:sp>
        <p:nvSpPr>
          <p:cNvPr id="3" name="Content Placeholder 2">
            <a:extLst>
              <a:ext uri="{FF2B5EF4-FFF2-40B4-BE49-F238E27FC236}">
                <a16:creationId xmlns:a16="http://schemas.microsoft.com/office/drawing/2014/main" id="{AC11BAAA-2AAB-AFA6-DBE2-C2152C5C637A}"/>
              </a:ext>
            </a:extLst>
          </p:cNvPr>
          <p:cNvSpPr>
            <a:spLocks noGrp="1"/>
          </p:cNvSpPr>
          <p:nvPr>
            <p:ph idx="1"/>
          </p:nvPr>
        </p:nvSpPr>
        <p:spPr>
          <a:xfrm>
            <a:off x="557940" y="2123268"/>
            <a:ext cx="5982346" cy="4541003"/>
          </a:xfrm>
        </p:spPr>
        <p:txBody>
          <a:bodyPr anchor="ctr">
            <a:normAutofit fontScale="92500"/>
          </a:bodyPr>
          <a:lstStyle/>
          <a:p>
            <a:r>
              <a:rPr lang="en-US" sz="2000" dirty="0"/>
              <a:t>4. Location Decisions: Market potential helps determine where to establish new plants, branches, or warehouses based on projected demand.</a:t>
            </a:r>
          </a:p>
          <a:p>
            <a:r>
              <a:rPr lang="en-US" sz="2000" dirty="0"/>
              <a:t>5. Sales Compensation Plans: Effective compensation structures can be designed by analyzing market potential, ensuring fairness and motivation for sales personnel.</a:t>
            </a:r>
          </a:p>
          <a:p>
            <a:r>
              <a:rPr lang="en-US" sz="2000" dirty="0"/>
              <a:t>6. Evaluating Sales Force Effectiveness: Understanding market potential allows businesses to measure the effectiveness of their sales strategies and personnel against established benchmarks.</a:t>
            </a:r>
          </a:p>
          <a:p>
            <a:r>
              <a:rPr lang="en-US" sz="2000" dirty="0"/>
              <a:t>7. Identifying Customers and Prospects: Market potential helps in identifying target customers and prospects, facilitating more focused marketing efforts.</a:t>
            </a:r>
          </a:p>
          <a:p>
            <a:endParaRPr lang="en-US" sz="1600" dirty="0"/>
          </a:p>
        </p:txBody>
      </p:sp>
      <p:pic>
        <p:nvPicPr>
          <p:cNvPr id="5" name="Picture 4" descr="A cropped image of a person touching a plant">
            <a:extLst>
              <a:ext uri="{FF2B5EF4-FFF2-40B4-BE49-F238E27FC236}">
                <a16:creationId xmlns:a16="http://schemas.microsoft.com/office/drawing/2014/main" id="{08E400FD-FF42-022F-7B8F-EF06057BEC4D}"/>
              </a:ext>
            </a:extLst>
          </p:cNvPr>
          <p:cNvPicPr>
            <a:picLocks noChangeAspect="1"/>
          </p:cNvPicPr>
          <p:nvPr/>
        </p:nvPicPr>
        <p:blipFill>
          <a:blip r:embed="rId2"/>
          <a:srcRect l="22605" r="25558"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23496980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628747E-D823-81F8-15EA-202F12AF4F0A}"/>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2A4F914-4001-C622-E205-3E3F9301A23E}"/>
              </a:ext>
            </a:extLst>
          </p:cNvPr>
          <p:cNvSpPr>
            <a:spLocks noGrp="1"/>
          </p:cNvSpPr>
          <p:nvPr>
            <p:ph type="title"/>
          </p:nvPr>
        </p:nvSpPr>
        <p:spPr>
          <a:xfrm>
            <a:off x="761803" y="350196"/>
            <a:ext cx="4646904" cy="1624520"/>
          </a:xfrm>
        </p:spPr>
        <p:txBody>
          <a:bodyPr anchor="ctr">
            <a:normAutofit/>
          </a:bodyPr>
          <a:lstStyle/>
          <a:p>
            <a:r>
              <a:rPr lang="en-US" sz="4000"/>
              <a:t>Market Potential</a:t>
            </a:r>
          </a:p>
        </p:txBody>
      </p:sp>
      <p:sp>
        <p:nvSpPr>
          <p:cNvPr id="3" name="Content Placeholder 2">
            <a:extLst>
              <a:ext uri="{FF2B5EF4-FFF2-40B4-BE49-F238E27FC236}">
                <a16:creationId xmlns:a16="http://schemas.microsoft.com/office/drawing/2014/main" id="{52B42372-125A-0C74-6073-5641A894C717}"/>
              </a:ext>
            </a:extLst>
          </p:cNvPr>
          <p:cNvSpPr>
            <a:spLocks noGrp="1"/>
          </p:cNvSpPr>
          <p:nvPr>
            <p:ph idx="1"/>
          </p:nvPr>
        </p:nvSpPr>
        <p:spPr>
          <a:xfrm>
            <a:off x="761802" y="2743200"/>
            <a:ext cx="4988069" cy="3764604"/>
          </a:xfrm>
        </p:spPr>
        <p:txBody>
          <a:bodyPr anchor="ctr">
            <a:normAutofit lnSpcReduction="10000"/>
          </a:bodyPr>
          <a:lstStyle/>
          <a:p>
            <a:r>
              <a:rPr lang="en-US" sz="2000" dirty="0"/>
              <a:t>8. Selecting Distribution Channels: Insights into market potential inform decisions on the most effective channels of distribution.</a:t>
            </a:r>
          </a:p>
          <a:p>
            <a:r>
              <a:rPr lang="en-US" sz="2000" dirty="0"/>
              <a:t>9. Spotting Trouble Areas: Analyzing sales patterns in relation to market potential can help identify "soft spots" or areas where sales performance may be lagging.</a:t>
            </a:r>
          </a:p>
          <a:p>
            <a:r>
              <a:rPr lang="en-US" sz="2000" dirty="0"/>
              <a:t>10. Advertising and Promotion Allocation: Market potential provides a basis for allocating budgets for advertising and promotional activities to maximize reach and effectiveness.</a:t>
            </a:r>
          </a:p>
          <a:p>
            <a:endParaRPr lang="en-US" sz="1700" dirty="0"/>
          </a:p>
        </p:txBody>
      </p:sp>
      <p:pic>
        <p:nvPicPr>
          <p:cNvPr id="5" name="Picture 4" descr="Calculator, pen, compass, money and a paper with graphs printed on it">
            <a:extLst>
              <a:ext uri="{FF2B5EF4-FFF2-40B4-BE49-F238E27FC236}">
                <a16:creationId xmlns:a16="http://schemas.microsoft.com/office/drawing/2014/main" id="{452D74D1-54A1-8319-DF79-D18CD6AA6D10}"/>
              </a:ext>
            </a:extLst>
          </p:cNvPr>
          <p:cNvPicPr>
            <a:picLocks noChangeAspect="1"/>
          </p:cNvPicPr>
          <p:nvPr/>
        </p:nvPicPr>
        <p:blipFill>
          <a:blip r:embed="rId2"/>
          <a:srcRect l="25303" r="21080" b="-2"/>
          <a:stretch/>
        </p:blipFill>
        <p:spPr>
          <a:xfrm>
            <a:off x="6096000" y="1"/>
            <a:ext cx="6102825" cy="6858000"/>
          </a:xfrm>
          <a:prstGeom prst="rect">
            <a:avLst/>
          </a:prstGeom>
        </p:spPr>
      </p:pic>
    </p:spTree>
    <p:extLst>
      <p:ext uri="{BB962C8B-B14F-4D97-AF65-F5344CB8AC3E}">
        <p14:creationId xmlns:p14="http://schemas.microsoft.com/office/powerpoint/2010/main" val="36033707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3D34FAF-05A6-DE9F-3C36-25C62981E4E8}"/>
              </a:ext>
            </a:extLst>
          </p:cNvPr>
          <p:cNvSpPr>
            <a:spLocks noGrp="1"/>
          </p:cNvSpPr>
          <p:nvPr>
            <p:ph type="title"/>
          </p:nvPr>
        </p:nvSpPr>
        <p:spPr>
          <a:xfrm>
            <a:off x="761803" y="350196"/>
            <a:ext cx="4646904" cy="1624520"/>
          </a:xfrm>
        </p:spPr>
        <p:txBody>
          <a:bodyPr anchor="ctr">
            <a:normAutofit/>
          </a:bodyPr>
          <a:lstStyle/>
          <a:p>
            <a:r>
              <a:rPr lang="en-US" sz="3700"/>
              <a:t>Methods for Measuring Market Potential</a:t>
            </a:r>
          </a:p>
        </p:txBody>
      </p:sp>
      <p:sp>
        <p:nvSpPr>
          <p:cNvPr id="3" name="Content Placeholder 2">
            <a:extLst>
              <a:ext uri="{FF2B5EF4-FFF2-40B4-BE49-F238E27FC236}">
                <a16:creationId xmlns:a16="http://schemas.microsoft.com/office/drawing/2014/main" id="{0FBB5098-DBC2-0526-5189-B74E0D1D6B4D}"/>
              </a:ext>
            </a:extLst>
          </p:cNvPr>
          <p:cNvSpPr>
            <a:spLocks noGrp="1"/>
          </p:cNvSpPr>
          <p:nvPr>
            <p:ph idx="1"/>
          </p:nvPr>
        </p:nvSpPr>
        <p:spPr>
          <a:xfrm>
            <a:off x="761802" y="2743200"/>
            <a:ext cx="4646905" cy="3613149"/>
          </a:xfrm>
        </p:spPr>
        <p:txBody>
          <a:bodyPr anchor="ctr">
            <a:normAutofit/>
          </a:bodyPr>
          <a:lstStyle/>
          <a:p>
            <a:r>
              <a:rPr lang="en-US" sz="1700"/>
              <a:t>Adjusted Industry Sales Method: This method involves compiling industry sales data from trade associations or governmental sources. </a:t>
            </a:r>
          </a:p>
          <a:p>
            <a:r>
              <a:rPr lang="en-US" sz="1700"/>
              <a:t>Purchase Proportion Method: When industry sales data are unavailable, this method estimates potential market size by determining the purchase proportions of similar products. </a:t>
            </a:r>
          </a:p>
          <a:p>
            <a:r>
              <a:rPr lang="en-US" sz="1700"/>
              <a:t>Survey of Users: For markets with a smaller population of current and potential users, a census can provide a reliable estimate of market potential. </a:t>
            </a:r>
          </a:p>
          <a:p>
            <a:endParaRPr lang="en-US" sz="1700"/>
          </a:p>
        </p:txBody>
      </p:sp>
      <p:pic>
        <p:nvPicPr>
          <p:cNvPr id="5" name="Picture 4" descr="Magnifying glass showing decling performance">
            <a:extLst>
              <a:ext uri="{FF2B5EF4-FFF2-40B4-BE49-F238E27FC236}">
                <a16:creationId xmlns:a16="http://schemas.microsoft.com/office/drawing/2014/main" id="{EFCF5A86-F045-B413-EBB8-8FC3E61C743C}"/>
              </a:ext>
            </a:extLst>
          </p:cNvPr>
          <p:cNvPicPr>
            <a:picLocks noChangeAspect="1"/>
          </p:cNvPicPr>
          <p:nvPr/>
        </p:nvPicPr>
        <p:blipFill>
          <a:blip r:embed="rId2"/>
          <a:srcRect l="5018" r="35581" b="-2"/>
          <a:stretch/>
        </p:blipFill>
        <p:spPr>
          <a:xfrm>
            <a:off x="6096000" y="1"/>
            <a:ext cx="6102825" cy="6858000"/>
          </a:xfrm>
          <a:prstGeom prst="rect">
            <a:avLst/>
          </a:prstGeom>
        </p:spPr>
      </p:pic>
    </p:spTree>
    <p:extLst>
      <p:ext uri="{BB962C8B-B14F-4D97-AF65-F5344CB8AC3E}">
        <p14:creationId xmlns:p14="http://schemas.microsoft.com/office/powerpoint/2010/main" val="11260977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BC999B-17C5-2343-5566-6EE9EA325240}"/>
              </a:ext>
            </a:extLst>
          </p:cNvPr>
          <p:cNvSpPr>
            <a:spLocks noGrp="1"/>
          </p:cNvSpPr>
          <p:nvPr>
            <p:ph type="title"/>
          </p:nvPr>
        </p:nvSpPr>
        <p:spPr>
          <a:xfrm>
            <a:off x="761803" y="350196"/>
            <a:ext cx="4646904" cy="1624520"/>
          </a:xfrm>
        </p:spPr>
        <p:txBody>
          <a:bodyPr anchor="ctr">
            <a:normAutofit/>
          </a:bodyPr>
          <a:lstStyle/>
          <a:p>
            <a:r>
              <a:rPr lang="en-US" sz="3700"/>
              <a:t>Procedure for Conducting Market Potential Research</a:t>
            </a:r>
          </a:p>
        </p:txBody>
      </p:sp>
      <p:sp>
        <p:nvSpPr>
          <p:cNvPr id="3" name="Content Placeholder 2">
            <a:extLst>
              <a:ext uri="{FF2B5EF4-FFF2-40B4-BE49-F238E27FC236}">
                <a16:creationId xmlns:a16="http://schemas.microsoft.com/office/drawing/2014/main" id="{51E5707F-5849-AC92-CB45-3013F4E77931}"/>
              </a:ext>
            </a:extLst>
          </p:cNvPr>
          <p:cNvSpPr>
            <a:spLocks noGrp="1"/>
          </p:cNvSpPr>
          <p:nvPr>
            <p:ph idx="1"/>
          </p:nvPr>
        </p:nvSpPr>
        <p:spPr>
          <a:xfrm>
            <a:off x="761802" y="2743200"/>
            <a:ext cx="5034564" cy="3952068"/>
          </a:xfrm>
        </p:spPr>
        <p:txBody>
          <a:bodyPr anchor="ctr">
            <a:normAutofit/>
          </a:bodyPr>
          <a:lstStyle/>
          <a:p>
            <a:r>
              <a:rPr lang="en-US" sz="2000" dirty="0"/>
              <a:t>1. Define Research Objectives: Clearly articulate the goals of the research, such as understanding market size, identifying target segments, or evaluating competitive positioning.</a:t>
            </a:r>
          </a:p>
          <a:p>
            <a:r>
              <a:rPr lang="en-US" sz="2000" dirty="0"/>
              <a:t>2. Identify the Market: Define the specific market or industry of interest.</a:t>
            </a:r>
          </a:p>
          <a:p>
            <a:r>
              <a:rPr lang="en-US" sz="2000" dirty="0"/>
              <a:t>3. Gather Secondary Data: Collect existing data from sources such as industry reports, government publications, market studies, and trade associations. </a:t>
            </a:r>
          </a:p>
        </p:txBody>
      </p:sp>
      <p:pic>
        <p:nvPicPr>
          <p:cNvPr id="5" name="Picture 4" descr="Desk with productivity items">
            <a:extLst>
              <a:ext uri="{FF2B5EF4-FFF2-40B4-BE49-F238E27FC236}">
                <a16:creationId xmlns:a16="http://schemas.microsoft.com/office/drawing/2014/main" id="{7C160C65-848F-1D57-B9A8-B58D41B9B3A0}"/>
              </a:ext>
            </a:extLst>
          </p:cNvPr>
          <p:cNvPicPr>
            <a:picLocks noChangeAspect="1"/>
          </p:cNvPicPr>
          <p:nvPr/>
        </p:nvPicPr>
        <p:blipFill>
          <a:blip r:embed="rId2"/>
          <a:srcRect l="27925" r="12675" b="-2"/>
          <a:stretch/>
        </p:blipFill>
        <p:spPr>
          <a:xfrm>
            <a:off x="6096000" y="1"/>
            <a:ext cx="6102825" cy="6858000"/>
          </a:xfrm>
          <a:prstGeom prst="rect">
            <a:avLst/>
          </a:prstGeom>
        </p:spPr>
      </p:pic>
    </p:spTree>
    <p:extLst>
      <p:ext uri="{BB962C8B-B14F-4D97-AF65-F5344CB8AC3E}">
        <p14:creationId xmlns:p14="http://schemas.microsoft.com/office/powerpoint/2010/main" val="14312581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9F003D1-B583-4346-D06E-E6768E4B971A}"/>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BFB3F7-B1CF-C8A4-4FEA-40D94D6F6B08}"/>
              </a:ext>
            </a:extLst>
          </p:cNvPr>
          <p:cNvSpPr>
            <a:spLocks noGrp="1"/>
          </p:cNvSpPr>
          <p:nvPr>
            <p:ph type="title"/>
          </p:nvPr>
        </p:nvSpPr>
        <p:spPr>
          <a:xfrm>
            <a:off x="761800" y="762001"/>
            <a:ext cx="5334197" cy="1708242"/>
          </a:xfrm>
        </p:spPr>
        <p:txBody>
          <a:bodyPr anchor="ctr">
            <a:normAutofit/>
          </a:bodyPr>
          <a:lstStyle/>
          <a:p>
            <a:r>
              <a:rPr lang="en-US" sz="3700"/>
              <a:t>Procedure for Conducting Market Potential Research</a:t>
            </a:r>
          </a:p>
        </p:txBody>
      </p:sp>
      <p:sp>
        <p:nvSpPr>
          <p:cNvPr id="3" name="Content Placeholder 2">
            <a:extLst>
              <a:ext uri="{FF2B5EF4-FFF2-40B4-BE49-F238E27FC236}">
                <a16:creationId xmlns:a16="http://schemas.microsoft.com/office/drawing/2014/main" id="{E20B9DE5-7BD3-B481-E6E2-1F89F8B051B1}"/>
              </a:ext>
            </a:extLst>
          </p:cNvPr>
          <p:cNvSpPr>
            <a:spLocks noGrp="1"/>
          </p:cNvSpPr>
          <p:nvPr>
            <p:ph idx="1"/>
          </p:nvPr>
        </p:nvSpPr>
        <p:spPr>
          <a:xfrm>
            <a:off x="761800" y="2470244"/>
            <a:ext cx="5334197" cy="3769835"/>
          </a:xfrm>
        </p:spPr>
        <p:txBody>
          <a:bodyPr anchor="ctr">
            <a:normAutofit/>
          </a:bodyPr>
          <a:lstStyle/>
          <a:p>
            <a:r>
              <a:rPr lang="en-US" sz="2000"/>
              <a:t>4. Conduct Primary Research: If necessary, gather primary data through: Surveys, Interviews and Focus Groups </a:t>
            </a:r>
          </a:p>
          <a:p>
            <a:r>
              <a:rPr lang="en-US" sz="2000"/>
              <a:t>5. Choose a Measurement Method: Select appropriate methods for estimating market potential, such as: Adjusted Industry Sales Method, Purchase Proportion Method and Survey of Users </a:t>
            </a:r>
          </a:p>
          <a:p>
            <a:r>
              <a:rPr lang="en-US" sz="2000"/>
              <a:t>6. Analyze the Data: Organize and process the collected data using statistical tools and software. Look for trends, patterns, and correlations that inform market potential.</a:t>
            </a:r>
          </a:p>
          <a:p>
            <a:endParaRPr lang="en-US" sz="2000"/>
          </a:p>
        </p:txBody>
      </p:sp>
      <p:pic>
        <p:nvPicPr>
          <p:cNvPr id="5" name="Picture 4" descr="Magnifying glass showing decling performance">
            <a:extLst>
              <a:ext uri="{FF2B5EF4-FFF2-40B4-BE49-F238E27FC236}">
                <a16:creationId xmlns:a16="http://schemas.microsoft.com/office/drawing/2014/main" id="{D8E412B1-EF77-6DA0-680D-FCACD3CABBE2}"/>
              </a:ext>
            </a:extLst>
          </p:cNvPr>
          <p:cNvPicPr>
            <a:picLocks noChangeAspect="1"/>
          </p:cNvPicPr>
          <p:nvPr/>
        </p:nvPicPr>
        <p:blipFill>
          <a:blip r:embed="rId2"/>
          <a:srcRect l="8800" r="39364"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26754212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FBD9943-92A2-347F-140F-F0113F408A27}"/>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0A3A5CD-D1AA-0F56-3FAD-F95392A7E2D0}"/>
              </a:ext>
            </a:extLst>
          </p:cNvPr>
          <p:cNvSpPr>
            <a:spLocks noGrp="1"/>
          </p:cNvSpPr>
          <p:nvPr>
            <p:ph type="title"/>
          </p:nvPr>
        </p:nvSpPr>
        <p:spPr>
          <a:xfrm>
            <a:off x="761803" y="350196"/>
            <a:ext cx="4646904" cy="1624520"/>
          </a:xfrm>
        </p:spPr>
        <p:txBody>
          <a:bodyPr anchor="ctr">
            <a:normAutofit/>
          </a:bodyPr>
          <a:lstStyle/>
          <a:p>
            <a:r>
              <a:rPr lang="en-US" sz="3700"/>
              <a:t>Procedure for Conducting Market Potential Research</a:t>
            </a:r>
          </a:p>
        </p:txBody>
      </p:sp>
      <p:sp>
        <p:nvSpPr>
          <p:cNvPr id="3" name="Content Placeholder 2">
            <a:extLst>
              <a:ext uri="{FF2B5EF4-FFF2-40B4-BE49-F238E27FC236}">
                <a16:creationId xmlns:a16="http://schemas.microsoft.com/office/drawing/2014/main" id="{32295624-2CD1-B1B4-D36B-863E1FF513C9}"/>
              </a:ext>
            </a:extLst>
          </p:cNvPr>
          <p:cNvSpPr>
            <a:spLocks noGrp="1"/>
          </p:cNvSpPr>
          <p:nvPr>
            <p:ph idx="1"/>
          </p:nvPr>
        </p:nvSpPr>
        <p:spPr>
          <a:xfrm>
            <a:off x="433953" y="2286000"/>
            <a:ext cx="5207429" cy="4221804"/>
          </a:xfrm>
        </p:spPr>
        <p:txBody>
          <a:bodyPr anchor="ctr">
            <a:normAutofit lnSpcReduction="10000"/>
          </a:bodyPr>
          <a:lstStyle/>
          <a:p>
            <a:r>
              <a:rPr lang="en-US" sz="2000" dirty="0"/>
              <a:t>7. Develop Insights: Summarize the findings into key insights that highlight market opportunities, potential challenges, and consumer preferences. </a:t>
            </a:r>
          </a:p>
          <a:p>
            <a:r>
              <a:rPr lang="en-US" sz="2000" dirty="0"/>
              <a:t>8. Prepare a Report: Compile the research findings into a comprehensive report. This should include:</a:t>
            </a:r>
          </a:p>
          <a:p>
            <a:r>
              <a:rPr lang="en-US" sz="2000" dirty="0"/>
              <a:t>Executive summary</a:t>
            </a:r>
          </a:p>
          <a:p>
            <a:r>
              <a:rPr lang="en-US" sz="2000" dirty="0"/>
              <a:t>Methodology</a:t>
            </a:r>
          </a:p>
          <a:p>
            <a:r>
              <a:rPr lang="en-US" sz="2000" dirty="0"/>
              <a:t>Key findings and insights</a:t>
            </a:r>
          </a:p>
          <a:p>
            <a:r>
              <a:rPr lang="en-US" sz="2000" dirty="0"/>
              <a:t>Recommendations for business strategy</a:t>
            </a:r>
          </a:p>
          <a:p>
            <a:r>
              <a:rPr lang="en-US" sz="2000" dirty="0"/>
              <a:t>Visuals such as charts and graphs to illustrate data clearly</a:t>
            </a:r>
          </a:p>
          <a:p>
            <a:endParaRPr lang="en-US" sz="1400" dirty="0"/>
          </a:p>
        </p:txBody>
      </p:sp>
      <p:pic>
        <p:nvPicPr>
          <p:cNvPr id="5" name="Picture 4" descr="Angled shot of pen on a graph">
            <a:extLst>
              <a:ext uri="{FF2B5EF4-FFF2-40B4-BE49-F238E27FC236}">
                <a16:creationId xmlns:a16="http://schemas.microsoft.com/office/drawing/2014/main" id="{68891BA8-EA72-AD04-0CF4-F7BA7E7A767E}"/>
              </a:ext>
            </a:extLst>
          </p:cNvPr>
          <p:cNvPicPr>
            <a:picLocks noChangeAspect="1"/>
          </p:cNvPicPr>
          <p:nvPr/>
        </p:nvPicPr>
        <p:blipFill>
          <a:blip r:embed="rId2"/>
          <a:srcRect l="1567" r="39032" b="-2"/>
          <a:stretch/>
        </p:blipFill>
        <p:spPr>
          <a:xfrm>
            <a:off x="6096000" y="1"/>
            <a:ext cx="6102825" cy="6858000"/>
          </a:xfrm>
          <a:prstGeom prst="rect">
            <a:avLst/>
          </a:prstGeom>
        </p:spPr>
      </p:pic>
    </p:spTree>
    <p:extLst>
      <p:ext uri="{BB962C8B-B14F-4D97-AF65-F5344CB8AC3E}">
        <p14:creationId xmlns:p14="http://schemas.microsoft.com/office/powerpoint/2010/main" val="19309450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DE7616F-709B-FE08-A35B-1A63FD07B2BC}"/>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A88377-B457-DD50-B692-FDCBAA6DE8BD}"/>
              </a:ext>
            </a:extLst>
          </p:cNvPr>
          <p:cNvSpPr>
            <a:spLocks noGrp="1"/>
          </p:cNvSpPr>
          <p:nvPr>
            <p:ph type="title"/>
          </p:nvPr>
        </p:nvSpPr>
        <p:spPr>
          <a:xfrm>
            <a:off x="761800" y="762001"/>
            <a:ext cx="5334197" cy="1708242"/>
          </a:xfrm>
        </p:spPr>
        <p:txBody>
          <a:bodyPr anchor="ctr">
            <a:normAutofit/>
          </a:bodyPr>
          <a:lstStyle/>
          <a:p>
            <a:r>
              <a:rPr lang="en-US" sz="3700"/>
              <a:t>Procedure for Conducting Market Potential Research</a:t>
            </a:r>
          </a:p>
        </p:txBody>
      </p:sp>
      <p:sp>
        <p:nvSpPr>
          <p:cNvPr id="3" name="Content Placeholder 2">
            <a:extLst>
              <a:ext uri="{FF2B5EF4-FFF2-40B4-BE49-F238E27FC236}">
                <a16:creationId xmlns:a16="http://schemas.microsoft.com/office/drawing/2014/main" id="{27B2749A-AB73-1718-91B7-E6F6154A4E82}"/>
              </a:ext>
            </a:extLst>
          </p:cNvPr>
          <p:cNvSpPr>
            <a:spLocks noGrp="1"/>
          </p:cNvSpPr>
          <p:nvPr>
            <p:ph idx="1"/>
          </p:nvPr>
        </p:nvSpPr>
        <p:spPr>
          <a:xfrm>
            <a:off x="761800" y="2470244"/>
            <a:ext cx="5577007" cy="3977051"/>
          </a:xfrm>
        </p:spPr>
        <p:txBody>
          <a:bodyPr anchor="ctr">
            <a:normAutofit/>
          </a:bodyPr>
          <a:lstStyle/>
          <a:p>
            <a:r>
              <a:rPr lang="en-US" sz="2000" dirty="0"/>
              <a:t>9. Present Findings: Share the report with stakeholders, including management and marketing teams. </a:t>
            </a:r>
          </a:p>
          <a:p>
            <a:r>
              <a:rPr lang="en-US" sz="2000" dirty="0"/>
              <a:t>10. Implement and Monitor: Based on the research findings, implement strategies related to product development, marketing, and sales. </a:t>
            </a:r>
          </a:p>
          <a:p>
            <a:r>
              <a:rPr lang="en-US" sz="2000" dirty="0"/>
              <a:t>By following this structured procedure, businesses can effectively conduct market potential research to gain valuable insights into their target markets, guiding informed decision-making and strategic planning.</a:t>
            </a:r>
          </a:p>
          <a:p>
            <a:endParaRPr lang="en-US" sz="2000" dirty="0"/>
          </a:p>
        </p:txBody>
      </p:sp>
      <p:pic>
        <p:nvPicPr>
          <p:cNvPr id="5" name="Picture 4" descr="Digital financial graph">
            <a:extLst>
              <a:ext uri="{FF2B5EF4-FFF2-40B4-BE49-F238E27FC236}">
                <a16:creationId xmlns:a16="http://schemas.microsoft.com/office/drawing/2014/main" id="{4A2D0F8D-8889-9DE9-EC5B-1D76F16B1C73}"/>
              </a:ext>
            </a:extLst>
          </p:cNvPr>
          <p:cNvPicPr>
            <a:picLocks noChangeAspect="1"/>
          </p:cNvPicPr>
          <p:nvPr/>
        </p:nvPicPr>
        <p:blipFill>
          <a:blip r:embed="rId2"/>
          <a:srcRect l="35802" r="20515"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20323160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D859CEA-6E66-6C7E-EA12-9CA726F587C2}"/>
              </a:ext>
            </a:extLst>
          </p:cNvPr>
          <p:cNvSpPr>
            <a:spLocks noGrp="1"/>
          </p:cNvSpPr>
          <p:nvPr>
            <p:ph type="title"/>
          </p:nvPr>
        </p:nvSpPr>
        <p:spPr>
          <a:xfrm>
            <a:off x="761800" y="762001"/>
            <a:ext cx="5334197" cy="1708242"/>
          </a:xfrm>
        </p:spPr>
        <p:txBody>
          <a:bodyPr anchor="ctr">
            <a:normAutofit/>
          </a:bodyPr>
          <a:lstStyle/>
          <a:p>
            <a:r>
              <a:rPr lang="en-US" sz="4000"/>
              <a:t>Sales Forecasting</a:t>
            </a:r>
            <a:br>
              <a:rPr lang="en-US" sz="4000"/>
            </a:br>
            <a:endParaRPr lang="en-US" sz="4000"/>
          </a:p>
        </p:txBody>
      </p:sp>
      <p:sp>
        <p:nvSpPr>
          <p:cNvPr id="3" name="Content Placeholder 2">
            <a:extLst>
              <a:ext uri="{FF2B5EF4-FFF2-40B4-BE49-F238E27FC236}">
                <a16:creationId xmlns:a16="http://schemas.microsoft.com/office/drawing/2014/main" id="{BAFE4EF3-62B9-6DBF-9B8C-154C0C8A6208}"/>
              </a:ext>
            </a:extLst>
          </p:cNvPr>
          <p:cNvSpPr>
            <a:spLocks noGrp="1"/>
          </p:cNvSpPr>
          <p:nvPr>
            <p:ph idx="1"/>
          </p:nvPr>
        </p:nvSpPr>
        <p:spPr>
          <a:xfrm>
            <a:off x="761800" y="2470244"/>
            <a:ext cx="5654498" cy="3961553"/>
          </a:xfrm>
        </p:spPr>
        <p:txBody>
          <a:bodyPr anchor="ctr">
            <a:normAutofit/>
          </a:bodyPr>
          <a:lstStyle/>
          <a:p>
            <a:r>
              <a:rPr lang="en-US" sz="2000" dirty="0"/>
              <a:t>Sales forecasting serves as a pivotal element in the marketing planning process, influencing various critical areas of decision-making within an organization. </a:t>
            </a:r>
          </a:p>
          <a:p>
            <a:r>
              <a:rPr lang="en-US" sz="2000" dirty="0"/>
              <a:t>Effective sales forecasts guide essential operations, including production and inventory management, planning for plant and equipment investments, determining manpower requirements, and managing raw material purchases. </a:t>
            </a:r>
          </a:p>
          <a:p>
            <a:r>
              <a:rPr lang="en-US" sz="2000" dirty="0"/>
              <a:t>Sales forecasting is inherently complex, utilizing a range of concepts and techniques to achieve accurate predictions. </a:t>
            </a:r>
          </a:p>
          <a:p>
            <a:endParaRPr lang="en-US" sz="1900" dirty="0"/>
          </a:p>
        </p:txBody>
      </p:sp>
      <p:pic>
        <p:nvPicPr>
          <p:cNvPr id="5" name="Picture 4" descr="Angled shot of pen on a graph">
            <a:extLst>
              <a:ext uri="{FF2B5EF4-FFF2-40B4-BE49-F238E27FC236}">
                <a16:creationId xmlns:a16="http://schemas.microsoft.com/office/drawing/2014/main" id="{11B611FF-8AEF-01D1-A85A-5B350F1F7793}"/>
              </a:ext>
            </a:extLst>
          </p:cNvPr>
          <p:cNvPicPr>
            <a:picLocks noChangeAspect="1"/>
          </p:cNvPicPr>
          <p:nvPr/>
        </p:nvPicPr>
        <p:blipFill>
          <a:blip r:embed="rId2"/>
          <a:srcRect l="5349" r="42815"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42676130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FC8D4EA-2C39-3CBF-7978-659CC2990E55}"/>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990E414-4ACD-10CE-91A9-BD321C2D2DB9}"/>
              </a:ext>
            </a:extLst>
          </p:cNvPr>
          <p:cNvSpPr>
            <a:spLocks noGrp="1"/>
          </p:cNvSpPr>
          <p:nvPr>
            <p:ph type="title"/>
          </p:nvPr>
        </p:nvSpPr>
        <p:spPr>
          <a:xfrm>
            <a:off x="761800" y="762001"/>
            <a:ext cx="5334197" cy="1708242"/>
          </a:xfrm>
        </p:spPr>
        <p:txBody>
          <a:bodyPr anchor="ctr">
            <a:normAutofit/>
          </a:bodyPr>
          <a:lstStyle/>
          <a:p>
            <a:r>
              <a:rPr lang="en-US" sz="4000"/>
              <a:t>Sales Forecasting</a:t>
            </a:r>
            <a:br>
              <a:rPr lang="en-US" sz="4000"/>
            </a:br>
            <a:endParaRPr lang="en-US" sz="4000"/>
          </a:p>
        </p:txBody>
      </p:sp>
      <p:sp>
        <p:nvSpPr>
          <p:cNvPr id="3" name="Content Placeholder 2">
            <a:extLst>
              <a:ext uri="{FF2B5EF4-FFF2-40B4-BE49-F238E27FC236}">
                <a16:creationId xmlns:a16="http://schemas.microsoft.com/office/drawing/2014/main" id="{AE6C3643-3E43-80AD-3A71-A07DA7520D54}"/>
              </a:ext>
            </a:extLst>
          </p:cNvPr>
          <p:cNvSpPr>
            <a:spLocks noGrp="1"/>
          </p:cNvSpPr>
          <p:nvPr>
            <p:ph idx="1"/>
          </p:nvPr>
        </p:nvSpPr>
        <p:spPr>
          <a:xfrm>
            <a:off x="761800" y="2470244"/>
            <a:ext cx="5948966" cy="4116536"/>
          </a:xfrm>
        </p:spPr>
        <p:txBody>
          <a:bodyPr anchor="ctr">
            <a:normAutofit lnSpcReduction="10000"/>
          </a:bodyPr>
          <a:lstStyle/>
          <a:p>
            <a:r>
              <a:rPr lang="en-US" sz="2000" dirty="0"/>
              <a:t>Forecasting methods generally fall into two primary categories:</a:t>
            </a:r>
          </a:p>
          <a:p>
            <a:r>
              <a:rPr lang="en-US" sz="2000" dirty="0"/>
              <a:t>A. Subjective (Qualitative) Methods: These approaches rely on judgment, intuition, and experience to predict future sales. </a:t>
            </a:r>
          </a:p>
          <a:p>
            <a:r>
              <a:rPr lang="en-US" sz="2000" dirty="0"/>
              <a:t>They may include expert opinions, market research, and focus group discussions.</a:t>
            </a:r>
          </a:p>
          <a:p>
            <a:r>
              <a:rPr lang="en-US" sz="2000" dirty="0"/>
              <a:t>B. Objective (Quantitative) Methods: These techniques are data-driven, using historical sales data and statistical analysis to forecast future performance. </a:t>
            </a:r>
          </a:p>
          <a:p>
            <a:r>
              <a:rPr lang="en-US" sz="2000" dirty="0"/>
              <a:t>Examples include time series analysis, regression analysis, and econometric modeling (Chikwe &amp; </a:t>
            </a:r>
            <a:r>
              <a:rPr lang="en-US" sz="2000" dirty="0" err="1"/>
              <a:t>Omoregie</a:t>
            </a:r>
            <a:r>
              <a:rPr lang="en-US" sz="2000" dirty="0"/>
              <a:t>, 2020).</a:t>
            </a:r>
          </a:p>
          <a:p>
            <a:endParaRPr lang="en-US" sz="1600" dirty="0"/>
          </a:p>
        </p:txBody>
      </p:sp>
      <p:pic>
        <p:nvPicPr>
          <p:cNvPr id="5" name="Picture 4" descr="Magnifying glass showing decling performance">
            <a:extLst>
              <a:ext uri="{FF2B5EF4-FFF2-40B4-BE49-F238E27FC236}">
                <a16:creationId xmlns:a16="http://schemas.microsoft.com/office/drawing/2014/main" id="{46C5CE82-2FC9-C14F-CC73-2143798F3AAC}"/>
              </a:ext>
            </a:extLst>
          </p:cNvPr>
          <p:cNvPicPr>
            <a:picLocks noChangeAspect="1"/>
          </p:cNvPicPr>
          <p:nvPr/>
        </p:nvPicPr>
        <p:blipFill>
          <a:blip r:embed="rId2"/>
          <a:srcRect l="8800" r="39364"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4733392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C557D3-248D-59E6-5C48-E1E16851C7A0}"/>
              </a:ext>
            </a:extLst>
          </p:cNvPr>
          <p:cNvSpPr>
            <a:spLocks noGrp="1"/>
          </p:cNvSpPr>
          <p:nvPr>
            <p:ph type="title"/>
          </p:nvPr>
        </p:nvSpPr>
        <p:spPr>
          <a:xfrm>
            <a:off x="761800" y="762001"/>
            <a:ext cx="5334197" cy="1708242"/>
          </a:xfrm>
        </p:spPr>
        <p:txBody>
          <a:bodyPr anchor="ctr">
            <a:normAutofit/>
          </a:bodyPr>
          <a:lstStyle/>
          <a:p>
            <a:r>
              <a:rPr lang="en-US" sz="3700"/>
              <a:t>A)	subjective (Qualitative) Methods of Sales Forecasting</a:t>
            </a:r>
          </a:p>
        </p:txBody>
      </p:sp>
      <p:sp>
        <p:nvSpPr>
          <p:cNvPr id="3" name="Content Placeholder 2">
            <a:extLst>
              <a:ext uri="{FF2B5EF4-FFF2-40B4-BE49-F238E27FC236}">
                <a16:creationId xmlns:a16="http://schemas.microsoft.com/office/drawing/2014/main" id="{14DFFCB8-A525-F79F-6C70-5B6B976A9FDA}"/>
              </a:ext>
            </a:extLst>
          </p:cNvPr>
          <p:cNvSpPr>
            <a:spLocks noGrp="1"/>
          </p:cNvSpPr>
          <p:nvPr>
            <p:ph idx="1"/>
          </p:nvPr>
        </p:nvSpPr>
        <p:spPr>
          <a:xfrm>
            <a:off x="761800" y="2470244"/>
            <a:ext cx="6095996" cy="4225024"/>
          </a:xfrm>
        </p:spPr>
        <p:txBody>
          <a:bodyPr anchor="ctr">
            <a:normAutofit fontScale="85000" lnSpcReduction="10000"/>
          </a:bodyPr>
          <a:lstStyle/>
          <a:p>
            <a:r>
              <a:rPr lang="en-US" sz="2000" dirty="0"/>
              <a:t>Subjective or qualitative forecasting methods rely primarily on the opinions and insights of individuals rather than mathematical Models:</a:t>
            </a:r>
          </a:p>
          <a:p>
            <a:r>
              <a:rPr lang="en-US" sz="2000" dirty="0"/>
              <a:t>(a) Jury of Executive Opinion: This method involves gathering a panel of executives to independently forecast sales for the upcoming period, typically a year. Each executive contributes their forecast based on available data and their judgment. </a:t>
            </a:r>
          </a:p>
          <a:p>
            <a:r>
              <a:rPr lang="en-US" sz="2000" dirty="0"/>
              <a:t>Advantages:</a:t>
            </a:r>
          </a:p>
          <a:p>
            <a:r>
              <a:rPr lang="en-US" sz="2000" dirty="0"/>
              <a:t>Simplicity: Easy to implement and understand.</a:t>
            </a:r>
          </a:p>
          <a:p>
            <a:r>
              <a:rPr lang="en-US" sz="2000" dirty="0"/>
              <a:t>Diverse Perspectives: Incorporates multiple viewpoints, which can lead to a more comprehensive understanding of market dynamics.</a:t>
            </a:r>
          </a:p>
          <a:p>
            <a:r>
              <a:rPr lang="en-US" sz="2000" dirty="0"/>
              <a:t>Disadvantages:</a:t>
            </a:r>
          </a:p>
          <a:p>
            <a:r>
              <a:rPr lang="en-US" sz="2000" dirty="0"/>
              <a:t>Opinion-Based: The forecasts are heavily reliant on the subjective judgment of the executives, which can lead to biases.</a:t>
            </a:r>
          </a:p>
          <a:p>
            <a:endParaRPr lang="en-US" sz="1400" dirty="0"/>
          </a:p>
        </p:txBody>
      </p:sp>
      <p:pic>
        <p:nvPicPr>
          <p:cNvPr id="5" name="Picture 4" descr="Magnifying glass showing decling performance">
            <a:extLst>
              <a:ext uri="{FF2B5EF4-FFF2-40B4-BE49-F238E27FC236}">
                <a16:creationId xmlns:a16="http://schemas.microsoft.com/office/drawing/2014/main" id="{F721B263-546E-3509-4740-D044607D5887}"/>
              </a:ext>
            </a:extLst>
          </p:cNvPr>
          <p:cNvPicPr>
            <a:picLocks noChangeAspect="1"/>
          </p:cNvPicPr>
          <p:nvPr/>
        </p:nvPicPr>
        <p:blipFill>
          <a:blip r:embed="rId2"/>
          <a:srcRect l="8800" r="39364"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9008346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64830B7-40E7-0746-C84E-E4EA1EFD8E1D}"/>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EACFB7-518D-86B5-4AB4-CA6500D24C0C}"/>
              </a:ext>
            </a:extLst>
          </p:cNvPr>
          <p:cNvSpPr>
            <a:spLocks noGrp="1"/>
          </p:cNvSpPr>
          <p:nvPr>
            <p:ph type="title"/>
          </p:nvPr>
        </p:nvSpPr>
        <p:spPr>
          <a:xfrm>
            <a:off x="761803" y="350196"/>
            <a:ext cx="4646904" cy="1624520"/>
          </a:xfrm>
        </p:spPr>
        <p:txBody>
          <a:bodyPr anchor="ctr">
            <a:normAutofit/>
          </a:bodyPr>
          <a:lstStyle/>
          <a:p>
            <a:r>
              <a:rPr lang="en-US" sz="3700"/>
              <a:t>A)	subjective (Qualitative) Methods of Sales Forecasting</a:t>
            </a:r>
          </a:p>
        </p:txBody>
      </p:sp>
      <p:sp>
        <p:nvSpPr>
          <p:cNvPr id="3" name="Content Placeholder 2">
            <a:extLst>
              <a:ext uri="{FF2B5EF4-FFF2-40B4-BE49-F238E27FC236}">
                <a16:creationId xmlns:a16="http://schemas.microsoft.com/office/drawing/2014/main" id="{5229D38D-F8DD-3036-F07F-C9CC18EABCA6}"/>
              </a:ext>
            </a:extLst>
          </p:cNvPr>
          <p:cNvSpPr>
            <a:spLocks noGrp="1"/>
          </p:cNvSpPr>
          <p:nvPr>
            <p:ph idx="1"/>
          </p:nvPr>
        </p:nvSpPr>
        <p:spPr>
          <a:xfrm>
            <a:off x="761802" y="2743200"/>
            <a:ext cx="5158551" cy="3967566"/>
          </a:xfrm>
        </p:spPr>
        <p:txBody>
          <a:bodyPr anchor="ctr">
            <a:normAutofit fontScale="92500" lnSpcReduction="10000"/>
          </a:bodyPr>
          <a:lstStyle/>
          <a:p>
            <a:r>
              <a:rPr lang="en-US" sz="2000" dirty="0"/>
              <a:t>(b) Sales Force Composite: In this approach, sales representatives provide input on expected sales based on their knowledge of the market and customer behavior. </a:t>
            </a:r>
          </a:p>
          <a:p>
            <a:r>
              <a:rPr lang="en-US" sz="2000" dirty="0"/>
              <a:t>Advantages:</a:t>
            </a:r>
          </a:p>
          <a:p>
            <a:r>
              <a:rPr lang="en-US" sz="2000" dirty="0"/>
              <a:t>Ground-Level Insight: Sales reps are often closer to the customer and can provide valuable insights that may not be captured by quantitative methods.</a:t>
            </a:r>
          </a:p>
          <a:p>
            <a:r>
              <a:rPr lang="en-US" sz="2000" dirty="0"/>
              <a:t>Disadvantages:</a:t>
            </a:r>
          </a:p>
          <a:p>
            <a:r>
              <a:rPr lang="en-US" sz="2000" dirty="0"/>
              <a:t>Variability: The accuracy of this method can depend heavily on the experience and knowledge of the sales team.</a:t>
            </a:r>
          </a:p>
          <a:p>
            <a:endParaRPr lang="en-US" sz="1600" dirty="0"/>
          </a:p>
        </p:txBody>
      </p:sp>
      <p:pic>
        <p:nvPicPr>
          <p:cNvPr id="5" name="Picture 4">
            <a:extLst>
              <a:ext uri="{FF2B5EF4-FFF2-40B4-BE49-F238E27FC236}">
                <a16:creationId xmlns:a16="http://schemas.microsoft.com/office/drawing/2014/main" id="{23961D15-DFEF-8BAF-C350-2810B1CE0F87}"/>
              </a:ext>
            </a:extLst>
          </p:cNvPr>
          <p:cNvPicPr>
            <a:picLocks noChangeAspect="1"/>
          </p:cNvPicPr>
          <p:nvPr/>
        </p:nvPicPr>
        <p:blipFill>
          <a:blip r:embed="rId2"/>
          <a:srcRect l="13993" r="35951"/>
          <a:stretch/>
        </p:blipFill>
        <p:spPr>
          <a:xfrm>
            <a:off x="6096000" y="1"/>
            <a:ext cx="6102825" cy="6858000"/>
          </a:xfrm>
          <a:prstGeom prst="rect">
            <a:avLst/>
          </a:prstGeom>
        </p:spPr>
      </p:pic>
    </p:spTree>
    <p:extLst>
      <p:ext uri="{BB962C8B-B14F-4D97-AF65-F5344CB8AC3E}">
        <p14:creationId xmlns:p14="http://schemas.microsoft.com/office/powerpoint/2010/main" val="266093141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434355A-9155-9A33-9CE2-59C408DE7F5D}"/>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F9D5144-4922-5651-1584-4E67701B8510}"/>
              </a:ext>
            </a:extLst>
          </p:cNvPr>
          <p:cNvSpPr>
            <a:spLocks noGrp="1"/>
          </p:cNvSpPr>
          <p:nvPr>
            <p:ph type="title"/>
          </p:nvPr>
        </p:nvSpPr>
        <p:spPr>
          <a:xfrm>
            <a:off x="761803" y="350196"/>
            <a:ext cx="4646904" cy="1624520"/>
          </a:xfrm>
        </p:spPr>
        <p:txBody>
          <a:bodyPr anchor="ctr">
            <a:normAutofit/>
          </a:bodyPr>
          <a:lstStyle/>
          <a:p>
            <a:r>
              <a:rPr lang="en-US" sz="3700"/>
              <a:t>A)	subjective (Qualitative) Methods of Sales Forecasting</a:t>
            </a:r>
          </a:p>
        </p:txBody>
      </p:sp>
      <p:sp>
        <p:nvSpPr>
          <p:cNvPr id="3" name="Content Placeholder 2">
            <a:extLst>
              <a:ext uri="{FF2B5EF4-FFF2-40B4-BE49-F238E27FC236}">
                <a16:creationId xmlns:a16="http://schemas.microsoft.com/office/drawing/2014/main" id="{987C6C19-BBFB-0DAF-72C2-FD8680FB991E}"/>
              </a:ext>
            </a:extLst>
          </p:cNvPr>
          <p:cNvSpPr>
            <a:spLocks noGrp="1"/>
          </p:cNvSpPr>
          <p:nvPr>
            <p:ph idx="1"/>
          </p:nvPr>
        </p:nvSpPr>
        <p:spPr>
          <a:xfrm>
            <a:off x="761801" y="2743200"/>
            <a:ext cx="5174049" cy="3983064"/>
          </a:xfrm>
        </p:spPr>
        <p:txBody>
          <a:bodyPr anchor="ctr">
            <a:normAutofit/>
          </a:bodyPr>
          <a:lstStyle/>
          <a:p>
            <a:r>
              <a:rPr lang="en-US" sz="2000" dirty="0"/>
              <a:t>(c) Consumer/User Survey: This method involves directly asking consumers about their intended purchases for a specified period. Advantages:</a:t>
            </a:r>
          </a:p>
          <a:p>
            <a:r>
              <a:rPr lang="en-US" sz="2000" dirty="0"/>
              <a:t>Direct Feedback: Provides firsthand information about consumer intentions and preferences.</a:t>
            </a:r>
          </a:p>
          <a:p>
            <a:r>
              <a:rPr lang="en-US" sz="2000" dirty="0"/>
              <a:t>Disadvantages:</a:t>
            </a:r>
          </a:p>
          <a:p>
            <a:r>
              <a:rPr lang="en-US" sz="2000" dirty="0"/>
              <a:t>Response Bias: Survey results may not always reflect actual buying behavior due to factors such as overestimation of intent.</a:t>
            </a:r>
          </a:p>
          <a:p>
            <a:endParaRPr lang="en-US" sz="1900" dirty="0"/>
          </a:p>
        </p:txBody>
      </p:sp>
      <p:pic>
        <p:nvPicPr>
          <p:cNvPr id="5" name="Picture 4" descr="Pen placed on top of a signature line">
            <a:extLst>
              <a:ext uri="{FF2B5EF4-FFF2-40B4-BE49-F238E27FC236}">
                <a16:creationId xmlns:a16="http://schemas.microsoft.com/office/drawing/2014/main" id="{BD360761-43CA-21E8-4BD3-04F49819DB17}"/>
              </a:ext>
            </a:extLst>
          </p:cNvPr>
          <p:cNvPicPr>
            <a:picLocks noChangeAspect="1"/>
          </p:cNvPicPr>
          <p:nvPr/>
        </p:nvPicPr>
        <p:blipFill>
          <a:blip r:embed="rId2"/>
          <a:srcRect l="40601" r="-2" b="-2"/>
          <a:stretch/>
        </p:blipFill>
        <p:spPr>
          <a:xfrm>
            <a:off x="6096000" y="1"/>
            <a:ext cx="6102825" cy="6858000"/>
          </a:xfrm>
          <a:prstGeom prst="rect">
            <a:avLst/>
          </a:prstGeom>
        </p:spPr>
      </p:pic>
    </p:spTree>
    <p:extLst>
      <p:ext uri="{BB962C8B-B14F-4D97-AF65-F5344CB8AC3E}">
        <p14:creationId xmlns:p14="http://schemas.microsoft.com/office/powerpoint/2010/main" val="31315788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C1D9E1B-7A88-769D-2B8A-A18CB237CB77}"/>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848AF3D-358F-1F88-A346-19B74D450BFC}"/>
              </a:ext>
            </a:extLst>
          </p:cNvPr>
          <p:cNvSpPr>
            <a:spLocks noGrp="1"/>
          </p:cNvSpPr>
          <p:nvPr>
            <p:ph type="title"/>
          </p:nvPr>
        </p:nvSpPr>
        <p:spPr>
          <a:xfrm>
            <a:off x="1171074" y="1396686"/>
            <a:ext cx="3240506" cy="4064628"/>
          </a:xfrm>
        </p:spPr>
        <p:txBody>
          <a:bodyPr>
            <a:normAutofit/>
          </a:bodyPr>
          <a:lstStyle/>
          <a:p>
            <a:r>
              <a:rPr lang="en-US" sz="3700">
                <a:solidFill>
                  <a:srgbClr val="FFFFFF"/>
                </a:solidFill>
              </a:rPr>
              <a:t>A)	subjective (Qualitative) Methods of Sales Forecasting</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006AB25A-85E0-634F-C66F-7E4E50BCDAF7}"/>
              </a:ext>
            </a:extLst>
          </p:cNvPr>
          <p:cNvSpPr>
            <a:spLocks noGrp="1"/>
          </p:cNvSpPr>
          <p:nvPr>
            <p:ph idx="1"/>
          </p:nvPr>
        </p:nvSpPr>
        <p:spPr>
          <a:xfrm>
            <a:off x="5047283" y="2526939"/>
            <a:ext cx="5536397" cy="3935281"/>
          </a:xfrm>
        </p:spPr>
        <p:txBody>
          <a:bodyPr>
            <a:normAutofit/>
          </a:bodyPr>
          <a:lstStyle/>
          <a:p>
            <a:r>
              <a:rPr lang="en-US" sz="2000" dirty="0"/>
              <a:t>(d) Delphi Method: The Delphi method is similar to the jury of executive opinion but differs in that it relies on anonymous feedback from experts rather than group discussions. </a:t>
            </a:r>
          </a:p>
          <a:p>
            <a:r>
              <a:rPr lang="en-US" sz="2000" dirty="0"/>
              <a:t>Advantages:</a:t>
            </a:r>
          </a:p>
          <a:p>
            <a:r>
              <a:rPr lang="en-US" sz="2000" dirty="0"/>
              <a:t>Reduced Bias: Anonymity can reduce the pressure of conformity and bias present in group settings.</a:t>
            </a:r>
          </a:p>
          <a:p>
            <a:r>
              <a:rPr lang="en-US" sz="2000" dirty="0"/>
              <a:t>Disadvantages:</a:t>
            </a:r>
          </a:p>
          <a:p>
            <a:r>
              <a:rPr lang="en-US" sz="2000" dirty="0"/>
              <a:t>Time-Consuming: The iterative process can take considerable time to reach a consensus.</a:t>
            </a:r>
          </a:p>
          <a:p>
            <a:endParaRPr lang="en-US" sz="2000" dirty="0"/>
          </a:p>
        </p:txBody>
      </p:sp>
    </p:spTree>
    <p:extLst>
      <p:ext uri="{BB962C8B-B14F-4D97-AF65-F5344CB8AC3E}">
        <p14:creationId xmlns:p14="http://schemas.microsoft.com/office/powerpoint/2010/main" val="36617400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CA36AAF-8E00-5656-8C3C-9A00246A9AD0}"/>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670635-A437-9AE5-DD04-D5566F53041F}"/>
              </a:ext>
            </a:extLst>
          </p:cNvPr>
          <p:cNvSpPr>
            <a:spLocks noGrp="1"/>
          </p:cNvSpPr>
          <p:nvPr>
            <p:ph type="title"/>
          </p:nvPr>
        </p:nvSpPr>
        <p:spPr>
          <a:xfrm>
            <a:off x="761803" y="350196"/>
            <a:ext cx="4646904" cy="1624520"/>
          </a:xfrm>
        </p:spPr>
        <p:txBody>
          <a:bodyPr anchor="ctr">
            <a:normAutofit/>
          </a:bodyPr>
          <a:lstStyle/>
          <a:p>
            <a:r>
              <a:rPr lang="en-US" sz="3700"/>
              <a:t>A)	subjective (Qualitative) Methods of Sales Forecasting</a:t>
            </a:r>
          </a:p>
        </p:txBody>
      </p:sp>
      <p:sp>
        <p:nvSpPr>
          <p:cNvPr id="3" name="Content Placeholder 2">
            <a:extLst>
              <a:ext uri="{FF2B5EF4-FFF2-40B4-BE49-F238E27FC236}">
                <a16:creationId xmlns:a16="http://schemas.microsoft.com/office/drawing/2014/main" id="{BAD05273-4B39-60F6-DB62-3F7F1CC6A9FD}"/>
              </a:ext>
            </a:extLst>
          </p:cNvPr>
          <p:cNvSpPr>
            <a:spLocks noGrp="1"/>
          </p:cNvSpPr>
          <p:nvPr>
            <p:ph idx="1"/>
          </p:nvPr>
        </p:nvSpPr>
        <p:spPr>
          <a:xfrm>
            <a:off x="761802" y="2743200"/>
            <a:ext cx="5174049" cy="4114800"/>
          </a:xfrm>
        </p:spPr>
        <p:txBody>
          <a:bodyPr anchor="ctr">
            <a:normAutofit lnSpcReduction="10000"/>
          </a:bodyPr>
          <a:lstStyle/>
          <a:p>
            <a:r>
              <a:rPr lang="en-US" sz="2000" dirty="0"/>
              <a:t>(e) Product Testing and Test Marketing: Product testing involves evaluating potential demand by placing a pre-production model with a sample of users and gathering feedback on their experiences. </a:t>
            </a:r>
          </a:p>
          <a:p>
            <a:r>
              <a:rPr lang="en-US" sz="2000" dirty="0"/>
              <a:t>Advantages:</a:t>
            </a:r>
          </a:p>
          <a:p>
            <a:r>
              <a:rPr lang="en-US" sz="2000" dirty="0"/>
              <a:t>Real-World Data: Offers practical insights into consumer reactions and market dynamics.</a:t>
            </a:r>
          </a:p>
          <a:p>
            <a:r>
              <a:rPr lang="en-US" sz="2000" dirty="0"/>
              <a:t>Disadvantages:</a:t>
            </a:r>
          </a:p>
          <a:p>
            <a:r>
              <a:rPr lang="en-US" sz="2000" dirty="0"/>
              <a:t>Limited Scope: Results may not fully represent the broader market if the test area is not representative.</a:t>
            </a:r>
          </a:p>
          <a:p>
            <a:endParaRPr lang="en-US" sz="1600" dirty="0"/>
          </a:p>
        </p:txBody>
      </p:sp>
      <p:pic>
        <p:nvPicPr>
          <p:cNvPr id="5" name="Picture 4">
            <a:extLst>
              <a:ext uri="{FF2B5EF4-FFF2-40B4-BE49-F238E27FC236}">
                <a16:creationId xmlns:a16="http://schemas.microsoft.com/office/drawing/2014/main" id="{95469D2E-54F3-7FE1-662D-DC844C143024}"/>
              </a:ext>
            </a:extLst>
          </p:cNvPr>
          <p:cNvPicPr>
            <a:picLocks noChangeAspect="1"/>
          </p:cNvPicPr>
          <p:nvPr/>
        </p:nvPicPr>
        <p:blipFill>
          <a:blip r:embed="rId2"/>
          <a:srcRect l="13993" r="35951"/>
          <a:stretch/>
        </p:blipFill>
        <p:spPr>
          <a:xfrm>
            <a:off x="6096000" y="1"/>
            <a:ext cx="6102825" cy="6858000"/>
          </a:xfrm>
          <a:prstGeom prst="rect">
            <a:avLst/>
          </a:prstGeom>
        </p:spPr>
      </p:pic>
    </p:spTree>
    <p:extLst>
      <p:ext uri="{BB962C8B-B14F-4D97-AF65-F5344CB8AC3E}">
        <p14:creationId xmlns:p14="http://schemas.microsoft.com/office/powerpoint/2010/main" val="11306001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n abstract financial digital analysis">
            <a:extLst>
              <a:ext uri="{FF2B5EF4-FFF2-40B4-BE49-F238E27FC236}">
                <a16:creationId xmlns:a16="http://schemas.microsoft.com/office/drawing/2014/main" id="{27AE99B7-D673-3374-FE05-914110F9ECA7}"/>
              </a:ext>
            </a:extLst>
          </p:cNvPr>
          <p:cNvPicPr>
            <a:picLocks noChangeAspect="1"/>
          </p:cNvPicPr>
          <p:nvPr/>
        </p:nvPicPr>
        <p:blipFill>
          <a:blip r:embed="rId2"/>
          <a:srcRect l="36376" r="14348"/>
          <a:stretch/>
        </p:blipFill>
        <p:spPr>
          <a:xfrm>
            <a:off x="6103027" y="10"/>
            <a:ext cx="6088971"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C4ABA6-F2DA-781D-1260-AAD68A7E4C60}"/>
              </a:ext>
            </a:extLst>
          </p:cNvPr>
          <p:cNvSpPr>
            <a:spLocks noGrp="1"/>
          </p:cNvSpPr>
          <p:nvPr>
            <p:ph type="title"/>
          </p:nvPr>
        </p:nvSpPr>
        <p:spPr>
          <a:xfrm>
            <a:off x="761801" y="328512"/>
            <a:ext cx="4778387" cy="1628970"/>
          </a:xfrm>
        </p:spPr>
        <p:txBody>
          <a:bodyPr anchor="ctr">
            <a:normAutofit/>
          </a:bodyPr>
          <a:lstStyle/>
          <a:p>
            <a:r>
              <a:rPr lang="en-US" sz="2800"/>
              <a:t>B) Objective (Quantitative) Techniques of Sales Forecasting</a:t>
            </a:r>
            <a:br>
              <a:rPr lang="en-US" sz="2800"/>
            </a:br>
            <a:endParaRPr lang="en-US" sz="2800"/>
          </a:p>
        </p:txBody>
      </p:sp>
      <p:sp>
        <p:nvSpPr>
          <p:cNvPr id="3" name="Content Placeholder 2">
            <a:extLst>
              <a:ext uri="{FF2B5EF4-FFF2-40B4-BE49-F238E27FC236}">
                <a16:creationId xmlns:a16="http://schemas.microsoft.com/office/drawing/2014/main" id="{E90804B1-5F18-188B-CCFB-E7F7E937E04D}"/>
              </a:ext>
            </a:extLst>
          </p:cNvPr>
          <p:cNvSpPr>
            <a:spLocks noGrp="1"/>
          </p:cNvSpPr>
          <p:nvPr>
            <p:ph idx="1"/>
          </p:nvPr>
        </p:nvSpPr>
        <p:spPr>
          <a:xfrm>
            <a:off x="643170" y="1704815"/>
            <a:ext cx="5292681" cy="5036948"/>
          </a:xfrm>
        </p:spPr>
        <p:txBody>
          <a:bodyPr anchor="ctr">
            <a:normAutofit fontScale="85000" lnSpcReduction="10000"/>
          </a:bodyPr>
          <a:lstStyle/>
          <a:p>
            <a:r>
              <a:rPr lang="en-US" sz="2000" dirty="0"/>
              <a:t>Objective or quantitative forecasting techniques rely primarily on mathematical models and historical data to predict future sales. </a:t>
            </a:r>
          </a:p>
          <a:p>
            <a:r>
              <a:rPr lang="en-US" sz="2000" dirty="0"/>
              <a:t>Below are some common quantitative techniques used in sales forecasting:</a:t>
            </a:r>
          </a:p>
          <a:p>
            <a:r>
              <a:rPr lang="en-US" sz="2000" dirty="0"/>
              <a:t>1. Moving Averages: Moving averages smooth out fluctuations in historical data to provide a clearer trend. </a:t>
            </a:r>
          </a:p>
          <a:p>
            <a:r>
              <a:rPr lang="en-US" sz="2000" dirty="0"/>
              <a:t>This technique calculates the average sales over a specific number of previous periods, allowing businesses to identify patterns over time.</a:t>
            </a:r>
          </a:p>
          <a:p>
            <a:r>
              <a:rPr lang="en-US" sz="2000" dirty="0"/>
              <a:t>Advantages:</a:t>
            </a:r>
          </a:p>
          <a:p>
            <a:r>
              <a:rPr lang="en-US" sz="2000" dirty="0"/>
              <a:t>Simple to understand and implement.</a:t>
            </a:r>
          </a:p>
          <a:p>
            <a:r>
              <a:rPr lang="en-US" sz="2000" dirty="0"/>
              <a:t>Effective for identifying trends in stable environments.</a:t>
            </a:r>
          </a:p>
          <a:p>
            <a:r>
              <a:rPr lang="en-US" sz="2000" dirty="0"/>
              <a:t>Disadvantages:</a:t>
            </a:r>
          </a:p>
          <a:p>
            <a:r>
              <a:rPr lang="en-US" sz="2000" dirty="0"/>
              <a:t>May lag behind actual changes in trends, as it relies on historical data.</a:t>
            </a:r>
          </a:p>
          <a:p>
            <a:endParaRPr lang="en-US" sz="1100" dirty="0"/>
          </a:p>
        </p:txBody>
      </p:sp>
    </p:spTree>
    <p:extLst>
      <p:ext uri="{BB962C8B-B14F-4D97-AF65-F5344CB8AC3E}">
        <p14:creationId xmlns:p14="http://schemas.microsoft.com/office/powerpoint/2010/main" val="17133749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654801C-A54B-BDFD-DA1B-990C7A8021B8}"/>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7F8C6D-FCD0-28AF-82B5-7B6256C300AA}"/>
              </a:ext>
            </a:extLst>
          </p:cNvPr>
          <p:cNvSpPr>
            <a:spLocks noGrp="1"/>
          </p:cNvSpPr>
          <p:nvPr>
            <p:ph type="title"/>
          </p:nvPr>
        </p:nvSpPr>
        <p:spPr>
          <a:xfrm>
            <a:off x="761800" y="762001"/>
            <a:ext cx="5334197" cy="1708242"/>
          </a:xfrm>
        </p:spPr>
        <p:txBody>
          <a:bodyPr anchor="ctr">
            <a:normAutofit/>
          </a:bodyPr>
          <a:lstStyle/>
          <a:p>
            <a:r>
              <a:rPr lang="en-US" sz="3100"/>
              <a:t>B) Objective (Quantitative) Techniques of Sales Forecasting</a:t>
            </a:r>
            <a:br>
              <a:rPr lang="en-US" sz="3100"/>
            </a:br>
            <a:endParaRPr lang="en-US" sz="3100"/>
          </a:p>
        </p:txBody>
      </p:sp>
      <p:sp>
        <p:nvSpPr>
          <p:cNvPr id="3" name="Content Placeholder 2">
            <a:extLst>
              <a:ext uri="{FF2B5EF4-FFF2-40B4-BE49-F238E27FC236}">
                <a16:creationId xmlns:a16="http://schemas.microsoft.com/office/drawing/2014/main" id="{730F7255-D766-E2A7-1154-638C92787346}"/>
              </a:ext>
            </a:extLst>
          </p:cNvPr>
          <p:cNvSpPr>
            <a:spLocks noGrp="1"/>
          </p:cNvSpPr>
          <p:nvPr>
            <p:ph idx="1"/>
          </p:nvPr>
        </p:nvSpPr>
        <p:spPr>
          <a:xfrm>
            <a:off x="761800" y="2470244"/>
            <a:ext cx="5902471" cy="4178529"/>
          </a:xfrm>
        </p:spPr>
        <p:txBody>
          <a:bodyPr anchor="ctr">
            <a:normAutofit/>
          </a:bodyPr>
          <a:lstStyle/>
          <a:p>
            <a:r>
              <a:rPr lang="en-US" sz="2000" dirty="0"/>
              <a:t>2. Exponential Smoothing: Exponential smoothing is a more sophisticated version of moving averages that gives more weight to recent observations, allowing for quicker responsiveness to changes in trends.</a:t>
            </a:r>
          </a:p>
          <a:p>
            <a:r>
              <a:rPr lang="en-US" sz="2000" dirty="0"/>
              <a:t>Advantages:</a:t>
            </a:r>
          </a:p>
          <a:p>
            <a:r>
              <a:rPr lang="en-US" sz="2000" dirty="0"/>
              <a:t>Can adapt more rapidly to changes in the data.</a:t>
            </a:r>
          </a:p>
          <a:p>
            <a:r>
              <a:rPr lang="en-US" sz="2000" dirty="0"/>
              <a:t>Less data is required compared to some other methods.</a:t>
            </a:r>
          </a:p>
          <a:p>
            <a:r>
              <a:rPr lang="en-US" sz="2000" dirty="0"/>
              <a:t>Disadvantages:</a:t>
            </a:r>
          </a:p>
          <a:p>
            <a:r>
              <a:rPr lang="en-US" sz="2000" dirty="0"/>
              <a:t>The choice of the smoothing constant can significantly impact forecasts.</a:t>
            </a:r>
          </a:p>
          <a:p>
            <a:endParaRPr lang="en-US" sz="1700" dirty="0"/>
          </a:p>
        </p:txBody>
      </p:sp>
      <p:pic>
        <p:nvPicPr>
          <p:cNvPr id="5" name="Picture 4" descr="Financial graphs on a dark display">
            <a:extLst>
              <a:ext uri="{FF2B5EF4-FFF2-40B4-BE49-F238E27FC236}">
                <a16:creationId xmlns:a16="http://schemas.microsoft.com/office/drawing/2014/main" id="{4A1FCE47-A25D-C0AE-5AE3-44F46B3899B9}"/>
              </a:ext>
            </a:extLst>
          </p:cNvPr>
          <p:cNvPicPr>
            <a:picLocks noChangeAspect="1"/>
          </p:cNvPicPr>
          <p:nvPr/>
        </p:nvPicPr>
        <p:blipFill>
          <a:blip r:embed="rId2"/>
          <a:srcRect l="22827" r="28637" b="2"/>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5722184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675A2CE-EF61-4D16-4A89-4ECFC813F7DF}"/>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71CB1BF-90C1-68DD-9166-A2D083B3A9BF}"/>
              </a:ext>
            </a:extLst>
          </p:cNvPr>
          <p:cNvSpPr>
            <a:spLocks noGrp="1"/>
          </p:cNvSpPr>
          <p:nvPr>
            <p:ph type="title"/>
          </p:nvPr>
        </p:nvSpPr>
        <p:spPr>
          <a:xfrm>
            <a:off x="761800" y="762001"/>
            <a:ext cx="5334197" cy="1708242"/>
          </a:xfrm>
        </p:spPr>
        <p:txBody>
          <a:bodyPr anchor="ctr">
            <a:normAutofit/>
          </a:bodyPr>
          <a:lstStyle/>
          <a:p>
            <a:r>
              <a:rPr lang="en-US" sz="3100"/>
              <a:t>B) Objective (Quantitative) Techniques of Sales Forecasting</a:t>
            </a:r>
            <a:br>
              <a:rPr lang="en-US" sz="3100"/>
            </a:br>
            <a:endParaRPr lang="en-US" sz="3100"/>
          </a:p>
        </p:txBody>
      </p:sp>
      <p:sp>
        <p:nvSpPr>
          <p:cNvPr id="3" name="Content Placeholder 2">
            <a:extLst>
              <a:ext uri="{FF2B5EF4-FFF2-40B4-BE49-F238E27FC236}">
                <a16:creationId xmlns:a16="http://schemas.microsoft.com/office/drawing/2014/main" id="{103F721B-2343-1C4A-1E7C-CC8E42E5054B}"/>
              </a:ext>
            </a:extLst>
          </p:cNvPr>
          <p:cNvSpPr>
            <a:spLocks noGrp="1"/>
          </p:cNvSpPr>
          <p:nvPr>
            <p:ph idx="1"/>
          </p:nvPr>
        </p:nvSpPr>
        <p:spPr>
          <a:xfrm>
            <a:off x="761800" y="2470244"/>
            <a:ext cx="6095996" cy="4271519"/>
          </a:xfrm>
        </p:spPr>
        <p:txBody>
          <a:bodyPr anchor="ctr">
            <a:normAutofit/>
          </a:bodyPr>
          <a:lstStyle/>
          <a:p>
            <a:r>
              <a:rPr lang="en-US" sz="2000" dirty="0"/>
              <a:t>3. Time Series Analysis: Time series analysis examines historical data points collected over time to forecast future values. </a:t>
            </a:r>
          </a:p>
          <a:p>
            <a:r>
              <a:rPr lang="en-US" sz="2000" dirty="0"/>
              <a:t>This technique can identify seasonal patterns, trends, and cycles within the data.</a:t>
            </a:r>
          </a:p>
          <a:p>
            <a:r>
              <a:rPr lang="en-US" sz="2000" dirty="0"/>
              <a:t>Advantages:</a:t>
            </a:r>
          </a:p>
          <a:p>
            <a:r>
              <a:rPr lang="en-US" sz="2000" dirty="0"/>
              <a:t>Provides a detailed understanding of underlying patterns.</a:t>
            </a:r>
          </a:p>
          <a:p>
            <a:r>
              <a:rPr lang="en-US" sz="2000" dirty="0"/>
              <a:t>Suitable for long-term forecasting.</a:t>
            </a:r>
          </a:p>
          <a:p>
            <a:r>
              <a:rPr lang="en-US" sz="2000" dirty="0"/>
              <a:t>Disadvantages:</a:t>
            </a:r>
          </a:p>
          <a:p>
            <a:r>
              <a:rPr lang="en-US" sz="2000" dirty="0"/>
              <a:t>Requires a significant amount of historical data for accurate analysis.</a:t>
            </a:r>
          </a:p>
          <a:p>
            <a:endParaRPr lang="en-US" sz="1700" dirty="0"/>
          </a:p>
        </p:txBody>
      </p:sp>
      <p:pic>
        <p:nvPicPr>
          <p:cNvPr id="5" name="Picture 4" descr="Magnifying glass showing decling performance">
            <a:extLst>
              <a:ext uri="{FF2B5EF4-FFF2-40B4-BE49-F238E27FC236}">
                <a16:creationId xmlns:a16="http://schemas.microsoft.com/office/drawing/2014/main" id="{BAB4F487-D2DE-AA5E-C4EF-5D6D7B97D578}"/>
              </a:ext>
            </a:extLst>
          </p:cNvPr>
          <p:cNvPicPr>
            <a:picLocks noChangeAspect="1"/>
          </p:cNvPicPr>
          <p:nvPr/>
        </p:nvPicPr>
        <p:blipFill>
          <a:blip r:embed="rId2"/>
          <a:srcRect l="8800" r="39364"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42765050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855361F-FDD5-109E-60AE-DE6BC387FEDE}"/>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BBE593C-1736-A8FB-5FDF-5E69B87FF8D0}"/>
              </a:ext>
            </a:extLst>
          </p:cNvPr>
          <p:cNvSpPr>
            <a:spLocks noGrp="1"/>
          </p:cNvSpPr>
          <p:nvPr>
            <p:ph type="title"/>
          </p:nvPr>
        </p:nvSpPr>
        <p:spPr>
          <a:xfrm>
            <a:off x="761803" y="350196"/>
            <a:ext cx="4646904" cy="1624520"/>
          </a:xfrm>
        </p:spPr>
        <p:txBody>
          <a:bodyPr anchor="ctr">
            <a:normAutofit/>
          </a:bodyPr>
          <a:lstStyle/>
          <a:p>
            <a:r>
              <a:rPr lang="en-US" sz="2500"/>
              <a:t>B) Objective (Quantitative) Techniques of Sales Forecasting</a:t>
            </a:r>
            <a:br>
              <a:rPr lang="en-US" sz="2500"/>
            </a:br>
            <a:endParaRPr lang="en-US" sz="2500"/>
          </a:p>
        </p:txBody>
      </p:sp>
      <p:sp>
        <p:nvSpPr>
          <p:cNvPr id="3" name="Content Placeholder 2">
            <a:extLst>
              <a:ext uri="{FF2B5EF4-FFF2-40B4-BE49-F238E27FC236}">
                <a16:creationId xmlns:a16="http://schemas.microsoft.com/office/drawing/2014/main" id="{AF528C7E-57AD-179E-E7EB-92592A562F93}"/>
              </a:ext>
            </a:extLst>
          </p:cNvPr>
          <p:cNvSpPr>
            <a:spLocks noGrp="1"/>
          </p:cNvSpPr>
          <p:nvPr>
            <p:ph idx="1"/>
          </p:nvPr>
        </p:nvSpPr>
        <p:spPr>
          <a:xfrm>
            <a:off x="761802" y="1813302"/>
            <a:ext cx="5143051" cy="4835471"/>
          </a:xfrm>
        </p:spPr>
        <p:txBody>
          <a:bodyPr anchor="ctr">
            <a:normAutofit/>
          </a:bodyPr>
          <a:lstStyle/>
          <a:p>
            <a:r>
              <a:rPr lang="en-US" sz="2000" dirty="0"/>
              <a:t>4.  Z (Zee) Charts: Z charts are used to visualize sales data over time and identify trends and cycles. </a:t>
            </a:r>
          </a:p>
          <a:p>
            <a:r>
              <a:rPr lang="en-US" sz="2000" dirty="0"/>
              <a:t>They help in monitoring performance against set benchmarks.</a:t>
            </a:r>
          </a:p>
          <a:p>
            <a:r>
              <a:rPr lang="en-US" sz="2000" dirty="0"/>
              <a:t>Advantages:</a:t>
            </a:r>
          </a:p>
          <a:p>
            <a:r>
              <a:rPr lang="en-US" sz="2000" dirty="0"/>
              <a:t>Easy to visualize and interpret trends.</a:t>
            </a:r>
          </a:p>
          <a:p>
            <a:r>
              <a:rPr lang="en-US" sz="2000" dirty="0"/>
              <a:t>Useful for tracking performance and making comparisons.</a:t>
            </a:r>
          </a:p>
          <a:p>
            <a:r>
              <a:rPr lang="en-US" sz="2000" dirty="0"/>
              <a:t>Disadvantages:</a:t>
            </a:r>
          </a:p>
          <a:p>
            <a:r>
              <a:rPr lang="en-US" sz="2000" dirty="0"/>
              <a:t>May oversimplify complex data patterns.</a:t>
            </a:r>
          </a:p>
          <a:p>
            <a:endParaRPr lang="en-US" sz="1700" dirty="0"/>
          </a:p>
        </p:txBody>
      </p:sp>
      <p:pic>
        <p:nvPicPr>
          <p:cNvPr id="5" name="Picture 4" descr="Financial graphs on a dark display">
            <a:extLst>
              <a:ext uri="{FF2B5EF4-FFF2-40B4-BE49-F238E27FC236}">
                <a16:creationId xmlns:a16="http://schemas.microsoft.com/office/drawing/2014/main" id="{5BCEF94D-BA28-7EEB-09C9-CBB5004999BE}"/>
              </a:ext>
            </a:extLst>
          </p:cNvPr>
          <p:cNvPicPr>
            <a:picLocks noChangeAspect="1"/>
          </p:cNvPicPr>
          <p:nvPr/>
        </p:nvPicPr>
        <p:blipFill>
          <a:blip r:embed="rId2"/>
          <a:srcRect l="19287" r="25095"/>
          <a:stretch/>
        </p:blipFill>
        <p:spPr>
          <a:xfrm>
            <a:off x="6096000" y="1"/>
            <a:ext cx="6102825" cy="6858000"/>
          </a:xfrm>
          <a:prstGeom prst="rect">
            <a:avLst/>
          </a:prstGeom>
        </p:spPr>
      </p:pic>
    </p:spTree>
    <p:extLst>
      <p:ext uri="{BB962C8B-B14F-4D97-AF65-F5344CB8AC3E}">
        <p14:creationId xmlns:p14="http://schemas.microsoft.com/office/powerpoint/2010/main" val="114816369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2EF1DD6-404F-7894-80E6-6E47E752DF7D}"/>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ECDA63D-FBD7-680C-FD3B-39B364CD1D97}"/>
              </a:ext>
            </a:extLst>
          </p:cNvPr>
          <p:cNvSpPr>
            <a:spLocks noGrp="1"/>
          </p:cNvSpPr>
          <p:nvPr>
            <p:ph type="title"/>
          </p:nvPr>
        </p:nvSpPr>
        <p:spPr>
          <a:xfrm>
            <a:off x="761803" y="350196"/>
            <a:ext cx="4646904" cy="1624520"/>
          </a:xfrm>
        </p:spPr>
        <p:txBody>
          <a:bodyPr anchor="ctr">
            <a:normAutofit/>
          </a:bodyPr>
          <a:lstStyle/>
          <a:p>
            <a:r>
              <a:rPr lang="en-US" sz="2500"/>
              <a:t>B) Objective (Quantitative) Techniques of Sales Forecasting</a:t>
            </a:r>
            <a:br>
              <a:rPr lang="en-US" sz="2500"/>
            </a:br>
            <a:endParaRPr lang="en-US" sz="2500"/>
          </a:p>
        </p:txBody>
      </p:sp>
      <p:sp>
        <p:nvSpPr>
          <p:cNvPr id="3" name="Content Placeholder 2">
            <a:extLst>
              <a:ext uri="{FF2B5EF4-FFF2-40B4-BE49-F238E27FC236}">
                <a16:creationId xmlns:a16="http://schemas.microsoft.com/office/drawing/2014/main" id="{A1CBDA44-A901-3862-14C4-FFDF50689D7B}"/>
              </a:ext>
            </a:extLst>
          </p:cNvPr>
          <p:cNvSpPr>
            <a:spLocks noGrp="1"/>
          </p:cNvSpPr>
          <p:nvPr>
            <p:ph idx="1"/>
          </p:nvPr>
        </p:nvSpPr>
        <p:spPr>
          <a:xfrm>
            <a:off x="619932" y="1642820"/>
            <a:ext cx="5300421" cy="5036949"/>
          </a:xfrm>
        </p:spPr>
        <p:txBody>
          <a:bodyPr anchor="ctr">
            <a:normAutofit/>
          </a:bodyPr>
          <a:lstStyle/>
          <a:p>
            <a:r>
              <a:rPr lang="en-US" sz="2000" dirty="0"/>
              <a:t>5. Leading Indicators: Leading indicators are economic factors that tend to predict future sales trends. </a:t>
            </a:r>
          </a:p>
          <a:p>
            <a:r>
              <a:rPr lang="en-US" sz="2000" dirty="0"/>
              <a:t>By analyzing these indicators, businesses can make informed forecasts about upcoming sales performance.</a:t>
            </a:r>
          </a:p>
          <a:p>
            <a:r>
              <a:rPr lang="en-US" sz="2000" dirty="0"/>
              <a:t>Advantages:</a:t>
            </a:r>
          </a:p>
          <a:p>
            <a:r>
              <a:rPr lang="en-US" sz="2000" dirty="0"/>
              <a:t>Can provide early warnings about potential changes in market conditions.</a:t>
            </a:r>
          </a:p>
          <a:p>
            <a:r>
              <a:rPr lang="en-US" sz="2000" dirty="0"/>
              <a:t>Useful for strategic planning.</a:t>
            </a:r>
          </a:p>
          <a:p>
            <a:r>
              <a:rPr lang="en-US" sz="2000" dirty="0"/>
              <a:t>Disadvantages:</a:t>
            </a:r>
          </a:p>
          <a:p>
            <a:r>
              <a:rPr lang="en-US" sz="2000" dirty="0"/>
              <a:t>Not always reliable, as economic conditions can change rapidly.</a:t>
            </a:r>
          </a:p>
          <a:p>
            <a:endParaRPr lang="en-US" sz="1400" dirty="0"/>
          </a:p>
        </p:txBody>
      </p:sp>
      <p:pic>
        <p:nvPicPr>
          <p:cNvPr id="5" name="Picture 4" descr="Financial graphs on a dark display">
            <a:extLst>
              <a:ext uri="{FF2B5EF4-FFF2-40B4-BE49-F238E27FC236}">
                <a16:creationId xmlns:a16="http://schemas.microsoft.com/office/drawing/2014/main" id="{4496C17D-45EE-0890-56C1-79C5476E32E1}"/>
              </a:ext>
            </a:extLst>
          </p:cNvPr>
          <p:cNvPicPr>
            <a:picLocks noChangeAspect="1"/>
          </p:cNvPicPr>
          <p:nvPr/>
        </p:nvPicPr>
        <p:blipFill>
          <a:blip r:embed="rId2"/>
          <a:srcRect l="19287" r="25095"/>
          <a:stretch/>
        </p:blipFill>
        <p:spPr>
          <a:xfrm>
            <a:off x="6096000" y="1"/>
            <a:ext cx="6102825" cy="6858000"/>
          </a:xfrm>
          <a:prstGeom prst="rect">
            <a:avLst/>
          </a:prstGeom>
        </p:spPr>
      </p:pic>
    </p:spTree>
    <p:extLst>
      <p:ext uri="{BB962C8B-B14F-4D97-AF65-F5344CB8AC3E}">
        <p14:creationId xmlns:p14="http://schemas.microsoft.com/office/powerpoint/2010/main" val="28585713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8D84626-E02C-5E48-295C-95FE24E3D08A}"/>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06B712E-EBC9-6BA4-6965-017ABD6EE2E0}"/>
              </a:ext>
            </a:extLst>
          </p:cNvPr>
          <p:cNvSpPr>
            <a:spLocks noGrp="1"/>
          </p:cNvSpPr>
          <p:nvPr>
            <p:ph type="title"/>
          </p:nvPr>
        </p:nvSpPr>
        <p:spPr>
          <a:xfrm>
            <a:off x="761803" y="350196"/>
            <a:ext cx="4646904" cy="1624520"/>
          </a:xfrm>
        </p:spPr>
        <p:txBody>
          <a:bodyPr anchor="ctr">
            <a:normAutofit/>
          </a:bodyPr>
          <a:lstStyle/>
          <a:p>
            <a:r>
              <a:rPr lang="en-US" sz="2500"/>
              <a:t>B) Objective (Quantitative) Techniques of Sales Forecasting</a:t>
            </a:r>
            <a:br>
              <a:rPr lang="en-US" sz="2500"/>
            </a:br>
            <a:endParaRPr lang="en-US" sz="2500"/>
          </a:p>
        </p:txBody>
      </p:sp>
      <p:sp>
        <p:nvSpPr>
          <p:cNvPr id="3" name="Content Placeholder 2">
            <a:extLst>
              <a:ext uri="{FF2B5EF4-FFF2-40B4-BE49-F238E27FC236}">
                <a16:creationId xmlns:a16="http://schemas.microsoft.com/office/drawing/2014/main" id="{96E93BA4-49B5-9D6B-09E3-4BC07C73381F}"/>
              </a:ext>
            </a:extLst>
          </p:cNvPr>
          <p:cNvSpPr>
            <a:spLocks noGrp="1"/>
          </p:cNvSpPr>
          <p:nvPr>
            <p:ph idx="1"/>
          </p:nvPr>
        </p:nvSpPr>
        <p:spPr>
          <a:xfrm>
            <a:off x="619932" y="1642820"/>
            <a:ext cx="5284922" cy="5052448"/>
          </a:xfrm>
        </p:spPr>
        <p:txBody>
          <a:bodyPr anchor="ctr">
            <a:normAutofit/>
          </a:bodyPr>
          <a:lstStyle/>
          <a:p>
            <a:r>
              <a:rPr lang="en-US" sz="2000" dirty="0"/>
              <a:t>6. Simulation: Simulation techniques use mathematical models to simulate various scenarios and their potential outcomes. </a:t>
            </a:r>
          </a:p>
          <a:p>
            <a:r>
              <a:rPr lang="en-US" sz="2000" dirty="0"/>
              <a:t>This approach allows businesses to evaluate the impact of different variables on sales forecasts.</a:t>
            </a:r>
          </a:p>
          <a:p>
            <a:r>
              <a:rPr lang="en-US" sz="2000" dirty="0"/>
              <a:t>Advantages:</a:t>
            </a:r>
          </a:p>
          <a:p>
            <a:r>
              <a:rPr lang="en-US" sz="2000" dirty="0"/>
              <a:t>- Can model complex systems and account for multiple variables.</a:t>
            </a:r>
          </a:p>
          <a:p>
            <a:r>
              <a:rPr lang="en-US" sz="2000" dirty="0"/>
              <a:t>- Useful for risk assessment.</a:t>
            </a:r>
          </a:p>
          <a:p>
            <a:r>
              <a:rPr lang="en-US" sz="2000" dirty="0"/>
              <a:t>Disadvantages:</a:t>
            </a:r>
          </a:p>
          <a:p>
            <a:r>
              <a:rPr lang="en-US" sz="2000" dirty="0"/>
              <a:t>- Requires significant computational resources and expertise.</a:t>
            </a:r>
          </a:p>
          <a:p>
            <a:endParaRPr lang="en-US" sz="1600" dirty="0"/>
          </a:p>
          <a:p>
            <a:endParaRPr lang="en-US" sz="1600" dirty="0"/>
          </a:p>
        </p:txBody>
      </p:sp>
      <p:pic>
        <p:nvPicPr>
          <p:cNvPr id="5" name="Picture 4" descr="Graph">
            <a:extLst>
              <a:ext uri="{FF2B5EF4-FFF2-40B4-BE49-F238E27FC236}">
                <a16:creationId xmlns:a16="http://schemas.microsoft.com/office/drawing/2014/main" id="{81F7DB3B-68C2-AD87-EAFB-F658C28CA77B}"/>
              </a:ext>
            </a:extLst>
          </p:cNvPr>
          <p:cNvPicPr>
            <a:picLocks noChangeAspect="1"/>
          </p:cNvPicPr>
          <p:nvPr/>
        </p:nvPicPr>
        <p:blipFill>
          <a:blip r:embed="rId2"/>
          <a:srcRect l="16558" r="27824"/>
          <a:stretch/>
        </p:blipFill>
        <p:spPr>
          <a:xfrm>
            <a:off x="6096000" y="1"/>
            <a:ext cx="6102825" cy="6858000"/>
          </a:xfrm>
          <a:prstGeom prst="rect">
            <a:avLst/>
          </a:prstGeom>
        </p:spPr>
      </p:pic>
    </p:spTree>
    <p:extLst>
      <p:ext uri="{BB962C8B-B14F-4D97-AF65-F5344CB8AC3E}">
        <p14:creationId xmlns:p14="http://schemas.microsoft.com/office/powerpoint/2010/main" val="162312911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AAE8C99-EC55-A5A4-C5FD-3A7D25BA6CAC}"/>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C43B28-3205-1B33-8E96-6CDD46ACEB8E}"/>
              </a:ext>
            </a:extLst>
          </p:cNvPr>
          <p:cNvSpPr>
            <a:spLocks noGrp="1"/>
          </p:cNvSpPr>
          <p:nvPr>
            <p:ph type="title"/>
          </p:nvPr>
        </p:nvSpPr>
        <p:spPr>
          <a:xfrm>
            <a:off x="761803" y="350196"/>
            <a:ext cx="4646904" cy="1624520"/>
          </a:xfrm>
        </p:spPr>
        <p:txBody>
          <a:bodyPr anchor="ctr">
            <a:normAutofit/>
          </a:bodyPr>
          <a:lstStyle/>
          <a:p>
            <a:r>
              <a:rPr lang="en-US" sz="2500"/>
              <a:t>B) Objective (Quantitative) Techniques of Sales Forecasting</a:t>
            </a:r>
            <a:br>
              <a:rPr lang="en-US" sz="2500"/>
            </a:br>
            <a:endParaRPr lang="en-US" sz="2500"/>
          </a:p>
        </p:txBody>
      </p:sp>
      <p:sp>
        <p:nvSpPr>
          <p:cNvPr id="3" name="Content Placeholder 2">
            <a:extLst>
              <a:ext uri="{FF2B5EF4-FFF2-40B4-BE49-F238E27FC236}">
                <a16:creationId xmlns:a16="http://schemas.microsoft.com/office/drawing/2014/main" id="{B51CD0A0-90AB-F1D5-7CB9-ED012408A7E8}"/>
              </a:ext>
            </a:extLst>
          </p:cNvPr>
          <p:cNvSpPr>
            <a:spLocks noGrp="1"/>
          </p:cNvSpPr>
          <p:nvPr>
            <p:ph idx="1"/>
          </p:nvPr>
        </p:nvSpPr>
        <p:spPr>
          <a:xfrm>
            <a:off x="557939" y="1689315"/>
            <a:ext cx="5393409" cy="5052447"/>
          </a:xfrm>
        </p:spPr>
        <p:txBody>
          <a:bodyPr anchor="ctr">
            <a:normAutofit/>
          </a:bodyPr>
          <a:lstStyle/>
          <a:p>
            <a:r>
              <a:rPr lang="en-US" sz="2000" dirty="0"/>
              <a:t>7. Diffusion: Diffusion models are used to estimate how new products will be adopted in the market over time. </a:t>
            </a:r>
          </a:p>
          <a:p>
            <a:r>
              <a:rPr lang="en-US" sz="2000" dirty="0"/>
              <a:t>These models typically involve variables such as market size, innovation adoption rates, and competitor actions.</a:t>
            </a:r>
          </a:p>
          <a:p>
            <a:r>
              <a:rPr lang="en-US" sz="2000" dirty="0"/>
              <a:t>Advantages:</a:t>
            </a:r>
          </a:p>
          <a:p>
            <a:r>
              <a:rPr lang="en-US" sz="2000" dirty="0"/>
              <a:t>Provides insights into the adoption process of new products.</a:t>
            </a:r>
          </a:p>
          <a:p>
            <a:r>
              <a:rPr lang="en-US" sz="2000" dirty="0"/>
              <a:t>Can help in planning marketing strategies.</a:t>
            </a:r>
          </a:p>
          <a:p>
            <a:r>
              <a:rPr lang="en-US" sz="2000" dirty="0"/>
              <a:t>Disadvantages:</a:t>
            </a:r>
          </a:p>
          <a:p>
            <a:r>
              <a:rPr lang="en-US" sz="2000" dirty="0"/>
              <a:t>May require extensive market research data to be effective.</a:t>
            </a:r>
          </a:p>
          <a:p>
            <a:endParaRPr lang="en-US" sz="1400" dirty="0"/>
          </a:p>
        </p:txBody>
      </p:sp>
      <p:pic>
        <p:nvPicPr>
          <p:cNvPr id="5" name="Picture 4" descr="A row of samples for medical testing">
            <a:extLst>
              <a:ext uri="{FF2B5EF4-FFF2-40B4-BE49-F238E27FC236}">
                <a16:creationId xmlns:a16="http://schemas.microsoft.com/office/drawing/2014/main" id="{F9B8C25D-E6F8-6E4B-FABA-67FADF2594F5}"/>
              </a:ext>
            </a:extLst>
          </p:cNvPr>
          <p:cNvPicPr>
            <a:picLocks noChangeAspect="1"/>
          </p:cNvPicPr>
          <p:nvPr/>
        </p:nvPicPr>
        <p:blipFill>
          <a:blip r:embed="rId2"/>
          <a:srcRect l="33259"/>
          <a:stretch/>
        </p:blipFill>
        <p:spPr>
          <a:xfrm>
            <a:off x="6096000" y="1"/>
            <a:ext cx="6102825" cy="6858000"/>
          </a:xfrm>
          <a:prstGeom prst="rect">
            <a:avLst/>
          </a:prstGeom>
        </p:spPr>
      </p:pic>
    </p:spTree>
    <p:extLst>
      <p:ext uri="{BB962C8B-B14F-4D97-AF65-F5344CB8AC3E}">
        <p14:creationId xmlns:p14="http://schemas.microsoft.com/office/powerpoint/2010/main" val="144935446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6FC4C36-3452-D99C-7AF9-92E0AA9DB7B1}"/>
              </a:ext>
            </a:extLst>
          </p:cNvPr>
          <p:cNvSpPr>
            <a:spLocks noGrp="1"/>
          </p:cNvSpPr>
          <p:nvPr>
            <p:ph type="title"/>
          </p:nvPr>
        </p:nvSpPr>
        <p:spPr>
          <a:xfrm>
            <a:off x="761803" y="350196"/>
            <a:ext cx="4646904" cy="1624520"/>
          </a:xfrm>
        </p:spPr>
        <p:txBody>
          <a:bodyPr anchor="ctr">
            <a:normAutofit/>
          </a:bodyPr>
          <a:lstStyle/>
          <a:p>
            <a:r>
              <a:rPr lang="en-US" sz="4000"/>
              <a:t>Sales analysis</a:t>
            </a:r>
            <a:br>
              <a:rPr lang="en-US" sz="4000"/>
            </a:br>
            <a:endParaRPr lang="en-US" sz="4000"/>
          </a:p>
        </p:txBody>
      </p:sp>
      <p:sp>
        <p:nvSpPr>
          <p:cNvPr id="3" name="Content Placeholder 2">
            <a:extLst>
              <a:ext uri="{FF2B5EF4-FFF2-40B4-BE49-F238E27FC236}">
                <a16:creationId xmlns:a16="http://schemas.microsoft.com/office/drawing/2014/main" id="{A522687C-8548-E593-BCB4-6372C9B9074C}"/>
              </a:ext>
            </a:extLst>
          </p:cNvPr>
          <p:cNvSpPr>
            <a:spLocks noGrp="1"/>
          </p:cNvSpPr>
          <p:nvPr>
            <p:ph idx="1"/>
          </p:nvPr>
        </p:nvSpPr>
        <p:spPr>
          <a:xfrm>
            <a:off x="604434" y="1456842"/>
            <a:ext cx="5484739" cy="5401158"/>
          </a:xfrm>
        </p:spPr>
        <p:txBody>
          <a:bodyPr anchor="ctr">
            <a:normAutofit lnSpcReduction="10000"/>
          </a:bodyPr>
          <a:lstStyle/>
          <a:p>
            <a:r>
              <a:rPr lang="en-US" sz="2000" dirty="0"/>
              <a:t>Sales analysis is a crucial aspect of business strategy, focusing on evaluating actual sales results to identify trends and inform decision-making. </a:t>
            </a:r>
          </a:p>
          <a:p>
            <a:r>
              <a:rPr lang="en-US" sz="2000" dirty="0"/>
              <a:t>1. Territory Analysis: Territory analysis involves evaluating sales performance across different geographical areas. </a:t>
            </a:r>
          </a:p>
          <a:p>
            <a:r>
              <a:rPr lang="en-US" sz="2000" dirty="0"/>
              <a:t>The invoice is usually the basic sales record. It contains the following data essential to sales analysis:</a:t>
            </a:r>
          </a:p>
          <a:p>
            <a:r>
              <a:rPr lang="en-US" sz="2000" dirty="0"/>
              <a:t>(</a:t>
            </a:r>
            <a:r>
              <a:rPr lang="en-US" sz="2000" dirty="0" err="1"/>
              <a:t>i</a:t>
            </a:r>
            <a:r>
              <a:rPr lang="en-US" sz="2000" dirty="0"/>
              <a:t>)	Customers name.</a:t>
            </a:r>
          </a:p>
          <a:p>
            <a:r>
              <a:rPr lang="en-US" sz="2000" dirty="0"/>
              <a:t>(ii)	Customers’ location.</a:t>
            </a:r>
          </a:p>
          <a:p>
            <a:r>
              <a:rPr lang="en-US" sz="2000" dirty="0"/>
              <a:t>(iii)	Product sold.</a:t>
            </a:r>
          </a:p>
          <a:p>
            <a:r>
              <a:rPr lang="en-US" sz="2000" dirty="0"/>
              <a:t>(iv)	Quantity of each item sold.</a:t>
            </a:r>
          </a:p>
          <a:p>
            <a:r>
              <a:rPr lang="en-US" sz="2000" dirty="0"/>
              <a:t>(v)	Price per unit.</a:t>
            </a:r>
          </a:p>
          <a:p>
            <a:r>
              <a:rPr lang="en-US" sz="2000" dirty="0"/>
              <a:t>(vi)	Total sales per product.</a:t>
            </a:r>
          </a:p>
          <a:p>
            <a:r>
              <a:rPr lang="en-US" sz="2000" dirty="0"/>
              <a:t>(vii)	Total shillings amount of order.</a:t>
            </a:r>
          </a:p>
          <a:p>
            <a:endParaRPr lang="en-US" sz="1100" dirty="0"/>
          </a:p>
        </p:txBody>
      </p:sp>
      <p:pic>
        <p:nvPicPr>
          <p:cNvPr id="5" name="Picture 4" descr="Desk with productivity items">
            <a:extLst>
              <a:ext uri="{FF2B5EF4-FFF2-40B4-BE49-F238E27FC236}">
                <a16:creationId xmlns:a16="http://schemas.microsoft.com/office/drawing/2014/main" id="{1DA1E293-1E88-A20E-2EAB-B6BD857A72F7}"/>
              </a:ext>
            </a:extLst>
          </p:cNvPr>
          <p:cNvPicPr>
            <a:picLocks noChangeAspect="1"/>
          </p:cNvPicPr>
          <p:nvPr/>
        </p:nvPicPr>
        <p:blipFill>
          <a:blip r:embed="rId2"/>
          <a:srcRect l="27925" r="12675" b="-2"/>
          <a:stretch/>
        </p:blipFill>
        <p:spPr>
          <a:xfrm>
            <a:off x="6096000" y="1"/>
            <a:ext cx="6102825" cy="6858000"/>
          </a:xfrm>
          <a:prstGeom prst="rect">
            <a:avLst/>
          </a:prstGeom>
        </p:spPr>
      </p:pic>
    </p:spTree>
    <p:extLst>
      <p:ext uri="{BB962C8B-B14F-4D97-AF65-F5344CB8AC3E}">
        <p14:creationId xmlns:p14="http://schemas.microsoft.com/office/powerpoint/2010/main" val="180703622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7B1485-3019-96AB-238B-BF960D3B116D}"/>
              </a:ext>
            </a:extLst>
          </p:cNvPr>
          <p:cNvSpPr>
            <a:spLocks noGrp="1"/>
          </p:cNvSpPr>
          <p:nvPr>
            <p:ph type="title"/>
          </p:nvPr>
        </p:nvSpPr>
        <p:spPr>
          <a:xfrm>
            <a:off x="761800" y="762001"/>
            <a:ext cx="5334197" cy="1708242"/>
          </a:xfrm>
        </p:spPr>
        <p:txBody>
          <a:bodyPr anchor="ctr">
            <a:normAutofit/>
          </a:bodyPr>
          <a:lstStyle/>
          <a:p>
            <a:r>
              <a:rPr lang="en-US" sz="4000"/>
              <a:t>Sales analysis</a:t>
            </a:r>
          </a:p>
        </p:txBody>
      </p:sp>
      <p:sp>
        <p:nvSpPr>
          <p:cNvPr id="3" name="Content Placeholder 2">
            <a:extLst>
              <a:ext uri="{FF2B5EF4-FFF2-40B4-BE49-F238E27FC236}">
                <a16:creationId xmlns:a16="http://schemas.microsoft.com/office/drawing/2014/main" id="{886A4AAC-9F09-86BD-AF05-EA8633D0E605}"/>
              </a:ext>
            </a:extLst>
          </p:cNvPr>
          <p:cNvSpPr>
            <a:spLocks noGrp="1"/>
          </p:cNvSpPr>
          <p:nvPr>
            <p:ph idx="1"/>
          </p:nvPr>
        </p:nvSpPr>
        <p:spPr>
          <a:xfrm>
            <a:off x="761794" y="1952786"/>
            <a:ext cx="5824986" cy="4618495"/>
          </a:xfrm>
        </p:spPr>
        <p:txBody>
          <a:bodyPr anchor="ctr">
            <a:normAutofit/>
          </a:bodyPr>
          <a:lstStyle/>
          <a:p>
            <a:r>
              <a:rPr lang="en-US" sz="2000" dirty="0"/>
              <a:t>2. Product Analysis: Product analysis focuses on assessing the sales volume of individual products or product lines. </a:t>
            </a:r>
          </a:p>
          <a:p>
            <a:r>
              <a:rPr lang="en-US" sz="2000" dirty="0"/>
              <a:t>Over the years a company product line tends to become overcrowded unless strong continuing action is taken to eliminate those items which no longer are profitable (pruning).</a:t>
            </a:r>
          </a:p>
          <a:p>
            <a:r>
              <a:rPr lang="en-US" sz="2000" dirty="0"/>
              <a:t>By eliminating weak products and concentrating on stronger ones a company can often increase its profits substantially.</a:t>
            </a:r>
          </a:p>
          <a:p>
            <a:r>
              <a:rPr lang="en-US" sz="2000" dirty="0"/>
              <a:t>Analysis by detailed breakdown is more expensive but is more apt (appropriate) to show the strong and weak product in a way that will permit constructive action.</a:t>
            </a:r>
          </a:p>
          <a:p>
            <a:endParaRPr lang="en-US" sz="1700" dirty="0"/>
          </a:p>
        </p:txBody>
      </p:sp>
      <p:pic>
        <p:nvPicPr>
          <p:cNvPr id="5" name="Picture 4" descr="Magnifying glass showing decling performance">
            <a:extLst>
              <a:ext uri="{FF2B5EF4-FFF2-40B4-BE49-F238E27FC236}">
                <a16:creationId xmlns:a16="http://schemas.microsoft.com/office/drawing/2014/main" id="{1D91FEDC-7863-7321-6E80-66F85BAE0E73}"/>
              </a:ext>
            </a:extLst>
          </p:cNvPr>
          <p:cNvPicPr>
            <a:picLocks noChangeAspect="1"/>
          </p:cNvPicPr>
          <p:nvPr/>
        </p:nvPicPr>
        <p:blipFill>
          <a:blip r:embed="rId2"/>
          <a:srcRect l="8800" r="39364"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78346024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9252D6F-1033-5695-81FA-93E08BE48AE3}"/>
              </a:ext>
            </a:extLst>
          </p:cNvPr>
          <p:cNvSpPr>
            <a:spLocks noGrp="1"/>
          </p:cNvSpPr>
          <p:nvPr>
            <p:ph type="title"/>
          </p:nvPr>
        </p:nvSpPr>
        <p:spPr>
          <a:xfrm>
            <a:off x="761800" y="762001"/>
            <a:ext cx="5334197" cy="1708242"/>
          </a:xfrm>
        </p:spPr>
        <p:txBody>
          <a:bodyPr anchor="ctr">
            <a:normAutofit/>
          </a:bodyPr>
          <a:lstStyle/>
          <a:p>
            <a:r>
              <a:rPr lang="en-US" sz="4000"/>
              <a:t>Sales analysis</a:t>
            </a:r>
          </a:p>
        </p:txBody>
      </p:sp>
      <p:sp>
        <p:nvSpPr>
          <p:cNvPr id="3" name="Content Placeholder 2">
            <a:extLst>
              <a:ext uri="{FF2B5EF4-FFF2-40B4-BE49-F238E27FC236}">
                <a16:creationId xmlns:a16="http://schemas.microsoft.com/office/drawing/2014/main" id="{C0804FD0-F90A-93E9-94AB-E2CBAFA5E617}"/>
              </a:ext>
            </a:extLst>
          </p:cNvPr>
          <p:cNvSpPr>
            <a:spLocks noGrp="1"/>
          </p:cNvSpPr>
          <p:nvPr>
            <p:ph idx="1"/>
          </p:nvPr>
        </p:nvSpPr>
        <p:spPr>
          <a:xfrm>
            <a:off x="761794" y="1906292"/>
            <a:ext cx="6096002" cy="4951708"/>
          </a:xfrm>
        </p:spPr>
        <p:txBody>
          <a:bodyPr anchor="ctr">
            <a:normAutofit lnSpcReduction="10000"/>
          </a:bodyPr>
          <a:lstStyle/>
          <a:p>
            <a:r>
              <a:rPr lang="en-US" sz="2000" dirty="0"/>
              <a:t>3. Customer Analysis: Customer analysis delves into the characteristics and behaviors of customers who contribute significantly to sales</a:t>
            </a:r>
          </a:p>
          <a:p>
            <a:r>
              <a:rPr lang="en-US" sz="2000" dirty="0"/>
              <a:t>In many cases, analysis of this sort combined with a study of sales calls will show that as much time is spent on small account as on the large. </a:t>
            </a:r>
          </a:p>
          <a:p>
            <a:r>
              <a:rPr lang="en-US" sz="2000" dirty="0"/>
              <a:t>Shifting some of that sales effort to the larger accounts may as well increase sales.</a:t>
            </a:r>
          </a:p>
          <a:p>
            <a:r>
              <a:rPr lang="en-US" sz="2000" dirty="0"/>
              <a:t>Analysis by customer combined with analysis by territory and product may be particularly helpful in “pinpointing” weak spots in the sales program.</a:t>
            </a:r>
          </a:p>
          <a:p>
            <a:r>
              <a:rPr lang="en-US" sz="2000" dirty="0"/>
              <a:t>Some salesman may not be developing sales with a certain type of customer or product that has proven profitable in other territories.</a:t>
            </a:r>
          </a:p>
          <a:p>
            <a:r>
              <a:rPr lang="en-US" sz="2000" dirty="0"/>
              <a:t>When this is discovered, remedial action can be taken because the precise points of weakness are known.</a:t>
            </a:r>
          </a:p>
          <a:p>
            <a:endParaRPr lang="en-US" sz="1300" dirty="0"/>
          </a:p>
        </p:txBody>
      </p:sp>
      <p:pic>
        <p:nvPicPr>
          <p:cNvPr id="5" name="Picture 4" descr="Magnifying glass showing decling performance">
            <a:extLst>
              <a:ext uri="{FF2B5EF4-FFF2-40B4-BE49-F238E27FC236}">
                <a16:creationId xmlns:a16="http://schemas.microsoft.com/office/drawing/2014/main" id="{55A84021-3434-3571-5BE3-6EA7900D904F}"/>
              </a:ext>
            </a:extLst>
          </p:cNvPr>
          <p:cNvPicPr>
            <a:picLocks noChangeAspect="1"/>
          </p:cNvPicPr>
          <p:nvPr/>
        </p:nvPicPr>
        <p:blipFill>
          <a:blip r:embed="rId2"/>
          <a:srcRect l="8800" r="39364"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51049020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A537A6-05CB-D2FE-1176-1F9B23F284D1}"/>
              </a:ext>
            </a:extLst>
          </p:cNvPr>
          <p:cNvSpPr>
            <a:spLocks noGrp="1"/>
          </p:cNvSpPr>
          <p:nvPr>
            <p:ph type="title"/>
          </p:nvPr>
        </p:nvSpPr>
        <p:spPr>
          <a:xfrm>
            <a:off x="761803" y="350196"/>
            <a:ext cx="4646904" cy="1624520"/>
          </a:xfrm>
        </p:spPr>
        <p:txBody>
          <a:bodyPr anchor="ctr">
            <a:normAutofit/>
          </a:bodyPr>
          <a:lstStyle/>
          <a:p>
            <a:r>
              <a:rPr lang="en-US" sz="4000"/>
              <a:t>Sales analysis</a:t>
            </a:r>
          </a:p>
        </p:txBody>
      </p:sp>
      <p:sp>
        <p:nvSpPr>
          <p:cNvPr id="3" name="Content Placeholder 2">
            <a:extLst>
              <a:ext uri="{FF2B5EF4-FFF2-40B4-BE49-F238E27FC236}">
                <a16:creationId xmlns:a16="http://schemas.microsoft.com/office/drawing/2014/main" id="{205096EF-50D3-D11D-A46E-5E49E0BC4417}"/>
              </a:ext>
            </a:extLst>
          </p:cNvPr>
          <p:cNvSpPr>
            <a:spLocks noGrp="1"/>
          </p:cNvSpPr>
          <p:nvPr>
            <p:ph idx="1"/>
          </p:nvPr>
        </p:nvSpPr>
        <p:spPr>
          <a:xfrm>
            <a:off x="542441" y="1487838"/>
            <a:ext cx="5546731" cy="5370162"/>
          </a:xfrm>
        </p:spPr>
        <p:txBody>
          <a:bodyPr anchor="ctr">
            <a:normAutofit fontScale="92500" lnSpcReduction="10000"/>
          </a:bodyPr>
          <a:lstStyle/>
          <a:p>
            <a:r>
              <a:rPr lang="en-US" sz="2000" dirty="0"/>
              <a:t>4. Order Size Analysis: Order size analysis looks at the volume of purchases made by customers, helping to identify the most profitable order sizes. </a:t>
            </a:r>
          </a:p>
          <a:p>
            <a:r>
              <a:rPr lang="en-US" sz="2000" dirty="0"/>
              <a:t>May identify orders (and customers) that are not profitable. E.g. certain customer may place frequent order each for a relatively small quantity.</a:t>
            </a:r>
          </a:p>
          <a:p>
            <a:r>
              <a:rPr lang="en-US" sz="2000" dirty="0"/>
              <a:t>If customers also require a great amount of service and attention by sales representative, the cost of securing and handling each order may be high.</a:t>
            </a:r>
          </a:p>
          <a:p>
            <a:r>
              <a:rPr lang="en-US" sz="2000" dirty="0"/>
              <a:t>If cost accounting data are available, it is possible to identify if such orders are incurring a loss. </a:t>
            </a:r>
          </a:p>
          <a:p>
            <a:r>
              <a:rPr lang="en-US" sz="2000" dirty="0"/>
              <a:t>This analysis may be extended to find territories, product and customer where small orders are prevalent. This may lead to setting a minimum order size, to training sales representative to develop large order, or to dropping certain territories, products or customers.</a:t>
            </a:r>
          </a:p>
          <a:p>
            <a:endParaRPr lang="en-US" sz="1300" dirty="0"/>
          </a:p>
        </p:txBody>
      </p:sp>
      <p:pic>
        <p:nvPicPr>
          <p:cNvPr id="5" name="Picture 4" descr="Calculator, pen, compass, money and a paper with graphs printed on it">
            <a:extLst>
              <a:ext uri="{FF2B5EF4-FFF2-40B4-BE49-F238E27FC236}">
                <a16:creationId xmlns:a16="http://schemas.microsoft.com/office/drawing/2014/main" id="{E270077C-9BD5-99AC-39C0-372C6B27DC15}"/>
              </a:ext>
            </a:extLst>
          </p:cNvPr>
          <p:cNvPicPr>
            <a:picLocks noChangeAspect="1"/>
          </p:cNvPicPr>
          <p:nvPr/>
        </p:nvPicPr>
        <p:blipFill>
          <a:blip r:embed="rId2"/>
          <a:srcRect l="25303" r="21080" b="-2"/>
          <a:stretch/>
        </p:blipFill>
        <p:spPr>
          <a:xfrm>
            <a:off x="6096000" y="1"/>
            <a:ext cx="6102825" cy="6858000"/>
          </a:xfrm>
          <a:prstGeom prst="rect">
            <a:avLst/>
          </a:prstGeom>
        </p:spPr>
      </p:pic>
    </p:spTree>
    <p:extLst>
      <p:ext uri="{BB962C8B-B14F-4D97-AF65-F5344CB8AC3E}">
        <p14:creationId xmlns:p14="http://schemas.microsoft.com/office/powerpoint/2010/main" val="384410574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9FBE9C0-7AF3-6700-E134-BD24DFD1A360}"/>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F92171-9AF6-3283-C5D6-36F6818D49B4}"/>
              </a:ext>
            </a:extLst>
          </p:cNvPr>
          <p:cNvSpPr>
            <a:spLocks noGrp="1"/>
          </p:cNvSpPr>
          <p:nvPr>
            <p:ph type="title"/>
          </p:nvPr>
        </p:nvSpPr>
        <p:spPr>
          <a:xfrm>
            <a:off x="761803" y="350196"/>
            <a:ext cx="4646904" cy="1624520"/>
          </a:xfrm>
        </p:spPr>
        <p:txBody>
          <a:bodyPr anchor="ctr">
            <a:normAutofit/>
          </a:bodyPr>
          <a:lstStyle/>
          <a:p>
            <a:r>
              <a:rPr lang="en-US" sz="4000"/>
              <a:t>Sales analysis</a:t>
            </a:r>
          </a:p>
        </p:txBody>
      </p:sp>
      <p:sp>
        <p:nvSpPr>
          <p:cNvPr id="3" name="Content Placeholder 2">
            <a:extLst>
              <a:ext uri="{FF2B5EF4-FFF2-40B4-BE49-F238E27FC236}">
                <a16:creationId xmlns:a16="http://schemas.microsoft.com/office/drawing/2014/main" id="{CA277138-1C91-4A4A-4C60-FD97BE3D9DA8}"/>
              </a:ext>
            </a:extLst>
          </p:cNvPr>
          <p:cNvSpPr>
            <a:spLocks noGrp="1"/>
          </p:cNvSpPr>
          <p:nvPr>
            <p:ph idx="1"/>
          </p:nvPr>
        </p:nvSpPr>
        <p:spPr>
          <a:xfrm>
            <a:off x="573437" y="1627322"/>
            <a:ext cx="5377712" cy="5175413"/>
          </a:xfrm>
        </p:spPr>
        <p:txBody>
          <a:bodyPr anchor="ctr">
            <a:normAutofit/>
          </a:bodyPr>
          <a:lstStyle/>
          <a:p>
            <a:r>
              <a:rPr lang="en-US" sz="2000" dirty="0"/>
              <a:t>5.  Sales analysis by sales representative</a:t>
            </a:r>
          </a:p>
          <a:p>
            <a:r>
              <a:rPr lang="en-US" sz="2000" dirty="0"/>
              <a:t>The objective here is to determine the performance of each individual sales representative. </a:t>
            </a:r>
          </a:p>
          <a:p>
            <a:r>
              <a:rPr lang="en-US" sz="2000" dirty="0"/>
              <a:t>When it is combined with that of products and customers, the reasons for poor performance may be known. </a:t>
            </a:r>
          </a:p>
          <a:p>
            <a:r>
              <a:rPr lang="en-US" sz="2000" dirty="0"/>
              <a:t>The overarching objective of these analyses is to uncover areas of strength and weakness within the sales framework. </a:t>
            </a:r>
          </a:p>
          <a:p>
            <a:r>
              <a:rPr lang="en-US" sz="2000" dirty="0"/>
              <a:t>By determining which products yield the highest and lowest sales volumes, identifying the most productive customer segments, and analyzing the profitability of different order sizes, businesses can make informed decisions to enhance sales performance. </a:t>
            </a:r>
          </a:p>
        </p:txBody>
      </p:sp>
      <p:pic>
        <p:nvPicPr>
          <p:cNvPr id="5" name="Picture 4" descr="Angled shot of pen on a graph">
            <a:extLst>
              <a:ext uri="{FF2B5EF4-FFF2-40B4-BE49-F238E27FC236}">
                <a16:creationId xmlns:a16="http://schemas.microsoft.com/office/drawing/2014/main" id="{D3EA2926-47E7-2706-77AA-C656D1CBA4D3}"/>
              </a:ext>
            </a:extLst>
          </p:cNvPr>
          <p:cNvPicPr>
            <a:picLocks noChangeAspect="1"/>
          </p:cNvPicPr>
          <p:nvPr/>
        </p:nvPicPr>
        <p:blipFill>
          <a:blip r:embed="rId2"/>
          <a:srcRect l="1567" r="39032" b="-2"/>
          <a:stretch/>
        </p:blipFill>
        <p:spPr>
          <a:xfrm>
            <a:off x="6096000" y="1"/>
            <a:ext cx="6102825" cy="6858000"/>
          </a:xfrm>
          <a:prstGeom prst="rect">
            <a:avLst/>
          </a:prstGeom>
        </p:spPr>
      </p:pic>
    </p:spTree>
    <p:extLst>
      <p:ext uri="{BB962C8B-B14F-4D97-AF65-F5344CB8AC3E}">
        <p14:creationId xmlns:p14="http://schemas.microsoft.com/office/powerpoint/2010/main" val="23528720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6CD54D-8F64-EB17-28DF-F625944AD9BD}"/>
              </a:ext>
            </a:extLst>
          </p:cNvPr>
          <p:cNvSpPr>
            <a:spLocks noGrp="1"/>
          </p:cNvSpPr>
          <p:nvPr>
            <p:ph type="title"/>
          </p:nvPr>
        </p:nvSpPr>
        <p:spPr>
          <a:xfrm>
            <a:off x="761803" y="350196"/>
            <a:ext cx="4646904" cy="1624520"/>
          </a:xfrm>
        </p:spPr>
        <p:txBody>
          <a:bodyPr anchor="ctr">
            <a:normAutofit/>
          </a:bodyPr>
          <a:lstStyle/>
          <a:p>
            <a:r>
              <a:rPr lang="en-US" sz="4000"/>
              <a:t>Challenges of market and sales analysis</a:t>
            </a:r>
          </a:p>
        </p:txBody>
      </p:sp>
      <p:sp>
        <p:nvSpPr>
          <p:cNvPr id="3" name="Content Placeholder 2">
            <a:extLst>
              <a:ext uri="{FF2B5EF4-FFF2-40B4-BE49-F238E27FC236}">
                <a16:creationId xmlns:a16="http://schemas.microsoft.com/office/drawing/2014/main" id="{00FD2947-C76E-2783-8BE8-262133C25CD8}"/>
              </a:ext>
            </a:extLst>
          </p:cNvPr>
          <p:cNvSpPr>
            <a:spLocks noGrp="1"/>
          </p:cNvSpPr>
          <p:nvPr>
            <p:ph idx="1"/>
          </p:nvPr>
        </p:nvSpPr>
        <p:spPr>
          <a:xfrm>
            <a:off x="495946" y="1782305"/>
            <a:ext cx="5315918" cy="4959457"/>
          </a:xfrm>
        </p:spPr>
        <p:txBody>
          <a:bodyPr anchor="ctr">
            <a:normAutofit fontScale="92500" lnSpcReduction="10000"/>
          </a:bodyPr>
          <a:lstStyle/>
          <a:p>
            <a:r>
              <a:rPr lang="en-US" sz="2000" dirty="0"/>
              <a:t>1. Data Quality and Reliability: One of the primary challenges is ensuring the quality and reliability of the data collected. </a:t>
            </a:r>
          </a:p>
          <a:p>
            <a:r>
              <a:rPr lang="en-US" sz="2000" dirty="0"/>
              <a:t>2. Cost Constraints: Market and sales research can be expensive, especially if it involves extensive surveys, focus groups, or data analysis. </a:t>
            </a:r>
          </a:p>
          <a:p>
            <a:r>
              <a:rPr lang="en-US" sz="2000" dirty="0"/>
              <a:t>3. Time Constraints: Research can be time-consuming. Organizations often need timely insights to inform immediate business decisions. </a:t>
            </a:r>
          </a:p>
          <a:p>
            <a:r>
              <a:rPr lang="en-US" sz="2000" dirty="0"/>
              <a:t>4. Changing Market Conditions: Markets are dynamic, and consumer preferences can change rapidly. </a:t>
            </a:r>
          </a:p>
          <a:p>
            <a:r>
              <a:rPr lang="en-US" sz="2000" dirty="0"/>
              <a:t>5. Technological Challenges: With the increasing reliance on digital tools for data collection and analysis, businesses face challenges such as:</a:t>
            </a:r>
          </a:p>
          <a:p>
            <a:endParaRPr lang="en-US" sz="1400" dirty="0"/>
          </a:p>
        </p:txBody>
      </p:sp>
      <p:pic>
        <p:nvPicPr>
          <p:cNvPr id="5" name="Picture 4" descr="Angled shot of pen on a graph">
            <a:extLst>
              <a:ext uri="{FF2B5EF4-FFF2-40B4-BE49-F238E27FC236}">
                <a16:creationId xmlns:a16="http://schemas.microsoft.com/office/drawing/2014/main" id="{4CF8CC50-8C1C-CB86-6BDE-9090C4074C81}"/>
              </a:ext>
            </a:extLst>
          </p:cNvPr>
          <p:cNvPicPr>
            <a:picLocks noChangeAspect="1"/>
          </p:cNvPicPr>
          <p:nvPr/>
        </p:nvPicPr>
        <p:blipFill>
          <a:blip r:embed="rId2"/>
          <a:srcRect l="1567" r="39032" b="-2"/>
          <a:stretch/>
        </p:blipFill>
        <p:spPr>
          <a:xfrm>
            <a:off x="6096000" y="1"/>
            <a:ext cx="6102825" cy="6858000"/>
          </a:xfrm>
          <a:prstGeom prst="rect">
            <a:avLst/>
          </a:prstGeom>
        </p:spPr>
      </p:pic>
    </p:spTree>
    <p:extLst>
      <p:ext uri="{BB962C8B-B14F-4D97-AF65-F5344CB8AC3E}">
        <p14:creationId xmlns:p14="http://schemas.microsoft.com/office/powerpoint/2010/main" val="301301875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2064EC6-68C6-DB69-7E18-F00D571592D6}"/>
            </a:ext>
          </a:extLst>
        </p:cNvPr>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2C1D93-DC0E-C2F0-4E9E-685D94721946}"/>
              </a:ext>
            </a:extLst>
          </p:cNvPr>
          <p:cNvSpPr>
            <a:spLocks noGrp="1"/>
          </p:cNvSpPr>
          <p:nvPr>
            <p:ph type="title"/>
          </p:nvPr>
        </p:nvSpPr>
        <p:spPr>
          <a:xfrm>
            <a:off x="761803" y="350196"/>
            <a:ext cx="4646904" cy="1624520"/>
          </a:xfrm>
        </p:spPr>
        <p:txBody>
          <a:bodyPr anchor="ctr">
            <a:normAutofit/>
          </a:bodyPr>
          <a:lstStyle/>
          <a:p>
            <a:r>
              <a:rPr lang="en-US" sz="4000"/>
              <a:t>Challenges of market and sales analysis</a:t>
            </a:r>
          </a:p>
        </p:txBody>
      </p:sp>
      <p:sp>
        <p:nvSpPr>
          <p:cNvPr id="3" name="Content Placeholder 2">
            <a:extLst>
              <a:ext uri="{FF2B5EF4-FFF2-40B4-BE49-F238E27FC236}">
                <a16:creationId xmlns:a16="http://schemas.microsoft.com/office/drawing/2014/main" id="{8DCE1538-BAC3-C38A-112D-60125ABEFD75}"/>
              </a:ext>
            </a:extLst>
          </p:cNvPr>
          <p:cNvSpPr>
            <a:spLocks noGrp="1"/>
          </p:cNvSpPr>
          <p:nvPr>
            <p:ph idx="1"/>
          </p:nvPr>
        </p:nvSpPr>
        <p:spPr>
          <a:xfrm>
            <a:off x="526942" y="1974716"/>
            <a:ext cx="5408909" cy="4883284"/>
          </a:xfrm>
        </p:spPr>
        <p:txBody>
          <a:bodyPr anchor="ctr">
            <a:normAutofit lnSpcReduction="10000"/>
          </a:bodyPr>
          <a:lstStyle/>
          <a:p>
            <a:r>
              <a:rPr lang="en-US" sz="2000" dirty="0"/>
              <a:t>6. Interpreting Data: Analyzing and interpreting data accurately can be complex. </a:t>
            </a:r>
          </a:p>
          <a:p>
            <a:r>
              <a:rPr lang="en-US" sz="2000" dirty="0"/>
              <a:t>7. Market Segmentation Complexity: Identifying and segmenting the market accurately is often challenging. </a:t>
            </a:r>
          </a:p>
          <a:p>
            <a:r>
              <a:rPr lang="en-US" sz="2000" dirty="0"/>
              <a:t>8. Resistance to Change: Organizations may face internal resistance when attempting to implement changes based on research findings. </a:t>
            </a:r>
          </a:p>
          <a:p>
            <a:r>
              <a:rPr lang="en-US" sz="2000" dirty="0"/>
              <a:t> 9. Access to Respondents: Obtaining a sufficient number of respondents for surveys or focus groups can be challenging, particularly in niche markets. </a:t>
            </a:r>
          </a:p>
          <a:p>
            <a:r>
              <a:rPr lang="en-US" sz="2000" dirty="0"/>
              <a:t> 10. Cultural Differences: For global or multicultural research, understanding and accounting for cultural differences can complicate the research process. </a:t>
            </a:r>
          </a:p>
        </p:txBody>
      </p:sp>
      <p:pic>
        <p:nvPicPr>
          <p:cNvPr id="5" name="Picture 4" descr="Desk with productivity items">
            <a:extLst>
              <a:ext uri="{FF2B5EF4-FFF2-40B4-BE49-F238E27FC236}">
                <a16:creationId xmlns:a16="http://schemas.microsoft.com/office/drawing/2014/main" id="{2B76CA16-FC8D-8095-3060-993012A6A3B4}"/>
              </a:ext>
            </a:extLst>
          </p:cNvPr>
          <p:cNvPicPr>
            <a:picLocks noChangeAspect="1"/>
          </p:cNvPicPr>
          <p:nvPr/>
        </p:nvPicPr>
        <p:blipFill>
          <a:blip r:embed="rId2"/>
          <a:srcRect l="27925" r="12675" b="-2"/>
          <a:stretch/>
        </p:blipFill>
        <p:spPr>
          <a:xfrm>
            <a:off x="6096000" y="1"/>
            <a:ext cx="6102825" cy="6858000"/>
          </a:xfrm>
          <a:prstGeom prst="rect">
            <a:avLst/>
          </a:prstGeom>
        </p:spPr>
      </p:pic>
    </p:spTree>
    <p:extLst>
      <p:ext uri="{BB962C8B-B14F-4D97-AF65-F5344CB8AC3E}">
        <p14:creationId xmlns:p14="http://schemas.microsoft.com/office/powerpoint/2010/main" val="22784495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E8C9F2-797E-52B7-1618-1AAE7CEAC6F3}"/>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E09D678A-FD94-12EA-E3E6-D0E4AB67AC0F}"/>
              </a:ext>
            </a:extLst>
          </p:cNvPr>
          <p:cNvSpPr>
            <a:spLocks noGrp="1"/>
          </p:cNvSpPr>
          <p:nvPr>
            <p:ph idx="1"/>
          </p:nvPr>
        </p:nvSpPr>
        <p:spPr/>
        <p:txBody>
          <a:bodyPr>
            <a:normAutofit fontScale="62500" lnSpcReduction="20000"/>
          </a:bodyPr>
          <a:lstStyle/>
          <a:p>
            <a:r>
              <a:rPr lang="en-US" dirty="0"/>
              <a:t>Aaker, D. A., Kumar, V., &amp; Day, G. S. (2007). Marketing Research. Pearson Prentice Hall.</a:t>
            </a:r>
          </a:p>
          <a:p>
            <a:r>
              <a:rPr lang="en-US" dirty="0"/>
              <a:t>Anderson, J. C., &amp; </a:t>
            </a:r>
            <a:r>
              <a:rPr lang="en-US" dirty="0" err="1"/>
              <a:t>Narus</a:t>
            </a:r>
            <a:r>
              <a:rPr lang="en-US" dirty="0"/>
              <a:t>, J. A. (1991). Partnering as a Focused Market Strategy. Sloan Management Review, 32(1), 95-106.</a:t>
            </a:r>
          </a:p>
          <a:p>
            <a:r>
              <a:rPr lang="en-US" dirty="0"/>
              <a:t>Anderson, R., &amp; McKean, C. (2018). Sales Analytics: How to Use Data to Drive Sales Performance. New York: Business Expert Press.</a:t>
            </a:r>
          </a:p>
          <a:p>
            <a:r>
              <a:rPr lang="en-US" dirty="0"/>
              <a:t>Armstrong, G., &amp; Kotler, P. (2017). Marketing: An Introduction. 13th ed. Upper Saddle River, NJ: Pearson.</a:t>
            </a:r>
          </a:p>
          <a:p>
            <a:r>
              <a:rPr lang="en-US" dirty="0"/>
              <a:t>Burns, A. C., &amp; Bush, R. F. (2016). Marketing Research. 7th ed. Upper Saddle River, NJ: Pearson.</a:t>
            </a:r>
          </a:p>
          <a:p>
            <a:r>
              <a:rPr lang="en-US" dirty="0"/>
              <a:t>Chikwe, J., &amp; </a:t>
            </a:r>
            <a:r>
              <a:rPr lang="en-US" dirty="0" err="1"/>
              <a:t>Omoregie</a:t>
            </a:r>
            <a:r>
              <a:rPr lang="en-US" dirty="0"/>
              <a:t>, A. (2020). Forecasting Techniques in Sales Management: An Overview. International Journal of Business Research, 20(1), 45-56.</a:t>
            </a:r>
          </a:p>
          <a:p>
            <a:r>
              <a:rPr lang="en-US" dirty="0"/>
              <a:t>Cooper, D. R., &amp; Schindler, P. S. (2014). Business Research Methods. McGraw-Hill.</a:t>
            </a:r>
          </a:p>
          <a:p>
            <a:r>
              <a:rPr lang="en-US" dirty="0" err="1"/>
              <a:t>Czinkota</a:t>
            </a:r>
            <a:r>
              <a:rPr lang="en-US" dirty="0"/>
              <a:t>, M. R., &amp; </a:t>
            </a:r>
            <a:r>
              <a:rPr lang="en-US" dirty="0" err="1"/>
              <a:t>Ronkainen</a:t>
            </a:r>
            <a:r>
              <a:rPr lang="en-US" dirty="0"/>
              <a:t>, I. A. (2013). International Marketing. 10th ed. Mason, OH: South-Western Cengage Learning.</a:t>
            </a:r>
          </a:p>
          <a:p>
            <a:r>
              <a:rPr lang="en-US" dirty="0" err="1"/>
              <a:t>Fildes</a:t>
            </a:r>
            <a:r>
              <a:rPr lang="en-US" dirty="0"/>
              <a:t>, R., &amp; Goodwin, P. (2007). Against Your Better Judgment? How Market Research Can Backfire. Harvard Business Review, 85(7-8), 30-31.</a:t>
            </a:r>
          </a:p>
          <a:p>
            <a:r>
              <a:rPr lang="en-US" dirty="0"/>
              <a:t>Gupta, A., &amp; Kohli, A. (2006). The Link Between Marketing Strategy and Market Performance: A Meta-Analysis. Journal of Marketing.</a:t>
            </a:r>
          </a:p>
          <a:p>
            <a:endParaRPr lang="en-US" dirty="0"/>
          </a:p>
        </p:txBody>
      </p:sp>
    </p:spTree>
    <p:extLst>
      <p:ext uri="{BB962C8B-B14F-4D97-AF65-F5344CB8AC3E}">
        <p14:creationId xmlns:p14="http://schemas.microsoft.com/office/powerpoint/2010/main" val="92228323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520463-832D-80CA-091B-C22CB0D19B8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88863EB-5593-70CC-4703-06F29335B06E}"/>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46625776-E6C2-C6DA-E7E8-17DCDB5A1306}"/>
              </a:ext>
            </a:extLst>
          </p:cNvPr>
          <p:cNvSpPr>
            <a:spLocks noGrp="1"/>
          </p:cNvSpPr>
          <p:nvPr>
            <p:ph idx="1"/>
          </p:nvPr>
        </p:nvSpPr>
        <p:spPr/>
        <p:txBody>
          <a:bodyPr>
            <a:normAutofit fontScale="32500" lnSpcReduction="20000"/>
          </a:bodyPr>
          <a:lstStyle/>
          <a:p>
            <a:r>
              <a:rPr lang="en-US" sz="4200" dirty="0" err="1"/>
              <a:t>Czinkota</a:t>
            </a:r>
            <a:r>
              <a:rPr lang="en-US" sz="4200" dirty="0"/>
              <a:t>, M. R., &amp; </a:t>
            </a:r>
            <a:r>
              <a:rPr lang="en-US" sz="4200" dirty="0" err="1"/>
              <a:t>Ronkainen</a:t>
            </a:r>
            <a:r>
              <a:rPr lang="en-US" sz="4200" dirty="0"/>
              <a:t>, I. A. (2013). International Marketing. 10th ed. Mason, OH: South-Western Cengage Learning.</a:t>
            </a:r>
          </a:p>
          <a:p>
            <a:r>
              <a:rPr lang="en-US" sz="4200" dirty="0" err="1"/>
              <a:t>Fildes</a:t>
            </a:r>
            <a:r>
              <a:rPr lang="en-US" sz="4200" dirty="0"/>
              <a:t>, R., &amp; Goodwin, P. (2007). Against Your Better Judgment? How Market Research Can Backfire. Harvard Business Review, 85(7-8), 30-31.</a:t>
            </a:r>
          </a:p>
          <a:p>
            <a:r>
              <a:rPr lang="en-US" sz="4200" dirty="0"/>
              <a:t>Gupta, A., &amp; Kohli, A. (2006). The Link Between Marketing Strategy and Market Performance: A Meta-Analysis. Journal of Marketing.</a:t>
            </a:r>
          </a:p>
          <a:p>
            <a:r>
              <a:rPr lang="en-US" sz="4200" dirty="0"/>
              <a:t>Homburg, C., </a:t>
            </a:r>
            <a:r>
              <a:rPr lang="en-US" sz="4200" dirty="0" err="1"/>
              <a:t>Klarmann</a:t>
            </a:r>
            <a:r>
              <a:rPr lang="en-US" sz="4200" dirty="0"/>
              <a:t>, M., &amp; </a:t>
            </a:r>
            <a:r>
              <a:rPr lang="en-US" sz="4200" dirty="0" err="1"/>
              <a:t>Reime</a:t>
            </a:r>
            <a:r>
              <a:rPr lang="en-US" sz="4200" dirty="0"/>
              <a:t>, L. (2014). What Drives Customer Satisfaction? Journal of Marketing.</a:t>
            </a:r>
          </a:p>
          <a:p>
            <a:r>
              <a:rPr lang="en-US" sz="4200" dirty="0"/>
              <a:t>Honeycutt, E. D., &amp; </a:t>
            </a:r>
            <a:r>
              <a:rPr lang="en-US" sz="4200" dirty="0" err="1"/>
              <a:t>Thelen</a:t>
            </a:r>
            <a:r>
              <a:rPr lang="en-US" sz="4200" dirty="0"/>
              <a:t>, L. (2008). Sales Force Management. In Handbook of Marketing Strategy. Edward Elgar Publishing.</a:t>
            </a:r>
          </a:p>
          <a:p>
            <a:r>
              <a:rPr lang="en-US" sz="4200" dirty="0"/>
              <a:t>Kotler, P., &amp; Keller, K. L. (2016). Marketing Management. 15th ed. Upper Saddle River, NJ: Pearson.</a:t>
            </a:r>
          </a:p>
          <a:p>
            <a:r>
              <a:rPr lang="en-US" sz="4200" dirty="0"/>
              <a:t>Kumar, V., &amp; </a:t>
            </a:r>
            <a:r>
              <a:rPr lang="en-US" sz="4200" dirty="0" err="1"/>
              <a:t>Reinartz</a:t>
            </a:r>
            <a:r>
              <a:rPr lang="en-US" sz="4200" dirty="0"/>
              <a:t>, W. (2016). Creating Enduring Customer Value. Journal of Marketing, 80(6), 1-17. doi:10.1509/jm.15.0316</a:t>
            </a:r>
          </a:p>
          <a:p>
            <a:r>
              <a:rPr lang="en-US" sz="4200" dirty="0"/>
              <a:t>Lemon, K. N., &amp; Verhoef, P. C. (2016). Understanding Customer Experience Throughout the Customer Journey. Journal of Marketing, 80(6), 69-96. doi:10.1509/jm.15.0420</a:t>
            </a:r>
          </a:p>
          <a:p>
            <a:r>
              <a:rPr lang="en-US" sz="4200" dirty="0" err="1"/>
              <a:t>Linstone</a:t>
            </a:r>
            <a:r>
              <a:rPr lang="en-US" sz="4200" dirty="0"/>
              <a:t>, H. A., &amp; </a:t>
            </a:r>
            <a:r>
              <a:rPr lang="en-US" sz="4200" dirty="0" err="1"/>
              <a:t>Turoff</a:t>
            </a:r>
            <a:r>
              <a:rPr lang="en-US" sz="4200" dirty="0"/>
              <a:t>, M. (2002). The Delphi Method: Techniques and Applications. New Jersey Institute of Technology.</a:t>
            </a:r>
          </a:p>
          <a:p>
            <a:r>
              <a:rPr lang="en-US" sz="4200" dirty="0" err="1"/>
              <a:t>Makridakis</a:t>
            </a:r>
            <a:r>
              <a:rPr lang="en-US" sz="4200" dirty="0"/>
              <a:t>, S., Hogarth, R. M., &amp; Gaba, A. (1983). Forecasting and the Market Research Process: A Review of the Literature. Journal of Forecasting, 2(1), 55-78.</a:t>
            </a:r>
          </a:p>
          <a:p>
            <a:r>
              <a:rPr lang="en-US" sz="4200" dirty="0"/>
              <a:t>Malhotra, N. K. (2010). Marketing Research: An Applied Orientation. Pearson.</a:t>
            </a:r>
          </a:p>
          <a:p>
            <a:r>
              <a:rPr lang="en-US" sz="4200" dirty="0"/>
              <a:t>McDaniel, C., &amp; Gates, R. (2010). Marketing Research (9th ed.). Wiley.</a:t>
            </a:r>
          </a:p>
          <a:p>
            <a:r>
              <a:rPr lang="en-US" sz="4200" dirty="0"/>
              <a:t>McKinsey &amp; Company. (2021). The Future of Food: A New Era of Growth. McKinsey Insights.</a:t>
            </a:r>
          </a:p>
          <a:p>
            <a:pPr marL="0" indent="0">
              <a:buNone/>
            </a:pPr>
            <a:endParaRPr lang="en-US" dirty="0"/>
          </a:p>
        </p:txBody>
      </p:sp>
    </p:spTree>
    <p:extLst>
      <p:ext uri="{BB962C8B-B14F-4D97-AF65-F5344CB8AC3E}">
        <p14:creationId xmlns:p14="http://schemas.microsoft.com/office/powerpoint/2010/main" val="223430714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66F8EC-A2F5-5428-BB67-CFDA21BC54D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6C07EB2-CBDF-0E12-08AE-58D410EE22A7}"/>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88239566-3AB7-ABDF-4875-6D26EA169DA8}"/>
              </a:ext>
            </a:extLst>
          </p:cNvPr>
          <p:cNvSpPr>
            <a:spLocks noGrp="1"/>
          </p:cNvSpPr>
          <p:nvPr>
            <p:ph idx="1"/>
          </p:nvPr>
        </p:nvSpPr>
        <p:spPr/>
        <p:txBody>
          <a:bodyPr>
            <a:normAutofit fontScale="55000" lnSpcReduction="20000"/>
          </a:bodyPr>
          <a:lstStyle/>
          <a:p>
            <a:r>
              <a:rPr lang="en-US" dirty="0"/>
              <a:t>Nagle, T. T., &amp; Holden, R. K. (2002). The Strategy and Tactics of Pricing: A Guide to Growing More Profitably. Prentice Hall.</a:t>
            </a:r>
          </a:p>
          <a:p>
            <a:r>
              <a:rPr lang="en-US" dirty="0"/>
              <a:t>Payne, A., &amp; Frow, P. (2005). A Strategic Framework for Customer Relationship Management. Journal of Marketing, 69(4), 167-176. doi:10.1509/jmkg.69.4.167.60785</a:t>
            </a:r>
          </a:p>
          <a:p>
            <a:r>
              <a:rPr lang="en-US" dirty="0"/>
              <a:t>Porter, M. E. (1980). Competitive Strategy: Techniques for Analyzing Industries and Competitors. Free Press.</a:t>
            </a:r>
          </a:p>
          <a:p>
            <a:r>
              <a:rPr lang="en-US" dirty="0"/>
              <a:t>Porter, M. E. (1985). Competitive Advantage: Creating and Sustaining Superior Performance. Free Press.</a:t>
            </a:r>
          </a:p>
          <a:p>
            <a:r>
              <a:rPr lang="en-US" dirty="0"/>
              <a:t>Rackham, N., &amp; </a:t>
            </a:r>
            <a:r>
              <a:rPr lang="en-US" dirty="0" err="1"/>
              <a:t>DeVincentis</a:t>
            </a:r>
            <a:r>
              <a:rPr lang="en-US" dirty="0"/>
              <a:t>, J. (1999). Rethinking the Sales Force: Redefining Selling to Create and Capture Customer Value. McGraw-Hill.</a:t>
            </a:r>
          </a:p>
          <a:p>
            <a:r>
              <a:rPr lang="en-US" dirty="0"/>
              <a:t>Reichheld, F. F., &amp; Schefter, P. (2000). E-Loyalty: Your Secret Weapon on the Web. Harvard Business Review.</a:t>
            </a:r>
          </a:p>
          <a:p>
            <a:r>
              <a:rPr lang="en-US" dirty="0"/>
              <a:t>Rust, R. T., &amp; Lemon, K. N. (2001). The Customer Loyalty Lifecycle: The Key to Understanding Customer Loyalty. Business Horizons, 44(3), 25-32. doi:10.1016/S0007-6813(01)00067-5</a:t>
            </a:r>
          </a:p>
          <a:p>
            <a:r>
              <a:rPr lang="en-US" dirty="0"/>
              <a:t>Smith, W. R. (1956). Product Differentiation and Market Segmentation as Alternative Marketing Strategies. Journal of Marketing, 21(1), 3-8.</a:t>
            </a:r>
          </a:p>
          <a:p>
            <a:r>
              <a:rPr lang="en-US" dirty="0" err="1"/>
              <a:t>Ulwick</a:t>
            </a:r>
            <a:r>
              <a:rPr lang="en-US" dirty="0"/>
              <a:t>, A. W. (2005). What Customers Want: Using Outcome-Driven Innovation to Create Breakthrough Products and Services. McGraw-Hill.</a:t>
            </a:r>
          </a:p>
          <a:p>
            <a:r>
              <a:rPr lang="en-US" dirty="0"/>
              <a:t>Zeithaml, V. A., &amp; Bitner, M. J. (2017). Services Marketing: Integrating Customer Focus Across the Firm. McGraw-Hill.</a:t>
            </a:r>
          </a:p>
          <a:p>
            <a:r>
              <a:rPr lang="en-US" dirty="0"/>
              <a:t>Zikmund, W. G., &amp; </a:t>
            </a:r>
            <a:r>
              <a:rPr lang="en-US" dirty="0" err="1"/>
              <a:t>Babin</a:t>
            </a:r>
            <a:r>
              <a:rPr lang="en-US" dirty="0"/>
              <a:t>, B. J. (2010). Essentials of Marketing Research. Cengage Learning. </a:t>
            </a:r>
          </a:p>
          <a:p>
            <a:r>
              <a:rPr lang="en-US" dirty="0" err="1"/>
              <a:t>Zoltners</a:t>
            </a:r>
            <a:r>
              <a:rPr lang="en-US" dirty="0"/>
              <a:t>, A. A., Sinha, P., &amp; Lorimer, S. (2008). The Complete Guide to Accelerating Sales Force Performance. AMACOM.</a:t>
            </a:r>
          </a:p>
          <a:p>
            <a:endParaRPr lang="en-US" dirty="0"/>
          </a:p>
        </p:txBody>
      </p:sp>
    </p:spTree>
    <p:extLst>
      <p:ext uri="{BB962C8B-B14F-4D97-AF65-F5344CB8AC3E}">
        <p14:creationId xmlns:p14="http://schemas.microsoft.com/office/powerpoint/2010/main" val="350885249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96204EB-9FA3-7F0C-F4EF-E9519C06EEB0}"/>
              </a:ext>
            </a:extLst>
          </p:cNvPr>
          <p:cNvSpPr>
            <a:spLocks noGrp="1"/>
          </p:cNvSpPr>
          <p:nvPr>
            <p:ph type="title"/>
          </p:nvPr>
        </p:nvSpPr>
        <p:spPr>
          <a:xfrm>
            <a:off x="1371597" y="348865"/>
            <a:ext cx="10044023" cy="877729"/>
          </a:xfrm>
        </p:spPr>
        <p:txBody>
          <a:bodyPr anchor="ctr">
            <a:normAutofit/>
          </a:bodyPr>
          <a:lstStyle/>
          <a:p>
            <a:pPr algn="ctr"/>
            <a:r>
              <a:rPr lang="en-US" sz="4000" dirty="0">
                <a:solidFill>
                  <a:srgbClr val="FFFFFF"/>
                </a:solidFill>
              </a:rPr>
              <a:t>End </a:t>
            </a:r>
          </a:p>
        </p:txBody>
      </p:sp>
      <p:graphicFrame>
        <p:nvGraphicFramePr>
          <p:cNvPr id="5" name="Content Placeholder 2">
            <a:extLst>
              <a:ext uri="{FF2B5EF4-FFF2-40B4-BE49-F238E27FC236}">
                <a16:creationId xmlns:a16="http://schemas.microsoft.com/office/drawing/2014/main" id="{556F3438-3ECF-5697-528D-8545619FEA52}"/>
              </a:ext>
            </a:extLst>
          </p:cNvPr>
          <p:cNvGraphicFramePr>
            <a:graphicFrameLocks noGrp="1"/>
          </p:cNvGraphicFramePr>
          <p:nvPr>
            <p:ph idx="1"/>
            <p:extLst>
              <p:ext uri="{D42A27DB-BD31-4B8C-83A1-F6EECF244321}">
                <p14:modId xmlns:p14="http://schemas.microsoft.com/office/powerpoint/2010/main" val="847583446"/>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454327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114</TotalTime>
  <Words>5115</Words>
  <Application>Microsoft Office PowerPoint</Application>
  <PresentationFormat>Widescreen</PresentationFormat>
  <Paragraphs>309</Paragraphs>
  <Slides>52</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52</vt:i4>
      </vt:variant>
    </vt:vector>
  </HeadingPairs>
  <TitlesOfParts>
    <vt:vector size="57" baseType="lpstr">
      <vt:lpstr>Aptos</vt:lpstr>
      <vt:lpstr>Aptos Display</vt:lpstr>
      <vt:lpstr>Arial</vt:lpstr>
      <vt:lpstr>Calibri</vt:lpstr>
      <vt:lpstr>Office Theme</vt:lpstr>
      <vt:lpstr>SPECIAL APPLICATION OF MARKETING RESEARCH WEEK 9 LECTURE MARKET AND SALES ANALYSIS RESEARCH</vt:lpstr>
      <vt:lpstr>Welcome </vt:lpstr>
      <vt:lpstr>Intended learning outcomes</vt:lpstr>
      <vt:lpstr>Quotes on market and sales analysis research</vt:lpstr>
      <vt:lpstr>Quotes on market and sales analysis research</vt:lpstr>
      <vt:lpstr>Definition of sales research  </vt:lpstr>
      <vt:lpstr>Definition of sales research  </vt:lpstr>
      <vt:lpstr>Observations from definitions </vt:lpstr>
      <vt:lpstr>Observations from definitions </vt:lpstr>
      <vt:lpstr>Purpose of sales research</vt:lpstr>
      <vt:lpstr>Purpose of sales research</vt:lpstr>
      <vt:lpstr>Purpose of sales research</vt:lpstr>
      <vt:lpstr>Purpose of sales research</vt:lpstr>
      <vt:lpstr>Focus of sales and marketing research</vt:lpstr>
      <vt:lpstr>Focus of sales and marketing research</vt:lpstr>
      <vt:lpstr>Market Analysis</vt:lpstr>
      <vt:lpstr>Market Analysis</vt:lpstr>
      <vt:lpstr>Procedure for Conducting Market Analysis</vt:lpstr>
      <vt:lpstr>Procedure for Conducting Market Analysis</vt:lpstr>
      <vt:lpstr>Market Potential</vt:lpstr>
      <vt:lpstr>Market Potential</vt:lpstr>
      <vt:lpstr>Market Potential</vt:lpstr>
      <vt:lpstr>Methods for Measuring Market Potential</vt:lpstr>
      <vt:lpstr>Procedure for Conducting Market Potential Research</vt:lpstr>
      <vt:lpstr>Procedure for Conducting Market Potential Research</vt:lpstr>
      <vt:lpstr>Procedure for Conducting Market Potential Research</vt:lpstr>
      <vt:lpstr>Procedure for Conducting Market Potential Research</vt:lpstr>
      <vt:lpstr>Sales Forecasting </vt:lpstr>
      <vt:lpstr>Sales Forecasting </vt:lpstr>
      <vt:lpstr>A) subjective (Qualitative) Methods of Sales Forecasting</vt:lpstr>
      <vt:lpstr>A) subjective (Qualitative) Methods of Sales Forecasting</vt:lpstr>
      <vt:lpstr>A) subjective (Qualitative) Methods of Sales Forecasting</vt:lpstr>
      <vt:lpstr>A) subjective (Qualitative) Methods of Sales Forecasting</vt:lpstr>
      <vt:lpstr>A) subjective (Qualitative) Methods of Sales Forecasting</vt:lpstr>
      <vt:lpstr>B) Objective (Quantitative) Techniques of Sales Forecasting </vt:lpstr>
      <vt:lpstr>B) Objective (Quantitative) Techniques of Sales Forecasting </vt:lpstr>
      <vt:lpstr>B) Objective (Quantitative) Techniques of Sales Forecasting </vt:lpstr>
      <vt:lpstr>B) Objective (Quantitative) Techniques of Sales Forecasting </vt:lpstr>
      <vt:lpstr>B) Objective (Quantitative) Techniques of Sales Forecasting </vt:lpstr>
      <vt:lpstr>B) Objective (Quantitative) Techniques of Sales Forecasting </vt:lpstr>
      <vt:lpstr>B) Objective (Quantitative) Techniques of Sales Forecasting </vt:lpstr>
      <vt:lpstr>Sales analysis </vt:lpstr>
      <vt:lpstr>Sales analysis</vt:lpstr>
      <vt:lpstr>Sales analysis</vt:lpstr>
      <vt:lpstr>Sales analysis</vt:lpstr>
      <vt:lpstr>Sales analysis</vt:lpstr>
      <vt:lpstr>Challenges of market and sales analysis</vt:lpstr>
      <vt:lpstr>Challenges of market and sales analysis</vt:lpstr>
      <vt:lpstr>References</vt:lpstr>
      <vt:lpstr>References</vt:lpstr>
      <vt:lpstr>References</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Dr. John N. Kamau</dc:creator>
  <cp:lastModifiedBy>Dr. John N. Kamau</cp:lastModifiedBy>
  <cp:revision>7</cp:revision>
  <dcterms:created xsi:type="dcterms:W3CDTF">2024-10-22T12:15:07Z</dcterms:created>
  <dcterms:modified xsi:type="dcterms:W3CDTF">2024-10-25T10:07:09Z</dcterms:modified>
</cp:coreProperties>
</file>