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0"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24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7138AE-0854-462D-85BE-445BD6266C3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11852A0-4B63-4D80-933E-5D88F26FA6FF}">
      <dgm:prSet/>
      <dgm:spPr/>
      <dgm:t>
        <a:bodyPr/>
        <a:lstStyle/>
        <a:p>
          <a:r>
            <a:rPr lang="en-US"/>
            <a:t>Welcome to week 10 lecture</a:t>
          </a:r>
        </a:p>
      </dgm:t>
    </dgm:pt>
    <dgm:pt modelId="{3DB0DA27-0064-4F2D-8009-7B3279F4D76E}" type="parTrans" cxnId="{38CEF83F-C0D2-468D-BAE5-00DC606A61B5}">
      <dgm:prSet/>
      <dgm:spPr/>
      <dgm:t>
        <a:bodyPr/>
        <a:lstStyle/>
        <a:p>
          <a:endParaRPr lang="en-US"/>
        </a:p>
      </dgm:t>
    </dgm:pt>
    <dgm:pt modelId="{4164718D-3D5E-4B7E-8BFE-EE068505CCC5}" type="sibTrans" cxnId="{38CEF83F-C0D2-468D-BAE5-00DC606A61B5}">
      <dgm:prSet/>
      <dgm:spPr/>
      <dgm:t>
        <a:bodyPr/>
        <a:lstStyle/>
        <a:p>
          <a:endParaRPr lang="en-US"/>
        </a:p>
      </dgm:t>
    </dgm:pt>
    <dgm:pt modelId="{444BC551-B10E-44CB-8A94-46E8DD32B90C}">
      <dgm:prSet/>
      <dgm:spPr/>
      <dgm:t>
        <a:bodyPr/>
        <a:lstStyle/>
        <a:p>
          <a:r>
            <a:rPr lang="en-US"/>
            <a:t>We are almost coming to the end of this series</a:t>
          </a:r>
        </a:p>
      </dgm:t>
    </dgm:pt>
    <dgm:pt modelId="{E553C390-CF4E-4CD5-80E4-7EAEA969721D}" type="parTrans" cxnId="{90326D84-5BC3-4530-9DEE-F21BC694D8C4}">
      <dgm:prSet/>
      <dgm:spPr/>
      <dgm:t>
        <a:bodyPr/>
        <a:lstStyle/>
        <a:p>
          <a:endParaRPr lang="en-US"/>
        </a:p>
      </dgm:t>
    </dgm:pt>
    <dgm:pt modelId="{80031236-43D6-4742-92C1-07C7196F929E}" type="sibTrans" cxnId="{90326D84-5BC3-4530-9DEE-F21BC694D8C4}">
      <dgm:prSet/>
      <dgm:spPr/>
      <dgm:t>
        <a:bodyPr/>
        <a:lstStyle/>
        <a:p>
          <a:endParaRPr lang="en-US"/>
        </a:p>
      </dgm:t>
    </dgm:pt>
    <dgm:pt modelId="{93530580-9C96-406F-B21B-4E9B82C52920}">
      <dgm:prSet/>
      <dgm:spPr/>
      <dgm:t>
        <a:bodyPr/>
        <a:lstStyle/>
        <a:p>
          <a:r>
            <a:rPr lang="en-US"/>
            <a:t>Customer services lies at heart of any service business</a:t>
          </a:r>
        </a:p>
      </dgm:t>
    </dgm:pt>
    <dgm:pt modelId="{35D12069-0720-473A-828B-303EF1346DBE}" type="parTrans" cxnId="{63AAD388-7F61-4E01-B7B9-326D5C9542A5}">
      <dgm:prSet/>
      <dgm:spPr/>
      <dgm:t>
        <a:bodyPr/>
        <a:lstStyle/>
        <a:p>
          <a:endParaRPr lang="en-US"/>
        </a:p>
      </dgm:t>
    </dgm:pt>
    <dgm:pt modelId="{00A1267B-C649-414D-8746-DA805140DCD9}" type="sibTrans" cxnId="{63AAD388-7F61-4E01-B7B9-326D5C9542A5}">
      <dgm:prSet/>
      <dgm:spPr/>
      <dgm:t>
        <a:bodyPr/>
        <a:lstStyle/>
        <a:p>
          <a:endParaRPr lang="en-US"/>
        </a:p>
      </dgm:t>
    </dgm:pt>
    <dgm:pt modelId="{79A26211-23C7-44B4-8F0B-8D81A59EB1CF}">
      <dgm:prSet/>
      <dgm:spPr/>
      <dgm:t>
        <a:bodyPr/>
        <a:lstStyle/>
        <a:p>
          <a:r>
            <a:rPr lang="en-US"/>
            <a:t>Personal experiences </a:t>
          </a:r>
        </a:p>
      </dgm:t>
    </dgm:pt>
    <dgm:pt modelId="{CE3D3E74-357D-4350-8757-E9E08D7659B8}" type="parTrans" cxnId="{7237BCC7-3559-46B4-8EB1-46B3A3ABA88D}">
      <dgm:prSet/>
      <dgm:spPr/>
      <dgm:t>
        <a:bodyPr/>
        <a:lstStyle/>
        <a:p>
          <a:endParaRPr lang="en-US"/>
        </a:p>
      </dgm:t>
    </dgm:pt>
    <dgm:pt modelId="{D1AE22F3-6AA0-46DE-A304-C32758DBDEEB}" type="sibTrans" cxnId="{7237BCC7-3559-46B4-8EB1-46B3A3ABA88D}">
      <dgm:prSet/>
      <dgm:spPr/>
      <dgm:t>
        <a:bodyPr/>
        <a:lstStyle/>
        <a:p>
          <a:endParaRPr lang="en-US"/>
        </a:p>
      </dgm:t>
    </dgm:pt>
    <dgm:pt modelId="{8C6F21BC-46E8-4A77-A5BF-D379F23A9E66}" type="pres">
      <dgm:prSet presAssocID="{677138AE-0854-462D-85BE-445BD6266C3C}" presName="linear" presStyleCnt="0">
        <dgm:presLayoutVars>
          <dgm:animLvl val="lvl"/>
          <dgm:resizeHandles val="exact"/>
        </dgm:presLayoutVars>
      </dgm:prSet>
      <dgm:spPr/>
    </dgm:pt>
    <dgm:pt modelId="{CE8C24EE-14D7-4399-A961-32429CA1DAA3}" type="pres">
      <dgm:prSet presAssocID="{E11852A0-4B63-4D80-933E-5D88F26FA6FF}" presName="parentText" presStyleLbl="node1" presStyleIdx="0" presStyleCnt="4">
        <dgm:presLayoutVars>
          <dgm:chMax val="0"/>
          <dgm:bulletEnabled val="1"/>
        </dgm:presLayoutVars>
      </dgm:prSet>
      <dgm:spPr/>
    </dgm:pt>
    <dgm:pt modelId="{5C81C364-CAF4-4CC1-A92D-C129D4ACEEA7}" type="pres">
      <dgm:prSet presAssocID="{4164718D-3D5E-4B7E-8BFE-EE068505CCC5}" presName="spacer" presStyleCnt="0"/>
      <dgm:spPr/>
    </dgm:pt>
    <dgm:pt modelId="{47586BAD-76C4-4A49-ABD1-B643D7641546}" type="pres">
      <dgm:prSet presAssocID="{444BC551-B10E-44CB-8A94-46E8DD32B90C}" presName="parentText" presStyleLbl="node1" presStyleIdx="1" presStyleCnt="4">
        <dgm:presLayoutVars>
          <dgm:chMax val="0"/>
          <dgm:bulletEnabled val="1"/>
        </dgm:presLayoutVars>
      </dgm:prSet>
      <dgm:spPr/>
    </dgm:pt>
    <dgm:pt modelId="{4A8A0B78-5252-4A2A-9D49-5102FF593691}" type="pres">
      <dgm:prSet presAssocID="{80031236-43D6-4742-92C1-07C7196F929E}" presName="spacer" presStyleCnt="0"/>
      <dgm:spPr/>
    </dgm:pt>
    <dgm:pt modelId="{449456D3-ED55-4194-8F8C-7E9BD1087743}" type="pres">
      <dgm:prSet presAssocID="{93530580-9C96-406F-B21B-4E9B82C52920}" presName="parentText" presStyleLbl="node1" presStyleIdx="2" presStyleCnt="4">
        <dgm:presLayoutVars>
          <dgm:chMax val="0"/>
          <dgm:bulletEnabled val="1"/>
        </dgm:presLayoutVars>
      </dgm:prSet>
      <dgm:spPr/>
    </dgm:pt>
    <dgm:pt modelId="{73A7DB14-6AD7-4BEA-87EE-DA348196F072}" type="pres">
      <dgm:prSet presAssocID="{00A1267B-C649-414D-8746-DA805140DCD9}" presName="spacer" presStyleCnt="0"/>
      <dgm:spPr/>
    </dgm:pt>
    <dgm:pt modelId="{5925BFBB-085E-4C82-A6E4-1F1014B267E7}" type="pres">
      <dgm:prSet presAssocID="{79A26211-23C7-44B4-8F0B-8D81A59EB1CF}" presName="parentText" presStyleLbl="node1" presStyleIdx="3" presStyleCnt="4">
        <dgm:presLayoutVars>
          <dgm:chMax val="0"/>
          <dgm:bulletEnabled val="1"/>
        </dgm:presLayoutVars>
      </dgm:prSet>
      <dgm:spPr/>
    </dgm:pt>
  </dgm:ptLst>
  <dgm:cxnLst>
    <dgm:cxn modelId="{38CEF83F-C0D2-468D-BAE5-00DC606A61B5}" srcId="{677138AE-0854-462D-85BE-445BD6266C3C}" destId="{E11852A0-4B63-4D80-933E-5D88F26FA6FF}" srcOrd="0" destOrd="0" parTransId="{3DB0DA27-0064-4F2D-8009-7B3279F4D76E}" sibTransId="{4164718D-3D5E-4B7E-8BFE-EE068505CCC5}"/>
    <dgm:cxn modelId="{2A3E335E-728D-478D-A692-034390039C23}" type="presOf" srcId="{677138AE-0854-462D-85BE-445BD6266C3C}" destId="{8C6F21BC-46E8-4A77-A5BF-D379F23A9E66}" srcOrd="0" destOrd="0" presId="urn:microsoft.com/office/officeart/2005/8/layout/vList2"/>
    <dgm:cxn modelId="{5B202B82-43DB-40BA-AD2E-BB5A3F8EC520}" type="presOf" srcId="{444BC551-B10E-44CB-8A94-46E8DD32B90C}" destId="{47586BAD-76C4-4A49-ABD1-B643D7641546}" srcOrd="0" destOrd="0" presId="urn:microsoft.com/office/officeart/2005/8/layout/vList2"/>
    <dgm:cxn modelId="{140B3983-6786-49F7-B40E-CC5C6A34E6F4}" type="presOf" srcId="{79A26211-23C7-44B4-8F0B-8D81A59EB1CF}" destId="{5925BFBB-085E-4C82-A6E4-1F1014B267E7}" srcOrd="0" destOrd="0" presId="urn:microsoft.com/office/officeart/2005/8/layout/vList2"/>
    <dgm:cxn modelId="{90326D84-5BC3-4530-9DEE-F21BC694D8C4}" srcId="{677138AE-0854-462D-85BE-445BD6266C3C}" destId="{444BC551-B10E-44CB-8A94-46E8DD32B90C}" srcOrd="1" destOrd="0" parTransId="{E553C390-CF4E-4CD5-80E4-7EAEA969721D}" sibTransId="{80031236-43D6-4742-92C1-07C7196F929E}"/>
    <dgm:cxn modelId="{63AAD388-7F61-4E01-B7B9-326D5C9542A5}" srcId="{677138AE-0854-462D-85BE-445BD6266C3C}" destId="{93530580-9C96-406F-B21B-4E9B82C52920}" srcOrd="2" destOrd="0" parTransId="{35D12069-0720-473A-828B-303EF1346DBE}" sibTransId="{00A1267B-C649-414D-8746-DA805140DCD9}"/>
    <dgm:cxn modelId="{31E03ABF-F947-4795-BF92-B6C24DFC271F}" type="presOf" srcId="{93530580-9C96-406F-B21B-4E9B82C52920}" destId="{449456D3-ED55-4194-8F8C-7E9BD1087743}" srcOrd="0" destOrd="0" presId="urn:microsoft.com/office/officeart/2005/8/layout/vList2"/>
    <dgm:cxn modelId="{7237BCC7-3559-46B4-8EB1-46B3A3ABA88D}" srcId="{677138AE-0854-462D-85BE-445BD6266C3C}" destId="{79A26211-23C7-44B4-8F0B-8D81A59EB1CF}" srcOrd="3" destOrd="0" parTransId="{CE3D3E74-357D-4350-8757-E9E08D7659B8}" sibTransId="{D1AE22F3-6AA0-46DE-A304-C32758DBDEEB}"/>
    <dgm:cxn modelId="{465F2AEB-B883-404F-9456-7E95E60F43AC}" type="presOf" srcId="{E11852A0-4B63-4D80-933E-5D88F26FA6FF}" destId="{CE8C24EE-14D7-4399-A961-32429CA1DAA3}" srcOrd="0" destOrd="0" presId="urn:microsoft.com/office/officeart/2005/8/layout/vList2"/>
    <dgm:cxn modelId="{7B4BC350-972B-430D-B210-2FBE2526A9D7}" type="presParOf" srcId="{8C6F21BC-46E8-4A77-A5BF-D379F23A9E66}" destId="{CE8C24EE-14D7-4399-A961-32429CA1DAA3}" srcOrd="0" destOrd="0" presId="urn:microsoft.com/office/officeart/2005/8/layout/vList2"/>
    <dgm:cxn modelId="{D748C638-48E6-4F67-8BAA-634938F15D20}" type="presParOf" srcId="{8C6F21BC-46E8-4A77-A5BF-D379F23A9E66}" destId="{5C81C364-CAF4-4CC1-A92D-C129D4ACEEA7}" srcOrd="1" destOrd="0" presId="urn:microsoft.com/office/officeart/2005/8/layout/vList2"/>
    <dgm:cxn modelId="{3806E022-8B66-4780-B62A-4243844F14DF}" type="presParOf" srcId="{8C6F21BC-46E8-4A77-A5BF-D379F23A9E66}" destId="{47586BAD-76C4-4A49-ABD1-B643D7641546}" srcOrd="2" destOrd="0" presId="urn:microsoft.com/office/officeart/2005/8/layout/vList2"/>
    <dgm:cxn modelId="{02D2757B-6E84-4302-A9CA-85007324DB13}" type="presParOf" srcId="{8C6F21BC-46E8-4A77-A5BF-D379F23A9E66}" destId="{4A8A0B78-5252-4A2A-9D49-5102FF593691}" srcOrd="3" destOrd="0" presId="urn:microsoft.com/office/officeart/2005/8/layout/vList2"/>
    <dgm:cxn modelId="{532498FD-DF36-41DB-8EA1-11E0D724AAE9}" type="presParOf" srcId="{8C6F21BC-46E8-4A77-A5BF-D379F23A9E66}" destId="{449456D3-ED55-4194-8F8C-7E9BD1087743}" srcOrd="4" destOrd="0" presId="urn:microsoft.com/office/officeart/2005/8/layout/vList2"/>
    <dgm:cxn modelId="{7E97514E-4B5C-415A-BA10-D0049E7BEFD5}" type="presParOf" srcId="{8C6F21BC-46E8-4A77-A5BF-D379F23A9E66}" destId="{73A7DB14-6AD7-4BEA-87EE-DA348196F072}" srcOrd="5" destOrd="0" presId="urn:microsoft.com/office/officeart/2005/8/layout/vList2"/>
    <dgm:cxn modelId="{C94FF56B-CD2F-4310-B4F9-607E156A5E42}" type="presParOf" srcId="{8C6F21BC-46E8-4A77-A5BF-D379F23A9E66}" destId="{5925BFBB-085E-4C82-A6E4-1F1014B267E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7931C2-F2C5-4BC6-8E90-4E2941F5C6E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CDCC7E9-D41C-464F-99B0-A5B233DBF35A}">
      <dgm:prSet/>
      <dgm:spPr/>
      <dgm:t>
        <a:bodyPr/>
        <a:lstStyle/>
        <a:p>
          <a:r>
            <a:rPr lang="en-US"/>
            <a:t>Thank you </a:t>
          </a:r>
        </a:p>
      </dgm:t>
    </dgm:pt>
    <dgm:pt modelId="{5C96E634-3552-4CED-A898-C7BBC2F79ABA}" type="parTrans" cxnId="{E0A17862-B91E-4C0A-B725-54BFA2FE69CF}">
      <dgm:prSet/>
      <dgm:spPr/>
      <dgm:t>
        <a:bodyPr/>
        <a:lstStyle/>
        <a:p>
          <a:endParaRPr lang="en-US"/>
        </a:p>
      </dgm:t>
    </dgm:pt>
    <dgm:pt modelId="{52624009-8E9E-4CF3-B781-E13A0838F11B}" type="sibTrans" cxnId="{E0A17862-B91E-4C0A-B725-54BFA2FE69CF}">
      <dgm:prSet/>
      <dgm:spPr/>
      <dgm:t>
        <a:bodyPr/>
        <a:lstStyle/>
        <a:p>
          <a:endParaRPr lang="en-US"/>
        </a:p>
      </dgm:t>
    </dgm:pt>
    <dgm:pt modelId="{A2E6CE19-66B0-479A-B048-18D09DA94A22}">
      <dgm:prSet/>
      <dgm:spPr/>
      <dgm:t>
        <a:bodyPr/>
        <a:lstStyle/>
        <a:p>
          <a:r>
            <a:rPr lang="en-US"/>
            <a:t>Next lesson: PUBLIC OPINION RESEARCH</a:t>
          </a:r>
        </a:p>
      </dgm:t>
    </dgm:pt>
    <dgm:pt modelId="{26F67DAD-F30E-4A95-8EE7-9E55E1B9DEF6}" type="parTrans" cxnId="{84C25699-4128-4C78-9911-1C618EE53C61}">
      <dgm:prSet/>
      <dgm:spPr/>
      <dgm:t>
        <a:bodyPr/>
        <a:lstStyle/>
        <a:p>
          <a:endParaRPr lang="en-US"/>
        </a:p>
      </dgm:t>
    </dgm:pt>
    <dgm:pt modelId="{A6456423-CA77-4556-99C9-8F94619E7534}" type="sibTrans" cxnId="{84C25699-4128-4C78-9911-1C618EE53C61}">
      <dgm:prSet/>
      <dgm:spPr/>
      <dgm:t>
        <a:bodyPr/>
        <a:lstStyle/>
        <a:p>
          <a:endParaRPr lang="en-US"/>
        </a:p>
      </dgm:t>
    </dgm:pt>
    <dgm:pt modelId="{D8C57396-1D1B-4ABF-97AC-8D4940F70298}" type="pres">
      <dgm:prSet presAssocID="{C67931C2-F2C5-4BC6-8E90-4E2941F5C6E0}" presName="linear" presStyleCnt="0">
        <dgm:presLayoutVars>
          <dgm:animLvl val="lvl"/>
          <dgm:resizeHandles val="exact"/>
        </dgm:presLayoutVars>
      </dgm:prSet>
      <dgm:spPr/>
    </dgm:pt>
    <dgm:pt modelId="{7A5E2C7F-220C-4FAF-A85F-E4EC9B30B3F2}" type="pres">
      <dgm:prSet presAssocID="{ECDCC7E9-D41C-464F-99B0-A5B233DBF35A}" presName="parentText" presStyleLbl="node1" presStyleIdx="0" presStyleCnt="2">
        <dgm:presLayoutVars>
          <dgm:chMax val="0"/>
          <dgm:bulletEnabled val="1"/>
        </dgm:presLayoutVars>
      </dgm:prSet>
      <dgm:spPr/>
    </dgm:pt>
    <dgm:pt modelId="{48346A53-63B6-4625-A28C-F6CD219A5FE3}" type="pres">
      <dgm:prSet presAssocID="{52624009-8E9E-4CF3-B781-E13A0838F11B}" presName="spacer" presStyleCnt="0"/>
      <dgm:spPr/>
    </dgm:pt>
    <dgm:pt modelId="{3FC63997-A619-455C-853F-2068C4D0432F}" type="pres">
      <dgm:prSet presAssocID="{A2E6CE19-66B0-479A-B048-18D09DA94A22}" presName="parentText" presStyleLbl="node1" presStyleIdx="1" presStyleCnt="2">
        <dgm:presLayoutVars>
          <dgm:chMax val="0"/>
          <dgm:bulletEnabled val="1"/>
        </dgm:presLayoutVars>
      </dgm:prSet>
      <dgm:spPr/>
    </dgm:pt>
  </dgm:ptLst>
  <dgm:cxnLst>
    <dgm:cxn modelId="{E0A17862-B91E-4C0A-B725-54BFA2FE69CF}" srcId="{C67931C2-F2C5-4BC6-8E90-4E2941F5C6E0}" destId="{ECDCC7E9-D41C-464F-99B0-A5B233DBF35A}" srcOrd="0" destOrd="0" parTransId="{5C96E634-3552-4CED-A898-C7BBC2F79ABA}" sibTransId="{52624009-8E9E-4CF3-B781-E13A0838F11B}"/>
    <dgm:cxn modelId="{453AED85-2824-4BEB-8007-2FB1B9DAA618}" type="presOf" srcId="{ECDCC7E9-D41C-464F-99B0-A5B233DBF35A}" destId="{7A5E2C7F-220C-4FAF-A85F-E4EC9B30B3F2}" srcOrd="0" destOrd="0" presId="urn:microsoft.com/office/officeart/2005/8/layout/vList2"/>
    <dgm:cxn modelId="{84C25699-4128-4C78-9911-1C618EE53C61}" srcId="{C67931C2-F2C5-4BC6-8E90-4E2941F5C6E0}" destId="{A2E6CE19-66B0-479A-B048-18D09DA94A22}" srcOrd="1" destOrd="0" parTransId="{26F67DAD-F30E-4A95-8EE7-9E55E1B9DEF6}" sibTransId="{A6456423-CA77-4556-99C9-8F94619E7534}"/>
    <dgm:cxn modelId="{67F222A5-DE66-4062-898F-5C985B2E3222}" type="presOf" srcId="{A2E6CE19-66B0-479A-B048-18D09DA94A22}" destId="{3FC63997-A619-455C-853F-2068C4D0432F}" srcOrd="0" destOrd="0" presId="urn:microsoft.com/office/officeart/2005/8/layout/vList2"/>
    <dgm:cxn modelId="{D0DFA1F0-9BF9-478D-A66A-812C3648C786}" type="presOf" srcId="{C67931C2-F2C5-4BC6-8E90-4E2941F5C6E0}" destId="{D8C57396-1D1B-4ABF-97AC-8D4940F70298}" srcOrd="0" destOrd="0" presId="urn:microsoft.com/office/officeart/2005/8/layout/vList2"/>
    <dgm:cxn modelId="{DEDB691F-A598-427F-974F-88995843B6E1}" type="presParOf" srcId="{D8C57396-1D1B-4ABF-97AC-8D4940F70298}" destId="{7A5E2C7F-220C-4FAF-A85F-E4EC9B30B3F2}" srcOrd="0" destOrd="0" presId="urn:microsoft.com/office/officeart/2005/8/layout/vList2"/>
    <dgm:cxn modelId="{B6BB3B5F-8C37-4A9D-8B79-111F69A18CAB}" type="presParOf" srcId="{D8C57396-1D1B-4ABF-97AC-8D4940F70298}" destId="{48346A53-63B6-4625-A28C-F6CD219A5FE3}" srcOrd="1" destOrd="0" presId="urn:microsoft.com/office/officeart/2005/8/layout/vList2"/>
    <dgm:cxn modelId="{46241097-86FE-4E48-BA28-B57CA9F5F247}" type="presParOf" srcId="{D8C57396-1D1B-4ABF-97AC-8D4940F70298}" destId="{3FC63997-A619-455C-853F-2068C4D0432F}"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8C24EE-14D7-4399-A961-32429CA1DAA3}">
      <dsp:nvSpPr>
        <dsp:cNvPr id="0" name=""/>
        <dsp:cNvSpPr/>
      </dsp:nvSpPr>
      <dsp:spPr>
        <a:xfrm>
          <a:off x="0" y="358029"/>
          <a:ext cx="10515600" cy="8353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Welcome to week 10 lecture</a:t>
          </a:r>
        </a:p>
      </dsp:txBody>
      <dsp:txXfrm>
        <a:off x="40780" y="398809"/>
        <a:ext cx="10434040" cy="753820"/>
      </dsp:txXfrm>
    </dsp:sp>
    <dsp:sp modelId="{47586BAD-76C4-4A49-ABD1-B643D7641546}">
      <dsp:nvSpPr>
        <dsp:cNvPr id="0" name=""/>
        <dsp:cNvSpPr/>
      </dsp:nvSpPr>
      <dsp:spPr>
        <a:xfrm>
          <a:off x="0" y="1291329"/>
          <a:ext cx="10515600" cy="8353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We are almost coming to the end of this series</a:t>
          </a:r>
        </a:p>
      </dsp:txBody>
      <dsp:txXfrm>
        <a:off x="40780" y="1332109"/>
        <a:ext cx="10434040" cy="753820"/>
      </dsp:txXfrm>
    </dsp:sp>
    <dsp:sp modelId="{449456D3-ED55-4194-8F8C-7E9BD1087743}">
      <dsp:nvSpPr>
        <dsp:cNvPr id="0" name=""/>
        <dsp:cNvSpPr/>
      </dsp:nvSpPr>
      <dsp:spPr>
        <a:xfrm>
          <a:off x="0" y="2224629"/>
          <a:ext cx="10515600" cy="8353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Customer services lies at heart of any service business</a:t>
          </a:r>
        </a:p>
      </dsp:txBody>
      <dsp:txXfrm>
        <a:off x="40780" y="2265409"/>
        <a:ext cx="10434040" cy="753820"/>
      </dsp:txXfrm>
    </dsp:sp>
    <dsp:sp modelId="{5925BFBB-085E-4C82-A6E4-1F1014B267E7}">
      <dsp:nvSpPr>
        <dsp:cNvPr id="0" name=""/>
        <dsp:cNvSpPr/>
      </dsp:nvSpPr>
      <dsp:spPr>
        <a:xfrm>
          <a:off x="0" y="3157929"/>
          <a:ext cx="10515600" cy="8353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Personal experiences </a:t>
          </a:r>
        </a:p>
      </dsp:txBody>
      <dsp:txXfrm>
        <a:off x="40780" y="3198709"/>
        <a:ext cx="10434040" cy="7538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5E2C7F-220C-4FAF-A85F-E4EC9B30B3F2}">
      <dsp:nvSpPr>
        <dsp:cNvPr id="0" name=""/>
        <dsp:cNvSpPr/>
      </dsp:nvSpPr>
      <dsp:spPr>
        <a:xfrm>
          <a:off x="0" y="144182"/>
          <a:ext cx="8192843" cy="8353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Thank you </a:t>
          </a:r>
        </a:p>
      </dsp:txBody>
      <dsp:txXfrm>
        <a:off x="40780" y="184962"/>
        <a:ext cx="8111283" cy="753820"/>
      </dsp:txXfrm>
    </dsp:sp>
    <dsp:sp modelId="{3FC63997-A619-455C-853F-2068C4D0432F}">
      <dsp:nvSpPr>
        <dsp:cNvPr id="0" name=""/>
        <dsp:cNvSpPr/>
      </dsp:nvSpPr>
      <dsp:spPr>
        <a:xfrm>
          <a:off x="0" y="1077483"/>
          <a:ext cx="8192843" cy="8353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Next lesson: PUBLIC OPINION RESEARCH</a:t>
          </a:r>
        </a:p>
      </dsp:txBody>
      <dsp:txXfrm>
        <a:off x="40780" y="1118263"/>
        <a:ext cx="8111283" cy="7538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7611D-6A23-4DE8-EFD6-C9AA2FFB9C7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90F7812-227D-7C51-B755-B49C054886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9F3E7AA-A5D9-52D7-864D-777848A5A392}"/>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5" name="Footer Placeholder 4">
            <a:extLst>
              <a:ext uri="{FF2B5EF4-FFF2-40B4-BE49-F238E27FC236}">
                <a16:creationId xmlns:a16="http://schemas.microsoft.com/office/drawing/2014/main" id="{27D51049-B82E-51FC-6D62-00DF9A9CFA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E5CCA0-EF5A-B015-7131-236B009AA58E}"/>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1920748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0B2A0-611E-0490-819F-82FE39C498B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5A1F79-B98A-823F-F01F-50C0BACD17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9D8590-720E-0A99-161B-FC2F8A349FC9}"/>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5" name="Footer Placeholder 4">
            <a:extLst>
              <a:ext uri="{FF2B5EF4-FFF2-40B4-BE49-F238E27FC236}">
                <a16:creationId xmlns:a16="http://schemas.microsoft.com/office/drawing/2014/main" id="{F05A50D9-FC2A-7A36-5C83-0813A97C79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0FBBAF-459A-82E4-50A2-8DF80FB576B5}"/>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2980710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023FE-20B8-E8D3-B950-02A07198FB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ED115CC-A862-E793-FDBC-9338D9203B2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5A43496-6D10-D179-9E4E-B8A96836486B}"/>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5" name="Footer Placeholder 4">
            <a:extLst>
              <a:ext uri="{FF2B5EF4-FFF2-40B4-BE49-F238E27FC236}">
                <a16:creationId xmlns:a16="http://schemas.microsoft.com/office/drawing/2014/main" id="{D8B616AC-2D0E-1079-67BB-3C54DE4AA3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636E02-26E1-E552-F0AD-3368648DBD3D}"/>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3501011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8EF90-1C8D-3C51-CD42-04949DA3BC6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0D38C06-0F17-91F6-BE45-2744F7E235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F852FFA-347D-54A3-70A8-6D8AB6AF97F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A81803-4BE2-EFD2-64A9-895EE348F033}"/>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6" name="Footer Placeholder 5">
            <a:extLst>
              <a:ext uri="{FF2B5EF4-FFF2-40B4-BE49-F238E27FC236}">
                <a16:creationId xmlns:a16="http://schemas.microsoft.com/office/drawing/2014/main" id="{C2864E1B-2141-4E88-7E29-5C66663E36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8F8BC2-249A-A8AE-DDF0-74D645A3EDB5}"/>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1222011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77B78-BF06-2DA8-C903-71BA65EB944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A25322D-FE3A-8BAC-D4DE-68C8FE22FA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FF868-0BEB-70C2-007D-B36455BF23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E27F808-A73F-617C-4480-0D2F6606A2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EAEC2D4-73A9-BDA6-D825-52362DCF6D7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7807427-3943-CE21-AB50-35EDA612BA32}"/>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8" name="Footer Placeholder 7">
            <a:extLst>
              <a:ext uri="{FF2B5EF4-FFF2-40B4-BE49-F238E27FC236}">
                <a16:creationId xmlns:a16="http://schemas.microsoft.com/office/drawing/2014/main" id="{0856D5B7-E343-D71C-9DE3-734C6BDFE8E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E4CEC7D-CBF3-BAA9-4635-826C476A4D87}"/>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72416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967CC-224E-2B82-5EDC-413103396CC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D564303-F954-5AD2-B5F9-4868FA680637}"/>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4" name="Footer Placeholder 3">
            <a:extLst>
              <a:ext uri="{FF2B5EF4-FFF2-40B4-BE49-F238E27FC236}">
                <a16:creationId xmlns:a16="http://schemas.microsoft.com/office/drawing/2014/main" id="{D57C266F-238D-FA8C-519F-E0B35D257F3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313D9A-1EBF-3D8A-CE8B-7A6DD079BB73}"/>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1660207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126936-FF68-DBB1-6C29-A3389E2C2491}"/>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3" name="Footer Placeholder 2">
            <a:extLst>
              <a:ext uri="{FF2B5EF4-FFF2-40B4-BE49-F238E27FC236}">
                <a16:creationId xmlns:a16="http://schemas.microsoft.com/office/drawing/2014/main" id="{EFD31AEA-9893-DE90-E7D5-F6551C7A093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6A10CB0-412E-B26B-8CF6-F9EA746B6425}"/>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2417441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6D0A4-C16A-CA7F-0127-7FAFBE31C1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2DF8ED3-1805-17F6-3F40-B6DF5730EA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CCBB21-C32C-B2AE-2410-D004C559ED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904FE7-077C-17F7-0760-1C0814E807F4}"/>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6" name="Footer Placeholder 5">
            <a:extLst>
              <a:ext uri="{FF2B5EF4-FFF2-40B4-BE49-F238E27FC236}">
                <a16:creationId xmlns:a16="http://schemas.microsoft.com/office/drawing/2014/main" id="{F387A680-3B69-4836-F207-378057BAF20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3266EF-E434-1E3B-A054-743E4656D148}"/>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3741267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A9DAC-B013-9C54-6697-0951B646F9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35C4552-2D70-B79C-2507-5D239442F8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B73FAD-B1F6-2143-9025-012F7B86E4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D093F2-93FF-BBD6-6AC2-40F87E72313B}"/>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6" name="Footer Placeholder 5">
            <a:extLst>
              <a:ext uri="{FF2B5EF4-FFF2-40B4-BE49-F238E27FC236}">
                <a16:creationId xmlns:a16="http://schemas.microsoft.com/office/drawing/2014/main" id="{FC64839B-D8AD-8CC3-266B-5097EC67EE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02CCB6-BF01-6109-7A01-5EF17D42BC6D}"/>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593043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9B61D-B172-B5FF-0917-225D893D098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E976E5-0469-3FD5-7C08-711C16F76F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46D277-DC44-9313-8B32-CF3066BA41D3}"/>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5" name="Footer Placeholder 4">
            <a:extLst>
              <a:ext uri="{FF2B5EF4-FFF2-40B4-BE49-F238E27FC236}">
                <a16:creationId xmlns:a16="http://schemas.microsoft.com/office/drawing/2014/main" id="{A52173DB-7497-8EE2-3914-FEC2ADE1EA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1D28BF-4F3C-E428-29FF-B1A05D1B3DA8}"/>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828221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9FAB4E-482B-3508-263F-D078C3E74E7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8D42671-EBB2-4742-CBEF-098E95B347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73E8E3-5A2D-485D-AAAA-B6F2F4F94284}"/>
              </a:ext>
            </a:extLst>
          </p:cNvPr>
          <p:cNvSpPr>
            <a:spLocks noGrp="1"/>
          </p:cNvSpPr>
          <p:nvPr>
            <p:ph type="dt" sz="half" idx="10"/>
          </p:nvPr>
        </p:nvSpPr>
        <p:spPr/>
        <p:txBody>
          <a:bodyPr/>
          <a:lstStyle/>
          <a:p>
            <a:fld id="{7B0C0D46-F4DF-45F0-9274-47EA2F23AA02}" type="datetimeFigureOut">
              <a:rPr lang="en-US" smtClean="0"/>
              <a:t>10/25/2024</a:t>
            </a:fld>
            <a:endParaRPr lang="en-US"/>
          </a:p>
        </p:txBody>
      </p:sp>
      <p:sp>
        <p:nvSpPr>
          <p:cNvPr id="5" name="Footer Placeholder 4">
            <a:extLst>
              <a:ext uri="{FF2B5EF4-FFF2-40B4-BE49-F238E27FC236}">
                <a16:creationId xmlns:a16="http://schemas.microsoft.com/office/drawing/2014/main" id="{9447AC7A-15CB-EC26-50EB-7D32FFD868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DE4F9C-E1C4-3347-C959-CAEA7CE3FCB9}"/>
              </a:ext>
            </a:extLst>
          </p:cNvPr>
          <p:cNvSpPr>
            <a:spLocks noGrp="1"/>
          </p:cNvSpPr>
          <p:nvPr>
            <p:ph type="sldNum" sz="quarter" idx="12"/>
          </p:nvPr>
        </p:nvSpPr>
        <p:spPr/>
        <p:txBody>
          <a:bodyPr/>
          <a:lstStyle/>
          <a:p>
            <a:fld id="{FCF4B158-DE79-4EB2-B473-C2A2C787EDC9}" type="slidenum">
              <a:rPr lang="en-US" smtClean="0"/>
              <a:t>‹#›</a:t>
            </a:fld>
            <a:endParaRPr lang="en-US"/>
          </a:p>
        </p:txBody>
      </p:sp>
    </p:spTree>
    <p:extLst>
      <p:ext uri="{BB962C8B-B14F-4D97-AF65-F5344CB8AC3E}">
        <p14:creationId xmlns:p14="http://schemas.microsoft.com/office/powerpoint/2010/main" val="3824249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9E69FE-45A4-E017-BF4B-F0E9BA7E8C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139A65-B42B-0BD5-59DA-3AF4782CCD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C7725E-728F-A601-8391-2BF69DD594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B0C0D46-F4DF-45F0-9274-47EA2F23AA02}" type="datetimeFigureOut">
              <a:rPr lang="en-US" smtClean="0"/>
              <a:t>10/25/2024</a:t>
            </a:fld>
            <a:endParaRPr lang="en-US"/>
          </a:p>
        </p:txBody>
      </p:sp>
      <p:sp>
        <p:nvSpPr>
          <p:cNvPr id="5" name="Footer Placeholder 4">
            <a:extLst>
              <a:ext uri="{FF2B5EF4-FFF2-40B4-BE49-F238E27FC236}">
                <a16:creationId xmlns:a16="http://schemas.microsoft.com/office/drawing/2014/main" id="{B4A0B607-6874-5B6F-C4AF-5F8863F4D8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3D3AE7C-2516-1DB0-2FE3-683C35BA6B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F4B158-DE79-4EB2-B473-C2A2C787EDC9}" type="slidenum">
              <a:rPr lang="en-US" smtClean="0"/>
              <a:t>‹#›</a:t>
            </a:fld>
            <a:endParaRPr lang="en-US"/>
          </a:p>
        </p:txBody>
      </p:sp>
    </p:spTree>
    <p:extLst>
      <p:ext uri="{BB962C8B-B14F-4D97-AF65-F5344CB8AC3E}">
        <p14:creationId xmlns:p14="http://schemas.microsoft.com/office/powerpoint/2010/main" val="225143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32464F0-BFBB-9BAF-4FF6-A328F1F9B482}"/>
              </a:ext>
            </a:extLst>
          </p:cNvPr>
          <p:cNvSpPr>
            <a:spLocks noGrp="1"/>
          </p:cNvSpPr>
          <p:nvPr>
            <p:ph type="ctrTitle"/>
          </p:nvPr>
        </p:nvSpPr>
        <p:spPr>
          <a:xfrm>
            <a:off x="1386865" y="818984"/>
            <a:ext cx="6596245" cy="3268520"/>
          </a:xfrm>
        </p:spPr>
        <p:txBody>
          <a:bodyPr>
            <a:normAutofit/>
          </a:bodyPr>
          <a:lstStyle/>
          <a:p>
            <a:pPr algn="r"/>
            <a:r>
              <a:rPr lang="en-US" sz="4400">
                <a:solidFill>
                  <a:srgbClr val="FFFFFF"/>
                </a:solidFill>
              </a:rPr>
              <a:t>SPECIAL APLLICATION OF MARKETING RESEARCH</a:t>
            </a:r>
            <a:br>
              <a:rPr lang="en-US" sz="4400">
                <a:solidFill>
                  <a:srgbClr val="FFFFFF"/>
                </a:solidFill>
              </a:rPr>
            </a:br>
            <a:r>
              <a:rPr lang="en-US" sz="4400">
                <a:solidFill>
                  <a:srgbClr val="FFFFFF"/>
                </a:solidFill>
              </a:rPr>
              <a:t>WEEK 10</a:t>
            </a:r>
            <a:br>
              <a:rPr lang="en-US" sz="4400">
                <a:solidFill>
                  <a:srgbClr val="FFFFFF"/>
                </a:solidFill>
              </a:rPr>
            </a:br>
            <a:r>
              <a:rPr lang="en-US" sz="4400">
                <a:solidFill>
                  <a:srgbClr val="FFFFFF"/>
                </a:solidFill>
              </a:rPr>
              <a:t>CUSTOMER SERVICE MANAGEMENT RESEARCH</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BFCD201-CFB5-1992-AF62-C7A9EE71762F}"/>
              </a:ext>
            </a:extLst>
          </p:cNvPr>
          <p:cNvSpPr>
            <a:spLocks noGrp="1"/>
          </p:cNvSpPr>
          <p:nvPr>
            <p:ph type="subTitle" idx="1"/>
          </p:nvPr>
        </p:nvSpPr>
        <p:spPr>
          <a:xfrm>
            <a:off x="1931874" y="4797188"/>
            <a:ext cx="6051236" cy="1241828"/>
          </a:xfrm>
        </p:spPr>
        <p:txBody>
          <a:bodyPr>
            <a:normAutofit/>
          </a:bodyPr>
          <a:lstStyle/>
          <a:p>
            <a:pPr algn="r"/>
            <a:r>
              <a:rPr lang="en-US">
                <a:solidFill>
                  <a:srgbClr val="FFFFFF"/>
                </a:solidFill>
              </a:rPr>
              <a:t>Dr John N Kamau</a:t>
            </a: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351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80ADF-16C3-60E1-8C2E-EC218FA0C178}"/>
              </a:ext>
            </a:extLst>
          </p:cNvPr>
          <p:cNvSpPr>
            <a:spLocks noGrp="1"/>
          </p:cNvSpPr>
          <p:nvPr>
            <p:ph type="title"/>
          </p:nvPr>
        </p:nvSpPr>
        <p:spPr/>
        <p:txBody>
          <a:bodyPr/>
          <a:lstStyle/>
          <a:p>
            <a:r>
              <a:rPr lang="en-US" dirty="0"/>
              <a:t>Welcome </a:t>
            </a:r>
          </a:p>
        </p:txBody>
      </p:sp>
      <p:graphicFrame>
        <p:nvGraphicFramePr>
          <p:cNvPr id="5" name="Content Placeholder 2">
            <a:extLst>
              <a:ext uri="{FF2B5EF4-FFF2-40B4-BE49-F238E27FC236}">
                <a16:creationId xmlns:a16="http://schemas.microsoft.com/office/drawing/2014/main" id="{E030298E-C5AC-8E0F-7DDD-F6F43F16796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1558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3ECB384A-2740-5A18-5191-1A810C66111C}"/>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rPr>
              <a:t>Intended learning outcomes</a:t>
            </a:r>
          </a:p>
        </p:txBody>
      </p:sp>
      <p:cxnSp>
        <p:nvCxnSpPr>
          <p:cNvPr id="13" name="Straight Connector 12">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E8A3836-29FF-6F9C-D064-7F623DE00B26}"/>
              </a:ext>
            </a:extLst>
          </p:cNvPr>
          <p:cNvSpPr>
            <a:spLocks noGrp="1"/>
          </p:cNvSpPr>
          <p:nvPr>
            <p:ph idx="1"/>
          </p:nvPr>
        </p:nvSpPr>
        <p:spPr>
          <a:xfrm>
            <a:off x="1392667" y="2398957"/>
            <a:ext cx="9406666" cy="3526144"/>
          </a:xfrm>
        </p:spPr>
        <p:txBody>
          <a:bodyPr>
            <a:normAutofit/>
          </a:bodyPr>
          <a:lstStyle/>
          <a:p>
            <a:r>
              <a:rPr lang="en-US" sz="2000">
                <a:solidFill>
                  <a:schemeClr val="bg1"/>
                </a:solidFill>
              </a:rPr>
              <a:t>At the end of this lecture, you will be able to:</a:t>
            </a:r>
          </a:p>
          <a:p>
            <a:pPr marL="514350" indent="-514350">
              <a:buFont typeface="+mj-lt"/>
              <a:buAutoNum type="arabicPeriod"/>
            </a:pPr>
            <a:r>
              <a:rPr lang="en-US" sz="2000">
                <a:solidFill>
                  <a:schemeClr val="bg1"/>
                </a:solidFill>
              </a:rPr>
              <a:t>Describe customer service research </a:t>
            </a:r>
          </a:p>
          <a:p>
            <a:pPr marL="514350" indent="-514350">
              <a:buFont typeface="+mj-lt"/>
              <a:buAutoNum type="arabicPeriod"/>
            </a:pPr>
            <a:r>
              <a:rPr lang="en-US" sz="2000">
                <a:solidFill>
                  <a:schemeClr val="bg1"/>
                </a:solidFill>
              </a:rPr>
              <a:t>Discuss purposes of customer service research</a:t>
            </a:r>
          </a:p>
          <a:p>
            <a:pPr marL="514350" indent="-514350">
              <a:buFont typeface="+mj-lt"/>
              <a:buAutoNum type="arabicPeriod"/>
            </a:pPr>
            <a:r>
              <a:rPr lang="en-US" sz="2000">
                <a:solidFill>
                  <a:schemeClr val="bg1"/>
                </a:solidFill>
              </a:rPr>
              <a:t>Examine various types of customer service research </a:t>
            </a:r>
          </a:p>
          <a:p>
            <a:pPr marL="514350" indent="-514350">
              <a:buFont typeface="+mj-lt"/>
              <a:buAutoNum type="arabicPeriod"/>
            </a:pPr>
            <a:r>
              <a:rPr lang="en-US" sz="2000">
                <a:solidFill>
                  <a:schemeClr val="bg1"/>
                </a:solidFill>
              </a:rPr>
              <a:t>Evaluate methods of conducting customer service </a:t>
            </a:r>
          </a:p>
          <a:p>
            <a:pPr marL="514350" indent="-514350">
              <a:buFont typeface="+mj-lt"/>
              <a:buAutoNum type="arabicPeriod"/>
            </a:pPr>
            <a:r>
              <a:rPr lang="en-US" sz="2000">
                <a:solidFill>
                  <a:schemeClr val="bg1"/>
                </a:solidFill>
              </a:rPr>
              <a:t>Discuss roles of communication technology in customer service research </a:t>
            </a:r>
          </a:p>
          <a:p>
            <a:endParaRPr lang="en-US" sz="200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99879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8097FE-128F-88CE-4952-F7FED82C477B}"/>
              </a:ext>
            </a:extLst>
          </p:cNvPr>
          <p:cNvSpPr>
            <a:spLocks noGrp="1"/>
          </p:cNvSpPr>
          <p:nvPr>
            <p:ph type="title"/>
          </p:nvPr>
        </p:nvSpPr>
        <p:spPr>
          <a:xfrm>
            <a:off x="1285240" y="1050595"/>
            <a:ext cx="8074815" cy="1618489"/>
          </a:xfrm>
        </p:spPr>
        <p:txBody>
          <a:bodyPr anchor="ctr">
            <a:normAutofit/>
          </a:bodyPr>
          <a:lstStyle/>
          <a:p>
            <a:r>
              <a:rPr lang="en-US" sz="5000"/>
              <a:t>Quotes on customer service management and research</a:t>
            </a:r>
          </a:p>
        </p:txBody>
      </p:sp>
      <p:sp>
        <p:nvSpPr>
          <p:cNvPr id="3" name="Content Placeholder 2">
            <a:extLst>
              <a:ext uri="{FF2B5EF4-FFF2-40B4-BE49-F238E27FC236}">
                <a16:creationId xmlns:a16="http://schemas.microsoft.com/office/drawing/2014/main" id="{3E4ECEAA-B1FF-B542-E476-8E6ACB54C71F}"/>
              </a:ext>
            </a:extLst>
          </p:cNvPr>
          <p:cNvSpPr>
            <a:spLocks noGrp="1"/>
          </p:cNvSpPr>
          <p:nvPr>
            <p:ph idx="1"/>
          </p:nvPr>
        </p:nvSpPr>
        <p:spPr>
          <a:xfrm>
            <a:off x="1285240" y="2464231"/>
            <a:ext cx="8074815" cy="3657600"/>
          </a:xfrm>
        </p:spPr>
        <p:txBody>
          <a:bodyPr anchor="t">
            <a:normAutofit/>
          </a:bodyPr>
          <a:lstStyle/>
          <a:p>
            <a:r>
              <a:rPr lang="en-US" sz="2000" dirty="0"/>
              <a:t>1.	"Customer service shouldn't just be a department; it should be the entire company." – Tony Hsieh</a:t>
            </a:r>
          </a:p>
          <a:p>
            <a:r>
              <a:rPr lang="en-US" sz="2000" dirty="0"/>
              <a:t>2.	"The customer's perception is your reality." – Kate Zabriskie</a:t>
            </a:r>
          </a:p>
          <a:p>
            <a:r>
              <a:rPr lang="en-US" sz="2000" dirty="0"/>
              <a:t>3.	"Great customer service is not just about being polite; it's about understanding your customer's needs and expectations." – Unknown</a:t>
            </a:r>
          </a:p>
          <a:p>
            <a:r>
              <a:rPr lang="en-US" sz="2000" dirty="0"/>
              <a:t>4.	"If you don't genuinely like your customers, chances are they won't buy." – Tom Peters</a:t>
            </a:r>
          </a:p>
          <a:p>
            <a:r>
              <a:rPr lang="en-US" sz="2000" dirty="0"/>
              <a:t>5.	"Your most unhappy customers are your greatest source of learning." – Bill Gates</a:t>
            </a:r>
          </a:p>
          <a:p>
            <a:endParaRPr lang="en-US" sz="1700" dirty="0"/>
          </a:p>
        </p:txBody>
      </p:sp>
    </p:spTree>
    <p:extLst>
      <p:ext uri="{BB962C8B-B14F-4D97-AF65-F5344CB8AC3E}">
        <p14:creationId xmlns:p14="http://schemas.microsoft.com/office/powerpoint/2010/main" val="3561634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C3E6980-2AA5-F1DD-D753-8F6F2BA1843F}"/>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7CB4E-1745-0F24-2362-B45947299196}"/>
              </a:ext>
            </a:extLst>
          </p:cNvPr>
          <p:cNvSpPr>
            <a:spLocks noGrp="1"/>
          </p:cNvSpPr>
          <p:nvPr>
            <p:ph type="title"/>
          </p:nvPr>
        </p:nvSpPr>
        <p:spPr>
          <a:xfrm>
            <a:off x="1285240" y="1050595"/>
            <a:ext cx="8074815" cy="1618489"/>
          </a:xfrm>
        </p:spPr>
        <p:txBody>
          <a:bodyPr anchor="ctr">
            <a:normAutofit/>
          </a:bodyPr>
          <a:lstStyle/>
          <a:p>
            <a:r>
              <a:rPr lang="en-US" sz="5000"/>
              <a:t>Quotes on customer service management and research</a:t>
            </a:r>
          </a:p>
        </p:txBody>
      </p:sp>
      <p:sp>
        <p:nvSpPr>
          <p:cNvPr id="3" name="Content Placeholder 2">
            <a:extLst>
              <a:ext uri="{FF2B5EF4-FFF2-40B4-BE49-F238E27FC236}">
                <a16:creationId xmlns:a16="http://schemas.microsoft.com/office/drawing/2014/main" id="{8FB23572-0552-CDD6-182E-9F149AA707B4}"/>
              </a:ext>
            </a:extLst>
          </p:cNvPr>
          <p:cNvSpPr>
            <a:spLocks noGrp="1"/>
          </p:cNvSpPr>
          <p:nvPr>
            <p:ph idx="1"/>
          </p:nvPr>
        </p:nvSpPr>
        <p:spPr>
          <a:xfrm>
            <a:off x="1285240" y="2464231"/>
            <a:ext cx="8074815" cy="3657600"/>
          </a:xfrm>
        </p:spPr>
        <p:txBody>
          <a:bodyPr anchor="t">
            <a:normAutofit/>
          </a:bodyPr>
          <a:lstStyle/>
          <a:p>
            <a:r>
              <a:rPr lang="en-US" sz="2000" dirty="0"/>
              <a:t>6.	"It is not the strongest of the species that survive, nor the most intelligent, but the one most responsive to change." – Charles Darwin (often applied to customer service adaptability)</a:t>
            </a:r>
          </a:p>
          <a:p>
            <a:r>
              <a:rPr lang="en-US" sz="2000" dirty="0"/>
              <a:t>7.	"Every contact we have with a customer influence whether or not they’ll come back." – Shep Hyken</a:t>
            </a:r>
          </a:p>
          <a:p>
            <a:r>
              <a:rPr lang="en-US" sz="2000" dirty="0"/>
              <a:t>8.	"Customer service is an opportunity to exceed your customer's expectations." – John Goodman</a:t>
            </a:r>
          </a:p>
          <a:p>
            <a:r>
              <a:rPr lang="en-US" sz="2000" dirty="0"/>
              <a:t>9.	"The best way to predict the future is to create it." – Peter Drucker (related to proactive customer service strategies)</a:t>
            </a:r>
          </a:p>
          <a:p>
            <a:r>
              <a:rPr lang="en-US" sz="2000" dirty="0"/>
              <a:t>10.	"To keep a customer demands as much skill as to win one." – American Proverb</a:t>
            </a:r>
          </a:p>
          <a:p>
            <a:endParaRPr lang="en-US" sz="1500" dirty="0"/>
          </a:p>
        </p:txBody>
      </p:sp>
    </p:spTree>
    <p:extLst>
      <p:ext uri="{BB962C8B-B14F-4D97-AF65-F5344CB8AC3E}">
        <p14:creationId xmlns:p14="http://schemas.microsoft.com/office/powerpoint/2010/main" val="3115167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D3908E-0FD0-065C-1C08-651ECB2C81A4}"/>
              </a:ext>
            </a:extLst>
          </p:cNvPr>
          <p:cNvSpPr>
            <a:spLocks noGrp="1"/>
          </p:cNvSpPr>
          <p:nvPr>
            <p:ph type="title"/>
          </p:nvPr>
        </p:nvSpPr>
        <p:spPr>
          <a:xfrm>
            <a:off x="1285240" y="1050595"/>
            <a:ext cx="8074815" cy="1618489"/>
          </a:xfrm>
        </p:spPr>
        <p:txBody>
          <a:bodyPr anchor="ctr">
            <a:normAutofit/>
          </a:bodyPr>
          <a:lstStyle/>
          <a:p>
            <a:r>
              <a:rPr lang="en-US" sz="5000"/>
              <a:t>Connecting research and customer service</a:t>
            </a:r>
          </a:p>
        </p:txBody>
      </p:sp>
      <p:sp>
        <p:nvSpPr>
          <p:cNvPr id="3" name="Content Placeholder 2">
            <a:extLst>
              <a:ext uri="{FF2B5EF4-FFF2-40B4-BE49-F238E27FC236}">
                <a16:creationId xmlns:a16="http://schemas.microsoft.com/office/drawing/2014/main" id="{DF0AA8FA-8069-28EE-D48C-0CC4C17BB125}"/>
              </a:ext>
            </a:extLst>
          </p:cNvPr>
          <p:cNvSpPr>
            <a:spLocks noGrp="1"/>
          </p:cNvSpPr>
          <p:nvPr>
            <p:ph idx="1"/>
          </p:nvPr>
        </p:nvSpPr>
        <p:spPr>
          <a:xfrm>
            <a:off x="1285240" y="2669084"/>
            <a:ext cx="8074815" cy="3562073"/>
          </a:xfrm>
        </p:spPr>
        <p:txBody>
          <a:bodyPr anchor="t">
            <a:normAutofit lnSpcReduction="10000"/>
          </a:bodyPr>
          <a:lstStyle/>
          <a:p>
            <a:r>
              <a:rPr lang="en-US" sz="2000" dirty="0"/>
              <a:t>1.	"In the world of business, the customer is not always right; they are always a valuable source of insight." – Unknown</a:t>
            </a:r>
          </a:p>
          <a:p>
            <a:r>
              <a:rPr lang="en-US" sz="2000" dirty="0"/>
              <a:t>2.	 "The data we collect about customers is only as good as the insights we generate from it." – Unknown</a:t>
            </a:r>
          </a:p>
          <a:p>
            <a:r>
              <a:rPr lang="en-US" sz="2000" dirty="0"/>
              <a:t>3.	"Research in customer service is not just about understanding what customers say, but also about deciphering what they truly mean." – Unknown</a:t>
            </a:r>
          </a:p>
          <a:p>
            <a:r>
              <a:rPr lang="en-US" sz="2000" dirty="0"/>
              <a:t>4.	"Effective customer service research turns complaints into actionable insights that drive improvement." – Unknown</a:t>
            </a:r>
          </a:p>
          <a:p>
            <a:r>
              <a:rPr lang="en-US" sz="2000" dirty="0"/>
              <a:t>5.	"Customer feedback is a goldmine for research; it reveals not just satisfaction but opportunities for innovation." – Unknown</a:t>
            </a:r>
          </a:p>
          <a:p>
            <a:endParaRPr lang="en-US" sz="1500" dirty="0"/>
          </a:p>
        </p:txBody>
      </p:sp>
    </p:spTree>
    <p:extLst>
      <p:ext uri="{BB962C8B-B14F-4D97-AF65-F5344CB8AC3E}">
        <p14:creationId xmlns:p14="http://schemas.microsoft.com/office/powerpoint/2010/main" val="433003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491331F-1D4E-174B-0A40-FDE85646FF2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D4F585-880A-7A35-2ECB-7E34375CB6D1}"/>
              </a:ext>
            </a:extLst>
          </p:cNvPr>
          <p:cNvSpPr>
            <a:spLocks noGrp="1"/>
          </p:cNvSpPr>
          <p:nvPr>
            <p:ph type="title"/>
          </p:nvPr>
        </p:nvSpPr>
        <p:spPr>
          <a:xfrm>
            <a:off x="1285240" y="1050595"/>
            <a:ext cx="8074815" cy="1618489"/>
          </a:xfrm>
        </p:spPr>
        <p:txBody>
          <a:bodyPr anchor="ctr">
            <a:normAutofit/>
          </a:bodyPr>
          <a:lstStyle/>
          <a:p>
            <a:r>
              <a:rPr lang="en-US" sz="5000"/>
              <a:t>Connecting research and customer service</a:t>
            </a:r>
          </a:p>
        </p:txBody>
      </p:sp>
      <p:sp>
        <p:nvSpPr>
          <p:cNvPr id="3" name="Content Placeholder 2">
            <a:extLst>
              <a:ext uri="{FF2B5EF4-FFF2-40B4-BE49-F238E27FC236}">
                <a16:creationId xmlns:a16="http://schemas.microsoft.com/office/drawing/2014/main" id="{6F3325AB-854B-8F6E-AD93-A44B01E532E0}"/>
              </a:ext>
            </a:extLst>
          </p:cNvPr>
          <p:cNvSpPr>
            <a:spLocks noGrp="1"/>
          </p:cNvSpPr>
          <p:nvPr>
            <p:ph idx="1"/>
          </p:nvPr>
        </p:nvSpPr>
        <p:spPr>
          <a:xfrm>
            <a:off x="1285240" y="2417737"/>
            <a:ext cx="8478692" cy="3813420"/>
          </a:xfrm>
        </p:spPr>
        <p:txBody>
          <a:bodyPr anchor="t">
            <a:normAutofit/>
          </a:bodyPr>
          <a:lstStyle/>
          <a:p>
            <a:r>
              <a:rPr lang="en-US" sz="2000" dirty="0"/>
              <a:t>6.	"Quantitative and qualitative research in customer service helps us bridge the gap between perception and reality." – Unknown</a:t>
            </a:r>
          </a:p>
          <a:p>
            <a:r>
              <a:rPr lang="en-US" sz="2000" dirty="0"/>
              <a:t>7.	"Understanding customer behavior through research allows businesses to tailor their service strategies effectively." – Unknown</a:t>
            </a:r>
          </a:p>
          <a:p>
            <a:r>
              <a:rPr lang="en-US" sz="2000" dirty="0"/>
              <a:t>8.	"The most powerful research tool is the voice of the customer; it guides strategic decisions and enhances service quality." – Unknown</a:t>
            </a:r>
          </a:p>
          <a:p>
            <a:r>
              <a:rPr lang="en-US" sz="2000" dirty="0"/>
              <a:t>9.	 "Research in customer service reveals trends and patterns that can significantly impact customer loyalty." – Unknown</a:t>
            </a:r>
          </a:p>
          <a:p>
            <a:r>
              <a:rPr lang="en-US" sz="2000" dirty="0"/>
              <a:t>10.	"Without research, we are navigating in the dark; data illuminates the path to exceptional customer service." – Unknown</a:t>
            </a:r>
          </a:p>
          <a:p>
            <a:endParaRPr lang="en-US" sz="1500" dirty="0"/>
          </a:p>
        </p:txBody>
      </p:sp>
    </p:spTree>
    <p:extLst>
      <p:ext uri="{BB962C8B-B14F-4D97-AF65-F5344CB8AC3E}">
        <p14:creationId xmlns:p14="http://schemas.microsoft.com/office/powerpoint/2010/main" val="762840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showing decling performance">
            <a:extLst>
              <a:ext uri="{FF2B5EF4-FFF2-40B4-BE49-F238E27FC236}">
                <a16:creationId xmlns:a16="http://schemas.microsoft.com/office/drawing/2014/main" id="{7D7B0C19-D9BD-69A7-4D6B-A775F864A102}"/>
              </a:ext>
            </a:extLst>
          </p:cNvPr>
          <p:cNvPicPr>
            <a:picLocks noChangeAspect="1"/>
          </p:cNvPicPr>
          <p:nvPr/>
        </p:nvPicPr>
        <p:blipFill>
          <a:blip r:embed="rId2"/>
          <a:srcRect l="5085" r="35649"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E8730C-B91D-BE28-9DFA-655AD9A83636}"/>
              </a:ext>
            </a:extLst>
          </p:cNvPr>
          <p:cNvSpPr>
            <a:spLocks noGrp="1"/>
          </p:cNvSpPr>
          <p:nvPr>
            <p:ph type="title"/>
          </p:nvPr>
        </p:nvSpPr>
        <p:spPr>
          <a:xfrm>
            <a:off x="761801" y="328512"/>
            <a:ext cx="4778387" cy="1628970"/>
          </a:xfrm>
        </p:spPr>
        <p:txBody>
          <a:bodyPr anchor="ctr">
            <a:normAutofit/>
          </a:bodyPr>
          <a:lstStyle/>
          <a:p>
            <a:r>
              <a:rPr lang="en-US" sz="2800"/>
              <a:t>Definitions of customer service management research</a:t>
            </a:r>
            <a:br>
              <a:rPr lang="en-US" sz="2800"/>
            </a:br>
            <a:endParaRPr lang="en-US" sz="2800"/>
          </a:p>
        </p:txBody>
      </p:sp>
      <p:sp>
        <p:nvSpPr>
          <p:cNvPr id="3" name="Content Placeholder 2">
            <a:extLst>
              <a:ext uri="{FF2B5EF4-FFF2-40B4-BE49-F238E27FC236}">
                <a16:creationId xmlns:a16="http://schemas.microsoft.com/office/drawing/2014/main" id="{6EB90327-BA0E-B458-02CF-C8CC904166CF}"/>
              </a:ext>
            </a:extLst>
          </p:cNvPr>
          <p:cNvSpPr>
            <a:spLocks noGrp="1"/>
          </p:cNvSpPr>
          <p:nvPr>
            <p:ph idx="1"/>
          </p:nvPr>
        </p:nvSpPr>
        <p:spPr>
          <a:xfrm>
            <a:off x="761801" y="1487837"/>
            <a:ext cx="5341224" cy="5370163"/>
          </a:xfrm>
        </p:spPr>
        <p:txBody>
          <a:bodyPr anchor="ctr">
            <a:normAutofit/>
          </a:bodyPr>
          <a:lstStyle/>
          <a:p>
            <a:r>
              <a:rPr lang="en-US" sz="2000" dirty="0"/>
              <a:t>1. Customer service management research refers to the systematic study of how organizations manage customer interactions and satisfaction to enhance service quality and loyalty (Johnston, &amp; Clark, 2008). </a:t>
            </a:r>
          </a:p>
          <a:p>
            <a:r>
              <a:rPr lang="en-US" sz="2000" dirty="0"/>
              <a:t>2. This field of research investigates the processes and strategies that organizations employ to effectively meet customer needs and expectations, focusing on service design and delivery (Bitner &amp; Hubbert, 1994). </a:t>
            </a:r>
          </a:p>
          <a:p>
            <a:r>
              <a:rPr lang="en-US" sz="2000" dirty="0"/>
              <a:t>3. (Zeithaml, Bitner, &amp; </a:t>
            </a:r>
            <a:r>
              <a:rPr lang="en-US" sz="2000" dirty="0" err="1"/>
              <a:t>Gremler</a:t>
            </a:r>
            <a:r>
              <a:rPr lang="en-US" sz="2000" dirty="0"/>
              <a:t> (2018) note that Customer service management research encompasses the exploration of methodologies that enhance the customer experience, utilizing feedback and performance metrics to refine service offerings</a:t>
            </a:r>
            <a:r>
              <a:rPr lang="en-US" sz="1400" dirty="0"/>
              <a:t>. </a:t>
            </a:r>
          </a:p>
          <a:p>
            <a:endParaRPr lang="en-US" sz="1400" dirty="0"/>
          </a:p>
        </p:txBody>
      </p:sp>
    </p:spTree>
    <p:extLst>
      <p:ext uri="{BB962C8B-B14F-4D97-AF65-F5344CB8AC3E}">
        <p14:creationId xmlns:p14="http://schemas.microsoft.com/office/powerpoint/2010/main" val="3868415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47E5904-E939-58F9-9CAA-0E79974CA48D}"/>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showing decling performance">
            <a:extLst>
              <a:ext uri="{FF2B5EF4-FFF2-40B4-BE49-F238E27FC236}">
                <a16:creationId xmlns:a16="http://schemas.microsoft.com/office/drawing/2014/main" id="{66F6E204-FB4B-84A9-A8A0-1CCF782B4DD3}"/>
              </a:ext>
            </a:extLst>
          </p:cNvPr>
          <p:cNvPicPr>
            <a:picLocks noChangeAspect="1"/>
          </p:cNvPicPr>
          <p:nvPr/>
        </p:nvPicPr>
        <p:blipFill>
          <a:blip r:embed="rId2"/>
          <a:srcRect l="5085" r="35649"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6EF4CC-76B4-63A4-5987-F15FC060F86D}"/>
              </a:ext>
            </a:extLst>
          </p:cNvPr>
          <p:cNvSpPr>
            <a:spLocks noGrp="1"/>
          </p:cNvSpPr>
          <p:nvPr>
            <p:ph type="title"/>
          </p:nvPr>
        </p:nvSpPr>
        <p:spPr>
          <a:xfrm>
            <a:off x="761801" y="328512"/>
            <a:ext cx="4778387" cy="1628970"/>
          </a:xfrm>
        </p:spPr>
        <p:txBody>
          <a:bodyPr anchor="ctr">
            <a:normAutofit/>
          </a:bodyPr>
          <a:lstStyle/>
          <a:p>
            <a:r>
              <a:rPr lang="en-US" sz="2800"/>
              <a:t>Definitions of customer service management research</a:t>
            </a:r>
            <a:br>
              <a:rPr lang="en-US" sz="2800"/>
            </a:br>
            <a:endParaRPr lang="en-US" sz="2800"/>
          </a:p>
        </p:txBody>
      </p:sp>
      <p:sp>
        <p:nvSpPr>
          <p:cNvPr id="3" name="Content Placeholder 2">
            <a:extLst>
              <a:ext uri="{FF2B5EF4-FFF2-40B4-BE49-F238E27FC236}">
                <a16:creationId xmlns:a16="http://schemas.microsoft.com/office/drawing/2014/main" id="{D6DAFD46-EED0-536E-847F-ED195B1F8EE3}"/>
              </a:ext>
            </a:extLst>
          </p:cNvPr>
          <p:cNvSpPr>
            <a:spLocks noGrp="1"/>
          </p:cNvSpPr>
          <p:nvPr>
            <p:ph idx="1"/>
          </p:nvPr>
        </p:nvSpPr>
        <p:spPr>
          <a:xfrm>
            <a:off x="761800" y="2285995"/>
            <a:ext cx="5334199" cy="4393774"/>
          </a:xfrm>
        </p:spPr>
        <p:txBody>
          <a:bodyPr anchor="ctr">
            <a:normAutofit/>
          </a:bodyPr>
          <a:lstStyle/>
          <a:p>
            <a:r>
              <a:rPr lang="en-US" sz="2000" dirty="0"/>
              <a:t>Kumar &amp; </a:t>
            </a:r>
            <a:r>
              <a:rPr lang="en-US" sz="2000" dirty="0" err="1"/>
              <a:t>Reinartz</a:t>
            </a:r>
            <a:r>
              <a:rPr lang="en-US" sz="2000" dirty="0"/>
              <a:t> (2016) show that customer service research involves analyzing the impact of service interactions on customer retention and satisfaction, often leveraging data analytics to inform decision-making. </a:t>
            </a:r>
          </a:p>
          <a:p>
            <a:r>
              <a:rPr lang="en-US" sz="2000" dirty="0"/>
              <a:t>Lovelock &amp; Wirtz (2016) view Customer service management research as one that examines the relationship between service delivery and customer loyalty, seeking to identify best practices for enhancing organizational performance.</a:t>
            </a:r>
          </a:p>
          <a:p>
            <a:endParaRPr lang="en-US" sz="1900" dirty="0"/>
          </a:p>
        </p:txBody>
      </p:sp>
    </p:spTree>
    <p:extLst>
      <p:ext uri="{BB962C8B-B14F-4D97-AF65-F5344CB8AC3E}">
        <p14:creationId xmlns:p14="http://schemas.microsoft.com/office/powerpoint/2010/main" val="1117702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408DD394-261E-0B7F-7EEF-A8E3FDE4EAC7}"/>
              </a:ext>
            </a:extLst>
          </p:cNvPr>
          <p:cNvSpPr>
            <a:spLocks noGrp="1"/>
          </p:cNvSpPr>
          <p:nvPr>
            <p:ph type="title"/>
          </p:nvPr>
        </p:nvSpPr>
        <p:spPr>
          <a:xfrm>
            <a:off x="1512439" y="552810"/>
            <a:ext cx="5448255" cy="2228759"/>
          </a:xfrm>
        </p:spPr>
        <p:txBody>
          <a:bodyPr anchor="b">
            <a:normAutofit/>
          </a:bodyPr>
          <a:lstStyle/>
          <a:p>
            <a:r>
              <a:rPr lang="en-US" sz="4800"/>
              <a:t>Themes from definitions..</a:t>
            </a:r>
          </a:p>
        </p:txBody>
      </p:sp>
      <p:sp>
        <p:nvSpPr>
          <p:cNvPr id="3" name="Content Placeholder 2">
            <a:extLst>
              <a:ext uri="{FF2B5EF4-FFF2-40B4-BE49-F238E27FC236}">
                <a16:creationId xmlns:a16="http://schemas.microsoft.com/office/drawing/2014/main" id="{10FC3AFE-7158-01FB-45A2-82F73980225E}"/>
              </a:ext>
            </a:extLst>
          </p:cNvPr>
          <p:cNvSpPr>
            <a:spLocks noGrp="1"/>
          </p:cNvSpPr>
          <p:nvPr>
            <p:ph idx="1"/>
          </p:nvPr>
        </p:nvSpPr>
        <p:spPr>
          <a:xfrm>
            <a:off x="1512439" y="2959729"/>
            <a:ext cx="5940610" cy="3898270"/>
          </a:xfrm>
        </p:spPr>
        <p:txBody>
          <a:bodyPr anchor="t">
            <a:noAutofit/>
          </a:bodyPr>
          <a:lstStyle/>
          <a:p>
            <a:r>
              <a:rPr lang="en-US" sz="2000" dirty="0"/>
              <a:t>1.	Focus on Customer Interaction: Many definitions emphasize the importance of managing customer interactions, which is central to enhancing satisfaction and loyalty. </a:t>
            </a:r>
          </a:p>
          <a:p>
            <a:r>
              <a:rPr lang="en-US" sz="2000" dirty="0"/>
              <a:t>2.	Process and Strategy Orientation: The definitions indicate that effective customer service is not just about individual interactions but also about the strategies and processes organizations use. </a:t>
            </a:r>
          </a:p>
          <a:p>
            <a:r>
              <a:rPr lang="en-US" sz="2000" dirty="0"/>
              <a:t>3.	Data-Driven Insights: The emphasis on using feedback and data analytics points to a growing reliance on measurable outcomes to inform service improvements. </a:t>
            </a:r>
          </a:p>
        </p:txBody>
      </p:sp>
    </p:spTree>
    <p:extLst>
      <p:ext uri="{BB962C8B-B14F-4D97-AF65-F5344CB8AC3E}">
        <p14:creationId xmlns:p14="http://schemas.microsoft.com/office/powerpoint/2010/main" val="1899350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8BA50C5-9312-9D1F-7FDD-2F296AD5463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25C29DFB-E85A-F98C-55AB-F029EF1F7DAC}"/>
              </a:ext>
            </a:extLst>
          </p:cNvPr>
          <p:cNvSpPr>
            <a:spLocks noGrp="1"/>
          </p:cNvSpPr>
          <p:nvPr>
            <p:ph type="title"/>
          </p:nvPr>
        </p:nvSpPr>
        <p:spPr>
          <a:xfrm>
            <a:off x="1512439" y="552810"/>
            <a:ext cx="5448255" cy="2228759"/>
          </a:xfrm>
        </p:spPr>
        <p:txBody>
          <a:bodyPr anchor="b">
            <a:normAutofit/>
          </a:bodyPr>
          <a:lstStyle/>
          <a:p>
            <a:r>
              <a:rPr lang="en-US" sz="4800"/>
              <a:t>Themes from definitions..</a:t>
            </a:r>
          </a:p>
        </p:txBody>
      </p:sp>
      <p:sp>
        <p:nvSpPr>
          <p:cNvPr id="3" name="Content Placeholder 2">
            <a:extLst>
              <a:ext uri="{FF2B5EF4-FFF2-40B4-BE49-F238E27FC236}">
                <a16:creationId xmlns:a16="http://schemas.microsoft.com/office/drawing/2014/main" id="{B7872B1D-315B-0C8D-C17C-6D9D8E79E16A}"/>
              </a:ext>
            </a:extLst>
          </p:cNvPr>
          <p:cNvSpPr>
            <a:spLocks noGrp="1"/>
          </p:cNvSpPr>
          <p:nvPr>
            <p:ph idx="1"/>
          </p:nvPr>
        </p:nvSpPr>
        <p:spPr>
          <a:xfrm>
            <a:off x="1512439" y="2959729"/>
            <a:ext cx="5940610" cy="3689044"/>
          </a:xfrm>
        </p:spPr>
        <p:txBody>
          <a:bodyPr anchor="t">
            <a:normAutofit/>
          </a:bodyPr>
          <a:lstStyle/>
          <a:p>
            <a:r>
              <a:rPr lang="en-US" sz="2000" dirty="0"/>
              <a:t>4.	Impact on Business Performance: Several definitions mention the link between service quality and organizational performance, reinforcing the idea that good customer service can drive business success.</a:t>
            </a:r>
          </a:p>
          <a:p>
            <a:r>
              <a:rPr lang="en-US" sz="2000" dirty="0"/>
              <a:t>5.	Holistic Perspective: The definitions indicate that customer service management encompasses various aspects, including service design, delivery, and the relationship with customer loyalty, suggesting that a comprehensive approach is necessary.</a:t>
            </a:r>
          </a:p>
          <a:p>
            <a:endParaRPr lang="en-US" sz="1800" dirty="0"/>
          </a:p>
        </p:txBody>
      </p:sp>
    </p:spTree>
    <p:extLst>
      <p:ext uri="{BB962C8B-B14F-4D97-AF65-F5344CB8AC3E}">
        <p14:creationId xmlns:p14="http://schemas.microsoft.com/office/powerpoint/2010/main" val="2998379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21AE620E-4D8A-18A5-BEA0-4B10FFDCBF0A}"/>
              </a:ext>
            </a:extLst>
          </p:cNvPr>
          <p:cNvSpPr>
            <a:spLocks noGrp="1"/>
          </p:cNvSpPr>
          <p:nvPr>
            <p:ph type="title"/>
          </p:nvPr>
        </p:nvSpPr>
        <p:spPr>
          <a:xfrm>
            <a:off x="630936" y="1362456"/>
            <a:ext cx="6265911" cy="1963901"/>
          </a:xfrm>
        </p:spPr>
        <p:txBody>
          <a:bodyPr anchor="t">
            <a:normAutofit/>
          </a:bodyPr>
          <a:lstStyle/>
          <a:p>
            <a:r>
              <a:rPr lang="en-US" dirty="0"/>
              <a:t>Purposes of customer service management research</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38587"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6AD3CBDB-3CE9-41FD-94C9-7EF227C8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728" y="3565194"/>
            <a:ext cx="6814808" cy="3159505"/>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9131BB2-85E9-9898-9AE2-FAE63F4A302C}"/>
              </a:ext>
            </a:extLst>
          </p:cNvPr>
          <p:cNvSpPr>
            <a:spLocks noGrp="1"/>
          </p:cNvSpPr>
          <p:nvPr>
            <p:ph idx="1"/>
          </p:nvPr>
        </p:nvSpPr>
        <p:spPr>
          <a:xfrm>
            <a:off x="581359" y="3292806"/>
            <a:ext cx="6814805" cy="3448186"/>
          </a:xfrm>
        </p:spPr>
        <p:txBody>
          <a:bodyPr anchor="ctr">
            <a:normAutofit/>
          </a:bodyPr>
          <a:lstStyle/>
          <a:p>
            <a:r>
              <a:rPr lang="en-US" sz="2000" dirty="0"/>
              <a:t>1.	Understanding Customer Needs: Customer service research helps organizations gather insights about what customers truly want (B2B International, 2018). </a:t>
            </a:r>
          </a:p>
          <a:p>
            <a:r>
              <a:rPr lang="en-US" sz="2000" dirty="0"/>
              <a:t>2.	Improving Service Quality: Research identifies gaps in service quality (Zeithaml, Bitner, &amp; </a:t>
            </a:r>
            <a:r>
              <a:rPr lang="en-US" sz="2000" dirty="0" err="1"/>
              <a:t>Gremler</a:t>
            </a:r>
            <a:r>
              <a:rPr lang="en-US" sz="2000" dirty="0"/>
              <a:t>, 2018). </a:t>
            </a:r>
          </a:p>
          <a:p>
            <a:r>
              <a:rPr lang="en-US" sz="2000" dirty="0"/>
              <a:t>3.	Enhancing Customer Loyalty: Analyzing customer data helps identify factors that contribute to loyalty (Kumar &amp; </a:t>
            </a:r>
            <a:r>
              <a:rPr lang="en-US" sz="2000" dirty="0" err="1"/>
              <a:t>Reinartz</a:t>
            </a:r>
            <a:r>
              <a:rPr lang="en-US" sz="2000" dirty="0"/>
              <a:t>, 2016). </a:t>
            </a:r>
          </a:p>
        </p:txBody>
      </p:sp>
      <p:sp>
        <p:nvSpPr>
          <p:cNvPr id="43" name="Rectangle 42">
            <a:extLst>
              <a:ext uri="{FF2B5EF4-FFF2-40B4-BE49-F238E27FC236}">
                <a16:creationId xmlns:a16="http://schemas.microsoft.com/office/drawing/2014/main" id="{B0F4446F-F851-451D-B28E-147EC3708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0843" y="3602513"/>
            <a:ext cx="5122683" cy="3122186"/>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3793831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134DBDA-D87B-DD21-616F-E7319E1CA2EC}"/>
            </a:ext>
          </a:extLst>
        </p:cNvPr>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E436B8E6-1A9F-3B0B-3B07-8AB0E900C028}"/>
              </a:ext>
            </a:extLst>
          </p:cNvPr>
          <p:cNvSpPr>
            <a:spLocks noGrp="1"/>
          </p:cNvSpPr>
          <p:nvPr>
            <p:ph type="title"/>
          </p:nvPr>
        </p:nvSpPr>
        <p:spPr>
          <a:xfrm>
            <a:off x="630936" y="1362456"/>
            <a:ext cx="6265911" cy="1963901"/>
          </a:xfrm>
        </p:spPr>
        <p:txBody>
          <a:bodyPr anchor="t">
            <a:normAutofit/>
          </a:bodyPr>
          <a:lstStyle/>
          <a:p>
            <a:r>
              <a:rPr lang="en-US" dirty="0"/>
              <a:t>Purposes of customer service management research</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38587"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6AD3CBDB-3CE9-41FD-94C9-7EF227C8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728" y="3565194"/>
            <a:ext cx="6814808" cy="3159505"/>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0CD0206-AA90-4FF3-8467-0D460771CB1C}"/>
              </a:ext>
            </a:extLst>
          </p:cNvPr>
          <p:cNvSpPr>
            <a:spLocks noGrp="1"/>
          </p:cNvSpPr>
          <p:nvPr>
            <p:ph idx="1"/>
          </p:nvPr>
        </p:nvSpPr>
        <p:spPr>
          <a:xfrm>
            <a:off x="682863" y="3353195"/>
            <a:ext cx="6177324" cy="3281311"/>
          </a:xfrm>
        </p:spPr>
        <p:txBody>
          <a:bodyPr anchor="ctr">
            <a:normAutofit/>
          </a:bodyPr>
          <a:lstStyle/>
          <a:p>
            <a:r>
              <a:rPr lang="en-US" sz="2000" dirty="0"/>
              <a:t>4.	Driving Innovation: Customer service research can inspire innovation (Meyer &amp; </a:t>
            </a:r>
            <a:r>
              <a:rPr lang="en-US" sz="2000" dirty="0" err="1"/>
              <a:t>Schwager</a:t>
            </a:r>
            <a:r>
              <a:rPr lang="en-US" sz="2000" dirty="0"/>
              <a:t>, 2007). </a:t>
            </a:r>
          </a:p>
          <a:p>
            <a:r>
              <a:rPr lang="en-US" sz="2000" dirty="0"/>
              <a:t>5.	Benchmarking Performance: Organizations use research to benchmark their service performance against competitors (Johnston &amp; Clark, 2008). </a:t>
            </a:r>
          </a:p>
          <a:p>
            <a:r>
              <a:rPr lang="en-US" sz="2000" dirty="0"/>
              <a:t>6.	Identifying Training Needs: Research can reveal areas where staff may need additional training (Hart, Heskett, &amp; Sasser, 1990). </a:t>
            </a:r>
          </a:p>
        </p:txBody>
      </p:sp>
      <p:sp>
        <p:nvSpPr>
          <p:cNvPr id="43" name="Rectangle 42">
            <a:extLst>
              <a:ext uri="{FF2B5EF4-FFF2-40B4-BE49-F238E27FC236}">
                <a16:creationId xmlns:a16="http://schemas.microsoft.com/office/drawing/2014/main" id="{B0F4446F-F851-451D-B28E-147EC3708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0843" y="3602513"/>
            <a:ext cx="5122683" cy="3122186"/>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4257483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CE17484-134E-C980-00FE-7CB2E98E93C4}"/>
            </a:ext>
          </a:extLst>
        </p:cNvPr>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40B2EFA5-507E-CD9B-04E2-185006163D58}"/>
              </a:ext>
            </a:extLst>
          </p:cNvPr>
          <p:cNvSpPr>
            <a:spLocks noGrp="1"/>
          </p:cNvSpPr>
          <p:nvPr>
            <p:ph type="title"/>
          </p:nvPr>
        </p:nvSpPr>
        <p:spPr>
          <a:xfrm>
            <a:off x="630936" y="1362456"/>
            <a:ext cx="6265911" cy="1963901"/>
          </a:xfrm>
        </p:spPr>
        <p:txBody>
          <a:bodyPr anchor="t">
            <a:normAutofit/>
          </a:bodyPr>
          <a:lstStyle/>
          <a:p>
            <a:r>
              <a:rPr lang="en-US" dirty="0"/>
              <a:t>Purposes of customer service management research</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38587"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6AD3CBDB-3CE9-41FD-94C9-7EF227C8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728" y="3565194"/>
            <a:ext cx="6814808" cy="3159505"/>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77D8E68-24D5-6D7B-EAA7-8378EA7B89A9}"/>
              </a:ext>
            </a:extLst>
          </p:cNvPr>
          <p:cNvSpPr>
            <a:spLocks noGrp="1"/>
          </p:cNvSpPr>
          <p:nvPr>
            <p:ph idx="1"/>
          </p:nvPr>
        </p:nvSpPr>
        <p:spPr>
          <a:xfrm>
            <a:off x="480457" y="3228701"/>
            <a:ext cx="6584255" cy="3495993"/>
          </a:xfrm>
        </p:spPr>
        <p:txBody>
          <a:bodyPr anchor="ctr">
            <a:normAutofit/>
          </a:bodyPr>
          <a:lstStyle/>
          <a:p>
            <a:r>
              <a:rPr lang="en-US" sz="2000" dirty="0"/>
              <a:t>7.	Measuring Customer Satisfaction: Regularly assessing customer satisfaction through surveys allows companies to track changes over time (Oliver, 1999). </a:t>
            </a:r>
          </a:p>
          <a:p>
            <a:r>
              <a:rPr lang="en-US" sz="2000" dirty="0"/>
              <a:t>8.	Enhancing Brand Image: Customer service research provides insights into how service quality affects brand perception (Anderson &amp; Mittal, 2000). </a:t>
            </a:r>
          </a:p>
        </p:txBody>
      </p:sp>
      <p:sp>
        <p:nvSpPr>
          <p:cNvPr id="43" name="Rectangle 42">
            <a:extLst>
              <a:ext uri="{FF2B5EF4-FFF2-40B4-BE49-F238E27FC236}">
                <a16:creationId xmlns:a16="http://schemas.microsoft.com/office/drawing/2014/main" id="{B0F4446F-F851-451D-B28E-147EC3708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0843" y="3602513"/>
            <a:ext cx="5122683" cy="3122186"/>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641570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C0B3C0-15BC-FE9F-C37E-7525200972A9}"/>
              </a:ext>
            </a:extLst>
          </p:cNvPr>
          <p:cNvSpPr>
            <a:spLocks noGrp="1"/>
          </p:cNvSpPr>
          <p:nvPr>
            <p:ph type="title"/>
          </p:nvPr>
        </p:nvSpPr>
        <p:spPr>
          <a:xfrm>
            <a:off x="1285240" y="1050595"/>
            <a:ext cx="8074815" cy="1618489"/>
          </a:xfrm>
        </p:spPr>
        <p:txBody>
          <a:bodyPr anchor="ctr">
            <a:normAutofit fontScale="90000"/>
          </a:bodyPr>
          <a:lstStyle/>
          <a:p>
            <a:r>
              <a:rPr lang="en-US" sz="4000" dirty="0"/>
              <a:t>Types of customer </a:t>
            </a:r>
            <a:br>
              <a:rPr lang="en-US" sz="4000" dirty="0"/>
            </a:br>
            <a:r>
              <a:rPr lang="en-US" sz="4000" dirty="0"/>
              <a:t>service research </a:t>
            </a:r>
            <a:br>
              <a:rPr lang="en-US" sz="4000" dirty="0"/>
            </a:br>
            <a:endParaRPr lang="en-US" sz="4000" dirty="0"/>
          </a:p>
        </p:txBody>
      </p:sp>
      <p:sp>
        <p:nvSpPr>
          <p:cNvPr id="3" name="Content Placeholder 2">
            <a:extLst>
              <a:ext uri="{FF2B5EF4-FFF2-40B4-BE49-F238E27FC236}">
                <a16:creationId xmlns:a16="http://schemas.microsoft.com/office/drawing/2014/main" id="{F22C9030-3FAA-8F37-720F-605022285900}"/>
              </a:ext>
            </a:extLst>
          </p:cNvPr>
          <p:cNvSpPr>
            <a:spLocks noGrp="1"/>
          </p:cNvSpPr>
          <p:nvPr>
            <p:ph idx="1"/>
          </p:nvPr>
        </p:nvSpPr>
        <p:spPr>
          <a:xfrm>
            <a:off x="961800" y="2238300"/>
            <a:ext cx="8074815" cy="3569105"/>
          </a:xfrm>
        </p:spPr>
        <p:txBody>
          <a:bodyPr anchor="t">
            <a:normAutofit/>
          </a:bodyPr>
          <a:lstStyle/>
          <a:p>
            <a:pPr marL="514350" indent="-514350">
              <a:buFont typeface="+mj-lt"/>
              <a:buAutoNum type="arabicPeriod"/>
            </a:pPr>
            <a:r>
              <a:rPr lang="en-US" sz="2000" dirty="0"/>
              <a:t>Surveys and Questionnaires: Surveys are a common method for collecting quantitative data about customer satisfaction and preferences (Fowler, 2014). </a:t>
            </a:r>
          </a:p>
          <a:p>
            <a:pPr marL="514350" indent="-514350">
              <a:buFont typeface="+mj-lt"/>
              <a:buAutoNum type="arabicPeriod"/>
            </a:pPr>
            <a:r>
              <a:rPr lang="en-US" sz="2000" dirty="0"/>
              <a:t>Focus Groups: Focus groups involve small, diverse groups of customers discussing their experiences and perceptions of a service (Krueger &amp; Casey, 2014). </a:t>
            </a:r>
          </a:p>
          <a:p>
            <a:pPr marL="514350" indent="-514350">
              <a:buFont typeface="+mj-lt"/>
              <a:buAutoNum type="arabicPeriod"/>
            </a:pPr>
            <a:r>
              <a:rPr lang="en-US" sz="2000" dirty="0"/>
              <a:t>Interviews: One-on-one interviews allow for in-depth exploration of customer experiences and feelings (Creswell, 2013). </a:t>
            </a:r>
          </a:p>
        </p:txBody>
      </p:sp>
    </p:spTree>
    <p:extLst>
      <p:ext uri="{BB962C8B-B14F-4D97-AF65-F5344CB8AC3E}">
        <p14:creationId xmlns:p14="http://schemas.microsoft.com/office/powerpoint/2010/main" val="2410261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E090E5B-F9AB-79AA-46C8-D38E33E76CB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09B9D0-29D9-B472-23C6-F4BAD42E50D6}"/>
              </a:ext>
            </a:extLst>
          </p:cNvPr>
          <p:cNvSpPr>
            <a:spLocks noGrp="1"/>
          </p:cNvSpPr>
          <p:nvPr>
            <p:ph type="title"/>
          </p:nvPr>
        </p:nvSpPr>
        <p:spPr>
          <a:xfrm>
            <a:off x="1285240" y="1050595"/>
            <a:ext cx="8074815" cy="1618489"/>
          </a:xfrm>
        </p:spPr>
        <p:txBody>
          <a:bodyPr anchor="ctr">
            <a:normAutofit fontScale="90000"/>
          </a:bodyPr>
          <a:lstStyle/>
          <a:p>
            <a:r>
              <a:rPr lang="en-US" sz="4000" dirty="0"/>
              <a:t>Types of customer </a:t>
            </a:r>
            <a:br>
              <a:rPr lang="en-US" sz="4000" dirty="0"/>
            </a:br>
            <a:r>
              <a:rPr lang="en-US" sz="4000" dirty="0"/>
              <a:t>service research </a:t>
            </a:r>
            <a:br>
              <a:rPr lang="en-US" sz="4000" dirty="0"/>
            </a:br>
            <a:endParaRPr lang="en-US" sz="4000" dirty="0"/>
          </a:p>
        </p:txBody>
      </p:sp>
      <p:sp>
        <p:nvSpPr>
          <p:cNvPr id="3" name="Content Placeholder 2">
            <a:extLst>
              <a:ext uri="{FF2B5EF4-FFF2-40B4-BE49-F238E27FC236}">
                <a16:creationId xmlns:a16="http://schemas.microsoft.com/office/drawing/2014/main" id="{90CEBB83-0B7D-B52A-FCA8-2BD6686FBE1F}"/>
              </a:ext>
            </a:extLst>
          </p:cNvPr>
          <p:cNvSpPr>
            <a:spLocks noGrp="1"/>
          </p:cNvSpPr>
          <p:nvPr>
            <p:ph idx="1"/>
          </p:nvPr>
        </p:nvSpPr>
        <p:spPr>
          <a:xfrm>
            <a:off x="1285240" y="2969469"/>
            <a:ext cx="8074815" cy="2800395"/>
          </a:xfrm>
        </p:spPr>
        <p:txBody>
          <a:bodyPr anchor="t">
            <a:normAutofit/>
          </a:bodyPr>
          <a:lstStyle/>
          <a:p>
            <a:pPr marL="0" indent="0">
              <a:buNone/>
            </a:pPr>
            <a:r>
              <a:rPr lang="en-US" sz="2000" dirty="0"/>
              <a:t>4. Mystery Shopping: This method involves trained individuals posing as customers to evaluate service quality (Grewal et al., 2009). </a:t>
            </a:r>
          </a:p>
          <a:p>
            <a:pPr marL="0" indent="0">
              <a:buNone/>
            </a:pPr>
            <a:r>
              <a:rPr lang="en-US" sz="2000" dirty="0"/>
              <a:t>5. Online Reviews and Social Media Analysis: Analyzing customer reviews and social media interactions can provide valuable insights into customer sentiment (Liu, 2011</a:t>
            </a:r>
          </a:p>
          <a:p>
            <a:pPr marL="0" indent="0">
              <a:buNone/>
            </a:pPr>
            <a:r>
              <a:rPr lang="en-US" sz="2000" dirty="0"/>
              <a:t>6. Net Promoter Score (NPS): NPS measures customer loyalty by asking how likely customers are to recommend a service (Reichheld, 2003). </a:t>
            </a:r>
          </a:p>
        </p:txBody>
      </p:sp>
    </p:spTree>
    <p:extLst>
      <p:ext uri="{BB962C8B-B14F-4D97-AF65-F5344CB8AC3E}">
        <p14:creationId xmlns:p14="http://schemas.microsoft.com/office/powerpoint/2010/main" val="25627471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8B3266C-F23A-E19F-AD29-76150AB29B2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0AED33-394C-F6F4-146B-8DEE4FBBEAF5}"/>
              </a:ext>
            </a:extLst>
          </p:cNvPr>
          <p:cNvSpPr>
            <a:spLocks noGrp="1"/>
          </p:cNvSpPr>
          <p:nvPr>
            <p:ph type="title"/>
          </p:nvPr>
        </p:nvSpPr>
        <p:spPr>
          <a:xfrm>
            <a:off x="1285240" y="1050595"/>
            <a:ext cx="8074815" cy="1618489"/>
          </a:xfrm>
        </p:spPr>
        <p:txBody>
          <a:bodyPr anchor="ctr">
            <a:normAutofit fontScale="90000"/>
          </a:bodyPr>
          <a:lstStyle/>
          <a:p>
            <a:r>
              <a:rPr lang="en-US" sz="4000" dirty="0"/>
              <a:t>Types of customer </a:t>
            </a:r>
            <a:br>
              <a:rPr lang="en-US" sz="4000" dirty="0"/>
            </a:br>
            <a:r>
              <a:rPr lang="en-US" sz="4000" dirty="0"/>
              <a:t>service research </a:t>
            </a:r>
            <a:br>
              <a:rPr lang="en-US" sz="4000" dirty="0"/>
            </a:br>
            <a:endParaRPr lang="en-US" sz="4000" dirty="0"/>
          </a:p>
        </p:txBody>
      </p:sp>
      <p:sp>
        <p:nvSpPr>
          <p:cNvPr id="3" name="Content Placeholder 2">
            <a:extLst>
              <a:ext uri="{FF2B5EF4-FFF2-40B4-BE49-F238E27FC236}">
                <a16:creationId xmlns:a16="http://schemas.microsoft.com/office/drawing/2014/main" id="{60CA4604-AAE8-3A61-CDD0-74399FF3F8B5}"/>
              </a:ext>
            </a:extLst>
          </p:cNvPr>
          <p:cNvSpPr>
            <a:spLocks noGrp="1"/>
          </p:cNvSpPr>
          <p:nvPr>
            <p:ph idx="1"/>
          </p:nvPr>
        </p:nvSpPr>
        <p:spPr>
          <a:xfrm>
            <a:off x="789294" y="2581281"/>
            <a:ext cx="8074815" cy="2800395"/>
          </a:xfrm>
        </p:spPr>
        <p:txBody>
          <a:bodyPr anchor="t">
            <a:normAutofit/>
          </a:bodyPr>
          <a:lstStyle/>
          <a:p>
            <a:pPr marL="0" indent="0">
              <a:buNone/>
            </a:pPr>
            <a:r>
              <a:rPr lang="en-US" sz="2200" dirty="0"/>
              <a:t>7. Usability Testing: This type of research evaluates how easy and user-friendly a service or product is (Rubin &amp; </a:t>
            </a:r>
            <a:r>
              <a:rPr lang="en-US" sz="2200" dirty="0" err="1"/>
              <a:t>Chisnell</a:t>
            </a:r>
            <a:r>
              <a:rPr lang="en-US" sz="2200" dirty="0"/>
              <a:t>, 2008). </a:t>
            </a:r>
          </a:p>
          <a:p>
            <a:pPr marL="0" indent="0">
              <a:buNone/>
            </a:pPr>
            <a:r>
              <a:rPr lang="en-US" sz="2200" dirty="0"/>
              <a:t>8. Longitudinal Studies: These studies track customer behavior over time to identify trends and changes (Cohen, 2010).</a:t>
            </a:r>
          </a:p>
          <a:p>
            <a:pPr marL="0" indent="0">
              <a:buNone/>
            </a:pPr>
            <a:r>
              <a:rPr lang="en-US" sz="2200" dirty="0"/>
              <a:t> A subscription service might use longitudinal research to analyze customer retention rates and identify factors influencing long-term loyalty.</a:t>
            </a:r>
          </a:p>
          <a:p>
            <a:endParaRPr lang="en-US" sz="2200" dirty="0"/>
          </a:p>
        </p:txBody>
      </p:sp>
    </p:spTree>
    <p:extLst>
      <p:ext uri="{BB962C8B-B14F-4D97-AF65-F5344CB8AC3E}">
        <p14:creationId xmlns:p14="http://schemas.microsoft.com/office/powerpoint/2010/main" val="3565453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902ED-DCBC-F921-4D9A-13418282F8F3}"/>
              </a:ext>
            </a:extLst>
          </p:cNvPr>
          <p:cNvSpPr>
            <a:spLocks noGrp="1"/>
          </p:cNvSpPr>
          <p:nvPr>
            <p:ph type="title"/>
          </p:nvPr>
        </p:nvSpPr>
        <p:spPr>
          <a:xfrm>
            <a:off x="876692" y="741391"/>
            <a:ext cx="5479719" cy="1616203"/>
          </a:xfrm>
        </p:spPr>
        <p:txBody>
          <a:bodyPr anchor="b">
            <a:normAutofit/>
          </a:bodyPr>
          <a:lstStyle/>
          <a:p>
            <a:r>
              <a:rPr lang="en-US" sz="2700"/>
              <a:t>The Roles of Modern Communication Technology in Enhancing Customer Service Research</a:t>
            </a:r>
          </a:p>
        </p:txBody>
      </p:sp>
      <p:sp>
        <p:nvSpPr>
          <p:cNvPr id="3" name="Content Placeholder 2">
            <a:extLst>
              <a:ext uri="{FF2B5EF4-FFF2-40B4-BE49-F238E27FC236}">
                <a16:creationId xmlns:a16="http://schemas.microsoft.com/office/drawing/2014/main" id="{5FD6FC44-2E14-4B5F-9C36-C33BA7591F65}"/>
              </a:ext>
            </a:extLst>
          </p:cNvPr>
          <p:cNvSpPr>
            <a:spLocks noGrp="1"/>
          </p:cNvSpPr>
          <p:nvPr>
            <p:ph idx="1"/>
          </p:nvPr>
        </p:nvSpPr>
        <p:spPr>
          <a:xfrm>
            <a:off x="876692" y="2533476"/>
            <a:ext cx="6283525" cy="4068802"/>
          </a:xfrm>
        </p:spPr>
        <p:txBody>
          <a:bodyPr anchor="t">
            <a:normAutofit/>
          </a:bodyPr>
          <a:lstStyle/>
          <a:p>
            <a:pPr marL="514350" indent="-514350">
              <a:buFont typeface="+mj-lt"/>
              <a:buAutoNum type="arabicPeriod"/>
            </a:pPr>
            <a:r>
              <a:rPr lang="en-US" sz="2000" dirty="0"/>
              <a:t>Real-Time Feedback Collection: Modern communication technologies, such as mobile apps and websites, allow organizations to collect customer feedback in real time (Homburg, Kuester, &amp; Keller, 2009). </a:t>
            </a:r>
          </a:p>
          <a:p>
            <a:pPr marL="514350" indent="-514350">
              <a:buFont typeface="+mj-lt"/>
              <a:buAutoNum type="arabicPeriod"/>
            </a:pPr>
            <a:r>
              <a:rPr lang="en-US" sz="2000" dirty="0"/>
              <a:t>Social Media Monitoring: Social media platforms provide a wealth of data on customer sentiment and behavior (Liu, 2011). </a:t>
            </a:r>
          </a:p>
          <a:p>
            <a:pPr marL="514350" indent="-514350">
              <a:buFont typeface="+mj-lt"/>
              <a:buAutoNum type="arabicPeriod"/>
            </a:pPr>
            <a:r>
              <a:rPr lang="en-US" sz="2000" dirty="0"/>
              <a:t>Data Analytics: Advanced data analytics tools enable organizations to analyze large volumes of customer data to uncover trends and patterns (Chaffey, 2019). </a:t>
            </a:r>
          </a:p>
        </p:txBody>
      </p:sp>
      <p:pic>
        <p:nvPicPr>
          <p:cNvPr id="5" name="Picture 4" descr="An abstract design with lines and financial symbols">
            <a:extLst>
              <a:ext uri="{FF2B5EF4-FFF2-40B4-BE49-F238E27FC236}">
                <a16:creationId xmlns:a16="http://schemas.microsoft.com/office/drawing/2014/main" id="{75668A9B-92B9-B616-0C3A-58428C6039BF}"/>
              </a:ext>
            </a:extLst>
          </p:cNvPr>
          <p:cNvPicPr>
            <a:picLocks noChangeAspect="1"/>
          </p:cNvPicPr>
          <p:nvPr/>
        </p:nvPicPr>
        <p:blipFill>
          <a:blip r:embed="rId2"/>
          <a:srcRect l="25695" r="26586"/>
          <a:stretch/>
        </p:blipFill>
        <p:spPr>
          <a:xfrm>
            <a:off x="7270812" y="10"/>
            <a:ext cx="4921187" cy="6857990"/>
          </a:xfrm>
          <a:prstGeom prst="rect">
            <a:avLst/>
          </a:prstGeom>
        </p:spPr>
      </p:pic>
      <p:grpSp>
        <p:nvGrpSpPr>
          <p:cNvPr id="9" name="Group 8">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49454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9F2913E-86CE-00D6-1FB9-A271FFB214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4F6649-A3C3-F41A-8ABF-EC19BDE8DCAB}"/>
              </a:ext>
            </a:extLst>
          </p:cNvPr>
          <p:cNvSpPr>
            <a:spLocks noGrp="1"/>
          </p:cNvSpPr>
          <p:nvPr>
            <p:ph type="title"/>
          </p:nvPr>
        </p:nvSpPr>
        <p:spPr>
          <a:xfrm>
            <a:off x="876692" y="741391"/>
            <a:ext cx="5479719" cy="1616203"/>
          </a:xfrm>
        </p:spPr>
        <p:txBody>
          <a:bodyPr anchor="b">
            <a:normAutofit/>
          </a:bodyPr>
          <a:lstStyle/>
          <a:p>
            <a:r>
              <a:rPr lang="en-US" sz="2700"/>
              <a:t>The Roles of Modern Communication Technology in Enhancing Customer Service Research</a:t>
            </a:r>
          </a:p>
        </p:txBody>
      </p:sp>
      <p:sp>
        <p:nvSpPr>
          <p:cNvPr id="3" name="Content Placeholder 2">
            <a:extLst>
              <a:ext uri="{FF2B5EF4-FFF2-40B4-BE49-F238E27FC236}">
                <a16:creationId xmlns:a16="http://schemas.microsoft.com/office/drawing/2014/main" id="{E7F71FF2-1665-34BE-0095-5D16FE517711}"/>
              </a:ext>
            </a:extLst>
          </p:cNvPr>
          <p:cNvSpPr>
            <a:spLocks noGrp="1"/>
          </p:cNvSpPr>
          <p:nvPr>
            <p:ph idx="1"/>
          </p:nvPr>
        </p:nvSpPr>
        <p:spPr>
          <a:xfrm>
            <a:off x="876692" y="2533476"/>
            <a:ext cx="6082047" cy="4053304"/>
          </a:xfrm>
        </p:spPr>
        <p:txBody>
          <a:bodyPr anchor="t">
            <a:normAutofit/>
          </a:bodyPr>
          <a:lstStyle/>
          <a:p>
            <a:pPr marL="0" indent="0">
              <a:buNone/>
            </a:pPr>
            <a:r>
              <a:rPr lang="en-US" sz="2000" dirty="0"/>
              <a:t>4. Chatbots and AI: Artificial intelligence (AI) and chatbots facilitate customer interactions and gather data on customer preferences (</a:t>
            </a:r>
            <a:r>
              <a:rPr lang="en-US" sz="2000" dirty="0" err="1"/>
              <a:t>Gnewuch</a:t>
            </a:r>
            <a:r>
              <a:rPr lang="en-US" sz="2000" dirty="0"/>
              <a:t> et al., 2017). </a:t>
            </a:r>
          </a:p>
          <a:p>
            <a:pPr marL="0" indent="0">
              <a:buNone/>
            </a:pPr>
            <a:r>
              <a:rPr lang="en-US" sz="2000" dirty="0"/>
              <a:t>5. Customer Relationship Management (CRM) Systems: CRM systems integrate communication channels and customer data, allowing businesses to streamline customer interactions and enhance research efforts (Payne &amp; Frow, 2005). </a:t>
            </a:r>
          </a:p>
          <a:p>
            <a:pPr marL="0" indent="0">
              <a:buNone/>
            </a:pPr>
            <a:r>
              <a:rPr lang="en-US" sz="2000" dirty="0"/>
              <a:t>6. Online Review Platforms: Websites like Yelp and TripAdvisor allow customers to leave reviews and ratings, serving as a rich source of qualitative data for businesses (Liu, 2011). </a:t>
            </a:r>
          </a:p>
          <a:p>
            <a:endParaRPr lang="en-US" sz="1700" dirty="0"/>
          </a:p>
        </p:txBody>
      </p:sp>
      <p:pic>
        <p:nvPicPr>
          <p:cNvPr id="5" name="Picture 4" descr="Robot operating a machine">
            <a:extLst>
              <a:ext uri="{FF2B5EF4-FFF2-40B4-BE49-F238E27FC236}">
                <a16:creationId xmlns:a16="http://schemas.microsoft.com/office/drawing/2014/main" id="{59C65F9C-F58D-A5AB-28ED-EFB9578E9976}"/>
              </a:ext>
            </a:extLst>
          </p:cNvPr>
          <p:cNvPicPr>
            <a:picLocks noChangeAspect="1"/>
          </p:cNvPicPr>
          <p:nvPr/>
        </p:nvPicPr>
        <p:blipFill>
          <a:blip r:embed="rId2"/>
          <a:srcRect l="23424" r="21503" b="1"/>
          <a:stretch/>
        </p:blipFill>
        <p:spPr>
          <a:xfrm>
            <a:off x="7270812" y="10"/>
            <a:ext cx="4921187" cy="6857990"/>
          </a:xfrm>
          <a:prstGeom prst="rect">
            <a:avLst/>
          </a:prstGeom>
        </p:spPr>
      </p:pic>
      <p:grpSp>
        <p:nvGrpSpPr>
          <p:cNvPr id="9" name="Group 8">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9061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2D4350-CD18-2FAC-4524-08AE5371417F}"/>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DD312D2F-24BF-8490-A21A-EF2CBC9670D6}"/>
              </a:ext>
            </a:extLst>
          </p:cNvPr>
          <p:cNvSpPr>
            <a:spLocks noGrp="1"/>
          </p:cNvSpPr>
          <p:nvPr>
            <p:ph type="title"/>
          </p:nvPr>
        </p:nvSpPr>
        <p:spPr>
          <a:xfrm>
            <a:off x="1512439" y="552810"/>
            <a:ext cx="5448255" cy="2228759"/>
          </a:xfrm>
        </p:spPr>
        <p:txBody>
          <a:bodyPr anchor="b">
            <a:normAutofit/>
          </a:bodyPr>
          <a:lstStyle/>
          <a:p>
            <a:r>
              <a:rPr lang="en-US" sz="3400"/>
              <a:t>The Roles of Modern Communication Technology in Enhancing Customer Service Research</a:t>
            </a:r>
          </a:p>
        </p:txBody>
      </p:sp>
      <p:sp>
        <p:nvSpPr>
          <p:cNvPr id="3" name="Content Placeholder 2">
            <a:extLst>
              <a:ext uri="{FF2B5EF4-FFF2-40B4-BE49-F238E27FC236}">
                <a16:creationId xmlns:a16="http://schemas.microsoft.com/office/drawing/2014/main" id="{93BC8CEB-9FDA-EFE9-6373-8D691B017895}"/>
              </a:ext>
            </a:extLst>
          </p:cNvPr>
          <p:cNvSpPr>
            <a:spLocks noGrp="1"/>
          </p:cNvSpPr>
          <p:nvPr>
            <p:ph idx="1"/>
          </p:nvPr>
        </p:nvSpPr>
        <p:spPr>
          <a:xfrm>
            <a:off x="1512439" y="2959729"/>
            <a:ext cx="5725269" cy="3627051"/>
          </a:xfrm>
        </p:spPr>
        <p:txBody>
          <a:bodyPr anchor="t">
            <a:normAutofit/>
          </a:bodyPr>
          <a:lstStyle/>
          <a:p>
            <a:pPr marL="0" indent="0">
              <a:buNone/>
            </a:pPr>
            <a:r>
              <a:rPr lang="en-US" sz="2000" dirty="0"/>
              <a:t>7. Video Conferencing Tools: Technologies such as Zoom and Microsoft Teams enable businesses to conduct virtual focus groups and interviews, reaching a broader audience and facilitating in-depth discussions (Jiang et al., 2020). </a:t>
            </a:r>
          </a:p>
          <a:p>
            <a:pPr marL="0" indent="0">
              <a:buNone/>
            </a:pPr>
            <a:r>
              <a:rPr lang="en-US" sz="2000" dirty="0"/>
              <a:t> Modern communication technologies significantly enhance customer service research by providing organizations with tools to collect, analyze, and act on customer feedback in real time, leading to improved service delivery and customer satisfaction.</a:t>
            </a:r>
          </a:p>
          <a:p>
            <a:endParaRPr lang="en-US" sz="1800" dirty="0"/>
          </a:p>
        </p:txBody>
      </p:sp>
    </p:spTree>
    <p:extLst>
      <p:ext uri="{BB962C8B-B14F-4D97-AF65-F5344CB8AC3E}">
        <p14:creationId xmlns:p14="http://schemas.microsoft.com/office/powerpoint/2010/main" val="32959485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Triangle 18">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EB7C58-CC7D-30DC-B6A3-7FB08DF0B3ED}"/>
              </a:ext>
            </a:extLst>
          </p:cNvPr>
          <p:cNvSpPr>
            <a:spLocks noGrp="1"/>
          </p:cNvSpPr>
          <p:nvPr>
            <p:ph type="title"/>
          </p:nvPr>
        </p:nvSpPr>
        <p:spPr>
          <a:xfrm>
            <a:off x="1285240" y="1050595"/>
            <a:ext cx="8074815" cy="1292031"/>
          </a:xfrm>
        </p:spPr>
        <p:txBody>
          <a:bodyPr anchor="ctr">
            <a:normAutofit fontScale="90000"/>
          </a:bodyPr>
          <a:lstStyle/>
          <a:p>
            <a:r>
              <a:rPr lang="en-US" sz="5000" dirty="0"/>
              <a:t>Procedure of conducting customer service research </a:t>
            </a:r>
          </a:p>
        </p:txBody>
      </p:sp>
      <p:sp>
        <p:nvSpPr>
          <p:cNvPr id="3" name="Content Placeholder 2">
            <a:extLst>
              <a:ext uri="{FF2B5EF4-FFF2-40B4-BE49-F238E27FC236}">
                <a16:creationId xmlns:a16="http://schemas.microsoft.com/office/drawing/2014/main" id="{7858162A-EE0B-914F-30F6-67304B9E701D}"/>
              </a:ext>
            </a:extLst>
          </p:cNvPr>
          <p:cNvSpPr>
            <a:spLocks noGrp="1"/>
          </p:cNvSpPr>
          <p:nvPr>
            <p:ph idx="1"/>
          </p:nvPr>
        </p:nvSpPr>
        <p:spPr>
          <a:xfrm>
            <a:off x="1285240" y="2526224"/>
            <a:ext cx="8308211" cy="3704933"/>
          </a:xfrm>
        </p:spPr>
        <p:txBody>
          <a:bodyPr anchor="t">
            <a:normAutofit fontScale="92500" lnSpcReduction="20000"/>
          </a:bodyPr>
          <a:lstStyle/>
          <a:p>
            <a:r>
              <a:rPr lang="en-US" sz="2000" dirty="0"/>
              <a:t>1.	Define Research Objectives: The first step in conducting customer service research is to clearly define the objectives. </a:t>
            </a:r>
          </a:p>
          <a:p>
            <a:r>
              <a:rPr lang="en-US" sz="2000" dirty="0"/>
              <a:t>Organizations need to determine what specific information they want to gather, such as customer satisfaction levels, service quality perceptions, or areas needing improvement (Burns &amp; Bush, 2010). </a:t>
            </a:r>
          </a:p>
          <a:p>
            <a:r>
              <a:rPr lang="en-US" sz="2000" dirty="0"/>
              <a:t>2.	Select Research Methods: Based on the objectives, researchers must choose appropriate methods for data collection. </a:t>
            </a:r>
          </a:p>
          <a:p>
            <a:r>
              <a:rPr lang="en-US" sz="2000" dirty="0"/>
              <a:t>Common methods include surveys, interviews, focus groups, and observational studies (Zikmund et al., 2013). </a:t>
            </a:r>
          </a:p>
          <a:p>
            <a:r>
              <a:rPr lang="en-US" sz="2000" dirty="0"/>
              <a:t>3.	Develop Research Instruments: Once the methods are selected, researchers need to develop the tools or instruments for data collection. </a:t>
            </a:r>
          </a:p>
          <a:p>
            <a:r>
              <a:rPr lang="en-US" sz="2000" dirty="0"/>
              <a:t>This could involve designing questionnaires for surveys or creating discussion guides for focus groups (Fowler, 2014). </a:t>
            </a:r>
          </a:p>
        </p:txBody>
      </p:sp>
    </p:spTree>
    <p:extLst>
      <p:ext uri="{BB962C8B-B14F-4D97-AF65-F5344CB8AC3E}">
        <p14:creationId xmlns:p14="http://schemas.microsoft.com/office/powerpoint/2010/main" val="3022768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0223CFD-2373-4DFF-35A7-A1FE7DAEA72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17E28-82BE-D626-47FC-4260F88A4C9B}"/>
              </a:ext>
            </a:extLst>
          </p:cNvPr>
          <p:cNvSpPr>
            <a:spLocks noGrp="1"/>
          </p:cNvSpPr>
          <p:nvPr>
            <p:ph type="title"/>
          </p:nvPr>
        </p:nvSpPr>
        <p:spPr>
          <a:xfrm>
            <a:off x="991892" y="844905"/>
            <a:ext cx="8074815" cy="1134666"/>
          </a:xfrm>
        </p:spPr>
        <p:txBody>
          <a:bodyPr anchor="ctr">
            <a:normAutofit fontScale="90000"/>
          </a:bodyPr>
          <a:lstStyle/>
          <a:p>
            <a:r>
              <a:rPr lang="en-US" sz="5000" dirty="0"/>
              <a:t>Procedure of conducting customer service research </a:t>
            </a:r>
          </a:p>
        </p:txBody>
      </p:sp>
      <p:sp>
        <p:nvSpPr>
          <p:cNvPr id="3" name="Content Placeholder 2">
            <a:extLst>
              <a:ext uri="{FF2B5EF4-FFF2-40B4-BE49-F238E27FC236}">
                <a16:creationId xmlns:a16="http://schemas.microsoft.com/office/drawing/2014/main" id="{F8A308BD-F760-8316-0375-6A53A801F125}"/>
              </a:ext>
            </a:extLst>
          </p:cNvPr>
          <p:cNvSpPr>
            <a:spLocks noGrp="1"/>
          </p:cNvSpPr>
          <p:nvPr>
            <p:ph idx="1"/>
          </p:nvPr>
        </p:nvSpPr>
        <p:spPr>
          <a:xfrm>
            <a:off x="991892" y="1979572"/>
            <a:ext cx="8694549" cy="4251586"/>
          </a:xfrm>
        </p:spPr>
        <p:txBody>
          <a:bodyPr anchor="t">
            <a:normAutofit/>
          </a:bodyPr>
          <a:lstStyle/>
          <a:p>
            <a:r>
              <a:rPr lang="en-US" sz="2000" dirty="0"/>
              <a:t>4.	Sampling: Identifying the target population and determining the sample size is crucial. </a:t>
            </a:r>
          </a:p>
          <a:p>
            <a:r>
              <a:rPr lang="en-US" sz="2000" dirty="0"/>
              <a:t>Researchers must decide who will participate in the study, ensuring that the sample is representative of the broader customer base (Kelley et al., 2003). </a:t>
            </a:r>
          </a:p>
          <a:p>
            <a:r>
              <a:rPr lang="en-US" sz="2000" dirty="0"/>
              <a:t>5.	Data Collection: Implementing the chosen methods to gather data is the next step. </a:t>
            </a:r>
          </a:p>
          <a:p>
            <a:r>
              <a:rPr lang="en-US" sz="2000" dirty="0"/>
              <a:t>This can involve distributing surveys via email, conducting interviews over the phone, or facilitating focus group discussions (Creswell, 2013). </a:t>
            </a:r>
          </a:p>
          <a:p>
            <a:r>
              <a:rPr lang="en-US" sz="2000" dirty="0"/>
              <a:t>6.	Data Analysis: After data collection, researchers must analyze the results to identify trends, patterns, and insights. </a:t>
            </a:r>
          </a:p>
          <a:p>
            <a:r>
              <a:rPr lang="en-US" sz="2000" dirty="0"/>
              <a:t>Quantitative data can be analyzed using statistical methods, while qualitative data may require thematic analysis (McDaniel &amp; Gates, 2013). </a:t>
            </a:r>
          </a:p>
        </p:txBody>
      </p:sp>
    </p:spTree>
    <p:extLst>
      <p:ext uri="{BB962C8B-B14F-4D97-AF65-F5344CB8AC3E}">
        <p14:creationId xmlns:p14="http://schemas.microsoft.com/office/powerpoint/2010/main" val="19502743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520396-A970-2590-B17E-C63E3B654F9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F7F88E-190E-B424-0457-FDD5A4831425}"/>
              </a:ext>
            </a:extLst>
          </p:cNvPr>
          <p:cNvSpPr>
            <a:spLocks noGrp="1"/>
          </p:cNvSpPr>
          <p:nvPr>
            <p:ph type="title"/>
          </p:nvPr>
        </p:nvSpPr>
        <p:spPr>
          <a:xfrm>
            <a:off x="1285240" y="1050595"/>
            <a:ext cx="8074815" cy="1618489"/>
          </a:xfrm>
        </p:spPr>
        <p:txBody>
          <a:bodyPr anchor="ctr">
            <a:normAutofit/>
          </a:bodyPr>
          <a:lstStyle/>
          <a:p>
            <a:r>
              <a:rPr lang="en-US" sz="5000"/>
              <a:t>Procedure of conducting customer service research </a:t>
            </a:r>
          </a:p>
        </p:txBody>
      </p:sp>
      <p:sp>
        <p:nvSpPr>
          <p:cNvPr id="3" name="Content Placeholder 2">
            <a:extLst>
              <a:ext uri="{FF2B5EF4-FFF2-40B4-BE49-F238E27FC236}">
                <a16:creationId xmlns:a16="http://schemas.microsoft.com/office/drawing/2014/main" id="{48B07C99-3911-1813-9F34-BCDD20A3F9C6}"/>
              </a:ext>
            </a:extLst>
          </p:cNvPr>
          <p:cNvSpPr>
            <a:spLocks noGrp="1"/>
          </p:cNvSpPr>
          <p:nvPr>
            <p:ph idx="1"/>
          </p:nvPr>
        </p:nvSpPr>
        <p:spPr>
          <a:xfrm>
            <a:off x="867905" y="2669085"/>
            <a:ext cx="8710047" cy="3335866"/>
          </a:xfrm>
        </p:spPr>
        <p:txBody>
          <a:bodyPr anchor="t">
            <a:normAutofit/>
          </a:bodyPr>
          <a:lstStyle/>
          <a:p>
            <a:r>
              <a:rPr lang="en-US" sz="2000" dirty="0"/>
              <a:t>7.	Reporting Findings: The final step involves compiling the research findings into a report that highlights key insights, conclusions, and actionable recommendations. This report should be clear and accessible to stakeholders (</a:t>
            </a:r>
            <a:r>
              <a:rPr lang="en-US" sz="2000" dirty="0" err="1"/>
              <a:t>Lundahl</a:t>
            </a:r>
            <a:r>
              <a:rPr lang="en-US" sz="2000" dirty="0"/>
              <a:t> &amp; </a:t>
            </a:r>
            <a:r>
              <a:rPr lang="en-US" sz="2000" dirty="0" err="1"/>
              <a:t>Skarhed</a:t>
            </a:r>
            <a:r>
              <a:rPr lang="en-US" sz="2000" dirty="0"/>
              <a:t>, 2018). </a:t>
            </a:r>
          </a:p>
          <a:p>
            <a:r>
              <a:rPr lang="en-US" sz="2000" dirty="0"/>
              <a:t>8.	Implementing Changes: Based on the research findings, organizations should take actionable steps to improve customer service. </a:t>
            </a:r>
          </a:p>
          <a:p>
            <a:r>
              <a:rPr lang="en-US" sz="2000" dirty="0"/>
              <a:t>This could include staff training, process changes, or service enhancements (Hart et al., 1990). </a:t>
            </a:r>
          </a:p>
        </p:txBody>
      </p:sp>
    </p:spTree>
    <p:extLst>
      <p:ext uri="{BB962C8B-B14F-4D97-AF65-F5344CB8AC3E}">
        <p14:creationId xmlns:p14="http://schemas.microsoft.com/office/powerpoint/2010/main" val="27154088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7F3AF43-D6FD-FE3A-1A79-F248A8EEBD15}"/>
              </a:ext>
            </a:extLst>
          </p:cNvPr>
          <p:cNvPicPr>
            <a:picLocks noChangeAspect="1"/>
          </p:cNvPicPr>
          <p:nvPr/>
        </p:nvPicPr>
        <p:blipFill>
          <a:blip r:embed="rId2"/>
          <a:srcRect l="21699" r="43658"/>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E9D5B4E2-F618-EF5E-F3C8-4FB8B473B460}"/>
              </a:ext>
            </a:extLst>
          </p:cNvPr>
          <p:cNvSpPr>
            <a:spLocks noGrp="1"/>
          </p:cNvSpPr>
          <p:nvPr>
            <p:ph type="title"/>
          </p:nvPr>
        </p:nvSpPr>
        <p:spPr>
          <a:xfrm>
            <a:off x="1137034" y="609600"/>
            <a:ext cx="6831188" cy="1322887"/>
          </a:xfrm>
        </p:spPr>
        <p:txBody>
          <a:bodyPr>
            <a:normAutofit/>
          </a:bodyPr>
          <a:lstStyle/>
          <a:p>
            <a:r>
              <a:rPr lang="en-US" dirty="0"/>
              <a:t>Benefits of Conducting Customer Service Research</a:t>
            </a:r>
          </a:p>
        </p:txBody>
      </p:sp>
      <p:sp>
        <p:nvSpPr>
          <p:cNvPr id="3" name="Content Placeholder 2">
            <a:extLst>
              <a:ext uri="{FF2B5EF4-FFF2-40B4-BE49-F238E27FC236}">
                <a16:creationId xmlns:a16="http://schemas.microsoft.com/office/drawing/2014/main" id="{B68C1490-A189-51BE-A154-6B69C4D1F927}"/>
              </a:ext>
            </a:extLst>
          </p:cNvPr>
          <p:cNvSpPr>
            <a:spLocks noGrp="1"/>
          </p:cNvSpPr>
          <p:nvPr>
            <p:ph idx="1"/>
          </p:nvPr>
        </p:nvSpPr>
        <p:spPr>
          <a:xfrm>
            <a:off x="1137034" y="2194102"/>
            <a:ext cx="6831187" cy="4663897"/>
          </a:xfrm>
        </p:spPr>
        <p:txBody>
          <a:bodyPr>
            <a:normAutofit/>
          </a:bodyPr>
          <a:lstStyle/>
          <a:p>
            <a:r>
              <a:rPr lang="en-US" sz="2400" dirty="0"/>
              <a:t>Enhanced Customer Satisfaction: Conducting customer service research allows organizations to gather insights directly from customers, enabling them to identify and address pain points (Oliver, 1999). </a:t>
            </a:r>
          </a:p>
          <a:p>
            <a:r>
              <a:rPr lang="en-US" sz="2400" dirty="0"/>
              <a:t>Informed Decision-Making: Customer research provides data-driven insights that guide strategic decisions. </a:t>
            </a:r>
          </a:p>
          <a:p>
            <a:r>
              <a:rPr lang="en-US" sz="2400" dirty="0"/>
              <a:t>Increased Customer Loyalty: By actively seeking customer feedback and implementing changes, organizations demonstrate that they value customer opinions, which can foster loyalty (Kumar &amp; </a:t>
            </a:r>
            <a:r>
              <a:rPr lang="en-US" sz="2400" dirty="0" err="1"/>
              <a:t>Reinartz</a:t>
            </a:r>
            <a:r>
              <a:rPr lang="en-US" sz="2400" dirty="0"/>
              <a:t>, 2016). </a:t>
            </a:r>
          </a:p>
        </p:txBody>
      </p:sp>
    </p:spTree>
    <p:extLst>
      <p:ext uri="{BB962C8B-B14F-4D97-AF65-F5344CB8AC3E}">
        <p14:creationId xmlns:p14="http://schemas.microsoft.com/office/powerpoint/2010/main" val="41125094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B71C41C-C824-8587-03D8-C2767B184A06}"/>
            </a:ext>
          </a:extLst>
        </p:cNvPr>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89B8AD11-9189-AC22-E102-DD3DD9CCC377}"/>
              </a:ext>
            </a:extLst>
          </p:cNvPr>
          <p:cNvSpPr>
            <a:spLocks noGrp="1"/>
          </p:cNvSpPr>
          <p:nvPr>
            <p:ph type="title"/>
          </p:nvPr>
        </p:nvSpPr>
        <p:spPr>
          <a:xfrm>
            <a:off x="630936" y="1362456"/>
            <a:ext cx="6304457" cy="1963901"/>
          </a:xfrm>
        </p:spPr>
        <p:txBody>
          <a:bodyPr anchor="t">
            <a:normAutofit/>
          </a:bodyPr>
          <a:lstStyle/>
          <a:p>
            <a:r>
              <a:rPr lang="en-US" dirty="0"/>
              <a:t>Benefits of Conducting Customer Service Research</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C1835AE-734D-14BC-5579-3A295767E5C6}"/>
              </a:ext>
            </a:extLst>
          </p:cNvPr>
          <p:cNvSpPr>
            <a:spLocks noGrp="1"/>
          </p:cNvSpPr>
          <p:nvPr>
            <p:ph idx="1"/>
          </p:nvPr>
        </p:nvSpPr>
        <p:spPr>
          <a:xfrm>
            <a:off x="690767" y="3307707"/>
            <a:ext cx="6996161" cy="3433281"/>
          </a:xfrm>
        </p:spPr>
        <p:txBody>
          <a:bodyPr anchor="ctr">
            <a:normAutofit/>
          </a:bodyPr>
          <a:lstStyle/>
          <a:p>
            <a:r>
              <a:rPr lang="en-US" sz="2000" dirty="0"/>
              <a:t>Competitive Advantage: Companies that leverage customer service research can differentiate themselves in the market. </a:t>
            </a:r>
          </a:p>
          <a:p>
            <a:r>
              <a:rPr lang="en-US" sz="2000" dirty="0"/>
              <a:t>Continuous Improvement: Regular customer service research encourages a culture of continuous improvement within organizations (Hart et al., 1990). </a:t>
            </a:r>
          </a:p>
          <a:p>
            <a:r>
              <a:rPr lang="en-US" sz="2000" dirty="0"/>
              <a:t>Customization of Services: Customer service research enables organizations to tailor their offerings to meet specific customer needs (Kumar &amp; </a:t>
            </a:r>
            <a:r>
              <a:rPr lang="en-US" sz="2000" dirty="0" err="1"/>
              <a:t>Reinartz</a:t>
            </a:r>
            <a:r>
              <a:rPr lang="en-US" sz="2000" dirty="0"/>
              <a:t>, 2016). </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16980649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8F42968-BAAD-5B77-EDA1-7757DB1F8B3F}"/>
            </a:ext>
          </a:extLst>
        </p:cNvPr>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BB0BDD18-22CE-2339-F74C-576DC129F060}"/>
              </a:ext>
            </a:extLst>
          </p:cNvPr>
          <p:cNvSpPr>
            <a:spLocks noGrp="1"/>
          </p:cNvSpPr>
          <p:nvPr>
            <p:ph type="title"/>
          </p:nvPr>
        </p:nvSpPr>
        <p:spPr>
          <a:xfrm>
            <a:off x="630936" y="1362456"/>
            <a:ext cx="6304457" cy="1963901"/>
          </a:xfrm>
        </p:spPr>
        <p:txBody>
          <a:bodyPr anchor="t">
            <a:normAutofit/>
          </a:bodyPr>
          <a:lstStyle/>
          <a:p>
            <a:r>
              <a:rPr lang="en-US" dirty="0"/>
              <a:t>Benefits of Conducting Customer Service Research</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3F3656-0105-F118-920B-962273ED8E79}"/>
              </a:ext>
            </a:extLst>
          </p:cNvPr>
          <p:cNvSpPr>
            <a:spLocks noGrp="1"/>
          </p:cNvSpPr>
          <p:nvPr>
            <p:ph idx="1"/>
          </p:nvPr>
        </p:nvSpPr>
        <p:spPr>
          <a:xfrm>
            <a:off x="566590" y="3307708"/>
            <a:ext cx="6368803" cy="3266410"/>
          </a:xfrm>
        </p:spPr>
        <p:txBody>
          <a:bodyPr anchor="ctr">
            <a:normAutofit/>
          </a:bodyPr>
          <a:lstStyle/>
          <a:p>
            <a:r>
              <a:rPr lang="en-US" sz="2400" dirty="0"/>
              <a:t>Predictive Analytics: By analyzing customer feedback and behavior, businesses can forecast future trends and customer needs (Chaffey, 2019). </a:t>
            </a:r>
          </a:p>
          <a:p>
            <a:r>
              <a:rPr lang="en-US" sz="2400" dirty="0"/>
              <a:t>Employee Engagement: Research can also assess employee satisfaction and engagement, which directly impacts customer service quality (Heskett et al., 1994). </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38851767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E3EAA49-8CD6-C7AF-AD93-0FAEE74599C5}"/>
            </a:ext>
          </a:extLst>
        </p:cNvPr>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5487F3BA-920F-DA82-C8B6-2CB09408C0D4}"/>
              </a:ext>
            </a:extLst>
          </p:cNvPr>
          <p:cNvSpPr>
            <a:spLocks noGrp="1"/>
          </p:cNvSpPr>
          <p:nvPr>
            <p:ph type="title"/>
          </p:nvPr>
        </p:nvSpPr>
        <p:spPr>
          <a:xfrm>
            <a:off x="630936" y="1362456"/>
            <a:ext cx="6304457" cy="1963901"/>
          </a:xfrm>
        </p:spPr>
        <p:txBody>
          <a:bodyPr anchor="t">
            <a:normAutofit/>
          </a:bodyPr>
          <a:lstStyle/>
          <a:p>
            <a:r>
              <a:rPr lang="en-US" dirty="0"/>
              <a:t>Benefits of Conducting Customer Service Research</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522B6CA-B4B6-DD2B-3D53-1AD2A14FADE6}"/>
              </a:ext>
            </a:extLst>
          </p:cNvPr>
          <p:cNvSpPr>
            <a:spLocks noGrp="1"/>
          </p:cNvSpPr>
          <p:nvPr>
            <p:ph idx="1"/>
          </p:nvPr>
        </p:nvSpPr>
        <p:spPr>
          <a:xfrm>
            <a:off x="566590" y="3210490"/>
            <a:ext cx="6553592" cy="3424016"/>
          </a:xfrm>
        </p:spPr>
        <p:txBody>
          <a:bodyPr anchor="ctr">
            <a:normAutofit/>
          </a:bodyPr>
          <a:lstStyle/>
          <a:p>
            <a:r>
              <a:rPr lang="en-US" sz="2000" dirty="0"/>
              <a:t>Risk Mitigation: Identifying customer issues early through research can help mitigate risks associated with poor service (McDaniel &amp; Gates, 2013). </a:t>
            </a:r>
          </a:p>
          <a:p>
            <a:r>
              <a:rPr lang="en-US" sz="2000" dirty="0"/>
              <a:t>Enhanced Brand Reputation: Organizations that actively seek and respond to customer feedback can enhance their brand reputation. </a:t>
            </a:r>
          </a:p>
          <a:p>
            <a:endParaRPr lang="en-US" sz="1800" dirty="0"/>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36110565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52D0C7DB-C9B8-BF9A-4E22-26EA5AF05C6E}"/>
              </a:ext>
            </a:extLst>
          </p:cNvPr>
          <p:cNvSpPr>
            <a:spLocks noGrp="1"/>
          </p:cNvSpPr>
          <p:nvPr>
            <p:ph type="title"/>
          </p:nvPr>
        </p:nvSpPr>
        <p:spPr>
          <a:xfrm>
            <a:off x="1512439" y="552810"/>
            <a:ext cx="5448255" cy="2228759"/>
          </a:xfrm>
        </p:spPr>
        <p:txBody>
          <a:bodyPr anchor="b">
            <a:normAutofit/>
          </a:bodyPr>
          <a:lstStyle/>
          <a:p>
            <a:r>
              <a:rPr lang="en-US" dirty="0"/>
              <a:t>Challenges of Conducting Customer Service Research</a:t>
            </a:r>
          </a:p>
        </p:txBody>
      </p:sp>
      <p:sp>
        <p:nvSpPr>
          <p:cNvPr id="3" name="Content Placeholder 2">
            <a:extLst>
              <a:ext uri="{FF2B5EF4-FFF2-40B4-BE49-F238E27FC236}">
                <a16:creationId xmlns:a16="http://schemas.microsoft.com/office/drawing/2014/main" id="{DF1AA016-4FE0-FE56-FB7E-61D223BF069F}"/>
              </a:ext>
            </a:extLst>
          </p:cNvPr>
          <p:cNvSpPr>
            <a:spLocks noGrp="1"/>
          </p:cNvSpPr>
          <p:nvPr>
            <p:ph idx="1"/>
          </p:nvPr>
        </p:nvSpPr>
        <p:spPr>
          <a:xfrm>
            <a:off x="1512439" y="2959729"/>
            <a:ext cx="5756266" cy="3735539"/>
          </a:xfrm>
        </p:spPr>
        <p:txBody>
          <a:bodyPr anchor="t">
            <a:normAutofit/>
          </a:bodyPr>
          <a:lstStyle/>
          <a:p>
            <a:r>
              <a:rPr lang="en-US" sz="2000" dirty="0"/>
              <a:t>Resource Constraints: Conducting comprehensive customer service research can require significant time, personnel, and financial resources (Burns &amp; Bush, 2010). </a:t>
            </a:r>
          </a:p>
          <a:p>
            <a:r>
              <a:rPr lang="en-US" sz="2000" dirty="0"/>
              <a:t>Data Privacy Concerns: Collecting customer data raises privacy concerns, particularly with stricter regulations like data privacy act.</a:t>
            </a:r>
          </a:p>
          <a:p>
            <a:r>
              <a:rPr lang="en-US" sz="2000" dirty="0"/>
              <a:t>Respondent Bias: Survey results can be affected by respondent bias, where individuals may not provide honest feedback due to social desirability or other factors (Fowler, 2014). </a:t>
            </a:r>
          </a:p>
        </p:txBody>
      </p:sp>
    </p:spTree>
    <p:extLst>
      <p:ext uri="{BB962C8B-B14F-4D97-AF65-F5344CB8AC3E}">
        <p14:creationId xmlns:p14="http://schemas.microsoft.com/office/powerpoint/2010/main" val="25313519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66C2EC4-365F-CDCD-5D68-040533840B32}"/>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5BB2CC-6AD1-569C-A262-15BA0C756B27}"/>
              </a:ext>
            </a:extLst>
          </p:cNvPr>
          <p:cNvSpPr>
            <a:spLocks noGrp="1"/>
          </p:cNvSpPr>
          <p:nvPr>
            <p:ph type="title"/>
          </p:nvPr>
        </p:nvSpPr>
        <p:spPr>
          <a:xfrm>
            <a:off x="761800" y="762001"/>
            <a:ext cx="5334197" cy="1708242"/>
          </a:xfrm>
        </p:spPr>
        <p:txBody>
          <a:bodyPr anchor="ctr">
            <a:normAutofit/>
          </a:bodyPr>
          <a:lstStyle/>
          <a:p>
            <a:r>
              <a:rPr lang="en-US" sz="3700"/>
              <a:t>Challenges of Conducting Customer Service Research</a:t>
            </a:r>
          </a:p>
        </p:txBody>
      </p:sp>
      <p:sp>
        <p:nvSpPr>
          <p:cNvPr id="3" name="Content Placeholder 2">
            <a:extLst>
              <a:ext uri="{FF2B5EF4-FFF2-40B4-BE49-F238E27FC236}">
                <a16:creationId xmlns:a16="http://schemas.microsoft.com/office/drawing/2014/main" id="{4DEE92ED-9E70-0B6A-843E-CF70FB9AAECD}"/>
              </a:ext>
            </a:extLst>
          </p:cNvPr>
          <p:cNvSpPr>
            <a:spLocks noGrp="1"/>
          </p:cNvSpPr>
          <p:nvPr>
            <p:ph idx="1"/>
          </p:nvPr>
        </p:nvSpPr>
        <p:spPr>
          <a:xfrm>
            <a:off x="761800" y="2470244"/>
            <a:ext cx="5334197" cy="3769835"/>
          </a:xfrm>
        </p:spPr>
        <p:txBody>
          <a:bodyPr anchor="ctr">
            <a:normAutofit/>
          </a:bodyPr>
          <a:lstStyle/>
          <a:p>
            <a:r>
              <a:rPr lang="en-US" sz="2000"/>
              <a:t>Complexity of Analysis: Analyzing qualitative data, such as open-ended survey responses, can be challenging and time-consuming (Creswell, 2013). </a:t>
            </a:r>
          </a:p>
          <a:p>
            <a:r>
              <a:rPr lang="en-US" sz="2000"/>
              <a:t>Changing Customer Expectations: Customer preferences and expectations can evolve rapidly, making it difficult for organizations to keep their research relevant (Liu, 2011). </a:t>
            </a:r>
          </a:p>
          <a:p>
            <a:r>
              <a:rPr lang="en-US" sz="2000"/>
              <a:t>Interpreting Data: Organizations may struggle to interpret complex data accurately, leading to misinformed decisions (Creswell, 2013). </a:t>
            </a:r>
          </a:p>
        </p:txBody>
      </p:sp>
      <p:pic>
        <p:nvPicPr>
          <p:cNvPr id="5" name="Picture 4" descr="Magnifying glass showing decling performance">
            <a:extLst>
              <a:ext uri="{FF2B5EF4-FFF2-40B4-BE49-F238E27FC236}">
                <a16:creationId xmlns:a16="http://schemas.microsoft.com/office/drawing/2014/main" id="{1E902CD9-15ED-09CE-9230-83E06758EDB6}"/>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547248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9C3CFC2-1678-6257-2E72-45D32A246A90}"/>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350B51-FB9D-04CF-BC5A-557AF07BC842}"/>
              </a:ext>
            </a:extLst>
          </p:cNvPr>
          <p:cNvSpPr>
            <a:spLocks noGrp="1"/>
          </p:cNvSpPr>
          <p:nvPr>
            <p:ph type="title"/>
          </p:nvPr>
        </p:nvSpPr>
        <p:spPr>
          <a:xfrm>
            <a:off x="761800" y="762001"/>
            <a:ext cx="5334197" cy="1708242"/>
          </a:xfrm>
        </p:spPr>
        <p:txBody>
          <a:bodyPr anchor="ctr">
            <a:normAutofit/>
          </a:bodyPr>
          <a:lstStyle/>
          <a:p>
            <a:r>
              <a:rPr lang="en-US" sz="3700"/>
              <a:t>Challenges of Conducting Customer Service Research</a:t>
            </a:r>
          </a:p>
        </p:txBody>
      </p:sp>
      <p:sp>
        <p:nvSpPr>
          <p:cNvPr id="3" name="Content Placeholder 2">
            <a:extLst>
              <a:ext uri="{FF2B5EF4-FFF2-40B4-BE49-F238E27FC236}">
                <a16:creationId xmlns:a16="http://schemas.microsoft.com/office/drawing/2014/main" id="{E31FB76C-51CD-E8FA-A3BB-ED90C54759B3}"/>
              </a:ext>
            </a:extLst>
          </p:cNvPr>
          <p:cNvSpPr>
            <a:spLocks noGrp="1"/>
          </p:cNvSpPr>
          <p:nvPr>
            <p:ph idx="1"/>
          </p:nvPr>
        </p:nvSpPr>
        <p:spPr>
          <a:xfrm>
            <a:off x="761800" y="2470244"/>
            <a:ext cx="5334197" cy="3769835"/>
          </a:xfrm>
        </p:spPr>
        <p:txBody>
          <a:bodyPr anchor="ctr">
            <a:normAutofit/>
          </a:bodyPr>
          <a:lstStyle/>
          <a:p>
            <a:r>
              <a:rPr lang="en-US" sz="2000" dirty="0"/>
              <a:t>Maintaining Engagement: Ensuring that customers participate in research efforts can be challenging. Low response rates can lead to biased results, affecting the validity of the research (Fowler, 2014). </a:t>
            </a:r>
          </a:p>
          <a:p>
            <a:r>
              <a:rPr lang="en-US" sz="2000" dirty="0"/>
              <a:t>Cultural Differences: When conducting research across different demographics or regions, cultural differences can influence customer perceptions and responses (Hofstede, 2001). </a:t>
            </a:r>
          </a:p>
        </p:txBody>
      </p:sp>
      <p:pic>
        <p:nvPicPr>
          <p:cNvPr id="5" name="Picture 4" descr="Magnifying glass showing decling performance">
            <a:extLst>
              <a:ext uri="{FF2B5EF4-FFF2-40B4-BE49-F238E27FC236}">
                <a16:creationId xmlns:a16="http://schemas.microsoft.com/office/drawing/2014/main" id="{5C70B6D6-62D6-B5D7-C738-1B64A0D48C5F}"/>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2624834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5A95DB5-B91E-27EA-C027-0C8C4611104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FF00D888-695E-854A-73CD-7F9AAC1BDBB1}"/>
              </a:ext>
            </a:extLst>
          </p:cNvPr>
          <p:cNvSpPr>
            <a:spLocks noGrp="1"/>
          </p:cNvSpPr>
          <p:nvPr>
            <p:ph type="title"/>
          </p:nvPr>
        </p:nvSpPr>
        <p:spPr>
          <a:xfrm>
            <a:off x="1512439" y="552810"/>
            <a:ext cx="5448255" cy="2228759"/>
          </a:xfrm>
        </p:spPr>
        <p:txBody>
          <a:bodyPr anchor="b">
            <a:normAutofit/>
          </a:bodyPr>
          <a:lstStyle/>
          <a:p>
            <a:r>
              <a:rPr lang="en-US" dirty="0"/>
              <a:t>Challenges of Conducting Customer Service Research</a:t>
            </a:r>
          </a:p>
        </p:txBody>
      </p:sp>
      <p:sp>
        <p:nvSpPr>
          <p:cNvPr id="3" name="Content Placeholder 2">
            <a:extLst>
              <a:ext uri="{FF2B5EF4-FFF2-40B4-BE49-F238E27FC236}">
                <a16:creationId xmlns:a16="http://schemas.microsoft.com/office/drawing/2014/main" id="{6C63768B-3EB2-AAE0-09FD-63A8BDA57047}"/>
              </a:ext>
            </a:extLst>
          </p:cNvPr>
          <p:cNvSpPr>
            <a:spLocks noGrp="1"/>
          </p:cNvSpPr>
          <p:nvPr>
            <p:ph idx="1"/>
          </p:nvPr>
        </p:nvSpPr>
        <p:spPr>
          <a:xfrm>
            <a:off x="1512439" y="2959729"/>
            <a:ext cx="5448255" cy="3341075"/>
          </a:xfrm>
        </p:spPr>
        <p:txBody>
          <a:bodyPr anchor="t">
            <a:normAutofit/>
          </a:bodyPr>
          <a:lstStyle/>
          <a:p>
            <a:r>
              <a:rPr lang="en-US" sz="2000" dirty="0"/>
              <a:t>Integration of Findings: Organizations may find it challenging to integrate research findings into existing strategies and processes (Zeithaml et al., 2018). </a:t>
            </a:r>
          </a:p>
          <a:p>
            <a:r>
              <a:rPr lang="en-US" sz="2000" dirty="0"/>
              <a:t>Cost of Implementation: While research can provide valuable insights, the costs associated with implementing changes based on those insights can be prohibitive, especially for smaller businesses (Burns &amp; Bush, 2010). </a:t>
            </a:r>
          </a:p>
        </p:txBody>
      </p:sp>
    </p:spTree>
    <p:extLst>
      <p:ext uri="{BB962C8B-B14F-4D97-AF65-F5344CB8AC3E}">
        <p14:creationId xmlns:p14="http://schemas.microsoft.com/office/powerpoint/2010/main" val="7889673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74F7CEC3-6132-23B3-A55E-65FAE32232CA}"/>
              </a:ext>
            </a:extLst>
          </p:cNvPr>
          <p:cNvSpPr>
            <a:spLocks noGrp="1"/>
          </p:cNvSpPr>
          <p:nvPr>
            <p:ph type="title"/>
          </p:nvPr>
        </p:nvSpPr>
        <p:spPr>
          <a:xfrm>
            <a:off x="1512439" y="552810"/>
            <a:ext cx="5448255" cy="2228759"/>
          </a:xfrm>
        </p:spPr>
        <p:txBody>
          <a:bodyPr anchor="b">
            <a:normAutofit/>
          </a:bodyPr>
          <a:lstStyle/>
          <a:p>
            <a:r>
              <a:rPr lang="en-US" dirty="0"/>
              <a:t>Benefits and challenges of customer service research </a:t>
            </a:r>
          </a:p>
        </p:txBody>
      </p:sp>
      <p:sp>
        <p:nvSpPr>
          <p:cNvPr id="3" name="Content Placeholder 2">
            <a:extLst>
              <a:ext uri="{FF2B5EF4-FFF2-40B4-BE49-F238E27FC236}">
                <a16:creationId xmlns:a16="http://schemas.microsoft.com/office/drawing/2014/main" id="{BB0750A3-2433-08C8-032A-CCE8A071E785}"/>
              </a:ext>
            </a:extLst>
          </p:cNvPr>
          <p:cNvSpPr>
            <a:spLocks noGrp="1"/>
          </p:cNvSpPr>
          <p:nvPr>
            <p:ph idx="1"/>
          </p:nvPr>
        </p:nvSpPr>
        <p:spPr>
          <a:xfrm>
            <a:off x="1363851" y="2634712"/>
            <a:ext cx="6089198" cy="4060555"/>
          </a:xfrm>
        </p:spPr>
        <p:txBody>
          <a:bodyPr anchor="t">
            <a:normAutofit fontScale="85000" lnSpcReduction="10000"/>
          </a:bodyPr>
          <a:lstStyle/>
          <a:p>
            <a:r>
              <a:rPr lang="en-US" sz="2000" dirty="0"/>
              <a:t>In conclusion, while the benefits of conducting customer service research are substantial, providing organizations with valuable insights and fostering a customer-centric approach, the accompanying challenges must not be overlooked. </a:t>
            </a:r>
          </a:p>
          <a:p>
            <a:r>
              <a:rPr lang="en-US" sz="2000" dirty="0"/>
              <a:t>Effective research can lead to improved customer satisfaction, loyalty, and competitive advantage; however, organizations must be prepared to address issues related to resource allocation, data analysis, and participant engagement. </a:t>
            </a:r>
          </a:p>
          <a:p>
            <a:r>
              <a:rPr lang="en-US" sz="2000" dirty="0"/>
              <a:t>By balancing these benefits and challenges, businesses can develop robust strategies that not only enhance customer experiences but also contribute to long-term success and sustainability in their respective markets. </a:t>
            </a:r>
          </a:p>
          <a:p>
            <a:r>
              <a:rPr lang="en-US" sz="2000" dirty="0"/>
              <a:t>Embracing a proactive and systematic approach to customer service research ultimately positions organizations to thrive in an ever-evolving consumer landscape.</a:t>
            </a:r>
          </a:p>
        </p:txBody>
      </p:sp>
    </p:spTree>
    <p:extLst>
      <p:ext uri="{BB962C8B-B14F-4D97-AF65-F5344CB8AC3E}">
        <p14:creationId xmlns:p14="http://schemas.microsoft.com/office/powerpoint/2010/main" val="4054693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C87F85-02B7-C42C-E68E-C15ED61D1D1B}"/>
              </a:ext>
            </a:extLst>
          </p:cNvPr>
          <p:cNvSpPr>
            <a:spLocks noGrp="1"/>
          </p:cNvSpPr>
          <p:nvPr>
            <p:ph type="title"/>
          </p:nvPr>
        </p:nvSpPr>
        <p:spPr>
          <a:xfrm>
            <a:off x="1285240" y="1050595"/>
            <a:ext cx="8074815" cy="1618489"/>
          </a:xfrm>
        </p:spPr>
        <p:txBody>
          <a:bodyPr anchor="ctr">
            <a:normAutofit/>
          </a:bodyPr>
          <a:lstStyle/>
          <a:p>
            <a:r>
              <a:rPr lang="en-US" sz="5000"/>
              <a:t>Current trends in customer service research</a:t>
            </a:r>
          </a:p>
        </p:txBody>
      </p:sp>
      <p:sp>
        <p:nvSpPr>
          <p:cNvPr id="3" name="Content Placeholder 2">
            <a:extLst>
              <a:ext uri="{FF2B5EF4-FFF2-40B4-BE49-F238E27FC236}">
                <a16:creationId xmlns:a16="http://schemas.microsoft.com/office/drawing/2014/main" id="{3799B6AF-6A2E-9DCE-0F77-BE34F5FB5B6C}"/>
              </a:ext>
            </a:extLst>
          </p:cNvPr>
          <p:cNvSpPr>
            <a:spLocks noGrp="1"/>
          </p:cNvSpPr>
          <p:nvPr>
            <p:ph idx="1"/>
          </p:nvPr>
        </p:nvSpPr>
        <p:spPr>
          <a:xfrm>
            <a:off x="914400" y="2495227"/>
            <a:ext cx="8445655" cy="3274637"/>
          </a:xfrm>
        </p:spPr>
        <p:txBody>
          <a:bodyPr anchor="t">
            <a:noAutofit/>
          </a:bodyPr>
          <a:lstStyle/>
          <a:p>
            <a:r>
              <a:rPr lang="en-US" sz="2000" dirty="0"/>
              <a:t>1. Increased Use of Artificial Intelligence (AI): AI technologies are transforming customer service research by automating data collection and analysis. </a:t>
            </a:r>
          </a:p>
          <a:p>
            <a:r>
              <a:rPr lang="en-US" sz="2000" dirty="0"/>
              <a:t>Chatbots and virtual assistants gather real-time feedback, allowing organizations to respond promptly to customer inquiries and concerns (</a:t>
            </a:r>
            <a:r>
              <a:rPr lang="en-US" sz="2000" dirty="0" err="1"/>
              <a:t>Gnewuch</a:t>
            </a:r>
            <a:r>
              <a:rPr lang="en-US" sz="2000" dirty="0"/>
              <a:t> et al., 2017). </a:t>
            </a:r>
          </a:p>
          <a:p>
            <a:r>
              <a:rPr lang="en-US" sz="2000" dirty="0"/>
              <a:t>2. Omni-channel Research: With customers interacting across various platforms, businesses are adopting omni-channel approaches to gather comprehensive feedback (Lemon &amp; Verhoef, 2016). </a:t>
            </a:r>
          </a:p>
          <a:p>
            <a:r>
              <a:rPr lang="en-US" sz="2000" dirty="0"/>
              <a:t>3. Sentiment Analysis: The application of sentiment analysis tools enables organizations to evaluate customer emotions expressed in feedback and social media posts (Liu, 2011). </a:t>
            </a:r>
          </a:p>
        </p:txBody>
      </p:sp>
    </p:spTree>
    <p:extLst>
      <p:ext uri="{BB962C8B-B14F-4D97-AF65-F5344CB8AC3E}">
        <p14:creationId xmlns:p14="http://schemas.microsoft.com/office/powerpoint/2010/main" val="2478089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4C244FC-3A98-6942-429F-C38819A336D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F2548B-DE09-DB80-C429-380DBE8160D2}"/>
              </a:ext>
            </a:extLst>
          </p:cNvPr>
          <p:cNvSpPr>
            <a:spLocks noGrp="1"/>
          </p:cNvSpPr>
          <p:nvPr>
            <p:ph type="title"/>
          </p:nvPr>
        </p:nvSpPr>
        <p:spPr>
          <a:xfrm>
            <a:off x="1285240" y="1050595"/>
            <a:ext cx="8074815" cy="1618489"/>
          </a:xfrm>
        </p:spPr>
        <p:txBody>
          <a:bodyPr anchor="ctr">
            <a:normAutofit/>
          </a:bodyPr>
          <a:lstStyle/>
          <a:p>
            <a:r>
              <a:rPr lang="en-US" sz="5000"/>
              <a:t>Current trends in customer service research</a:t>
            </a:r>
          </a:p>
        </p:txBody>
      </p:sp>
      <p:sp>
        <p:nvSpPr>
          <p:cNvPr id="3" name="Content Placeholder 2">
            <a:extLst>
              <a:ext uri="{FF2B5EF4-FFF2-40B4-BE49-F238E27FC236}">
                <a16:creationId xmlns:a16="http://schemas.microsoft.com/office/drawing/2014/main" id="{409EAFDA-1CE3-142F-3284-07BB74E46020}"/>
              </a:ext>
            </a:extLst>
          </p:cNvPr>
          <p:cNvSpPr>
            <a:spLocks noGrp="1"/>
          </p:cNvSpPr>
          <p:nvPr>
            <p:ph idx="1"/>
          </p:nvPr>
        </p:nvSpPr>
        <p:spPr>
          <a:xfrm>
            <a:off x="898902" y="2479729"/>
            <a:ext cx="8663552" cy="3327676"/>
          </a:xfrm>
        </p:spPr>
        <p:txBody>
          <a:bodyPr anchor="t">
            <a:normAutofit/>
          </a:bodyPr>
          <a:lstStyle/>
          <a:p>
            <a:r>
              <a:rPr lang="en-US" sz="2000" dirty="0"/>
              <a:t>Real-Time Data Collection: Modern technologies facilitate real-time data collection, allowing organizations to act quickly on customer feedback (Homburg et al., 2009). </a:t>
            </a:r>
          </a:p>
          <a:p>
            <a:r>
              <a:rPr lang="en-US" sz="2000" dirty="0"/>
              <a:t>Focus on Customer Experience (CX) Metrics: Organizations are increasingly prioritizing metrics that assess the overall customer experience rather than just satisfaction. </a:t>
            </a:r>
          </a:p>
          <a:p>
            <a:r>
              <a:rPr lang="en-US" sz="2000" dirty="0"/>
              <a:t>Metrics such as Customer Effort Score (CES) and Net Promoter Score (NPS) are becoming standard tools for measuring customer loyalty and likelihood to recommend (Reichheld, 2003). </a:t>
            </a:r>
          </a:p>
        </p:txBody>
      </p:sp>
    </p:spTree>
    <p:extLst>
      <p:ext uri="{BB962C8B-B14F-4D97-AF65-F5344CB8AC3E}">
        <p14:creationId xmlns:p14="http://schemas.microsoft.com/office/powerpoint/2010/main" val="12344890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57B15B7-F373-479F-14D3-AFD3CEA0D98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4E2405-8FAB-0E32-E22E-103C04692E4C}"/>
              </a:ext>
            </a:extLst>
          </p:cNvPr>
          <p:cNvSpPr>
            <a:spLocks noGrp="1"/>
          </p:cNvSpPr>
          <p:nvPr>
            <p:ph type="title"/>
          </p:nvPr>
        </p:nvSpPr>
        <p:spPr>
          <a:xfrm>
            <a:off x="1285240" y="1050595"/>
            <a:ext cx="8074815" cy="1618489"/>
          </a:xfrm>
        </p:spPr>
        <p:txBody>
          <a:bodyPr anchor="ctr">
            <a:normAutofit/>
          </a:bodyPr>
          <a:lstStyle/>
          <a:p>
            <a:r>
              <a:rPr lang="en-US" sz="5000"/>
              <a:t>Current trends in customer service research</a:t>
            </a:r>
          </a:p>
        </p:txBody>
      </p:sp>
      <p:sp>
        <p:nvSpPr>
          <p:cNvPr id="3" name="Content Placeholder 2">
            <a:extLst>
              <a:ext uri="{FF2B5EF4-FFF2-40B4-BE49-F238E27FC236}">
                <a16:creationId xmlns:a16="http://schemas.microsoft.com/office/drawing/2014/main" id="{2648DAB5-1A2E-8A20-7519-3C821846EABE}"/>
              </a:ext>
            </a:extLst>
          </p:cNvPr>
          <p:cNvSpPr>
            <a:spLocks noGrp="1"/>
          </p:cNvSpPr>
          <p:nvPr>
            <p:ph idx="1"/>
          </p:nvPr>
        </p:nvSpPr>
        <p:spPr>
          <a:xfrm>
            <a:off x="945398" y="2495227"/>
            <a:ext cx="8617056" cy="3509724"/>
          </a:xfrm>
        </p:spPr>
        <p:txBody>
          <a:bodyPr anchor="t">
            <a:normAutofit lnSpcReduction="10000"/>
          </a:bodyPr>
          <a:lstStyle/>
          <a:p>
            <a:r>
              <a:rPr lang="en-US" sz="2000" dirty="0"/>
              <a:t>Data Privacy and Ethics: As data collection methods become more sophisticated, there is a growing emphasis on data privacy and ethical considerations in customer service research (McDaniel &amp; Gates, 2013).</a:t>
            </a:r>
          </a:p>
          <a:p>
            <a:r>
              <a:rPr lang="en-US" sz="2000" dirty="0"/>
              <a:t> Personalization through Data Insights: Leveraging big data analytics, businesses can create highly personalized customer experiences based on research insights (Chaffey, 2019). </a:t>
            </a:r>
          </a:p>
          <a:p>
            <a:r>
              <a:rPr lang="en-US" sz="2000" dirty="0"/>
              <a:t>These current trends in customer service research reflect the evolving landscape of customer interactions and the importance of leveraging technology and data insights to enhance service quality and customer satisfaction. </a:t>
            </a:r>
          </a:p>
          <a:p>
            <a:r>
              <a:rPr lang="en-US" sz="2000" dirty="0"/>
              <a:t>By staying abreast of these trends, organizations can better position themselves to meet customer needs in a dynamic marketplace.</a:t>
            </a:r>
          </a:p>
          <a:p>
            <a:endParaRPr lang="en-US" sz="1500" dirty="0"/>
          </a:p>
        </p:txBody>
      </p:sp>
    </p:spTree>
    <p:extLst>
      <p:ext uri="{BB962C8B-B14F-4D97-AF65-F5344CB8AC3E}">
        <p14:creationId xmlns:p14="http://schemas.microsoft.com/office/powerpoint/2010/main" val="26753294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7D3A814-4291-34D9-C587-E486596C1547}"/>
              </a:ext>
            </a:extLst>
          </p:cNvPr>
          <p:cNvSpPr>
            <a:spLocks noGrp="1"/>
          </p:cNvSpPr>
          <p:nvPr>
            <p:ph type="title"/>
          </p:nvPr>
        </p:nvSpPr>
        <p:spPr>
          <a:xfrm>
            <a:off x="1137036" y="548640"/>
            <a:ext cx="9543405" cy="776465"/>
          </a:xfrm>
        </p:spPr>
        <p:txBody>
          <a:bodyPr>
            <a:normAutofit/>
          </a:bodyPr>
          <a:lstStyle/>
          <a:p>
            <a:r>
              <a:rPr lang="en-US" dirty="0">
                <a:solidFill>
                  <a:schemeClr val="tx1">
                    <a:lumMod val="85000"/>
                    <a:lumOff val="15000"/>
                  </a:schemeClr>
                </a:solidFill>
              </a:rPr>
              <a:t>References </a:t>
            </a:r>
          </a:p>
        </p:txBody>
      </p:sp>
      <p:sp>
        <p:nvSpPr>
          <p:cNvPr id="3" name="Content Placeholder 2">
            <a:extLst>
              <a:ext uri="{FF2B5EF4-FFF2-40B4-BE49-F238E27FC236}">
                <a16:creationId xmlns:a16="http://schemas.microsoft.com/office/drawing/2014/main" id="{C8B399EC-82D1-02AF-0654-2F3AD882F83B}"/>
              </a:ext>
            </a:extLst>
          </p:cNvPr>
          <p:cNvSpPr>
            <a:spLocks noGrp="1"/>
          </p:cNvSpPr>
          <p:nvPr>
            <p:ph idx="1"/>
          </p:nvPr>
        </p:nvSpPr>
        <p:spPr>
          <a:xfrm>
            <a:off x="511444" y="1472339"/>
            <a:ext cx="10352868" cy="5238427"/>
          </a:xfrm>
        </p:spPr>
        <p:txBody>
          <a:bodyPr anchor="ctr">
            <a:normAutofit fontScale="85000" lnSpcReduction="20000"/>
          </a:bodyPr>
          <a:lstStyle/>
          <a:p>
            <a:r>
              <a:rPr lang="en-US" sz="1600" dirty="0">
                <a:solidFill>
                  <a:schemeClr val="tx1">
                    <a:lumMod val="85000"/>
                    <a:lumOff val="15000"/>
                  </a:schemeClr>
                </a:solidFill>
              </a:rPr>
              <a:t>Anderson, E. W., &amp; Mittal, V. (2000). Strengthening the satisfaction-profit chain. Journal of Service Research, 3(2), 107-120. https://doi.org/10.1177/109467050032002</a:t>
            </a:r>
          </a:p>
          <a:p>
            <a:r>
              <a:rPr lang="en-US" sz="1600" dirty="0">
                <a:solidFill>
                  <a:schemeClr val="tx1">
                    <a:lumMod val="85000"/>
                    <a:lumOff val="15000"/>
                  </a:schemeClr>
                </a:solidFill>
              </a:rPr>
              <a:t>B2B International. (2018). The importance of customer feedback in improving customer experience. Retrieved from https://www.b2binternational.com</a:t>
            </a:r>
          </a:p>
          <a:p>
            <a:r>
              <a:rPr lang="en-US" sz="1600" dirty="0">
                <a:solidFill>
                  <a:schemeClr val="tx1">
                    <a:lumMod val="85000"/>
                    <a:lumOff val="15000"/>
                  </a:schemeClr>
                </a:solidFill>
              </a:rPr>
              <a:t>Bitner, M. J., &amp; Hubbert, A. R. (1994). Encounter satisfaction versus overall satisfaction versus quality. In Service Quality: New Directions in Theory and Practice (pp. 72-94). Sage Publications.</a:t>
            </a:r>
          </a:p>
          <a:p>
            <a:r>
              <a:rPr lang="en-US" sz="1600" dirty="0">
                <a:solidFill>
                  <a:schemeClr val="tx1">
                    <a:lumMod val="85000"/>
                    <a:lumOff val="15000"/>
                  </a:schemeClr>
                </a:solidFill>
              </a:rPr>
              <a:t>Burns, A. C., &amp; Bush, R. F. (2010). Marketing research (6th ed.). Pearson.</a:t>
            </a:r>
          </a:p>
          <a:p>
            <a:r>
              <a:rPr lang="en-US" sz="1600" dirty="0">
                <a:solidFill>
                  <a:schemeClr val="tx1">
                    <a:lumMod val="85000"/>
                    <a:lumOff val="15000"/>
                  </a:schemeClr>
                </a:solidFill>
              </a:rPr>
              <a:t>Chaffey, D. (2019). Digital marketing: Strategy, implementation and practice (7th ed.). Pearson.</a:t>
            </a:r>
          </a:p>
          <a:p>
            <a:r>
              <a:rPr lang="en-US" sz="1600" dirty="0">
                <a:solidFill>
                  <a:schemeClr val="tx1">
                    <a:lumMod val="85000"/>
                    <a:lumOff val="15000"/>
                  </a:schemeClr>
                </a:solidFill>
              </a:rPr>
              <a:t>Cohen, J. (2010). Statistical power analysis for the behavioral sciences (2nd ed.). Lawrence Erlbaum Associates.</a:t>
            </a:r>
          </a:p>
          <a:p>
            <a:r>
              <a:rPr lang="en-US" sz="1600" dirty="0">
                <a:solidFill>
                  <a:schemeClr val="tx1">
                    <a:lumMod val="85000"/>
                    <a:lumOff val="15000"/>
                  </a:schemeClr>
                </a:solidFill>
              </a:rPr>
              <a:t>Creswell, J. W. (2013). Qualitative inquiry and research design: Choosing among five approaches (3rd ed.). Sage Publications.</a:t>
            </a:r>
          </a:p>
          <a:p>
            <a:r>
              <a:rPr lang="en-US" sz="1600" dirty="0">
                <a:solidFill>
                  <a:schemeClr val="tx1">
                    <a:lumMod val="85000"/>
                    <a:lumOff val="15000"/>
                  </a:schemeClr>
                </a:solidFill>
              </a:rPr>
              <a:t>Fowler, F. J. (2014). Survey research methods (5th ed.). Sage Publications.</a:t>
            </a:r>
          </a:p>
          <a:p>
            <a:r>
              <a:rPr lang="en-US" sz="1600" dirty="0" err="1">
                <a:solidFill>
                  <a:schemeClr val="tx1">
                    <a:lumMod val="85000"/>
                    <a:lumOff val="15000"/>
                  </a:schemeClr>
                </a:solidFill>
              </a:rPr>
              <a:t>Gnewuch</a:t>
            </a:r>
            <a:r>
              <a:rPr lang="en-US" sz="1600" dirty="0">
                <a:solidFill>
                  <a:schemeClr val="tx1">
                    <a:lumMod val="85000"/>
                    <a:lumOff val="15000"/>
                  </a:schemeClr>
                </a:solidFill>
              </a:rPr>
              <a:t>, U., </a:t>
            </a:r>
            <a:r>
              <a:rPr lang="en-US" sz="1600" dirty="0" err="1">
                <a:solidFill>
                  <a:schemeClr val="tx1">
                    <a:lumMod val="85000"/>
                    <a:lumOff val="15000"/>
                  </a:schemeClr>
                </a:solidFill>
              </a:rPr>
              <a:t>Morana</a:t>
            </a:r>
            <a:r>
              <a:rPr lang="en-US" sz="1600" dirty="0">
                <a:solidFill>
                  <a:schemeClr val="tx1">
                    <a:lumMod val="85000"/>
                    <a:lumOff val="15000"/>
                  </a:schemeClr>
                </a:solidFill>
              </a:rPr>
              <a:t>, S., &amp; </a:t>
            </a:r>
            <a:r>
              <a:rPr lang="en-US" sz="1600" dirty="0" err="1">
                <a:solidFill>
                  <a:schemeClr val="tx1">
                    <a:lumMod val="85000"/>
                    <a:lumOff val="15000"/>
                  </a:schemeClr>
                </a:solidFill>
              </a:rPr>
              <a:t>Maedche</a:t>
            </a:r>
            <a:r>
              <a:rPr lang="en-US" sz="1600" dirty="0">
                <a:solidFill>
                  <a:schemeClr val="tx1">
                    <a:lumMod val="85000"/>
                    <a:lumOff val="15000"/>
                  </a:schemeClr>
                </a:solidFill>
              </a:rPr>
              <a:t>, A. (2017). Towards designing cooperative and social conversational agents. Proceedings of the 38th International Conference on Information Systems (ICIS).</a:t>
            </a:r>
          </a:p>
          <a:p>
            <a:r>
              <a:rPr lang="en-US" sz="1600" dirty="0">
                <a:solidFill>
                  <a:schemeClr val="tx1">
                    <a:lumMod val="85000"/>
                    <a:lumOff val="15000"/>
                  </a:schemeClr>
                </a:solidFill>
              </a:rPr>
              <a:t>Grewal, D., </a:t>
            </a:r>
            <a:r>
              <a:rPr lang="en-US" sz="1600" dirty="0" err="1">
                <a:solidFill>
                  <a:schemeClr val="tx1">
                    <a:lumMod val="85000"/>
                    <a:lumOff val="15000"/>
                  </a:schemeClr>
                </a:solidFill>
              </a:rPr>
              <a:t>Roggeveen</a:t>
            </a:r>
            <a:r>
              <a:rPr lang="en-US" sz="1600" dirty="0">
                <a:solidFill>
                  <a:schemeClr val="tx1">
                    <a:lumMod val="85000"/>
                    <a:lumOff val="15000"/>
                  </a:schemeClr>
                </a:solidFill>
              </a:rPr>
              <a:t>, A., &amp; </a:t>
            </a:r>
            <a:r>
              <a:rPr lang="en-US" sz="1600" dirty="0" err="1">
                <a:solidFill>
                  <a:schemeClr val="tx1">
                    <a:lumMod val="85000"/>
                    <a:lumOff val="15000"/>
                  </a:schemeClr>
                </a:solidFill>
              </a:rPr>
              <a:t>Nordfält</a:t>
            </a:r>
            <a:r>
              <a:rPr lang="en-US" sz="1600" dirty="0">
                <a:solidFill>
                  <a:schemeClr val="tx1">
                    <a:lumMod val="85000"/>
                    <a:lumOff val="15000"/>
                  </a:schemeClr>
                </a:solidFill>
              </a:rPr>
              <a:t>, J. (2009). The role of retailing in customer service: A theoretical framework. Journal of Retailing, 85(3), 257-274. https://doi.org/10.1016/j.jretai.2009.05.001</a:t>
            </a:r>
          </a:p>
          <a:p>
            <a:r>
              <a:rPr lang="en-US" sz="1600" dirty="0">
                <a:solidFill>
                  <a:schemeClr val="tx1">
                    <a:lumMod val="85000"/>
                    <a:lumOff val="15000"/>
                  </a:schemeClr>
                </a:solidFill>
              </a:rPr>
              <a:t>Hart, C. W. L., Heskett, J. L., &amp; Sasser, W. E. (1990). The profitable art of service recovery. Harvard Business Review, 68(4), 148-156.</a:t>
            </a:r>
          </a:p>
          <a:p>
            <a:r>
              <a:rPr lang="en-US" sz="1600" dirty="0">
                <a:solidFill>
                  <a:schemeClr val="tx1">
                    <a:lumMod val="85000"/>
                    <a:lumOff val="15000"/>
                  </a:schemeClr>
                </a:solidFill>
              </a:rPr>
              <a:t>Heskett, J. L., Jones, T. O., </a:t>
            </a:r>
            <a:r>
              <a:rPr lang="en-US" sz="1600" dirty="0" err="1">
                <a:solidFill>
                  <a:schemeClr val="tx1">
                    <a:lumMod val="85000"/>
                    <a:lumOff val="15000"/>
                  </a:schemeClr>
                </a:solidFill>
              </a:rPr>
              <a:t>Loveman</a:t>
            </a:r>
            <a:r>
              <a:rPr lang="en-US" sz="1600" dirty="0">
                <a:solidFill>
                  <a:schemeClr val="tx1">
                    <a:lumMod val="85000"/>
                    <a:lumOff val="15000"/>
                  </a:schemeClr>
                </a:solidFill>
              </a:rPr>
              <a:t>, G. W., Sasser, W. E., &amp; Schlesinger, L. A. (1994). Putting the service-profit chain to work. Harvard Business Review, 72(2), 164-174.</a:t>
            </a:r>
          </a:p>
          <a:p>
            <a:r>
              <a:rPr lang="en-US" sz="1600" dirty="0">
                <a:solidFill>
                  <a:schemeClr val="tx1">
                    <a:lumMod val="85000"/>
                    <a:lumOff val="15000"/>
                  </a:schemeClr>
                </a:solidFill>
              </a:rPr>
              <a:t>Hofstede, G. (2001). Culture's consequences: Comparing values, behaviors, institutions, and organizations across nations (2nd ed.). Sage Publications.</a:t>
            </a:r>
          </a:p>
          <a:p>
            <a:r>
              <a:rPr lang="en-US" sz="1600" dirty="0">
                <a:solidFill>
                  <a:schemeClr val="tx1">
                    <a:lumMod val="85000"/>
                    <a:lumOff val="15000"/>
                  </a:schemeClr>
                </a:solidFill>
              </a:rPr>
              <a:t>Homburg, C., Kuester, S., &amp; Keller, K. L. (2009). Marketing management (2nd ed.). Pearson.</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99878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E57D3-D8B6-75B9-63B1-620904F31D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E3EA22-0505-5FE2-BCEE-3854DFDE720D}"/>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88923BDF-6291-CA36-780D-7A8626E4DECA}"/>
              </a:ext>
            </a:extLst>
          </p:cNvPr>
          <p:cNvSpPr>
            <a:spLocks noGrp="1"/>
          </p:cNvSpPr>
          <p:nvPr>
            <p:ph idx="1"/>
          </p:nvPr>
        </p:nvSpPr>
        <p:spPr>
          <a:xfrm>
            <a:off x="838200" y="1317356"/>
            <a:ext cx="10515600" cy="5424407"/>
          </a:xfrm>
        </p:spPr>
        <p:txBody>
          <a:bodyPr>
            <a:normAutofit fontScale="47500" lnSpcReduction="20000"/>
          </a:bodyPr>
          <a:lstStyle/>
          <a:p>
            <a:r>
              <a:rPr lang="en-US" dirty="0"/>
              <a:t>Jiang, H., Zhang, Y., &amp; Liu, Y. (2020). The effects of video conferencing technology on virtual team effectiveness: A review and future research directions. Journal of Business Research, 115, 300-308. https://doi.org/10.1016/j.jbusres.2019.11.045</a:t>
            </a:r>
          </a:p>
          <a:p>
            <a:r>
              <a:rPr lang="en-US" dirty="0"/>
              <a:t>Johnston, R., &amp; Clark, G. (2008). Service Operations Management: Improving Service Delivery. Pearson Education.</a:t>
            </a:r>
          </a:p>
          <a:p>
            <a:r>
              <a:rPr lang="en-US" dirty="0"/>
              <a:t>Kelley, K., Clark, B., Brown, V., &amp; </a:t>
            </a:r>
            <a:r>
              <a:rPr lang="en-US" dirty="0" err="1"/>
              <a:t>Sitzia</a:t>
            </a:r>
            <a:r>
              <a:rPr lang="en-US" dirty="0"/>
              <a:t>, J. (2003). Good practice in the conduct and reporting of survey research. International Journal for Quality in Health Care, 15(3), 261-266. https://doi.org/10.1093/intqhc/mzg058</a:t>
            </a:r>
          </a:p>
          <a:p>
            <a:r>
              <a:rPr lang="en-US" dirty="0"/>
              <a:t>Krueger, R. A., &amp; Casey, M. A. (2014). Focus groups: A practical guide for applied research (5th ed.). Sage Publications.</a:t>
            </a:r>
          </a:p>
          <a:p>
            <a:r>
              <a:rPr lang="en-US" dirty="0"/>
              <a:t>Kumar, V., &amp; </a:t>
            </a:r>
            <a:r>
              <a:rPr lang="en-US" dirty="0" err="1"/>
              <a:t>Reinartz</a:t>
            </a:r>
            <a:r>
              <a:rPr lang="en-US" dirty="0"/>
              <a:t>, W. (2016). Creating enduring customer value. Journal of Marketing, 80(6), 36-68. https://doi.org/10.1509/jm.15.0279</a:t>
            </a:r>
          </a:p>
          <a:p>
            <a:r>
              <a:rPr lang="en-US" dirty="0"/>
              <a:t>Lemon, K. N., &amp; Verhoef, P. C. (2016). Understanding customer experience throughout the customer journey. Journal of Marketing, 80(6), 69-96. https://doi.org/10.1509/jm.15.0420</a:t>
            </a:r>
          </a:p>
          <a:p>
            <a:r>
              <a:rPr lang="en-US" dirty="0"/>
              <a:t>Liu, Z. (2011). Social media: A tool for customer service? International Journal of Information Management, 31(4), 357-367. https://doi.org/10.1016/j.ijinfomgt.2010.11.006</a:t>
            </a:r>
          </a:p>
          <a:p>
            <a:r>
              <a:rPr lang="en-US" dirty="0"/>
              <a:t>Lovelock, C., &amp; Wirtz, J. (2016). Services Marketing: People, Technology, Strategy. Pearson. </a:t>
            </a:r>
          </a:p>
          <a:p>
            <a:r>
              <a:rPr lang="en-US" dirty="0" err="1"/>
              <a:t>Lundahl</a:t>
            </a:r>
            <a:r>
              <a:rPr lang="en-US" dirty="0"/>
              <a:t>, C., &amp; </a:t>
            </a:r>
            <a:r>
              <a:rPr lang="en-US" dirty="0" err="1"/>
              <a:t>Skarhed</a:t>
            </a:r>
            <a:r>
              <a:rPr lang="en-US" dirty="0"/>
              <a:t>, S. (2018). The market research toolbox: A concise guide for beginners (2nd ed.). Kogan Page.</a:t>
            </a:r>
          </a:p>
          <a:p>
            <a:r>
              <a:rPr lang="en-US" dirty="0"/>
              <a:t>McDaniel, C., &amp; Gates, R. (2013). Marketing research (9th ed.). Wiley.</a:t>
            </a:r>
          </a:p>
          <a:p>
            <a:r>
              <a:rPr lang="en-US" dirty="0"/>
              <a:t>Meyer, C., &amp; </a:t>
            </a:r>
            <a:r>
              <a:rPr lang="en-US" dirty="0" err="1"/>
              <a:t>Schwager</a:t>
            </a:r>
            <a:r>
              <a:rPr lang="en-US" dirty="0"/>
              <a:t>, A. (2007). Understanding customer experience. Harvard Business Review, 85(2), 117-126.</a:t>
            </a:r>
          </a:p>
          <a:p>
            <a:r>
              <a:rPr lang="en-US" dirty="0"/>
              <a:t>Oliver, R. L. (1999). Whence customer loyalty? Journal of Marketing, 63(4), 33-44. </a:t>
            </a:r>
          </a:p>
          <a:p>
            <a:r>
              <a:rPr lang="en-US" dirty="0"/>
              <a:t>Payne, A., &amp; Frow, P. (2005). A strategic framework for customer relationship management. Journal of Marketing, 69(4), 167-176. https://doi.org/10.1509/jmkg.69.4.167.63764</a:t>
            </a:r>
          </a:p>
          <a:p>
            <a:r>
              <a:rPr lang="en-US" dirty="0"/>
              <a:t>Reichheld, F. F. (2003). The one number you need to grow. Harvard Business Review, 81(12), 46-54.</a:t>
            </a:r>
          </a:p>
          <a:p>
            <a:r>
              <a:rPr lang="en-US" dirty="0"/>
              <a:t>Rubin, J., &amp; </a:t>
            </a:r>
            <a:r>
              <a:rPr lang="en-US" dirty="0" err="1"/>
              <a:t>Chisnell</a:t>
            </a:r>
            <a:r>
              <a:rPr lang="en-US" dirty="0"/>
              <a:t>, D. (2008). Handbook of usability testing: How to plan, design, and conduct effective tests (2nd ed.). Wiley.</a:t>
            </a:r>
          </a:p>
          <a:p>
            <a:r>
              <a:rPr lang="en-US" dirty="0"/>
              <a:t>Zeithaml, V. A., Bitner, M. J., &amp; </a:t>
            </a:r>
            <a:r>
              <a:rPr lang="en-US" dirty="0" err="1"/>
              <a:t>Gremler</a:t>
            </a:r>
            <a:r>
              <a:rPr lang="en-US" dirty="0"/>
              <a:t>, D. D. (2018). Services marketing: Integrating customer focus across the firm. McGraw-Hill.</a:t>
            </a:r>
          </a:p>
          <a:p>
            <a:r>
              <a:rPr lang="en-US" dirty="0"/>
              <a:t>Zikmund, W. G., </a:t>
            </a:r>
            <a:r>
              <a:rPr lang="en-US" dirty="0" err="1"/>
              <a:t>Babin</a:t>
            </a:r>
            <a:r>
              <a:rPr lang="en-US" dirty="0"/>
              <a:t>, B. J., Carr, J. C., &amp; Griffin, M. (2013). Business research methods (9th ed.). Cengage Learning.</a:t>
            </a:r>
          </a:p>
          <a:p>
            <a:endParaRPr lang="en-US" dirty="0"/>
          </a:p>
        </p:txBody>
      </p:sp>
    </p:spTree>
    <p:extLst>
      <p:ext uri="{BB962C8B-B14F-4D97-AF65-F5344CB8AC3E}">
        <p14:creationId xmlns:p14="http://schemas.microsoft.com/office/powerpoint/2010/main" val="864375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E4CBDBB-4FBD-4B9E-BD01-054A81D431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B01A6F03-171F-40B2-8B2C-A061B89241F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72C4834C-B602-4125-8264-BD0D55A588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3172EE5-132F-4DD4-8855-4DBBD9C346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5844" y="1110000"/>
            <a:ext cx="10195740" cy="4629235"/>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AA829B35-5E91-8AC2-A285-507E8CB1DE0D}"/>
              </a:ext>
            </a:extLst>
          </p:cNvPr>
          <p:cNvSpPr>
            <a:spLocks noGrp="1"/>
          </p:cNvSpPr>
          <p:nvPr>
            <p:ph type="title"/>
          </p:nvPr>
        </p:nvSpPr>
        <p:spPr>
          <a:xfrm>
            <a:off x="1998875" y="1302871"/>
            <a:ext cx="8188026" cy="2044650"/>
          </a:xfrm>
        </p:spPr>
        <p:txBody>
          <a:bodyPr anchor="b">
            <a:normAutofit/>
          </a:bodyPr>
          <a:lstStyle/>
          <a:p>
            <a:pPr algn="ctr"/>
            <a:r>
              <a:rPr lang="en-US" sz="4800" dirty="0"/>
              <a:t>End </a:t>
            </a:r>
          </a:p>
        </p:txBody>
      </p:sp>
      <p:graphicFrame>
        <p:nvGraphicFramePr>
          <p:cNvPr id="18" name="Content Placeholder 2">
            <a:extLst>
              <a:ext uri="{FF2B5EF4-FFF2-40B4-BE49-F238E27FC236}">
                <a16:creationId xmlns:a16="http://schemas.microsoft.com/office/drawing/2014/main" id="{353F7F64-1507-0942-72DC-8B58DF974AC7}"/>
              </a:ext>
            </a:extLst>
          </p:cNvPr>
          <p:cNvGraphicFramePr>
            <a:graphicFrameLocks noGrp="1"/>
          </p:cNvGraphicFramePr>
          <p:nvPr>
            <p:ph idx="1"/>
          </p:nvPr>
        </p:nvGraphicFramePr>
        <p:xfrm>
          <a:off x="1993641" y="3519236"/>
          <a:ext cx="8192843" cy="20570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0134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86</TotalTime>
  <Words>4058</Words>
  <Application>Microsoft Office PowerPoint</Application>
  <PresentationFormat>Widescreen</PresentationFormat>
  <Paragraphs>187</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Aptos</vt:lpstr>
      <vt:lpstr>Aptos Display</vt:lpstr>
      <vt:lpstr>Arial</vt:lpstr>
      <vt:lpstr>Office Theme</vt:lpstr>
      <vt:lpstr>SPECIAL APLLICATION OF MARKETING RESEARCH WEEK 10 CUSTOMER SERVICE MANAGEMENT RESEARCH</vt:lpstr>
      <vt:lpstr>Welcome </vt:lpstr>
      <vt:lpstr>Intended learning outcomes</vt:lpstr>
      <vt:lpstr>Quotes on customer service management and research</vt:lpstr>
      <vt:lpstr>Quotes on customer service management and research</vt:lpstr>
      <vt:lpstr>Connecting research and customer service</vt:lpstr>
      <vt:lpstr>Connecting research and customer service</vt:lpstr>
      <vt:lpstr>Definitions of customer service management research </vt:lpstr>
      <vt:lpstr>Definitions of customer service management research </vt:lpstr>
      <vt:lpstr>Themes from definitions..</vt:lpstr>
      <vt:lpstr>Themes from definitions..</vt:lpstr>
      <vt:lpstr>Purposes of customer service management research</vt:lpstr>
      <vt:lpstr>Purposes of customer service management research</vt:lpstr>
      <vt:lpstr>Purposes of customer service management research</vt:lpstr>
      <vt:lpstr>Types of customer  service research  </vt:lpstr>
      <vt:lpstr>Types of customer  service research  </vt:lpstr>
      <vt:lpstr>Types of customer  service research  </vt:lpstr>
      <vt:lpstr>The Roles of Modern Communication Technology in Enhancing Customer Service Research</vt:lpstr>
      <vt:lpstr>The Roles of Modern Communication Technology in Enhancing Customer Service Research</vt:lpstr>
      <vt:lpstr>The Roles of Modern Communication Technology in Enhancing Customer Service Research</vt:lpstr>
      <vt:lpstr>Procedure of conducting customer service research </vt:lpstr>
      <vt:lpstr>Procedure of conducting customer service research </vt:lpstr>
      <vt:lpstr>Procedure of conducting customer service research </vt:lpstr>
      <vt:lpstr>Benefits of Conducting Customer Service Research</vt:lpstr>
      <vt:lpstr>Benefits of Conducting Customer Service Research</vt:lpstr>
      <vt:lpstr>Benefits of Conducting Customer Service Research</vt:lpstr>
      <vt:lpstr>Benefits of Conducting Customer Service Research</vt:lpstr>
      <vt:lpstr>Challenges of Conducting Customer Service Research</vt:lpstr>
      <vt:lpstr>Challenges of Conducting Customer Service Research</vt:lpstr>
      <vt:lpstr>Challenges of Conducting Customer Service Research</vt:lpstr>
      <vt:lpstr>Challenges of Conducting Customer Service Research</vt:lpstr>
      <vt:lpstr>Benefits and challenges of customer service research </vt:lpstr>
      <vt:lpstr>Current trends in customer service research</vt:lpstr>
      <vt:lpstr>Current trends in customer service research</vt:lpstr>
      <vt:lpstr>Current trends in customer service research</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8</cp:revision>
  <dcterms:created xsi:type="dcterms:W3CDTF">2024-10-24T06:35:26Z</dcterms:created>
  <dcterms:modified xsi:type="dcterms:W3CDTF">2024-10-25T06:56:14Z</dcterms:modified>
</cp:coreProperties>
</file>