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6858000" cx="12192000"/>
  <p:notesSz cx="6858000" cy="9144000"/>
  <p:embeddedFontLst>
    <p:embeddedFont>
      <p:font typeface="Play"/>
      <p:regular r:id="rId45"/>
      <p:bold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7" roundtripDataSignature="AMtx7mgGWO7kuKuI2C0YsbF62OR0DIoAJ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B1FCE41-1F6E-47A0-B61D-79EDCC4A833B}">
  <a:tblStyle styleId="{5B1FCE41-1F6E-47A0-B61D-79EDCC4A833B}"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font" Target="fonts/Play-bold.fntdata"/><Relationship Id="rId23" Type="http://schemas.openxmlformats.org/officeDocument/2006/relationships/slide" Target="slides/slide18.xml"/><Relationship Id="rId45" Type="http://schemas.openxmlformats.org/officeDocument/2006/relationships/font" Target="fonts/Play-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47" Type="http://customschemas.google.com/relationships/presentationmetadata" Target="meta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4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4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757575"/>
              </a:buClr>
              <a:buSzPts val="2400"/>
              <a:buNone/>
              <a:defRPr sz="2400">
                <a:solidFill>
                  <a:srgbClr val="757575"/>
                </a:solidFill>
              </a:defRPr>
            </a:lvl1pPr>
            <a:lvl2pPr indent="-228600" lvl="1" marL="914400" algn="l">
              <a:lnSpc>
                <a:spcPct val="90000"/>
              </a:lnSpc>
              <a:spcBef>
                <a:spcPts val="500"/>
              </a:spcBef>
              <a:spcAft>
                <a:spcPts val="0"/>
              </a:spcAft>
              <a:buClr>
                <a:srgbClr val="757575"/>
              </a:buClr>
              <a:buSzPts val="2000"/>
              <a:buNone/>
              <a:defRPr sz="2000">
                <a:solidFill>
                  <a:srgbClr val="757575"/>
                </a:solidFill>
              </a:defRPr>
            </a:lvl2pPr>
            <a:lvl3pPr indent="-228600" lvl="2" marL="1371600" algn="l">
              <a:lnSpc>
                <a:spcPct val="90000"/>
              </a:lnSpc>
              <a:spcBef>
                <a:spcPts val="500"/>
              </a:spcBef>
              <a:spcAft>
                <a:spcPts val="0"/>
              </a:spcAft>
              <a:buClr>
                <a:srgbClr val="757575"/>
              </a:buClr>
              <a:buSzPts val="1800"/>
              <a:buNone/>
              <a:defRPr sz="1800">
                <a:solidFill>
                  <a:srgbClr val="757575"/>
                </a:solidFill>
              </a:defRPr>
            </a:lvl3pPr>
            <a:lvl4pPr indent="-228600" lvl="3" marL="1828800" algn="l">
              <a:lnSpc>
                <a:spcPct val="90000"/>
              </a:lnSpc>
              <a:spcBef>
                <a:spcPts val="500"/>
              </a:spcBef>
              <a:spcAft>
                <a:spcPts val="0"/>
              </a:spcAft>
              <a:buClr>
                <a:srgbClr val="757575"/>
              </a:buClr>
              <a:buSzPts val="1600"/>
              <a:buNone/>
              <a:defRPr sz="1600">
                <a:solidFill>
                  <a:srgbClr val="757575"/>
                </a:solidFill>
              </a:defRPr>
            </a:lvl4pPr>
            <a:lvl5pPr indent="-228600" lvl="4" marL="2286000" algn="l">
              <a:lnSpc>
                <a:spcPct val="90000"/>
              </a:lnSpc>
              <a:spcBef>
                <a:spcPts val="500"/>
              </a:spcBef>
              <a:spcAft>
                <a:spcPts val="0"/>
              </a:spcAft>
              <a:buClr>
                <a:srgbClr val="757575"/>
              </a:buClr>
              <a:buSzPts val="1600"/>
              <a:buNone/>
              <a:defRPr sz="1600">
                <a:solidFill>
                  <a:srgbClr val="757575"/>
                </a:solidFill>
              </a:defRPr>
            </a:lvl5pPr>
            <a:lvl6pPr indent="-228600" lvl="5" marL="2743200" algn="l">
              <a:lnSpc>
                <a:spcPct val="90000"/>
              </a:lnSpc>
              <a:spcBef>
                <a:spcPts val="500"/>
              </a:spcBef>
              <a:spcAft>
                <a:spcPts val="0"/>
              </a:spcAft>
              <a:buClr>
                <a:srgbClr val="757575"/>
              </a:buClr>
              <a:buSzPts val="1600"/>
              <a:buNone/>
              <a:defRPr sz="1600">
                <a:solidFill>
                  <a:srgbClr val="757575"/>
                </a:solidFill>
              </a:defRPr>
            </a:lvl6pPr>
            <a:lvl7pPr indent="-228600" lvl="6" marL="3200400" algn="l">
              <a:lnSpc>
                <a:spcPct val="90000"/>
              </a:lnSpc>
              <a:spcBef>
                <a:spcPts val="500"/>
              </a:spcBef>
              <a:spcAft>
                <a:spcPts val="0"/>
              </a:spcAft>
              <a:buClr>
                <a:srgbClr val="757575"/>
              </a:buClr>
              <a:buSzPts val="1600"/>
              <a:buNone/>
              <a:defRPr sz="1600">
                <a:solidFill>
                  <a:srgbClr val="757575"/>
                </a:solidFill>
              </a:defRPr>
            </a:lvl7pPr>
            <a:lvl8pPr indent="-228600" lvl="7" marL="3657600" algn="l">
              <a:lnSpc>
                <a:spcPct val="90000"/>
              </a:lnSpc>
              <a:spcBef>
                <a:spcPts val="500"/>
              </a:spcBef>
              <a:spcAft>
                <a:spcPts val="0"/>
              </a:spcAft>
              <a:buClr>
                <a:srgbClr val="757575"/>
              </a:buClr>
              <a:buSzPts val="1600"/>
              <a:buNone/>
              <a:defRPr sz="1600">
                <a:solidFill>
                  <a:srgbClr val="757575"/>
                </a:solidFill>
              </a:defRPr>
            </a:lvl8pPr>
            <a:lvl9pPr indent="-228600" lvl="8" marL="4114800" algn="l">
              <a:lnSpc>
                <a:spcPct val="90000"/>
              </a:lnSpc>
              <a:spcBef>
                <a:spcPts val="500"/>
              </a:spcBef>
              <a:spcAft>
                <a:spcPts val="0"/>
              </a:spcAft>
              <a:buClr>
                <a:srgbClr val="757575"/>
              </a:buClr>
              <a:buSzPts val="1600"/>
              <a:buNone/>
              <a:defRPr sz="1600">
                <a:solidFill>
                  <a:srgbClr val="757575"/>
                </a:solidFill>
              </a:defRPr>
            </a:lvl9pPr>
          </a:lstStyle>
          <a:p/>
        </p:txBody>
      </p:sp>
      <p:sp>
        <p:nvSpPr>
          <p:cNvPr id="26" name="Google Shape;26;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4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4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4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4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4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4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4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4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9"/>
          <p:cNvSpPr/>
          <p:nvPr>
            <p:ph idx="2" type="pic"/>
          </p:nvPr>
        </p:nvSpPr>
        <p:spPr>
          <a:xfrm>
            <a:off x="5183188" y="987425"/>
            <a:ext cx="6172200" cy="4873625"/>
          </a:xfrm>
          <a:prstGeom prst="rect">
            <a:avLst/>
          </a:prstGeom>
          <a:noFill/>
          <a:ln>
            <a:noFill/>
          </a:ln>
        </p:spPr>
      </p:sp>
      <p:sp>
        <p:nvSpPr>
          <p:cNvPr id="64" name="Google Shape;64;p4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5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5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Play"/>
              <a:buNone/>
              <a:defRPr b="0" i="0" sz="4400" u="none" cap="none" strike="noStrik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757575"/>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757575"/>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0" name="Google Shape;10;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757575"/>
                </a:solidFill>
                <a:latin typeface="Arial"/>
                <a:ea typeface="Arial"/>
                <a:cs typeface="Arial"/>
                <a:sym typeface="Arial"/>
              </a:defRPr>
            </a:lvl1pPr>
            <a:lvl2pPr indent="0" lvl="1" marL="0" marR="0" rtl="0" algn="r">
              <a:spcBef>
                <a:spcPts val="0"/>
              </a:spcBef>
              <a:buNone/>
              <a:defRPr b="0" i="0" sz="1200" u="none" cap="none" strike="noStrike">
                <a:solidFill>
                  <a:srgbClr val="757575"/>
                </a:solidFill>
                <a:latin typeface="Arial"/>
                <a:ea typeface="Arial"/>
                <a:cs typeface="Arial"/>
                <a:sym typeface="Arial"/>
              </a:defRPr>
            </a:lvl2pPr>
            <a:lvl3pPr indent="0" lvl="2" marL="0" marR="0" rtl="0" algn="r">
              <a:spcBef>
                <a:spcPts val="0"/>
              </a:spcBef>
              <a:buNone/>
              <a:defRPr b="0" i="0" sz="1200" u="none" cap="none" strike="noStrike">
                <a:solidFill>
                  <a:srgbClr val="757575"/>
                </a:solidFill>
                <a:latin typeface="Arial"/>
                <a:ea typeface="Arial"/>
                <a:cs typeface="Arial"/>
                <a:sym typeface="Arial"/>
              </a:defRPr>
            </a:lvl3pPr>
            <a:lvl4pPr indent="0" lvl="3" marL="0" marR="0" rtl="0" algn="r">
              <a:spcBef>
                <a:spcPts val="0"/>
              </a:spcBef>
              <a:buNone/>
              <a:defRPr b="0" i="0" sz="1200" u="none" cap="none" strike="noStrike">
                <a:solidFill>
                  <a:srgbClr val="757575"/>
                </a:solidFill>
                <a:latin typeface="Arial"/>
                <a:ea typeface="Arial"/>
                <a:cs typeface="Arial"/>
                <a:sym typeface="Arial"/>
              </a:defRPr>
            </a:lvl4pPr>
            <a:lvl5pPr indent="0" lvl="4" marL="0" marR="0" rtl="0" algn="r">
              <a:spcBef>
                <a:spcPts val="0"/>
              </a:spcBef>
              <a:buNone/>
              <a:defRPr b="0" i="0" sz="1200" u="none" cap="none" strike="noStrike">
                <a:solidFill>
                  <a:srgbClr val="757575"/>
                </a:solidFill>
                <a:latin typeface="Arial"/>
                <a:ea typeface="Arial"/>
                <a:cs typeface="Arial"/>
                <a:sym typeface="Arial"/>
              </a:defRPr>
            </a:lvl5pPr>
            <a:lvl6pPr indent="0" lvl="5" marL="0" marR="0" rtl="0" algn="r">
              <a:spcBef>
                <a:spcPts val="0"/>
              </a:spcBef>
              <a:buNone/>
              <a:defRPr b="0" i="0" sz="1200" u="none" cap="none" strike="noStrike">
                <a:solidFill>
                  <a:srgbClr val="757575"/>
                </a:solidFill>
                <a:latin typeface="Arial"/>
                <a:ea typeface="Arial"/>
                <a:cs typeface="Arial"/>
                <a:sym typeface="Arial"/>
              </a:defRPr>
            </a:lvl6pPr>
            <a:lvl7pPr indent="0" lvl="6" marL="0" marR="0" rtl="0" algn="r">
              <a:spcBef>
                <a:spcPts val="0"/>
              </a:spcBef>
              <a:buNone/>
              <a:defRPr b="0" i="0" sz="1200" u="none" cap="none" strike="noStrike">
                <a:solidFill>
                  <a:srgbClr val="757575"/>
                </a:solidFill>
                <a:latin typeface="Arial"/>
                <a:ea typeface="Arial"/>
                <a:cs typeface="Arial"/>
                <a:sym typeface="Arial"/>
              </a:defRPr>
            </a:lvl7pPr>
            <a:lvl8pPr indent="0" lvl="7" marL="0" marR="0" rtl="0" algn="r">
              <a:spcBef>
                <a:spcPts val="0"/>
              </a:spcBef>
              <a:buNone/>
              <a:defRPr b="0" i="0" sz="1200" u="none" cap="none" strike="noStrike">
                <a:solidFill>
                  <a:srgbClr val="757575"/>
                </a:solidFill>
                <a:latin typeface="Arial"/>
                <a:ea typeface="Arial"/>
                <a:cs typeface="Arial"/>
                <a:sym typeface="Arial"/>
              </a:defRPr>
            </a:lvl8pPr>
            <a:lvl9pPr indent="0" lvl="8" marL="0" marR="0" rtl="0" algn="r">
              <a:spcBef>
                <a:spcPts val="0"/>
              </a:spcBef>
              <a:buNone/>
              <a:defRPr b="0" i="0" sz="1200"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0.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6.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6.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2.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6.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7.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7.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1.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8.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5.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8.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7.png"/><Relationship Id="rId4" Type="http://schemas.openxmlformats.org/officeDocument/2006/relationships/image" Target="../media/image14.png"/><Relationship Id="rId5"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 name="Shape 83"/>
        <p:cNvGrpSpPr/>
        <p:nvPr/>
      </p:nvGrpSpPr>
      <p:grpSpPr>
        <a:xfrm>
          <a:off x="0" y="0"/>
          <a:ext cx="0" cy="0"/>
          <a:chOff x="0" y="0"/>
          <a:chExt cx="0" cy="0"/>
        </a:xfrm>
      </p:grpSpPr>
      <p:sp>
        <p:nvSpPr>
          <p:cNvPr id="84" name="Google Shape;84;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85" name="Google Shape;85;p1"/>
          <p:cNvSpPr/>
          <p:nvPr/>
        </p:nvSpPr>
        <p:spPr>
          <a:xfrm>
            <a:off x="0" y="-427"/>
            <a:ext cx="12192001" cy="6858000"/>
          </a:xfrm>
          <a:prstGeom prst="rect">
            <a:avLst/>
          </a:prstGeom>
          <a:gradFill>
            <a:gsLst>
              <a:gs pos="0">
                <a:srgbClr val="000000"/>
              </a:gs>
              <a:gs pos="100000">
                <a:srgbClr val="0F4861"/>
              </a:gs>
            </a:gsLst>
            <a:lin ang="15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86" name="Google Shape;86;p1"/>
          <p:cNvSpPr/>
          <p:nvPr/>
        </p:nvSpPr>
        <p:spPr>
          <a:xfrm flipH="1" rot="10800000">
            <a:off x="455521" y="-1720"/>
            <a:ext cx="11750040" cy="6840685"/>
          </a:xfrm>
          <a:prstGeom prst="rect">
            <a:avLst/>
          </a:prstGeom>
          <a:gradFill>
            <a:gsLst>
              <a:gs pos="0">
                <a:srgbClr val="0A3041">
                  <a:alpha val="60784"/>
                </a:srgbClr>
              </a:gs>
              <a:gs pos="21000">
                <a:srgbClr val="0A3041">
                  <a:alpha val="60784"/>
                </a:srgbClr>
              </a:gs>
              <a:gs pos="100000">
                <a:srgbClr val="156082">
                  <a:alpha val="0"/>
                </a:srgbClr>
              </a:gs>
            </a:gsLst>
            <a:lin ang="21593999"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87" name="Google Shape;87;p1"/>
          <p:cNvSpPr/>
          <p:nvPr/>
        </p:nvSpPr>
        <p:spPr>
          <a:xfrm>
            <a:off x="8606054" y="-1291"/>
            <a:ext cx="3608179" cy="6858864"/>
          </a:xfrm>
          <a:prstGeom prst="rect">
            <a:avLst/>
          </a:prstGeom>
          <a:gradFill>
            <a:gsLst>
              <a:gs pos="0">
                <a:srgbClr val="0F4861">
                  <a:alpha val="0"/>
                </a:srgbClr>
              </a:gs>
              <a:gs pos="99000">
                <a:srgbClr val="000000">
                  <a:alpha val="40784"/>
                </a:srgbClr>
              </a:gs>
              <a:gs pos="100000">
                <a:srgbClr val="000000">
                  <a:alpha val="40784"/>
                </a:srgbClr>
              </a:gs>
            </a:gsLst>
            <a:lin ang="162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88" name="Google Shape;88;p1"/>
          <p:cNvSpPr/>
          <p:nvPr/>
        </p:nvSpPr>
        <p:spPr>
          <a:xfrm rot="-6325827">
            <a:off x="6059728" y="779270"/>
            <a:ext cx="4967533" cy="4988390"/>
          </a:xfrm>
          <a:prstGeom prst="ellipse">
            <a:avLst/>
          </a:prstGeom>
          <a:gradFill>
            <a:gsLst>
              <a:gs pos="0">
                <a:srgbClr val="156082">
                  <a:alpha val="23921"/>
                </a:srgbClr>
              </a:gs>
              <a:gs pos="79000">
                <a:srgbClr val="43AFE2">
                  <a:alpha val="0"/>
                </a:srgbClr>
              </a:gs>
              <a:gs pos="100000">
                <a:srgbClr val="43AFE2">
                  <a:alpha val="0"/>
                </a:srgbClr>
              </a:gs>
            </a:gsLst>
            <a:lin ang="14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89" name="Google Shape;89;p1"/>
          <p:cNvSpPr txBox="1"/>
          <p:nvPr>
            <p:ph type="ctrTitle"/>
          </p:nvPr>
        </p:nvSpPr>
        <p:spPr>
          <a:xfrm>
            <a:off x="1386865" y="818984"/>
            <a:ext cx="6596245" cy="3268520"/>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4400"/>
              <a:buFont typeface="Play"/>
              <a:buNone/>
            </a:pPr>
            <a:r>
              <a:rPr lang="en-US" sz="4400">
                <a:solidFill>
                  <a:srgbClr val="FFFFFF"/>
                </a:solidFill>
              </a:rPr>
              <a:t>SPECIAL APPLICATION OF MARKETING RESEARCH</a:t>
            </a:r>
            <a:br>
              <a:rPr lang="en-US" sz="4400">
                <a:solidFill>
                  <a:srgbClr val="FFFFFF"/>
                </a:solidFill>
              </a:rPr>
            </a:br>
            <a:r>
              <a:rPr lang="en-US" sz="4400">
                <a:solidFill>
                  <a:srgbClr val="FFFFFF"/>
                </a:solidFill>
              </a:rPr>
              <a:t>WEEK 11 LECTURE</a:t>
            </a:r>
            <a:br>
              <a:rPr lang="en-US" sz="4400">
                <a:solidFill>
                  <a:srgbClr val="FFFFFF"/>
                </a:solidFill>
              </a:rPr>
            </a:br>
            <a:r>
              <a:rPr lang="en-US" sz="4400">
                <a:solidFill>
                  <a:srgbClr val="FFFFFF"/>
                </a:solidFill>
              </a:rPr>
              <a:t>PUBLIC OPINION RESEARCH</a:t>
            </a:r>
            <a:endParaRPr/>
          </a:p>
        </p:txBody>
      </p:sp>
      <p:sp>
        <p:nvSpPr>
          <p:cNvPr id="90" name="Google Shape;90;p1"/>
          <p:cNvSpPr/>
          <p:nvPr/>
        </p:nvSpPr>
        <p:spPr>
          <a:xfrm flipH="1" rot="10800000">
            <a:off x="6314" y="4480038"/>
            <a:ext cx="12179371" cy="2377962"/>
          </a:xfrm>
          <a:prstGeom prst="rect">
            <a:avLst/>
          </a:prstGeom>
          <a:gradFill>
            <a:gsLst>
              <a:gs pos="0">
                <a:srgbClr val="0F4861">
                  <a:alpha val="49803"/>
                </a:srgbClr>
              </a:gs>
              <a:gs pos="99000">
                <a:srgbClr val="000000">
                  <a:alpha val="33725"/>
                </a:srgbClr>
              </a:gs>
              <a:gs pos="100000">
                <a:srgbClr val="000000">
                  <a:alpha val="33725"/>
                </a:srgbClr>
              </a:gs>
            </a:gsLst>
            <a:lin ang="17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91" name="Google Shape;91;p1"/>
          <p:cNvSpPr txBox="1"/>
          <p:nvPr>
            <p:ph idx="1" type="subTitle"/>
          </p:nvPr>
        </p:nvSpPr>
        <p:spPr>
          <a:xfrm>
            <a:off x="1931874" y="4797188"/>
            <a:ext cx="6051236" cy="1241828"/>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rgbClr val="FFFFFF"/>
              </a:buClr>
              <a:buSzPts val="2400"/>
              <a:buNone/>
            </a:pPr>
            <a:r>
              <a:rPr lang="en-US">
                <a:solidFill>
                  <a:srgbClr val="FFFFFF"/>
                </a:solidFill>
              </a:rPr>
              <a:t>Dr. John Kamau</a:t>
            </a:r>
            <a:endParaRPr/>
          </a:p>
        </p:txBody>
      </p:sp>
      <p:sp>
        <p:nvSpPr>
          <p:cNvPr id="92" name="Google Shape;92;p1"/>
          <p:cNvSpPr/>
          <p:nvPr/>
        </p:nvSpPr>
        <p:spPr>
          <a:xfrm flipH="1" rot="-5400000">
            <a:off x="6967085" y="1632660"/>
            <a:ext cx="6857572" cy="3592258"/>
          </a:xfrm>
          <a:prstGeom prst="rect">
            <a:avLst/>
          </a:prstGeom>
          <a:gradFill>
            <a:gsLst>
              <a:gs pos="0">
                <a:srgbClr val="0F4861">
                  <a:alpha val="49803"/>
                </a:srgbClr>
              </a:gs>
              <a:gs pos="99000">
                <a:srgbClr val="000000">
                  <a:alpha val="0"/>
                </a:srgbClr>
              </a:gs>
              <a:gs pos="100000">
                <a:srgbClr val="000000">
                  <a:alpha val="0"/>
                </a:srgbClr>
              </a:gs>
            </a:gsLst>
            <a:lin ang="15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89"/>
                                        </p:tgtEl>
                                        <p:attrNameLst>
                                          <p:attrName>style.visibility</p:attrName>
                                        </p:attrNameLst>
                                      </p:cBhvr>
                                      <p:to>
                                        <p:strVal val="visible"/>
                                      </p:to>
                                    </p:set>
                                    <p:animEffect filter="fade" transition="in">
                                      <p:cBhvr>
                                        <p:cTn dur="1000"/>
                                        <p:tgtEl>
                                          <p:spTgt spid="89"/>
                                        </p:tgtEl>
                                      </p:cBhvr>
                                    </p:animEffect>
                                  </p:childTnLst>
                                </p:cTn>
                              </p:par>
                              <p:par>
                                <p:cTn fill="hold" nodeType="withEffect" presetClass="entr" presetID="10" presetSubtype="0">
                                  <p:stCondLst>
                                    <p:cond delay="1000"/>
                                  </p:stCondLst>
                                  <p:childTnLst>
                                    <p:set>
                                      <p:cBhvr>
                                        <p:cTn dur="1" fill="hold">
                                          <p:stCondLst>
                                            <p:cond delay="0"/>
                                          </p:stCondLst>
                                        </p:cTn>
                                        <p:tgtEl>
                                          <p:spTgt spid="91">
                                            <p:txEl>
                                              <p:pRg end="0" st="0"/>
                                            </p:txEl>
                                          </p:spTgt>
                                        </p:tgtEl>
                                        <p:attrNameLst>
                                          <p:attrName>style.visibility</p:attrName>
                                        </p:attrNameLst>
                                      </p:cBhvr>
                                      <p:to>
                                        <p:strVal val="visible"/>
                                      </p:to>
                                    </p:set>
                                    <p:animEffect filter="fade" transition="in">
                                      <p:cBhvr>
                                        <p:cTn dur="1000"/>
                                        <p:tgtEl>
                                          <p:spTgt spid="91">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6" name="Shape 96"/>
        <p:cNvGrpSpPr/>
        <p:nvPr/>
      </p:nvGrpSpPr>
      <p:grpSpPr>
        <a:xfrm>
          <a:off x="0" y="0"/>
          <a:ext cx="0" cy="0"/>
          <a:chOff x="0" y="0"/>
          <a:chExt cx="0" cy="0"/>
        </a:xfrm>
      </p:grpSpPr>
      <p:sp>
        <p:nvSpPr>
          <p:cNvPr id="97" name="Google Shape;97;p2"/>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nvGrpSpPr>
          <p:cNvPr id="98" name="Google Shape;98;p2"/>
          <p:cNvGrpSpPr/>
          <p:nvPr/>
        </p:nvGrpSpPr>
        <p:grpSpPr>
          <a:xfrm>
            <a:off x="4" y="1216597"/>
            <a:ext cx="731521" cy="673460"/>
            <a:chOff x="3940602" y="308034"/>
            <a:chExt cx="2116791" cy="3428999"/>
          </a:xfrm>
        </p:grpSpPr>
        <p:sp>
          <p:nvSpPr>
            <p:cNvPr id="99" name="Google Shape;99;p2"/>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00" name="Google Shape;100;p2"/>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01" name="Google Shape;101;p2"/>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sp>
        <p:nvSpPr>
          <p:cNvPr id="102" name="Google Shape;102;p2"/>
          <p:cNvSpPr/>
          <p:nvPr/>
        </p:nvSpPr>
        <p:spPr>
          <a:xfrm>
            <a:off x="640079" y="613954"/>
            <a:ext cx="10907487" cy="1894116"/>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03" name="Google Shape;103;p2"/>
          <p:cNvSpPr txBox="1"/>
          <p:nvPr>
            <p:ph type="title"/>
          </p:nvPr>
        </p:nvSpPr>
        <p:spPr>
          <a:xfrm>
            <a:off x="1043631" y="809898"/>
            <a:ext cx="9942716" cy="15544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Play"/>
              <a:buNone/>
            </a:pPr>
            <a:r>
              <a:rPr lang="en-US" sz="4800"/>
              <a:t>Welcome </a:t>
            </a:r>
            <a:endParaRPr/>
          </a:p>
        </p:txBody>
      </p:sp>
      <p:sp>
        <p:nvSpPr>
          <p:cNvPr id="104" name="Google Shape;104;p2"/>
          <p:cNvSpPr txBox="1"/>
          <p:nvPr>
            <p:ph idx="1" type="body"/>
          </p:nvPr>
        </p:nvSpPr>
        <p:spPr>
          <a:xfrm>
            <a:off x="1045028" y="3017522"/>
            <a:ext cx="9941319" cy="3124658"/>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Welcome to week 11 lecture!</a:t>
            </a:r>
            <a:endParaRPr/>
          </a:p>
          <a:p>
            <a:pPr indent="-228600" lvl="0" marL="228600" rtl="0" algn="l">
              <a:lnSpc>
                <a:spcPct val="90000"/>
              </a:lnSpc>
              <a:spcBef>
                <a:spcPts val="1000"/>
              </a:spcBef>
              <a:spcAft>
                <a:spcPts val="0"/>
              </a:spcAft>
              <a:buClr>
                <a:schemeClr val="dk1"/>
              </a:buClr>
              <a:buSzPts val="2400"/>
              <a:buChar char="•"/>
            </a:pPr>
            <a:r>
              <a:rPr lang="en-US" sz="2400"/>
              <a:t>It is my joy to have you in this class</a:t>
            </a:r>
            <a:endParaRPr/>
          </a:p>
          <a:p>
            <a:pPr indent="-228600" lvl="0" marL="228600" rtl="0" algn="l">
              <a:lnSpc>
                <a:spcPct val="90000"/>
              </a:lnSpc>
              <a:spcBef>
                <a:spcPts val="1000"/>
              </a:spcBef>
              <a:spcAft>
                <a:spcPts val="0"/>
              </a:spcAft>
              <a:buClr>
                <a:schemeClr val="dk1"/>
              </a:buClr>
              <a:buSzPts val="2400"/>
              <a:buChar char="•"/>
            </a:pPr>
            <a:r>
              <a:rPr lang="en-US" sz="2400"/>
              <a:t>Recap of week 10 lecture on customer service management research</a:t>
            </a:r>
            <a:endParaRPr/>
          </a:p>
          <a:p>
            <a:pPr indent="-228600" lvl="0" marL="228600" rtl="0" algn="l">
              <a:lnSpc>
                <a:spcPct val="90000"/>
              </a:lnSpc>
              <a:spcBef>
                <a:spcPts val="1000"/>
              </a:spcBef>
              <a:spcAft>
                <a:spcPts val="0"/>
              </a:spcAft>
              <a:buClr>
                <a:schemeClr val="dk1"/>
              </a:buClr>
              <a:buSzPts val="2400"/>
              <a:buChar char="•"/>
            </a:pPr>
            <a:r>
              <a:rPr lang="en-US" sz="2400"/>
              <a:t>Focus on Surveys, Polls, Public opinion surveys, Gallup polls, Attitude surveys, Referendums </a:t>
            </a:r>
            <a:endParaRPr/>
          </a:p>
        </p:txBody>
      </p:sp>
      <p:cxnSp>
        <p:nvCxnSpPr>
          <p:cNvPr id="105" name="Google Shape;105;p2"/>
          <p:cNvCxnSpPr/>
          <p:nvPr/>
        </p:nvCxnSpPr>
        <p:spPr>
          <a:xfrm rot="10800000">
            <a:off x="838200" y="6485313"/>
            <a:ext cx="10515600" cy="0"/>
          </a:xfrm>
          <a:prstGeom prst="straightConnector1">
            <a:avLst/>
          </a:prstGeom>
          <a:noFill/>
          <a:ln cap="flat" cmpd="sng" w="57150">
            <a:solidFill>
              <a:schemeClr val="accent4"/>
            </a:solidFill>
            <a:prstDash val="solid"/>
            <a:miter lim="800000"/>
            <a:headEnd len="sm" w="sm" type="none"/>
            <a:tailEnd len="sm" w="sm" type="none"/>
          </a:ln>
        </p:spPr>
      </p:cxn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9" name="Shape 109"/>
        <p:cNvGrpSpPr/>
        <p:nvPr/>
      </p:nvGrpSpPr>
      <p:grpSpPr>
        <a:xfrm>
          <a:off x="0" y="0"/>
          <a:ext cx="0" cy="0"/>
          <a:chOff x="0" y="0"/>
          <a:chExt cx="0" cy="0"/>
        </a:xfrm>
      </p:grpSpPr>
      <p:sp>
        <p:nvSpPr>
          <p:cNvPr id="110" name="Google Shape;110;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11" name="Google Shape;111;p3"/>
          <p:cNvSpPr/>
          <p:nvPr/>
        </p:nvSpPr>
        <p:spPr>
          <a:xfrm flipH="1">
            <a:off x="-1" y="-1"/>
            <a:ext cx="12191998" cy="1590742"/>
          </a:xfrm>
          <a:prstGeom prst="rect">
            <a:avLst/>
          </a:prstGeom>
          <a:gradFill>
            <a:gsLst>
              <a:gs pos="0">
                <a:srgbClr val="000000"/>
              </a:gs>
              <a:gs pos="100000">
                <a:srgbClr val="0F4861"/>
              </a:gs>
            </a:gsLst>
            <a:lin ang="8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12" name="Google Shape;112;p3"/>
          <p:cNvSpPr/>
          <p:nvPr/>
        </p:nvSpPr>
        <p:spPr>
          <a:xfrm flipH="1" rot="10800000">
            <a:off x="-3" y="0"/>
            <a:ext cx="8115306" cy="1590742"/>
          </a:xfrm>
          <a:prstGeom prst="rect">
            <a:avLst/>
          </a:prstGeom>
          <a:gradFill>
            <a:gsLst>
              <a:gs pos="0">
                <a:srgbClr val="156082">
                  <a:alpha val="0"/>
                </a:srgbClr>
              </a:gs>
              <a:gs pos="20000">
                <a:srgbClr val="156082">
                  <a:alpha val="0"/>
                </a:srgbClr>
              </a:gs>
              <a:gs pos="100000">
                <a:srgbClr val="0A3041">
                  <a:alpha val="54901"/>
                </a:srgbClr>
              </a:gs>
            </a:gsLst>
            <a:lin ang="13800001"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13" name="Google Shape;113;p3"/>
          <p:cNvSpPr/>
          <p:nvPr/>
        </p:nvSpPr>
        <p:spPr>
          <a:xfrm flipH="1">
            <a:off x="8115299" y="-1"/>
            <a:ext cx="4076698" cy="1590742"/>
          </a:xfrm>
          <a:prstGeom prst="rect">
            <a:avLst/>
          </a:prstGeom>
          <a:gradFill>
            <a:gsLst>
              <a:gs pos="0">
                <a:srgbClr val="156082">
                  <a:alpha val="65882"/>
                </a:srgbClr>
              </a:gs>
              <a:gs pos="100000">
                <a:srgbClr val="000000">
                  <a:alpha val="29803"/>
                </a:srgbClr>
              </a:gs>
            </a:gsLst>
            <a:lin ang="132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14" name="Google Shape;114;p3"/>
          <p:cNvSpPr/>
          <p:nvPr/>
        </p:nvSpPr>
        <p:spPr>
          <a:xfrm>
            <a:off x="459350" y="-1"/>
            <a:ext cx="11732646" cy="1597433"/>
          </a:xfrm>
          <a:prstGeom prst="rect">
            <a:avLst/>
          </a:prstGeom>
          <a:gradFill>
            <a:gsLst>
              <a:gs pos="0">
                <a:srgbClr val="000000">
                  <a:alpha val="0"/>
                </a:srgbClr>
              </a:gs>
              <a:gs pos="50000">
                <a:srgbClr val="000000">
                  <a:alpha val="0"/>
                </a:srgbClr>
              </a:gs>
              <a:gs pos="99000">
                <a:srgbClr val="0A3041">
                  <a:alpha val="51764"/>
                </a:srgbClr>
              </a:gs>
              <a:gs pos="100000">
                <a:srgbClr val="0A3041">
                  <a:alpha val="51764"/>
                </a:srgbClr>
              </a:gs>
            </a:gsLst>
            <a:lin ang="16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15" name="Google Shape;115;p3"/>
          <p:cNvSpPr txBox="1"/>
          <p:nvPr>
            <p:ph type="title"/>
          </p:nvPr>
        </p:nvSpPr>
        <p:spPr>
          <a:xfrm>
            <a:off x="1371599" y="294538"/>
            <a:ext cx="9895951" cy="103366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400"/>
              <a:buFont typeface="Play"/>
              <a:buNone/>
            </a:pPr>
            <a:r>
              <a:rPr lang="en-US" sz="3400">
                <a:solidFill>
                  <a:srgbClr val="FFFFFF"/>
                </a:solidFill>
              </a:rPr>
              <a:t>Intended Learning Outcomes</a:t>
            </a:r>
            <a:br>
              <a:rPr lang="en-US" sz="3400">
                <a:solidFill>
                  <a:srgbClr val="FFFFFF"/>
                </a:solidFill>
              </a:rPr>
            </a:br>
            <a:endParaRPr sz="3400">
              <a:solidFill>
                <a:srgbClr val="FFFFFF"/>
              </a:solidFill>
            </a:endParaRPr>
          </a:p>
        </p:txBody>
      </p:sp>
      <p:sp>
        <p:nvSpPr>
          <p:cNvPr id="116" name="Google Shape;116;p3"/>
          <p:cNvSpPr txBox="1"/>
          <p:nvPr>
            <p:ph idx="1" type="body"/>
          </p:nvPr>
        </p:nvSpPr>
        <p:spPr>
          <a:xfrm>
            <a:off x="1371599" y="2318197"/>
            <a:ext cx="9724031" cy="3683358"/>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At the end of this lecture, you will be able to: </a:t>
            </a:r>
            <a:endParaRPr/>
          </a:p>
          <a:p>
            <a:pPr indent="-228600" lvl="0" marL="228600" rtl="0" algn="l">
              <a:lnSpc>
                <a:spcPct val="90000"/>
              </a:lnSpc>
              <a:spcBef>
                <a:spcPts val="1000"/>
              </a:spcBef>
              <a:spcAft>
                <a:spcPts val="0"/>
              </a:spcAft>
              <a:buClr>
                <a:schemeClr val="dk1"/>
              </a:buClr>
              <a:buSzPts val="2000"/>
              <a:buChar char="•"/>
            </a:pPr>
            <a:r>
              <a:rPr lang="en-US" sz="2000"/>
              <a:t>1.	Describe public opinion research/opinion polls</a:t>
            </a:r>
            <a:endParaRPr/>
          </a:p>
          <a:p>
            <a:pPr indent="-228600" lvl="0" marL="228600" rtl="0" algn="l">
              <a:lnSpc>
                <a:spcPct val="90000"/>
              </a:lnSpc>
              <a:spcBef>
                <a:spcPts val="1000"/>
              </a:spcBef>
              <a:spcAft>
                <a:spcPts val="0"/>
              </a:spcAft>
              <a:buClr>
                <a:schemeClr val="dk1"/>
              </a:buClr>
              <a:buSzPts val="2000"/>
              <a:buChar char="•"/>
            </a:pPr>
            <a:r>
              <a:rPr lang="en-US" sz="2000"/>
              <a:t>2.	Discuss characteristic of opinion polls</a:t>
            </a:r>
            <a:endParaRPr/>
          </a:p>
          <a:p>
            <a:pPr indent="-228600" lvl="0" marL="228600" rtl="0" algn="l">
              <a:lnSpc>
                <a:spcPct val="90000"/>
              </a:lnSpc>
              <a:spcBef>
                <a:spcPts val="1000"/>
              </a:spcBef>
              <a:spcAft>
                <a:spcPts val="0"/>
              </a:spcAft>
              <a:buClr>
                <a:schemeClr val="dk1"/>
              </a:buClr>
              <a:buSzPts val="2000"/>
              <a:buChar char="•"/>
            </a:pPr>
            <a:r>
              <a:rPr lang="en-US" sz="2000"/>
              <a:t>3.	Discuss purpose and procedure of conducting opinion polls</a:t>
            </a:r>
            <a:endParaRPr/>
          </a:p>
          <a:p>
            <a:pPr indent="-228600" lvl="0" marL="228600" rtl="0" algn="l">
              <a:lnSpc>
                <a:spcPct val="90000"/>
              </a:lnSpc>
              <a:spcBef>
                <a:spcPts val="1000"/>
              </a:spcBef>
              <a:spcAft>
                <a:spcPts val="0"/>
              </a:spcAft>
              <a:buClr>
                <a:schemeClr val="dk1"/>
              </a:buClr>
              <a:buSzPts val="2000"/>
              <a:buChar char="•"/>
            </a:pPr>
            <a:r>
              <a:rPr lang="en-US" sz="2000"/>
              <a:t>4.	Evaluate challenges and benefits of opinion polls</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0" name="Shape 120"/>
        <p:cNvGrpSpPr/>
        <p:nvPr/>
      </p:nvGrpSpPr>
      <p:grpSpPr>
        <a:xfrm>
          <a:off x="0" y="0"/>
          <a:ext cx="0" cy="0"/>
          <a:chOff x="0" y="0"/>
          <a:chExt cx="0" cy="0"/>
        </a:xfrm>
      </p:grpSpPr>
      <p:sp>
        <p:nvSpPr>
          <p:cNvPr id="121" name="Google Shape;121;p4"/>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nvGrpSpPr>
          <p:cNvPr id="122" name="Google Shape;122;p4"/>
          <p:cNvGrpSpPr/>
          <p:nvPr/>
        </p:nvGrpSpPr>
        <p:grpSpPr>
          <a:xfrm>
            <a:off x="4" y="1216597"/>
            <a:ext cx="731521" cy="673460"/>
            <a:chOff x="3940602" y="308034"/>
            <a:chExt cx="2116791" cy="3428999"/>
          </a:xfrm>
        </p:grpSpPr>
        <p:sp>
          <p:nvSpPr>
            <p:cNvPr id="123" name="Google Shape;123;p4"/>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24" name="Google Shape;124;p4"/>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25" name="Google Shape;125;p4"/>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sp>
        <p:nvSpPr>
          <p:cNvPr id="126" name="Google Shape;126;p4"/>
          <p:cNvSpPr/>
          <p:nvPr/>
        </p:nvSpPr>
        <p:spPr>
          <a:xfrm>
            <a:off x="640079" y="613954"/>
            <a:ext cx="10907487" cy="1894116"/>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27" name="Google Shape;127;p4"/>
          <p:cNvSpPr txBox="1"/>
          <p:nvPr>
            <p:ph type="title"/>
          </p:nvPr>
        </p:nvSpPr>
        <p:spPr>
          <a:xfrm>
            <a:off x="1043631" y="809898"/>
            <a:ext cx="9942716" cy="15544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Play"/>
              <a:buNone/>
            </a:pPr>
            <a:r>
              <a:rPr lang="en-US" sz="4800"/>
              <a:t>Quotes on opinion polls</a:t>
            </a:r>
            <a:br>
              <a:rPr lang="en-US" sz="4800"/>
            </a:br>
            <a:endParaRPr sz="4800"/>
          </a:p>
        </p:txBody>
      </p:sp>
      <p:sp>
        <p:nvSpPr>
          <p:cNvPr id="128" name="Google Shape;128;p4"/>
          <p:cNvSpPr txBox="1"/>
          <p:nvPr>
            <p:ph idx="1" type="body"/>
          </p:nvPr>
        </p:nvSpPr>
        <p:spPr>
          <a:xfrm>
            <a:off x="1045028" y="3017522"/>
            <a:ext cx="9941319" cy="3124658"/>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700"/>
              <a:buChar char="•"/>
            </a:pPr>
            <a:r>
              <a:rPr lang="en-US" sz="1700"/>
              <a:t>1.	"In politics, an organized minority is a political majority." – Jesse Jackson (referring to how polls can reflect minority opinions)</a:t>
            </a:r>
            <a:endParaRPr/>
          </a:p>
          <a:p>
            <a:pPr indent="-228600" lvl="0" marL="228600" rtl="0" algn="l">
              <a:lnSpc>
                <a:spcPct val="90000"/>
              </a:lnSpc>
              <a:spcBef>
                <a:spcPts val="1000"/>
              </a:spcBef>
              <a:spcAft>
                <a:spcPts val="0"/>
              </a:spcAft>
              <a:buClr>
                <a:schemeClr val="dk1"/>
              </a:buClr>
              <a:buSzPts val="1700"/>
              <a:buChar char="•"/>
            </a:pPr>
            <a:r>
              <a:rPr lang="en-US" sz="1700"/>
              <a:t>2.	"In the age of social media, polls can be as much about perception as they are about opinion." – Unknown</a:t>
            </a:r>
            <a:endParaRPr/>
          </a:p>
          <a:p>
            <a:pPr indent="-228600" lvl="0" marL="228600" rtl="0" algn="l">
              <a:lnSpc>
                <a:spcPct val="90000"/>
              </a:lnSpc>
              <a:spcBef>
                <a:spcPts val="1000"/>
              </a:spcBef>
              <a:spcAft>
                <a:spcPts val="0"/>
              </a:spcAft>
              <a:buClr>
                <a:schemeClr val="dk1"/>
              </a:buClr>
              <a:buSzPts val="1700"/>
              <a:buChar char="•"/>
            </a:pPr>
            <a:r>
              <a:rPr lang="en-US" sz="1700"/>
              <a:t>3.	"Opinion polls are a snapshot of a moment in time, not a forecast of the future." – Unknown</a:t>
            </a:r>
            <a:endParaRPr/>
          </a:p>
          <a:p>
            <a:pPr indent="-228600" lvl="0" marL="228600" rtl="0" algn="l">
              <a:lnSpc>
                <a:spcPct val="90000"/>
              </a:lnSpc>
              <a:spcBef>
                <a:spcPts val="1000"/>
              </a:spcBef>
              <a:spcAft>
                <a:spcPts val="0"/>
              </a:spcAft>
              <a:buClr>
                <a:schemeClr val="dk1"/>
              </a:buClr>
              <a:buSzPts val="1700"/>
              <a:buChar char="•"/>
            </a:pPr>
            <a:r>
              <a:rPr lang="en-US" sz="1700"/>
              <a:t>4.	"Polling is a reflection of the public’s mood, not a roadmap to the future." – Unknown</a:t>
            </a:r>
            <a:endParaRPr/>
          </a:p>
          <a:p>
            <a:pPr indent="-228600" lvl="0" marL="228600" rtl="0" algn="l">
              <a:lnSpc>
                <a:spcPct val="90000"/>
              </a:lnSpc>
              <a:spcBef>
                <a:spcPts val="1000"/>
              </a:spcBef>
              <a:spcAft>
                <a:spcPts val="0"/>
              </a:spcAft>
              <a:buClr>
                <a:schemeClr val="dk1"/>
              </a:buClr>
              <a:buSzPts val="1700"/>
              <a:buChar char="•"/>
            </a:pPr>
            <a:r>
              <a:rPr lang="en-US" sz="1700"/>
              <a:t>5.	"Polls are a reflection of what people think at a given moment in time." – David Axelrod</a:t>
            </a:r>
            <a:endParaRPr/>
          </a:p>
          <a:p>
            <a:pPr indent="-228600" lvl="0" marL="228600" rtl="0" algn="l">
              <a:lnSpc>
                <a:spcPct val="90000"/>
              </a:lnSpc>
              <a:spcBef>
                <a:spcPts val="1000"/>
              </a:spcBef>
              <a:spcAft>
                <a:spcPts val="0"/>
              </a:spcAft>
              <a:buClr>
                <a:schemeClr val="dk1"/>
              </a:buClr>
              <a:buSzPts val="1700"/>
              <a:buChar char="•"/>
            </a:pPr>
            <a:r>
              <a:rPr lang="en-US" sz="1700"/>
              <a:t>6.	"Polls are a tool to gauge sentiment, not a definitive measure of reality." – Unknown</a:t>
            </a:r>
            <a:endParaRPr/>
          </a:p>
          <a:p>
            <a:pPr indent="-228600" lvl="0" marL="228600" rtl="0" algn="l">
              <a:lnSpc>
                <a:spcPct val="90000"/>
              </a:lnSpc>
              <a:spcBef>
                <a:spcPts val="1000"/>
              </a:spcBef>
              <a:spcAft>
                <a:spcPts val="0"/>
              </a:spcAft>
              <a:buClr>
                <a:schemeClr val="dk1"/>
              </a:buClr>
              <a:buSzPts val="1700"/>
              <a:buChar char="•"/>
            </a:pPr>
            <a:r>
              <a:rPr lang="en-US" sz="1700"/>
              <a:t>7.	"Polls are just a form of entertainment." – Newt Gingrich</a:t>
            </a:r>
            <a:endParaRPr/>
          </a:p>
          <a:p>
            <a:pPr indent="-120650" lvl="0" marL="228600" rtl="0" algn="l">
              <a:lnSpc>
                <a:spcPct val="90000"/>
              </a:lnSpc>
              <a:spcBef>
                <a:spcPts val="1000"/>
              </a:spcBef>
              <a:spcAft>
                <a:spcPts val="0"/>
              </a:spcAft>
              <a:buClr>
                <a:schemeClr val="dk1"/>
              </a:buClr>
              <a:buSzPts val="1700"/>
              <a:buNone/>
            </a:pPr>
            <a:r>
              <a:t/>
            </a:r>
            <a:endParaRPr sz="1700"/>
          </a:p>
        </p:txBody>
      </p:sp>
      <p:cxnSp>
        <p:nvCxnSpPr>
          <p:cNvPr id="129" name="Google Shape;129;p4"/>
          <p:cNvCxnSpPr/>
          <p:nvPr/>
        </p:nvCxnSpPr>
        <p:spPr>
          <a:xfrm rot="10800000">
            <a:off x="838200" y="6485313"/>
            <a:ext cx="10515600" cy="0"/>
          </a:xfrm>
          <a:prstGeom prst="straightConnector1">
            <a:avLst/>
          </a:prstGeom>
          <a:noFill/>
          <a:ln cap="flat" cmpd="sng" w="57150">
            <a:solidFill>
              <a:schemeClr val="accent4"/>
            </a:solidFill>
            <a:prstDash val="solid"/>
            <a:miter lim="800000"/>
            <a:headEnd len="sm" w="sm" type="none"/>
            <a:tailEnd len="sm" w="sm" type="none"/>
          </a:ln>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3" name="Shape 133"/>
        <p:cNvGrpSpPr/>
        <p:nvPr/>
      </p:nvGrpSpPr>
      <p:grpSpPr>
        <a:xfrm>
          <a:off x="0" y="0"/>
          <a:ext cx="0" cy="0"/>
          <a:chOff x="0" y="0"/>
          <a:chExt cx="0" cy="0"/>
        </a:xfrm>
      </p:grpSpPr>
      <p:sp>
        <p:nvSpPr>
          <p:cNvPr id="134" name="Google Shape;134;p5"/>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nvGrpSpPr>
          <p:cNvPr id="135" name="Google Shape;135;p5"/>
          <p:cNvGrpSpPr/>
          <p:nvPr/>
        </p:nvGrpSpPr>
        <p:grpSpPr>
          <a:xfrm>
            <a:off x="4" y="1216597"/>
            <a:ext cx="731521" cy="673460"/>
            <a:chOff x="3940602" y="308034"/>
            <a:chExt cx="2116791" cy="3428999"/>
          </a:xfrm>
        </p:grpSpPr>
        <p:sp>
          <p:nvSpPr>
            <p:cNvPr id="136" name="Google Shape;136;p5"/>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37" name="Google Shape;137;p5"/>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38" name="Google Shape;138;p5"/>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sp>
        <p:nvSpPr>
          <p:cNvPr id="139" name="Google Shape;139;p5"/>
          <p:cNvSpPr/>
          <p:nvPr/>
        </p:nvSpPr>
        <p:spPr>
          <a:xfrm>
            <a:off x="640079" y="613954"/>
            <a:ext cx="10907487" cy="1894116"/>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40" name="Google Shape;140;p5"/>
          <p:cNvSpPr txBox="1"/>
          <p:nvPr>
            <p:ph type="title"/>
          </p:nvPr>
        </p:nvSpPr>
        <p:spPr>
          <a:xfrm>
            <a:off x="1043631" y="809898"/>
            <a:ext cx="9942716" cy="15544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Play"/>
              <a:buNone/>
            </a:pPr>
            <a:r>
              <a:rPr lang="en-US" sz="4800"/>
              <a:t>Quotes on opinion polls</a:t>
            </a:r>
            <a:br>
              <a:rPr lang="en-US" sz="4800"/>
            </a:br>
            <a:endParaRPr sz="4800"/>
          </a:p>
        </p:txBody>
      </p:sp>
      <p:sp>
        <p:nvSpPr>
          <p:cNvPr id="141" name="Google Shape;141;p5"/>
          <p:cNvSpPr txBox="1"/>
          <p:nvPr>
            <p:ph idx="1" type="body"/>
          </p:nvPr>
        </p:nvSpPr>
        <p:spPr>
          <a:xfrm>
            <a:off x="1045028" y="3017522"/>
            <a:ext cx="9941319" cy="3124658"/>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900"/>
              <a:buChar char="•"/>
            </a:pPr>
            <a:r>
              <a:rPr lang="en-US" sz="1900"/>
              <a:t>8.	"Polls are like the weather. They can change very quickly." – Unknown</a:t>
            </a:r>
            <a:endParaRPr/>
          </a:p>
          <a:p>
            <a:pPr indent="-228600" lvl="0" marL="228600" rtl="0" algn="l">
              <a:lnSpc>
                <a:spcPct val="90000"/>
              </a:lnSpc>
              <a:spcBef>
                <a:spcPts val="1000"/>
              </a:spcBef>
              <a:spcAft>
                <a:spcPts val="0"/>
              </a:spcAft>
              <a:buClr>
                <a:schemeClr val="dk1"/>
              </a:buClr>
              <a:buSzPts val="1900"/>
              <a:buChar char="•"/>
            </a:pPr>
            <a:r>
              <a:rPr lang="en-US" sz="1900"/>
              <a:t>9.	"Polls are not always right, but they are always interesting." – Margaret Thatcher</a:t>
            </a:r>
            <a:endParaRPr/>
          </a:p>
          <a:p>
            <a:pPr indent="-228600" lvl="0" marL="228600" rtl="0" algn="l">
              <a:lnSpc>
                <a:spcPct val="90000"/>
              </a:lnSpc>
              <a:spcBef>
                <a:spcPts val="1000"/>
              </a:spcBef>
              <a:spcAft>
                <a:spcPts val="0"/>
              </a:spcAft>
              <a:buClr>
                <a:schemeClr val="dk1"/>
              </a:buClr>
              <a:buSzPts val="1900"/>
              <a:buChar char="•"/>
            </a:pPr>
            <a:r>
              <a:rPr lang="en-US" sz="1900"/>
              <a:t>10.	"Polls can be manipulated. You can get any result you want by how you phrase the questions." – Michael Moore</a:t>
            </a:r>
            <a:endParaRPr/>
          </a:p>
          <a:p>
            <a:pPr indent="-228600" lvl="0" marL="228600" rtl="0" algn="l">
              <a:lnSpc>
                <a:spcPct val="90000"/>
              </a:lnSpc>
              <a:spcBef>
                <a:spcPts val="1000"/>
              </a:spcBef>
              <a:spcAft>
                <a:spcPts val="0"/>
              </a:spcAft>
              <a:buClr>
                <a:schemeClr val="dk1"/>
              </a:buClr>
              <a:buSzPts val="1900"/>
              <a:buChar char="•"/>
            </a:pPr>
            <a:r>
              <a:rPr lang="en-US" sz="1900"/>
              <a:t>11.	"Polls can sometimes tell us what we want to hear rather than the truth." – Unknown</a:t>
            </a:r>
            <a:endParaRPr/>
          </a:p>
          <a:p>
            <a:pPr indent="-228600" lvl="0" marL="228600" rtl="0" algn="l">
              <a:lnSpc>
                <a:spcPct val="90000"/>
              </a:lnSpc>
              <a:spcBef>
                <a:spcPts val="1000"/>
              </a:spcBef>
              <a:spcAft>
                <a:spcPts val="0"/>
              </a:spcAft>
              <a:buClr>
                <a:schemeClr val="dk1"/>
              </a:buClr>
              <a:buSzPts val="1900"/>
              <a:buChar char="•"/>
            </a:pPr>
            <a:r>
              <a:rPr lang="en-US" sz="1900"/>
              <a:t>12.	"Public opinion is a weak reed to rely on." – Henry Adams</a:t>
            </a:r>
            <a:endParaRPr/>
          </a:p>
          <a:p>
            <a:pPr indent="-228600" lvl="0" marL="228600" rtl="0" algn="l">
              <a:lnSpc>
                <a:spcPct val="90000"/>
              </a:lnSpc>
              <a:spcBef>
                <a:spcPts val="1000"/>
              </a:spcBef>
              <a:spcAft>
                <a:spcPts val="0"/>
              </a:spcAft>
              <a:buClr>
                <a:schemeClr val="dk1"/>
              </a:buClr>
              <a:buSzPts val="1900"/>
              <a:buChar char="•"/>
            </a:pPr>
            <a:r>
              <a:rPr lang="en-US" sz="1900"/>
              <a:t>13.	"The best way to predict the future is to create it, not to ask a poll." – Unknown</a:t>
            </a:r>
            <a:endParaRPr/>
          </a:p>
          <a:p>
            <a:pPr indent="-228600" lvl="0" marL="228600" rtl="0" algn="l">
              <a:lnSpc>
                <a:spcPct val="90000"/>
              </a:lnSpc>
              <a:spcBef>
                <a:spcPts val="1000"/>
              </a:spcBef>
              <a:spcAft>
                <a:spcPts val="0"/>
              </a:spcAft>
              <a:buClr>
                <a:schemeClr val="dk1"/>
              </a:buClr>
              <a:buSzPts val="1900"/>
              <a:buChar char="•"/>
            </a:pPr>
            <a:r>
              <a:rPr lang="en-US" sz="1900"/>
              <a:t>14.	"The only poll that matters is the one taken on Election Day." – Unknown</a:t>
            </a:r>
            <a:endParaRPr/>
          </a:p>
          <a:p>
            <a:pPr indent="-107950" lvl="0" marL="228600" rtl="0" algn="l">
              <a:lnSpc>
                <a:spcPct val="90000"/>
              </a:lnSpc>
              <a:spcBef>
                <a:spcPts val="1000"/>
              </a:spcBef>
              <a:spcAft>
                <a:spcPts val="0"/>
              </a:spcAft>
              <a:buClr>
                <a:schemeClr val="dk1"/>
              </a:buClr>
              <a:buSzPts val="1900"/>
              <a:buNone/>
            </a:pPr>
            <a:r>
              <a:t/>
            </a:r>
            <a:endParaRPr sz="1900"/>
          </a:p>
        </p:txBody>
      </p:sp>
      <p:cxnSp>
        <p:nvCxnSpPr>
          <p:cNvPr id="142" name="Google Shape;142;p5"/>
          <p:cNvCxnSpPr/>
          <p:nvPr/>
        </p:nvCxnSpPr>
        <p:spPr>
          <a:xfrm rot="10800000">
            <a:off x="838200" y="6485313"/>
            <a:ext cx="10515600" cy="0"/>
          </a:xfrm>
          <a:prstGeom prst="straightConnector1">
            <a:avLst/>
          </a:prstGeom>
          <a:noFill/>
          <a:ln cap="flat" cmpd="sng" w="57150">
            <a:solidFill>
              <a:schemeClr val="accent4"/>
            </a:solidFill>
            <a:prstDash val="solid"/>
            <a:miter lim="800000"/>
            <a:headEnd len="sm" w="sm" type="none"/>
            <a:tailEnd len="sm" w="sm" type="non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6" name="Shape 146"/>
        <p:cNvGrpSpPr/>
        <p:nvPr/>
      </p:nvGrpSpPr>
      <p:grpSpPr>
        <a:xfrm>
          <a:off x="0" y="0"/>
          <a:ext cx="0" cy="0"/>
          <a:chOff x="0" y="0"/>
          <a:chExt cx="0" cy="0"/>
        </a:xfrm>
      </p:grpSpPr>
      <p:sp>
        <p:nvSpPr>
          <p:cNvPr id="147" name="Google Shape;147;p6"/>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nvGrpSpPr>
          <p:cNvPr id="148" name="Google Shape;148;p6"/>
          <p:cNvGrpSpPr/>
          <p:nvPr/>
        </p:nvGrpSpPr>
        <p:grpSpPr>
          <a:xfrm>
            <a:off x="4" y="1216597"/>
            <a:ext cx="731521" cy="673460"/>
            <a:chOff x="3940602" y="308034"/>
            <a:chExt cx="2116791" cy="3428999"/>
          </a:xfrm>
        </p:grpSpPr>
        <p:sp>
          <p:nvSpPr>
            <p:cNvPr id="149" name="Google Shape;149;p6"/>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50" name="Google Shape;150;p6"/>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51" name="Google Shape;151;p6"/>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sp>
        <p:nvSpPr>
          <p:cNvPr id="152" name="Google Shape;152;p6"/>
          <p:cNvSpPr/>
          <p:nvPr/>
        </p:nvSpPr>
        <p:spPr>
          <a:xfrm>
            <a:off x="640079" y="613954"/>
            <a:ext cx="10907487" cy="1894116"/>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53" name="Google Shape;153;p6"/>
          <p:cNvSpPr txBox="1"/>
          <p:nvPr>
            <p:ph type="title"/>
          </p:nvPr>
        </p:nvSpPr>
        <p:spPr>
          <a:xfrm>
            <a:off x="1043631" y="809898"/>
            <a:ext cx="9942716" cy="15544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Play"/>
              <a:buNone/>
            </a:pPr>
            <a:r>
              <a:rPr lang="en-US" sz="4800"/>
              <a:t>Quotes on opinion polls</a:t>
            </a:r>
            <a:br>
              <a:rPr lang="en-US" sz="4800"/>
            </a:br>
            <a:endParaRPr sz="4800"/>
          </a:p>
        </p:txBody>
      </p:sp>
      <p:sp>
        <p:nvSpPr>
          <p:cNvPr id="154" name="Google Shape;154;p6"/>
          <p:cNvSpPr txBox="1"/>
          <p:nvPr>
            <p:ph idx="1" type="body"/>
          </p:nvPr>
        </p:nvSpPr>
        <p:spPr>
          <a:xfrm>
            <a:off x="1045028" y="3017521"/>
            <a:ext cx="9941319" cy="3324095"/>
          </a:xfrm>
          <a:prstGeom prst="rect">
            <a:avLst/>
          </a:prstGeom>
          <a:noFill/>
          <a:ln>
            <a:noFill/>
          </a:ln>
        </p:spPr>
        <p:txBody>
          <a:bodyPr anchorCtr="0" anchor="ctr"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000"/>
              <a:buChar char="•"/>
            </a:pPr>
            <a:r>
              <a:rPr lang="en-US" sz="2000"/>
              <a:t>15.	"The only poll that really matters is the one on Election Day." – Dan Rather</a:t>
            </a:r>
            <a:endParaRPr/>
          </a:p>
          <a:p>
            <a:pPr indent="-228600" lvl="0" marL="228600" rtl="0" algn="l">
              <a:lnSpc>
                <a:spcPct val="90000"/>
              </a:lnSpc>
              <a:spcBef>
                <a:spcPts val="1000"/>
              </a:spcBef>
              <a:spcAft>
                <a:spcPts val="0"/>
              </a:spcAft>
              <a:buClr>
                <a:schemeClr val="dk1"/>
              </a:buClr>
              <a:buSzPts val="2000"/>
              <a:buChar char="•"/>
            </a:pPr>
            <a:r>
              <a:rPr lang="en-US" sz="2000"/>
              <a:t>16.	"The poll that is conducted on a Sunday night before an election on Tuesday is not a reliable indicator of the result." – Howard Dean</a:t>
            </a:r>
            <a:endParaRPr/>
          </a:p>
          <a:p>
            <a:pPr indent="-228600" lvl="0" marL="228600" rtl="0" algn="l">
              <a:lnSpc>
                <a:spcPct val="90000"/>
              </a:lnSpc>
              <a:spcBef>
                <a:spcPts val="1000"/>
              </a:spcBef>
              <a:spcAft>
                <a:spcPts val="0"/>
              </a:spcAft>
              <a:buClr>
                <a:schemeClr val="dk1"/>
              </a:buClr>
              <a:buSzPts val="2000"/>
              <a:buChar char="•"/>
            </a:pPr>
            <a:r>
              <a:rPr lang="en-US" sz="2000"/>
              <a:t>17.	"The problem with polls is they’re usually just a snapshot of a moment in time." – Steve Schmidt</a:t>
            </a:r>
            <a:endParaRPr/>
          </a:p>
          <a:p>
            <a:pPr indent="-228600" lvl="0" marL="228600" rtl="0" algn="l">
              <a:lnSpc>
                <a:spcPct val="90000"/>
              </a:lnSpc>
              <a:spcBef>
                <a:spcPts val="1000"/>
              </a:spcBef>
              <a:spcAft>
                <a:spcPts val="0"/>
              </a:spcAft>
              <a:buClr>
                <a:schemeClr val="dk1"/>
              </a:buClr>
              <a:buSzPts val="2000"/>
              <a:buChar char="•"/>
            </a:pPr>
            <a:r>
              <a:rPr lang="en-US" sz="2000"/>
              <a:t>18.	"Trust in polls is waning; people are starting to question if they truly reflect public opinion." – Unknown</a:t>
            </a:r>
            <a:endParaRPr/>
          </a:p>
          <a:p>
            <a:pPr indent="-228600" lvl="0" marL="228600" rtl="0" algn="l">
              <a:lnSpc>
                <a:spcPct val="90000"/>
              </a:lnSpc>
              <a:spcBef>
                <a:spcPts val="1000"/>
              </a:spcBef>
              <a:spcAft>
                <a:spcPts val="0"/>
              </a:spcAft>
              <a:buClr>
                <a:schemeClr val="dk1"/>
              </a:buClr>
              <a:buSzPts val="2000"/>
              <a:buChar char="•"/>
            </a:pPr>
            <a:r>
              <a:rPr lang="en-US" sz="2000"/>
              <a:t>19.	"What people say in polls is often different from how they actually behave." – Unknown</a:t>
            </a:r>
            <a:endParaRPr/>
          </a:p>
          <a:p>
            <a:pPr indent="-228600" lvl="0" marL="228600" rtl="0" algn="l">
              <a:lnSpc>
                <a:spcPct val="90000"/>
              </a:lnSpc>
              <a:spcBef>
                <a:spcPts val="1000"/>
              </a:spcBef>
              <a:spcAft>
                <a:spcPts val="0"/>
              </a:spcAft>
              <a:buClr>
                <a:schemeClr val="dk1"/>
              </a:buClr>
              <a:buSzPts val="2000"/>
              <a:buChar char="•"/>
            </a:pPr>
            <a:r>
              <a:rPr lang="en-US" sz="2000"/>
              <a:t>20.	"You can't trust polls. You can't trust anyone." – Tommy Lasorda</a:t>
            </a:r>
            <a:endParaRPr/>
          </a:p>
          <a:p>
            <a:pPr indent="-120650" lvl="0" marL="228600" rtl="0" algn="l">
              <a:lnSpc>
                <a:spcPct val="90000"/>
              </a:lnSpc>
              <a:spcBef>
                <a:spcPts val="1000"/>
              </a:spcBef>
              <a:spcAft>
                <a:spcPts val="0"/>
              </a:spcAft>
              <a:buClr>
                <a:schemeClr val="dk1"/>
              </a:buClr>
              <a:buSzPts val="1700"/>
              <a:buNone/>
            </a:pPr>
            <a:r>
              <a:t/>
            </a:r>
            <a:endParaRPr sz="1700"/>
          </a:p>
        </p:txBody>
      </p:sp>
      <p:cxnSp>
        <p:nvCxnSpPr>
          <p:cNvPr id="155" name="Google Shape;155;p6"/>
          <p:cNvCxnSpPr/>
          <p:nvPr/>
        </p:nvCxnSpPr>
        <p:spPr>
          <a:xfrm rot="10800000">
            <a:off x="838200" y="6485313"/>
            <a:ext cx="10515600" cy="0"/>
          </a:xfrm>
          <a:prstGeom prst="straightConnector1">
            <a:avLst/>
          </a:prstGeom>
          <a:noFill/>
          <a:ln cap="flat" cmpd="sng" w="57150">
            <a:solidFill>
              <a:schemeClr val="accent4"/>
            </a:solidFill>
            <a:prstDash val="solid"/>
            <a:miter lim="800000"/>
            <a:headEnd len="sm" w="sm" type="none"/>
            <a:tailEnd len="sm" w="sm" type="non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9" name="Shape 159"/>
        <p:cNvGrpSpPr/>
        <p:nvPr/>
      </p:nvGrpSpPr>
      <p:grpSpPr>
        <a:xfrm>
          <a:off x="0" y="0"/>
          <a:ext cx="0" cy="0"/>
          <a:chOff x="0" y="0"/>
          <a:chExt cx="0" cy="0"/>
        </a:xfrm>
      </p:grpSpPr>
      <p:sp>
        <p:nvSpPr>
          <p:cNvPr id="160" name="Google Shape;160;p7"/>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61" name="Google Shape;161;p7"/>
          <p:cNvSpPr txBox="1"/>
          <p:nvPr>
            <p:ph type="title"/>
          </p:nvPr>
        </p:nvSpPr>
        <p:spPr>
          <a:xfrm>
            <a:off x="808638" y="386930"/>
            <a:ext cx="9236700" cy="118895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Play"/>
              <a:buNone/>
            </a:pPr>
            <a:r>
              <a:rPr lang="en-US" sz="5400"/>
              <a:t>From quotes we deduce…..</a:t>
            </a:r>
            <a:endParaRPr/>
          </a:p>
        </p:txBody>
      </p:sp>
      <p:grpSp>
        <p:nvGrpSpPr>
          <p:cNvPr id="162" name="Google Shape;162;p7"/>
          <p:cNvGrpSpPr/>
          <p:nvPr/>
        </p:nvGrpSpPr>
        <p:grpSpPr>
          <a:xfrm>
            <a:off x="-2" y="1998368"/>
            <a:ext cx="11695083" cy="782176"/>
            <a:chOff x="-2" y="1998368"/>
            <a:chExt cx="11695083" cy="782176"/>
          </a:xfrm>
        </p:grpSpPr>
        <p:sp>
          <p:nvSpPr>
            <p:cNvPr id="163" name="Google Shape;163;p7"/>
            <p:cNvSpPr/>
            <p:nvPr/>
          </p:nvSpPr>
          <p:spPr>
            <a:xfrm rot="5400000">
              <a:off x="11228040" y="2313027"/>
              <a:ext cx="781700" cy="15238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64" name="Google Shape;164;p7"/>
            <p:cNvSpPr/>
            <p:nvPr/>
          </p:nvSpPr>
          <p:spPr>
            <a:xfrm rot="10800000">
              <a:off x="-2" y="1998845"/>
              <a:ext cx="11454595" cy="7816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sp>
        <p:nvSpPr>
          <p:cNvPr id="165" name="Google Shape;165;p7"/>
          <p:cNvSpPr/>
          <p:nvPr/>
        </p:nvSpPr>
        <p:spPr>
          <a:xfrm>
            <a:off x="0" y="2203079"/>
            <a:ext cx="11383362" cy="4147845"/>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66" name="Google Shape;166;p7"/>
          <p:cNvSpPr txBox="1"/>
          <p:nvPr>
            <p:ph idx="1" type="body"/>
          </p:nvPr>
        </p:nvSpPr>
        <p:spPr>
          <a:xfrm>
            <a:off x="793660" y="2599509"/>
            <a:ext cx="10143668" cy="3751415"/>
          </a:xfrm>
          <a:prstGeom prst="rect">
            <a:avLst/>
          </a:prstGeom>
          <a:noFill/>
          <a:ln>
            <a:noFill/>
          </a:ln>
        </p:spPr>
        <p:txBody>
          <a:bodyPr anchorCtr="0" anchor="ctr"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000"/>
              <a:buChar char="•"/>
            </a:pPr>
            <a:r>
              <a:rPr lang="en-US" sz="2000"/>
              <a:t>Temporal Nature: Many quotes emphasize that polls capture a snapshot in time, suggesting that public opinion can shift rapidly and is not always a reliable predictor of future behavior.</a:t>
            </a:r>
            <a:endParaRPr/>
          </a:p>
          <a:p>
            <a:pPr indent="-228600" lvl="0" marL="228600" rtl="0" algn="l">
              <a:lnSpc>
                <a:spcPct val="90000"/>
              </a:lnSpc>
              <a:spcBef>
                <a:spcPts val="1000"/>
              </a:spcBef>
              <a:spcAft>
                <a:spcPts val="0"/>
              </a:spcAft>
              <a:buClr>
                <a:schemeClr val="dk1"/>
              </a:buClr>
              <a:buSzPts val="2000"/>
              <a:buChar char="•"/>
            </a:pPr>
            <a:r>
              <a:rPr lang="en-US" sz="2000"/>
              <a:t>Potential for Manipulation: Several authors point out that the phrasing of questions and the sampling methods can influence results, raising concerns about bias and accuracy.</a:t>
            </a:r>
            <a:endParaRPr/>
          </a:p>
          <a:p>
            <a:pPr indent="-228600" lvl="0" marL="228600" rtl="0" algn="l">
              <a:lnSpc>
                <a:spcPct val="90000"/>
              </a:lnSpc>
              <a:spcBef>
                <a:spcPts val="1000"/>
              </a:spcBef>
              <a:spcAft>
                <a:spcPts val="0"/>
              </a:spcAft>
              <a:buClr>
                <a:schemeClr val="dk1"/>
              </a:buClr>
              <a:buSzPts val="2000"/>
              <a:buChar char="•"/>
            </a:pPr>
            <a:r>
              <a:rPr lang="en-US" sz="2000"/>
              <a:t>Entertainment vs. Insight: Some quotes frame polls as a form of entertainment rather than a serious tool for understanding public sentiment, which can underscore skepticism about their value.</a:t>
            </a:r>
            <a:endParaRPr/>
          </a:p>
          <a:p>
            <a:pPr indent="-228600" lvl="0" marL="228600" rtl="0" algn="l">
              <a:lnSpc>
                <a:spcPct val="90000"/>
              </a:lnSpc>
              <a:spcBef>
                <a:spcPts val="1000"/>
              </a:spcBef>
              <a:spcAft>
                <a:spcPts val="0"/>
              </a:spcAft>
              <a:buClr>
                <a:schemeClr val="dk1"/>
              </a:buClr>
              <a:buSzPts val="2000"/>
              <a:buChar char="•"/>
            </a:pPr>
            <a:r>
              <a:rPr lang="en-US" sz="2000"/>
              <a:t>Reality Check: There’s a recognition that while polls can reflect current opinions, they may not always align with actual outcomes, especially in elections.</a:t>
            </a:r>
            <a:endParaRPr/>
          </a:p>
          <a:p>
            <a:pPr indent="-228600" lvl="0" marL="228600" rtl="0" algn="l">
              <a:lnSpc>
                <a:spcPct val="90000"/>
              </a:lnSpc>
              <a:spcBef>
                <a:spcPts val="1000"/>
              </a:spcBef>
              <a:spcAft>
                <a:spcPts val="0"/>
              </a:spcAft>
              <a:buClr>
                <a:schemeClr val="dk1"/>
              </a:buClr>
              <a:buSzPts val="2000"/>
              <a:buChar char="•"/>
            </a:pPr>
            <a:r>
              <a:rPr lang="en-US" sz="2000"/>
              <a:t>Contextual Importance: Many quotes stress the importance of considering the context in which polls are conducted, suggesting that external factors can heavily influence results.</a:t>
            </a:r>
            <a:endParaRPr/>
          </a:p>
          <a:p>
            <a:pPr indent="-120650" lvl="0" marL="228600" rtl="0" algn="l">
              <a:lnSpc>
                <a:spcPct val="90000"/>
              </a:lnSpc>
              <a:spcBef>
                <a:spcPts val="1000"/>
              </a:spcBef>
              <a:spcAft>
                <a:spcPts val="0"/>
              </a:spcAft>
              <a:buClr>
                <a:schemeClr val="dk1"/>
              </a:buClr>
              <a:buSzPts val="1700"/>
              <a:buNone/>
            </a:pPr>
            <a:r>
              <a:t/>
            </a:r>
            <a:endParaRPr sz="17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0" name="Shape 170"/>
        <p:cNvGrpSpPr/>
        <p:nvPr/>
      </p:nvGrpSpPr>
      <p:grpSpPr>
        <a:xfrm>
          <a:off x="0" y="0"/>
          <a:ext cx="0" cy="0"/>
          <a:chOff x="0" y="0"/>
          <a:chExt cx="0" cy="0"/>
        </a:xfrm>
      </p:grpSpPr>
      <p:sp>
        <p:nvSpPr>
          <p:cNvPr id="171" name="Google Shape;171;p8"/>
          <p:cNvSpPr/>
          <p:nvPr/>
        </p:nvSpPr>
        <p:spPr>
          <a:xfrm>
            <a:off x="-1" y="0"/>
            <a:ext cx="12191999"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72" name="Google Shape;172;p8"/>
          <p:cNvSpPr/>
          <p:nvPr/>
        </p:nvSpPr>
        <p:spPr>
          <a:xfrm>
            <a:off x="1" y="0"/>
            <a:ext cx="8522446" cy="2285999"/>
          </a:xfrm>
          <a:prstGeom prst="rect">
            <a:avLst/>
          </a:prstGeom>
          <a:solidFill>
            <a:schemeClr val="lt1"/>
          </a:solidFill>
          <a:ln>
            <a:noFill/>
          </a:ln>
          <a:effectLst>
            <a:outerShdw blurRad="596900" sx="90000" rotWithShape="0" algn="t" dir="7140000" dist="304800" sy="90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73" name="Google Shape;173;p8"/>
          <p:cNvSpPr txBox="1"/>
          <p:nvPr>
            <p:ph type="title"/>
          </p:nvPr>
        </p:nvSpPr>
        <p:spPr>
          <a:xfrm>
            <a:off x="761803" y="350196"/>
            <a:ext cx="4646904" cy="162452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Play"/>
              <a:buNone/>
            </a:pPr>
            <a:r>
              <a:rPr lang="en-US" sz="4000"/>
              <a:t>Definition of public opinion research</a:t>
            </a:r>
            <a:endParaRPr/>
          </a:p>
        </p:txBody>
      </p:sp>
      <p:sp>
        <p:nvSpPr>
          <p:cNvPr id="174" name="Google Shape;174;p8"/>
          <p:cNvSpPr txBox="1"/>
          <p:nvPr>
            <p:ph idx="1" type="body"/>
          </p:nvPr>
        </p:nvSpPr>
        <p:spPr>
          <a:xfrm>
            <a:off x="402956" y="1974716"/>
            <a:ext cx="5532895" cy="4883284"/>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Roper, (2015) states that public opinion research involves the systematic collection and analysis of individuals' beliefs, attitudes, and preferences regarding social, political, and economic issues. </a:t>
            </a:r>
            <a:endParaRPr/>
          </a:p>
          <a:p>
            <a:pPr indent="-228600" lvl="0" marL="228600" rtl="0" algn="l">
              <a:lnSpc>
                <a:spcPct val="90000"/>
              </a:lnSpc>
              <a:spcBef>
                <a:spcPts val="1000"/>
              </a:spcBef>
              <a:spcAft>
                <a:spcPts val="0"/>
              </a:spcAft>
              <a:buClr>
                <a:schemeClr val="dk1"/>
              </a:buClr>
              <a:buSzPts val="2000"/>
              <a:buChar char="•"/>
            </a:pPr>
            <a:r>
              <a:rPr lang="en-US" sz="2000"/>
              <a:t>Dahl, (2018) notes that public opinion research is a field that employs surveys and statistical methods to measure the attitudes of a population towards specific topics. </a:t>
            </a:r>
            <a:endParaRPr/>
          </a:p>
          <a:p>
            <a:pPr indent="-228600" lvl="0" marL="228600" rtl="0" algn="l">
              <a:lnSpc>
                <a:spcPct val="90000"/>
              </a:lnSpc>
              <a:spcBef>
                <a:spcPts val="1000"/>
              </a:spcBef>
              <a:spcAft>
                <a:spcPts val="0"/>
              </a:spcAft>
              <a:buClr>
                <a:schemeClr val="dk1"/>
              </a:buClr>
              <a:buSzPts val="2000"/>
              <a:buChar char="•"/>
            </a:pPr>
            <a:r>
              <a:rPr lang="en-US" sz="2000"/>
              <a:t>Page &amp; Shapiro, (1992) viewed public opinion as the research discipline that seeks to understand how public sentiment influences political behavior and policy decisions. </a:t>
            </a:r>
            <a:endParaRPr/>
          </a:p>
        </p:txBody>
      </p:sp>
      <p:pic>
        <p:nvPicPr>
          <p:cNvPr descr="Digital financial graph" id="175" name="Google Shape;175;p8"/>
          <p:cNvPicPr preferRelativeResize="0"/>
          <p:nvPr/>
        </p:nvPicPr>
        <p:blipFill rotWithShape="1">
          <a:blip r:embed="rId3">
            <a:alphaModFix/>
          </a:blip>
          <a:srcRect b="0" l="32615" r="17329" t="0"/>
          <a:stretch/>
        </p:blipFill>
        <p:spPr>
          <a:xfrm>
            <a:off x="6096000" y="1"/>
            <a:ext cx="6102825" cy="6858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9" name="Shape 179"/>
        <p:cNvGrpSpPr/>
        <p:nvPr/>
      </p:nvGrpSpPr>
      <p:grpSpPr>
        <a:xfrm>
          <a:off x="0" y="0"/>
          <a:ext cx="0" cy="0"/>
          <a:chOff x="0" y="0"/>
          <a:chExt cx="0" cy="0"/>
        </a:xfrm>
      </p:grpSpPr>
      <p:sp>
        <p:nvSpPr>
          <p:cNvPr id="180" name="Google Shape;180;p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81" name="Google Shape;181;p9"/>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82" name="Google Shape;182;p9"/>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83" name="Google Shape;183;p9"/>
          <p:cNvSpPr txBox="1"/>
          <p:nvPr>
            <p:ph type="title"/>
          </p:nvPr>
        </p:nvSpPr>
        <p:spPr>
          <a:xfrm>
            <a:off x="1285240" y="1050595"/>
            <a:ext cx="8074815" cy="161848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000"/>
              <a:buFont typeface="Play"/>
              <a:buNone/>
            </a:pPr>
            <a:r>
              <a:rPr lang="en-US" sz="5000"/>
              <a:t>Definition of public opinion research</a:t>
            </a:r>
            <a:endParaRPr/>
          </a:p>
        </p:txBody>
      </p:sp>
      <p:sp>
        <p:nvSpPr>
          <p:cNvPr id="184" name="Google Shape;184;p9"/>
          <p:cNvSpPr txBox="1"/>
          <p:nvPr>
            <p:ph idx="1" type="body"/>
          </p:nvPr>
        </p:nvSpPr>
        <p:spPr>
          <a:xfrm>
            <a:off x="1285240" y="2969469"/>
            <a:ext cx="8074815" cy="280039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Gallup, (2019) define Public opinion research as one that uses quantitative and qualitative methodologies to explore the dynamics of collective attitudes in society.</a:t>
            </a:r>
            <a:endParaRPr/>
          </a:p>
          <a:p>
            <a:pPr indent="-228600" lvl="0" marL="228600" rtl="0" algn="l">
              <a:lnSpc>
                <a:spcPct val="90000"/>
              </a:lnSpc>
              <a:spcBef>
                <a:spcPts val="1000"/>
              </a:spcBef>
              <a:spcAft>
                <a:spcPts val="0"/>
              </a:spcAft>
              <a:buClr>
                <a:schemeClr val="dk1"/>
              </a:buClr>
              <a:buSzPts val="2400"/>
              <a:buChar char="•"/>
            </a:pPr>
            <a:r>
              <a:rPr lang="en-US" sz="2400"/>
              <a:t>Bishop, (2005) hold the view that public opinion research refers to the study of how individuals perceive and evaluate issues, candidates, and policies through systematic polling.</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8" name="Shape 188"/>
        <p:cNvGrpSpPr/>
        <p:nvPr/>
      </p:nvGrpSpPr>
      <p:grpSpPr>
        <a:xfrm>
          <a:off x="0" y="0"/>
          <a:ext cx="0" cy="0"/>
          <a:chOff x="0" y="0"/>
          <a:chExt cx="0" cy="0"/>
        </a:xfrm>
      </p:grpSpPr>
      <p:sp>
        <p:nvSpPr>
          <p:cNvPr id="189" name="Google Shape;189;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90" name="Google Shape;190;p10"/>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Complex maths formulae on a blackboard" id="191" name="Google Shape;191;p10"/>
          <p:cNvPicPr preferRelativeResize="0"/>
          <p:nvPr/>
        </p:nvPicPr>
        <p:blipFill rotWithShape="1">
          <a:blip r:embed="rId3">
            <a:alphaModFix/>
          </a:blip>
          <a:srcRect b="-1" l="34481" r="20558"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192" name="Google Shape;192;p10"/>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From definitions …….</a:t>
            </a:r>
            <a:endParaRPr/>
          </a:p>
        </p:txBody>
      </p:sp>
      <p:sp>
        <p:nvSpPr>
          <p:cNvPr id="193" name="Google Shape;193;p10"/>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900"/>
              <a:buChar char="•"/>
            </a:pPr>
            <a:r>
              <a:rPr lang="en-US" sz="1900"/>
              <a:t>1.	Systematic Approach: Many definitions emphasize the structured and methodological aspects of public opinion research, underscoring the importance of rigorous data collection and analysis.</a:t>
            </a:r>
            <a:endParaRPr/>
          </a:p>
          <a:p>
            <a:pPr indent="-228600" lvl="0" marL="228600" rtl="0" algn="l">
              <a:lnSpc>
                <a:spcPct val="90000"/>
              </a:lnSpc>
              <a:spcBef>
                <a:spcPts val="1000"/>
              </a:spcBef>
              <a:spcAft>
                <a:spcPts val="0"/>
              </a:spcAft>
              <a:buClr>
                <a:schemeClr val="dk1"/>
              </a:buClr>
              <a:buSzPts val="1900"/>
              <a:buChar char="•"/>
            </a:pPr>
            <a:r>
              <a:rPr lang="en-US" sz="1900"/>
              <a:t>2.	Influence on Policy: The connection between public sentiment and political behavior is a recurring theme, illustrating how understanding public opinion can directly impact decision-making and governance.</a:t>
            </a:r>
            <a:endParaRPr/>
          </a:p>
          <a:p>
            <a:pPr indent="-228600" lvl="0" marL="228600" rtl="0" algn="l">
              <a:lnSpc>
                <a:spcPct val="90000"/>
              </a:lnSpc>
              <a:spcBef>
                <a:spcPts val="1000"/>
              </a:spcBef>
              <a:spcAft>
                <a:spcPts val="0"/>
              </a:spcAft>
              <a:buClr>
                <a:schemeClr val="dk1"/>
              </a:buClr>
              <a:buSzPts val="1900"/>
              <a:buChar char="•"/>
            </a:pPr>
            <a:r>
              <a:rPr lang="en-US" sz="1900"/>
              <a:t>3.	Quantitative and Qualitative Methods: The use of both quantitative (surveys, statistics) and qualitative (interviews, focus groups) methodologies showcases the depth of insight that can be gained from studying public attitudes.</a:t>
            </a:r>
            <a:endParaRPr/>
          </a:p>
          <a:p>
            <a:pPr indent="-107950" lvl="0" marL="228600" rtl="0" algn="l">
              <a:lnSpc>
                <a:spcPct val="90000"/>
              </a:lnSpc>
              <a:spcBef>
                <a:spcPts val="1000"/>
              </a:spcBef>
              <a:spcAft>
                <a:spcPts val="0"/>
              </a:spcAft>
              <a:buClr>
                <a:schemeClr val="dk1"/>
              </a:buClr>
              <a:buSzPts val="1900"/>
              <a:buNone/>
            </a:pPr>
            <a:r>
              <a:t/>
            </a:r>
            <a:endParaRPr sz="19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7" name="Shape 197"/>
        <p:cNvGrpSpPr/>
        <p:nvPr/>
      </p:nvGrpSpPr>
      <p:grpSpPr>
        <a:xfrm>
          <a:off x="0" y="0"/>
          <a:ext cx="0" cy="0"/>
          <a:chOff x="0" y="0"/>
          <a:chExt cx="0" cy="0"/>
        </a:xfrm>
      </p:grpSpPr>
      <p:sp>
        <p:nvSpPr>
          <p:cNvPr id="198" name="Google Shape;198;p1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99" name="Google Shape;199;p11"/>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Complex maths formulae on a blackboard" id="200" name="Google Shape;200;p11"/>
          <p:cNvPicPr preferRelativeResize="0"/>
          <p:nvPr/>
        </p:nvPicPr>
        <p:blipFill rotWithShape="1">
          <a:blip r:embed="rId3">
            <a:alphaModFix/>
          </a:blip>
          <a:srcRect b="-1" l="34481" r="20558"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201" name="Google Shape;201;p11"/>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From definitions …….</a:t>
            </a:r>
            <a:endParaRPr/>
          </a:p>
        </p:txBody>
      </p:sp>
      <p:sp>
        <p:nvSpPr>
          <p:cNvPr id="202" name="Google Shape;202;p11"/>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4.	Historical Context: Some definitions point to the evolution of public opinion research, suggesting that understanding its history is crucial for grasping its current practices and challenges.</a:t>
            </a:r>
            <a:endParaRPr/>
          </a:p>
          <a:p>
            <a:pPr indent="-228600" lvl="0" marL="228600" rtl="0" algn="l">
              <a:lnSpc>
                <a:spcPct val="90000"/>
              </a:lnSpc>
              <a:spcBef>
                <a:spcPts val="1000"/>
              </a:spcBef>
              <a:spcAft>
                <a:spcPts val="0"/>
              </a:spcAft>
              <a:buClr>
                <a:schemeClr val="dk1"/>
              </a:buClr>
              <a:buSzPts val="2000"/>
              <a:buChar char="•"/>
            </a:pPr>
            <a:r>
              <a:rPr lang="en-US" sz="2000"/>
              <a:t>5.	Perception vs. Reality: The notion that public opinion can be an artifact or illusion points to the complexities involved, reminding researchers to critically evaluate the data and consider the factors that shape public perceptions.</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6" name="Shape 206"/>
        <p:cNvGrpSpPr/>
        <p:nvPr/>
      </p:nvGrpSpPr>
      <p:grpSpPr>
        <a:xfrm>
          <a:off x="0" y="0"/>
          <a:ext cx="0" cy="0"/>
          <a:chOff x="0" y="0"/>
          <a:chExt cx="0" cy="0"/>
        </a:xfrm>
      </p:grpSpPr>
      <p:sp>
        <p:nvSpPr>
          <p:cNvPr id="207" name="Google Shape;207;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08" name="Google Shape;208;p12"/>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Yellow and blue symbols" id="209" name="Google Shape;209;p12"/>
          <p:cNvPicPr preferRelativeResize="0"/>
          <p:nvPr/>
        </p:nvPicPr>
        <p:blipFill rotWithShape="1">
          <a:blip r:embed="rId3">
            <a:alphaModFix/>
          </a:blip>
          <a:srcRect b="1" l="23884" r="29000"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210" name="Google Shape;210;p12"/>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Main features/characteristics of opinion polls</a:t>
            </a:r>
            <a:endParaRPr/>
          </a:p>
        </p:txBody>
      </p:sp>
      <p:sp>
        <p:nvSpPr>
          <p:cNvPr id="211" name="Google Shape;211;p12"/>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1.	Sampling: Opinion polls typically involve selecting a representative sample of the population to ensure that the results accurately reflect the views of the larger group (Creswell, 2014).</a:t>
            </a:r>
            <a:endParaRPr/>
          </a:p>
          <a:p>
            <a:pPr indent="-228600" lvl="0" marL="228600" rtl="0" algn="l">
              <a:lnSpc>
                <a:spcPct val="90000"/>
              </a:lnSpc>
              <a:spcBef>
                <a:spcPts val="1000"/>
              </a:spcBef>
              <a:spcAft>
                <a:spcPts val="0"/>
              </a:spcAft>
              <a:buClr>
                <a:schemeClr val="dk1"/>
              </a:buClr>
              <a:buSzPts val="2000"/>
              <a:buChar char="•"/>
            </a:pPr>
            <a:r>
              <a:rPr lang="en-US" sz="2000"/>
              <a:t>2.	Question Design: The formulation of questions is crucial, as leading or ambiguous questions can skew results (Fowler, 2014)</a:t>
            </a:r>
            <a:endParaRPr/>
          </a:p>
          <a:p>
            <a:pPr indent="-228600" lvl="0" marL="228600" rtl="0" algn="l">
              <a:lnSpc>
                <a:spcPct val="90000"/>
              </a:lnSpc>
              <a:spcBef>
                <a:spcPts val="1000"/>
              </a:spcBef>
              <a:spcAft>
                <a:spcPts val="0"/>
              </a:spcAft>
              <a:buClr>
                <a:schemeClr val="dk1"/>
              </a:buClr>
              <a:buSzPts val="2000"/>
              <a:buChar char="•"/>
            </a:pPr>
            <a:r>
              <a:rPr lang="en-US" sz="2000"/>
              <a:t>3.	Data Collection: Opinion polls can be conducted through various methods, including telephone interviews, online surveys, face-to-face interviews, and mailed questionnaires (Dillman et al., 2014).</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5" name="Shape 215"/>
        <p:cNvGrpSpPr/>
        <p:nvPr/>
      </p:nvGrpSpPr>
      <p:grpSpPr>
        <a:xfrm>
          <a:off x="0" y="0"/>
          <a:ext cx="0" cy="0"/>
          <a:chOff x="0" y="0"/>
          <a:chExt cx="0" cy="0"/>
        </a:xfrm>
      </p:grpSpPr>
      <p:sp>
        <p:nvSpPr>
          <p:cNvPr id="216" name="Google Shape;216;p1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17" name="Google Shape;217;p13"/>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Magnifying glass showing decling performance" id="218" name="Google Shape;218;p13"/>
          <p:cNvPicPr preferRelativeResize="0"/>
          <p:nvPr/>
        </p:nvPicPr>
        <p:blipFill rotWithShape="1">
          <a:blip r:embed="rId3">
            <a:alphaModFix/>
          </a:blip>
          <a:srcRect b="-1" l="14162" r="44726"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219" name="Google Shape;219;p13"/>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Main features/characteristics of opinion polls</a:t>
            </a:r>
            <a:endParaRPr/>
          </a:p>
        </p:txBody>
      </p:sp>
      <p:sp>
        <p:nvSpPr>
          <p:cNvPr id="220" name="Google Shape;220;p13"/>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4.	Statistical Analysis: Results from opinion polls are analyzed using statistical methods to interpret the data and measure the margin of error, confidence levels, and demographic breakdowns (Babbie, 2016). </a:t>
            </a:r>
            <a:endParaRPr/>
          </a:p>
          <a:p>
            <a:pPr indent="-228600" lvl="0" marL="228600" rtl="0" algn="l">
              <a:lnSpc>
                <a:spcPct val="90000"/>
              </a:lnSpc>
              <a:spcBef>
                <a:spcPts val="1000"/>
              </a:spcBef>
              <a:spcAft>
                <a:spcPts val="0"/>
              </a:spcAft>
              <a:buClr>
                <a:schemeClr val="dk1"/>
              </a:buClr>
              <a:buSzPts val="2000"/>
              <a:buChar char="•"/>
            </a:pPr>
            <a:r>
              <a:rPr lang="en-US" sz="2000"/>
              <a:t>5.	Timing and Context: The timing of the poll and the context in which it is conducted can significantly affect the results, as public opinion may be influenced by current events and social dynamics (Berinsky, 2017).</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4" name="Shape 224"/>
        <p:cNvGrpSpPr/>
        <p:nvPr/>
      </p:nvGrpSpPr>
      <p:grpSpPr>
        <a:xfrm>
          <a:off x="0" y="0"/>
          <a:ext cx="0" cy="0"/>
          <a:chOff x="0" y="0"/>
          <a:chExt cx="0" cy="0"/>
        </a:xfrm>
      </p:grpSpPr>
      <p:sp>
        <p:nvSpPr>
          <p:cNvPr id="225" name="Google Shape;225;p1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26" name="Google Shape;226;p14"/>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Single tree on a field with cityscape in foggy distance" id="227" name="Google Shape;227;p14"/>
          <p:cNvPicPr preferRelativeResize="0"/>
          <p:nvPr/>
        </p:nvPicPr>
        <p:blipFill rotWithShape="1">
          <a:blip r:embed="rId3">
            <a:alphaModFix/>
          </a:blip>
          <a:srcRect b="0" l="3855" r="55188"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228" name="Google Shape;228;p14"/>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Play"/>
              <a:buNone/>
            </a:pPr>
            <a:r>
              <a:rPr lang="en-US" sz="2800"/>
              <a:t>History and Origin of Public Opinion Research</a:t>
            </a:r>
            <a:br>
              <a:rPr lang="en-US" sz="2800"/>
            </a:br>
            <a:endParaRPr sz="2800"/>
          </a:p>
        </p:txBody>
      </p:sp>
      <p:sp>
        <p:nvSpPr>
          <p:cNvPr id="229" name="Google Shape;229;p14"/>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Public opinion research has its roots in the early 20th century, emerging as a formalized field of study in response to the growing importance of public opinion in democratic societies. </a:t>
            </a:r>
            <a:endParaRPr/>
          </a:p>
          <a:p>
            <a:pPr indent="-228600" lvl="0" marL="228600" rtl="0" algn="l">
              <a:lnSpc>
                <a:spcPct val="90000"/>
              </a:lnSpc>
              <a:spcBef>
                <a:spcPts val="1000"/>
              </a:spcBef>
              <a:spcAft>
                <a:spcPts val="0"/>
              </a:spcAft>
              <a:buClr>
                <a:schemeClr val="dk1"/>
              </a:buClr>
              <a:buSzPts val="2000"/>
              <a:buChar char="•"/>
            </a:pPr>
            <a:r>
              <a:rPr lang="en-US" sz="2000"/>
              <a:t>The first systematic public opinion polls were conducted in the United States during the 1930s, with George Gallup and Elmo Roper being among the pioneers. </a:t>
            </a:r>
            <a:endParaRPr/>
          </a:p>
          <a:p>
            <a:pPr indent="-228600" lvl="0" marL="228600" rtl="0" algn="l">
              <a:lnSpc>
                <a:spcPct val="90000"/>
              </a:lnSpc>
              <a:spcBef>
                <a:spcPts val="1000"/>
              </a:spcBef>
              <a:spcAft>
                <a:spcPts val="0"/>
              </a:spcAft>
              <a:buClr>
                <a:schemeClr val="dk1"/>
              </a:buClr>
              <a:buSzPts val="2000"/>
              <a:buChar char="•"/>
            </a:pPr>
            <a:r>
              <a:rPr lang="en-US" sz="2000"/>
              <a:t>The 1940s and 1950s saw significant advancements in the field, particularly during and after World War II, when the U.S. government utilized polls to gauge public sentiment regarding the war effort and domestic issues. </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3" name="Shape 233"/>
        <p:cNvGrpSpPr/>
        <p:nvPr/>
      </p:nvGrpSpPr>
      <p:grpSpPr>
        <a:xfrm>
          <a:off x="0" y="0"/>
          <a:ext cx="0" cy="0"/>
          <a:chOff x="0" y="0"/>
          <a:chExt cx="0" cy="0"/>
        </a:xfrm>
      </p:grpSpPr>
      <p:sp>
        <p:nvSpPr>
          <p:cNvPr id="234" name="Google Shape;234;p1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35" name="Google Shape;235;p15"/>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Old computer monitors" id="236" name="Google Shape;236;p15"/>
          <p:cNvPicPr preferRelativeResize="0"/>
          <p:nvPr/>
        </p:nvPicPr>
        <p:blipFill rotWithShape="1">
          <a:blip r:embed="rId3">
            <a:alphaModFix/>
          </a:blip>
          <a:srcRect b="-1" l="26323" r="33026"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237" name="Google Shape;237;p15"/>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Play"/>
              <a:buNone/>
            </a:pPr>
            <a:r>
              <a:rPr lang="en-US" sz="2800"/>
              <a:t>History and Origin of Public Opinion Research</a:t>
            </a:r>
            <a:br>
              <a:rPr lang="en-US" sz="2800"/>
            </a:br>
            <a:endParaRPr sz="2800"/>
          </a:p>
        </p:txBody>
      </p:sp>
      <p:sp>
        <p:nvSpPr>
          <p:cNvPr id="238" name="Google Shape;238;p15"/>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By the 1960s and 1970s, public opinion research expanded significantly with the advent of new technologies, such as telephone surveys and later, computer-assisted telephone interviewing (CATI). </a:t>
            </a:r>
            <a:endParaRPr/>
          </a:p>
          <a:p>
            <a:pPr indent="-228600" lvl="0" marL="228600" rtl="0" algn="l">
              <a:lnSpc>
                <a:spcPct val="90000"/>
              </a:lnSpc>
              <a:spcBef>
                <a:spcPts val="1000"/>
              </a:spcBef>
              <a:spcAft>
                <a:spcPts val="0"/>
              </a:spcAft>
              <a:buClr>
                <a:schemeClr val="dk1"/>
              </a:buClr>
              <a:buSzPts val="2000"/>
              <a:buChar char="•"/>
            </a:pPr>
            <a:r>
              <a:rPr lang="en-US" sz="2000"/>
              <a:t>In recent decades, the growth of the internet has transformed public opinion research, allowing for rapid data collection and the emergence of online surveys.</a:t>
            </a:r>
            <a:endParaRPr/>
          </a:p>
          <a:p>
            <a:pPr indent="-228600" lvl="0" marL="228600" rtl="0" algn="l">
              <a:lnSpc>
                <a:spcPct val="90000"/>
              </a:lnSpc>
              <a:spcBef>
                <a:spcPts val="1000"/>
              </a:spcBef>
              <a:spcAft>
                <a:spcPts val="0"/>
              </a:spcAft>
              <a:buClr>
                <a:schemeClr val="dk1"/>
              </a:buClr>
              <a:buSzPts val="2000"/>
              <a:buChar char="•"/>
            </a:pPr>
            <a:r>
              <a:rPr lang="en-US" sz="2000"/>
              <a:t> Despite these advancements, challenges such as response bias and the representativeness of samples continue to shape the discourse around public opinion research (Bishop, 2005).</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2" name="Shape 242"/>
        <p:cNvGrpSpPr/>
        <p:nvPr/>
      </p:nvGrpSpPr>
      <p:grpSpPr>
        <a:xfrm>
          <a:off x="0" y="0"/>
          <a:ext cx="0" cy="0"/>
          <a:chOff x="0" y="0"/>
          <a:chExt cx="0" cy="0"/>
        </a:xfrm>
      </p:grpSpPr>
      <p:sp>
        <p:nvSpPr>
          <p:cNvPr id="243" name="Google Shape;243;p1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44" name="Google Shape;244;p16"/>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Magnifying glass showing decling performance" id="245" name="Google Shape;245;p16"/>
          <p:cNvPicPr preferRelativeResize="0"/>
          <p:nvPr/>
        </p:nvPicPr>
        <p:blipFill rotWithShape="1">
          <a:blip r:embed="rId3">
            <a:alphaModFix/>
          </a:blip>
          <a:srcRect b="-1" l="14162" r="44726"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246" name="Google Shape;246;p16"/>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400"/>
              <a:buFont typeface="Play"/>
              <a:buNone/>
            </a:pPr>
            <a:r>
              <a:rPr lang="en-US" sz="3400"/>
              <a:t>Purposes of Public Opinion Research</a:t>
            </a:r>
            <a:br>
              <a:rPr lang="en-US" sz="3400"/>
            </a:br>
            <a:endParaRPr sz="3400"/>
          </a:p>
        </p:txBody>
      </p:sp>
      <p:sp>
        <p:nvSpPr>
          <p:cNvPr id="247" name="Google Shape;247;p16"/>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1. Informing Policy Decisions: One of the primary purposes of public opinion research is to provide policymakers with insights into the attitudes and preferences of constituents. </a:t>
            </a:r>
            <a:endParaRPr/>
          </a:p>
          <a:p>
            <a:pPr indent="-228600" lvl="0" marL="228600" rtl="0" algn="l">
              <a:lnSpc>
                <a:spcPct val="90000"/>
              </a:lnSpc>
              <a:spcBef>
                <a:spcPts val="1000"/>
              </a:spcBef>
              <a:spcAft>
                <a:spcPts val="0"/>
              </a:spcAft>
              <a:buClr>
                <a:schemeClr val="dk1"/>
              </a:buClr>
              <a:buSzPts val="2000"/>
              <a:buChar char="•"/>
            </a:pPr>
            <a:r>
              <a:rPr lang="en-US" sz="2000"/>
              <a:t>2. Political Campaigning: Political candidates and parties utilize public opinion research to gauge voter sentiment, identify key issues, and tailor their messages accordingly. </a:t>
            </a:r>
            <a:endParaRPr/>
          </a:p>
          <a:p>
            <a:pPr indent="-228600" lvl="0" marL="228600" rtl="0" algn="l">
              <a:lnSpc>
                <a:spcPct val="90000"/>
              </a:lnSpc>
              <a:spcBef>
                <a:spcPts val="1000"/>
              </a:spcBef>
              <a:spcAft>
                <a:spcPts val="0"/>
              </a:spcAft>
              <a:buClr>
                <a:schemeClr val="dk1"/>
              </a:buClr>
              <a:buSzPts val="2000"/>
              <a:buChar char="•"/>
            </a:pPr>
            <a:r>
              <a:rPr lang="en-US" sz="2000"/>
              <a:t>3. Understanding Social Trends: Public opinion research enables researchers and sociologists to track changes in societal attitudes over time. </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1" name="Shape 251"/>
        <p:cNvGrpSpPr/>
        <p:nvPr/>
      </p:nvGrpSpPr>
      <p:grpSpPr>
        <a:xfrm>
          <a:off x="0" y="0"/>
          <a:ext cx="0" cy="0"/>
          <a:chOff x="0" y="0"/>
          <a:chExt cx="0" cy="0"/>
        </a:xfrm>
      </p:grpSpPr>
      <p:sp>
        <p:nvSpPr>
          <p:cNvPr id="252" name="Google Shape;252;p1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53" name="Google Shape;253;p17"/>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254" name="Google Shape;254;p17"/>
          <p:cNvPicPr preferRelativeResize="0"/>
          <p:nvPr/>
        </p:nvPicPr>
        <p:blipFill rotWithShape="1">
          <a:blip r:embed="rId3">
            <a:alphaModFix/>
          </a:blip>
          <a:srcRect b="0" l="21699" r="43658"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255" name="Google Shape;255;p17"/>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400"/>
              <a:buFont typeface="Play"/>
              <a:buNone/>
            </a:pPr>
            <a:r>
              <a:rPr lang="en-US" sz="3400"/>
              <a:t>Purposes of Public Opinion Research</a:t>
            </a:r>
            <a:br>
              <a:rPr lang="en-US" sz="3400"/>
            </a:br>
            <a:endParaRPr sz="3400"/>
          </a:p>
        </p:txBody>
      </p:sp>
      <p:sp>
        <p:nvSpPr>
          <p:cNvPr id="256" name="Google Shape;256;p17"/>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4. Market Research: In the business realm, companies use public opinion research to assess consumer preferences and behaviors. </a:t>
            </a:r>
            <a:endParaRPr/>
          </a:p>
          <a:p>
            <a:pPr indent="-228600" lvl="0" marL="228600" rtl="0" algn="l">
              <a:lnSpc>
                <a:spcPct val="90000"/>
              </a:lnSpc>
              <a:spcBef>
                <a:spcPts val="1000"/>
              </a:spcBef>
              <a:spcAft>
                <a:spcPts val="0"/>
              </a:spcAft>
              <a:buClr>
                <a:schemeClr val="dk1"/>
              </a:buClr>
              <a:buSzPts val="2000"/>
              <a:buChar char="•"/>
            </a:pPr>
            <a:r>
              <a:rPr lang="en-US" sz="2000"/>
              <a:t>5. Civic Engagement: By highlighting public attitudes on critical issues, opinion research can foster civic engagement and awareness. </a:t>
            </a:r>
            <a:endParaRPr/>
          </a:p>
          <a:p>
            <a:pPr indent="-228600" lvl="0" marL="228600" rtl="0" algn="l">
              <a:lnSpc>
                <a:spcPct val="90000"/>
              </a:lnSpc>
              <a:spcBef>
                <a:spcPts val="1000"/>
              </a:spcBef>
              <a:spcAft>
                <a:spcPts val="0"/>
              </a:spcAft>
              <a:buClr>
                <a:schemeClr val="dk1"/>
              </a:buClr>
              <a:buSzPts val="2000"/>
              <a:buChar char="•"/>
            </a:pPr>
            <a:r>
              <a:rPr lang="en-US" sz="2000"/>
              <a:t>6. Crisis Management: Public opinion research can help organizations, including governments and corporations, understand how the public perceives a crisis or emergency.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0" name="Shape 260"/>
        <p:cNvGrpSpPr/>
        <p:nvPr/>
      </p:nvGrpSpPr>
      <p:grpSpPr>
        <a:xfrm>
          <a:off x="0" y="0"/>
          <a:ext cx="0" cy="0"/>
          <a:chOff x="0" y="0"/>
          <a:chExt cx="0" cy="0"/>
        </a:xfrm>
      </p:grpSpPr>
      <p:sp>
        <p:nvSpPr>
          <p:cNvPr id="261" name="Google Shape;261;p1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62" name="Google Shape;262;p18"/>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263" name="Google Shape;263;p18"/>
          <p:cNvPicPr preferRelativeResize="0"/>
          <p:nvPr/>
        </p:nvPicPr>
        <p:blipFill rotWithShape="1">
          <a:blip r:embed="rId3">
            <a:alphaModFix/>
          </a:blip>
          <a:srcRect b="0" l="21699" r="43658"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264" name="Google Shape;264;p18"/>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400"/>
              <a:buFont typeface="Play"/>
              <a:buNone/>
            </a:pPr>
            <a:r>
              <a:rPr lang="en-US" sz="3400"/>
              <a:t>Purposes of Public Opinion Research</a:t>
            </a:r>
            <a:br>
              <a:rPr lang="en-US" sz="3400"/>
            </a:br>
            <a:endParaRPr sz="3400"/>
          </a:p>
        </p:txBody>
      </p:sp>
      <p:sp>
        <p:nvSpPr>
          <p:cNvPr id="265" name="Google Shape;265;p18"/>
          <p:cNvSpPr txBox="1"/>
          <p:nvPr>
            <p:ph idx="1" type="body"/>
          </p:nvPr>
        </p:nvSpPr>
        <p:spPr>
          <a:xfrm>
            <a:off x="1137034" y="2194102"/>
            <a:ext cx="6831187" cy="4423674"/>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7. Evaluating Public Services: Governments and organizations use public opinion research to assess satisfaction with public services. </a:t>
            </a:r>
            <a:endParaRPr/>
          </a:p>
          <a:p>
            <a:pPr indent="-228600" lvl="0" marL="228600" rtl="0" algn="l">
              <a:lnSpc>
                <a:spcPct val="90000"/>
              </a:lnSpc>
              <a:spcBef>
                <a:spcPts val="1000"/>
              </a:spcBef>
              <a:spcAft>
                <a:spcPts val="0"/>
              </a:spcAft>
              <a:buClr>
                <a:schemeClr val="dk1"/>
              </a:buClr>
              <a:buSzPts val="2000"/>
              <a:buChar char="•"/>
            </a:pPr>
            <a:r>
              <a:rPr lang="en-US" sz="2000"/>
              <a:t>8. Media Influence: Understanding public opinion helps media organizations gauge the effectiveness of their coverage and reporting. </a:t>
            </a:r>
            <a:endParaRPr/>
          </a:p>
          <a:p>
            <a:pPr indent="-228600" lvl="0" marL="228600" rtl="0" algn="l">
              <a:lnSpc>
                <a:spcPct val="90000"/>
              </a:lnSpc>
              <a:spcBef>
                <a:spcPts val="1000"/>
              </a:spcBef>
              <a:spcAft>
                <a:spcPts val="0"/>
              </a:spcAft>
              <a:buClr>
                <a:schemeClr val="dk1"/>
              </a:buClr>
              <a:buSzPts val="2000"/>
              <a:buChar char="•"/>
            </a:pPr>
            <a:r>
              <a:rPr lang="en-US" sz="2000"/>
              <a:t>9. Identifying Emerging Issues: Public opinion research can uncover emerging social and political issues that may not yet be on the public or political agenda. </a:t>
            </a:r>
            <a:endParaRPr/>
          </a:p>
          <a:p>
            <a:pPr indent="-228600" lvl="0" marL="228600" rtl="0" algn="l">
              <a:lnSpc>
                <a:spcPct val="90000"/>
              </a:lnSpc>
              <a:spcBef>
                <a:spcPts val="1000"/>
              </a:spcBef>
              <a:spcAft>
                <a:spcPts val="0"/>
              </a:spcAft>
              <a:buClr>
                <a:schemeClr val="dk1"/>
              </a:buClr>
              <a:buSzPts val="2000"/>
              <a:buChar char="•"/>
            </a:pPr>
            <a:r>
              <a:rPr lang="en-US" sz="2000"/>
              <a:t>10. Enhancing Democratic Participation: By highlighting public attitudes and opinions, research can motivate individuals to engage in civic activities, such as voting or community involvement, ultimately strengthening democratic processes</a:t>
            </a:r>
            <a:endParaRPr/>
          </a:p>
          <a:p>
            <a:pPr indent="-120650" lvl="0" marL="228600" rtl="0" algn="l">
              <a:lnSpc>
                <a:spcPct val="90000"/>
              </a:lnSpc>
              <a:spcBef>
                <a:spcPts val="1000"/>
              </a:spcBef>
              <a:spcAft>
                <a:spcPts val="0"/>
              </a:spcAft>
              <a:buClr>
                <a:schemeClr val="dk1"/>
              </a:buClr>
              <a:buSzPts val="1700"/>
              <a:buNone/>
            </a:pPr>
            <a:r>
              <a:t/>
            </a:r>
            <a:endParaRPr sz="17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9" name="Shape 269"/>
        <p:cNvGrpSpPr/>
        <p:nvPr/>
      </p:nvGrpSpPr>
      <p:grpSpPr>
        <a:xfrm>
          <a:off x="0" y="0"/>
          <a:ext cx="0" cy="0"/>
          <a:chOff x="0" y="0"/>
          <a:chExt cx="0" cy="0"/>
        </a:xfrm>
      </p:grpSpPr>
      <p:sp>
        <p:nvSpPr>
          <p:cNvPr id="270" name="Google Shape;270;p1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71" name="Google Shape;271;p19"/>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Magnifying glass showing decling performance" id="272" name="Google Shape;272;p19"/>
          <p:cNvPicPr preferRelativeResize="0"/>
          <p:nvPr/>
        </p:nvPicPr>
        <p:blipFill rotWithShape="1">
          <a:blip r:embed="rId3">
            <a:alphaModFix/>
          </a:blip>
          <a:srcRect b="-1" l="14162" r="44726"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273" name="Google Shape;273;p19"/>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700"/>
              <a:buFont typeface="Play"/>
              <a:buNone/>
            </a:pPr>
            <a:r>
              <a:rPr lang="en-US" sz="3700"/>
              <a:t>Types of Public Opinion Research</a:t>
            </a:r>
            <a:br>
              <a:rPr lang="en-US" sz="3700"/>
            </a:br>
            <a:endParaRPr sz="3700"/>
          </a:p>
        </p:txBody>
      </p:sp>
      <p:sp>
        <p:nvSpPr>
          <p:cNvPr id="274" name="Google Shape;274;p19"/>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1. Surveys: Surveys are the most common form of public opinion research, employing structured questionnaires to gather data from a sample of respondents. </a:t>
            </a:r>
            <a:endParaRPr/>
          </a:p>
          <a:p>
            <a:pPr indent="-228600" lvl="0" marL="228600" rtl="0" algn="l">
              <a:lnSpc>
                <a:spcPct val="90000"/>
              </a:lnSpc>
              <a:spcBef>
                <a:spcPts val="1000"/>
              </a:spcBef>
              <a:spcAft>
                <a:spcPts val="0"/>
              </a:spcAft>
              <a:buClr>
                <a:schemeClr val="dk1"/>
              </a:buClr>
              <a:buSzPts val="2000"/>
              <a:buChar char="•"/>
            </a:pPr>
            <a:r>
              <a:rPr lang="en-US" sz="2000"/>
              <a:t>2. Focus Groups: Focus groups involve small, diverse groups of participants who discuss their opinions and feelings about a particular topic. </a:t>
            </a:r>
            <a:endParaRPr/>
          </a:p>
          <a:p>
            <a:pPr indent="-228600" lvl="0" marL="228600" rtl="0" algn="l">
              <a:lnSpc>
                <a:spcPct val="90000"/>
              </a:lnSpc>
              <a:spcBef>
                <a:spcPts val="1000"/>
              </a:spcBef>
              <a:spcAft>
                <a:spcPts val="0"/>
              </a:spcAft>
              <a:buClr>
                <a:schemeClr val="dk1"/>
              </a:buClr>
              <a:buSzPts val="2000"/>
              <a:buChar char="•"/>
            </a:pPr>
            <a:r>
              <a:rPr lang="en-US" sz="2000"/>
              <a:t>3. Polls: Polls are quick snapshots of public opinion at a specific moment. </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8" name="Shape 278"/>
        <p:cNvGrpSpPr/>
        <p:nvPr/>
      </p:nvGrpSpPr>
      <p:grpSpPr>
        <a:xfrm>
          <a:off x="0" y="0"/>
          <a:ext cx="0" cy="0"/>
          <a:chOff x="0" y="0"/>
          <a:chExt cx="0" cy="0"/>
        </a:xfrm>
      </p:grpSpPr>
      <p:sp>
        <p:nvSpPr>
          <p:cNvPr id="279" name="Google Shape;279;p2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80" name="Google Shape;280;p20"/>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81" name="Google Shape;281;p20"/>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82" name="Google Shape;282;p20"/>
          <p:cNvSpPr txBox="1"/>
          <p:nvPr>
            <p:ph type="title"/>
          </p:nvPr>
        </p:nvSpPr>
        <p:spPr>
          <a:xfrm>
            <a:off x="1285240" y="1050595"/>
            <a:ext cx="8074815" cy="161848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Play"/>
              <a:buNone/>
            </a:pPr>
            <a:r>
              <a:rPr lang="en-US" sz="4500"/>
              <a:t>Types of Public </a:t>
            </a:r>
            <a:br>
              <a:rPr lang="en-US" sz="4500"/>
            </a:br>
            <a:r>
              <a:rPr lang="en-US" sz="4500"/>
              <a:t>Opinion Research</a:t>
            </a:r>
            <a:br>
              <a:rPr lang="en-US" sz="4500"/>
            </a:br>
            <a:endParaRPr sz="4500"/>
          </a:p>
        </p:txBody>
      </p:sp>
      <p:sp>
        <p:nvSpPr>
          <p:cNvPr id="283" name="Google Shape;283;p20"/>
          <p:cNvSpPr txBox="1"/>
          <p:nvPr>
            <p:ph idx="1" type="body"/>
          </p:nvPr>
        </p:nvSpPr>
        <p:spPr>
          <a:xfrm>
            <a:off x="1285240" y="2969469"/>
            <a:ext cx="8074815" cy="280039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4. Tracking Studies: Tracking studies involve conducting repeated surveys over time to monitor changes in public opinion on specific issues or candidates. </a:t>
            </a:r>
            <a:endParaRPr/>
          </a:p>
          <a:p>
            <a:pPr indent="-228600" lvl="0" marL="228600" rtl="0" algn="l">
              <a:lnSpc>
                <a:spcPct val="90000"/>
              </a:lnSpc>
              <a:spcBef>
                <a:spcPts val="1000"/>
              </a:spcBef>
              <a:spcAft>
                <a:spcPts val="0"/>
              </a:spcAft>
              <a:buClr>
                <a:schemeClr val="dk1"/>
              </a:buClr>
              <a:buSzPts val="2400"/>
              <a:buChar char="•"/>
            </a:pPr>
            <a:r>
              <a:rPr lang="en-US" sz="2400"/>
              <a:t>5. Exit Polls: Exit polls are conducted immediately after voters cast their ballots in elections. </a:t>
            </a:r>
            <a:endParaRPr/>
          </a:p>
          <a:p>
            <a:pPr indent="-228600" lvl="0" marL="228600" rtl="0" algn="l">
              <a:lnSpc>
                <a:spcPct val="90000"/>
              </a:lnSpc>
              <a:spcBef>
                <a:spcPts val="1000"/>
              </a:spcBef>
              <a:spcAft>
                <a:spcPts val="0"/>
              </a:spcAft>
              <a:buClr>
                <a:schemeClr val="dk1"/>
              </a:buClr>
              <a:buSzPts val="2400"/>
              <a:buChar char="•"/>
            </a:pPr>
            <a:r>
              <a:rPr lang="en-US" sz="2400"/>
              <a:t>6. Deliberative Polling: Deliberative polling combines polling with informed discussion.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7" name="Shape 287"/>
        <p:cNvGrpSpPr/>
        <p:nvPr/>
      </p:nvGrpSpPr>
      <p:grpSpPr>
        <a:xfrm>
          <a:off x="0" y="0"/>
          <a:ext cx="0" cy="0"/>
          <a:chOff x="0" y="0"/>
          <a:chExt cx="0" cy="0"/>
        </a:xfrm>
      </p:grpSpPr>
      <p:sp>
        <p:nvSpPr>
          <p:cNvPr id="288" name="Google Shape;288;p2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89" name="Google Shape;289;p21"/>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Magnifying glass showing decling performance" id="290" name="Google Shape;290;p21"/>
          <p:cNvPicPr preferRelativeResize="0"/>
          <p:nvPr/>
        </p:nvPicPr>
        <p:blipFill rotWithShape="1">
          <a:blip r:embed="rId3">
            <a:alphaModFix/>
          </a:blip>
          <a:srcRect b="-1" l="14162" r="44726"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291" name="Google Shape;291;p21"/>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700"/>
              <a:buFont typeface="Play"/>
              <a:buNone/>
            </a:pPr>
            <a:r>
              <a:rPr lang="en-US" sz="3700"/>
              <a:t>Types of Public Opinion Research</a:t>
            </a:r>
            <a:br>
              <a:rPr lang="en-US" sz="3700"/>
            </a:br>
            <a:endParaRPr sz="3700"/>
          </a:p>
        </p:txBody>
      </p:sp>
      <p:sp>
        <p:nvSpPr>
          <p:cNvPr id="292" name="Google Shape;292;p21"/>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900"/>
              <a:buChar char="•"/>
            </a:pPr>
            <a:r>
              <a:rPr lang="en-US" sz="1900"/>
              <a:t>7. Content Analysis: Content analysis involves systematically examining media content, such as news articles, social media posts, or speeches, to assess public sentiment and discourse around specific issues (Neuendorf, 2017</a:t>
            </a:r>
            <a:endParaRPr/>
          </a:p>
          <a:p>
            <a:pPr indent="-228600" lvl="0" marL="228600" rtl="0" algn="l">
              <a:lnSpc>
                <a:spcPct val="90000"/>
              </a:lnSpc>
              <a:spcBef>
                <a:spcPts val="1000"/>
              </a:spcBef>
              <a:spcAft>
                <a:spcPts val="0"/>
              </a:spcAft>
              <a:buClr>
                <a:schemeClr val="dk1"/>
              </a:buClr>
              <a:buSzPts val="1900"/>
              <a:buChar char="•"/>
            </a:pPr>
            <a:r>
              <a:rPr lang="en-US" sz="1900"/>
              <a:t>8. Social Media Analysis: With the rise of social media, researchers increasingly analyze online conversations and trends to gauge public opinion. </a:t>
            </a:r>
            <a:endParaRPr/>
          </a:p>
          <a:p>
            <a:pPr indent="-228600" lvl="0" marL="228600" rtl="0" algn="l">
              <a:lnSpc>
                <a:spcPct val="90000"/>
              </a:lnSpc>
              <a:spcBef>
                <a:spcPts val="1000"/>
              </a:spcBef>
              <a:spcAft>
                <a:spcPts val="0"/>
              </a:spcAft>
              <a:buClr>
                <a:schemeClr val="dk1"/>
              </a:buClr>
              <a:buSzPts val="1900"/>
              <a:buChar char="•"/>
            </a:pPr>
            <a:r>
              <a:rPr lang="en-US" sz="1900"/>
              <a:t>9.	Market Research: While not exclusively focused on public opinion, market research employs similar methodologies to understand consumer preferences, behaviors, and attitudes toward products and services (Malhotra, 2010). </a:t>
            </a:r>
            <a:endParaRPr/>
          </a:p>
          <a:p>
            <a:pPr indent="-107950" lvl="0" marL="228600" rtl="0" algn="l">
              <a:lnSpc>
                <a:spcPct val="90000"/>
              </a:lnSpc>
              <a:spcBef>
                <a:spcPts val="1000"/>
              </a:spcBef>
              <a:spcAft>
                <a:spcPts val="0"/>
              </a:spcAft>
              <a:buClr>
                <a:schemeClr val="dk1"/>
              </a:buClr>
              <a:buSzPts val="1900"/>
              <a:buNone/>
            </a:pPr>
            <a:r>
              <a:t/>
            </a:r>
            <a:endParaRPr sz="19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6" name="Shape 296"/>
        <p:cNvGrpSpPr/>
        <p:nvPr/>
      </p:nvGrpSpPr>
      <p:grpSpPr>
        <a:xfrm>
          <a:off x="0" y="0"/>
          <a:ext cx="0" cy="0"/>
          <a:chOff x="0" y="0"/>
          <a:chExt cx="0" cy="0"/>
        </a:xfrm>
      </p:grpSpPr>
      <p:sp>
        <p:nvSpPr>
          <p:cNvPr id="297" name="Google Shape;297;p2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98" name="Google Shape;298;p22"/>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Magnifying glass showing decling performance" id="299" name="Google Shape;299;p22"/>
          <p:cNvPicPr preferRelativeResize="0"/>
          <p:nvPr/>
        </p:nvPicPr>
        <p:blipFill rotWithShape="1">
          <a:blip r:embed="rId3">
            <a:alphaModFix/>
          </a:blip>
          <a:srcRect b="-1" l="14162" r="44726"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300" name="Google Shape;300;p22"/>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Procedure of conducting public opinion research</a:t>
            </a:r>
            <a:endParaRPr/>
          </a:p>
        </p:txBody>
      </p:sp>
      <p:sp>
        <p:nvSpPr>
          <p:cNvPr id="301" name="Google Shape;301;p22"/>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1. Define the Research Objectives: Clearly outline the specific goals of the research. </a:t>
            </a:r>
            <a:endParaRPr/>
          </a:p>
          <a:p>
            <a:pPr indent="-228600" lvl="0" marL="228600" rtl="0" algn="l">
              <a:lnSpc>
                <a:spcPct val="90000"/>
              </a:lnSpc>
              <a:spcBef>
                <a:spcPts val="1000"/>
              </a:spcBef>
              <a:spcAft>
                <a:spcPts val="0"/>
              </a:spcAft>
              <a:buClr>
                <a:schemeClr val="dk1"/>
              </a:buClr>
              <a:buSzPts val="2000"/>
              <a:buChar char="•"/>
            </a:pPr>
            <a:r>
              <a:rPr lang="en-US" sz="2000"/>
              <a:t>For instance, a political organization might aim to assess voter support for a new policy proposal. </a:t>
            </a:r>
            <a:endParaRPr/>
          </a:p>
          <a:p>
            <a:pPr indent="-228600" lvl="0" marL="228600" rtl="0" algn="l">
              <a:lnSpc>
                <a:spcPct val="90000"/>
              </a:lnSpc>
              <a:spcBef>
                <a:spcPts val="1000"/>
              </a:spcBef>
              <a:spcAft>
                <a:spcPts val="0"/>
              </a:spcAft>
              <a:buClr>
                <a:schemeClr val="dk1"/>
              </a:buClr>
              <a:buSzPts val="2000"/>
              <a:buChar char="•"/>
            </a:pPr>
            <a:r>
              <a:rPr lang="en-US" sz="2000"/>
              <a:t>2.	Select the Research Methodology: Choose an appropriate method based on the objectives. For example:</a:t>
            </a:r>
            <a:endParaRPr/>
          </a:p>
          <a:p>
            <a:pPr indent="-228600" lvl="0" marL="228600" rtl="0" algn="l">
              <a:lnSpc>
                <a:spcPct val="90000"/>
              </a:lnSpc>
              <a:spcBef>
                <a:spcPts val="1000"/>
              </a:spcBef>
              <a:spcAft>
                <a:spcPts val="0"/>
              </a:spcAft>
              <a:buClr>
                <a:schemeClr val="dk1"/>
              </a:buClr>
              <a:buSzPts val="2000"/>
              <a:buChar char="•"/>
            </a:pPr>
            <a:r>
              <a:rPr lang="en-US" sz="2000"/>
              <a:t>-	Surveys: A national survey could be designed to measure public attitudes toward climate change.</a:t>
            </a:r>
            <a:endParaRPr/>
          </a:p>
          <a:p>
            <a:pPr indent="-228600" lvl="0" marL="228600" rtl="0" algn="l">
              <a:lnSpc>
                <a:spcPct val="90000"/>
              </a:lnSpc>
              <a:spcBef>
                <a:spcPts val="1000"/>
              </a:spcBef>
              <a:spcAft>
                <a:spcPts val="0"/>
              </a:spcAft>
              <a:buClr>
                <a:schemeClr val="dk1"/>
              </a:buClr>
              <a:buSzPts val="2000"/>
              <a:buChar char="•"/>
            </a:pPr>
            <a:r>
              <a:rPr lang="en-US" sz="2000"/>
              <a:t>-	Focus Groups: A focus group could be conducted with community members to explore opinions about a local infrastructure project.</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5" name="Shape 305"/>
        <p:cNvGrpSpPr/>
        <p:nvPr/>
      </p:nvGrpSpPr>
      <p:grpSpPr>
        <a:xfrm>
          <a:off x="0" y="0"/>
          <a:ext cx="0" cy="0"/>
          <a:chOff x="0" y="0"/>
          <a:chExt cx="0" cy="0"/>
        </a:xfrm>
      </p:grpSpPr>
      <p:sp>
        <p:nvSpPr>
          <p:cNvPr id="306" name="Google Shape;306;p23"/>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07" name="Google Shape;307;p23"/>
          <p:cNvSpPr txBox="1"/>
          <p:nvPr>
            <p:ph type="title"/>
          </p:nvPr>
        </p:nvSpPr>
        <p:spPr>
          <a:xfrm>
            <a:off x="838200" y="365125"/>
            <a:ext cx="5558489"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100"/>
              <a:buFont typeface="Play"/>
              <a:buNone/>
            </a:pPr>
            <a:r>
              <a:rPr lang="en-US" sz="4100"/>
              <a:t>Procedure of conducting public opinion research</a:t>
            </a:r>
            <a:endParaRPr/>
          </a:p>
        </p:txBody>
      </p:sp>
      <p:sp>
        <p:nvSpPr>
          <p:cNvPr id="308" name="Google Shape;308;p23"/>
          <p:cNvSpPr/>
          <p:nvPr/>
        </p:nvSpPr>
        <p:spPr>
          <a:xfrm>
            <a:off x="10208695" y="1"/>
            <a:ext cx="1135066" cy="477997"/>
          </a:xfrm>
          <a:custGeom>
            <a:rect b="b" l="l" r="r" t="t"/>
            <a:pathLst>
              <a:path extrusionOk="0" h="477997" w="1135066">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09" name="Google Shape;309;p23"/>
          <p:cNvSpPr txBox="1"/>
          <p:nvPr>
            <p:ph idx="1" type="body"/>
          </p:nvPr>
        </p:nvSpPr>
        <p:spPr>
          <a:xfrm>
            <a:off x="838200" y="1825625"/>
            <a:ext cx="5558489"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800"/>
              <a:buChar char="•"/>
            </a:pPr>
            <a:r>
              <a:rPr lang="en-US" sz="1800"/>
              <a:t>3. Develop the Questionnaire or Discussion Guide: Craft a set of questions tailored to the research goals. </a:t>
            </a:r>
            <a:endParaRPr/>
          </a:p>
          <a:p>
            <a:pPr indent="-228600" lvl="0" marL="228600" rtl="0" algn="l">
              <a:lnSpc>
                <a:spcPct val="90000"/>
              </a:lnSpc>
              <a:spcBef>
                <a:spcPts val="1000"/>
              </a:spcBef>
              <a:spcAft>
                <a:spcPts val="0"/>
              </a:spcAft>
              <a:buClr>
                <a:schemeClr val="dk1"/>
              </a:buClr>
              <a:buSzPts val="1800"/>
              <a:buChar char="•"/>
            </a:pPr>
            <a:r>
              <a:rPr lang="en-US" sz="1800"/>
              <a:t>For surveys, questions should be clear and concise. </a:t>
            </a:r>
            <a:endParaRPr/>
          </a:p>
          <a:p>
            <a:pPr indent="-228600" lvl="0" marL="228600" rtl="0" algn="l">
              <a:lnSpc>
                <a:spcPct val="90000"/>
              </a:lnSpc>
              <a:spcBef>
                <a:spcPts val="1000"/>
              </a:spcBef>
              <a:spcAft>
                <a:spcPts val="0"/>
              </a:spcAft>
              <a:buClr>
                <a:schemeClr val="dk1"/>
              </a:buClr>
              <a:buSzPts val="1800"/>
              <a:buChar char="•"/>
            </a:pPr>
            <a:r>
              <a:rPr lang="en-US" sz="1800"/>
              <a:t>For example, a survey on education reform might include questions like:</a:t>
            </a:r>
            <a:endParaRPr/>
          </a:p>
          <a:p>
            <a:pPr indent="-228600" lvl="0" marL="228600" rtl="0" algn="l">
              <a:lnSpc>
                <a:spcPct val="90000"/>
              </a:lnSpc>
              <a:spcBef>
                <a:spcPts val="1000"/>
              </a:spcBef>
              <a:spcAft>
                <a:spcPts val="0"/>
              </a:spcAft>
              <a:buClr>
                <a:schemeClr val="dk1"/>
              </a:buClr>
              <a:buSzPts val="1800"/>
              <a:buChar char="•"/>
            </a:pPr>
            <a:r>
              <a:rPr lang="en-US" sz="1800"/>
              <a:t>-	"How do you rate the quality of education in your area?"</a:t>
            </a:r>
            <a:endParaRPr/>
          </a:p>
          <a:p>
            <a:pPr indent="-228600" lvl="0" marL="228600" rtl="0" algn="l">
              <a:lnSpc>
                <a:spcPct val="90000"/>
              </a:lnSpc>
              <a:spcBef>
                <a:spcPts val="1000"/>
              </a:spcBef>
              <a:spcAft>
                <a:spcPts val="0"/>
              </a:spcAft>
              <a:buClr>
                <a:schemeClr val="dk1"/>
              </a:buClr>
              <a:buSzPts val="1800"/>
              <a:buChar char="•"/>
            </a:pPr>
            <a:r>
              <a:rPr lang="en-US" sz="1800"/>
              <a:t>-	"What changes would you like to see in local schools?"</a:t>
            </a:r>
            <a:endParaRPr/>
          </a:p>
          <a:p>
            <a:pPr indent="-228600" lvl="0" marL="228600" rtl="0" algn="l">
              <a:lnSpc>
                <a:spcPct val="90000"/>
              </a:lnSpc>
              <a:spcBef>
                <a:spcPts val="1000"/>
              </a:spcBef>
              <a:spcAft>
                <a:spcPts val="0"/>
              </a:spcAft>
              <a:buClr>
                <a:schemeClr val="dk1"/>
              </a:buClr>
              <a:buSzPts val="1800"/>
              <a:buChar char="•"/>
            </a:pPr>
            <a:r>
              <a:rPr lang="en-US" sz="1800"/>
              <a:t>-	For focus groups, the discussion guide may start with open-ended questions such as, </a:t>
            </a:r>
            <a:endParaRPr/>
          </a:p>
          <a:p>
            <a:pPr indent="-228600" lvl="0" marL="228600" rtl="0" algn="l">
              <a:lnSpc>
                <a:spcPct val="90000"/>
              </a:lnSpc>
              <a:spcBef>
                <a:spcPts val="1000"/>
              </a:spcBef>
              <a:spcAft>
                <a:spcPts val="0"/>
              </a:spcAft>
              <a:buClr>
                <a:schemeClr val="dk1"/>
              </a:buClr>
              <a:buSzPts val="1800"/>
              <a:buChar char="•"/>
            </a:pPr>
            <a:r>
              <a:rPr lang="en-US" sz="1800"/>
              <a:t>"What are your thoughts on the current state of education in our community?"</a:t>
            </a:r>
            <a:endParaRPr/>
          </a:p>
          <a:p>
            <a:pPr indent="-114300" lvl="0" marL="228600" rtl="0" algn="l">
              <a:lnSpc>
                <a:spcPct val="90000"/>
              </a:lnSpc>
              <a:spcBef>
                <a:spcPts val="1000"/>
              </a:spcBef>
              <a:spcAft>
                <a:spcPts val="0"/>
              </a:spcAft>
              <a:buClr>
                <a:schemeClr val="dk1"/>
              </a:buClr>
              <a:buSzPts val="1800"/>
              <a:buNone/>
            </a:pPr>
            <a:r>
              <a:t/>
            </a:r>
            <a:endParaRPr sz="1800"/>
          </a:p>
        </p:txBody>
      </p:sp>
      <p:sp>
        <p:nvSpPr>
          <p:cNvPr id="310" name="Google Shape;310;p23"/>
          <p:cNvSpPr/>
          <p:nvPr/>
        </p:nvSpPr>
        <p:spPr>
          <a:xfrm>
            <a:off x="6821310" y="2624479"/>
            <a:ext cx="812427" cy="812427"/>
          </a:xfrm>
          <a:prstGeom prst="ellipse">
            <a:avLst/>
          </a:prstGeom>
          <a:noFill/>
          <a:ln cap="flat" cmpd="sng" w="1270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11" name="Google Shape;311;p23"/>
          <p:cNvSpPr/>
          <p:nvPr/>
        </p:nvSpPr>
        <p:spPr>
          <a:xfrm rot="-5400000">
            <a:off x="8912417" y="1218531"/>
            <a:ext cx="2387600" cy="2387600"/>
          </a:xfrm>
          <a:prstGeom prst="blockArc">
            <a:avLst>
              <a:gd fmla="val 10800000" name="adj1"/>
              <a:gd fmla="val 0" name="adj2"/>
              <a:gd fmla="val 25000"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sp>
        <p:nvSpPr>
          <p:cNvPr id="312" name="Google Shape;312;p23"/>
          <p:cNvSpPr/>
          <p:nvPr/>
        </p:nvSpPr>
        <p:spPr>
          <a:xfrm>
            <a:off x="6821310" y="0"/>
            <a:ext cx="2315251" cy="1550992"/>
          </a:xfrm>
          <a:custGeom>
            <a:rect b="b" l="l" r="r" t="t"/>
            <a:pathLst>
              <a:path extrusionOk="0" h="1550992" w="2315251">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313" name="Google Shape;313;p23"/>
          <p:cNvCxnSpPr/>
          <p:nvPr/>
        </p:nvCxnSpPr>
        <p:spPr>
          <a:xfrm>
            <a:off x="11724638" y="1331572"/>
            <a:ext cx="0" cy="1597708"/>
          </a:xfrm>
          <a:prstGeom prst="straightConnector1">
            <a:avLst/>
          </a:prstGeom>
          <a:noFill/>
          <a:ln cap="rnd" cmpd="sng" w="127000">
            <a:solidFill>
              <a:schemeClr val="accent4"/>
            </a:solidFill>
            <a:prstDash val="dash"/>
            <a:miter lim="800000"/>
            <a:headEnd len="sm" w="sm" type="none"/>
            <a:tailEnd len="sm" w="sm" type="none"/>
          </a:ln>
        </p:spPr>
      </p:cxnSp>
      <p:sp>
        <p:nvSpPr>
          <p:cNvPr id="314" name="Google Shape;314;p23"/>
          <p:cNvSpPr/>
          <p:nvPr/>
        </p:nvSpPr>
        <p:spPr>
          <a:xfrm>
            <a:off x="11005550" y="4112081"/>
            <a:ext cx="1186451" cy="1771650"/>
          </a:xfrm>
          <a:custGeom>
            <a:rect b="b" l="l" r="r" t="t"/>
            <a:pathLst>
              <a:path extrusionOk="0" h="1771650" w="1186451">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315" name="Google Shape;315;p23"/>
          <p:cNvSpPr/>
          <p:nvPr/>
        </p:nvSpPr>
        <p:spPr>
          <a:xfrm rot="-607105">
            <a:off x="6086940" y="4145122"/>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316" name="Google Shape;316;p23"/>
          <p:cNvSpPr/>
          <p:nvPr/>
        </p:nvSpPr>
        <p:spPr>
          <a:xfrm>
            <a:off x="6821310" y="4962670"/>
            <a:ext cx="2643352" cy="1895331"/>
          </a:xfrm>
          <a:custGeom>
            <a:rect b="b" l="l" r="r" t="t"/>
            <a:pathLst>
              <a:path extrusionOk="0" h="1895331" w="2643352">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0" name="Shape 320"/>
        <p:cNvGrpSpPr/>
        <p:nvPr/>
      </p:nvGrpSpPr>
      <p:grpSpPr>
        <a:xfrm>
          <a:off x="0" y="0"/>
          <a:ext cx="0" cy="0"/>
          <a:chOff x="0" y="0"/>
          <a:chExt cx="0" cy="0"/>
        </a:xfrm>
      </p:grpSpPr>
      <p:sp>
        <p:nvSpPr>
          <p:cNvPr id="321" name="Google Shape;321;p2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22" name="Google Shape;322;p24"/>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descr="Drawings on colourful paper" id="323" name="Google Shape;323;p24"/>
          <p:cNvPicPr preferRelativeResize="0"/>
          <p:nvPr/>
        </p:nvPicPr>
        <p:blipFill rotWithShape="1">
          <a:blip r:embed="rId3">
            <a:alphaModFix/>
          </a:blip>
          <a:srcRect b="-1" l="19316" r="39573"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324" name="Google Shape;324;p24"/>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Procedure of conducting public opinion research</a:t>
            </a:r>
            <a:endParaRPr/>
          </a:p>
        </p:txBody>
      </p:sp>
      <p:sp>
        <p:nvSpPr>
          <p:cNvPr id="325" name="Google Shape;325;p24"/>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4.	Determine the Sample Size and Sampling Method: Establish a sample that is statistically representative of the target population.</a:t>
            </a:r>
            <a:endParaRPr/>
          </a:p>
          <a:p>
            <a:pPr indent="-228600" lvl="0" marL="228600" rtl="0" algn="l">
              <a:lnSpc>
                <a:spcPct val="90000"/>
              </a:lnSpc>
              <a:spcBef>
                <a:spcPts val="1000"/>
              </a:spcBef>
              <a:spcAft>
                <a:spcPts val="0"/>
              </a:spcAft>
              <a:buClr>
                <a:schemeClr val="dk1"/>
              </a:buClr>
              <a:buSzPts val="2000"/>
              <a:buChar char="•"/>
            </a:pPr>
            <a:r>
              <a:rPr lang="en-US" sz="2000"/>
              <a:t> For example, if researching voter sentiment in a state, stratified sampling could ensure that various demographics (age, gender, ethnicity) are represented.</a:t>
            </a:r>
            <a:endParaRPr/>
          </a:p>
          <a:p>
            <a:pPr indent="-228600" lvl="0" marL="228600" rtl="0" algn="l">
              <a:lnSpc>
                <a:spcPct val="90000"/>
              </a:lnSpc>
              <a:spcBef>
                <a:spcPts val="1000"/>
              </a:spcBef>
              <a:spcAft>
                <a:spcPts val="0"/>
              </a:spcAft>
              <a:buClr>
                <a:schemeClr val="dk1"/>
              </a:buClr>
              <a:buSzPts val="2000"/>
              <a:buChar char="•"/>
            </a:pPr>
            <a:r>
              <a:rPr lang="en-US" sz="2000"/>
              <a:t>5. Conduct a Pilot Test: Before launching the full research, a pilot test can be conducted. </a:t>
            </a:r>
            <a:endParaRPr/>
          </a:p>
          <a:p>
            <a:pPr indent="-228600" lvl="0" marL="228600" rtl="0" algn="l">
              <a:lnSpc>
                <a:spcPct val="90000"/>
              </a:lnSpc>
              <a:spcBef>
                <a:spcPts val="1000"/>
              </a:spcBef>
              <a:spcAft>
                <a:spcPts val="0"/>
              </a:spcAft>
              <a:buClr>
                <a:schemeClr val="dk1"/>
              </a:buClr>
              <a:buSzPts val="2000"/>
              <a:buChar char="•"/>
            </a:pPr>
            <a:r>
              <a:rPr lang="en-US" sz="2000"/>
              <a:t>For instance, a small group might take the survey on healthcare reform to identify confusing questions or biases. </a:t>
            </a:r>
            <a:endParaRPr/>
          </a:p>
          <a:p>
            <a:pPr indent="-228600" lvl="0" marL="228600" rtl="0" algn="l">
              <a:lnSpc>
                <a:spcPct val="90000"/>
              </a:lnSpc>
              <a:spcBef>
                <a:spcPts val="1000"/>
              </a:spcBef>
              <a:spcAft>
                <a:spcPts val="0"/>
              </a:spcAft>
              <a:buClr>
                <a:schemeClr val="dk1"/>
              </a:buClr>
              <a:buSzPts val="2000"/>
              <a:buChar char="•"/>
            </a:pPr>
            <a:r>
              <a:rPr lang="en-US" sz="2000"/>
              <a:t>Feedback would allow for adjustments.</a:t>
            </a:r>
            <a:endParaRPr/>
          </a:p>
          <a:p>
            <a:pPr indent="-101600" lvl="0" marL="228600" rtl="0" algn="l">
              <a:lnSpc>
                <a:spcPct val="90000"/>
              </a:lnSpc>
              <a:spcBef>
                <a:spcPts val="1000"/>
              </a:spcBef>
              <a:spcAft>
                <a:spcPts val="0"/>
              </a:spcAft>
              <a:buClr>
                <a:schemeClr val="dk1"/>
              </a:buClr>
              <a:buSzPts val="2000"/>
              <a:buNone/>
            </a:pPr>
            <a:r>
              <a:t/>
            </a:r>
            <a:endParaRPr sz="2000"/>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9" name="Shape 329"/>
        <p:cNvGrpSpPr/>
        <p:nvPr/>
      </p:nvGrpSpPr>
      <p:grpSpPr>
        <a:xfrm>
          <a:off x="0" y="0"/>
          <a:ext cx="0" cy="0"/>
          <a:chOff x="0" y="0"/>
          <a:chExt cx="0" cy="0"/>
        </a:xfrm>
      </p:grpSpPr>
      <p:sp>
        <p:nvSpPr>
          <p:cNvPr id="330" name="Google Shape;330;p2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31" name="Google Shape;331;p25"/>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descr="Colourful carved figures of humans" id="332" name="Google Shape;332;p25"/>
          <p:cNvPicPr preferRelativeResize="0"/>
          <p:nvPr/>
        </p:nvPicPr>
        <p:blipFill rotWithShape="1">
          <a:blip r:embed="rId3">
            <a:alphaModFix/>
          </a:blip>
          <a:srcRect b="-1" l="28175" r="27942"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333" name="Google Shape;333;p25"/>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Procedure of conducting public opinion research</a:t>
            </a:r>
            <a:endParaRPr/>
          </a:p>
        </p:txBody>
      </p:sp>
      <p:sp>
        <p:nvSpPr>
          <p:cNvPr id="334" name="Google Shape;334;p25"/>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6.	Collect Data: Implement the chosen method for data collection. </a:t>
            </a:r>
            <a:endParaRPr/>
          </a:p>
          <a:p>
            <a:pPr indent="-228600" lvl="0" marL="228600" rtl="0" algn="l">
              <a:lnSpc>
                <a:spcPct val="90000"/>
              </a:lnSpc>
              <a:spcBef>
                <a:spcPts val="1000"/>
              </a:spcBef>
              <a:spcAft>
                <a:spcPts val="0"/>
              </a:spcAft>
              <a:buClr>
                <a:schemeClr val="dk1"/>
              </a:buClr>
              <a:buSzPts val="2000"/>
              <a:buChar char="•"/>
            </a:pPr>
            <a:r>
              <a:rPr lang="en-US" sz="2000"/>
              <a:t>For example:</a:t>
            </a:r>
            <a:endParaRPr/>
          </a:p>
          <a:p>
            <a:pPr indent="-228600" lvl="0" marL="228600" rtl="0" algn="l">
              <a:lnSpc>
                <a:spcPct val="90000"/>
              </a:lnSpc>
              <a:spcBef>
                <a:spcPts val="1000"/>
              </a:spcBef>
              <a:spcAft>
                <a:spcPts val="0"/>
              </a:spcAft>
              <a:buClr>
                <a:schemeClr val="dk1"/>
              </a:buClr>
              <a:buSzPts val="2000"/>
              <a:buChar char="•"/>
            </a:pPr>
            <a:r>
              <a:rPr lang="en-US" sz="2000"/>
              <a:t>-	Surveys: Distributing the healthcare survey via email or social media platforms to reach a broad audience.</a:t>
            </a:r>
            <a:endParaRPr/>
          </a:p>
          <a:p>
            <a:pPr indent="-228600" lvl="0" marL="228600" rtl="0" algn="l">
              <a:lnSpc>
                <a:spcPct val="90000"/>
              </a:lnSpc>
              <a:spcBef>
                <a:spcPts val="1000"/>
              </a:spcBef>
              <a:spcAft>
                <a:spcPts val="0"/>
              </a:spcAft>
              <a:buClr>
                <a:schemeClr val="dk1"/>
              </a:buClr>
              <a:buSzPts val="2000"/>
              <a:buChar char="•"/>
            </a:pPr>
            <a:r>
              <a:rPr lang="en-US" sz="2000"/>
              <a:t>-	Focus Groups: Organizing a series of focus group discussions in different neighborhoods to gather diverse perspectives.</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8" name="Shape 338"/>
        <p:cNvGrpSpPr/>
        <p:nvPr/>
      </p:nvGrpSpPr>
      <p:grpSpPr>
        <a:xfrm>
          <a:off x="0" y="0"/>
          <a:ext cx="0" cy="0"/>
          <a:chOff x="0" y="0"/>
          <a:chExt cx="0" cy="0"/>
        </a:xfrm>
      </p:grpSpPr>
      <p:sp>
        <p:nvSpPr>
          <p:cNvPr id="339" name="Google Shape;339;p2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40" name="Google Shape;340;p26"/>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descr="Magnifying glass showing decling performance" id="341" name="Google Shape;341;p26"/>
          <p:cNvPicPr preferRelativeResize="0"/>
          <p:nvPr/>
        </p:nvPicPr>
        <p:blipFill rotWithShape="1">
          <a:blip r:embed="rId3">
            <a:alphaModFix/>
          </a:blip>
          <a:srcRect b="-1" l="14162" r="44726"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342" name="Google Shape;342;p26"/>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Procedure of conducting public opinion research</a:t>
            </a:r>
            <a:endParaRPr/>
          </a:p>
        </p:txBody>
      </p:sp>
      <p:sp>
        <p:nvSpPr>
          <p:cNvPr id="343" name="Google Shape;343;p26"/>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7.	Analyze the Data: Once data is collected, analyze it using appropriate statistical techniques for quantitative data or thematic analysis for qualitative data. </a:t>
            </a:r>
            <a:endParaRPr/>
          </a:p>
          <a:p>
            <a:pPr indent="-228600" lvl="0" marL="228600" rtl="0" algn="l">
              <a:lnSpc>
                <a:spcPct val="90000"/>
              </a:lnSpc>
              <a:spcBef>
                <a:spcPts val="1000"/>
              </a:spcBef>
              <a:spcAft>
                <a:spcPts val="0"/>
              </a:spcAft>
              <a:buClr>
                <a:schemeClr val="dk1"/>
              </a:buClr>
              <a:buSzPts val="2000"/>
              <a:buChar char="•"/>
            </a:pPr>
            <a:r>
              <a:rPr lang="en-US" sz="2000"/>
              <a:t>For instance, survey results might be analyzed using software like SPSS or Excel to calculate percentages of support for the healthcare proposal.</a:t>
            </a:r>
            <a:endParaRPr/>
          </a:p>
          <a:p>
            <a:pPr indent="-228600" lvl="0" marL="228600" rtl="0" algn="l">
              <a:lnSpc>
                <a:spcPct val="90000"/>
              </a:lnSpc>
              <a:spcBef>
                <a:spcPts val="1000"/>
              </a:spcBef>
              <a:spcAft>
                <a:spcPts val="0"/>
              </a:spcAft>
              <a:buClr>
                <a:schemeClr val="dk1"/>
              </a:buClr>
              <a:buSzPts val="2000"/>
              <a:buChar char="•"/>
            </a:pPr>
            <a:r>
              <a:rPr lang="en-US" sz="2000"/>
              <a:t>8. Interpret and Report Findings: Summarize the findings in a report that discusses implications. </a:t>
            </a:r>
            <a:endParaRPr/>
          </a:p>
          <a:p>
            <a:pPr indent="-228600" lvl="0" marL="228600" rtl="0" algn="l">
              <a:lnSpc>
                <a:spcPct val="90000"/>
              </a:lnSpc>
              <a:spcBef>
                <a:spcPts val="1000"/>
              </a:spcBef>
              <a:spcAft>
                <a:spcPts val="0"/>
              </a:spcAft>
              <a:buClr>
                <a:schemeClr val="dk1"/>
              </a:buClr>
              <a:buSzPts val="2000"/>
              <a:buChar char="•"/>
            </a:pPr>
            <a:r>
              <a:rPr lang="en-US" sz="2000"/>
              <a:t>For example, if 70% of survey respondents support the healthcare reform, the report could recommend strategies for advocating the proposal to policymakers.</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7" name="Shape 347"/>
        <p:cNvGrpSpPr/>
        <p:nvPr/>
      </p:nvGrpSpPr>
      <p:grpSpPr>
        <a:xfrm>
          <a:off x="0" y="0"/>
          <a:ext cx="0" cy="0"/>
          <a:chOff x="0" y="0"/>
          <a:chExt cx="0" cy="0"/>
        </a:xfrm>
      </p:grpSpPr>
      <p:sp>
        <p:nvSpPr>
          <p:cNvPr id="348" name="Google Shape;348;p2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49" name="Google Shape;349;p27"/>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descr="Magnifying glass showing decling performance" id="350" name="Google Shape;350;p27"/>
          <p:cNvPicPr preferRelativeResize="0"/>
          <p:nvPr/>
        </p:nvPicPr>
        <p:blipFill rotWithShape="1">
          <a:blip r:embed="rId3">
            <a:alphaModFix/>
          </a:blip>
          <a:srcRect b="-1" l="14162" r="44726"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351" name="Google Shape;351;p27"/>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Procedure of conducting public opinion research</a:t>
            </a:r>
            <a:endParaRPr/>
          </a:p>
        </p:txBody>
      </p:sp>
      <p:sp>
        <p:nvSpPr>
          <p:cNvPr id="352" name="Google Shape;352;p27"/>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9. Review and Reflect: After completing the research, conduct a review to assess what worked well and what could be improved. </a:t>
            </a:r>
            <a:endParaRPr/>
          </a:p>
          <a:p>
            <a:pPr indent="-228600" lvl="0" marL="228600" rtl="0" algn="l">
              <a:lnSpc>
                <a:spcPct val="90000"/>
              </a:lnSpc>
              <a:spcBef>
                <a:spcPts val="1000"/>
              </a:spcBef>
              <a:spcAft>
                <a:spcPts val="0"/>
              </a:spcAft>
              <a:buClr>
                <a:schemeClr val="dk1"/>
              </a:buClr>
              <a:buSzPts val="2000"/>
              <a:buChar char="•"/>
            </a:pPr>
            <a:r>
              <a:rPr lang="en-US" sz="2000"/>
              <a:t>For instance, if the response rate was low, the review might suggest exploring different channels for future surveys.</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6" name="Shape 356"/>
        <p:cNvGrpSpPr/>
        <p:nvPr/>
      </p:nvGrpSpPr>
      <p:grpSpPr>
        <a:xfrm>
          <a:off x="0" y="0"/>
          <a:ext cx="0" cy="0"/>
          <a:chOff x="0" y="0"/>
          <a:chExt cx="0" cy="0"/>
        </a:xfrm>
      </p:grpSpPr>
      <p:sp>
        <p:nvSpPr>
          <p:cNvPr id="357" name="Google Shape;357;p2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58" name="Google Shape;358;p28"/>
          <p:cNvSpPr txBox="1"/>
          <p:nvPr>
            <p:ph type="title"/>
          </p:nvPr>
        </p:nvSpPr>
        <p:spPr>
          <a:xfrm>
            <a:off x="1116987" y="552160"/>
            <a:ext cx="5847781" cy="104667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Play"/>
              <a:buNone/>
            </a:pPr>
            <a:r>
              <a:rPr lang="en-US" sz="2800"/>
              <a:t>Examples of Opinion Research Applications</a:t>
            </a:r>
            <a:endParaRPr/>
          </a:p>
        </p:txBody>
      </p:sp>
      <p:sp>
        <p:nvSpPr>
          <p:cNvPr id="359" name="Google Shape;359;p28"/>
          <p:cNvSpPr/>
          <p:nvPr/>
        </p:nvSpPr>
        <p:spPr>
          <a:xfrm>
            <a:off x="0" y="1982603"/>
            <a:ext cx="7940040" cy="64008"/>
          </a:xfrm>
          <a:prstGeom prst="rect">
            <a:avLst/>
          </a:prstGeom>
          <a:solidFill>
            <a:srgbClr val="06132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2"/>
              </a:solidFill>
              <a:latin typeface="Arial"/>
              <a:ea typeface="Arial"/>
              <a:cs typeface="Arial"/>
              <a:sym typeface="Arial"/>
            </a:endParaRPr>
          </a:p>
        </p:txBody>
      </p:sp>
      <p:sp>
        <p:nvSpPr>
          <p:cNvPr id="360" name="Google Shape;360;p28"/>
          <p:cNvSpPr txBox="1"/>
          <p:nvPr>
            <p:ph idx="1" type="body"/>
          </p:nvPr>
        </p:nvSpPr>
        <p:spPr>
          <a:xfrm>
            <a:off x="728420" y="2046611"/>
            <a:ext cx="7156046" cy="4811389"/>
          </a:xfrm>
          <a:prstGeom prst="rect">
            <a:avLst/>
          </a:prstGeom>
          <a:noFill/>
          <a:ln>
            <a:noFill/>
          </a:ln>
        </p:spPr>
        <p:txBody>
          <a:bodyPr anchorCtr="0" anchor="ctr"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000"/>
              <a:buChar char="•"/>
            </a:pPr>
            <a:r>
              <a:rPr lang="en-US" sz="2000"/>
              <a:t>-	Political Polling: Organizations like Gallup frequently conduct opinion polls on candidate popularity leading up to elections. </a:t>
            </a:r>
            <a:endParaRPr/>
          </a:p>
          <a:p>
            <a:pPr indent="-228600" lvl="0" marL="228600" rtl="0" algn="l">
              <a:lnSpc>
                <a:spcPct val="90000"/>
              </a:lnSpc>
              <a:spcBef>
                <a:spcPts val="1000"/>
              </a:spcBef>
              <a:spcAft>
                <a:spcPts val="0"/>
              </a:spcAft>
              <a:buClr>
                <a:schemeClr val="dk1"/>
              </a:buClr>
              <a:buSzPts val="2000"/>
              <a:buChar char="•"/>
            </a:pPr>
            <a:r>
              <a:rPr lang="en-US" sz="2000"/>
              <a:t>For example, polling data might indicate which candidate has the highest favorability ratings among key demographics.</a:t>
            </a:r>
            <a:endParaRPr/>
          </a:p>
          <a:p>
            <a:pPr indent="-228600" lvl="0" marL="228600" rtl="0" algn="l">
              <a:lnSpc>
                <a:spcPct val="90000"/>
              </a:lnSpc>
              <a:spcBef>
                <a:spcPts val="1000"/>
              </a:spcBef>
              <a:spcAft>
                <a:spcPts val="0"/>
              </a:spcAft>
              <a:buClr>
                <a:schemeClr val="dk1"/>
              </a:buClr>
              <a:buSzPts val="2000"/>
              <a:buChar char="•"/>
            </a:pPr>
            <a:r>
              <a:rPr lang="en-US" sz="2000"/>
              <a:t>-	Market Research: Companies often conduct surveys to gauge consumer preferences. </a:t>
            </a:r>
            <a:endParaRPr/>
          </a:p>
          <a:p>
            <a:pPr indent="-228600" lvl="0" marL="228600" rtl="0" algn="l">
              <a:lnSpc>
                <a:spcPct val="90000"/>
              </a:lnSpc>
              <a:spcBef>
                <a:spcPts val="1000"/>
              </a:spcBef>
              <a:spcAft>
                <a:spcPts val="0"/>
              </a:spcAft>
              <a:buClr>
                <a:schemeClr val="dk1"/>
              </a:buClr>
              <a:buSzPts val="2000"/>
              <a:buChar char="•"/>
            </a:pPr>
            <a:r>
              <a:rPr lang="en-US" sz="2000"/>
              <a:t>For instance, a tech company might use opinion research to understand customer satisfaction with its latest smartphone model, asking users about features they value most.</a:t>
            </a:r>
            <a:endParaRPr/>
          </a:p>
          <a:p>
            <a:pPr indent="-228600" lvl="0" marL="228600" rtl="0" algn="l">
              <a:lnSpc>
                <a:spcPct val="90000"/>
              </a:lnSpc>
              <a:spcBef>
                <a:spcPts val="1000"/>
              </a:spcBef>
              <a:spcAft>
                <a:spcPts val="0"/>
              </a:spcAft>
              <a:buClr>
                <a:schemeClr val="dk1"/>
              </a:buClr>
              <a:buSzPts val="2000"/>
              <a:buChar char="•"/>
            </a:pPr>
            <a:r>
              <a:rPr lang="en-US" sz="2000"/>
              <a:t>-	Social Issues: Research organizations like Pew Research Center conduct studies on social attitudes. </a:t>
            </a:r>
            <a:endParaRPr/>
          </a:p>
          <a:p>
            <a:pPr indent="-228600" lvl="0" marL="228600" rtl="0" algn="l">
              <a:lnSpc>
                <a:spcPct val="90000"/>
              </a:lnSpc>
              <a:spcBef>
                <a:spcPts val="1000"/>
              </a:spcBef>
              <a:spcAft>
                <a:spcPts val="0"/>
              </a:spcAft>
              <a:buClr>
                <a:schemeClr val="dk1"/>
              </a:buClr>
              <a:buSzPts val="2000"/>
              <a:buChar char="•"/>
            </a:pPr>
            <a:r>
              <a:rPr lang="en-US" sz="2000"/>
              <a:t>An example could be research measuring public opinion on immigration policies, which may reveal significant differences in attitudes across political lines.</a:t>
            </a:r>
            <a:endParaRPr/>
          </a:p>
          <a:p>
            <a:pPr indent="-146050" lvl="0" marL="228600" rtl="0" algn="l">
              <a:lnSpc>
                <a:spcPct val="90000"/>
              </a:lnSpc>
              <a:spcBef>
                <a:spcPts val="1000"/>
              </a:spcBef>
              <a:spcAft>
                <a:spcPts val="0"/>
              </a:spcAft>
              <a:buClr>
                <a:schemeClr val="dk1"/>
              </a:buClr>
              <a:buSzPts val="1300"/>
              <a:buNone/>
            </a:pPr>
            <a:r>
              <a:t/>
            </a:r>
            <a:endParaRPr sz="1300"/>
          </a:p>
        </p:txBody>
      </p:sp>
      <p:pic>
        <p:nvPicPr>
          <p:cNvPr descr="Angled shot of pen on a graph" id="361" name="Google Shape;361;p28"/>
          <p:cNvPicPr preferRelativeResize="0"/>
          <p:nvPr/>
        </p:nvPicPr>
        <p:blipFill rotWithShape="1">
          <a:blip r:embed="rId3">
            <a:alphaModFix/>
          </a:blip>
          <a:srcRect b="-1" l="10573" r="48040" t="0"/>
          <a:stretch/>
        </p:blipFill>
        <p:spPr>
          <a:xfrm>
            <a:off x="7940040" y="10"/>
            <a:ext cx="4251960" cy="6857991"/>
          </a:xfrm>
          <a:prstGeom prst="rect">
            <a:avLst/>
          </a:prstGeom>
          <a:noFill/>
          <a:ln>
            <a:noFill/>
          </a:ln>
        </p:spPr>
      </p:pic>
      <p:sp>
        <p:nvSpPr>
          <p:cNvPr id="362" name="Google Shape;362;p28"/>
          <p:cNvSpPr/>
          <p:nvPr/>
        </p:nvSpPr>
        <p:spPr>
          <a:xfrm rot="5400000">
            <a:off x="4487469" y="3396995"/>
            <a:ext cx="6858002" cy="64008"/>
          </a:xfrm>
          <a:prstGeom prst="rect">
            <a:avLst/>
          </a:prstGeom>
          <a:solidFill>
            <a:srgbClr val="06132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2"/>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6" name="Shape 366"/>
        <p:cNvGrpSpPr/>
        <p:nvPr/>
      </p:nvGrpSpPr>
      <p:grpSpPr>
        <a:xfrm>
          <a:off x="0" y="0"/>
          <a:ext cx="0" cy="0"/>
          <a:chOff x="0" y="0"/>
          <a:chExt cx="0" cy="0"/>
        </a:xfrm>
      </p:grpSpPr>
      <p:sp>
        <p:nvSpPr>
          <p:cNvPr id="367" name="Google Shape;367;p2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68" name="Google Shape;368;p29"/>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69" name="Google Shape;369;p29"/>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70" name="Google Shape;370;p29"/>
          <p:cNvSpPr txBox="1"/>
          <p:nvPr>
            <p:ph type="title"/>
          </p:nvPr>
        </p:nvSpPr>
        <p:spPr>
          <a:xfrm>
            <a:off x="1285240" y="1050595"/>
            <a:ext cx="8074815" cy="161848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Play"/>
              <a:buNone/>
            </a:pPr>
            <a:r>
              <a:rPr lang="en-US" sz="4000"/>
              <a:t>Benefits of Public </a:t>
            </a:r>
            <a:br>
              <a:rPr lang="en-US" sz="4000"/>
            </a:br>
            <a:r>
              <a:rPr lang="en-US" sz="4000"/>
              <a:t>Opinion Research</a:t>
            </a:r>
            <a:br>
              <a:rPr lang="en-US" sz="4000"/>
            </a:br>
            <a:endParaRPr sz="4000"/>
          </a:p>
        </p:txBody>
      </p:sp>
      <p:sp>
        <p:nvSpPr>
          <p:cNvPr id="371" name="Google Shape;371;p29"/>
          <p:cNvSpPr txBox="1"/>
          <p:nvPr>
            <p:ph idx="1" type="body"/>
          </p:nvPr>
        </p:nvSpPr>
        <p:spPr>
          <a:xfrm>
            <a:off x="1285240" y="2969469"/>
            <a:ext cx="8074815" cy="280039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1.	Informed Decision-Making: public opinion research equips policymakers and leaders with the data needed to make informed decisions. </a:t>
            </a:r>
            <a:endParaRPr/>
          </a:p>
          <a:p>
            <a:pPr indent="-228600" lvl="0" marL="228600" rtl="0" algn="l">
              <a:lnSpc>
                <a:spcPct val="90000"/>
              </a:lnSpc>
              <a:spcBef>
                <a:spcPts val="1000"/>
              </a:spcBef>
              <a:spcAft>
                <a:spcPts val="0"/>
              </a:spcAft>
              <a:buClr>
                <a:schemeClr val="dk1"/>
              </a:buClr>
              <a:buSzPts val="2200"/>
              <a:buChar char="•"/>
            </a:pPr>
            <a:r>
              <a:rPr lang="en-US" sz="2200"/>
              <a:t>2.	Enhanced Campaign Strategies: FOR political candidates and parties, </a:t>
            </a:r>
            <a:endParaRPr/>
          </a:p>
          <a:p>
            <a:pPr indent="-228600" lvl="0" marL="228600" rtl="0" algn="l">
              <a:lnSpc>
                <a:spcPct val="90000"/>
              </a:lnSpc>
              <a:spcBef>
                <a:spcPts val="1000"/>
              </a:spcBef>
              <a:spcAft>
                <a:spcPts val="0"/>
              </a:spcAft>
              <a:buClr>
                <a:schemeClr val="dk1"/>
              </a:buClr>
              <a:buSzPts val="2200"/>
              <a:buChar char="•"/>
            </a:pPr>
            <a:r>
              <a:rPr lang="en-US" sz="2200"/>
              <a:t>3.	Market Insights: businesses use public opinion research to understand consumer preferences and behaviors. </a:t>
            </a:r>
            <a:endParaRPr/>
          </a:p>
          <a:p>
            <a:pPr indent="-88900" lvl="0" marL="228600" rtl="0" algn="l">
              <a:lnSpc>
                <a:spcPct val="90000"/>
              </a:lnSpc>
              <a:spcBef>
                <a:spcPts val="1000"/>
              </a:spcBef>
              <a:spcAft>
                <a:spcPts val="0"/>
              </a:spcAft>
              <a:buClr>
                <a:schemeClr val="dk1"/>
              </a:buClr>
              <a:buSzPts val="2200"/>
              <a:buNone/>
            </a:pPr>
            <a:r>
              <a:t/>
            </a:r>
            <a:endParaRPr sz="22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5" name="Shape 375"/>
        <p:cNvGrpSpPr/>
        <p:nvPr/>
      </p:nvGrpSpPr>
      <p:grpSpPr>
        <a:xfrm>
          <a:off x="0" y="0"/>
          <a:ext cx="0" cy="0"/>
          <a:chOff x="0" y="0"/>
          <a:chExt cx="0" cy="0"/>
        </a:xfrm>
      </p:grpSpPr>
      <p:sp>
        <p:nvSpPr>
          <p:cNvPr id="376" name="Google Shape;376;p3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77" name="Google Shape;377;p30"/>
          <p:cNvSpPr/>
          <p:nvPr/>
        </p:nvSpPr>
        <p:spPr>
          <a:xfrm>
            <a:off x="0" y="0"/>
            <a:ext cx="9024730" cy="6857999"/>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descr="Colourful carved figures of humans" id="378" name="Google Shape;378;p30"/>
          <p:cNvPicPr preferRelativeResize="0"/>
          <p:nvPr/>
        </p:nvPicPr>
        <p:blipFill rotWithShape="1">
          <a:blip r:embed="rId3">
            <a:alphaModFix/>
          </a:blip>
          <a:srcRect b="-1" l="28175" r="27942" t="0"/>
          <a:stretch/>
        </p:blipFill>
        <p:spPr>
          <a:xfrm>
            <a:off x="7968222" y="10"/>
            <a:ext cx="4223778" cy="6857990"/>
          </a:xfrm>
          <a:custGeom>
            <a:rect b="b" l="l" r="r" t="t"/>
            <a:pathLst>
              <a:path extrusionOk="0" h="6865951" w="4223778">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ln>
            <a:noFill/>
          </a:ln>
        </p:spPr>
      </p:pic>
      <p:sp>
        <p:nvSpPr>
          <p:cNvPr id="379" name="Google Shape;379;p30"/>
          <p:cNvSpPr txBox="1"/>
          <p:nvPr>
            <p:ph type="title"/>
          </p:nvPr>
        </p:nvSpPr>
        <p:spPr>
          <a:xfrm>
            <a:off x="1137034" y="609600"/>
            <a:ext cx="6831188" cy="13228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400"/>
              <a:buFont typeface="Play"/>
              <a:buNone/>
            </a:pPr>
            <a:r>
              <a:rPr lang="en-US" sz="3400"/>
              <a:t>Benefits of Public Opinion Research</a:t>
            </a:r>
            <a:br>
              <a:rPr lang="en-US" sz="3400"/>
            </a:br>
            <a:endParaRPr sz="3400"/>
          </a:p>
        </p:txBody>
      </p:sp>
      <p:sp>
        <p:nvSpPr>
          <p:cNvPr id="380" name="Google Shape;380;p30"/>
          <p:cNvSpPr txBox="1"/>
          <p:nvPr>
            <p:ph idx="1" type="body"/>
          </p:nvPr>
        </p:nvSpPr>
        <p:spPr>
          <a:xfrm>
            <a:off x="1137035" y="2194102"/>
            <a:ext cx="6516216" cy="390858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4. Crisis Management: In times of crisis, public opinion research can help organizations gauge public sentiment and develop effective communication strategies. </a:t>
            </a:r>
            <a:endParaRPr/>
          </a:p>
          <a:p>
            <a:pPr indent="-228600" lvl="0" marL="228600" rtl="0" algn="l">
              <a:lnSpc>
                <a:spcPct val="90000"/>
              </a:lnSpc>
              <a:spcBef>
                <a:spcPts val="1000"/>
              </a:spcBef>
              <a:spcAft>
                <a:spcPts val="0"/>
              </a:spcAft>
              <a:buClr>
                <a:schemeClr val="dk1"/>
              </a:buClr>
              <a:buSzPts val="2000"/>
              <a:buChar char="•"/>
            </a:pPr>
            <a:r>
              <a:rPr lang="en-US" sz="2000"/>
              <a:t>5. Social Change and Advocacy: Public opinion research can highlight societal issues, empowering advocacy groups to push for social change. </a:t>
            </a:r>
            <a:endParaRPr/>
          </a:p>
          <a:p>
            <a:pPr indent="-228600" lvl="0" marL="228600" rtl="0" algn="l">
              <a:lnSpc>
                <a:spcPct val="90000"/>
              </a:lnSpc>
              <a:spcBef>
                <a:spcPts val="1000"/>
              </a:spcBef>
              <a:spcAft>
                <a:spcPts val="0"/>
              </a:spcAft>
              <a:buClr>
                <a:schemeClr val="dk1"/>
              </a:buClr>
              <a:buSzPts val="2000"/>
              <a:buChar char="•"/>
            </a:pPr>
            <a:r>
              <a:rPr lang="en-US" sz="2000"/>
              <a:t>6. Engagement and Community Development: Engaging the public in decision-making processes can foster a sense of community and enhance trust in institutions.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384" name="Shape 384"/>
        <p:cNvGrpSpPr/>
        <p:nvPr/>
      </p:nvGrpSpPr>
      <p:grpSpPr>
        <a:xfrm>
          <a:off x="0" y="0"/>
          <a:ext cx="0" cy="0"/>
          <a:chOff x="0" y="0"/>
          <a:chExt cx="0" cy="0"/>
        </a:xfrm>
      </p:grpSpPr>
      <p:sp>
        <p:nvSpPr>
          <p:cNvPr id="385" name="Google Shape;385;p31"/>
          <p:cNvSpPr/>
          <p:nvPr/>
        </p:nvSpPr>
        <p:spPr>
          <a:xfrm>
            <a:off x="0" y="1"/>
            <a:ext cx="12191695"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86" name="Google Shape;386;p31"/>
          <p:cNvSpPr/>
          <p:nvPr/>
        </p:nvSpPr>
        <p:spPr>
          <a:xfrm>
            <a:off x="305" y="0"/>
            <a:ext cx="12191695"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800">
              <a:solidFill>
                <a:schemeClr val="lt1"/>
              </a:solidFill>
              <a:latin typeface="Arial"/>
              <a:ea typeface="Arial"/>
              <a:cs typeface="Arial"/>
              <a:sym typeface="Arial"/>
            </a:endParaRPr>
          </a:p>
        </p:txBody>
      </p:sp>
      <p:sp>
        <p:nvSpPr>
          <p:cNvPr id="387" name="Google Shape;387;p31"/>
          <p:cNvSpPr txBox="1"/>
          <p:nvPr>
            <p:ph type="title"/>
          </p:nvPr>
        </p:nvSpPr>
        <p:spPr>
          <a:xfrm>
            <a:off x="804672" y="457200"/>
            <a:ext cx="10579608" cy="118872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2"/>
              </a:buClr>
              <a:buSzPct val="100000"/>
              <a:buFont typeface="Play"/>
              <a:buNone/>
            </a:pPr>
            <a:r>
              <a:rPr lang="en-US" sz="4000">
                <a:solidFill>
                  <a:schemeClr val="dk2"/>
                </a:solidFill>
              </a:rPr>
              <a:t>Challenges of conducting </a:t>
            </a:r>
            <a:br>
              <a:rPr lang="en-US" sz="4000">
                <a:solidFill>
                  <a:schemeClr val="dk2"/>
                </a:solidFill>
              </a:rPr>
            </a:br>
            <a:r>
              <a:rPr lang="en-US" sz="4000">
                <a:solidFill>
                  <a:schemeClr val="dk2"/>
                </a:solidFill>
              </a:rPr>
              <a:t>public opinion research</a:t>
            </a:r>
            <a:endParaRPr/>
          </a:p>
        </p:txBody>
      </p:sp>
      <p:grpSp>
        <p:nvGrpSpPr>
          <p:cNvPr id="388" name="Google Shape;388;p31"/>
          <p:cNvGrpSpPr/>
          <p:nvPr/>
        </p:nvGrpSpPr>
        <p:grpSpPr>
          <a:xfrm rot="5400000">
            <a:off x="9262397" y="134260"/>
            <a:ext cx="3142400" cy="2716805"/>
            <a:chOff x="-305" y="-4155"/>
            <a:chExt cx="2514948" cy="2174333"/>
          </a:xfrm>
        </p:grpSpPr>
        <p:sp>
          <p:nvSpPr>
            <p:cNvPr id="389" name="Google Shape;389;p31"/>
            <p:cNvSpPr/>
            <p:nvPr/>
          </p:nvSpPr>
          <p:spPr>
            <a:xfrm>
              <a:off x="-305" y="0"/>
              <a:ext cx="2514948" cy="2170178"/>
            </a:xfrm>
            <a:custGeom>
              <a:rect b="b" l="l" r="r" t="t"/>
              <a:pathLst>
                <a:path extrusionOk="0" h="2170178" w="251494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90" name="Google Shape;390;p31"/>
            <p:cNvSpPr/>
            <p:nvPr/>
          </p:nvSpPr>
          <p:spPr>
            <a:xfrm>
              <a:off x="-305" y="-4155"/>
              <a:ext cx="2493062" cy="1947896"/>
            </a:xfrm>
            <a:custGeom>
              <a:rect b="b" l="l" r="r" t="t"/>
              <a:pathLst>
                <a:path extrusionOk="0" h="1947896" w="2493062">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91" name="Google Shape;391;p31"/>
            <p:cNvSpPr/>
            <p:nvPr/>
          </p:nvSpPr>
          <p:spPr>
            <a:xfrm>
              <a:off x="-305" y="0"/>
              <a:ext cx="2501089" cy="1972702"/>
            </a:xfrm>
            <a:custGeom>
              <a:rect b="b" l="l" r="r" t="t"/>
              <a:pathLst>
                <a:path extrusionOk="0" h="1972702" w="2501089">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800">
                <a:solidFill>
                  <a:schemeClr val="lt1"/>
                </a:solidFill>
                <a:latin typeface="Arial"/>
                <a:ea typeface="Arial"/>
                <a:cs typeface="Arial"/>
                <a:sym typeface="Arial"/>
              </a:endParaRPr>
            </a:p>
          </p:txBody>
        </p:sp>
        <p:sp>
          <p:nvSpPr>
            <p:cNvPr id="392" name="Google Shape;392;p31"/>
            <p:cNvSpPr/>
            <p:nvPr/>
          </p:nvSpPr>
          <p:spPr>
            <a:xfrm>
              <a:off x="305" y="1"/>
              <a:ext cx="2491105" cy="1943661"/>
            </a:xfrm>
            <a:custGeom>
              <a:rect b="b" l="l" r="r" t="t"/>
              <a:pathLst>
                <a:path extrusionOk="0" h="1943661" w="2491105">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grpSp>
        <p:nvGrpSpPr>
          <p:cNvPr id="393" name="Google Shape;393;p31"/>
          <p:cNvGrpSpPr/>
          <p:nvPr/>
        </p:nvGrpSpPr>
        <p:grpSpPr>
          <a:xfrm flipH="1" rot="10800000">
            <a:off x="0" y="5047906"/>
            <a:ext cx="2412221" cy="1810094"/>
            <a:chOff x="-305" y="-1"/>
            <a:chExt cx="3832880" cy="2876136"/>
          </a:xfrm>
        </p:grpSpPr>
        <p:sp>
          <p:nvSpPr>
            <p:cNvPr id="394" name="Google Shape;394;p31"/>
            <p:cNvSpPr/>
            <p:nvPr/>
          </p:nvSpPr>
          <p:spPr>
            <a:xfrm>
              <a:off x="305" y="1"/>
              <a:ext cx="3815424" cy="2653659"/>
            </a:xfrm>
            <a:custGeom>
              <a:rect b="b" l="l" r="r" t="t"/>
              <a:pathLst>
                <a:path extrusionOk="0" h="2653659" w="3815424">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95" name="Google Shape;395;p31"/>
            <p:cNvSpPr/>
            <p:nvPr/>
          </p:nvSpPr>
          <p:spPr>
            <a:xfrm>
              <a:off x="305" y="-1"/>
              <a:ext cx="3815424" cy="2653660"/>
            </a:xfrm>
            <a:custGeom>
              <a:rect b="b" l="l" r="r" t="t"/>
              <a:pathLst>
                <a:path extrusionOk="0" h="2653660" w="3815424">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96" name="Google Shape;396;p31"/>
            <p:cNvSpPr/>
            <p:nvPr/>
          </p:nvSpPr>
          <p:spPr>
            <a:xfrm>
              <a:off x="-305" y="1"/>
              <a:ext cx="3815986" cy="2675935"/>
            </a:xfrm>
            <a:custGeom>
              <a:rect b="b" l="l" r="r" t="t"/>
              <a:pathLst>
                <a:path extrusionOk="0" h="2675935" w="3815986">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97" name="Google Shape;397;p31"/>
            <p:cNvSpPr/>
            <p:nvPr/>
          </p:nvSpPr>
          <p:spPr>
            <a:xfrm>
              <a:off x="305" y="-1"/>
              <a:ext cx="3832270" cy="2876136"/>
            </a:xfrm>
            <a:custGeom>
              <a:rect b="b" l="l" r="r" t="t"/>
              <a:pathLst>
                <a:path extrusionOk="0" h="2876136" w="3832270">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graphicFrame>
        <p:nvGraphicFramePr>
          <p:cNvPr id="398" name="Google Shape;398;p31"/>
          <p:cNvGraphicFramePr/>
          <p:nvPr/>
        </p:nvGraphicFramePr>
        <p:xfrm>
          <a:off x="1071922" y="2543633"/>
          <a:ext cx="3000000" cy="3000000"/>
        </p:xfrm>
        <a:graphic>
          <a:graphicData uri="http://schemas.openxmlformats.org/drawingml/2006/table">
            <a:tbl>
              <a:tblPr>
                <a:noFill/>
                <a:tableStyleId>{5B1FCE41-1F6E-47A0-B61D-79EDCC4A833B}</a:tableStyleId>
              </a:tblPr>
              <a:tblGrid>
                <a:gridCol w="3318825"/>
                <a:gridCol w="3410525"/>
                <a:gridCol w="3318825"/>
              </a:tblGrid>
              <a:tr h="363775">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Challenge</a:t>
                      </a:r>
                      <a:endParaRPr sz="2000" u="none" cap="none" strike="noStrike">
                        <a:latin typeface="Calibri"/>
                        <a:ea typeface="Calibri"/>
                        <a:cs typeface="Calibri"/>
                        <a:sym typeface="Calibri"/>
                      </a:endParaRPr>
                    </a:p>
                  </a:txBody>
                  <a:tcPr marT="0" marB="0" marR="63825" marL="63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Example</a:t>
                      </a:r>
                      <a:endParaRPr sz="2000" u="none" cap="none" strike="noStrike">
                        <a:latin typeface="Calibri"/>
                        <a:ea typeface="Calibri"/>
                        <a:cs typeface="Calibri"/>
                        <a:sym typeface="Calibri"/>
                      </a:endParaRPr>
                    </a:p>
                  </a:txBody>
                  <a:tcPr marT="0" marB="0" marR="63825" marL="63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Mitigation Strategy</a:t>
                      </a:r>
                      <a:endParaRPr sz="2000" u="none" cap="none" strike="noStrike">
                        <a:latin typeface="Calibri"/>
                        <a:ea typeface="Calibri"/>
                        <a:cs typeface="Calibri"/>
                        <a:sym typeface="Calibri"/>
                      </a:endParaRPr>
                    </a:p>
                  </a:txBody>
                  <a:tcPr marT="0" marB="0" marR="63825" marL="63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713225">
                <a:tc>
                  <a:txBody>
                    <a:bodyPr/>
                    <a:lstStyle/>
                    <a:p>
                      <a:pPr indent="0" lvl="0" marL="0" marR="0" rtl="0" algn="l">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Sampling Bias</a:t>
                      </a:r>
                      <a:endParaRPr sz="2000" u="none" cap="none" strike="noStrike">
                        <a:latin typeface="Calibri"/>
                        <a:ea typeface="Calibri"/>
                        <a:cs typeface="Calibri"/>
                        <a:sym typeface="Calibri"/>
                      </a:endParaRPr>
                    </a:p>
                  </a:txBody>
                  <a:tcPr marT="0" marB="0" marR="63825" marL="63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2000" u="none" cap="none" strike="noStrike">
                          <a:latin typeface="Times New Roman"/>
                          <a:ea typeface="Times New Roman"/>
                          <a:cs typeface="Times New Roman"/>
                          <a:sym typeface="Times New Roman"/>
                        </a:rPr>
                        <a:t>Healthcare survey oversampling urban residents</a:t>
                      </a:r>
                      <a:endParaRPr sz="2000" u="none" cap="none" strike="noStrike">
                        <a:latin typeface="Calibri"/>
                        <a:ea typeface="Calibri"/>
                        <a:cs typeface="Calibri"/>
                        <a:sym typeface="Calibri"/>
                      </a:endParaRPr>
                    </a:p>
                  </a:txBody>
                  <a:tcPr marT="0" marB="0" marR="63825" marL="63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2000" u="none" cap="none" strike="noStrike">
                          <a:latin typeface="Times New Roman"/>
                          <a:ea typeface="Times New Roman"/>
                          <a:cs typeface="Times New Roman"/>
                          <a:sym typeface="Times New Roman"/>
                        </a:rPr>
                        <a:t>Use stratified sampling to ensure diverse representation</a:t>
                      </a:r>
                      <a:endParaRPr sz="2000" u="none" cap="none" strike="noStrike">
                        <a:latin typeface="Calibri"/>
                        <a:ea typeface="Calibri"/>
                        <a:cs typeface="Calibri"/>
                        <a:sym typeface="Calibri"/>
                      </a:endParaRPr>
                    </a:p>
                  </a:txBody>
                  <a:tcPr marT="0" marB="0" marR="63825" marL="63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713225">
                <a:tc>
                  <a:txBody>
                    <a:bodyPr/>
                    <a:lstStyle/>
                    <a:p>
                      <a:pPr indent="0" lvl="0" marL="0" marR="0" rtl="0" algn="l">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Response Bias</a:t>
                      </a:r>
                      <a:endParaRPr sz="2000" u="none" cap="none" strike="noStrike">
                        <a:latin typeface="Calibri"/>
                        <a:ea typeface="Calibri"/>
                        <a:cs typeface="Calibri"/>
                        <a:sym typeface="Calibri"/>
                      </a:endParaRPr>
                    </a:p>
                  </a:txBody>
                  <a:tcPr marT="0" marB="0" marR="63825" marL="63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2000" u="none" cap="none" strike="noStrike">
                          <a:latin typeface="Times New Roman"/>
                          <a:ea typeface="Times New Roman"/>
                          <a:cs typeface="Times New Roman"/>
                          <a:sym typeface="Times New Roman"/>
                        </a:rPr>
                        <a:t>Overstated exercise frequency in health surveys</a:t>
                      </a:r>
                      <a:endParaRPr sz="2000" u="none" cap="none" strike="noStrike">
                        <a:latin typeface="Calibri"/>
                        <a:ea typeface="Calibri"/>
                        <a:cs typeface="Calibri"/>
                        <a:sym typeface="Calibri"/>
                      </a:endParaRPr>
                    </a:p>
                  </a:txBody>
                  <a:tcPr marT="0" marB="0" marR="63825" marL="63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2000" u="none" cap="none" strike="noStrike">
                          <a:latin typeface="Times New Roman"/>
                          <a:ea typeface="Times New Roman"/>
                          <a:cs typeface="Times New Roman"/>
                          <a:sym typeface="Times New Roman"/>
                        </a:rPr>
                        <a:t>Design neutral questions and use anonymous surveys</a:t>
                      </a:r>
                      <a:endParaRPr sz="2000" u="none" cap="none" strike="noStrike">
                        <a:latin typeface="Calibri"/>
                        <a:ea typeface="Calibri"/>
                        <a:cs typeface="Calibri"/>
                        <a:sym typeface="Calibri"/>
                      </a:endParaRPr>
                    </a:p>
                  </a:txBody>
                  <a:tcPr marT="0" marB="0" marR="63825" marL="63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062700">
                <a:tc>
                  <a:txBody>
                    <a:bodyPr/>
                    <a:lstStyle/>
                    <a:p>
                      <a:pPr indent="0" lvl="0" marL="0" marR="0" rtl="0" algn="l">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Low Response Rates</a:t>
                      </a:r>
                      <a:endParaRPr sz="2000" u="none" cap="none" strike="noStrike">
                        <a:latin typeface="Calibri"/>
                        <a:ea typeface="Calibri"/>
                        <a:cs typeface="Calibri"/>
                        <a:sym typeface="Calibri"/>
                      </a:endParaRPr>
                    </a:p>
                  </a:txBody>
                  <a:tcPr marT="0" marB="0" marR="63825" marL="63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2000" u="none" cap="none" strike="noStrike">
                          <a:latin typeface="Times New Roman"/>
                          <a:ea typeface="Times New Roman"/>
                          <a:cs typeface="Times New Roman"/>
                          <a:sym typeface="Times New Roman"/>
                        </a:rPr>
                        <a:t>Low participation from younger voters in political polls</a:t>
                      </a:r>
                      <a:endParaRPr sz="2000" u="none" cap="none" strike="noStrike">
                        <a:latin typeface="Calibri"/>
                        <a:ea typeface="Calibri"/>
                        <a:cs typeface="Calibri"/>
                        <a:sym typeface="Calibri"/>
                      </a:endParaRPr>
                    </a:p>
                  </a:txBody>
                  <a:tcPr marT="0" marB="0" marR="63825" marL="63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2000" u="none" cap="none" strike="noStrike">
                          <a:latin typeface="Times New Roman"/>
                          <a:ea typeface="Times New Roman"/>
                          <a:cs typeface="Times New Roman"/>
                          <a:sym typeface="Times New Roman"/>
                        </a:rPr>
                        <a:t>Offer incentives and use multiple data collection methods</a:t>
                      </a:r>
                      <a:endParaRPr sz="2000" u="none" cap="none" strike="noStrike">
                        <a:latin typeface="Calibri"/>
                        <a:ea typeface="Calibri"/>
                        <a:cs typeface="Calibri"/>
                        <a:sym typeface="Calibri"/>
                      </a:endParaRPr>
                    </a:p>
                  </a:txBody>
                  <a:tcPr marT="0" marB="0" marR="63825" marL="63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713225">
                <a:tc>
                  <a:txBody>
                    <a:bodyPr/>
                    <a:lstStyle/>
                    <a:p>
                      <a:pPr indent="0" lvl="0" marL="0" marR="0" rtl="0" algn="l">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Question Design Issues</a:t>
                      </a:r>
                      <a:endParaRPr sz="2000" u="none" cap="none" strike="noStrike">
                        <a:latin typeface="Calibri"/>
                        <a:ea typeface="Calibri"/>
                        <a:cs typeface="Calibri"/>
                        <a:sym typeface="Calibri"/>
                      </a:endParaRPr>
                    </a:p>
                  </a:txBody>
                  <a:tcPr marT="0" marB="0" marR="63825" marL="63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2000" u="none" cap="none" strike="noStrike">
                          <a:latin typeface="Times New Roman"/>
                          <a:ea typeface="Times New Roman"/>
                          <a:cs typeface="Times New Roman"/>
                          <a:sym typeface="Times New Roman"/>
                        </a:rPr>
                        <a:t>Vague satisfaction questions in surveys</a:t>
                      </a:r>
                      <a:endParaRPr sz="2000" u="none" cap="none" strike="noStrike">
                        <a:latin typeface="Calibri"/>
                        <a:ea typeface="Calibri"/>
                        <a:cs typeface="Calibri"/>
                        <a:sym typeface="Calibri"/>
                      </a:endParaRPr>
                    </a:p>
                  </a:txBody>
                  <a:tcPr marT="0" marB="0" marR="63825" marL="63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2000" u="none" cap="none" strike="noStrike">
                          <a:latin typeface="Times New Roman"/>
                          <a:ea typeface="Times New Roman"/>
                          <a:cs typeface="Times New Roman"/>
                          <a:sym typeface="Times New Roman"/>
                        </a:rPr>
                        <a:t>Pre-test surveys and conduct cognitive interviews</a:t>
                      </a:r>
                      <a:endParaRPr sz="2000" u="none" cap="none" strike="noStrike">
                        <a:latin typeface="Calibri"/>
                        <a:ea typeface="Calibri"/>
                        <a:cs typeface="Calibri"/>
                        <a:sym typeface="Calibri"/>
                      </a:endParaRPr>
                    </a:p>
                  </a:txBody>
                  <a:tcPr marT="0" marB="0" marR="63825" marL="63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402" name="Shape 402"/>
        <p:cNvGrpSpPr/>
        <p:nvPr/>
      </p:nvGrpSpPr>
      <p:grpSpPr>
        <a:xfrm>
          <a:off x="0" y="0"/>
          <a:ext cx="0" cy="0"/>
          <a:chOff x="0" y="0"/>
          <a:chExt cx="0" cy="0"/>
        </a:xfrm>
      </p:grpSpPr>
      <p:sp>
        <p:nvSpPr>
          <p:cNvPr id="403" name="Google Shape;403;p32"/>
          <p:cNvSpPr/>
          <p:nvPr/>
        </p:nvSpPr>
        <p:spPr>
          <a:xfrm>
            <a:off x="0" y="1"/>
            <a:ext cx="12191695"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04" name="Google Shape;404;p32"/>
          <p:cNvSpPr/>
          <p:nvPr/>
        </p:nvSpPr>
        <p:spPr>
          <a:xfrm>
            <a:off x="305" y="0"/>
            <a:ext cx="12191695"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800">
              <a:solidFill>
                <a:schemeClr val="lt1"/>
              </a:solidFill>
              <a:latin typeface="Arial"/>
              <a:ea typeface="Arial"/>
              <a:cs typeface="Arial"/>
              <a:sym typeface="Arial"/>
            </a:endParaRPr>
          </a:p>
        </p:txBody>
      </p:sp>
      <p:sp>
        <p:nvSpPr>
          <p:cNvPr id="405" name="Google Shape;405;p32"/>
          <p:cNvSpPr txBox="1"/>
          <p:nvPr>
            <p:ph type="title"/>
          </p:nvPr>
        </p:nvSpPr>
        <p:spPr>
          <a:xfrm>
            <a:off x="804672" y="457200"/>
            <a:ext cx="10579608" cy="118872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2"/>
              </a:buClr>
              <a:buSzPct val="100000"/>
              <a:buFont typeface="Play"/>
              <a:buNone/>
            </a:pPr>
            <a:r>
              <a:rPr lang="en-US" sz="4000">
                <a:solidFill>
                  <a:schemeClr val="dk2"/>
                </a:solidFill>
              </a:rPr>
              <a:t>Challenges of conducting </a:t>
            </a:r>
            <a:br>
              <a:rPr lang="en-US" sz="4000">
                <a:solidFill>
                  <a:schemeClr val="dk2"/>
                </a:solidFill>
              </a:rPr>
            </a:br>
            <a:r>
              <a:rPr lang="en-US" sz="4000">
                <a:solidFill>
                  <a:schemeClr val="dk2"/>
                </a:solidFill>
              </a:rPr>
              <a:t>public opinion research</a:t>
            </a:r>
            <a:endParaRPr/>
          </a:p>
        </p:txBody>
      </p:sp>
      <p:grpSp>
        <p:nvGrpSpPr>
          <p:cNvPr id="406" name="Google Shape;406;p32"/>
          <p:cNvGrpSpPr/>
          <p:nvPr/>
        </p:nvGrpSpPr>
        <p:grpSpPr>
          <a:xfrm rot="5400000">
            <a:off x="9262397" y="134260"/>
            <a:ext cx="3142400" cy="2716805"/>
            <a:chOff x="-305" y="-4155"/>
            <a:chExt cx="2514948" cy="2174333"/>
          </a:xfrm>
        </p:grpSpPr>
        <p:sp>
          <p:nvSpPr>
            <p:cNvPr id="407" name="Google Shape;407;p32"/>
            <p:cNvSpPr/>
            <p:nvPr/>
          </p:nvSpPr>
          <p:spPr>
            <a:xfrm>
              <a:off x="-305" y="0"/>
              <a:ext cx="2514948" cy="2170178"/>
            </a:xfrm>
            <a:custGeom>
              <a:rect b="b" l="l" r="r" t="t"/>
              <a:pathLst>
                <a:path extrusionOk="0" h="2170178" w="251494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08" name="Google Shape;408;p32"/>
            <p:cNvSpPr/>
            <p:nvPr/>
          </p:nvSpPr>
          <p:spPr>
            <a:xfrm>
              <a:off x="-305" y="-4155"/>
              <a:ext cx="2493062" cy="1947896"/>
            </a:xfrm>
            <a:custGeom>
              <a:rect b="b" l="l" r="r" t="t"/>
              <a:pathLst>
                <a:path extrusionOk="0" h="1947896" w="2493062">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09" name="Google Shape;409;p32"/>
            <p:cNvSpPr/>
            <p:nvPr/>
          </p:nvSpPr>
          <p:spPr>
            <a:xfrm>
              <a:off x="-305" y="0"/>
              <a:ext cx="2501089" cy="1972702"/>
            </a:xfrm>
            <a:custGeom>
              <a:rect b="b" l="l" r="r" t="t"/>
              <a:pathLst>
                <a:path extrusionOk="0" h="1972702" w="2501089">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800">
                <a:solidFill>
                  <a:schemeClr val="lt1"/>
                </a:solidFill>
                <a:latin typeface="Arial"/>
                <a:ea typeface="Arial"/>
                <a:cs typeface="Arial"/>
                <a:sym typeface="Arial"/>
              </a:endParaRPr>
            </a:p>
          </p:txBody>
        </p:sp>
        <p:sp>
          <p:nvSpPr>
            <p:cNvPr id="410" name="Google Shape;410;p32"/>
            <p:cNvSpPr/>
            <p:nvPr/>
          </p:nvSpPr>
          <p:spPr>
            <a:xfrm>
              <a:off x="305" y="1"/>
              <a:ext cx="2491105" cy="1943661"/>
            </a:xfrm>
            <a:custGeom>
              <a:rect b="b" l="l" r="r" t="t"/>
              <a:pathLst>
                <a:path extrusionOk="0" h="1943661" w="2491105">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grpSp>
        <p:nvGrpSpPr>
          <p:cNvPr id="411" name="Google Shape;411;p32"/>
          <p:cNvGrpSpPr/>
          <p:nvPr/>
        </p:nvGrpSpPr>
        <p:grpSpPr>
          <a:xfrm flipH="1" rot="10800000">
            <a:off x="0" y="5047906"/>
            <a:ext cx="2412221" cy="1810094"/>
            <a:chOff x="-305" y="-1"/>
            <a:chExt cx="3832880" cy="2876136"/>
          </a:xfrm>
        </p:grpSpPr>
        <p:sp>
          <p:nvSpPr>
            <p:cNvPr id="412" name="Google Shape;412;p32"/>
            <p:cNvSpPr/>
            <p:nvPr/>
          </p:nvSpPr>
          <p:spPr>
            <a:xfrm>
              <a:off x="305" y="1"/>
              <a:ext cx="3815424" cy="2653659"/>
            </a:xfrm>
            <a:custGeom>
              <a:rect b="b" l="l" r="r" t="t"/>
              <a:pathLst>
                <a:path extrusionOk="0" h="2653659" w="3815424">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13" name="Google Shape;413;p32"/>
            <p:cNvSpPr/>
            <p:nvPr/>
          </p:nvSpPr>
          <p:spPr>
            <a:xfrm>
              <a:off x="305" y="-1"/>
              <a:ext cx="3815424" cy="2653660"/>
            </a:xfrm>
            <a:custGeom>
              <a:rect b="b" l="l" r="r" t="t"/>
              <a:pathLst>
                <a:path extrusionOk="0" h="2653660" w="3815424">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14" name="Google Shape;414;p32"/>
            <p:cNvSpPr/>
            <p:nvPr/>
          </p:nvSpPr>
          <p:spPr>
            <a:xfrm>
              <a:off x="-305" y="1"/>
              <a:ext cx="3815986" cy="2675935"/>
            </a:xfrm>
            <a:custGeom>
              <a:rect b="b" l="l" r="r" t="t"/>
              <a:pathLst>
                <a:path extrusionOk="0" h="2675935" w="3815986">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15" name="Google Shape;415;p32"/>
            <p:cNvSpPr/>
            <p:nvPr/>
          </p:nvSpPr>
          <p:spPr>
            <a:xfrm>
              <a:off x="305" y="-1"/>
              <a:ext cx="3832270" cy="2876136"/>
            </a:xfrm>
            <a:custGeom>
              <a:rect b="b" l="l" r="r" t="t"/>
              <a:pathLst>
                <a:path extrusionOk="0" h="2876136" w="3832270">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graphicFrame>
        <p:nvGraphicFramePr>
          <p:cNvPr id="416" name="Google Shape;416;p32"/>
          <p:cNvGraphicFramePr/>
          <p:nvPr/>
        </p:nvGraphicFramePr>
        <p:xfrm>
          <a:off x="1834091" y="2543633"/>
          <a:ext cx="3000000" cy="3000000"/>
        </p:xfrm>
        <a:graphic>
          <a:graphicData uri="http://schemas.openxmlformats.org/drawingml/2006/table">
            <a:tbl>
              <a:tblPr>
                <a:noFill/>
                <a:tableStyleId>{5B1FCE41-1F6E-47A0-B61D-79EDCC4A833B}</a:tableStyleId>
              </a:tblPr>
              <a:tblGrid>
                <a:gridCol w="2824850"/>
                <a:gridCol w="2874125"/>
                <a:gridCol w="2824850"/>
              </a:tblGrid>
              <a:tr h="304150">
                <a:tc>
                  <a:txBody>
                    <a:bodyPr/>
                    <a:lstStyle/>
                    <a:p>
                      <a:pPr indent="0" lvl="0" marL="0" marR="0" rtl="0" algn="ctr">
                        <a:lnSpc>
                          <a:spcPct val="115000"/>
                        </a:lnSpc>
                        <a:spcBef>
                          <a:spcPts val="0"/>
                        </a:spcBef>
                        <a:spcAft>
                          <a:spcPts val="0"/>
                        </a:spcAft>
                        <a:buNone/>
                      </a:pPr>
                      <a:r>
                        <a:rPr b="1" lang="en-US" sz="1700" u="none" cap="none" strike="noStrike">
                          <a:latin typeface="Times New Roman"/>
                          <a:ea typeface="Times New Roman"/>
                          <a:cs typeface="Times New Roman"/>
                          <a:sym typeface="Times New Roman"/>
                        </a:rPr>
                        <a:t>Challenge</a:t>
                      </a:r>
                      <a:endParaRPr sz="1700" u="none" cap="none" strike="noStrike">
                        <a:latin typeface="Calibri"/>
                        <a:ea typeface="Calibri"/>
                        <a:cs typeface="Calibri"/>
                        <a:sym typeface="Calibri"/>
                      </a:endParaRPr>
                    </a:p>
                  </a:txBody>
                  <a:tcPr marT="0" marB="0" marR="53375" marL="533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1700" u="none" cap="none" strike="noStrike">
                          <a:latin typeface="Times New Roman"/>
                          <a:ea typeface="Times New Roman"/>
                          <a:cs typeface="Times New Roman"/>
                          <a:sym typeface="Times New Roman"/>
                        </a:rPr>
                        <a:t>Example</a:t>
                      </a:r>
                      <a:endParaRPr sz="1700" u="none" cap="none" strike="noStrike">
                        <a:latin typeface="Calibri"/>
                        <a:ea typeface="Calibri"/>
                        <a:cs typeface="Calibri"/>
                        <a:sym typeface="Calibri"/>
                      </a:endParaRPr>
                    </a:p>
                  </a:txBody>
                  <a:tcPr marT="0" marB="0" marR="53375" marL="533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1700" u="none" cap="none" strike="noStrike">
                          <a:latin typeface="Times New Roman"/>
                          <a:ea typeface="Times New Roman"/>
                          <a:cs typeface="Times New Roman"/>
                          <a:sym typeface="Times New Roman"/>
                        </a:rPr>
                        <a:t>Mitigation Strategy</a:t>
                      </a:r>
                      <a:endParaRPr sz="1700" u="none" cap="none" strike="noStrike">
                        <a:latin typeface="Calibri"/>
                        <a:ea typeface="Calibri"/>
                        <a:cs typeface="Calibri"/>
                        <a:sym typeface="Calibri"/>
                      </a:endParaRPr>
                    </a:p>
                  </a:txBody>
                  <a:tcPr marT="0" marB="0" marR="53375" marL="533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96350">
                <a:tc>
                  <a:txBody>
                    <a:bodyPr/>
                    <a:lstStyle/>
                    <a:p>
                      <a:pPr indent="0" lvl="0" marL="0" marR="0" rtl="0" algn="l">
                        <a:lnSpc>
                          <a:spcPct val="115000"/>
                        </a:lnSpc>
                        <a:spcBef>
                          <a:spcPts val="0"/>
                        </a:spcBef>
                        <a:spcAft>
                          <a:spcPts val="0"/>
                        </a:spcAft>
                        <a:buNone/>
                      </a:pPr>
                      <a:r>
                        <a:rPr b="1" lang="en-US" sz="1700" u="none" cap="none" strike="noStrike">
                          <a:latin typeface="Times New Roman"/>
                          <a:ea typeface="Times New Roman"/>
                          <a:cs typeface="Times New Roman"/>
                          <a:sym typeface="Times New Roman"/>
                        </a:rPr>
                        <a:t>Rapidly Changing Public Opinion</a:t>
                      </a:r>
                      <a:endParaRPr sz="1700" u="none" cap="none" strike="noStrike">
                        <a:latin typeface="Calibri"/>
                        <a:ea typeface="Calibri"/>
                        <a:cs typeface="Calibri"/>
                        <a:sym typeface="Calibri"/>
                      </a:endParaRPr>
                    </a:p>
                  </a:txBody>
                  <a:tcPr marT="0" marB="0" marR="53375" marL="533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700" u="none" cap="none" strike="noStrike">
                          <a:latin typeface="Times New Roman"/>
                          <a:ea typeface="Times New Roman"/>
                          <a:cs typeface="Times New Roman"/>
                          <a:sym typeface="Times New Roman"/>
                        </a:rPr>
                        <a:t>Shifts in climate change views after major events</a:t>
                      </a:r>
                      <a:endParaRPr sz="1700" u="none" cap="none" strike="noStrike">
                        <a:latin typeface="Calibri"/>
                        <a:ea typeface="Calibri"/>
                        <a:cs typeface="Calibri"/>
                        <a:sym typeface="Calibri"/>
                      </a:endParaRPr>
                    </a:p>
                  </a:txBody>
                  <a:tcPr marT="0" marB="0" marR="53375" marL="533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700" u="none" cap="none" strike="noStrike">
                          <a:latin typeface="Times New Roman"/>
                          <a:ea typeface="Times New Roman"/>
                          <a:cs typeface="Times New Roman"/>
                          <a:sym typeface="Times New Roman"/>
                        </a:rPr>
                        <a:t>Implement tracking studies to monitor trends over time</a:t>
                      </a:r>
                      <a:endParaRPr sz="1700" u="none" cap="none" strike="noStrike">
                        <a:latin typeface="Calibri"/>
                        <a:ea typeface="Calibri"/>
                        <a:cs typeface="Calibri"/>
                        <a:sym typeface="Calibri"/>
                      </a:endParaRPr>
                    </a:p>
                  </a:txBody>
                  <a:tcPr marT="0" marB="0" marR="53375" marL="533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888550">
                <a:tc>
                  <a:txBody>
                    <a:bodyPr/>
                    <a:lstStyle/>
                    <a:p>
                      <a:pPr indent="0" lvl="0" marL="0" marR="0" rtl="0" algn="l">
                        <a:lnSpc>
                          <a:spcPct val="115000"/>
                        </a:lnSpc>
                        <a:spcBef>
                          <a:spcPts val="0"/>
                        </a:spcBef>
                        <a:spcAft>
                          <a:spcPts val="0"/>
                        </a:spcAft>
                        <a:buNone/>
                      </a:pPr>
                      <a:r>
                        <a:rPr b="1" lang="en-US" sz="1700" u="none" cap="none" strike="noStrike">
                          <a:latin typeface="Times New Roman"/>
                          <a:ea typeface="Times New Roman"/>
                          <a:cs typeface="Times New Roman"/>
                          <a:sym typeface="Times New Roman"/>
                        </a:rPr>
                        <a:t>Technological Barriers</a:t>
                      </a:r>
                      <a:endParaRPr sz="1700" u="none" cap="none" strike="noStrike">
                        <a:latin typeface="Calibri"/>
                        <a:ea typeface="Calibri"/>
                        <a:cs typeface="Calibri"/>
                        <a:sym typeface="Calibri"/>
                      </a:endParaRPr>
                    </a:p>
                  </a:txBody>
                  <a:tcPr marT="0" marB="0" marR="53375" marL="533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700" u="none" cap="none" strike="noStrike">
                          <a:latin typeface="Times New Roman"/>
                          <a:ea typeface="Times New Roman"/>
                          <a:cs typeface="Times New Roman"/>
                          <a:sym typeface="Times New Roman"/>
                        </a:rPr>
                        <a:t>Exclusion of elderly or low-income individuals from online surveys</a:t>
                      </a:r>
                      <a:endParaRPr sz="1700" u="none" cap="none" strike="noStrike">
                        <a:latin typeface="Calibri"/>
                        <a:ea typeface="Calibri"/>
                        <a:cs typeface="Calibri"/>
                        <a:sym typeface="Calibri"/>
                      </a:endParaRPr>
                    </a:p>
                  </a:txBody>
                  <a:tcPr marT="0" marB="0" marR="53375" marL="533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700" u="none" cap="none" strike="noStrike">
                          <a:latin typeface="Times New Roman"/>
                          <a:ea typeface="Times New Roman"/>
                          <a:cs typeface="Times New Roman"/>
                          <a:sym typeface="Times New Roman"/>
                        </a:rPr>
                        <a:t>Provide multiple participation options (phone, in-person)</a:t>
                      </a:r>
                      <a:endParaRPr sz="1700" u="none" cap="none" strike="noStrike">
                        <a:latin typeface="Calibri"/>
                        <a:ea typeface="Calibri"/>
                        <a:cs typeface="Calibri"/>
                        <a:sym typeface="Calibri"/>
                      </a:endParaRPr>
                    </a:p>
                  </a:txBody>
                  <a:tcPr marT="0" marB="0" marR="53375" marL="533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888550">
                <a:tc>
                  <a:txBody>
                    <a:bodyPr/>
                    <a:lstStyle/>
                    <a:p>
                      <a:pPr indent="0" lvl="0" marL="0" marR="0" rtl="0" algn="l">
                        <a:lnSpc>
                          <a:spcPct val="115000"/>
                        </a:lnSpc>
                        <a:spcBef>
                          <a:spcPts val="0"/>
                        </a:spcBef>
                        <a:spcAft>
                          <a:spcPts val="0"/>
                        </a:spcAft>
                        <a:buNone/>
                      </a:pPr>
                      <a:r>
                        <a:rPr b="1" lang="en-US" sz="1700" u="none" cap="none" strike="noStrike">
                          <a:latin typeface="Times New Roman"/>
                          <a:ea typeface="Times New Roman"/>
                          <a:cs typeface="Times New Roman"/>
                          <a:sym typeface="Times New Roman"/>
                        </a:rPr>
                        <a:t>Cultural Sensitivity</a:t>
                      </a:r>
                      <a:endParaRPr sz="1700" u="none" cap="none" strike="noStrike">
                        <a:latin typeface="Calibri"/>
                        <a:ea typeface="Calibri"/>
                        <a:cs typeface="Calibri"/>
                        <a:sym typeface="Calibri"/>
                      </a:endParaRPr>
                    </a:p>
                  </a:txBody>
                  <a:tcPr marT="0" marB="0" marR="53375" marL="533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700" u="none" cap="none" strike="noStrike">
                          <a:latin typeface="Times New Roman"/>
                          <a:ea typeface="Times New Roman"/>
                          <a:cs typeface="Times New Roman"/>
                          <a:sym typeface="Times New Roman"/>
                        </a:rPr>
                        <a:t>Misinterpretation of culturally specific terms</a:t>
                      </a:r>
                      <a:endParaRPr sz="1700" u="none" cap="none" strike="noStrike">
                        <a:latin typeface="Calibri"/>
                        <a:ea typeface="Calibri"/>
                        <a:cs typeface="Calibri"/>
                        <a:sym typeface="Calibri"/>
                      </a:endParaRPr>
                    </a:p>
                  </a:txBody>
                  <a:tcPr marT="0" marB="0" marR="53375" marL="533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700" u="none" cap="none" strike="noStrike">
                          <a:latin typeface="Times New Roman"/>
                          <a:ea typeface="Times New Roman"/>
                          <a:cs typeface="Times New Roman"/>
                          <a:sym typeface="Times New Roman"/>
                        </a:rPr>
                        <a:t>Involve cultural experts and pre-test with diverse focus groups</a:t>
                      </a:r>
                      <a:endParaRPr sz="1700" u="none" cap="none" strike="noStrike">
                        <a:latin typeface="Calibri"/>
                        <a:ea typeface="Calibri"/>
                        <a:cs typeface="Calibri"/>
                        <a:sym typeface="Calibri"/>
                      </a:endParaRPr>
                    </a:p>
                  </a:txBody>
                  <a:tcPr marT="0" marB="0" marR="53375" marL="533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888550">
                <a:tc>
                  <a:txBody>
                    <a:bodyPr/>
                    <a:lstStyle/>
                    <a:p>
                      <a:pPr indent="0" lvl="0" marL="0" marR="0" rtl="0" algn="l">
                        <a:lnSpc>
                          <a:spcPct val="115000"/>
                        </a:lnSpc>
                        <a:spcBef>
                          <a:spcPts val="0"/>
                        </a:spcBef>
                        <a:spcAft>
                          <a:spcPts val="0"/>
                        </a:spcAft>
                        <a:buNone/>
                      </a:pPr>
                      <a:r>
                        <a:rPr b="1" lang="en-US" sz="1700" u="none" cap="none" strike="noStrike">
                          <a:latin typeface="Times New Roman"/>
                          <a:ea typeface="Times New Roman"/>
                          <a:cs typeface="Times New Roman"/>
                          <a:sym typeface="Times New Roman"/>
                        </a:rPr>
                        <a:t>Over-Saturation of Surveys</a:t>
                      </a:r>
                      <a:endParaRPr sz="1700" u="none" cap="none" strike="noStrike">
                        <a:latin typeface="Calibri"/>
                        <a:ea typeface="Calibri"/>
                        <a:cs typeface="Calibri"/>
                        <a:sym typeface="Calibri"/>
                      </a:endParaRPr>
                    </a:p>
                  </a:txBody>
                  <a:tcPr marT="0" marB="0" marR="53375" marL="533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700" u="none" cap="none" strike="noStrike">
                          <a:latin typeface="Times New Roman"/>
                          <a:ea typeface="Times New Roman"/>
                          <a:cs typeface="Times New Roman"/>
                          <a:sym typeface="Times New Roman"/>
                        </a:rPr>
                        <a:t>Community survey fatigue leading to ignored requests</a:t>
                      </a:r>
                      <a:endParaRPr sz="1700" u="none" cap="none" strike="noStrike">
                        <a:latin typeface="Calibri"/>
                        <a:ea typeface="Calibri"/>
                        <a:cs typeface="Calibri"/>
                        <a:sym typeface="Calibri"/>
                      </a:endParaRPr>
                    </a:p>
                  </a:txBody>
                  <a:tcPr marT="0" marB="0" marR="53375" marL="533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700" u="none" cap="none" strike="noStrike">
                          <a:latin typeface="Times New Roman"/>
                          <a:ea typeface="Times New Roman"/>
                          <a:cs typeface="Times New Roman"/>
                          <a:sym typeface="Times New Roman"/>
                        </a:rPr>
                        <a:t>Limit survey frequency and communicate the significance of research</a:t>
                      </a:r>
                      <a:endParaRPr sz="1700" u="none" cap="none" strike="noStrike">
                        <a:latin typeface="Calibri"/>
                        <a:ea typeface="Calibri"/>
                        <a:cs typeface="Calibri"/>
                        <a:sym typeface="Calibri"/>
                      </a:endParaRPr>
                    </a:p>
                  </a:txBody>
                  <a:tcPr marT="0" marB="0" marR="53375" marL="533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420" name="Shape 420"/>
        <p:cNvGrpSpPr/>
        <p:nvPr/>
      </p:nvGrpSpPr>
      <p:grpSpPr>
        <a:xfrm>
          <a:off x="0" y="0"/>
          <a:ext cx="0" cy="0"/>
          <a:chOff x="0" y="0"/>
          <a:chExt cx="0" cy="0"/>
        </a:xfrm>
      </p:grpSpPr>
      <p:sp>
        <p:nvSpPr>
          <p:cNvPr id="421" name="Google Shape;421;p33"/>
          <p:cNvSpPr/>
          <p:nvPr/>
        </p:nvSpPr>
        <p:spPr>
          <a:xfrm>
            <a:off x="0" y="1"/>
            <a:ext cx="12191695"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22" name="Google Shape;422;p33"/>
          <p:cNvSpPr/>
          <p:nvPr/>
        </p:nvSpPr>
        <p:spPr>
          <a:xfrm>
            <a:off x="305" y="0"/>
            <a:ext cx="12191695"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800">
              <a:solidFill>
                <a:schemeClr val="lt1"/>
              </a:solidFill>
              <a:latin typeface="Arial"/>
              <a:ea typeface="Arial"/>
              <a:cs typeface="Arial"/>
              <a:sym typeface="Arial"/>
            </a:endParaRPr>
          </a:p>
        </p:txBody>
      </p:sp>
      <p:sp>
        <p:nvSpPr>
          <p:cNvPr id="423" name="Google Shape;423;p33"/>
          <p:cNvSpPr txBox="1"/>
          <p:nvPr>
            <p:ph type="title"/>
          </p:nvPr>
        </p:nvSpPr>
        <p:spPr>
          <a:xfrm>
            <a:off x="804672" y="457200"/>
            <a:ext cx="10579608" cy="118872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2"/>
              </a:buClr>
              <a:buSzPct val="100000"/>
              <a:buFont typeface="Play"/>
              <a:buNone/>
            </a:pPr>
            <a:r>
              <a:rPr lang="en-US" sz="4000">
                <a:solidFill>
                  <a:schemeClr val="dk2"/>
                </a:solidFill>
              </a:rPr>
              <a:t>Challenges of conducting </a:t>
            </a:r>
            <a:br>
              <a:rPr lang="en-US" sz="4000">
                <a:solidFill>
                  <a:schemeClr val="dk2"/>
                </a:solidFill>
              </a:rPr>
            </a:br>
            <a:r>
              <a:rPr lang="en-US" sz="4000">
                <a:solidFill>
                  <a:schemeClr val="dk2"/>
                </a:solidFill>
              </a:rPr>
              <a:t>public opinion research</a:t>
            </a:r>
            <a:endParaRPr/>
          </a:p>
        </p:txBody>
      </p:sp>
      <p:grpSp>
        <p:nvGrpSpPr>
          <p:cNvPr id="424" name="Google Shape;424;p33"/>
          <p:cNvGrpSpPr/>
          <p:nvPr/>
        </p:nvGrpSpPr>
        <p:grpSpPr>
          <a:xfrm rot="5400000">
            <a:off x="9262397" y="134260"/>
            <a:ext cx="3142400" cy="2716805"/>
            <a:chOff x="-305" y="-4155"/>
            <a:chExt cx="2514948" cy="2174333"/>
          </a:xfrm>
        </p:grpSpPr>
        <p:sp>
          <p:nvSpPr>
            <p:cNvPr id="425" name="Google Shape;425;p33"/>
            <p:cNvSpPr/>
            <p:nvPr/>
          </p:nvSpPr>
          <p:spPr>
            <a:xfrm>
              <a:off x="-305" y="0"/>
              <a:ext cx="2514948" cy="2170178"/>
            </a:xfrm>
            <a:custGeom>
              <a:rect b="b" l="l" r="r" t="t"/>
              <a:pathLst>
                <a:path extrusionOk="0" h="2170178" w="251494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26" name="Google Shape;426;p33"/>
            <p:cNvSpPr/>
            <p:nvPr/>
          </p:nvSpPr>
          <p:spPr>
            <a:xfrm>
              <a:off x="-305" y="-4155"/>
              <a:ext cx="2493062" cy="1947896"/>
            </a:xfrm>
            <a:custGeom>
              <a:rect b="b" l="l" r="r" t="t"/>
              <a:pathLst>
                <a:path extrusionOk="0" h="1947896" w="2493062">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27" name="Google Shape;427;p33"/>
            <p:cNvSpPr/>
            <p:nvPr/>
          </p:nvSpPr>
          <p:spPr>
            <a:xfrm>
              <a:off x="-305" y="0"/>
              <a:ext cx="2501089" cy="1972702"/>
            </a:xfrm>
            <a:custGeom>
              <a:rect b="b" l="l" r="r" t="t"/>
              <a:pathLst>
                <a:path extrusionOk="0" h="1972702" w="2501089">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800">
                <a:solidFill>
                  <a:schemeClr val="lt1"/>
                </a:solidFill>
                <a:latin typeface="Arial"/>
                <a:ea typeface="Arial"/>
                <a:cs typeface="Arial"/>
                <a:sym typeface="Arial"/>
              </a:endParaRPr>
            </a:p>
          </p:txBody>
        </p:sp>
        <p:sp>
          <p:nvSpPr>
            <p:cNvPr id="428" name="Google Shape;428;p33"/>
            <p:cNvSpPr/>
            <p:nvPr/>
          </p:nvSpPr>
          <p:spPr>
            <a:xfrm>
              <a:off x="305" y="1"/>
              <a:ext cx="2491105" cy="1943661"/>
            </a:xfrm>
            <a:custGeom>
              <a:rect b="b" l="l" r="r" t="t"/>
              <a:pathLst>
                <a:path extrusionOk="0" h="1943661" w="2491105">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grpSp>
        <p:nvGrpSpPr>
          <p:cNvPr id="429" name="Google Shape;429;p33"/>
          <p:cNvGrpSpPr/>
          <p:nvPr/>
        </p:nvGrpSpPr>
        <p:grpSpPr>
          <a:xfrm flipH="1" rot="10800000">
            <a:off x="0" y="5047906"/>
            <a:ext cx="2412221" cy="1810094"/>
            <a:chOff x="-305" y="-1"/>
            <a:chExt cx="3832880" cy="2876136"/>
          </a:xfrm>
        </p:grpSpPr>
        <p:sp>
          <p:nvSpPr>
            <p:cNvPr id="430" name="Google Shape;430;p33"/>
            <p:cNvSpPr/>
            <p:nvPr/>
          </p:nvSpPr>
          <p:spPr>
            <a:xfrm>
              <a:off x="305" y="1"/>
              <a:ext cx="3815424" cy="2653659"/>
            </a:xfrm>
            <a:custGeom>
              <a:rect b="b" l="l" r="r" t="t"/>
              <a:pathLst>
                <a:path extrusionOk="0" h="2653659" w="3815424">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31" name="Google Shape;431;p33"/>
            <p:cNvSpPr/>
            <p:nvPr/>
          </p:nvSpPr>
          <p:spPr>
            <a:xfrm>
              <a:off x="305" y="-1"/>
              <a:ext cx="3815424" cy="2653660"/>
            </a:xfrm>
            <a:custGeom>
              <a:rect b="b" l="l" r="r" t="t"/>
              <a:pathLst>
                <a:path extrusionOk="0" h="2653660" w="3815424">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32" name="Google Shape;432;p33"/>
            <p:cNvSpPr/>
            <p:nvPr/>
          </p:nvSpPr>
          <p:spPr>
            <a:xfrm>
              <a:off x="-305" y="1"/>
              <a:ext cx="3815986" cy="2675935"/>
            </a:xfrm>
            <a:custGeom>
              <a:rect b="b" l="l" r="r" t="t"/>
              <a:pathLst>
                <a:path extrusionOk="0" h="2675935" w="3815986">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33" name="Google Shape;433;p33"/>
            <p:cNvSpPr/>
            <p:nvPr/>
          </p:nvSpPr>
          <p:spPr>
            <a:xfrm>
              <a:off x="305" y="-1"/>
              <a:ext cx="3832270" cy="2876136"/>
            </a:xfrm>
            <a:custGeom>
              <a:rect b="b" l="l" r="r" t="t"/>
              <a:pathLst>
                <a:path extrusionOk="0" h="2876136" w="3832270">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graphicFrame>
        <p:nvGraphicFramePr>
          <p:cNvPr id="434" name="Google Shape;434;p33"/>
          <p:cNvGraphicFramePr/>
          <p:nvPr/>
        </p:nvGraphicFramePr>
        <p:xfrm>
          <a:off x="1367004" y="2543633"/>
          <a:ext cx="3000000" cy="3000000"/>
        </p:xfrm>
        <a:graphic>
          <a:graphicData uri="http://schemas.openxmlformats.org/drawingml/2006/table">
            <a:tbl>
              <a:tblPr>
                <a:noFill/>
                <a:tableStyleId>{5B1FCE41-1F6E-47A0-B61D-79EDCC4A833B}</a:tableStyleId>
              </a:tblPr>
              <a:tblGrid>
                <a:gridCol w="3139900"/>
                <a:gridCol w="3178200"/>
                <a:gridCol w="3139900"/>
              </a:tblGrid>
              <a:tr h="331300">
                <a:tc>
                  <a:txBody>
                    <a:bodyPr/>
                    <a:lstStyle/>
                    <a:p>
                      <a:pPr indent="0" lvl="0" marL="0" marR="0" rtl="0" algn="ctr">
                        <a:lnSpc>
                          <a:spcPct val="115000"/>
                        </a:lnSpc>
                        <a:spcBef>
                          <a:spcPts val="0"/>
                        </a:spcBef>
                        <a:spcAft>
                          <a:spcPts val="0"/>
                        </a:spcAft>
                        <a:buNone/>
                      </a:pPr>
                      <a:r>
                        <a:rPr b="1" lang="en-US" sz="1800" u="none" cap="none" strike="noStrike">
                          <a:latin typeface="Times New Roman"/>
                          <a:ea typeface="Times New Roman"/>
                          <a:cs typeface="Times New Roman"/>
                          <a:sym typeface="Times New Roman"/>
                        </a:rPr>
                        <a:t>Challenge</a:t>
                      </a:r>
                      <a:endParaRPr sz="1800" u="none" cap="none" strike="noStrike">
                        <a:latin typeface="Calibri"/>
                        <a:ea typeface="Calibri"/>
                        <a:cs typeface="Calibri"/>
                        <a:sym typeface="Calibri"/>
                      </a:endParaRPr>
                    </a:p>
                  </a:txBody>
                  <a:tcPr marT="0" marB="0" marR="58125" marL="5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1800" u="none" cap="none" strike="noStrike">
                          <a:latin typeface="Times New Roman"/>
                          <a:ea typeface="Times New Roman"/>
                          <a:cs typeface="Times New Roman"/>
                          <a:sym typeface="Times New Roman"/>
                        </a:rPr>
                        <a:t>Example</a:t>
                      </a:r>
                      <a:endParaRPr sz="1800" u="none" cap="none" strike="noStrike">
                        <a:latin typeface="Calibri"/>
                        <a:ea typeface="Calibri"/>
                        <a:cs typeface="Calibri"/>
                        <a:sym typeface="Calibri"/>
                      </a:endParaRPr>
                    </a:p>
                  </a:txBody>
                  <a:tcPr marT="0" marB="0" marR="58125" marL="5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1800" u="none" cap="none" strike="noStrike">
                          <a:latin typeface="Times New Roman"/>
                          <a:ea typeface="Times New Roman"/>
                          <a:cs typeface="Times New Roman"/>
                          <a:sym typeface="Times New Roman"/>
                        </a:rPr>
                        <a:t>Mitigation Strategy</a:t>
                      </a:r>
                      <a:endParaRPr sz="1800" u="none" cap="none" strike="noStrike">
                        <a:latin typeface="Calibri"/>
                        <a:ea typeface="Calibri"/>
                        <a:cs typeface="Calibri"/>
                        <a:sym typeface="Calibri"/>
                      </a:endParaRPr>
                    </a:p>
                  </a:txBody>
                  <a:tcPr marT="0" marB="0" marR="58125" marL="5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49575">
                <a:tc>
                  <a:txBody>
                    <a:bodyPr/>
                    <a:lstStyle/>
                    <a:p>
                      <a:pPr indent="0" lvl="0" marL="0" marR="0" rtl="0" algn="l">
                        <a:lnSpc>
                          <a:spcPct val="115000"/>
                        </a:lnSpc>
                        <a:spcBef>
                          <a:spcPts val="0"/>
                        </a:spcBef>
                        <a:spcAft>
                          <a:spcPts val="0"/>
                        </a:spcAft>
                        <a:buNone/>
                      </a:pPr>
                      <a:r>
                        <a:rPr b="1" lang="en-US" sz="1800" u="none" cap="none" strike="noStrike">
                          <a:latin typeface="Times New Roman"/>
                          <a:ea typeface="Times New Roman"/>
                          <a:cs typeface="Times New Roman"/>
                          <a:sym typeface="Times New Roman"/>
                        </a:rPr>
                        <a:t>Interviewer Bias</a:t>
                      </a:r>
                      <a:endParaRPr sz="1800" u="none" cap="none" strike="noStrike">
                        <a:latin typeface="Calibri"/>
                        <a:ea typeface="Calibri"/>
                        <a:cs typeface="Calibri"/>
                        <a:sym typeface="Calibri"/>
                      </a:endParaRPr>
                    </a:p>
                  </a:txBody>
                  <a:tcPr marT="0" marB="0" marR="58125" marL="5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800" u="none" cap="none" strike="noStrike">
                          <a:latin typeface="Times New Roman"/>
                          <a:ea typeface="Times New Roman"/>
                          <a:cs typeface="Times New Roman"/>
                          <a:sym typeface="Times New Roman"/>
                        </a:rPr>
                        <a:t>Influential demeanor of interviewers</a:t>
                      </a:r>
                      <a:endParaRPr sz="1800" u="none" cap="none" strike="noStrike">
                        <a:latin typeface="Calibri"/>
                        <a:ea typeface="Calibri"/>
                        <a:cs typeface="Calibri"/>
                        <a:sym typeface="Calibri"/>
                      </a:endParaRPr>
                    </a:p>
                  </a:txBody>
                  <a:tcPr marT="0" marB="0" marR="58125" marL="5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800" u="none" cap="none" strike="noStrike">
                          <a:latin typeface="Times New Roman"/>
                          <a:ea typeface="Times New Roman"/>
                          <a:cs typeface="Times New Roman"/>
                          <a:sym typeface="Times New Roman"/>
                        </a:rPr>
                        <a:t>Train interviewers thoroughly and use standardized scripts</a:t>
                      </a:r>
                      <a:endParaRPr sz="1800" u="none" cap="none" strike="noStrike">
                        <a:latin typeface="Calibri"/>
                        <a:ea typeface="Calibri"/>
                        <a:cs typeface="Calibri"/>
                        <a:sym typeface="Calibri"/>
                      </a:endParaRPr>
                    </a:p>
                  </a:txBody>
                  <a:tcPr marT="0" marB="0" marR="58125" marL="5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49575">
                <a:tc>
                  <a:txBody>
                    <a:bodyPr/>
                    <a:lstStyle/>
                    <a:p>
                      <a:pPr indent="0" lvl="0" marL="0" marR="0" rtl="0" algn="l">
                        <a:lnSpc>
                          <a:spcPct val="115000"/>
                        </a:lnSpc>
                        <a:spcBef>
                          <a:spcPts val="0"/>
                        </a:spcBef>
                        <a:spcAft>
                          <a:spcPts val="0"/>
                        </a:spcAft>
                        <a:buNone/>
                      </a:pPr>
                      <a:r>
                        <a:rPr b="1" lang="en-US" sz="1800" u="none" cap="none" strike="noStrike">
                          <a:latin typeface="Times New Roman"/>
                          <a:ea typeface="Times New Roman"/>
                          <a:cs typeface="Times New Roman"/>
                          <a:sym typeface="Times New Roman"/>
                        </a:rPr>
                        <a:t>Nonresponse Bias</a:t>
                      </a:r>
                      <a:endParaRPr sz="1800" u="none" cap="none" strike="noStrike">
                        <a:latin typeface="Calibri"/>
                        <a:ea typeface="Calibri"/>
                        <a:cs typeface="Calibri"/>
                        <a:sym typeface="Calibri"/>
                      </a:endParaRPr>
                    </a:p>
                  </a:txBody>
                  <a:tcPr marT="0" marB="0" marR="58125" marL="5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800" u="none" cap="none" strike="noStrike">
                          <a:latin typeface="Times New Roman"/>
                          <a:ea typeface="Times New Roman"/>
                          <a:cs typeface="Times New Roman"/>
                          <a:sym typeface="Times New Roman"/>
                        </a:rPr>
                        <a:t>Underrepresentation of younger demographics</a:t>
                      </a:r>
                      <a:endParaRPr sz="1800" u="none" cap="none" strike="noStrike">
                        <a:latin typeface="Calibri"/>
                        <a:ea typeface="Calibri"/>
                        <a:cs typeface="Calibri"/>
                        <a:sym typeface="Calibri"/>
                      </a:endParaRPr>
                    </a:p>
                  </a:txBody>
                  <a:tcPr marT="0" marB="0" marR="58125" marL="5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800" u="none" cap="none" strike="noStrike">
                          <a:latin typeface="Times New Roman"/>
                          <a:ea typeface="Times New Roman"/>
                          <a:cs typeface="Times New Roman"/>
                          <a:sym typeface="Times New Roman"/>
                        </a:rPr>
                        <a:t>Assess nonrespondents and apply weighting techniques</a:t>
                      </a:r>
                      <a:endParaRPr sz="1800" u="none" cap="none" strike="noStrike">
                        <a:latin typeface="Calibri"/>
                        <a:ea typeface="Calibri"/>
                        <a:cs typeface="Calibri"/>
                        <a:sym typeface="Calibri"/>
                      </a:endParaRPr>
                    </a:p>
                  </a:txBody>
                  <a:tcPr marT="0" marB="0" marR="58125" marL="5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67850">
                <a:tc>
                  <a:txBody>
                    <a:bodyPr/>
                    <a:lstStyle/>
                    <a:p>
                      <a:pPr indent="0" lvl="0" marL="0" marR="0" rtl="0" algn="l">
                        <a:lnSpc>
                          <a:spcPct val="115000"/>
                        </a:lnSpc>
                        <a:spcBef>
                          <a:spcPts val="0"/>
                        </a:spcBef>
                        <a:spcAft>
                          <a:spcPts val="0"/>
                        </a:spcAft>
                        <a:buNone/>
                      </a:pPr>
                      <a:r>
                        <a:rPr b="1" lang="en-US" sz="1800" u="none" cap="none" strike="noStrike">
                          <a:latin typeface="Times New Roman"/>
                          <a:ea typeface="Times New Roman"/>
                          <a:cs typeface="Times New Roman"/>
                          <a:sym typeface="Times New Roman"/>
                        </a:rPr>
                        <a:t>Privacy Concerns</a:t>
                      </a:r>
                      <a:endParaRPr sz="1800" u="none" cap="none" strike="noStrike">
                        <a:latin typeface="Calibri"/>
                        <a:ea typeface="Calibri"/>
                        <a:cs typeface="Calibri"/>
                        <a:sym typeface="Calibri"/>
                      </a:endParaRPr>
                    </a:p>
                  </a:txBody>
                  <a:tcPr marT="0" marB="0" marR="58125" marL="5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800" u="none" cap="none" strike="noStrike">
                          <a:latin typeface="Times New Roman"/>
                          <a:ea typeface="Times New Roman"/>
                          <a:cs typeface="Times New Roman"/>
                          <a:sym typeface="Times New Roman"/>
                        </a:rPr>
                        <a:t>Reluctance to share sensitive information in surveys</a:t>
                      </a:r>
                      <a:endParaRPr sz="1800" u="none" cap="none" strike="noStrike">
                        <a:latin typeface="Calibri"/>
                        <a:ea typeface="Calibri"/>
                        <a:cs typeface="Calibri"/>
                        <a:sym typeface="Calibri"/>
                      </a:endParaRPr>
                    </a:p>
                  </a:txBody>
                  <a:tcPr marT="0" marB="0" marR="58125" marL="5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800" u="none" cap="none" strike="noStrike">
                          <a:latin typeface="Times New Roman"/>
                          <a:ea typeface="Times New Roman"/>
                          <a:cs typeface="Times New Roman"/>
                          <a:sym typeface="Times New Roman"/>
                        </a:rPr>
                        <a:t>Ensure anonymity and communicate data protection measures</a:t>
                      </a:r>
                      <a:endParaRPr sz="1800" u="none" cap="none" strike="noStrike">
                        <a:latin typeface="Calibri"/>
                        <a:ea typeface="Calibri"/>
                        <a:cs typeface="Calibri"/>
                        <a:sym typeface="Calibri"/>
                      </a:endParaRPr>
                    </a:p>
                  </a:txBody>
                  <a:tcPr marT="0" marB="0" marR="58125" marL="5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67850">
                <a:tc>
                  <a:txBody>
                    <a:bodyPr/>
                    <a:lstStyle/>
                    <a:p>
                      <a:pPr indent="0" lvl="0" marL="0" marR="0" rtl="0" algn="l">
                        <a:lnSpc>
                          <a:spcPct val="115000"/>
                        </a:lnSpc>
                        <a:spcBef>
                          <a:spcPts val="0"/>
                        </a:spcBef>
                        <a:spcAft>
                          <a:spcPts val="0"/>
                        </a:spcAft>
                        <a:buNone/>
                      </a:pPr>
                      <a:r>
                        <a:rPr b="1" lang="en-US" sz="1800" u="none" cap="none" strike="noStrike">
                          <a:latin typeface="Times New Roman"/>
                          <a:ea typeface="Times New Roman"/>
                          <a:cs typeface="Times New Roman"/>
                          <a:sym typeface="Times New Roman"/>
                        </a:rPr>
                        <a:t>Temporal Relevance</a:t>
                      </a:r>
                      <a:endParaRPr sz="1800" u="none" cap="none" strike="noStrike">
                        <a:latin typeface="Calibri"/>
                        <a:ea typeface="Calibri"/>
                        <a:cs typeface="Calibri"/>
                        <a:sym typeface="Calibri"/>
                      </a:endParaRPr>
                    </a:p>
                  </a:txBody>
                  <a:tcPr marT="0" marB="0" marR="58125" marL="5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800" u="none" cap="none" strike="noStrike">
                          <a:latin typeface="Times New Roman"/>
                          <a:ea typeface="Times New Roman"/>
                          <a:cs typeface="Times New Roman"/>
                          <a:sym typeface="Times New Roman"/>
                        </a:rPr>
                        <a:t>Outdated results from pre-scandal surveys</a:t>
                      </a:r>
                      <a:endParaRPr sz="1800" u="none" cap="none" strike="noStrike">
                        <a:latin typeface="Calibri"/>
                        <a:ea typeface="Calibri"/>
                        <a:cs typeface="Calibri"/>
                        <a:sym typeface="Calibri"/>
                      </a:endParaRPr>
                    </a:p>
                  </a:txBody>
                  <a:tcPr marT="0" marB="0" marR="58125" marL="5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800" u="none" cap="none" strike="noStrike">
                          <a:latin typeface="Times New Roman"/>
                          <a:ea typeface="Times New Roman"/>
                          <a:cs typeface="Times New Roman"/>
                          <a:sym typeface="Times New Roman"/>
                        </a:rPr>
                        <a:t>Conduct real-time tracking studies and update methodologies</a:t>
                      </a:r>
                      <a:endParaRPr sz="1800" u="none" cap="none" strike="noStrike">
                        <a:latin typeface="Calibri"/>
                        <a:ea typeface="Calibri"/>
                        <a:cs typeface="Calibri"/>
                        <a:sym typeface="Calibri"/>
                      </a:endParaRPr>
                    </a:p>
                  </a:txBody>
                  <a:tcPr marT="0" marB="0" marR="58125" marL="5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8" name="Shape 438"/>
        <p:cNvGrpSpPr/>
        <p:nvPr/>
      </p:nvGrpSpPr>
      <p:grpSpPr>
        <a:xfrm>
          <a:off x="0" y="0"/>
          <a:ext cx="0" cy="0"/>
          <a:chOff x="0" y="0"/>
          <a:chExt cx="0" cy="0"/>
        </a:xfrm>
      </p:grpSpPr>
      <p:sp>
        <p:nvSpPr>
          <p:cNvPr id="439" name="Google Shape;439;p34"/>
          <p:cNvSpPr/>
          <p:nvPr/>
        </p:nvSpPr>
        <p:spPr>
          <a:xfrm>
            <a:off x="0" y="1"/>
            <a:ext cx="12191695"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40" name="Google Shape;440;p34"/>
          <p:cNvSpPr/>
          <p:nvPr/>
        </p:nvSpPr>
        <p:spPr>
          <a:xfrm>
            <a:off x="305" y="0"/>
            <a:ext cx="12191695"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800">
              <a:solidFill>
                <a:schemeClr val="lt1"/>
              </a:solidFill>
              <a:latin typeface="Arial"/>
              <a:ea typeface="Arial"/>
              <a:cs typeface="Arial"/>
              <a:sym typeface="Arial"/>
            </a:endParaRPr>
          </a:p>
        </p:txBody>
      </p:sp>
      <p:sp>
        <p:nvSpPr>
          <p:cNvPr id="441" name="Google Shape;441;p34"/>
          <p:cNvSpPr txBox="1"/>
          <p:nvPr>
            <p:ph type="title"/>
          </p:nvPr>
        </p:nvSpPr>
        <p:spPr>
          <a:xfrm>
            <a:off x="1179226" y="1755073"/>
            <a:ext cx="9833548" cy="106680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2"/>
              </a:buClr>
              <a:buSzPts val="3600"/>
              <a:buFont typeface="Play"/>
              <a:buNone/>
            </a:pPr>
            <a:r>
              <a:rPr lang="en-US" sz="3600">
                <a:solidFill>
                  <a:schemeClr val="dk2"/>
                </a:solidFill>
              </a:rPr>
              <a:t>Current trends in opinion research </a:t>
            </a:r>
            <a:endParaRPr/>
          </a:p>
        </p:txBody>
      </p:sp>
      <p:grpSp>
        <p:nvGrpSpPr>
          <p:cNvPr id="442" name="Google Shape;442;p34"/>
          <p:cNvGrpSpPr/>
          <p:nvPr/>
        </p:nvGrpSpPr>
        <p:grpSpPr>
          <a:xfrm>
            <a:off x="7867135" y="0"/>
            <a:ext cx="4324865" cy="2641149"/>
            <a:chOff x="6867015" y="-1"/>
            <a:chExt cx="5324985" cy="3251912"/>
          </a:xfrm>
        </p:grpSpPr>
        <p:sp>
          <p:nvSpPr>
            <p:cNvPr id="443" name="Google Shape;443;p34"/>
            <p:cNvSpPr/>
            <p:nvPr/>
          </p:nvSpPr>
          <p:spPr>
            <a:xfrm>
              <a:off x="6867015" y="-1"/>
              <a:ext cx="5324985" cy="3251912"/>
            </a:xfrm>
            <a:custGeom>
              <a:rect b="b" l="l" r="r" t="t"/>
              <a:pathLst>
                <a:path extrusionOk="0" h="3251912" w="5324985">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44" name="Google Shape;444;p34"/>
            <p:cNvSpPr/>
            <p:nvPr/>
          </p:nvSpPr>
          <p:spPr>
            <a:xfrm>
              <a:off x="6916467" y="-1"/>
              <a:ext cx="5275533" cy="2980757"/>
            </a:xfrm>
            <a:custGeom>
              <a:rect b="b" l="l" r="r" t="t"/>
              <a:pathLst>
                <a:path extrusionOk="0" h="2980757" w="5275533">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45" name="Google Shape;445;p34"/>
            <p:cNvSpPr/>
            <p:nvPr/>
          </p:nvSpPr>
          <p:spPr>
            <a:xfrm>
              <a:off x="6921214" y="-1"/>
              <a:ext cx="5270786" cy="2927775"/>
            </a:xfrm>
            <a:custGeom>
              <a:rect b="b" l="l" r="r" t="t"/>
              <a:pathLst>
                <a:path extrusionOk="0" h="2927775" w="5270786">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46" name="Google Shape;446;p34"/>
            <p:cNvSpPr/>
            <p:nvPr/>
          </p:nvSpPr>
          <p:spPr>
            <a:xfrm>
              <a:off x="6921214" y="-1"/>
              <a:ext cx="5270786" cy="2927775"/>
            </a:xfrm>
            <a:custGeom>
              <a:rect b="b" l="l" r="r" t="t"/>
              <a:pathLst>
                <a:path extrusionOk="0" h="2927775" w="5270786">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sp>
        <p:nvSpPr>
          <p:cNvPr id="447" name="Google Shape;447;p34"/>
          <p:cNvSpPr txBox="1"/>
          <p:nvPr>
            <p:ph idx="1" type="body"/>
          </p:nvPr>
        </p:nvSpPr>
        <p:spPr>
          <a:xfrm>
            <a:off x="1179226" y="3049325"/>
            <a:ext cx="9833548" cy="2945574"/>
          </a:xfrm>
          <a:prstGeom prst="rect">
            <a:avLst/>
          </a:prstGeom>
          <a:noFill/>
          <a:ln>
            <a:noFill/>
          </a:ln>
        </p:spPr>
        <p:txBody>
          <a:bodyPr anchorCtr="0" anchor="ctr" bIns="45700" lIns="91425" spcFirstLastPara="1" rIns="91425" wrap="square" tIns="45700">
            <a:normAutofit fontScale="92500" lnSpcReduction="10000"/>
          </a:bodyPr>
          <a:lstStyle/>
          <a:p>
            <a:pPr indent="-122872" lvl="0" marL="228600" rtl="0" algn="l">
              <a:lnSpc>
                <a:spcPct val="90000"/>
              </a:lnSpc>
              <a:spcBef>
                <a:spcPts val="0"/>
              </a:spcBef>
              <a:spcAft>
                <a:spcPts val="0"/>
              </a:spcAft>
              <a:buClr>
                <a:schemeClr val="dk1"/>
              </a:buClr>
              <a:buSzPct val="100000"/>
              <a:buNone/>
            </a:pPr>
            <a:r>
              <a:t/>
            </a:r>
            <a:endParaRPr sz="1800">
              <a:solidFill>
                <a:schemeClr val="dk2"/>
              </a:solidFill>
            </a:endParaRPr>
          </a:p>
          <a:p>
            <a:pPr indent="-228600" lvl="0" marL="228600" rtl="0" algn="l">
              <a:lnSpc>
                <a:spcPct val="90000"/>
              </a:lnSpc>
              <a:spcBef>
                <a:spcPts val="1000"/>
              </a:spcBef>
              <a:spcAft>
                <a:spcPts val="0"/>
              </a:spcAft>
              <a:buClr>
                <a:schemeClr val="dk2"/>
              </a:buClr>
              <a:buSzPct val="100000"/>
              <a:buChar char="•"/>
            </a:pPr>
            <a:r>
              <a:rPr lang="en-US" sz="2400">
                <a:solidFill>
                  <a:schemeClr val="dk2"/>
                </a:solidFill>
              </a:rPr>
              <a:t>1 Increased Use of Digital Platforms: With the rise of the internet and mobile technology, researchers are increasingly utilizing online platforms for data collection. </a:t>
            </a:r>
            <a:endParaRPr/>
          </a:p>
          <a:p>
            <a:pPr indent="-228600" lvl="0" marL="228600" rtl="0" algn="l">
              <a:lnSpc>
                <a:spcPct val="90000"/>
              </a:lnSpc>
              <a:spcBef>
                <a:spcPts val="1000"/>
              </a:spcBef>
              <a:spcAft>
                <a:spcPts val="0"/>
              </a:spcAft>
              <a:buClr>
                <a:schemeClr val="dk2"/>
              </a:buClr>
              <a:buSzPct val="100000"/>
              <a:buChar char="•"/>
            </a:pPr>
            <a:r>
              <a:rPr lang="en-US" sz="2400">
                <a:solidFill>
                  <a:schemeClr val="dk2"/>
                </a:solidFill>
              </a:rPr>
              <a:t>2 Focus on Diversity and Inclusion: There is a growing emphasis on ensuring that public opinion research accurately reflects the diversity of the population. </a:t>
            </a:r>
            <a:endParaRPr/>
          </a:p>
          <a:p>
            <a:pPr indent="-228600" lvl="0" marL="228600" rtl="0" algn="l">
              <a:lnSpc>
                <a:spcPct val="90000"/>
              </a:lnSpc>
              <a:spcBef>
                <a:spcPts val="1000"/>
              </a:spcBef>
              <a:spcAft>
                <a:spcPts val="0"/>
              </a:spcAft>
              <a:buClr>
                <a:schemeClr val="dk2"/>
              </a:buClr>
              <a:buSzPct val="100000"/>
              <a:buChar char="•"/>
            </a:pPr>
            <a:r>
              <a:rPr lang="en-US" sz="2400">
                <a:solidFill>
                  <a:schemeClr val="dk2"/>
                </a:solidFill>
              </a:rPr>
              <a:t>3 Real-Time Tracking Studies: The rapid pace of social change and public sentiment shifts has led to an increased demand for real-time tracking studies.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1" name="Shape 451"/>
        <p:cNvGrpSpPr/>
        <p:nvPr/>
      </p:nvGrpSpPr>
      <p:grpSpPr>
        <a:xfrm>
          <a:off x="0" y="0"/>
          <a:ext cx="0" cy="0"/>
          <a:chOff x="0" y="0"/>
          <a:chExt cx="0" cy="0"/>
        </a:xfrm>
      </p:grpSpPr>
      <p:sp>
        <p:nvSpPr>
          <p:cNvPr id="452" name="Google Shape;452;p35"/>
          <p:cNvSpPr/>
          <p:nvPr/>
        </p:nvSpPr>
        <p:spPr>
          <a:xfrm>
            <a:off x="0" y="1"/>
            <a:ext cx="12191695"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53" name="Google Shape;453;p35"/>
          <p:cNvSpPr/>
          <p:nvPr/>
        </p:nvSpPr>
        <p:spPr>
          <a:xfrm>
            <a:off x="305" y="0"/>
            <a:ext cx="12191695"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800">
              <a:solidFill>
                <a:schemeClr val="lt1"/>
              </a:solidFill>
              <a:latin typeface="Arial"/>
              <a:ea typeface="Arial"/>
              <a:cs typeface="Arial"/>
              <a:sym typeface="Arial"/>
            </a:endParaRPr>
          </a:p>
        </p:txBody>
      </p:sp>
      <p:sp>
        <p:nvSpPr>
          <p:cNvPr id="454" name="Google Shape;454;p35"/>
          <p:cNvSpPr txBox="1"/>
          <p:nvPr>
            <p:ph type="title"/>
          </p:nvPr>
        </p:nvSpPr>
        <p:spPr>
          <a:xfrm>
            <a:off x="1179226" y="1755073"/>
            <a:ext cx="9833548" cy="106680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2"/>
              </a:buClr>
              <a:buSzPts val="3600"/>
              <a:buFont typeface="Play"/>
              <a:buNone/>
            </a:pPr>
            <a:r>
              <a:rPr lang="en-US" sz="3600">
                <a:solidFill>
                  <a:schemeClr val="dk2"/>
                </a:solidFill>
              </a:rPr>
              <a:t>Current trends in opinion research </a:t>
            </a:r>
            <a:endParaRPr/>
          </a:p>
        </p:txBody>
      </p:sp>
      <p:grpSp>
        <p:nvGrpSpPr>
          <p:cNvPr id="455" name="Google Shape;455;p35"/>
          <p:cNvGrpSpPr/>
          <p:nvPr/>
        </p:nvGrpSpPr>
        <p:grpSpPr>
          <a:xfrm>
            <a:off x="7867135" y="0"/>
            <a:ext cx="4324865" cy="2641149"/>
            <a:chOff x="6867015" y="-1"/>
            <a:chExt cx="5324985" cy="3251912"/>
          </a:xfrm>
        </p:grpSpPr>
        <p:sp>
          <p:nvSpPr>
            <p:cNvPr id="456" name="Google Shape;456;p35"/>
            <p:cNvSpPr/>
            <p:nvPr/>
          </p:nvSpPr>
          <p:spPr>
            <a:xfrm>
              <a:off x="6867015" y="-1"/>
              <a:ext cx="5324985" cy="3251912"/>
            </a:xfrm>
            <a:custGeom>
              <a:rect b="b" l="l" r="r" t="t"/>
              <a:pathLst>
                <a:path extrusionOk="0" h="3251912" w="5324985">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57" name="Google Shape;457;p35"/>
            <p:cNvSpPr/>
            <p:nvPr/>
          </p:nvSpPr>
          <p:spPr>
            <a:xfrm>
              <a:off x="6916467" y="-1"/>
              <a:ext cx="5275533" cy="2980757"/>
            </a:xfrm>
            <a:custGeom>
              <a:rect b="b" l="l" r="r" t="t"/>
              <a:pathLst>
                <a:path extrusionOk="0" h="2980757" w="5275533">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58" name="Google Shape;458;p35"/>
            <p:cNvSpPr/>
            <p:nvPr/>
          </p:nvSpPr>
          <p:spPr>
            <a:xfrm>
              <a:off x="6921214" y="-1"/>
              <a:ext cx="5270786" cy="2927775"/>
            </a:xfrm>
            <a:custGeom>
              <a:rect b="b" l="l" r="r" t="t"/>
              <a:pathLst>
                <a:path extrusionOk="0" h="2927775" w="5270786">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59" name="Google Shape;459;p35"/>
            <p:cNvSpPr/>
            <p:nvPr/>
          </p:nvSpPr>
          <p:spPr>
            <a:xfrm>
              <a:off x="6921214" y="-1"/>
              <a:ext cx="5270786" cy="2927775"/>
            </a:xfrm>
            <a:custGeom>
              <a:rect b="b" l="l" r="r" t="t"/>
              <a:pathLst>
                <a:path extrusionOk="0" h="2927775" w="5270786">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0">
                  <a:srgbClr val="FFFFFF">
                    <a:alpha val="9803"/>
                  </a:srgbClr>
                </a:gs>
                <a:gs pos="2000">
                  <a:srgbClr val="FFFFFF">
                    <a:alpha val="9803"/>
                  </a:srgbClr>
                </a:gs>
                <a:gs pos="16000">
                  <a:srgbClr val="4EA72E">
                    <a:alpha val="9803"/>
                  </a:srgbClr>
                </a:gs>
                <a:gs pos="85000">
                  <a:srgbClr val="156082">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sp>
        <p:nvSpPr>
          <p:cNvPr id="460" name="Google Shape;460;p35"/>
          <p:cNvSpPr txBox="1"/>
          <p:nvPr>
            <p:ph idx="1" type="body"/>
          </p:nvPr>
        </p:nvSpPr>
        <p:spPr>
          <a:xfrm>
            <a:off x="1179226" y="3049325"/>
            <a:ext cx="9833548" cy="2945574"/>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2"/>
              </a:buClr>
              <a:buSzPts val="2000"/>
              <a:buChar char="•"/>
            </a:pPr>
            <a:r>
              <a:rPr lang="en-US" sz="2000">
                <a:solidFill>
                  <a:schemeClr val="dk2"/>
                </a:solidFill>
              </a:rPr>
              <a:t>4 Integration of Mixed Methods: Researchers are increasingly employing mixed methods, combining quantitative surveys with qualitative interviews and focus groups. </a:t>
            </a:r>
            <a:endParaRPr/>
          </a:p>
          <a:p>
            <a:pPr indent="-228600" lvl="0" marL="228600" rtl="0" algn="l">
              <a:lnSpc>
                <a:spcPct val="90000"/>
              </a:lnSpc>
              <a:spcBef>
                <a:spcPts val="1000"/>
              </a:spcBef>
              <a:spcAft>
                <a:spcPts val="0"/>
              </a:spcAft>
              <a:buClr>
                <a:schemeClr val="dk2"/>
              </a:buClr>
              <a:buSzPts val="2000"/>
              <a:buChar char="•"/>
            </a:pPr>
            <a:r>
              <a:rPr lang="en-US" sz="2000">
                <a:solidFill>
                  <a:schemeClr val="dk2"/>
                </a:solidFill>
              </a:rPr>
              <a:t>5 Impact of Social Media on Public Opinion: Social media platforms have transformed how public opinion is formed and expressed. </a:t>
            </a:r>
            <a:endParaRPr/>
          </a:p>
          <a:p>
            <a:pPr indent="-228600" lvl="0" marL="228600" rtl="0" algn="l">
              <a:lnSpc>
                <a:spcPct val="90000"/>
              </a:lnSpc>
              <a:spcBef>
                <a:spcPts val="1000"/>
              </a:spcBef>
              <a:spcAft>
                <a:spcPts val="0"/>
              </a:spcAft>
              <a:buClr>
                <a:schemeClr val="dk2"/>
              </a:buClr>
              <a:buSzPts val="2000"/>
              <a:buChar char="•"/>
            </a:pPr>
            <a:r>
              <a:rPr lang="en-US" sz="2000">
                <a:solidFill>
                  <a:schemeClr val="dk2"/>
                </a:solidFill>
              </a:rPr>
              <a:t>6 Focus on Environmental and Social Issues: There is a growing trend toward researching public opinion on environmental sustainability and social justice issues.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64" name="Shape 464"/>
        <p:cNvGrpSpPr/>
        <p:nvPr/>
      </p:nvGrpSpPr>
      <p:grpSpPr>
        <a:xfrm>
          <a:off x="0" y="0"/>
          <a:ext cx="0" cy="0"/>
          <a:chOff x="0" y="0"/>
          <a:chExt cx="0" cy="0"/>
        </a:xfrm>
      </p:grpSpPr>
      <p:sp>
        <p:nvSpPr>
          <p:cNvPr id="465" name="Google Shape;465;p36"/>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nvGrpSpPr>
          <p:cNvPr id="466" name="Google Shape;466;p36"/>
          <p:cNvGrpSpPr/>
          <p:nvPr/>
        </p:nvGrpSpPr>
        <p:grpSpPr>
          <a:xfrm>
            <a:off x="4" y="1216597"/>
            <a:ext cx="731521" cy="673460"/>
            <a:chOff x="3940602" y="308034"/>
            <a:chExt cx="2116791" cy="3428999"/>
          </a:xfrm>
        </p:grpSpPr>
        <p:sp>
          <p:nvSpPr>
            <p:cNvPr id="467" name="Google Shape;467;p36"/>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8" name="Google Shape;468;p36"/>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9" name="Google Shape;469;p36"/>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sp>
        <p:nvSpPr>
          <p:cNvPr id="470" name="Google Shape;470;p36"/>
          <p:cNvSpPr/>
          <p:nvPr/>
        </p:nvSpPr>
        <p:spPr>
          <a:xfrm>
            <a:off x="640079" y="613954"/>
            <a:ext cx="10907487" cy="1894116"/>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71" name="Google Shape;471;p36"/>
          <p:cNvSpPr txBox="1"/>
          <p:nvPr>
            <p:ph type="title"/>
          </p:nvPr>
        </p:nvSpPr>
        <p:spPr>
          <a:xfrm>
            <a:off x="1043631" y="809898"/>
            <a:ext cx="9942716" cy="15544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Play"/>
              <a:buNone/>
            </a:pPr>
            <a:r>
              <a:rPr lang="en-US" sz="4800"/>
              <a:t>References </a:t>
            </a:r>
            <a:endParaRPr/>
          </a:p>
        </p:txBody>
      </p:sp>
      <p:sp>
        <p:nvSpPr>
          <p:cNvPr id="472" name="Google Shape;472;p36"/>
          <p:cNvSpPr txBox="1"/>
          <p:nvPr>
            <p:ph idx="1" type="body"/>
          </p:nvPr>
        </p:nvSpPr>
        <p:spPr>
          <a:xfrm>
            <a:off x="640080" y="1890057"/>
            <a:ext cx="10346400" cy="4595400"/>
          </a:xfrm>
          <a:prstGeom prst="rect">
            <a:avLst/>
          </a:prstGeom>
          <a:noFill/>
          <a:ln>
            <a:noFill/>
          </a:ln>
        </p:spPr>
        <p:txBody>
          <a:bodyPr anchorCtr="0" anchor="ctr"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600"/>
              <a:buNone/>
            </a:pPr>
            <a:r>
              <a:t/>
            </a:r>
            <a:endParaRPr sz="600"/>
          </a:p>
          <a:p>
            <a:pPr indent="-228600" lvl="0" marL="228600" rtl="0" algn="l">
              <a:lnSpc>
                <a:spcPct val="90000"/>
              </a:lnSpc>
              <a:spcBef>
                <a:spcPts val="1000"/>
              </a:spcBef>
              <a:spcAft>
                <a:spcPts val="0"/>
              </a:spcAft>
              <a:buClr>
                <a:schemeClr val="dk1"/>
              </a:buClr>
              <a:buSzPts val="1200"/>
              <a:buChar char="•"/>
            </a:pPr>
            <a:r>
              <a:rPr lang="en-US" sz="1200"/>
              <a:t>Babbie, E. (2016). The practice of social research (14th ed.). Cengage Learning.</a:t>
            </a:r>
            <a:endParaRPr/>
          </a:p>
          <a:p>
            <a:pPr indent="-228600" lvl="0" marL="228600" rtl="0" algn="l">
              <a:lnSpc>
                <a:spcPct val="90000"/>
              </a:lnSpc>
              <a:spcBef>
                <a:spcPts val="1000"/>
              </a:spcBef>
              <a:spcAft>
                <a:spcPts val="0"/>
              </a:spcAft>
              <a:buClr>
                <a:schemeClr val="dk1"/>
              </a:buClr>
              <a:buSzPts val="1200"/>
              <a:buChar char="•"/>
            </a:pPr>
            <a:r>
              <a:rPr lang="en-US" sz="1200"/>
              <a:t>Bennett, W. L., &amp; Iyengar, S. (2008). A new era of minimal effects? The Annals of the American Academy of Political and Social Science, 608(1), 95-113. https://doi.org/10.1177/0002716208325518</a:t>
            </a:r>
            <a:endParaRPr/>
          </a:p>
          <a:p>
            <a:pPr indent="-228600" lvl="0" marL="228600" rtl="0" algn="l">
              <a:lnSpc>
                <a:spcPct val="90000"/>
              </a:lnSpc>
              <a:spcBef>
                <a:spcPts val="1000"/>
              </a:spcBef>
              <a:spcAft>
                <a:spcPts val="0"/>
              </a:spcAft>
              <a:buClr>
                <a:schemeClr val="dk1"/>
              </a:buClr>
              <a:buSzPts val="1200"/>
              <a:buChar char="•"/>
            </a:pPr>
            <a:r>
              <a:rPr lang="en-US" sz="1200"/>
              <a:t>Berinsky, A. J. (2017). The voters’ dilemma: A theory of the social context of public opinion. Cambridge University Press.</a:t>
            </a:r>
            <a:endParaRPr/>
          </a:p>
          <a:p>
            <a:pPr indent="-228600" lvl="0" marL="228600" rtl="0" algn="l">
              <a:lnSpc>
                <a:spcPct val="90000"/>
              </a:lnSpc>
              <a:spcBef>
                <a:spcPts val="1000"/>
              </a:spcBef>
              <a:spcAft>
                <a:spcPts val="0"/>
              </a:spcAft>
              <a:buClr>
                <a:schemeClr val="dk1"/>
              </a:buClr>
              <a:buSzPts val="1200"/>
              <a:buChar char="•"/>
            </a:pPr>
            <a:r>
              <a:rPr lang="en-US" sz="1200"/>
              <a:t>Berkman, M. (2012). Exit polls: How and why they work. In M. D. Cohen &amp; J. K. Meyer (Eds.), Public opinion: Measurement and analysis (pp. 137-154). Routledge.</a:t>
            </a:r>
            <a:endParaRPr/>
          </a:p>
          <a:p>
            <a:pPr indent="-228600" lvl="0" marL="228600" rtl="0" algn="l">
              <a:lnSpc>
                <a:spcPct val="90000"/>
              </a:lnSpc>
              <a:spcBef>
                <a:spcPts val="1000"/>
              </a:spcBef>
              <a:spcAft>
                <a:spcPts val="0"/>
              </a:spcAft>
              <a:buClr>
                <a:schemeClr val="dk1"/>
              </a:buClr>
              <a:buSzPts val="1200"/>
              <a:buChar char="•"/>
            </a:pPr>
            <a:r>
              <a:rPr lang="en-US" sz="1200"/>
              <a:t>Bishop, G. F. (2005). The illusion of public opinion: Fact and artifact in American public opinion polls. Rowman &amp; Littlefield.</a:t>
            </a:r>
            <a:endParaRPr/>
          </a:p>
          <a:p>
            <a:pPr indent="-228600" lvl="0" marL="228600" rtl="0" algn="l">
              <a:lnSpc>
                <a:spcPct val="90000"/>
              </a:lnSpc>
              <a:spcBef>
                <a:spcPts val="1000"/>
              </a:spcBef>
              <a:spcAft>
                <a:spcPts val="0"/>
              </a:spcAft>
              <a:buClr>
                <a:schemeClr val="dk1"/>
              </a:buClr>
              <a:buSzPts val="1200"/>
              <a:buChar char="•"/>
            </a:pPr>
            <a:r>
              <a:rPr lang="en-US" sz="1200"/>
              <a:t>Blumenthal, M. (2017). The New York Times guide to polling. The New York Times. </a:t>
            </a:r>
            <a:endParaRPr/>
          </a:p>
          <a:p>
            <a:pPr indent="-228600" lvl="0" marL="228600" rtl="0" algn="l">
              <a:lnSpc>
                <a:spcPct val="90000"/>
              </a:lnSpc>
              <a:spcBef>
                <a:spcPts val="1000"/>
              </a:spcBef>
              <a:spcAft>
                <a:spcPts val="0"/>
              </a:spcAft>
              <a:buClr>
                <a:schemeClr val="dk1"/>
              </a:buClr>
              <a:buSzPts val="1200"/>
              <a:buChar char="•"/>
            </a:pPr>
            <a:r>
              <a:rPr lang="en-US" sz="1200"/>
              <a:t>Boulianne, S. (2019). Social media use and participation: A meta-analysis of current research. Information, Communication &amp; Society, 22(5), 753-773. https://doi.org/10.1080/1369118X.2019.1573893</a:t>
            </a:r>
            <a:endParaRPr/>
          </a:p>
          <a:p>
            <a:pPr indent="-228600" lvl="0" marL="228600" rtl="0" algn="l">
              <a:lnSpc>
                <a:spcPct val="90000"/>
              </a:lnSpc>
              <a:spcBef>
                <a:spcPts val="1000"/>
              </a:spcBef>
              <a:spcAft>
                <a:spcPts val="0"/>
              </a:spcAft>
              <a:buClr>
                <a:schemeClr val="dk1"/>
              </a:buClr>
              <a:buSzPts val="1200"/>
              <a:buChar char="•"/>
            </a:pPr>
            <a:r>
              <a:rPr lang="en-US" sz="1200"/>
              <a:t>Campbell, A., Converse, P. E., Miller, W. E., &amp; Stokes, D. E. (1960). The American voter. University of Chicago Press.</a:t>
            </a:r>
            <a:endParaRPr/>
          </a:p>
          <a:p>
            <a:pPr indent="-228600" lvl="0" marL="228600" rtl="0" algn="l">
              <a:lnSpc>
                <a:spcPct val="90000"/>
              </a:lnSpc>
              <a:spcBef>
                <a:spcPts val="1000"/>
              </a:spcBef>
              <a:spcAft>
                <a:spcPts val="0"/>
              </a:spcAft>
              <a:buClr>
                <a:schemeClr val="dk1"/>
              </a:buClr>
              <a:buSzPts val="1200"/>
              <a:buChar char="•"/>
            </a:pPr>
            <a:r>
              <a:rPr lang="en-US" sz="1200"/>
              <a:t>Creswell, J. W. (2014). Research design: Qualitative, quantitative, and mixed methods approach (4th ed.). Sage Publications.</a:t>
            </a:r>
            <a:endParaRPr/>
          </a:p>
          <a:p>
            <a:pPr indent="-228600" lvl="0" marL="228600" rtl="0" algn="l">
              <a:lnSpc>
                <a:spcPct val="90000"/>
              </a:lnSpc>
              <a:spcBef>
                <a:spcPts val="1000"/>
              </a:spcBef>
              <a:spcAft>
                <a:spcPts val="0"/>
              </a:spcAft>
              <a:buClr>
                <a:schemeClr val="dk1"/>
              </a:buClr>
              <a:buSzPts val="1200"/>
              <a:buChar char="•"/>
            </a:pPr>
            <a:r>
              <a:rPr lang="en-US" sz="1200"/>
              <a:t>Dahl, R. A. (2018). On democracy. Yale University Press.</a:t>
            </a:r>
            <a:endParaRPr/>
          </a:p>
          <a:p>
            <a:pPr indent="-228600" lvl="0" marL="228600" rtl="0" algn="l">
              <a:lnSpc>
                <a:spcPct val="90000"/>
              </a:lnSpc>
              <a:spcBef>
                <a:spcPts val="1000"/>
              </a:spcBef>
              <a:spcAft>
                <a:spcPts val="0"/>
              </a:spcAft>
              <a:buClr>
                <a:schemeClr val="dk1"/>
              </a:buClr>
              <a:buSzPts val="1200"/>
              <a:buChar char="•"/>
            </a:pPr>
            <a:r>
              <a:rPr lang="en-US" sz="1200"/>
              <a:t>Delli Carpini, M. X., &amp; Keeter, S. (1996). What Americans know about politics and why it matters. Yale University Press.</a:t>
            </a:r>
            <a:endParaRPr/>
          </a:p>
          <a:p>
            <a:pPr indent="-228600" lvl="0" marL="228600" rtl="0" algn="l">
              <a:lnSpc>
                <a:spcPct val="90000"/>
              </a:lnSpc>
              <a:spcBef>
                <a:spcPts val="1000"/>
              </a:spcBef>
              <a:spcAft>
                <a:spcPts val="0"/>
              </a:spcAft>
              <a:buClr>
                <a:schemeClr val="dk1"/>
              </a:buClr>
              <a:buSzPts val="1200"/>
              <a:buChar char="•"/>
            </a:pPr>
            <a:r>
              <a:rPr lang="en-US" sz="1200"/>
              <a:t>Dillman, D. A., Smyth, J. D., &amp; Christian, L. M. (2014). Internet, phone, mail, and mixed-mode surveys: The tailored design method (4th ed.). Wiley.</a:t>
            </a:r>
            <a:endParaRPr/>
          </a:p>
          <a:p>
            <a:pPr indent="-228600" lvl="0" marL="228600" rtl="0" algn="l">
              <a:lnSpc>
                <a:spcPct val="90000"/>
              </a:lnSpc>
              <a:spcBef>
                <a:spcPts val="1000"/>
              </a:spcBef>
              <a:spcAft>
                <a:spcPts val="0"/>
              </a:spcAft>
              <a:buClr>
                <a:schemeClr val="dk1"/>
              </a:buClr>
              <a:buSzPts val="1200"/>
              <a:buChar char="•"/>
            </a:pPr>
            <a:r>
              <a:rPr lang="en-US" sz="1200"/>
              <a:t>Fishkin, J. S. (2009). When the people speak: Deliberative democracy and public consultation. Oxford University Press.</a:t>
            </a:r>
            <a:endParaRPr/>
          </a:p>
          <a:p>
            <a:pPr indent="-228600" lvl="0" marL="228600" rtl="0" algn="l">
              <a:lnSpc>
                <a:spcPct val="90000"/>
              </a:lnSpc>
              <a:spcBef>
                <a:spcPts val="1000"/>
              </a:spcBef>
              <a:spcAft>
                <a:spcPts val="0"/>
              </a:spcAft>
              <a:buClr>
                <a:schemeClr val="dk1"/>
              </a:buClr>
              <a:buSzPts val="1200"/>
              <a:buChar char="•"/>
            </a:pPr>
            <a:r>
              <a:rPr lang="en-US" sz="1200"/>
              <a:t>Fowler, F. J. (2014). Survey research methods (5th ed.). Sage Publications.</a:t>
            </a:r>
            <a:endParaRPr/>
          </a:p>
        </p:txBody>
      </p:sp>
      <p:cxnSp>
        <p:nvCxnSpPr>
          <p:cNvPr id="473" name="Google Shape;473;p36"/>
          <p:cNvCxnSpPr/>
          <p:nvPr/>
        </p:nvCxnSpPr>
        <p:spPr>
          <a:xfrm rot="10800000">
            <a:off x="838200" y="6485313"/>
            <a:ext cx="10515600" cy="0"/>
          </a:xfrm>
          <a:prstGeom prst="straightConnector1">
            <a:avLst/>
          </a:prstGeom>
          <a:noFill/>
          <a:ln cap="flat" cmpd="sng" w="57150">
            <a:solidFill>
              <a:schemeClr val="accent4"/>
            </a:solidFill>
            <a:prstDash val="solid"/>
            <a:miter lim="800000"/>
            <a:headEnd len="sm" w="sm" type="none"/>
            <a:tailEnd len="sm" w="sm" type="none"/>
          </a:ln>
        </p:spPr>
      </p:cxn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7" name="Shape 477"/>
        <p:cNvGrpSpPr/>
        <p:nvPr/>
      </p:nvGrpSpPr>
      <p:grpSpPr>
        <a:xfrm>
          <a:off x="0" y="0"/>
          <a:ext cx="0" cy="0"/>
          <a:chOff x="0" y="0"/>
          <a:chExt cx="0" cy="0"/>
        </a:xfrm>
      </p:grpSpPr>
      <p:sp>
        <p:nvSpPr>
          <p:cNvPr id="478" name="Google Shape;478;p37"/>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nvGrpSpPr>
          <p:cNvPr id="479" name="Google Shape;479;p37"/>
          <p:cNvGrpSpPr/>
          <p:nvPr/>
        </p:nvGrpSpPr>
        <p:grpSpPr>
          <a:xfrm>
            <a:off x="4" y="1216597"/>
            <a:ext cx="731521" cy="673460"/>
            <a:chOff x="3940602" y="308034"/>
            <a:chExt cx="2116791" cy="3428999"/>
          </a:xfrm>
        </p:grpSpPr>
        <p:sp>
          <p:nvSpPr>
            <p:cNvPr id="480" name="Google Shape;480;p37"/>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81" name="Google Shape;481;p37"/>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82" name="Google Shape;482;p37"/>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sp>
        <p:nvSpPr>
          <p:cNvPr id="483" name="Google Shape;483;p37"/>
          <p:cNvSpPr/>
          <p:nvPr/>
        </p:nvSpPr>
        <p:spPr>
          <a:xfrm>
            <a:off x="640075" y="613951"/>
            <a:ext cx="10907400" cy="1353300"/>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84" name="Google Shape;484;p37"/>
          <p:cNvSpPr txBox="1"/>
          <p:nvPr>
            <p:ph type="title"/>
          </p:nvPr>
        </p:nvSpPr>
        <p:spPr>
          <a:xfrm>
            <a:off x="1043631" y="809898"/>
            <a:ext cx="9942716" cy="15544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Play"/>
              <a:buNone/>
            </a:pPr>
            <a:r>
              <a:rPr lang="en-US" sz="4800"/>
              <a:t>References </a:t>
            </a:r>
            <a:endParaRPr/>
          </a:p>
        </p:txBody>
      </p:sp>
      <p:sp>
        <p:nvSpPr>
          <p:cNvPr id="485" name="Google Shape;485;p37"/>
          <p:cNvSpPr txBox="1"/>
          <p:nvPr>
            <p:ph idx="1" type="body"/>
          </p:nvPr>
        </p:nvSpPr>
        <p:spPr>
          <a:xfrm>
            <a:off x="1045028" y="1890057"/>
            <a:ext cx="9941319" cy="4595253"/>
          </a:xfrm>
          <a:prstGeom prst="rect">
            <a:avLst/>
          </a:prstGeom>
          <a:noFill/>
          <a:ln>
            <a:noFill/>
          </a:ln>
        </p:spPr>
        <p:txBody>
          <a:bodyPr anchorCtr="0" anchor="ctr"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sz="600"/>
              <a:t>.</a:t>
            </a:r>
            <a:endParaRPr/>
          </a:p>
          <a:p>
            <a:pPr indent="-228600" lvl="0" marL="228600" rtl="0" algn="l">
              <a:lnSpc>
                <a:spcPct val="90000"/>
              </a:lnSpc>
              <a:spcBef>
                <a:spcPts val="1000"/>
              </a:spcBef>
              <a:spcAft>
                <a:spcPts val="0"/>
              </a:spcAft>
              <a:buClr>
                <a:schemeClr val="dk1"/>
              </a:buClr>
              <a:buSzPct val="100000"/>
              <a:buChar char="•"/>
            </a:pPr>
            <a:r>
              <a:rPr lang="en-US" sz="1400"/>
              <a:t>Fowler, F. J. (2014). Survey research methods (5th ed.). Sage Publications.</a:t>
            </a:r>
            <a:endParaRPr/>
          </a:p>
          <a:p>
            <a:pPr indent="-228600" lvl="0" marL="228600" rtl="0" algn="l">
              <a:lnSpc>
                <a:spcPct val="90000"/>
              </a:lnSpc>
              <a:spcBef>
                <a:spcPts val="1000"/>
              </a:spcBef>
              <a:spcAft>
                <a:spcPts val="0"/>
              </a:spcAft>
              <a:buClr>
                <a:schemeClr val="dk1"/>
              </a:buClr>
              <a:buSzPct val="100000"/>
              <a:buChar char="•"/>
            </a:pPr>
            <a:r>
              <a:rPr lang="en-US" sz="1400"/>
              <a:t>Gallup, G. (1947). The Gallup poll: Public opinion 1935-1946. Random House.</a:t>
            </a:r>
            <a:endParaRPr/>
          </a:p>
          <a:p>
            <a:pPr indent="-228600" lvl="0" marL="228600" rtl="0" algn="l">
              <a:lnSpc>
                <a:spcPct val="90000"/>
              </a:lnSpc>
              <a:spcBef>
                <a:spcPts val="1000"/>
              </a:spcBef>
              <a:spcAft>
                <a:spcPts val="0"/>
              </a:spcAft>
              <a:buClr>
                <a:schemeClr val="dk1"/>
              </a:buClr>
              <a:buSzPct val="100000"/>
              <a:buChar char="•"/>
            </a:pPr>
            <a:r>
              <a:rPr lang="en-US" sz="1400"/>
              <a:t>Gallup. (2010). Gallup poll: Health care. Retrieved from [https://news.gallup.com](https://news.gallup.com)</a:t>
            </a:r>
            <a:endParaRPr/>
          </a:p>
          <a:p>
            <a:pPr indent="-228600" lvl="0" marL="228600" rtl="0" algn="l">
              <a:lnSpc>
                <a:spcPct val="90000"/>
              </a:lnSpc>
              <a:spcBef>
                <a:spcPts val="1000"/>
              </a:spcBef>
              <a:spcAft>
                <a:spcPts val="0"/>
              </a:spcAft>
              <a:buClr>
                <a:schemeClr val="dk1"/>
              </a:buClr>
              <a:buSzPct val="100000"/>
              <a:buChar char="•"/>
            </a:pPr>
            <a:r>
              <a:rPr lang="en-US" sz="1400"/>
              <a:t>Gallup. (2019). Gallup poll methodology. Gallup. https://www.gallup.com/home.aspx</a:t>
            </a:r>
            <a:endParaRPr/>
          </a:p>
          <a:p>
            <a:pPr indent="-228600" lvl="0" marL="228600" rtl="0" algn="l">
              <a:lnSpc>
                <a:spcPct val="90000"/>
              </a:lnSpc>
              <a:spcBef>
                <a:spcPts val="1000"/>
              </a:spcBef>
              <a:spcAft>
                <a:spcPts val="0"/>
              </a:spcAft>
              <a:buClr>
                <a:schemeClr val="dk1"/>
              </a:buClr>
              <a:buSzPct val="100000"/>
              <a:buChar char="•"/>
            </a:pPr>
            <a:r>
              <a:rPr lang="en-US" sz="1400"/>
              <a:t>Gallup. (2021). COVID-19: Tracking the pandemic. Retrieved from [https://news.gallup.com](https://news.gallup.com)</a:t>
            </a:r>
            <a:endParaRPr/>
          </a:p>
          <a:p>
            <a:pPr indent="-228600" lvl="0" marL="228600" rtl="0" algn="l">
              <a:lnSpc>
                <a:spcPct val="90000"/>
              </a:lnSpc>
              <a:spcBef>
                <a:spcPts val="1000"/>
              </a:spcBef>
              <a:spcAft>
                <a:spcPts val="0"/>
              </a:spcAft>
              <a:buClr>
                <a:schemeClr val="dk1"/>
              </a:buClr>
              <a:buSzPct val="100000"/>
              <a:buChar char="•"/>
            </a:pPr>
            <a:r>
              <a:rPr lang="en-US" sz="1400"/>
              <a:t>Groves, R. M., Presser, S., &amp; Dipko, S. (2006). The role of topic interest in survey participation. Public Opinion Quarterly, 70(1), 1-24.</a:t>
            </a:r>
            <a:endParaRPr/>
          </a:p>
          <a:p>
            <a:pPr indent="-228600" lvl="0" marL="228600" rtl="0" algn="l">
              <a:lnSpc>
                <a:spcPct val="90000"/>
              </a:lnSpc>
              <a:spcBef>
                <a:spcPts val="1000"/>
              </a:spcBef>
              <a:spcAft>
                <a:spcPts val="0"/>
              </a:spcAft>
              <a:buClr>
                <a:schemeClr val="dk1"/>
              </a:buClr>
              <a:buSzPct val="100000"/>
              <a:buChar char="•"/>
            </a:pPr>
            <a:r>
              <a:rPr lang="en-US" sz="1400"/>
              <a:t>Haidt, J. (2018). The coddling of the American mind: How good intentions and bad ideas are setting up a generation for failure. Penguin Press.</a:t>
            </a:r>
            <a:endParaRPr/>
          </a:p>
          <a:p>
            <a:pPr indent="-228600" lvl="0" marL="228600" rtl="0" algn="l">
              <a:lnSpc>
                <a:spcPct val="90000"/>
              </a:lnSpc>
              <a:spcBef>
                <a:spcPts val="1000"/>
              </a:spcBef>
              <a:spcAft>
                <a:spcPts val="0"/>
              </a:spcAft>
              <a:buClr>
                <a:schemeClr val="dk1"/>
              </a:buClr>
              <a:buSzPct val="100000"/>
              <a:buChar char="•"/>
            </a:pPr>
            <a:r>
              <a:rPr lang="en-US" sz="1400"/>
              <a:t>Hanneman, R. A. (2015). Introduction to social network methods. University of California, Riverside. Retrieved from http://faculty.ucr.edu/~hanneman/nettext/</a:t>
            </a:r>
            <a:endParaRPr/>
          </a:p>
          <a:p>
            <a:pPr indent="-228600" lvl="0" marL="228600" rtl="0" algn="l">
              <a:lnSpc>
                <a:spcPct val="90000"/>
              </a:lnSpc>
              <a:spcBef>
                <a:spcPts val="1000"/>
              </a:spcBef>
              <a:spcAft>
                <a:spcPts val="0"/>
              </a:spcAft>
              <a:buClr>
                <a:schemeClr val="dk1"/>
              </a:buClr>
              <a:buSzPct val="100000"/>
              <a:buChar char="•"/>
            </a:pPr>
            <a:r>
              <a:rPr lang="en-US" sz="1400"/>
              <a:t>Harrison, L. (2006). Cultural sensitivity in survey research. In Handbook of survey research (pp. 193-208). Academic Press.</a:t>
            </a:r>
            <a:endParaRPr/>
          </a:p>
          <a:p>
            <a:pPr indent="-228600" lvl="0" marL="228600" rtl="0" algn="l">
              <a:lnSpc>
                <a:spcPct val="90000"/>
              </a:lnSpc>
              <a:spcBef>
                <a:spcPts val="1000"/>
              </a:spcBef>
              <a:spcAft>
                <a:spcPts val="0"/>
              </a:spcAft>
              <a:buClr>
                <a:schemeClr val="dk1"/>
              </a:buClr>
              <a:buSzPct val="100000"/>
              <a:buChar char="•"/>
            </a:pPr>
            <a:r>
              <a:rPr lang="en-US" sz="1400"/>
              <a:t>Heskett, J. (2008). The disciplined service organization. Harvard Business Review, 86(6), 112-121.</a:t>
            </a:r>
            <a:endParaRPr/>
          </a:p>
          <a:p>
            <a:pPr indent="-228600" lvl="0" marL="228600" rtl="0" algn="l">
              <a:lnSpc>
                <a:spcPct val="90000"/>
              </a:lnSpc>
              <a:spcBef>
                <a:spcPts val="1000"/>
              </a:spcBef>
              <a:spcAft>
                <a:spcPts val="0"/>
              </a:spcAft>
              <a:buClr>
                <a:schemeClr val="dk1"/>
              </a:buClr>
              <a:buSzPct val="100000"/>
              <a:buChar char="•"/>
            </a:pPr>
            <a:r>
              <a:rPr lang="en-US" sz="1400"/>
              <a:t>Human Rights Campaign. (2017). 2017 annual report: A year of progress and promise. Retrieved from [https://www.hrc.org](https://www.hrc.org)</a:t>
            </a:r>
            <a:endParaRPr/>
          </a:p>
          <a:p>
            <a:pPr indent="-228600" lvl="0" marL="228600" rtl="0" algn="l">
              <a:lnSpc>
                <a:spcPct val="90000"/>
              </a:lnSpc>
              <a:spcBef>
                <a:spcPts val="1000"/>
              </a:spcBef>
              <a:spcAft>
                <a:spcPts val="0"/>
              </a:spcAft>
              <a:buClr>
                <a:schemeClr val="dk1"/>
              </a:buClr>
              <a:buSzPct val="100000"/>
              <a:buChar char="•"/>
            </a:pPr>
            <a:r>
              <a:rPr lang="en-US" sz="1400"/>
              <a:t>Jenkins, S. P., &amp; Barlow, A. (2019). Crisis communication: A casebook approach. Routledge.</a:t>
            </a:r>
            <a:endParaRPr/>
          </a:p>
          <a:p>
            <a:pPr indent="-228600" lvl="0" marL="228600" rtl="0" algn="l">
              <a:lnSpc>
                <a:spcPct val="90000"/>
              </a:lnSpc>
              <a:spcBef>
                <a:spcPts val="1000"/>
              </a:spcBef>
              <a:spcAft>
                <a:spcPts val="0"/>
              </a:spcAft>
              <a:buClr>
                <a:schemeClr val="dk1"/>
              </a:buClr>
              <a:buSzPct val="100000"/>
              <a:buChar char="•"/>
            </a:pPr>
            <a:r>
              <a:rPr lang="en-US" sz="1400"/>
              <a:t>Krueger, R. A., &amp; Casey, M. A. (2015). Focus groups: A practical guide for applied research (5th ed.). Sage Publications.</a:t>
            </a:r>
            <a:endParaRPr/>
          </a:p>
          <a:p>
            <a:pPr indent="-193357" lvl="0" marL="228600" rtl="0" algn="l">
              <a:lnSpc>
                <a:spcPct val="90000"/>
              </a:lnSpc>
              <a:spcBef>
                <a:spcPts val="1000"/>
              </a:spcBef>
              <a:spcAft>
                <a:spcPts val="0"/>
              </a:spcAft>
              <a:buClr>
                <a:schemeClr val="dk1"/>
              </a:buClr>
              <a:buSzPct val="100000"/>
              <a:buNone/>
            </a:pPr>
            <a:r>
              <a:t/>
            </a:r>
            <a:endParaRPr sz="600"/>
          </a:p>
        </p:txBody>
      </p:sp>
      <p:cxnSp>
        <p:nvCxnSpPr>
          <p:cNvPr id="486" name="Google Shape;486;p37"/>
          <p:cNvCxnSpPr/>
          <p:nvPr/>
        </p:nvCxnSpPr>
        <p:spPr>
          <a:xfrm rot="10800000">
            <a:off x="838200" y="6485313"/>
            <a:ext cx="10515600" cy="0"/>
          </a:xfrm>
          <a:prstGeom prst="straightConnector1">
            <a:avLst/>
          </a:prstGeom>
          <a:noFill/>
          <a:ln cap="flat" cmpd="sng" w="57150">
            <a:solidFill>
              <a:schemeClr val="accent4"/>
            </a:solidFill>
            <a:prstDash val="solid"/>
            <a:miter lim="800000"/>
            <a:headEnd len="sm" w="sm" type="none"/>
            <a:tailEnd len="sm" w="sm" type="none"/>
          </a:ln>
        </p:spPr>
      </p:cxn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90" name="Shape 490"/>
        <p:cNvGrpSpPr/>
        <p:nvPr/>
      </p:nvGrpSpPr>
      <p:grpSpPr>
        <a:xfrm>
          <a:off x="0" y="0"/>
          <a:ext cx="0" cy="0"/>
          <a:chOff x="0" y="0"/>
          <a:chExt cx="0" cy="0"/>
        </a:xfrm>
      </p:grpSpPr>
      <p:sp>
        <p:nvSpPr>
          <p:cNvPr id="491" name="Google Shape;491;p38"/>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nvGrpSpPr>
          <p:cNvPr id="492" name="Google Shape;492;p38"/>
          <p:cNvGrpSpPr/>
          <p:nvPr/>
        </p:nvGrpSpPr>
        <p:grpSpPr>
          <a:xfrm>
            <a:off x="4" y="1216597"/>
            <a:ext cx="731521" cy="673460"/>
            <a:chOff x="3940602" y="308034"/>
            <a:chExt cx="2116791" cy="3428999"/>
          </a:xfrm>
        </p:grpSpPr>
        <p:sp>
          <p:nvSpPr>
            <p:cNvPr id="493" name="Google Shape;493;p38"/>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94" name="Google Shape;494;p38"/>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95" name="Google Shape;495;p38"/>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sp>
        <p:nvSpPr>
          <p:cNvPr id="496" name="Google Shape;496;p38"/>
          <p:cNvSpPr/>
          <p:nvPr/>
        </p:nvSpPr>
        <p:spPr>
          <a:xfrm>
            <a:off x="640075" y="613951"/>
            <a:ext cx="10907400" cy="1227000"/>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97" name="Google Shape;497;p38"/>
          <p:cNvSpPr txBox="1"/>
          <p:nvPr>
            <p:ph type="title"/>
          </p:nvPr>
        </p:nvSpPr>
        <p:spPr>
          <a:xfrm>
            <a:off x="1043631" y="809898"/>
            <a:ext cx="9942716" cy="91032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Play"/>
              <a:buNone/>
            </a:pPr>
            <a:r>
              <a:rPr lang="en-US" sz="4800"/>
              <a:t>References </a:t>
            </a:r>
            <a:endParaRPr/>
          </a:p>
        </p:txBody>
      </p:sp>
      <p:sp>
        <p:nvSpPr>
          <p:cNvPr id="498" name="Google Shape;498;p38"/>
          <p:cNvSpPr txBox="1"/>
          <p:nvPr>
            <p:ph idx="1" type="body"/>
          </p:nvPr>
        </p:nvSpPr>
        <p:spPr>
          <a:xfrm>
            <a:off x="535670" y="2092273"/>
            <a:ext cx="10450677" cy="4393039"/>
          </a:xfrm>
          <a:prstGeom prst="rect">
            <a:avLst/>
          </a:prstGeom>
          <a:noFill/>
          <a:ln>
            <a:noFill/>
          </a:ln>
        </p:spPr>
        <p:txBody>
          <a:bodyPr anchorCtr="0" anchor="ctr"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en-US" sz="1200"/>
              <a:t>Malhotra, N. K. (2010). Marketing research: An applied orientation (6th ed.). Pearson.</a:t>
            </a:r>
            <a:endParaRPr/>
          </a:p>
          <a:p>
            <a:pPr indent="-228600" lvl="0" marL="228600" rtl="0" algn="l">
              <a:lnSpc>
                <a:spcPct val="90000"/>
              </a:lnSpc>
              <a:spcBef>
                <a:spcPts val="1000"/>
              </a:spcBef>
              <a:spcAft>
                <a:spcPts val="0"/>
              </a:spcAft>
              <a:buClr>
                <a:schemeClr val="dk1"/>
              </a:buClr>
              <a:buSzPct val="100000"/>
              <a:buChar char="•"/>
            </a:pPr>
            <a:r>
              <a:rPr lang="en-US" sz="1200"/>
              <a:t>Miller, K. M., &amp; Gilmour, J. (2020). Public opinion and public service delivery. Journal of Public Administration Research and Theory, 30(2), 255-272. https://doi.org/10.1093/jopart/muz052</a:t>
            </a:r>
            <a:endParaRPr/>
          </a:p>
          <a:p>
            <a:pPr indent="-228600" lvl="0" marL="228600" rtl="0" algn="l">
              <a:lnSpc>
                <a:spcPct val="90000"/>
              </a:lnSpc>
              <a:spcBef>
                <a:spcPts val="1000"/>
              </a:spcBef>
              <a:spcAft>
                <a:spcPts val="0"/>
              </a:spcAft>
              <a:buClr>
                <a:schemeClr val="dk1"/>
              </a:buClr>
              <a:buSzPct val="100000"/>
              <a:buChar char="•"/>
            </a:pPr>
            <a:r>
              <a:rPr lang="en-US" sz="1200"/>
              <a:t>Neuendorf, K. A. (2017). The content analysis guidebook (2nd ed.). Sage Publications.</a:t>
            </a:r>
            <a:endParaRPr/>
          </a:p>
          <a:p>
            <a:pPr indent="-228600" lvl="0" marL="228600" rtl="0" algn="l">
              <a:lnSpc>
                <a:spcPct val="90000"/>
              </a:lnSpc>
              <a:spcBef>
                <a:spcPts val="1000"/>
              </a:spcBef>
              <a:spcAft>
                <a:spcPts val="0"/>
              </a:spcAft>
              <a:buClr>
                <a:schemeClr val="dk1"/>
              </a:buClr>
              <a:buSzPct val="100000"/>
              <a:buChar char="•"/>
            </a:pPr>
            <a:r>
              <a:rPr lang="en-US" sz="1200"/>
              <a:t>Norris, P. (2017). Democratic Phoenix: Reinventing political activism. Cambridge University Press.</a:t>
            </a:r>
            <a:endParaRPr/>
          </a:p>
          <a:p>
            <a:pPr indent="-228600" lvl="0" marL="228600" rtl="0" algn="l">
              <a:lnSpc>
                <a:spcPct val="90000"/>
              </a:lnSpc>
              <a:spcBef>
                <a:spcPts val="1000"/>
              </a:spcBef>
              <a:spcAft>
                <a:spcPts val="0"/>
              </a:spcAft>
              <a:buClr>
                <a:schemeClr val="dk1"/>
              </a:buClr>
              <a:buSzPct val="100000"/>
              <a:buChar char="•"/>
            </a:pPr>
            <a:r>
              <a:rPr lang="en-US" sz="1200"/>
              <a:t>Page, B. I., &amp; Shapiro, R. Y. (1992). The rational public: Fifty years of trends in Americans' policy preferences. University of Chicago Press.</a:t>
            </a:r>
            <a:endParaRPr/>
          </a:p>
          <a:p>
            <a:pPr indent="-228600" lvl="0" marL="228600" rtl="0" algn="l">
              <a:lnSpc>
                <a:spcPct val="90000"/>
              </a:lnSpc>
              <a:spcBef>
                <a:spcPts val="1000"/>
              </a:spcBef>
              <a:spcAft>
                <a:spcPts val="0"/>
              </a:spcAft>
              <a:buClr>
                <a:schemeClr val="dk1"/>
              </a:buClr>
              <a:buSzPct val="100000"/>
              <a:buChar char="•"/>
            </a:pPr>
            <a:r>
              <a:rPr lang="en-US" sz="1200"/>
              <a:t>Pew Research Center. (2008). The 2008 presidential election: A comprehensive overview. Retrieved from [https://www.pewresearch.org](https://www.pewresearch.org)</a:t>
            </a:r>
            <a:endParaRPr/>
          </a:p>
          <a:p>
            <a:pPr indent="-228600" lvl="0" marL="228600" rtl="0" algn="l">
              <a:lnSpc>
                <a:spcPct val="90000"/>
              </a:lnSpc>
              <a:spcBef>
                <a:spcPts val="1000"/>
              </a:spcBef>
              <a:spcAft>
                <a:spcPts val="0"/>
              </a:spcAft>
              <a:buClr>
                <a:schemeClr val="dk1"/>
              </a:buClr>
              <a:buSzPct val="100000"/>
              <a:buChar char="•"/>
            </a:pPr>
            <a:r>
              <a:rPr lang="en-US" sz="1200"/>
              <a:t>Pew Research Center. (2020). The demographic trends shaping the future of the U.S. electorate. Retrieved from [https://www.pewresearch.org](https://www.pewresearch.org)</a:t>
            </a:r>
            <a:endParaRPr/>
          </a:p>
          <a:p>
            <a:pPr indent="-228600" lvl="0" marL="228600" rtl="0" algn="l">
              <a:lnSpc>
                <a:spcPct val="90000"/>
              </a:lnSpc>
              <a:spcBef>
                <a:spcPts val="1000"/>
              </a:spcBef>
              <a:spcAft>
                <a:spcPts val="0"/>
              </a:spcAft>
              <a:buClr>
                <a:schemeClr val="dk1"/>
              </a:buClr>
              <a:buSzPct val="100000"/>
              <a:buChar char="•"/>
            </a:pPr>
            <a:r>
              <a:rPr lang="en-US" sz="1200"/>
              <a:t>Pew Research Center. (2021). The state of online privacy. Retrieved from [https://www.pewresearch.org](https://www.pewresearch.org)</a:t>
            </a:r>
            <a:endParaRPr/>
          </a:p>
          <a:p>
            <a:pPr indent="-228600" lvl="0" marL="228600" rtl="0" algn="l">
              <a:lnSpc>
                <a:spcPct val="90000"/>
              </a:lnSpc>
              <a:spcBef>
                <a:spcPts val="1000"/>
              </a:spcBef>
              <a:spcAft>
                <a:spcPts val="0"/>
              </a:spcAft>
              <a:buClr>
                <a:schemeClr val="dk1"/>
              </a:buClr>
              <a:buSzPct val="100000"/>
              <a:buChar char="•"/>
            </a:pPr>
            <a:r>
              <a:rPr lang="en-US" sz="1200"/>
              <a:t>Roper, A. (2015). The evolution of public opinion research: A historical perspective. Public Opinion Quarterly, 79(1), 1-23. https://doi.org/10.1093/poq/nfu038</a:t>
            </a:r>
            <a:endParaRPr/>
          </a:p>
          <a:p>
            <a:pPr indent="-228600" lvl="0" marL="228600" rtl="0" algn="l">
              <a:lnSpc>
                <a:spcPct val="90000"/>
              </a:lnSpc>
              <a:spcBef>
                <a:spcPts val="1000"/>
              </a:spcBef>
              <a:spcAft>
                <a:spcPts val="0"/>
              </a:spcAft>
              <a:buClr>
                <a:schemeClr val="dk1"/>
              </a:buClr>
              <a:buSzPct val="100000"/>
              <a:buChar char="•"/>
            </a:pPr>
            <a:r>
              <a:rPr lang="en-US" sz="1200"/>
              <a:t>Sigelman, L., &amp; Fowler, F. J. (1990). The relationship between survey measures of public opinion and aggregate voting behavior. Public Opinion Quarterly, 54(3), 434-455. https://doi.org/10.1086/269276</a:t>
            </a:r>
            <a:endParaRPr/>
          </a:p>
          <a:p>
            <a:pPr indent="-228600" lvl="0" marL="228600" rtl="0" algn="l">
              <a:lnSpc>
                <a:spcPct val="90000"/>
              </a:lnSpc>
              <a:spcBef>
                <a:spcPts val="1000"/>
              </a:spcBef>
              <a:spcAft>
                <a:spcPts val="0"/>
              </a:spcAft>
              <a:buClr>
                <a:schemeClr val="dk1"/>
              </a:buClr>
              <a:buSzPct val="100000"/>
              <a:buChar char="•"/>
            </a:pPr>
            <a:r>
              <a:rPr lang="en-US" sz="1200"/>
              <a:t>Smith, J. (2018). Public opinion and policy change: A synthesis of research. Policy Studies Journal, 46(3), 654-678. https://doi.org/10.1111/psj.12220</a:t>
            </a:r>
            <a:endParaRPr/>
          </a:p>
          <a:p>
            <a:pPr indent="-228600" lvl="0" marL="228600" rtl="0" algn="l">
              <a:lnSpc>
                <a:spcPct val="90000"/>
              </a:lnSpc>
              <a:spcBef>
                <a:spcPts val="1000"/>
              </a:spcBef>
              <a:spcAft>
                <a:spcPts val="0"/>
              </a:spcAft>
              <a:buClr>
                <a:schemeClr val="dk1"/>
              </a:buClr>
              <a:buSzPct val="100000"/>
              <a:buChar char="•"/>
            </a:pPr>
            <a:r>
              <a:rPr lang="en-US" sz="1200"/>
              <a:t>Tumasjan, A., Sprenger, T. O., Sandner, P. G., &amp; Welpe, I. M. (2010). Predicting elections with Twitter: What 140 characters reveal about political sentiment. In Proceedings of the Fourth International Conference on Weblogs and Social Media (pp. 178-185). AAAI Press.</a:t>
            </a:r>
            <a:endParaRPr/>
          </a:p>
          <a:p>
            <a:pPr indent="-228600" lvl="0" marL="228600" rtl="0" algn="l">
              <a:lnSpc>
                <a:spcPct val="90000"/>
              </a:lnSpc>
              <a:spcBef>
                <a:spcPts val="1000"/>
              </a:spcBef>
              <a:spcAft>
                <a:spcPts val="0"/>
              </a:spcAft>
              <a:buClr>
                <a:schemeClr val="dk1"/>
              </a:buClr>
              <a:buSzPct val="100000"/>
              <a:buChar char="•"/>
            </a:pPr>
            <a:r>
              <a:rPr lang="en-US" sz="1200"/>
              <a:t>Verba, S., Schlozman, K. L., &amp; Brady, H. E. (1995). Voice and equality: Civic voluntarism in American politics. Harvard University Press.</a:t>
            </a:r>
            <a:endParaRPr/>
          </a:p>
          <a:p>
            <a:pPr indent="-228600" lvl="0" marL="228600" rtl="0" algn="l">
              <a:lnSpc>
                <a:spcPct val="90000"/>
              </a:lnSpc>
              <a:spcBef>
                <a:spcPts val="1000"/>
              </a:spcBef>
              <a:spcAft>
                <a:spcPts val="0"/>
              </a:spcAft>
              <a:buClr>
                <a:schemeClr val="dk1"/>
              </a:buClr>
              <a:buSzPct val="100000"/>
              <a:buChar char="•"/>
            </a:pPr>
            <a:r>
              <a:rPr lang="en-US" sz="1200"/>
              <a:t>Yale Program on Climate Change Communication. (2021). Americans’ climate beliefs and attitudes. Retrieved from [https://climatecommunication.yale.edu](https://climatecommunication.yale.edu)</a:t>
            </a:r>
            <a:endParaRPr/>
          </a:p>
          <a:p>
            <a:pPr indent="-228600" lvl="0" marL="228600" rtl="0" algn="l">
              <a:lnSpc>
                <a:spcPct val="90000"/>
              </a:lnSpc>
              <a:spcBef>
                <a:spcPts val="1000"/>
              </a:spcBef>
              <a:spcAft>
                <a:spcPts val="0"/>
              </a:spcAft>
              <a:buClr>
                <a:schemeClr val="dk1"/>
              </a:buClr>
              <a:buSzPct val="100000"/>
              <a:buChar char="•"/>
            </a:pPr>
            <a:r>
              <a:rPr lang="en-US" sz="1200"/>
              <a:t>YouGov. (2021). How polling works. Retrieved from [https://yougov.co.uk](https://yougov.co.uk)</a:t>
            </a:r>
            <a:endParaRPr/>
          </a:p>
          <a:p>
            <a:pPr indent="-193357" lvl="0" marL="228600" rtl="0" algn="l">
              <a:lnSpc>
                <a:spcPct val="90000"/>
              </a:lnSpc>
              <a:spcBef>
                <a:spcPts val="1000"/>
              </a:spcBef>
              <a:spcAft>
                <a:spcPts val="0"/>
              </a:spcAft>
              <a:buClr>
                <a:schemeClr val="dk1"/>
              </a:buClr>
              <a:buSzPct val="100000"/>
              <a:buNone/>
            </a:pPr>
            <a:r>
              <a:t/>
            </a:r>
            <a:endParaRPr sz="600"/>
          </a:p>
        </p:txBody>
      </p:sp>
      <p:cxnSp>
        <p:nvCxnSpPr>
          <p:cNvPr id="499" name="Google Shape;499;p38"/>
          <p:cNvCxnSpPr/>
          <p:nvPr/>
        </p:nvCxnSpPr>
        <p:spPr>
          <a:xfrm rot="10800000">
            <a:off x="838200" y="6485313"/>
            <a:ext cx="10515600" cy="0"/>
          </a:xfrm>
          <a:prstGeom prst="straightConnector1">
            <a:avLst/>
          </a:prstGeom>
          <a:noFill/>
          <a:ln cap="flat" cmpd="sng" w="57150">
            <a:solidFill>
              <a:schemeClr val="accent4"/>
            </a:solidFill>
            <a:prstDash val="solid"/>
            <a:miter lim="800000"/>
            <a:headEnd len="sm" w="sm" type="none"/>
            <a:tailEnd len="sm" w="sm" type="none"/>
          </a:ln>
        </p:spPr>
      </p:cxn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3" name="Shape 503"/>
        <p:cNvGrpSpPr/>
        <p:nvPr/>
      </p:nvGrpSpPr>
      <p:grpSpPr>
        <a:xfrm>
          <a:off x="0" y="0"/>
          <a:ext cx="0" cy="0"/>
          <a:chOff x="0" y="0"/>
          <a:chExt cx="0" cy="0"/>
        </a:xfrm>
      </p:grpSpPr>
      <p:sp>
        <p:nvSpPr>
          <p:cNvPr id="504" name="Google Shape;504;p3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05" name="Google Shape;505;p39"/>
          <p:cNvSpPr/>
          <p:nvPr/>
        </p:nvSpPr>
        <p:spPr>
          <a:xfrm flipH="1">
            <a:off x="2" y="0"/>
            <a:ext cx="12191998" cy="2170031"/>
          </a:xfrm>
          <a:prstGeom prst="rect">
            <a:avLst/>
          </a:prstGeom>
          <a:gradFill>
            <a:gsLst>
              <a:gs pos="0">
                <a:srgbClr val="000000">
                  <a:alpha val="95686"/>
                </a:srgbClr>
              </a:gs>
              <a:gs pos="100000">
                <a:srgbClr val="0F4861"/>
              </a:gs>
            </a:gsLst>
            <a:lin ang="19799999"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06" name="Google Shape;506;p39"/>
          <p:cNvSpPr/>
          <p:nvPr/>
        </p:nvSpPr>
        <p:spPr>
          <a:xfrm flipH="1">
            <a:off x="8082819" y="0"/>
            <a:ext cx="4097211" cy="2170661"/>
          </a:xfrm>
          <a:prstGeom prst="rect">
            <a:avLst/>
          </a:prstGeom>
          <a:gradFill>
            <a:gsLst>
              <a:gs pos="0">
                <a:srgbClr val="0A3041">
                  <a:alpha val="67843"/>
                </a:srgbClr>
              </a:gs>
              <a:gs pos="19000">
                <a:srgbClr val="0A3041">
                  <a:alpha val="67843"/>
                </a:srgbClr>
              </a:gs>
              <a:gs pos="100000">
                <a:srgbClr val="156082">
                  <a:alpha val="47843"/>
                </a:srgbClr>
              </a:gs>
            </a:gsLst>
            <a:lin ang="19199999"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07" name="Google Shape;507;p39"/>
          <p:cNvSpPr/>
          <p:nvPr/>
        </p:nvSpPr>
        <p:spPr>
          <a:xfrm flipH="1" rot="-5400000">
            <a:off x="5010646" y="-5010043"/>
            <a:ext cx="2170709" cy="12192000"/>
          </a:xfrm>
          <a:prstGeom prst="rect">
            <a:avLst/>
          </a:prstGeom>
          <a:gradFill>
            <a:gsLst>
              <a:gs pos="0">
                <a:srgbClr val="0F4861">
                  <a:alpha val="15686"/>
                </a:srgbClr>
              </a:gs>
              <a:gs pos="23000">
                <a:srgbClr val="0F4861">
                  <a:alpha val="15686"/>
                </a:srgbClr>
              </a:gs>
              <a:gs pos="99000">
                <a:srgbClr val="000000">
                  <a:alpha val="44705"/>
                </a:srgbClr>
              </a:gs>
              <a:gs pos="100000">
                <a:srgbClr val="000000">
                  <a:alpha val="44705"/>
                </a:srgbClr>
              </a:gs>
            </a:gsLst>
            <a:lin ang="21000001"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08" name="Google Shape;508;p39"/>
          <p:cNvSpPr txBox="1"/>
          <p:nvPr>
            <p:ph type="title"/>
          </p:nvPr>
        </p:nvSpPr>
        <p:spPr>
          <a:xfrm>
            <a:off x="1383564" y="348865"/>
            <a:ext cx="9718111" cy="157644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000"/>
              <a:buFont typeface="Play"/>
              <a:buNone/>
            </a:pPr>
            <a:r>
              <a:rPr lang="en-US" sz="4000">
                <a:solidFill>
                  <a:srgbClr val="FFFFFF"/>
                </a:solidFill>
              </a:rPr>
              <a:t>End </a:t>
            </a:r>
            <a:endParaRPr/>
          </a:p>
        </p:txBody>
      </p:sp>
      <p:grpSp>
        <p:nvGrpSpPr>
          <p:cNvPr id="509" name="Google Shape;509;p39"/>
          <p:cNvGrpSpPr/>
          <p:nvPr/>
        </p:nvGrpSpPr>
        <p:grpSpPr>
          <a:xfrm>
            <a:off x="737501" y="2818181"/>
            <a:ext cx="10740938" cy="3285000"/>
            <a:chOff x="93445" y="202202"/>
            <a:chExt cx="10740938" cy="3285000"/>
          </a:xfrm>
        </p:grpSpPr>
        <p:sp>
          <p:nvSpPr>
            <p:cNvPr id="510" name="Google Shape;510;p39"/>
            <p:cNvSpPr/>
            <p:nvPr/>
          </p:nvSpPr>
          <p:spPr>
            <a:xfrm>
              <a:off x="718664" y="202202"/>
              <a:ext cx="1955812" cy="1955812"/>
            </a:xfrm>
            <a:prstGeom prst="ellipse">
              <a:avLst/>
            </a:prstGeom>
            <a:solidFill>
              <a:srgbClr val="E971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39"/>
            <p:cNvSpPr/>
            <p:nvPr/>
          </p:nvSpPr>
          <p:spPr>
            <a:xfrm>
              <a:off x="1135476" y="619014"/>
              <a:ext cx="1122187" cy="1122187"/>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39"/>
            <p:cNvSpPr/>
            <p:nvPr/>
          </p:nvSpPr>
          <p:spPr>
            <a:xfrm>
              <a:off x="93445" y="2767202"/>
              <a:ext cx="320625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39"/>
            <p:cNvSpPr txBox="1"/>
            <p:nvPr/>
          </p:nvSpPr>
          <p:spPr>
            <a:xfrm>
              <a:off x="93445" y="2767202"/>
              <a:ext cx="3206250" cy="7200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700"/>
                <a:buFont typeface="Arial"/>
                <a:buNone/>
              </a:pPr>
              <a:r>
                <a:rPr lang="en-US" sz="1700" cap="none">
                  <a:solidFill>
                    <a:schemeClr val="dk1"/>
                  </a:solidFill>
                  <a:latin typeface="Arial"/>
                  <a:ea typeface="Arial"/>
                  <a:cs typeface="Arial"/>
                  <a:sym typeface="Arial"/>
                </a:rPr>
                <a:t>END </a:t>
              </a:r>
              <a:endParaRPr/>
            </a:p>
          </p:txBody>
        </p:sp>
        <p:sp>
          <p:nvSpPr>
            <p:cNvPr id="514" name="Google Shape;514;p39"/>
            <p:cNvSpPr/>
            <p:nvPr/>
          </p:nvSpPr>
          <p:spPr>
            <a:xfrm>
              <a:off x="4486008" y="202202"/>
              <a:ext cx="1955812" cy="1955812"/>
            </a:xfrm>
            <a:prstGeom prst="ellipse">
              <a:avLst/>
            </a:prstGeom>
            <a:solidFill>
              <a:srgbClr val="176B2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39"/>
            <p:cNvSpPr/>
            <p:nvPr/>
          </p:nvSpPr>
          <p:spPr>
            <a:xfrm>
              <a:off x="4902820" y="619014"/>
              <a:ext cx="1122187" cy="1122187"/>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39"/>
            <p:cNvSpPr/>
            <p:nvPr/>
          </p:nvSpPr>
          <p:spPr>
            <a:xfrm>
              <a:off x="3860789" y="2767202"/>
              <a:ext cx="320625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39"/>
            <p:cNvSpPr txBox="1"/>
            <p:nvPr/>
          </p:nvSpPr>
          <p:spPr>
            <a:xfrm>
              <a:off x="3860789" y="2767202"/>
              <a:ext cx="3206250" cy="7200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700"/>
                <a:buFont typeface="Arial"/>
                <a:buNone/>
              </a:pPr>
              <a:r>
                <a:rPr lang="en-US" sz="1700" cap="none">
                  <a:solidFill>
                    <a:schemeClr val="dk1"/>
                  </a:solidFill>
                  <a:latin typeface="Arial"/>
                  <a:ea typeface="Arial"/>
                  <a:cs typeface="Arial"/>
                  <a:sym typeface="Arial"/>
                </a:rPr>
                <a:t>THANK YOU </a:t>
              </a:r>
              <a:endParaRPr/>
            </a:p>
          </p:txBody>
        </p:sp>
        <p:sp>
          <p:nvSpPr>
            <p:cNvPr id="518" name="Google Shape;518;p39"/>
            <p:cNvSpPr/>
            <p:nvPr/>
          </p:nvSpPr>
          <p:spPr>
            <a:xfrm>
              <a:off x="8253352" y="202202"/>
              <a:ext cx="1955812" cy="1955812"/>
            </a:xfrm>
            <a:prstGeom prst="ellipse">
              <a:avLst/>
            </a:prstGeom>
            <a:solidFill>
              <a:srgbClr val="0C9ED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39"/>
            <p:cNvSpPr/>
            <p:nvPr/>
          </p:nvSpPr>
          <p:spPr>
            <a:xfrm>
              <a:off x="8670164" y="619014"/>
              <a:ext cx="1122187" cy="1122187"/>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39"/>
            <p:cNvSpPr/>
            <p:nvPr/>
          </p:nvSpPr>
          <p:spPr>
            <a:xfrm>
              <a:off x="7628133" y="2767202"/>
              <a:ext cx="320625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39"/>
            <p:cNvSpPr txBox="1"/>
            <p:nvPr/>
          </p:nvSpPr>
          <p:spPr>
            <a:xfrm>
              <a:off x="7628133" y="2767202"/>
              <a:ext cx="3206250" cy="7200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700"/>
                <a:buFont typeface="Arial"/>
                <a:buNone/>
              </a:pPr>
              <a:r>
                <a:rPr lang="en-US" sz="1700" cap="none">
                  <a:solidFill>
                    <a:schemeClr val="dk1"/>
                  </a:solidFill>
                  <a:latin typeface="Arial"/>
                  <a:ea typeface="Arial"/>
                  <a:cs typeface="Arial"/>
                  <a:sym typeface="Arial"/>
                </a:rPr>
                <a:t>FINAL LECTURE: ETHICS IN SPECIAL APPLICATION OF MARKETING RESEARCH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2024-10-29T07:54:40Z</dcterms:created>
  <dc:creator>Dr. John N. Kamau</dc:creator>
</cp:coreProperties>
</file>