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5" r:id="rId30"/>
    <p:sldId id="287" r:id="rId31"/>
    <p:sldId id="286" r:id="rId32"/>
    <p:sldId id="288" r:id="rId33"/>
    <p:sldId id="289" r:id="rId34"/>
    <p:sldId id="290" r:id="rId35"/>
    <p:sldId id="291" r:id="rId36"/>
    <p:sldId id="292" r:id="rId37"/>
    <p:sldId id="284" r:id="rId38"/>
    <p:sldId id="29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8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DABA82-A114-47EF-99E3-2F1E61567442}" type="doc">
      <dgm:prSet loTypeId="urn:microsoft.com/office/officeart/2016/7/layout/BasicLinearProcessNumbered" loCatId="process" qsTypeId="urn:microsoft.com/office/officeart/2005/8/quickstyle/simple1" qsCatId="simple" csTypeId="urn:microsoft.com/office/officeart/2005/8/colors/colorful5" csCatId="colorful"/>
      <dgm:spPr/>
      <dgm:t>
        <a:bodyPr/>
        <a:lstStyle/>
        <a:p>
          <a:endParaRPr lang="en-US"/>
        </a:p>
      </dgm:t>
    </dgm:pt>
    <dgm:pt modelId="{441FF4C7-01CF-4FB5-8F68-5854B705E6C3}">
      <dgm:prSet/>
      <dgm:spPr/>
      <dgm:t>
        <a:bodyPr/>
        <a:lstStyle/>
        <a:p>
          <a:r>
            <a:rPr lang="en-US"/>
            <a:t>Appreciation to Handog Unitwin Fellowship </a:t>
          </a:r>
        </a:p>
      </dgm:t>
    </dgm:pt>
    <dgm:pt modelId="{6632913E-09C2-43F5-9D45-B3083AE48B08}" type="parTrans" cxnId="{61651DFD-3FD6-4068-A60D-359E5EE80BFB}">
      <dgm:prSet/>
      <dgm:spPr/>
      <dgm:t>
        <a:bodyPr/>
        <a:lstStyle/>
        <a:p>
          <a:endParaRPr lang="en-US"/>
        </a:p>
      </dgm:t>
    </dgm:pt>
    <dgm:pt modelId="{B65E140A-CA76-451B-9A69-2E810303F64D}" type="sibTrans" cxnId="{61651DFD-3FD6-4068-A60D-359E5EE80BFB}">
      <dgm:prSet phldrT="1" phldr="0"/>
      <dgm:spPr/>
      <dgm:t>
        <a:bodyPr/>
        <a:lstStyle/>
        <a:p>
          <a:r>
            <a:rPr lang="en-US"/>
            <a:t>1</a:t>
          </a:r>
        </a:p>
      </dgm:t>
    </dgm:pt>
    <dgm:pt modelId="{4FDF079D-C146-4BC5-9F86-A4452E7E2DAE}">
      <dgm:prSet/>
      <dgm:spPr/>
      <dgm:t>
        <a:bodyPr/>
        <a:lstStyle/>
        <a:p>
          <a:r>
            <a:rPr lang="en-US"/>
            <a:t>Appreciation to my family </a:t>
          </a:r>
        </a:p>
      </dgm:t>
    </dgm:pt>
    <dgm:pt modelId="{42638A5F-AA70-4845-90F5-097DA5DF48C0}" type="parTrans" cxnId="{3F040348-3203-4AC3-AD82-98947D5CE741}">
      <dgm:prSet/>
      <dgm:spPr/>
      <dgm:t>
        <a:bodyPr/>
        <a:lstStyle/>
        <a:p>
          <a:endParaRPr lang="en-US"/>
        </a:p>
      </dgm:t>
    </dgm:pt>
    <dgm:pt modelId="{980EFCA8-D79B-475B-AFDE-5AF9B6DA9ABE}" type="sibTrans" cxnId="{3F040348-3203-4AC3-AD82-98947D5CE741}">
      <dgm:prSet phldrT="2" phldr="0"/>
      <dgm:spPr/>
      <dgm:t>
        <a:bodyPr/>
        <a:lstStyle/>
        <a:p>
          <a:r>
            <a:rPr lang="en-US"/>
            <a:t>2</a:t>
          </a:r>
        </a:p>
      </dgm:t>
    </dgm:pt>
    <dgm:pt modelId="{67C711F9-3511-4193-B01C-F34D7124B526}">
      <dgm:prSet/>
      <dgm:spPr/>
      <dgm:t>
        <a:bodyPr/>
        <a:lstStyle/>
        <a:p>
          <a:r>
            <a:rPr lang="en-US"/>
            <a:t>Appreciation to Africa Nazarene university </a:t>
          </a:r>
        </a:p>
      </dgm:t>
    </dgm:pt>
    <dgm:pt modelId="{D2DFB2E6-E70F-4CF8-9640-851AD65296BA}" type="parTrans" cxnId="{37574CE2-239C-430F-9FF3-1B37844D739C}">
      <dgm:prSet/>
      <dgm:spPr/>
      <dgm:t>
        <a:bodyPr/>
        <a:lstStyle/>
        <a:p>
          <a:endParaRPr lang="en-US"/>
        </a:p>
      </dgm:t>
    </dgm:pt>
    <dgm:pt modelId="{B1607ADA-4322-483F-93DC-716B098A33C9}" type="sibTrans" cxnId="{37574CE2-239C-430F-9FF3-1B37844D739C}">
      <dgm:prSet phldrT="3" phldr="0"/>
      <dgm:spPr/>
      <dgm:t>
        <a:bodyPr/>
        <a:lstStyle/>
        <a:p>
          <a:r>
            <a:rPr lang="en-US"/>
            <a:t>3</a:t>
          </a:r>
        </a:p>
      </dgm:t>
    </dgm:pt>
    <dgm:pt modelId="{9BBD52F1-D9DC-4D52-98D0-07B45FCF4BE4}">
      <dgm:prSet/>
      <dgm:spPr/>
      <dgm:t>
        <a:bodyPr/>
        <a:lstStyle/>
        <a:p>
          <a:r>
            <a:rPr lang="en-US"/>
            <a:t>To all my students </a:t>
          </a:r>
        </a:p>
      </dgm:t>
    </dgm:pt>
    <dgm:pt modelId="{FABD52AD-E595-42DC-9A0A-3777E3460E47}" type="parTrans" cxnId="{EEEC1E3A-CA86-488F-AFCA-E8760439DF97}">
      <dgm:prSet/>
      <dgm:spPr/>
      <dgm:t>
        <a:bodyPr/>
        <a:lstStyle/>
        <a:p>
          <a:endParaRPr lang="en-US"/>
        </a:p>
      </dgm:t>
    </dgm:pt>
    <dgm:pt modelId="{54DAAC65-C637-4E64-A142-9F6C4E8458AF}" type="sibTrans" cxnId="{EEEC1E3A-CA86-488F-AFCA-E8760439DF97}">
      <dgm:prSet phldrT="4" phldr="0"/>
      <dgm:spPr/>
      <dgm:t>
        <a:bodyPr/>
        <a:lstStyle/>
        <a:p>
          <a:r>
            <a:rPr lang="en-US"/>
            <a:t>4</a:t>
          </a:r>
        </a:p>
      </dgm:t>
    </dgm:pt>
    <dgm:pt modelId="{10063189-E201-4E38-94AE-5A8E4D6ADAFB}" type="pres">
      <dgm:prSet presAssocID="{29DABA82-A114-47EF-99E3-2F1E61567442}" presName="Name0" presStyleCnt="0">
        <dgm:presLayoutVars>
          <dgm:animLvl val="lvl"/>
          <dgm:resizeHandles val="exact"/>
        </dgm:presLayoutVars>
      </dgm:prSet>
      <dgm:spPr/>
    </dgm:pt>
    <dgm:pt modelId="{B372C8C4-8DBC-43C3-AAD4-DDE7B4781270}" type="pres">
      <dgm:prSet presAssocID="{441FF4C7-01CF-4FB5-8F68-5854B705E6C3}" presName="compositeNode" presStyleCnt="0">
        <dgm:presLayoutVars>
          <dgm:bulletEnabled val="1"/>
        </dgm:presLayoutVars>
      </dgm:prSet>
      <dgm:spPr/>
    </dgm:pt>
    <dgm:pt modelId="{C436B22C-D5D2-40C9-A7C2-1A563FFD3327}" type="pres">
      <dgm:prSet presAssocID="{441FF4C7-01CF-4FB5-8F68-5854B705E6C3}" presName="bgRect" presStyleLbl="bgAccFollowNode1" presStyleIdx="0" presStyleCnt="4"/>
      <dgm:spPr/>
    </dgm:pt>
    <dgm:pt modelId="{E7B0B1B7-5AA4-47A9-B496-AD20D0902C07}" type="pres">
      <dgm:prSet presAssocID="{B65E140A-CA76-451B-9A69-2E810303F64D}" presName="sibTransNodeCircle" presStyleLbl="alignNode1" presStyleIdx="0" presStyleCnt="8">
        <dgm:presLayoutVars>
          <dgm:chMax val="0"/>
          <dgm:bulletEnabled/>
        </dgm:presLayoutVars>
      </dgm:prSet>
      <dgm:spPr/>
    </dgm:pt>
    <dgm:pt modelId="{2497A375-ACB7-40A0-8A69-32588B79CBB2}" type="pres">
      <dgm:prSet presAssocID="{441FF4C7-01CF-4FB5-8F68-5854B705E6C3}" presName="bottomLine" presStyleLbl="alignNode1" presStyleIdx="1" presStyleCnt="8">
        <dgm:presLayoutVars/>
      </dgm:prSet>
      <dgm:spPr/>
    </dgm:pt>
    <dgm:pt modelId="{BD7E08FC-568E-4AEA-960E-AA7AA9CBFBEE}" type="pres">
      <dgm:prSet presAssocID="{441FF4C7-01CF-4FB5-8F68-5854B705E6C3}" presName="nodeText" presStyleLbl="bgAccFollowNode1" presStyleIdx="0" presStyleCnt="4">
        <dgm:presLayoutVars>
          <dgm:bulletEnabled val="1"/>
        </dgm:presLayoutVars>
      </dgm:prSet>
      <dgm:spPr/>
    </dgm:pt>
    <dgm:pt modelId="{F3E735E6-6963-4CF8-8E22-72BB1BAA7AD8}" type="pres">
      <dgm:prSet presAssocID="{B65E140A-CA76-451B-9A69-2E810303F64D}" presName="sibTrans" presStyleCnt="0"/>
      <dgm:spPr/>
    </dgm:pt>
    <dgm:pt modelId="{A5FB921A-362D-413B-896D-52C4C72C7CE6}" type="pres">
      <dgm:prSet presAssocID="{4FDF079D-C146-4BC5-9F86-A4452E7E2DAE}" presName="compositeNode" presStyleCnt="0">
        <dgm:presLayoutVars>
          <dgm:bulletEnabled val="1"/>
        </dgm:presLayoutVars>
      </dgm:prSet>
      <dgm:spPr/>
    </dgm:pt>
    <dgm:pt modelId="{D36EB372-FC12-421B-9F86-E520C635737E}" type="pres">
      <dgm:prSet presAssocID="{4FDF079D-C146-4BC5-9F86-A4452E7E2DAE}" presName="bgRect" presStyleLbl="bgAccFollowNode1" presStyleIdx="1" presStyleCnt="4"/>
      <dgm:spPr/>
    </dgm:pt>
    <dgm:pt modelId="{FE27E074-DA3E-4C6E-B598-58D3570DC423}" type="pres">
      <dgm:prSet presAssocID="{980EFCA8-D79B-475B-AFDE-5AF9B6DA9ABE}" presName="sibTransNodeCircle" presStyleLbl="alignNode1" presStyleIdx="2" presStyleCnt="8">
        <dgm:presLayoutVars>
          <dgm:chMax val="0"/>
          <dgm:bulletEnabled/>
        </dgm:presLayoutVars>
      </dgm:prSet>
      <dgm:spPr/>
    </dgm:pt>
    <dgm:pt modelId="{D94BFE55-B5D2-4D7E-A233-12E0804FA072}" type="pres">
      <dgm:prSet presAssocID="{4FDF079D-C146-4BC5-9F86-A4452E7E2DAE}" presName="bottomLine" presStyleLbl="alignNode1" presStyleIdx="3" presStyleCnt="8">
        <dgm:presLayoutVars/>
      </dgm:prSet>
      <dgm:spPr/>
    </dgm:pt>
    <dgm:pt modelId="{5257B722-1916-4AD9-9BD2-1732086F078C}" type="pres">
      <dgm:prSet presAssocID="{4FDF079D-C146-4BC5-9F86-A4452E7E2DAE}" presName="nodeText" presStyleLbl="bgAccFollowNode1" presStyleIdx="1" presStyleCnt="4">
        <dgm:presLayoutVars>
          <dgm:bulletEnabled val="1"/>
        </dgm:presLayoutVars>
      </dgm:prSet>
      <dgm:spPr/>
    </dgm:pt>
    <dgm:pt modelId="{C934593C-9395-4694-A5D6-EDE45B011D32}" type="pres">
      <dgm:prSet presAssocID="{980EFCA8-D79B-475B-AFDE-5AF9B6DA9ABE}" presName="sibTrans" presStyleCnt="0"/>
      <dgm:spPr/>
    </dgm:pt>
    <dgm:pt modelId="{487297F8-DB51-47BF-8444-36675DA5E03D}" type="pres">
      <dgm:prSet presAssocID="{67C711F9-3511-4193-B01C-F34D7124B526}" presName="compositeNode" presStyleCnt="0">
        <dgm:presLayoutVars>
          <dgm:bulletEnabled val="1"/>
        </dgm:presLayoutVars>
      </dgm:prSet>
      <dgm:spPr/>
    </dgm:pt>
    <dgm:pt modelId="{7046DE78-2C24-4C87-B06F-DF1603A4224D}" type="pres">
      <dgm:prSet presAssocID="{67C711F9-3511-4193-B01C-F34D7124B526}" presName="bgRect" presStyleLbl="bgAccFollowNode1" presStyleIdx="2" presStyleCnt="4"/>
      <dgm:spPr/>
    </dgm:pt>
    <dgm:pt modelId="{A5464097-41C3-4F0D-A885-38957D422A22}" type="pres">
      <dgm:prSet presAssocID="{B1607ADA-4322-483F-93DC-716B098A33C9}" presName="sibTransNodeCircle" presStyleLbl="alignNode1" presStyleIdx="4" presStyleCnt="8">
        <dgm:presLayoutVars>
          <dgm:chMax val="0"/>
          <dgm:bulletEnabled/>
        </dgm:presLayoutVars>
      </dgm:prSet>
      <dgm:spPr/>
    </dgm:pt>
    <dgm:pt modelId="{C3DB57CF-DFEF-472C-B6E4-9816B55205B2}" type="pres">
      <dgm:prSet presAssocID="{67C711F9-3511-4193-B01C-F34D7124B526}" presName="bottomLine" presStyleLbl="alignNode1" presStyleIdx="5" presStyleCnt="8">
        <dgm:presLayoutVars/>
      </dgm:prSet>
      <dgm:spPr/>
    </dgm:pt>
    <dgm:pt modelId="{0A86B34B-103F-4517-BF9E-F717C7332340}" type="pres">
      <dgm:prSet presAssocID="{67C711F9-3511-4193-B01C-F34D7124B526}" presName="nodeText" presStyleLbl="bgAccFollowNode1" presStyleIdx="2" presStyleCnt="4">
        <dgm:presLayoutVars>
          <dgm:bulletEnabled val="1"/>
        </dgm:presLayoutVars>
      </dgm:prSet>
      <dgm:spPr/>
    </dgm:pt>
    <dgm:pt modelId="{717CD5E7-A474-4E55-9F88-D5AAEA25B3FD}" type="pres">
      <dgm:prSet presAssocID="{B1607ADA-4322-483F-93DC-716B098A33C9}" presName="sibTrans" presStyleCnt="0"/>
      <dgm:spPr/>
    </dgm:pt>
    <dgm:pt modelId="{CE633F3F-6B1D-47B2-9A93-C62852767AC4}" type="pres">
      <dgm:prSet presAssocID="{9BBD52F1-D9DC-4D52-98D0-07B45FCF4BE4}" presName="compositeNode" presStyleCnt="0">
        <dgm:presLayoutVars>
          <dgm:bulletEnabled val="1"/>
        </dgm:presLayoutVars>
      </dgm:prSet>
      <dgm:spPr/>
    </dgm:pt>
    <dgm:pt modelId="{49A9CFAD-C376-49D3-BA28-38DF42543931}" type="pres">
      <dgm:prSet presAssocID="{9BBD52F1-D9DC-4D52-98D0-07B45FCF4BE4}" presName="bgRect" presStyleLbl="bgAccFollowNode1" presStyleIdx="3" presStyleCnt="4"/>
      <dgm:spPr/>
    </dgm:pt>
    <dgm:pt modelId="{3D88D1C6-06EF-4A47-B54A-70B14DFFBEE9}" type="pres">
      <dgm:prSet presAssocID="{54DAAC65-C637-4E64-A142-9F6C4E8458AF}" presName="sibTransNodeCircle" presStyleLbl="alignNode1" presStyleIdx="6" presStyleCnt="8">
        <dgm:presLayoutVars>
          <dgm:chMax val="0"/>
          <dgm:bulletEnabled/>
        </dgm:presLayoutVars>
      </dgm:prSet>
      <dgm:spPr/>
    </dgm:pt>
    <dgm:pt modelId="{7FFFF112-2831-4394-A042-DFC66B4F6F00}" type="pres">
      <dgm:prSet presAssocID="{9BBD52F1-D9DC-4D52-98D0-07B45FCF4BE4}" presName="bottomLine" presStyleLbl="alignNode1" presStyleIdx="7" presStyleCnt="8">
        <dgm:presLayoutVars/>
      </dgm:prSet>
      <dgm:spPr/>
    </dgm:pt>
    <dgm:pt modelId="{51D15BA6-837D-4794-B7E6-E03CD0AD5DD3}" type="pres">
      <dgm:prSet presAssocID="{9BBD52F1-D9DC-4D52-98D0-07B45FCF4BE4}" presName="nodeText" presStyleLbl="bgAccFollowNode1" presStyleIdx="3" presStyleCnt="4">
        <dgm:presLayoutVars>
          <dgm:bulletEnabled val="1"/>
        </dgm:presLayoutVars>
      </dgm:prSet>
      <dgm:spPr/>
    </dgm:pt>
  </dgm:ptLst>
  <dgm:cxnLst>
    <dgm:cxn modelId="{E03E4E14-EFB0-46DA-ACB5-697A0BC9FF9D}" type="presOf" srcId="{9BBD52F1-D9DC-4D52-98D0-07B45FCF4BE4}" destId="{49A9CFAD-C376-49D3-BA28-38DF42543931}" srcOrd="0" destOrd="0" presId="urn:microsoft.com/office/officeart/2016/7/layout/BasicLinearProcessNumbered"/>
    <dgm:cxn modelId="{373E9219-CEA9-4159-9FA9-FAC14ABC5D75}" type="presOf" srcId="{29DABA82-A114-47EF-99E3-2F1E61567442}" destId="{10063189-E201-4E38-94AE-5A8E4D6ADAFB}" srcOrd="0" destOrd="0" presId="urn:microsoft.com/office/officeart/2016/7/layout/BasicLinearProcessNumbered"/>
    <dgm:cxn modelId="{25B3251E-7A2C-4728-8059-02831747C9AC}" type="presOf" srcId="{4FDF079D-C146-4BC5-9F86-A4452E7E2DAE}" destId="{5257B722-1916-4AD9-9BD2-1732086F078C}" srcOrd="1" destOrd="0" presId="urn:microsoft.com/office/officeart/2016/7/layout/BasicLinearProcessNumbered"/>
    <dgm:cxn modelId="{3C8D2127-6BE7-4D38-8354-7936E7DE63EE}" type="presOf" srcId="{980EFCA8-D79B-475B-AFDE-5AF9B6DA9ABE}" destId="{FE27E074-DA3E-4C6E-B598-58D3570DC423}" srcOrd="0" destOrd="0" presId="urn:microsoft.com/office/officeart/2016/7/layout/BasicLinearProcessNumbered"/>
    <dgm:cxn modelId="{EEEC1E3A-CA86-488F-AFCA-E8760439DF97}" srcId="{29DABA82-A114-47EF-99E3-2F1E61567442}" destId="{9BBD52F1-D9DC-4D52-98D0-07B45FCF4BE4}" srcOrd="3" destOrd="0" parTransId="{FABD52AD-E595-42DC-9A0A-3777E3460E47}" sibTransId="{54DAAC65-C637-4E64-A142-9F6C4E8458AF}"/>
    <dgm:cxn modelId="{39F6743D-4B16-4F75-A142-1EA94A5DE75E}" type="presOf" srcId="{441FF4C7-01CF-4FB5-8F68-5854B705E6C3}" destId="{BD7E08FC-568E-4AEA-960E-AA7AA9CBFBEE}" srcOrd="1" destOrd="0" presId="urn:microsoft.com/office/officeart/2016/7/layout/BasicLinearProcessNumbered"/>
    <dgm:cxn modelId="{E3DF6644-9F61-4D49-BBE6-A1B08FDE1DF7}" type="presOf" srcId="{B1607ADA-4322-483F-93DC-716B098A33C9}" destId="{A5464097-41C3-4F0D-A885-38957D422A22}" srcOrd="0" destOrd="0" presId="urn:microsoft.com/office/officeart/2016/7/layout/BasicLinearProcessNumbered"/>
    <dgm:cxn modelId="{3F040348-3203-4AC3-AD82-98947D5CE741}" srcId="{29DABA82-A114-47EF-99E3-2F1E61567442}" destId="{4FDF079D-C146-4BC5-9F86-A4452E7E2DAE}" srcOrd="1" destOrd="0" parTransId="{42638A5F-AA70-4845-90F5-097DA5DF48C0}" sibTransId="{980EFCA8-D79B-475B-AFDE-5AF9B6DA9ABE}"/>
    <dgm:cxn modelId="{48F0297D-E23A-4693-AE2F-B85024C4DAEB}" type="presOf" srcId="{B65E140A-CA76-451B-9A69-2E810303F64D}" destId="{E7B0B1B7-5AA4-47A9-B496-AD20D0902C07}" srcOrd="0" destOrd="0" presId="urn:microsoft.com/office/officeart/2016/7/layout/BasicLinearProcessNumbered"/>
    <dgm:cxn modelId="{5C27107F-D656-425D-B1E0-60EAD9C5336E}" type="presOf" srcId="{54DAAC65-C637-4E64-A142-9F6C4E8458AF}" destId="{3D88D1C6-06EF-4A47-B54A-70B14DFFBEE9}" srcOrd="0" destOrd="0" presId="urn:microsoft.com/office/officeart/2016/7/layout/BasicLinearProcessNumbered"/>
    <dgm:cxn modelId="{F1B6D587-5D7E-4564-849B-7D486034D8F0}" type="presOf" srcId="{4FDF079D-C146-4BC5-9F86-A4452E7E2DAE}" destId="{D36EB372-FC12-421B-9F86-E520C635737E}" srcOrd="0" destOrd="0" presId="urn:microsoft.com/office/officeart/2016/7/layout/BasicLinearProcessNumbered"/>
    <dgm:cxn modelId="{A1FFC19A-AD83-45BA-9D5B-6B1AA500620C}" type="presOf" srcId="{67C711F9-3511-4193-B01C-F34D7124B526}" destId="{7046DE78-2C24-4C87-B06F-DF1603A4224D}" srcOrd="0" destOrd="0" presId="urn:microsoft.com/office/officeart/2016/7/layout/BasicLinearProcessNumbered"/>
    <dgm:cxn modelId="{9679D3C1-7D62-46B4-9C63-EBA96A1B5CEF}" type="presOf" srcId="{441FF4C7-01CF-4FB5-8F68-5854B705E6C3}" destId="{C436B22C-D5D2-40C9-A7C2-1A563FFD3327}" srcOrd="0" destOrd="0" presId="urn:microsoft.com/office/officeart/2016/7/layout/BasicLinearProcessNumbered"/>
    <dgm:cxn modelId="{37574CE2-239C-430F-9FF3-1B37844D739C}" srcId="{29DABA82-A114-47EF-99E3-2F1E61567442}" destId="{67C711F9-3511-4193-B01C-F34D7124B526}" srcOrd="2" destOrd="0" parTransId="{D2DFB2E6-E70F-4CF8-9640-851AD65296BA}" sibTransId="{B1607ADA-4322-483F-93DC-716B098A33C9}"/>
    <dgm:cxn modelId="{157146F8-C80C-411E-BB1A-6B699ED8272B}" type="presOf" srcId="{9BBD52F1-D9DC-4D52-98D0-07B45FCF4BE4}" destId="{51D15BA6-837D-4794-B7E6-E03CD0AD5DD3}" srcOrd="1" destOrd="0" presId="urn:microsoft.com/office/officeart/2016/7/layout/BasicLinearProcessNumbered"/>
    <dgm:cxn modelId="{0E2CF9FA-9C59-48AC-B94B-D46310AEAEDA}" type="presOf" srcId="{67C711F9-3511-4193-B01C-F34D7124B526}" destId="{0A86B34B-103F-4517-BF9E-F717C7332340}" srcOrd="1" destOrd="0" presId="urn:microsoft.com/office/officeart/2016/7/layout/BasicLinearProcessNumbered"/>
    <dgm:cxn modelId="{61651DFD-3FD6-4068-A60D-359E5EE80BFB}" srcId="{29DABA82-A114-47EF-99E3-2F1E61567442}" destId="{441FF4C7-01CF-4FB5-8F68-5854B705E6C3}" srcOrd="0" destOrd="0" parTransId="{6632913E-09C2-43F5-9D45-B3083AE48B08}" sibTransId="{B65E140A-CA76-451B-9A69-2E810303F64D}"/>
    <dgm:cxn modelId="{997CD1FF-2099-4306-9F85-5EA11BD124BA}" type="presParOf" srcId="{10063189-E201-4E38-94AE-5A8E4D6ADAFB}" destId="{B372C8C4-8DBC-43C3-AAD4-DDE7B4781270}" srcOrd="0" destOrd="0" presId="urn:microsoft.com/office/officeart/2016/7/layout/BasicLinearProcessNumbered"/>
    <dgm:cxn modelId="{27E84EFF-7234-4513-AEAA-24AA3F021DF5}" type="presParOf" srcId="{B372C8C4-8DBC-43C3-AAD4-DDE7B4781270}" destId="{C436B22C-D5D2-40C9-A7C2-1A563FFD3327}" srcOrd="0" destOrd="0" presId="urn:microsoft.com/office/officeart/2016/7/layout/BasicLinearProcessNumbered"/>
    <dgm:cxn modelId="{52DE468E-E3A2-46DB-9378-8C64ED5D9687}" type="presParOf" srcId="{B372C8C4-8DBC-43C3-AAD4-DDE7B4781270}" destId="{E7B0B1B7-5AA4-47A9-B496-AD20D0902C07}" srcOrd="1" destOrd="0" presId="urn:microsoft.com/office/officeart/2016/7/layout/BasicLinearProcessNumbered"/>
    <dgm:cxn modelId="{67C7F2AB-72B5-492C-A516-747F91EA83FF}" type="presParOf" srcId="{B372C8C4-8DBC-43C3-AAD4-DDE7B4781270}" destId="{2497A375-ACB7-40A0-8A69-32588B79CBB2}" srcOrd="2" destOrd="0" presId="urn:microsoft.com/office/officeart/2016/7/layout/BasicLinearProcessNumbered"/>
    <dgm:cxn modelId="{D6FC4DA1-0D6B-4E7A-A0EA-1E2AD6443A1D}" type="presParOf" srcId="{B372C8C4-8DBC-43C3-AAD4-DDE7B4781270}" destId="{BD7E08FC-568E-4AEA-960E-AA7AA9CBFBEE}" srcOrd="3" destOrd="0" presId="urn:microsoft.com/office/officeart/2016/7/layout/BasicLinearProcessNumbered"/>
    <dgm:cxn modelId="{940A2ED6-D4A5-4A74-880F-351E2BA42F25}" type="presParOf" srcId="{10063189-E201-4E38-94AE-5A8E4D6ADAFB}" destId="{F3E735E6-6963-4CF8-8E22-72BB1BAA7AD8}" srcOrd="1" destOrd="0" presId="urn:microsoft.com/office/officeart/2016/7/layout/BasicLinearProcessNumbered"/>
    <dgm:cxn modelId="{A8B0B2AB-C842-4D89-8728-EA9985722711}" type="presParOf" srcId="{10063189-E201-4E38-94AE-5A8E4D6ADAFB}" destId="{A5FB921A-362D-413B-896D-52C4C72C7CE6}" srcOrd="2" destOrd="0" presId="urn:microsoft.com/office/officeart/2016/7/layout/BasicLinearProcessNumbered"/>
    <dgm:cxn modelId="{5D67C8DA-01A1-4DFF-AFB9-771F72DE78CF}" type="presParOf" srcId="{A5FB921A-362D-413B-896D-52C4C72C7CE6}" destId="{D36EB372-FC12-421B-9F86-E520C635737E}" srcOrd="0" destOrd="0" presId="urn:microsoft.com/office/officeart/2016/7/layout/BasicLinearProcessNumbered"/>
    <dgm:cxn modelId="{DECAE2B5-1803-4321-B574-CC8A3C0DB5C4}" type="presParOf" srcId="{A5FB921A-362D-413B-896D-52C4C72C7CE6}" destId="{FE27E074-DA3E-4C6E-B598-58D3570DC423}" srcOrd="1" destOrd="0" presId="urn:microsoft.com/office/officeart/2016/7/layout/BasicLinearProcessNumbered"/>
    <dgm:cxn modelId="{272BE087-6195-4406-8D53-4BC6C89A848E}" type="presParOf" srcId="{A5FB921A-362D-413B-896D-52C4C72C7CE6}" destId="{D94BFE55-B5D2-4D7E-A233-12E0804FA072}" srcOrd="2" destOrd="0" presId="urn:microsoft.com/office/officeart/2016/7/layout/BasicLinearProcessNumbered"/>
    <dgm:cxn modelId="{ED578E05-1FCA-47A8-B4F3-61C002462B11}" type="presParOf" srcId="{A5FB921A-362D-413B-896D-52C4C72C7CE6}" destId="{5257B722-1916-4AD9-9BD2-1732086F078C}" srcOrd="3" destOrd="0" presId="urn:microsoft.com/office/officeart/2016/7/layout/BasicLinearProcessNumbered"/>
    <dgm:cxn modelId="{0BF140A2-D5C8-43EE-93F8-2849C4475E40}" type="presParOf" srcId="{10063189-E201-4E38-94AE-5A8E4D6ADAFB}" destId="{C934593C-9395-4694-A5D6-EDE45B011D32}" srcOrd="3" destOrd="0" presId="urn:microsoft.com/office/officeart/2016/7/layout/BasicLinearProcessNumbered"/>
    <dgm:cxn modelId="{BD97A46D-706F-4C93-AE31-A1A841E9C12D}" type="presParOf" srcId="{10063189-E201-4E38-94AE-5A8E4D6ADAFB}" destId="{487297F8-DB51-47BF-8444-36675DA5E03D}" srcOrd="4" destOrd="0" presId="urn:microsoft.com/office/officeart/2016/7/layout/BasicLinearProcessNumbered"/>
    <dgm:cxn modelId="{D60228D5-07A3-4097-9916-F542E44F0F5A}" type="presParOf" srcId="{487297F8-DB51-47BF-8444-36675DA5E03D}" destId="{7046DE78-2C24-4C87-B06F-DF1603A4224D}" srcOrd="0" destOrd="0" presId="urn:microsoft.com/office/officeart/2016/7/layout/BasicLinearProcessNumbered"/>
    <dgm:cxn modelId="{57EEC701-D877-4D8E-A348-9636B3C1C2E1}" type="presParOf" srcId="{487297F8-DB51-47BF-8444-36675DA5E03D}" destId="{A5464097-41C3-4F0D-A885-38957D422A22}" srcOrd="1" destOrd="0" presId="urn:microsoft.com/office/officeart/2016/7/layout/BasicLinearProcessNumbered"/>
    <dgm:cxn modelId="{F2EEB432-9A9B-4200-B8EF-6B004EB3982C}" type="presParOf" srcId="{487297F8-DB51-47BF-8444-36675DA5E03D}" destId="{C3DB57CF-DFEF-472C-B6E4-9816B55205B2}" srcOrd="2" destOrd="0" presId="urn:microsoft.com/office/officeart/2016/7/layout/BasicLinearProcessNumbered"/>
    <dgm:cxn modelId="{A5CB3D16-92CD-4769-8B06-9CCCEE037AE4}" type="presParOf" srcId="{487297F8-DB51-47BF-8444-36675DA5E03D}" destId="{0A86B34B-103F-4517-BF9E-F717C7332340}" srcOrd="3" destOrd="0" presId="urn:microsoft.com/office/officeart/2016/7/layout/BasicLinearProcessNumbered"/>
    <dgm:cxn modelId="{5B8D6FB4-38F2-41D5-9CF0-ADA4250E8F6A}" type="presParOf" srcId="{10063189-E201-4E38-94AE-5A8E4D6ADAFB}" destId="{717CD5E7-A474-4E55-9F88-D5AAEA25B3FD}" srcOrd="5" destOrd="0" presId="urn:microsoft.com/office/officeart/2016/7/layout/BasicLinearProcessNumbered"/>
    <dgm:cxn modelId="{898E0E9B-F3F4-492D-9B2C-3C39353D4322}" type="presParOf" srcId="{10063189-E201-4E38-94AE-5A8E4D6ADAFB}" destId="{CE633F3F-6B1D-47B2-9A93-C62852767AC4}" srcOrd="6" destOrd="0" presId="urn:microsoft.com/office/officeart/2016/7/layout/BasicLinearProcessNumbered"/>
    <dgm:cxn modelId="{C01727FC-B1CA-4D1A-A41C-DD83D1846BE8}" type="presParOf" srcId="{CE633F3F-6B1D-47B2-9A93-C62852767AC4}" destId="{49A9CFAD-C376-49D3-BA28-38DF42543931}" srcOrd="0" destOrd="0" presId="urn:microsoft.com/office/officeart/2016/7/layout/BasicLinearProcessNumbered"/>
    <dgm:cxn modelId="{1E28B34D-0621-4CF1-90B7-AD1743766C33}" type="presParOf" srcId="{CE633F3F-6B1D-47B2-9A93-C62852767AC4}" destId="{3D88D1C6-06EF-4A47-B54A-70B14DFFBEE9}" srcOrd="1" destOrd="0" presId="urn:microsoft.com/office/officeart/2016/7/layout/BasicLinearProcessNumbered"/>
    <dgm:cxn modelId="{AB538D35-DFE6-4776-B5E2-EF433EFB1A5C}" type="presParOf" srcId="{CE633F3F-6B1D-47B2-9A93-C62852767AC4}" destId="{7FFFF112-2831-4394-A042-DFC66B4F6F00}" srcOrd="2" destOrd="0" presId="urn:microsoft.com/office/officeart/2016/7/layout/BasicLinearProcessNumbered"/>
    <dgm:cxn modelId="{F1E03BE6-C6E2-4CFD-BBAC-E6CD7025916C}" type="presParOf" srcId="{CE633F3F-6B1D-47B2-9A93-C62852767AC4}" destId="{51D15BA6-837D-4794-B7E6-E03CD0AD5DD3}"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5FB61A-73B3-4CBB-B6FA-13BEEB1C3300}" type="doc">
      <dgm:prSet loTypeId="urn:microsoft.com/office/officeart/2017/3/layout/HorizontalPathTimeline" loCatId="process" qsTypeId="urn:microsoft.com/office/officeart/2005/8/quickstyle/simple1" qsCatId="simple" csTypeId="urn:microsoft.com/office/officeart/2005/8/colors/colorful2" csCatId="colorful" phldr="1"/>
      <dgm:spPr/>
      <dgm:t>
        <a:bodyPr/>
        <a:lstStyle/>
        <a:p>
          <a:endParaRPr lang="en-US"/>
        </a:p>
      </dgm:t>
    </dgm:pt>
    <dgm:pt modelId="{9CFF7E02-A9ED-4346-BB3B-2F1C6D8E58FA}">
      <dgm:prSet/>
      <dgm:spPr/>
      <dgm:t>
        <a:bodyPr/>
        <a:lstStyle/>
        <a:p>
          <a:pPr>
            <a:defRPr b="1"/>
          </a:pPr>
          <a:r>
            <a:rPr lang="en-US"/>
            <a:t>Spring 2022</a:t>
          </a:r>
        </a:p>
      </dgm:t>
    </dgm:pt>
    <dgm:pt modelId="{F9B1AC30-1573-4A4C-92EF-24BA6D7DB6D7}" type="parTrans" cxnId="{8819F92A-A1F8-40BC-A6CF-A2A5014F68E4}">
      <dgm:prSet/>
      <dgm:spPr/>
      <dgm:t>
        <a:bodyPr/>
        <a:lstStyle/>
        <a:p>
          <a:endParaRPr lang="en-US"/>
        </a:p>
      </dgm:t>
    </dgm:pt>
    <dgm:pt modelId="{93C90294-0AAE-4002-A49A-54CCF4FFAD83}" type="sibTrans" cxnId="{8819F92A-A1F8-40BC-A6CF-A2A5014F68E4}">
      <dgm:prSet/>
      <dgm:spPr/>
      <dgm:t>
        <a:bodyPr/>
        <a:lstStyle/>
        <a:p>
          <a:endParaRPr lang="en-US"/>
        </a:p>
      </dgm:t>
    </dgm:pt>
    <dgm:pt modelId="{D2CBC51B-1B45-4E80-9215-630A3A78CEEC}">
      <dgm:prSet/>
      <dgm:spPr/>
      <dgm:t>
        <a:bodyPr/>
        <a:lstStyle/>
        <a:p>
          <a:r>
            <a:rPr lang="en-US"/>
            <a:t>Marketing of financial services</a:t>
          </a:r>
        </a:p>
      </dgm:t>
    </dgm:pt>
    <dgm:pt modelId="{D83BB300-D4EB-42F9-B864-191A32A84A04}" type="parTrans" cxnId="{F86653B6-32C5-4B2A-BB6C-139818E8E70A}">
      <dgm:prSet/>
      <dgm:spPr/>
      <dgm:t>
        <a:bodyPr/>
        <a:lstStyle/>
        <a:p>
          <a:endParaRPr lang="en-US"/>
        </a:p>
      </dgm:t>
    </dgm:pt>
    <dgm:pt modelId="{A069FC49-9DBA-4AF3-A632-810A2DD7B5F7}" type="sibTrans" cxnId="{F86653B6-32C5-4B2A-BB6C-139818E8E70A}">
      <dgm:prSet/>
      <dgm:spPr/>
      <dgm:t>
        <a:bodyPr/>
        <a:lstStyle/>
        <a:p>
          <a:endParaRPr lang="en-US"/>
        </a:p>
      </dgm:t>
    </dgm:pt>
    <dgm:pt modelId="{1B58B4F6-C749-41AC-A883-0A7739779766}">
      <dgm:prSet/>
      <dgm:spPr/>
      <dgm:t>
        <a:bodyPr/>
        <a:lstStyle/>
        <a:p>
          <a:pPr>
            <a:defRPr b="1"/>
          </a:pPr>
          <a:r>
            <a:rPr lang="en-US"/>
            <a:t>Spring 2023</a:t>
          </a:r>
        </a:p>
      </dgm:t>
    </dgm:pt>
    <dgm:pt modelId="{503CECEF-69E0-446C-BA94-95F29B0B4127}" type="parTrans" cxnId="{6644642F-4F30-4922-B5A5-1EF8AE7DF2F7}">
      <dgm:prSet/>
      <dgm:spPr/>
      <dgm:t>
        <a:bodyPr/>
        <a:lstStyle/>
        <a:p>
          <a:endParaRPr lang="en-US"/>
        </a:p>
      </dgm:t>
    </dgm:pt>
    <dgm:pt modelId="{DA3FABD1-70FA-4506-A3B6-323B8950A19B}" type="sibTrans" cxnId="{6644642F-4F30-4922-B5A5-1EF8AE7DF2F7}">
      <dgm:prSet/>
      <dgm:spPr/>
      <dgm:t>
        <a:bodyPr/>
        <a:lstStyle/>
        <a:p>
          <a:endParaRPr lang="en-US"/>
        </a:p>
      </dgm:t>
    </dgm:pt>
    <dgm:pt modelId="{AA0DA42B-4A62-4FA1-B93D-4BE2A1B46E26}">
      <dgm:prSet/>
      <dgm:spPr/>
      <dgm:t>
        <a:bodyPr/>
        <a:lstStyle/>
        <a:p>
          <a:r>
            <a:rPr lang="en-US"/>
            <a:t>Business to business marketing</a:t>
          </a:r>
        </a:p>
      </dgm:t>
    </dgm:pt>
    <dgm:pt modelId="{26F03DAB-3AE3-41CD-B126-9707140AACE2}" type="parTrans" cxnId="{6850274E-DE34-4E42-806A-CC801892C895}">
      <dgm:prSet/>
      <dgm:spPr/>
      <dgm:t>
        <a:bodyPr/>
        <a:lstStyle/>
        <a:p>
          <a:endParaRPr lang="en-US"/>
        </a:p>
      </dgm:t>
    </dgm:pt>
    <dgm:pt modelId="{E2F7A38E-4DD7-4588-970D-6B1BA0DD02A3}" type="sibTrans" cxnId="{6850274E-DE34-4E42-806A-CC801892C895}">
      <dgm:prSet/>
      <dgm:spPr/>
      <dgm:t>
        <a:bodyPr/>
        <a:lstStyle/>
        <a:p>
          <a:endParaRPr lang="en-US"/>
        </a:p>
      </dgm:t>
    </dgm:pt>
    <dgm:pt modelId="{EA9F5342-59C8-4D0B-BB59-61BAAE50D7F2}">
      <dgm:prSet/>
      <dgm:spPr/>
      <dgm:t>
        <a:bodyPr/>
        <a:lstStyle/>
        <a:p>
          <a:pPr>
            <a:defRPr b="1"/>
          </a:pPr>
          <a:r>
            <a:rPr lang="en-US"/>
            <a:t>Fall 2023</a:t>
          </a:r>
        </a:p>
      </dgm:t>
    </dgm:pt>
    <dgm:pt modelId="{EA34271C-20DB-4615-A5E5-C3A6C649B9F0}" type="parTrans" cxnId="{453C6BF1-07FD-4A64-8E8F-1CE78424A3A2}">
      <dgm:prSet/>
      <dgm:spPr/>
      <dgm:t>
        <a:bodyPr/>
        <a:lstStyle/>
        <a:p>
          <a:endParaRPr lang="en-US"/>
        </a:p>
      </dgm:t>
    </dgm:pt>
    <dgm:pt modelId="{F41840B2-FAB6-4DE3-AD96-DD0A4E294C3F}" type="sibTrans" cxnId="{453C6BF1-07FD-4A64-8E8F-1CE78424A3A2}">
      <dgm:prSet/>
      <dgm:spPr/>
      <dgm:t>
        <a:bodyPr/>
        <a:lstStyle/>
        <a:p>
          <a:endParaRPr lang="en-US"/>
        </a:p>
      </dgm:t>
    </dgm:pt>
    <dgm:pt modelId="{50226FD6-C5CF-4EBA-8DA4-34753DB81721}">
      <dgm:prSet/>
      <dgm:spPr/>
      <dgm:t>
        <a:bodyPr/>
        <a:lstStyle/>
        <a:p>
          <a:r>
            <a:rPr lang="en-US"/>
            <a:t>Export marketing and finance</a:t>
          </a:r>
        </a:p>
      </dgm:t>
    </dgm:pt>
    <dgm:pt modelId="{26FC0DB1-4F86-47DA-9494-787B16B1C71B}" type="parTrans" cxnId="{E4A433F7-9D0B-4354-B007-8ACC4E566905}">
      <dgm:prSet/>
      <dgm:spPr/>
      <dgm:t>
        <a:bodyPr/>
        <a:lstStyle/>
        <a:p>
          <a:endParaRPr lang="en-US"/>
        </a:p>
      </dgm:t>
    </dgm:pt>
    <dgm:pt modelId="{1DEAD5DB-1C0C-4A37-85DA-2B62F668262E}" type="sibTrans" cxnId="{E4A433F7-9D0B-4354-B007-8ACC4E566905}">
      <dgm:prSet/>
      <dgm:spPr/>
      <dgm:t>
        <a:bodyPr/>
        <a:lstStyle/>
        <a:p>
          <a:endParaRPr lang="en-US"/>
        </a:p>
      </dgm:t>
    </dgm:pt>
    <dgm:pt modelId="{E91585E9-FAF8-49CD-93F5-C8B4F3E3FDE2}">
      <dgm:prSet/>
      <dgm:spPr/>
      <dgm:t>
        <a:bodyPr/>
        <a:lstStyle/>
        <a:p>
          <a:pPr>
            <a:defRPr b="1"/>
          </a:pPr>
          <a:r>
            <a:rPr lang="en-US"/>
            <a:t>Spring, 2024</a:t>
          </a:r>
        </a:p>
      </dgm:t>
    </dgm:pt>
    <dgm:pt modelId="{7EDA20CE-A654-42CB-85C0-169E3F1B5FDE}" type="parTrans" cxnId="{AFC76AEC-B618-4628-9D40-36B0D88BCBF6}">
      <dgm:prSet/>
      <dgm:spPr/>
      <dgm:t>
        <a:bodyPr/>
        <a:lstStyle/>
        <a:p>
          <a:endParaRPr lang="en-US"/>
        </a:p>
      </dgm:t>
    </dgm:pt>
    <dgm:pt modelId="{8675AA27-6100-4917-8BF0-B1F40C8B6F16}" type="sibTrans" cxnId="{AFC76AEC-B618-4628-9D40-36B0D88BCBF6}">
      <dgm:prSet/>
      <dgm:spPr/>
      <dgm:t>
        <a:bodyPr/>
        <a:lstStyle/>
        <a:p>
          <a:endParaRPr lang="en-US"/>
        </a:p>
      </dgm:t>
    </dgm:pt>
    <dgm:pt modelId="{D4490754-2F8B-41E6-A32B-246B52AE33FA}">
      <dgm:prSet/>
      <dgm:spPr/>
      <dgm:t>
        <a:bodyPr/>
        <a:lstStyle/>
        <a:p>
          <a:r>
            <a:rPr lang="en-US"/>
            <a:t>Marketing management and strategies</a:t>
          </a:r>
        </a:p>
      </dgm:t>
    </dgm:pt>
    <dgm:pt modelId="{2FD1F8A0-C2C9-4B00-9384-22F7F90BB5FE}" type="parTrans" cxnId="{9586E6B6-0E3F-42E4-B8B7-DEDC295C0E09}">
      <dgm:prSet/>
      <dgm:spPr/>
      <dgm:t>
        <a:bodyPr/>
        <a:lstStyle/>
        <a:p>
          <a:endParaRPr lang="en-US"/>
        </a:p>
      </dgm:t>
    </dgm:pt>
    <dgm:pt modelId="{2F454428-C94B-4774-88B1-B16B682BE7AA}" type="sibTrans" cxnId="{9586E6B6-0E3F-42E4-B8B7-DEDC295C0E09}">
      <dgm:prSet/>
      <dgm:spPr/>
      <dgm:t>
        <a:bodyPr/>
        <a:lstStyle/>
        <a:p>
          <a:endParaRPr lang="en-US"/>
        </a:p>
      </dgm:t>
    </dgm:pt>
    <dgm:pt modelId="{AB178785-D8F0-4248-A102-BDE6D4B71D37}" type="pres">
      <dgm:prSet presAssocID="{475FB61A-73B3-4CBB-B6FA-13BEEB1C3300}" presName="root" presStyleCnt="0">
        <dgm:presLayoutVars>
          <dgm:chMax/>
          <dgm:chPref/>
          <dgm:animLvl val="lvl"/>
        </dgm:presLayoutVars>
      </dgm:prSet>
      <dgm:spPr/>
    </dgm:pt>
    <dgm:pt modelId="{027CA937-BF21-4A31-B678-32D94E15A79E}" type="pres">
      <dgm:prSet presAssocID="{475FB61A-73B3-4CBB-B6FA-13BEEB1C3300}" presName="divider" presStyleLbl="node1" presStyleIdx="0" presStyleCnt="1"/>
      <dgm:spPr/>
    </dgm:pt>
    <dgm:pt modelId="{1FD3E6C9-0EF9-4E1E-A2E2-91B7319C79BC}" type="pres">
      <dgm:prSet presAssocID="{475FB61A-73B3-4CBB-B6FA-13BEEB1C3300}" presName="nodes" presStyleCnt="0">
        <dgm:presLayoutVars>
          <dgm:chMax/>
          <dgm:chPref/>
          <dgm:animLvl val="lvl"/>
        </dgm:presLayoutVars>
      </dgm:prSet>
      <dgm:spPr/>
    </dgm:pt>
    <dgm:pt modelId="{C54D0245-7E9A-4F0C-87FC-AF5524BD19FD}" type="pres">
      <dgm:prSet presAssocID="{9CFF7E02-A9ED-4346-BB3B-2F1C6D8E58FA}" presName="composite" presStyleCnt="0"/>
      <dgm:spPr/>
    </dgm:pt>
    <dgm:pt modelId="{D5F9E1E0-648F-434A-A280-6EA0D462B821}" type="pres">
      <dgm:prSet presAssocID="{9CFF7E02-A9ED-4346-BB3B-2F1C6D8E58FA}" presName="L1TextContainer" presStyleLbl="revTx" presStyleIdx="0" presStyleCnt="4">
        <dgm:presLayoutVars>
          <dgm:chMax val="1"/>
          <dgm:chPref val="1"/>
          <dgm:bulletEnabled val="1"/>
        </dgm:presLayoutVars>
      </dgm:prSet>
      <dgm:spPr/>
    </dgm:pt>
    <dgm:pt modelId="{998DF468-2184-4B8C-8043-903EF5A2B99D}" type="pres">
      <dgm:prSet presAssocID="{9CFF7E02-A9ED-4346-BB3B-2F1C6D8E58FA}" presName="L2TextContainerWrapper" presStyleCnt="0">
        <dgm:presLayoutVars>
          <dgm:chMax val="0"/>
          <dgm:chPref val="0"/>
          <dgm:bulletEnabled val="1"/>
        </dgm:presLayoutVars>
      </dgm:prSet>
      <dgm:spPr/>
    </dgm:pt>
    <dgm:pt modelId="{0C13EA3F-736D-426B-A9F0-AB6AA2D674E0}" type="pres">
      <dgm:prSet presAssocID="{9CFF7E02-A9ED-4346-BB3B-2F1C6D8E58FA}" presName="L2TextContainer" presStyleLbl="bgAccFollowNode1" presStyleIdx="0" presStyleCnt="4"/>
      <dgm:spPr/>
    </dgm:pt>
    <dgm:pt modelId="{AC255D0F-B556-4934-AF9A-78026130B807}" type="pres">
      <dgm:prSet presAssocID="{9CFF7E02-A9ED-4346-BB3B-2F1C6D8E58FA}" presName="FlexibleEmptyPlaceHolder" presStyleCnt="0"/>
      <dgm:spPr/>
    </dgm:pt>
    <dgm:pt modelId="{CBCF2129-F0A8-4C8F-9E39-68B2E4ED0480}" type="pres">
      <dgm:prSet presAssocID="{9CFF7E02-A9ED-4346-BB3B-2F1C6D8E58FA}" presName="ConnectLine" presStyleLbl="alignNode1" presStyleIdx="0" presStyleCnt="4"/>
      <dgm:spPr>
        <a:solidFill>
          <a:schemeClr val="accent2">
            <a:hueOff val="0"/>
            <a:satOff val="0"/>
            <a:lumOff val="0"/>
            <a:alphaOff val="0"/>
          </a:schemeClr>
        </a:solidFill>
        <a:ln w="6350" cap="flat" cmpd="sng" algn="ctr">
          <a:solidFill>
            <a:schemeClr val="accent2">
              <a:hueOff val="0"/>
              <a:satOff val="0"/>
              <a:lumOff val="0"/>
              <a:alphaOff val="0"/>
            </a:schemeClr>
          </a:solidFill>
          <a:prstDash val="dash"/>
          <a:miter lim="800000"/>
        </a:ln>
        <a:effectLst/>
      </dgm:spPr>
    </dgm:pt>
    <dgm:pt modelId="{6B451A21-1170-41E1-ABF3-5A8902CFA487}" type="pres">
      <dgm:prSet presAssocID="{9CFF7E02-A9ED-4346-BB3B-2F1C6D8E58FA}" presName="ConnectorPoint" presStyleLbl="fgAcc1" presStyleIdx="0" presStyleCnt="4"/>
      <dgm:spPr>
        <a:solidFill>
          <a:schemeClr val="lt1">
            <a:alpha val="90000"/>
            <a:hueOff val="0"/>
            <a:satOff val="0"/>
            <a:lumOff val="0"/>
            <a:alphaOff val="0"/>
          </a:schemeClr>
        </a:solidFill>
        <a:ln w="19050" cap="flat" cmpd="sng" algn="ctr">
          <a:noFill/>
          <a:prstDash val="solid"/>
          <a:miter lim="800000"/>
        </a:ln>
        <a:effectLst/>
      </dgm:spPr>
    </dgm:pt>
    <dgm:pt modelId="{F9388581-2A19-423E-B0F2-A95D44394535}" type="pres">
      <dgm:prSet presAssocID="{9CFF7E02-A9ED-4346-BB3B-2F1C6D8E58FA}" presName="EmptyPlaceHolder" presStyleCnt="0"/>
      <dgm:spPr/>
    </dgm:pt>
    <dgm:pt modelId="{786B67D8-B20A-4F8D-938D-66DC07E0A4B2}" type="pres">
      <dgm:prSet presAssocID="{93C90294-0AAE-4002-A49A-54CCF4FFAD83}" presName="spaceBetweenRectangles" presStyleCnt="0"/>
      <dgm:spPr/>
    </dgm:pt>
    <dgm:pt modelId="{D4F17284-333C-4251-B9BE-9354B3F1173A}" type="pres">
      <dgm:prSet presAssocID="{1B58B4F6-C749-41AC-A883-0A7739779766}" presName="composite" presStyleCnt="0"/>
      <dgm:spPr/>
    </dgm:pt>
    <dgm:pt modelId="{46D3E707-ECB6-461E-943B-9B353234E149}" type="pres">
      <dgm:prSet presAssocID="{1B58B4F6-C749-41AC-A883-0A7739779766}" presName="L1TextContainer" presStyleLbl="revTx" presStyleIdx="1" presStyleCnt="4">
        <dgm:presLayoutVars>
          <dgm:chMax val="1"/>
          <dgm:chPref val="1"/>
          <dgm:bulletEnabled val="1"/>
        </dgm:presLayoutVars>
      </dgm:prSet>
      <dgm:spPr/>
    </dgm:pt>
    <dgm:pt modelId="{2F281769-2F1C-4689-9568-90D82DD07F36}" type="pres">
      <dgm:prSet presAssocID="{1B58B4F6-C749-41AC-A883-0A7739779766}" presName="L2TextContainerWrapper" presStyleCnt="0">
        <dgm:presLayoutVars>
          <dgm:chMax val="0"/>
          <dgm:chPref val="0"/>
          <dgm:bulletEnabled val="1"/>
        </dgm:presLayoutVars>
      </dgm:prSet>
      <dgm:spPr/>
    </dgm:pt>
    <dgm:pt modelId="{C97D619D-E065-47F1-B185-CF308EB473DC}" type="pres">
      <dgm:prSet presAssocID="{1B58B4F6-C749-41AC-A883-0A7739779766}" presName="L2TextContainer" presStyleLbl="bgAccFollowNode1" presStyleIdx="1" presStyleCnt="4"/>
      <dgm:spPr/>
    </dgm:pt>
    <dgm:pt modelId="{D27DB419-6F2D-44E6-8858-1C6AB0C49EE0}" type="pres">
      <dgm:prSet presAssocID="{1B58B4F6-C749-41AC-A883-0A7739779766}" presName="FlexibleEmptyPlaceHolder" presStyleCnt="0"/>
      <dgm:spPr/>
    </dgm:pt>
    <dgm:pt modelId="{BA300407-DEC1-4299-A264-66B63CFC6E21}" type="pres">
      <dgm:prSet presAssocID="{1B58B4F6-C749-41AC-A883-0A7739779766}" presName="ConnectLine" presStyleLbl="alignNode1" presStyleIdx="1" presStyleCnt="4"/>
      <dgm:spPr>
        <a:solidFill>
          <a:schemeClr val="accent2">
            <a:hueOff val="2147871"/>
            <a:satOff val="-6164"/>
            <a:lumOff val="-9870"/>
            <a:alphaOff val="0"/>
          </a:schemeClr>
        </a:solidFill>
        <a:ln w="6350" cap="flat" cmpd="sng" algn="ctr">
          <a:solidFill>
            <a:schemeClr val="accent2">
              <a:hueOff val="2147871"/>
              <a:satOff val="-6164"/>
              <a:lumOff val="-9870"/>
              <a:alphaOff val="0"/>
            </a:schemeClr>
          </a:solidFill>
          <a:prstDash val="dash"/>
          <a:miter lim="800000"/>
        </a:ln>
        <a:effectLst/>
      </dgm:spPr>
    </dgm:pt>
    <dgm:pt modelId="{C8F0E664-34E7-4F11-AF79-B30EDF26D237}" type="pres">
      <dgm:prSet presAssocID="{1B58B4F6-C749-41AC-A883-0A7739779766}" presName="ConnectorPoint" presStyleLbl="fgAcc1" presStyleIdx="1" presStyleCnt="4"/>
      <dgm:spPr>
        <a:solidFill>
          <a:schemeClr val="lt1">
            <a:alpha val="90000"/>
            <a:hueOff val="0"/>
            <a:satOff val="0"/>
            <a:lumOff val="0"/>
            <a:alphaOff val="0"/>
          </a:schemeClr>
        </a:solidFill>
        <a:ln w="19050" cap="flat" cmpd="sng" algn="ctr">
          <a:noFill/>
          <a:prstDash val="solid"/>
          <a:miter lim="800000"/>
        </a:ln>
        <a:effectLst/>
      </dgm:spPr>
    </dgm:pt>
    <dgm:pt modelId="{7D4DCF73-6F9B-49E2-A2BD-912A914E27CA}" type="pres">
      <dgm:prSet presAssocID="{1B58B4F6-C749-41AC-A883-0A7739779766}" presName="EmptyPlaceHolder" presStyleCnt="0"/>
      <dgm:spPr/>
    </dgm:pt>
    <dgm:pt modelId="{7909CA3B-4D3D-41B0-AEDA-FA6A2CC2CF89}" type="pres">
      <dgm:prSet presAssocID="{DA3FABD1-70FA-4506-A3B6-323B8950A19B}" presName="spaceBetweenRectangles" presStyleCnt="0"/>
      <dgm:spPr/>
    </dgm:pt>
    <dgm:pt modelId="{235FE2AF-371C-4343-A447-F7407B84FD6D}" type="pres">
      <dgm:prSet presAssocID="{EA9F5342-59C8-4D0B-BB59-61BAAE50D7F2}" presName="composite" presStyleCnt="0"/>
      <dgm:spPr/>
    </dgm:pt>
    <dgm:pt modelId="{9A4623B3-C75E-44BF-AE79-ACBBDB0ED454}" type="pres">
      <dgm:prSet presAssocID="{EA9F5342-59C8-4D0B-BB59-61BAAE50D7F2}" presName="L1TextContainer" presStyleLbl="revTx" presStyleIdx="2" presStyleCnt="4">
        <dgm:presLayoutVars>
          <dgm:chMax val="1"/>
          <dgm:chPref val="1"/>
          <dgm:bulletEnabled val="1"/>
        </dgm:presLayoutVars>
      </dgm:prSet>
      <dgm:spPr/>
    </dgm:pt>
    <dgm:pt modelId="{858AC35B-3013-46E6-B2D0-5FAD41F85FF5}" type="pres">
      <dgm:prSet presAssocID="{EA9F5342-59C8-4D0B-BB59-61BAAE50D7F2}" presName="L2TextContainerWrapper" presStyleCnt="0">
        <dgm:presLayoutVars>
          <dgm:chMax val="0"/>
          <dgm:chPref val="0"/>
          <dgm:bulletEnabled val="1"/>
        </dgm:presLayoutVars>
      </dgm:prSet>
      <dgm:spPr/>
    </dgm:pt>
    <dgm:pt modelId="{D89441D2-C37D-4B83-9106-DDDB5FB2A5E9}" type="pres">
      <dgm:prSet presAssocID="{EA9F5342-59C8-4D0B-BB59-61BAAE50D7F2}" presName="L2TextContainer" presStyleLbl="bgAccFollowNode1" presStyleIdx="2" presStyleCnt="4"/>
      <dgm:spPr/>
    </dgm:pt>
    <dgm:pt modelId="{17AACF9C-B292-4014-BADE-791FCC5D0E71}" type="pres">
      <dgm:prSet presAssocID="{EA9F5342-59C8-4D0B-BB59-61BAAE50D7F2}" presName="FlexibleEmptyPlaceHolder" presStyleCnt="0"/>
      <dgm:spPr/>
    </dgm:pt>
    <dgm:pt modelId="{51962133-B721-4BA2-BDAF-CDD33339E9E1}" type="pres">
      <dgm:prSet presAssocID="{EA9F5342-59C8-4D0B-BB59-61BAAE50D7F2}" presName="ConnectLine" presStyleLbl="alignNode1" presStyleIdx="2" presStyleCnt="4"/>
      <dgm:spPr>
        <a:solidFill>
          <a:schemeClr val="accent2">
            <a:hueOff val="4295743"/>
            <a:satOff val="-12329"/>
            <a:lumOff val="-19739"/>
            <a:alphaOff val="0"/>
          </a:schemeClr>
        </a:solidFill>
        <a:ln w="6350" cap="flat" cmpd="sng" algn="ctr">
          <a:solidFill>
            <a:schemeClr val="accent2">
              <a:hueOff val="4295743"/>
              <a:satOff val="-12329"/>
              <a:lumOff val="-19739"/>
              <a:alphaOff val="0"/>
            </a:schemeClr>
          </a:solidFill>
          <a:prstDash val="dash"/>
          <a:miter lim="800000"/>
        </a:ln>
        <a:effectLst/>
      </dgm:spPr>
    </dgm:pt>
    <dgm:pt modelId="{A9227F16-2231-4EF3-B095-E7A0C2BCFDA4}" type="pres">
      <dgm:prSet presAssocID="{EA9F5342-59C8-4D0B-BB59-61BAAE50D7F2}" presName="ConnectorPoint" presStyleLbl="fgAcc1" presStyleIdx="2" presStyleCnt="4"/>
      <dgm:spPr>
        <a:solidFill>
          <a:schemeClr val="lt1">
            <a:alpha val="90000"/>
            <a:hueOff val="0"/>
            <a:satOff val="0"/>
            <a:lumOff val="0"/>
            <a:alphaOff val="0"/>
          </a:schemeClr>
        </a:solidFill>
        <a:ln w="19050" cap="flat" cmpd="sng" algn="ctr">
          <a:noFill/>
          <a:prstDash val="solid"/>
          <a:miter lim="800000"/>
        </a:ln>
        <a:effectLst/>
      </dgm:spPr>
    </dgm:pt>
    <dgm:pt modelId="{B7F12299-B1AC-4BA0-A14F-E62988A071F2}" type="pres">
      <dgm:prSet presAssocID="{EA9F5342-59C8-4D0B-BB59-61BAAE50D7F2}" presName="EmptyPlaceHolder" presStyleCnt="0"/>
      <dgm:spPr/>
    </dgm:pt>
    <dgm:pt modelId="{40734572-F064-4D90-9987-A8002A362311}" type="pres">
      <dgm:prSet presAssocID="{F41840B2-FAB6-4DE3-AD96-DD0A4E294C3F}" presName="spaceBetweenRectangles" presStyleCnt="0"/>
      <dgm:spPr/>
    </dgm:pt>
    <dgm:pt modelId="{523BF574-BDA7-4151-9BCD-DF9A5CF4B80A}" type="pres">
      <dgm:prSet presAssocID="{E91585E9-FAF8-49CD-93F5-C8B4F3E3FDE2}" presName="composite" presStyleCnt="0"/>
      <dgm:spPr/>
    </dgm:pt>
    <dgm:pt modelId="{4DFA0510-73DB-4CE1-BE7C-D5619EAAF1BB}" type="pres">
      <dgm:prSet presAssocID="{E91585E9-FAF8-49CD-93F5-C8B4F3E3FDE2}" presName="L1TextContainer" presStyleLbl="revTx" presStyleIdx="3" presStyleCnt="4">
        <dgm:presLayoutVars>
          <dgm:chMax val="1"/>
          <dgm:chPref val="1"/>
          <dgm:bulletEnabled val="1"/>
        </dgm:presLayoutVars>
      </dgm:prSet>
      <dgm:spPr/>
    </dgm:pt>
    <dgm:pt modelId="{61B2DB0E-37BC-4E69-918F-CE515EA8557B}" type="pres">
      <dgm:prSet presAssocID="{E91585E9-FAF8-49CD-93F5-C8B4F3E3FDE2}" presName="L2TextContainerWrapper" presStyleCnt="0">
        <dgm:presLayoutVars>
          <dgm:chMax val="0"/>
          <dgm:chPref val="0"/>
          <dgm:bulletEnabled val="1"/>
        </dgm:presLayoutVars>
      </dgm:prSet>
      <dgm:spPr/>
    </dgm:pt>
    <dgm:pt modelId="{926E3807-0D01-46DD-AE4E-75AB1DCAF870}" type="pres">
      <dgm:prSet presAssocID="{E91585E9-FAF8-49CD-93F5-C8B4F3E3FDE2}" presName="L2TextContainer" presStyleLbl="bgAccFollowNode1" presStyleIdx="3" presStyleCnt="4"/>
      <dgm:spPr/>
    </dgm:pt>
    <dgm:pt modelId="{8FD50751-1F56-4758-9F30-3EBB886DF33B}" type="pres">
      <dgm:prSet presAssocID="{E91585E9-FAF8-49CD-93F5-C8B4F3E3FDE2}" presName="FlexibleEmptyPlaceHolder" presStyleCnt="0"/>
      <dgm:spPr/>
    </dgm:pt>
    <dgm:pt modelId="{E80FE80E-74C7-47D0-966D-366B3D95A21E}" type="pres">
      <dgm:prSet presAssocID="{E91585E9-FAF8-49CD-93F5-C8B4F3E3FDE2}" presName="ConnectLine" presStyleLbl="alignNode1" presStyleIdx="3" presStyleCnt="4"/>
      <dgm:spPr>
        <a:solidFill>
          <a:schemeClr val="accent2">
            <a:hueOff val="6443614"/>
            <a:satOff val="-18493"/>
            <a:lumOff val="-29609"/>
            <a:alphaOff val="0"/>
          </a:schemeClr>
        </a:solidFill>
        <a:ln w="6350" cap="flat" cmpd="sng" algn="ctr">
          <a:solidFill>
            <a:schemeClr val="accent2">
              <a:hueOff val="6443614"/>
              <a:satOff val="-18493"/>
              <a:lumOff val="-29609"/>
              <a:alphaOff val="0"/>
            </a:schemeClr>
          </a:solidFill>
          <a:prstDash val="dash"/>
          <a:miter lim="800000"/>
        </a:ln>
        <a:effectLst/>
      </dgm:spPr>
    </dgm:pt>
    <dgm:pt modelId="{77653A12-6682-40AD-A7B9-62305604A1A9}" type="pres">
      <dgm:prSet presAssocID="{E91585E9-FAF8-49CD-93F5-C8B4F3E3FDE2}" presName="ConnectorPoint" presStyleLbl="fgAcc1" presStyleIdx="3" presStyleCnt="4"/>
      <dgm:spPr>
        <a:solidFill>
          <a:schemeClr val="lt1">
            <a:alpha val="90000"/>
            <a:hueOff val="0"/>
            <a:satOff val="0"/>
            <a:lumOff val="0"/>
            <a:alphaOff val="0"/>
          </a:schemeClr>
        </a:solidFill>
        <a:ln w="19050" cap="flat" cmpd="sng" algn="ctr">
          <a:noFill/>
          <a:prstDash val="solid"/>
          <a:miter lim="800000"/>
        </a:ln>
        <a:effectLst/>
      </dgm:spPr>
    </dgm:pt>
    <dgm:pt modelId="{3AF2AAB9-3FCB-4222-8943-6DCB61CAB572}" type="pres">
      <dgm:prSet presAssocID="{E91585E9-FAF8-49CD-93F5-C8B4F3E3FDE2}" presName="EmptyPlaceHolder" presStyleCnt="0"/>
      <dgm:spPr/>
    </dgm:pt>
  </dgm:ptLst>
  <dgm:cxnLst>
    <dgm:cxn modelId="{E08EFA02-35B2-4DD3-9052-0AA6AA831935}" type="presOf" srcId="{D4490754-2F8B-41E6-A32B-246B52AE33FA}" destId="{926E3807-0D01-46DD-AE4E-75AB1DCAF870}" srcOrd="0" destOrd="0" presId="urn:microsoft.com/office/officeart/2017/3/layout/HorizontalPathTimeline"/>
    <dgm:cxn modelId="{8819F92A-A1F8-40BC-A6CF-A2A5014F68E4}" srcId="{475FB61A-73B3-4CBB-B6FA-13BEEB1C3300}" destId="{9CFF7E02-A9ED-4346-BB3B-2F1C6D8E58FA}" srcOrd="0" destOrd="0" parTransId="{F9B1AC30-1573-4A4C-92EF-24BA6D7DB6D7}" sibTransId="{93C90294-0AAE-4002-A49A-54CCF4FFAD83}"/>
    <dgm:cxn modelId="{6644642F-4F30-4922-B5A5-1EF8AE7DF2F7}" srcId="{475FB61A-73B3-4CBB-B6FA-13BEEB1C3300}" destId="{1B58B4F6-C749-41AC-A883-0A7739779766}" srcOrd="1" destOrd="0" parTransId="{503CECEF-69E0-446C-BA94-95F29B0B4127}" sibTransId="{DA3FABD1-70FA-4506-A3B6-323B8950A19B}"/>
    <dgm:cxn modelId="{53374337-48AF-4C03-85A0-DA4D6B055713}" type="presOf" srcId="{475FB61A-73B3-4CBB-B6FA-13BEEB1C3300}" destId="{AB178785-D8F0-4248-A102-BDE6D4B71D37}" srcOrd="0" destOrd="0" presId="urn:microsoft.com/office/officeart/2017/3/layout/HorizontalPathTimeline"/>
    <dgm:cxn modelId="{6E217A48-F1BE-4F69-8620-28ED1937E7CA}" type="presOf" srcId="{EA9F5342-59C8-4D0B-BB59-61BAAE50D7F2}" destId="{9A4623B3-C75E-44BF-AE79-ACBBDB0ED454}" srcOrd="0" destOrd="0" presId="urn:microsoft.com/office/officeart/2017/3/layout/HorizontalPathTimeline"/>
    <dgm:cxn modelId="{9320C14C-5F7B-4E1A-915C-922AB1C8FDFC}" type="presOf" srcId="{D2CBC51B-1B45-4E80-9215-630A3A78CEEC}" destId="{0C13EA3F-736D-426B-A9F0-AB6AA2D674E0}" srcOrd="0" destOrd="0" presId="urn:microsoft.com/office/officeart/2017/3/layout/HorizontalPathTimeline"/>
    <dgm:cxn modelId="{6850274E-DE34-4E42-806A-CC801892C895}" srcId="{1B58B4F6-C749-41AC-A883-0A7739779766}" destId="{AA0DA42B-4A62-4FA1-B93D-4BE2A1B46E26}" srcOrd="0" destOrd="0" parTransId="{26F03DAB-3AE3-41CD-B126-9707140AACE2}" sibTransId="{E2F7A38E-4DD7-4588-970D-6B1BA0DD02A3}"/>
    <dgm:cxn modelId="{22924688-1488-4CE4-96DB-2C8989F551EC}" type="presOf" srcId="{AA0DA42B-4A62-4FA1-B93D-4BE2A1B46E26}" destId="{C97D619D-E065-47F1-B185-CF308EB473DC}" srcOrd="0" destOrd="0" presId="urn:microsoft.com/office/officeart/2017/3/layout/HorizontalPathTimeline"/>
    <dgm:cxn modelId="{9F14958A-E352-4A23-A96C-C36B32ABD04B}" type="presOf" srcId="{9CFF7E02-A9ED-4346-BB3B-2F1C6D8E58FA}" destId="{D5F9E1E0-648F-434A-A280-6EA0D462B821}" srcOrd="0" destOrd="0" presId="urn:microsoft.com/office/officeart/2017/3/layout/HorizontalPathTimeline"/>
    <dgm:cxn modelId="{BDB3A28E-BC0F-4E93-9AE0-4EF7E270E8C6}" type="presOf" srcId="{E91585E9-FAF8-49CD-93F5-C8B4F3E3FDE2}" destId="{4DFA0510-73DB-4CE1-BE7C-D5619EAAF1BB}" srcOrd="0" destOrd="0" presId="urn:microsoft.com/office/officeart/2017/3/layout/HorizontalPathTimeline"/>
    <dgm:cxn modelId="{27E94B9D-2F9F-49EB-B3FE-153E08E8E9FD}" type="presOf" srcId="{50226FD6-C5CF-4EBA-8DA4-34753DB81721}" destId="{D89441D2-C37D-4B83-9106-DDDB5FB2A5E9}" srcOrd="0" destOrd="0" presId="urn:microsoft.com/office/officeart/2017/3/layout/HorizontalPathTimeline"/>
    <dgm:cxn modelId="{F86653B6-32C5-4B2A-BB6C-139818E8E70A}" srcId="{9CFF7E02-A9ED-4346-BB3B-2F1C6D8E58FA}" destId="{D2CBC51B-1B45-4E80-9215-630A3A78CEEC}" srcOrd="0" destOrd="0" parTransId="{D83BB300-D4EB-42F9-B864-191A32A84A04}" sibTransId="{A069FC49-9DBA-4AF3-A632-810A2DD7B5F7}"/>
    <dgm:cxn modelId="{9586E6B6-0E3F-42E4-B8B7-DEDC295C0E09}" srcId="{E91585E9-FAF8-49CD-93F5-C8B4F3E3FDE2}" destId="{D4490754-2F8B-41E6-A32B-246B52AE33FA}" srcOrd="0" destOrd="0" parTransId="{2FD1F8A0-C2C9-4B00-9384-22F7F90BB5FE}" sibTransId="{2F454428-C94B-4774-88B1-B16B682BE7AA}"/>
    <dgm:cxn modelId="{A3BE9BC5-AAB6-4DCF-9204-DC919040DB35}" type="presOf" srcId="{1B58B4F6-C749-41AC-A883-0A7739779766}" destId="{46D3E707-ECB6-461E-943B-9B353234E149}" srcOrd="0" destOrd="0" presId="urn:microsoft.com/office/officeart/2017/3/layout/HorizontalPathTimeline"/>
    <dgm:cxn modelId="{AFC76AEC-B618-4628-9D40-36B0D88BCBF6}" srcId="{475FB61A-73B3-4CBB-B6FA-13BEEB1C3300}" destId="{E91585E9-FAF8-49CD-93F5-C8B4F3E3FDE2}" srcOrd="3" destOrd="0" parTransId="{7EDA20CE-A654-42CB-85C0-169E3F1B5FDE}" sibTransId="{8675AA27-6100-4917-8BF0-B1F40C8B6F16}"/>
    <dgm:cxn modelId="{453C6BF1-07FD-4A64-8E8F-1CE78424A3A2}" srcId="{475FB61A-73B3-4CBB-B6FA-13BEEB1C3300}" destId="{EA9F5342-59C8-4D0B-BB59-61BAAE50D7F2}" srcOrd="2" destOrd="0" parTransId="{EA34271C-20DB-4615-A5E5-C3A6C649B9F0}" sibTransId="{F41840B2-FAB6-4DE3-AD96-DD0A4E294C3F}"/>
    <dgm:cxn modelId="{E4A433F7-9D0B-4354-B007-8ACC4E566905}" srcId="{EA9F5342-59C8-4D0B-BB59-61BAAE50D7F2}" destId="{50226FD6-C5CF-4EBA-8DA4-34753DB81721}" srcOrd="0" destOrd="0" parTransId="{26FC0DB1-4F86-47DA-9494-787B16B1C71B}" sibTransId="{1DEAD5DB-1C0C-4A37-85DA-2B62F668262E}"/>
    <dgm:cxn modelId="{5D96BD2A-E985-46DF-A0DC-95417D0C57F7}" type="presParOf" srcId="{AB178785-D8F0-4248-A102-BDE6D4B71D37}" destId="{027CA937-BF21-4A31-B678-32D94E15A79E}" srcOrd="0" destOrd="0" presId="urn:microsoft.com/office/officeart/2017/3/layout/HorizontalPathTimeline"/>
    <dgm:cxn modelId="{1BD294D0-E954-479F-A5FC-F2AA4610E29D}" type="presParOf" srcId="{AB178785-D8F0-4248-A102-BDE6D4B71D37}" destId="{1FD3E6C9-0EF9-4E1E-A2E2-91B7319C79BC}" srcOrd="1" destOrd="0" presId="urn:microsoft.com/office/officeart/2017/3/layout/HorizontalPathTimeline"/>
    <dgm:cxn modelId="{87D92FCC-0C13-4999-8830-8C34DA674F34}" type="presParOf" srcId="{1FD3E6C9-0EF9-4E1E-A2E2-91B7319C79BC}" destId="{C54D0245-7E9A-4F0C-87FC-AF5524BD19FD}" srcOrd="0" destOrd="0" presId="urn:microsoft.com/office/officeart/2017/3/layout/HorizontalPathTimeline"/>
    <dgm:cxn modelId="{2A719D1A-E704-4F20-983B-FB99FEF2007D}" type="presParOf" srcId="{C54D0245-7E9A-4F0C-87FC-AF5524BD19FD}" destId="{D5F9E1E0-648F-434A-A280-6EA0D462B821}" srcOrd="0" destOrd="0" presId="urn:microsoft.com/office/officeart/2017/3/layout/HorizontalPathTimeline"/>
    <dgm:cxn modelId="{BB14F158-EA75-41E4-859D-624689EFCE4D}" type="presParOf" srcId="{C54D0245-7E9A-4F0C-87FC-AF5524BD19FD}" destId="{998DF468-2184-4B8C-8043-903EF5A2B99D}" srcOrd="1" destOrd="0" presId="urn:microsoft.com/office/officeart/2017/3/layout/HorizontalPathTimeline"/>
    <dgm:cxn modelId="{05426211-94BF-4DDD-82E0-168B313EFD0C}" type="presParOf" srcId="{998DF468-2184-4B8C-8043-903EF5A2B99D}" destId="{0C13EA3F-736D-426B-A9F0-AB6AA2D674E0}" srcOrd="0" destOrd="0" presId="urn:microsoft.com/office/officeart/2017/3/layout/HorizontalPathTimeline"/>
    <dgm:cxn modelId="{6AEAD1A9-3A74-407D-8B9A-4D0DB1D2F851}" type="presParOf" srcId="{998DF468-2184-4B8C-8043-903EF5A2B99D}" destId="{AC255D0F-B556-4934-AF9A-78026130B807}" srcOrd="1" destOrd="0" presId="urn:microsoft.com/office/officeart/2017/3/layout/HorizontalPathTimeline"/>
    <dgm:cxn modelId="{1C4B2A10-3131-4798-8EA1-8324A2F2E154}" type="presParOf" srcId="{C54D0245-7E9A-4F0C-87FC-AF5524BD19FD}" destId="{CBCF2129-F0A8-4C8F-9E39-68B2E4ED0480}" srcOrd="2" destOrd="0" presId="urn:microsoft.com/office/officeart/2017/3/layout/HorizontalPathTimeline"/>
    <dgm:cxn modelId="{57BF179C-C4A6-4AB1-A6B2-675B7D6BC91A}" type="presParOf" srcId="{C54D0245-7E9A-4F0C-87FC-AF5524BD19FD}" destId="{6B451A21-1170-41E1-ABF3-5A8902CFA487}" srcOrd="3" destOrd="0" presId="urn:microsoft.com/office/officeart/2017/3/layout/HorizontalPathTimeline"/>
    <dgm:cxn modelId="{31CC8A9E-FC2E-4AB3-A937-8A38039EDA27}" type="presParOf" srcId="{C54D0245-7E9A-4F0C-87FC-AF5524BD19FD}" destId="{F9388581-2A19-423E-B0F2-A95D44394535}" srcOrd="4" destOrd="0" presId="urn:microsoft.com/office/officeart/2017/3/layout/HorizontalPathTimeline"/>
    <dgm:cxn modelId="{43F4352E-85D2-4E98-9117-7661828FE242}" type="presParOf" srcId="{1FD3E6C9-0EF9-4E1E-A2E2-91B7319C79BC}" destId="{786B67D8-B20A-4F8D-938D-66DC07E0A4B2}" srcOrd="1" destOrd="0" presId="urn:microsoft.com/office/officeart/2017/3/layout/HorizontalPathTimeline"/>
    <dgm:cxn modelId="{DAF11F0C-35D5-4EBA-9FA9-8E9A27FCC1B3}" type="presParOf" srcId="{1FD3E6C9-0EF9-4E1E-A2E2-91B7319C79BC}" destId="{D4F17284-333C-4251-B9BE-9354B3F1173A}" srcOrd="2" destOrd="0" presId="urn:microsoft.com/office/officeart/2017/3/layout/HorizontalPathTimeline"/>
    <dgm:cxn modelId="{495CD415-9FD3-4BEB-844E-C8D754FF57B3}" type="presParOf" srcId="{D4F17284-333C-4251-B9BE-9354B3F1173A}" destId="{46D3E707-ECB6-461E-943B-9B353234E149}" srcOrd="0" destOrd="0" presId="urn:microsoft.com/office/officeart/2017/3/layout/HorizontalPathTimeline"/>
    <dgm:cxn modelId="{F3A28AE0-77F1-4CAC-94DE-D59FC2C42D35}" type="presParOf" srcId="{D4F17284-333C-4251-B9BE-9354B3F1173A}" destId="{2F281769-2F1C-4689-9568-90D82DD07F36}" srcOrd="1" destOrd="0" presId="urn:microsoft.com/office/officeart/2017/3/layout/HorizontalPathTimeline"/>
    <dgm:cxn modelId="{7AA5BCB4-E830-4AAA-9BC3-DFFD83C4FA9F}" type="presParOf" srcId="{2F281769-2F1C-4689-9568-90D82DD07F36}" destId="{C97D619D-E065-47F1-B185-CF308EB473DC}" srcOrd="0" destOrd="0" presId="urn:microsoft.com/office/officeart/2017/3/layout/HorizontalPathTimeline"/>
    <dgm:cxn modelId="{9F014DCC-34C4-46EA-9137-124BE5B5997A}" type="presParOf" srcId="{2F281769-2F1C-4689-9568-90D82DD07F36}" destId="{D27DB419-6F2D-44E6-8858-1C6AB0C49EE0}" srcOrd="1" destOrd="0" presId="urn:microsoft.com/office/officeart/2017/3/layout/HorizontalPathTimeline"/>
    <dgm:cxn modelId="{5C31D88C-880F-43AD-B940-220DA7F6F59D}" type="presParOf" srcId="{D4F17284-333C-4251-B9BE-9354B3F1173A}" destId="{BA300407-DEC1-4299-A264-66B63CFC6E21}" srcOrd="2" destOrd="0" presId="urn:microsoft.com/office/officeart/2017/3/layout/HorizontalPathTimeline"/>
    <dgm:cxn modelId="{E175A0D5-6A43-4A9F-9B4D-3529CD66C7EB}" type="presParOf" srcId="{D4F17284-333C-4251-B9BE-9354B3F1173A}" destId="{C8F0E664-34E7-4F11-AF79-B30EDF26D237}" srcOrd="3" destOrd="0" presId="urn:microsoft.com/office/officeart/2017/3/layout/HorizontalPathTimeline"/>
    <dgm:cxn modelId="{DDB3ABF0-48F2-499E-ADC0-818FED23FA41}" type="presParOf" srcId="{D4F17284-333C-4251-B9BE-9354B3F1173A}" destId="{7D4DCF73-6F9B-49E2-A2BD-912A914E27CA}" srcOrd="4" destOrd="0" presId="urn:microsoft.com/office/officeart/2017/3/layout/HorizontalPathTimeline"/>
    <dgm:cxn modelId="{17ED5768-F37C-41AB-8C68-FFFB6958694C}" type="presParOf" srcId="{1FD3E6C9-0EF9-4E1E-A2E2-91B7319C79BC}" destId="{7909CA3B-4D3D-41B0-AEDA-FA6A2CC2CF89}" srcOrd="3" destOrd="0" presId="urn:microsoft.com/office/officeart/2017/3/layout/HorizontalPathTimeline"/>
    <dgm:cxn modelId="{BC26889B-1397-4422-933B-959EA5BC790D}" type="presParOf" srcId="{1FD3E6C9-0EF9-4E1E-A2E2-91B7319C79BC}" destId="{235FE2AF-371C-4343-A447-F7407B84FD6D}" srcOrd="4" destOrd="0" presId="urn:microsoft.com/office/officeart/2017/3/layout/HorizontalPathTimeline"/>
    <dgm:cxn modelId="{581F61EF-56DB-4742-AA1B-0204B74A211A}" type="presParOf" srcId="{235FE2AF-371C-4343-A447-F7407B84FD6D}" destId="{9A4623B3-C75E-44BF-AE79-ACBBDB0ED454}" srcOrd="0" destOrd="0" presId="urn:microsoft.com/office/officeart/2017/3/layout/HorizontalPathTimeline"/>
    <dgm:cxn modelId="{D3D44485-87FB-44C5-B7CB-19D17B151B56}" type="presParOf" srcId="{235FE2AF-371C-4343-A447-F7407B84FD6D}" destId="{858AC35B-3013-46E6-B2D0-5FAD41F85FF5}" srcOrd="1" destOrd="0" presId="urn:microsoft.com/office/officeart/2017/3/layout/HorizontalPathTimeline"/>
    <dgm:cxn modelId="{6902A399-30D6-4DFF-86A7-BA8C933F87F4}" type="presParOf" srcId="{858AC35B-3013-46E6-B2D0-5FAD41F85FF5}" destId="{D89441D2-C37D-4B83-9106-DDDB5FB2A5E9}" srcOrd="0" destOrd="0" presId="urn:microsoft.com/office/officeart/2017/3/layout/HorizontalPathTimeline"/>
    <dgm:cxn modelId="{E2E1350C-CC13-4DB3-A9CB-AE13358F80A2}" type="presParOf" srcId="{858AC35B-3013-46E6-B2D0-5FAD41F85FF5}" destId="{17AACF9C-B292-4014-BADE-791FCC5D0E71}" srcOrd="1" destOrd="0" presId="urn:microsoft.com/office/officeart/2017/3/layout/HorizontalPathTimeline"/>
    <dgm:cxn modelId="{ECBB66B4-D2CA-4896-A18F-2B8FCA4F736D}" type="presParOf" srcId="{235FE2AF-371C-4343-A447-F7407B84FD6D}" destId="{51962133-B721-4BA2-BDAF-CDD33339E9E1}" srcOrd="2" destOrd="0" presId="urn:microsoft.com/office/officeart/2017/3/layout/HorizontalPathTimeline"/>
    <dgm:cxn modelId="{D3C3F34E-818E-4F56-9285-7BCFB7A4DE25}" type="presParOf" srcId="{235FE2AF-371C-4343-A447-F7407B84FD6D}" destId="{A9227F16-2231-4EF3-B095-E7A0C2BCFDA4}" srcOrd="3" destOrd="0" presId="urn:microsoft.com/office/officeart/2017/3/layout/HorizontalPathTimeline"/>
    <dgm:cxn modelId="{0097C42E-839F-44D5-905A-D5D0AA4BDF0E}" type="presParOf" srcId="{235FE2AF-371C-4343-A447-F7407B84FD6D}" destId="{B7F12299-B1AC-4BA0-A14F-E62988A071F2}" srcOrd="4" destOrd="0" presId="urn:microsoft.com/office/officeart/2017/3/layout/HorizontalPathTimeline"/>
    <dgm:cxn modelId="{FE0B9DED-164A-4AB8-94F2-13CBD4200B30}" type="presParOf" srcId="{1FD3E6C9-0EF9-4E1E-A2E2-91B7319C79BC}" destId="{40734572-F064-4D90-9987-A8002A362311}" srcOrd="5" destOrd="0" presId="urn:microsoft.com/office/officeart/2017/3/layout/HorizontalPathTimeline"/>
    <dgm:cxn modelId="{80280518-8E6E-4C24-8908-FC271F6242B0}" type="presParOf" srcId="{1FD3E6C9-0EF9-4E1E-A2E2-91B7319C79BC}" destId="{523BF574-BDA7-4151-9BCD-DF9A5CF4B80A}" srcOrd="6" destOrd="0" presId="urn:microsoft.com/office/officeart/2017/3/layout/HorizontalPathTimeline"/>
    <dgm:cxn modelId="{B77C5610-8A9B-46F1-BD26-E7F48FBFB4CF}" type="presParOf" srcId="{523BF574-BDA7-4151-9BCD-DF9A5CF4B80A}" destId="{4DFA0510-73DB-4CE1-BE7C-D5619EAAF1BB}" srcOrd="0" destOrd="0" presId="urn:microsoft.com/office/officeart/2017/3/layout/HorizontalPathTimeline"/>
    <dgm:cxn modelId="{61371952-B881-4E99-A0D4-242DF80E602F}" type="presParOf" srcId="{523BF574-BDA7-4151-9BCD-DF9A5CF4B80A}" destId="{61B2DB0E-37BC-4E69-918F-CE515EA8557B}" srcOrd="1" destOrd="0" presId="urn:microsoft.com/office/officeart/2017/3/layout/HorizontalPathTimeline"/>
    <dgm:cxn modelId="{4532FD54-9B52-4278-942F-0FEE1EB03CE1}" type="presParOf" srcId="{61B2DB0E-37BC-4E69-918F-CE515EA8557B}" destId="{926E3807-0D01-46DD-AE4E-75AB1DCAF870}" srcOrd="0" destOrd="0" presId="urn:microsoft.com/office/officeart/2017/3/layout/HorizontalPathTimeline"/>
    <dgm:cxn modelId="{6131DFF0-B92F-45A3-9EEF-E442EBA1F8B7}" type="presParOf" srcId="{61B2DB0E-37BC-4E69-918F-CE515EA8557B}" destId="{8FD50751-1F56-4758-9F30-3EBB886DF33B}" srcOrd="1" destOrd="0" presId="urn:microsoft.com/office/officeart/2017/3/layout/HorizontalPathTimeline"/>
    <dgm:cxn modelId="{E623E1F8-70A0-41E2-80D0-CABC1477C1DA}" type="presParOf" srcId="{523BF574-BDA7-4151-9BCD-DF9A5CF4B80A}" destId="{E80FE80E-74C7-47D0-966D-366B3D95A21E}" srcOrd="2" destOrd="0" presId="urn:microsoft.com/office/officeart/2017/3/layout/HorizontalPathTimeline"/>
    <dgm:cxn modelId="{304F3EE5-F012-4B51-A14E-B15A97E57A08}" type="presParOf" srcId="{523BF574-BDA7-4151-9BCD-DF9A5CF4B80A}" destId="{77653A12-6682-40AD-A7B9-62305604A1A9}" srcOrd="3" destOrd="0" presId="urn:microsoft.com/office/officeart/2017/3/layout/HorizontalPathTimeline"/>
    <dgm:cxn modelId="{1E3040DD-D4BB-42C3-A318-6C6A9825F7F8}" type="presParOf" srcId="{523BF574-BDA7-4151-9BCD-DF9A5CF4B80A}" destId="{3AF2AAB9-3FCB-4222-8943-6DCB61CAB572}" srcOrd="4" destOrd="0" presId="urn:microsoft.com/office/officeart/2017/3/layout/HorizontalPath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36B22C-D5D2-40C9-A7C2-1A563FFD3327}">
      <dsp:nvSpPr>
        <dsp:cNvPr id="0" name=""/>
        <dsp:cNvSpPr/>
      </dsp:nvSpPr>
      <dsp:spPr>
        <a:xfrm>
          <a:off x="3080" y="464830"/>
          <a:ext cx="2444055" cy="3421677"/>
        </a:xfrm>
        <a:prstGeom prst="rect">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1066800">
            <a:lnSpc>
              <a:spcPct val="90000"/>
            </a:lnSpc>
            <a:spcBef>
              <a:spcPct val="0"/>
            </a:spcBef>
            <a:spcAft>
              <a:spcPct val="35000"/>
            </a:spcAft>
            <a:buNone/>
          </a:pPr>
          <a:r>
            <a:rPr lang="en-US" sz="2400" kern="1200"/>
            <a:t>Appreciation to Handog Unitwin Fellowship </a:t>
          </a:r>
        </a:p>
      </dsp:txBody>
      <dsp:txXfrm>
        <a:off x="3080" y="1765067"/>
        <a:ext cx="2444055" cy="2053006"/>
      </dsp:txXfrm>
    </dsp:sp>
    <dsp:sp modelId="{E7B0B1B7-5AA4-47A9-B496-AD20D0902C07}">
      <dsp:nvSpPr>
        <dsp:cNvPr id="0" name=""/>
        <dsp:cNvSpPr/>
      </dsp:nvSpPr>
      <dsp:spPr>
        <a:xfrm>
          <a:off x="711856" y="806997"/>
          <a:ext cx="1026503" cy="1026503"/>
        </a:xfrm>
        <a:prstGeom prst="ellips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62184" y="957325"/>
        <a:ext cx="725847" cy="725847"/>
      </dsp:txXfrm>
    </dsp:sp>
    <dsp:sp modelId="{2497A375-ACB7-40A0-8A69-32588B79CBB2}">
      <dsp:nvSpPr>
        <dsp:cNvPr id="0" name=""/>
        <dsp:cNvSpPr/>
      </dsp:nvSpPr>
      <dsp:spPr>
        <a:xfrm>
          <a:off x="3080" y="3886435"/>
          <a:ext cx="2444055" cy="72"/>
        </a:xfrm>
        <a:prstGeom prst="rect">
          <a:avLst/>
        </a:prstGeom>
        <a:solidFill>
          <a:schemeClr val="accent5">
            <a:hueOff val="-1736021"/>
            <a:satOff val="-118"/>
            <a:lumOff val="280"/>
            <a:alphaOff val="0"/>
          </a:schemeClr>
        </a:solidFill>
        <a:ln w="19050" cap="flat" cmpd="sng" algn="ctr">
          <a:solidFill>
            <a:schemeClr val="accent5">
              <a:hueOff val="-1736021"/>
              <a:satOff val="-118"/>
              <a:lumOff val="28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6EB372-FC12-421B-9F86-E520C635737E}">
      <dsp:nvSpPr>
        <dsp:cNvPr id="0" name=""/>
        <dsp:cNvSpPr/>
      </dsp:nvSpPr>
      <dsp:spPr>
        <a:xfrm>
          <a:off x="2691541" y="464830"/>
          <a:ext cx="2444055" cy="3421677"/>
        </a:xfrm>
        <a:prstGeom prst="rect">
          <a:avLst/>
        </a:prstGeom>
        <a:solidFill>
          <a:schemeClr val="accent5">
            <a:tint val="40000"/>
            <a:alpha val="90000"/>
            <a:hueOff val="-3981555"/>
            <a:satOff val="889"/>
            <a:lumOff val="134"/>
            <a:alphaOff val="0"/>
          </a:schemeClr>
        </a:solidFill>
        <a:ln w="19050" cap="flat" cmpd="sng" algn="ctr">
          <a:solidFill>
            <a:schemeClr val="accent5">
              <a:tint val="40000"/>
              <a:alpha val="90000"/>
              <a:hueOff val="-3981555"/>
              <a:satOff val="889"/>
              <a:lumOff val="13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1066800">
            <a:lnSpc>
              <a:spcPct val="90000"/>
            </a:lnSpc>
            <a:spcBef>
              <a:spcPct val="0"/>
            </a:spcBef>
            <a:spcAft>
              <a:spcPct val="35000"/>
            </a:spcAft>
            <a:buNone/>
          </a:pPr>
          <a:r>
            <a:rPr lang="en-US" sz="2400" kern="1200"/>
            <a:t>Appreciation to my family </a:t>
          </a:r>
        </a:p>
      </dsp:txBody>
      <dsp:txXfrm>
        <a:off x="2691541" y="1765067"/>
        <a:ext cx="2444055" cy="2053006"/>
      </dsp:txXfrm>
    </dsp:sp>
    <dsp:sp modelId="{FE27E074-DA3E-4C6E-B598-58D3570DC423}">
      <dsp:nvSpPr>
        <dsp:cNvPr id="0" name=""/>
        <dsp:cNvSpPr/>
      </dsp:nvSpPr>
      <dsp:spPr>
        <a:xfrm>
          <a:off x="3400317" y="806997"/>
          <a:ext cx="1026503" cy="1026503"/>
        </a:xfrm>
        <a:prstGeom prst="ellipse">
          <a:avLst/>
        </a:prstGeom>
        <a:solidFill>
          <a:schemeClr val="accent5">
            <a:hueOff val="-3472043"/>
            <a:satOff val="-236"/>
            <a:lumOff val="560"/>
            <a:alphaOff val="0"/>
          </a:schemeClr>
        </a:solidFill>
        <a:ln w="19050" cap="flat" cmpd="sng" algn="ctr">
          <a:solidFill>
            <a:schemeClr val="accent5">
              <a:hueOff val="-3472043"/>
              <a:satOff val="-236"/>
              <a:lumOff val="56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550645" y="957325"/>
        <a:ext cx="725847" cy="725847"/>
      </dsp:txXfrm>
    </dsp:sp>
    <dsp:sp modelId="{D94BFE55-B5D2-4D7E-A233-12E0804FA072}">
      <dsp:nvSpPr>
        <dsp:cNvPr id="0" name=""/>
        <dsp:cNvSpPr/>
      </dsp:nvSpPr>
      <dsp:spPr>
        <a:xfrm>
          <a:off x="2691541" y="3886435"/>
          <a:ext cx="2444055" cy="72"/>
        </a:xfrm>
        <a:prstGeom prst="rect">
          <a:avLst/>
        </a:prstGeom>
        <a:solidFill>
          <a:schemeClr val="accent5">
            <a:hueOff val="-5208064"/>
            <a:satOff val="-354"/>
            <a:lumOff val="840"/>
            <a:alphaOff val="0"/>
          </a:schemeClr>
        </a:solidFill>
        <a:ln w="19050" cap="flat" cmpd="sng" algn="ctr">
          <a:solidFill>
            <a:schemeClr val="accent5">
              <a:hueOff val="-5208064"/>
              <a:satOff val="-354"/>
              <a:lumOff val="84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46DE78-2C24-4C87-B06F-DF1603A4224D}">
      <dsp:nvSpPr>
        <dsp:cNvPr id="0" name=""/>
        <dsp:cNvSpPr/>
      </dsp:nvSpPr>
      <dsp:spPr>
        <a:xfrm>
          <a:off x="5380002" y="464830"/>
          <a:ext cx="2444055" cy="3421677"/>
        </a:xfrm>
        <a:prstGeom prst="rect">
          <a:avLst/>
        </a:prstGeom>
        <a:solidFill>
          <a:schemeClr val="accent5">
            <a:tint val="40000"/>
            <a:alpha val="90000"/>
            <a:hueOff val="-7963110"/>
            <a:satOff val="1778"/>
            <a:lumOff val="267"/>
            <a:alphaOff val="0"/>
          </a:schemeClr>
        </a:solidFill>
        <a:ln w="19050" cap="flat" cmpd="sng" algn="ctr">
          <a:solidFill>
            <a:schemeClr val="accent5">
              <a:tint val="40000"/>
              <a:alpha val="90000"/>
              <a:hueOff val="-7963110"/>
              <a:satOff val="1778"/>
              <a:lumOff val="26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1066800">
            <a:lnSpc>
              <a:spcPct val="90000"/>
            </a:lnSpc>
            <a:spcBef>
              <a:spcPct val="0"/>
            </a:spcBef>
            <a:spcAft>
              <a:spcPct val="35000"/>
            </a:spcAft>
            <a:buNone/>
          </a:pPr>
          <a:r>
            <a:rPr lang="en-US" sz="2400" kern="1200"/>
            <a:t>Appreciation to Africa Nazarene university </a:t>
          </a:r>
        </a:p>
      </dsp:txBody>
      <dsp:txXfrm>
        <a:off x="5380002" y="1765067"/>
        <a:ext cx="2444055" cy="2053006"/>
      </dsp:txXfrm>
    </dsp:sp>
    <dsp:sp modelId="{A5464097-41C3-4F0D-A885-38957D422A22}">
      <dsp:nvSpPr>
        <dsp:cNvPr id="0" name=""/>
        <dsp:cNvSpPr/>
      </dsp:nvSpPr>
      <dsp:spPr>
        <a:xfrm>
          <a:off x="6088778" y="806997"/>
          <a:ext cx="1026503" cy="1026503"/>
        </a:xfrm>
        <a:prstGeom prst="ellipse">
          <a:avLst/>
        </a:prstGeom>
        <a:solidFill>
          <a:schemeClr val="accent5">
            <a:hueOff val="-6944086"/>
            <a:satOff val="-472"/>
            <a:lumOff val="1121"/>
            <a:alphaOff val="0"/>
          </a:schemeClr>
        </a:solidFill>
        <a:ln w="19050" cap="flat" cmpd="sng" algn="ctr">
          <a:solidFill>
            <a:schemeClr val="accent5">
              <a:hueOff val="-6944086"/>
              <a:satOff val="-472"/>
              <a:lumOff val="112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239106" y="957325"/>
        <a:ext cx="725847" cy="725847"/>
      </dsp:txXfrm>
    </dsp:sp>
    <dsp:sp modelId="{C3DB57CF-DFEF-472C-B6E4-9816B55205B2}">
      <dsp:nvSpPr>
        <dsp:cNvPr id="0" name=""/>
        <dsp:cNvSpPr/>
      </dsp:nvSpPr>
      <dsp:spPr>
        <a:xfrm>
          <a:off x="5380002" y="3886435"/>
          <a:ext cx="2444055" cy="72"/>
        </a:xfrm>
        <a:prstGeom prst="rect">
          <a:avLst/>
        </a:prstGeom>
        <a:solidFill>
          <a:schemeClr val="accent5">
            <a:hueOff val="-8680107"/>
            <a:satOff val="-590"/>
            <a:lumOff val="1401"/>
            <a:alphaOff val="0"/>
          </a:schemeClr>
        </a:solidFill>
        <a:ln w="19050" cap="flat" cmpd="sng" algn="ctr">
          <a:solidFill>
            <a:schemeClr val="accent5">
              <a:hueOff val="-8680107"/>
              <a:satOff val="-590"/>
              <a:lumOff val="140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A9CFAD-C376-49D3-BA28-38DF42543931}">
      <dsp:nvSpPr>
        <dsp:cNvPr id="0" name=""/>
        <dsp:cNvSpPr/>
      </dsp:nvSpPr>
      <dsp:spPr>
        <a:xfrm>
          <a:off x="8068463" y="464830"/>
          <a:ext cx="2444055" cy="3421677"/>
        </a:xfrm>
        <a:prstGeom prst="rect">
          <a:avLst/>
        </a:prstGeom>
        <a:solidFill>
          <a:schemeClr val="accent5">
            <a:tint val="40000"/>
            <a:alpha val="90000"/>
            <a:hueOff val="-11944666"/>
            <a:satOff val="2667"/>
            <a:lumOff val="401"/>
            <a:alphaOff val="0"/>
          </a:schemeClr>
        </a:solidFill>
        <a:ln w="19050" cap="flat" cmpd="sng" algn="ctr">
          <a:solidFill>
            <a:schemeClr val="accent5">
              <a:tint val="40000"/>
              <a:alpha val="90000"/>
              <a:hueOff val="-11944666"/>
              <a:satOff val="2667"/>
              <a:lumOff val="40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1066800">
            <a:lnSpc>
              <a:spcPct val="90000"/>
            </a:lnSpc>
            <a:spcBef>
              <a:spcPct val="0"/>
            </a:spcBef>
            <a:spcAft>
              <a:spcPct val="35000"/>
            </a:spcAft>
            <a:buNone/>
          </a:pPr>
          <a:r>
            <a:rPr lang="en-US" sz="2400" kern="1200"/>
            <a:t>To all my students </a:t>
          </a:r>
        </a:p>
      </dsp:txBody>
      <dsp:txXfrm>
        <a:off x="8068463" y="1765067"/>
        <a:ext cx="2444055" cy="2053006"/>
      </dsp:txXfrm>
    </dsp:sp>
    <dsp:sp modelId="{3D88D1C6-06EF-4A47-B54A-70B14DFFBEE9}">
      <dsp:nvSpPr>
        <dsp:cNvPr id="0" name=""/>
        <dsp:cNvSpPr/>
      </dsp:nvSpPr>
      <dsp:spPr>
        <a:xfrm>
          <a:off x="8777239" y="806997"/>
          <a:ext cx="1026503" cy="1026503"/>
        </a:xfrm>
        <a:prstGeom prst="ellipse">
          <a:avLst/>
        </a:prstGeom>
        <a:solidFill>
          <a:schemeClr val="accent5">
            <a:hueOff val="-10416129"/>
            <a:satOff val="-708"/>
            <a:lumOff val="1681"/>
            <a:alphaOff val="0"/>
          </a:schemeClr>
        </a:solidFill>
        <a:ln w="19050" cap="flat" cmpd="sng" algn="ctr">
          <a:solidFill>
            <a:schemeClr val="accent5">
              <a:hueOff val="-10416129"/>
              <a:satOff val="-708"/>
              <a:lumOff val="168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927567" y="957325"/>
        <a:ext cx="725847" cy="725847"/>
      </dsp:txXfrm>
    </dsp:sp>
    <dsp:sp modelId="{7FFFF112-2831-4394-A042-DFC66B4F6F00}">
      <dsp:nvSpPr>
        <dsp:cNvPr id="0" name=""/>
        <dsp:cNvSpPr/>
      </dsp:nvSpPr>
      <dsp:spPr>
        <a:xfrm>
          <a:off x="8068463" y="3886435"/>
          <a:ext cx="2444055" cy="72"/>
        </a:xfrm>
        <a:prstGeom prst="rect">
          <a:avLst/>
        </a:prstGeom>
        <a:solidFill>
          <a:schemeClr val="accent5">
            <a:hueOff val="-12152150"/>
            <a:satOff val="-826"/>
            <a:lumOff val="1961"/>
            <a:alphaOff val="0"/>
          </a:schemeClr>
        </a:solidFill>
        <a:ln w="19050" cap="flat" cmpd="sng" algn="ctr">
          <a:solidFill>
            <a:schemeClr val="accent5">
              <a:hueOff val="-12152150"/>
              <a:satOff val="-826"/>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F9E1E0-648F-434A-A280-6EA0D462B821}">
      <dsp:nvSpPr>
        <dsp:cNvPr id="0" name=""/>
        <dsp:cNvSpPr/>
      </dsp:nvSpPr>
      <dsp:spPr>
        <a:xfrm>
          <a:off x="421804" y="2336668"/>
          <a:ext cx="3364170"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kern="1200"/>
            <a:t>Spring 2022</a:t>
          </a:r>
        </a:p>
      </dsp:txBody>
      <dsp:txXfrm>
        <a:off x="421804" y="2336668"/>
        <a:ext cx="3364170" cy="491701"/>
      </dsp:txXfrm>
    </dsp:sp>
    <dsp:sp modelId="{027CA937-BF21-4A31-B678-32D94E15A79E}">
      <dsp:nvSpPr>
        <dsp:cNvPr id="0" name=""/>
        <dsp:cNvSpPr/>
      </dsp:nvSpPr>
      <dsp:spPr>
        <a:xfrm>
          <a:off x="0" y="2088642"/>
          <a:ext cx="10515600" cy="17405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13EA3F-736D-426B-A9F0-AB6AA2D674E0}">
      <dsp:nvSpPr>
        <dsp:cNvPr id="0" name=""/>
        <dsp:cNvSpPr/>
      </dsp:nvSpPr>
      <dsp:spPr>
        <a:xfrm>
          <a:off x="253596" y="741903"/>
          <a:ext cx="3700587" cy="607011"/>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875" tIns="142875" rIns="142875" bIns="142875" numCol="1" spcCol="1270" anchor="ctr" anchorCtr="0">
          <a:noAutofit/>
        </a:bodyPr>
        <a:lstStyle/>
        <a:p>
          <a:pPr marL="0" lvl="0" indent="0" algn="l" defTabSz="666750">
            <a:lnSpc>
              <a:spcPct val="90000"/>
            </a:lnSpc>
            <a:spcBef>
              <a:spcPct val="0"/>
            </a:spcBef>
            <a:spcAft>
              <a:spcPct val="35000"/>
            </a:spcAft>
            <a:buNone/>
          </a:pPr>
          <a:r>
            <a:rPr lang="en-US" sz="1500" kern="1200"/>
            <a:t>Marketing of financial services</a:t>
          </a:r>
        </a:p>
      </dsp:txBody>
      <dsp:txXfrm>
        <a:off x="253596" y="741903"/>
        <a:ext cx="3700587" cy="607011"/>
      </dsp:txXfrm>
    </dsp:sp>
    <dsp:sp modelId="{CBCF2129-F0A8-4C8F-9E39-68B2E4ED0480}">
      <dsp:nvSpPr>
        <dsp:cNvPr id="0" name=""/>
        <dsp:cNvSpPr/>
      </dsp:nvSpPr>
      <dsp:spPr>
        <a:xfrm>
          <a:off x="2103890" y="1348914"/>
          <a:ext cx="0" cy="739727"/>
        </a:xfrm>
        <a:prstGeom prst="line">
          <a:avLst/>
        </a:prstGeom>
        <a:solidFill>
          <a:schemeClr val="accent2">
            <a:hueOff val="0"/>
            <a:satOff val="0"/>
            <a:lumOff val="0"/>
            <a:alphaOff val="0"/>
          </a:schemeClr>
        </a:solidFill>
        <a:ln w="6350" cap="flat" cmpd="sng" algn="ctr">
          <a:solidFill>
            <a:schemeClr val="accent2">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46D3E707-ECB6-461E-943B-9B353234E149}">
      <dsp:nvSpPr>
        <dsp:cNvPr id="0" name=""/>
        <dsp:cNvSpPr/>
      </dsp:nvSpPr>
      <dsp:spPr>
        <a:xfrm>
          <a:off x="2524411" y="1522968"/>
          <a:ext cx="3364170"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kern="1200"/>
            <a:t>Spring 2023</a:t>
          </a:r>
        </a:p>
      </dsp:txBody>
      <dsp:txXfrm>
        <a:off x="2524411" y="1522968"/>
        <a:ext cx="3364170" cy="491701"/>
      </dsp:txXfrm>
    </dsp:sp>
    <dsp:sp modelId="{C97D619D-E065-47F1-B185-CF308EB473DC}">
      <dsp:nvSpPr>
        <dsp:cNvPr id="0" name=""/>
        <dsp:cNvSpPr/>
      </dsp:nvSpPr>
      <dsp:spPr>
        <a:xfrm>
          <a:off x="2356202" y="3002423"/>
          <a:ext cx="3700587" cy="607011"/>
        </a:xfrm>
        <a:prstGeom prst="rect">
          <a:avLst/>
        </a:prstGeom>
        <a:solidFill>
          <a:schemeClr val="accent2">
            <a:tint val="40000"/>
            <a:alpha val="90000"/>
            <a:hueOff val="2244906"/>
            <a:satOff val="-20744"/>
            <a:lumOff val="-2338"/>
            <a:alphaOff val="0"/>
          </a:schemeClr>
        </a:solidFill>
        <a:ln w="19050" cap="flat" cmpd="sng" algn="ctr">
          <a:solidFill>
            <a:schemeClr val="accent2">
              <a:tint val="40000"/>
              <a:alpha val="90000"/>
              <a:hueOff val="2244906"/>
              <a:satOff val="-20744"/>
              <a:lumOff val="-233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875" tIns="142875" rIns="142875" bIns="142875" numCol="1" spcCol="1270" anchor="ctr" anchorCtr="0">
          <a:noAutofit/>
        </a:bodyPr>
        <a:lstStyle/>
        <a:p>
          <a:pPr marL="0" lvl="0" indent="0" algn="l" defTabSz="666750">
            <a:lnSpc>
              <a:spcPct val="90000"/>
            </a:lnSpc>
            <a:spcBef>
              <a:spcPct val="0"/>
            </a:spcBef>
            <a:spcAft>
              <a:spcPct val="35000"/>
            </a:spcAft>
            <a:buNone/>
          </a:pPr>
          <a:r>
            <a:rPr lang="en-US" sz="1500" kern="1200"/>
            <a:t>Business to business marketing</a:t>
          </a:r>
        </a:p>
      </dsp:txBody>
      <dsp:txXfrm>
        <a:off x="2356202" y="3002423"/>
        <a:ext cx="3700587" cy="607011"/>
      </dsp:txXfrm>
    </dsp:sp>
    <dsp:sp modelId="{BA300407-DEC1-4299-A264-66B63CFC6E21}">
      <dsp:nvSpPr>
        <dsp:cNvPr id="0" name=""/>
        <dsp:cNvSpPr/>
      </dsp:nvSpPr>
      <dsp:spPr>
        <a:xfrm>
          <a:off x="4206496" y="2262695"/>
          <a:ext cx="0" cy="739727"/>
        </a:xfrm>
        <a:prstGeom prst="line">
          <a:avLst/>
        </a:prstGeom>
        <a:solidFill>
          <a:schemeClr val="accent2">
            <a:hueOff val="2147871"/>
            <a:satOff val="-6164"/>
            <a:lumOff val="-9870"/>
            <a:alphaOff val="0"/>
          </a:schemeClr>
        </a:solidFill>
        <a:ln w="6350" cap="flat" cmpd="sng" algn="ctr">
          <a:solidFill>
            <a:schemeClr val="accent2">
              <a:hueOff val="2147871"/>
              <a:satOff val="-6164"/>
              <a:lumOff val="-9870"/>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6B451A21-1170-41E1-ABF3-5A8902CFA487}">
      <dsp:nvSpPr>
        <dsp:cNvPr id="0" name=""/>
        <dsp:cNvSpPr/>
      </dsp:nvSpPr>
      <dsp:spPr>
        <a:xfrm>
          <a:off x="2049498" y="2121277"/>
          <a:ext cx="108783" cy="108783"/>
        </a:xfrm>
        <a:prstGeom prst="ellipse">
          <a:avLst/>
        </a:prstGeom>
        <a:solidFill>
          <a:schemeClr val="lt1">
            <a:alpha val="90000"/>
            <a:hueOff val="0"/>
            <a:satOff val="0"/>
            <a:lumOff val="0"/>
            <a:alphaOff val="0"/>
          </a:schemeClr>
        </a:solidFill>
        <a:ln w="19050" cap="flat" cmpd="sng" algn="ctr">
          <a:noFill/>
          <a:prstDash val="solid"/>
          <a:miter lim="800000"/>
        </a:ln>
        <a:effectLst/>
      </dsp:spPr>
      <dsp:style>
        <a:lnRef idx="2">
          <a:scrgbClr r="0" g="0" b="0"/>
        </a:lnRef>
        <a:fillRef idx="1">
          <a:scrgbClr r="0" g="0" b="0"/>
        </a:fillRef>
        <a:effectRef idx="0">
          <a:scrgbClr r="0" g="0" b="0"/>
        </a:effectRef>
        <a:fontRef idx="minor"/>
      </dsp:style>
    </dsp:sp>
    <dsp:sp modelId="{C8F0E664-34E7-4F11-AF79-B30EDF26D237}">
      <dsp:nvSpPr>
        <dsp:cNvPr id="0" name=""/>
        <dsp:cNvSpPr/>
      </dsp:nvSpPr>
      <dsp:spPr>
        <a:xfrm>
          <a:off x="4152105" y="2121277"/>
          <a:ext cx="108783" cy="108783"/>
        </a:xfrm>
        <a:prstGeom prst="ellipse">
          <a:avLst/>
        </a:prstGeom>
        <a:solidFill>
          <a:schemeClr val="lt1">
            <a:alpha val="90000"/>
            <a:hueOff val="0"/>
            <a:satOff val="0"/>
            <a:lumOff val="0"/>
            <a:alphaOff val="0"/>
          </a:schemeClr>
        </a:solidFill>
        <a:ln w="19050" cap="flat" cmpd="sng" algn="ctr">
          <a:noFill/>
          <a:prstDash val="solid"/>
          <a:miter lim="800000"/>
        </a:ln>
        <a:effectLst/>
      </dsp:spPr>
      <dsp:style>
        <a:lnRef idx="2">
          <a:scrgbClr r="0" g="0" b="0"/>
        </a:lnRef>
        <a:fillRef idx="1">
          <a:scrgbClr r="0" g="0" b="0"/>
        </a:fillRef>
        <a:effectRef idx="0">
          <a:scrgbClr r="0" g="0" b="0"/>
        </a:effectRef>
        <a:fontRef idx="minor"/>
      </dsp:style>
    </dsp:sp>
    <dsp:sp modelId="{9A4623B3-C75E-44BF-AE79-ACBBDB0ED454}">
      <dsp:nvSpPr>
        <dsp:cNvPr id="0" name=""/>
        <dsp:cNvSpPr/>
      </dsp:nvSpPr>
      <dsp:spPr>
        <a:xfrm>
          <a:off x="4627018" y="2336668"/>
          <a:ext cx="3364170"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kern="1200"/>
            <a:t>Fall 2023</a:t>
          </a:r>
        </a:p>
      </dsp:txBody>
      <dsp:txXfrm>
        <a:off x="4627018" y="2336668"/>
        <a:ext cx="3364170" cy="491701"/>
      </dsp:txXfrm>
    </dsp:sp>
    <dsp:sp modelId="{D89441D2-C37D-4B83-9106-DDDB5FB2A5E9}">
      <dsp:nvSpPr>
        <dsp:cNvPr id="0" name=""/>
        <dsp:cNvSpPr/>
      </dsp:nvSpPr>
      <dsp:spPr>
        <a:xfrm>
          <a:off x="4458809" y="741903"/>
          <a:ext cx="3700587" cy="607011"/>
        </a:xfrm>
        <a:prstGeom prst="rect">
          <a:avLst/>
        </a:prstGeom>
        <a:solidFill>
          <a:schemeClr val="accent2">
            <a:tint val="40000"/>
            <a:alpha val="90000"/>
            <a:hueOff val="4489812"/>
            <a:satOff val="-41488"/>
            <a:lumOff val="-4677"/>
            <a:alphaOff val="0"/>
          </a:schemeClr>
        </a:solidFill>
        <a:ln w="19050" cap="flat" cmpd="sng" algn="ctr">
          <a:solidFill>
            <a:schemeClr val="accent2">
              <a:tint val="40000"/>
              <a:alpha val="90000"/>
              <a:hueOff val="4489812"/>
              <a:satOff val="-41488"/>
              <a:lumOff val="-467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875" tIns="142875" rIns="142875" bIns="142875" numCol="1" spcCol="1270" anchor="ctr" anchorCtr="0">
          <a:noAutofit/>
        </a:bodyPr>
        <a:lstStyle/>
        <a:p>
          <a:pPr marL="0" lvl="0" indent="0" algn="l" defTabSz="666750">
            <a:lnSpc>
              <a:spcPct val="90000"/>
            </a:lnSpc>
            <a:spcBef>
              <a:spcPct val="0"/>
            </a:spcBef>
            <a:spcAft>
              <a:spcPct val="35000"/>
            </a:spcAft>
            <a:buNone/>
          </a:pPr>
          <a:r>
            <a:rPr lang="en-US" sz="1500" kern="1200"/>
            <a:t>Export marketing and finance</a:t>
          </a:r>
        </a:p>
      </dsp:txBody>
      <dsp:txXfrm>
        <a:off x="4458809" y="741903"/>
        <a:ext cx="3700587" cy="607011"/>
      </dsp:txXfrm>
    </dsp:sp>
    <dsp:sp modelId="{51962133-B721-4BA2-BDAF-CDD33339E9E1}">
      <dsp:nvSpPr>
        <dsp:cNvPr id="0" name=""/>
        <dsp:cNvSpPr/>
      </dsp:nvSpPr>
      <dsp:spPr>
        <a:xfrm>
          <a:off x="6309103" y="1348914"/>
          <a:ext cx="0" cy="739727"/>
        </a:xfrm>
        <a:prstGeom prst="line">
          <a:avLst/>
        </a:prstGeom>
        <a:solidFill>
          <a:schemeClr val="accent2">
            <a:hueOff val="4295743"/>
            <a:satOff val="-12329"/>
            <a:lumOff val="-19739"/>
            <a:alphaOff val="0"/>
          </a:schemeClr>
        </a:solidFill>
        <a:ln w="6350" cap="flat" cmpd="sng" algn="ctr">
          <a:solidFill>
            <a:schemeClr val="accent2">
              <a:hueOff val="4295743"/>
              <a:satOff val="-12329"/>
              <a:lumOff val="-19739"/>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4DFA0510-73DB-4CE1-BE7C-D5619EAAF1BB}">
      <dsp:nvSpPr>
        <dsp:cNvPr id="0" name=""/>
        <dsp:cNvSpPr/>
      </dsp:nvSpPr>
      <dsp:spPr>
        <a:xfrm>
          <a:off x="6729624" y="1522968"/>
          <a:ext cx="3364170"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kern="1200"/>
            <a:t>Spring, 2024</a:t>
          </a:r>
        </a:p>
      </dsp:txBody>
      <dsp:txXfrm>
        <a:off x="6729624" y="1522968"/>
        <a:ext cx="3364170" cy="491701"/>
      </dsp:txXfrm>
    </dsp:sp>
    <dsp:sp modelId="{926E3807-0D01-46DD-AE4E-75AB1DCAF870}">
      <dsp:nvSpPr>
        <dsp:cNvPr id="0" name=""/>
        <dsp:cNvSpPr/>
      </dsp:nvSpPr>
      <dsp:spPr>
        <a:xfrm>
          <a:off x="6561416" y="3002423"/>
          <a:ext cx="3700587" cy="607011"/>
        </a:xfrm>
        <a:prstGeom prst="rect">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875" tIns="142875" rIns="142875" bIns="142875" numCol="1" spcCol="1270" anchor="ctr" anchorCtr="0">
          <a:noAutofit/>
        </a:bodyPr>
        <a:lstStyle/>
        <a:p>
          <a:pPr marL="0" lvl="0" indent="0" algn="l" defTabSz="666750">
            <a:lnSpc>
              <a:spcPct val="90000"/>
            </a:lnSpc>
            <a:spcBef>
              <a:spcPct val="0"/>
            </a:spcBef>
            <a:spcAft>
              <a:spcPct val="35000"/>
            </a:spcAft>
            <a:buNone/>
          </a:pPr>
          <a:r>
            <a:rPr lang="en-US" sz="1500" kern="1200"/>
            <a:t>Marketing management and strategies</a:t>
          </a:r>
        </a:p>
      </dsp:txBody>
      <dsp:txXfrm>
        <a:off x="6561416" y="3002423"/>
        <a:ext cx="3700587" cy="607011"/>
      </dsp:txXfrm>
    </dsp:sp>
    <dsp:sp modelId="{E80FE80E-74C7-47D0-966D-366B3D95A21E}">
      <dsp:nvSpPr>
        <dsp:cNvPr id="0" name=""/>
        <dsp:cNvSpPr/>
      </dsp:nvSpPr>
      <dsp:spPr>
        <a:xfrm>
          <a:off x="8411709" y="2262695"/>
          <a:ext cx="0" cy="739727"/>
        </a:xfrm>
        <a:prstGeom prst="line">
          <a:avLst/>
        </a:prstGeom>
        <a:solidFill>
          <a:schemeClr val="accent2">
            <a:hueOff val="6443614"/>
            <a:satOff val="-18493"/>
            <a:lumOff val="-29609"/>
            <a:alphaOff val="0"/>
          </a:schemeClr>
        </a:solidFill>
        <a:ln w="6350" cap="flat" cmpd="sng" algn="ctr">
          <a:solidFill>
            <a:schemeClr val="accent2">
              <a:hueOff val="6443614"/>
              <a:satOff val="-18493"/>
              <a:lumOff val="-29609"/>
              <a:alphaOff val="0"/>
            </a:schemeClr>
          </a:solidFill>
          <a:prstDash val="dash"/>
          <a:miter lim="800000"/>
        </a:ln>
        <a:effectLst/>
      </dsp:spPr>
      <dsp:style>
        <a:lnRef idx="2">
          <a:scrgbClr r="0" g="0" b="0"/>
        </a:lnRef>
        <a:fillRef idx="1">
          <a:scrgbClr r="0" g="0" b="0"/>
        </a:fillRef>
        <a:effectRef idx="0">
          <a:scrgbClr r="0" g="0" b="0"/>
        </a:effectRef>
        <a:fontRef idx="minor">
          <a:schemeClr val="lt1"/>
        </a:fontRef>
      </dsp:style>
    </dsp:sp>
    <dsp:sp modelId="{A9227F16-2231-4EF3-B095-E7A0C2BCFDA4}">
      <dsp:nvSpPr>
        <dsp:cNvPr id="0" name=""/>
        <dsp:cNvSpPr/>
      </dsp:nvSpPr>
      <dsp:spPr>
        <a:xfrm>
          <a:off x="6254711" y="2121277"/>
          <a:ext cx="108783" cy="108783"/>
        </a:xfrm>
        <a:prstGeom prst="ellipse">
          <a:avLst/>
        </a:prstGeom>
        <a:solidFill>
          <a:schemeClr val="lt1">
            <a:alpha val="90000"/>
            <a:hueOff val="0"/>
            <a:satOff val="0"/>
            <a:lumOff val="0"/>
            <a:alphaOff val="0"/>
          </a:schemeClr>
        </a:solidFill>
        <a:ln w="19050" cap="flat" cmpd="sng" algn="ctr">
          <a:noFill/>
          <a:prstDash val="solid"/>
          <a:miter lim="800000"/>
        </a:ln>
        <a:effectLst/>
      </dsp:spPr>
      <dsp:style>
        <a:lnRef idx="2">
          <a:scrgbClr r="0" g="0" b="0"/>
        </a:lnRef>
        <a:fillRef idx="1">
          <a:scrgbClr r="0" g="0" b="0"/>
        </a:fillRef>
        <a:effectRef idx="0">
          <a:scrgbClr r="0" g="0" b="0"/>
        </a:effectRef>
        <a:fontRef idx="minor"/>
      </dsp:style>
    </dsp:sp>
    <dsp:sp modelId="{77653A12-6682-40AD-A7B9-62305604A1A9}">
      <dsp:nvSpPr>
        <dsp:cNvPr id="0" name=""/>
        <dsp:cNvSpPr/>
      </dsp:nvSpPr>
      <dsp:spPr>
        <a:xfrm>
          <a:off x="8357318" y="2121277"/>
          <a:ext cx="108783" cy="108783"/>
        </a:xfrm>
        <a:prstGeom prst="ellipse">
          <a:avLst/>
        </a:prstGeom>
        <a:solidFill>
          <a:schemeClr val="lt1">
            <a:alpha val="90000"/>
            <a:hueOff val="0"/>
            <a:satOff val="0"/>
            <a:lumOff val="0"/>
            <a:alphaOff val="0"/>
          </a:schemeClr>
        </a:solidFill>
        <a:ln w="1905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7/3/layout/HorizontalPathTimeline">
  <dgm:title val="Horizontal Path Timeline"/>
  <dgm:desc val="Use to show a list of events in chronological order. The rectangular shape contains the description while the date is shown near the circular dot along the time line. It's the perfect SmartArt for displaying large amount of text with a short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refType="h" fact="0.04"/>
      <dgm:constr type="ctrY" for="ch" forName="divider" refType="h" fact="0.5"/>
      <dgm:constr type="l" for="ch" forName="divider"/>
      <dgm:constr type="w" for="ch" forName="nodes" refType="w"/>
      <dgm:constr type="h" for="ch" forName="nodes" refType="h"/>
    </dgm:constrLst>
    <dgm:layoutNode name="divider" styleLbl="node1">
      <dgm:alg type="sp"/>
      <dgm:shape xmlns:r="http://schemas.openxmlformats.org/officeDocument/2006/relationships" type="rect" r:blip="" zOrderOff="2">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
                <dgm:constr type="l" for="ch" forName="L1TextContainer" refType="w" fact="0.1"/>
                <dgm:constr type="t" for="ch" forName="L1TextContainer" refType="h" fact="0.537"/>
                <dgm:constr type="h" for="ch" forName="L1TextContainer" refType="h" fact="0.113"/>
                <dgm:constr type="w" for="ch" forName="L2TextContainerWrapper" refType="w" fact="0.88"/>
                <dgm:constr type="h" for="ch" forName="L2TextContainerWrapper" refType="h" fact="0.31"/>
                <dgm:constr type="b" for="ch" forName="L2TextContainerWrapper" refType="h" fact="0.31"/>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31"/>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
                <dgm:constr type="l" for="ch" forName="L1TextContainer" refType="w" fact="0.1"/>
                <dgm:constr type="t" for="ch" forName="L1TextContainer" refType="h" fact="0.35"/>
                <dgm:constr type="h" for="ch" forName="L1TextContainer" refType="h" fact="0.113"/>
                <dgm:constr type="w" for="ch" forName="L2TextContainerWrapper" refType="w" fact="0.88"/>
                <dgm:constr type="h" for="ch" forName="L2TextContainerWrapper" refType="h" fact="0.31"/>
                <dgm:constr type="t" for="ch" forName="L2TextContainerWrapper" refType="h" fact="0.69"/>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52"/>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styleLbl="bgAccFollowNode1">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45"/>
                  <dgm:constr type="b" for="ch" forName="L2TextContainer" refType="h"/>
                  <dgm:constr type="h" for="ch" forName="FlexibleEmptyPlaceHolder" refType="h" fact="0.55"/>
                </dgm:constrLst>
              </dgm:if>
              <dgm:else name="CaseForPlacingL2TextContaineBelowDivider">
                <dgm:constrLst>
                  <dgm:constr type="h" for="ch" forName="L2TextContainer" refType="h" fact="0.45"/>
                  <dgm:constr type="h" for="ch" forName="FlexibleEmptyPlaceHolder" refType="h" fact="0.55"/>
                  <dgm:constr type="b" for="ch" forName="FlexibleEmptyPlaceHolder" refType="h"/>
                </dgm:constrLst>
              </dgm:else>
            </dgm:choose>
            <dgm:layoutNode name="L2TextContainer" styleLbl="bgAccFollowNode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lMarg" refType="primFontSz" fact="0.75"/>
                <dgm:constr type="rMarg" refType="primFontSz" fact="0.75"/>
                <dgm:constr type="tMarg" refType="primFontSz" fact="0.75"/>
                <dgm:constr type="bMarg" refType="primFontSz" fact="0.75"/>
              </dgm:constrLst>
              <dgm:ruleLst>
                <dgm:rule type="h" val="INF" fact="NaN" max="NaN"/>
                <dgm:rule type="primFontSz" val="11" fact="NaN" max="NaN"/>
                <dgm:rule type="secFontSz" val="9"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alignNode1" moveWith="L2TextContainer">
            <dgm:alg type="sp"/>
            <dgm:shape xmlns:r="http://schemas.openxmlformats.org/officeDocument/2006/relationships" type="line" r:blip="" zOrderOff="-1">
              <dgm:adjLst/>
              <dgm:extLst>
                <a:ext uri="{B698B0E9-8C71-41B9-8309-B3DCBF30829C}">
                  <dgm1612:spPr xmlns:dgm1612="http://schemas.microsoft.com/office/drawing/2016/12/diagram">
                    <a:ln w="6350">
                      <a:prstDash val="dash"/>
                    </a:ln>
                  </dgm1612:spPr>
                </a:ext>
              </dgm:extLst>
            </dgm:shape>
            <dgm:presOf/>
            <dgm:constrLst/>
          </dgm:layoutNode>
          <dgm:layoutNode name="ConnectorPoint" styleLbl="fgAcc1" moveWith="L2TextContainer">
            <dgm:alg type="sp"/>
            <dgm:shape xmlns:r="http://schemas.openxmlformats.org/officeDocument/2006/relationships" type="ellipse" r:blip="" zOrderOff="10">
              <dgm:adjLst/>
              <dgm:extLst>
                <a:ext uri="{B698B0E9-8C71-41B9-8309-B3DCBF30829C}">
                  <dgm1612:spPr xmlns:dgm1612="http://schemas.microsoft.com/office/drawing/2016/12/diagram">
                    <a:ln>
                      <a:noFill/>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B2193-B851-1639-BB01-9755228C4C5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55C0CC3-0937-8B32-FC59-70CF0CD526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1C72456-A53A-B3AC-AD33-DED5EEBF5972}"/>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5" name="Footer Placeholder 4">
            <a:extLst>
              <a:ext uri="{FF2B5EF4-FFF2-40B4-BE49-F238E27FC236}">
                <a16:creationId xmlns:a16="http://schemas.microsoft.com/office/drawing/2014/main" id="{7E1A504C-27DB-B690-6ABC-F8EF374602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6F5BF0-6019-B543-4BFA-FA215B012B9B}"/>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2163028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1E273-7C22-A61D-2BC2-92DABF677DC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C9CF56-73AF-4C9D-F30D-6C1ADB6F7F8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8FE080-518D-9762-EE3B-443DF4DD297B}"/>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5" name="Footer Placeholder 4">
            <a:extLst>
              <a:ext uri="{FF2B5EF4-FFF2-40B4-BE49-F238E27FC236}">
                <a16:creationId xmlns:a16="http://schemas.microsoft.com/office/drawing/2014/main" id="{90666462-EBF9-9E7D-A444-D31BDD6E38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1B7198-2773-31D4-5C8B-3F2A176E7EB1}"/>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351013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4E779-F76B-3EF1-8891-7DAECB08E5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5EA8727-42BA-5DE4-676E-C2AA4D9D55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BC5118-46C8-7547-6DC3-C8B14B5B457F}"/>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5" name="Footer Placeholder 4">
            <a:extLst>
              <a:ext uri="{FF2B5EF4-FFF2-40B4-BE49-F238E27FC236}">
                <a16:creationId xmlns:a16="http://schemas.microsoft.com/office/drawing/2014/main" id="{12110DB7-8513-FF05-4293-8B3AA3909B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69EA89-FF21-D8FB-87C9-38EC02482655}"/>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2506685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B46FC-5C08-75CF-F99D-D10BF0B61C7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BAB50C9-E1C4-2CF9-1F97-F941B8198E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996B815-D4FB-3B3A-9B0C-5CD9C1ADDF1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F7A170D-98EE-50F0-1FA4-281C6794BEA5}"/>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6" name="Footer Placeholder 5">
            <a:extLst>
              <a:ext uri="{FF2B5EF4-FFF2-40B4-BE49-F238E27FC236}">
                <a16:creationId xmlns:a16="http://schemas.microsoft.com/office/drawing/2014/main" id="{F8142232-8C92-F274-50F3-843A761A3F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8E8A44-815E-B69F-927C-D3707D3C3BB9}"/>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3664347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EFC53-9DFD-1BC5-59E0-20105CD06F8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B4B0131-8F7C-9658-455E-A3FA3CDC329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299BAC-A22C-101D-7466-A8589D1BCC9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6D15847-368B-3536-2E7D-09226633BC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66ED22-BC24-9F75-AF85-CEB20A42048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BE85970-ADA6-9CD8-5C27-E7B2EB4F9D10}"/>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8" name="Footer Placeholder 7">
            <a:extLst>
              <a:ext uri="{FF2B5EF4-FFF2-40B4-BE49-F238E27FC236}">
                <a16:creationId xmlns:a16="http://schemas.microsoft.com/office/drawing/2014/main" id="{9EFDA91E-D7DC-9ABE-9CF0-3ED71111577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6C0128E-1D62-B75D-4C27-5305A5CD4B6E}"/>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3569331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97696-E527-A042-1232-C74E9DE6EFF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D4266A-A7F2-B8BA-EA78-8FA1BC5287B5}"/>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4" name="Footer Placeholder 3">
            <a:extLst>
              <a:ext uri="{FF2B5EF4-FFF2-40B4-BE49-F238E27FC236}">
                <a16:creationId xmlns:a16="http://schemas.microsoft.com/office/drawing/2014/main" id="{2F20ED13-9597-E267-A26E-6B715AF8D69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95AEF7C-440A-572A-1AAE-FE3DACE2FFC8}"/>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787688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54E300-6009-5947-B181-3BB6A8B1CDDE}"/>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3" name="Footer Placeholder 2">
            <a:extLst>
              <a:ext uri="{FF2B5EF4-FFF2-40B4-BE49-F238E27FC236}">
                <a16:creationId xmlns:a16="http://schemas.microsoft.com/office/drawing/2014/main" id="{DE249D67-9037-F9A8-2FFB-B672F52F227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54003B9-7D2D-4628-68ED-D917290A0EB0}"/>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2302893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6C2C6-D17D-BFCF-8831-7563F3FDC5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459DC25-CB15-F60E-35A4-422221A647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19131A-4CA4-3F7A-7355-4515173887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6DBB92-1C60-9CF0-1C7D-5ADFD178CB4D}"/>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6" name="Footer Placeholder 5">
            <a:extLst>
              <a:ext uri="{FF2B5EF4-FFF2-40B4-BE49-F238E27FC236}">
                <a16:creationId xmlns:a16="http://schemas.microsoft.com/office/drawing/2014/main" id="{869B70AA-F88D-1BCD-2B96-C1F8D80117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660930-FAE4-D3F7-FBA4-620CBEA7C9DA}"/>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2837709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7D1A5-7783-9DC2-6204-9CCE180D93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3162222-2A40-F2F2-6E40-38E15BC8DE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BFC6BCA-2488-A962-EB01-626C2FA2F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16A595-D58E-BBFB-21EF-9A86826F233B}"/>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6" name="Footer Placeholder 5">
            <a:extLst>
              <a:ext uri="{FF2B5EF4-FFF2-40B4-BE49-F238E27FC236}">
                <a16:creationId xmlns:a16="http://schemas.microsoft.com/office/drawing/2014/main" id="{F38319A8-7FF8-50AE-2155-8460046D6F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CAB0B6-61E6-9F66-B517-E6ADC81C0BA2}"/>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386432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A1204-36DA-2CC8-BF08-E78B2FA4B95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4F824F4-311B-8D61-E3A3-9A9D381912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4A3AC3-84B0-F11E-EE18-A4FD4F2054E2}"/>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5" name="Footer Placeholder 4">
            <a:extLst>
              <a:ext uri="{FF2B5EF4-FFF2-40B4-BE49-F238E27FC236}">
                <a16:creationId xmlns:a16="http://schemas.microsoft.com/office/drawing/2014/main" id="{D3E633EA-01F0-EA10-0232-A56670510C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C6C3E4-F11F-8323-C5F1-C7E624346A9E}"/>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4082254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D1DB25-C7C3-47C5-AEC2-6120706C17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9F1B962-43F8-E6D3-9B4D-2A80520E9DD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F79E92-7109-148C-48AB-FEA2E22704F4}"/>
              </a:ext>
            </a:extLst>
          </p:cNvPr>
          <p:cNvSpPr>
            <a:spLocks noGrp="1"/>
          </p:cNvSpPr>
          <p:nvPr>
            <p:ph type="dt" sz="half" idx="10"/>
          </p:nvPr>
        </p:nvSpPr>
        <p:spPr/>
        <p:txBody>
          <a:bodyPr/>
          <a:lstStyle/>
          <a:p>
            <a:fld id="{2E725A50-2220-4972-B997-65B272FE5AFC}" type="datetimeFigureOut">
              <a:rPr lang="en-US" smtClean="0"/>
              <a:t>11/6/2024</a:t>
            </a:fld>
            <a:endParaRPr lang="en-US"/>
          </a:p>
        </p:txBody>
      </p:sp>
      <p:sp>
        <p:nvSpPr>
          <p:cNvPr id="5" name="Footer Placeholder 4">
            <a:extLst>
              <a:ext uri="{FF2B5EF4-FFF2-40B4-BE49-F238E27FC236}">
                <a16:creationId xmlns:a16="http://schemas.microsoft.com/office/drawing/2014/main" id="{E0B53D2F-24AE-E55B-602D-37C68A91BC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5E3EB2-717E-5DBB-349C-D1B89589BC84}"/>
              </a:ext>
            </a:extLst>
          </p:cNvPr>
          <p:cNvSpPr>
            <a:spLocks noGrp="1"/>
          </p:cNvSpPr>
          <p:nvPr>
            <p:ph type="sldNum" sz="quarter" idx="12"/>
          </p:nvPr>
        </p:nvSpPr>
        <p:spPr/>
        <p:txBody>
          <a:bodyPr/>
          <a:lstStyle/>
          <a:p>
            <a:fld id="{8838D159-9F5E-4192-BBE5-473C8AAF1322}" type="slidenum">
              <a:rPr lang="en-US" smtClean="0"/>
              <a:t>‹#›</a:t>
            </a:fld>
            <a:endParaRPr lang="en-US"/>
          </a:p>
        </p:txBody>
      </p:sp>
    </p:spTree>
    <p:extLst>
      <p:ext uri="{BB962C8B-B14F-4D97-AF65-F5344CB8AC3E}">
        <p14:creationId xmlns:p14="http://schemas.microsoft.com/office/powerpoint/2010/main" val="1264712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707525-8D4C-69C3-8FE3-17B35C0582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D5AF719-BEA4-886B-0D49-A5647A5F47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6CEBC0-4DC8-83E1-F059-D41C44ECA3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E725A50-2220-4972-B997-65B272FE5AFC}" type="datetimeFigureOut">
              <a:rPr lang="en-US" smtClean="0"/>
              <a:t>11/6/2024</a:t>
            </a:fld>
            <a:endParaRPr lang="en-US"/>
          </a:p>
        </p:txBody>
      </p:sp>
      <p:sp>
        <p:nvSpPr>
          <p:cNvPr id="5" name="Footer Placeholder 4">
            <a:extLst>
              <a:ext uri="{FF2B5EF4-FFF2-40B4-BE49-F238E27FC236}">
                <a16:creationId xmlns:a16="http://schemas.microsoft.com/office/drawing/2014/main" id="{B5871AF0-0C79-945E-426C-29E7E6D372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18C4741-0F9E-CB56-80E1-B1AED5B885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838D159-9F5E-4192-BBE5-473C8AAF1322}" type="slidenum">
              <a:rPr lang="en-US" smtClean="0"/>
              <a:t>‹#›</a:t>
            </a:fld>
            <a:endParaRPr lang="en-US"/>
          </a:p>
        </p:txBody>
      </p:sp>
    </p:spTree>
    <p:extLst>
      <p:ext uri="{BB962C8B-B14F-4D97-AF65-F5344CB8AC3E}">
        <p14:creationId xmlns:p14="http://schemas.microsoft.com/office/powerpoint/2010/main" val="27003531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E1A2900D-744B-69F0-F723-BB5111C74EAF}"/>
              </a:ext>
            </a:extLst>
          </p:cNvPr>
          <p:cNvSpPr>
            <a:spLocks noGrp="1"/>
          </p:cNvSpPr>
          <p:nvPr>
            <p:ph type="ctrTitle"/>
          </p:nvPr>
        </p:nvSpPr>
        <p:spPr>
          <a:xfrm>
            <a:off x="1314824" y="735106"/>
            <a:ext cx="10053763" cy="2928470"/>
          </a:xfrm>
        </p:spPr>
        <p:txBody>
          <a:bodyPr anchor="b">
            <a:normAutofit/>
          </a:bodyPr>
          <a:lstStyle/>
          <a:p>
            <a:pPr algn="l"/>
            <a:r>
              <a:rPr lang="en-US" sz="4100">
                <a:solidFill>
                  <a:srgbClr val="FFFFFF"/>
                </a:solidFill>
              </a:rPr>
              <a:t>SPECIAL APPLICATION OF MARKETING RESEARCH</a:t>
            </a:r>
            <a:br>
              <a:rPr lang="en-US" sz="4100">
                <a:solidFill>
                  <a:srgbClr val="FFFFFF"/>
                </a:solidFill>
              </a:rPr>
            </a:br>
            <a:r>
              <a:rPr lang="en-US" sz="4100">
                <a:solidFill>
                  <a:srgbClr val="FFFFFF"/>
                </a:solidFill>
              </a:rPr>
              <a:t>WEEK 12 LECTURE</a:t>
            </a:r>
            <a:br>
              <a:rPr lang="en-US" sz="4100">
                <a:solidFill>
                  <a:srgbClr val="FFFFFF"/>
                </a:solidFill>
              </a:rPr>
            </a:br>
            <a:r>
              <a:rPr lang="en-US" sz="4100">
                <a:solidFill>
                  <a:srgbClr val="FFFFFF"/>
                </a:solidFill>
              </a:rPr>
              <a:t>ETHICAL ISSUES IN SPECIAL APPLICATION OF MARKETING RESEARCH</a:t>
            </a:r>
          </a:p>
        </p:txBody>
      </p:sp>
      <p:sp>
        <p:nvSpPr>
          <p:cNvPr id="3" name="Subtitle 2">
            <a:extLst>
              <a:ext uri="{FF2B5EF4-FFF2-40B4-BE49-F238E27FC236}">
                <a16:creationId xmlns:a16="http://schemas.microsoft.com/office/drawing/2014/main" id="{5244E0E4-F78B-9B59-2BB9-BF50122AAB1C}"/>
              </a:ext>
            </a:extLst>
          </p:cNvPr>
          <p:cNvSpPr>
            <a:spLocks noGrp="1"/>
          </p:cNvSpPr>
          <p:nvPr>
            <p:ph type="subTitle" idx="1"/>
          </p:nvPr>
        </p:nvSpPr>
        <p:spPr>
          <a:xfrm>
            <a:off x="1350682" y="4870824"/>
            <a:ext cx="10005951" cy="1458258"/>
          </a:xfrm>
        </p:spPr>
        <p:txBody>
          <a:bodyPr anchor="ctr">
            <a:normAutofit/>
          </a:bodyPr>
          <a:lstStyle/>
          <a:p>
            <a:pPr algn="l"/>
            <a:r>
              <a:rPr lang="en-US" dirty="0"/>
              <a:t>Dr. John Kamau</a:t>
            </a:r>
            <a:endParaRPr lang="en-US"/>
          </a:p>
        </p:txBody>
      </p:sp>
    </p:spTree>
    <p:extLst>
      <p:ext uri="{BB962C8B-B14F-4D97-AF65-F5344CB8AC3E}">
        <p14:creationId xmlns:p14="http://schemas.microsoft.com/office/powerpoint/2010/main" val="3970662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A670FE-FE6E-6F36-1480-DA472C308DEB}"/>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Welcome </a:t>
            </a:r>
          </a:p>
        </p:txBody>
      </p:sp>
      <p:sp>
        <p:nvSpPr>
          <p:cNvPr id="3" name="Content Placeholder 2">
            <a:extLst>
              <a:ext uri="{FF2B5EF4-FFF2-40B4-BE49-F238E27FC236}">
                <a16:creationId xmlns:a16="http://schemas.microsoft.com/office/drawing/2014/main" id="{4F6EFE82-A831-FFBC-096E-DC75A15052A8}"/>
              </a:ext>
            </a:extLst>
          </p:cNvPr>
          <p:cNvSpPr>
            <a:spLocks noGrp="1"/>
          </p:cNvSpPr>
          <p:nvPr>
            <p:ph idx="1"/>
          </p:nvPr>
        </p:nvSpPr>
        <p:spPr>
          <a:xfrm>
            <a:off x="1371599" y="2318197"/>
            <a:ext cx="9724031" cy="3683358"/>
          </a:xfrm>
        </p:spPr>
        <p:txBody>
          <a:bodyPr anchor="ctr">
            <a:normAutofit/>
          </a:bodyPr>
          <a:lstStyle/>
          <a:p>
            <a:r>
              <a:rPr lang="en-US" sz="2000" dirty="0"/>
              <a:t>Welcome to final lecture</a:t>
            </a:r>
          </a:p>
          <a:p>
            <a:r>
              <a:rPr lang="en-US" sz="2000" dirty="0"/>
              <a:t>Congratulations for making it this far</a:t>
            </a:r>
          </a:p>
          <a:p>
            <a:r>
              <a:rPr lang="en-US" sz="2000" dirty="0"/>
              <a:t>Ethics is glue that binds everything together</a:t>
            </a:r>
          </a:p>
          <a:p>
            <a:r>
              <a:rPr lang="en-US" sz="2000" dirty="0"/>
              <a:t>We will focus on different topics and core ethical issues</a:t>
            </a:r>
          </a:p>
          <a:p>
            <a:r>
              <a:rPr lang="en-US" sz="2000" dirty="0"/>
              <a:t>The end of a matter is better than the beginning </a:t>
            </a:r>
          </a:p>
          <a:p>
            <a:endParaRPr lang="en-US" sz="2000" dirty="0"/>
          </a:p>
          <a:p>
            <a:endParaRPr lang="en-US" sz="2000" dirty="0"/>
          </a:p>
        </p:txBody>
      </p:sp>
    </p:spTree>
    <p:extLst>
      <p:ext uri="{BB962C8B-B14F-4D97-AF65-F5344CB8AC3E}">
        <p14:creationId xmlns:p14="http://schemas.microsoft.com/office/powerpoint/2010/main" val="4176371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2B45DE-B02D-D60A-84AC-56B2014E7359}"/>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Intended Learning Outcomes</a:t>
            </a:r>
            <a:br>
              <a:rPr lang="en-US" sz="3400">
                <a:solidFill>
                  <a:srgbClr val="FFFFFF"/>
                </a:solidFill>
              </a:rPr>
            </a:br>
            <a:endParaRPr lang="en-US" sz="3400">
              <a:solidFill>
                <a:srgbClr val="FFFFFF"/>
              </a:solidFill>
            </a:endParaRPr>
          </a:p>
        </p:txBody>
      </p:sp>
      <p:sp>
        <p:nvSpPr>
          <p:cNvPr id="3" name="Content Placeholder 2">
            <a:extLst>
              <a:ext uri="{FF2B5EF4-FFF2-40B4-BE49-F238E27FC236}">
                <a16:creationId xmlns:a16="http://schemas.microsoft.com/office/drawing/2014/main" id="{D3364A78-0232-E85E-9B54-0B348F807C77}"/>
              </a:ext>
            </a:extLst>
          </p:cNvPr>
          <p:cNvSpPr>
            <a:spLocks noGrp="1"/>
          </p:cNvSpPr>
          <p:nvPr>
            <p:ph idx="1"/>
          </p:nvPr>
        </p:nvSpPr>
        <p:spPr>
          <a:xfrm>
            <a:off x="1371599" y="2318197"/>
            <a:ext cx="9724031" cy="3683358"/>
          </a:xfrm>
        </p:spPr>
        <p:txBody>
          <a:bodyPr anchor="ctr">
            <a:normAutofit/>
          </a:bodyPr>
          <a:lstStyle/>
          <a:p>
            <a:r>
              <a:rPr lang="en-US" sz="2000"/>
              <a:t>At the end of this lecture, you will be able to:</a:t>
            </a:r>
          </a:p>
          <a:p>
            <a:r>
              <a:rPr lang="en-US" sz="2000"/>
              <a:t>Define ethics in marketing research</a:t>
            </a:r>
          </a:p>
          <a:p>
            <a:r>
              <a:rPr lang="en-US" sz="2000"/>
              <a:t>Discuss significance of ethics in marketing research</a:t>
            </a:r>
          </a:p>
          <a:p>
            <a:r>
              <a:rPr lang="en-US" sz="2000"/>
              <a:t>Discuss various ethical issues in research cycle</a:t>
            </a:r>
          </a:p>
          <a:p>
            <a:endParaRPr lang="en-US" sz="2000"/>
          </a:p>
        </p:txBody>
      </p:sp>
    </p:spTree>
    <p:extLst>
      <p:ext uri="{BB962C8B-B14F-4D97-AF65-F5344CB8AC3E}">
        <p14:creationId xmlns:p14="http://schemas.microsoft.com/office/powerpoint/2010/main" val="2393604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ight Triangle 16">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0E0348-AD24-696C-7E38-B0BE74FD30AC}"/>
              </a:ext>
            </a:extLst>
          </p:cNvPr>
          <p:cNvSpPr>
            <a:spLocks noGrp="1"/>
          </p:cNvSpPr>
          <p:nvPr>
            <p:ph type="title"/>
          </p:nvPr>
        </p:nvSpPr>
        <p:spPr>
          <a:xfrm>
            <a:off x="1285240" y="1050595"/>
            <a:ext cx="8074815" cy="1618489"/>
          </a:xfrm>
        </p:spPr>
        <p:txBody>
          <a:bodyPr anchor="ctr">
            <a:normAutofit/>
          </a:bodyPr>
          <a:lstStyle/>
          <a:p>
            <a:r>
              <a:rPr lang="en-US" sz="3400" dirty="0"/>
              <a:t>Quotes on ethics in </a:t>
            </a:r>
            <a:br>
              <a:rPr lang="en-US" sz="3400" dirty="0"/>
            </a:br>
            <a:r>
              <a:rPr lang="en-US" sz="3400" dirty="0"/>
              <a:t>marketing research</a:t>
            </a:r>
            <a:br>
              <a:rPr lang="en-US" sz="3400" dirty="0"/>
            </a:br>
            <a:endParaRPr lang="en-US" sz="3400" dirty="0"/>
          </a:p>
        </p:txBody>
      </p:sp>
      <p:sp>
        <p:nvSpPr>
          <p:cNvPr id="3" name="Content Placeholder 2">
            <a:extLst>
              <a:ext uri="{FF2B5EF4-FFF2-40B4-BE49-F238E27FC236}">
                <a16:creationId xmlns:a16="http://schemas.microsoft.com/office/drawing/2014/main" id="{1B9ECD31-8A2F-A8A4-864B-5E7B9D53E1AA}"/>
              </a:ext>
            </a:extLst>
          </p:cNvPr>
          <p:cNvSpPr>
            <a:spLocks noGrp="1"/>
          </p:cNvSpPr>
          <p:nvPr>
            <p:ph idx="1"/>
          </p:nvPr>
        </p:nvSpPr>
        <p:spPr>
          <a:xfrm>
            <a:off x="1285240" y="2355742"/>
            <a:ext cx="8074815" cy="3875415"/>
          </a:xfrm>
        </p:spPr>
        <p:txBody>
          <a:bodyPr anchor="t">
            <a:normAutofit fontScale="92500" lnSpcReduction="10000"/>
          </a:bodyPr>
          <a:lstStyle/>
          <a:p>
            <a:r>
              <a:rPr lang="en-US" sz="2000" dirty="0"/>
              <a:t>"The consumer is not a moron; she is your wife."  David Ogilvy, Advertising Executive</a:t>
            </a:r>
          </a:p>
          <a:p>
            <a:r>
              <a:rPr lang="en-US" sz="2000" dirty="0"/>
              <a:t>"Marketing research should be an ethical endeavor that focuses on the needs and interests of consumers."  American Marketing Association (AMA) Code of Ethics</a:t>
            </a:r>
          </a:p>
          <a:p>
            <a:r>
              <a:rPr lang="en-US" sz="2000" dirty="0"/>
              <a:t>"In conducting marketing research, the ethical obligation is to ensure that the rights of all participants are protected."  Paul N. Bloom, "Marketing Research" (Textbook)</a:t>
            </a:r>
          </a:p>
          <a:p>
            <a:r>
              <a:rPr lang="en-US" sz="2000" dirty="0"/>
              <a:t>"Ethical conduct in marketing research is critical for fostering trust between companies and consumers."   Richard I. Cohen, "Research Ethics: A Handbook for Researchers"</a:t>
            </a:r>
          </a:p>
          <a:p>
            <a:r>
              <a:rPr lang="en-US" sz="2000" dirty="0"/>
              <a:t>"Honesty is a very expensive gift. Don’t expect it from cheap people."   Warren Buffett, Investor (often referenced in discussions about ethical business practices)</a:t>
            </a:r>
          </a:p>
          <a:p>
            <a:endParaRPr lang="en-US" sz="1500" dirty="0"/>
          </a:p>
        </p:txBody>
      </p:sp>
    </p:spTree>
    <p:extLst>
      <p:ext uri="{BB962C8B-B14F-4D97-AF65-F5344CB8AC3E}">
        <p14:creationId xmlns:p14="http://schemas.microsoft.com/office/powerpoint/2010/main" val="264175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211DC28-E324-BC12-5EF1-E6CC6E0DAE1B}"/>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260ED9-803F-EDD8-1652-19CE3663B455}"/>
              </a:ext>
            </a:extLst>
          </p:cNvPr>
          <p:cNvSpPr>
            <a:spLocks noGrp="1"/>
          </p:cNvSpPr>
          <p:nvPr>
            <p:ph type="title"/>
          </p:nvPr>
        </p:nvSpPr>
        <p:spPr>
          <a:xfrm>
            <a:off x="1285240" y="1050596"/>
            <a:ext cx="8074815" cy="1119168"/>
          </a:xfrm>
        </p:spPr>
        <p:txBody>
          <a:bodyPr anchor="ctr">
            <a:normAutofit fontScale="90000"/>
          </a:bodyPr>
          <a:lstStyle/>
          <a:p>
            <a:r>
              <a:rPr lang="en-US" sz="3400" dirty="0"/>
              <a:t>Quotes on ethics in </a:t>
            </a:r>
            <a:br>
              <a:rPr lang="en-US" sz="3400" dirty="0"/>
            </a:br>
            <a:r>
              <a:rPr lang="en-US" sz="3400" dirty="0"/>
              <a:t>marketing research</a:t>
            </a:r>
            <a:br>
              <a:rPr lang="en-US" sz="3400" dirty="0"/>
            </a:br>
            <a:endParaRPr lang="en-US" sz="3400" dirty="0"/>
          </a:p>
        </p:txBody>
      </p:sp>
      <p:sp>
        <p:nvSpPr>
          <p:cNvPr id="3" name="Content Placeholder 2">
            <a:extLst>
              <a:ext uri="{FF2B5EF4-FFF2-40B4-BE49-F238E27FC236}">
                <a16:creationId xmlns:a16="http://schemas.microsoft.com/office/drawing/2014/main" id="{01105BF4-DD61-41D4-3731-88545A077A98}"/>
              </a:ext>
            </a:extLst>
          </p:cNvPr>
          <p:cNvSpPr>
            <a:spLocks noGrp="1"/>
          </p:cNvSpPr>
          <p:nvPr>
            <p:ph idx="1"/>
          </p:nvPr>
        </p:nvSpPr>
        <p:spPr>
          <a:xfrm>
            <a:off x="1285240" y="2169764"/>
            <a:ext cx="8074815" cy="3843577"/>
          </a:xfrm>
        </p:spPr>
        <p:txBody>
          <a:bodyPr anchor="t">
            <a:normAutofit lnSpcReduction="10000"/>
          </a:bodyPr>
          <a:lstStyle/>
          <a:p>
            <a:r>
              <a:rPr lang="en-US" sz="2000" dirty="0"/>
              <a:t>"The data we gather should serve to empower consumers, not manipulate them." E. Paul Zein, "Ethics in Marketing Research"</a:t>
            </a:r>
          </a:p>
          <a:p>
            <a:r>
              <a:rPr lang="en-US" sz="2000" dirty="0"/>
              <a:t>"Transparency and integrity in research are vital to maintaining public trust in the marketing profession." Marketing Research Association (MRA) Code of Ethics</a:t>
            </a:r>
          </a:p>
          <a:p>
            <a:r>
              <a:rPr lang="en-US" sz="2000" dirty="0"/>
              <a:t>"Every market research project should ensure the dignity and welfare of participants."   The Insights Association, "Ethics in Market Research"</a:t>
            </a:r>
          </a:p>
          <a:p>
            <a:r>
              <a:rPr lang="en-US" sz="2000" dirty="0"/>
              <a:t>"Ethics in marketing research is about maintaining the credibility and integrity of the data we collect."  Deborah J. B. Colson, "Research Ethics: A Guide for Students"</a:t>
            </a:r>
          </a:p>
          <a:p>
            <a:r>
              <a:rPr lang="en-US" sz="2000" dirty="0"/>
              <a:t>"A good marketing researcher is ethical, honest, and committed to the truth."  William G. Zikmund, "Business Research Methods"</a:t>
            </a:r>
          </a:p>
          <a:p>
            <a:endParaRPr lang="en-US" sz="1500" dirty="0"/>
          </a:p>
        </p:txBody>
      </p:sp>
    </p:spTree>
    <p:extLst>
      <p:ext uri="{BB962C8B-B14F-4D97-AF65-F5344CB8AC3E}">
        <p14:creationId xmlns:p14="http://schemas.microsoft.com/office/powerpoint/2010/main" val="3246262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A45B42F-02DE-DBAF-2325-DF6EA5C5B9B9}"/>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2F212D-6A87-C731-0FCD-6F41D4B00AFA}"/>
              </a:ext>
            </a:extLst>
          </p:cNvPr>
          <p:cNvSpPr>
            <a:spLocks noGrp="1"/>
          </p:cNvSpPr>
          <p:nvPr>
            <p:ph type="title"/>
          </p:nvPr>
        </p:nvSpPr>
        <p:spPr>
          <a:xfrm>
            <a:off x="1156851" y="637762"/>
            <a:ext cx="9888496" cy="900131"/>
          </a:xfrm>
        </p:spPr>
        <p:txBody>
          <a:bodyPr anchor="t">
            <a:normAutofit/>
          </a:bodyPr>
          <a:lstStyle/>
          <a:p>
            <a:r>
              <a:rPr lang="en-US" sz="1900">
                <a:solidFill>
                  <a:schemeClr val="bg1"/>
                </a:solidFill>
              </a:rPr>
              <a:t>Quotes on ethics in </a:t>
            </a:r>
            <a:br>
              <a:rPr lang="en-US" sz="1900">
                <a:solidFill>
                  <a:schemeClr val="bg1"/>
                </a:solidFill>
              </a:rPr>
            </a:br>
            <a:r>
              <a:rPr lang="en-US" sz="1900">
                <a:solidFill>
                  <a:schemeClr val="bg1"/>
                </a:solidFill>
              </a:rPr>
              <a:t>marketing research</a:t>
            </a:r>
            <a:br>
              <a:rPr lang="en-US" sz="1900">
                <a:solidFill>
                  <a:schemeClr val="bg1"/>
                </a:solidFill>
              </a:rPr>
            </a:br>
            <a:endParaRPr lang="en-US" sz="1900">
              <a:solidFill>
                <a:schemeClr val="bg1"/>
              </a:solidFill>
            </a:endParaRPr>
          </a:p>
        </p:txBody>
      </p:sp>
      <p:sp>
        <p:nvSpPr>
          <p:cNvPr id="23" name="Rectangle 22">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811BB36-5BE5-9B8A-594B-28F119987AEA}"/>
              </a:ext>
            </a:extLst>
          </p:cNvPr>
          <p:cNvSpPr>
            <a:spLocks noGrp="1"/>
          </p:cNvSpPr>
          <p:nvPr>
            <p:ph idx="1"/>
          </p:nvPr>
        </p:nvSpPr>
        <p:spPr>
          <a:xfrm>
            <a:off x="1155548" y="2217343"/>
            <a:ext cx="9880893" cy="4261724"/>
          </a:xfrm>
        </p:spPr>
        <p:txBody>
          <a:bodyPr>
            <a:normAutofit lnSpcReduction="10000"/>
          </a:bodyPr>
          <a:lstStyle/>
          <a:p>
            <a:r>
              <a:rPr lang="en-US" sz="2000" dirty="0"/>
              <a:t>"The ethical marketer respects the rights of consumers and seeks to create value for all stakeholders." Philip Kotler, "Marketing Management"</a:t>
            </a:r>
          </a:p>
          <a:p>
            <a:r>
              <a:rPr lang="en-US" sz="2000" dirty="0"/>
              <a:t>"Ethical lapses in research can lead to not just legal repercussions, but a loss of consumer trust that takes years to rebuild."  Robert D. Atkinson, "The Ethics of Marketing Research"</a:t>
            </a:r>
          </a:p>
          <a:p>
            <a:r>
              <a:rPr lang="en-US" sz="2000" dirty="0"/>
              <a:t>"Good ethics is good business. Ethical marketing research helps ensure the integrity of the marketplace." John S. Wilson, "Business Ethics: A Stakeholder and Issues Management Approach"</a:t>
            </a:r>
          </a:p>
          <a:p>
            <a:r>
              <a:rPr lang="en-US" sz="2000" dirty="0"/>
              <a:t>"When marketers respect consumer privacy, they build a foundation of trust that supports long-term success."  American Marketing Association (AMA), "Privacy and Ethical Use of Consumer Data"</a:t>
            </a:r>
          </a:p>
          <a:p>
            <a:r>
              <a:rPr lang="en-US" sz="2000" dirty="0"/>
              <a:t>"The essence of marketing research is the collection of information, and ethical practices protect the integrity of that process." A. E. McCarthy, "Ethics in Market Research"</a:t>
            </a:r>
          </a:p>
          <a:p>
            <a:endParaRPr lang="en-US" sz="1900" dirty="0"/>
          </a:p>
        </p:txBody>
      </p:sp>
    </p:spTree>
    <p:extLst>
      <p:ext uri="{BB962C8B-B14F-4D97-AF65-F5344CB8AC3E}">
        <p14:creationId xmlns:p14="http://schemas.microsoft.com/office/powerpoint/2010/main" val="1517583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41D3557-9602-908A-48B8-35F6479E8C9B}"/>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4A1141-456D-3263-E2A8-E11E1A55A07B}"/>
              </a:ext>
            </a:extLst>
          </p:cNvPr>
          <p:cNvSpPr>
            <a:spLocks noGrp="1"/>
          </p:cNvSpPr>
          <p:nvPr>
            <p:ph type="title"/>
          </p:nvPr>
        </p:nvSpPr>
        <p:spPr>
          <a:xfrm>
            <a:off x="1371599" y="294538"/>
            <a:ext cx="9895951" cy="1033669"/>
          </a:xfrm>
        </p:spPr>
        <p:txBody>
          <a:bodyPr>
            <a:normAutofit fontScale="90000"/>
          </a:bodyPr>
          <a:lstStyle/>
          <a:p>
            <a:r>
              <a:rPr lang="en-US" sz="3400" dirty="0">
                <a:solidFill>
                  <a:srgbClr val="FFFFFF"/>
                </a:solidFill>
              </a:rPr>
              <a:t>Quotes on ethics in </a:t>
            </a:r>
            <a:br>
              <a:rPr lang="en-US" sz="3400" dirty="0">
                <a:solidFill>
                  <a:srgbClr val="FFFFFF"/>
                </a:solidFill>
              </a:rPr>
            </a:br>
            <a:r>
              <a:rPr lang="en-US" sz="3400" dirty="0">
                <a:solidFill>
                  <a:srgbClr val="FFFFFF"/>
                </a:solidFill>
              </a:rPr>
              <a:t>marketing research</a:t>
            </a:r>
            <a:br>
              <a:rPr lang="en-US" sz="3400" dirty="0">
                <a:solidFill>
                  <a:srgbClr val="FFFFFF"/>
                </a:solidFill>
              </a:rPr>
            </a:br>
            <a:endParaRPr lang="en-US" sz="3400" dirty="0">
              <a:solidFill>
                <a:srgbClr val="FFFFFF"/>
              </a:solidFill>
            </a:endParaRPr>
          </a:p>
        </p:txBody>
      </p:sp>
      <p:sp>
        <p:nvSpPr>
          <p:cNvPr id="3" name="Content Placeholder 2">
            <a:extLst>
              <a:ext uri="{FF2B5EF4-FFF2-40B4-BE49-F238E27FC236}">
                <a16:creationId xmlns:a16="http://schemas.microsoft.com/office/drawing/2014/main" id="{989347F8-E962-DD10-6D5A-B2B87D3AADFE}"/>
              </a:ext>
            </a:extLst>
          </p:cNvPr>
          <p:cNvSpPr>
            <a:spLocks noGrp="1"/>
          </p:cNvSpPr>
          <p:nvPr>
            <p:ph idx="1"/>
          </p:nvPr>
        </p:nvSpPr>
        <p:spPr>
          <a:xfrm>
            <a:off x="1371599" y="2318196"/>
            <a:ext cx="9724031" cy="4082603"/>
          </a:xfrm>
        </p:spPr>
        <p:txBody>
          <a:bodyPr anchor="ctr">
            <a:normAutofit lnSpcReduction="10000"/>
          </a:bodyPr>
          <a:lstStyle/>
          <a:p>
            <a:r>
              <a:rPr lang="en-US" sz="2000" dirty="0"/>
              <a:t>"Ethics is knowing the difference between what you have a right to do and what is right to do."  Potter Stewart, U.S. Supreme Court Justice (often referenced in ethical discussions)</a:t>
            </a:r>
          </a:p>
          <a:p>
            <a:r>
              <a:rPr lang="en-US" sz="2000" dirty="0"/>
              <a:t>"Without ethical standards, marketing research risks becoming a tool for manipulation rather than a source of insight."  David A. Aaker, "Strategic Market Management"</a:t>
            </a:r>
          </a:p>
          <a:p>
            <a:r>
              <a:rPr lang="en-US" sz="2000" dirty="0"/>
              <a:t>"Researchers must navigate the delicate balance between gaining insights and respecting consumer autonomy."  Mary C. Gilly, "Ethical Issues in Marketing Research"</a:t>
            </a:r>
          </a:p>
          <a:p>
            <a:r>
              <a:rPr lang="en-US" sz="2000" dirty="0"/>
              <a:t>An ethical approach to marketing research is essential for obtaining reliable and valid results."  Philip J. Kitchen, "The Ethics of Marketing Research"</a:t>
            </a:r>
          </a:p>
          <a:p>
            <a:r>
              <a:rPr lang="en-US" sz="2000" dirty="0"/>
              <a:t>"Ethical marketing research is about more than compliance; it’s about commitment to the greater good." Laura A. Sweeney, "Ethical Considerations in Market Research"</a:t>
            </a:r>
          </a:p>
          <a:p>
            <a:endParaRPr lang="en-US" sz="1900" dirty="0"/>
          </a:p>
        </p:txBody>
      </p:sp>
    </p:spTree>
    <p:extLst>
      <p:ext uri="{BB962C8B-B14F-4D97-AF65-F5344CB8AC3E}">
        <p14:creationId xmlns:p14="http://schemas.microsoft.com/office/powerpoint/2010/main" val="21850765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41D735-0C85-48A6-44CC-49F64FA9F931}"/>
              </a:ext>
            </a:extLst>
          </p:cNvPr>
          <p:cNvSpPr>
            <a:spLocks noGrp="1"/>
          </p:cNvSpPr>
          <p:nvPr>
            <p:ph type="title"/>
          </p:nvPr>
        </p:nvSpPr>
        <p:spPr>
          <a:xfrm>
            <a:off x="1156851" y="637762"/>
            <a:ext cx="9888496" cy="900131"/>
          </a:xfrm>
        </p:spPr>
        <p:txBody>
          <a:bodyPr anchor="t">
            <a:normAutofit/>
          </a:bodyPr>
          <a:lstStyle/>
          <a:p>
            <a:r>
              <a:rPr lang="en-US" sz="4000">
                <a:solidFill>
                  <a:schemeClr val="bg1"/>
                </a:solidFill>
              </a:rPr>
              <a:t>From quotes…..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DFE1DE8-6A72-77CC-BCC1-E32927185754}"/>
              </a:ext>
            </a:extLst>
          </p:cNvPr>
          <p:cNvSpPr>
            <a:spLocks noGrp="1"/>
          </p:cNvSpPr>
          <p:nvPr>
            <p:ph idx="1"/>
          </p:nvPr>
        </p:nvSpPr>
        <p:spPr>
          <a:xfrm>
            <a:off x="1155548" y="2217343"/>
            <a:ext cx="9880893" cy="3959619"/>
          </a:xfrm>
        </p:spPr>
        <p:txBody>
          <a:bodyPr>
            <a:normAutofit/>
          </a:bodyPr>
          <a:lstStyle/>
          <a:p>
            <a:r>
              <a:rPr lang="en-US" sz="2000" dirty="0"/>
              <a:t>Respect for Consumers: Many quotes highlight the idea that consumers should not be treated as mere data points or targets for manipulation. </a:t>
            </a:r>
          </a:p>
          <a:p>
            <a:r>
              <a:rPr lang="en-US" sz="2000" dirty="0"/>
              <a:t>Integrity and Transparency: Several definitions stress the need for honesty and integrity in research practices. </a:t>
            </a:r>
          </a:p>
          <a:p>
            <a:r>
              <a:rPr lang="en-US" sz="2000" dirty="0"/>
              <a:t>Protection of Participants: The obligation to protect the rights and dignity of research participants is a recurring theme.</a:t>
            </a:r>
          </a:p>
          <a:p>
            <a:r>
              <a:rPr lang="en-US" sz="2000" dirty="0"/>
              <a:t>Trust and Credibility: Building and maintaining trust is crucial. </a:t>
            </a:r>
          </a:p>
          <a:p>
            <a:r>
              <a:rPr lang="en-US" sz="2000" dirty="0"/>
              <a:t>Empowerment vs. Manipulation: Ethical marketing should aim to create value for all stakeholders.</a:t>
            </a:r>
          </a:p>
          <a:p>
            <a:r>
              <a:rPr lang="en-US" sz="2000" dirty="0"/>
              <a:t>Long-Term Perspective: Ethical marketing is framed not just as a legal requirement but as a strategy for sustainable business success. </a:t>
            </a:r>
          </a:p>
        </p:txBody>
      </p:sp>
    </p:spTree>
    <p:extLst>
      <p:ext uri="{BB962C8B-B14F-4D97-AF65-F5344CB8AC3E}">
        <p14:creationId xmlns:p14="http://schemas.microsoft.com/office/powerpoint/2010/main" val="984412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CFC9A8-7A4F-77BD-87E0-87B3DCB6A062}"/>
              </a:ext>
            </a:extLst>
          </p:cNvPr>
          <p:cNvSpPr>
            <a:spLocks noGrp="1"/>
          </p:cNvSpPr>
          <p:nvPr>
            <p:ph type="title"/>
          </p:nvPr>
        </p:nvSpPr>
        <p:spPr>
          <a:xfrm>
            <a:off x="1156851" y="637762"/>
            <a:ext cx="9888496" cy="900131"/>
          </a:xfrm>
        </p:spPr>
        <p:txBody>
          <a:bodyPr anchor="t">
            <a:normAutofit/>
          </a:bodyPr>
          <a:lstStyle/>
          <a:p>
            <a:r>
              <a:rPr lang="en-US" sz="2800">
                <a:solidFill>
                  <a:schemeClr val="bg1"/>
                </a:solidFill>
              </a:rPr>
              <a:t>Definitions of ethics in</a:t>
            </a:r>
            <a:br>
              <a:rPr lang="en-US" sz="2800">
                <a:solidFill>
                  <a:schemeClr val="bg1"/>
                </a:solidFill>
              </a:rPr>
            </a:br>
            <a:r>
              <a:rPr lang="en-US" sz="2800">
                <a:solidFill>
                  <a:schemeClr val="bg1"/>
                </a:solidFill>
              </a:rPr>
              <a:t> marketing research</a:t>
            </a:r>
          </a:p>
        </p:txBody>
      </p:sp>
      <p:sp>
        <p:nvSpPr>
          <p:cNvPr id="23" name="Rectangle 22">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A976473-E96E-1049-29E5-C9D86FC8AE07}"/>
              </a:ext>
            </a:extLst>
          </p:cNvPr>
          <p:cNvSpPr>
            <a:spLocks noGrp="1"/>
          </p:cNvSpPr>
          <p:nvPr>
            <p:ph idx="1"/>
          </p:nvPr>
        </p:nvSpPr>
        <p:spPr>
          <a:xfrm>
            <a:off x="1155548" y="2217343"/>
            <a:ext cx="9880893" cy="3959619"/>
          </a:xfrm>
        </p:spPr>
        <p:txBody>
          <a:bodyPr>
            <a:normAutofit/>
          </a:bodyPr>
          <a:lstStyle/>
          <a:p>
            <a:r>
              <a:rPr lang="en-US" sz="2400" dirty="0"/>
              <a:t>1. "Ethics in marketing research refers to the moral principles that guide researchers in the collection, analysis, and presentation of data, ensuring respect for participants' rights and the integrity of the research process" (American Marketing Association, 2019).</a:t>
            </a:r>
          </a:p>
          <a:p>
            <a:r>
              <a:rPr lang="en-US" sz="2400" dirty="0"/>
              <a:t>2. "Ethical marketing research involves conducting research in a manner that is honest, transparent, and respectful of respondents' rights and privacy" (Marketing Research Association, 2014).</a:t>
            </a:r>
          </a:p>
          <a:p>
            <a:r>
              <a:rPr lang="en-US" sz="2400" dirty="0"/>
              <a:t>3. "Ethics in marketing research encompasses the principles of honesty, integrity, and respect that govern the conduct of researchers when gathering and using data" (Zikmund &amp; Babin, 2016).</a:t>
            </a:r>
          </a:p>
          <a:p>
            <a:endParaRPr lang="en-US" sz="2400" dirty="0"/>
          </a:p>
        </p:txBody>
      </p:sp>
    </p:spTree>
    <p:extLst>
      <p:ext uri="{BB962C8B-B14F-4D97-AF65-F5344CB8AC3E}">
        <p14:creationId xmlns:p14="http://schemas.microsoft.com/office/powerpoint/2010/main" val="2232912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1F46B6B-0E2A-01E9-577D-451B4DFEE846}"/>
            </a:ext>
          </a:extLst>
        </p:cNvPr>
        <p:cNvGrpSpPr/>
        <p:nvPr/>
      </p:nvGrpSpPr>
      <p:grpSpPr>
        <a:xfrm>
          <a:off x="0" y="0"/>
          <a:ext cx="0" cy="0"/>
          <a:chOff x="0" y="0"/>
          <a:chExt cx="0" cy="0"/>
        </a:xfrm>
      </p:grpSpPr>
      <p:sp>
        <p:nvSpPr>
          <p:cNvPr id="17" name="Rectangle 16">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E16DFD-25E0-93C8-C103-429B6E6CB316}"/>
              </a:ext>
            </a:extLst>
          </p:cNvPr>
          <p:cNvSpPr>
            <a:spLocks noGrp="1"/>
          </p:cNvSpPr>
          <p:nvPr>
            <p:ph type="title"/>
          </p:nvPr>
        </p:nvSpPr>
        <p:spPr>
          <a:xfrm>
            <a:off x="1156851" y="637762"/>
            <a:ext cx="9888496" cy="900131"/>
          </a:xfrm>
        </p:spPr>
        <p:txBody>
          <a:bodyPr anchor="t">
            <a:normAutofit/>
          </a:bodyPr>
          <a:lstStyle/>
          <a:p>
            <a:r>
              <a:rPr lang="en-US" sz="2800" dirty="0">
                <a:solidFill>
                  <a:schemeClr val="bg1"/>
                </a:solidFill>
              </a:rPr>
              <a:t>Definitions of ethics in </a:t>
            </a:r>
            <a:br>
              <a:rPr lang="en-US" sz="2800" dirty="0">
                <a:solidFill>
                  <a:schemeClr val="bg1"/>
                </a:solidFill>
              </a:rPr>
            </a:br>
            <a:r>
              <a:rPr lang="en-US" sz="2800" dirty="0">
                <a:solidFill>
                  <a:schemeClr val="bg1"/>
                </a:solidFill>
              </a:rPr>
              <a:t>marketing research</a:t>
            </a:r>
          </a:p>
        </p:txBody>
      </p:sp>
      <p:sp>
        <p:nvSpPr>
          <p:cNvPr id="19" name="Rectangle 18">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4C2BA10-C61C-F66D-E3C1-9C819D06686B}"/>
              </a:ext>
            </a:extLst>
          </p:cNvPr>
          <p:cNvSpPr>
            <a:spLocks noGrp="1"/>
          </p:cNvSpPr>
          <p:nvPr>
            <p:ph idx="1"/>
          </p:nvPr>
        </p:nvSpPr>
        <p:spPr>
          <a:xfrm>
            <a:off x="1155548" y="2217343"/>
            <a:ext cx="9880893" cy="3959619"/>
          </a:xfrm>
        </p:spPr>
        <p:txBody>
          <a:bodyPr>
            <a:normAutofit/>
          </a:bodyPr>
          <a:lstStyle/>
          <a:p>
            <a:r>
              <a:rPr lang="en-US" sz="2400"/>
              <a:t>4. "Ethical considerations in marketing research include obtaining informed consent, ensuring confidentiality, and avoiding deception in data collection" (Roberts, 2018).</a:t>
            </a:r>
          </a:p>
          <a:p>
            <a:r>
              <a:rPr lang="en-US" sz="2400"/>
              <a:t>5. "Ethics in marketing research is the application of moral principles to the practices of gathering, analyzing, and reporting data, prioritizing the welfare of participants" (McDaniel &amp; Gates, 2019).</a:t>
            </a:r>
          </a:p>
          <a:p>
            <a:endParaRPr lang="en-US" sz="2400"/>
          </a:p>
        </p:txBody>
      </p:sp>
    </p:spTree>
    <p:extLst>
      <p:ext uri="{BB962C8B-B14F-4D97-AF65-F5344CB8AC3E}">
        <p14:creationId xmlns:p14="http://schemas.microsoft.com/office/powerpoint/2010/main" val="1764505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C163D3-C8D5-6E3E-C1FE-33D0488EC09D}"/>
              </a:ext>
            </a:extLst>
          </p:cNvPr>
          <p:cNvSpPr>
            <a:spLocks noGrp="1"/>
          </p:cNvSpPr>
          <p:nvPr>
            <p:ph type="title"/>
          </p:nvPr>
        </p:nvSpPr>
        <p:spPr>
          <a:xfrm>
            <a:off x="1156851" y="637762"/>
            <a:ext cx="9888496" cy="900131"/>
          </a:xfrm>
        </p:spPr>
        <p:txBody>
          <a:bodyPr anchor="t">
            <a:normAutofit/>
          </a:bodyPr>
          <a:lstStyle/>
          <a:p>
            <a:r>
              <a:rPr lang="en-US" sz="2800" dirty="0">
                <a:solidFill>
                  <a:schemeClr val="bg1"/>
                </a:solidFill>
              </a:rPr>
              <a:t>From definitions </a:t>
            </a:r>
            <a:br>
              <a:rPr lang="en-US" sz="2800" dirty="0">
                <a:solidFill>
                  <a:schemeClr val="bg1"/>
                </a:solidFill>
              </a:rPr>
            </a:br>
            <a:r>
              <a:rPr lang="en-US" sz="2800" dirty="0">
                <a:solidFill>
                  <a:schemeClr val="bg1"/>
                </a:solidFill>
              </a:rPr>
              <a:t>we observe…</a:t>
            </a:r>
          </a:p>
        </p:txBody>
      </p:sp>
      <p:sp>
        <p:nvSpPr>
          <p:cNvPr id="19" name="Rectangle 18">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A291D39-0F1E-56FB-AE11-D45D668ADF95}"/>
              </a:ext>
            </a:extLst>
          </p:cNvPr>
          <p:cNvSpPr>
            <a:spLocks noGrp="1"/>
          </p:cNvSpPr>
          <p:nvPr>
            <p:ph idx="1"/>
          </p:nvPr>
        </p:nvSpPr>
        <p:spPr>
          <a:xfrm>
            <a:off x="1155548" y="2217343"/>
            <a:ext cx="9880893" cy="3959619"/>
          </a:xfrm>
        </p:spPr>
        <p:txBody>
          <a:bodyPr>
            <a:normAutofit/>
          </a:bodyPr>
          <a:lstStyle/>
          <a:p>
            <a:r>
              <a:rPr lang="en-US" sz="2200"/>
              <a:t>Focus on Integrity: Most definitions underscore the necessity of maintaining integrity throughout the research process. </a:t>
            </a:r>
          </a:p>
          <a:p>
            <a:r>
              <a:rPr lang="en-US" sz="2200"/>
              <a:t>Participant Rights: There is a strong emphasis on respecting the rights of participants. </a:t>
            </a:r>
          </a:p>
          <a:p>
            <a:r>
              <a:rPr lang="en-US" sz="2200"/>
              <a:t>Moral Principles: The definitions consistently link ethics to moral principles; it involves a commitment to doing what is right.</a:t>
            </a:r>
          </a:p>
          <a:p>
            <a:r>
              <a:rPr lang="en-US" sz="2200"/>
              <a:t>Transparency and Honesty: Ethical marketing research is portrayed as a transparent process where honesty is paramount. </a:t>
            </a:r>
          </a:p>
          <a:p>
            <a:r>
              <a:rPr lang="en-US" sz="2200"/>
              <a:t>Guidance for Researchers: These definitions serve as a foundational framework for researchers, guiding them in navigating the complexities of ethical dilemmas that may arise in their work.</a:t>
            </a:r>
          </a:p>
          <a:p>
            <a:endParaRPr lang="en-US" sz="2200"/>
          </a:p>
        </p:txBody>
      </p:sp>
    </p:spTree>
    <p:extLst>
      <p:ext uri="{BB962C8B-B14F-4D97-AF65-F5344CB8AC3E}">
        <p14:creationId xmlns:p14="http://schemas.microsoft.com/office/powerpoint/2010/main" val="3109838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DD77349-6ADE-99FE-8E04-12919EE56F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768"/>
            <a:ext cx="12202175" cy="1519356"/>
            <a:chOff x="-1" y="-29768"/>
            <a:chExt cx="12202175" cy="1519356"/>
          </a:xfrm>
        </p:grpSpPr>
        <p:sp>
          <p:nvSpPr>
            <p:cNvPr id="9" name="Rectangle 8">
              <a:extLst>
                <a:ext uri="{FF2B5EF4-FFF2-40B4-BE49-F238E27FC236}">
                  <a16:creationId xmlns:a16="http://schemas.microsoft.com/office/drawing/2014/main" id="{D5B2B92C-44DF-B41D-C67A-EBF175DF52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41412" y="-5371175"/>
              <a:ext cx="1519350" cy="12202174"/>
            </a:xfrm>
            <a:prstGeom prst="rect">
              <a:avLst/>
            </a:prstGeom>
            <a:gradFill>
              <a:gsLst>
                <a:gs pos="0">
                  <a:schemeClr val="accent5"/>
                </a:gs>
                <a:gs pos="100000">
                  <a:schemeClr val="accent2"/>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41EB2F1-D26A-D7C9-E9AC-B63BE629A2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917093" y="-1801610"/>
              <a:ext cx="1507122" cy="5063040"/>
            </a:xfrm>
            <a:prstGeom prst="rect">
              <a:avLst/>
            </a:prstGeom>
            <a:gradFill>
              <a:gsLst>
                <a:gs pos="59000">
                  <a:schemeClr val="accent5">
                    <a:lumMod val="60000"/>
                    <a:lumOff val="40000"/>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6D16430-53D3-47E5-F4B8-B441E710D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3100712" y="-3130481"/>
              <a:ext cx="1519356" cy="7720782"/>
            </a:xfrm>
            <a:prstGeom prst="rect">
              <a:avLst/>
            </a:prstGeom>
            <a:gradFill>
              <a:gsLst>
                <a:gs pos="29000">
                  <a:schemeClr val="accent5">
                    <a:lumMod val="60000"/>
                    <a:lumOff val="40000"/>
                    <a:alpha val="0"/>
                  </a:schemeClr>
                </a:gs>
                <a:gs pos="100000">
                  <a:schemeClr val="accent5">
                    <a:lumMod val="75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2279DBA-1964-55A0-DF88-9818B739A43B}"/>
              </a:ext>
            </a:extLst>
          </p:cNvPr>
          <p:cNvSpPr>
            <a:spLocks noGrp="1"/>
          </p:cNvSpPr>
          <p:nvPr>
            <p:ph type="title"/>
          </p:nvPr>
        </p:nvSpPr>
        <p:spPr>
          <a:xfrm>
            <a:off x="876691" y="301843"/>
            <a:ext cx="10477109" cy="1003532"/>
          </a:xfrm>
        </p:spPr>
        <p:txBody>
          <a:bodyPr anchor="ctr">
            <a:normAutofit/>
          </a:bodyPr>
          <a:lstStyle/>
          <a:p>
            <a:r>
              <a:rPr lang="en-US" sz="3200" dirty="0">
                <a:solidFill>
                  <a:srgbClr val="FFFFFF"/>
                </a:solidFill>
              </a:rPr>
              <a:t>Significance of ethics</a:t>
            </a:r>
            <a:br>
              <a:rPr lang="en-US" sz="3200" dirty="0">
                <a:solidFill>
                  <a:srgbClr val="FFFFFF"/>
                </a:solidFill>
              </a:rPr>
            </a:br>
            <a:r>
              <a:rPr lang="en-US" sz="3200" dirty="0">
                <a:solidFill>
                  <a:srgbClr val="FFFFFF"/>
                </a:solidFill>
              </a:rPr>
              <a:t> in marketing research</a:t>
            </a:r>
          </a:p>
        </p:txBody>
      </p:sp>
      <p:sp>
        <p:nvSpPr>
          <p:cNvPr id="3" name="Content Placeholder 2">
            <a:extLst>
              <a:ext uri="{FF2B5EF4-FFF2-40B4-BE49-F238E27FC236}">
                <a16:creationId xmlns:a16="http://schemas.microsoft.com/office/drawing/2014/main" id="{E656D61B-39C0-B1D9-1029-4CD65A7D1E86}"/>
              </a:ext>
            </a:extLst>
          </p:cNvPr>
          <p:cNvSpPr>
            <a:spLocks noGrp="1"/>
          </p:cNvSpPr>
          <p:nvPr>
            <p:ph idx="1"/>
          </p:nvPr>
        </p:nvSpPr>
        <p:spPr>
          <a:xfrm>
            <a:off x="2241754" y="2308124"/>
            <a:ext cx="7720781" cy="3673576"/>
          </a:xfrm>
        </p:spPr>
        <p:txBody>
          <a:bodyPr>
            <a:normAutofit/>
          </a:bodyPr>
          <a:lstStyle/>
          <a:p>
            <a:r>
              <a:rPr lang="en-US" sz="2000" dirty="0"/>
              <a:t>1. Participant Protection: Ethical marketing research prioritizes the rights and welfare of participants.  A notable case is the Tuskegee Syphilis Study, where participants were not informed of their condition or treatment options, leading to significant ethical violations and harm (Gamble, 2009).</a:t>
            </a:r>
          </a:p>
          <a:p>
            <a:r>
              <a:rPr lang="en-US" sz="2000" dirty="0"/>
              <a:t>2. Data Integrity: Researchers must ensure that data collection methods are reliable and valid. The use of leading questions in surveys can manipulate participant responses, undermining the credibility of the findings (Fowler, 2014). </a:t>
            </a:r>
          </a:p>
          <a:p>
            <a:r>
              <a:rPr lang="en-US" sz="2000" dirty="0"/>
              <a:t>3. Reputation of the Research Industry: Ethics play a significant role in the reputation of the marketing research industry. Unethical practices can lead to public backlash and a loss of business.</a:t>
            </a:r>
          </a:p>
          <a:p>
            <a:endParaRPr lang="en-US" sz="2000" dirty="0"/>
          </a:p>
        </p:txBody>
      </p:sp>
    </p:spTree>
    <p:extLst>
      <p:ext uri="{BB962C8B-B14F-4D97-AF65-F5344CB8AC3E}">
        <p14:creationId xmlns:p14="http://schemas.microsoft.com/office/powerpoint/2010/main" val="1531150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2CE70B3-4B04-2136-49AC-17662C7345E2}"/>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8DD77349-6ADE-99FE-8E04-12919EE56F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768"/>
            <a:ext cx="12202175" cy="1519356"/>
            <a:chOff x="-1" y="-29768"/>
            <a:chExt cx="12202175" cy="1519356"/>
          </a:xfrm>
        </p:grpSpPr>
        <p:sp>
          <p:nvSpPr>
            <p:cNvPr id="9" name="Rectangle 8">
              <a:extLst>
                <a:ext uri="{FF2B5EF4-FFF2-40B4-BE49-F238E27FC236}">
                  <a16:creationId xmlns:a16="http://schemas.microsoft.com/office/drawing/2014/main" id="{D5B2B92C-44DF-B41D-C67A-EBF175DF52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41412" y="-5371175"/>
              <a:ext cx="1519350" cy="12202174"/>
            </a:xfrm>
            <a:prstGeom prst="rect">
              <a:avLst/>
            </a:prstGeom>
            <a:gradFill>
              <a:gsLst>
                <a:gs pos="0">
                  <a:schemeClr val="accent5"/>
                </a:gs>
                <a:gs pos="100000">
                  <a:schemeClr val="accent2"/>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41EB2F1-D26A-D7C9-E9AC-B63BE629A2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917093" y="-1801610"/>
              <a:ext cx="1507122" cy="5063040"/>
            </a:xfrm>
            <a:prstGeom prst="rect">
              <a:avLst/>
            </a:prstGeom>
            <a:gradFill>
              <a:gsLst>
                <a:gs pos="59000">
                  <a:schemeClr val="accent5">
                    <a:lumMod val="60000"/>
                    <a:lumOff val="40000"/>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6D16430-53D3-47E5-F4B8-B441E710D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3100712" y="-3130481"/>
              <a:ext cx="1519356" cy="7720782"/>
            </a:xfrm>
            <a:prstGeom prst="rect">
              <a:avLst/>
            </a:prstGeom>
            <a:gradFill>
              <a:gsLst>
                <a:gs pos="29000">
                  <a:schemeClr val="accent5">
                    <a:lumMod val="60000"/>
                    <a:lumOff val="40000"/>
                    <a:alpha val="0"/>
                  </a:schemeClr>
                </a:gs>
                <a:gs pos="100000">
                  <a:schemeClr val="accent5">
                    <a:lumMod val="75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69E06639-A0B8-F841-4623-19CBF87683E7}"/>
              </a:ext>
            </a:extLst>
          </p:cNvPr>
          <p:cNvSpPr>
            <a:spLocks noGrp="1"/>
          </p:cNvSpPr>
          <p:nvPr>
            <p:ph type="title"/>
          </p:nvPr>
        </p:nvSpPr>
        <p:spPr>
          <a:xfrm>
            <a:off x="876691" y="301843"/>
            <a:ext cx="10477109" cy="1003532"/>
          </a:xfrm>
        </p:spPr>
        <p:txBody>
          <a:bodyPr anchor="ctr">
            <a:normAutofit/>
          </a:bodyPr>
          <a:lstStyle/>
          <a:p>
            <a:r>
              <a:rPr lang="en-US" sz="3200" dirty="0">
                <a:solidFill>
                  <a:srgbClr val="FFFFFF"/>
                </a:solidFill>
              </a:rPr>
              <a:t>Significance of ethics in </a:t>
            </a:r>
            <a:br>
              <a:rPr lang="en-US" sz="3200" dirty="0">
                <a:solidFill>
                  <a:srgbClr val="FFFFFF"/>
                </a:solidFill>
              </a:rPr>
            </a:br>
            <a:r>
              <a:rPr lang="en-US" sz="3200" dirty="0">
                <a:solidFill>
                  <a:srgbClr val="FFFFFF"/>
                </a:solidFill>
              </a:rPr>
              <a:t>marketing research</a:t>
            </a:r>
          </a:p>
        </p:txBody>
      </p:sp>
      <p:sp>
        <p:nvSpPr>
          <p:cNvPr id="3" name="Content Placeholder 2">
            <a:extLst>
              <a:ext uri="{FF2B5EF4-FFF2-40B4-BE49-F238E27FC236}">
                <a16:creationId xmlns:a16="http://schemas.microsoft.com/office/drawing/2014/main" id="{74EBE918-8A1A-8FCF-1D6E-0D27791110B8}"/>
              </a:ext>
            </a:extLst>
          </p:cNvPr>
          <p:cNvSpPr>
            <a:spLocks noGrp="1"/>
          </p:cNvSpPr>
          <p:nvPr>
            <p:ph idx="1"/>
          </p:nvPr>
        </p:nvSpPr>
        <p:spPr>
          <a:xfrm>
            <a:off x="2241754" y="2308124"/>
            <a:ext cx="7720781" cy="3673576"/>
          </a:xfrm>
        </p:spPr>
        <p:txBody>
          <a:bodyPr>
            <a:normAutofit/>
          </a:bodyPr>
          <a:lstStyle/>
          <a:p>
            <a:r>
              <a:rPr lang="en-US" sz="2000"/>
              <a:t>4. Social Responsibility : Ethical marketing research also contributes to broader social responsibility. Companies like Procter &amp; Gamble have implemented ethical research practices to better understand consumer needs while maintaining a commitment to social responsibility (Wells, 2016).</a:t>
            </a:r>
          </a:p>
          <a:p>
            <a:r>
              <a:rPr lang="en-US" sz="2000"/>
              <a:t>5. Long-Term Business Success: Ethical marketing research can contribute to long-term business success. Ben &amp; Jerry's actively engages in ethical sourcing and fair-trade practices, enhancing their brand image and consumer loyalty (Holt, 2016).</a:t>
            </a:r>
          </a:p>
          <a:p>
            <a:r>
              <a:rPr lang="en-US" sz="2000"/>
              <a:t>6. Regulatory Compliance: Adhering to ethical guidelines in marketing research also ensures compliance with legal standards and regulations. </a:t>
            </a:r>
          </a:p>
        </p:txBody>
      </p:sp>
    </p:spTree>
    <p:extLst>
      <p:ext uri="{BB962C8B-B14F-4D97-AF65-F5344CB8AC3E}">
        <p14:creationId xmlns:p14="http://schemas.microsoft.com/office/powerpoint/2010/main" val="3462011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A3C3EF-0BE5-8CBF-D797-C0533E3147AE}"/>
              </a:ext>
            </a:extLst>
          </p:cNvPr>
          <p:cNvSpPr>
            <a:spLocks noGrp="1"/>
          </p:cNvSpPr>
          <p:nvPr>
            <p:ph type="title"/>
          </p:nvPr>
        </p:nvSpPr>
        <p:spPr>
          <a:xfrm>
            <a:off x="1156851" y="637762"/>
            <a:ext cx="9888496" cy="900131"/>
          </a:xfrm>
        </p:spPr>
        <p:txBody>
          <a:bodyPr anchor="t">
            <a:normAutofit fontScale="90000"/>
          </a:bodyPr>
          <a:lstStyle/>
          <a:p>
            <a:r>
              <a:rPr lang="en-US" sz="3700" dirty="0">
                <a:solidFill>
                  <a:schemeClr val="bg1"/>
                </a:solidFill>
              </a:rPr>
              <a:t>Declining ethical standards</a:t>
            </a:r>
            <a:br>
              <a:rPr lang="en-US" sz="3700" dirty="0">
                <a:solidFill>
                  <a:schemeClr val="bg1"/>
                </a:solidFill>
              </a:rPr>
            </a:br>
            <a:r>
              <a:rPr lang="en-US" sz="3700" dirty="0">
                <a:solidFill>
                  <a:schemeClr val="bg1"/>
                </a:solidFill>
              </a:rPr>
              <a:t> in marketing research</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4E22909-27B5-D5DD-5FF7-234CA79AC76A}"/>
              </a:ext>
            </a:extLst>
          </p:cNvPr>
          <p:cNvSpPr>
            <a:spLocks noGrp="1"/>
          </p:cNvSpPr>
          <p:nvPr>
            <p:ph idx="1"/>
          </p:nvPr>
        </p:nvSpPr>
        <p:spPr>
          <a:xfrm>
            <a:off x="1155548" y="2217343"/>
            <a:ext cx="9880893" cy="3959619"/>
          </a:xfrm>
        </p:spPr>
        <p:txBody>
          <a:bodyPr>
            <a:normAutofit/>
          </a:bodyPr>
          <a:lstStyle/>
          <a:p>
            <a:r>
              <a:rPr lang="en-US" sz="2000" dirty="0"/>
              <a:t>1. Pressure for Rapid Results : In today's fast-paced market environment, companies often prioritize speed over ethical considerations. A survey by the Insights Association revealed that many researchers felt compelled to bypass ethical protocols to meet tight deadlines (Insights Association, 2018). </a:t>
            </a:r>
          </a:p>
          <a:p>
            <a:r>
              <a:rPr lang="en-US" sz="2000" dirty="0"/>
              <a:t>2. Misuse of Data : The misuse of consumer data is another critical issue reflecting declining ethical standards. the Cambridge Analytica scandal highlighted how data from millions of Facebook users was harvested without consent and used to influence political campaigns (Cadwalladr &amp; Graham-Harrison, 2018). </a:t>
            </a:r>
          </a:p>
          <a:p>
            <a:r>
              <a:rPr lang="en-US" sz="2000" dirty="0"/>
              <a:t>3. Manipulative Research Practices: Some researchers employ manipulative practices to achieve desired outcomes. A study by Oppenheim (2016) found that 27% of surveyed researchers admitted to employing leading questions, compromising the integrity of their findings</a:t>
            </a:r>
          </a:p>
        </p:txBody>
      </p:sp>
    </p:spTree>
    <p:extLst>
      <p:ext uri="{BB962C8B-B14F-4D97-AF65-F5344CB8AC3E}">
        <p14:creationId xmlns:p14="http://schemas.microsoft.com/office/powerpoint/2010/main" val="3665106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9DEAB3D-56F5-995D-52EC-7147B098A6B6}"/>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B8F4A8-DA9F-490E-9590-45BDCA7AB21A}"/>
              </a:ext>
            </a:extLst>
          </p:cNvPr>
          <p:cNvSpPr>
            <a:spLocks noGrp="1"/>
          </p:cNvSpPr>
          <p:nvPr>
            <p:ph type="title"/>
          </p:nvPr>
        </p:nvSpPr>
        <p:spPr>
          <a:xfrm>
            <a:off x="1156851" y="637762"/>
            <a:ext cx="9888496" cy="900131"/>
          </a:xfrm>
        </p:spPr>
        <p:txBody>
          <a:bodyPr anchor="t">
            <a:normAutofit fontScale="90000"/>
          </a:bodyPr>
          <a:lstStyle/>
          <a:p>
            <a:r>
              <a:rPr lang="en-US" sz="3700" dirty="0">
                <a:solidFill>
                  <a:schemeClr val="bg1"/>
                </a:solidFill>
              </a:rPr>
              <a:t>Declining ethical standards</a:t>
            </a:r>
            <a:br>
              <a:rPr lang="en-US" sz="3700" dirty="0">
                <a:solidFill>
                  <a:schemeClr val="bg1"/>
                </a:solidFill>
              </a:rPr>
            </a:br>
            <a:r>
              <a:rPr lang="en-US" sz="3700" dirty="0">
                <a:solidFill>
                  <a:schemeClr val="bg1"/>
                </a:solidFill>
              </a:rPr>
              <a:t> in marketing research</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60250B3-20F2-9230-278F-BB3FDAEBE071}"/>
              </a:ext>
            </a:extLst>
          </p:cNvPr>
          <p:cNvSpPr>
            <a:spLocks noGrp="1"/>
          </p:cNvSpPr>
          <p:nvPr>
            <p:ph idx="1"/>
          </p:nvPr>
        </p:nvSpPr>
        <p:spPr>
          <a:xfrm>
            <a:off x="1155548" y="2217343"/>
            <a:ext cx="9880893" cy="3959619"/>
          </a:xfrm>
        </p:spPr>
        <p:txBody>
          <a:bodyPr>
            <a:normAutofit/>
          </a:bodyPr>
          <a:lstStyle/>
          <a:p>
            <a:pPr marL="0" indent="0">
              <a:buNone/>
            </a:pPr>
            <a:endParaRPr lang="en-US" sz="2200"/>
          </a:p>
          <a:p>
            <a:r>
              <a:rPr lang="en-US" sz="2200"/>
              <a:t>4. Lack of Regulation: The marketing research industry often lacks strict regulatory oversight, allowing unethical practices to proliferate. The absence of consistent ethical standards makes it difficult to hold organizations accountable, contributing to a culture where unethical behavior can thrive (Wright, 2020).</a:t>
            </a:r>
          </a:p>
          <a:p>
            <a:r>
              <a:rPr lang="en-US" sz="2200"/>
              <a:t>5. Consumer Skepticism: The decline in ethical standards has led to increasing consumer skepticism regarding marketing research. A survey conducted by the Pew Research Center found that 79% of Americans were concerned about how their data is being used, reflecting a growing distrust in marketing practices (Pew Research Center, 2019). </a:t>
            </a:r>
          </a:p>
        </p:txBody>
      </p:sp>
    </p:spTree>
    <p:extLst>
      <p:ext uri="{BB962C8B-B14F-4D97-AF65-F5344CB8AC3E}">
        <p14:creationId xmlns:p14="http://schemas.microsoft.com/office/powerpoint/2010/main" val="20894561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E823FAC-964C-7F87-A761-00C4283F7AD2}"/>
              </a:ext>
            </a:extLst>
          </p:cNvPr>
          <p:cNvSpPr>
            <a:spLocks noGrp="1"/>
          </p:cNvSpPr>
          <p:nvPr>
            <p:ph type="title"/>
          </p:nvPr>
        </p:nvSpPr>
        <p:spPr>
          <a:xfrm>
            <a:off x="1371597" y="348865"/>
            <a:ext cx="10044023" cy="877729"/>
          </a:xfrm>
        </p:spPr>
        <p:txBody>
          <a:bodyPr anchor="ctr">
            <a:normAutofit/>
          </a:bodyPr>
          <a:lstStyle/>
          <a:p>
            <a:r>
              <a:rPr lang="en-US" sz="2800" dirty="0">
                <a:solidFill>
                  <a:srgbClr val="FFFFFF"/>
                </a:solidFill>
              </a:rPr>
              <a:t>Ethical issues in </a:t>
            </a:r>
            <a:br>
              <a:rPr lang="en-US" sz="2800" dirty="0">
                <a:solidFill>
                  <a:srgbClr val="FFFFFF"/>
                </a:solidFill>
              </a:rPr>
            </a:br>
            <a:r>
              <a:rPr lang="en-US" sz="2800" dirty="0">
                <a:solidFill>
                  <a:srgbClr val="FFFFFF"/>
                </a:solidFill>
              </a:rPr>
              <a:t>concept testing research </a:t>
            </a:r>
          </a:p>
        </p:txBody>
      </p:sp>
      <p:graphicFrame>
        <p:nvGraphicFramePr>
          <p:cNvPr id="4" name="Content Placeholder 3">
            <a:extLst>
              <a:ext uri="{FF2B5EF4-FFF2-40B4-BE49-F238E27FC236}">
                <a16:creationId xmlns:a16="http://schemas.microsoft.com/office/drawing/2014/main" id="{4043967F-6238-A7B0-AD6B-D87AA0A92C6E}"/>
              </a:ext>
            </a:extLst>
          </p:cNvPr>
          <p:cNvGraphicFramePr>
            <a:graphicFrameLocks noGrp="1"/>
          </p:cNvGraphicFramePr>
          <p:nvPr>
            <p:ph idx="1"/>
            <p:extLst>
              <p:ext uri="{D42A27DB-BD31-4B8C-83A1-F6EECF244321}">
                <p14:modId xmlns:p14="http://schemas.microsoft.com/office/powerpoint/2010/main" val="1703913718"/>
              </p:ext>
            </p:extLst>
          </p:nvPr>
        </p:nvGraphicFramePr>
        <p:xfrm>
          <a:off x="1463142" y="2112579"/>
          <a:ext cx="9289658" cy="4192806"/>
        </p:xfrm>
        <a:graphic>
          <a:graphicData uri="http://schemas.openxmlformats.org/drawingml/2006/table">
            <a:tbl>
              <a:tblPr firstRow="1" firstCol="1" bandRow="1"/>
              <a:tblGrid>
                <a:gridCol w="3027038">
                  <a:extLst>
                    <a:ext uri="{9D8B030D-6E8A-4147-A177-3AD203B41FA5}">
                      <a16:colId xmlns:a16="http://schemas.microsoft.com/office/drawing/2014/main" val="1659378445"/>
                    </a:ext>
                  </a:extLst>
                </a:gridCol>
                <a:gridCol w="3039963">
                  <a:extLst>
                    <a:ext uri="{9D8B030D-6E8A-4147-A177-3AD203B41FA5}">
                      <a16:colId xmlns:a16="http://schemas.microsoft.com/office/drawing/2014/main" val="389004766"/>
                    </a:ext>
                  </a:extLst>
                </a:gridCol>
                <a:gridCol w="3222657">
                  <a:extLst>
                    <a:ext uri="{9D8B030D-6E8A-4147-A177-3AD203B41FA5}">
                      <a16:colId xmlns:a16="http://schemas.microsoft.com/office/drawing/2014/main" val="432334017"/>
                    </a:ext>
                  </a:extLst>
                </a:gridCol>
              </a:tblGrid>
              <a:tr h="334068">
                <a:tc>
                  <a:txBody>
                    <a:bodyPr/>
                    <a:lstStyle/>
                    <a:p>
                      <a:pPr marL="0" marR="0" algn="ctr">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Ethical Issue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47372714"/>
                  </a:ext>
                </a:extLst>
              </a:tr>
              <a:tr h="1286246">
                <a:tc>
                  <a:txBody>
                    <a:bodyPr/>
                    <a:lstStyle/>
                    <a:p>
                      <a:pPr marL="0" marR="0">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Informed Consent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Participants must be clearly informed about the nature and purpose of the concept test, including potential outcomes.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Failing to explain that their feedback could influence product development leads to a lack of informed participation.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00068436"/>
                  </a:ext>
                </a:extLst>
              </a:tr>
              <a:tr h="1286246">
                <a:tc>
                  <a:txBody>
                    <a:bodyPr/>
                    <a:lstStyle/>
                    <a:p>
                      <a:pPr marL="0" marR="0">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Expectation Management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It’s essential to manage participant expectations about the likelihood of the concept being developed or released.</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Participants may assume a concept will be produced if they receive enthusiastic feedback during testing.</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65436793"/>
                  </a:ext>
                </a:extLst>
              </a:tr>
              <a:tr h="1286246">
                <a:tc>
                  <a:txBody>
                    <a:bodyPr/>
                    <a:lstStyle/>
                    <a:p>
                      <a:pPr marL="0" marR="0">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Misrepresentation of Concepts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Presenting concepts in a misleading way can create false impressions of the product’s capabilities.</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Showcasing a product concept with exaggerated benefits that are not realistic for the final product.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697" marR="626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81396576"/>
                  </a:ext>
                </a:extLst>
              </a:tr>
            </a:tbl>
          </a:graphicData>
        </a:graphic>
      </p:graphicFrame>
    </p:spTree>
    <p:extLst>
      <p:ext uri="{BB962C8B-B14F-4D97-AF65-F5344CB8AC3E}">
        <p14:creationId xmlns:p14="http://schemas.microsoft.com/office/powerpoint/2010/main" val="13121372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7FBE4AB-69A9-9C28-7EA9-6B2B04C592C4}"/>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77D35F-7278-AB91-CB61-46E5E1431D40}"/>
              </a:ext>
            </a:extLst>
          </p:cNvPr>
          <p:cNvSpPr>
            <a:spLocks noGrp="1"/>
          </p:cNvSpPr>
          <p:nvPr>
            <p:ph type="title"/>
          </p:nvPr>
        </p:nvSpPr>
        <p:spPr>
          <a:xfrm>
            <a:off x="1371597" y="348865"/>
            <a:ext cx="10044023" cy="877729"/>
          </a:xfrm>
        </p:spPr>
        <p:txBody>
          <a:bodyPr anchor="ctr">
            <a:normAutofit/>
          </a:bodyPr>
          <a:lstStyle/>
          <a:p>
            <a:r>
              <a:rPr lang="en-US" sz="2800">
                <a:solidFill>
                  <a:srgbClr val="FFFFFF"/>
                </a:solidFill>
              </a:rPr>
              <a:t>Ethical issues in </a:t>
            </a:r>
            <a:br>
              <a:rPr lang="en-US" sz="2800">
                <a:solidFill>
                  <a:srgbClr val="FFFFFF"/>
                </a:solidFill>
              </a:rPr>
            </a:br>
            <a:r>
              <a:rPr lang="en-US" sz="2800">
                <a:solidFill>
                  <a:srgbClr val="FFFFFF"/>
                </a:solidFill>
              </a:rPr>
              <a:t>concept testing research </a:t>
            </a:r>
          </a:p>
        </p:txBody>
      </p:sp>
      <p:graphicFrame>
        <p:nvGraphicFramePr>
          <p:cNvPr id="4" name="Content Placeholder 3">
            <a:extLst>
              <a:ext uri="{FF2B5EF4-FFF2-40B4-BE49-F238E27FC236}">
                <a16:creationId xmlns:a16="http://schemas.microsoft.com/office/drawing/2014/main" id="{437E70E3-5254-0F74-76BE-0EF73B664F05}"/>
              </a:ext>
            </a:extLst>
          </p:cNvPr>
          <p:cNvGraphicFramePr>
            <a:graphicFrameLocks noGrp="1"/>
          </p:cNvGraphicFramePr>
          <p:nvPr>
            <p:ph idx="1"/>
            <p:extLst>
              <p:ext uri="{D42A27DB-BD31-4B8C-83A1-F6EECF244321}">
                <p14:modId xmlns:p14="http://schemas.microsoft.com/office/powerpoint/2010/main" val="2180208739"/>
              </p:ext>
            </p:extLst>
          </p:nvPr>
        </p:nvGraphicFramePr>
        <p:xfrm>
          <a:off x="834649" y="2112579"/>
          <a:ext cx="10546645" cy="4192807"/>
        </p:xfrm>
        <a:graphic>
          <a:graphicData uri="http://schemas.openxmlformats.org/drawingml/2006/table">
            <a:tbl>
              <a:tblPr firstRow="1" firstCol="1" bandRow="1"/>
              <a:tblGrid>
                <a:gridCol w="2490930">
                  <a:extLst>
                    <a:ext uri="{9D8B030D-6E8A-4147-A177-3AD203B41FA5}">
                      <a16:colId xmlns:a16="http://schemas.microsoft.com/office/drawing/2014/main" val="1659378445"/>
                    </a:ext>
                  </a:extLst>
                </a:gridCol>
                <a:gridCol w="4045810">
                  <a:extLst>
                    <a:ext uri="{9D8B030D-6E8A-4147-A177-3AD203B41FA5}">
                      <a16:colId xmlns:a16="http://schemas.microsoft.com/office/drawing/2014/main" val="389004766"/>
                    </a:ext>
                  </a:extLst>
                </a:gridCol>
                <a:gridCol w="4009905">
                  <a:extLst>
                    <a:ext uri="{9D8B030D-6E8A-4147-A177-3AD203B41FA5}">
                      <a16:colId xmlns:a16="http://schemas.microsoft.com/office/drawing/2014/main" val="432334017"/>
                    </a:ext>
                  </a:extLst>
                </a:gridCol>
              </a:tblGrid>
              <a:tr h="358809">
                <a:tc>
                  <a:txBody>
                    <a:bodyPr/>
                    <a:lstStyle/>
                    <a:p>
                      <a:pPr marL="0" marR="0" algn="ctr">
                        <a:lnSpc>
                          <a:spcPct val="115000"/>
                        </a:lnSpc>
                        <a:spcAft>
                          <a:spcPts val="100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Ethical Issue</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100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100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47372714"/>
                  </a:ext>
                </a:extLst>
              </a:tr>
              <a:tr h="1048202">
                <a:tc>
                  <a:txBody>
                    <a:bodyPr/>
                    <a:lstStyle/>
                    <a:p>
                      <a:pPr marL="0" marR="0">
                        <a:lnSpc>
                          <a:spcPct val="115000"/>
                        </a:lnSpc>
                        <a:spcAft>
                          <a:spcPts val="100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Vulnerability of Participants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Special care is required when testing concepts with vulnerable populations, ensuring they are not exploited.</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Conducting concept tests on children without adequate safeguards or parental consent.</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55553062"/>
                  </a:ext>
                </a:extLst>
              </a:tr>
              <a:tr h="1392898">
                <a:tc>
                  <a:txBody>
                    <a:bodyPr/>
                    <a:lstStyle/>
                    <a:p>
                      <a:pPr marL="0" marR="0">
                        <a:lnSpc>
                          <a:spcPct val="115000"/>
                        </a:lnSpc>
                        <a:spcAft>
                          <a:spcPts val="100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Data Usage Transparency</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Clear communication about how data collected during concept testing will be used is crucial for ethical compliance.</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Not informing participants that their feedback may be shared with third parties or used for marketing purposes.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62361228"/>
                  </a:ext>
                </a:extLst>
              </a:tr>
              <a:tr h="1392898">
                <a:tc>
                  <a:txBody>
                    <a:bodyPr/>
                    <a:lstStyle/>
                    <a:p>
                      <a:pPr marL="0" marR="0">
                        <a:lnSpc>
                          <a:spcPct val="115000"/>
                        </a:lnSpc>
                        <a:spcAft>
                          <a:spcPts val="1000"/>
                        </a:spcAft>
                      </a:pPr>
                      <a:r>
                        <a:rPr lang="en-US" sz="2000" b="1" kern="0">
                          <a:effectLst/>
                          <a:latin typeface="Times New Roman" panose="02020603050405020304" pitchFamily="18" charset="0"/>
                          <a:ea typeface="Times New Roman" panose="02020603050405020304" pitchFamily="18" charset="0"/>
                          <a:cs typeface="Times New Roman" panose="02020603050405020304" pitchFamily="18" charset="0"/>
                        </a:rPr>
                        <a:t>Pressure to Conform</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000" kern="0">
                          <a:effectLst/>
                          <a:latin typeface="Times New Roman" panose="02020603050405020304" pitchFamily="18" charset="0"/>
                          <a:ea typeface="Times New Roman" panose="02020603050405020304" pitchFamily="18" charset="0"/>
                          <a:cs typeface="Times New Roman" panose="02020603050405020304" pitchFamily="18" charset="0"/>
                        </a:rPr>
                        <a:t>Participants may feel pressured to provide positive feedback to please researchers, compromising genuine responses.</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Using a suggestive tone or body language that encourages participants to agree with presented concepts.</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7441" marR="674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32072005"/>
                  </a:ext>
                </a:extLst>
              </a:tr>
            </a:tbl>
          </a:graphicData>
        </a:graphic>
      </p:graphicFrame>
    </p:spTree>
    <p:extLst>
      <p:ext uri="{BB962C8B-B14F-4D97-AF65-F5344CB8AC3E}">
        <p14:creationId xmlns:p14="http://schemas.microsoft.com/office/powerpoint/2010/main" val="36854509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A3A6FA6-5C08-11BC-F88E-46BE00E2C052}"/>
              </a:ext>
            </a:extLst>
          </p:cNvPr>
          <p:cNvSpPr>
            <a:spLocks noGrp="1"/>
          </p:cNvSpPr>
          <p:nvPr>
            <p:ph type="title"/>
          </p:nvPr>
        </p:nvSpPr>
        <p:spPr>
          <a:xfrm>
            <a:off x="1371597" y="348865"/>
            <a:ext cx="10044023" cy="877729"/>
          </a:xfrm>
        </p:spPr>
        <p:txBody>
          <a:bodyPr anchor="ctr">
            <a:normAutofit fontScale="90000"/>
          </a:bodyPr>
          <a:lstStyle/>
          <a:p>
            <a:r>
              <a:rPr lang="en-US" sz="4000" dirty="0">
                <a:solidFill>
                  <a:srgbClr val="FFFFFF"/>
                </a:solidFill>
              </a:rPr>
              <a:t>Ethical issues in </a:t>
            </a:r>
            <a:br>
              <a:rPr lang="en-US" sz="4000" dirty="0">
                <a:solidFill>
                  <a:srgbClr val="FFFFFF"/>
                </a:solidFill>
              </a:rPr>
            </a:br>
            <a:r>
              <a:rPr lang="en-US" sz="4000" dirty="0">
                <a:solidFill>
                  <a:srgbClr val="FFFFFF"/>
                </a:solidFill>
              </a:rPr>
              <a:t>new product testing</a:t>
            </a:r>
          </a:p>
        </p:txBody>
      </p:sp>
      <p:graphicFrame>
        <p:nvGraphicFramePr>
          <p:cNvPr id="4" name="Content Placeholder 3">
            <a:extLst>
              <a:ext uri="{FF2B5EF4-FFF2-40B4-BE49-F238E27FC236}">
                <a16:creationId xmlns:a16="http://schemas.microsoft.com/office/drawing/2014/main" id="{B4B17C56-5C08-F48C-FBA8-8764E0B854EE}"/>
              </a:ext>
            </a:extLst>
          </p:cNvPr>
          <p:cNvGraphicFramePr>
            <a:graphicFrameLocks noGrp="1"/>
          </p:cNvGraphicFramePr>
          <p:nvPr>
            <p:ph idx="1"/>
            <p:extLst>
              <p:ext uri="{D42A27DB-BD31-4B8C-83A1-F6EECF244321}">
                <p14:modId xmlns:p14="http://schemas.microsoft.com/office/powerpoint/2010/main" val="789618778"/>
              </p:ext>
            </p:extLst>
          </p:nvPr>
        </p:nvGraphicFramePr>
        <p:xfrm>
          <a:off x="1707860" y="2112579"/>
          <a:ext cx="8800223" cy="4192807"/>
        </p:xfrm>
        <a:graphic>
          <a:graphicData uri="http://schemas.openxmlformats.org/drawingml/2006/table">
            <a:tbl>
              <a:tblPr firstRow="1" firstCol="1" bandRow="1"/>
              <a:tblGrid>
                <a:gridCol w="2868242">
                  <a:extLst>
                    <a:ext uri="{9D8B030D-6E8A-4147-A177-3AD203B41FA5}">
                      <a16:colId xmlns:a16="http://schemas.microsoft.com/office/drawing/2014/main" val="2617238055"/>
                    </a:ext>
                  </a:extLst>
                </a:gridCol>
                <a:gridCol w="2969597">
                  <a:extLst>
                    <a:ext uri="{9D8B030D-6E8A-4147-A177-3AD203B41FA5}">
                      <a16:colId xmlns:a16="http://schemas.microsoft.com/office/drawing/2014/main" val="3167603061"/>
                    </a:ext>
                  </a:extLst>
                </a:gridCol>
                <a:gridCol w="2962384">
                  <a:extLst>
                    <a:ext uri="{9D8B030D-6E8A-4147-A177-3AD203B41FA5}">
                      <a16:colId xmlns:a16="http://schemas.microsoft.com/office/drawing/2014/main" val="1693434509"/>
                    </a:ext>
                  </a:extLst>
                </a:gridCol>
              </a:tblGrid>
              <a:tr h="331552">
                <a:tc>
                  <a:txBody>
                    <a:bodyPr/>
                    <a:lstStyle/>
                    <a:p>
                      <a:pPr marL="0" marR="0" algn="ctr">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Ethical Issue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75223265"/>
                  </a:ext>
                </a:extLst>
              </a:tr>
              <a:tr h="1287085">
                <a:tc>
                  <a:txBody>
                    <a:bodyPr/>
                    <a:lstStyle/>
                    <a:p>
                      <a:pPr marL="0" marR="0">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Safety and Risk Management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Ensuring that the product being tested does not pose any undue risk to participants is crucial.</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Testing a food product that could cause allergic reactions without proper screening.</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57073075"/>
                  </a:ext>
                </a:extLst>
              </a:tr>
              <a:tr h="1287085">
                <a:tc>
                  <a:txBody>
                    <a:bodyPr/>
                    <a:lstStyle/>
                    <a:p>
                      <a:pPr marL="0" marR="0">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Data Privacy</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Protecting the personal data of participants and ensuring it is not misused or disclosed without consent.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Using participants’ data for marketing purposes without their explicit permission.</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2108576"/>
                  </a:ext>
                </a:extLst>
              </a:tr>
              <a:tr h="1287085">
                <a:tc>
                  <a:txBody>
                    <a:bodyPr/>
                    <a:lstStyle/>
                    <a:p>
                      <a:pPr marL="0" marR="0">
                        <a:lnSpc>
                          <a:spcPct val="115000"/>
                        </a:lnSpc>
                        <a:spcAft>
                          <a:spcPts val="1000"/>
                        </a:spcAft>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Pressure to Provide Positive Feedback</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Participants might feel pressured to give favorable reviews, which can skew data and feedback.</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Researchers leading discussions in a way that encourages participants to praise the product.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62317" marR="623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0843315"/>
                  </a:ext>
                </a:extLst>
              </a:tr>
            </a:tbl>
          </a:graphicData>
        </a:graphic>
      </p:graphicFrame>
    </p:spTree>
    <p:extLst>
      <p:ext uri="{BB962C8B-B14F-4D97-AF65-F5344CB8AC3E}">
        <p14:creationId xmlns:p14="http://schemas.microsoft.com/office/powerpoint/2010/main" val="1095698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C4EF8E2-3057-683A-D0C7-86D6E15C42F0}"/>
              </a:ext>
            </a:extLst>
          </p:cNvPr>
          <p:cNvSpPr>
            <a:spLocks noGrp="1"/>
          </p:cNvSpPr>
          <p:nvPr>
            <p:ph type="title"/>
          </p:nvPr>
        </p:nvSpPr>
        <p:spPr>
          <a:xfrm>
            <a:off x="1371597" y="348865"/>
            <a:ext cx="10044023" cy="877729"/>
          </a:xfrm>
        </p:spPr>
        <p:txBody>
          <a:bodyPr anchor="ctr">
            <a:normAutofit/>
          </a:bodyPr>
          <a:lstStyle/>
          <a:p>
            <a:r>
              <a:rPr lang="en-US" sz="2800">
                <a:solidFill>
                  <a:srgbClr val="FFFFFF"/>
                </a:solidFill>
              </a:rPr>
              <a:t>Ethical issues in </a:t>
            </a:r>
            <a:br>
              <a:rPr lang="en-US" sz="2800">
                <a:solidFill>
                  <a:srgbClr val="FFFFFF"/>
                </a:solidFill>
              </a:rPr>
            </a:br>
            <a:r>
              <a:rPr lang="en-US" sz="2800">
                <a:solidFill>
                  <a:srgbClr val="FFFFFF"/>
                </a:solidFill>
              </a:rPr>
              <a:t>name test</a:t>
            </a:r>
          </a:p>
        </p:txBody>
      </p:sp>
      <p:graphicFrame>
        <p:nvGraphicFramePr>
          <p:cNvPr id="4" name="Content Placeholder 3">
            <a:extLst>
              <a:ext uri="{FF2B5EF4-FFF2-40B4-BE49-F238E27FC236}">
                <a16:creationId xmlns:a16="http://schemas.microsoft.com/office/drawing/2014/main" id="{51B89E55-043E-5D2D-B4FA-1AEFF5319372}"/>
              </a:ext>
            </a:extLst>
          </p:cNvPr>
          <p:cNvGraphicFramePr>
            <a:graphicFrameLocks noGrp="1"/>
          </p:cNvGraphicFramePr>
          <p:nvPr>
            <p:ph idx="1"/>
            <p:extLst>
              <p:ext uri="{D42A27DB-BD31-4B8C-83A1-F6EECF244321}">
                <p14:modId xmlns:p14="http://schemas.microsoft.com/office/powerpoint/2010/main" val="1969171203"/>
              </p:ext>
            </p:extLst>
          </p:nvPr>
        </p:nvGraphicFramePr>
        <p:xfrm>
          <a:off x="644056" y="2375586"/>
          <a:ext cx="10927831" cy="4018590"/>
        </p:xfrm>
        <a:graphic>
          <a:graphicData uri="http://schemas.openxmlformats.org/drawingml/2006/table">
            <a:tbl>
              <a:tblPr firstRow="1" firstCol="1" bandRow="1"/>
              <a:tblGrid>
                <a:gridCol w="2603825">
                  <a:extLst>
                    <a:ext uri="{9D8B030D-6E8A-4147-A177-3AD203B41FA5}">
                      <a16:colId xmlns:a16="http://schemas.microsoft.com/office/drawing/2014/main" val="1023675650"/>
                    </a:ext>
                  </a:extLst>
                </a:gridCol>
                <a:gridCol w="4243112">
                  <a:extLst>
                    <a:ext uri="{9D8B030D-6E8A-4147-A177-3AD203B41FA5}">
                      <a16:colId xmlns:a16="http://schemas.microsoft.com/office/drawing/2014/main" val="2248998137"/>
                    </a:ext>
                  </a:extLst>
                </a:gridCol>
                <a:gridCol w="4080894">
                  <a:extLst>
                    <a:ext uri="{9D8B030D-6E8A-4147-A177-3AD203B41FA5}">
                      <a16:colId xmlns:a16="http://schemas.microsoft.com/office/drawing/2014/main" val="1731354907"/>
                    </a:ext>
                  </a:extLst>
                </a:gridCol>
              </a:tblGrid>
              <a:tr h="375542">
                <a:tc>
                  <a:txBody>
                    <a:bodyPr/>
                    <a:lstStyle/>
                    <a:p>
                      <a:pPr marL="0" marR="0" algn="ctr">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Ethical Issue</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9675040"/>
                  </a:ext>
                </a:extLst>
              </a:tr>
              <a:tr h="1097084">
                <a:tc>
                  <a:txBody>
                    <a:bodyPr/>
                    <a:lstStyle/>
                    <a:p>
                      <a:pPr marL="0" marR="0">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Intellectual Property Concerns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100" kern="0" dirty="0">
                          <a:effectLst/>
                          <a:latin typeface="Times New Roman" panose="02020603050405020304" pitchFamily="18" charset="0"/>
                          <a:ea typeface="Times New Roman" panose="02020603050405020304" pitchFamily="18" charset="0"/>
                          <a:cs typeface="Times New Roman" panose="02020603050405020304" pitchFamily="18" charset="0"/>
                        </a:rPr>
                        <a:t>Testing names that may infringe on existing trademarks or copyrights can lead to legal issues.</a:t>
                      </a:r>
                      <a:endParaRPr lang="en-US" sz="21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Using a name that closely resembles a well-known brand could result in legal challenges.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16076328"/>
                  </a:ext>
                </a:extLst>
              </a:tr>
              <a:tr h="1097084">
                <a:tc>
                  <a:txBody>
                    <a:bodyPr/>
                    <a:lstStyle/>
                    <a:p>
                      <a:pPr marL="0" marR="0">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Brand Identity Misalignment</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Names should align with the intended brand identity; mismatches can mislead consumers.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Testing a name that suggests luxury for a budget product could confuse consumers and damage trust.</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62257371"/>
                  </a:ext>
                </a:extLst>
              </a:tr>
              <a:tr h="1097084">
                <a:tc>
                  <a:txBody>
                    <a:bodyPr/>
                    <a:lstStyle/>
                    <a:p>
                      <a:pPr marL="0" marR="0">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Feedback Bias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Responses may be biased based on participants' preconceived notions of what a brand should represent.</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Participants may favor names that sound more familiar or conventional, regardless of their relevance.</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586" marR="7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31767004"/>
                  </a:ext>
                </a:extLst>
              </a:tr>
            </a:tbl>
          </a:graphicData>
        </a:graphic>
      </p:graphicFrame>
    </p:spTree>
    <p:extLst>
      <p:ext uri="{BB962C8B-B14F-4D97-AF65-F5344CB8AC3E}">
        <p14:creationId xmlns:p14="http://schemas.microsoft.com/office/powerpoint/2010/main" val="40074857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9285C39-2804-E4CD-DE65-52BEC2563056}"/>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4F825D-E86A-A62C-B655-1D6E0D7E5179}"/>
              </a:ext>
            </a:extLst>
          </p:cNvPr>
          <p:cNvSpPr>
            <a:spLocks noGrp="1"/>
          </p:cNvSpPr>
          <p:nvPr>
            <p:ph type="title"/>
          </p:nvPr>
        </p:nvSpPr>
        <p:spPr>
          <a:xfrm>
            <a:off x="1371597" y="348865"/>
            <a:ext cx="10044023" cy="877729"/>
          </a:xfrm>
        </p:spPr>
        <p:txBody>
          <a:bodyPr anchor="ctr">
            <a:normAutofit/>
          </a:bodyPr>
          <a:lstStyle/>
          <a:p>
            <a:r>
              <a:rPr lang="en-US" sz="2800" dirty="0">
                <a:solidFill>
                  <a:srgbClr val="FFFFFF"/>
                </a:solidFill>
              </a:rPr>
              <a:t>Ethical issues in </a:t>
            </a:r>
            <a:br>
              <a:rPr lang="en-US" sz="2800" dirty="0">
                <a:solidFill>
                  <a:srgbClr val="FFFFFF"/>
                </a:solidFill>
              </a:rPr>
            </a:br>
            <a:r>
              <a:rPr lang="en-US" sz="2800" dirty="0">
                <a:solidFill>
                  <a:srgbClr val="FFFFFF"/>
                </a:solidFill>
              </a:rPr>
              <a:t>name test</a:t>
            </a:r>
          </a:p>
        </p:txBody>
      </p:sp>
      <p:graphicFrame>
        <p:nvGraphicFramePr>
          <p:cNvPr id="4" name="Content Placeholder 3">
            <a:extLst>
              <a:ext uri="{FF2B5EF4-FFF2-40B4-BE49-F238E27FC236}">
                <a16:creationId xmlns:a16="http://schemas.microsoft.com/office/drawing/2014/main" id="{A37AB37B-AEE5-CE9E-669C-4E1E2B738303}"/>
              </a:ext>
            </a:extLst>
          </p:cNvPr>
          <p:cNvGraphicFramePr>
            <a:graphicFrameLocks noGrp="1"/>
          </p:cNvGraphicFramePr>
          <p:nvPr>
            <p:ph idx="1"/>
            <p:extLst>
              <p:ext uri="{D42A27DB-BD31-4B8C-83A1-F6EECF244321}">
                <p14:modId xmlns:p14="http://schemas.microsoft.com/office/powerpoint/2010/main" val="3969707398"/>
              </p:ext>
            </p:extLst>
          </p:nvPr>
        </p:nvGraphicFramePr>
        <p:xfrm>
          <a:off x="644056" y="2372372"/>
          <a:ext cx="10927831" cy="3673220"/>
        </p:xfrm>
        <a:graphic>
          <a:graphicData uri="http://schemas.openxmlformats.org/drawingml/2006/table">
            <a:tbl>
              <a:tblPr firstRow="1" firstCol="1" bandRow="1"/>
              <a:tblGrid>
                <a:gridCol w="2802058">
                  <a:extLst>
                    <a:ext uri="{9D8B030D-6E8A-4147-A177-3AD203B41FA5}">
                      <a16:colId xmlns:a16="http://schemas.microsoft.com/office/drawing/2014/main" val="1023675650"/>
                    </a:ext>
                  </a:extLst>
                </a:gridCol>
                <a:gridCol w="3784669">
                  <a:extLst>
                    <a:ext uri="{9D8B030D-6E8A-4147-A177-3AD203B41FA5}">
                      <a16:colId xmlns:a16="http://schemas.microsoft.com/office/drawing/2014/main" val="2248998137"/>
                    </a:ext>
                  </a:extLst>
                </a:gridCol>
                <a:gridCol w="4341104">
                  <a:extLst>
                    <a:ext uri="{9D8B030D-6E8A-4147-A177-3AD203B41FA5}">
                      <a16:colId xmlns:a16="http://schemas.microsoft.com/office/drawing/2014/main" val="1731354907"/>
                    </a:ext>
                  </a:extLst>
                </a:gridCol>
              </a:tblGrid>
              <a:tr h="376495">
                <a:tc>
                  <a:txBody>
                    <a:bodyPr/>
                    <a:lstStyle/>
                    <a:p>
                      <a:pPr marL="0" marR="0" algn="ctr">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Ethical Issue</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052" marR="700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052" marR="700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052" marR="700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9675040"/>
                  </a:ext>
                </a:extLst>
              </a:tr>
              <a:tr h="1830058">
                <a:tc>
                  <a:txBody>
                    <a:bodyPr/>
                    <a:lstStyle/>
                    <a:p>
                      <a:pPr marL="0" marR="0">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Impact on Consumer Perception</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052" marR="700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The name chosen can significantly influence consumer perception and behavior, requiring ethical consideration of implications.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052" marR="700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A name that unintentionally conveys a negative stereotype can harm brand reputation and consumer trust.</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052" marR="700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35055180"/>
                  </a:ext>
                </a:extLst>
              </a:tr>
              <a:tr h="1466667">
                <a:tc>
                  <a:txBody>
                    <a:bodyPr/>
                    <a:lstStyle/>
                    <a:p>
                      <a:pPr marL="0" marR="0">
                        <a:lnSpc>
                          <a:spcPct val="115000"/>
                        </a:lnSpc>
                        <a:spcAft>
                          <a:spcPts val="1000"/>
                        </a:spcAft>
                      </a:pPr>
                      <a:r>
                        <a:rPr lang="en-US" sz="2100" b="1" kern="0">
                          <a:effectLst/>
                          <a:latin typeface="Times New Roman" panose="02020603050405020304" pitchFamily="18" charset="0"/>
                          <a:ea typeface="Times New Roman" panose="02020603050405020304" pitchFamily="18" charset="0"/>
                          <a:cs typeface="Times New Roman" panose="02020603050405020304" pitchFamily="18" charset="0"/>
                        </a:rPr>
                        <a:t>Undue Influence of Market Trends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052" marR="700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Relying too heavily on current market trends can lead to superficial naming decisions that lack long-term viability.</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052" marR="700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1000"/>
                        </a:spcAft>
                      </a:pPr>
                      <a:r>
                        <a:rPr lang="en-US" sz="2100" kern="0">
                          <a:effectLst/>
                          <a:latin typeface="Times New Roman" panose="02020603050405020304" pitchFamily="18" charset="0"/>
                          <a:ea typeface="Times New Roman" panose="02020603050405020304" pitchFamily="18" charset="0"/>
                          <a:cs typeface="Times New Roman" panose="02020603050405020304" pitchFamily="18" charset="0"/>
                        </a:rPr>
                        <a:t>Naming a product based on a fleeting trend may lead to rapid obsolescence, misleading consumers.</a:t>
                      </a:r>
                      <a:endParaRPr lang="en-US" sz="2100" kern="100">
                        <a:effectLst/>
                        <a:latin typeface="Calibri" panose="020F0502020204030204" pitchFamily="34" charset="0"/>
                        <a:ea typeface="SimSun" panose="02010600030101010101" pitchFamily="2" charset="-122"/>
                        <a:cs typeface="Times New Roman" panose="02020603050405020304" pitchFamily="18" charset="0"/>
                      </a:endParaRPr>
                    </a:p>
                  </a:txBody>
                  <a:tcPr marL="70052" marR="700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05524795"/>
                  </a:ext>
                </a:extLst>
              </a:tr>
            </a:tbl>
          </a:graphicData>
        </a:graphic>
      </p:graphicFrame>
    </p:spTree>
    <p:extLst>
      <p:ext uri="{BB962C8B-B14F-4D97-AF65-F5344CB8AC3E}">
        <p14:creationId xmlns:p14="http://schemas.microsoft.com/office/powerpoint/2010/main" val="476698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578DA7-CD6F-519B-B66D-F86644B402C9}"/>
              </a:ext>
            </a:extLst>
          </p:cNvPr>
          <p:cNvSpPr>
            <a:spLocks noGrp="1"/>
          </p:cNvSpPr>
          <p:nvPr>
            <p:ph type="title"/>
          </p:nvPr>
        </p:nvSpPr>
        <p:spPr>
          <a:xfrm>
            <a:off x="1371599" y="294538"/>
            <a:ext cx="9895951" cy="1033669"/>
          </a:xfrm>
        </p:spPr>
        <p:txBody>
          <a:bodyPr>
            <a:normAutofit fontScale="90000"/>
          </a:bodyPr>
          <a:lstStyle/>
          <a:p>
            <a:r>
              <a:rPr lang="en-US" sz="4000" dirty="0">
                <a:solidFill>
                  <a:srgbClr val="FFFFFF"/>
                </a:solidFill>
              </a:rPr>
              <a:t>Ethical issues</a:t>
            </a:r>
            <a:br>
              <a:rPr lang="en-US" sz="4000" dirty="0">
                <a:solidFill>
                  <a:srgbClr val="FFFFFF"/>
                </a:solidFill>
              </a:rPr>
            </a:br>
            <a:r>
              <a:rPr lang="en-US" sz="4000" dirty="0">
                <a:solidFill>
                  <a:srgbClr val="FFFFFF"/>
                </a:solidFill>
              </a:rPr>
              <a:t> in package test</a:t>
            </a:r>
          </a:p>
        </p:txBody>
      </p:sp>
      <p:sp>
        <p:nvSpPr>
          <p:cNvPr id="3" name="Content Placeholder 2">
            <a:extLst>
              <a:ext uri="{FF2B5EF4-FFF2-40B4-BE49-F238E27FC236}">
                <a16:creationId xmlns:a16="http://schemas.microsoft.com/office/drawing/2014/main" id="{574EE5E1-F2B8-776D-3D43-AA859BBA8EE9}"/>
              </a:ext>
            </a:extLst>
          </p:cNvPr>
          <p:cNvSpPr>
            <a:spLocks noGrp="1"/>
          </p:cNvSpPr>
          <p:nvPr>
            <p:ph idx="1"/>
          </p:nvPr>
        </p:nvSpPr>
        <p:spPr>
          <a:xfrm>
            <a:off x="1371599" y="1622745"/>
            <a:ext cx="10360618" cy="5119018"/>
          </a:xfrm>
        </p:spPr>
        <p:txBody>
          <a:bodyPr anchor="ctr">
            <a:normAutofit/>
          </a:bodyPr>
          <a:lstStyle/>
          <a:p>
            <a:r>
              <a:rPr lang="en-US" sz="2000" dirty="0"/>
              <a:t>1. Consumer Safety: Example: If a company tests packaging materials for food products without ensuring that they are non-toxic and safe for consumer use, it poses a serious ethical issue. </a:t>
            </a:r>
          </a:p>
          <a:p>
            <a:r>
              <a:rPr lang="en-US" sz="2000" dirty="0"/>
              <a:t>The failure to conduct thorough safety tests could lead to health risks for consumers (World Health Organization (WHO). (2020).</a:t>
            </a:r>
          </a:p>
          <a:p>
            <a:r>
              <a:rPr lang="en-US" sz="2000" dirty="0"/>
              <a:t>2. Environmental Impact Example: Using non-biodegradable materials in packaging can contribute to environmental degradation. </a:t>
            </a:r>
          </a:p>
          <a:p>
            <a:r>
              <a:rPr lang="en-US" sz="2000" dirty="0"/>
              <a:t>Companies have an ethical obligation to consider the ecological footprint of their packaging choices (</a:t>
            </a:r>
            <a:r>
              <a:rPr lang="en-US" sz="2000" dirty="0" err="1"/>
              <a:t>Thøgersen</a:t>
            </a:r>
            <a:r>
              <a:rPr lang="en-US" sz="2000" dirty="0"/>
              <a:t>, &amp; Zhou, (2012). </a:t>
            </a:r>
          </a:p>
          <a:p>
            <a:r>
              <a:rPr lang="en-US" sz="2000" dirty="0"/>
              <a:t>3. Transparency and Honesty: Example: A company may choose not to disclose that certain testing procedures were rushed or inadequate, misleading consumers about the safety and quality of the packaging. </a:t>
            </a:r>
          </a:p>
          <a:p>
            <a:r>
              <a:rPr lang="en-US" sz="2000" dirty="0"/>
              <a:t>Ethical testing practices require honesty about the methods and results (Fisher, 2013).</a:t>
            </a:r>
          </a:p>
          <a:p>
            <a:endParaRPr lang="en-US" sz="1700" dirty="0"/>
          </a:p>
        </p:txBody>
      </p:sp>
    </p:spTree>
    <p:extLst>
      <p:ext uri="{BB962C8B-B14F-4D97-AF65-F5344CB8AC3E}">
        <p14:creationId xmlns:p14="http://schemas.microsoft.com/office/powerpoint/2010/main" val="2423948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F9EDE59-00DA-1176-081B-855F8B8375B4}"/>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81DEC4-A845-2100-5E1F-748F3B85BEE2}"/>
              </a:ext>
            </a:extLst>
          </p:cNvPr>
          <p:cNvSpPr>
            <a:spLocks noGrp="1"/>
          </p:cNvSpPr>
          <p:nvPr>
            <p:ph type="title"/>
          </p:nvPr>
        </p:nvSpPr>
        <p:spPr>
          <a:xfrm>
            <a:off x="1371599" y="294538"/>
            <a:ext cx="9895951" cy="1033669"/>
          </a:xfrm>
        </p:spPr>
        <p:txBody>
          <a:bodyPr>
            <a:normAutofit fontScale="90000"/>
          </a:bodyPr>
          <a:lstStyle/>
          <a:p>
            <a:r>
              <a:rPr lang="en-US" sz="4000" dirty="0">
                <a:solidFill>
                  <a:srgbClr val="FFFFFF"/>
                </a:solidFill>
              </a:rPr>
              <a:t>Ethical issues </a:t>
            </a:r>
            <a:br>
              <a:rPr lang="en-US" sz="4000" dirty="0">
                <a:solidFill>
                  <a:srgbClr val="FFFFFF"/>
                </a:solidFill>
              </a:rPr>
            </a:br>
            <a:r>
              <a:rPr lang="en-US" sz="4000" dirty="0">
                <a:solidFill>
                  <a:srgbClr val="FFFFFF"/>
                </a:solidFill>
              </a:rPr>
              <a:t>in package test</a:t>
            </a:r>
          </a:p>
        </p:txBody>
      </p:sp>
      <p:sp>
        <p:nvSpPr>
          <p:cNvPr id="3" name="Content Placeholder 2">
            <a:extLst>
              <a:ext uri="{FF2B5EF4-FFF2-40B4-BE49-F238E27FC236}">
                <a16:creationId xmlns:a16="http://schemas.microsoft.com/office/drawing/2014/main" id="{E4B6F989-64F6-C675-2C99-EDD4836A2FA6}"/>
              </a:ext>
            </a:extLst>
          </p:cNvPr>
          <p:cNvSpPr>
            <a:spLocks noGrp="1"/>
          </p:cNvSpPr>
          <p:nvPr>
            <p:ph idx="1"/>
          </p:nvPr>
        </p:nvSpPr>
        <p:spPr>
          <a:xfrm>
            <a:off x="1371599" y="2318197"/>
            <a:ext cx="9724031" cy="3683358"/>
          </a:xfrm>
        </p:spPr>
        <p:txBody>
          <a:bodyPr anchor="ctr">
            <a:normAutofit/>
          </a:bodyPr>
          <a:lstStyle/>
          <a:p>
            <a:r>
              <a:rPr lang="en-US" sz="2000"/>
              <a:t>4. Informed Consent: Example: In cases where packaging testing involves consumer interaction, such as usability testing, obtaining informed consent from participants is critical. </a:t>
            </a:r>
          </a:p>
          <a:p>
            <a:r>
              <a:rPr lang="en-US" sz="2000"/>
              <a:t>Failure to do so can violate ethical standards (Beauchamp,  &amp; Cildress, 2013). </a:t>
            </a:r>
          </a:p>
          <a:p>
            <a:r>
              <a:rPr lang="en-US" sz="2000"/>
              <a:t>5. Conflict of Interest: Example: A testing laboratory funded by a packaging manufacturer might feel pressured to report favorable results, undermining the integrity of the testing process.</a:t>
            </a:r>
          </a:p>
          <a:p>
            <a:r>
              <a:rPr lang="en-US" sz="2000"/>
              <a:t> Ethical guidelines should be in place to manage and disclose any potential conflicts of interest (Lo, B, 2005). </a:t>
            </a:r>
          </a:p>
          <a:p>
            <a:endParaRPr lang="en-US" sz="2000"/>
          </a:p>
        </p:txBody>
      </p:sp>
    </p:spTree>
    <p:extLst>
      <p:ext uri="{BB962C8B-B14F-4D97-AF65-F5344CB8AC3E}">
        <p14:creationId xmlns:p14="http://schemas.microsoft.com/office/powerpoint/2010/main" val="2064449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78ABAB-4C4A-E4D4-868A-546F95FB7000}"/>
              </a:ext>
            </a:extLst>
          </p:cNvPr>
          <p:cNvSpPr>
            <a:spLocks noGrp="1"/>
          </p:cNvSpPr>
          <p:nvPr>
            <p:ph type="title"/>
          </p:nvPr>
        </p:nvSpPr>
        <p:spPr>
          <a:xfrm>
            <a:off x="1156851" y="637762"/>
            <a:ext cx="9888496" cy="900131"/>
          </a:xfrm>
        </p:spPr>
        <p:txBody>
          <a:bodyPr anchor="t">
            <a:normAutofit fontScale="90000"/>
          </a:bodyPr>
          <a:lstStyle/>
          <a:p>
            <a:r>
              <a:rPr lang="en-US" sz="4000" dirty="0">
                <a:solidFill>
                  <a:schemeClr val="bg1"/>
                </a:solidFill>
              </a:rPr>
              <a:t>Ethical issues in </a:t>
            </a:r>
            <a:br>
              <a:rPr lang="en-US" sz="4000" dirty="0">
                <a:solidFill>
                  <a:schemeClr val="bg1"/>
                </a:solidFill>
              </a:rPr>
            </a:br>
            <a:r>
              <a:rPr lang="en-US" sz="4000" dirty="0">
                <a:solidFill>
                  <a:schemeClr val="bg1"/>
                </a:solidFill>
              </a:rPr>
              <a:t>test market studies </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623BC3B-8F58-BAD6-AE44-2932AE0A7B71}"/>
              </a:ext>
            </a:extLst>
          </p:cNvPr>
          <p:cNvSpPr>
            <a:spLocks noGrp="1"/>
          </p:cNvSpPr>
          <p:nvPr>
            <p:ph idx="1"/>
          </p:nvPr>
        </p:nvSpPr>
        <p:spPr>
          <a:xfrm>
            <a:off x="1155548" y="2217343"/>
            <a:ext cx="9880893" cy="3959619"/>
          </a:xfrm>
        </p:spPr>
        <p:txBody>
          <a:bodyPr>
            <a:normAutofit/>
          </a:bodyPr>
          <a:lstStyle/>
          <a:p>
            <a:r>
              <a:rPr lang="en-US" sz="2400"/>
              <a:t>1. Consumer Deception: Test marketing can sometimes involve misleading information about a product, which can deceive consumers regarding its benefits or features</a:t>
            </a:r>
          </a:p>
          <a:p>
            <a:r>
              <a:rPr lang="en-US" sz="2400"/>
              <a:t>2. Lack of Informed Consent: Participants in test marketing may not be adequately informed that they are part of a study, raising ethical concerns regarding their consent (Beauchamp &amp; Childress, 2013). </a:t>
            </a:r>
          </a:p>
          <a:p>
            <a:r>
              <a:rPr lang="en-US" sz="2400"/>
              <a:t>3. Exploitation of Vulnerable Populations: marketing can disproportionately target vulnerable populations, leading to ethical concerns about exploitation and lack of alternatives (Gollust et al, 2015). </a:t>
            </a:r>
          </a:p>
          <a:p>
            <a:endParaRPr lang="en-US" sz="2400"/>
          </a:p>
        </p:txBody>
      </p:sp>
    </p:spTree>
    <p:extLst>
      <p:ext uri="{BB962C8B-B14F-4D97-AF65-F5344CB8AC3E}">
        <p14:creationId xmlns:p14="http://schemas.microsoft.com/office/powerpoint/2010/main" val="15184882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8CB7975-66DA-639B-D3CE-C7CB04378C04}"/>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C43A62-3181-D570-F2D7-6808206EF985}"/>
              </a:ext>
            </a:extLst>
          </p:cNvPr>
          <p:cNvSpPr>
            <a:spLocks noGrp="1"/>
          </p:cNvSpPr>
          <p:nvPr>
            <p:ph type="title"/>
          </p:nvPr>
        </p:nvSpPr>
        <p:spPr>
          <a:xfrm>
            <a:off x="1156851" y="637762"/>
            <a:ext cx="9888496" cy="900131"/>
          </a:xfrm>
        </p:spPr>
        <p:txBody>
          <a:bodyPr anchor="t">
            <a:normAutofit/>
          </a:bodyPr>
          <a:lstStyle/>
          <a:p>
            <a:r>
              <a:rPr lang="en-US" sz="2800">
                <a:solidFill>
                  <a:schemeClr val="bg1"/>
                </a:solidFill>
              </a:rPr>
              <a:t>Ethical issues in </a:t>
            </a:r>
            <a:br>
              <a:rPr lang="en-US" sz="2800">
                <a:solidFill>
                  <a:schemeClr val="bg1"/>
                </a:solidFill>
              </a:rPr>
            </a:br>
            <a:r>
              <a:rPr lang="en-US" sz="2800">
                <a:solidFill>
                  <a:schemeClr val="bg1"/>
                </a:solidFill>
              </a:rPr>
              <a:t>test market studies </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A1D56B2-53FA-9D8D-437E-61C38F3FD698}"/>
              </a:ext>
            </a:extLst>
          </p:cNvPr>
          <p:cNvSpPr>
            <a:spLocks noGrp="1"/>
          </p:cNvSpPr>
          <p:nvPr>
            <p:ph idx="1"/>
          </p:nvPr>
        </p:nvSpPr>
        <p:spPr>
          <a:xfrm>
            <a:off x="1155548" y="2217343"/>
            <a:ext cx="9880893" cy="3959619"/>
          </a:xfrm>
        </p:spPr>
        <p:txBody>
          <a:bodyPr>
            <a:normAutofit/>
          </a:bodyPr>
          <a:lstStyle/>
          <a:p>
            <a:r>
              <a:rPr lang="en-US" sz="2400"/>
              <a:t>4.	Environmental Impact: Test marketing can have negative effects on the environment if products lead to increased waste or unsustainable practices. </a:t>
            </a:r>
          </a:p>
          <a:p>
            <a:r>
              <a:rPr lang="en-US" sz="2400"/>
              <a:t>5. Data Privacy Concerns: The collection of consumer data during test marketing raises privacy issues, especially if participants are not fully aware of how their data will be used. </a:t>
            </a:r>
          </a:p>
        </p:txBody>
      </p:sp>
    </p:spTree>
    <p:extLst>
      <p:ext uri="{BB962C8B-B14F-4D97-AF65-F5344CB8AC3E}">
        <p14:creationId xmlns:p14="http://schemas.microsoft.com/office/powerpoint/2010/main" val="25700595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6E2330-001F-4D58-5FA6-566CDA583968}"/>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Ethical issues in </a:t>
            </a:r>
            <a:br>
              <a:rPr lang="en-US" sz="3400">
                <a:solidFill>
                  <a:srgbClr val="FFFFFF"/>
                </a:solidFill>
              </a:rPr>
            </a:br>
            <a:r>
              <a:rPr lang="en-US" sz="3400">
                <a:solidFill>
                  <a:srgbClr val="FFFFFF"/>
                </a:solidFill>
              </a:rPr>
              <a:t>public opinion research </a:t>
            </a:r>
          </a:p>
        </p:txBody>
      </p:sp>
      <p:sp>
        <p:nvSpPr>
          <p:cNvPr id="3" name="Content Placeholder 2">
            <a:extLst>
              <a:ext uri="{FF2B5EF4-FFF2-40B4-BE49-F238E27FC236}">
                <a16:creationId xmlns:a16="http://schemas.microsoft.com/office/drawing/2014/main" id="{291AAE72-D959-021E-A752-F0EF8FB1C595}"/>
              </a:ext>
            </a:extLst>
          </p:cNvPr>
          <p:cNvSpPr>
            <a:spLocks noGrp="1"/>
          </p:cNvSpPr>
          <p:nvPr>
            <p:ph idx="1"/>
          </p:nvPr>
        </p:nvSpPr>
        <p:spPr>
          <a:xfrm>
            <a:off x="1371599" y="2318197"/>
            <a:ext cx="9724031" cy="3683358"/>
          </a:xfrm>
        </p:spPr>
        <p:txBody>
          <a:bodyPr anchor="ctr">
            <a:normAutofit/>
          </a:bodyPr>
          <a:lstStyle/>
          <a:p>
            <a:r>
              <a:rPr lang="en-US" sz="1700"/>
              <a:t>1. Informed Consent: While many opinion polls are conducted over the phone or online, ensuring that respondents fully understand the process and provide consent is not always straightforward. </a:t>
            </a:r>
          </a:p>
          <a:p>
            <a:r>
              <a:rPr lang="en-US" sz="1700"/>
              <a:t>This issue was raised in a 2017 study which found that only a small percentage of participants were informed about the purposes of the polls during unsolicited phone surveys (Blumberg &amp; Luke, 2017). </a:t>
            </a:r>
          </a:p>
          <a:p>
            <a:r>
              <a:rPr lang="en-US" sz="1700"/>
              <a:t>2. Privacy and Confidentiality: Privacy concerns are central in opinion polling, as respondents often provide personal data, such as political views, demographic details, and social preferences.</a:t>
            </a:r>
          </a:p>
          <a:p>
            <a:r>
              <a:rPr lang="en-US" sz="1700"/>
              <a:t> Ensuring that this information remains confidential is essential to maintaining the trust of the public and complying with ethical standards</a:t>
            </a:r>
          </a:p>
          <a:p>
            <a:r>
              <a:rPr lang="en-US" sz="1700"/>
              <a:t>3. Nonresponse Bias and Representativeness: Nonresponse bias occurs when certain groups are underrepresented or excluded from opinion polls, leading to skewed results.</a:t>
            </a:r>
          </a:p>
          <a:p>
            <a:r>
              <a:rPr lang="en-US" sz="1700"/>
              <a:t> Opinion polls are only valid if they accurately represent the diversity of views in the population, and nonresponse bias can significantly affect the reliability of polling data. </a:t>
            </a:r>
          </a:p>
        </p:txBody>
      </p:sp>
    </p:spTree>
    <p:extLst>
      <p:ext uri="{BB962C8B-B14F-4D97-AF65-F5344CB8AC3E}">
        <p14:creationId xmlns:p14="http://schemas.microsoft.com/office/powerpoint/2010/main" val="17106674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B98A40C-9392-4DBF-EE30-4DFEB2C70B3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4F963B-E9B9-BB60-4326-2238C7736FCC}"/>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Ethical issues in </a:t>
            </a:r>
            <a:br>
              <a:rPr lang="en-US" sz="3400">
                <a:solidFill>
                  <a:srgbClr val="FFFFFF"/>
                </a:solidFill>
              </a:rPr>
            </a:br>
            <a:r>
              <a:rPr lang="en-US" sz="3400">
                <a:solidFill>
                  <a:srgbClr val="FFFFFF"/>
                </a:solidFill>
              </a:rPr>
              <a:t>public opinion research </a:t>
            </a:r>
          </a:p>
        </p:txBody>
      </p:sp>
      <p:sp>
        <p:nvSpPr>
          <p:cNvPr id="3" name="Content Placeholder 2">
            <a:extLst>
              <a:ext uri="{FF2B5EF4-FFF2-40B4-BE49-F238E27FC236}">
                <a16:creationId xmlns:a16="http://schemas.microsoft.com/office/drawing/2014/main" id="{13EAED1C-EE0B-4221-57A7-F3FCF78842E7}"/>
              </a:ext>
            </a:extLst>
          </p:cNvPr>
          <p:cNvSpPr>
            <a:spLocks noGrp="1"/>
          </p:cNvSpPr>
          <p:nvPr>
            <p:ph idx="1"/>
          </p:nvPr>
        </p:nvSpPr>
        <p:spPr>
          <a:xfrm>
            <a:off x="1371599" y="2318196"/>
            <a:ext cx="9724031" cy="4539803"/>
          </a:xfrm>
        </p:spPr>
        <p:txBody>
          <a:bodyPr anchor="ctr">
            <a:normAutofit fontScale="92500"/>
          </a:bodyPr>
          <a:lstStyle/>
          <a:p>
            <a:endParaRPr lang="en-US" sz="1400" dirty="0"/>
          </a:p>
          <a:p>
            <a:r>
              <a:rPr lang="en-US" sz="2000" dirty="0"/>
              <a:t>4. Framing and Question Design: The way poll questions are framed can significantly influence the responses that participants give.</a:t>
            </a:r>
          </a:p>
          <a:p>
            <a:r>
              <a:rPr lang="en-US" sz="2000" dirty="0"/>
              <a:t> A famous example of biased question design occurred in the 2003 Iraq War polls, where the phrasing of some questions about public support for the war was criticized for framing the issue in a way that led respondents toward a particular answer. Polls that asked, </a:t>
            </a:r>
          </a:p>
          <a:p>
            <a:r>
              <a:rPr lang="en-US" sz="2000" dirty="0"/>
              <a:t>"Do you support the U.S. effort to liberate Iraq from Saddam Hussein?" were criticized for encouraging a response that aligned with pro-war views (Krosnick &amp; Schuman, 2002).</a:t>
            </a:r>
          </a:p>
          <a:p>
            <a:r>
              <a:rPr lang="en-US" sz="2000" dirty="0"/>
              <a:t>5. Transparency and Reporting of Results: Polling organizations are ethically obligated to disclose important methodological details, such as sample size, margin of error, and sampling techniques, so that the public can assess the validity of the poll findings.</a:t>
            </a:r>
          </a:p>
          <a:p>
            <a:r>
              <a:rPr lang="en-US" sz="2000" dirty="0"/>
              <a:t>The 2016 presidential election also highlighted the issue of transparency in polling. </a:t>
            </a:r>
          </a:p>
          <a:p>
            <a:r>
              <a:rPr lang="en-US" sz="2000" dirty="0"/>
              <a:t>Many polls predicted a Clinton victory, but the margin of error was not always made clear to the public, leading some to overestimate the accuracy of the polls (Silver, 2016). </a:t>
            </a:r>
          </a:p>
        </p:txBody>
      </p:sp>
    </p:spTree>
    <p:extLst>
      <p:ext uri="{BB962C8B-B14F-4D97-AF65-F5344CB8AC3E}">
        <p14:creationId xmlns:p14="http://schemas.microsoft.com/office/powerpoint/2010/main" val="1519269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BC76F307-0E4D-BE99-6C91-51D0035C35AE}"/>
              </a:ext>
            </a:extLst>
          </p:cNvPr>
          <p:cNvSpPr>
            <a:spLocks noGrp="1"/>
          </p:cNvSpPr>
          <p:nvPr>
            <p:ph type="title"/>
          </p:nvPr>
        </p:nvSpPr>
        <p:spPr>
          <a:xfrm>
            <a:off x="838200" y="669925"/>
            <a:ext cx="4508946" cy="1325563"/>
          </a:xfrm>
        </p:spPr>
        <p:txBody>
          <a:bodyPr anchor="b">
            <a:normAutofit/>
          </a:bodyPr>
          <a:lstStyle/>
          <a:p>
            <a:pPr algn="r"/>
            <a:r>
              <a:rPr lang="en-US" sz="2800">
                <a:solidFill>
                  <a:schemeClr val="bg1"/>
                </a:solidFill>
              </a:rPr>
              <a:t>Maintain high ethical </a:t>
            </a:r>
            <a:br>
              <a:rPr lang="en-US" sz="2800">
                <a:solidFill>
                  <a:schemeClr val="bg1"/>
                </a:solidFill>
              </a:rPr>
            </a:br>
            <a:r>
              <a:rPr lang="en-US" sz="2800">
                <a:solidFill>
                  <a:schemeClr val="bg1"/>
                </a:solidFill>
              </a:rPr>
              <a:t>standards in marketing research </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842D7BA-A3C3-EBA5-555C-CE828590ABD9}"/>
              </a:ext>
            </a:extLst>
          </p:cNvPr>
          <p:cNvSpPr>
            <a:spLocks noGrp="1"/>
          </p:cNvSpPr>
          <p:nvPr>
            <p:ph idx="1"/>
          </p:nvPr>
        </p:nvSpPr>
        <p:spPr>
          <a:xfrm>
            <a:off x="294468" y="2141534"/>
            <a:ext cx="10504865" cy="4398745"/>
          </a:xfrm>
        </p:spPr>
        <p:txBody>
          <a:bodyPr>
            <a:normAutofit fontScale="92500" lnSpcReduction="20000"/>
          </a:bodyPr>
          <a:lstStyle/>
          <a:p>
            <a:r>
              <a:rPr lang="en-US" sz="2000" dirty="0">
                <a:solidFill>
                  <a:schemeClr val="bg1"/>
                </a:solidFill>
              </a:rPr>
              <a:t>1. Informed Consent: Informed consent is a foundational ethical principle that ensures participants are fully aware of the nature, purpose, and potential consequences of their involvement in a study. </a:t>
            </a:r>
          </a:p>
          <a:p>
            <a:r>
              <a:rPr lang="en-US" sz="2000" dirty="0">
                <a:solidFill>
                  <a:schemeClr val="bg1"/>
                </a:solidFill>
              </a:rPr>
              <a:t>Participants should also be given the right to opt out of the research at any time without facing any negative consequences. For example, in 2014, the marketing firm TNS Global was criticized for its use of "hidden" market research methods in the form of surveys embedded in apps without explicit consent from users. </a:t>
            </a:r>
          </a:p>
          <a:p>
            <a:r>
              <a:rPr lang="en-US" sz="2000" dirty="0">
                <a:solidFill>
                  <a:schemeClr val="bg1"/>
                </a:solidFill>
              </a:rPr>
              <a:t>2. Privacy and Confidentiality: Marketing research often involves collecting sensitive data about individuals' behaviors, preferences, and personal details. </a:t>
            </a:r>
          </a:p>
          <a:p>
            <a:r>
              <a:rPr lang="en-US" sz="2000" dirty="0">
                <a:solidFill>
                  <a:schemeClr val="bg1"/>
                </a:solidFill>
              </a:rPr>
              <a:t>An illustrative case of privacy concerns occurred in 2018 when the global marketing firm Cambridge Analytica was embroiled in a data scandal involving the unauthorized collection and use of personal data from millions of Facebook users (Cadwalladr &amp; Graham-Harrison, 2018). </a:t>
            </a:r>
          </a:p>
          <a:p>
            <a:r>
              <a:rPr lang="en-US" sz="2000" dirty="0">
                <a:solidFill>
                  <a:schemeClr val="bg1"/>
                </a:solidFill>
              </a:rPr>
              <a:t>3. Avoiding Deceptive Practices: Deceptive practices in marketing research occur when researchers intentionally mislead participants or obscure the true purpose of a study. </a:t>
            </a:r>
          </a:p>
          <a:p>
            <a:r>
              <a:rPr lang="en-US" sz="2000" dirty="0">
                <a:solidFill>
                  <a:schemeClr val="bg1"/>
                </a:solidFill>
              </a:rPr>
              <a:t>An example of unethical deception in marketing research occurred in a 2010 study conducted by Abercrombie &amp; Fitch, which used mystery shoppers to gather data about consumers' purchasing behavior without informing them that they were part of a research study (Ball, 2010). </a:t>
            </a: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45599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27591BC-4506-3550-FFFB-C3CD9F193D9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79D5B3-2803-B9BB-BAAB-AAF7CF6E843D}"/>
              </a:ext>
            </a:extLst>
          </p:cNvPr>
          <p:cNvSpPr>
            <a:spLocks noGrp="1"/>
          </p:cNvSpPr>
          <p:nvPr>
            <p:ph type="title"/>
          </p:nvPr>
        </p:nvSpPr>
        <p:spPr>
          <a:xfrm>
            <a:off x="1156851" y="637762"/>
            <a:ext cx="9888496" cy="900131"/>
          </a:xfrm>
        </p:spPr>
        <p:txBody>
          <a:bodyPr anchor="t">
            <a:normAutofit/>
          </a:bodyPr>
          <a:lstStyle/>
          <a:p>
            <a:r>
              <a:rPr lang="en-US" sz="2800">
                <a:solidFill>
                  <a:schemeClr val="bg1"/>
                </a:solidFill>
              </a:rPr>
              <a:t>Maintain high ethical </a:t>
            </a:r>
            <a:br>
              <a:rPr lang="en-US" sz="2800">
                <a:solidFill>
                  <a:schemeClr val="bg1"/>
                </a:solidFill>
              </a:rPr>
            </a:br>
            <a:r>
              <a:rPr lang="en-US" sz="2800">
                <a:solidFill>
                  <a:schemeClr val="bg1"/>
                </a:solidFill>
              </a:rPr>
              <a:t>standards in marketing research </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8ECFBA-D504-53BF-8477-6DD8949D9527}"/>
              </a:ext>
            </a:extLst>
          </p:cNvPr>
          <p:cNvSpPr>
            <a:spLocks noGrp="1"/>
          </p:cNvSpPr>
          <p:nvPr>
            <p:ph idx="1"/>
          </p:nvPr>
        </p:nvSpPr>
        <p:spPr>
          <a:xfrm>
            <a:off x="340964" y="2217343"/>
            <a:ext cx="10695478" cy="4594938"/>
          </a:xfrm>
        </p:spPr>
        <p:txBody>
          <a:bodyPr>
            <a:normAutofit fontScale="92500" lnSpcReduction="10000"/>
          </a:bodyPr>
          <a:lstStyle/>
          <a:p>
            <a:r>
              <a:rPr lang="en-US" sz="2000" dirty="0"/>
              <a:t>4. Transparency in Reporting and Data Use: Marketing researchers have an ethical obligation to report their findings honestly and transparently, including any limitations or biases in the research.</a:t>
            </a:r>
          </a:p>
          <a:p>
            <a:r>
              <a:rPr lang="en-US" sz="2000" dirty="0"/>
              <a:t>A notable example of data manipulation occurred in the case of Toyota’s recall crisis in 2009, when some surveys and marketing research reports misrepresented the safety issues involved in order to mitigate damage to the company’s reputation (Harris, 2012). </a:t>
            </a:r>
          </a:p>
          <a:p>
            <a:r>
              <a:rPr lang="en-US" sz="2000" dirty="0"/>
              <a:t>5. Ensuring Inclusivity and Avoiding Discrimination: Marketing research should strive to represent diverse populations accurately and avoid biased sampling that excludes or misrepresents certain demographic groups</a:t>
            </a:r>
          </a:p>
          <a:p>
            <a:r>
              <a:rPr lang="en-US" sz="2000" dirty="0"/>
              <a:t> A 2015 study by the University of Michigan found that many companies failed to test products with diverse groups, particularly focusing on gender and ethnic representation (Carroll, 2015). </a:t>
            </a:r>
          </a:p>
          <a:p>
            <a:r>
              <a:rPr lang="en-US" sz="2000" dirty="0"/>
              <a:t>6. Minimizing Harm and Risk to Participants; An ethical marketing researcher must always consider the potential risks of harm to participants, whether emotional, psychological, or social. </a:t>
            </a:r>
          </a:p>
          <a:p>
            <a:r>
              <a:rPr lang="en-US" sz="2000" dirty="0"/>
              <a:t>A tragic example of harm to participants occurred in the Guatemalan syphilis experiments conducted in the 1940s, where researchers from the U.S. deliberately infected people with syphilis without their knowledge or consent, as part of a study on penicillin (Jones, 1993). </a:t>
            </a:r>
          </a:p>
        </p:txBody>
      </p:sp>
    </p:spTree>
    <p:extLst>
      <p:ext uri="{BB962C8B-B14F-4D97-AF65-F5344CB8AC3E}">
        <p14:creationId xmlns:p14="http://schemas.microsoft.com/office/powerpoint/2010/main" val="16193182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D1B4B51-FF19-6C1F-D8C4-B4D0AE6DD965}"/>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73C6F5-0D34-BDD5-28AF-62E92BE2B572}"/>
              </a:ext>
            </a:extLst>
          </p:cNvPr>
          <p:cNvSpPr>
            <a:spLocks noGrp="1"/>
          </p:cNvSpPr>
          <p:nvPr>
            <p:ph type="title"/>
          </p:nvPr>
        </p:nvSpPr>
        <p:spPr>
          <a:xfrm>
            <a:off x="1156851" y="637762"/>
            <a:ext cx="9888496" cy="900131"/>
          </a:xfrm>
        </p:spPr>
        <p:txBody>
          <a:bodyPr anchor="t">
            <a:normAutofit/>
          </a:bodyPr>
          <a:lstStyle/>
          <a:p>
            <a:r>
              <a:rPr lang="en-US" sz="2800">
                <a:solidFill>
                  <a:schemeClr val="bg1"/>
                </a:solidFill>
              </a:rPr>
              <a:t>Maintain high ethical </a:t>
            </a:r>
            <a:br>
              <a:rPr lang="en-US" sz="2800">
                <a:solidFill>
                  <a:schemeClr val="bg1"/>
                </a:solidFill>
              </a:rPr>
            </a:br>
            <a:r>
              <a:rPr lang="en-US" sz="2800">
                <a:solidFill>
                  <a:schemeClr val="bg1"/>
                </a:solidFill>
              </a:rPr>
              <a:t>standards in marketing research </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8B010D4-948B-5742-4383-1CCE0FD30E36}"/>
              </a:ext>
            </a:extLst>
          </p:cNvPr>
          <p:cNvSpPr>
            <a:spLocks noGrp="1"/>
          </p:cNvSpPr>
          <p:nvPr>
            <p:ph idx="1"/>
          </p:nvPr>
        </p:nvSpPr>
        <p:spPr>
          <a:xfrm>
            <a:off x="1155548" y="2217343"/>
            <a:ext cx="9880893" cy="4463202"/>
          </a:xfrm>
        </p:spPr>
        <p:txBody>
          <a:bodyPr>
            <a:normAutofit lnSpcReduction="10000"/>
          </a:bodyPr>
          <a:lstStyle/>
          <a:p>
            <a:r>
              <a:rPr lang="en-US" sz="2000" dirty="0"/>
              <a:t>7. Ethics Training and Education: One of the most effective ways to ensure high ethical standards in marketing research is through comprehensive ethics training. For instance, companies like Nielsen and Kantar have well-established training programs for their employees that emphasize ethical issues in marketing research. e (Nielsen, 2020</a:t>
            </a:r>
          </a:p>
          <a:p>
            <a:r>
              <a:rPr lang="en-US" sz="2000" dirty="0"/>
              <a:t>8. Role Modeling by Leadership: Effective ethical behavior in marketing research starts at the top. For example, Procter &amp; Gamble (P&amp;G) has long been known for its strong ethical stance in marketing research. </a:t>
            </a:r>
          </a:p>
          <a:p>
            <a:r>
              <a:rPr lang="en-US" sz="2000" dirty="0"/>
              <a:t>Senior leaders at P&amp;G have publicly committed to ethical research practices and emphasize the importance of transparency and honesty in how research findings are reported and used (P&amp;G, 2020). </a:t>
            </a:r>
          </a:p>
          <a:p>
            <a:r>
              <a:rPr lang="en-US" sz="2000" dirty="0"/>
              <a:t>9. Ethical Decision-Making Frameworks: Marketing research firms can implement ethical decision-making frameworks to guide researchers in complex situations.</a:t>
            </a:r>
          </a:p>
          <a:p>
            <a:r>
              <a:rPr lang="en-US" sz="2000" dirty="0"/>
              <a:t> For instance, the American Marketing Association (AMA) provides a comprehensive code of ethics that outlines key principles such as honesty, transparency, and fairness. </a:t>
            </a:r>
          </a:p>
        </p:txBody>
      </p:sp>
    </p:spTree>
    <p:extLst>
      <p:ext uri="{BB962C8B-B14F-4D97-AF65-F5344CB8AC3E}">
        <p14:creationId xmlns:p14="http://schemas.microsoft.com/office/powerpoint/2010/main" val="27359933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C5B2E30-9D3A-C64A-95EF-506F7E76869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69DACC-5D9F-6828-2316-D4703F20A2FA}"/>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Maintain high ethical </a:t>
            </a:r>
            <a:br>
              <a:rPr lang="en-US" sz="3400">
                <a:solidFill>
                  <a:srgbClr val="FFFFFF"/>
                </a:solidFill>
              </a:rPr>
            </a:br>
            <a:r>
              <a:rPr lang="en-US" sz="3400">
                <a:solidFill>
                  <a:srgbClr val="FFFFFF"/>
                </a:solidFill>
              </a:rPr>
              <a:t>standards in marketing research </a:t>
            </a:r>
          </a:p>
        </p:txBody>
      </p:sp>
      <p:sp>
        <p:nvSpPr>
          <p:cNvPr id="3" name="Content Placeholder 2">
            <a:extLst>
              <a:ext uri="{FF2B5EF4-FFF2-40B4-BE49-F238E27FC236}">
                <a16:creationId xmlns:a16="http://schemas.microsoft.com/office/drawing/2014/main" id="{0C873FDA-E5BE-5E87-8022-2E2958D71E8D}"/>
              </a:ext>
            </a:extLst>
          </p:cNvPr>
          <p:cNvSpPr>
            <a:spLocks noGrp="1"/>
          </p:cNvSpPr>
          <p:nvPr>
            <p:ph idx="1"/>
          </p:nvPr>
        </p:nvSpPr>
        <p:spPr>
          <a:xfrm>
            <a:off x="1371599" y="2318197"/>
            <a:ext cx="9724031" cy="3683358"/>
          </a:xfrm>
        </p:spPr>
        <p:txBody>
          <a:bodyPr anchor="ctr">
            <a:normAutofit/>
          </a:bodyPr>
          <a:lstStyle/>
          <a:p>
            <a:r>
              <a:rPr lang="en-US" sz="1900" dirty="0"/>
              <a:t>10. Monitoring and Auditing Research Practices: Another important strategy for maintaining ethical standards in marketing research is ongoing monitoring and auditing of research practices. This involves regularly reviewing the methods and findings of research projects to ensure compliance with ethical standards. </a:t>
            </a:r>
          </a:p>
          <a:p>
            <a:r>
              <a:rPr lang="en-US" sz="1900" dirty="0"/>
              <a:t>11. Encouraging Whistleblowing and Protecting Whistleblowers: Encouraging whistleblowing and creating a safe environment for employees to report unethical conduct is another important practice for maintaining ethical standards. </a:t>
            </a:r>
          </a:p>
          <a:p>
            <a:r>
              <a:rPr lang="en-US" sz="1900" dirty="0"/>
              <a:t>12. Ethical Use of Technology and Data: As technology plays an increasingly prominent role in marketing research, ensuring the ethical use of technology is critical. </a:t>
            </a:r>
          </a:p>
          <a:p>
            <a:r>
              <a:rPr lang="en-US" sz="1900" dirty="0"/>
              <a:t>This includes being transparent about how data is collected, used, and shared, and ensuring that automated systems, such as algorithms and AI tools, are used responsibly. </a:t>
            </a:r>
          </a:p>
        </p:txBody>
      </p:sp>
    </p:spTree>
    <p:extLst>
      <p:ext uri="{BB962C8B-B14F-4D97-AF65-F5344CB8AC3E}">
        <p14:creationId xmlns:p14="http://schemas.microsoft.com/office/powerpoint/2010/main" val="1938744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C3F9E7-5B1A-122F-78ED-FB432178AFF3}"/>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Conclusion </a:t>
            </a:r>
          </a:p>
        </p:txBody>
      </p:sp>
      <p:sp>
        <p:nvSpPr>
          <p:cNvPr id="3" name="Content Placeholder 2">
            <a:extLst>
              <a:ext uri="{FF2B5EF4-FFF2-40B4-BE49-F238E27FC236}">
                <a16:creationId xmlns:a16="http://schemas.microsoft.com/office/drawing/2014/main" id="{189B5CA1-3D07-8D14-842C-5370BD385B86}"/>
              </a:ext>
            </a:extLst>
          </p:cNvPr>
          <p:cNvSpPr>
            <a:spLocks noGrp="1"/>
          </p:cNvSpPr>
          <p:nvPr>
            <p:ph idx="1"/>
          </p:nvPr>
        </p:nvSpPr>
        <p:spPr>
          <a:xfrm>
            <a:off x="1371599" y="2318197"/>
            <a:ext cx="9724031" cy="3683358"/>
          </a:xfrm>
        </p:spPr>
        <p:txBody>
          <a:bodyPr anchor="ctr">
            <a:normAutofit/>
          </a:bodyPr>
          <a:lstStyle/>
          <a:p>
            <a:r>
              <a:rPr lang="en-US" sz="2000" dirty="0"/>
              <a:t>Maintaining high ethical standards in marketing research requires a combination of strategies and practices. </a:t>
            </a:r>
          </a:p>
          <a:p>
            <a:r>
              <a:rPr lang="en-US" sz="2000" dirty="0"/>
              <a:t>Ethics training, role modeling by leadership, ethical decision-making frameworks, monitoring practices, and a commitment to whistleblowing all play critical roles in ensuring that marketing research is conducted with integrity. </a:t>
            </a:r>
          </a:p>
          <a:p>
            <a:r>
              <a:rPr lang="en-US" sz="2000" dirty="0"/>
              <a:t>As marketing research becomes increasingly complex and technology-driven, these measures become even more crucial for protecting consumers and maintaining trust.</a:t>
            </a:r>
          </a:p>
          <a:p>
            <a:r>
              <a:rPr lang="en-US" sz="2000" dirty="0"/>
              <a:t> By fostering an ethical culture and providing the necessary tools and support for researchers, organizations can promote ethical behavior and uphold the highest standards in their marketing research efforts.</a:t>
            </a:r>
          </a:p>
        </p:txBody>
      </p:sp>
    </p:spTree>
    <p:extLst>
      <p:ext uri="{BB962C8B-B14F-4D97-AF65-F5344CB8AC3E}">
        <p14:creationId xmlns:p14="http://schemas.microsoft.com/office/powerpoint/2010/main" val="3660020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F81A93-7E90-5A81-9888-0D2F2788AD1A}"/>
              </a:ext>
            </a:extLst>
          </p:cNvPr>
          <p:cNvSpPr>
            <a:spLocks noGrp="1"/>
          </p:cNvSpPr>
          <p:nvPr>
            <p:ph type="title"/>
          </p:nvPr>
        </p:nvSpPr>
        <p:spPr>
          <a:xfrm>
            <a:off x="1156851" y="637762"/>
            <a:ext cx="9888496" cy="900131"/>
          </a:xfrm>
        </p:spPr>
        <p:txBody>
          <a:bodyPr anchor="t">
            <a:normAutofit/>
          </a:bodyPr>
          <a:lstStyle/>
          <a:p>
            <a:r>
              <a:rPr lang="en-US" sz="4000">
                <a:solidFill>
                  <a:schemeClr val="bg1"/>
                </a:solidFill>
              </a:rPr>
              <a:t>References </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1CBB0C-DBFD-09A7-792E-8FB3B243442B}"/>
              </a:ext>
            </a:extLst>
          </p:cNvPr>
          <p:cNvSpPr>
            <a:spLocks noGrp="1"/>
          </p:cNvSpPr>
          <p:nvPr>
            <p:ph idx="1"/>
          </p:nvPr>
        </p:nvSpPr>
        <p:spPr>
          <a:xfrm>
            <a:off x="1155548" y="2217343"/>
            <a:ext cx="9880893" cy="3959619"/>
          </a:xfrm>
        </p:spPr>
        <p:txBody>
          <a:bodyPr>
            <a:normAutofit/>
          </a:bodyPr>
          <a:lstStyle/>
          <a:p>
            <a:pPr marL="514350" indent="-514350">
              <a:buFont typeface="+mj-lt"/>
              <a:buAutoNum type="arabicPeriod"/>
            </a:pPr>
            <a:r>
              <a:rPr lang="en-US" sz="1300"/>
              <a:t>Aaker, D. A. (2011). Strategic market management. Wiley.</a:t>
            </a:r>
          </a:p>
          <a:p>
            <a:pPr marL="514350" indent="-514350">
              <a:buFont typeface="+mj-lt"/>
              <a:buAutoNum type="arabicPeriod"/>
            </a:pPr>
            <a:r>
              <a:rPr lang="en-US" sz="1300"/>
              <a:t>Alavi, S., &amp; Ghasemi, F. (2016). Food packaging and health risks. International Journal of Food Science.</a:t>
            </a:r>
          </a:p>
          <a:p>
            <a:pPr marL="514350" indent="-514350">
              <a:buFont typeface="+mj-lt"/>
              <a:buAutoNum type="arabicPeriod"/>
            </a:pPr>
            <a:r>
              <a:rPr lang="en-US" sz="1300"/>
              <a:t>Allcott, H., &amp; Gentzkow, M. (2020). Social media and fake news in the 2016 election. Journal of Economic Perspectives, 31(2), 211-236. https://doi.org/10.1257/jep.31.2.211</a:t>
            </a:r>
          </a:p>
          <a:p>
            <a:pPr marL="514350" indent="-514350">
              <a:buFont typeface="+mj-lt"/>
              <a:buAutoNum type="arabicPeriod"/>
            </a:pPr>
            <a:r>
              <a:rPr lang="en-US" sz="1300"/>
              <a:t>American Marketing Association (AMA). (2019). Code of ethics. https://www.ama.org/ethical-guidelines/</a:t>
            </a:r>
          </a:p>
          <a:p>
            <a:pPr marL="514350" indent="-514350">
              <a:buFont typeface="+mj-lt"/>
              <a:buAutoNum type="arabicPeriod"/>
            </a:pPr>
            <a:r>
              <a:rPr lang="en-US" sz="1300"/>
              <a:t>Ball, J. (2010). Abercrombie &amp; Fitch sued over secret shoppers. The Guardian. https://www.theguardian.com</a:t>
            </a:r>
          </a:p>
          <a:p>
            <a:pPr marL="514350" indent="-514350">
              <a:buFont typeface="+mj-lt"/>
              <a:buAutoNum type="arabicPeriod"/>
            </a:pPr>
            <a:r>
              <a:rPr lang="en-US" sz="1300"/>
              <a:t>Beauchamp, T. L., &amp; Childress, J. F. (2013). Principles of biomedical ethics (7th ed.). Oxford University Press.</a:t>
            </a:r>
          </a:p>
          <a:p>
            <a:pPr marL="514350" indent="-514350">
              <a:buFont typeface="+mj-lt"/>
              <a:buAutoNum type="arabicPeriod"/>
            </a:pPr>
            <a:r>
              <a:rPr lang="en-US" sz="1300"/>
              <a:t>Blumberg, S. J., &amp; Luke, J. V. (2017). Wireless substitution: Early release of estimates from the National Health Interview Survey, January–June 2017. National Center for Health Statistics. https://www.cdc.gov/nchs/data/nhis/earlyrelease/Wireless202.pdf</a:t>
            </a:r>
          </a:p>
          <a:p>
            <a:pPr marL="514350" indent="-514350">
              <a:buFont typeface="+mj-lt"/>
              <a:buAutoNum type="arabicPeriod"/>
            </a:pPr>
            <a:r>
              <a:rPr lang="en-US" sz="1300"/>
              <a:t>Cadwalladr, C., &amp; Graham-Harrison, E. (2018). The Cambridge Analytica files: The story behind Facebook’s biggest scandal. The Guardian. https://www.theguardian.com/news/2018/mar/17/cambridge-analytica-files-facebook-scandal</a:t>
            </a:r>
          </a:p>
          <a:p>
            <a:pPr marL="514350" indent="-514350">
              <a:buFont typeface="+mj-lt"/>
              <a:buAutoNum type="arabicPeriod"/>
            </a:pPr>
            <a:r>
              <a:rPr lang="en-US" sz="1300"/>
              <a:t>Cadwalladr, C., &amp; Graham-Harrison, E. (2018, March 17). The Cambridge Analytica files. The Guardian. https://www.theguardian.com/news/2018/mar/17/cambridge-analytica-files-facebook-dataset-users</a:t>
            </a:r>
          </a:p>
          <a:p>
            <a:pPr marL="514350" indent="-514350">
              <a:buFont typeface="+mj-lt"/>
              <a:buAutoNum type="arabicPeriod"/>
            </a:pPr>
            <a:r>
              <a:rPr lang="en-US" sz="1300"/>
              <a:t>Cadwalladr, C., &amp; Graham-Harrison, E. (2018, March 17). The Cambridge Analytica files. The Guardian. https://www.theguardian.com/news/2018/mar/17/cambridge-analytica-files-facebook-dataset-users</a:t>
            </a:r>
          </a:p>
          <a:p>
            <a:pPr marL="0" indent="0">
              <a:buNone/>
            </a:pPr>
            <a:endParaRPr lang="en-US" sz="1300"/>
          </a:p>
        </p:txBody>
      </p:sp>
    </p:spTree>
    <p:extLst>
      <p:ext uri="{BB962C8B-B14F-4D97-AF65-F5344CB8AC3E}">
        <p14:creationId xmlns:p14="http://schemas.microsoft.com/office/powerpoint/2010/main" val="21798024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495B4A1-5AE8-C9A9-797F-85A64CB1D589}"/>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B269F5-7E33-DCAE-9DCB-670125F3BCAC}"/>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References </a:t>
            </a:r>
          </a:p>
        </p:txBody>
      </p:sp>
      <p:sp>
        <p:nvSpPr>
          <p:cNvPr id="3" name="Content Placeholder 2">
            <a:extLst>
              <a:ext uri="{FF2B5EF4-FFF2-40B4-BE49-F238E27FC236}">
                <a16:creationId xmlns:a16="http://schemas.microsoft.com/office/drawing/2014/main" id="{6E50878E-CD0A-A40B-0108-DEA9BAD9BF2B}"/>
              </a:ext>
            </a:extLst>
          </p:cNvPr>
          <p:cNvSpPr>
            <a:spLocks noGrp="1"/>
          </p:cNvSpPr>
          <p:nvPr>
            <p:ph idx="1"/>
          </p:nvPr>
        </p:nvSpPr>
        <p:spPr>
          <a:xfrm>
            <a:off x="1371599" y="2318197"/>
            <a:ext cx="9724031" cy="3683358"/>
          </a:xfrm>
        </p:spPr>
        <p:txBody>
          <a:bodyPr anchor="ctr">
            <a:normAutofit/>
          </a:bodyPr>
          <a:lstStyle/>
          <a:p>
            <a:r>
              <a:rPr lang="en-US" sz="1100" dirty="0"/>
              <a:t>Carroll, T. (2015). Gender bias in product testing: A case study. Journal of Marketing Research, 52(4), 512-524. https://doi.org/10.1509/jmr.14.0487</a:t>
            </a:r>
          </a:p>
          <a:p>
            <a:r>
              <a:rPr lang="en-US" sz="1100" dirty="0"/>
              <a:t>Fisher, C. (2013). Ethical issues in research and teaching. In Research Ethics (pp. 25-46). Routledge.</a:t>
            </a:r>
          </a:p>
          <a:p>
            <a:r>
              <a:rPr lang="en-US" sz="1100" dirty="0"/>
              <a:t>Fowler, F. J. (2014). Survey research methods (5th ed.). Sage Publications.</a:t>
            </a:r>
          </a:p>
          <a:p>
            <a:r>
              <a:rPr lang="en-US" sz="1100" dirty="0"/>
              <a:t>Gamble, V. N. (2009). Under the shadow of Tuskegee: African Americans and health care. American Journal of Public Health, 99(1), 48-55. https://doi.org/10.2105/AJPH.2007.125209</a:t>
            </a:r>
          </a:p>
          <a:p>
            <a:r>
              <a:rPr lang="en-US" sz="1100" dirty="0"/>
              <a:t>Gilly, M. C., &amp; </a:t>
            </a:r>
            <a:r>
              <a:rPr lang="en-US" sz="1100" dirty="0" err="1"/>
              <a:t>Wolfinbarger</a:t>
            </a:r>
            <a:r>
              <a:rPr lang="en-US" sz="1100" dirty="0"/>
              <a:t>, M. (2010). Ethical issues in marketing research. Journal of Business Ethics, 95(4), 529-540. https://doi.org/10.1007/s10551-011-0907-4</a:t>
            </a:r>
          </a:p>
          <a:p>
            <a:r>
              <a:rPr lang="en-US" sz="1100" dirty="0" err="1"/>
              <a:t>Gollust</a:t>
            </a:r>
            <a:r>
              <a:rPr lang="en-US" sz="1100" dirty="0"/>
              <a:t>, S. E., Nagler, R. H., &amp; Fowler, E. F. (2015). The role of the media in public health. Annual Review of Public Health, 36, 19-36. https://doi.org/10.1146/annurev-publhealth-031914-122823</a:t>
            </a:r>
          </a:p>
          <a:p>
            <a:r>
              <a:rPr lang="en-US" sz="1100" dirty="0"/>
              <a:t>Harris, M. (2012). Marketing research in crisis: The Toyota recall. Journal of Business Ethics, 108(2), 295-307. https://doi.org/10.1007/s10551-012-1584-6</a:t>
            </a:r>
          </a:p>
          <a:p>
            <a:r>
              <a:rPr lang="en-US" sz="1100" dirty="0"/>
              <a:t>Harrison, J., &amp; McMillan, D. (2019). Ethics training and its impact on the behavior of marketing professionals. Journal of Business Ethics, 154(3), 523-535. https://doi.org/10.1007/s10551-019-04380-x</a:t>
            </a:r>
          </a:p>
          <a:p>
            <a:r>
              <a:rPr lang="en-US" sz="1100" dirty="0"/>
              <a:t>Hart, S. L. (1997). Beyond greening: Strategies for a sustainable world. Harvard Business Review, 75(1), 66-76.</a:t>
            </a:r>
          </a:p>
          <a:p>
            <a:r>
              <a:rPr lang="en-US" sz="1100" dirty="0" err="1"/>
              <a:t>Heussner</a:t>
            </a:r>
            <a:r>
              <a:rPr lang="en-US" sz="1100" dirty="0"/>
              <a:t>, K. (2014). Market research firm TNS Global accused of 'hidden' surveys. ABC News. https://abcnews.go.com/Technology/market-research-firm-tns-global-accused-hidden-surveys/story?id=23879972</a:t>
            </a:r>
          </a:p>
          <a:p>
            <a:endParaRPr lang="en-US" sz="1100" dirty="0"/>
          </a:p>
        </p:txBody>
      </p:sp>
    </p:spTree>
    <p:extLst>
      <p:ext uri="{BB962C8B-B14F-4D97-AF65-F5344CB8AC3E}">
        <p14:creationId xmlns:p14="http://schemas.microsoft.com/office/powerpoint/2010/main" val="39079836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F279BD7-0727-A140-5F3B-BB304C1C4FEE}"/>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27DE5D-E0DF-A3E2-0C5C-7EA0FA7B3657}"/>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References </a:t>
            </a:r>
          </a:p>
        </p:txBody>
      </p:sp>
      <p:sp>
        <p:nvSpPr>
          <p:cNvPr id="3" name="Content Placeholder 2">
            <a:extLst>
              <a:ext uri="{FF2B5EF4-FFF2-40B4-BE49-F238E27FC236}">
                <a16:creationId xmlns:a16="http://schemas.microsoft.com/office/drawing/2014/main" id="{713E3D63-1731-5ABE-16B0-3CD10396B24F}"/>
              </a:ext>
            </a:extLst>
          </p:cNvPr>
          <p:cNvSpPr>
            <a:spLocks noGrp="1"/>
          </p:cNvSpPr>
          <p:nvPr>
            <p:ph idx="1"/>
          </p:nvPr>
        </p:nvSpPr>
        <p:spPr>
          <a:xfrm>
            <a:off x="1371599" y="2318197"/>
            <a:ext cx="9724031" cy="3683358"/>
          </a:xfrm>
        </p:spPr>
        <p:txBody>
          <a:bodyPr anchor="ctr">
            <a:normAutofit/>
          </a:bodyPr>
          <a:lstStyle/>
          <a:p>
            <a:r>
              <a:rPr lang="en-US" sz="1300" dirty="0"/>
              <a:t>Holt, D. B. (2016). How brands become icons: The principles of cultural branding Harvard Business Review Press.</a:t>
            </a:r>
          </a:p>
          <a:p>
            <a:r>
              <a:rPr lang="en-US" sz="1300" dirty="0"/>
              <a:t>IBM. (2020). Whistleblower policy and protection. https://www.ibm.com/integrity</a:t>
            </a:r>
          </a:p>
          <a:p>
            <a:r>
              <a:rPr lang="en-US" sz="1300" dirty="0"/>
              <a:t>Insights Association. (2018). 2018 member survey: Research industry trends. https://www.insightsassociation.org</a:t>
            </a:r>
          </a:p>
          <a:p>
            <a:r>
              <a:rPr lang="en-US" sz="1300" dirty="0"/>
              <a:t>Ipsos. (2020). Corporate social responsibility and ethical standards. https://www.ipsos.com/en-us/ethical-standards</a:t>
            </a:r>
          </a:p>
          <a:p>
            <a:r>
              <a:rPr lang="en-US" sz="1300" dirty="0"/>
              <a:t>Jones, J. H. (1993). Bad blood: The Tuskegee syphilis experiment. Free Press.</a:t>
            </a:r>
          </a:p>
          <a:p>
            <a:r>
              <a:rPr lang="en-US" sz="1300" dirty="0"/>
              <a:t>Kahn, B. E., &amp; Schwartz, A. (2001). Beyond the market: The social implications of marketing. Journal of Consumer Research.</a:t>
            </a:r>
          </a:p>
          <a:p>
            <a:r>
              <a:rPr lang="en-US" sz="1300" dirty="0"/>
              <a:t>Kelley, K. (2019). Understanding GDPR compliance in marketing research. Journal of Marketing Research, 56(4), 645-659. https://doi.org/10.1177/0022243718811200</a:t>
            </a:r>
          </a:p>
          <a:p>
            <a:r>
              <a:rPr lang="en-US" sz="1300" dirty="0"/>
              <a:t>Krosnick, J. A., &amp; Schuman, H. (2002). Attitude intensity, importance, and certainty and susceptibility to response effects. In P. E. Converse, J. A. Krosnick, &amp; M. P. Smith (Eds.), The Science of Survey Research (pp. 111-136). Russell Sage Foundation.</a:t>
            </a:r>
          </a:p>
          <a:p>
            <a:r>
              <a:rPr lang="en-US" sz="1300" dirty="0"/>
              <a:t>Lo, B. (2005). Ethical Issues in Clinical Research. The New England Journal of Medicine, 353(3), 286-287.</a:t>
            </a:r>
          </a:p>
          <a:p>
            <a:r>
              <a:rPr lang="en-US" sz="1300" dirty="0"/>
              <a:t>Marketing Research Association. (2014). Code of ethics. https://www.insightsassociation.org/ethics</a:t>
            </a:r>
          </a:p>
          <a:p>
            <a:endParaRPr lang="en-US" sz="1300" dirty="0"/>
          </a:p>
        </p:txBody>
      </p:sp>
    </p:spTree>
    <p:extLst>
      <p:ext uri="{BB962C8B-B14F-4D97-AF65-F5344CB8AC3E}">
        <p14:creationId xmlns:p14="http://schemas.microsoft.com/office/powerpoint/2010/main" val="7530421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C928CB9-3468-FB56-CDBD-BF4F6FB8E782}"/>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FE8A01-975C-67A3-2DD2-216C620ADEF2}"/>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References </a:t>
            </a:r>
          </a:p>
        </p:txBody>
      </p:sp>
      <p:sp>
        <p:nvSpPr>
          <p:cNvPr id="3" name="Content Placeholder 2">
            <a:extLst>
              <a:ext uri="{FF2B5EF4-FFF2-40B4-BE49-F238E27FC236}">
                <a16:creationId xmlns:a16="http://schemas.microsoft.com/office/drawing/2014/main" id="{F72DA99B-B7D5-A363-B590-A35B7A35A713}"/>
              </a:ext>
            </a:extLst>
          </p:cNvPr>
          <p:cNvSpPr>
            <a:spLocks noGrp="1"/>
          </p:cNvSpPr>
          <p:nvPr>
            <p:ph idx="1"/>
          </p:nvPr>
        </p:nvSpPr>
        <p:spPr>
          <a:xfrm>
            <a:off x="1371599" y="2318197"/>
            <a:ext cx="9724031" cy="3683358"/>
          </a:xfrm>
        </p:spPr>
        <p:txBody>
          <a:bodyPr anchor="ctr">
            <a:normAutofit/>
          </a:bodyPr>
          <a:lstStyle/>
          <a:p>
            <a:r>
              <a:rPr lang="en-US" sz="1400" dirty="0"/>
              <a:t>Marketing Research Association. (2017). Code of ethics. Retrieved from https://www.insightsassociation.org/ethics</a:t>
            </a:r>
          </a:p>
          <a:p>
            <a:r>
              <a:rPr lang="en-US" sz="1400" dirty="0"/>
              <a:t>McCarthy, M. (2012). Ethics and marketing: A new approach. Journal of Marketing Management, 28(5-6), 628-641.</a:t>
            </a:r>
          </a:p>
          <a:p>
            <a:r>
              <a:rPr lang="en-US" sz="1400" dirty="0"/>
              <a:t>McDaniel, C., &amp; Gates, R. (2019). Marketing research (10th ed.). Wiley. </a:t>
            </a:r>
          </a:p>
          <a:p>
            <a:r>
              <a:rPr lang="en-US" sz="1400" dirty="0"/>
              <a:t>McGuire, W. J. (1985). Attitude and attitude change. In L. B. F. (Ed.), The Handbook of Social Psychology (Vol. 2, pp. 233-346). New York, NY: Random House.</a:t>
            </a:r>
          </a:p>
          <a:p>
            <a:r>
              <a:rPr lang="en-US" sz="1400" dirty="0"/>
              <a:t>Nielsen. (2020). Nielsen global ethics and compliance policy. https://www.nielsen.com</a:t>
            </a:r>
          </a:p>
          <a:p>
            <a:r>
              <a:rPr lang="en-US" sz="1400" dirty="0"/>
              <a:t>Oppenheim, A. N. (2016). Questionnaire design, interviewing, and attitude measurement. Bloomsbury Publishing.</a:t>
            </a:r>
          </a:p>
          <a:p>
            <a:r>
              <a:rPr lang="en-US" sz="1400" dirty="0"/>
              <a:t>P&amp;G. (2020). Our commitment to ethical marketing research. https://www.pg.com/ethical-marketing-research</a:t>
            </a:r>
          </a:p>
          <a:p>
            <a:r>
              <a:rPr lang="en-US" sz="1400" dirty="0"/>
              <a:t>Peattie, K., &amp; Crane, A. (2005). Green marketing: Legend, myth, farce or a revolution in the marketing?</a:t>
            </a:r>
          </a:p>
          <a:p>
            <a:r>
              <a:rPr lang="en-US" sz="1400" dirty="0"/>
              <a:t>Pew Research Center. (2019). Public attitudes toward data collection and privacy. https://www.pewresearch.org</a:t>
            </a:r>
          </a:p>
          <a:p>
            <a:r>
              <a:rPr lang="en-US" sz="1400" dirty="0"/>
              <a:t>Roberts, J. A. (2018). Ethics in research: A guide for the responsible conduct of research. Sage Publications.</a:t>
            </a:r>
          </a:p>
          <a:p>
            <a:endParaRPr lang="en-US" sz="1400" dirty="0"/>
          </a:p>
        </p:txBody>
      </p:sp>
    </p:spTree>
    <p:extLst>
      <p:ext uri="{BB962C8B-B14F-4D97-AF65-F5344CB8AC3E}">
        <p14:creationId xmlns:p14="http://schemas.microsoft.com/office/powerpoint/2010/main" val="33377700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F83DA16-7C58-0760-8B59-F10DA27B7069}"/>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EA2ADA-6748-01F3-F53F-FA96D8DC405F}"/>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References </a:t>
            </a:r>
          </a:p>
        </p:txBody>
      </p:sp>
      <p:sp>
        <p:nvSpPr>
          <p:cNvPr id="3" name="Content Placeholder 2">
            <a:extLst>
              <a:ext uri="{FF2B5EF4-FFF2-40B4-BE49-F238E27FC236}">
                <a16:creationId xmlns:a16="http://schemas.microsoft.com/office/drawing/2014/main" id="{834839B7-3C6D-A727-894D-915A98237F0C}"/>
              </a:ext>
            </a:extLst>
          </p:cNvPr>
          <p:cNvSpPr>
            <a:spLocks noGrp="1"/>
          </p:cNvSpPr>
          <p:nvPr>
            <p:ph idx="1"/>
          </p:nvPr>
        </p:nvSpPr>
        <p:spPr>
          <a:xfrm>
            <a:off x="1371599" y="2318197"/>
            <a:ext cx="9724031" cy="3683358"/>
          </a:xfrm>
        </p:spPr>
        <p:txBody>
          <a:bodyPr anchor="ctr">
            <a:normAutofit/>
          </a:bodyPr>
          <a:lstStyle/>
          <a:p>
            <a:r>
              <a:rPr lang="en-US" sz="1600" dirty="0"/>
              <a:t>Silver, N. (2016). The signal and the noise: Why so many predictions fail—but some don’t. Penguin Press.</a:t>
            </a:r>
          </a:p>
          <a:p>
            <a:r>
              <a:rPr lang="en-US" sz="1600" dirty="0"/>
              <a:t>Solove, D. J. (2008). Understanding privacy. Harvard University Press.</a:t>
            </a:r>
          </a:p>
          <a:p>
            <a:r>
              <a:rPr lang="en-US" sz="1600" dirty="0" err="1"/>
              <a:t>Thøgersen</a:t>
            </a:r>
            <a:r>
              <a:rPr lang="en-US" sz="1600" dirty="0"/>
              <a:t>, J., &amp; Zhou, Y. (2012). Consumer </a:t>
            </a:r>
            <a:r>
              <a:rPr lang="en-US" sz="1600" dirty="0" err="1"/>
              <a:t>Behaviour</a:t>
            </a:r>
            <a:r>
              <a:rPr lang="en-US" sz="1600" dirty="0"/>
              <a:t> in the Green Economy. Journal of Consumer Policy, 35(3), 411-427.</a:t>
            </a:r>
          </a:p>
          <a:p>
            <a:r>
              <a:rPr lang="en-US" sz="1600" dirty="0"/>
              <a:t>T-Mobile. (2021). Ethical decision-making in marketing research. https://www.t-mobile.com/business/marketing-research</a:t>
            </a:r>
          </a:p>
          <a:p>
            <a:r>
              <a:rPr lang="en-US" sz="1600" dirty="0"/>
              <a:t>Wells, W. D. (2016). Marketing research: A problem-solving approach Cengage Learning.</a:t>
            </a:r>
          </a:p>
          <a:p>
            <a:r>
              <a:rPr lang="en-US" sz="1600" dirty="0"/>
              <a:t>World Health Organization (WHO). (2020). Food Safety and Foodborne Illness.</a:t>
            </a:r>
          </a:p>
          <a:p>
            <a:r>
              <a:rPr lang="en-US" sz="1600" dirty="0"/>
              <a:t>Wright, D. (2020). Ethical issues in marketing research. International Journal of Market Research, 62(2), 123-139. https://doi.org/10.1177/1470785320900014</a:t>
            </a:r>
          </a:p>
          <a:p>
            <a:r>
              <a:rPr lang="en-US" sz="1600" dirty="0"/>
              <a:t>Zikmund, W. G., &amp; Babin, B. J. (2016). Business research methods (10th ed.). Cengage Learning.</a:t>
            </a:r>
          </a:p>
          <a:p>
            <a:endParaRPr lang="en-US" sz="1600" dirty="0"/>
          </a:p>
        </p:txBody>
      </p:sp>
    </p:spTree>
    <p:extLst>
      <p:ext uri="{BB962C8B-B14F-4D97-AF65-F5344CB8AC3E}">
        <p14:creationId xmlns:p14="http://schemas.microsoft.com/office/powerpoint/2010/main" val="19363197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D537462B-6F37-330B-E1D4-B2B85651176F}"/>
              </a:ext>
            </a:extLst>
          </p:cNvPr>
          <p:cNvPicPr>
            <a:picLocks noChangeAspect="1"/>
          </p:cNvPicPr>
          <p:nvPr/>
        </p:nvPicPr>
        <p:blipFill>
          <a:blip r:embed="rId2">
            <a:duotone>
              <a:schemeClr val="bg2">
                <a:shade val="45000"/>
                <a:satMod val="135000"/>
              </a:schemeClr>
              <a:prstClr val="white"/>
            </a:duotone>
          </a:blip>
          <a:srcRect t="8706" b="10067"/>
          <a:stretch/>
        </p:blipFill>
        <p:spPr>
          <a:xfrm>
            <a:off x="20" y="10"/>
            <a:ext cx="12191980" cy="6857990"/>
          </a:xfrm>
          <a:prstGeom prst="rect">
            <a:avLst/>
          </a:prstGeom>
        </p:spPr>
      </p:pic>
      <p:sp>
        <p:nvSpPr>
          <p:cNvPr id="19" name="Rectangle 18">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9BA69C-F516-E04D-F8ED-3DBBC5EBEAFF}"/>
              </a:ext>
            </a:extLst>
          </p:cNvPr>
          <p:cNvSpPr>
            <a:spLocks noGrp="1"/>
          </p:cNvSpPr>
          <p:nvPr>
            <p:ph type="title"/>
          </p:nvPr>
        </p:nvSpPr>
        <p:spPr>
          <a:xfrm>
            <a:off x="838200" y="365125"/>
            <a:ext cx="10515600" cy="1325563"/>
          </a:xfrm>
        </p:spPr>
        <p:txBody>
          <a:bodyPr>
            <a:normAutofit/>
          </a:bodyPr>
          <a:lstStyle/>
          <a:p>
            <a:r>
              <a:rPr lang="en-US"/>
              <a:t>Appreciation </a:t>
            </a:r>
          </a:p>
        </p:txBody>
      </p:sp>
      <p:graphicFrame>
        <p:nvGraphicFramePr>
          <p:cNvPr id="14" name="Content Placeholder 2">
            <a:extLst>
              <a:ext uri="{FF2B5EF4-FFF2-40B4-BE49-F238E27FC236}">
                <a16:creationId xmlns:a16="http://schemas.microsoft.com/office/drawing/2014/main" id="{1D2C872B-CB5A-A8B8-1A78-D1CF4C6BB5CC}"/>
              </a:ext>
            </a:extLst>
          </p:cNvPr>
          <p:cNvGraphicFramePr>
            <a:graphicFrameLocks noGrp="1"/>
          </p:cNvGraphicFramePr>
          <p:nvPr>
            <p:ph idx="1"/>
            <p:extLst>
              <p:ext uri="{D42A27DB-BD31-4B8C-83A1-F6EECF244321}">
                <p14:modId xmlns:p14="http://schemas.microsoft.com/office/powerpoint/2010/main" val="109658487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27523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66A50EE-465E-7391-99FF-8D655C0E5037}"/>
              </a:ext>
            </a:extLst>
          </p:cNvPr>
          <p:cNvPicPr>
            <a:picLocks noChangeAspect="1"/>
          </p:cNvPicPr>
          <p:nvPr/>
        </p:nvPicPr>
        <p:blipFill>
          <a:blip r:embed="rId2">
            <a:duotone>
              <a:schemeClr val="bg2">
                <a:shade val="45000"/>
                <a:satMod val="135000"/>
              </a:schemeClr>
              <a:prstClr val="white"/>
            </a:duotone>
          </a:blip>
          <a:srcRect/>
          <a:stretch/>
        </p:blipFill>
        <p:spPr>
          <a:xfrm>
            <a:off x="20" y="10"/>
            <a:ext cx="12191980" cy="6857990"/>
          </a:xfrm>
          <a:prstGeom prst="rect">
            <a:avLst/>
          </a:prstGeom>
        </p:spPr>
      </p:pic>
      <p:sp>
        <p:nvSpPr>
          <p:cNvPr id="19" name="Rectangle 18">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9357B6-0C08-7229-815D-E71B7DEE04B3}"/>
              </a:ext>
            </a:extLst>
          </p:cNvPr>
          <p:cNvSpPr>
            <a:spLocks noGrp="1"/>
          </p:cNvSpPr>
          <p:nvPr>
            <p:ph type="title"/>
          </p:nvPr>
        </p:nvSpPr>
        <p:spPr>
          <a:xfrm>
            <a:off x="838200" y="365125"/>
            <a:ext cx="10515600" cy="1325563"/>
          </a:xfrm>
        </p:spPr>
        <p:txBody>
          <a:bodyPr>
            <a:normAutofit/>
          </a:bodyPr>
          <a:lstStyle/>
          <a:p>
            <a:r>
              <a:rPr lang="en-US"/>
              <a:t>Other modules by Dr John N Kamau</a:t>
            </a:r>
            <a:endParaRPr lang="en-US" dirty="0"/>
          </a:p>
        </p:txBody>
      </p:sp>
      <p:graphicFrame>
        <p:nvGraphicFramePr>
          <p:cNvPr id="5" name="Content Placeholder 2">
            <a:extLst>
              <a:ext uri="{FF2B5EF4-FFF2-40B4-BE49-F238E27FC236}">
                <a16:creationId xmlns:a16="http://schemas.microsoft.com/office/drawing/2014/main" id="{C63A892D-CCBC-0790-3C84-658B9AC04773}"/>
              </a:ext>
            </a:extLst>
          </p:cNvPr>
          <p:cNvGraphicFramePr>
            <a:graphicFrameLocks noGrp="1"/>
          </p:cNvGraphicFramePr>
          <p:nvPr>
            <p:ph idx="1"/>
            <p:extLst>
              <p:ext uri="{D42A27DB-BD31-4B8C-83A1-F6EECF244321}">
                <p14:modId xmlns:p14="http://schemas.microsoft.com/office/powerpoint/2010/main" val="217636392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37240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111</TotalTime>
  <Words>5364</Words>
  <Application>Microsoft Office PowerPoint</Application>
  <PresentationFormat>Widescreen</PresentationFormat>
  <Paragraphs>270</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Aptos</vt:lpstr>
      <vt:lpstr>Aptos Display</vt:lpstr>
      <vt:lpstr>Arial</vt:lpstr>
      <vt:lpstr>Calibri</vt:lpstr>
      <vt:lpstr>Times New Roman</vt:lpstr>
      <vt:lpstr>Office Theme</vt:lpstr>
      <vt:lpstr>SPECIAL APPLICATION OF MARKETING RESEARCH WEEK 12 LECTURE ETHICAL ISSUES IN SPECIAL APPLICATION OF MARKETING RESEARCH</vt:lpstr>
      <vt:lpstr>Welcome </vt:lpstr>
      <vt:lpstr>Intended Learning Outcomes </vt:lpstr>
      <vt:lpstr>Quotes on ethics in  marketing research </vt:lpstr>
      <vt:lpstr>Quotes on ethics in  marketing research </vt:lpstr>
      <vt:lpstr>Quotes on ethics in  marketing research </vt:lpstr>
      <vt:lpstr>Quotes on ethics in  marketing research </vt:lpstr>
      <vt:lpstr>From quotes…..</vt:lpstr>
      <vt:lpstr>Definitions of ethics in  marketing research</vt:lpstr>
      <vt:lpstr>Definitions of ethics in  marketing research</vt:lpstr>
      <vt:lpstr>From definitions  we observe…</vt:lpstr>
      <vt:lpstr>Significance of ethics  in marketing research</vt:lpstr>
      <vt:lpstr>Significance of ethics in  marketing research</vt:lpstr>
      <vt:lpstr>Declining ethical standards  in marketing research</vt:lpstr>
      <vt:lpstr>Declining ethical standards  in marketing research</vt:lpstr>
      <vt:lpstr>Ethical issues in  concept testing research </vt:lpstr>
      <vt:lpstr>Ethical issues in  concept testing research </vt:lpstr>
      <vt:lpstr>Ethical issues in  new product testing</vt:lpstr>
      <vt:lpstr>Ethical issues in  name test</vt:lpstr>
      <vt:lpstr>Ethical issues in  name test</vt:lpstr>
      <vt:lpstr>Ethical issues  in package test</vt:lpstr>
      <vt:lpstr>Ethical issues  in package test</vt:lpstr>
      <vt:lpstr>Ethical issues in  test market studies </vt:lpstr>
      <vt:lpstr>Ethical issues in  test market studies </vt:lpstr>
      <vt:lpstr>Ethical issues in  public opinion research </vt:lpstr>
      <vt:lpstr>Ethical issues in  public opinion research </vt:lpstr>
      <vt:lpstr>Maintain high ethical  standards in marketing research </vt:lpstr>
      <vt:lpstr>Maintain high ethical  standards in marketing research </vt:lpstr>
      <vt:lpstr>Maintain high ethical  standards in marketing research </vt:lpstr>
      <vt:lpstr>Maintain high ethical  standards in marketing research </vt:lpstr>
      <vt:lpstr>Conclusion </vt:lpstr>
      <vt:lpstr>References </vt:lpstr>
      <vt:lpstr>References </vt:lpstr>
      <vt:lpstr>References </vt:lpstr>
      <vt:lpstr>References </vt:lpstr>
      <vt:lpstr>References </vt:lpstr>
      <vt:lpstr>Appreciation </vt:lpstr>
      <vt:lpstr>Other modules by Dr John N Kamau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John N. Kamau</dc:creator>
  <cp:lastModifiedBy>Dr. John N. Kamau</cp:lastModifiedBy>
  <cp:revision>5</cp:revision>
  <dcterms:created xsi:type="dcterms:W3CDTF">2024-11-06T06:45:38Z</dcterms:created>
  <dcterms:modified xsi:type="dcterms:W3CDTF">2024-11-06T15:55:34Z</dcterms:modified>
</cp:coreProperties>
</file>