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9" r:id="rId4"/>
    <p:sldId id="290" r:id="rId5"/>
    <p:sldId id="260" r:id="rId6"/>
    <p:sldId id="261" r:id="rId7"/>
    <p:sldId id="262" r:id="rId8"/>
    <p:sldId id="263" r:id="rId9"/>
    <p:sldId id="264" r:id="rId10"/>
    <p:sldId id="265" r:id="rId11"/>
    <p:sldId id="292"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91" r:id="rId35"/>
    <p:sldId id="293" r:id="rId36"/>
    <p:sldId id="294" r:id="rId3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0613" autoAdjust="0"/>
  </p:normalViewPr>
  <p:slideViewPr>
    <p:cSldViewPr snapToGrid="0">
      <p:cViewPr varScale="1">
        <p:scale>
          <a:sx n="63" d="100"/>
          <a:sy n="63" d="100"/>
        </p:scale>
        <p:origin x="1020"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9/15/2024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9/15/2024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9/15/2024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9/15/2024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9/15/2024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9/15/2024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9/15/2024</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9/15/2024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9/15/2024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hyperlink" Target="https://ddceutkal.ac.in/Downloads/UG_SLM/Commerce/Principle_Marketing.pdf"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www.pexels.com/photo/people-fish-market-marketplace-3713" TargetMode="External"/><Relationship Id="rId2" Type="http://schemas.openxmlformats.org/officeDocument/2006/relationships/hyperlink" Target="http://ebookcentral.proquest.com/lib/aunke%20-ebooks%20/"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www.pexels.com/photo/photo-of-women-talking-7772172/" TargetMode="External"/><Relationship Id="rId2" Type="http://schemas.openxmlformats.org/officeDocument/2006/relationships/hyperlink" Target="https://www.pexels.com/photo/people-are-gathered-around-a-train-track-with-lots-of-cars-16910295/" TargetMode="External"/><Relationship Id="rId1" Type="http://schemas.openxmlformats.org/officeDocument/2006/relationships/slideLayout" Target="../slideLayouts/slideLayout2.xml"/><Relationship Id="rId6" Type="http://schemas.openxmlformats.org/officeDocument/2006/relationships/hyperlink" Target="https://www.pexels.com/photo/man-and-woman-sitting-at-the-table-9242857" TargetMode="External"/><Relationship Id="rId5" Type="http://schemas.openxmlformats.org/officeDocument/2006/relationships/hyperlink" Target="https://www.pexels.com/photo/man-and-woman-sitting-at-the-table-9242857/" TargetMode="External"/><Relationship Id="rId4" Type="http://schemas.openxmlformats.org/officeDocument/2006/relationships/hyperlink" Target="https://www.pexels.com/photo/man-in-blue-button-up-shirt-standing-in-front-of-gray-and-black-espresso-machine-4820837/" TargetMode="External"/></Relationships>
</file>

<file path=ppt/slides/_rels/slide35.xml.rels><?xml version="1.0" encoding="UTF-8" standalone="yes"?>
<Relationships xmlns="http://schemas.openxmlformats.org/package/2006/relationships"><Relationship Id="rId3" Type="http://schemas.openxmlformats.org/officeDocument/2006/relationships/hyperlink" Target="https://www.pexels.com/photo/men-at-bazaar-14401173/" TargetMode="External"/><Relationship Id="rId2" Type="http://schemas.openxmlformats.org/officeDocument/2006/relationships/hyperlink" Target="https://www.pexels.com/photo/man-in-black-polo-shirt-standing-beside-brown-cardboard-box-6169649/"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www.pexels.com/photo/happy-ethnic-woman-with-salad-leaf-5709271/" TargetMode="External"/><Relationship Id="rId2" Type="http://schemas.openxmlformats.org/officeDocument/2006/relationships/hyperlink" Target="https://www.pexels.com/photo/happy-asian-buyer-with-bundle-of-bay-leaves-in-market-5709284/"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C5F647-25E2-53A9-DC90-C8A0ACC6372E}"/>
              </a:ext>
            </a:extLst>
          </p:cNvPr>
          <p:cNvSpPr>
            <a:spLocks noGrp="1"/>
          </p:cNvSpPr>
          <p:nvPr>
            <p:ph type="ctrTitle"/>
          </p:nvPr>
        </p:nvSpPr>
        <p:spPr>
          <a:xfrm>
            <a:off x="0" y="-339213"/>
            <a:ext cx="12191999" cy="2807167"/>
          </a:xfrm>
        </p:spPr>
        <p:txBody>
          <a:bodyPr/>
          <a:lstStyle/>
          <a:p>
            <a:pPr marL="0" marR="0" algn="ctr">
              <a:lnSpc>
                <a:spcPct val="115000"/>
              </a:lnSpc>
              <a:spcBef>
                <a:spcPts val="0"/>
              </a:spcBef>
              <a:spcAft>
                <a:spcPts val="800"/>
              </a:spcAft>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COURSE: FUNDAMENTALS OF MARKETING</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1: INTRODUCTION TO MARKETING</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Subtitle 2">
            <a:extLst>
              <a:ext uri="{FF2B5EF4-FFF2-40B4-BE49-F238E27FC236}">
                <a16:creationId xmlns:a16="http://schemas.microsoft.com/office/drawing/2014/main" id="{7B5F21FD-A270-81F6-7B68-8E7CC3B2D158}"/>
              </a:ext>
            </a:extLst>
          </p:cNvPr>
          <p:cNvSpPr>
            <a:spLocks noGrp="1"/>
          </p:cNvSpPr>
          <p:nvPr>
            <p:ph type="subTitle" idx="1"/>
          </p:nvPr>
        </p:nvSpPr>
        <p:spPr>
          <a:xfrm>
            <a:off x="0" y="2064775"/>
            <a:ext cx="12359148" cy="4793226"/>
          </a:xfrm>
        </p:spPr>
        <p:txBody>
          <a:bodyPr/>
          <a:lstStyle/>
          <a:p>
            <a:pPr marL="0" marR="0" algn="ctr">
              <a:lnSpc>
                <a:spcPct val="115000"/>
              </a:lnSpc>
              <a:spcBef>
                <a:spcPts val="0"/>
              </a:spcBef>
              <a:spcAft>
                <a:spcPts val="800"/>
              </a:spcAft>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learning outcomes: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ctr">
              <a:lnSpc>
                <a:spcPct val="115000"/>
              </a:lnSpc>
              <a:spcBef>
                <a:spcPts val="0"/>
              </a:spcBef>
              <a:spcAft>
                <a:spcPts val="800"/>
              </a:spcAft>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At the end of the lecture, you will be able to:</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0"/>
              </a:spcAft>
              <a:buFont typeface="+mj-lt"/>
              <a:buAutoNum type="romanLcPeriod"/>
            </a:pPr>
            <a:r>
              <a:rPr lang="en-US" sz="2800"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Understand the concept of marketing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07000"/>
              </a:lnSpc>
              <a:spcBef>
                <a:spcPts val="0"/>
              </a:spcBef>
              <a:spcAft>
                <a:spcPts val="0"/>
              </a:spcAft>
              <a:buFont typeface="+mj-lt"/>
              <a:buAutoNum type="romanLcPeriod"/>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Discuss various concepts of marketing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800"/>
              </a:spcAft>
              <a:buFont typeface="+mj-lt"/>
              <a:buAutoNum type="romanLcPeriod"/>
            </a:pPr>
            <a:r>
              <a:rPr lang="en-GB" sz="2800" kern="1800" dirty="0">
                <a:effectLst/>
                <a:latin typeface="Times New Roman" panose="02020603050405020304" pitchFamily="18" charset="0"/>
                <a:ea typeface="Times New Roman" panose="02020603050405020304" pitchFamily="18" charset="0"/>
                <a:cs typeface="Times New Roman" panose="02020603050405020304" pitchFamily="18" charset="0"/>
              </a:rPr>
              <a:t>Examine marketing arena and philosophies of marketing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0204496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1B7DE-B7CA-3572-0E64-F3BB6980A823}"/>
              </a:ext>
            </a:extLst>
          </p:cNvPr>
          <p:cNvSpPr>
            <a:spLocks noGrp="1"/>
          </p:cNvSpPr>
          <p:nvPr>
            <p:ph type="title"/>
          </p:nvPr>
        </p:nvSpPr>
        <p:spPr>
          <a:xfrm>
            <a:off x="0" y="0"/>
            <a:ext cx="12192000" cy="868680"/>
          </a:xfrm>
        </p:spPr>
        <p:txBody>
          <a:bodyPr/>
          <a:lstStyle/>
          <a:p>
            <a:pPr algn="ctr"/>
            <a:r>
              <a:rPr lang="en-US" dirty="0"/>
              <a:t>Concept of market </a:t>
            </a:r>
          </a:p>
        </p:txBody>
      </p:sp>
      <p:sp>
        <p:nvSpPr>
          <p:cNvPr id="3" name="Content Placeholder 2">
            <a:extLst>
              <a:ext uri="{FF2B5EF4-FFF2-40B4-BE49-F238E27FC236}">
                <a16:creationId xmlns:a16="http://schemas.microsoft.com/office/drawing/2014/main" id="{E635DEDB-D8B1-549C-FFC8-FB285ABA0138}"/>
              </a:ext>
            </a:extLst>
          </p:cNvPr>
          <p:cNvSpPr>
            <a:spLocks noGrp="1"/>
          </p:cNvSpPr>
          <p:nvPr>
            <p:ph sz="half" idx="1"/>
          </p:nvPr>
        </p:nvSpPr>
        <p:spPr>
          <a:xfrm>
            <a:off x="0" y="1297858"/>
            <a:ext cx="6096000" cy="5560141"/>
          </a:xfrm>
        </p:spPr>
        <p:txBody>
          <a:bodyPr>
            <a:normAutofit/>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rPr>
              <a:t>The term ‘market’ is derived from Latin word called ‘</a:t>
            </a:r>
            <a:r>
              <a:rPr lang="en-US" sz="2800" kern="0" dirty="0" err="1">
                <a:solidFill>
                  <a:srgbClr val="000000"/>
                </a:solidFill>
                <a:effectLst/>
                <a:latin typeface="Times New Roman" panose="02020603050405020304" pitchFamily="18" charset="0"/>
                <a:ea typeface="Times New Roman" panose="02020603050405020304" pitchFamily="18" charset="0"/>
              </a:rPr>
              <a:t>marcatus</a:t>
            </a:r>
            <a:r>
              <a:rPr lang="en-US" sz="2800" kern="0" dirty="0">
                <a:solidFill>
                  <a:srgbClr val="000000"/>
                </a:solidFill>
                <a:effectLst/>
                <a:latin typeface="Times New Roman" panose="02020603050405020304" pitchFamily="18" charset="0"/>
                <a:ea typeface="Times New Roman" panose="02020603050405020304" pitchFamily="18" charset="0"/>
              </a:rPr>
              <a:t>’ which means trade, merchandise, traffic or place of business</a:t>
            </a:r>
            <a:endParaRPr lang="en-US" sz="2800" dirty="0"/>
          </a:p>
        </p:txBody>
      </p:sp>
      <p:sp>
        <p:nvSpPr>
          <p:cNvPr id="4" name="Content Placeholder 3">
            <a:extLst>
              <a:ext uri="{FF2B5EF4-FFF2-40B4-BE49-F238E27FC236}">
                <a16:creationId xmlns:a16="http://schemas.microsoft.com/office/drawing/2014/main" id="{BB4385CD-EF2D-EB44-33C9-4679ED78101D}"/>
              </a:ext>
            </a:extLst>
          </p:cNvPr>
          <p:cNvSpPr>
            <a:spLocks noGrp="1"/>
          </p:cNvSpPr>
          <p:nvPr>
            <p:ph sz="half" idx="2"/>
          </p:nvPr>
        </p:nvSpPr>
        <p:spPr>
          <a:xfrm>
            <a:off x="6223818" y="1297858"/>
            <a:ext cx="5968181" cy="5560141"/>
          </a:xfrm>
        </p:spPr>
        <p:txBody>
          <a:bodyPr>
            <a:normAutofit/>
          </a:bodyPr>
          <a:lstStyle/>
          <a:p>
            <a:r>
              <a:rPr lang="en-US" sz="2800" kern="0" dirty="0">
                <a:solidFill>
                  <a:srgbClr val="000000"/>
                </a:solidFill>
                <a:latin typeface="Times New Roman" panose="02020603050405020304" pitchFamily="18" charset="0"/>
                <a:ea typeface="Times New Roman" panose="02020603050405020304" pitchFamily="18" charset="0"/>
              </a:rPr>
              <a:t>P</a:t>
            </a:r>
            <a:r>
              <a:rPr lang="en-US" sz="2800" kern="0" dirty="0">
                <a:solidFill>
                  <a:srgbClr val="000000"/>
                </a:solidFill>
                <a:effectLst/>
                <a:latin typeface="Times New Roman" panose="02020603050405020304" pitchFamily="18" charset="0"/>
                <a:ea typeface="Times New Roman" panose="02020603050405020304" pitchFamily="18" charset="0"/>
              </a:rPr>
              <a:t>lace where sellers and buyers carry out transactions for the involvement of the exchange of services and goods</a:t>
            </a:r>
            <a:endParaRPr lang="en-US" sz="2800" dirty="0"/>
          </a:p>
        </p:txBody>
      </p:sp>
    </p:spTree>
    <p:extLst>
      <p:ext uri="{BB962C8B-B14F-4D97-AF65-F5344CB8AC3E}">
        <p14:creationId xmlns:p14="http://schemas.microsoft.com/office/powerpoint/2010/main" val="30568282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3EB2E-CE49-CCE6-A686-65979AD4CE38}"/>
              </a:ext>
            </a:extLst>
          </p:cNvPr>
          <p:cNvSpPr>
            <a:spLocks noGrp="1"/>
          </p:cNvSpPr>
          <p:nvPr>
            <p:ph type="title"/>
          </p:nvPr>
        </p:nvSpPr>
        <p:spPr>
          <a:xfrm>
            <a:off x="0" y="0"/>
            <a:ext cx="12192000" cy="1342103"/>
          </a:xfrm>
        </p:spPr>
        <p:txBody>
          <a:bodyPr>
            <a:normAutofit/>
          </a:bodyPr>
          <a:lstStyle/>
          <a:p>
            <a:pPr algn="ctr"/>
            <a:r>
              <a:rPr lang="en-US" sz="3200" b="1" kern="0" dirty="0">
                <a:solidFill>
                  <a:srgbClr val="000000"/>
                </a:solidFill>
                <a:effectLst/>
                <a:latin typeface="Times New Roman" panose="02020603050405020304" pitchFamily="18" charset="0"/>
                <a:ea typeface="Times New Roman" panose="02020603050405020304" pitchFamily="18" charset="0"/>
              </a:rPr>
              <a:t>Place Concept</a:t>
            </a:r>
            <a:endParaRPr lang="en-US" sz="3200" dirty="0"/>
          </a:p>
        </p:txBody>
      </p:sp>
      <p:sp>
        <p:nvSpPr>
          <p:cNvPr id="3" name="Content Placeholder 2">
            <a:extLst>
              <a:ext uri="{FF2B5EF4-FFF2-40B4-BE49-F238E27FC236}">
                <a16:creationId xmlns:a16="http://schemas.microsoft.com/office/drawing/2014/main" id="{28FEF646-E75E-E848-AB1C-83AEC25C6CF9}"/>
              </a:ext>
            </a:extLst>
          </p:cNvPr>
          <p:cNvSpPr>
            <a:spLocks noGrp="1"/>
          </p:cNvSpPr>
          <p:nvPr>
            <p:ph sz="half" idx="1"/>
          </p:nvPr>
        </p:nvSpPr>
        <p:spPr>
          <a:xfrm>
            <a:off x="0" y="716282"/>
            <a:ext cx="6903720" cy="6141718"/>
          </a:xfrm>
        </p:spPr>
        <p:txBody>
          <a:bodyPr>
            <a:normAutofit/>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rPr>
              <a:t>A market is a convenient meeting place of buyers and sellers to gather together in order to conduct buying and selling activities. </a:t>
            </a:r>
          </a:p>
          <a:p>
            <a:pPr algn="just"/>
            <a:r>
              <a:rPr lang="en-US" sz="2800" kern="0" dirty="0">
                <a:solidFill>
                  <a:srgbClr val="000000"/>
                </a:solidFill>
                <a:effectLst/>
                <a:latin typeface="Times New Roman" panose="02020603050405020304" pitchFamily="18" charset="0"/>
                <a:ea typeface="Times New Roman" panose="02020603050405020304" pitchFamily="18" charset="0"/>
              </a:rPr>
              <a:t>It is a physical location where buyers and sellers personally meet to affect purchase and sales</a:t>
            </a:r>
            <a:endParaRPr lang="en-US" sz="2800" dirty="0"/>
          </a:p>
        </p:txBody>
      </p:sp>
      <p:pic>
        <p:nvPicPr>
          <p:cNvPr id="1026" name="Picture 2" descr="Free Man Buying Fish Stock Photo">
            <a:extLst>
              <a:ext uri="{FF2B5EF4-FFF2-40B4-BE49-F238E27FC236}">
                <a16:creationId xmlns:a16="http://schemas.microsoft.com/office/drawing/2014/main" id="{D3DFD6FB-B23D-6EAF-E133-54E06A494440}"/>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903720" y="716281"/>
            <a:ext cx="5288280" cy="355091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9B4DC70-F01B-BE6D-33D2-152BB128EEB5}"/>
              </a:ext>
            </a:extLst>
          </p:cNvPr>
          <p:cNvSpPr txBox="1"/>
          <p:nvPr/>
        </p:nvSpPr>
        <p:spPr>
          <a:xfrm>
            <a:off x="6903720" y="4617720"/>
            <a:ext cx="5288280" cy="261610"/>
          </a:xfrm>
          <a:prstGeom prst="rect">
            <a:avLst/>
          </a:prstGeom>
          <a:noFill/>
        </p:spPr>
        <p:txBody>
          <a:bodyPr wrap="square" rtlCol="0">
            <a:spAutoFit/>
          </a:bodyPr>
          <a:lstStyle/>
          <a:p>
            <a:pPr algn="ctr"/>
            <a:r>
              <a:rPr lang="en-US" sz="1100" dirty="0">
                <a:latin typeface="Times New Roman" panose="02020603050405020304" pitchFamily="18" charset="0"/>
                <a:cs typeface="Times New Roman" panose="02020603050405020304" pitchFamily="18" charset="0"/>
              </a:rPr>
              <a:t>https://www.pexels.com/photo/people-fish-market-marketplace-3713/</a:t>
            </a:r>
          </a:p>
        </p:txBody>
      </p:sp>
    </p:spTree>
    <p:extLst>
      <p:ext uri="{BB962C8B-B14F-4D97-AF65-F5344CB8AC3E}">
        <p14:creationId xmlns:p14="http://schemas.microsoft.com/office/powerpoint/2010/main" val="698269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6933D0-8BF2-9DC3-A06B-47A4CEAC24B7}"/>
              </a:ext>
            </a:extLst>
          </p:cNvPr>
          <p:cNvSpPr>
            <a:spLocks noGrp="1"/>
          </p:cNvSpPr>
          <p:nvPr>
            <p:ph type="title"/>
          </p:nvPr>
        </p:nvSpPr>
        <p:spPr>
          <a:xfrm>
            <a:off x="0" y="0"/>
            <a:ext cx="12192000" cy="1112520"/>
          </a:xfrm>
        </p:spPr>
        <p:txBody>
          <a:bodyPr>
            <a:normAutofit/>
          </a:bodyPr>
          <a:lstStyle/>
          <a:p>
            <a:r>
              <a:rPr lang="en-US" sz="3200" b="1" dirty="0">
                <a:latin typeface="Times New Roman" panose="02020603050405020304" pitchFamily="18" charset="0"/>
                <a:cs typeface="Times New Roman" panose="02020603050405020304" pitchFamily="18" charset="0"/>
              </a:rPr>
              <a:t>Buying and Selling in a marketplace</a:t>
            </a:r>
          </a:p>
        </p:txBody>
      </p:sp>
      <p:pic>
        <p:nvPicPr>
          <p:cNvPr id="3074" name="Picture 2" descr="Free People are gathered around a train track with lots of cars Stock Photo">
            <a:extLst>
              <a:ext uri="{FF2B5EF4-FFF2-40B4-BE49-F238E27FC236}">
                <a16:creationId xmlns:a16="http://schemas.microsoft.com/office/drawing/2014/main" id="{CEC171D7-007D-E091-A14C-78872B9777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579120"/>
            <a:ext cx="5654039" cy="627888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8BB09A8-79C9-BBC9-7A44-6E45B9C3B54F}"/>
              </a:ext>
            </a:extLst>
          </p:cNvPr>
          <p:cNvSpPr txBox="1"/>
          <p:nvPr/>
        </p:nvSpPr>
        <p:spPr>
          <a:xfrm>
            <a:off x="5654040" y="960120"/>
            <a:ext cx="6537959"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https://www.pexels.com/photo/people-are-gathered-around-a-train-track-with-lots-of-cars-16910295/</a:t>
            </a:r>
          </a:p>
        </p:txBody>
      </p:sp>
    </p:spTree>
    <p:extLst>
      <p:ext uri="{BB962C8B-B14F-4D97-AF65-F5344CB8AC3E}">
        <p14:creationId xmlns:p14="http://schemas.microsoft.com/office/powerpoint/2010/main" val="34075239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AEE059-7C5D-9F14-2E96-3C14BFD8DF8B}"/>
              </a:ext>
            </a:extLst>
          </p:cNvPr>
          <p:cNvSpPr>
            <a:spLocks noGrp="1"/>
          </p:cNvSpPr>
          <p:nvPr>
            <p:ph type="title"/>
          </p:nvPr>
        </p:nvSpPr>
        <p:spPr>
          <a:xfrm>
            <a:off x="0" y="0"/>
            <a:ext cx="12192000" cy="1135626"/>
          </a:xfrm>
        </p:spPr>
        <p:txBody>
          <a:bodyPr>
            <a:normAutofit/>
          </a:bodyPr>
          <a:lstStyle/>
          <a:p>
            <a:r>
              <a:rPr lang="en-US" sz="3200" b="1" kern="0" dirty="0">
                <a:solidFill>
                  <a:srgbClr val="000000"/>
                </a:solidFill>
                <a:effectLst/>
                <a:latin typeface="Times New Roman" panose="02020603050405020304" pitchFamily="18" charset="0"/>
                <a:ea typeface="Times New Roman" panose="02020603050405020304" pitchFamily="18" charset="0"/>
              </a:rPr>
              <a:t>Marketer</a:t>
            </a:r>
            <a:endParaRPr lang="en-US" sz="3200" dirty="0"/>
          </a:p>
        </p:txBody>
      </p:sp>
      <p:sp>
        <p:nvSpPr>
          <p:cNvPr id="3" name="Content Placeholder 2">
            <a:extLst>
              <a:ext uri="{FF2B5EF4-FFF2-40B4-BE49-F238E27FC236}">
                <a16:creationId xmlns:a16="http://schemas.microsoft.com/office/drawing/2014/main" id="{DD39FC59-8A41-F51D-8A76-92FFF35E0153}"/>
              </a:ext>
            </a:extLst>
          </p:cNvPr>
          <p:cNvSpPr>
            <a:spLocks noGrp="1"/>
          </p:cNvSpPr>
          <p:nvPr>
            <p:ph sz="half" idx="1"/>
          </p:nvPr>
        </p:nvSpPr>
        <p:spPr>
          <a:xfrm>
            <a:off x="0" y="487681"/>
            <a:ext cx="7452360" cy="6370319"/>
          </a:xfrm>
        </p:spPr>
        <p:txBody>
          <a:bodyPr>
            <a:normAutofit/>
          </a:bodyPr>
          <a:lstStyle/>
          <a:p>
            <a:pPr algn="just"/>
            <a:r>
              <a:rPr lang="en-US" sz="2800" kern="0" dirty="0">
                <a:solidFill>
                  <a:srgbClr val="000000"/>
                </a:solidFill>
                <a:latin typeface="Times New Roman" panose="02020603050405020304" pitchFamily="18" charset="0"/>
                <a:ea typeface="Times New Roman" panose="02020603050405020304" pitchFamily="18" charset="0"/>
              </a:rPr>
              <a:t>R</a:t>
            </a:r>
            <a:r>
              <a:rPr lang="en-US" sz="2800" kern="0" dirty="0">
                <a:solidFill>
                  <a:srgbClr val="000000"/>
                </a:solidFill>
                <a:effectLst/>
                <a:latin typeface="Times New Roman" panose="02020603050405020304" pitchFamily="18" charset="0"/>
                <a:ea typeface="Times New Roman" panose="02020603050405020304" pitchFamily="18" charset="0"/>
              </a:rPr>
              <a:t>efers to the person who </a:t>
            </a:r>
            <a:r>
              <a:rPr lang="en-US" sz="2800" kern="0" dirty="0" err="1">
                <a:solidFill>
                  <a:srgbClr val="000000"/>
                </a:solidFill>
                <a:effectLst/>
                <a:latin typeface="Times New Roman" panose="02020603050405020304" pitchFamily="18" charset="0"/>
                <a:ea typeface="Times New Roman" panose="02020603050405020304" pitchFamily="18" charset="0"/>
              </a:rPr>
              <a:t>organises</a:t>
            </a:r>
            <a:r>
              <a:rPr lang="en-US" sz="2800" kern="0" dirty="0">
                <a:solidFill>
                  <a:srgbClr val="000000"/>
                </a:solidFill>
                <a:effectLst/>
                <a:latin typeface="Times New Roman" panose="02020603050405020304" pitchFamily="18" charset="0"/>
                <a:ea typeface="Times New Roman" panose="02020603050405020304" pitchFamily="18" charset="0"/>
              </a:rPr>
              <a:t> the various marketing activities such as market research, product planning, pricing, distribution</a:t>
            </a:r>
            <a:endParaRPr lang="en-US" sz="2800" dirty="0"/>
          </a:p>
        </p:txBody>
      </p:sp>
      <p:pic>
        <p:nvPicPr>
          <p:cNvPr id="4098" name="Picture 2" descr="Free Photo of Women Talking  Stock Photo">
            <a:extLst>
              <a:ext uri="{FF2B5EF4-FFF2-40B4-BE49-F238E27FC236}">
                <a16:creationId xmlns:a16="http://schemas.microsoft.com/office/drawing/2014/main" id="{76575B7B-BF6D-6144-2662-7EC1F1918EC5}"/>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452360" y="487681"/>
            <a:ext cx="4739640" cy="326136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89D0D0B-DD3D-F0D0-FB60-285CA95B3031}"/>
              </a:ext>
            </a:extLst>
          </p:cNvPr>
          <p:cNvSpPr txBox="1"/>
          <p:nvPr/>
        </p:nvSpPr>
        <p:spPr>
          <a:xfrm>
            <a:off x="7452360" y="4038600"/>
            <a:ext cx="4739640"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https://www.pexels.com/photo/photo-of-women-talking-7772172/</a:t>
            </a:r>
          </a:p>
        </p:txBody>
      </p:sp>
    </p:spTree>
    <p:extLst>
      <p:ext uri="{BB962C8B-B14F-4D97-AF65-F5344CB8AC3E}">
        <p14:creationId xmlns:p14="http://schemas.microsoft.com/office/powerpoint/2010/main" val="40568958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E92731-6042-DF66-C97E-2A9F8F671D33}"/>
              </a:ext>
            </a:extLst>
          </p:cNvPr>
          <p:cNvSpPr>
            <a:spLocks noGrp="1"/>
          </p:cNvSpPr>
          <p:nvPr>
            <p:ph type="title"/>
          </p:nvPr>
        </p:nvSpPr>
        <p:spPr>
          <a:xfrm>
            <a:off x="0" y="0"/>
            <a:ext cx="12192000" cy="1106129"/>
          </a:xfrm>
        </p:spPr>
        <p:txBody>
          <a:bodyPr>
            <a:normAutofit/>
          </a:bodyPr>
          <a:lstStyle/>
          <a:p>
            <a:r>
              <a:rPr lang="en-US" sz="3200" b="1" kern="0" dirty="0">
                <a:solidFill>
                  <a:srgbClr val="000000"/>
                </a:solidFill>
                <a:effectLst/>
                <a:latin typeface="Times New Roman" panose="02020603050405020304" pitchFamily="18" charset="0"/>
                <a:ea typeface="Times New Roman" panose="02020603050405020304" pitchFamily="18" charset="0"/>
              </a:rPr>
              <a:t>Seller</a:t>
            </a:r>
            <a:endParaRPr lang="en-US" sz="3200" dirty="0"/>
          </a:p>
        </p:txBody>
      </p:sp>
      <p:sp>
        <p:nvSpPr>
          <p:cNvPr id="3" name="Content Placeholder 2">
            <a:extLst>
              <a:ext uri="{FF2B5EF4-FFF2-40B4-BE49-F238E27FC236}">
                <a16:creationId xmlns:a16="http://schemas.microsoft.com/office/drawing/2014/main" id="{05295142-0FFD-18A4-2F55-3AA9026646D2}"/>
              </a:ext>
            </a:extLst>
          </p:cNvPr>
          <p:cNvSpPr>
            <a:spLocks noGrp="1"/>
          </p:cNvSpPr>
          <p:nvPr>
            <p:ph sz="half" idx="1"/>
          </p:nvPr>
        </p:nvSpPr>
        <p:spPr>
          <a:xfrm>
            <a:off x="0" y="1106129"/>
            <a:ext cx="7757160" cy="5855110"/>
          </a:xfrm>
        </p:spPr>
        <p:txBody>
          <a:bodyPr>
            <a:normAutofit/>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rPr>
              <a:t> </a:t>
            </a:r>
            <a:r>
              <a:rPr lang="en-US" sz="2800" kern="0" dirty="0">
                <a:solidFill>
                  <a:srgbClr val="000000"/>
                </a:solidFill>
                <a:latin typeface="Times New Roman" panose="02020603050405020304" pitchFamily="18" charset="0"/>
                <a:ea typeface="Times New Roman" panose="02020603050405020304" pitchFamily="18" charset="0"/>
              </a:rPr>
              <a:t>R</a:t>
            </a:r>
            <a:r>
              <a:rPr lang="en-US" sz="2800" kern="0" dirty="0">
                <a:solidFill>
                  <a:srgbClr val="000000"/>
                </a:solidFill>
                <a:effectLst/>
                <a:latin typeface="Times New Roman" panose="02020603050405020304" pitchFamily="18" charset="0"/>
                <a:ea typeface="Times New Roman" panose="02020603050405020304" pitchFamily="18" charset="0"/>
              </a:rPr>
              <a:t>efers to a person or organization, who is directly involved in the process of exchange of goods and services for money. This includes the wholesaler, retailer</a:t>
            </a:r>
            <a:endParaRPr lang="en-US" sz="2800" dirty="0"/>
          </a:p>
        </p:txBody>
      </p:sp>
      <p:pic>
        <p:nvPicPr>
          <p:cNvPr id="2050" name="Picture 2" descr="Free A woman sitting on the ground with a bunch of stuff Stock Photo">
            <a:extLst>
              <a:ext uri="{FF2B5EF4-FFF2-40B4-BE49-F238E27FC236}">
                <a16:creationId xmlns:a16="http://schemas.microsoft.com/office/drawing/2014/main" id="{6849C658-C212-C780-C0D7-43A43E4C4C52}"/>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757160" y="533400"/>
            <a:ext cx="4434840" cy="36118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91C0BB0-EF13-556F-C763-1309542EB2DE}"/>
              </a:ext>
            </a:extLst>
          </p:cNvPr>
          <p:cNvSpPr txBox="1"/>
          <p:nvPr/>
        </p:nvSpPr>
        <p:spPr>
          <a:xfrm>
            <a:off x="7757160" y="4343400"/>
            <a:ext cx="4434840"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https://www.pexels.com/photo/a-woman-sitting-on-the-ground-with-a-bunch-of-stuff-17729514/</a:t>
            </a:r>
          </a:p>
        </p:txBody>
      </p:sp>
    </p:spTree>
    <p:extLst>
      <p:ext uri="{BB962C8B-B14F-4D97-AF65-F5344CB8AC3E}">
        <p14:creationId xmlns:p14="http://schemas.microsoft.com/office/powerpoint/2010/main" val="6289877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B36614-D96E-2617-F74A-DD51A0527DBA}"/>
              </a:ext>
            </a:extLst>
          </p:cNvPr>
          <p:cNvSpPr>
            <a:spLocks noGrp="1"/>
          </p:cNvSpPr>
          <p:nvPr>
            <p:ph type="title"/>
          </p:nvPr>
        </p:nvSpPr>
        <p:spPr>
          <a:xfrm>
            <a:off x="1" y="0"/>
            <a:ext cx="12078928" cy="1165123"/>
          </a:xfrm>
        </p:spPr>
        <p:txBody>
          <a:bodyPr>
            <a:normAutofit/>
          </a:bodyPr>
          <a:lstStyle/>
          <a:p>
            <a:pPr algn="ctr"/>
            <a:r>
              <a:rPr lang="en-US" sz="3200" dirty="0">
                <a:latin typeface="Times New Roman" panose="02020603050405020304" pitchFamily="18" charset="0"/>
                <a:cs typeface="Times New Roman" panose="02020603050405020304" pitchFamily="18" charset="0"/>
              </a:rPr>
              <a:t>Buyer and Consumer </a:t>
            </a:r>
          </a:p>
        </p:txBody>
      </p:sp>
      <p:sp>
        <p:nvSpPr>
          <p:cNvPr id="3" name="Content Placeholder 2">
            <a:extLst>
              <a:ext uri="{FF2B5EF4-FFF2-40B4-BE49-F238E27FC236}">
                <a16:creationId xmlns:a16="http://schemas.microsoft.com/office/drawing/2014/main" id="{04E6B721-0D5D-D43D-8984-9254BCC9E47D}"/>
              </a:ext>
            </a:extLst>
          </p:cNvPr>
          <p:cNvSpPr>
            <a:spLocks noGrp="1"/>
          </p:cNvSpPr>
          <p:nvPr>
            <p:ph sz="half" idx="1"/>
          </p:nvPr>
        </p:nvSpPr>
        <p:spPr>
          <a:xfrm>
            <a:off x="0" y="1032386"/>
            <a:ext cx="6096000" cy="5825613"/>
          </a:xfrm>
        </p:spPr>
        <p:txBody>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Buyer:</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buyer is one who is directly involved in the process of purchase of goods and services. He/she is one who selects the goods, makes payment and takes the delivery.</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54ADECB3-E497-EF80-352B-762EF3DCC9E9}"/>
              </a:ext>
            </a:extLst>
          </p:cNvPr>
          <p:cNvSpPr>
            <a:spLocks noGrp="1"/>
          </p:cNvSpPr>
          <p:nvPr>
            <p:ph sz="half" idx="2"/>
          </p:nvPr>
        </p:nvSpPr>
        <p:spPr>
          <a:xfrm>
            <a:off x="6474542" y="1032386"/>
            <a:ext cx="5717456" cy="5825613"/>
          </a:xfrm>
        </p:spPr>
        <p:txBody>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Consumer:</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One who uses the product or service. For example, you bought a shoe and gifted it to your friend who uses it. In this case your friend is the consumer, and you are a buyer. However, a consumer can also be the buyer.</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2467473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B6EB36-2247-DEC9-5F1B-066FE6D7AB5E}"/>
              </a:ext>
            </a:extLst>
          </p:cNvPr>
          <p:cNvSpPr>
            <a:spLocks noGrp="1"/>
          </p:cNvSpPr>
          <p:nvPr>
            <p:ph type="title"/>
          </p:nvPr>
        </p:nvSpPr>
        <p:spPr>
          <a:xfrm>
            <a:off x="0" y="0"/>
            <a:ext cx="12192000" cy="1401097"/>
          </a:xfrm>
        </p:spPr>
        <p:txBody>
          <a:bodyPr>
            <a:normAutofit/>
          </a:bodyPr>
          <a:lstStyle/>
          <a:p>
            <a:pPr algn="ctr"/>
            <a:r>
              <a:rPr lang="en-US" sz="3200" dirty="0"/>
              <a:t>Customer and virtual Market </a:t>
            </a:r>
          </a:p>
        </p:txBody>
      </p:sp>
      <p:sp>
        <p:nvSpPr>
          <p:cNvPr id="3" name="Content Placeholder 2">
            <a:extLst>
              <a:ext uri="{FF2B5EF4-FFF2-40B4-BE49-F238E27FC236}">
                <a16:creationId xmlns:a16="http://schemas.microsoft.com/office/drawing/2014/main" id="{C5DCCFB8-451D-3E1B-F36A-C75A66BCF9F8}"/>
              </a:ext>
            </a:extLst>
          </p:cNvPr>
          <p:cNvSpPr>
            <a:spLocks noGrp="1"/>
          </p:cNvSpPr>
          <p:nvPr>
            <p:ph sz="half" idx="1"/>
          </p:nvPr>
        </p:nvSpPr>
        <p:spPr>
          <a:xfrm>
            <a:off x="0" y="1106128"/>
            <a:ext cx="5766619" cy="5751871"/>
          </a:xfrm>
        </p:spPr>
        <p:txBody>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Customer:</a:t>
            </a:r>
            <a:r>
              <a:rPr lang="en-US" sz="2800" kern="0" dirty="0">
                <a:solidFill>
                  <a:srgbClr val="000000"/>
                </a:solidFill>
                <a:effectLst/>
                <a:latin typeface="Times New Roman" panose="02020603050405020304" pitchFamily="18" charset="0"/>
                <a:ea typeface="Times New Roman" panose="02020603050405020304" pitchFamily="18" charset="0"/>
              </a:rPr>
              <a:t> A customer usually refers to the person who takes the buying decision.</a:t>
            </a:r>
          </a:p>
          <a:p>
            <a:pPr algn="just"/>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customer can also be the consumer. Similarly, the buyer may be different from the customer, or one can be the customer as well as the buyer.</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45E5500E-EF9B-DAF9-74D7-9C439EBB5FE7}"/>
              </a:ext>
            </a:extLst>
          </p:cNvPr>
          <p:cNvSpPr>
            <a:spLocks noGrp="1"/>
          </p:cNvSpPr>
          <p:nvPr>
            <p:ph sz="half" idx="2"/>
          </p:nvPr>
        </p:nvSpPr>
        <p:spPr>
          <a:xfrm>
            <a:off x="5648632" y="1106129"/>
            <a:ext cx="6543368" cy="5751870"/>
          </a:xfrm>
        </p:spPr>
        <p:txBody>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Virtual Market:</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Today with advancement in technology, the buyer and sellers can interact by using the internet.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9474035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F6FFB8-31EA-0A15-FF39-2FC8A7A5333A}"/>
              </a:ext>
            </a:extLst>
          </p:cNvPr>
          <p:cNvSpPr>
            <a:spLocks noGrp="1"/>
          </p:cNvSpPr>
          <p:nvPr>
            <p:ph type="title"/>
          </p:nvPr>
        </p:nvSpPr>
        <p:spPr>
          <a:xfrm>
            <a:off x="0" y="0"/>
            <a:ext cx="12192000" cy="1135626"/>
          </a:xfrm>
        </p:spPr>
        <p:txBody>
          <a:bodyPr>
            <a:normAutofit/>
          </a:bodyPr>
          <a:lstStyle/>
          <a:p>
            <a:pPr algn="ctr"/>
            <a:r>
              <a:rPr lang="en-US" sz="3200" b="1" dirty="0">
                <a:latin typeface="Times New Roman" panose="02020603050405020304" pitchFamily="18" charset="0"/>
                <a:cs typeface="Times New Roman" panose="02020603050405020304" pitchFamily="18" charset="0"/>
              </a:rPr>
              <a:t>Concept of Marketing</a:t>
            </a:r>
          </a:p>
        </p:txBody>
      </p:sp>
      <p:sp>
        <p:nvSpPr>
          <p:cNvPr id="3" name="Content Placeholder 2">
            <a:extLst>
              <a:ext uri="{FF2B5EF4-FFF2-40B4-BE49-F238E27FC236}">
                <a16:creationId xmlns:a16="http://schemas.microsoft.com/office/drawing/2014/main" id="{EC2D39D2-B3D6-B437-9F9D-A17FDDEF54DA}"/>
              </a:ext>
            </a:extLst>
          </p:cNvPr>
          <p:cNvSpPr>
            <a:spLocks noGrp="1"/>
          </p:cNvSpPr>
          <p:nvPr>
            <p:ph sz="half" idx="1"/>
          </p:nvPr>
        </p:nvSpPr>
        <p:spPr>
          <a:xfrm>
            <a:off x="0" y="781665"/>
            <a:ext cx="6209069" cy="6076335"/>
          </a:xfrm>
        </p:spPr>
        <p:txBody>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According to American Marketing Association (2004)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"Marketing is an organizational function and set of processes for creating, communicating and delivering value to customers and for managing relationships in a way that benefits both the organization and the stakeholder."</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341C32E0-A134-4898-80FA-E61969E621C6}"/>
              </a:ext>
            </a:extLst>
          </p:cNvPr>
          <p:cNvSpPr>
            <a:spLocks noGrp="1"/>
          </p:cNvSpPr>
          <p:nvPr>
            <p:ph sz="half" idx="2"/>
          </p:nvPr>
        </p:nvSpPr>
        <p:spPr>
          <a:xfrm>
            <a:off x="6209070" y="958646"/>
            <a:ext cx="5982929" cy="5899354"/>
          </a:xfrm>
        </p:spPr>
        <p:txBody>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According to </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Eldridge (1970)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"Marketing is the combination of activities designed to produce profit through ascertaining, creating, stimulating, and satisfying the needs and/or wants of a selected segment of the market."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0146441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1EA3F-37A2-A4A8-B173-E6624F3A1C61}"/>
              </a:ext>
            </a:extLst>
          </p:cNvPr>
          <p:cNvSpPr>
            <a:spLocks noGrp="1"/>
          </p:cNvSpPr>
          <p:nvPr>
            <p:ph type="title"/>
          </p:nvPr>
        </p:nvSpPr>
        <p:spPr>
          <a:xfrm>
            <a:off x="0" y="1"/>
            <a:ext cx="12192000" cy="855406"/>
          </a:xfrm>
        </p:spPr>
        <p:txBody>
          <a:bodyPr/>
          <a:lstStyle/>
          <a:p>
            <a:r>
              <a:rPr lang="en-US" sz="3200" dirty="0"/>
              <a:t>Marketing</a:t>
            </a:r>
            <a:r>
              <a:rPr lang="en-US" dirty="0"/>
              <a:t> </a:t>
            </a:r>
          </a:p>
        </p:txBody>
      </p:sp>
      <p:sp>
        <p:nvSpPr>
          <p:cNvPr id="3" name="Content Placeholder 2">
            <a:extLst>
              <a:ext uri="{FF2B5EF4-FFF2-40B4-BE49-F238E27FC236}">
                <a16:creationId xmlns:a16="http://schemas.microsoft.com/office/drawing/2014/main" id="{3A7B5CE3-3B96-12E9-99A4-5A141A62CAA2}"/>
              </a:ext>
            </a:extLst>
          </p:cNvPr>
          <p:cNvSpPr>
            <a:spLocks noGrp="1"/>
          </p:cNvSpPr>
          <p:nvPr>
            <p:ph sz="half" idx="1"/>
          </p:nvPr>
        </p:nvSpPr>
        <p:spPr>
          <a:xfrm>
            <a:off x="0" y="716280"/>
            <a:ext cx="6430296" cy="6141720"/>
          </a:xfrm>
        </p:spPr>
        <p:txBody>
          <a:bodyPr>
            <a:normAutofit/>
          </a:bodyPr>
          <a:lstStyle/>
          <a:p>
            <a:pPr marL="0" marR="0" algn="just">
              <a:lnSpc>
                <a:spcPct val="150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Marketing</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is a process by which companies create value for customers and build strong customer relationships in order to </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capture value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 customers in return.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5122" name="Picture 2" descr="Free Man in Blue Button Up Shirt Standing in Front of Gray and Black Espresso Machine Stock Photo">
            <a:extLst>
              <a:ext uri="{FF2B5EF4-FFF2-40B4-BE49-F238E27FC236}">
                <a16:creationId xmlns:a16="http://schemas.microsoft.com/office/drawing/2014/main" id="{9272B345-EDF4-AA33-0606-BEC1A8D1DDC8}"/>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061960" y="0"/>
            <a:ext cx="4130039" cy="385572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4DB5152-D471-996B-2A9A-406A7CF6FF70}"/>
              </a:ext>
            </a:extLst>
          </p:cNvPr>
          <p:cNvSpPr txBox="1"/>
          <p:nvPr/>
        </p:nvSpPr>
        <p:spPr>
          <a:xfrm>
            <a:off x="8061960" y="4221480"/>
            <a:ext cx="4130040"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https://www.pexels.com/photo/man-in-blue-button-up-shirt-standing-in-front-of-gray-and-black-espresso-machine-4820837/</a:t>
            </a:r>
          </a:p>
        </p:txBody>
      </p:sp>
    </p:spTree>
    <p:extLst>
      <p:ext uri="{BB962C8B-B14F-4D97-AF65-F5344CB8AC3E}">
        <p14:creationId xmlns:p14="http://schemas.microsoft.com/office/powerpoint/2010/main" val="16734173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DC820-666C-07B5-468C-9CE413AF743E}"/>
              </a:ext>
            </a:extLst>
          </p:cNvPr>
          <p:cNvSpPr>
            <a:spLocks noGrp="1"/>
          </p:cNvSpPr>
          <p:nvPr>
            <p:ph type="title"/>
          </p:nvPr>
        </p:nvSpPr>
        <p:spPr>
          <a:xfrm>
            <a:off x="0" y="0"/>
            <a:ext cx="12192000" cy="816639"/>
          </a:xfrm>
        </p:spPr>
        <p:txBody>
          <a:bodyPr/>
          <a:lstStyle/>
          <a:p>
            <a:r>
              <a:rPr lang="en-US" sz="3600" dirty="0"/>
              <a:t>Marketing</a:t>
            </a:r>
            <a:r>
              <a:rPr lang="en-US" dirty="0"/>
              <a:t> </a:t>
            </a:r>
          </a:p>
        </p:txBody>
      </p:sp>
      <p:sp>
        <p:nvSpPr>
          <p:cNvPr id="3" name="Content Placeholder 2">
            <a:extLst>
              <a:ext uri="{FF2B5EF4-FFF2-40B4-BE49-F238E27FC236}">
                <a16:creationId xmlns:a16="http://schemas.microsoft.com/office/drawing/2014/main" id="{0B798B3C-A52A-4027-8CA0-FF0B7CA3C4E8}"/>
              </a:ext>
            </a:extLst>
          </p:cNvPr>
          <p:cNvSpPr>
            <a:spLocks noGrp="1"/>
          </p:cNvSpPr>
          <p:nvPr>
            <p:ph sz="half" idx="1"/>
          </p:nvPr>
        </p:nvSpPr>
        <p:spPr>
          <a:xfrm>
            <a:off x="0" y="929641"/>
            <a:ext cx="7330633" cy="3154680"/>
          </a:xfrm>
        </p:spPr>
        <p:txBody>
          <a:bodyPr/>
          <a:lstStyle/>
          <a:p>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Marketers aim to create products that satisfy </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needs</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wants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and </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demands and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marketing aims to create </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value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and </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utility.</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6146" name="Picture 2" descr="Free Man and Woman Sitting at the Table Stock Photo">
            <a:extLst>
              <a:ext uri="{FF2B5EF4-FFF2-40B4-BE49-F238E27FC236}">
                <a16:creationId xmlns:a16="http://schemas.microsoft.com/office/drawing/2014/main" id="{8AA15FFF-B498-BD4E-8C1B-805289C071A0}"/>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330633" y="929641"/>
            <a:ext cx="4861366" cy="31546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70A7C9B-4FE2-0E42-30B9-3E8FECA956BC}"/>
              </a:ext>
            </a:extLst>
          </p:cNvPr>
          <p:cNvSpPr txBox="1"/>
          <p:nvPr/>
        </p:nvSpPr>
        <p:spPr>
          <a:xfrm>
            <a:off x="7330633" y="4282440"/>
            <a:ext cx="4861365"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https://www.pexels.com/photo/man-and-woman-sitting-at-the-table-9242857/</a:t>
            </a:r>
          </a:p>
        </p:txBody>
      </p:sp>
    </p:spTree>
    <p:extLst>
      <p:ext uri="{BB962C8B-B14F-4D97-AF65-F5344CB8AC3E}">
        <p14:creationId xmlns:p14="http://schemas.microsoft.com/office/powerpoint/2010/main" val="8003295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BB766E-E681-39A4-D7ED-4E490DC49477}"/>
              </a:ext>
            </a:extLst>
          </p:cNvPr>
          <p:cNvSpPr>
            <a:spLocks noGrp="1"/>
          </p:cNvSpPr>
          <p:nvPr>
            <p:ph type="title"/>
          </p:nvPr>
        </p:nvSpPr>
        <p:spPr>
          <a:xfrm>
            <a:off x="0" y="0"/>
            <a:ext cx="12192000" cy="774782"/>
          </a:xfrm>
        </p:spPr>
        <p:txBody>
          <a:bodyPr>
            <a:normAutofit/>
          </a:bodyPr>
          <a:lstStyle/>
          <a:p>
            <a:r>
              <a:rPr lang="en-US" sz="3200" b="1" kern="0" dirty="0">
                <a:solidFill>
                  <a:srgbClr val="000000"/>
                </a:solidFill>
                <a:latin typeface="Times New Roman" panose="02020603050405020304" pitchFamily="18" charset="0"/>
                <a:ea typeface="Times New Roman" panose="02020603050405020304" pitchFamily="18" charset="0"/>
              </a:rPr>
              <a:t>Key t</a:t>
            </a:r>
            <a:r>
              <a:rPr lang="en-US" sz="3200" b="1" kern="0" dirty="0">
                <a:solidFill>
                  <a:srgbClr val="000000"/>
                </a:solidFill>
                <a:effectLst/>
                <a:latin typeface="Times New Roman" panose="02020603050405020304" pitchFamily="18" charset="0"/>
                <a:ea typeface="Times New Roman" panose="02020603050405020304" pitchFamily="18" charset="0"/>
              </a:rPr>
              <a:t>erms in marketing</a:t>
            </a:r>
            <a:endParaRPr lang="en-US" sz="3200" dirty="0"/>
          </a:p>
        </p:txBody>
      </p:sp>
      <p:sp>
        <p:nvSpPr>
          <p:cNvPr id="3" name="Content Placeholder 2">
            <a:extLst>
              <a:ext uri="{FF2B5EF4-FFF2-40B4-BE49-F238E27FC236}">
                <a16:creationId xmlns:a16="http://schemas.microsoft.com/office/drawing/2014/main" id="{27E1612B-540B-7593-2C60-B9878A0EFB51}"/>
              </a:ext>
            </a:extLst>
          </p:cNvPr>
          <p:cNvSpPr>
            <a:spLocks noGrp="1"/>
          </p:cNvSpPr>
          <p:nvPr>
            <p:ph sz="half" idx="1"/>
          </p:nvPr>
        </p:nvSpPr>
        <p:spPr>
          <a:xfrm>
            <a:off x="0" y="988142"/>
            <a:ext cx="6583680" cy="5869858"/>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Need </a:t>
            </a:r>
            <a:r>
              <a:rPr lang="en-US" sz="2800" kern="0" dirty="0">
                <a:solidFill>
                  <a:srgbClr val="000000"/>
                </a:solidFill>
                <a:effectLst/>
                <a:latin typeface="Times New Roman" panose="02020603050405020304" pitchFamily="18" charset="0"/>
                <a:ea typeface="Times New Roman" panose="02020603050405020304" pitchFamily="18" charset="0"/>
              </a:rPr>
              <a:t>is a state of felt deprivation of some basic satisfaction</a:t>
            </a:r>
          </a:p>
          <a:p>
            <a:pPr algn="just"/>
            <a:r>
              <a:rPr lang="en-US" sz="2800" b="1" u="sng" kern="0" dirty="0">
                <a:solidFill>
                  <a:srgbClr val="000000"/>
                </a:solidFill>
                <a:latin typeface="Times New Roman" panose="02020603050405020304" pitchFamily="18" charset="0"/>
                <a:ea typeface="Times New Roman" panose="02020603050405020304" pitchFamily="18" charset="0"/>
              </a:rPr>
              <a:t>Types of need: </a:t>
            </a:r>
            <a:endParaRPr lang="en-US" sz="2800" b="1" u="sng" kern="0" dirty="0">
              <a:solidFill>
                <a:srgbClr val="000000"/>
              </a:solidFill>
              <a:effectLst/>
              <a:latin typeface="Times New Roman" panose="02020603050405020304" pitchFamily="18" charset="0"/>
              <a:ea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Stated need (Minimum price)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Real need (Psychological price)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Unstated need (Service for post purchase)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Delighted need (Supplementary-Gift)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Secret need (Show up, gesture).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1026" name="Picture 2" descr="Free People Eating Pizza in the Office Stock Photo">
            <a:extLst>
              <a:ext uri="{FF2B5EF4-FFF2-40B4-BE49-F238E27FC236}">
                <a16:creationId xmlns:a16="http://schemas.microsoft.com/office/drawing/2014/main" id="{4E7D6482-7CC2-83A4-0733-6DFE5F6B9376}"/>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391400" y="609601"/>
            <a:ext cx="4800600" cy="345947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FAFBEFD-7B44-E2CF-CCF1-8264B3078889}"/>
              </a:ext>
            </a:extLst>
          </p:cNvPr>
          <p:cNvSpPr txBox="1"/>
          <p:nvPr/>
        </p:nvSpPr>
        <p:spPr>
          <a:xfrm>
            <a:off x="7391400" y="4282440"/>
            <a:ext cx="4800600"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https://www.pexels.com/photo/people-eating-pizza-in-the-office-6150423/</a:t>
            </a:r>
          </a:p>
        </p:txBody>
      </p:sp>
    </p:spTree>
    <p:extLst>
      <p:ext uri="{BB962C8B-B14F-4D97-AF65-F5344CB8AC3E}">
        <p14:creationId xmlns:p14="http://schemas.microsoft.com/office/powerpoint/2010/main" val="36265976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5413A6-BC19-9877-8B38-9F1E42F2369F}"/>
              </a:ext>
            </a:extLst>
          </p:cNvPr>
          <p:cNvSpPr>
            <a:spLocks noGrp="1"/>
          </p:cNvSpPr>
          <p:nvPr>
            <p:ph type="title"/>
          </p:nvPr>
        </p:nvSpPr>
        <p:spPr>
          <a:xfrm>
            <a:off x="0" y="0"/>
            <a:ext cx="12192000" cy="975360"/>
          </a:xfrm>
        </p:spPr>
        <p:txBody>
          <a:bodyPr>
            <a:normAutofit/>
          </a:bodyPr>
          <a:lstStyle/>
          <a:p>
            <a:pPr algn="ctr"/>
            <a:r>
              <a:rPr lang="en-US" sz="3200" dirty="0">
                <a:latin typeface="Times New Roman" panose="02020603050405020304" pitchFamily="18" charset="0"/>
                <a:cs typeface="Times New Roman" panose="02020603050405020304" pitchFamily="18" charset="0"/>
              </a:rPr>
              <a:t>Wants and Needs </a:t>
            </a:r>
          </a:p>
        </p:txBody>
      </p:sp>
      <p:sp>
        <p:nvSpPr>
          <p:cNvPr id="3" name="Content Placeholder 2">
            <a:extLst>
              <a:ext uri="{FF2B5EF4-FFF2-40B4-BE49-F238E27FC236}">
                <a16:creationId xmlns:a16="http://schemas.microsoft.com/office/drawing/2014/main" id="{8FF58290-AEBE-B0A0-02D9-D523E7DBA385}"/>
              </a:ext>
            </a:extLst>
          </p:cNvPr>
          <p:cNvSpPr>
            <a:spLocks noGrp="1"/>
          </p:cNvSpPr>
          <p:nvPr>
            <p:ph sz="half" idx="1"/>
          </p:nvPr>
        </p:nvSpPr>
        <p:spPr>
          <a:xfrm>
            <a:off x="0" y="975360"/>
            <a:ext cx="5897880" cy="5882640"/>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Wants </a:t>
            </a:r>
            <a:r>
              <a:rPr lang="en-US" sz="2800" kern="0" dirty="0">
                <a:solidFill>
                  <a:srgbClr val="000000"/>
                </a:solidFill>
                <a:effectLst/>
                <a:latin typeface="Times New Roman" panose="02020603050405020304" pitchFamily="18" charset="0"/>
                <a:ea typeface="Times New Roman" panose="02020603050405020304" pitchFamily="18" charset="0"/>
              </a:rPr>
              <a:t>are needs driven by desires shaped by culture, society and individual personality</a:t>
            </a:r>
            <a:endParaRPr lang="en-US" sz="2800" dirty="0"/>
          </a:p>
        </p:txBody>
      </p:sp>
      <p:sp>
        <p:nvSpPr>
          <p:cNvPr id="4" name="Content Placeholder 3">
            <a:extLst>
              <a:ext uri="{FF2B5EF4-FFF2-40B4-BE49-F238E27FC236}">
                <a16:creationId xmlns:a16="http://schemas.microsoft.com/office/drawing/2014/main" id="{C2582148-EFE5-FD3B-EE99-F8FBCEF9111A}"/>
              </a:ext>
            </a:extLst>
          </p:cNvPr>
          <p:cNvSpPr>
            <a:spLocks noGrp="1"/>
          </p:cNvSpPr>
          <p:nvPr>
            <p:ph sz="half" idx="2"/>
          </p:nvPr>
        </p:nvSpPr>
        <p:spPr>
          <a:xfrm>
            <a:off x="6522720" y="1158240"/>
            <a:ext cx="5669280" cy="5699759"/>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Demands </a:t>
            </a:r>
            <a:r>
              <a:rPr lang="en-US" sz="2800" kern="0" dirty="0">
                <a:solidFill>
                  <a:srgbClr val="000000"/>
                </a:solidFill>
                <a:effectLst/>
                <a:latin typeface="Times New Roman" panose="02020603050405020304" pitchFamily="18" charset="0"/>
                <a:ea typeface="Times New Roman" panose="02020603050405020304" pitchFamily="18" charset="0"/>
              </a:rPr>
              <a:t>are wants that are backed by purchasing power and a willingness to purchase. Wants become demand when backed by purchasing power</a:t>
            </a:r>
            <a:endParaRPr lang="en-US" sz="2800" dirty="0"/>
          </a:p>
        </p:txBody>
      </p:sp>
    </p:spTree>
    <p:extLst>
      <p:ext uri="{BB962C8B-B14F-4D97-AF65-F5344CB8AC3E}">
        <p14:creationId xmlns:p14="http://schemas.microsoft.com/office/powerpoint/2010/main" val="33444931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070431-7F11-8848-4BAD-7F69DCF18550}"/>
              </a:ext>
            </a:extLst>
          </p:cNvPr>
          <p:cNvSpPr>
            <a:spLocks noGrp="1"/>
          </p:cNvSpPr>
          <p:nvPr>
            <p:ph type="title"/>
          </p:nvPr>
        </p:nvSpPr>
        <p:spPr>
          <a:xfrm>
            <a:off x="0" y="0"/>
            <a:ext cx="12192000" cy="944880"/>
          </a:xfrm>
        </p:spPr>
        <p:txBody>
          <a:bodyPr>
            <a:normAutofit/>
          </a:bodyPr>
          <a:lstStyle/>
          <a:p>
            <a:pPr algn="ctr"/>
            <a:r>
              <a:rPr lang="en-US" sz="32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Exchange and transaction</a:t>
            </a:r>
            <a:endParaRPr lang="en-US" sz="3200" dirty="0"/>
          </a:p>
        </p:txBody>
      </p:sp>
      <p:sp>
        <p:nvSpPr>
          <p:cNvPr id="3" name="Content Placeholder 2">
            <a:extLst>
              <a:ext uri="{FF2B5EF4-FFF2-40B4-BE49-F238E27FC236}">
                <a16:creationId xmlns:a16="http://schemas.microsoft.com/office/drawing/2014/main" id="{5DD1877D-715D-E5E6-3AF1-081B5ECF4AD2}"/>
              </a:ext>
            </a:extLst>
          </p:cNvPr>
          <p:cNvSpPr>
            <a:spLocks noGrp="1"/>
          </p:cNvSpPr>
          <p:nvPr>
            <p:ph idx="1"/>
          </p:nvPr>
        </p:nvSpPr>
        <p:spPr>
          <a:xfrm>
            <a:off x="0" y="944880"/>
            <a:ext cx="12192000" cy="5913119"/>
          </a:xfrm>
        </p:spPr>
        <p:txBody>
          <a:bodyPr/>
          <a:lstStyle/>
          <a:p>
            <a:pPr marL="0" marR="0" lvl="0" indent="0" algn="just">
              <a:lnSpc>
                <a:spcPct val="150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Exchange and transaction is</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way to obtain products and services. An exchange will only occur when the following conditions are satisfied: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There must be </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two parties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Each must have something to </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offer</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Each must be able to </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negotiate</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deal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and </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decide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Each must be able to </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communicate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and </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deliver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one another</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5285119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5BB715-D5F0-53B4-EACC-8B2F8ED67D5F}"/>
              </a:ext>
            </a:extLst>
          </p:cNvPr>
          <p:cNvSpPr>
            <a:spLocks noGrp="1"/>
          </p:cNvSpPr>
          <p:nvPr>
            <p:ph type="title"/>
          </p:nvPr>
        </p:nvSpPr>
        <p:spPr>
          <a:xfrm>
            <a:off x="0" y="0"/>
            <a:ext cx="12192000" cy="816638"/>
          </a:xfrm>
        </p:spPr>
        <p:txBody>
          <a:bodyPr>
            <a:normAutofit/>
          </a:bodyPr>
          <a:lstStyle/>
          <a:p>
            <a:pPr algn="ctr"/>
            <a:r>
              <a:rPr lang="en-US" sz="3200" b="1" kern="0" dirty="0">
                <a:solidFill>
                  <a:srgbClr val="000000"/>
                </a:solidFill>
                <a:effectLst/>
                <a:latin typeface="Times New Roman" panose="02020603050405020304" pitchFamily="18" charset="0"/>
                <a:ea typeface="Times New Roman" panose="02020603050405020304" pitchFamily="18" charset="0"/>
              </a:rPr>
              <a:t>Value and satisfaction</a:t>
            </a:r>
            <a:endParaRPr lang="en-US" sz="3200" dirty="0"/>
          </a:p>
        </p:txBody>
      </p:sp>
      <p:sp>
        <p:nvSpPr>
          <p:cNvPr id="3" name="Content Placeholder 2">
            <a:extLst>
              <a:ext uri="{FF2B5EF4-FFF2-40B4-BE49-F238E27FC236}">
                <a16:creationId xmlns:a16="http://schemas.microsoft.com/office/drawing/2014/main" id="{1B2C3E3B-1FAD-73E8-E7BB-77535AF74F01}"/>
              </a:ext>
            </a:extLst>
          </p:cNvPr>
          <p:cNvSpPr>
            <a:spLocks noGrp="1"/>
          </p:cNvSpPr>
          <p:nvPr>
            <p:ph idx="1"/>
          </p:nvPr>
        </p:nvSpPr>
        <p:spPr>
          <a:xfrm>
            <a:off x="0" y="670560"/>
            <a:ext cx="12192000" cy="6187439"/>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Value and satisfaction: Value </a:t>
            </a:r>
            <a:r>
              <a:rPr lang="en-US" sz="2800" kern="0" dirty="0">
                <a:solidFill>
                  <a:srgbClr val="000000"/>
                </a:solidFill>
                <a:effectLst/>
                <a:latin typeface="Times New Roman" panose="02020603050405020304" pitchFamily="18" charset="0"/>
                <a:ea typeface="Times New Roman" panose="02020603050405020304" pitchFamily="18" charset="0"/>
              </a:rPr>
              <a:t>can be defined as a ratio between what the customers get and what they give in return. The customers gets benefit and assumes costs</a:t>
            </a:r>
          </a:p>
          <a:p>
            <a:pPr algn="just"/>
            <a:r>
              <a:rPr lang="en-US" sz="2800" kern="0" dirty="0">
                <a:solidFill>
                  <a:srgbClr val="000000"/>
                </a:solidFill>
                <a:effectLst/>
                <a:latin typeface="Times New Roman" panose="02020603050405020304" pitchFamily="18" charset="0"/>
                <a:ea typeface="Times New Roman" panose="02020603050405020304" pitchFamily="18" charset="0"/>
              </a:rPr>
              <a:t>When value of the products or services is high, customers are willing to pay more for the products.</a:t>
            </a:r>
            <a:r>
              <a:rPr lang="en-US" sz="2800" b="1" kern="0" dirty="0">
                <a:solidFill>
                  <a:srgbClr val="000000"/>
                </a:solidFill>
                <a:effectLst/>
                <a:latin typeface="Times New Roman" panose="02020603050405020304" pitchFamily="18" charset="0"/>
                <a:ea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Value is the perceived benefit gained from having/using a product – the cost of obtaining it.</a:t>
            </a:r>
            <a:endParaRPr lang="en-US" sz="2800" kern="0" dirty="0">
              <a:solidFill>
                <a:srgbClr val="000000"/>
              </a:solidFill>
              <a:latin typeface="Times New Roman" panose="02020603050405020304" pitchFamily="18" charset="0"/>
            </a:endParaRPr>
          </a:p>
          <a:p>
            <a:pPr algn="just"/>
            <a:r>
              <a:rPr lang="en-US" sz="2800" b="1" kern="0" dirty="0">
                <a:solidFill>
                  <a:srgbClr val="000000"/>
                </a:solidFill>
                <a:effectLst/>
                <a:latin typeface="Times New Roman" panose="02020603050405020304" pitchFamily="18" charset="0"/>
                <a:ea typeface="Times New Roman" panose="02020603050405020304" pitchFamily="18" charset="0"/>
              </a:rPr>
              <a:t>Customer satisfaction </a:t>
            </a:r>
            <a:r>
              <a:rPr lang="en-US" sz="2800" kern="0" dirty="0">
                <a:solidFill>
                  <a:srgbClr val="000000"/>
                </a:solidFill>
                <a:effectLst/>
                <a:latin typeface="Times New Roman" panose="02020603050405020304" pitchFamily="18" charset="0"/>
                <a:ea typeface="Times New Roman" panose="02020603050405020304" pitchFamily="18" charset="0"/>
              </a:rPr>
              <a:t>is the extent to which a product’s perceived performance matches a buyer’s expectation</a:t>
            </a:r>
            <a:endParaRPr lang="en-US" sz="2800" dirty="0"/>
          </a:p>
        </p:txBody>
      </p:sp>
    </p:spTree>
    <p:extLst>
      <p:ext uri="{BB962C8B-B14F-4D97-AF65-F5344CB8AC3E}">
        <p14:creationId xmlns:p14="http://schemas.microsoft.com/office/powerpoint/2010/main" val="11139913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8ED29A-83C0-FA52-C252-DDE1D9D65627}"/>
              </a:ext>
            </a:extLst>
          </p:cNvPr>
          <p:cNvSpPr>
            <a:spLocks noGrp="1"/>
          </p:cNvSpPr>
          <p:nvPr>
            <p:ph type="title"/>
          </p:nvPr>
        </p:nvSpPr>
        <p:spPr>
          <a:xfrm>
            <a:off x="0" y="0"/>
            <a:ext cx="12192000" cy="1036320"/>
          </a:xfrm>
        </p:spPr>
        <p:txBody>
          <a:bodyPr>
            <a:normAutofit/>
          </a:bodyPr>
          <a:lstStyle/>
          <a:p>
            <a:pPr algn="ctr"/>
            <a:r>
              <a:rPr lang="en-US" sz="3200" b="1" kern="0" dirty="0">
                <a:solidFill>
                  <a:srgbClr val="000000"/>
                </a:solidFill>
                <a:effectLst/>
                <a:latin typeface="Times New Roman" panose="02020603050405020304" pitchFamily="18" charset="0"/>
                <a:ea typeface="Times New Roman" panose="02020603050405020304" pitchFamily="18" charset="0"/>
              </a:rPr>
              <a:t>Product or offering and Value proposition</a:t>
            </a:r>
            <a:endParaRPr lang="en-US" sz="3200" dirty="0"/>
          </a:p>
        </p:txBody>
      </p:sp>
      <p:sp>
        <p:nvSpPr>
          <p:cNvPr id="3" name="Content Placeholder 2">
            <a:extLst>
              <a:ext uri="{FF2B5EF4-FFF2-40B4-BE49-F238E27FC236}">
                <a16:creationId xmlns:a16="http://schemas.microsoft.com/office/drawing/2014/main" id="{403A0EBF-E43B-48C4-EF5A-D2FAD745E33E}"/>
              </a:ext>
            </a:extLst>
          </p:cNvPr>
          <p:cNvSpPr>
            <a:spLocks noGrp="1"/>
          </p:cNvSpPr>
          <p:nvPr>
            <p:ph sz="half" idx="1"/>
          </p:nvPr>
        </p:nvSpPr>
        <p:spPr>
          <a:xfrm>
            <a:off x="0" y="1036320"/>
            <a:ext cx="6537960" cy="5821680"/>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Product : </a:t>
            </a:r>
            <a:r>
              <a:rPr lang="en-US" sz="2800" kern="0" dirty="0">
                <a:solidFill>
                  <a:srgbClr val="000000"/>
                </a:solidFill>
                <a:effectLst/>
                <a:latin typeface="Times New Roman" panose="02020603050405020304" pitchFamily="18" charset="0"/>
                <a:ea typeface="Times New Roman" panose="02020603050405020304" pitchFamily="18" charset="0"/>
              </a:rPr>
              <a:t>People satisfy their needs and wants with products. A product is any offering that can satisfy a need or want</a:t>
            </a:r>
            <a:endParaRPr lang="en-US" sz="2800" dirty="0"/>
          </a:p>
        </p:txBody>
      </p:sp>
      <p:sp>
        <p:nvSpPr>
          <p:cNvPr id="4" name="Content Placeholder 3">
            <a:extLst>
              <a:ext uri="{FF2B5EF4-FFF2-40B4-BE49-F238E27FC236}">
                <a16:creationId xmlns:a16="http://schemas.microsoft.com/office/drawing/2014/main" id="{DD68FA4E-90D6-46F8-0327-C061388D2B30}"/>
              </a:ext>
            </a:extLst>
          </p:cNvPr>
          <p:cNvSpPr>
            <a:spLocks noGrp="1"/>
          </p:cNvSpPr>
          <p:nvPr>
            <p:ph sz="half" idx="2"/>
          </p:nvPr>
        </p:nvSpPr>
        <p:spPr>
          <a:xfrm>
            <a:off x="6537960" y="1203960"/>
            <a:ext cx="5654040" cy="5654039"/>
          </a:xfrm>
        </p:spPr>
        <p:txBody>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Value proposition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is the set of benefits or values it promises to deliver to customers to satisfy their needs. It is actually the answer of customer’s question: ‘Why should I buy your product?’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7840277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3F70F0-FA47-1F5C-4DCC-80D2380F0C0A}"/>
              </a:ext>
            </a:extLst>
          </p:cNvPr>
          <p:cNvSpPr>
            <a:spLocks noGrp="1"/>
          </p:cNvSpPr>
          <p:nvPr>
            <p:ph type="title"/>
          </p:nvPr>
        </p:nvSpPr>
        <p:spPr>
          <a:xfrm>
            <a:off x="0" y="0"/>
            <a:ext cx="12192000" cy="1112520"/>
          </a:xfrm>
        </p:spPr>
        <p:txBody>
          <a:bodyPr>
            <a:normAutofit/>
          </a:bodyPr>
          <a:lstStyle/>
          <a:p>
            <a:r>
              <a:rPr lang="en-US" sz="3200" b="1" kern="0" dirty="0">
                <a:solidFill>
                  <a:srgbClr val="000000"/>
                </a:solidFill>
                <a:effectLst/>
                <a:latin typeface="Times New Roman" panose="02020603050405020304" pitchFamily="18" charset="0"/>
                <a:ea typeface="Times New Roman" panose="02020603050405020304" pitchFamily="18" charset="0"/>
              </a:rPr>
              <a:t>Relationships and Networks</a:t>
            </a:r>
            <a:endParaRPr lang="en-US" sz="3200" dirty="0"/>
          </a:p>
        </p:txBody>
      </p:sp>
      <p:sp>
        <p:nvSpPr>
          <p:cNvPr id="3" name="Content Placeholder 2">
            <a:extLst>
              <a:ext uri="{FF2B5EF4-FFF2-40B4-BE49-F238E27FC236}">
                <a16:creationId xmlns:a16="http://schemas.microsoft.com/office/drawing/2014/main" id="{0D6293F9-6591-797A-BC3E-6339927CD6FF}"/>
              </a:ext>
            </a:extLst>
          </p:cNvPr>
          <p:cNvSpPr>
            <a:spLocks noGrp="1"/>
          </p:cNvSpPr>
          <p:nvPr>
            <p:ph sz="half" idx="1"/>
          </p:nvPr>
        </p:nvSpPr>
        <p:spPr>
          <a:xfrm>
            <a:off x="0" y="975360"/>
            <a:ext cx="7330440" cy="5882640"/>
          </a:xfrm>
        </p:spPr>
        <p:txBody>
          <a:bodyPr>
            <a:normAutofit/>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rPr>
              <a:t>Transaction marketing is part of a larger idea called relationship marketing. </a:t>
            </a:r>
          </a:p>
          <a:p>
            <a:pPr algn="just"/>
            <a:r>
              <a:rPr lang="en-US" sz="2800" i="1" kern="0" dirty="0">
                <a:solidFill>
                  <a:srgbClr val="000000"/>
                </a:solidFill>
                <a:effectLst/>
                <a:latin typeface="Times New Roman" panose="02020603050405020304" pitchFamily="18" charset="0"/>
                <a:ea typeface="Times New Roman" panose="02020603050405020304" pitchFamily="18" charset="0"/>
              </a:rPr>
              <a:t>Relationship marketing </a:t>
            </a:r>
            <a:r>
              <a:rPr lang="en-US" sz="2800" kern="0" dirty="0">
                <a:solidFill>
                  <a:srgbClr val="000000"/>
                </a:solidFill>
                <a:effectLst/>
                <a:latin typeface="Times New Roman" panose="02020603050405020304" pitchFamily="18" charset="0"/>
                <a:ea typeface="Times New Roman" panose="02020603050405020304" pitchFamily="18" charset="0"/>
              </a:rPr>
              <a:t>aims to build long-term mutually satisfying relations with key parties —customers, suppliers, distributors—in order to earn and retain their long-term preference and business.</a:t>
            </a:r>
            <a:endParaRPr lang="en-US" sz="2800" dirty="0"/>
          </a:p>
        </p:txBody>
      </p:sp>
      <p:pic>
        <p:nvPicPr>
          <p:cNvPr id="2050" name="Picture 2" descr="Free Man in Black Polo Shirt Standing Beside Brown Cardboard Box Stock Photo">
            <a:extLst>
              <a:ext uri="{FF2B5EF4-FFF2-40B4-BE49-F238E27FC236}">
                <a16:creationId xmlns:a16="http://schemas.microsoft.com/office/drawing/2014/main" id="{C4331411-EE04-6F08-A4D1-808F0B0F987A}"/>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589520" y="624840"/>
            <a:ext cx="4602480" cy="310896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9CE4E67-CA4D-2F08-6C85-97AB3D36CD02}"/>
              </a:ext>
            </a:extLst>
          </p:cNvPr>
          <p:cNvSpPr txBox="1"/>
          <p:nvPr/>
        </p:nvSpPr>
        <p:spPr>
          <a:xfrm>
            <a:off x="7696200" y="4069080"/>
            <a:ext cx="4495800"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https://www.pexels.com/photo/man-in-black-polo-shirt-standing-beside-brown-cardboard-box-6169649/</a:t>
            </a:r>
          </a:p>
        </p:txBody>
      </p:sp>
    </p:spTree>
    <p:extLst>
      <p:ext uri="{BB962C8B-B14F-4D97-AF65-F5344CB8AC3E}">
        <p14:creationId xmlns:p14="http://schemas.microsoft.com/office/powerpoint/2010/main" val="17954945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0A3FA7-F704-9B73-1F39-011736288997}"/>
              </a:ext>
            </a:extLst>
          </p:cNvPr>
          <p:cNvSpPr>
            <a:spLocks noGrp="1"/>
          </p:cNvSpPr>
          <p:nvPr>
            <p:ph type="title"/>
          </p:nvPr>
        </p:nvSpPr>
        <p:spPr>
          <a:xfrm>
            <a:off x="0" y="0"/>
            <a:ext cx="12192000" cy="1082040"/>
          </a:xfrm>
        </p:spPr>
        <p:txBody>
          <a:bodyPr>
            <a:normAutofit/>
          </a:bodyPr>
          <a:lstStyle/>
          <a:p>
            <a:r>
              <a:rPr lang="en-US" sz="32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TRADITIONAL CONCEPT OF MARKETING</a:t>
            </a:r>
            <a:br>
              <a:rPr lang="en-US" sz="3200" kern="100" dirty="0">
                <a:effectLst/>
                <a:latin typeface="Aptos" panose="020B0004020202020204" pitchFamily="34" charset="0"/>
                <a:ea typeface="Aptos" panose="020B0004020202020204" pitchFamily="34" charset="0"/>
                <a:cs typeface="Times New Roman" panose="02020603050405020304" pitchFamily="18" charset="0"/>
              </a:rPr>
            </a:br>
            <a:endParaRPr lang="en-US" sz="3200" dirty="0"/>
          </a:p>
        </p:txBody>
      </p:sp>
      <p:sp>
        <p:nvSpPr>
          <p:cNvPr id="3" name="Content Placeholder 2">
            <a:extLst>
              <a:ext uri="{FF2B5EF4-FFF2-40B4-BE49-F238E27FC236}">
                <a16:creationId xmlns:a16="http://schemas.microsoft.com/office/drawing/2014/main" id="{4B256EA3-D534-9722-C62A-13C6323A7758}"/>
              </a:ext>
            </a:extLst>
          </p:cNvPr>
          <p:cNvSpPr>
            <a:spLocks noGrp="1"/>
          </p:cNvSpPr>
          <p:nvPr>
            <p:ph idx="1"/>
          </p:nvPr>
        </p:nvSpPr>
        <p:spPr>
          <a:xfrm>
            <a:off x="0" y="1082040"/>
            <a:ext cx="12192000" cy="5775959"/>
          </a:xfrm>
        </p:spPr>
        <p:txBody>
          <a:bodyPr>
            <a:normAutofit/>
          </a:bodyPr>
          <a:lstStyle/>
          <a:p>
            <a:pPr algn="just"/>
            <a:r>
              <a:rPr lang="en-US" sz="2800" kern="0" dirty="0">
                <a:solidFill>
                  <a:srgbClr val="000000"/>
                </a:solidFill>
                <a:latin typeface="Times New Roman" panose="02020603050405020304" pitchFamily="18" charset="0"/>
                <a:ea typeface="Times New Roman" panose="02020603050405020304" pitchFamily="18" charset="0"/>
              </a:rPr>
              <a:t>M</a:t>
            </a:r>
            <a:r>
              <a:rPr lang="en-US" sz="2800" kern="0" dirty="0">
                <a:solidFill>
                  <a:srgbClr val="000000"/>
                </a:solidFill>
                <a:effectLst/>
                <a:latin typeface="Times New Roman" panose="02020603050405020304" pitchFamily="18" charset="0"/>
                <a:ea typeface="Times New Roman" panose="02020603050405020304" pitchFamily="18" charset="0"/>
              </a:rPr>
              <a:t>arketing means selling goods and services that have been produced.</a:t>
            </a:r>
          </a:p>
          <a:p>
            <a:pPr algn="just"/>
            <a:r>
              <a:rPr lang="en-US" sz="2800" kern="0" dirty="0">
                <a:solidFill>
                  <a:srgbClr val="000000"/>
                </a:solidFill>
                <a:effectLst/>
                <a:latin typeface="Times New Roman" panose="02020603050405020304" pitchFamily="18" charset="0"/>
                <a:ea typeface="Times New Roman" panose="02020603050405020304" pitchFamily="18" charset="0"/>
              </a:rPr>
              <a:t>This concept of marketing emphasizes on promotion and sale of goods and services and little attention is paid to consumer satisfaction</a:t>
            </a:r>
            <a:endParaRPr lang="en-US" sz="2800" dirty="0"/>
          </a:p>
        </p:txBody>
      </p:sp>
    </p:spTree>
    <p:extLst>
      <p:ext uri="{BB962C8B-B14F-4D97-AF65-F5344CB8AC3E}">
        <p14:creationId xmlns:p14="http://schemas.microsoft.com/office/powerpoint/2010/main" val="40436398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FA6B80-032B-1E26-20AF-708F9B6DC6C5}"/>
              </a:ext>
            </a:extLst>
          </p:cNvPr>
          <p:cNvSpPr>
            <a:spLocks noGrp="1"/>
          </p:cNvSpPr>
          <p:nvPr>
            <p:ph type="title"/>
          </p:nvPr>
        </p:nvSpPr>
        <p:spPr>
          <a:xfrm>
            <a:off x="-121920" y="0"/>
            <a:ext cx="12313920" cy="1930400"/>
          </a:xfrm>
        </p:spPr>
        <p:txBody>
          <a:bodyPr>
            <a:normAutofit/>
          </a:bodyPr>
          <a:lstStyle/>
          <a:p>
            <a:r>
              <a:rPr lang="en-US" sz="3200" b="1" dirty="0">
                <a:latin typeface="Times New Roman" panose="02020603050405020304" pitchFamily="18" charset="0"/>
                <a:cs typeface="Times New Roman" panose="02020603050405020304" pitchFamily="18" charset="0"/>
              </a:rPr>
              <a:t>Characteristics of traditional Marketing</a:t>
            </a:r>
          </a:p>
        </p:txBody>
      </p:sp>
      <p:sp>
        <p:nvSpPr>
          <p:cNvPr id="3" name="Content Placeholder 2">
            <a:extLst>
              <a:ext uri="{FF2B5EF4-FFF2-40B4-BE49-F238E27FC236}">
                <a16:creationId xmlns:a16="http://schemas.microsoft.com/office/drawing/2014/main" id="{5E8DB94A-66EA-A4C7-B3B0-12BE1B0A18E5}"/>
              </a:ext>
            </a:extLst>
          </p:cNvPr>
          <p:cNvSpPr>
            <a:spLocks noGrp="1"/>
          </p:cNvSpPr>
          <p:nvPr>
            <p:ph sz="half" idx="1"/>
          </p:nvPr>
        </p:nvSpPr>
        <p:spPr>
          <a:xfrm>
            <a:off x="0" y="1143000"/>
            <a:ext cx="6797040" cy="5974080"/>
          </a:xfrm>
        </p:spPr>
        <p:txBody>
          <a:bodyPr>
            <a:normAutofit fontScale="92500" lnSpcReduction="10000"/>
          </a:bodyPr>
          <a:lstStyle/>
          <a:p>
            <a:pPr marL="0" marR="0" algn="just">
              <a:lnSpc>
                <a:spcPct val="150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main focus of this concept is on product, i.e., we have a product and it has to be sold. So, we have to persuade the consumers to buy the product.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All efforts of the marketing people are concentrated on selling the product. They adopt all means like personal selling and sales promotion to boost the sales.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ultimate goal of all marketing activity is to earn profit through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maximisation</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of sales.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3074" name="Picture 2" descr="Free Men at Bazaar Stock Photo">
            <a:extLst>
              <a:ext uri="{FF2B5EF4-FFF2-40B4-BE49-F238E27FC236}">
                <a16:creationId xmlns:a16="http://schemas.microsoft.com/office/drawing/2014/main" id="{A728A887-2C83-99EE-2F79-EAF1AA3FB9E6}"/>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321040" y="777240"/>
            <a:ext cx="3870959" cy="36118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3BFB836-C066-6360-9086-63FF749258A8}"/>
              </a:ext>
            </a:extLst>
          </p:cNvPr>
          <p:cNvSpPr txBox="1"/>
          <p:nvPr/>
        </p:nvSpPr>
        <p:spPr>
          <a:xfrm>
            <a:off x="8321040" y="4617720"/>
            <a:ext cx="3870960"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https://www.pexels.com/photo/men-at-bazaar-14401173/</a:t>
            </a:r>
          </a:p>
        </p:txBody>
      </p:sp>
    </p:spTree>
    <p:extLst>
      <p:ext uri="{BB962C8B-B14F-4D97-AF65-F5344CB8AC3E}">
        <p14:creationId xmlns:p14="http://schemas.microsoft.com/office/powerpoint/2010/main" val="16806638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1C6953-C8F0-54EF-82EC-F03BB4C2EDC0}"/>
              </a:ext>
            </a:extLst>
          </p:cNvPr>
          <p:cNvSpPr>
            <a:spLocks noGrp="1"/>
          </p:cNvSpPr>
          <p:nvPr>
            <p:ph type="title"/>
          </p:nvPr>
        </p:nvSpPr>
        <p:spPr>
          <a:xfrm>
            <a:off x="0" y="0"/>
            <a:ext cx="12192000" cy="1066800"/>
          </a:xfrm>
        </p:spPr>
        <p:txBody>
          <a:bodyPr>
            <a:normAutofit/>
          </a:bodyPr>
          <a:lstStyle/>
          <a:p>
            <a:r>
              <a:rPr lang="en-US" sz="3200" b="1" dirty="0"/>
              <a:t>Traditional Marketing</a:t>
            </a:r>
          </a:p>
        </p:txBody>
      </p:sp>
      <p:sp>
        <p:nvSpPr>
          <p:cNvPr id="3" name="Content Placeholder 2">
            <a:extLst>
              <a:ext uri="{FF2B5EF4-FFF2-40B4-BE49-F238E27FC236}">
                <a16:creationId xmlns:a16="http://schemas.microsoft.com/office/drawing/2014/main" id="{4301CA00-913C-3435-4121-53BFDEAF42F9}"/>
              </a:ext>
            </a:extLst>
          </p:cNvPr>
          <p:cNvSpPr>
            <a:spLocks noGrp="1"/>
          </p:cNvSpPr>
          <p:nvPr>
            <p:ph sz="half" idx="1"/>
          </p:nvPr>
        </p:nvSpPr>
        <p:spPr>
          <a:xfrm>
            <a:off x="-1" y="731520"/>
            <a:ext cx="8412479" cy="6126480"/>
          </a:xfrm>
        </p:spPr>
        <p:txBody>
          <a:bodyPr>
            <a:normAutofit/>
          </a:bodyPr>
          <a:lstStyle/>
          <a:p>
            <a:pPr algn="just"/>
            <a:r>
              <a:rPr lang="en-US" sz="2800" b="1" i="1" kern="0" dirty="0">
                <a:solidFill>
                  <a:srgbClr val="000000"/>
                </a:solidFill>
                <a:effectLst/>
                <a:latin typeface="Times New Roman" panose="02020603050405020304" pitchFamily="18" charset="0"/>
                <a:ea typeface="Times New Roman" panose="02020603050405020304" pitchFamily="18" charset="0"/>
              </a:rPr>
              <a:t>Ralf S. Alexander and Others, “Marketing is the performance of business activities that direct the flow of goods and services from the producer to consumer or user”.</a:t>
            </a:r>
            <a:endParaRPr lang="en-US" sz="2800" dirty="0"/>
          </a:p>
        </p:txBody>
      </p:sp>
      <p:pic>
        <p:nvPicPr>
          <p:cNvPr id="4098" name="Picture 2" descr="Free Two Men Standing on a Market and Talking  Stock Photo">
            <a:extLst>
              <a:ext uri="{FF2B5EF4-FFF2-40B4-BE49-F238E27FC236}">
                <a16:creationId xmlns:a16="http://schemas.microsoft.com/office/drawing/2014/main" id="{705EF165-7D31-5865-8C51-0EC33BA5BA69}"/>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412480" y="533400"/>
            <a:ext cx="3779519" cy="31546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9F3B182-040D-65B6-1990-FA015D08A3C5}"/>
              </a:ext>
            </a:extLst>
          </p:cNvPr>
          <p:cNvSpPr txBox="1"/>
          <p:nvPr/>
        </p:nvSpPr>
        <p:spPr>
          <a:xfrm>
            <a:off x="8412478" y="4008120"/>
            <a:ext cx="3779519"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https://www.pexels.com/photo/two-men-standing-on-a-market-and-talking-7569596/</a:t>
            </a:r>
          </a:p>
        </p:txBody>
      </p:sp>
    </p:spTree>
    <p:extLst>
      <p:ext uri="{BB962C8B-B14F-4D97-AF65-F5344CB8AC3E}">
        <p14:creationId xmlns:p14="http://schemas.microsoft.com/office/powerpoint/2010/main" val="7344064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395E61-A2B6-A980-4FD3-BED1426AFD9E}"/>
              </a:ext>
            </a:extLst>
          </p:cNvPr>
          <p:cNvSpPr>
            <a:spLocks noGrp="1"/>
          </p:cNvSpPr>
          <p:nvPr>
            <p:ph type="title"/>
          </p:nvPr>
        </p:nvSpPr>
        <p:spPr>
          <a:xfrm>
            <a:off x="0" y="0"/>
            <a:ext cx="12192000" cy="1127760"/>
          </a:xfrm>
        </p:spPr>
        <p:txBody>
          <a:bodyPr>
            <a:normAutofit/>
          </a:bodyPr>
          <a:lstStyle/>
          <a:p>
            <a:pPr algn="ctr"/>
            <a:r>
              <a:rPr lang="en-US" sz="32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MODERN CONCEPT OF MARKETING</a:t>
            </a:r>
            <a:br>
              <a:rPr lang="en-US" sz="3200" kern="100" dirty="0">
                <a:effectLst/>
                <a:latin typeface="Aptos" panose="020B0004020202020204" pitchFamily="34" charset="0"/>
                <a:ea typeface="Aptos" panose="020B0004020202020204" pitchFamily="34" charset="0"/>
                <a:cs typeface="Times New Roman" panose="02020603050405020304" pitchFamily="18" charset="0"/>
              </a:rPr>
            </a:br>
            <a:endParaRPr lang="en-US" sz="3200" dirty="0"/>
          </a:p>
        </p:txBody>
      </p:sp>
      <p:sp>
        <p:nvSpPr>
          <p:cNvPr id="3" name="Content Placeholder 2">
            <a:extLst>
              <a:ext uri="{FF2B5EF4-FFF2-40B4-BE49-F238E27FC236}">
                <a16:creationId xmlns:a16="http://schemas.microsoft.com/office/drawing/2014/main" id="{4E078CB4-1405-4A6F-EBA0-B4C1EBF15D2B}"/>
              </a:ext>
            </a:extLst>
          </p:cNvPr>
          <p:cNvSpPr>
            <a:spLocks noGrp="1"/>
          </p:cNvSpPr>
          <p:nvPr>
            <p:ph idx="1"/>
          </p:nvPr>
        </p:nvSpPr>
        <p:spPr>
          <a:xfrm>
            <a:off x="0" y="731520"/>
            <a:ext cx="12192000" cy="6126479"/>
          </a:xfrm>
        </p:spPr>
        <p:txBody>
          <a:bodyPr>
            <a:normAutofit/>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rPr>
              <a:t>The modern concept of marketing considers the consumers’ wants and needs as the guiding spirit and focuses on the delivery of such goods and services that can satisfy those needs most effectively</a:t>
            </a:r>
          </a:p>
          <a:p>
            <a:pPr algn="just"/>
            <a:r>
              <a:rPr lang="en-US" sz="2800" kern="0" dirty="0">
                <a:solidFill>
                  <a:srgbClr val="000000"/>
                </a:solidFill>
                <a:effectLst/>
                <a:latin typeface="Times New Roman" panose="02020603050405020304" pitchFamily="18" charset="0"/>
                <a:ea typeface="Times New Roman" panose="02020603050405020304" pitchFamily="18" charset="0"/>
              </a:rPr>
              <a:t>Thus, marketing starts with identifying consumer needs, then plan the production of goods and services accordingly to provide him the maximum satisfaction.</a:t>
            </a:r>
          </a:p>
          <a:p>
            <a:pPr algn="just"/>
            <a:r>
              <a:rPr lang="en-US" sz="2800" kern="0" dirty="0">
                <a:solidFill>
                  <a:srgbClr val="000000"/>
                </a:solidFill>
                <a:effectLst/>
                <a:latin typeface="Times New Roman" panose="02020603050405020304" pitchFamily="18" charset="0"/>
                <a:ea typeface="Times New Roman" panose="02020603050405020304" pitchFamily="18" charset="0"/>
              </a:rPr>
              <a:t>the products and services are planned according to the needs of the customers rather than according to the availability of materials and machinery. </a:t>
            </a:r>
          </a:p>
          <a:p>
            <a:pPr algn="just"/>
            <a:r>
              <a:rPr lang="en-US" sz="2800" kern="0" dirty="0">
                <a:solidFill>
                  <a:srgbClr val="000000"/>
                </a:solidFill>
                <a:latin typeface="Times New Roman" panose="02020603050405020304" pitchFamily="18" charset="0"/>
                <a:ea typeface="Times New Roman" panose="02020603050405020304" pitchFamily="18" charset="0"/>
              </a:rPr>
              <a:t>A</a:t>
            </a:r>
            <a:r>
              <a:rPr lang="en-US" sz="2800" kern="0" dirty="0">
                <a:solidFill>
                  <a:srgbClr val="000000"/>
                </a:solidFill>
                <a:effectLst/>
                <a:latin typeface="Times New Roman" panose="02020603050405020304" pitchFamily="18" charset="0"/>
                <a:ea typeface="Times New Roman" panose="02020603050405020304" pitchFamily="18" charset="0"/>
              </a:rPr>
              <a:t>ll activities (manufacturing, research and development, quality control, distribution, selling) are directed to satisfy the consumers</a:t>
            </a:r>
            <a:endParaRPr lang="en-US" sz="2800" dirty="0"/>
          </a:p>
        </p:txBody>
      </p:sp>
    </p:spTree>
    <p:extLst>
      <p:ext uri="{BB962C8B-B14F-4D97-AF65-F5344CB8AC3E}">
        <p14:creationId xmlns:p14="http://schemas.microsoft.com/office/powerpoint/2010/main" val="14622312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5BB1E-A684-8742-36DB-D76440F6B0BD}"/>
              </a:ext>
            </a:extLst>
          </p:cNvPr>
          <p:cNvSpPr>
            <a:spLocks noGrp="1"/>
          </p:cNvSpPr>
          <p:nvPr>
            <p:ph type="title"/>
          </p:nvPr>
        </p:nvSpPr>
        <p:spPr>
          <a:xfrm>
            <a:off x="0" y="0"/>
            <a:ext cx="12192000" cy="1066800"/>
          </a:xfrm>
        </p:spPr>
        <p:txBody>
          <a:bodyPr>
            <a:normAutofit/>
          </a:bodyPr>
          <a:lstStyle/>
          <a:p>
            <a:r>
              <a:rPr lang="en-US" sz="3200" b="1" dirty="0">
                <a:latin typeface="Times New Roman" panose="02020603050405020304" pitchFamily="18" charset="0"/>
                <a:cs typeface="Times New Roman" panose="02020603050405020304" pitchFamily="18" charset="0"/>
              </a:rPr>
              <a:t>Characteristics of modern Marketing</a:t>
            </a:r>
          </a:p>
        </p:txBody>
      </p:sp>
      <p:sp>
        <p:nvSpPr>
          <p:cNvPr id="3" name="Content Placeholder 2">
            <a:extLst>
              <a:ext uri="{FF2B5EF4-FFF2-40B4-BE49-F238E27FC236}">
                <a16:creationId xmlns:a16="http://schemas.microsoft.com/office/drawing/2014/main" id="{F0958066-6EDB-8293-4467-5D1AD3A62171}"/>
              </a:ext>
            </a:extLst>
          </p:cNvPr>
          <p:cNvSpPr>
            <a:spLocks noGrp="1"/>
          </p:cNvSpPr>
          <p:nvPr>
            <p:ph sz="half" idx="1"/>
          </p:nvPr>
        </p:nvSpPr>
        <p:spPr>
          <a:xfrm>
            <a:off x="0" y="807720"/>
            <a:ext cx="6827520" cy="6050280"/>
          </a:xfrm>
        </p:spPr>
        <p:txBody>
          <a:bodyPr>
            <a:normAutofit/>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rPr>
              <a:t>The marketing activity starts with an assessment of the customer’s needs and plans the production of items that satisfy these needs most effectively</a:t>
            </a:r>
          </a:p>
          <a:p>
            <a:pPr algn="just"/>
            <a:r>
              <a:rPr lang="en-US" sz="2800" kern="0" dirty="0">
                <a:solidFill>
                  <a:srgbClr val="000000"/>
                </a:solidFill>
                <a:effectLst/>
                <a:latin typeface="Times New Roman" panose="02020603050405020304" pitchFamily="18" charset="0"/>
                <a:ea typeface="Times New Roman" panose="02020603050405020304" pitchFamily="18" charset="0"/>
              </a:rPr>
              <a:t>All marketing activities like product planning, pricing, packaging, distribution and sales promotion are combined into one as coordinated marketing efforts</a:t>
            </a:r>
            <a:endParaRPr lang="en-US" sz="2800" dirty="0"/>
          </a:p>
        </p:txBody>
      </p:sp>
      <p:pic>
        <p:nvPicPr>
          <p:cNvPr id="5122" name="Picture 2" descr="Free Crop ethnic female walking into open door of apartment with carton boxes with goods from delivery Stock Photo">
            <a:extLst>
              <a:ext uri="{FF2B5EF4-FFF2-40B4-BE49-F238E27FC236}">
                <a16:creationId xmlns:a16="http://schemas.microsoft.com/office/drawing/2014/main" id="{37E76CA6-D035-B3AC-B614-22604D05EEC6}"/>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757160" y="579121"/>
            <a:ext cx="4434840" cy="36118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585A269-12D7-3D51-9FC4-A8BDBBAF5F92}"/>
              </a:ext>
            </a:extLst>
          </p:cNvPr>
          <p:cNvSpPr txBox="1"/>
          <p:nvPr/>
        </p:nvSpPr>
        <p:spPr>
          <a:xfrm>
            <a:off x="7757160" y="4495800"/>
            <a:ext cx="4434840"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https://www.pexels.com/photo/ethnic-woman-entering-house-with-cardboard-boxes-6347560/</a:t>
            </a:r>
          </a:p>
        </p:txBody>
      </p:sp>
    </p:spTree>
    <p:extLst>
      <p:ext uri="{BB962C8B-B14F-4D97-AF65-F5344CB8AC3E}">
        <p14:creationId xmlns:p14="http://schemas.microsoft.com/office/powerpoint/2010/main" val="42739022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C2172-6830-EE1E-E79F-8E57AEC52D31}"/>
              </a:ext>
            </a:extLst>
          </p:cNvPr>
          <p:cNvSpPr>
            <a:spLocks noGrp="1"/>
          </p:cNvSpPr>
          <p:nvPr>
            <p:ph type="title"/>
          </p:nvPr>
        </p:nvSpPr>
        <p:spPr>
          <a:xfrm>
            <a:off x="0" y="0"/>
            <a:ext cx="12192000" cy="1127760"/>
          </a:xfrm>
        </p:spPr>
        <p:txBody>
          <a:bodyPr>
            <a:normAutofit/>
          </a:bodyPr>
          <a:lstStyle/>
          <a:p>
            <a:r>
              <a:rPr lang="en-US" sz="3200" b="1" dirty="0">
                <a:latin typeface="Times New Roman" panose="02020603050405020304" pitchFamily="18" charset="0"/>
                <a:cs typeface="Times New Roman" panose="02020603050405020304" pitchFamily="18" charset="0"/>
              </a:rPr>
              <a:t>Characteristics of modern marketing</a:t>
            </a:r>
          </a:p>
        </p:txBody>
      </p:sp>
      <p:sp>
        <p:nvSpPr>
          <p:cNvPr id="3" name="Content Placeholder 2">
            <a:extLst>
              <a:ext uri="{FF2B5EF4-FFF2-40B4-BE49-F238E27FC236}">
                <a16:creationId xmlns:a16="http://schemas.microsoft.com/office/drawing/2014/main" id="{24344FFC-FDAB-3969-F430-47D1AA2BA4D7}"/>
              </a:ext>
            </a:extLst>
          </p:cNvPr>
          <p:cNvSpPr>
            <a:spLocks noGrp="1"/>
          </p:cNvSpPr>
          <p:nvPr>
            <p:ph sz="half" idx="1"/>
          </p:nvPr>
        </p:nvSpPr>
        <p:spPr>
          <a:xfrm>
            <a:off x="0" y="746760"/>
            <a:ext cx="5806440" cy="6111240"/>
          </a:xfrm>
        </p:spPr>
        <p:txBody>
          <a:bodyPr/>
          <a:lstStyle/>
          <a:p>
            <a:pPr marL="342900" marR="0" lvl="0" indent="-342900" algn="just">
              <a:lnSpc>
                <a:spcPct val="150000"/>
              </a:lnSpc>
              <a:spcBef>
                <a:spcPts val="0"/>
              </a:spcBef>
              <a:spcAft>
                <a:spcPts val="0"/>
              </a:spcAft>
              <a:buFont typeface="Symbol" panose="05050102010706020507" pitchFamily="18" charset="2"/>
              <a:buChar char=""/>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Developing a product that can satisfy the needs of the consumers: taking promotional measures so that consumers come to know about the products. Its features, quality, availability etc.</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C2C5A1C2-092A-B85C-BA41-0D45F265AB45}"/>
              </a:ext>
            </a:extLst>
          </p:cNvPr>
          <p:cNvSpPr>
            <a:spLocks noGrp="1"/>
          </p:cNvSpPr>
          <p:nvPr>
            <p:ph sz="half" idx="2"/>
          </p:nvPr>
        </p:nvSpPr>
        <p:spPr>
          <a:xfrm>
            <a:off x="6263640" y="990600"/>
            <a:ext cx="5928360" cy="5867399"/>
          </a:xfrm>
        </p:spPr>
        <p:txBody>
          <a:bodyPr/>
          <a:lstStyle/>
          <a:p>
            <a:pPr algn="just"/>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ricing the product keeping in mind the target consumers purchasing power and willingness to pay</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2236500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1BE3D4-D6B7-57BE-C19F-A3D4D2D107F2}"/>
              </a:ext>
            </a:extLst>
          </p:cNvPr>
          <p:cNvSpPr>
            <a:spLocks noGrp="1"/>
          </p:cNvSpPr>
          <p:nvPr>
            <p:ph type="title"/>
          </p:nvPr>
        </p:nvSpPr>
        <p:spPr>
          <a:xfrm>
            <a:off x="0" y="0"/>
            <a:ext cx="12192000" cy="1325880"/>
          </a:xfrm>
        </p:spPr>
        <p:txBody>
          <a:bodyPr/>
          <a:lstStyle/>
          <a:p>
            <a:r>
              <a:rPr lang="en-US" dirty="0"/>
              <a:t>Characteristics of modern </a:t>
            </a:r>
            <a:r>
              <a:rPr lang="en-US" sz="3200" dirty="0">
                <a:latin typeface="Times New Roman" panose="02020603050405020304" pitchFamily="18" charset="0"/>
                <a:cs typeface="Times New Roman" panose="02020603050405020304" pitchFamily="18" charset="0"/>
              </a:rPr>
              <a:t>marketing</a:t>
            </a:r>
          </a:p>
        </p:txBody>
      </p:sp>
      <p:sp>
        <p:nvSpPr>
          <p:cNvPr id="3" name="Content Placeholder 2">
            <a:extLst>
              <a:ext uri="{FF2B5EF4-FFF2-40B4-BE49-F238E27FC236}">
                <a16:creationId xmlns:a16="http://schemas.microsoft.com/office/drawing/2014/main" id="{C15B3AC9-6D06-2E02-E3E7-373AB663BAD6}"/>
              </a:ext>
            </a:extLst>
          </p:cNvPr>
          <p:cNvSpPr>
            <a:spLocks noGrp="1"/>
          </p:cNvSpPr>
          <p:nvPr>
            <p:ph sz="half" idx="1"/>
          </p:nvPr>
        </p:nvSpPr>
        <p:spPr>
          <a:xfrm>
            <a:off x="0" y="990600"/>
            <a:ext cx="6096000" cy="5867400"/>
          </a:xfrm>
        </p:spPr>
        <p:txBody>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Packaging and grading the product to make it more attractive and undertaking sales promotion measures to motivate consumers to buy the product and taking various other measures for example after sales service to satisfy the consumers needs.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DF624EB9-8D76-A6B1-3AA2-C89A6F867E1E}"/>
              </a:ext>
            </a:extLst>
          </p:cNvPr>
          <p:cNvSpPr>
            <a:spLocks noGrp="1"/>
          </p:cNvSpPr>
          <p:nvPr>
            <p:ph sz="half" idx="2"/>
          </p:nvPr>
        </p:nvSpPr>
        <p:spPr>
          <a:xfrm>
            <a:off x="6096000" y="990600"/>
            <a:ext cx="6096000" cy="5730239"/>
          </a:xfrm>
        </p:spPr>
        <p:txBody>
          <a:bodyPr>
            <a:normAutofit/>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rPr>
              <a:t>The main aim of all effort is to earn profit through </a:t>
            </a:r>
            <a:r>
              <a:rPr lang="en-US" sz="2800" kern="0" dirty="0" err="1">
                <a:solidFill>
                  <a:srgbClr val="000000"/>
                </a:solidFill>
                <a:effectLst/>
                <a:latin typeface="Times New Roman" panose="02020603050405020304" pitchFamily="18" charset="0"/>
                <a:ea typeface="Times New Roman" panose="02020603050405020304" pitchFamily="18" charset="0"/>
              </a:rPr>
              <a:t>maximisation</a:t>
            </a:r>
            <a:r>
              <a:rPr lang="en-US" sz="2800" kern="0" dirty="0">
                <a:solidFill>
                  <a:srgbClr val="000000"/>
                </a:solidFill>
                <a:effectLst/>
                <a:latin typeface="Times New Roman" panose="02020603050405020304" pitchFamily="18" charset="0"/>
                <a:ea typeface="Times New Roman" panose="02020603050405020304" pitchFamily="18" charset="0"/>
              </a:rPr>
              <a:t> of customer satisfaction</a:t>
            </a:r>
            <a:endParaRPr lang="en-US" sz="2800" dirty="0"/>
          </a:p>
        </p:txBody>
      </p:sp>
    </p:spTree>
    <p:extLst>
      <p:ext uri="{BB962C8B-B14F-4D97-AF65-F5344CB8AC3E}">
        <p14:creationId xmlns:p14="http://schemas.microsoft.com/office/powerpoint/2010/main" val="40066692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90C32-5807-8F65-A61D-183287A94523}"/>
              </a:ext>
            </a:extLst>
          </p:cNvPr>
          <p:cNvSpPr>
            <a:spLocks noGrp="1"/>
          </p:cNvSpPr>
          <p:nvPr>
            <p:ph type="title"/>
          </p:nvPr>
        </p:nvSpPr>
        <p:spPr>
          <a:xfrm>
            <a:off x="0" y="0"/>
            <a:ext cx="12192000" cy="1082040"/>
          </a:xfrm>
        </p:spPr>
        <p:txBody>
          <a:bodyPr>
            <a:normAutofit/>
          </a:bodyPr>
          <a:lstStyle/>
          <a:p>
            <a:r>
              <a:rPr lang="en-US" sz="3200" b="1" dirty="0">
                <a:latin typeface="Times New Roman" panose="02020603050405020304" pitchFamily="18" charset="0"/>
                <a:cs typeface="Times New Roman" panose="02020603050405020304" pitchFamily="18" charset="0"/>
              </a:rPr>
              <a:t>Modern Marketing Summary </a:t>
            </a:r>
          </a:p>
        </p:txBody>
      </p:sp>
      <p:sp>
        <p:nvSpPr>
          <p:cNvPr id="3" name="Content Placeholder 2">
            <a:extLst>
              <a:ext uri="{FF2B5EF4-FFF2-40B4-BE49-F238E27FC236}">
                <a16:creationId xmlns:a16="http://schemas.microsoft.com/office/drawing/2014/main" id="{20C1A7B0-FABF-C6D4-6D11-B73A58A8A8E8}"/>
              </a:ext>
            </a:extLst>
          </p:cNvPr>
          <p:cNvSpPr>
            <a:spLocks noGrp="1"/>
          </p:cNvSpPr>
          <p:nvPr>
            <p:ph sz="half" idx="1"/>
          </p:nvPr>
        </p:nvSpPr>
        <p:spPr>
          <a:xfrm>
            <a:off x="0" y="960120"/>
            <a:ext cx="7162800" cy="5897880"/>
          </a:xfrm>
        </p:spPr>
        <p:txBody>
          <a:bodyPr>
            <a:normAutofit/>
          </a:bodyPr>
          <a:lstStyle/>
          <a:p>
            <a:pPr algn="just"/>
            <a:r>
              <a:rPr lang="en-US" sz="2800" b="1" i="1" kern="0" dirty="0">
                <a:solidFill>
                  <a:srgbClr val="000000"/>
                </a:solidFill>
                <a:effectLst/>
                <a:latin typeface="Times New Roman" panose="02020603050405020304" pitchFamily="18" charset="0"/>
                <a:ea typeface="Times New Roman" panose="02020603050405020304" pitchFamily="18" charset="0"/>
              </a:rPr>
              <a:t>The term ‘modern marketing’ can be expressed as the achievement of corporate goals through meeting and exceeding customer needs better than the competition.</a:t>
            </a:r>
            <a:endParaRPr lang="en-US" sz="2800" dirty="0"/>
          </a:p>
        </p:txBody>
      </p:sp>
      <p:pic>
        <p:nvPicPr>
          <p:cNvPr id="6146" name="Picture 2" descr="Free Young cheerful ethnic female customer with bunch of aromatic bay leaves and coin looking away while purchasing in local urban bazaar Stock Photo">
            <a:extLst>
              <a:ext uri="{FF2B5EF4-FFF2-40B4-BE49-F238E27FC236}">
                <a16:creationId xmlns:a16="http://schemas.microsoft.com/office/drawing/2014/main" id="{56FD3D5D-5725-BB7D-4CC0-959D68CCE2D9}"/>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183880" y="457200"/>
            <a:ext cx="4008120" cy="356616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CA345B7-0BAC-FE50-A37C-261F80C4134C}"/>
              </a:ext>
            </a:extLst>
          </p:cNvPr>
          <p:cNvSpPr txBox="1"/>
          <p:nvPr/>
        </p:nvSpPr>
        <p:spPr>
          <a:xfrm>
            <a:off x="8183880" y="4343400"/>
            <a:ext cx="4008120"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https://www.pexels.com/photo/happy-asian-buyer-with-bundle-of-bay-leaves-in-market-5709284/</a:t>
            </a:r>
          </a:p>
        </p:txBody>
      </p:sp>
    </p:spTree>
    <p:extLst>
      <p:ext uri="{BB962C8B-B14F-4D97-AF65-F5344CB8AC3E}">
        <p14:creationId xmlns:p14="http://schemas.microsoft.com/office/powerpoint/2010/main" val="9553743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A2F4E8-2FAB-0038-0CE5-177E5F63E05C}"/>
              </a:ext>
            </a:extLst>
          </p:cNvPr>
          <p:cNvSpPr>
            <a:spLocks noGrp="1"/>
          </p:cNvSpPr>
          <p:nvPr>
            <p:ph type="title"/>
          </p:nvPr>
        </p:nvSpPr>
        <p:spPr>
          <a:xfrm>
            <a:off x="0" y="0"/>
            <a:ext cx="12192000" cy="1173480"/>
          </a:xfrm>
        </p:spPr>
        <p:txBody>
          <a:bodyPr>
            <a:noAutofit/>
          </a:bodyPr>
          <a:lstStyle/>
          <a:p>
            <a:pPr algn="ctr"/>
            <a:r>
              <a:rPr lang="en-US" sz="32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Distinction  between a social and a managerial definition for marketing.</a:t>
            </a:r>
            <a:br>
              <a:rPr lang="en-US" sz="3200" kern="100" dirty="0">
                <a:effectLst/>
                <a:latin typeface="Aptos" panose="020B0004020202020204" pitchFamily="34" charset="0"/>
                <a:ea typeface="Aptos" panose="020B0004020202020204" pitchFamily="34" charset="0"/>
                <a:cs typeface="Times New Roman" panose="02020603050405020304" pitchFamily="18" charset="0"/>
              </a:rPr>
            </a:br>
            <a:endParaRPr lang="en-US" sz="3200" dirty="0"/>
          </a:p>
        </p:txBody>
      </p:sp>
      <p:sp>
        <p:nvSpPr>
          <p:cNvPr id="3" name="Content Placeholder 2">
            <a:extLst>
              <a:ext uri="{FF2B5EF4-FFF2-40B4-BE49-F238E27FC236}">
                <a16:creationId xmlns:a16="http://schemas.microsoft.com/office/drawing/2014/main" id="{EF07596C-B781-0C43-9B2C-B8860E60A847}"/>
              </a:ext>
            </a:extLst>
          </p:cNvPr>
          <p:cNvSpPr>
            <a:spLocks noGrp="1"/>
          </p:cNvSpPr>
          <p:nvPr>
            <p:ph idx="1"/>
          </p:nvPr>
        </p:nvSpPr>
        <p:spPr>
          <a:xfrm>
            <a:off x="0" y="1036320"/>
            <a:ext cx="12192000" cy="5821679"/>
          </a:xfrm>
        </p:spPr>
        <p:txBody>
          <a:bodyPr/>
          <a:lstStyle/>
          <a:p>
            <a:pPr marL="0" marR="0" algn="just">
              <a:lnSpc>
                <a:spcPct val="150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According to a social definition, marketing is a societal process by which individuals and groups obtain what they need and want through creating, offering, and exchanging products and services of value freely with others.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As a managerial definition, marketing has often been described as “the art of</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selling products.”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6945555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AE2F0C-9213-BC0A-619A-21B9C978828A}"/>
              </a:ext>
            </a:extLst>
          </p:cNvPr>
          <p:cNvSpPr>
            <a:spLocks noGrp="1"/>
          </p:cNvSpPr>
          <p:nvPr>
            <p:ph type="title"/>
          </p:nvPr>
        </p:nvSpPr>
        <p:spPr>
          <a:xfrm>
            <a:off x="0" y="0"/>
            <a:ext cx="12192000" cy="640080"/>
          </a:xfrm>
        </p:spPr>
        <p:txBody>
          <a:bodyPr>
            <a:normAutofit/>
          </a:bodyPr>
          <a:lstStyle/>
          <a:p>
            <a:r>
              <a:rPr lang="en-US" sz="3200" b="1" dirty="0"/>
              <a:t>Peter Drucker view</a:t>
            </a:r>
          </a:p>
        </p:txBody>
      </p:sp>
      <p:sp>
        <p:nvSpPr>
          <p:cNvPr id="3" name="Content Placeholder 2">
            <a:extLst>
              <a:ext uri="{FF2B5EF4-FFF2-40B4-BE49-F238E27FC236}">
                <a16:creationId xmlns:a16="http://schemas.microsoft.com/office/drawing/2014/main" id="{93026927-9CED-C8C0-061B-407997A2027A}"/>
              </a:ext>
            </a:extLst>
          </p:cNvPr>
          <p:cNvSpPr>
            <a:spLocks noGrp="1"/>
          </p:cNvSpPr>
          <p:nvPr>
            <p:ph sz="half" idx="1"/>
          </p:nvPr>
        </p:nvSpPr>
        <p:spPr>
          <a:xfrm>
            <a:off x="0" y="640080"/>
            <a:ext cx="6355080" cy="6111240"/>
          </a:xfrm>
        </p:spPr>
        <p:txBody>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Peter Drucker, a leading management theorist, says that</a:t>
            </a:r>
          </a:p>
          <a:p>
            <a:pPr algn="just"/>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aim of marketing is to make selling superfluous. </a:t>
            </a:r>
          </a:p>
          <a:p>
            <a:pPr algn="just"/>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aim of marketing is to know and understand the customer so well that the product or service fits him and sells itself.</a:t>
            </a:r>
            <a:endParaRPr lang="en-US" sz="2800" b="1" i="1"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7170" name="Picture 2" descr="Free Happy ethnic woman with salad leaf Stock Photo">
            <a:extLst>
              <a:ext uri="{FF2B5EF4-FFF2-40B4-BE49-F238E27FC236}">
                <a16:creationId xmlns:a16="http://schemas.microsoft.com/office/drawing/2014/main" id="{47CA7C0C-0DF1-9B70-EF55-6A71D6DE1F02}"/>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336280" y="518160"/>
            <a:ext cx="3855719" cy="348996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8BA274A-4EE4-2C47-2CAF-B2B01D4B8E3F}"/>
              </a:ext>
            </a:extLst>
          </p:cNvPr>
          <p:cNvSpPr txBox="1"/>
          <p:nvPr/>
        </p:nvSpPr>
        <p:spPr>
          <a:xfrm>
            <a:off x="8336280" y="4358640"/>
            <a:ext cx="3855719"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https://www.pexels.com/photo/happy-ethnic-woman-with-salad-leaf-5709271/</a:t>
            </a:r>
          </a:p>
        </p:txBody>
      </p:sp>
    </p:spTree>
    <p:extLst>
      <p:ext uri="{BB962C8B-B14F-4D97-AF65-F5344CB8AC3E}">
        <p14:creationId xmlns:p14="http://schemas.microsoft.com/office/powerpoint/2010/main" val="39227043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2CEF1-EBA0-2B9D-4553-C0D2DFACA05D}"/>
              </a:ext>
            </a:extLst>
          </p:cNvPr>
          <p:cNvSpPr>
            <a:spLocks noGrp="1"/>
          </p:cNvSpPr>
          <p:nvPr>
            <p:ph type="title"/>
          </p:nvPr>
        </p:nvSpPr>
        <p:spPr>
          <a:xfrm>
            <a:off x="0" y="0"/>
            <a:ext cx="12192000" cy="1143000"/>
          </a:xfrm>
        </p:spPr>
        <p:txBody>
          <a:bodyPr>
            <a:normAutofit/>
          </a:bodyPr>
          <a:lstStyle/>
          <a:p>
            <a:r>
              <a:rPr lang="en-US" sz="32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Marketing arena</a:t>
            </a:r>
            <a:br>
              <a:rPr lang="en-US" sz="3200" kern="100" dirty="0">
                <a:effectLst/>
                <a:latin typeface="Aptos" panose="020B0004020202020204" pitchFamily="34" charset="0"/>
                <a:ea typeface="Aptos" panose="020B0004020202020204" pitchFamily="34" charset="0"/>
                <a:cs typeface="Times New Roman" panose="02020603050405020304" pitchFamily="18" charset="0"/>
              </a:rPr>
            </a:br>
            <a:endParaRPr lang="en-US" sz="3200" dirty="0"/>
          </a:p>
        </p:txBody>
      </p:sp>
      <p:sp>
        <p:nvSpPr>
          <p:cNvPr id="3" name="Content Placeholder 2">
            <a:extLst>
              <a:ext uri="{FF2B5EF4-FFF2-40B4-BE49-F238E27FC236}">
                <a16:creationId xmlns:a16="http://schemas.microsoft.com/office/drawing/2014/main" id="{DF051F5A-245E-A72F-8603-3AA239DD696D}"/>
              </a:ext>
            </a:extLst>
          </p:cNvPr>
          <p:cNvSpPr>
            <a:spLocks noGrp="1"/>
          </p:cNvSpPr>
          <p:nvPr>
            <p:ph sz="half" idx="1"/>
          </p:nvPr>
        </p:nvSpPr>
        <p:spPr>
          <a:xfrm>
            <a:off x="0" y="1036320"/>
            <a:ext cx="6949440" cy="6080760"/>
          </a:xfrm>
        </p:spPr>
        <p:txBody>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word “ARENA” is derived from Latin word “HARENA” which means smooth or fine. Marketing arena is a process of composing of a large open space surrounded on most or all sides by varieties of products and brands.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8194" name="Picture 2" descr="Free People are walking on the tracks near a train Stock Photo">
            <a:extLst>
              <a:ext uri="{FF2B5EF4-FFF2-40B4-BE49-F238E27FC236}">
                <a16:creationId xmlns:a16="http://schemas.microsoft.com/office/drawing/2014/main" id="{4D402700-A4A0-36C2-F1C4-3DBBF39AC16F}"/>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366760" y="0"/>
            <a:ext cx="3825240" cy="356616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653B2796-27DA-AD80-2730-5C6F346FDB54}"/>
              </a:ext>
            </a:extLst>
          </p:cNvPr>
          <p:cNvSpPr txBox="1"/>
          <p:nvPr/>
        </p:nvSpPr>
        <p:spPr>
          <a:xfrm>
            <a:off x="8366760" y="3855720"/>
            <a:ext cx="3825240"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https://www.pexels.com/photo/people-are-walking-on-the-tracks-near-a-train-16910270/</a:t>
            </a:r>
          </a:p>
        </p:txBody>
      </p:sp>
    </p:spTree>
    <p:extLst>
      <p:ext uri="{BB962C8B-B14F-4D97-AF65-F5344CB8AC3E}">
        <p14:creationId xmlns:p14="http://schemas.microsoft.com/office/powerpoint/2010/main" val="4634970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6172B5-0440-9CF6-0818-D3A4A8C68A4E}"/>
              </a:ext>
            </a:extLst>
          </p:cNvPr>
          <p:cNvSpPr>
            <a:spLocks noGrp="1"/>
          </p:cNvSpPr>
          <p:nvPr>
            <p:ph type="title"/>
          </p:nvPr>
        </p:nvSpPr>
        <p:spPr>
          <a:xfrm>
            <a:off x="0" y="0"/>
            <a:ext cx="12192000" cy="1005840"/>
          </a:xfrm>
        </p:spPr>
        <p:txBody>
          <a:bodyPr>
            <a:normAutofit fontScale="90000"/>
          </a:bodyPr>
          <a:lstStyle/>
          <a:p>
            <a:pPr algn="ctr"/>
            <a:r>
              <a:rPr lang="en-US"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Marketing arena</a:t>
            </a:r>
            <a:br>
              <a:rPr lang="en-US" sz="3200" kern="100" dirty="0">
                <a:effectLst/>
                <a:latin typeface="Aptos" panose="020B0004020202020204" pitchFamily="34" charset="0"/>
                <a:ea typeface="Aptos" panose="020B0004020202020204" pitchFamily="34" charset="0"/>
                <a:cs typeface="Times New Roman" panose="02020603050405020304" pitchFamily="18" charset="0"/>
              </a:rPr>
            </a:br>
            <a:endParaRPr lang="en-US" sz="3200" dirty="0"/>
          </a:p>
        </p:txBody>
      </p:sp>
      <p:sp>
        <p:nvSpPr>
          <p:cNvPr id="3" name="Content Placeholder 2">
            <a:extLst>
              <a:ext uri="{FF2B5EF4-FFF2-40B4-BE49-F238E27FC236}">
                <a16:creationId xmlns:a16="http://schemas.microsoft.com/office/drawing/2014/main" id="{C8EB9830-CE04-E07B-816C-9AD37BB1BC36}"/>
              </a:ext>
            </a:extLst>
          </p:cNvPr>
          <p:cNvSpPr>
            <a:spLocks noGrp="1"/>
          </p:cNvSpPr>
          <p:nvPr>
            <p:ph sz="half" idx="1"/>
          </p:nvPr>
        </p:nvSpPr>
        <p:spPr>
          <a:xfrm>
            <a:off x="0" y="1005840"/>
            <a:ext cx="6720840" cy="5715000"/>
          </a:xfrm>
        </p:spPr>
        <p:txBody>
          <a:bodyPr>
            <a:normAutofit fontScale="92500" lnSpcReduction="10000"/>
          </a:bodyPr>
          <a:lstStyle/>
          <a:p>
            <a:pPr marL="0" marR="0" algn="just">
              <a:lnSpc>
                <a:spcPct val="150000"/>
              </a:lnSpc>
              <a:spcBef>
                <a:spcPts val="0"/>
              </a:spcBef>
              <a:spcAft>
                <a:spcPts val="0"/>
              </a:spcAft>
            </a:pPr>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Seeking: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purpose of seeking is to discover the customer and customer needs. The marketing opportunity is revealed through an analysis of the environment.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Matching:</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Marketing is a matching process. Customer demand has to be matched with organizational resources and environmental limitations, such as competition, government regulations, general economic conditions and so 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456EFB53-70F2-3F59-9F34-DA69E259D097}"/>
              </a:ext>
            </a:extLst>
          </p:cNvPr>
          <p:cNvSpPr>
            <a:spLocks noGrp="1"/>
          </p:cNvSpPr>
          <p:nvPr>
            <p:ph sz="half" idx="2"/>
          </p:nvPr>
        </p:nvSpPr>
        <p:spPr>
          <a:xfrm>
            <a:off x="6720840" y="1005840"/>
            <a:ext cx="5471160" cy="5852159"/>
          </a:xfrm>
        </p:spPr>
        <p:txBody>
          <a:bodyPr>
            <a:normAutofit fontScale="92500" lnSpcReduction="10000"/>
          </a:bodyPr>
          <a:lstStyle/>
          <a:p>
            <a:pPr algn="just"/>
            <a:r>
              <a:rPr lang="en-US" sz="30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Programming: </a:t>
            </a:r>
            <a:r>
              <a:rPr lang="en-US" sz="30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marketing </a:t>
            </a:r>
            <a:r>
              <a:rPr lang="en-US" sz="30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programme</a:t>
            </a:r>
            <a:r>
              <a:rPr lang="en-US" sz="30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called the marketing mix, covering product, price, promotion and distribution strategies will be formulated and implemented to accomplish the twin objectives of customer satisfaction and profitability.</a:t>
            </a:r>
            <a:endParaRPr lang="en-US" sz="30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6090893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F0A89A-B3D7-3FFF-DEB2-E70758877344}"/>
              </a:ext>
            </a:extLst>
          </p:cNvPr>
          <p:cNvSpPr>
            <a:spLocks noGrp="1"/>
          </p:cNvSpPr>
          <p:nvPr>
            <p:ph type="title"/>
          </p:nvPr>
        </p:nvSpPr>
        <p:spPr>
          <a:xfrm>
            <a:off x="0" y="0"/>
            <a:ext cx="12192000" cy="1173480"/>
          </a:xfrm>
        </p:spPr>
        <p:txBody>
          <a:bodyPr/>
          <a:lstStyle/>
          <a:p>
            <a:pPr algn="ctr"/>
            <a:r>
              <a:rPr lang="en-US" sz="32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Features of Marketing</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E89D8416-1C3A-55FE-D803-5C69F6A21679}"/>
              </a:ext>
            </a:extLst>
          </p:cNvPr>
          <p:cNvSpPr>
            <a:spLocks noGrp="1"/>
          </p:cNvSpPr>
          <p:nvPr>
            <p:ph sz="half" idx="1"/>
          </p:nvPr>
        </p:nvSpPr>
        <p:spPr>
          <a:xfrm>
            <a:off x="0" y="807720"/>
            <a:ext cx="6736080" cy="6202680"/>
          </a:xfrm>
        </p:spPr>
        <p:txBody>
          <a:bodyPr>
            <a:normAutofit/>
          </a:bodyPr>
          <a:lstStyle/>
          <a:p>
            <a:pPr marL="0" marR="0" lvl="0" indent="0" algn="just">
              <a:lnSpc>
                <a:spcPct val="150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Customer Value -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Customer value is the process of marketing that facilitates the exchange of the services and products between the buyers and sellers.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b="1" kern="0" dirty="0">
                <a:solidFill>
                  <a:srgbClr val="000000"/>
                </a:solidFill>
                <a:effectLst/>
                <a:latin typeface="Times New Roman" panose="02020603050405020304" pitchFamily="18" charset="0"/>
                <a:ea typeface="Times New Roman" panose="02020603050405020304" pitchFamily="18" charset="0"/>
              </a:rPr>
              <a:t>Needs and Wants - </a:t>
            </a:r>
            <a:r>
              <a:rPr lang="en-US" sz="2800" kern="0" dirty="0">
                <a:solidFill>
                  <a:srgbClr val="000000"/>
                </a:solidFill>
                <a:effectLst/>
                <a:latin typeface="Times New Roman" panose="02020603050405020304" pitchFamily="18" charset="0"/>
                <a:ea typeface="Times New Roman" panose="02020603050405020304" pitchFamily="18" charset="0"/>
              </a:rPr>
              <a:t>Needs and wants is another vital process of marketing that helps groups or individuals to obtain what they need and what they want</a:t>
            </a:r>
          </a:p>
          <a:p>
            <a:pPr algn="just"/>
            <a:endParaRPr lang="en-US" sz="2800" dirty="0"/>
          </a:p>
        </p:txBody>
      </p:sp>
      <p:sp>
        <p:nvSpPr>
          <p:cNvPr id="4" name="Content Placeholder 3">
            <a:extLst>
              <a:ext uri="{FF2B5EF4-FFF2-40B4-BE49-F238E27FC236}">
                <a16:creationId xmlns:a16="http://schemas.microsoft.com/office/drawing/2014/main" id="{B149F61F-61B9-0696-003C-522F86EA7AD4}"/>
              </a:ext>
            </a:extLst>
          </p:cNvPr>
          <p:cNvSpPr>
            <a:spLocks noGrp="1"/>
          </p:cNvSpPr>
          <p:nvPr>
            <p:ph sz="half" idx="2"/>
          </p:nvPr>
        </p:nvSpPr>
        <p:spPr>
          <a:xfrm>
            <a:off x="6736080" y="914400"/>
            <a:ext cx="5455920" cy="5943601"/>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Creating a Market Offering -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creation of market offerings like taste, size, or quality that are available at a given location or outlet.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1158564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664A8-F737-B1FF-E2BA-DC83685F41D3}"/>
              </a:ext>
            </a:extLst>
          </p:cNvPr>
          <p:cNvSpPr>
            <a:spLocks noGrp="1"/>
          </p:cNvSpPr>
          <p:nvPr>
            <p:ph type="title"/>
          </p:nvPr>
        </p:nvSpPr>
        <p:spPr>
          <a:xfrm>
            <a:off x="0" y="0"/>
            <a:ext cx="12192000" cy="1249680"/>
          </a:xfrm>
        </p:spPr>
        <p:txBody>
          <a:bodyPr>
            <a:normAutofit/>
          </a:bodyPr>
          <a:lstStyle/>
          <a:p>
            <a:r>
              <a:rPr lang="en-US" sz="32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Features of Marketing</a:t>
            </a:r>
            <a:endParaRPr lang="en-US" sz="3200" b="1" dirty="0"/>
          </a:p>
        </p:txBody>
      </p:sp>
      <p:sp>
        <p:nvSpPr>
          <p:cNvPr id="3" name="Content Placeholder 2">
            <a:extLst>
              <a:ext uri="{FF2B5EF4-FFF2-40B4-BE49-F238E27FC236}">
                <a16:creationId xmlns:a16="http://schemas.microsoft.com/office/drawing/2014/main" id="{05948F1D-BC08-B9A9-0D84-F85F64153414}"/>
              </a:ext>
            </a:extLst>
          </p:cNvPr>
          <p:cNvSpPr>
            <a:spLocks noGrp="1"/>
          </p:cNvSpPr>
          <p:nvPr>
            <p:ph sz="half" idx="1"/>
          </p:nvPr>
        </p:nvSpPr>
        <p:spPr>
          <a:xfrm>
            <a:off x="0" y="944880"/>
            <a:ext cx="6598920" cy="6035040"/>
          </a:xfrm>
        </p:spPr>
        <p:txBody>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Exchange Mechanism -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exchange mechanism is the process of marketing that involves the exchange of services and products for money or some other products.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9218" name="Picture 2" descr="Free Asian female in traditional authentic Vietnamese hat sitting on stool in street fish market and selling seafood to female customer Stock Photo">
            <a:extLst>
              <a:ext uri="{FF2B5EF4-FFF2-40B4-BE49-F238E27FC236}">
                <a16:creationId xmlns:a16="http://schemas.microsoft.com/office/drawing/2014/main" id="{B58EA3BC-6058-C33E-57E4-2B34BD3143C6}"/>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046720" y="822961"/>
            <a:ext cx="4145280" cy="309372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9501D37-393A-1496-75C0-8B12AF7CD0B7}"/>
              </a:ext>
            </a:extLst>
          </p:cNvPr>
          <p:cNvSpPr txBox="1"/>
          <p:nvPr/>
        </p:nvSpPr>
        <p:spPr>
          <a:xfrm>
            <a:off x="8046720" y="4175760"/>
            <a:ext cx="4145280"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https://www.pexels.com/photo/asian-woman-selling-seafood-on-street-market-3871758/</a:t>
            </a:r>
          </a:p>
        </p:txBody>
      </p:sp>
    </p:spTree>
    <p:extLst>
      <p:ext uri="{BB962C8B-B14F-4D97-AF65-F5344CB8AC3E}">
        <p14:creationId xmlns:p14="http://schemas.microsoft.com/office/powerpoint/2010/main" val="14530849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626F5D-2D1F-2A7A-972A-76E0FA0C21FA}"/>
              </a:ext>
            </a:extLst>
          </p:cNvPr>
          <p:cNvSpPr>
            <a:spLocks noGrp="1"/>
          </p:cNvSpPr>
          <p:nvPr>
            <p:ph type="title"/>
          </p:nvPr>
        </p:nvSpPr>
        <p:spPr>
          <a:xfrm>
            <a:off x="0" y="0"/>
            <a:ext cx="12192000" cy="1021080"/>
          </a:xfrm>
        </p:spPr>
        <p:txBody>
          <a:bodyPr/>
          <a:lstStyle/>
          <a:p>
            <a:pPr algn="ctr"/>
            <a:r>
              <a:rPr lang="en-US" b="1" dirty="0"/>
              <a:t>References</a:t>
            </a:r>
          </a:p>
        </p:txBody>
      </p:sp>
      <p:sp>
        <p:nvSpPr>
          <p:cNvPr id="3" name="Content Placeholder 2">
            <a:extLst>
              <a:ext uri="{FF2B5EF4-FFF2-40B4-BE49-F238E27FC236}">
                <a16:creationId xmlns:a16="http://schemas.microsoft.com/office/drawing/2014/main" id="{1A22B7E1-4C8C-0B3E-29D0-C2B79423A02C}"/>
              </a:ext>
            </a:extLst>
          </p:cNvPr>
          <p:cNvSpPr>
            <a:spLocks noGrp="1"/>
          </p:cNvSpPr>
          <p:nvPr>
            <p:ph idx="1"/>
          </p:nvPr>
        </p:nvSpPr>
        <p:spPr>
          <a:xfrm>
            <a:off x="0" y="655320"/>
            <a:ext cx="12192000" cy="6202679"/>
          </a:xfrm>
        </p:spPr>
        <p:txBody>
          <a:bodyPr>
            <a:normAutofit/>
          </a:bodyPr>
          <a:lstStyle/>
          <a:p>
            <a:pPr marL="0" marR="0" algn="just">
              <a:lnSpc>
                <a:spcPct val="150000"/>
              </a:lnSpc>
              <a:spcBef>
                <a:spcPts val="0"/>
              </a:spcBef>
              <a:spcAft>
                <a:spcPts val="80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Fundamentals of marketing, Marilyn, A, S, John, D, Routledge (Taylor and Francis) London New York,2007</a:t>
            </a: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80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Principles of marketing. Rashmi. R. Das.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https://ddceutkal.ac.in/Downloads/UG_SLM/Commerce/Principle_Marketing.pdf</a:t>
            </a:r>
            <a:endPar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algn="just">
              <a:lnSpc>
                <a:spcPct val="150000"/>
              </a:lnSpc>
              <a:spcBef>
                <a:spcPts val="0"/>
              </a:spcBef>
              <a:spcAft>
                <a:spcPts val="80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Marketing Fundamentals, University of New South Wales,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Spoonfeedme</a:t>
            </a:r>
            <a:endPar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algn="just">
              <a:lnSpc>
                <a:spcPct val="150000"/>
              </a:lnSpc>
              <a:spcBef>
                <a:spcPts val="0"/>
              </a:spcBef>
              <a:spcAft>
                <a:spcPts val="80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Principles of Marketing, Pearson. 17th edition, Kotler P. and Armstrong G,2017</a:t>
            </a: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algn="just">
              <a:lnSpc>
                <a:spcPct val="150000"/>
              </a:lnSpc>
              <a:spcBef>
                <a:spcPts val="0"/>
              </a:spcBef>
              <a:spcAft>
                <a:spcPts val="800"/>
              </a:spcAft>
            </a:pP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800"/>
              </a:spcAft>
            </a:pP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83153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81654-FC72-2C78-C887-22B27C3C202D}"/>
              </a:ext>
            </a:extLst>
          </p:cNvPr>
          <p:cNvSpPr>
            <a:spLocks noGrp="1"/>
          </p:cNvSpPr>
          <p:nvPr>
            <p:ph type="title"/>
          </p:nvPr>
        </p:nvSpPr>
        <p:spPr>
          <a:xfrm>
            <a:off x="0" y="0"/>
            <a:ext cx="12192000" cy="990600"/>
          </a:xfrm>
        </p:spPr>
        <p:txBody>
          <a:bodyPr>
            <a:normAutofit/>
          </a:bodyPr>
          <a:lstStyle/>
          <a:p>
            <a:r>
              <a:rPr lang="en-US" sz="32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765B574D-9642-803B-508F-A17BFE89E1D7}"/>
              </a:ext>
            </a:extLst>
          </p:cNvPr>
          <p:cNvSpPr>
            <a:spLocks noGrp="1"/>
          </p:cNvSpPr>
          <p:nvPr>
            <p:ph idx="1"/>
          </p:nvPr>
        </p:nvSpPr>
        <p:spPr>
          <a:xfrm>
            <a:off x="0" y="685800"/>
            <a:ext cx="12192000" cy="6172199"/>
          </a:xfrm>
        </p:spPr>
        <p:txBody>
          <a:bodyPr/>
          <a:lstStyle/>
          <a:p>
            <a:pPr marL="0" marR="0" algn="just">
              <a:lnSpc>
                <a:spcPct val="150000"/>
              </a:lnSpc>
              <a:spcBef>
                <a:spcPts val="0"/>
              </a:spcBef>
              <a:spcAft>
                <a:spcPts val="80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Essentials of Marketing 17th Edition, William Perreault, Joseph Cannon, E. Jerome McCarthy , McGraw-Hill Education,2021</a:t>
            </a:r>
          </a:p>
          <a:p>
            <a:pPr marL="0" marR="0" algn="just">
              <a:lnSpc>
                <a:spcPct val="150000"/>
              </a:lnSpc>
              <a:spcBef>
                <a:spcPts val="0"/>
              </a:spcBef>
              <a:spcAft>
                <a:spcPts val="80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Marketing,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Polese</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Francesco, and Evert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Gummesson</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ProQuest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Ebook</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Central, </a:t>
            </a:r>
            <a:r>
              <a:rPr lang="en-US" sz="2400" u="sng" kern="0" dirty="0">
                <a:solidFill>
                  <a:srgbClr val="467886"/>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http://ebookcentral.proquest.com/lib/aunke -</a:t>
            </a:r>
            <a:r>
              <a:rPr lang="en-US" sz="2400" u="sng" kern="0" dirty="0" err="1">
                <a:solidFill>
                  <a:srgbClr val="467886"/>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ebooks</a:t>
            </a:r>
            <a:r>
              <a:rPr lang="en-US" sz="2400" u="sng" kern="0" dirty="0">
                <a:solidFill>
                  <a:srgbClr val="467886"/>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detail. action?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docID</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=4856363,2017</a:t>
            </a:r>
          </a:p>
          <a:p>
            <a:pPr marL="0" marR="0" algn="just">
              <a:lnSpc>
                <a:spcPct val="150000"/>
              </a:lnSpc>
              <a:spcBef>
                <a:spcPts val="0"/>
              </a:spcBef>
              <a:spcAft>
                <a:spcPts val="800"/>
              </a:spcAft>
            </a:pPr>
            <a:r>
              <a:rPr lang="en-US" sz="2400" kern="0" dirty="0" err="1">
                <a:solidFill>
                  <a:srgbClr val="000000"/>
                </a:solidFill>
                <a:latin typeface="Times New Roman" panose="02020603050405020304" pitchFamily="18" charset="0"/>
                <a:ea typeface="Aptos" panose="020B0004020202020204" pitchFamily="34" charset="0"/>
                <a:cs typeface="Times New Roman" panose="02020603050405020304" pitchFamily="18" charset="0"/>
              </a:rPr>
              <a:t>Skitterphoto</a:t>
            </a:r>
            <a:r>
              <a:rPr lang="en-US" sz="2400" kern="0" dirty="0">
                <a:solidFill>
                  <a:srgbClr val="000000"/>
                </a:solidFill>
                <a:latin typeface="Times New Roman" panose="02020603050405020304" pitchFamily="18" charset="0"/>
                <a:ea typeface="Aptos" panose="020B0004020202020204" pitchFamily="34" charset="0"/>
                <a:cs typeface="Times New Roman" panose="02020603050405020304" pitchFamily="18" charset="0"/>
              </a:rPr>
              <a:t> (2015). </a:t>
            </a:r>
            <a:r>
              <a:rPr lang="en-US" sz="2400" kern="0" dirty="0">
                <a:solidFill>
                  <a:srgbClr val="000000"/>
                </a:solidFill>
                <a:latin typeface="Times New Roman" panose="02020603050405020304" pitchFamily="18" charset="0"/>
                <a:ea typeface="Aptos" panose="020B0004020202020204" pitchFamily="34" charset="0"/>
                <a:cs typeface="Times New Roman" panose="02020603050405020304" pitchFamily="18" charset="0"/>
                <a:hlinkClick r:id="rId3"/>
              </a:rPr>
              <a:t>https://www.pexels.com/photo/people-fish-market-marketplace-3713</a:t>
            </a:r>
            <a:endParaRPr lang="en-US" sz="2400" kern="0" dirty="0">
              <a:solidFill>
                <a:srgbClr val="000000"/>
              </a:solidFill>
              <a:latin typeface="Times New Roman" panose="02020603050405020304" pitchFamily="18" charset="0"/>
              <a:ea typeface="Aptos" panose="020B0004020202020204" pitchFamily="34" charset="0"/>
              <a:cs typeface="Times New Roman" panose="02020603050405020304" pitchFamily="18" charset="0"/>
            </a:endParaRPr>
          </a:p>
          <a:p>
            <a:pPr marL="0" algn="just">
              <a:lnSpc>
                <a:spcPct val="150000"/>
              </a:lnSpc>
              <a:spcBef>
                <a:spcPts val="0"/>
              </a:spcBef>
              <a:spcAft>
                <a:spcPts val="800"/>
              </a:spcAft>
            </a:pPr>
            <a:r>
              <a:rPr lang="en-US" sz="2400" kern="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Ajay Kumar (2023).https://www.pexels.com/photo/a-woman-sitting-on-the-ground-with-a-bunch-of-stuff-17729514/</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800"/>
              </a:spcAft>
            </a:pP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1882666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882A91-3358-393D-D5A3-40C04BE6DEE0}"/>
              </a:ext>
            </a:extLst>
          </p:cNvPr>
          <p:cNvSpPr>
            <a:spLocks noGrp="1"/>
          </p:cNvSpPr>
          <p:nvPr>
            <p:ph type="title"/>
          </p:nvPr>
        </p:nvSpPr>
        <p:spPr>
          <a:xfrm>
            <a:off x="0" y="0"/>
            <a:ext cx="12192000" cy="816638"/>
          </a:xfrm>
        </p:spPr>
        <p:txBody>
          <a:bodyPr/>
          <a:lstStyle/>
          <a:p>
            <a:r>
              <a:rPr lang="en-US" sz="3200" b="1" dirty="0">
                <a:latin typeface="Times New Roman" panose="02020603050405020304" pitchFamily="18" charset="0"/>
                <a:cs typeface="Times New Roman" panose="02020603050405020304" pitchFamily="18" charset="0"/>
              </a:rPr>
              <a:t>References</a:t>
            </a:r>
            <a:r>
              <a:rPr lang="en-US" dirty="0"/>
              <a:t> </a:t>
            </a:r>
          </a:p>
        </p:txBody>
      </p:sp>
      <p:sp>
        <p:nvSpPr>
          <p:cNvPr id="3" name="Content Placeholder 2">
            <a:extLst>
              <a:ext uri="{FF2B5EF4-FFF2-40B4-BE49-F238E27FC236}">
                <a16:creationId xmlns:a16="http://schemas.microsoft.com/office/drawing/2014/main" id="{CBF79C0E-3770-9D3C-7BA9-4C499E4CFDEF}"/>
              </a:ext>
            </a:extLst>
          </p:cNvPr>
          <p:cNvSpPr>
            <a:spLocks noGrp="1"/>
          </p:cNvSpPr>
          <p:nvPr>
            <p:ph idx="1"/>
          </p:nvPr>
        </p:nvSpPr>
        <p:spPr>
          <a:xfrm>
            <a:off x="0" y="816638"/>
            <a:ext cx="12192000" cy="6041361"/>
          </a:xfrm>
        </p:spPr>
        <p:txBody>
          <a:bodyPr>
            <a:normAutofit/>
          </a:bodyPr>
          <a:lstStyle/>
          <a:p>
            <a:r>
              <a:rPr lang="en-US" sz="2400" dirty="0">
                <a:latin typeface="Times New Roman" panose="02020603050405020304" pitchFamily="18" charset="0"/>
                <a:cs typeface="Times New Roman" panose="02020603050405020304" pitchFamily="18" charset="0"/>
              </a:rPr>
              <a:t>Roman </a:t>
            </a:r>
            <a:r>
              <a:rPr lang="en-US" sz="2400" dirty="0" err="1">
                <a:latin typeface="Times New Roman" panose="02020603050405020304" pitchFamily="18" charset="0"/>
                <a:cs typeface="Times New Roman" panose="02020603050405020304" pitchFamily="18" charset="0"/>
              </a:rPr>
              <a:t>Biernacki</a:t>
            </a:r>
            <a:r>
              <a:rPr lang="en-US" sz="2400" dirty="0">
                <a:latin typeface="Times New Roman" panose="02020603050405020304" pitchFamily="18" charset="0"/>
                <a:cs typeface="Times New Roman" panose="02020603050405020304" pitchFamily="18" charset="0"/>
              </a:rPr>
              <a:t> (2023). </a:t>
            </a:r>
            <a:r>
              <a:rPr lang="en-US" sz="2400" dirty="0">
                <a:latin typeface="Times New Roman" panose="02020603050405020304" pitchFamily="18" charset="0"/>
                <a:cs typeface="Times New Roman" panose="02020603050405020304" pitchFamily="18" charset="0"/>
                <a:hlinkClick r:id="rId2"/>
              </a:rPr>
              <a:t>https://www.pexels.com/photo/people-are-gathered-around-a-train-track-with-lots-of-cars-16910295/</a:t>
            </a: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Anna </a:t>
            </a:r>
            <a:r>
              <a:rPr lang="en-US" sz="2400" dirty="0" err="1">
                <a:latin typeface="Times New Roman" panose="02020603050405020304" pitchFamily="18" charset="0"/>
                <a:cs typeface="Times New Roman" panose="02020603050405020304" pitchFamily="18" charset="0"/>
              </a:rPr>
              <a:t>Tarazevich</a:t>
            </a:r>
            <a:r>
              <a:rPr lang="en-US" sz="2400" dirty="0">
                <a:latin typeface="Times New Roman" panose="02020603050405020304" pitchFamily="18" charset="0"/>
                <a:cs typeface="Times New Roman" panose="02020603050405020304" pitchFamily="18" charset="0"/>
              </a:rPr>
              <a:t> (2021). </a:t>
            </a:r>
            <a:r>
              <a:rPr lang="en-US" sz="2400" dirty="0">
                <a:latin typeface="Times New Roman" panose="02020603050405020304" pitchFamily="18" charset="0"/>
                <a:cs typeface="Times New Roman" panose="02020603050405020304" pitchFamily="18" charset="0"/>
                <a:hlinkClick r:id="rId3"/>
              </a:rPr>
              <a:t>https://www.pexels.com/photo/photo-of-women-talking-7772172/</a:t>
            </a: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Cotton Bro Studio (2020). </a:t>
            </a:r>
            <a:r>
              <a:rPr lang="en-US" sz="2400" dirty="0">
                <a:latin typeface="Times New Roman" panose="02020603050405020304" pitchFamily="18" charset="0"/>
                <a:cs typeface="Times New Roman" panose="02020603050405020304" pitchFamily="18" charset="0"/>
                <a:hlinkClick r:id="rId4"/>
              </a:rPr>
              <a:t>https://www.pexels.com/photo/man-in-blue-button-up-shirt-standing-in-front-of-gray-and-black-espresso-machine-4820837/</a:t>
            </a:r>
            <a:endParaRPr lang="en-US"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Mikail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Nilov</a:t>
            </a:r>
            <a:r>
              <a:rPr lang="en-US" sz="2400" dirty="0">
                <a:latin typeface="Times New Roman" panose="02020603050405020304" pitchFamily="18" charset="0"/>
                <a:cs typeface="Times New Roman" panose="02020603050405020304" pitchFamily="18" charset="0"/>
              </a:rPr>
              <a:t> (2021). </a:t>
            </a:r>
            <a:r>
              <a:rPr lang="en-US" sz="2400" dirty="0">
                <a:latin typeface="Times New Roman" panose="02020603050405020304" pitchFamily="18" charset="0"/>
                <a:cs typeface="Times New Roman" panose="02020603050405020304" pitchFamily="18" charset="0"/>
                <a:hlinkClick r:id="rId5"/>
              </a:rPr>
              <a:t>https://www.pexels.com/photo/man-and-woman-sitting-at-the-table-9242857/</a:t>
            </a: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Mikhail </a:t>
            </a:r>
            <a:r>
              <a:rPr lang="en-US" sz="2400" dirty="0" err="1">
                <a:latin typeface="Times New Roman" panose="02020603050405020304" pitchFamily="18" charset="0"/>
                <a:cs typeface="Times New Roman" panose="02020603050405020304" pitchFamily="18" charset="0"/>
              </a:rPr>
              <a:t>Nilov</a:t>
            </a:r>
            <a:r>
              <a:rPr lang="en-US" sz="2400" dirty="0">
                <a:latin typeface="Times New Roman" panose="02020603050405020304" pitchFamily="18" charset="0"/>
                <a:cs typeface="Times New Roman" panose="02020603050405020304" pitchFamily="18" charset="0"/>
              </a:rPr>
              <a:t> (2021). </a:t>
            </a:r>
            <a:r>
              <a:rPr lang="en-US" sz="2400" dirty="0">
                <a:latin typeface="Times New Roman" panose="02020603050405020304" pitchFamily="18" charset="0"/>
                <a:cs typeface="Times New Roman" panose="02020603050405020304" pitchFamily="18" charset="0"/>
                <a:hlinkClick r:id="rId6"/>
              </a:rPr>
              <a:t>https://www.pexels.com/photo/man-and-woman-sitting-at-the-table-9242857</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649445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4D2D3-AFAA-9D79-8E56-C4363F55B3B3}"/>
              </a:ext>
            </a:extLst>
          </p:cNvPr>
          <p:cNvSpPr>
            <a:spLocks noGrp="1"/>
          </p:cNvSpPr>
          <p:nvPr>
            <p:ph type="title"/>
          </p:nvPr>
        </p:nvSpPr>
        <p:spPr>
          <a:xfrm>
            <a:off x="0" y="0"/>
            <a:ext cx="12192000" cy="731520"/>
          </a:xfrm>
        </p:spPr>
        <p:txBody>
          <a:bodyPr>
            <a:normAutofit/>
          </a:bodyPr>
          <a:lstStyle/>
          <a:p>
            <a:r>
              <a:rPr lang="en-US" sz="28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A3763DC4-A584-95C0-0875-6CD8E6F1F004}"/>
              </a:ext>
            </a:extLst>
          </p:cNvPr>
          <p:cNvSpPr>
            <a:spLocks noGrp="1"/>
          </p:cNvSpPr>
          <p:nvPr>
            <p:ph idx="1"/>
          </p:nvPr>
        </p:nvSpPr>
        <p:spPr>
          <a:xfrm>
            <a:off x="0" y="731520"/>
            <a:ext cx="12192000" cy="6126479"/>
          </a:xfrm>
        </p:spPr>
        <p:txBody>
          <a:bodyPr>
            <a:normAutofit/>
          </a:bodyPr>
          <a:lstStyle/>
          <a:p>
            <a:r>
              <a:rPr lang="en-US" sz="2400" dirty="0"/>
              <a:t>Diva </a:t>
            </a:r>
            <a:r>
              <a:rPr lang="en-US" sz="2400" dirty="0" err="1"/>
              <a:t>Plaralaguna</a:t>
            </a:r>
            <a:r>
              <a:rPr lang="en-US" sz="2400" dirty="0"/>
              <a:t> (2020).https://www.pexels.com/photo/people-eating-pizza-in-the-office-6150423/</a:t>
            </a:r>
          </a:p>
          <a:p>
            <a:r>
              <a:rPr lang="en-US" sz="2400" dirty="0" err="1"/>
              <a:t>Tima</a:t>
            </a:r>
            <a:r>
              <a:rPr lang="en-US" sz="2400" dirty="0"/>
              <a:t> </a:t>
            </a:r>
            <a:r>
              <a:rPr lang="en-US" sz="2400" dirty="0" err="1"/>
              <a:t>Miroshnichenko</a:t>
            </a:r>
            <a:r>
              <a:rPr lang="en-US" sz="2400" dirty="0"/>
              <a:t> (2020). </a:t>
            </a:r>
            <a:r>
              <a:rPr lang="en-US" sz="2400" dirty="0">
                <a:hlinkClick r:id="rId2"/>
              </a:rPr>
              <a:t>https://www.pexels.com/photo/man-in-black-polo-shirt-standing-beside-brown-cardboard-box-6169649/</a:t>
            </a:r>
            <a:endParaRPr lang="en-US" sz="2400" dirty="0"/>
          </a:p>
          <a:p>
            <a:r>
              <a:rPr lang="en-US" sz="2400" dirty="0"/>
              <a:t>Mustaf4ucar (2022). </a:t>
            </a:r>
            <a:r>
              <a:rPr lang="en-US" sz="2400" dirty="0">
                <a:hlinkClick r:id="rId3"/>
              </a:rPr>
              <a:t>https://www.pexels.com/photo/men-at-bazaar-14401173/</a:t>
            </a:r>
            <a:endParaRPr lang="en-US" sz="2400" dirty="0"/>
          </a:p>
          <a:p>
            <a:r>
              <a:rPr lang="en-US" sz="2400" dirty="0">
                <a:latin typeface="Times New Roman" panose="02020603050405020304" pitchFamily="18" charset="0"/>
                <a:cs typeface="Times New Roman" panose="02020603050405020304" pitchFamily="18" charset="0"/>
              </a:rPr>
              <a:t>Yusen El Jihan (2021).https://www.pexels.com/photo/two-men-standing-on-a-market-and-talking-7569596/</a:t>
            </a:r>
          </a:p>
          <a:p>
            <a:r>
              <a:rPr lang="en-US" sz="2400" dirty="0">
                <a:latin typeface="Times New Roman" panose="02020603050405020304" pitchFamily="18" charset="0"/>
                <a:cs typeface="Times New Roman" panose="02020603050405020304" pitchFamily="18" charset="0"/>
              </a:rPr>
              <a:t>Liza Summer (2020(.https://www.pexels.com/photo/ethnic-woman-entering-house-with-cardboard-boxes-6347560/</a:t>
            </a:r>
          </a:p>
          <a:p>
            <a:endParaRPr lang="en-US" sz="2400" dirty="0"/>
          </a:p>
        </p:txBody>
      </p:sp>
    </p:spTree>
    <p:extLst>
      <p:ext uri="{BB962C8B-B14F-4D97-AF65-F5344CB8AC3E}">
        <p14:creationId xmlns:p14="http://schemas.microsoft.com/office/powerpoint/2010/main" val="33991173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A3992-8B03-8B65-B93F-F1F2EFD1196E}"/>
              </a:ext>
            </a:extLst>
          </p:cNvPr>
          <p:cNvSpPr>
            <a:spLocks noGrp="1"/>
          </p:cNvSpPr>
          <p:nvPr>
            <p:ph type="title"/>
          </p:nvPr>
        </p:nvSpPr>
        <p:spPr>
          <a:xfrm>
            <a:off x="0" y="0"/>
            <a:ext cx="12192000" cy="816638"/>
          </a:xfrm>
        </p:spPr>
        <p:txBody>
          <a:bodyPr>
            <a:normAutofit/>
          </a:bodyPr>
          <a:lstStyle/>
          <a:p>
            <a:r>
              <a:rPr lang="en-US" sz="2800" dirty="0"/>
              <a:t>References </a:t>
            </a:r>
          </a:p>
        </p:txBody>
      </p:sp>
      <p:sp>
        <p:nvSpPr>
          <p:cNvPr id="3" name="Content Placeholder 2">
            <a:extLst>
              <a:ext uri="{FF2B5EF4-FFF2-40B4-BE49-F238E27FC236}">
                <a16:creationId xmlns:a16="http://schemas.microsoft.com/office/drawing/2014/main" id="{11A0B2BE-BC42-BFD1-62CF-321F130614D9}"/>
              </a:ext>
            </a:extLst>
          </p:cNvPr>
          <p:cNvSpPr>
            <a:spLocks noGrp="1"/>
          </p:cNvSpPr>
          <p:nvPr>
            <p:ph idx="1"/>
          </p:nvPr>
        </p:nvSpPr>
        <p:spPr>
          <a:xfrm>
            <a:off x="0" y="816638"/>
            <a:ext cx="12192000" cy="6041361"/>
          </a:xfrm>
        </p:spPr>
        <p:txBody>
          <a:bodyPr>
            <a:normAutofit/>
          </a:bodyPr>
          <a:lstStyle/>
          <a:p>
            <a:r>
              <a:rPr lang="en-US" sz="2400" dirty="0">
                <a:latin typeface="Times New Roman" panose="02020603050405020304" pitchFamily="18" charset="0"/>
                <a:cs typeface="Times New Roman" panose="02020603050405020304" pitchFamily="18" charset="0"/>
              </a:rPr>
              <a:t>Yusen El Jihan (2021).https://www.pexels.com/photo/two-men-standing-on-a-market-and-talking-7569596/</a:t>
            </a:r>
          </a:p>
          <a:p>
            <a:r>
              <a:rPr lang="en-US" sz="2400" dirty="0">
                <a:latin typeface="Times New Roman" panose="02020603050405020304" pitchFamily="18" charset="0"/>
                <a:cs typeface="Times New Roman" panose="02020603050405020304" pitchFamily="18" charset="0"/>
              </a:rPr>
              <a:t>Liza Summer (2020(.https://www.pexels.com/photo/ethnic-woman-entering-house-with-cardboard-boxes-6347560/</a:t>
            </a:r>
          </a:p>
          <a:p>
            <a:r>
              <a:rPr lang="en-US" sz="2400" dirty="0">
                <a:latin typeface="Times New Roman" panose="02020603050405020304" pitchFamily="18" charset="0"/>
                <a:cs typeface="Times New Roman" panose="02020603050405020304" pitchFamily="18" charset="0"/>
              </a:rPr>
              <a:t>Sam Lion (2020). </a:t>
            </a:r>
            <a:r>
              <a:rPr lang="en-US" sz="2400" dirty="0">
                <a:latin typeface="Times New Roman" panose="02020603050405020304" pitchFamily="18" charset="0"/>
                <a:cs typeface="Times New Roman" panose="02020603050405020304" pitchFamily="18" charset="0"/>
                <a:hlinkClick r:id="rId2"/>
              </a:rPr>
              <a:t>https://www.pexels.com/photo/happy-asian-buyer-with-bundle-of-bay-leaves-in-market-5709284/</a:t>
            </a: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Sam Lion (2020). </a:t>
            </a:r>
            <a:r>
              <a:rPr lang="en-US" sz="2400" dirty="0">
                <a:latin typeface="Times New Roman" panose="02020603050405020304" pitchFamily="18" charset="0"/>
                <a:cs typeface="Times New Roman" panose="02020603050405020304" pitchFamily="18" charset="0"/>
                <a:hlinkClick r:id="rId3"/>
              </a:rPr>
              <a:t>https://www.pexels.com/photo/happy-ethnic-woman-with-salad-leaf-5709271/</a:t>
            </a: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Quang Nguyen Vinh (2020). https://www.pexels.com/photo/asian-woman-selling-seafood-on-street-market-3871758/</a:t>
            </a:r>
          </a:p>
        </p:txBody>
      </p:sp>
    </p:spTree>
    <p:extLst>
      <p:ext uri="{BB962C8B-B14F-4D97-AF65-F5344CB8AC3E}">
        <p14:creationId xmlns:p14="http://schemas.microsoft.com/office/powerpoint/2010/main" val="250741521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286</TotalTime>
  <Words>2296</Words>
  <Application>Microsoft Office PowerPoint</Application>
  <PresentationFormat>Widescreen</PresentationFormat>
  <Paragraphs>146</Paragraphs>
  <Slides>36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36</vt:i4>
      </vt:variant>
    </vt:vector>
  </HeadingPairs>
  <TitlesOfParts>
    <vt:vector size="43" baseType="lpstr">
      <vt:lpstr>Aptos</vt:lpstr>
      <vt:lpstr>Arial</vt:lpstr>
      <vt:lpstr>Symbol</vt:lpstr>
      <vt:lpstr>Times New Roman</vt:lpstr>
      <vt:lpstr>Trebuchet MS</vt:lpstr>
      <vt:lpstr>Wingdings 3</vt:lpstr>
      <vt:lpstr>Facet</vt:lpstr>
      <vt:lpstr>COURSE: FUNDAMENTALS OF MARKETING LECTURE 1: INTRODUCTION TO MARKETING LECTURER: DR LUCY KARIMI KIRIMA </vt:lpstr>
      <vt:lpstr>Concept of market </vt:lpstr>
      <vt:lpstr>Place Concept</vt:lpstr>
      <vt:lpstr>Buying and Selling in a marketplace</vt:lpstr>
      <vt:lpstr>Marketer</vt:lpstr>
      <vt:lpstr>Seller</vt:lpstr>
      <vt:lpstr>Buyer and Consumer </vt:lpstr>
      <vt:lpstr>Customer and virtual Market </vt:lpstr>
      <vt:lpstr>Concept of Marketing</vt:lpstr>
      <vt:lpstr>Marketing </vt:lpstr>
      <vt:lpstr>Marketing </vt:lpstr>
      <vt:lpstr>Key terms in marketing</vt:lpstr>
      <vt:lpstr>Wants and Needs </vt:lpstr>
      <vt:lpstr>Exchange and transaction</vt:lpstr>
      <vt:lpstr>Value and satisfaction</vt:lpstr>
      <vt:lpstr>Product or offering and Value proposition</vt:lpstr>
      <vt:lpstr>Relationships and Networks</vt:lpstr>
      <vt:lpstr>TRADITIONAL CONCEPT OF MARKETING </vt:lpstr>
      <vt:lpstr>Characteristics of traditional Marketing</vt:lpstr>
      <vt:lpstr>Traditional Marketing</vt:lpstr>
      <vt:lpstr>MODERN CONCEPT OF MARKETING </vt:lpstr>
      <vt:lpstr>Characteristics of modern Marketing</vt:lpstr>
      <vt:lpstr>Characteristics of modern marketing</vt:lpstr>
      <vt:lpstr>Characteristics of modern marketing</vt:lpstr>
      <vt:lpstr>Modern Marketing Summary </vt:lpstr>
      <vt:lpstr>Distinction  between a social and a managerial definition for marketing. </vt:lpstr>
      <vt:lpstr>Peter Drucker view</vt:lpstr>
      <vt:lpstr>Marketing arena </vt:lpstr>
      <vt:lpstr>Marketing arena </vt:lpstr>
      <vt:lpstr>Features of Marketing </vt:lpstr>
      <vt:lpstr>Features of Marketing</vt:lpstr>
      <vt:lpstr>References</vt:lpstr>
      <vt:lpstr>References</vt:lpstr>
      <vt:lpstr>References </vt:lpstr>
      <vt:lpstr>References</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Dr. Lucy K. Kirima</dc:creator>
  <cp:lastModifiedBy>Dr. Lucy K. Kirima</cp:lastModifiedBy>
  <cp:revision>56</cp:revision>
  <dcterms:created xsi:type="dcterms:W3CDTF">2024-09-13T08:30:44Z</dcterms:created>
  <dcterms:modified xsi:type="dcterms:W3CDTF">2024-09-15T17:08:50Z</dcterms:modified>
</cp:coreProperties>
</file>