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84" r:id="rId15"/>
    <p:sldId id="285" r:id="rId16"/>
    <p:sldId id="286" r:id="rId17"/>
    <p:sldId id="269" r:id="rId18"/>
    <p:sldId id="271" r:id="rId19"/>
    <p:sldId id="272" r:id="rId20"/>
    <p:sldId id="273" r:id="rId21"/>
    <p:sldId id="274" r:id="rId22"/>
    <p:sldId id="275" r:id="rId23"/>
    <p:sldId id="276" r:id="rId24"/>
    <p:sldId id="277" r:id="rId25"/>
    <p:sldId id="278" r:id="rId26"/>
    <p:sldId id="279" r:id="rId27"/>
    <p:sldId id="280" r:id="rId28"/>
    <p:sldId id="283" r:id="rId29"/>
    <p:sldId id="281" r:id="rId30"/>
    <p:sldId id="282" r:id="rId31"/>
    <p:sldId id="287" r:id="rId32"/>
    <p:sldId id="289" r:id="rId33"/>
    <p:sldId id="290" r:id="rId3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5" d="100"/>
          <a:sy n="65" d="100"/>
        </p:scale>
        <p:origin x="93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9/29/2024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9/29/2024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9/29/2024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9/29/2024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9/29/2024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9/29/2024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9/29/2024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9/29/2024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9/29/2024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ebookcentral.proquest.com/lib/aunke%20-ebooks%20/"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pexels.com/photo/man-in-gray-blazer-with-sale-tags-5935754/" TargetMode="External"/><Relationship Id="rId2" Type="http://schemas.openxmlformats.org/officeDocument/2006/relationships/hyperlink" Target="https://www.pexels.com/photo/food-italian-pizza-restaurant-6969962/" TargetMode="External"/><Relationship Id="rId1" Type="http://schemas.openxmlformats.org/officeDocument/2006/relationships/slideLayout" Target="../slideLayouts/slideLayout2.xml"/><Relationship Id="rId4" Type="http://schemas.openxmlformats.org/officeDocument/2006/relationships/hyperlink" Target="https://www.pexels.com/photo/products-on-market-shelves-8766369/"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s://www.pexels.com/photo/happy-woman-jumping-with-shopping-bags-6567607/" TargetMode="External"/><Relationship Id="rId2" Type="http://schemas.openxmlformats.org/officeDocument/2006/relationships/hyperlink" Target="https://www.pexels.com/photo/photo-of-men-working-in-a-warehouse-4483860/" TargetMode="External"/><Relationship Id="rId1" Type="http://schemas.openxmlformats.org/officeDocument/2006/relationships/slideLayout" Target="../slideLayouts/slideLayout2.xml"/><Relationship Id="rId4" Type="http://schemas.openxmlformats.org/officeDocument/2006/relationships/hyperlink" Target="https://www.pexels.com/photo/young-ethnic-female-employee-standing-at-counter-in-creative-gift-shop-5490917/"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https://www.pexels.com/photo/woman-standing-behind-reception-desk-5137951/" TargetMode="External"/><Relationship Id="rId2" Type="http://schemas.openxmlformats.org/officeDocument/2006/relationships/hyperlink" Target="https://www.pexels.com/photo/woman-in-gray-jacket-sitting-beside-desk-2682452/"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28A7E-4A64-50F2-8D8D-5E2A30A6C79A}"/>
              </a:ext>
            </a:extLst>
          </p:cNvPr>
          <p:cNvSpPr>
            <a:spLocks noGrp="1"/>
          </p:cNvSpPr>
          <p:nvPr>
            <p:ph type="ctrTitle"/>
          </p:nvPr>
        </p:nvSpPr>
        <p:spPr>
          <a:xfrm>
            <a:off x="0" y="0"/>
            <a:ext cx="12191999" cy="1342103"/>
          </a:xfrm>
        </p:spPr>
        <p:txBody>
          <a:bodyPr/>
          <a:lstStyle/>
          <a:p>
            <a:pPr algn="ct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COURSE: FUNDAMENTALS OF MARKETING</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Subtitle 2">
            <a:extLst>
              <a:ext uri="{FF2B5EF4-FFF2-40B4-BE49-F238E27FC236}">
                <a16:creationId xmlns:a16="http://schemas.microsoft.com/office/drawing/2014/main" id="{1EB5FD28-89F4-CC4B-850A-EC690FB6BB93}"/>
              </a:ext>
            </a:extLst>
          </p:cNvPr>
          <p:cNvSpPr>
            <a:spLocks noGrp="1"/>
          </p:cNvSpPr>
          <p:nvPr>
            <p:ph type="subTitle" idx="1"/>
          </p:nvPr>
        </p:nvSpPr>
        <p:spPr>
          <a:xfrm>
            <a:off x="0" y="1342103"/>
            <a:ext cx="12192000" cy="5515897"/>
          </a:xfrm>
        </p:spPr>
        <p:txBody>
          <a:bodyPr>
            <a:normAutofit/>
          </a:bodyPr>
          <a:lstStyle/>
          <a:p>
            <a:pPr marL="0" marR="0" algn="ctr">
              <a:lnSpc>
                <a:spcPct val="115000"/>
              </a:lnSpc>
              <a:spcBef>
                <a:spcPts val="0"/>
              </a:spcBef>
              <a:spcAft>
                <a:spcPts val="8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2: NATURE OF MARKETING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ctr">
              <a:lnSpc>
                <a:spcPct val="115000"/>
              </a:lnSpc>
              <a:spcBef>
                <a:spcPts val="0"/>
              </a:spcBef>
              <a:spcAft>
                <a:spcPts val="8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ctr">
              <a:lnSpc>
                <a:spcPct val="115000"/>
              </a:lnSpc>
              <a:spcBef>
                <a:spcPts val="0"/>
              </a:spcBef>
              <a:spcAft>
                <a:spcPts val="8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ctr">
              <a:lnSpc>
                <a:spcPct val="115000"/>
              </a:lnSpc>
              <a:spcBef>
                <a:spcPts val="0"/>
              </a:spcBef>
              <a:spcAft>
                <a:spcPts val="8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0"/>
              </a:spcAft>
              <a:buFont typeface="+mj-lt"/>
              <a:buAutoNum type="romanLcPeriod"/>
            </a:pPr>
            <a:r>
              <a:rPr lang="en-US" sz="2800"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Examine objectives of marketing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07000"/>
              </a:lnSpc>
              <a:spcBef>
                <a:spcPts val="0"/>
              </a:spcBef>
              <a:spcAft>
                <a:spcPts val="0"/>
              </a:spcAft>
              <a:buFont typeface="+mj-lt"/>
              <a:buAutoNum type="romanLcPeriod"/>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Discuss importance of marketing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800"/>
              </a:spcAft>
              <a:buFont typeface="+mj-lt"/>
              <a:buAutoNum type="romanLcPeriod"/>
            </a:pPr>
            <a:r>
              <a:rPr lang="en-GB" sz="2800" kern="1800" dirty="0">
                <a:effectLst/>
                <a:latin typeface="Times New Roman" panose="02020603050405020304" pitchFamily="18" charset="0"/>
                <a:ea typeface="Times New Roman" panose="02020603050405020304" pitchFamily="18" charset="0"/>
                <a:cs typeface="Times New Roman" panose="02020603050405020304" pitchFamily="18" charset="0"/>
              </a:rPr>
              <a:t>Discuss the functions of marketing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9132265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AD16BB-963E-8463-0B67-73E3E943E366}"/>
              </a:ext>
            </a:extLst>
          </p:cNvPr>
          <p:cNvSpPr>
            <a:spLocks noGrp="1"/>
          </p:cNvSpPr>
          <p:nvPr>
            <p:ph type="title"/>
          </p:nvPr>
        </p:nvSpPr>
        <p:spPr>
          <a:xfrm>
            <a:off x="0" y="0"/>
            <a:ext cx="12192000" cy="816638"/>
          </a:xfrm>
        </p:spPr>
        <p:txBody>
          <a:bodyPr>
            <a:normAutofit fontScale="90000"/>
          </a:bodyPr>
          <a:lstStyle/>
          <a:p>
            <a:r>
              <a:rPr lang="en-US" sz="31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NATURE OF MARKETING</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D4196C2E-363F-8DD7-DB5D-AFB1F7FA8FA7}"/>
              </a:ext>
            </a:extLst>
          </p:cNvPr>
          <p:cNvSpPr>
            <a:spLocks noGrp="1"/>
          </p:cNvSpPr>
          <p:nvPr>
            <p:ph sz="half" idx="1"/>
          </p:nvPr>
        </p:nvSpPr>
        <p:spPr>
          <a:xfrm>
            <a:off x="0" y="816638"/>
            <a:ext cx="6096000" cy="6041361"/>
          </a:xfrm>
        </p:spPr>
        <p:txBody>
          <a:bodyPr>
            <a:normAutofit/>
          </a:bodyPr>
          <a:lstStyle/>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activity: marketing is a human activity under which human needs are satisfied by human efforts. It’s a human action for human satisfaction.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Consumer-oriented: A business exist to satisfy human needs, hence business must find out what the desire of customer (or consumer) and thereby produce goods and services as per the needs of the customer. </a:t>
            </a:r>
            <a:endParaRPr lang="en-US" sz="2800" dirty="0"/>
          </a:p>
        </p:txBody>
      </p:sp>
      <p:sp>
        <p:nvSpPr>
          <p:cNvPr id="4" name="Content Placeholder 3">
            <a:extLst>
              <a:ext uri="{FF2B5EF4-FFF2-40B4-BE49-F238E27FC236}">
                <a16:creationId xmlns:a16="http://schemas.microsoft.com/office/drawing/2014/main" id="{1B709D48-64F1-29C1-4D6E-E1EF3E9C0B57}"/>
              </a:ext>
            </a:extLst>
          </p:cNvPr>
          <p:cNvSpPr>
            <a:spLocks noGrp="1"/>
          </p:cNvSpPr>
          <p:nvPr>
            <p:ph sz="half" idx="2"/>
          </p:nvPr>
        </p:nvSpPr>
        <p:spPr>
          <a:xfrm>
            <a:off x="6096000" y="1002890"/>
            <a:ext cx="6096000" cy="5855109"/>
          </a:xfrm>
        </p:spPr>
        <p:txBody>
          <a:bodyPr>
            <a:normAutofit/>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rPr>
              <a:t>Art as well as science: In the technological arena, marketing is the art and science of choosing target markets and satisfying customers through creating, delivering, and communicating superior customer value. </a:t>
            </a:r>
          </a:p>
        </p:txBody>
      </p:sp>
    </p:spTree>
    <p:extLst>
      <p:ext uri="{BB962C8B-B14F-4D97-AF65-F5344CB8AC3E}">
        <p14:creationId xmlns:p14="http://schemas.microsoft.com/office/powerpoint/2010/main" val="3682268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A9C9B-B74C-971B-FECE-DC371479089A}"/>
              </a:ext>
            </a:extLst>
          </p:cNvPr>
          <p:cNvSpPr>
            <a:spLocks noGrp="1"/>
          </p:cNvSpPr>
          <p:nvPr>
            <p:ph type="title"/>
          </p:nvPr>
        </p:nvSpPr>
        <p:spPr>
          <a:xfrm>
            <a:off x="0" y="0"/>
            <a:ext cx="12192000" cy="816638"/>
          </a:xfrm>
        </p:spPr>
        <p:txBody>
          <a:bodyPr/>
          <a:lstStyle/>
          <a:p>
            <a:r>
              <a:rPr lang="en-US" dirty="0"/>
              <a:t>Nature of marketing </a:t>
            </a:r>
          </a:p>
        </p:txBody>
      </p:sp>
      <p:sp>
        <p:nvSpPr>
          <p:cNvPr id="3" name="Content Placeholder 2">
            <a:extLst>
              <a:ext uri="{FF2B5EF4-FFF2-40B4-BE49-F238E27FC236}">
                <a16:creationId xmlns:a16="http://schemas.microsoft.com/office/drawing/2014/main" id="{D661EA6F-7CB0-B3B0-55CE-9D7406379B86}"/>
              </a:ext>
            </a:extLst>
          </p:cNvPr>
          <p:cNvSpPr>
            <a:spLocks noGrp="1"/>
          </p:cNvSpPr>
          <p:nvPr>
            <p:ph sz="half" idx="1"/>
          </p:nvPr>
        </p:nvSpPr>
        <p:spPr>
          <a:xfrm>
            <a:off x="-1" y="816638"/>
            <a:ext cx="7801895" cy="6041362"/>
          </a:xfrm>
        </p:spPr>
        <p:txBody>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Exchange Process: All marketing activities revolve around commercial exchange process. The exchange process implies transactions between buyer and seller</a:t>
            </a:r>
          </a:p>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Goal oriented: Marketing seeks to achieve benefits for both buyers and sellers by satisfying human needs. The ultimate goal of marketing is to generate profits through the satisfaction of the customer.</a:t>
            </a:r>
            <a:endParaRPr lang="en-US" sz="2800" dirty="0">
              <a:latin typeface="Times New Roman" panose="02020603050405020304" pitchFamily="18" charset="0"/>
              <a:cs typeface="Times New Roman" panose="02020603050405020304" pitchFamily="18" charset="0"/>
            </a:endParaRPr>
          </a:p>
          <a:p>
            <a:endParaRPr lang="en-US" dirty="0"/>
          </a:p>
        </p:txBody>
      </p:sp>
      <p:pic>
        <p:nvPicPr>
          <p:cNvPr id="1026" name="Picture 2" descr="Free stock photo of adult, bag, bag handle Stock Photo">
            <a:extLst>
              <a:ext uri="{FF2B5EF4-FFF2-40B4-BE49-F238E27FC236}">
                <a16:creationId xmlns:a16="http://schemas.microsoft.com/office/drawing/2014/main" id="{ECF6359E-4AEE-E8F3-388F-47112AE94F7A}"/>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801896" y="1"/>
            <a:ext cx="4390103" cy="387882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0B8C7D8-3A46-42CC-9BCE-17E7B77B4E6E}"/>
              </a:ext>
            </a:extLst>
          </p:cNvPr>
          <p:cNvSpPr txBox="1"/>
          <p:nvPr/>
        </p:nvSpPr>
        <p:spPr>
          <a:xfrm>
            <a:off x="7801894" y="4011561"/>
            <a:ext cx="4390103"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https://www.pexels.com/photo/food-italian-pizza-restaurant-6969962/</a:t>
            </a:r>
          </a:p>
        </p:txBody>
      </p:sp>
    </p:spTree>
    <p:extLst>
      <p:ext uri="{BB962C8B-B14F-4D97-AF65-F5344CB8AC3E}">
        <p14:creationId xmlns:p14="http://schemas.microsoft.com/office/powerpoint/2010/main" val="42082716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14EC8-CB43-A83A-5065-17FA023AE29C}"/>
              </a:ext>
            </a:extLst>
          </p:cNvPr>
          <p:cNvSpPr>
            <a:spLocks noGrp="1"/>
          </p:cNvSpPr>
          <p:nvPr>
            <p:ph type="title"/>
          </p:nvPr>
        </p:nvSpPr>
        <p:spPr>
          <a:xfrm>
            <a:off x="0" y="0"/>
            <a:ext cx="12192000" cy="958645"/>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rPr>
              <a:t>Nature of marketing </a:t>
            </a:r>
            <a:endParaRPr lang="en-US" sz="2800" b="1" dirty="0"/>
          </a:p>
        </p:txBody>
      </p:sp>
      <p:sp>
        <p:nvSpPr>
          <p:cNvPr id="3" name="Content Placeholder 2">
            <a:extLst>
              <a:ext uri="{FF2B5EF4-FFF2-40B4-BE49-F238E27FC236}">
                <a16:creationId xmlns:a16="http://schemas.microsoft.com/office/drawing/2014/main" id="{F6E02527-76E0-E7E6-4498-CB6C1660D970}"/>
              </a:ext>
            </a:extLst>
          </p:cNvPr>
          <p:cNvSpPr>
            <a:spLocks noGrp="1"/>
          </p:cNvSpPr>
          <p:nvPr>
            <p:ph sz="half" idx="1"/>
          </p:nvPr>
        </p:nvSpPr>
        <p:spPr>
          <a:xfrm>
            <a:off x="0" y="796412"/>
            <a:ext cx="6209071" cy="6061587"/>
          </a:xfrm>
        </p:spPr>
        <p:txBody>
          <a:bodyPr>
            <a:normAutofit/>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rPr>
              <a:t>Starts and ends with customers: Marketing is consumer oriented and it is crucial to know what the actual demand of consumer is</a:t>
            </a:r>
          </a:p>
          <a:p>
            <a:pPr algn="just"/>
            <a:r>
              <a:rPr lang="en-US" sz="2800" kern="0" dirty="0">
                <a:solidFill>
                  <a:srgbClr val="000000"/>
                </a:solidFill>
                <a:effectLst/>
                <a:latin typeface="Times New Roman" panose="02020603050405020304" pitchFamily="18" charset="0"/>
                <a:ea typeface="Times New Roman" panose="02020603050405020304" pitchFamily="18" charset="0"/>
              </a:rPr>
              <a:t>System of Interacting Business Activities: Marketing is the system through which a business enterprise, institution or organization interacts with the customers with the objective to earn profit, satisfy customers and manage relationship</a:t>
            </a:r>
            <a:endParaRPr lang="en-US" sz="2800" dirty="0"/>
          </a:p>
        </p:txBody>
      </p:sp>
      <p:sp>
        <p:nvSpPr>
          <p:cNvPr id="4" name="Content Placeholder 3">
            <a:extLst>
              <a:ext uri="{FF2B5EF4-FFF2-40B4-BE49-F238E27FC236}">
                <a16:creationId xmlns:a16="http://schemas.microsoft.com/office/drawing/2014/main" id="{0162EF31-34E2-C6D4-02FA-8CAC9DF8F2CA}"/>
              </a:ext>
            </a:extLst>
          </p:cNvPr>
          <p:cNvSpPr>
            <a:spLocks noGrp="1"/>
          </p:cNvSpPr>
          <p:nvPr>
            <p:ph sz="half" idx="2"/>
          </p:nvPr>
        </p:nvSpPr>
        <p:spPr>
          <a:xfrm>
            <a:off x="6518786" y="958645"/>
            <a:ext cx="5673213" cy="5899355"/>
          </a:xfrm>
        </p:spPr>
        <p:txBody>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 is a dynamic process. series of interrelated functions: Marketing is a complex, continuous and interrelated process. </a:t>
            </a:r>
            <a:endParaRPr lang="en-US" dirty="0"/>
          </a:p>
        </p:txBody>
      </p:sp>
    </p:spTree>
    <p:extLst>
      <p:ext uri="{BB962C8B-B14F-4D97-AF65-F5344CB8AC3E}">
        <p14:creationId xmlns:p14="http://schemas.microsoft.com/office/powerpoint/2010/main" val="28177993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70BCD-2588-4136-6A89-A159C041D085}"/>
              </a:ext>
            </a:extLst>
          </p:cNvPr>
          <p:cNvSpPr>
            <a:spLocks noGrp="1"/>
          </p:cNvSpPr>
          <p:nvPr>
            <p:ph type="title"/>
          </p:nvPr>
        </p:nvSpPr>
        <p:spPr>
          <a:xfrm>
            <a:off x="0" y="0"/>
            <a:ext cx="12192000" cy="816638"/>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rPr>
              <a:t>Nature of marketing </a:t>
            </a:r>
            <a:endParaRPr lang="en-US" sz="2800" b="1" dirty="0"/>
          </a:p>
        </p:txBody>
      </p:sp>
      <p:sp>
        <p:nvSpPr>
          <p:cNvPr id="3" name="Content Placeholder 2">
            <a:extLst>
              <a:ext uri="{FF2B5EF4-FFF2-40B4-BE49-F238E27FC236}">
                <a16:creationId xmlns:a16="http://schemas.microsoft.com/office/drawing/2014/main" id="{75888D70-B0A2-421C-446E-10C910D50035}"/>
              </a:ext>
            </a:extLst>
          </p:cNvPr>
          <p:cNvSpPr>
            <a:spLocks noGrp="1"/>
          </p:cNvSpPr>
          <p:nvPr>
            <p:ph sz="half" idx="1"/>
          </p:nvPr>
        </p:nvSpPr>
        <p:spPr>
          <a:xfrm>
            <a:off x="103240" y="816638"/>
            <a:ext cx="8731044" cy="6041362"/>
          </a:xfrm>
        </p:spPr>
        <p:txBody>
          <a:bodyPr>
            <a:normAutofit/>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Creation of Utilities: Marketing creates four components of utilities viz. time, place, possession and form. The form utility refers to the product or service a company offers to their customers. The place utility refers to the availability of a product or service in a location i.e. Easier for customers. By time utility, a company can ensure that products and services are available when customers need them. The possession utility gives customers ownership of a product or service and enables them to derive benefits in their own business.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2050" name="Picture 2" descr="Free Man In Gray Blazer With Sale Tags Stock Photo">
            <a:extLst>
              <a:ext uri="{FF2B5EF4-FFF2-40B4-BE49-F238E27FC236}">
                <a16:creationId xmlns:a16="http://schemas.microsoft.com/office/drawing/2014/main" id="{9D4ADC36-3AFB-8435-4D2B-0BFD0317BF85}"/>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834284" y="1"/>
            <a:ext cx="3254475" cy="38345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F05D100-9FDC-74EF-9DC8-30B49E3820F2}"/>
              </a:ext>
            </a:extLst>
          </p:cNvPr>
          <p:cNvSpPr txBox="1"/>
          <p:nvPr/>
        </p:nvSpPr>
        <p:spPr>
          <a:xfrm>
            <a:off x="8834284" y="3967316"/>
            <a:ext cx="3254475"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https://www.pexels.com/photo/man-in-gray-blazer-with-sale-tags-5935754/</a:t>
            </a:r>
          </a:p>
        </p:txBody>
      </p:sp>
    </p:spTree>
    <p:extLst>
      <p:ext uri="{BB962C8B-B14F-4D97-AF65-F5344CB8AC3E}">
        <p14:creationId xmlns:p14="http://schemas.microsoft.com/office/powerpoint/2010/main" val="28889888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63A6F-DB7B-159E-356F-8BC6EF37D32C}"/>
              </a:ext>
            </a:extLst>
          </p:cNvPr>
          <p:cNvSpPr>
            <a:spLocks noGrp="1"/>
          </p:cNvSpPr>
          <p:nvPr>
            <p:ph type="title"/>
          </p:nvPr>
        </p:nvSpPr>
        <p:spPr>
          <a:xfrm>
            <a:off x="0" y="0"/>
            <a:ext cx="12192000" cy="816638"/>
          </a:xfrm>
        </p:spPr>
        <p:txBody>
          <a:bodyPr>
            <a:normAutofit fontScale="90000"/>
          </a:bodyPr>
          <a:lstStyle/>
          <a:p>
            <a:r>
              <a:rPr lang="en-US" sz="31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Scope of Marketing</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9B5191B8-5B78-17FE-563D-617F995879E6}"/>
              </a:ext>
            </a:extLst>
          </p:cNvPr>
          <p:cNvSpPr>
            <a:spLocks noGrp="1"/>
          </p:cNvSpPr>
          <p:nvPr>
            <p:ph sz="half" idx="1"/>
          </p:nvPr>
        </p:nvSpPr>
        <p:spPr>
          <a:xfrm>
            <a:off x="0" y="816638"/>
            <a:ext cx="6253316" cy="5938123"/>
          </a:xfrm>
        </p:spPr>
        <p:txBody>
          <a:bodyPr/>
          <a:lstStyle/>
          <a:p>
            <a:pPr marL="0" marR="0" lvl="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Product Development and Designing: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Product design plays a vital role in the selling of a product. A company whose product is designed better sells more products than the companies whose products are weakly</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designed.</a:t>
            </a:r>
          </a:p>
          <a:p>
            <a:pPr marL="0" indent="0" algn="jus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Labelling and Packaging: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Packaging refers to the development and design of packages for the products, while labelling refers to the development and design of labels to be put on the package.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810D0769-7768-82CE-588B-547BFBF3F696}"/>
              </a:ext>
            </a:extLst>
          </p:cNvPr>
          <p:cNvSpPr>
            <a:spLocks noGrp="1"/>
          </p:cNvSpPr>
          <p:nvPr>
            <p:ph sz="half" idx="2"/>
          </p:nvPr>
        </p:nvSpPr>
        <p:spPr>
          <a:xfrm>
            <a:off x="6253316" y="816638"/>
            <a:ext cx="5938684" cy="6041361"/>
          </a:xfrm>
        </p:spPr>
        <p:txBody>
          <a:bodyPr/>
          <a:lstStyle/>
          <a:p>
            <a:pPr marL="0" indent="0" algn="just">
              <a:buNone/>
            </a:pPr>
            <a:r>
              <a:rPr lang="en-US" sz="2800" b="1" kern="0" dirty="0">
                <a:solidFill>
                  <a:srgbClr val="000000"/>
                </a:solidFill>
                <a:effectLst/>
                <a:latin typeface="Times New Roman" panose="02020603050405020304" pitchFamily="18" charset="0"/>
                <a:ea typeface="Times New Roman" panose="02020603050405020304" pitchFamily="18" charset="0"/>
              </a:rPr>
              <a:t>Customer Support Services:- </a:t>
            </a:r>
            <a:r>
              <a:rPr lang="en-US" sz="2800" kern="0" dirty="0">
                <a:solidFill>
                  <a:srgbClr val="000000"/>
                </a:solidFill>
                <a:effectLst/>
                <a:latin typeface="Times New Roman" panose="02020603050405020304" pitchFamily="18" charset="0"/>
                <a:ea typeface="Times New Roman" panose="02020603050405020304" pitchFamily="18" charset="0"/>
              </a:rPr>
              <a:t>This refers to the services provided to consumers such as adjustments, sales services, and handling customer  complaints</a:t>
            </a:r>
          </a:p>
          <a:p>
            <a:pPr marL="0" indent="0" algn="jus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Analyzing and Gathering Market Information: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is a crucial function of marketing that quickly identifies the consumer’s needs and helps to facilitate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9986366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A3CA4-E709-5145-76B7-2EF7A73F6B26}"/>
              </a:ext>
            </a:extLst>
          </p:cNvPr>
          <p:cNvSpPr>
            <a:spLocks noGrp="1"/>
          </p:cNvSpPr>
          <p:nvPr>
            <p:ph type="title"/>
          </p:nvPr>
        </p:nvSpPr>
        <p:spPr>
          <a:xfrm>
            <a:off x="1" y="0"/>
            <a:ext cx="12064180" cy="1002890"/>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Scope of Marketing</a:t>
            </a:r>
            <a:endParaRPr lang="en-US" dirty="0"/>
          </a:p>
        </p:txBody>
      </p:sp>
      <p:sp>
        <p:nvSpPr>
          <p:cNvPr id="3" name="Content Placeholder 2">
            <a:extLst>
              <a:ext uri="{FF2B5EF4-FFF2-40B4-BE49-F238E27FC236}">
                <a16:creationId xmlns:a16="http://schemas.microsoft.com/office/drawing/2014/main" id="{DEB1C406-1529-160B-A93F-D51F24D01EA7}"/>
              </a:ext>
            </a:extLst>
          </p:cNvPr>
          <p:cNvSpPr>
            <a:spLocks noGrp="1"/>
          </p:cNvSpPr>
          <p:nvPr>
            <p:ph sz="half" idx="1"/>
          </p:nvPr>
        </p:nvSpPr>
        <p:spPr>
          <a:xfrm>
            <a:off x="0" y="811160"/>
            <a:ext cx="8170606" cy="6046839"/>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Warehousing or Storage:- </a:t>
            </a:r>
            <a:r>
              <a:rPr lang="en-US" sz="2800" kern="0" dirty="0">
                <a:solidFill>
                  <a:srgbClr val="000000"/>
                </a:solidFill>
                <a:effectLst/>
                <a:latin typeface="Times New Roman" panose="02020603050405020304" pitchFamily="18" charset="0"/>
                <a:ea typeface="Times New Roman" panose="02020603050405020304" pitchFamily="18" charset="0"/>
              </a:rPr>
              <a:t>A proper storage maintains the smooth flow of products and services in the market. The need for storage is essential to ensure the adequate stock of goods or products against unavoidable delays or to cover up the contingencies in demand. Retailers and wholesalers play a vital role</a:t>
            </a:r>
            <a:endParaRPr lang="en-US" sz="2800" dirty="0"/>
          </a:p>
        </p:txBody>
      </p:sp>
      <p:pic>
        <p:nvPicPr>
          <p:cNvPr id="6146" name="Picture 2" descr="Free Photo of Men Working in a Warehouse Stock Photo">
            <a:extLst>
              <a:ext uri="{FF2B5EF4-FFF2-40B4-BE49-F238E27FC236}">
                <a16:creationId xmlns:a16="http://schemas.microsoft.com/office/drawing/2014/main" id="{4097D7EE-915D-A70D-79D7-85375F797943}"/>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170606" y="0"/>
            <a:ext cx="4021393" cy="3429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B9FD259-30E6-76B3-1751-1973330E0D6D}"/>
              </a:ext>
            </a:extLst>
          </p:cNvPr>
          <p:cNvSpPr txBox="1"/>
          <p:nvPr/>
        </p:nvSpPr>
        <p:spPr>
          <a:xfrm>
            <a:off x="8170607" y="3613355"/>
            <a:ext cx="3893574"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https://www.pexels.com/photo/photo-of-men-working-in-a-warehouse-4483860/</a:t>
            </a:r>
          </a:p>
        </p:txBody>
      </p:sp>
    </p:spTree>
    <p:extLst>
      <p:ext uri="{BB962C8B-B14F-4D97-AF65-F5344CB8AC3E}">
        <p14:creationId xmlns:p14="http://schemas.microsoft.com/office/powerpoint/2010/main" val="3760983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B3BB5-9E19-9594-8ADC-1EF0B989B76B}"/>
              </a:ext>
            </a:extLst>
          </p:cNvPr>
          <p:cNvSpPr>
            <a:spLocks noGrp="1"/>
          </p:cNvSpPr>
          <p:nvPr>
            <p:ph type="title"/>
          </p:nvPr>
        </p:nvSpPr>
        <p:spPr>
          <a:xfrm>
            <a:off x="0" y="0"/>
            <a:ext cx="12192000" cy="816638"/>
          </a:xfrm>
        </p:spPr>
        <p:txBody>
          <a:bodyPr>
            <a:noAutofit/>
          </a:bodyPr>
          <a:lstStyle/>
          <a:p>
            <a:r>
              <a:rPr lang="en-US" sz="2800" b="1"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arketing  types of entities</a:t>
            </a:r>
            <a:br>
              <a:rPr lang="en-US" sz="2800" b="1"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b="1" dirty="0"/>
          </a:p>
        </p:txBody>
      </p:sp>
      <p:sp>
        <p:nvSpPr>
          <p:cNvPr id="3" name="Content Placeholder 2">
            <a:extLst>
              <a:ext uri="{FF2B5EF4-FFF2-40B4-BE49-F238E27FC236}">
                <a16:creationId xmlns:a16="http://schemas.microsoft.com/office/drawing/2014/main" id="{A193EA00-9B45-49C9-4357-1846369947B4}"/>
              </a:ext>
            </a:extLst>
          </p:cNvPr>
          <p:cNvSpPr>
            <a:spLocks noGrp="1"/>
          </p:cNvSpPr>
          <p:nvPr>
            <p:ph sz="half" idx="1"/>
          </p:nvPr>
        </p:nvSpPr>
        <p:spPr>
          <a:xfrm>
            <a:off x="0" y="816638"/>
            <a:ext cx="8524568" cy="6041362"/>
          </a:xfrm>
        </p:spPr>
        <p:txBody>
          <a:bodyPr>
            <a:normAutofit/>
          </a:bodyPr>
          <a:lstStyle/>
          <a:p>
            <a:pPr marL="0" marR="0" indent="0" algn="just">
              <a:lnSpc>
                <a:spcPct val="115000"/>
              </a:lnSpc>
              <a:spcBef>
                <a:spcPts val="0"/>
              </a:spcBef>
              <a:spcAft>
                <a:spcPts val="0"/>
              </a:spcAft>
              <a:buNone/>
            </a:pPr>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Goods: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Physical goods constitute the bulk of most countries’ production and</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marketing effort</a:t>
            </a:r>
          </a:p>
          <a:p>
            <a:pPr marL="0" marR="0" indent="0" algn="just">
              <a:lnSpc>
                <a:spcPct val="115000"/>
              </a:lnSpc>
              <a:spcBef>
                <a:spcPts val="0"/>
              </a:spcBef>
              <a:spcAft>
                <a:spcPts val="0"/>
              </a:spcAft>
              <a:buNone/>
            </a:pPr>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Services: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 economies advance, a growing proportion of their activities are</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focused on the production of services</a:t>
            </a: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rPr>
              <a:t> </a:t>
            </a:r>
            <a:r>
              <a:rPr lang="en-US" sz="2800" b="1" i="1" kern="0" dirty="0">
                <a:solidFill>
                  <a:srgbClr val="000000"/>
                </a:solidFill>
                <a:effectLst/>
                <a:latin typeface="Times New Roman" panose="02020603050405020304" pitchFamily="18" charset="0"/>
                <a:ea typeface="Times New Roman" panose="02020603050405020304" pitchFamily="18" charset="0"/>
              </a:rPr>
              <a:t>Experiences: </a:t>
            </a:r>
            <a:r>
              <a:rPr lang="en-US" sz="2800" kern="0" dirty="0">
                <a:solidFill>
                  <a:srgbClr val="000000"/>
                </a:solidFill>
                <a:effectLst/>
                <a:latin typeface="Times New Roman" panose="02020603050405020304" pitchFamily="18" charset="0"/>
                <a:ea typeface="Times New Roman" panose="02020603050405020304" pitchFamily="18" charset="0"/>
              </a:rPr>
              <a:t>By orchestrate several services and goods, one can create, stage, and market experiences</a:t>
            </a:r>
            <a:endParaRPr lang="en-US" sz="2800" dirty="0"/>
          </a:p>
        </p:txBody>
      </p:sp>
      <p:pic>
        <p:nvPicPr>
          <p:cNvPr id="3074" name="Picture 2" descr="Free Products on Market Shelves Stock Photo">
            <a:extLst>
              <a:ext uri="{FF2B5EF4-FFF2-40B4-BE49-F238E27FC236}">
                <a16:creationId xmlns:a16="http://schemas.microsoft.com/office/drawing/2014/main" id="{F7124E8C-FDC4-A37C-EDF1-422934121E33}"/>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642555" y="1"/>
            <a:ext cx="3549444" cy="371659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389443A-3D97-E3E5-0118-169F98A08283}"/>
              </a:ext>
            </a:extLst>
          </p:cNvPr>
          <p:cNvSpPr txBox="1"/>
          <p:nvPr/>
        </p:nvSpPr>
        <p:spPr>
          <a:xfrm>
            <a:off x="8642555" y="3716594"/>
            <a:ext cx="3549444"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https://www.pexels.com/photo/products-on-market-shelves-8766369/</a:t>
            </a:r>
          </a:p>
        </p:txBody>
      </p:sp>
    </p:spTree>
    <p:extLst>
      <p:ext uri="{BB962C8B-B14F-4D97-AF65-F5344CB8AC3E}">
        <p14:creationId xmlns:p14="http://schemas.microsoft.com/office/powerpoint/2010/main" val="10100162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62973-5D8F-8B18-57F2-9D93EDB35B15}"/>
              </a:ext>
            </a:extLst>
          </p:cNvPr>
          <p:cNvSpPr>
            <a:spLocks noGrp="1"/>
          </p:cNvSpPr>
          <p:nvPr>
            <p:ph type="title"/>
          </p:nvPr>
        </p:nvSpPr>
        <p:spPr>
          <a:xfrm>
            <a:off x="1" y="0"/>
            <a:ext cx="12191998" cy="1017639"/>
          </a:xfrm>
        </p:spPr>
        <p:txBody>
          <a:bodyPr>
            <a:normAutofit/>
          </a:bodyPr>
          <a:lstStyle/>
          <a:p>
            <a:r>
              <a:rPr lang="en-US" sz="2800" b="1"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arketing  types of entities</a:t>
            </a:r>
            <a:endParaRPr lang="en-US" sz="2800" dirty="0"/>
          </a:p>
        </p:txBody>
      </p:sp>
      <p:sp>
        <p:nvSpPr>
          <p:cNvPr id="3" name="Content Placeholder 2">
            <a:extLst>
              <a:ext uri="{FF2B5EF4-FFF2-40B4-BE49-F238E27FC236}">
                <a16:creationId xmlns:a16="http://schemas.microsoft.com/office/drawing/2014/main" id="{75AC62AF-0574-273E-9999-EF03FE8DAD76}"/>
              </a:ext>
            </a:extLst>
          </p:cNvPr>
          <p:cNvSpPr>
            <a:spLocks noGrp="1"/>
          </p:cNvSpPr>
          <p:nvPr>
            <p:ph sz="half" idx="1"/>
          </p:nvPr>
        </p:nvSpPr>
        <p:spPr>
          <a:xfrm>
            <a:off x="1" y="840658"/>
            <a:ext cx="5840360" cy="6017342"/>
          </a:xfrm>
        </p:spPr>
        <p:txBody>
          <a:bodyPr/>
          <a:lstStyle/>
          <a:p>
            <a:pPr algn="just"/>
            <a:r>
              <a:rPr lang="en-US" sz="2800" b="1" i="1" kern="0" dirty="0">
                <a:solidFill>
                  <a:srgbClr val="000000"/>
                </a:solidFill>
                <a:effectLst/>
                <a:latin typeface="Times New Roman" panose="02020603050405020304" pitchFamily="18" charset="0"/>
                <a:ea typeface="Times New Roman" panose="02020603050405020304" pitchFamily="18" charset="0"/>
              </a:rPr>
              <a:t>Event: </a:t>
            </a:r>
            <a:r>
              <a:rPr lang="en-US" sz="2800" kern="0" dirty="0">
                <a:solidFill>
                  <a:srgbClr val="000000"/>
                </a:solidFill>
                <a:effectLst/>
                <a:latin typeface="Times New Roman" panose="02020603050405020304" pitchFamily="18" charset="0"/>
                <a:ea typeface="Times New Roman" panose="02020603050405020304" pitchFamily="18" charset="0"/>
              </a:rPr>
              <a:t>Marketers promote time-based events, such as the Olympics, trade shows, sports events, and artistic performances</a:t>
            </a:r>
          </a:p>
          <a:p>
            <a:pPr algn="just"/>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Persons</a:t>
            </a:r>
            <a:r>
              <a:rPr lang="en-US" sz="2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Celebrity marketing has become a major business. Artists, musicians, CEOs, physicians, high profile lawyers and financiers, and other professionals draw help from celebrity marketers.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680991C0-3943-7C75-9F07-3C50C7BB6871}"/>
              </a:ext>
            </a:extLst>
          </p:cNvPr>
          <p:cNvSpPr>
            <a:spLocks noGrp="1"/>
          </p:cNvSpPr>
          <p:nvPr>
            <p:ph sz="half" idx="2"/>
          </p:nvPr>
        </p:nvSpPr>
        <p:spPr>
          <a:xfrm>
            <a:off x="5840360" y="840658"/>
            <a:ext cx="6209071" cy="6017342"/>
          </a:xfrm>
        </p:spPr>
        <p:txBody>
          <a:bodyPr>
            <a:normAutofit/>
          </a:bodyPr>
          <a:lstStyle/>
          <a:p>
            <a:pPr algn="just"/>
            <a:r>
              <a:rPr lang="en-US" sz="2800" b="1" i="1" kern="0" dirty="0">
                <a:solidFill>
                  <a:srgbClr val="000000"/>
                </a:solidFill>
                <a:effectLst/>
                <a:latin typeface="Times New Roman" panose="02020603050405020304" pitchFamily="18" charset="0"/>
                <a:ea typeface="Times New Roman" panose="02020603050405020304" pitchFamily="18" charset="0"/>
              </a:rPr>
              <a:t>Place: </a:t>
            </a:r>
            <a:r>
              <a:rPr lang="en-US" sz="2800" kern="0" dirty="0">
                <a:solidFill>
                  <a:srgbClr val="000000"/>
                </a:solidFill>
                <a:effectLst/>
                <a:latin typeface="Times New Roman" panose="02020603050405020304" pitchFamily="18" charset="0"/>
                <a:ea typeface="Times New Roman" panose="02020603050405020304" pitchFamily="18" charset="0"/>
              </a:rPr>
              <a:t>Cities, states, regions, and nations compete to attract tourists, factories, company headquarters, and new residents. Place marketers include economic development specialists, real estate agents, commercial banks, local business associations, and advertising and public relations agencies</a:t>
            </a:r>
            <a:endParaRPr lang="en-US" sz="2800" dirty="0"/>
          </a:p>
        </p:txBody>
      </p:sp>
    </p:spTree>
    <p:extLst>
      <p:ext uri="{BB962C8B-B14F-4D97-AF65-F5344CB8AC3E}">
        <p14:creationId xmlns:p14="http://schemas.microsoft.com/office/powerpoint/2010/main" val="13842540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FA31E-E588-A536-01F7-A4A753E592F7}"/>
              </a:ext>
            </a:extLst>
          </p:cNvPr>
          <p:cNvSpPr>
            <a:spLocks noGrp="1"/>
          </p:cNvSpPr>
          <p:nvPr>
            <p:ph type="title"/>
          </p:nvPr>
        </p:nvSpPr>
        <p:spPr>
          <a:xfrm>
            <a:off x="0" y="0"/>
            <a:ext cx="12192000" cy="1002890"/>
          </a:xfrm>
        </p:spPr>
        <p:txBody>
          <a:bodyPr>
            <a:normAutofit/>
          </a:bodyPr>
          <a:lstStyle/>
          <a:p>
            <a:r>
              <a:rPr lang="en-US" sz="2800" b="1"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arketing  types of entities</a:t>
            </a:r>
            <a:endParaRPr lang="en-US" sz="2800" dirty="0"/>
          </a:p>
        </p:txBody>
      </p:sp>
      <p:sp>
        <p:nvSpPr>
          <p:cNvPr id="3" name="Content Placeholder 2">
            <a:extLst>
              <a:ext uri="{FF2B5EF4-FFF2-40B4-BE49-F238E27FC236}">
                <a16:creationId xmlns:a16="http://schemas.microsoft.com/office/drawing/2014/main" id="{CEC537F3-5A01-00ED-CFF9-F2B96855ECC4}"/>
              </a:ext>
            </a:extLst>
          </p:cNvPr>
          <p:cNvSpPr>
            <a:spLocks noGrp="1"/>
          </p:cNvSpPr>
          <p:nvPr>
            <p:ph sz="half" idx="1"/>
          </p:nvPr>
        </p:nvSpPr>
        <p:spPr>
          <a:xfrm>
            <a:off x="0" y="604684"/>
            <a:ext cx="5855110" cy="6253316"/>
          </a:xfrm>
        </p:spPr>
        <p:txBody>
          <a:bodyPr/>
          <a:lstStyle/>
          <a:p>
            <a:pPr algn="just"/>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Properties</a:t>
            </a:r>
            <a:r>
              <a:rPr lang="en-US" sz="2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Properties are intangible rights of ownership of either real property (real estate) or financial property (stocks and bonds). Properties are bought and sold, and this occasions a marketing effort by real estate agents (for real estate) and investment companies and banks (for securities).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79A2A2AF-14C5-7782-4999-E0F52AA1C216}"/>
              </a:ext>
            </a:extLst>
          </p:cNvPr>
          <p:cNvSpPr>
            <a:spLocks noGrp="1"/>
          </p:cNvSpPr>
          <p:nvPr>
            <p:ph sz="half" idx="2"/>
          </p:nvPr>
        </p:nvSpPr>
        <p:spPr>
          <a:xfrm>
            <a:off x="5855110" y="604684"/>
            <a:ext cx="6336890" cy="6253315"/>
          </a:xfrm>
        </p:spPr>
        <p:txBody>
          <a:bodyPr>
            <a:normAutofit/>
          </a:bodyPr>
          <a:lstStyle/>
          <a:p>
            <a:pPr algn="just"/>
            <a:r>
              <a:rPr lang="en-US" sz="2800" b="1" i="1" kern="0" dirty="0">
                <a:solidFill>
                  <a:srgbClr val="000000"/>
                </a:solidFill>
                <a:effectLst/>
                <a:latin typeface="Times New Roman" panose="02020603050405020304" pitchFamily="18" charset="0"/>
                <a:ea typeface="Times New Roman" panose="02020603050405020304" pitchFamily="18" charset="0"/>
              </a:rPr>
              <a:t>Organizations: </a:t>
            </a:r>
            <a:r>
              <a:rPr lang="en-US" sz="2800" kern="0" dirty="0">
                <a:solidFill>
                  <a:srgbClr val="000000"/>
                </a:solidFill>
                <a:effectLst/>
                <a:latin typeface="Times New Roman" panose="02020603050405020304" pitchFamily="18" charset="0"/>
                <a:ea typeface="Times New Roman" panose="02020603050405020304" pitchFamily="18" charset="0"/>
              </a:rPr>
              <a:t>Organizations actively work to build a strong, favorable image in the mind of their publics</a:t>
            </a:r>
          </a:p>
          <a:p>
            <a:pPr marL="0" marR="0" algn="just">
              <a:lnSpc>
                <a:spcPct val="115000"/>
              </a:lnSpc>
              <a:spcBef>
                <a:spcPts val="0"/>
              </a:spcBef>
              <a:spcAft>
                <a:spcPts val="0"/>
              </a:spcAft>
            </a:pPr>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Ideas: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Every market offering has a basic idea at its core. In essence, products and services are platforms for delivering some idea or benefit to satisfy a core need.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endParaRPr lang="en-US" sz="2800" dirty="0"/>
          </a:p>
        </p:txBody>
      </p:sp>
    </p:spTree>
    <p:extLst>
      <p:ext uri="{BB962C8B-B14F-4D97-AF65-F5344CB8AC3E}">
        <p14:creationId xmlns:p14="http://schemas.microsoft.com/office/powerpoint/2010/main" val="1018316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C08B0-1B52-9B96-4B88-C69E109B7074}"/>
              </a:ext>
            </a:extLst>
          </p:cNvPr>
          <p:cNvSpPr>
            <a:spLocks noGrp="1"/>
          </p:cNvSpPr>
          <p:nvPr>
            <p:ph type="title"/>
          </p:nvPr>
        </p:nvSpPr>
        <p:spPr>
          <a:xfrm>
            <a:off x="0" y="0"/>
            <a:ext cx="12192000" cy="816638"/>
          </a:xfrm>
        </p:spPr>
        <p:txBody>
          <a:bodyPr>
            <a:normAutofit/>
          </a:bodyPr>
          <a:lstStyle/>
          <a:p>
            <a:r>
              <a:rPr lang="en-US" sz="2800" b="1"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arketing  types of entities</a:t>
            </a:r>
            <a:endParaRPr lang="en-US" sz="2800" dirty="0"/>
          </a:p>
        </p:txBody>
      </p:sp>
      <p:sp>
        <p:nvSpPr>
          <p:cNvPr id="3" name="Content Placeholder 2">
            <a:extLst>
              <a:ext uri="{FF2B5EF4-FFF2-40B4-BE49-F238E27FC236}">
                <a16:creationId xmlns:a16="http://schemas.microsoft.com/office/drawing/2014/main" id="{2A560E8B-DEA4-EADC-E9AB-1C4D683C024F}"/>
              </a:ext>
            </a:extLst>
          </p:cNvPr>
          <p:cNvSpPr>
            <a:spLocks noGrp="1"/>
          </p:cNvSpPr>
          <p:nvPr>
            <p:ph sz="half" idx="1"/>
          </p:nvPr>
        </p:nvSpPr>
        <p:spPr>
          <a:xfrm>
            <a:off x="0" y="634181"/>
            <a:ext cx="7728155" cy="6223819"/>
          </a:xfrm>
        </p:spPr>
        <p:txBody>
          <a:bodyPr>
            <a:normAutofit/>
          </a:bodyPr>
          <a:lstStyle/>
          <a:p>
            <a:pPr algn="just"/>
            <a:r>
              <a:rPr lang="en-US" sz="2800" b="1" i="1" kern="0" dirty="0">
                <a:solidFill>
                  <a:srgbClr val="000000"/>
                </a:solidFill>
                <a:effectLst/>
                <a:latin typeface="Times New Roman" panose="02020603050405020304" pitchFamily="18" charset="0"/>
                <a:ea typeface="Times New Roman" panose="02020603050405020304" pitchFamily="18" charset="0"/>
              </a:rPr>
              <a:t>Information: </a:t>
            </a:r>
            <a:r>
              <a:rPr lang="en-US" sz="2800" kern="0" dirty="0">
                <a:solidFill>
                  <a:srgbClr val="000000"/>
                </a:solidFill>
                <a:effectLst/>
                <a:latin typeface="Times New Roman" panose="02020603050405020304" pitchFamily="18" charset="0"/>
                <a:ea typeface="Times New Roman" panose="02020603050405020304" pitchFamily="18" charset="0"/>
              </a:rPr>
              <a:t>The production, packaging, and distribution of information is one of society’s major industries. </a:t>
            </a:r>
          </a:p>
          <a:p>
            <a:pPr algn="just"/>
            <a:r>
              <a:rPr lang="en-US" sz="2800" kern="0" dirty="0">
                <a:solidFill>
                  <a:srgbClr val="000000"/>
                </a:solidFill>
                <a:effectLst/>
                <a:latin typeface="Times New Roman" panose="02020603050405020304" pitchFamily="18" charset="0"/>
                <a:ea typeface="Times New Roman" panose="02020603050405020304" pitchFamily="18" charset="0"/>
              </a:rPr>
              <a:t>Among the marketers of information are schools and universities; publishers of encyclopedias, nonfiction books, and specialized magazines; makers of CDs; and Internet Web sites</a:t>
            </a:r>
            <a:endParaRPr lang="en-US" sz="2800" dirty="0"/>
          </a:p>
        </p:txBody>
      </p:sp>
      <p:pic>
        <p:nvPicPr>
          <p:cNvPr id="4098" name="Picture 2" descr="Free Person in Blue Long Sleeve Shirt Holding Yellow Plastic Container Stock Photo">
            <a:extLst>
              <a:ext uri="{FF2B5EF4-FFF2-40B4-BE49-F238E27FC236}">
                <a16:creationId xmlns:a16="http://schemas.microsoft.com/office/drawing/2014/main" id="{9D297115-1004-F5B9-5DBB-CD5F3C616FE1}"/>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155858" y="1"/>
            <a:ext cx="4036142" cy="3429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3017497-E356-7EDD-4198-47073AB2A0D9}"/>
              </a:ext>
            </a:extLst>
          </p:cNvPr>
          <p:cNvSpPr txBox="1"/>
          <p:nvPr/>
        </p:nvSpPr>
        <p:spPr>
          <a:xfrm>
            <a:off x="8155858" y="3687097"/>
            <a:ext cx="4036141"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https://www.pexels.com/photo/person-in-blue-long-sleeve-shirt-holding-yellow-plastic-container-8352004/</a:t>
            </a:r>
          </a:p>
        </p:txBody>
      </p:sp>
    </p:spTree>
    <p:extLst>
      <p:ext uri="{BB962C8B-B14F-4D97-AF65-F5344CB8AC3E}">
        <p14:creationId xmlns:p14="http://schemas.microsoft.com/office/powerpoint/2010/main" val="27337995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8ED388-857A-C38B-BBA1-990F3713CDE1}"/>
              </a:ext>
            </a:extLst>
          </p:cNvPr>
          <p:cNvSpPr>
            <a:spLocks noGrp="1"/>
          </p:cNvSpPr>
          <p:nvPr>
            <p:ph type="title"/>
          </p:nvPr>
        </p:nvSpPr>
        <p:spPr>
          <a:xfrm>
            <a:off x="0" y="0"/>
            <a:ext cx="12192000" cy="988142"/>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Objectives of Marketing</a:t>
            </a:r>
            <a:endParaRPr lang="en-US" sz="2800" dirty="0"/>
          </a:p>
        </p:txBody>
      </p:sp>
      <p:sp>
        <p:nvSpPr>
          <p:cNvPr id="3" name="Content Placeholder 2">
            <a:extLst>
              <a:ext uri="{FF2B5EF4-FFF2-40B4-BE49-F238E27FC236}">
                <a16:creationId xmlns:a16="http://schemas.microsoft.com/office/drawing/2014/main" id="{77FEA48D-6F80-ABBC-7619-31208FB18DCE}"/>
              </a:ext>
            </a:extLst>
          </p:cNvPr>
          <p:cNvSpPr>
            <a:spLocks noGrp="1"/>
          </p:cNvSpPr>
          <p:nvPr>
            <p:ph sz="half" idx="1"/>
          </p:nvPr>
        </p:nvSpPr>
        <p:spPr>
          <a:xfrm>
            <a:off x="0" y="781664"/>
            <a:ext cx="8052618" cy="6076335"/>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Creation of Demand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The objective of marketing is to create demand through various means. A conscious attempt is made to find out the preferences and tastes of the consumers</a:t>
            </a: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Customer Satisfaction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The marketing manager must study the demands of customers before offering them any goods or services. Selling the goods or services is not that important as the satisfaction of the customers’ needs</a:t>
            </a:r>
            <a:endParaRPr lang="en-US" sz="2800" dirty="0"/>
          </a:p>
        </p:txBody>
      </p:sp>
      <p:pic>
        <p:nvPicPr>
          <p:cNvPr id="5122" name="Picture 2" descr="Free Happy woman jumping with shopping bags Stock Photo">
            <a:extLst>
              <a:ext uri="{FF2B5EF4-FFF2-40B4-BE49-F238E27FC236}">
                <a16:creationId xmlns:a16="http://schemas.microsoft.com/office/drawing/2014/main" id="{779D6563-EF53-3C76-F99F-8A9C905F8810}"/>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052619" y="1"/>
            <a:ext cx="4139380" cy="36723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5278AA7-18F0-9280-0062-1C8E7BDBF0EB}"/>
              </a:ext>
            </a:extLst>
          </p:cNvPr>
          <p:cNvSpPr txBox="1"/>
          <p:nvPr/>
        </p:nvSpPr>
        <p:spPr>
          <a:xfrm>
            <a:off x="8052619" y="3908323"/>
            <a:ext cx="4139380"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https://www.pexels.com/photo/happy-woman-jumping-with-shopping-bags-6567607/</a:t>
            </a:r>
          </a:p>
        </p:txBody>
      </p:sp>
    </p:spTree>
    <p:extLst>
      <p:ext uri="{BB962C8B-B14F-4D97-AF65-F5344CB8AC3E}">
        <p14:creationId xmlns:p14="http://schemas.microsoft.com/office/powerpoint/2010/main" val="16643304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F0D8E3-FF0E-2131-53D8-CE6A5CF6FEA6}"/>
              </a:ext>
            </a:extLst>
          </p:cNvPr>
          <p:cNvSpPr>
            <a:spLocks noGrp="1"/>
          </p:cNvSpPr>
          <p:nvPr>
            <p:ph type="title"/>
          </p:nvPr>
        </p:nvSpPr>
        <p:spPr>
          <a:xfrm>
            <a:off x="0" y="0"/>
            <a:ext cx="12192000" cy="1930400"/>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Objectives of Marketing</a:t>
            </a:r>
            <a:endParaRPr lang="en-US" dirty="0"/>
          </a:p>
        </p:txBody>
      </p:sp>
      <p:sp>
        <p:nvSpPr>
          <p:cNvPr id="3" name="Content Placeholder 2">
            <a:extLst>
              <a:ext uri="{FF2B5EF4-FFF2-40B4-BE49-F238E27FC236}">
                <a16:creationId xmlns:a16="http://schemas.microsoft.com/office/drawing/2014/main" id="{FA94DBD1-9430-1939-CA76-63F686A90FA6}"/>
              </a:ext>
            </a:extLst>
          </p:cNvPr>
          <p:cNvSpPr>
            <a:spLocks noGrp="1"/>
          </p:cNvSpPr>
          <p:nvPr>
            <p:ph sz="half" idx="1"/>
          </p:nvPr>
        </p:nvSpPr>
        <p:spPr>
          <a:xfrm>
            <a:off x="0" y="1150374"/>
            <a:ext cx="6312310" cy="5707626"/>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 Share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Every business aims to increase its market share, i.e. the ratio of its sales to the total sales in the economy</a:t>
            </a: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Generation of Profits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The marketing department is the only department which generates revenue for the business. Sufficient profits must be earned as a result of sale of want satisfying products. If the firm is not earning profits, it will not be able to survive in the market. </a:t>
            </a:r>
            <a:endParaRPr lang="en-US" sz="2800" dirty="0"/>
          </a:p>
        </p:txBody>
      </p:sp>
      <p:sp>
        <p:nvSpPr>
          <p:cNvPr id="4" name="Content Placeholder 3">
            <a:extLst>
              <a:ext uri="{FF2B5EF4-FFF2-40B4-BE49-F238E27FC236}">
                <a16:creationId xmlns:a16="http://schemas.microsoft.com/office/drawing/2014/main" id="{9CA01920-BB9F-9125-412C-01693643F39C}"/>
              </a:ext>
            </a:extLst>
          </p:cNvPr>
          <p:cNvSpPr>
            <a:spLocks noGrp="1"/>
          </p:cNvSpPr>
          <p:nvPr>
            <p:ph sz="half" idx="2"/>
          </p:nvPr>
        </p:nvSpPr>
        <p:spPr>
          <a:xfrm>
            <a:off x="6312310" y="1150375"/>
            <a:ext cx="5879690" cy="5707626"/>
          </a:xfrm>
        </p:spPr>
        <p:txBody>
          <a:bodyPr/>
          <a:lstStyle/>
          <a:p>
            <a:pPr marL="0" marR="0" algn="just">
              <a:lnSpc>
                <a:spcPct val="115000"/>
              </a:lnSpc>
              <a:spcBef>
                <a:spcPts val="0"/>
              </a:spcBef>
              <a:spcAft>
                <a:spcPts val="0"/>
              </a:spcAft>
            </a:pPr>
            <a:r>
              <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Creation of Goodwill and Public Image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build up the public image of a firm over a period is another objective of marketing. The marketing department provides quality products to customers at reasonable prices and thus creates its impact on the customers.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3602836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F87E7F-B833-BED4-E464-86EB042FC97C}"/>
              </a:ext>
            </a:extLst>
          </p:cNvPr>
          <p:cNvSpPr>
            <a:spLocks noGrp="1"/>
          </p:cNvSpPr>
          <p:nvPr>
            <p:ph type="title"/>
          </p:nvPr>
        </p:nvSpPr>
        <p:spPr>
          <a:xfrm>
            <a:off x="0" y="0"/>
            <a:ext cx="12192000" cy="816638"/>
          </a:xfrm>
        </p:spPr>
        <p:txBody>
          <a:bodyPr>
            <a:normAutofit/>
          </a:bodyPr>
          <a:lstStyle/>
          <a:p>
            <a:pPr algn="just"/>
            <a:r>
              <a:rPr lang="en-US" sz="2800" dirty="0"/>
              <a:t>Importance of marketing</a:t>
            </a:r>
          </a:p>
        </p:txBody>
      </p:sp>
      <p:sp>
        <p:nvSpPr>
          <p:cNvPr id="3" name="Content Placeholder 2">
            <a:extLst>
              <a:ext uri="{FF2B5EF4-FFF2-40B4-BE49-F238E27FC236}">
                <a16:creationId xmlns:a16="http://schemas.microsoft.com/office/drawing/2014/main" id="{49947B07-7FAA-450D-B0CE-9B7AA773781F}"/>
              </a:ext>
            </a:extLst>
          </p:cNvPr>
          <p:cNvSpPr>
            <a:spLocks noGrp="1"/>
          </p:cNvSpPr>
          <p:nvPr>
            <p:ph idx="1"/>
          </p:nvPr>
        </p:nvSpPr>
        <p:spPr>
          <a:xfrm>
            <a:off x="-1" y="816638"/>
            <a:ext cx="12191999" cy="6041361"/>
          </a:xfrm>
        </p:spPr>
        <p:txBody>
          <a:bodyPr>
            <a:normAutofit/>
          </a:bodyPr>
          <a:lstStyle/>
          <a:p>
            <a:pPr algn="just">
              <a:buFont typeface="Arial" panose="020B0604020202020204" pitchFamily="34" charset="0"/>
              <a:buChar char="•"/>
            </a:pPr>
            <a:r>
              <a:rPr lang="en-US" sz="2800" b="0" i="0" dirty="0">
                <a:solidFill>
                  <a:srgbClr val="000000"/>
                </a:solidFill>
                <a:effectLst/>
                <a:latin typeface="Times-Roman"/>
              </a:rPr>
              <a:t>It enables the marketer to know the tastes and preferences of the customers</a:t>
            </a:r>
          </a:p>
          <a:p>
            <a:pPr algn="just">
              <a:buFont typeface="Arial" panose="020B0604020202020204" pitchFamily="34" charset="0"/>
              <a:buChar char="•"/>
            </a:pPr>
            <a:r>
              <a:rPr lang="en-US" sz="2800" b="0" i="0" dirty="0">
                <a:solidFill>
                  <a:srgbClr val="000000"/>
                </a:solidFill>
                <a:effectLst/>
                <a:latin typeface="Times-Roman"/>
              </a:rPr>
              <a:t>and accordingly make the product. As a result they are able to sell their</a:t>
            </a:r>
            <a:r>
              <a:rPr lang="en-US" sz="2800" dirty="0">
                <a:solidFill>
                  <a:srgbClr val="000000"/>
                </a:solidFill>
                <a:latin typeface="Times-Roman"/>
              </a:rPr>
              <a:t> </a:t>
            </a:r>
            <a:r>
              <a:rPr lang="en-US" sz="2800" b="0" i="0" dirty="0">
                <a:solidFill>
                  <a:srgbClr val="000000"/>
                </a:solidFill>
                <a:effectLst/>
                <a:latin typeface="Times-Roman"/>
              </a:rPr>
              <a:t>easily.</a:t>
            </a:r>
          </a:p>
          <a:p>
            <a:pPr algn="just">
              <a:buFont typeface="Arial" panose="020B0604020202020204" pitchFamily="34" charset="0"/>
              <a:buChar char="•"/>
            </a:pPr>
            <a:r>
              <a:rPr lang="en-US" sz="2800" b="0" i="0" dirty="0">
                <a:solidFill>
                  <a:srgbClr val="000000"/>
                </a:solidFill>
                <a:effectLst/>
                <a:latin typeface="Times-Roman"/>
              </a:rPr>
              <a:t> It fulfils the needs of the buyers by giving them what they want. The buyers</a:t>
            </a:r>
          </a:p>
          <a:p>
            <a:pPr marL="0" indent="0" algn="just">
              <a:buNone/>
            </a:pPr>
            <a:r>
              <a:rPr lang="en-US" sz="2800" b="0" i="0" dirty="0">
                <a:solidFill>
                  <a:srgbClr val="000000"/>
                </a:solidFill>
                <a:effectLst/>
                <a:latin typeface="Times-Roman"/>
              </a:rPr>
              <a:t>get their money’s worth.</a:t>
            </a:r>
          </a:p>
          <a:p>
            <a:pPr algn="just">
              <a:buFont typeface="Arial" panose="020B0604020202020204" pitchFamily="34" charset="0"/>
              <a:buChar char="•"/>
            </a:pPr>
            <a:r>
              <a:rPr lang="en-US" sz="2800" b="0" i="0" dirty="0">
                <a:solidFill>
                  <a:srgbClr val="000000"/>
                </a:solidFill>
                <a:effectLst/>
                <a:latin typeface="Times-Roman"/>
              </a:rPr>
              <a:t>Innovations in marketing have given the buyer superior goods at affordable prices</a:t>
            </a:r>
            <a:br>
              <a:rPr lang="en-US" sz="2800" dirty="0"/>
            </a:br>
            <a:endParaRPr lang="en-US" sz="2800" dirty="0"/>
          </a:p>
        </p:txBody>
      </p:sp>
    </p:spTree>
    <p:extLst>
      <p:ext uri="{BB962C8B-B14F-4D97-AF65-F5344CB8AC3E}">
        <p14:creationId xmlns:p14="http://schemas.microsoft.com/office/powerpoint/2010/main" val="5403932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BE4ABA-E4B6-9D6E-802D-21AB4EEEC50F}"/>
              </a:ext>
            </a:extLst>
          </p:cNvPr>
          <p:cNvSpPr>
            <a:spLocks noGrp="1"/>
          </p:cNvSpPr>
          <p:nvPr>
            <p:ph type="title"/>
          </p:nvPr>
        </p:nvSpPr>
        <p:spPr>
          <a:xfrm>
            <a:off x="0" y="0"/>
            <a:ext cx="12192000" cy="816638"/>
          </a:xfrm>
        </p:spPr>
        <p:txBody>
          <a:bodyPr/>
          <a:lstStyle/>
          <a:p>
            <a:r>
              <a:rPr lang="en-US" sz="3600" dirty="0"/>
              <a:t>Importance of marketing</a:t>
            </a:r>
            <a:endParaRPr lang="en-US" dirty="0"/>
          </a:p>
        </p:txBody>
      </p:sp>
      <p:sp>
        <p:nvSpPr>
          <p:cNvPr id="3" name="Content Placeholder 2">
            <a:extLst>
              <a:ext uri="{FF2B5EF4-FFF2-40B4-BE49-F238E27FC236}">
                <a16:creationId xmlns:a16="http://schemas.microsoft.com/office/drawing/2014/main" id="{D56E07F5-8983-3161-6BB5-E829446A40A5}"/>
              </a:ext>
            </a:extLst>
          </p:cNvPr>
          <p:cNvSpPr>
            <a:spLocks noGrp="1"/>
          </p:cNvSpPr>
          <p:nvPr>
            <p:ph idx="1"/>
          </p:nvPr>
        </p:nvSpPr>
        <p:spPr>
          <a:xfrm>
            <a:off x="0" y="816638"/>
            <a:ext cx="12192000" cy="6041361"/>
          </a:xfrm>
        </p:spPr>
        <p:txBody>
          <a:bodyPr>
            <a:normAutofit/>
          </a:bodyPr>
          <a:lstStyle/>
          <a:p>
            <a:pPr algn="just">
              <a:buFont typeface="Arial" panose="020B0604020202020204" pitchFamily="34" charset="0"/>
              <a:buChar char="•"/>
            </a:pPr>
            <a:r>
              <a:rPr lang="en-US" sz="2800" b="0" i="0" dirty="0">
                <a:solidFill>
                  <a:srgbClr val="000000"/>
                </a:solidFill>
                <a:effectLst/>
                <a:latin typeface="Times-Roman"/>
              </a:rPr>
              <a:t>Marketing, today, has developed to such an extent that buyer are able get international brands of goods at their doorstep.</a:t>
            </a:r>
          </a:p>
          <a:p>
            <a:pPr algn="just">
              <a:buFont typeface="Arial" panose="020B0604020202020204" pitchFamily="34" charset="0"/>
              <a:buChar char="•"/>
            </a:pPr>
            <a:r>
              <a:rPr lang="en-US" sz="2800" b="0" i="0" dirty="0">
                <a:solidFill>
                  <a:srgbClr val="000000"/>
                </a:solidFill>
                <a:effectLst/>
                <a:latin typeface="Times-Roman"/>
              </a:rPr>
              <a:t>In the past, the buyer had to buy what was available. The growth of marketing has now given the buyers very many alternatives. The buyers are now in a position to select the best from among the many alternatives.</a:t>
            </a:r>
          </a:p>
          <a:p>
            <a:pPr algn="just">
              <a:buFont typeface="Arial" panose="020B0604020202020204" pitchFamily="34" charset="0"/>
              <a:buChar char="•"/>
            </a:pPr>
            <a:r>
              <a:rPr lang="en-US" sz="2800" b="0" i="0" dirty="0">
                <a:solidFill>
                  <a:srgbClr val="000000"/>
                </a:solidFill>
                <a:effectLst/>
                <a:latin typeface="Times-Roman"/>
              </a:rPr>
              <a:t>It has eliminated outdated or obsolete products over the years. </a:t>
            </a:r>
          </a:p>
          <a:p>
            <a:pPr algn="just">
              <a:buFont typeface="Arial" panose="020B0604020202020204" pitchFamily="34" charset="0"/>
              <a:buChar char="•"/>
            </a:pPr>
            <a:r>
              <a:rPr lang="en-US" sz="2800" b="0" i="0" dirty="0">
                <a:solidFill>
                  <a:srgbClr val="000000"/>
                </a:solidFill>
                <a:effectLst/>
                <a:latin typeface="Times-Roman"/>
              </a:rPr>
              <a:t>It has updated the technology in tune with the needs.</a:t>
            </a:r>
            <a:r>
              <a:rPr lang="en-US" sz="2800" dirty="0"/>
              <a:t> </a:t>
            </a:r>
            <a:br>
              <a:rPr lang="en-US" sz="2800" dirty="0"/>
            </a:br>
            <a:endParaRPr lang="en-US" sz="2800" dirty="0"/>
          </a:p>
        </p:txBody>
      </p:sp>
    </p:spTree>
    <p:extLst>
      <p:ext uri="{BB962C8B-B14F-4D97-AF65-F5344CB8AC3E}">
        <p14:creationId xmlns:p14="http://schemas.microsoft.com/office/powerpoint/2010/main" val="4919521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7F170-21DE-329F-E16D-E951E8E7BCC1}"/>
              </a:ext>
            </a:extLst>
          </p:cNvPr>
          <p:cNvSpPr>
            <a:spLocks noGrp="1"/>
          </p:cNvSpPr>
          <p:nvPr>
            <p:ph type="title"/>
          </p:nvPr>
        </p:nvSpPr>
        <p:spPr>
          <a:xfrm>
            <a:off x="0" y="0"/>
            <a:ext cx="12192000" cy="816638"/>
          </a:xfrm>
        </p:spPr>
        <p:txBody>
          <a:bodyPr/>
          <a:lstStyle/>
          <a:p>
            <a:r>
              <a:rPr lang="en-US" sz="3600" dirty="0"/>
              <a:t>Importance of marketing</a:t>
            </a:r>
            <a:endParaRPr lang="en-US" dirty="0"/>
          </a:p>
        </p:txBody>
      </p:sp>
      <p:sp>
        <p:nvSpPr>
          <p:cNvPr id="3" name="Content Placeholder 2">
            <a:extLst>
              <a:ext uri="{FF2B5EF4-FFF2-40B4-BE49-F238E27FC236}">
                <a16:creationId xmlns:a16="http://schemas.microsoft.com/office/drawing/2014/main" id="{240D9553-F514-159F-271E-EF8D057D6C1C}"/>
              </a:ext>
            </a:extLst>
          </p:cNvPr>
          <p:cNvSpPr>
            <a:spLocks noGrp="1"/>
          </p:cNvSpPr>
          <p:nvPr>
            <p:ph idx="1"/>
          </p:nvPr>
        </p:nvSpPr>
        <p:spPr>
          <a:xfrm>
            <a:off x="0" y="663677"/>
            <a:ext cx="12192000" cy="6194323"/>
          </a:xfrm>
        </p:spPr>
        <p:txBody>
          <a:bodyPr>
            <a:normAutofit/>
          </a:bodyPr>
          <a:lstStyle/>
          <a:p>
            <a:pPr>
              <a:buFont typeface="Arial" panose="020B0604020202020204" pitchFamily="34" charset="0"/>
              <a:buChar char="•"/>
            </a:pPr>
            <a:r>
              <a:rPr lang="en-US" sz="2800" b="0" i="0" dirty="0">
                <a:solidFill>
                  <a:srgbClr val="000000"/>
                </a:solidFill>
                <a:effectLst/>
                <a:latin typeface="Times-Roman"/>
              </a:rPr>
              <a:t>It helps the marketers in the matter of selection of the right promotional tool.</a:t>
            </a:r>
          </a:p>
          <a:p>
            <a:pPr>
              <a:buFont typeface="Arial" panose="020B0604020202020204" pitchFamily="34" charset="0"/>
              <a:buChar char="•"/>
            </a:pPr>
            <a:r>
              <a:rPr lang="en-US" sz="2800" b="0" i="0" dirty="0">
                <a:solidFill>
                  <a:srgbClr val="000000"/>
                </a:solidFill>
                <a:effectLst/>
                <a:latin typeface="Times-Roman"/>
              </a:rPr>
              <a:t>It also guides the manufacturers in selecting the correct channel of distribution </a:t>
            </a:r>
            <a:r>
              <a:rPr lang="en-US" sz="2800" b="0" i="0" dirty="0" err="1">
                <a:solidFill>
                  <a:srgbClr val="000000"/>
                </a:solidFill>
                <a:effectLst/>
                <a:latin typeface="Times-Roman"/>
              </a:rPr>
              <a:t>fot</a:t>
            </a:r>
            <a:r>
              <a:rPr lang="en-US" sz="2800" b="0" i="0" dirty="0">
                <a:solidFill>
                  <a:srgbClr val="000000"/>
                </a:solidFill>
                <a:effectLst/>
                <a:latin typeface="Times-Roman"/>
              </a:rPr>
              <a:t> their products.</a:t>
            </a:r>
          </a:p>
          <a:p>
            <a:pPr>
              <a:buFont typeface="Arial" panose="020B0604020202020204" pitchFamily="34" charset="0"/>
              <a:buChar char="•"/>
            </a:pPr>
            <a:r>
              <a:rPr lang="en-US" sz="2800" b="0" i="0" dirty="0">
                <a:solidFill>
                  <a:srgbClr val="000000"/>
                </a:solidFill>
                <a:effectLst/>
                <a:latin typeface="Times-Roman"/>
              </a:rPr>
              <a:t> Marketing provides employment opportunities to many. There are brokers, commission, agents, truck operators, salesmen, copywriters and others who are engaged in the field of marketing.</a:t>
            </a:r>
          </a:p>
          <a:p>
            <a:pPr>
              <a:buFont typeface="Arial" panose="020B0604020202020204" pitchFamily="34" charset="0"/>
              <a:buChar char="•"/>
            </a:pPr>
            <a:r>
              <a:rPr lang="en-US" sz="2800" b="0" i="0" dirty="0">
                <a:solidFill>
                  <a:srgbClr val="000000"/>
                </a:solidFill>
                <a:effectLst/>
                <a:latin typeface="Times-Roman"/>
              </a:rPr>
              <a:t> Marketing has certainly converted ‘yesterday’s luxuries into today’s necessaries’. Goods that were once considered a beyond the reach of the common man are now common household items.</a:t>
            </a:r>
            <a:r>
              <a:rPr lang="en-US" sz="2800" dirty="0"/>
              <a:t> </a:t>
            </a:r>
            <a:br>
              <a:rPr lang="en-US" sz="2800" dirty="0"/>
            </a:br>
            <a:endParaRPr lang="en-US" sz="2800" dirty="0"/>
          </a:p>
        </p:txBody>
      </p:sp>
    </p:spTree>
    <p:extLst>
      <p:ext uri="{BB962C8B-B14F-4D97-AF65-F5344CB8AC3E}">
        <p14:creationId xmlns:p14="http://schemas.microsoft.com/office/powerpoint/2010/main" val="21741021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B0F404-FDA6-1D81-E55D-5C24481FABC0}"/>
              </a:ext>
            </a:extLst>
          </p:cNvPr>
          <p:cNvSpPr>
            <a:spLocks noGrp="1"/>
          </p:cNvSpPr>
          <p:nvPr>
            <p:ph type="title"/>
          </p:nvPr>
        </p:nvSpPr>
        <p:spPr>
          <a:xfrm>
            <a:off x="0" y="0"/>
            <a:ext cx="12192000" cy="1135626"/>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Objectives of Marketing</a:t>
            </a:r>
            <a:endParaRPr lang="en-US" dirty="0"/>
          </a:p>
        </p:txBody>
      </p:sp>
      <p:sp>
        <p:nvSpPr>
          <p:cNvPr id="3" name="Content Placeholder 2">
            <a:extLst>
              <a:ext uri="{FF2B5EF4-FFF2-40B4-BE49-F238E27FC236}">
                <a16:creationId xmlns:a16="http://schemas.microsoft.com/office/drawing/2014/main" id="{80E670EB-723A-6D02-BAE9-EA5D9CF6E589}"/>
              </a:ext>
            </a:extLst>
          </p:cNvPr>
          <p:cNvSpPr>
            <a:spLocks noGrp="1"/>
          </p:cNvSpPr>
          <p:nvPr>
            <p:ph sz="half" idx="1"/>
          </p:nvPr>
        </p:nvSpPr>
        <p:spPr>
          <a:xfrm>
            <a:off x="-1" y="1002890"/>
            <a:ext cx="8273843" cy="5855110"/>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Apply effective and intelligent modern marketing policies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Changing growth rate, rapid technological change and new aggressive rivals all made every marketing firm to adopt and respond to change for survival and prosperity</a:t>
            </a:r>
            <a:endParaRPr lang="en-US" sz="2800" dirty="0"/>
          </a:p>
        </p:txBody>
      </p:sp>
      <p:pic>
        <p:nvPicPr>
          <p:cNvPr id="7170" name="Picture 2" descr="Free Young ethnic female employee standing at counter in creative gift shop Stock Photo">
            <a:extLst>
              <a:ext uri="{FF2B5EF4-FFF2-40B4-BE49-F238E27FC236}">
                <a16:creationId xmlns:a16="http://schemas.microsoft.com/office/drawing/2014/main" id="{A4B8C894-6E2B-50AD-52BC-518840B3EC03}"/>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273844" y="0"/>
            <a:ext cx="3918155" cy="317090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2E757AE-86DC-E423-FD40-8682AAB17099}"/>
              </a:ext>
            </a:extLst>
          </p:cNvPr>
          <p:cNvSpPr txBox="1"/>
          <p:nvPr/>
        </p:nvSpPr>
        <p:spPr>
          <a:xfrm>
            <a:off x="8273842" y="3429000"/>
            <a:ext cx="3918155" cy="600164"/>
          </a:xfrm>
          <a:prstGeom prst="rect">
            <a:avLst/>
          </a:prstGeom>
          <a:noFill/>
        </p:spPr>
        <p:txBody>
          <a:bodyPr wrap="square" rtlCol="0">
            <a:spAutoFit/>
          </a:bodyPr>
          <a:lstStyle/>
          <a:p>
            <a:r>
              <a:rPr lang="en-US" sz="1100" dirty="0"/>
              <a:t>https://www.pexels.com/photo/young-ethnic-female-employee-standing-at-counter-in-creative-gift-shop-5490917/</a:t>
            </a:r>
          </a:p>
        </p:txBody>
      </p:sp>
    </p:spTree>
    <p:extLst>
      <p:ext uri="{BB962C8B-B14F-4D97-AF65-F5344CB8AC3E}">
        <p14:creationId xmlns:p14="http://schemas.microsoft.com/office/powerpoint/2010/main" val="14690129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A45BE2-B478-EE2A-632B-A50718061611}"/>
              </a:ext>
            </a:extLst>
          </p:cNvPr>
          <p:cNvSpPr>
            <a:spLocks noGrp="1"/>
          </p:cNvSpPr>
          <p:nvPr>
            <p:ph type="title"/>
          </p:nvPr>
        </p:nvSpPr>
        <p:spPr>
          <a:xfrm>
            <a:off x="0" y="0"/>
            <a:ext cx="12192000" cy="816638"/>
          </a:xfrm>
        </p:spPr>
        <p:txBody>
          <a:bodyPr>
            <a:normAutofit fontScale="90000"/>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Importance of Marketing </a:t>
            </a:r>
            <a:b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Towards Society</a:t>
            </a:r>
            <a:endParaRPr lang="en-US" dirty="0"/>
          </a:p>
        </p:txBody>
      </p:sp>
      <p:sp>
        <p:nvSpPr>
          <p:cNvPr id="3" name="Content Placeholder 2">
            <a:extLst>
              <a:ext uri="{FF2B5EF4-FFF2-40B4-BE49-F238E27FC236}">
                <a16:creationId xmlns:a16="http://schemas.microsoft.com/office/drawing/2014/main" id="{C6F6B0E0-F398-7DE4-0B69-B0BD88B0C080}"/>
              </a:ext>
            </a:extLst>
          </p:cNvPr>
          <p:cNvSpPr>
            <a:spLocks noGrp="1"/>
          </p:cNvSpPr>
          <p:nvPr>
            <p:ph sz="half" idx="1"/>
          </p:nvPr>
        </p:nvSpPr>
        <p:spPr>
          <a:xfrm>
            <a:off x="0" y="1091382"/>
            <a:ext cx="6096000" cy="5766618"/>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Creates Employment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Marketing is complex mechanism involving many people in one form or the other.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Thus, marketing gives employment to many people.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Helpful in Development of an Economy</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Marketing is the key to set the economy revolving. The marketing organization, more scientifically organized, makes the economy strong and stable</a:t>
            </a:r>
            <a:endParaRPr lang="en-US" sz="2800" dirty="0"/>
          </a:p>
        </p:txBody>
      </p:sp>
      <p:sp>
        <p:nvSpPr>
          <p:cNvPr id="4" name="Content Placeholder 3">
            <a:extLst>
              <a:ext uri="{FF2B5EF4-FFF2-40B4-BE49-F238E27FC236}">
                <a16:creationId xmlns:a16="http://schemas.microsoft.com/office/drawing/2014/main" id="{480ACEB2-CAF2-0683-774D-C87F2E8B43B9}"/>
              </a:ext>
            </a:extLst>
          </p:cNvPr>
          <p:cNvSpPr>
            <a:spLocks noGrp="1"/>
          </p:cNvSpPr>
          <p:nvPr>
            <p:ph sz="half" idx="2"/>
          </p:nvPr>
        </p:nvSpPr>
        <p:spPr>
          <a:xfrm>
            <a:off x="6096000" y="147485"/>
            <a:ext cx="6096000" cy="6710516"/>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Helpful in raising and maintaining the standard living of the community</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Marketing is the creation and delivery of standard of living to the society by making available the uninterrupted supply of goods and services to consumers at a reasonable price</a:t>
            </a:r>
            <a:endParaRPr lang="en-US" sz="2800" dirty="0"/>
          </a:p>
          <a:p>
            <a:endParaRPr lang="en-US" dirty="0"/>
          </a:p>
        </p:txBody>
      </p:sp>
    </p:spTree>
    <p:extLst>
      <p:ext uri="{BB962C8B-B14F-4D97-AF65-F5344CB8AC3E}">
        <p14:creationId xmlns:p14="http://schemas.microsoft.com/office/powerpoint/2010/main" val="41323180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E87CE-93C4-DCC9-C1EE-5E3A1B12721A}"/>
              </a:ext>
            </a:extLst>
          </p:cNvPr>
          <p:cNvSpPr>
            <a:spLocks noGrp="1"/>
          </p:cNvSpPr>
          <p:nvPr>
            <p:ph type="title"/>
          </p:nvPr>
        </p:nvSpPr>
        <p:spPr>
          <a:xfrm>
            <a:off x="0" y="0"/>
            <a:ext cx="12192000" cy="973394"/>
          </a:xfrm>
        </p:spPr>
        <p:txBody>
          <a:bodyPr>
            <a:normAutofit fontScale="90000"/>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Towards Company</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9EB0C4DD-DB59-7F81-B54D-01A62F1DCB2E}"/>
              </a:ext>
            </a:extLst>
          </p:cNvPr>
          <p:cNvSpPr>
            <a:spLocks noGrp="1"/>
          </p:cNvSpPr>
          <p:nvPr>
            <p:ph sz="half" idx="1"/>
          </p:nvPr>
        </p:nvSpPr>
        <p:spPr>
          <a:xfrm>
            <a:off x="0" y="752168"/>
            <a:ext cx="6415548" cy="6105832"/>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Helps in Transfer, Exchange and Movement of goods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Marketing makes goods and services available to customers through various intermediaries like wholesalers and retailers</a:t>
            </a:r>
            <a:endParaRPr lang="en-US" sz="2800" kern="0" dirty="0">
              <a:solidFill>
                <a:srgbClr val="000000"/>
              </a:solidFill>
              <a:latin typeface="Times New Roman" panose="02020603050405020304" pitchFamily="18" charset="0"/>
            </a:endParaRP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Source of Income and Revenue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Marketing generates revenue by providing many opportunities in the process of buying and selling the goods, by creating time, place and possession utilities</a:t>
            </a:r>
            <a:endParaRPr lang="en-US" sz="2800" dirty="0"/>
          </a:p>
        </p:txBody>
      </p:sp>
      <p:sp>
        <p:nvSpPr>
          <p:cNvPr id="4" name="Content Placeholder 3">
            <a:extLst>
              <a:ext uri="{FF2B5EF4-FFF2-40B4-BE49-F238E27FC236}">
                <a16:creationId xmlns:a16="http://schemas.microsoft.com/office/drawing/2014/main" id="{3399823A-DF3E-A2EA-48F6-12B3FF05DB77}"/>
              </a:ext>
            </a:extLst>
          </p:cNvPr>
          <p:cNvSpPr>
            <a:spLocks noGrp="1"/>
          </p:cNvSpPr>
          <p:nvPr>
            <p:ph sz="half" idx="2"/>
          </p:nvPr>
        </p:nvSpPr>
        <p:spPr>
          <a:xfrm>
            <a:off x="6415548" y="752168"/>
            <a:ext cx="5776452" cy="6105831"/>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Source of new ideas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The concept of marketing is a dynamic concept. It has changed altogether with the passage of time.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With the rapid change in tastes and preference of people, marketing has to come up with the unique products.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143707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F4778-490B-B48C-9EC7-89EC20F8686A}"/>
              </a:ext>
            </a:extLst>
          </p:cNvPr>
          <p:cNvSpPr>
            <a:spLocks noGrp="1"/>
          </p:cNvSpPr>
          <p:nvPr>
            <p:ph type="title"/>
          </p:nvPr>
        </p:nvSpPr>
        <p:spPr>
          <a:xfrm>
            <a:off x="0" y="0"/>
            <a:ext cx="12192000" cy="958645"/>
          </a:xfrm>
        </p:spPr>
        <p:txBody>
          <a:bodyPr>
            <a:normAutofit/>
          </a:bodyPr>
          <a:lstStyle/>
          <a:p>
            <a:r>
              <a:rPr lang="en-US" sz="2800" b="1" i="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Functions of marketing management</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CC792DEB-70A9-B2A6-DE5D-E28B1D938268}"/>
              </a:ext>
            </a:extLst>
          </p:cNvPr>
          <p:cNvSpPr>
            <a:spLocks noGrp="1"/>
          </p:cNvSpPr>
          <p:nvPr>
            <p:ph sz="half" idx="1"/>
          </p:nvPr>
        </p:nvSpPr>
        <p:spPr>
          <a:xfrm>
            <a:off x="0" y="516193"/>
            <a:ext cx="6282811" cy="6341805"/>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Assessing the Marketing Opportunities</a:t>
            </a: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Determination of marketing objectives and assessment of the marketing opportunities for the firm, is an important function of marketing management.</a:t>
            </a: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Planning the Marketing Activities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Planning is an important managerial function. Planning of marketing activities is a crucial task and involves numerous steps. It involves planning effective strategies to achieve the desired marketing objectives</a:t>
            </a:r>
            <a:endParaRPr lang="en-US" sz="2800" dirty="0"/>
          </a:p>
        </p:txBody>
      </p:sp>
      <p:sp>
        <p:nvSpPr>
          <p:cNvPr id="4" name="Content Placeholder 3">
            <a:extLst>
              <a:ext uri="{FF2B5EF4-FFF2-40B4-BE49-F238E27FC236}">
                <a16:creationId xmlns:a16="http://schemas.microsoft.com/office/drawing/2014/main" id="{CF11F6CC-457D-B6F0-B204-BE79C0519E9F}"/>
              </a:ext>
            </a:extLst>
          </p:cNvPr>
          <p:cNvSpPr>
            <a:spLocks noGrp="1"/>
          </p:cNvSpPr>
          <p:nvPr>
            <p:ph sz="half" idx="2"/>
          </p:nvPr>
        </p:nvSpPr>
        <p:spPr>
          <a:xfrm>
            <a:off x="6282812" y="516194"/>
            <a:ext cx="5909187" cy="6341805"/>
          </a:xfrm>
        </p:spPr>
        <p:txBody>
          <a:bodyPr>
            <a:normAutofit/>
          </a:bodyPr>
          <a:lstStyle/>
          <a:p>
            <a:pPr marL="0" marR="0" algn="just">
              <a:lnSpc>
                <a:spcPct val="115000"/>
              </a:lnSpc>
              <a:spcBef>
                <a:spcPts val="0"/>
              </a:spcBef>
              <a:spcAft>
                <a:spcPts val="0"/>
              </a:spcAft>
            </a:pPr>
            <a:r>
              <a:rPr lang="en-US" sz="2800" b="1"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Organising</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Marketing Activities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 </a:t>
            </a:r>
            <a:r>
              <a:rPr lang="en-US" sz="2800" kern="0" dirty="0">
                <a:solidFill>
                  <a:srgbClr val="000000"/>
                </a:solidFill>
                <a:latin typeface="Times New Roman" panose="02020603050405020304" pitchFamily="18" charset="0"/>
                <a:ea typeface="Times New Roman" panose="02020603050405020304" pitchFamily="18" charset="0"/>
              </a:rPr>
              <a:t>F</a:t>
            </a:r>
            <a:r>
              <a:rPr lang="en-US" sz="2800" kern="0" dirty="0">
                <a:solidFill>
                  <a:srgbClr val="000000"/>
                </a:solidFill>
                <a:effectLst/>
                <a:latin typeface="Times New Roman" panose="02020603050405020304" pitchFamily="18" charset="0"/>
                <a:ea typeface="Times New Roman" panose="02020603050405020304" pitchFamily="18" charset="0"/>
              </a:rPr>
              <a:t>unction of marketing is organizing- it implies determination of various activities to be performed and assigning these activities to right person, so that marketing objectives are achieved</a:t>
            </a:r>
            <a:endParaRPr lang="en-US" sz="2800" dirty="0"/>
          </a:p>
        </p:txBody>
      </p:sp>
    </p:spTree>
    <p:extLst>
      <p:ext uri="{BB962C8B-B14F-4D97-AF65-F5344CB8AC3E}">
        <p14:creationId xmlns:p14="http://schemas.microsoft.com/office/powerpoint/2010/main" val="25930323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786BA8-2407-C622-65C5-D1E3F1E3B469}"/>
              </a:ext>
            </a:extLst>
          </p:cNvPr>
          <p:cNvSpPr>
            <a:spLocks noGrp="1"/>
          </p:cNvSpPr>
          <p:nvPr>
            <p:ph type="title"/>
          </p:nvPr>
        </p:nvSpPr>
        <p:spPr>
          <a:xfrm>
            <a:off x="-117987" y="0"/>
            <a:ext cx="12309987" cy="1061884"/>
          </a:xfrm>
        </p:spPr>
        <p:txBody>
          <a:bodyPr/>
          <a:lstStyle/>
          <a:p>
            <a:r>
              <a:rPr lang="en-US" sz="3600" b="1" i="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Functions of marketing management</a:t>
            </a:r>
            <a:endParaRPr lang="en-US" dirty="0"/>
          </a:p>
        </p:txBody>
      </p:sp>
      <p:sp>
        <p:nvSpPr>
          <p:cNvPr id="3" name="Content Placeholder 2">
            <a:extLst>
              <a:ext uri="{FF2B5EF4-FFF2-40B4-BE49-F238E27FC236}">
                <a16:creationId xmlns:a16="http://schemas.microsoft.com/office/drawing/2014/main" id="{60CA4522-7139-0456-497A-8A986BC96851}"/>
              </a:ext>
            </a:extLst>
          </p:cNvPr>
          <p:cNvSpPr>
            <a:spLocks noGrp="1"/>
          </p:cNvSpPr>
          <p:nvPr>
            <p:ph sz="half" idx="1"/>
          </p:nvPr>
        </p:nvSpPr>
        <p:spPr>
          <a:xfrm>
            <a:off x="-1" y="929148"/>
            <a:ext cx="8111613" cy="5928851"/>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Co-Ordinating Different Activities of Enterprise</a:t>
            </a: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Marketing involves various activities and these are inter-related and interdependent. Product decisions, pricing strategies, channel structure research activities all require proper coordination</a:t>
            </a: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Directing and Motivating the Employee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A good direction is a must for effective performance of marketing functions. Direction helps in rightful performance of the work</a:t>
            </a:r>
            <a:r>
              <a:rPr lang="en-US" sz="1800" kern="0" dirty="0">
                <a:solidFill>
                  <a:srgbClr val="000000"/>
                </a:solidFill>
                <a:effectLst/>
                <a:latin typeface="Times New Roman" panose="02020603050405020304" pitchFamily="18" charset="0"/>
                <a:ea typeface="Times New Roman" panose="02020603050405020304" pitchFamily="18" charset="0"/>
              </a:rPr>
              <a:t>.</a:t>
            </a:r>
            <a:endParaRPr lang="en-US" dirty="0"/>
          </a:p>
        </p:txBody>
      </p:sp>
      <p:pic>
        <p:nvPicPr>
          <p:cNvPr id="8194" name="Picture 2" descr="Free Woman Sharing Her Presentation with her Colleagues Stock Photo">
            <a:extLst>
              <a:ext uri="{FF2B5EF4-FFF2-40B4-BE49-F238E27FC236}">
                <a16:creationId xmlns:a16="http://schemas.microsoft.com/office/drawing/2014/main" id="{DD8EA6E1-065F-1952-3388-9079AAF903DA}"/>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111613" y="0"/>
            <a:ext cx="4080387" cy="395256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0295818-B2EC-C640-3A4D-D2EABF8A4097}"/>
              </a:ext>
            </a:extLst>
          </p:cNvPr>
          <p:cNvSpPr txBox="1"/>
          <p:nvPr/>
        </p:nvSpPr>
        <p:spPr>
          <a:xfrm>
            <a:off x="8229600" y="4188542"/>
            <a:ext cx="3962399"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https://www.pexels.com/photo/woman-sharing-her-presentation-with-her-colleagues-3153198/</a:t>
            </a:r>
          </a:p>
        </p:txBody>
      </p:sp>
    </p:spTree>
    <p:extLst>
      <p:ext uri="{BB962C8B-B14F-4D97-AF65-F5344CB8AC3E}">
        <p14:creationId xmlns:p14="http://schemas.microsoft.com/office/powerpoint/2010/main" val="19932167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A053B-DD06-43E6-3BC3-CDEE5C4B1233}"/>
              </a:ext>
            </a:extLst>
          </p:cNvPr>
          <p:cNvSpPr>
            <a:spLocks noGrp="1"/>
          </p:cNvSpPr>
          <p:nvPr>
            <p:ph type="title"/>
          </p:nvPr>
        </p:nvSpPr>
        <p:spPr>
          <a:xfrm>
            <a:off x="0" y="0"/>
            <a:ext cx="12192000" cy="816638"/>
          </a:xfrm>
        </p:spPr>
        <p:txBody>
          <a:bodyPr/>
          <a:lstStyle/>
          <a:p>
            <a:r>
              <a:rPr lang="en-US" sz="3600" b="1" i="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Functions of marketing management</a:t>
            </a:r>
            <a:endParaRPr lang="en-US" dirty="0"/>
          </a:p>
        </p:txBody>
      </p:sp>
      <p:sp>
        <p:nvSpPr>
          <p:cNvPr id="3" name="Content Placeholder 2">
            <a:extLst>
              <a:ext uri="{FF2B5EF4-FFF2-40B4-BE49-F238E27FC236}">
                <a16:creationId xmlns:a16="http://schemas.microsoft.com/office/drawing/2014/main" id="{C1B720AF-4858-14A8-721B-55888F1B57CF}"/>
              </a:ext>
            </a:extLst>
          </p:cNvPr>
          <p:cNvSpPr>
            <a:spLocks noGrp="1"/>
          </p:cNvSpPr>
          <p:nvPr>
            <p:ph sz="half" idx="1"/>
          </p:nvPr>
        </p:nvSpPr>
        <p:spPr>
          <a:xfrm>
            <a:off x="0" y="958644"/>
            <a:ext cx="8583560" cy="5899355"/>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Evaluating and Controlling Marketing Efforts</a:t>
            </a: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In order to have a profitable venture, marketing manager must on a continuous basis, evaluate the marketing efforts. This will help him in knowing the deficiencies if any, which can be corrected beforehand only and proper adjustments can be made with the changing environment</a:t>
            </a:r>
            <a:endParaRPr lang="en-US" sz="2800" dirty="0"/>
          </a:p>
        </p:txBody>
      </p:sp>
      <p:pic>
        <p:nvPicPr>
          <p:cNvPr id="9218" name="Picture 2" descr="Free Woman in Gray Jacket Sitting Beside Desk Stock Photo">
            <a:extLst>
              <a:ext uri="{FF2B5EF4-FFF2-40B4-BE49-F238E27FC236}">
                <a16:creationId xmlns:a16="http://schemas.microsoft.com/office/drawing/2014/main" id="{B2A9F973-5A6F-7537-BDFB-8EF5306EB0D9}"/>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583561" y="0"/>
            <a:ext cx="3608438" cy="358385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4911497-922A-17F9-A4CB-056159A8FD83}"/>
              </a:ext>
            </a:extLst>
          </p:cNvPr>
          <p:cNvSpPr txBox="1"/>
          <p:nvPr/>
        </p:nvSpPr>
        <p:spPr>
          <a:xfrm>
            <a:off x="8583560" y="3834581"/>
            <a:ext cx="3608438"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https://www.pexels.com/photo/woman-in-gray-jacket-sitting-beside-desk-2682452/</a:t>
            </a:r>
          </a:p>
        </p:txBody>
      </p:sp>
    </p:spTree>
    <p:extLst>
      <p:ext uri="{BB962C8B-B14F-4D97-AF65-F5344CB8AC3E}">
        <p14:creationId xmlns:p14="http://schemas.microsoft.com/office/powerpoint/2010/main" val="16113525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57890-6617-F091-34A6-B4817F6DC086}"/>
              </a:ext>
            </a:extLst>
          </p:cNvPr>
          <p:cNvSpPr>
            <a:spLocks noGrp="1"/>
          </p:cNvSpPr>
          <p:nvPr>
            <p:ph type="title"/>
          </p:nvPr>
        </p:nvSpPr>
        <p:spPr>
          <a:xfrm>
            <a:off x="0" y="0"/>
            <a:ext cx="12192000" cy="816638"/>
          </a:xfrm>
        </p:spPr>
        <p:txBody>
          <a:bodyPr>
            <a:normAutofit fontScale="90000"/>
          </a:bodyPr>
          <a:lstStyle/>
          <a:p>
            <a:r>
              <a:rPr lang="en-US" sz="31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Approaches of Marketing</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DFFF3132-60AD-BD56-067D-9583075A0372}"/>
              </a:ext>
            </a:extLst>
          </p:cNvPr>
          <p:cNvSpPr>
            <a:spLocks noGrp="1"/>
          </p:cNvSpPr>
          <p:nvPr>
            <p:ph sz="half" idx="1"/>
          </p:nvPr>
        </p:nvSpPr>
        <p:spPr>
          <a:xfrm>
            <a:off x="0" y="816638"/>
            <a:ext cx="7217559" cy="6041362"/>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Institutional Approach</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Under this approach, the interest of marketer centers around the marketing agencies i.e. transport and service agencies viz., wholesalers, retailers, banks, transport undertakings, insurance companies etc., who participate in discharging their marketing responsibilities during the movement of distribution of goods.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10BAD5C1-3DD6-6EE9-68AE-84D5E9A9B7E4}"/>
              </a:ext>
            </a:extLst>
          </p:cNvPr>
          <p:cNvSpPr>
            <a:spLocks noGrp="1"/>
          </p:cNvSpPr>
          <p:nvPr>
            <p:ph sz="half" idx="2"/>
          </p:nvPr>
        </p:nvSpPr>
        <p:spPr>
          <a:xfrm>
            <a:off x="7217559" y="816638"/>
            <a:ext cx="4861369" cy="6041361"/>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Commodity Approach</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In this approach the focus of study is on specific commodity. Under this approach the study focuses on the flow of a certain commodity and its journey from the original producer right up to the final customer </a:t>
            </a:r>
          </a:p>
          <a:p>
            <a:endParaRPr lang="en-US" dirty="0"/>
          </a:p>
        </p:txBody>
      </p:sp>
    </p:spTree>
    <p:extLst>
      <p:ext uri="{BB962C8B-B14F-4D97-AF65-F5344CB8AC3E}">
        <p14:creationId xmlns:p14="http://schemas.microsoft.com/office/powerpoint/2010/main" val="19341124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5506-169F-F986-7E3F-ADCFEF6C7006}"/>
              </a:ext>
            </a:extLst>
          </p:cNvPr>
          <p:cNvSpPr>
            <a:spLocks noGrp="1"/>
          </p:cNvSpPr>
          <p:nvPr>
            <p:ph type="title"/>
          </p:nvPr>
        </p:nvSpPr>
        <p:spPr>
          <a:xfrm>
            <a:off x="0" y="0"/>
            <a:ext cx="12192000" cy="816638"/>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Approaches of Marketing</a:t>
            </a:r>
            <a:endParaRPr lang="en-US" dirty="0"/>
          </a:p>
        </p:txBody>
      </p:sp>
      <p:sp>
        <p:nvSpPr>
          <p:cNvPr id="3" name="Content Placeholder 2">
            <a:extLst>
              <a:ext uri="{FF2B5EF4-FFF2-40B4-BE49-F238E27FC236}">
                <a16:creationId xmlns:a16="http://schemas.microsoft.com/office/drawing/2014/main" id="{EC374D40-38EF-5989-2911-F0F5BB7B3CF0}"/>
              </a:ext>
            </a:extLst>
          </p:cNvPr>
          <p:cNvSpPr>
            <a:spLocks noGrp="1"/>
          </p:cNvSpPr>
          <p:nvPr>
            <p:ph sz="half" idx="1"/>
          </p:nvPr>
        </p:nvSpPr>
        <p:spPr>
          <a:xfrm>
            <a:off x="-1" y="678426"/>
            <a:ext cx="8731043" cy="6179574"/>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Functional Approach</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Under this approach, marketer concentrates his attention on the specialized functions or activities like buying, selling, storage, risk bearing, transport, finance </a:t>
            </a:r>
            <a:r>
              <a:rPr lang="en-US" sz="2800" kern="0" dirty="0" err="1">
                <a:solidFill>
                  <a:srgbClr val="000000"/>
                </a:solidFill>
                <a:effectLst/>
                <a:latin typeface="Times New Roman" panose="02020603050405020304" pitchFamily="18" charset="0"/>
                <a:ea typeface="Times New Roman" panose="02020603050405020304" pitchFamily="18" charset="0"/>
              </a:rPr>
              <a:t>etc</a:t>
            </a:r>
            <a:endParaRPr lang="en-US" sz="2800" dirty="0"/>
          </a:p>
        </p:txBody>
      </p:sp>
      <p:pic>
        <p:nvPicPr>
          <p:cNvPr id="10242" name="Picture 2" descr="Free Woman Standing behind Reception Desk  Stock Photo">
            <a:extLst>
              <a:ext uri="{FF2B5EF4-FFF2-40B4-BE49-F238E27FC236}">
                <a16:creationId xmlns:a16="http://schemas.microsoft.com/office/drawing/2014/main" id="{320BD982-D4D9-B6D2-5861-9C42B91A0E4F}"/>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731044" y="1"/>
            <a:ext cx="3460955" cy="36576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CC0D133-5A03-94E3-25C9-A746055CF660}"/>
              </a:ext>
            </a:extLst>
          </p:cNvPr>
          <p:cNvSpPr txBox="1"/>
          <p:nvPr/>
        </p:nvSpPr>
        <p:spPr>
          <a:xfrm>
            <a:off x="8731042" y="3864077"/>
            <a:ext cx="3460957"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https://www.pexels.com/photo/woman-standing-behind-reception-desk-5137951/</a:t>
            </a:r>
          </a:p>
        </p:txBody>
      </p:sp>
    </p:spTree>
    <p:extLst>
      <p:ext uri="{BB962C8B-B14F-4D97-AF65-F5344CB8AC3E}">
        <p14:creationId xmlns:p14="http://schemas.microsoft.com/office/powerpoint/2010/main" val="42724787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AB9F3-2C4B-611F-045A-CAB6D631AC81}"/>
              </a:ext>
            </a:extLst>
          </p:cNvPr>
          <p:cNvSpPr>
            <a:spLocks noGrp="1"/>
          </p:cNvSpPr>
          <p:nvPr>
            <p:ph type="title"/>
          </p:nvPr>
        </p:nvSpPr>
        <p:spPr>
          <a:xfrm>
            <a:off x="0" y="0"/>
            <a:ext cx="12192000" cy="816638"/>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Approaches of Marketing</a:t>
            </a:r>
            <a:endParaRPr lang="en-US" dirty="0"/>
          </a:p>
        </p:txBody>
      </p:sp>
      <p:sp>
        <p:nvSpPr>
          <p:cNvPr id="3" name="Content Placeholder 2">
            <a:extLst>
              <a:ext uri="{FF2B5EF4-FFF2-40B4-BE49-F238E27FC236}">
                <a16:creationId xmlns:a16="http://schemas.microsoft.com/office/drawing/2014/main" id="{5E86A638-D2B9-77B6-16B6-68227EBC7F1E}"/>
              </a:ext>
            </a:extLst>
          </p:cNvPr>
          <p:cNvSpPr>
            <a:spLocks noGrp="1"/>
          </p:cNvSpPr>
          <p:nvPr>
            <p:ph sz="half" idx="1"/>
          </p:nvPr>
        </p:nvSpPr>
        <p:spPr>
          <a:xfrm>
            <a:off x="0" y="943897"/>
            <a:ext cx="8008374" cy="5796116"/>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Managerial Approach</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This approach is also known as Decision- making approach. The focus of this approach is on the decision-making process. The study encompasses discussion on planning, organizing, controlling, directing </a:t>
            </a:r>
            <a:r>
              <a:rPr lang="en-US" sz="2800" kern="0" dirty="0" err="1">
                <a:solidFill>
                  <a:srgbClr val="000000"/>
                </a:solidFill>
                <a:effectLst/>
                <a:latin typeface="Times New Roman" panose="02020603050405020304" pitchFamily="18" charset="0"/>
                <a:ea typeface="Times New Roman" panose="02020603050405020304" pitchFamily="18" charset="0"/>
              </a:rPr>
              <a:t>etc</a:t>
            </a:r>
            <a:endParaRPr lang="en-US" sz="2800" dirty="0"/>
          </a:p>
        </p:txBody>
      </p:sp>
      <p:pic>
        <p:nvPicPr>
          <p:cNvPr id="11266" name="Picture 2" descr="Free Man in Black Suit Jacket Wearing Eyeglasses Stock Photo">
            <a:extLst>
              <a:ext uri="{FF2B5EF4-FFF2-40B4-BE49-F238E27FC236}">
                <a16:creationId xmlns:a16="http://schemas.microsoft.com/office/drawing/2014/main" id="{7FF47D35-524C-9C34-260A-47B7E4C38991}"/>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008374" y="1"/>
            <a:ext cx="4183626" cy="389357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8D9994B-3BF5-166F-73FA-798F4E940CCA}"/>
              </a:ext>
            </a:extLst>
          </p:cNvPr>
          <p:cNvSpPr txBox="1"/>
          <p:nvPr/>
        </p:nvSpPr>
        <p:spPr>
          <a:xfrm>
            <a:off x="8008374" y="4114800"/>
            <a:ext cx="4183625"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https://www.pexels.com/photo/man-in-black-suit-jacket-wearing-eyeglasses-7256457/</a:t>
            </a:r>
          </a:p>
        </p:txBody>
      </p:sp>
    </p:spTree>
    <p:extLst>
      <p:ext uri="{BB962C8B-B14F-4D97-AF65-F5344CB8AC3E}">
        <p14:creationId xmlns:p14="http://schemas.microsoft.com/office/powerpoint/2010/main" val="34599936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6C23B-AE8B-79FE-AE54-DBB01F24624A}"/>
              </a:ext>
            </a:extLst>
          </p:cNvPr>
          <p:cNvSpPr>
            <a:spLocks noGrp="1"/>
          </p:cNvSpPr>
          <p:nvPr>
            <p:ph type="title"/>
          </p:nvPr>
        </p:nvSpPr>
        <p:spPr>
          <a:xfrm>
            <a:off x="0" y="0"/>
            <a:ext cx="12192000" cy="973394"/>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Approaches of Marketing</a:t>
            </a:r>
            <a:endParaRPr lang="en-US" dirty="0"/>
          </a:p>
        </p:txBody>
      </p:sp>
      <p:sp>
        <p:nvSpPr>
          <p:cNvPr id="3" name="Content Placeholder 2">
            <a:extLst>
              <a:ext uri="{FF2B5EF4-FFF2-40B4-BE49-F238E27FC236}">
                <a16:creationId xmlns:a16="http://schemas.microsoft.com/office/drawing/2014/main" id="{27F0C5C6-AEF6-C960-F566-5746C2CE7445}"/>
              </a:ext>
            </a:extLst>
          </p:cNvPr>
          <p:cNvSpPr>
            <a:spLocks noGrp="1"/>
          </p:cNvSpPr>
          <p:nvPr>
            <p:ph sz="half" idx="1"/>
          </p:nvPr>
        </p:nvSpPr>
        <p:spPr>
          <a:xfrm>
            <a:off x="-1" y="973394"/>
            <a:ext cx="8347587" cy="5884606"/>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Societal Approach</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approach focuses on the social contributions and costs created by various marketing activities and institutions. In this approach the focus of study will be on the interactions between the various environmental factors and their impact on the well-being of society.</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12290" name="Picture 2" descr="Free A Man Walking on a Grocery Store Stock Photo">
            <a:extLst>
              <a:ext uri="{FF2B5EF4-FFF2-40B4-BE49-F238E27FC236}">
                <a16:creationId xmlns:a16="http://schemas.microsoft.com/office/drawing/2014/main" id="{A7E8C9F4-2E52-2202-F86D-E37141C49E71}"/>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347587" y="0"/>
            <a:ext cx="3844413" cy="3429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1E72551-CD23-52E9-4090-B256E3D39D91}"/>
              </a:ext>
            </a:extLst>
          </p:cNvPr>
          <p:cNvSpPr txBox="1"/>
          <p:nvPr/>
        </p:nvSpPr>
        <p:spPr>
          <a:xfrm>
            <a:off x="8347586" y="3642852"/>
            <a:ext cx="3844413"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https://www.pexels.com/photo/a-man-walking-on-a-grocery-store-6488897/</a:t>
            </a:r>
          </a:p>
        </p:txBody>
      </p:sp>
    </p:spTree>
    <p:extLst>
      <p:ext uri="{BB962C8B-B14F-4D97-AF65-F5344CB8AC3E}">
        <p14:creationId xmlns:p14="http://schemas.microsoft.com/office/powerpoint/2010/main" val="25357525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08DD66-0054-0462-779B-91C61757D1EE}"/>
              </a:ext>
            </a:extLst>
          </p:cNvPr>
          <p:cNvSpPr>
            <a:spLocks noGrp="1"/>
          </p:cNvSpPr>
          <p:nvPr>
            <p:ph type="title"/>
          </p:nvPr>
        </p:nvSpPr>
        <p:spPr>
          <a:xfrm>
            <a:off x="0" y="0"/>
            <a:ext cx="12192000" cy="1017639"/>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Approaches of Marketing</a:t>
            </a:r>
            <a:endParaRPr lang="en-US" dirty="0"/>
          </a:p>
        </p:txBody>
      </p:sp>
      <p:sp>
        <p:nvSpPr>
          <p:cNvPr id="3" name="Content Placeholder 2">
            <a:extLst>
              <a:ext uri="{FF2B5EF4-FFF2-40B4-BE49-F238E27FC236}">
                <a16:creationId xmlns:a16="http://schemas.microsoft.com/office/drawing/2014/main" id="{A00D10E5-3F81-EBCF-BF53-C673DAD5E5AE}"/>
              </a:ext>
            </a:extLst>
          </p:cNvPr>
          <p:cNvSpPr>
            <a:spLocks noGrp="1"/>
          </p:cNvSpPr>
          <p:nvPr>
            <p:ph sz="half" idx="1"/>
          </p:nvPr>
        </p:nvSpPr>
        <p:spPr>
          <a:xfrm>
            <a:off x="0" y="811160"/>
            <a:ext cx="7064475" cy="6046839"/>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System Approach</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approach recognizes the inter-relations and inter-connections among the components of a marketing system in which products, services, money,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equipments</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information flow from marketers to consumers. The focus of this approach is  the analysis of marketing flows and communication.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40E699B0-4870-007E-BAD1-2B84AA91C169}"/>
              </a:ext>
            </a:extLst>
          </p:cNvPr>
          <p:cNvSpPr>
            <a:spLocks noGrp="1"/>
          </p:cNvSpPr>
          <p:nvPr>
            <p:ph sz="half" idx="2"/>
          </p:nvPr>
        </p:nvSpPr>
        <p:spPr>
          <a:xfrm>
            <a:off x="7064476" y="811160"/>
            <a:ext cx="5127523" cy="6046839"/>
          </a:xfrm>
        </p:spPr>
        <p:txBody>
          <a:bodyPr>
            <a:normAutofit/>
          </a:bodyPr>
          <a:lstStyle/>
          <a:p>
            <a:pPr algn="just"/>
            <a:r>
              <a:rPr lang="en-US" sz="2800" b="1" i="0" dirty="0">
                <a:solidFill>
                  <a:srgbClr val="000000"/>
                </a:solidFill>
                <a:effectLst/>
                <a:latin typeface="Times-Bold"/>
              </a:rPr>
              <a:t>Legal Approach:</a:t>
            </a:r>
          </a:p>
          <a:p>
            <a:pPr marL="0" indent="0" algn="just">
              <a:buNone/>
            </a:pPr>
            <a:r>
              <a:rPr lang="en-US" sz="2800" b="0" i="0" dirty="0">
                <a:solidFill>
                  <a:srgbClr val="424142"/>
                </a:solidFill>
                <a:effectLst/>
                <a:latin typeface="Times-Roman"/>
              </a:rPr>
              <a:t>This approach emphasizes only one aspect i.e., transfer of ownership to buyer: It explains the regulatory aspect of marketing.</a:t>
            </a:r>
            <a:r>
              <a:rPr lang="en-US" sz="2800" dirty="0"/>
              <a:t> </a:t>
            </a:r>
            <a:br>
              <a:rPr lang="en-US" sz="2800" dirty="0"/>
            </a:br>
            <a:endParaRPr lang="en-US" sz="2800" dirty="0"/>
          </a:p>
        </p:txBody>
      </p:sp>
    </p:spTree>
    <p:extLst>
      <p:ext uri="{BB962C8B-B14F-4D97-AF65-F5344CB8AC3E}">
        <p14:creationId xmlns:p14="http://schemas.microsoft.com/office/powerpoint/2010/main" val="23814269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23C00-0845-2CED-B7B7-A56068F92EF5}"/>
              </a:ext>
            </a:extLst>
          </p:cNvPr>
          <p:cNvSpPr>
            <a:spLocks noGrp="1"/>
          </p:cNvSpPr>
          <p:nvPr>
            <p:ph type="title"/>
          </p:nvPr>
        </p:nvSpPr>
        <p:spPr>
          <a:xfrm>
            <a:off x="18321" y="0"/>
            <a:ext cx="6323485" cy="766916"/>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Approaches of Marketing</a:t>
            </a:r>
            <a:endParaRPr lang="en-US" sz="2800" dirty="0"/>
          </a:p>
        </p:txBody>
      </p:sp>
      <p:sp>
        <p:nvSpPr>
          <p:cNvPr id="4" name="Text Placeholder 3">
            <a:extLst>
              <a:ext uri="{FF2B5EF4-FFF2-40B4-BE49-F238E27FC236}">
                <a16:creationId xmlns:a16="http://schemas.microsoft.com/office/drawing/2014/main" id="{A0559F95-89A3-605F-4B51-EB010FD6BF15}"/>
              </a:ext>
            </a:extLst>
          </p:cNvPr>
          <p:cNvSpPr>
            <a:spLocks noGrp="1"/>
          </p:cNvSpPr>
          <p:nvPr>
            <p:ph type="body" sz="half" idx="2"/>
          </p:nvPr>
        </p:nvSpPr>
        <p:spPr>
          <a:xfrm>
            <a:off x="-70169" y="884904"/>
            <a:ext cx="8550492" cy="5973096"/>
          </a:xfrm>
        </p:spPr>
        <p:txBody>
          <a:bodyPr>
            <a:normAutofit/>
          </a:bodyPr>
          <a:lstStyle/>
          <a:p>
            <a:pPr algn="just"/>
            <a:r>
              <a:rPr lang="en-US" sz="2800" b="1" i="0" dirty="0">
                <a:solidFill>
                  <a:srgbClr val="000000"/>
                </a:solidFill>
                <a:effectLst/>
                <a:latin typeface="Times-Bold"/>
              </a:rPr>
              <a:t>Economic Approach:</a:t>
            </a:r>
          </a:p>
          <a:p>
            <a:pPr algn="just"/>
            <a:r>
              <a:rPr lang="en-US" sz="2800" b="0" i="0" dirty="0">
                <a:solidFill>
                  <a:srgbClr val="424142"/>
                </a:solidFill>
                <a:effectLst/>
                <a:latin typeface="Times-Roman"/>
              </a:rPr>
              <a:t>This approach deals with only the problems of supply, demand and price</a:t>
            </a:r>
            <a:r>
              <a:rPr lang="en-US" sz="2800" dirty="0"/>
              <a:t> </a:t>
            </a:r>
            <a:br>
              <a:rPr lang="en-US" sz="2800" dirty="0"/>
            </a:br>
            <a:endParaRPr lang="en-US" sz="2800" dirty="0"/>
          </a:p>
        </p:txBody>
      </p:sp>
      <p:pic>
        <p:nvPicPr>
          <p:cNvPr id="13314" name="Picture 2" descr="Free A Man with Sticky Notes by a Whiteboard Stock Photo">
            <a:extLst>
              <a:ext uri="{FF2B5EF4-FFF2-40B4-BE49-F238E27FC236}">
                <a16:creationId xmlns:a16="http://schemas.microsoft.com/office/drawing/2014/main" id="{0D376B3F-E5F7-95F6-C417-DA8C7FEF1F0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480323" y="34132"/>
            <a:ext cx="4041280" cy="366771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7603AC5-135C-E0EB-D64A-5C936CF0446B}"/>
              </a:ext>
            </a:extLst>
          </p:cNvPr>
          <p:cNvSpPr txBox="1"/>
          <p:nvPr/>
        </p:nvSpPr>
        <p:spPr>
          <a:xfrm>
            <a:off x="8480323" y="3819832"/>
            <a:ext cx="3583858"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https://www.pexels.com/photo/a-man-with-sticky-notes-by-a-whiteboard-17714158/</a:t>
            </a:r>
          </a:p>
        </p:txBody>
      </p:sp>
    </p:spTree>
    <p:extLst>
      <p:ext uri="{BB962C8B-B14F-4D97-AF65-F5344CB8AC3E}">
        <p14:creationId xmlns:p14="http://schemas.microsoft.com/office/powerpoint/2010/main" val="30535539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039E23-ED7A-76B1-F3AF-0297C5AC7A35}"/>
              </a:ext>
            </a:extLst>
          </p:cNvPr>
          <p:cNvSpPr>
            <a:spLocks noGrp="1"/>
          </p:cNvSpPr>
          <p:nvPr>
            <p:ph type="title"/>
          </p:nvPr>
        </p:nvSpPr>
        <p:spPr>
          <a:xfrm>
            <a:off x="0" y="0"/>
            <a:ext cx="12192000" cy="929148"/>
          </a:xfrm>
        </p:spPr>
        <p:txBody>
          <a:bodyPr>
            <a:normAutofit/>
          </a:bodyPr>
          <a:lstStyle/>
          <a:p>
            <a:r>
              <a:rPr lang="en-US" sz="2800" dirty="0"/>
              <a:t>References</a:t>
            </a:r>
          </a:p>
        </p:txBody>
      </p:sp>
      <p:sp>
        <p:nvSpPr>
          <p:cNvPr id="3" name="Content Placeholder 2">
            <a:extLst>
              <a:ext uri="{FF2B5EF4-FFF2-40B4-BE49-F238E27FC236}">
                <a16:creationId xmlns:a16="http://schemas.microsoft.com/office/drawing/2014/main" id="{A49FA15C-D7CD-5271-8F15-DAC9BFE2214D}"/>
              </a:ext>
            </a:extLst>
          </p:cNvPr>
          <p:cNvSpPr>
            <a:spLocks noGrp="1"/>
          </p:cNvSpPr>
          <p:nvPr>
            <p:ph idx="1"/>
          </p:nvPr>
        </p:nvSpPr>
        <p:spPr>
          <a:xfrm>
            <a:off x="0" y="929148"/>
            <a:ext cx="12192000" cy="5928851"/>
          </a:xfrm>
        </p:spPr>
        <p:txBody>
          <a:bodyPr/>
          <a:lstStyle/>
          <a:p>
            <a:pPr marL="0" marR="0" indent="0" algn="just">
              <a:lnSpc>
                <a:spcPct val="150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Fundamentals of marketing, Marilyn, A, S, John, D, Routledge (Taylor and Francis) London New York,2007</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50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Principles of marketing. Rashmi. R. Das. https://ddceutkal.ac.in/Downloads/UG_SLM/Commerce/Principle_Marketing.pdf</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50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 Fundamentals, University of New South Wales,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Spoonfeedme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4153945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9B2D3-5693-DC15-B4C0-E013B7C77322}"/>
              </a:ext>
            </a:extLst>
          </p:cNvPr>
          <p:cNvSpPr>
            <a:spLocks noGrp="1"/>
          </p:cNvSpPr>
          <p:nvPr>
            <p:ph type="title"/>
          </p:nvPr>
        </p:nvSpPr>
        <p:spPr>
          <a:xfrm>
            <a:off x="0" y="0"/>
            <a:ext cx="12192000" cy="619432"/>
          </a:xfrm>
        </p:spPr>
        <p:txBody>
          <a:bodyPr>
            <a:normAutofit/>
          </a:bodyPr>
          <a:lstStyle/>
          <a:p>
            <a:r>
              <a:rPr lang="en-US" sz="2800" dirty="0"/>
              <a:t>References </a:t>
            </a:r>
          </a:p>
        </p:txBody>
      </p:sp>
      <p:sp>
        <p:nvSpPr>
          <p:cNvPr id="3" name="Content Placeholder 2">
            <a:extLst>
              <a:ext uri="{FF2B5EF4-FFF2-40B4-BE49-F238E27FC236}">
                <a16:creationId xmlns:a16="http://schemas.microsoft.com/office/drawing/2014/main" id="{1096EBE9-8E5F-B5ED-FB3A-E7A0777904A8}"/>
              </a:ext>
            </a:extLst>
          </p:cNvPr>
          <p:cNvSpPr>
            <a:spLocks noGrp="1"/>
          </p:cNvSpPr>
          <p:nvPr>
            <p:ph idx="1"/>
          </p:nvPr>
        </p:nvSpPr>
        <p:spPr>
          <a:xfrm>
            <a:off x="-1" y="619432"/>
            <a:ext cx="12191999" cy="6238567"/>
          </a:xfrm>
        </p:spPr>
        <p:txBody>
          <a:bodyPr/>
          <a:lstStyle/>
          <a:p>
            <a:pPr marL="0" marR="0" indent="0" algn="just">
              <a:lnSpc>
                <a:spcPct val="150000"/>
              </a:lnSpc>
              <a:spcBef>
                <a:spcPts val="0"/>
              </a:spcBef>
              <a:spcAft>
                <a:spcPts val="80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Principles of Marketing, Pearson. 17th edition, Kotler P. and Armstrong G,2017</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50000"/>
              </a:lnSpc>
              <a:spcBef>
                <a:spcPts val="0"/>
              </a:spcBef>
              <a:spcAft>
                <a:spcPts val="80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Essentials of Marketing 17th Edition, William Perreault, Joseph Cannon, E. Jerome McCarthy , McGraw-Hill Education,2021</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50000"/>
              </a:lnSpc>
              <a:spcBef>
                <a:spcPts val="0"/>
              </a:spcBef>
              <a:spcAft>
                <a:spcPts val="80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Polese</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Francesco, and Evert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Gummesson</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ProQuest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Ebook</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Central, </a:t>
            </a:r>
            <a:r>
              <a:rPr lang="en-US" sz="2400" u="sng" kern="0" dirty="0">
                <a:solidFill>
                  <a:srgbClr val="467886"/>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http://ebookcentral.proquest.com/lib/aunke -</a:t>
            </a:r>
            <a:r>
              <a:rPr lang="en-US" sz="2400" u="sng" kern="0" dirty="0" err="1">
                <a:solidFill>
                  <a:srgbClr val="467886"/>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ebooks</a:t>
            </a:r>
            <a:r>
              <a:rPr lang="en-US" sz="2400" u="sng" kern="0" dirty="0">
                <a:solidFill>
                  <a:srgbClr val="467886"/>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detail. action?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docID</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=4856363,2017</a:t>
            </a:r>
          </a:p>
          <a:p>
            <a:pPr marL="0" marR="0" indent="0" algn="just">
              <a:lnSpc>
                <a:spcPct val="150000"/>
              </a:lnSpc>
              <a:spcBef>
                <a:spcPts val="0"/>
              </a:spcBef>
              <a:spcAft>
                <a:spcPts val="800"/>
              </a:spcAft>
              <a:buNone/>
            </a:pPr>
            <a:r>
              <a:rPr lang="en-US" sz="2400" kern="100" dirty="0">
                <a:effectLst/>
                <a:latin typeface="Aptos" panose="020B0004020202020204" pitchFamily="34" charset="0"/>
                <a:ea typeface="Aptos" panose="020B0004020202020204" pitchFamily="34" charset="0"/>
                <a:cs typeface="Times New Roman" panose="02020603050405020304" pitchFamily="18" charset="0"/>
              </a:rPr>
              <a:t>Wall.io (2023). https://www.pexels.com/photo/a-man-with-sticky-notes-by-a-whiteboard-17714158/</a:t>
            </a:r>
          </a:p>
          <a:p>
            <a:endParaRPr lang="en-US" dirty="0"/>
          </a:p>
        </p:txBody>
      </p:sp>
    </p:spTree>
    <p:extLst>
      <p:ext uri="{BB962C8B-B14F-4D97-AF65-F5344CB8AC3E}">
        <p14:creationId xmlns:p14="http://schemas.microsoft.com/office/powerpoint/2010/main" val="29042426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12DEB-AFF2-7E58-2606-6202B39A383C}"/>
              </a:ext>
            </a:extLst>
          </p:cNvPr>
          <p:cNvSpPr>
            <a:spLocks noGrp="1"/>
          </p:cNvSpPr>
          <p:nvPr>
            <p:ph type="title"/>
          </p:nvPr>
        </p:nvSpPr>
        <p:spPr>
          <a:xfrm>
            <a:off x="-1" y="0"/>
            <a:ext cx="12078929" cy="958645"/>
          </a:xfrm>
        </p:spPr>
        <p:txBody>
          <a:bodyPr>
            <a:normAutofit/>
          </a:bodyPr>
          <a:lstStyle/>
          <a:p>
            <a:r>
              <a:rPr lang="en-US" sz="2800" dirty="0"/>
              <a:t>References</a:t>
            </a:r>
          </a:p>
        </p:txBody>
      </p:sp>
      <p:sp>
        <p:nvSpPr>
          <p:cNvPr id="3" name="Content Placeholder 2">
            <a:extLst>
              <a:ext uri="{FF2B5EF4-FFF2-40B4-BE49-F238E27FC236}">
                <a16:creationId xmlns:a16="http://schemas.microsoft.com/office/drawing/2014/main" id="{6BBB57A7-DE76-9EA5-DB0D-2173041AE479}"/>
              </a:ext>
            </a:extLst>
          </p:cNvPr>
          <p:cNvSpPr>
            <a:spLocks noGrp="1"/>
          </p:cNvSpPr>
          <p:nvPr>
            <p:ph idx="1"/>
          </p:nvPr>
        </p:nvSpPr>
        <p:spPr>
          <a:xfrm>
            <a:off x="0" y="840658"/>
            <a:ext cx="12192000" cy="6017341"/>
          </a:xfrm>
        </p:spPr>
        <p:txBody>
          <a:bodyPr>
            <a:normAutofit/>
          </a:bodyPr>
          <a:lstStyle/>
          <a:p>
            <a:pPr algn="just"/>
            <a:r>
              <a:rPr lang="en-US" sz="2800" dirty="0" err="1">
                <a:latin typeface="Times New Roman" panose="02020603050405020304" pitchFamily="18" charset="0"/>
                <a:cs typeface="Times New Roman" panose="02020603050405020304" pitchFamily="18" charset="0"/>
              </a:rPr>
              <a:t>Mikhali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Nilov</a:t>
            </a:r>
            <a:r>
              <a:rPr lang="en-US" sz="2800" dirty="0">
                <a:latin typeface="Times New Roman" panose="02020603050405020304" pitchFamily="18" charset="0"/>
                <a:cs typeface="Times New Roman" panose="02020603050405020304" pitchFamily="18" charset="0"/>
              </a:rPr>
              <a:t> (2021). </a:t>
            </a:r>
            <a:r>
              <a:rPr lang="en-US" sz="2800" dirty="0">
                <a:latin typeface="Times New Roman" panose="02020603050405020304" pitchFamily="18" charset="0"/>
                <a:cs typeface="Times New Roman" panose="02020603050405020304" pitchFamily="18" charset="0"/>
                <a:hlinkClick r:id="rId2"/>
              </a:rPr>
              <a:t>https://www.pexels.com/photo/food-italian-pizza-restaurant-6969962/</a:t>
            </a:r>
            <a:endParaRPr lang="en-US" sz="2800" dirty="0">
              <a:latin typeface="Times New Roman" panose="02020603050405020304" pitchFamily="18" charset="0"/>
              <a:cs typeface="Times New Roman" panose="02020603050405020304" pitchFamily="18" charset="0"/>
            </a:endParaRPr>
          </a:p>
          <a:p>
            <a:pPr algn="just"/>
            <a:r>
              <a:rPr lang="en-US" sz="2800" dirty="0" err="1">
                <a:latin typeface="Times New Roman" panose="02020603050405020304" pitchFamily="18" charset="0"/>
                <a:cs typeface="Times New Roman" panose="02020603050405020304" pitchFamily="18" charset="0"/>
              </a:rPr>
              <a:t>Shimazak</a:t>
            </a:r>
            <a:r>
              <a:rPr lang="en-US" sz="2800" dirty="0">
                <a:latin typeface="Times New Roman" panose="02020603050405020304" pitchFamily="18" charset="0"/>
                <a:cs typeface="Times New Roman" panose="02020603050405020304" pitchFamily="18" charset="0"/>
              </a:rPr>
              <a:t> Zaki (2020). </a:t>
            </a:r>
            <a:r>
              <a:rPr lang="en-US" sz="2800" dirty="0">
                <a:latin typeface="Times New Roman" panose="02020603050405020304" pitchFamily="18" charset="0"/>
                <a:cs typeface="Times New Roman" panose="02020603050405020304" pitchFamily="18" charset="0"/>
                <a:hlinkClick r:id="rId3"/>
              </a:rPr>
              <a:t>https://www.pexels.com/photo/man-in-gray-blazer-with-sale-tags-5935754/</a:t>
            </a:r>
            <a:endParaRPr lang="en-US" sz="2800" dirty="0">
              <a:latin typeface="Times New Roman" panose="02020603050405020304" pitchFamily="18" charset="0"/>
              <a:cs typeface="Times New Roman" panose="02020603050405020304" pitchFamily="18" charset="0"/>
            </a:endParaRPr>
          </a:p>
          <a:p>
            <a:pPr algn="just"/>
            <a:r>
              <a:rPr lang="en-US" sz="2800" dirty="0" err="1">
                <a:latin typeface="Times New Roman" panose="02020603050405020304" pitchFamily="18" charset="0"/>
                <a:cs typeface="Times New Roman" panose="02020603050405020304" pitchFamily="18" charset="0"/>
              </a:rPr>
              <a:t>Domitry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Limonov</a:t>
            </a:r>
            <a:r>
              <a:rPr lang="en-US" sz="2800" dirty="0">
                <a:latin typeface="Times New Roman" panose="02020603050405020304" pitchFamily="18" charset="0"/>
                <a:cs typeface="Times New Roman" panose="02020603050405020304" pitchFamily="18" charset="0"/>
              </a:rPr>
              <a:t> (2021). </a:t>
            </a:r>
            <a:r>
              <a:rPr lang="en-US" sz="2800" dirty="0">
                <a:latin typeface="Times New Roman" panose="02020603050405020304" pitchFamily="18" charset="0"/>
                <a:cs typeface="Times New Roman" panose="02020603050405020304" pitchFamily="18" charset="0"/>
                <a:hlinkClick r:id="rId4"/>
              </a:rPr>
              <a:t>https://www.pexels.com/photo/products-on-market-shelves-8766369/</a:t>
            </a:r>
            <a:endParaRPr lang="en-US" sz="2800" dirty="0">
              <a:latin typeface="Times New Roman" panose="02020603050405020304" pitchFamily="18" charset="0"/>
              <a:cs typeface="Times New Roman" panose="02020603050405020304" pitchFamily="18" charset="0"/>
            </a:endParaRPr>
          </a:p>
          <a:p>
            <a:pPr algn="just"/>
            <a:r>
              <a:rPr lang="en-US" sz="2800" dirty="0" err="1">
                <a:latin typeface="Times New Roman" panose="02020603050405020304" pitchFamily="18" charset="0"/>
                <a:cs typeface="Times New Roman" panose="02020603050405020304" pitchFamily="18" charset="0"/>
              </a:rPr>
              <a:t>Kindel</a:t>
            </a:r>
            <a:r>
              <a:rPr lang="en-US" sz="2800" dirty="0">
                <a:latin typeface="Times New Roman" panose="02020603050405020304" pitchFamily="18" charset="0"/>
                <a:cs typeface="Times New Roman" panose="02020603050405020304" pitchFamily="18" charset="0"/>
              </a:rPr>
              <a:t> Media (2021). https://www.pexels.com/photo/person-in-blue-long-sleeve-shirt-holding-yellow-plastic-container-8352004/</a:t>
            </a:r>
          </a:p>
        </p:txBody>
      </p:sp>
    </p:spTree>
    <p:extLst>
      <p:ext uri="{BB962C8B-B14F-4D97-AF65-F5344CB8AC3E}">
        <p14:creationId xmlns:p14="http://schemas.microsoft.com/office/powerpoint/2010/main" val="33620180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EB6DFE-675F-6E42-FFE8-35678F698ED2}"/>
              </a:ext>
            </a:extLst>
          </p:cNvPr>
          <p:cNvSpPr>
            <a:spLocks noGrp="1"/>
          </p:cNvSpPr>
          <p:nvPr>
            <p:ph type="title"/>
          </p:nvPr>
        </p:nvSpPr>
        <p:spPr>
          <a:xfrm>
            <a:off x="0" y="0"/>
            <a:ext cx="12192000" cy="575187"/>
          </a:xfrm>
        </p:spPr>
        <p:txBody>
          <a:bodyPr>
            <a:normAutofit/>
          </a:bodyPr>
          <a:lstStyle/>
          <a:p>
            <a:r>
              <a:rPr lang="en-US" sz="2800" dirty="0">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817EC46C-0A18-546F-E8BF-4FCACC0C42AB}"/>
              </a:ext>
            </a:extLst>
          </p:cNvPr>
          <p:cNvSpPr>
            <a:spLocks noGrp="1"/>
          </p:cNvSpPr>
          <p:nvPr>
            <p:ph idx="1"/>
          </p:nvPr>
        </p:nvSpPr>
        <p:spPr>
          <a:xfrm>
            <a:off x="0" y="575187"/>
            <a:ext cx="12192000" cy="6282813"/>
          </a:xfrm>
        </p:spPr>
        <p:txBody>
          <a:bodyPr/>
          <a:lstStyle/>
          <a:p>
            <a:pPr algn="just"/>
            <a:r>
              <a:rPr lang="en-US" sz="2800" dirty="0"/>
              <a:t>Tiger Lily (2020). </a:t>
            </a:r>
            <a:r>
              <a:rPr lang="en-US" sz="2800" dirty="0">
                <a:hlinkClick r:id="rId2"/>
              </a:rPr>
              <a:t>https://www.pexels.com/photo/photo-of-men-working-in-a-warehouse-4483860/</a:t>
            </a:r>
            <a:endParaRPr lang="en-US" sz="2800" dirty="0"/>
          </a:p>
          <a:p>
            <a:pPr algn="just"/>
            <a:r>
              <a:rPr lang="en-US" sz="2800" dirty="0"/>
              <a:t>Tim Douglas (2021). </a:t>
            </a:r>
            <a:r>
              <a:rPr lang="en-US" sz="2800" dirty="0">
                <a:hlinkClick r:id="rId3"/>
              </a:rPr>
              <a:t>https://www.pexels.com/photo/happy-woman-jumping-with-shopping-bags-6567607/</a:t>
            </a:r>
            <a:endParaRPr lang="en-US" sz="2800" dirty="0"/>
          </a:p>
          <a:p>
            <a:pPr algn="just"/>
            <a:r>
              <a:rPr lang="en-US" sz="2800" dirty="0"/>
              <a:t>Rachel Claire (2020). </a:t>
            </a:r>
            <a:r>
              <a:rPr lang="en-US" sz="2800" dirty="0">
                <a:hlinkClick r:id="rId4"/>
              </a:rPr>
              <a:t>https://www.pexels.com/photo/young-ethnic-female-employee-standing-at-counter-in-creative-gift-shop-5490917/</a:t>
            </a:r>
            <a:endParaRPr lang="en-US" sz="2800" dirty="0"/>
          </a:p>
          <a:p>
            <a:pPr algn="just"/>
            <a:r>
              <a:rPr lang="en-US" sz="2800" dirty="0"/>
              <a:t>Canva Studio (2019). https://www.pexels.com/photo/woman-sharing-her-presentation-with-her-colleagues-3153198/</a:t>
            </a:r>
          </a:p>
          <a:p>
            <a:endParaRPr lang="en-US" dirty="0"/>
          </a:p>
        </p:txBody>
      </p:sp>
    </p:spTree>
    <p:extLst>
      <p:ext uri="{BB962C8B-B14F-4D97-AF65-F5344CB8AC3E}">
        <p14:creationId xmlns:p14="http://schemas.microsoft.com/office/powerpoint/2010/main" val="21081644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881DD-03F6-808F-0116-5F7B3F9EBCC9}"/>
              </a:ext>
            </a:extLst>
          </p:cNvPr>
          <p:cNvSpPr>
            <a:spLocks noGrp="1"/>
          </p:cNvSpPr>
          <p:nvPr>
            <p:ph type="title"/>
          </p:nvPr>
        </p:nvSpPr>
        <p:spPr>
          <a:xfrm>
            <a:off x="0" y="0"/>
            <a:ext cx="12192000" cy="663677"/>
          </a:xfrm>
        </p:spPr>
        <p:txBody>
          <a:bodyPr>
            <a:normAutofit/>
          </a:bodyPr>
          <a:lstStyle/>
          <a:p>
            <a:r>
              <a:rPr lang="en-US" sz="2800" dirty="0"/>
              <a:t>References</a:t>
            </a:r>
          </a:p>
        </p:txBody>
      </p:sp>
      <p:sp>
        <p:nvSpPr>
          <p:cNvPr id="3" name="Content Placeholder 2">
            <a:extLst>
              <a:ext uri="{FF2B5EF4-FFF2-40B4-BE49-F238E27FC236}">
                <a16:creationId xmlns:a16="http://schemas.microsoft.com/office/drawing/2014/main" id="{503E31D7-E439-486B-8017-D7C71A2169C2}"/>
              </a:ext>
            </a:extLst>
          </p:cNvPr>
          <p:cNvSpPr>
            <a:spLocks noGrp="1"/>
          </p:cNvSpPr>
          <p:nvPr>
            <p:ph idx="1"/>
          </p:nvPr>
        </p:nvSpPr>
        <p:spPr>
          <a:xfrm>
            <a:off x="0" y="870155"/>
            <a:ext cx="12192000" cy="5987845"/>
          </a:xfrm>
        </p:spPr>
        <p:txBody>
          <a:bodyPr>
            <a:normAutofit/>
          </a:bodyPr>
          <a:lstStyle/>
          <a:p>
            <a:pPr algn="just"/>
            <a:r>
              <a:rPr lang="en-US" sz="2800" dirty="0"/>
              <a:t>Andrew Neel (2019). </a:t>
            </a:r>
            <a:r>
              <a:rPr lang="en-US" sz="2800" dirty="0">
                <a:hlinkClick r:id="rId2"/>
              </a:rPr>
              <a:t>https://www.pexels.com/photo/woman-in-gray-jacket-sitting-beside-desk-2682452/</a:t>
            </a:r>
            <a:endParaRPr lang="en-US" sz="2800" dirty="0"/>
          </a:p>
          <a:p>
            <a:pPr algn="just"/>
            <a:r>
              <a:rPr lang="en-US" sz="2800" dirty="0"/>
              <a:t>Cotton bro Studio (2020). </a:t>
            </a:r>
            <a:r>
              <a:rPr lang="en-US" sz="2800" dirty="0">
                <a:hlinkClick r:id="rId3"/>
              </a:rPr>
              <a:t>https://www.pexels.com/photo/woman-standing-behind-reception-desk-5137951/</a:t>
            </a:r>
            <a:endParaRPr lang="en-US" sz="2800" dirty="0"/>
          </a:p>
          <a:p>
            <a:pPr algn="just"/>
            <a:r>
              <a:rPr lang="en-US" sz="2800" dirty="0"/>
              <a:t>Mart Production (2020).https://www.pexels.com/photo/man-in-black-suit-jacket-wearing-eyeglasses-7256457/</a:t>
            </a:r>
          </a:p>
          <a:p>
            <a:pPr algn="just"/>
            <a:r>
              <a:rPr lang="en-US" sz="2800" dirty="0"/>
              <a:t>Anrea </a:t>
            </a:r>
            <a:r>
              <a:rPr lang="en-US" sz="2800" dirty="0" err="1"/>
              <a:t>Bova</a:t>
            </a:r>
            <a:r>
              <a:rPr lang="en-US" sz="2800" dirty="0"/>
              <a:t> (2021). https://www.pexels.com/photo/a-man-walking-on-a-grocery-store-6488897/</a:t>
            </a:r>
          </a:p>
        </p:txBody>
      </p:sp>
    </p:spTree>
    <p:extLst>
      <p:ext uri="{BB962C8B-B14F-4D97-AF65-F5344CB8AC3E}">
        <p14:creationId xmlns:p14="http://schemas.microsoft.com/office/powerpoint/2010/main" val="416173976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348</TotalTime>
  <Words>2644</Words>
  <Application>Microsoft Office PowerPoint</Application>
  <PresentationFormat>Widescreen</PresentationFormat>
  <Paragraphs>163</Paragraphs>
  <Slides>33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33</vt:i4>
      </vt:variant>
    </vt:vector>
  </HeadingPairs>
  <TitlesOfParts>
    <vt:vector size="41" baseType="lpstr">
      <vt:lpstr>Aptos</vt:lpstr>
      <vt:lpstr>Arial</vt:lpstr>
      <vt:lpstr>Times New Roman</vt:lpstr>
      <vt:lpstr>Times-Bold</vt:lpstr>
      <vt:lpstr>Times-Roman</vt:lpstr>
      <vt:lpstr>Trebuchet MS</vt:lpstr>
      <vt:lpstr>Wingdings 3</vt:lpstr>
      <vt:lpstr>Facet</vt:lpstr>
      <vt:lpstr>COURSE: FUNDAMENTALS OF MARKETING </vt:lpstr>
      <vt:lpstr>NATURE OF MARKETING </vt:lpstr>
      <vt:lpstr>Nature of marketing </vt:lpstr>
      <vt:lpstr>Nature of marketing </vt:lpstr>
      <vt:lpstr>Nature of marketing </vt:lpstr>
      <vt:lpstr>Scope of Marketing </vt:lpstr>
      <vt:lpstr>Scope of Marketing</vt:lpstr>
      <vt:lpstr>Marketing  types of entities </vt:lpstr>
      <vt:lpstr>Marketing  types of entities</vt:lpstr>
      <vt:lpstr>Marketing  types of entities</vt:lpstr>
      <vt:lpstr>Marketing  types of entities</vt:lpstr>
      <vt:lpstr>Objectives of Marketing</vt:lpstr>
      <vt:lpstr>Objectives of Marketing</vt:lpstr>
      <vt:lpstr>Importance of marketing</vt:lpstr>
      <vt:lpstr>Importance of marketing</vt:lpstr>
      <vt:lpstr>Importance of marketing</vt:lpstr>
      <vt:lpstr>Objectives of Marketing</vt:lpstr>
      <vt:lpstr>Importance of Marketing  Towards Society</vt:lpstr>
      <vt:lpstr>Towards Company </vt:lpstr>
      <vt:lpstr>Functions of marketing management </vt:lpstr>
      <vt:lpstr>Functions of marketing management</vt:lpstr>
      <vt:lpstr>Functions of marketing management</vt:lpstr>
      <vt:lpstr>Approaches of Marketing </vt:lpstr>
      <vt:lpstr>Approaches of Marketing</vt:lpstr>
      <vt:lpstr>Approaches of Marketing</vt:lpstr>
      <vt:lpstr>Approaches of Marketing</vt:lpstr>
      <vt:lpstr>Approaches of Marketing</vt:lpstr>
      <vt:lpstr>Approaches of Marketing</vt:lpstr>
      <vt:lpstr>References</vt:lpstr>
      <vt:lpstr>References </vt:lpstr>
      <vt:lpstr>References</vt:lpstr>
      <vt:lpstr>References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Dr. Lucy K. Kirima</dc:creator>
  <cp:lastModifiedBy>Dr. Lucy K. Kirima</cp:lastModifiedBy>
  <cp:revision>53</cp:revision>
  <dcterms:created xsi:type="dcterms:W3CDTF">2024-09-25T09:19:23Z</dcterms:created>
  <dcterms:modified xsi:type="dcterms:W3CDTF">2024-09-29T17:37:10Z</dcterms:modified>
</cp:coreProperties>
</file>