
<file path=[Content_Types].xml><?xml version="1.0" encoding="utf-8"?>
<Types xmlns="http://schemas.openxmlformats.org/package/2006/content-types">
  <Default ContentType="image/jpeg" Extension="jpg"/>
  <Default ContentType="application/xml" Extension="xml"/>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9" roundtripDataSignature="AMtx7mh/FMjJxOjc3dS24+mzF6jb0We7/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customschemas.google.com/relationships/presentationmetadata" Target="metadata"/><Relationship Id="rId16" Type="http://schemas.openxmlformats.org/officeDocument/2006/relationships/slide" Target="slides/slide12.xml"/><Relationship Id="rId38" Type="http://schemas.openxmlformats.org/officeDocument/2006/relationships/slide" Target="slides/slide34.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1pPr>
            <a:lvl2pPr indent="-228600" lvl="1" marL="9144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2pPr>
            <a:lvl3pPr indent="-228600" lvl="2" marL="13716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3pPr>
            <a:lvl4pPr indent="-228600" lvl="3" marL="18288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4pPr>
            <a:lvl5pPr indent="-228600" lvl="4" marL="22860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5pPr>
            <a:lvl6pPr indent="-228600" lvl="5" marL="27432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6pPr>
            <a:lvl7pPr indent="-228600" lvl="6" marL="32004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7pPr>
            <a:lvl8pPr indent="-228600" lvl="7" marL="36576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8pPr>
            <a:lvl9pPr indent="-228600" lvl="8" marL="41148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Arial"/>
                <a:ea typeface="Arial"/>
                <a:cs typeface="Arial"/>
                <a:sym typeface="Arial"/>
              </a:rPr>
              <a:t>‹#›</a:t>
            </a:fld>
            <a:endParaRPr b="0" i="0" sz="1200" u="none" cap="none" strike="noStrike">
              <a:solidFill>
                <a:schemeClr val="dk1"/>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5" name="Google Shape;14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1" name="Google Shape;151;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7" name="Google Shape;157;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5" name="Google Shape;165;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2" name="Google Shape;172;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0" name="Google Shape;180;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7" name="Google Shape;187;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4" name="Google Shape;194;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1" name="Google Shape;201;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9" name="Google Shape;209;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6" name="Google Shape;216;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3" name="Google Shape;223;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1" name="Google Shape;231;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8" name="Google Shape;238;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5" name="Google Shape;245;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2" name="Google Shape;252;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9" name="Google Shape;259;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6" name="Google Shape;266;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4" name="Google Shape;274;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1" name="Google Shape;281;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8" name="Google Shape;288;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5" name="Google Shape;295;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0" name="Shape 300"/>
        <p:cNvGrpSpPr/>
        <p:nvPr/>
      </p:nvGrpSpPr>
      <p:grpSpPr>
        <a:xfrm>
          <a:off x="0" y="0"/>
          <a:ext cx="0" cy="0"/>
          <a:chOff x="0" y="0"/>
          <a:chExt cx="0" cy="0"/>
        </a:xfrm>
      </p:grpSpPr>
      <p:sp>
        <p:nvSpPr>
          <p:cNvPr id="301" name="Google Shape;301;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2" name="Google Shape;302;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9" name="Google Shape;309;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7" name="Google Shape;317;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4" name="Google Shape;324;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2" name="Google Shape;332;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40" name="Google Shape;340;p2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1" name="Google Shape;341;p2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6" name="Shape 346"/>
        <p:cNvGrpSpPr/>
        <p:nvPr/>
      </p:nvGrpSpPr>
      <p:grpSpPr>
        <a:xfrm>
          <a:off x="0" y="0"/>
          <a:ext cx="0" cy="0"/>
          <a:chOff x="0" y="0"/>
          <a:chExt cx="0" cy="0"/>
        </a:xfrm>
      </p:grpSpPr>
      <p:sp>
        <p:nvSpPr>
          <p:cNvPr id="347" name="Google Shape;347;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8" name="Google Shape;348;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4" name="Shape 354"/>
        <p:cNvGrpSpPr/>
        <p:nvPr/>
      </p:nvGrpSpPr>
      <p:grpSpPr>
        <a:xfrm>
          <a:off x="0" y="0"/>
          <a:ext cx="0" cy="0"/>
          <a:chOff x="0" y="0"/>
          <a:chExt cx="0" cy="0"/>
        </a:xfrm>
      </p:grpSpPr>
      <p:sp>
        <p:nvSpPr>
          <p:cNvPr id="355" name="Google Shape;355;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6" name="Google Shape;356;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2" name="Shape 362"/>
        <p:cNvGrpSpPr/>
        <p:nvPr/>
      </p:nvGrpSpPr>
      <p:grpSpPr>
        <a:xfrm>
          <a:off x="0" y="0"/>
          <a:ext cx="0" cy="0"/>
          <a:chOff x="0" y="0"/>
          <a:chExt cx="0" cy="0"/>
        </a:xfrm>
      </p:grpSpPr>
      <p:sp>
        <p:nvSpPr>
          <p:cNvPr id="363" name="Google Shape;363;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4" name="Google Shape;364;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8" name="Shape 368"/>
        <p:cNvGrpSpPr/>
        <p:nvPr/>
      </p:nvGrpSpPr>
      <p:grpSpPr>
        <a:xfrm>
          <a:off x="0" y="0"/>
          <a:ext cx="0" cy="0"/>
          <a:chOff x="0" y="0"/>
          <a:chExt cx="0" cy="0"/>
        </a:xfrm>
      </p:grpSpPr>
      <p:sp>
        <p:nvSpPr>
          <p:cNvPr id="369" name="Google Shape;369;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0" name="Google Shape;370;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4" name="Shape 374"/>
        <p:cNvGrpSpPr/>
        <p:nvPr/>
      </p:nvGrpSpPr>
      <p:grpSpPr>
        <a:xfrm>
          <a:off x="0" y="0"/>
          <a:ext cx="0" cy="0"/>
          <a:chOff x="0" y="0"/>
          <a:chExt cx="0" cy="0"/>
        </a:xfrm>
      </p:grpSpPr>
      <p:sp>
        <p:nvSpPr>
          <p:cNvPr id="375" name="Google Shape;375;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6" name="Google Shape;376;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0" name="Shape 380"/>
        <p:cNvGrpSpPr/>
        <p:nvPr/>
      </p:nvGrpSpPr>
      <p:grpSpPr>
        <a:xfrm>
          <a:off x="0" y="0"/>
          <a:ext cx="0" cy="0"/>
          <a:chOff x="0" y="0"/>
          <a:chExt cx="0" cy="0"/>
        </a:xfrm>
      </p:grpSpPr>
      <p:sp>
        <p:nvSpPr>
          <p:cNvPr id="381" name="Google Shape;381;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2" name="Google Shape;382;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26" name="Shape 26"/>
        <p:cNvGrpSpPr/>
        <p:nvPr/>
      </p:nvGrpSpPr>
      <p:grpSpPr>
        <a:xfrm>
          <a:off x="0" y="0"/>
          <a:ext cx="0" cy="0"/>
          <a:chOff x="0" y="0"/>
          <a:chExt cx="0" cy="0"/>
        </a:xfrm>
      </p:grpSpPr>
      <p:grpSp>
        <p:nvGrpSpPr>
          <p:cNvPr id="27" name="Google Shape;27;p36"/>
          <p:cNvGrpSpPr/>
          <p:nvPr/>
        </p:nvGrpSpPr>
        <p:grpSpPr>
          <a:xfrm>
            <a:off x="0" y="-8467"/>
            <a:ext cx="12192000" cy="6866467"/>
            <a:chOff x="0" y="-8467"/>
            <a:chExt cx="12192000" cy="6866467"/>
          </a:xfrm>
        </p:grpSpPr>
        <p:cxnSp>
          <p:nvCxnSpPr>
            <p:cNvPr id="28" name="Google Shape;28;p36"/>
            <p:cNvCxnSpPr/>
            <p:nvPr/>
          </p:nvCxnSpPr>
          <p:spPr>
            <a:xfrm>
              <a:off x="9371012" y="0"/>
              <a:ext cx="1219200" cy="6858000"/>
            </a:xfrm>
            <a:prstGeom prst="straightConnector1">
              <a:avLst/>
            </a:prstGeom>
            <a:noFill/>
            <a:ln cap="flat" cmpd="sng" w="9525">
              <a:solidFill>
                <a:srgbClr val="BFBFBF"/>
              </a:solidFill>
              <a:prstDash val="solid"/>
              <a:round/>
              <a:headEnd len="sm" w="sm" type="none"/>
              <a:tailEnd len="sm" w="sm" type="none"/>
            </a:ln>
          </p:spPr>
        </p:cxnSp>
        <p:cxnSp>
          <p:nvCxnSpPr>
            <p:cNvPr id="29" name="Google Shape;29;p36"/>
            <p:cNvCxnSpPr/>
            <p:nvPr/>
          </p:nvCxnSpPr>
          <p:spPr>
            <a:xfrm flipH="1">
              <a:off x="7425267" y="3681413"/>
              <a:ext cx="4763558" cy="3176587"/>
            </a:xfrm>
            <a:prstGeom prst="straightConnector1">
              <a:avLst/>
            </a:prstGeom>
            <a:noFill/>
            <a:ln cap="flat" cmpd="sng" w="9525">
              <a:solidFill>
                <a:srgbClr val="D8D8D8"/>
              </a:solidFill>
              <a:prstDash val="solid"/>
              <a:round/>
              <a:headEnd len="sm" w="sm" type="none"/>
              <a:tailEnd len="sm" w="sm" type="none"/>
            </a:ln>
          </p:spPr>
        </p:cxnSp>
        <p:sp>
          <p:nvSpPr>
            <p:cNvPr id="30" name="Google Shape;30;p36"/>
            <p:cNvSpPr/>
            <p:nvPr/>
          </p:nvSpPr>
          <p:spPr>
            <a:xfrm>
              <a:off x="9181476" y="-8467"/>
              <a:ext cx="3007349" cy="6866467"/>
            </a:xfrm>
            <a:custGeom>
              <a:rect b="b" l="l" r="r" t="t"/>
              <a:pathLst>
                <a:path extrusionOk="0" h="6866467" w="3007349">
                  <a:moveTo>
                    <a:pt x="2045532" y="0"/>
                  </a:moveTo>
                  <a:lnTo>
                    <a:pt x="3007349" y="0"/>
                  </a:lnTo>
                  <a:lnTo>
                    <a:pt x="3007349" y="6866467"/>
                  </a:lnTo>
                  <a:lnTo>
                    <a:pt x="0" y="6866467"/>
                  </a:lnTo>
                  <a:lnTo>
                    <a:pt x="2045532" y="0"/>
                  </a:lnTo>
                  <a:close/>
                </a:path>
              </a:pathLst>
            </a:custGeom>
            <a:solidFill>
              <a:schemeClr val="accent1">
                <a:alpha val="29803"/>
              </a:schemeClr>
            </a:solidFill>
            <a:ln>
              <a:noFill/>
            </a:ln>
          </p:spPr>
        </p:sp>
        <p:sp>
          <p:nvSpPr>
            <p:cNvPr id="31" name="Google Shape;31;p36"/>
            <p:cNvSpPr/>
            <p:nvPr/>
          </p:nvSpPr>
          <p:spPr>
            <a:xfrm>
              <a:off x="9603442" y="-8467"/>
              <a:ext cx="2588558" cy="6866467"/>
            </a:xfrm>
            <a:custGeom>
              <a:rect b="b" l="l" r="r" t="t"/>
              <a:pathLst>
                <a:path extrusionOk="0" h="6866467" w="2573311">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32" name="Google Shape;32;p36"/>
            <p:cNvSpPr/>
            <p:nvPr/>
          </p:nvSpPr>
          <p:spPr>
            <a:xfrm>
              <a:off x="8932333" y="3048000"/>
              <a:ext cx="3259667" cy="3810000"/>
            </a:xfrm>
            <a:prstGeom prst="triangle">
              <a:avLst>
                <a:gd fmla="val 100000" name="adj"/>
              </a:avLst>
            </a:prstGeom>
            <a:solidFill>
              <a:schemeClr val="accent2">
                <a:alpha val="71764"/>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 name="Google Shape;33;p36"/>
            <p:cNvSpPr/>
            <p:nvPr/>
          </p:nvSpPr>
          <p:spPr>
            <a:xfrm>
              <a:off x="9334500" y="-8467"/>
              <a:ext cx="2854326" cy="6866467"/>
            </a:xfrm>
            <a:custGeom>
              <a:rect b="b" l="l" r="r" t="t"/>
              <a:pathLst>
                <a:path extrusionOk="0" h="6866467" w="2858013">
                  <a:moveTo>
                    <a:pt x="0" y="0"/>
                  </a:moveTo>
                  <a:lnTo>
                    <a:pt x="2858013" y="0"/>
                  </a:lnTo>
                  <a:lnTo>
                    <a:pt x="2858013" y="6866467"/>
                  </a:lnTo>
                  <a:lnTo>
                    <a:pt x="2473942" y="6866467"/>
                  </a:lnTo>
                  <a:lnTo>
                    <a:pt x="0" y="0"/>
                  </a:lnTo>
                  <a:close/>
                </a:path>
              </a:pathLst>
            </a:custGeom>
            <a:solidFill>
              <a:srgbClr val="3F7818">
                <a:alpha val="69803"/>
              </a:srgbClr>
            </a:solidFill>
            <a:ln>
              <a:noFill/>
            </a:ln>
          </p:spPr>
        </p:sp>
        <p:sp>
          <p:nvSpPr>
            <p:cNvPr id="34" name="Google Shape;34;p36"/>
            <p:cNvSpPr/>
            <p:nvPr/>
          </p:nvSpPr>
          <p:spPr>
            <a:xfrm>
              <a:off x="10898730" y="-8467"/>
              <a:ext cx="1290094" cy="6866467"/>
            </a:xfrm>
            <a:custGeom>
              <a:rect b="b" l="l" r="r" t="t"/>
              <a:pathLst>
                <a:path extrusionOk="0" h="6858000" w="1290094">
                  <a:moveTo>
                    <a:pt x="1019735" y="0"/>
                  </a:moveTo>
                  <a:lnTo>
                    <a:pt x="1290094" y="0"/>
                  </a:lnTo>
                  <a:lnTo>
                    <a:pt x="1290094" y="6858000"/>
                  </a:lnTo>
                  <a:lnTo>
                    <a:pt x="0" y="6858000"/>
                  </a:lnTo>
                  <a:lnTo>
                    <a:pt x="1019735" y="0"/>
                  </a:lnTo>
                  <a:close/>
                </a:path>
              </a:pathLst>
            </a:custGeom>
            <a:solidFill>
              <a:srgbClr val="BFE471">
                <a:alpha val="69803"/>
              </a:srgbClr>
            </a:solidFill>
            <a:ln>
              <a:noFill/>
            </a:ln>
          </p:spPr>
        </p:sp>
        <p:sp>
          <p:nvSpPr>
            <p:cNvPr id="35" name="Google Shape;35;p36"/>
            <p:cNvSpPr/>
            <p:nvPr/>
          </p:nvSpPr>
          <p:spPr>
            <a:xfrm>
              <a:off x="10938999" y="-8467"/>
              <a:ext cx="1249825" cy="6866467"/>
            </a:xfrm>
            <a:custGeom>
              <a:rect b="b" l="l" r="r" t="t"/>
              <a:pathLst>
                <a:path extrusionOk="0" h="6858000" w="1249825">
                  <a:moveTo>
                    <a:pt x="0" y="0"/>
                  </a:moveTo>
                  <a:lnTo>
                    <a:pt x="1249825" y="0"/>
                  </a:lnTo>
                  <a:lnTo>
                    <a:pt x="1249825" y="6858000"/>
                  </a:lnTo>
                  <a:lnTo>
                    <a:pt x="1109382" y="6858000"/>
                  </a:lnTo>
                  <a:lnTo>
                    <a:pt x="0" y="0"/>
                  </a:lnTo>
                  <a:close/>
                </a:path>
              </a:pathLst>
            </a:custGeom>
            <a:solidFill>
              <a:schemeClr val="accent1">
                <a:alpha val="64705"/>
              </a:schemeClr>
            </a:solidFill>
            <a:ln>
              <a:noFill/>
            </a:ln>
          </p:spPr>
        </p:sp>
        <p:sp>
          <p:nvSpPr>
            <p:cNvPr id="36" name="Google Shape;36;p36"/>
            <p:cNvSpPr/>
            <p:nvPr/>
          </p:nvSpPr>
          <p:spPr>
            <a:xfrm>
              <a:off x="10371666" y="3589867"/>
              <a:ext cx="1817159" cy="3268133"/>
            </a:xfrm>
            <a:prstGeom prst="triangle">
              <a:avLst>
                <a:gd fmla="val 100000" name="adj"/>
              </a:avLst>
            </a:prstGeom>
            <a:solidFill>
              <a:schemeClr val="accent1">
                <a:alpha val="8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36"/>
            <p:cNvSpPr/>
            <p:nvPr/>
          </p:nvSpPr>
          <p:spPr>
            <a:xfrm rot="10800000">
              <a:off x="0" y="0"/>
              <a:ext cx="842596" cy="5666154"/>
            </a:xfrm>
            <a:prstGeom prst="triangle">
              <a:avLst>
                <a:gd fmla="val 100000" name="adj"/>
              </a:avLst>
            </a:prstGeom>
            <a:solidFill>
              <a:schemeClr val="accent1">
                <a:alpha val="84705"/>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8" name="Google Shape;38;p36"/>
          <p:cNvSpPr txBox="1"/>
          <p:nvPr>
            <p:ph type="ctrTitle"/>
          </p:nvPr>
        </p:nvSpPr>
        <p:spPr>
          <a:xfrm>
            <a:off x="1507067" y="2404534"/>
            <a:ext cx="7766936" cy="1646302"/>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Clr>
                <a:schemeClr val="accent1"/>
              </a:buClr>
              <a:buSzPts val="5400"/>
              <a:buFont typeface="Trebuchet MS"/>
              <a:buNone/>
              <a:defRPr sz="5400">
                <a:solidFill>
                  <a:schemeClr val="accen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36"/>
          <p:cNvSpPr txBox="1"/>
          <p:nvPr>
            <p:ph idx="1" type="subTitle"/>
          </p:nvPr>
        </p:nvSpPr>
        <p:spPr>
          <a:xfrm>
            <a:off x="1507067" y="4050833"/>
            <a:ext cx="7766936" cy="1096899"/>
          </a:xfrm>
          <a:prstGeom prst="rect">
            <a:avLst/>
          </a:prstGeom>
          <a:noFill/>
          <a:ln>
            <a:noFill/>
          </a:ln>
        </p:spPr>
        <p:txBody>
          <a:bodyPr anchorCtr="0" anchor="t" bIns="45700" lIns="91425" spcFirstLastPara="1" rIns="91425" wrap="square" tIns="45700">
            <a:normAutofit/>
          </a:bodyPr>
          <a:lstStyle>
            <a:lvl1pPr lvl="0" algn="r">
              <a:spcBef>
                <a:spcPts val="1000"/>
              </a:spcBef>
              <a:spcAft>
                <a:spcPts val="0"/>
              </a:spcAft>
              <a:buSzPts val="1440"/>
              <a:buNone/>
              <a:defRPr>
                <a:solidFill>
                  <a:srgbClr val="7F7F7F"/>
                </a:solidFill>
              </a:defRPr>
            </a:lvl1pPr>
            <a:lvl2pPr lvl="1" algn="ctr">
              <a:spcBef>
                <a:spcPts val="1000"/>
              </a:spcBef>
              <a:spcAft>
                <a:spcPts val="0"/>
              </a:spcAft>
              <a:buSzPts val="1280"/>
              <a:buNone/>
              <a:defRPr>
                <a:solidFill>
                  <a:srgbClr val="888888"/>
                </a:solidFill>
              </a:defRPr>
            </a:lvl2pPr>
            <a:lvl3pPr lvl="2" algn="ctr">
              <a:spcBef>
                <a:spcPts val="1000"/>
              </a:spcBef>
              <a:spcAft>
                <a:spcPts val="0"/>
              </a:spcAft>
              <a:buSzPts val="1120"/>
              <a:buNone/>
              <a:defRPr>
                <a:solidFill>
                  <a:srgbClr val="888888"/>
                </a:solidFill>
              </a:defRPr>
            </a:lvl3pPr>
            <a:lvl4pPr lvl="3" algn="ctr">
              <a:spcBef>
                <a:spcPts val="1000"/>
              </a:spcBef>
              <a:spcAft>
                <a:spcPts val="0"/>
              </a:spcAft>
              <a:buSzPts val="960"/>
              <a:buNone/>
              <a:defRPr>
                <a:solidFill>
                  <a:srgbClr val="888888"/>
                </a:solidFill>
              </a:defRPr>
            </a:lvl4pPr>
            <a:lvl5pPr lvl="4" algn="ctr">
              <a:spcBef>
                <a:spcPts val="1000"/>
              </a:spcBef>
              <a:spcAft>
                <a:spcPts val="0"/>
              </a:spcAft>
              <a:buSzPts val="960"/>
              <a:buNone/>
              <a:defRPr>
                <a:solidFill>
                  <a:srgbClr val="888888"/>
                </a:solidFill>
              </a:defRPr>
            </a:lvl5pPr>
            <a:lvl6pPr lvl="5" algn="ctr">
              <a:spcBef>
                <a:spcPts val="1000"/>
              </a:spcBef>
              <a:spcAft>
                <a:spcPts val="0"/>
              </a:spcAft>
              <a:buSzPts val="960"/>
              <a:buNone/>
              <a:defRPr>
                <a:solidFill>
                  <a:srgbClr val="888888"/>
                </a:solidFill>
              </a:defRPr>
            </a:lvl6pPr>
            <a:lvl7pPr lvl="6" algn="ctr">
              <a:spcBef>
                <a:spcPts val="1000"/>
              </a:spcBef>
              <a:spcAft>
                <a:spcPts val="0"/>
              </a:spcAft>
              <a:buSzPts val="960"/>
              <a:buNone/>
              <a:defRPr>
                <a:solidFill>
                  <a:srgbClr val="888888"/>
                </a:solidFill>
              </a:defRPr>
            </a:lvl7pPr>
            <a:lvl8pPr lvl="7" algn="ctr">
              <a:spcBef>
                <a:spcPts val="1000"/>
              </a:spcBef>
              <a:spcAft>
                <a:spcPts val="0"/>
              </a:spcAft>
              <a:buSzPts val="960"/>
              <a:buNone/>
              <a:defRPr>
                <a:solidFill>
                  <a:srgbClr val="888888"/>
                </a:solidFill>
              </a:defRPr>
            </a:lvl8pPr>
            <a:lvl9pPr lvl="8" algn="ctr">
              <a:spcBef>
                <a:spcPts val="1000"/>
              </a:spcBef>
              <a:spcAft>
                <a:spcPts val="0"/>
              </a:spcAft>
              <a:buSzPts val="960"/>
              <a:buNone/>
              <a:defRPr>
                <a:solidFill>
                  <a:srgbClr val="888888"/>
                </a:solidFill>
              </a:defRPr>
            </a:lvl9pPr>
          </a:lstStyle>
          <a:p/>
        </p:txBody>
      </p:sp>
      <p:sp>
        <p:nvSpPr>
          <p:cNvPr id="40" name="Google Shape;40;p36"/>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36"/>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36"/>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43" name="Shape 43"/>
        <p:cNvGrpSpPr/>
        <p:nvPr/>
      </p:nvGrpSpPr>
      <p:grpSpPr>
        <a:xfrm>
          <a:off x="0" y="0"/>
          <a:ext cx="0" cy="0"/>
          <a:chOff x="0" y="0"/>
          <a:chExt cx="0" cy="0"/>
        </a:xfrm>
      </p:grpSpPr>
      <p:sp>
        <p:nvSpPr>
          <p:cNvPr id="44" name="Google Shape;44;p37"/>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3600"/>
              <a:buFont typeface="Trebuchet MS"/>
              <a:buNone/>
              <a:defRPr sz="36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37"/>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46" name="Google Shape;46;p37"/>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37"/>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37"/>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9" name="Shape 49"/>
        <p:cNvGrpSpPr/>
        <p:nvPr/>
      </p:nvGrpSpPr>
      <p:grpSpPr>
        <a:xfrm>
          <a:off x="0" y="0"/>
          <a:ext cx="0" cy="0"/>
          <a:chOff x="0" y="0"/>
          <a:chExt cx="0" cy="0"/>
        </a:xfrm>
      </p:grpSpPr>
      <p:sp>
        <p:nvSpPr>
          <p:cNvPr id="50" name="Google Shape;50;p38"/>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38"/>
          <p:cNvSpPr txBox="1"/>
          <p:nvPr>
            <p:ph idx="1" type="body"/>
          </p:nvPr>
        </p:nvSpPr>
        <p:spPr>
          <a:xfrm>
            <a:off x="677334" y="2160589"/>
            <a:ext cx="4184035" cy="3880772"/>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52" name="Google Shape;52;p38"/>
          <p:cNvSpPr txBox="1"/>
          <p:nvPr>
            <p:ph idx="2" type="body"/>
          </p:nvPr>
        </p:nvSpPr>
        <p:spPr>
          <a:xfrm>
            <a:off x="5089970" y="2160589"/>
            <a:ext cx="4184034" cy="3880773"/>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53" name="Google Shape;53;p38"/>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38"/>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38"/>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6" name="Shape 56"/>
        <p:cNvGrpSpPr/>
        <p:nvPr/>
      </p:nvGrpSpPr>
      <p:grpSpPr>
        <a:xfrm>
          <a:off x="0" y="0"/>
          <a:ext cx="0" cy="0"/>
          <a:chOff x="0" y="0"/>
          <a:chExt cx="0" cy="0"/>
        </a:xfrm>
      </p:grpSpPr>
      <p:sp>
        <p:nvSpPr>
          <p:cNvPr id="57" name="Google Shape;57;p39"/>
          <p:cNvSpPr txBox="1"/>
          <p:nvPr>
            <p:ph type="title"/>
          </p:nvPr>
        </p:nvSpPr>
        <p:spPr>
          <a:xfrm>
            <a:off x="677334" y="1498604"/>
            <a:ext cx="3854528" cy="1278466"/>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2000"/>
              <a:buFont typeface="Trebuchet MS"/>
              <a:buNone/>
              <a:defRPr sz="2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39"/>
          <p:cNvSpPr txBox="1"/>
          <p:nvPr>
            <p:ph idx="1" type="body"/>
          </p:nvPr>
        </p:nvSpPr>
        <p:spPr>
          <a:xfrm>
            <a:off x="4760461" y="514924"/>
            <a:ext cx="4513541" cy="552643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59" name="Google Shape;59;p39"/>
          <p:cNvSpPr txBox="1"/>
          <p:nvPr>
            <p:ph idx="2" type="body"/>
          </p:nvPr>
        </p:nvSpPr>
        <p:spPr>
          <a:xfrm>
            <a:off x="677334" y="2777069"/>
            <a:ext cx="3854528" cy="2584449"/>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1120"/>
              <a:buNone/>
              <a:defRPr sz="1400"/>
            </a:lvl2pPr>
            <a:lvl3pPr indent="-228600" lvl="2" marL="1371600" algn="l">
              <a:spcBef>
                <a:spcPts val="1000"/>
              </a:spcBef>
              <a:spcAft>
                <a:spcPts val="0"/>
              </a:spcAft>
              <a:buSzPts val="960"/>
              <a:buNone/>
              <a:defRPr sz="1200"/>
            </a:lvl3pPr>
            <a:lvl4pPr indent="-228600" lvl="3" marL="1828800" algn="l">
              <a:spcBef>
                <a:spcPts val="1000"/>
              </a:spcBef>
              <a:spcAft>
                <a:spcPts val="0"/>
              </a:spcAft>
              <a:buSzPts val="800"/>
              <a:buNone/>
              <a:defRPr sz="1000"/>
            </a:lvl4pPr>
            <a:lvl5pPr indent="-228600" lvl="4" marL="2286000" algn="l">
              <a:spcBef>
                <a:spcPts val="1000"/>
              </a:spcBef>
              <a:spcAft>
                <a:spcPts val="0"/>
              </a:spcAft>
              <a:buSzPts val="800"/>
              <a:buNone/>
              <a:defRPr sz="1000"/>
            </a:lvl5pPr>
            <a:lvl6pPr indent="-228600" lvl="5" marL="2743200" algn="l">
              <a:spcBef>
                <a:spcPts val="1000"/>
              </a:spcBef>
              <a:spcAft>
                <a:spcPts val="0"/>
              </a:spcAft>
              <a:buSzPts val="800"/>
              <a:buNone/>
              <a:defRPr sz="1000"/>
            </a:lvl6pPr>
            <a:lvl7pPr indent="-228600" lvl="6" marL="3200400" algn="l">
              <a:spcBef>
                <a:spcPts val="1000"/>
              </a:spcBef>
              <a:spcAft>
                <a:spcPts val="0"/>
              </a:spcAft>
              <a:buSzPts val="800"/>
              <a:buNone/>
              <a:defRPr sz="1000"/>
            </a:lvl7pPr>
            <a:lvl8pPr indent="-228600" lvl="7" marL="3657600" algn="l">
              <a:spcBef>
                <a:spcPts val="1000"/>
              </a:spcBef>
              <a:spcAft>
                <a:spcPts val="0"/>
              </a:spcAft>
              <a:buSzPts val="800"/>
              <a:buNone/>
              <a:defRPr sz="1000"/>
            </a:lvl8pPr>
            <a:lvl9pPr indent="-228600" lvl="8" marL="4114800" algn="l">
              <a:spcBef>
                <a:spcPts val="1000"/>
              </a:spcBef>
              <a:spcAft>
                <a:spcPts val="0"/>
              </a:spcAft>
              <a:buSzPts val="800"/>
              <a:buNone/>
              <a:defRPr sz="1000"/>
            </a:lvl9pPr>
          </a:lstStyle>
          <a:p/>
        </p:txBody>
      </p:sp>
      <p:sp>
        <p:nvSpPr>
          <p:cNvPr id="60" name="Google Shape;60;p39"/>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39"/>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39"/>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63" name="Shape 63"/>
        <p:cNvGrpSpPr/>
        <p:nvPr/>
      </p:nvGrpSpPr>
      <p:grpSpPr>
        <a:xfrm>
          <a:off x="0" y="0"/>
          <a:ext cx="0" cy="0"/>
          <a:chOff x="0" y="0"/>
          <a:chExt cx="0" cy="0"/>
        </a:xfrm>
      </p:grpSpPr>
      <p:sp>
        <p:nvSpPr>
          <p:cNvPr id="64" name="Google Shape;64;p40"/>
          <p:cNvSpPr txBox="1"/>
          <p:nvPr>
            <p:ph type="title"/>
          </p:nvPr>
        </p:nvSpPr>
        <p:spPr>
          <a:xfrm>
            <a:off x="677335" y="2700867"/>
            <a:ext cx="8596668" cy="1826581"/>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4000"/>
              <a:buFont typeface="Trebuchet MS"/>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40"/>
          <p:cNvSpPr txBox="1"/>
          <p:nvPr>
            <p:ph idx="1" type="body"/>
          </p:nvPr>
        </p:nvSpPr>
        <p:spPr>
          <a:xfrm>
            <a:off x="677335" y="4527448"/>
            <a:ext cx="8596668" cy="8604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600"/>
              <a:buNone/>
              <a:defRPr sz="2000">
                <a:solidFill>
                  <a:srgbClr val="7F7F7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66" name="Google Shape;66;p40"/>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0"/>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40"/>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9" name="Shape 69"/>
        <p:cNvGrpSpPr/>
        <p:nvPr/>
      </p:nvGrpSpPr>
      <p:grpSpPr>
        <a:xfrm>
          <a:off x="0" y="0"/>
          <a:ext cx="0" cy="0"/>
          <a:chOff x="0" y="0"/>
          <a:chExt cx="0" cy="0"/>
        </a:xfrm>
      </p:grpSpPr>
      <p:sp>
        <p:nvSpPr>
          <p:cNvPr id="70" name="Google Shape;70;p41"/>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3600"/>
              <a:buFont typeface="Trebuchet MS"/>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41"/>
          <p:cNvSpPr txBox="1"/>
          <p:nvPr>
            <p:ph idx="1" type="body"/>
          </p:nvPr>
        </p:nvSpPr>
        <p:spPr>
          <a:xfrm>
            <a:off x="675745" y="2160983"/>
            <a:ext cx="4185623"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72" name="Google Shape;72;p41"/>
          <p:cNvSpPr txBox="1"/>
          <p:nvPr>
            <p:ph idx="2" type="body"/>
          </p:nvPr>
        </p:nvSpPr>
        <p:spPr>
          <a:xfrm>
            <a:off x="675745" y="2737245"/>
            <a:ext cx="4185623" cy="330411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73" name="Google Shape;73;p41"/>
          <p:cNvSpPr txBox="1"/>
          <p:nvPr>
            <p:ph idx="3" type="body"/>
          </p:nvPr>
        </p:nvSpPr>
        <p:spPr>
          <a:xfrm>
            <a:off x="5088383" y="2160983"/>
            <a:ext cx="4185618"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74" name="Google Shape;74;p41"/>
          <p:cNvSpPr txBox="1"/>
          <p:nvPr>
            <p:ph idx="4" type="body"/>
          </p:nvPr>
        </p:nvSpPr>
        <p:spPr>
          <a:xfrm>
            <a:off x="5088384" y="2737245"/>
            <a:ext cx="4185617" cy="330411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75" name="Google Shape;75;p41"/>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1"/>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41"/>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78" name="Shape 78"/>
        <p:cNvGrpSpPr/>
        <p:nvPr/>
      </p:nvGrpSpPr>
      <p:grpSpPr>
        <a:xfrm>
          <a:off x="0" y="0"/>
          <a:ext cx="0" cy="0"/>
          <a:chOff x="0" y="0"/>
          <a:chExt cx="0" cy="0"/>
        </a:xfrm>
      </p:grpSpPr>
      <p:sp>
        <p:nvSpPr>
          <p:cNvPr id="79" name="Google Shape;79;p42"/>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42"/>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42"/>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42"/>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83" name="Shape 83"/>
        <p:cNvGrpSpPr/>
        <p:nvPr/>
      </p:nvGrpSpPr>
      <p:grpSpPr>
        <a:xfrm>
          <a:off x="0" y="0"/>
          <a:ext cx="0" cy="0"/>
          <a:chOff x="0" y="0"/>
          <a:chExt cx="0" cy="0"/>
        </a:xfrm>
      </p:grpSpPr>
      <p:sp>
        <p:nvSpPr>
          <p:cNvPr id="84" name="Google Shape;84;p43"/>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43"/>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43"/>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87" name="Shape 87"/>
        <p:cNvGrpSpPr/>
        <p:nvPr/>
      </p:nvGrpSpPr>
      <p:grpSpPr>
        <a:xfrm>
          <a:off x="0" y="0"/>
          <a:ext cx="0" cy="0"/>
          <a:chOff x="0" y="0"/>
          <a:chExt cx="0" cy="0"/>
        </a:xfrm>
      </p:grpSpPr>
      <p:sp>
        <p:nvSpPr>
          <p:cNvPr id="88" name="Google Shape;88;p44"/>
          <p:cNvSpPr txBox="1"/>
          <p:nvPr>
            <p:ph type="title"/>
          </p:nvPr>
        </p:nvSpPr>
        <p:spPr>
          <a:xfrm>
            <a:off x="677334" y="4800600"/>
            <a:ext cx="8596667"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2400"/>
              <a:buFont typeface="Trebuchet MS"/>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 name="Google Shape;89;p44"/>
          <p:cNvSpPr/>
          <p:nvPr>
            <p:ph idx="2" type="pic"/>
          </p:nvPr>
        </p:nvSpPr>
        <p:spPr>
          <a:xfrm>
            <a:off x="677334" y="609600"/>
            <a:ext cx="8596668" cy="3845718"/>
          </a:xfrm>
          <a:prstGeom prst="rect">
            <a:avLst/>
          </a:prstGeom>
          <a:noFill/>
          <a:ln>
            <a:noFill/>
          </a:ln>
        </p:spPr>
      </p:sp>
      <p:sp>
        <p:nvSpPr>
          <p:cNvPr id="90" name="Google Shape;90;p44"/>
          <p:cNvSpPr txBox="1"/>
          <p:nvPr>
            <p:ph idx="1" type="body"/>
          </p:nvPr>
        </p:nvSpPr>
        <p:spPr>
          <a:xfrm>
            <a:off x="677334" y="5367338"/>
            <a:ext cx="8596667" cy="67402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960"/>
              <a:buNone/>
              <a:defRPr sz="12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91" name="Google Shape;91;p44"/>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44"/>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44"/>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p:cSld name="Title and Caption">
    <p:spTree>
      <p:nvGrpSpPr>
        <p:cNvPr id="94" name="Shape 94"/>
        <p:cNvGrpSpPr/>
        <p:nvPr/>
      </p:nvGrpSpPr>
      <p:grpSpPr>
        <a:xfrm>
          <a:off x="0" y="0"/>
          <a:ext cx="0" cy="0"/>
          <a:chOff x="0" y="0"/>
          <a:chExt cx="0" cy="0"/>
        </a:xfrm>
      </p:grpSpPr>
      <p:sp>
        <p:nvSpPr>
          <p:cNvPr id="95" name="Google Shape;95;p45"/>
          <p:cNvSpPr txBox="1"/>
          <p:nvPr>
            <p:ph type="title"/>
          </p:nvPr>
        </p:nvSpPr>
        <p:spPr>
          <a:xfrm>
            <a:off x="677335" y="609600"/>
            <a:ext cx="8596668" cy="3403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6" name="Google Shape;96;p45"/>
          <p:cNvSpPr txBox="1"/>
          <p:nvPr>
            <p:ph idx="1" type="body"/>
          </p:nvPr>
        </p:nvSpPr>
        <p:spPr>
          <a:xfrm>
            <a:off x="677335" y="4470400"/>
            <a:ext cx="8596668" cy="1570962"/>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440"/>
              <a:buNone/>
              <a:defRPr sz="1800">
                <a:solidFill>
                  <a:srgbClr val="3F3F3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97" name="Google Shape;97;p45"/>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45"/>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9" name="Google Shape;99;p45"/>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p:cSld name="Quote with Caption">
    <p:spTree>
      <p:nvGrpSpPr>
        <p:cNvPr id="100" name="Shape 100"/>
        <p:cNvGrpSpPr/>
        <p:nvPr/>
      </p:nvGrpSpPr>
      <p:grpSpPr>
        <a:xfrm>
          <a:off x="0" y="0"/>
          <a:ext cx="0" cy="0"/>
          <a:chOff x="0" y="0"/>
          <a:chExt cx="0" cy="0"/>
        </a:xfrm>
      </p:grpSpPr>
      <p:sp>
        <p:nvSpPr>
          <p:cNvPr id="101" name="Google Shape;101;p46"/>
          <p:cNvSpPr txBox="1"/>
          <p:nvPr>
            <p:ph type="title"/>
          </p:nvPr>
        </p:nvSpPr>
        <p:spPr>
          <a:xfrm>
            <a:off x="931334" y="609600"/>
            <a:ext cx="8094134"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2" name="Google Shape;102;p46"/>
          <p:cNvSpPr txBox="1"/>
          <p:nvPr>
            <p:ph idx="1" type="body"/>
          </p:nvPr>
        </p:nvSpPr>
        <p:spPr>
          <a:xfrm>
            <a:off x="1366139" y="3632200"/>
            <a:ext cx="7224524" cy="381000"/>
          </a:xfrm>
          <a:prstGeom prst="rect">
            <a:avLst/>
          </a:prstGeom>
          <a:noFill/>
          <a:ln>
            <a:noFill/>
          </a:ln>
        </p:spPr>
        <p:txBody>
          <a:bodyPr anchorCtr="0" anchor="ctr" bIns="45700" lIns="91425" spcFirstLastPara="1" rIns="91425" wrap="square" tIns="45700">
            <a:noAutofit/>
          </a:bodyPr>
          <a:lstStyle>
            <a:lvl1pPr indent="-228600" lvl="0" marL="457200" algn="l">
              <a:spcBef>
                <a:spcPts val="1000"/>
              </a:spcBef>
              <a:spcAft>
                <a:spcPts val="0"/>
              </a:spcAft>
              <a:buSzPts val="1280"/>
              <a:buFont typeface="Trebuchet MS"/>
              <a:buNone/>
              <a:defRPr sz="1600">
                <a:solidFill>
                  <a:srgbClr val="7F7F7F"/>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03" name="Google Shape;103;p46"/>
          <p:cNvSpPr txBox="1"/>
          <p:nvPr>
            <p:ph idx="2" type="body"/>
          </p:nvPr>
        </p:nvSpPr>
        <p:spPr>
          <a:xfrm>
            <a:off x="677335" y="4470400"/>
            <a:ext cx="8596668" cy="1570962"/>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440"/>
              <a:buNone/>
              <a:defRPr sz="1800">
                <a:solidFill>
                  <a:srgbClr val="3F3F3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04" name="Google Shape;104;p46"/>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5" name="Google Shape;105;p46"/>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6" name="Google Shape;106;p46"/>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07" name="Google Shape;107;p46"/>
          <p:cNvSpPr txBox="1"/>
          <p:nvPr/>
        </p:nvSpPr>
        <p:spPr>
          <a:xfrm>
            <a:off x="541870" y="790378"/>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US" sz="8000">
                <a:solidFill>
                  <a:srgbClr val="BFE471"/>
                </a:solidFill>
                <a:latin typeface="Arial"/>
                <a:ea typeface="Arial"/>
                <a:cs typeface="Arial"/>
                <a:sym typeface="Arial"/>
              </a:rPr>
              <a:t>“</a:t>
            </a:r>
            <a:endParaRPr/>
          </a:p>
        </p:txBody>
      </p:sp>
      <p:sp>
        <p:nvSpPr>
          <p:cNvPr id="108" name="Google Shape;108;p46"/>
          <p:cNvSpPr txBox="1"/>
          <p:nvPr/>
        </p:nvSpPr>
        <p:spPr>
          <a:xfrm>
            <a:off x="8893011" y="2886556"/>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US" sz="8000">
                <a:solidFill>
                  <a:srgbClr val="BFE471"/>
                </a:solidFill>
                <a:latin typeface="Arial"/>
                <a:ea typeface="Arial"/>
                <a:cs typeface="Arial"/>
                <a:sym typeface="Arial"/>
              </a:rPr>
              <a:t>”</a:t>
            </a:r>
            <a:endParaRPr sz="1800">
              <a:solidFill>
                <a:srgbClr val="BFE471"/>
              </a:solidFill>
              <a:latin typeface="Arial"/>
              <a:ea typeface="Arial"/>
              <a:cs typeface="Arial"/>
              <a:sym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p:cSld name="Name Card">
    <p:spTree>
      <p:nvGrpSpPr>
        <p:cNvPr id="109" name="Shape 109"/>
        <p:cNvGrpSpPr/>
        <p:nvPr/>
      </p:nvGrpSpPr>
      <p:grpSpPr>
        <a:xfrm>
          <a:off x="0" y="0"/>
          <a:ext cx="0" cy="0"/>
          <a:chOff x="0" y="0"/>
          <a:chExt cx="0" cy="0"/>
        </a:xfrm>
      </p:grpSpPr>
      <p:sp>
        <p:nvSpPr>
          <p:cNvPr id="110" name="Google Shape;110;p47"/>
          <p:cNvSpPr txBox="1"/>
          <p:nvPr>
            <p:ph type="title"/>
          </p:nvPr>
        </p:nvSpPr>
        <p:spPr>
          <a:xfrm>
            <a:off x="677335" y="1931988"/>
            <a:ext cx="8596668" cy="259546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1" name="Google Shape;111;p47"/>
          <p:cNvSpPr txBox="1"/>
          <p:nvPr>
            <p:ph idx="1" type="body"/>
          </p:nvPr>
        </p:nvSpPr>
        <p:spPr>
          <a:xfrm>
            <a:off x="677335" y="4527448"/>
            <a:ext cx="8596668"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3F3F3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12" name="Google Shape;112;p47"/>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3" name="Google Shape;113;p47"/>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4" name="Google Shape;114;p47"/>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Name Card">
  <p:cSld name="Quote Name Card">
    <p:spTree>
      <p:nvGrpSpPr>
        <p:cNvPr id="115" name="Shape 115"/>
        <p:cNvGrpSpPr/>
        <p:nvPr/>
      </p:nvGrpSpPr>
      <p:grpSpPr>
        <a:xfrm>
          <a:off x="0" y="0"/>
          <a:ext cx="0" cy="0"/>
          <a:chOff x="0" y="0"/>
          <a:chExt cx="0" cy="0"/>
        </a:xfrm>
      </p:grpSpPr>
      <p:sp>
        <p:nvSpPr>
          <p:cNvPr id="116" name="Google Shape;116;p48"/>
          <p:cNvSpPr txBox="1"/>
          <p:nvPr>
            <p:ph type="title"/>
          </p:nvPr>
        </p:nvSpPr>
        <p:spPr>
          <a:xfrm>
            <a:off x="931334" y="609600"/>
            <a:ext cx="8094134"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48"/>
          <p:cNvSpPr txBox="1"/>
          <p:nvPr>
            <p:ph idx="1" type="body"/>
          </p:nvPr>
        </p:nvSpPr>
        <p:spPr>
          <a:xfrm>
            <a:off x="677332" y="4013200"/>
            <a:ext cx="8596669" cy="514248"/>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Font typeface="Trebuchet MS"/>
              <a:buNone/>
              <a:defRPr sz="2400">
                <a:solidFill>
                  <a:srgbClr val="3F3F3F"/>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18" name="Google Shape;118;p48"/>
          <p:cNvSpPr txBox="1"/>
          <p:nvPr>
            <p:ph idx="2" type="body"/>
          </p:nvPr>
        </p:nvSpPr>
        <p:spPr>
          <a:xfrm>
            <a:off x="677335" y="4527448"/>
            <a:ext cx="8596668"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7F7F7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19" name="Google Shape;119;p48"/>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0" name="Google Shape;120;p48"/>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1" name="Google Shape;121;p48"/>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22" name="Google Shape;122;p48"/>
          <p:cNvSpPr txBox="1"/>
          <p:nvPr/>
        </p:nvSpPr>
        <p:spPr>
          <a:xfrm>
            <a:off x="541870" y="790378"/>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US" sz="8000">
                <a:solidFill>
                  <a:srgbClr val="BFE471"/>
                </a:solidFill>
                <a:latin typeface="Arial"/>
                <a:ea typeface="Arial"/>
                <a:cs typeface="Arial"/>
                <a:sym typeface="Arial"/>
              </a:rPr>
              <a:t>“</a:t>
            </a:r>
            <a:endParaRPr/>
          </a:p>
        </p:txBody>
      </p:sp>
      <p:sp>
        <p:nvSpPr>
          <p:cNvPr id="123" name="Google Shape;123;p48"/>
          <p:cNvSpPr txBox="1"/>
          <p:nvPr/>
        </p:nvSpPr>
        <p:spPr>
          <a:xfrm>
            <a:off x="8893011" y="2886556"/>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US" sz="8000">
                <a:solidFill>
                  <a:srgbClr val="BFE471"/>
                </a:solidFill>
                <a:latin typeface="Arial"/>
                <a:ea typeface="Arial"/>
                <a:cs typeface="Arial"/>
                <a:sym typeface="Arial"/>
              </a:rPr>
              <a:t>”</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ue or False">
  <p:cSld name="True or False">
    <p:spTree>
      <p:nvGrpSpPr>
        <p:cNvPr id="124" name="Shape 124"/>
        <p:cNvGrpSpPr/>
        <p:nvPr/>
      </p:nvGrpSpPr>
      <p:grpSpPr>
        <a:xfrm>
          <a:off x="0" y="0"/>
          <a:ext cx="0" cy="0"/>
          <a:chOff x="0" y="0"/>
          <a:chExt cx="0" cy="0"/>
        </a:xfrm>
      </p:grpSpPr>
      <p:sp>
        <p:nvSpPr>
          <p:cNvPr id="125" name="Google Shape;125;p49"/>
          <p:cNvSpPr txBox="1"/>
          <p:nvPr>
            <p:ph type="title"/>
          </p:nvPr>
        </p:nvSpPr>
        <p:spPr>
          <a:xfrm>
            <a:off x="685799" y="609600"/>
            <a:ext cx="8588203"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6" name="Google Shape;126;p49"/>
          <p:cNvSpPr txBox="1"/>
          <p:nvPr>
            <p:ph idx="1" type="body"/>
          </p:nvPr>
        </p:nvSpPr>
        <p:spPr>
          <a:xfrm>
            <a:off x="677332" y="4013200"/>
            <a:ext cx="8596669" cy="514248"/>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Font typeface="Trebuchet MS"/>
              <a:buNone/>
              <a:defRPr sz="2400">
                <a:solidFill>
                  <a:schemeClr val="accent1"/>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27" name="Google Shape;127;p49"/>
          <p:cNvSpPr txBox="1"/>
          <p:nvPr>
            <p:ph idx="2" type="body"/>
          </p:nvPr>
        </p:nvSpPr>
        <p:spPr>
          <a:xfrm>
            <a:off x="677335" y="4527448"/>
            <a:ext cx="8596668"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7F7F7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28" name="Google Shape;128;p49"/>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9" name="Google Shape;129;p49"/>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0" name="Google Shape;130;p49"/>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31" name="Shape 131"/>
        <p:cNvGrpSpPr/>
        <p:nvPr/>
      </p:nvGrpSpPr>
      <p:grpSpPr>
        <a:xfrm>
          <a:off x="0" y="0"/>
          <a:ext cx="0" cy="0"/>
          <a:chOff x="0" y="0"/>
          <a:chExt cx="0" cy="0"/>
        </a:xfrm>
      </p:grpSpPr>
      <p:sp>
        <p:nvSpPr>
          <p:cNvPr id="132" name="Google Shape;132;p50"/>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3" name="Google Shape;133;p50"/>
          <p:cNvSpPr txBox="1"/>
          <p:nvPr>
            <p:ph idx="1" type="body"/>
          </p:nvPr>
        </p:nvSpPr>
        <p:spPr>
          <a:xfrm rot="5400000">
            <a:off x="3035281" y="-197358"/>
            <a:ext cx="3880773" cy="8596668"/>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34" name="Google Shape;134;p50"/>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5" name="Google Shape;135;p50"/>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6" name="Google Shape;136;p50"/>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37" name="Shape 137"/>
        <p:cNvGrpSpPr/>
        <p:nvPr/>
      </p:nvGrpSpPr>
      <p:grpSpPr>
        <a:xfrm>
          <a:off x="0" y="0"/>
          <a:ext cx="0" cy="0"/>
          <a:chOff x="0" y="0"/>
          <a:chExt cx="0" cy="0"/>
        </a:xfrm>
      </p:grpSpPr>
      <p:sp>
        <p:nvSpPr>
          <p:cNvPr id="138" name="Google Shape;138;p51"/>
          <p:cNvSpPr txBox="1"/>
          <p:nvPr>
            <p:ph type="title"/>
          </p:nvPr>
        </p:nvSpPr>
        <p:spPr>
          <a:xfrm rot="5400000">
            <a:off x="5994319" y="2582953"/>
            <a:ext cx="5251451" cy="1304743"/>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9" name="Google Shape;139;p51"/>
          <p:cNvSpPr txBox="1"/>
          <p:nvPr>
            <p:ph idx="1" type="body"/>
          </p:nvPr>
        </p:nvSpPr>
        <p:spPr>
          <a:xfrm rot="5400000">
            <a:off x="1581685" y="-294750"/>
            <a:ext cx="5251450" cy="7060150"/>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40" name="Google Shape;140;p51"/>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1" name="Google Shape;141;p51"/>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2" name="Google Shape;142;p51"/>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theme" Target="../theme/theme1.xml"/><Relationship Id="rId16" Type="http://schemas.openxmlformats.org/officeDocument/2006/relationships/slideLayout" Target="../slideLayouts/slideLayout16.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grpSp>
        <p:nvGrpSpPr>
          <p:cNvPr id="10" name="Google Shape;10;p35"/>
          <p:cNvGrpSpPr/>
          <p:nvPr/>
        </p:nvGrpSpPr>
        <p:grpSpPr>
          <a:xfrm>
            <a:off x="0" y="-8467"/>
            <a:ext cx="12192000" cy="6866467"/>
            <a:chOff x="0" y="-8467"/>
            <a:chExt cx="12192000" cy="6866467"/>
          </a:xfrm>
        </p:grpSpPr>
        <p:cxnSp>
          <p:nvCxnSpPr>
            <p:cNvPr id="11" name="Google Shape;11;p35"/>
            <p:cNvCxnSpPr/>
            <p:nvPr/>
          </p:nvCxnSpPr>
          <p:spPr>
            <a:xfrm>
              <a:off x="9371012" y="0"/>
              <a:ext cx="1219200" cy="6858000"/>
            </a:xfrm>
            <a:prstGeom prst="straightConnector1">
              <a:avLst/>
            </a:prstGeom>
            <a:noFill/>
            <a:ln cap="flat" cmpd="sng" w="9525">
              <a:solidFill>
                <a:srgbClr val="BFBFBF"/>
              </a:solidFill>
              <a:prstDash val="solid"/>
              <a:round/>
              <a:headEnd len="sm" w="sm" type="none"/>
              <a:tailEnd len="sm" w="sm" type="none"/>
            </a:ln>
          </p:spPr>
        </p:cxnSp>
        <p:cxnSp>
          <p:nvCxnSpPr>
            <p:cNvPr id="12" name="Google Shape;12;p35"/>
            <p:cNvCxnSpPr/>
            <p:nvPr/>
          </p:nvCxnSpPr>
          <p:spPr>
            <a:xfrm flipH="1">
              <a:off x="7425267" y="3681413"/>
              <a:ext cx="4763558" cy="3176587"/>
            </a:xfrm>
            <a:prstGeom prst="straightConnector1">
              <a:avLst/>
            </a:prstGeom>
            <a:noFill/>
            <a:ln cap="flat" cmpd="sng" w="9525">
              <a:solidFill>
                <a:srgbClr val="D8D8D8"/>
              </a:solidFill>
              <a:prstDash val="solid"/>
              <a:round/>
              <a:headEnd len="sm" w="sm" type="none"/>
              <a:tailEnd len="sm" w="sm" type="none"/>
            </a:ln>
          </p:spPr>
        </p:cxnSp>
        <p:sp>
          <p:nvSpPr>
            <p:cNvPr id="13" name="Google Shape;13;p35"/>
            <p:cNvSpPr/>
            <p:nvPr/>
          </p:nvSpPr>
          <p:spPr>
            <a:xfrm>
              <a:off x="9181476" y="-8467"/>
              <a:ext cx="3007349" cy="6866467"/>
            </a:xfrm>
            <a:custGeom>
              <a:rect b="b" l="l" r="r" t="t"/>
              <a:pathLst>
                <a:path extrusionOk="0" h="6866467" w="3007349">
                  <a:moveTo>
                    <a:pt x="2045532" y="0"/>
                  </a:moveTo>
                  <a:lnTo>
                    <a:pt x="3007349" y="0"/>
                  </a:lnTo>
                  <a:lnTo>
                    <a:pt x="3007349" y="6866467"/>
                  </a:lnTo>
                  <a:lnTo>
                    <a:pt x="0" y="6866467"/>
                  </a:lnTo>
                  <a:lnTo>
                    <a:pt x="2045532" y="0"/>
                  </a:lnTo>
                  <a:close/>
                </a:path>
              </a:pathLst>
            </a:custGeom>
            <a:solidFill>
              <a:schemeClr val="accent1">
                <a:alpha val="29803"/>
              </a:schemeClr>
            </a:solidFill>
            <a:ln>
              <a:noFill/>
            </a:ln>
          </p:spPr>
        </p:sp>
        <p:sp>
          <p:nvSpPr>
            <p:cNvPr id="14" name="Google Shape;14;p35"/>
            <p:cNvSpPr/>
            <p:nvPr/>
          </p:nvSpPr>
          <p:spPr>
            <a:xfrm>
              <a:off x="9603442" y="-8467"/>
              <a:ext cx="2588558" cy="6866467"/>
            </a:xfrm>
            <a:custGeom>
              <a:rect b="b" l="l" r="r" t="t"/>
              <a:pathLst>
                <a:path extrusionOk="0" h="6866467" w="2573311">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15" name="Google Shape;15;p35"/>
            <p:cNvSpPr/>
            <p:nvPr/>
          </p:nvSpPr>
          <p:spPr>
            <a:xfrm>
              <a:off x="8932333" y="3048000"/>
              <a:ext cx="3259667" cy="3810000"/>
            </a:xfrm>
            <a:prstGeom prst="triangle">
              <a:avLst>
                <a:gd fmla="val 100000" name="adj"/>
              </a:avLst>
            </a:prstGeom>
            <a:solidFill>
              <a:schemeClr val="accent2">
                <a:alpha val="71764"/>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35"/>
            <p:cNvSpPr/>
            <p:nvPr/>
          </p:nvSpPr>
          <p:spPr>
            <a:xfrm>
              <a:off x="9334500" y="-8467"/>
              <a:ext cx="2854326" cy="6866467"/>
            </a:xfrm>
            <a:custGeom>
              <a:rect b="b" l="l" r="r" t="t"/>
              <a:pathLst>
                <a:path extrusionOk="0" h="6866467" w="2858013">
                  <a:moveTo>
                    <a:pt x="0" y="0"/>
                  </a:moveTo>
                  <a:lnTo>
                    <a:pt x="2858013" y="0"/>
                  </a:lnTo>
                  <a:lnTo>
                    <a:pt x="2858013" y="6866467"/>
                  </a:lnTo>
                  <a:lnTo>
                    <a:pt x="2473942" y="6866467"/>
                  </a:lnTo>
                  <a:lnTo>
                    <a:pt x="0" y="0"/>
                  </a:lnTo>
                  <a:close/>
                </a:path>
              </a:pathLst>
            </a:custGeom>
            <a:solidFill>
              <a:srgbClr val="3F7818">
                <a:alpha val="69803"/>
              </a:srgbClr>
            </a:solidFill>
            <a:ln>
              <a:noFill/>
            </a:ln>
          </p:spPr>
        </p:sp>
        <p:sp>
          <p:nvSpPr>
            <p:cNvPr id="17" name="Google Shape;17;p35"/>
            <p:cNvSpPr/>
            <p:nvPr/>
          </p:nvSpPr>
          <p:spPr>
            <a:xfrm>
              <a:off x="10898730" y="-8467"/>
              <a:ext cx="1290094" cy="6866467"/>
            </a:xfrm>
            <a:custGeom>
              <a:rect b="b" l="l" r="r" t="t"/>
              <a:pathLst>
                <a:path extrusionOk="0" h="6858000" w="1290094">
                  <a:moveTo>
                    <a:pt x="1019735" y="0"/>
                  </a:moveTo>
                  <a:lnTo>
                    <a:pt x="1290094" y="0"/>
                  </a:lnTo>
                  <a:lnTo>
                    <a:pt x="1290094" y="6858000"/>
                  </a:lnTo>
                  <a:lnTo>
                    <a:pt x="0" y="6858000"/>
                  </a:lnTo>
                  <a:lnTo>
                    <a:pt x="1019735" y="0"/>
                  </a:lnTo>
                  <a:close/>
                </a:path>
              </a:pathLst>
            </a:custGeom>
            <a:solidFill>
              <a:srgbClr val="BFE471">
                <a:alpha val="69803"/>
              </a:srgbClr>
            </a:solidFill>
            <a:ln>
              <a:noFill/>
            </a:ln>
          </p:spPr>
        </p:sp>
        <p:sp>
          <p:nvSpPr>
            <p:cNvPr id="18" name="Google Shape;18;p35"/>
            <p:cNvSpPr/>
            <p:nvPr/>
          </p:nvSpPr>
          <p:spPr>
            <a:xfrm>
              <a:off x="10938999" y="-8467"/>
              <a:ext cx="1249825" cy="6866467"/>
            </a:xfrm>
            <a:custGeom>
              <a:rect b="b" l="l" r="r" t="t"/>
              <a:pathLst>
                <a:path extrusionOk="0" h="6858000" w="1249825">
                  <a:moveTo>
                    <a:pt x="0" y="0"/>
                  </a:moveTo>
                  <a:lnTo>
                    <a:pt x="1249825" y="0"/>
                  </a:lnTo>
                  <a:lnTo>
                    <a:pt x="1249825" y="6858000"/>
                  </a:lnTo>
                  <a:lnTo>
                    <a:pt x="1109382" y="6858000"/>
                  </a:lnTo>
                  <a:lnTo>
                    <a:pt x="0" y="0"/>
                  </a:lnTo>
                  <a:close/>
                </a:path>
              </a:pathLst>
            </a:custGeom>
            <a:solidFill>
              <a:schemeClr val="accent1">
                <a:alpha val="64705"/>
              </a:schemeClr>
            </a:solidFill>
            <a:ln>
              <a:noFill/>
            </a:ln>
          </p:spPr>
        </p:sp>
        <p:sp>
          <p:nvSpPr>
            <p:cNvPr id="19" name="Google Shape;19;p35"/>
            <p:cNvSpPr/>
            <p:nvPr/>
          </p:nvSpPr>
          <p:spPr>
            <a:xfrm>
              <a:off x="10371666" y="3589867"/>
              <a:ext cx="1817159" cy="3268133"/>
            </a:xfrm>
            <a:prstGeom prst="triangle">
              <a:avLst>
                <a:gd fmla="val 100000" name="adj"/>
              </a:avLst>
            </a:prstGeom>
            <a:solidFill>
              <a:schemeClr val="accent1">
                <a:alpha val="8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35"/>
            <p:cNvSpPr/>
            <p:nvPr/>
          </p:nvSpPr>
          <p:spPr>
            <a:xfrm>
              <a:off x="0" y="4013200"/>
              <a:ext cx="448733" cy="2844800"/>
            </a:xfrm>
            <a:prstGeom prst="triangle">
              <a:avLst>
                <a:gd fmla="val 0" name="adj"/>
              </a:avLst>
            </a:prstGeom>
            <a:solidFill>
              <a:schemeClr val="accent1">
                <a:alpha val="84705"/>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1" name="Google Shape;21;p35"/>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marR="0" rtl="0" algn="l">
              <a:spcBef>
                <a:spcPts val="0"/>
              </a:spcBef>
              <a:spcAft>
                <a:spcPts val="0"/>
              </a:spcAft>
              <a:buClr>
                <a:schemeClr val="accent1"/>
              </a:buClr>
              <a:buSzPts val="3600"/>
              <a:buFont typeface="Trebuchet MS"/>
              <a:buNone/>
              <a:defRPr b="0" i="0" sz="3600" u="none" cap="none" strike="noStrike">
                <a:solidFill>
                  <a:schemeClr val="accent1"/>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dk2"/>
                </a:solidFill>
              </a:defRPr>
            </a:lvl2pPr>
            <a:lvl3pPr lvl="2" marR="0" rtl="0" algn="l">
              <a:spcBef>
                <a:spcPts val="0"/>
              </a:spcBef>
              <a:spcAft>
                <a:spcPts val="0"/>
              </a:spcAft>
              <a:buSzPts val="1400"/>
              <a:buNone/>
              <a:defRPr b="0" i="0" sz="1800" u="none" cap="none" strike="noStrike">
                <a:solidFill>
                  <a:schemeClr val="dk2"/>
                </a:solidFill>
              </a:defRPr>
            </a:lvl3pPr>
            <a:lvl4pPr lvl="3" marR="0" rtl="0" algn="l">
              <a:spcBef>
                <a:spcPts val="0"/>
              </a:spcBef>
              <a:spcAft>
                <a:spcPts val="0"/>
              </a:spcAft>
              <a:buSzPts val="1400"/>
              <a:buNone/>
              <a:defRPr b="0" i="0" sz="1800" u="none" cap="none" strike="noStrike">
                <a:solidFill>
                  <a:schemeClr val="dk2"/>
                </a:solidFill>
              </a:defRPr>
            </a:lvl4pPr>
            <a:lvl5pPr lvl="4" marR="0" rtl="0" algn="l">
              <a:spcBef>
                <a:spcPts val="0"/>
              </a:spcBef>
              <a:spcAft>
                <a:spcPts val="0"/>
              </a:spcAft>
              <a:buSzPts val="1400"/>
              <a:buNone/>
              <a:defRPr b="0" i="0" sz="1800" u="none" cap="none" strike="noStrike">
                <a:solidFill>
                  <a:schemeClr val="dk2"/>
                </a:solidFill>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22" name="Google Shape;22;p35"/>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lvl1pPr indent="-320040" lvl="0" marL="457200" marR="0" rtl="0" algn="l">
              <a:spcBef>
                <a:spcPts val="1000"/>
              </a:spcBef>
              <a:spcAft>
                <a:spcPts val="0"/>
              </a:spcAft>
              <a:buClr>
                <a:schemeClr val="accent1"/>
              </a:buClr>
              <a:buSzPts val="1440"/>
              <a:buFont typeface="Noto Sans Symbols"/>
              <a:buChar char="►"/>
              <a:defRPr b="0" i="0" sz="1800" u="none" cap="none" strike="noStrike">
                <a:solidFill>
                  <a:srgbClr val="3F3F3F"/>
                </a:solidFill>
                <a:latin typeface="Trebuchet MS"/>
                <a:ea typeface="Trebuchet MS"/>
                <a:cs typeface="Trebuchet MS"/>
                <a:sym typeface="Trebuchet MS"/>
              </a:defRPr>
            </a:lvl1pPr>
            <a:lvl2pPr indent="-309880" lvl="1" marL="914400" marR="0" rtl="0" algn="l">
              <a:spcBef>
                <a:spcPts val="1000"/>
              </a:spcBef>
              <a:spcAft>
                <a:spcPts val="0"/>
              </a:spcAft>
              <a:buClr>
                <a:schemeClr val="accent1"/>
              </a:buClr>
              <a:buSzPts val="1280"/>
              <a:buFont typeface="Noto Sans Symbols"/>
              <a:buChar char="►"/>
              <a:defRPr b="0" i="0" sz="1600" u="none" cap="none" strike="noStrike">
                <a:solidFill>
                  <a:srgbClr val="3F3F3F"/>
                </a:solidFill>
                <a:latin typeface="Trebuchet MS"/>
                <a:ea typeface="Trebuchet MS"/>
                <a:cs typeface="Trebuchet MS"/>
                <a:sym typeface="Trebuchet MS"/>
              </a:defRPr>
            </a:lvl2pPr>
            <a:lvl3pPr indent="-299719" lvl="2" marL="1371600" marR="0" rtl="0" algn="l">
              <a:spcBef>
                <a:spcPts val="1000"/>
              </a:spcBef>
              <a:spcAft>
                <a:spcPts val="0"/>
              </a:spcAft>
              <a:buClr>
                <a:schemeClr val="accent1"/>
              </a:buClr>
              <a:buSzPts val="1120"/>
              <a:buFont typeface="Noto Sans Symbols"/>
              <a:buChar char="►"/>
              <a:defRPr b="0" i="0" sz="1400" u="none" cap="none" strike="noStrike">
                <a:solidFill>
                  <a:srgbClr val="3F3F3F"/>
                </a:solidFill>
                <a:latin typeface="Trebuchet MS"/>
                <a:ea typeface="Trebuchet MS"/>
                <a:cs typeface="Trebuchet MS"/>
                <a:sym typeface="Trebuchet MS"/>
              </a:defRPr>
            </a:lvl3pPr>
            <a:lvl4pPr indent="-289560" lvl="3" marL="18288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4pPr>
            <a:lvl5pPr indent="-289560" lvl="4" marL="22860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5pPr>
            <a:lvl6pPr indent="-289560" lvl="5" marL="27432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6pPr>
            <a:lvl7pPr indent="-289560" lvl="6" marL="32004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7pPr>
            <a:lvl8pPr indent="-289559" lvl="7" marL="36576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8pPr>
            <a:lvl9pPr indent="-289559" lvl="8" marL="41148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9pPr>
          </a:lstStyle>
          <a:p/>
        </p:txBody>
      </p:sp>
      <p:sp>
        <p:nvSpPr>
          <p:cNvPr id="23" name="Google Shape;23;p35"/>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900" u="none" cap="none" strike="noStrike">
                <a:solidFill>
                  <a:srgbClr val="888888"/>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2pPr>
            <a:lvl3pPr lvl="2"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3pPr>
            <a:lvl4pPr lvl="3"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4pPr>
            <a:lvl5pPr lvl="4"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5pPr>
            <a:lvl6pPr lvl="5"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6pPr>
            <a:lvl7pPr lvl="6"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7pPr>
            <a:lvl8pPr lvl="7"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8pPr>
            <a:lvl9pPr lvl="8"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9pPr>
          </a:lstStyle>
          <a:p/>
        </p:txBody>
      </p:sp>
      <p:sp>
        <p:nvSpPr>
          <p:cNvPr id="24" name="Google Shape;24;p35"/>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00" u="none" cap="none" strike="noStrike">
                <a:solidFill>
                  <a:srgbClr val="888888"/>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2pPr>
            <a:lvl3pPr lvl="2"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3pPr>
            <a:lvl4pPr lvl="3"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4pPr>
            <a:lvl5pPr lvl="4"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5pPr>
            <a:lvl6pPr lvl="5"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6pPr>
            <a:lvl7pPr lvl="6"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7pPr>
            <a:lvl8pPr lvl="7"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8pPr>
            <a:lvl9pPr lvl="8"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9pPr>
          </a:lstStyle>
          <a:p/>
        </p:txBody>
      </p:sp>
      <p:sp>
        <p:nvSpPr>
          <p:cNvPr id="25" name="Google Shape;25;p35"/>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900" u="none" cap="none" strike="noStrike">
                <a:solidFill>
                  <a:schemeClr val="accent1"/>
                </a:solidFill>
                <a:latin typeface="Trebuchet MS"/>
                <a:ea typeface="Trebuchet MS"/>
                <a:cs typeface="Trebuchet MS"/>
                <a:sym typeface="Trebuchet MS"/>
              </a:defRPr>
            </a:lvl1pPr>
            <a:lvl2pPr indent="0" lvl="1" marL="0" marR="0" rtl="0" algn="r">
              <a:spcBef>
                <a:spcPts val="0"/>
              </a:spcBef>
              <a:buNone/>
              <a:defRPr b="0" i="0" sz="900" u="none" cap="none" strike="noStrike">
                <a:solidFill>
                  <a:schemeClr val="accent1"/>
                </a:solidFill>
                <a:latin typeface="Trebuchet MS"/>
                <a:ea typeface="Trebuchet MS"/>
                <a:cs typeface="Trebuchet MS"/>
                <a:sym typeface="Trebuchet MS"/>
              </a:defRPr>
            </a:lvl2pPr>
            <a:lvl3pPr indent="0" lvl="2" marL="0" marR="0" rtl="0" algn="r">
              <a:spcBef>
                <a:spcPts val="0"/>
              </a:spcBef>
              <a:buNone/>
              <a:defRPr b="0" i="0" sz="900" u="none" cap="none" strike="noStrike">
                <a:solidFill>
                  <a:schemeClr val="accent1"/>
                </a:solidFill>
                <a:latin typeface="Trebuchet MS"/>
                <a:ea typeface="Trebuchet MS"/>
                <a:cs typeface="Trebuchet MS"/>
                <a:sym typeface="Trebuchet MS"/>
              </a:defRPr>
            </a:lvl3pPr>
            <a:lvl4pPr indent="0" lvl="3" marL="0" marR="0" rtl="0" algn="r">
              <a:spcBef>
                <a:spcPts val="0"/>
              </a:spcBef>
              <a:buNone/>
              <a:defRPr b="0" i="0" sz="900" u="none" cap="none" strike="noStrike">
                <a:solidFill>
                  <a:schemeClr val="accent1"/>
                </a:solidFill>
                <a:latin typeface="Trebuchet MS"/>
                <a:ea typeface="Trebuchet MS"/>
                <a:cs typeface="Trebuchet MS"/>
                <a:sym typeface="Trebuchet MS"/>
              </a:defRPr>
            </a:lvl4pPr>
            <a:lvl5pPr indent="0" lvl="4" marL="0" marR="0" rtl="0" algn="r">
              <a:spcBef>
                <a:spcPts val="0"/>
              </a:spcBef>
              <a:buNone/>
              <a:defRPr b="0" i="0" sz="900" u="none" cap="none" strike="noStrike">
                <a:solidFill>
                  <a:schemeClr val="accent1"/>
                </a:solidFill>
                <a:latin typeface="Trebuchet MS"/>
                <a:ea typeface="Trebuchet MS"/>
                <a:cs typeface="Trebuchet MS"/>
                <a:sym typeface="Trebuchet MS"/>
              </a:defRPr>
            </a:lvl5pPr>
            <a:lvl6pPr indent="0" lvl="5" marL="0" marR="0" rtl="0" algn="r">
              <a:spcBef>
                <a:spcPts val="0"/>
              </a:spcBef>
              <a:buNone/>
              <a:defRPr b="0" i="0" sz="900" u="none" cap="none" strike="noStrike">
                <a:solidFill>
                  <a:schemeClr val="accent1"/>
                </a:solidFill>
                <a:latin typeface="Trebuchet MS"/>
                <a:ea typeface="Trebuchet MS"/>
                <a:cs typeface="Trebuchet MS"/>
                <a:sym typeface="Trebuchet MS"/>
              </a:defRPr>
            </a:lvl6pPr>
            <a:lvl7pPr indent="0" lvl="6" marL="0" marR="0" rtl="0" algn="r">
              <a:spcBef>
                <a:spcPts val="0"/>
              </a:spcBef>
              <a:buNone/>
              <a:defRPr b="0" i="0" sz="900" u="none" cap="none" strike="noStrike">
                <a:solidFill>
                  <a:schemeClr val="accent1"/>
                </a:solidFill>
                <a:latin typeface="Trebuchet MS"/>
                <a:ea typeface="Trebuchet MS"/>
                <a:cs typeface="Trebuchet MS"/>
                <a:sym typeface="Trebuchet MS"/>
              </a:defRPr>
            </a:lvl7pPr>
            <a:lvl8pPr indent="0" lvl="7" marL="0" marR="0" rtl="0" algn="r">
              <a:spcBef>
                <a:spcPts val="0"/>
              </a:spcBef>
              <a:buNone/>
              <a:defRPr b="0" i="0" sz="900" u="none" cap="none" strike="noStrike">
                <a:solidFill>
                  <a:schemeClr val="accent1"/>
                </a:solidFill>
                <a:latin typeface="Trebuchet MS"/>
                <a:ea typeface="Trebuchet MS"/>
                <a:cs typeface="Trebuchet MS"/>
                <a:sym typeface="Trebuchet MS"/>
              </a:defRPr>
            </a:lvl8pPr>
            <a:lvl9pPr indent="0" lvl="8" marL="0" marR="0" rtl="0" algn="r">
              <a:spcBef>
                <a:spcPts val="0"/>
              </a:spcBef>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10.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hyperlink" Target="https://corporatefinanceinstitute.com/resources/accounting/types-of-customers/"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6.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hyperlink" Target="https://corporatefinanceinstitute.com/resources/management/total-addressable-market-tam/"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hyperlink" Target="https://corporatefinanceinstitute.com/resources/accounting/types-of-financial-analysis/"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hyperlink" Target="https://corporatefinanceinstitute.com/resources/valuation/measuring-customer-satisfaction/" TargetMode="External"/><Relationship Id="rId4" Type="http://schemas.openxmlformats.org/officeDocument/2006/relationships/image" Target="../media/image5.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hyperlink" Target="https://corporatefinanceinstitute.com/resources/economics/market-share/"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 Id="rId3" Type="http://schemas.openxmlformats.org/officeDocument/2006/relationships/image" Target="../media/image1.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8.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 Id="rId3" Type="http://schemas.openxmlformats.org/officeDocument/2006/relationships/image" Target="../media/image7.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 Id="rId3" Type="http://schemas.openxmlformats.org/officeDocument/2006/relationships/image" Target="../media/image4.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 Id="rId3" Type="http://schemas.openxmlformats.org/officeDocument/2006/relationships/image" Target="../media/image3.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9.xml"/><Relationship Id="rId3" Type="http://schemas.openxmlformats.org/officeDocument/2006/relationships/image" Target="../media/image9.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 Id="rId3" Type="http://schemas.openxmlformats.org/officeDocument/2006/relationships/image" Target="../media/image2.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hyperlink" Target="http://ebookcentral.proquest.com/lib/aunke%20-ebooks%20/" TargetMode="Externa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hyperlink" Target="https://www.pexels.com/photo/blonde-woman-with-perfume-flask-15328478/" TargetMode="External"/><Relationship Id="rId4" Type="http://schemas.openxmlformats.org/officeDocument/2006/relationships/hyperlink" Target="https://www.pexels.com/photo/shop-selling-assorted-eco-friendly-products-7772182/" TargetMode="Externa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hyperlink" Target="https://www.pexels.com/photo/prices-on-shelves-with-cheese-15267374/"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1"/>
          <p:cNvSpPr txBox="1"/>
          <p:nvPr>
            <p:ph type="ctrTitle"/>
          </p:nvPr>
        </p:nvSpPr>
        <p:spPr>
          <a:xfrm>
            <a:off x="0" y="0"/>
            <a:ext cx="12191999" cy="1312606"/>
          </a:xfrm>
          <a:prstGeom prst="rect">
            <a:avLst/>
          </a:prstGeom>
          <a:noFill/>
          <a:ln>
            <a:noFill/>
          </a:ln>
        </p:spPr>
        <p:txBody>
          <a:bodyPr anchorCtr="0" anchor="b" bIns="45700" lIns="91425" spcFirstLastPara="1" rIns="91425" wrap="square" tIns="45700">
            <a:noAutofit/>
          </a:bodyPr>
          <a:lstStyle/>
          <a:p>
            <a:pPr indent="0" lvl="0" marL="0" rtl="0" algn="ctr">
              <a:spcBef>
                <a:spcPts val="0"/>
              </a:spcBef>
              <a:spcAft>
                <a:spcPts val="0"/>
              </a:spcAft>
              <a:buClr>
                <a:schemeClr val="accent1"/>
              </a:buClr>
              <a:buSzPts val="5400"/>
              <a:buFont typeface="Times New Roman"/>
              <a:buNone/>
            </a:pPr>
            <a:r>
              <a:rPr b="1" lang="en-US" sz="5400">
                <a:latin typeface="Times New Roman"/>
                <a:ea typeface="Times New Roman"/>
                <a:cs typeface="Times New Roman"/>
                <a:sym typeface="Times New Roman"/>
              </a:rPr>
              <a:t>COURSE: FUNDAMENTALS OF MARKETING</a:t>
            </a:r>
            <a:br>
              <a:rPr lang="en-US" sz="5400">
                <a:latin typeface="Arial"/>
                <a:ea typeface="Arial"/>
                <a:cs typeface="Arial"/>
                <a:sym typeface="Arial"/>
              </a:rPr>
            </a:br>
            <a:br>
              <a:rPr lang="en-US" sz="5400">
                <a:latin typeface="Arial"/>
                <a:ea typeface="Arial"/>
                <a:cs typeface="Arial"/>
                <a:sym typeface="Arial"/>
              </a:rPr>
            </a:br>
            <a:r>
              <a:rPr b="1" lang="en-US" sz="2800">
                <a:latin typeface="Times New Roman"/>
                <a:ea typeface="Times New Roman"/>
                <a:cs typeface="Times New Roman"/>
                <a:sym typeface="Times New Roman"/>
              </a:rPr>
              <a:t>COURSE: FUNDAMENTALS OF MARKETING</a:t>
            </a:r>
            <a:br>
              <a:rPr lang="en-US" sz="1800">
                <a:latin typeface="Arial"/>
                <a:ea typeface="Arial"/>
                <a:cs typeface="Arial"/>
                <a:sym typeface="Arial"/>
              </a:rPr>
            </a:br>
            <a:endParaRPr/>
          </a:p>
        </p:txBody>
      </p:sp>
      <p:sp>
        <p:nvSpPr>
          <p:cNvPr id="148" name="Google Shape;148;p1"/>
          <p:cNvSpPr txBox="1"/>
          <p:nvPr>
            <p:ph idx="1" type="subTitle"/>
          </p:nvPr>
        </p:nvSpPr>
        <p:spPr>
          <a:xfrm>
            <a:off x="0" y="1312606"/>
            <a:ext cx="12191999" cy="5545393"/>
          </a:xfrm>
          <a:prstGeom prst="rect">
            <a:avLst/>
          </a:prstGeom>
          <a:noFill/>
          <a:ln>
            <a:noFill/>
          </a:ln>
        </p:spPr>
        <p:txBody>
          <a:bodyPr anchorCtr="0" anchor="t" bIns="45700" lIns="91425" spcFirstLastPara="1" rIns="91425" wrap="square" tIns="45700">
            <a:normAutofit/>
          </a:bodyPr>
          <a:lstStyle/>
          <a:p>
            <a:pPr indent="0" lvl="0" marL="0" marR="0" rtl="0" algn="ctr">
              <a:lnSpc>
                <a:spcPct val="115000"/>
              </a:lnSpc>
              <a:spcBef>
                <a:spcPts val="0"/>
              </a:spcBef>
              <a:spcAft>
                <a:spcPts val="0"/>
              </a:spcAft>
              <a:buSzPts val="2240"/>
              <a:buNone/>
            </a:pPr>
            <a:r>
              <a:rPr b="1" lang="en-US" sz="2800">
                <a:latin typeface="Times New Roman"/>
                <a:ea typeface="Times New Roman"/>
                <a:cs typeface="Times New Roman"/>
                <a:sym typeface="Times New Roman"/>
              </a:rPr>
              <a:t>LECTURE 3: MARKETING ORIENTATION</a:t>
            </a:r>
            <a:endParaRPr sz="2800">
              <a:latin typeface="Arial"/>
              <a:ea typeface="Arial"/>
              <a:cs typeface="Arial"/>
              <a:sym typeface="Arial"/>
            </a:endParaRPr>
          </a:p>
          <a:p>
            <a:pPr indent="0" lvl="0" marL="0" marR="0" rtl="0" algn="ctr">
              <a:lnSpc>
                <a:spcPct val="115000"/>
              </a:lnSpc>
              <a:spcBef>
                <a:spcPts val="800"/>
              </a:spcBef>
              <a:spcAft>
                <a:spcPts val="0"/>
              </a:spcAft>
              <a:buSzPts val="2240"/>
              <a:buNone/>
            </a:pPr>
            <a:r>
              <a:rPr b="1" lang="en-US" sz="2800">
                <a:latin typeface="Times New Roman"/>
                <a:ea typeface="Times New Roman"/>
                <a:cs typeface="Times New Roman"/>
                <a:sym typeface="Times New Roman"/>
              </a:rPr>
              <a:t>LECTURER: DR LUCY KARIMI KIRIMA</a:t>
            </a:r>
            <a:endParaRPr sz="2800">
              <a:latin typeface="Arial"/>
              <a:ea typeface="Arial"/>
              <a:cs typeface="Arial"/>
              <a:sym typeface="Arial"/>
            </a:endParaRPr>
          </a:p>
          <a:p>
            <a:pPr indent="0" lvl="0" marL="0" marR="0" rtl="0" algn="ctr">
              <a:lnSpc>
                <a:spcPct val="115000"/>
              </a:lnSpc>
              <a:spcBef>
                <a:spcPts val="800"/>
              </a:spcBef>
              <a:spcAft>
                <a:spcPts val="0"/>
              </a:spcAft>
              <a:buSzPts val="2240"/>
              <a:buNone/>
            </a:pPr>
            <a:r>
              <a:rPr b="1" lang="en-US" sz="2800">
                <a:latin typeface="Times New Roman"/>
                <a:ea typeface="Times New Roman"/>
                <a:cs typeface="Times New Roman"/>
                <a:sym typeface="Times New Roman"/>
              </a:rPr>
              <a:t>Lecture learning outcomes:</a:t>
            </a:r>
            <a:endParaRPr sz="2800">
              <a:latin typeface="Arial"/>
              <a:ea typeface="Arial"/>
              <a:cs typeface="Arial"/>
              <a:sym typeface="Arial"/>
            </a:endParaRPr>
          </a:p>
          <a:p>
            <a:pPr indent="0" lvl="0" marL="0" marR="0" rtl="0" algn="ctr">
              <a:lnSpc>
                <a:spcPct val="115000"/>
              </a:lnSpc>
              <a:spcBef>
                <a:spcPts val="800"/>
              </a:spcBef>
              <a:spcAft>
                <a:spcPts val="0"/>
              </a:spcAft>
              <a:buSzPts val="2240"/>
              <a:buNone/>
            </a:pPr>
            <a:r>
              <a:rPr b="1" lang="en-US" sz="2800">
                <a:latin typeface="Times New Roman"/>
                <a:ea typeface="Times New Roman"/>
                <a:cs typeface="Times New Roman"/>
                <a:sym typeface="Times New Roman"/>
              </a:rPr>
              <a:t>At the end of the lecture, you will be able to:</a:t>
            </a:r>
            <a:endParaRPr sz="2800">
              <a:latin typeface="Arial"/>
              <a:ea typeface="Arial"/>
              <a:cs typeface="Arial"/>
              <a:sym typeface="Arial"/>
            </a:endParaRPr>
          </a:p>
          <a:p>
            <a:pPr indent="-342900" lvl="0" marL="342900" marR="0" rtl="0" algn="ctr">
              <a:lnSpc>
                <a:spcPct val="115000"/>
              </a:lnSpc>
              <a:spcBef>
                <a:spcPts val="800"/>
              </a:spcBef>
              <a:spcAft>
                <a:spcPts val="0"/>
              </a:spcAft>
              <a:buSzPts val="2240"/>
              <a:buFont typeface="Trebuchet MS"/>
              <a:buAutoNum type="alphaLcPeriod"/>
            </a:pPr>
            <a:r>
              <a:rPr lang="en-US" sz="2800">
                <a:latin typeface="Times New Roman"/>
                <a:ea typeface="Times New Roman"/>
                <a:cs typeface="Times New Roman"/>
                <a:sym typeface="Times New Roman"/>
              </a:rPr>
              <a:t>Examine concept of selling</a:t>
            </a:r>
            <a:endParaRPr/>
          </a:p>
          <a:p>
            <a:pPr indent="-342900" lvl="0" marL="342900" rtl="0" algn="ctr">
              <a:lnSpc>
                <a:spcPct val="115000"/>
              </a:lnSpc>
              <a:spcBef>
                <a:spcPts val="0"/>
              </a:spcBef>
              <a:spcAft>
                <a:spcPts val="0"/>
              </a:spcAft>
              <a:buSzPts val="2240"/>
              <a:buFont typeface="Trebuchet MS"/>
              <a:buAutoNum type="alphaLcPeriod"/>
            </a:pPr>
            <a:r>
              <a:rPr lang="en-US" sz="2800">
                <a:latin typeface="Times New Roman"/>
                <a:ea typeface="Times New Roman"/>
                <a:cs typeface="Times New Roman"/>
                <a:sym typeface="Times New Roman"/>
              </a:rPr>
              <a:t>Discuss the difference between selling and of marketing</a:t>
            </a:r>
            <a:endParaRPr sz="2800">
              <a:latin typeface="Arial"/>
              <a:ea typeface="Arial"/>
              <a:cs typeface="Arial"/>
              <a:sym typeface="Arial"/>
            </a:endParaRPr>
          </a:p>
          <a:p>
            <a:pPr indent="-342900" lvl="0" marL="342900" marR="0" rtl="0" algn="ctr">
              <a:lnSpc>
                <a:spcPct val="107000"/>
              </a:lnSpc>
              <a:spcBef>
                <a:spcPts val="0"/>
              </a:spcBef>
              <a:spcAft>
                <a:spcPts val="0"/>
              </a:spcAft>
              <a:buSzPts val="2240"/>
              <a:buFont typeface="Trebuchet MS"/>
              <a:buAutoNum type="alphaLcPeriod"/>
            </a:pPr>
            <a:r>
              <a:rPr lang="en-US" sz="2800">
                <a:latin typeface="Times New Roman"/>
                <a:ea typeface="Times New Roman"/>
                <a:cs typeface="Times New Roman"/>
                <a:sym typeface="Times New Roman"/>
              </a:rPr>
              <a:t>Discuss Functions of exchange in marketing</a:t>
            </a:r>
            <a:endParaRPr sz="2800">
              <a:latin typeface="Arial"/>
              <a:ea typeface="Arial"/>
              <a:cs typeface="Arial"/>
              <a:sym typeface="Arial"/>
            </a:endParaRPr>
          </a:p>
          <a:p>
            <a:pPr indent="0" lvl="0" marL="0" rtl="0" algn="r">
              <a:spcBef>
                <a:spcPts val="1000"/>
              </a:spcBef>
              <a:spcAft>
                <a:spcPts val="0"/>
              </a:spcAft>
              <a:buSzPts val="1440"/>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2"/>
          <p:cNvSpPr txBox="1"/>
          <p:nvPr>
            <p:ph type="title"/>
          </p:nvPr>
        </p:nvSpPr>
        <p:spPr>
          <a:xfrm>
            <a:off x="0" y="0"/>
            <a:ext cx="12192000" cy="1091381"/>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3600"/>
              <a:buFont typeface="Trebuchet MS"/>
              <a:buNone/>
            </a:pPr>
            <a:r>
              <a:rPr lang="en-US"/>
              <a:t>Marketing Concept</a:t>
            </a:r>
            <a:endParaRPr/>
          </a:p>
        </p:txBody>
      </p:sp>
      <p:sp>
        <p:nvSpPr>
          <p:cNvPr id="154" name="Google Shape;154;p2"/>
          <p:cNvSpPr txBox="1"/>
          <p:nvPr>
            <p:ph idx="1" type="body"/>
          </p:nvPr>
        </p:nvSpPr>
        <p:spPr>
          <a:xfrm>
            <a:off x="0" y="609601"/>
            <a:ext cx="12192000" cy="6248400"/>
          </a:xfrm>
          <a:prstGeom prst="rect">
            <a:avLst/>
          </a:prstGeom>
          <a:noFill/>
          <a:ln>
            <a:noFill/>
          </a:ln>
        </p:spPr>
        <p:txBody>
          <a:bodyPr anchorCtr="0" anchor="t" bIns="45700" lIns="91425" spcFirstLastPara="1" rIns="91425" wrap="square" tIns="45700">
            <a:normAutofit/>
          </a:bodyPr>
          <a:lstStyle/>
          <a:p>
            <a:pPr indent="-342900" lvl="0" marL="342900" rtl="0" algn="just">
              <a:spcBef>
                <a:spcPts val="0"/>
              </a:spcBef>
              <a:spcAft>
                <a:spcPts val="0"/>
              </a:spcAft>
              <a:buSzPts val="2240"/>
              <a:buChar char="►"/>
            </a:pPr>
            <a:r>
              <a:rPr lang="en-US" sz="2800">
                <a:latin typeface="Times New Roman"/>
                <a:ea typeface="Times New Roman"/>
                <a:cs typeface="Times New Roman"/>
                <a:sym typeface="Times New Roman"/>
              </a:rPr>
              <a:t>The marketing concept holds that the key to achieving organizational goals consists in determining the needs and wants of target markets and delivering the desired satisfactions more effectively and efficiently than competitors</a:t>
            </a:r>
            <a:endParaRPr/>
          </a:p>
          <a:p>
            <a:pPr indent="-342900" lvl="0" marL="342900" rtl="0" algn="just">
              <a:spcBef>
                <a:spcPts val="1000"/>
              </a:spcBef>
              <a:spcAft>
                <a:spcPts val="0"/>
              </a:spcAft>
              <a:buSzPts val="2240"/>
              <a:buChar char="►"/>
            </a:pPr>
            <a:r>
              <a:rPr lang="en-US" sz="2800">
                <a:latin typeface="Times New Roman"/>
                <a:ea typeface="Times New Roman"/>
                <a:cs typeface="Times New Roman"/>
                <a:sym typeface="Times New Roman"/>
              </a:rPr>
              <a:t>The objective of marketing is not the maximization of profitable sales volume, but profits through the satisfaction of customers. </a:t>
            </a:r>
            <a:endParaRPr/>
          </a:p>
          <a:p>
            <a:pPr indent="-342900" lvl="0" marL="342900" rtl="0" algn="just">
              <a:spcBef>
                <a:spcPts val="1000"/>
              </a:spcBef>
              <a:spcAft>
                <a:spcPts val="0"/>
              </a:spcAft>
              <a:buSzPts val="2240"/>
              <a:buChar char="►"/>
            </a:pPr>
            <a:r>
              <a:rPr lang="en-US" sz="2800">
                <a:latin typeface="Times New Roman"/>
                <a:ea typeface="Times New Roman"/>
                <a:cs typeface="Times New Roman"/>
                <a:sym typeface="Times New Roman"/>
              </a:rPr>
              <a:t>The consumer is the pivot point and all marketing activities operate around this central point. </a:t>
            </a:r>
            <a:endParaRPr sz="28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3"/>
          <p:cNvSpPr txBox="1"/>
          <p:nvPr>
            <p:ph type="title"/>
          </p:nvPr>
        </p:nvSpPr>
        <p:spPr>
          <a:xfrm>
            <a:off x="0" y="0"/>
            <a:ext cx="12192000" cy="988142"/>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3600"/>
              <a:buFont typeface="Trebuchet MS"/>
              <a:buNone/>
            </a:pPr>
            <a:r>
              <a:rPr lang="en-US"/>
              <a:t>Marketing Concept</a:t>
            </a:r>
            <a:endParaRPr/>
          </a:p>
        </p:txBody>
      </p:sp>
      <p:sp>
        <p:nvSpPr>
          <p:cNvPr id="160" name="Google Shape;160;p3"/>
          <p:cNvSpPr txBox="1"/>
          <p:nvPr>
            <p:ph idx="1" type="body"/>
          </p:nvPr>
        </p:nvSpPr>
        <p:spPr>
          <a:xfrm>
            <a:off x="0" y="884902"/>
            <a:ext cx="7610168" cy="5973097"/>
          </a:xfrm>
          <a:prstGeom prst="rect">
            <a:avLst/>
          </a:prstGeom>
          <a:noFill/>
          <a:ln>
            <a:noFill/>
          </a:ln>
        </p:spPr>
        <p:txBody>
          <a:bodyPr anchorCtr="0" anchor="t" bIns="45700" lIns="91425" spcFirstLastPara="1" rIns="91425" wrap="square" tIns="45700">
            <a:normAutofit/>
          </a:bodyPr>
          <a:lstStyle/>
          <a:p>
            <a:pPr indent="-342900" lvl="0" marL="342900" rtl="0" algn="just">
              <a:spcBef>
                <a:spcPts val="0"/>
              </a:spcBef>
              <a:spcAft>
                <a:spcPts val="0"/>
              </a:spcAft>
              <a:buSzPts val="2240"/>
              <a:buChar char="►"/>
            </a:pPr>
            <a:r>
              <a:rPr lang="en-US" sz="2800">
                <a:latin typeface="Times New Roman"/>
                <a:ea typeface="Times New Roman"/>
                <a:cs typeface="Times New Roman"/>
                <a:sym typeface="Times New Roman"/>
              </a:rPr>
              <a:t>Customers provide payment to an organization in return for the delivery of goods and services and therefore form a focal point for an organization‘s marketing activity</a:t>
            </a:r>
            <a:endParaRPr sz="2800"/>
          </a:p>
        </p:txBody>
      </p:sp>
      <p:pic>
        <p:nvPicPr>
          <p:cNvPr descr="Free stock photo of amateur photography, beer, business Stock Photo" id="161" name="Google Shape;161;p3"/>
          <p:cNvPicPr preferRelativeResize="0"/>
          <p:nvPr>
            <p:ph idx="2" type="body"/>
          </p:nvPr>
        </p:nvPicPr>
        <p:blipFill rotWithShape="1">
          <a:blip r:embed="rId3">
            <a:alphaModFix/>
          </a:blip>
          <a:srcRect b="0" l="0" r="0" t="0"/>
          <a:stretch/>
        </p:blipFill>
        <p:spPr>
          <a:xfrm>
            <a:off x="7610168" y="884902"/>
            <a:ext cx="4581832" cy="3333137"/>
          </a:xfrm>
          <a:prstGeom prst="rect">
            <a:avLst/>
          </a:prstGeom>
          <a:noFill/>
          <a:ln>
            <a:noFill/>
          </a:ln>
        </p:spPr>
      </p:pic>
      <p:sp>
        <p:nvSpPr>
          <p:cNvPr id="162" name="Google Shape;162;p3"/>
          <p:cNvSpPr txBox="1"/>
          <p:nvPr/>
        </p:nvSpPr>
        <p:spPr>
          <a:xfrm>
            <a:off x="7610168" y="4336026"/>
            <a:ext cx="4581832" cy="43088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100" u="none" cap="none" strike="noStrike">
                <a:solidFill>
                  <a:schemeClr val="dk1"/>
                </a:solidFill>
                <a:latin typeface="Trebuchet MS"/>
                <a:ea typeface="Trebuchet MS"/>
                <a:cs typeface="Trebuchet MS"/>
                <a:sym typeface="Trebuchet MS"/>
              </a:rPr>
              <a:t>https://www.pexels.com/photo/street-food-stall-with-customer-interaction-in-japan-28459409/</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p4"/>
          <p:cNvSpPr txBox="1"/>
          <p:nvPr>
            <p:ph type="title"/>
          </p:nvPr>
        </p:nvSpPr>
        <p:spPr>
          <a:xfrm>
            <a:off x="0" y="0"/>
            <a:ext cx="12034684" cy="943897"/>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Clr>
                <a:schemeClr val="accent1"/>
              </a:buClr>
              <a:buSzPts val="2800"/>
              <a:buFont typeface="Times New Roman"/>
              <a:buNone/>
            </a:pPr>
            <a:r>
              <a:rPr b="1" lang="en-US" sz="2800">
                <a:latin typeface="Times New Roman"/>
                <a:ea typeface="Times New Roman"/>
                <a:cs typeface="Times New Roman"/>
                <a:sym typeface="Times New Roman"/>
              </a:rPr>
              <a:t>Marketing orientation</a:t>
            </a:r>
            <a:br>
              <a:rPr lang="en-US" sz="2800">
                <a:latin typeface="Arial"/>
                <a:ea typeface="Arial"/>
                <a:cs typeface="Arial"/>
                <a:sym typeface="Arial"/>
              </a:rPr>
            </a:br>
            <a:endParaRPr sz="2800"/>
          </a:p>
        </p:txBody>
      </p:sp>
      <p:sp>
        <p:nvSpPr>
          <p:cNvPr id="168" name="Google Shape;168;p4"/>
          <p:cNvSpPr txBox="1"/>
          <p:nvPr>
            <p:ph idx="1" type="body"/>
          </p:nvPr>
        </p:nvSpPr>
        <p:spPr>
          <a:xfrm>
            <a:off x="0" y="811160"/>
            <a:ext cx="5884606" cy="6046839"/>
          </a:xfrm>
          <a:prstGeom prst="rect">
            <a:avLst/>
          </a:prstGeom>
          <a:noFill/>
          <a:ln>
            <a:noFill/>
          </a:ln>
        </p:spPr>
        <p:txBody>
          <a:bodyPr anchorCtr="0" anchor="t" bIns="45700" lIns="91425" spcFirstLastPara="1" rIns="91425" wrap="square" tIns="45700">
            <a:normAutofit/>
          </a:bodyPr>
          <a:lstStyle/>
          <a:p>
            <a:pPr indent="-342900" lvl="0" marL="342900" rtl="0" algn="just">
              <a:spcBef>
                <a:spcPts val="0"/>
              </a:spcBef>
              <a:spcAft>
                <a:spcPts val="0"/>
              </a:spcAft>
              <a:buSzPts val="2240"/>
              <a:buChar char="►"/>
            </a:pPr>
            <a:r>
              <a:rPr lang="en-US" sz="2800">
                <a:solidFill>
                  <a:srgbClr val="000000"/>
                </a:solidFill>
                <a:latin typeface="Times New Roman"/>
                <a:ea typeface="Times New Roman"/>
                <a:cs typeface="Times New Roman"/>
                <a:sym typeface="Times New Roman"/>
              </a:rPr>
              <a:t>Market orientation is a business approach wherein the processes of product development and creation are focused on satisfying the needs of consumers</a:t>
            </a:r>
            <a:endParaRPr sz="2800"/>
          </a:p>
        </p:txBody>
      </p:sp>
      <p:sp>
        <p:nvSpPr>
          <p:cNvPr id="169" name="Google Shape;169;p4"/>
          <p:cNvSpPr txBox="1"/>
          <p:nvPr>
            <p:ph idx="2" type="body"/>
          </p:nvPr>
        </p:nvSpPr>
        <p:spPr>
          <a:xfrm>
            <a:off x="6548284" y="943897"/>
            <a:ext cx="5643716" cy="5914102"/>
          </a:xfrm>
          <a:prstGeom prst="rect">
            <a:avLst/>
          </a:prstGeom>
          <a:noFill/>
          <a:ln>
            <a:noFill/>
          </a:ln>
        </p:spPr>
        <p:txBody>
          <a:bodyPr anchorCtr="0" anchor="t" bIns="45700" lIns="91425" spcFirstLastPara="1" rIns="91425" wrap="square" tIns="45700">
            <a:normAutofit/>
          </a:bodyPr>
          <a:lstStyle/>
          <a:p>
            <a:pPr indent="-342900" lvl="0" marL="342900" rtl="0" algn="just">
              <a:spcBef>
                <a:spcPts val="0"/>
              </a:spcBef>
              <a:spcAft>
                <a:spcPts val="0"/>
              </a:spcAft>
              <a:buSzPts val="2240"/>
              <a:buChar char="►"/>
            </a:pPr>
            <a:r>
              <a:rPr lang="en-US" sz="2800">
                <a:solidFill>
                  <a:srgbClr val="000000"/>
                </a:solidFill>
                <a:latin typeface="Times New Roman"/>
                <a:ea typeface="Times New Roman"/>
                <a:cs typeface="Times New Roman"/>
                <a:sym typeface="Times New Roman"/>
              </a:rPr>
              <a:t>It is a type of marketing technique that designs products with qualities that </a:t>
            </a:r>
            <a:r>
              <a:rPr lang="en-US" sz="2800" u="sng">
                <a:solidFill>
                  <a:srgbClr val="0000FF"/>
                </a:solidFill>
                <a:latin typeface="Times New Roman"/>
                <a:ea typeface="Times New Roman"/>
                <a:cs typeface="Times New Roman"/>
                <a:sym typeface="Times New Roman"/>
                <a:hlinkClick r:id="rId3">
                  <a:extLst>
                    <a:ext uri="{A12FA001-AC4F-418D-AE19-62706E023703}">
                      <ahyp:hlinkClr val="tx"/>
                    </a:ext>
                  </a:extLst>
                </a:hlinkClick>
              </a:rPr>
              <a:t>consumers</a:t>
            </a:r>
            <a:r>
              <a:rPr lang="en-US" sz="2800">
                <a:solidFill>
                  <a:srgbClr val="000000"/>
                </a:solidFill>
                <a:latin typeface="Times New Roman"/>
                <a:ea typeface="Times New Roman"/>
                <a:cs typeface="Times New Roman"/>
                <a:sym typeface="Times New Roman"/>
              </a:rPr>
              <a:t> want, which is completely different from the conventional marketing approach</a:t>
            </a:r>
            <a:endParaRPr sz="28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p5"/>
          <p:cNvSpPr txBox="1"/>
          <p:nvPr>
            <p:ph type="title"/>
          </p:nvPr>
        </p:nvSpPr>
        <p:spPr>
          <a:xfrm>
            <a:off x="0" y="0"/>
            <a:ext cx="12192000" cy="1061884"/>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000000"/>
              </a:buClr>
              <a:buSzPts val="2800"/>
              <a:buFont typeface="Times New Roman"/>
              <a:buNone/>
            </a:pPr>
            <a:r>
              <a:rPr lang="en-US" sz="2800">
                <a:solidFill>
                  <a:srgbClr val="000000"/>
                </a:solidFill>
                <a:latin typeface="Times New Roman"/>
                <a:ea typeface="Times New Roman"/>
                <a:cs typeface="Times New Roman"/>
                <a:sym typeface="Times New Roman"/>
              </a:rPr>
              <a:t>Conventional approach</a:t>
            </a:r>
            <a:endParaRPr sz="2800"/>
          </a:p>
        </p:txBody>
      </p:sp>
      <p:sp>
        <p:nvSpPr>
          <p:cNvPr id="175" name="Google Shape;175;p5"/>
          <p:cNvSpPr txBox="1"/>
          <p:nvPr>
            <p:ph idx="1" type="body"/>
          </p:nvPr>
        </p:nvSpPr>
        <p:spPr>
          <a:xfrm>
            <a:off x="0" y="1061884"/>
            <a:ext cx="8155858" cy="5796116"/>
          </a:xfrm>
          <a:prstGeom prst="rect">
            <a:avLst/>
          </a:prstGeom>
          <a:noFill/>
          <a:ln>
            <a:noFill/>
          </a:ln>
        </p:spPr>
        <p:txBody>
          <a:bodyPr anchorCtr="0" anchor="t" bIns="45700" lIns="91425" spcFirstLastPara="1" rIns="91425" wrap="square" tIns="45700">
            <a:normAutofit/>
          </a:bodyPr>
          <a:lstStyle/>
          <a:p>
            <a:pPr indent="-342900" lvl="0" marL="342900" rtl="0" algn="just">
              <a:spcBef>
                <a:spcPts val="0"/>
              </a:spcBef>
              <a:spcAft>
                <a:spcPts val="0"/>
              </a:spcAft>
              <a:buSzPts val="2240"/>
              <a:buChar char="►"/>
            </a:pPr>
            <a:r>
              <a:rPr lang="en-US" sz="2800">
                <a:solidFill>
                  <a:srgbClr val="000000"/>
                </a:solidFill>
                <a:latin typeface="Times New Roman"/>
                <a:ea typeface="Times New Roman"/>
                <a:cs typeface="Times New Roman"/>
                <a:sym typeface="Times New Roman"/>
              </a:rPr>
              <a:t>The business prioritizes the promotion of existing products by establishing features that can be key selling points.</a:t>
            </a:r>
            <a:endParaRPr sz="2800"/>
          </a:p>
        </p:txBody>
      </p:sp>
      <p:pic>
        <p:nvPicPr>
          <p:cNvPr descr="Free Blonde Woman with Perfume Flask Stock Photo" id="176" name="Google Shape;176;p5"/>
          <p:cNvPicPr preferRelativeResize="0"/>
          <p:nvPr>
            <p:ph idx="2" type="body"/>
          </p:nvPr>
        </p:nvPicPr>
        <p:blipFill rotWithShape="1">
          <a:blip r:embed="rId3">
            <a:alphaModFix/>
          </a:blip>
          <a:srcRect b="0" l="0" r="0" t="0"/>
          <a:stretch/>
        </p:blipFill>
        <p:spPr>
          <a:xfrm>
            <a:off x="8155858" y="0"/>
            <a:ext cx="4036142" cy="3834582"/>
          </a:xfrm>
          <a:prstGeom prst="rect">
            <a:avLst/>
          </a:prstGeom>
          <a:noFill/>
          <a:ln>
            <a:noFill/>
          </a:ln>
        </p:spPr>
      </p:pic>
      <p:sp>
        <p:nvSpPr>
          <p:cNvPr id="177" name="Google Shape;177;p5"/>
          <p:cNvSpPr txBox="1"/>
          <p:nvPr/>
        </p:nvSpPr>
        <p:spPr>
          <a:xfrm>
            <a:off x="8155858" y="3834582"/>
            <a:ext cx="4036142" cy="43088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100">
                <a:solidFill>
                  <a:schemeClr val="dk1"/>
                </a:solidFill>
                <a:latin typeface="Trebuchet MS"/>
                <a:ea typeface="Trebuchet MS"/>
                <a:cs typeface="Trebuchet MS"/>
                <a:sym typeface="Trebuchet MS"/>
              </a:rPr>
              <a:t>https://www.pexels.com/photo/blonde-woman-with-perfume-flask-15328478/</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6"/>
          <p:cNvSpPr txBox="1"/>
          <p:nvPr>
            <p:ph type="title"/>
          </p:nvPr>
        </p:nvSpPr>
        <p:spPr>
          <a:xfrm>
            <a:off x="0" y="0"/>
            <a:ext cx="12192000" cy="943897"/>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chemeClr val="accent1"/>
              </a:buClr>
              <a:buSzPts val="2800"/>
              <a:buFont typeface="Times New Roman"/>
              <a:buNone/>
            </a:pPr>
            <a:r>
              <a:rPr lang="en-US" sz="2800">
                <a:latin typeface="Times New Roman"/>
                <a:ea typeface="Times New Roman"/>
                <a:cs typeface="Times New Roman"/>
                <a:sym typeface="Times New Roman"/>
              </a:rPr>
              <a:t>Market orientation </a:t>
            </a:r>
            <a:endParaRPr sz="2800"/>
          </a:p>
        </p:txBody>
      </p:sp>
      <p:sp>
        <p:nvSpPr>
          <p:cNvPr id="183" name="Google Shape;183;p6"/>
          <p:cNvSpPr txBox="1"/>
          <p:nvPr>
            <p:ph idx="1" type="body"/>
          </p:nvPr>
        </p:nvSpPr>
        <p:spPr>
          <a:xfrm>
            <a:off x="0" y="943896"/>
            <a:ext cx="6386052" cy="5914103"/>
          </a:xfrm>
          <a:prstGeom prst="rect">
            <a:avLst/>
          </a:prstGeom>
          <a:noFill/>
          <a:ln>
            <a:noFill/>
          </a:ln>
        </p:spPr>
        <p:txBody>
          <a:bodyPr anchorCtr="0" anchor="t" bIns="45700" lIns="91425" spcFirstLastPara="1" rIns="91425" wrap="square" tIns="45700">
            <a:normAutofit/>
          </a:bodyPr>
          <a:lstStyle/>
          <a:p>
            <a:pPr indent="-342900" lvl="0" marL="342900" marR="0" rtl="0" algn="just">
              <a:lnSpc>
                <a:spcPct val="115000"/>
              </a:lnSpc>
              <a:spcBef>
                <a:spcPts val="0"/>
              </a:spcBef>
              <a:spcAft>
                <a:spcPts val="0"/>
              </a:spcAft>
              <a:buSzPts val="1000"/>
              <a:buFont typeface="Noto Sans Symbols"/>
              <a:buChar char="∙"/>
            </a:pPr>
            <a:r>
              <a:rPr lang="en-US" sz="2800">
                <a:latin typeface="Times New Roman"/>
                <a:ea typeface="Times New Roman"/>
                <a:cs typeface="Times New Roman"/>
                <a:sym typeface="Times New Roman"/>
              </a:rPr>
              <a:t>Marketing orientation is the business approach that dictates all the processes within that organization. </a:t>
            </a:r>
            <a:endParaRPr/>
          </a:p>
          <a:p>
            <a:pPr indent="-342900" lvl="0" marL="342900" marR="0" rtl="0" algn="just">
              <a:lnSpc>
                <a:spcPct val="115000"/>
              </a:lnSpc>
              <a:spcBef>
                <a:spcPts val="800"/>
              </a:spcBef>
              <a:spcAft>
                <a:spcPts val="0"/>
              </a:spcAft>
              <a:buSzPts val="1000"/>
              <a:buFont typeface="Noto Sans Symbols"/>
              <a:buChar char="∙"/>
            </a:pPr>
            <a:r>
              <a:rPr lang="en-US" sz="2800">
                <a:latin typeface="Times New Roman"/>
                <a:ea typeface="Times New Roman"/>
                <a:cs typeface="Times New Roman"/>
                <a:sym typeface="Times New Roman"/>
              </a:rPr>
              <a:t>It comes in several types: sales orientation, market orientation, production orientation, and societal orientation.</a:t>
            </a:r>
            <a:endParaRPr sz="2800">
              <a:latin typeface="Arial"/>
              <a:ea typeface="Arial"/>
              <a:cs typeface="Arial"/>
              <a:sym typeface="Arial"/>
            </a:endParaRPr>
          </a:p>
          <a:p>
            <a:pPr indent="-342900" lvl="0" marL="342900" marR="0" rtl="0" algn="just">
              <a:lnSpc>
                <a:spcPct val="115000"/>
              </a:lnSpc>
              <a:spcBef>
                <a:spcPts val="800"/>
              </a:spcBef>
              <a:spcAft>
                <a:spcPts val="0"/>
              </a:spcAft>
              <a:buSzPts val="1000"/>
              <a:buFont typeface="Noto Sans Symbols"/>
              <a:buChar char="∙"/>
            </a:pPr>
            <a:r>
              <a:rPr lang="en-US" sz="2800">
                <a:latin typeface="Times New Roman"/>
                <a:ea typeface="Times New Roman"/>
                <a:cs typeface="Times New Roman"/>
                <a:sym typeface="Times New Roman"/>
              </a:rPr>
              <a:t>.</a:t>
            </a:r>
            <a:endParaRPr sz="2800">
              <a:latin typeface="Arial"/>
              <a:ea typeface="Arial"/>
              <a:cs typeface="Arial"/>
              <a:sym typeface="Arial"/>
            </a:endParaRPr>
          </a:p>
          <a:p>
            <a:pPr indent="-251459" lvl="0" marL="342900" rtl="0" algn="l">
              <a:spcBef>
                <a:spcPts val="1000"/>
              </a:spcBef>
              <a:spcAft>
                <a:spcPts val="0"/>
              </a:spcAft>
              <a:buSzPts val="1440"/>
              <a:buNone/>
            </a:pPr>
            <a:r>
              <a:t/>
            </a:r>
            <a:endParaRPr/>
          </a:p>
        </p:txBody>
      </p:sp>
      <p:sp>
        <p:nvSpPr>
          <p:cNvPr id="184" name="Google Shape;184;p6"/>
          <p:cNvSpPr txBox="1"/>
          <p:nvPr>
            <p:ph idx="2" type="body"/>
          </p:nvPr>
        </p:nvSpPr>
        <p:spPr>
          <a:xfrm>
            <a:off x="6386052" y="943897"/>
            <a:ext cx="5805948" cy="5097465"/>
          </a:xfrm>
          <a:prstGeom prst="rect">
            <a:avLst/>
          </a:prstGeom>
          <a:noFill/>
          <a:ln>
            <a:noFill/>
          </a:ln>
        </p:spPr>
        <p:txBody>
          <a:bodyPr anchorCtr="0" anchor="t" bIns="45700" lIns="91425" spcFirstLastPara="1" rIns="91425" wrap="square" tIns="45700">
            <a:normAutofit/>
          </a:bodyPr>
          <a:lstStyle/>
          <a:p>
            <a:pPr indent="-342900" lvl="0" marL="342900" rtl="0" algn="just">
              <a:spcBef>
                <a:spcPts val="0"/>
              </a:spcBef>
              <a:spcAft>
                <a:spcPts val="0"/>
              </a:spcAft>
              <a:buSzPts val="2240"/>
              <a:buChar char="►"/>
            </a:pPr>
            <a:r>
              <a:rPr lang="en-US" sz="2800">
                <a:latin typeface="Times New Roman"/>
                <a:ea typeface="Times New Roman"/>
                <a:cs typeface="Times New Roman"/>
                <a:sym typeface="Times New Roman"/>
              </a:rPr>
              <a:t>Market orientation offers several advantages, including product differentiation and increased consumer satisfaction.</a:t>
            </a:r>
            <a:endParaRPr sz="2800">
              <a:latin typeface="Arial"/>
              <a:ea typeface="Arial"/>
              <a:cs typeface="Arial"/>
              <a:sym typeface="Arial"/>
            </a:endParaRPr>
          </a:p>
          <a:p>
            <a:pPr indent="-251459" lvl="0" marL="342900" rtl="0" algn="l">
              <a:spcBef>
                <a:spcPts val="1000"/>
              </a:spcBef>
              <a:spcAft>
                <a:spcPts val="0"/>
              </a:spcAft>
              <a:buSzPts val="1440"/>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p7"/>
          <p:cNvSpPr txBox="1"/>
          <p:nvPr>
            <p:ph type="title"/>
          </p:nvPr>
        </p:nvSpPr>
        <p:spPr>
          <a:xfrm>
            <a:off x="0" y="0"/>
            <a:ext cx="12192000" cy="988142"/>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3600"/>
              <a:buFont typeface="Times New Roman"/>
              <a:buNone/>
            </a:pPr>
            <a:r>
              <a:rPr lang="en-US" sz="3600">
                <a:latin typeface="Times New Roman"/>
                <a:ea typeface="Times New Roman"/>
                <a:cs typeface="Times New Roman"/>
                <a:sym typeface="Times New Roman"/>
              </a:rPr>
              <a:t>Market orientation </a:t>
            </a:r>
            <a:endParaRPr/>
          </a:p>
        </p:txBody>
      </p:sp>
      <p:sp>
        <p:nvSpPr>
          <p:cNvPr id="190" name="Google Shape;190;p7"/>
          <p:cNvSpPr txBox="1"/>
          <p:nvPr>
            <p:ph idx="1" type="body"/>
          </p:nvPr>
        </p:nvSpPr>
        <p:spPr>
          <a:xfrm>
            <a:off x="0" y="988142"/>
            <a:ext cx="6341806" cy="5869858"/>
          </a:xfrm>
          <a:prstGeom prst="rect">
            <a:avLst/>
          </a:prstGeom>
          <a:noFill/>
          <a:ln>
            <a:noFill/>
          </a:ln>
        </p:spPr>
        <p:txBody>
          <a:bodyPr anchorCtr="0" anchor="t" bIns="45700" lIns="91425" spcFirstLastPara="1" rIns="91425" wrap="square" tIns="45700">
            <a:normAutofit/>
          </a:bodyPr>
          <a:lstStyle/>
          <a:p>
            <a:pPr indent="-342900" lvl="0" marL="342900" rtl="0" algn="just">
              <a:spcBef>
                <a:spcPts val="0"/>
              </a:spcBef>
              <a:spcAft>
                <a:spcPts val="0"/>
              </a:spcAft>
              <a:buSzPts val="2240"/>
              <a:buChar char="►"/>
            </a:pPr>
            <a:r>
              <a:rPr lang="en-US" sz="2800">
                <a:latin typeface="Times New Roman"/>
                <a:ea typeface="Times New Roman"/>
                <a:cs typeface="Times New Roman"/>
                <a:sym typeface="Times New Roman"/>
              </a:rPr>
              <a:t>Market orientation is more of an approach to product design rather than promotion. It means that the priority is to analyze the </a:t>
            </a:r>
            <a:r>
              <a:rPr lang="en-US" sz="2800" u="sng">
                <a:solidFill>
                  <a:schemeClr val="dk1"/>
                </a:solidFill>
                <a:latin typeface="Times New Roman"/>
                <a:ea typeface="Times New Roman"/>
                <a:cs typeface="Times New Roman"/>
                <a:sym typeface="Times New Roman"/>
                <a:hlinkClick r:id="rId3">
                  <a:extLst>
                    <a:ext uri="{A12FA001-AC4F-418D-AE19-62706E023703}">
                      <ahyp:hlinkClr val="tx"/>
                    </a:ext>
                  </a:extLst>
                </a:hlinkClick>
              </a:rPr>
              <a:t>target audience</a:t>
            </a:r>
            <a:r>
              <a:rPr lang="en-US" sz="2800">
                <a:solidFill>
                  <a:schemeClr val="dk1"/>
                </a:solidFill>
                <a:latin typeface="Times New Roman"/>
                <a:ea typeface="Times New Roman"/>
                <a:cs typeface="Times New Roman"/>
                <a:sym typeface="Times New Roman"/>
              </a:rPr>
              <a:t> </a:t>
            </a:r>
            <a:r>
              <a:rPr lang="en-US" sz="2800">
                <a:latin typeface="Times New Roman"/>
                <a:ea typeface="Times New Roman"/>
                <a:cs typeface="Times New Roman"/>
                <a:sym typeface="Times New Roman"/>
              </a:rPr>
              <a:t>and determine their needs instead of undertaking any promotional or sales activity</a:t>
            </a:r>
            <a:endParaRPr sz="2800">
              <a:latin typeface="Times New Roman"/>
              <a:ea typeface="Times New Roman"/>
              <a:cs typeface="Times New Roman"/>
              <a:sym typeface="Times New Roman"/>
            </a:endParaRPr>
          </a:p>
        </p:txBody>
      </p:sp>
      <p:sp>
        <p:nvSpPr>
          <p:cNvPr id="191" name="Google Shape;191;p7"/>
          <p:cNvSpPr txBox="1"/>
          <p:nvPr>
            <p:ph idx="2" type="body"/>
          </p:nvPr>
        </p:nvSpPr>
        <p:spPr>
          <a:xfrm>
            <a:off x="6341806" y="988143"/>
            <a:ext cx="5850194" cy="6032090"/>
          </a:xfrm>
          <a:prstGeom prst="rect">
            <a:avLst/>
          </a:prstGeom>
          <a:noFill/>
          <a:ln>
            <a:noFill/>
          </a:ln>
        </p:spPr>
        <p:txBody>
          <a:bodyPr anchorCtr="0" anchor="t" bIns="45700" lIns="91425" spcFirstLastPara="1" rIns="91425" wrap="square" tIns="45700">
            <a:normAutofit/>
          </a:bodyPr>
          <a:lstStyle/>
          <a:p>
            <a:pPr indent="-342900" lvl="0" marL="342900" rtl="0" algn="just">
              <a:spcBef>
                <a:spcPts val="0"/>
              </a:spcBef>
              <a:spcAft>
                <a:spcPts val="0"/>
              </a:spcAft>
              <a:buSzPts val="2240"/>
              <a:buChar char="►"/>
            </a:pPr>
            <a:r>
              <a:rPr lang="en-US" sz="2800">
                <a:latin typeface="Times New Roman"/>
                <a:ea typeface="Times New Roman"/>
                <a:cs typeface="Times New Roman"/>
                <a:sym typeface="Times New Roman"/>
              </a:rPr>
              <a:t>A market-oriented organization uses a customer-centered approach, which means that the most pressing concerns, immediate needs, and personal preferences of the consumer base must be researched</a:t>
            </a:r>
            <a:endParaRPr sz="2800">
              <a:latin typeface="Times New Roman"/>
              <a:ea typeface="Times New Roman"/>
              <a:cs typeface="Times New Roman"/>
              <a:sym typeface="Times New Roman"/>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8"/>
          <p:cNvSpPr txBox="1"/>
          <p:nvPr>
            <p:ph type="title"/>
          </p:nvPr>
        </p:nvSpPr>
        <p:spPr>
          <a:xfrm>
            <a:off x="1" y="0"/>
            <a:ext cx="12064180" cy="81663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rgbClr val="000000"/>
              </a:buClr>
              <a:buSzPts val="2800"/>
              <a:buFont typeface="Times New Roman"/>
              <a:buNone/>
            </a:pPr>
            <a:r>
              <a:rPr b="1" lang="en-US" sz="2800">
                <a:solidFill>
                  <a:srgbClr val="000000"/>
                </a:solidFill>
                <a:latin typeface="Times New Roman"/>
                <a:ea typeface="Times New Roman"/>
                <a:cs typeface="Times New Roman"/>
                <a:sym typeface="Times New Roman"/>
              </a:rPr>
              <a:t>Advantages of a Market-Oriented Strategy</a:t>
            </a:r>
            <a:br>
              <a:rPr lang="en-US" sz="2800">
                <a:latin typeface="Arial"/>
                <a:ea typeface="Arial"/>
                <a:cs typeface="Arial"/>
                <a:sym typeface="Arial"/>
              </a:rPr>
            </a:br>
            <a:endParaRPr sz="2800"/>
          </a:p>
        </p:txBody>
      </p:sp>
      <p:sp>
        <p:nvSpPr>
          <p:cNvPr id="197" name="Google Shape;197;p8"/>
          <p:cNvSpPr txBox="1"/>
          <p:nvPr>
            <p:ph idx="1" type="body"/>
          </p:nvPr>
        </p:nvSpPr>
        <p:spPr>
          <a:xfrm>
            <a:off x="0" y="958645"/>
            <a:ext cx="6371302" cy="5899355"/>
          </a:xfrm>
          <a:prstGeom prst="rect">
            <a:avLst/>
          </a:prstGeom>
          <a:noFill/>
          <a:ln>
            <a:noFill/>
          </a:ln>
        </p:spPr>
        <p:txBody>
          <a:bodyPr anchorCtr="0" anchor="t" bIns="45700" lIns="91425" spcFirstLastPara="1" rIns="91425" wrap="square" tIns="45700">
            <a:normAutofit/>
          </a:bodyPr>
          <a:lstStyle/>
          <a:p>
            <a:pPr indent="-342900" lvl="0" marL="342900" rtl="0" algn="just">
              <a:spcBef>
                <a:spcPts val="0"/>
              </a:spcBef>
              <a:spcAft>
                <a:spcPts val="0"/>
              </a:spcAft>
              <a:buSzPts val="2240"/>
              <a:buChar char="►"/>
            </a:pPr>
            <a:r>
              <a:rPr lang="en-US" sz="2800">
                <a:latin typeface="Times New Roman"/>
                <a:ea typeface="Times New Roman"/>
                <a:cs typeface="Times New Roman"/>
                <a:sym typeface="Times New Roman"/>
              </a:rPr>
              <a:t>Performing </a:t>
            </a:r>
            <a:r>
              <a:rPr lang="en-US" sz="2800" u="sng" strike="noStrike">
                <a:solidFill>
                  <a:srgbClr val="467886"/>
                </a:solidFill>
                <a:latin typeface="Times New Roman"/>
                <a:ea typeface="Times New Roman"/>
                <a:cs typeface="Times New Roman"/>
                <a:sym typeface="Times New Roman"/>
                <a:hlinkClick r:id="rId3">
                  <a:extLst>
                    <a:ext uri="{A12FA001-AC4F-418D-AE19-62706E023703}">
                      <ahyp:hlinkClr val="tx"/>
                    </a:ext>
                  </a:extLst>
                </a:hlinkClick>
              </a:rPr>
              <a:t>data analysis</a:t>
            </a:r>
            <a:r>
              <a:rPr lang="en-US" sz="2800">
                <a:latin typeface="Times New Roman"/>
                <a:ea typeface="Times New Roman"/>
                <a:cs typeface="Times New Roman"/>
                <a:sym typeface="Times New Roman"/>
              </a:rPr>
              <a:t> can reveal trends and desires that are not explicit. It can be instrumental in anticipating consumer needs and adapting the market-oriented organization as one that shapes consumer behavior rather than one that reacts to it.</a:t>
            </a:r>
            <a:endParaRPr sz="2800"/>
          </a:p>
        </p:txBody>
      </p:sp>
      <p:sp>
        <p:nvSpPr>
          <p:cNvPr id="198" name="Google Shape;198;p8"/>
          <p:cNvSpPr txBox="1"/>
          <p:nvPr>
            <p:ph idx="2" type="body"/>
          </p:nvPr>
        </p:nvSpPr>
        <p:spPr>
          <a:xfrm>
            <a:off x="6371302" y="1224117"/>
            <a:ext cx="5820697" cy="5530644"/>
          </a:xfrm>
          <a:prstGeom prst="rect">
            <a:avLst/>
          </a:prstGeom>
          <a:noFill/>
          <a:ln>
            <a:noFill/>
          </a:ln>
        </p:spPr>
        <p:txBody>
          <a:bodyPr anchorCtr="0" anchor="t" bIns="45700" lIns="91425" spcFirstLastPara="1" rIns="91425" wrap="square" tIns="45700">
            <a:normAutofit/>
          </a:bodyPr>
          <a:lstStyle/>
          <a:p>
            <a:pPr indent="-342900" lvl="0" marL="342900" rtl="0" algn="just">
              <a:spcBef>
                <a:spcPts val="0"/>
              </a:spcBef>
              <a:spcAft>
                <a:spcPts val="0"/>
              </a:spcAft>
              <a:buSzPts val="2240"/>
              <a:buChar char="►"/>
            </a:pPr>
            <a:r>
              <a:rPr lang="en-US" sz="2800">
                <a:latin typeface="Times New Roman"/>
                <a:ea typeface="Times New Roman"/>
                <a:cs typeface="Times New Roman"/>
                <a:sym typeface="Times New Roman"/>
              </a:rPr>
              <a:t>Consumer demands can often seem impractical, but their knowledge can be vital in the long-range decision-making process</a:t>
            </a:r>
            <a:endParaRPr sz="28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9"/>
          <p:cNvSpPr txBox="1"/>
          <p:nvPr>
            <p:ph type="title"/>
          </p:nvPr>
        </p:nvSpPr>
        <p:spPr>
          <a:xfrm>
            <a:off x="0" y="0"/>
            <a:ext cx="12192000" cy="1047135"/>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000000"/>
              </a:buClr>
              <a:buSzPts val="2800"/>
              <a:buFont typeface="Times New Roman"/>
              <a:buNone/>
            </a:pPr>
            <a:r>
              <a:rPr b="1" lang="en-US" sz="2800">
                <a:solidFill>
                  <a:srgbClr val="000000"/>
                </a:solidFill>
                <a:latin typeface="Times New Roman"/>
                <a:ea typeface="Times New Roman"/>
                <a:cs typeface="Times New Roman"/>
                <a:sym typeface="Times New Roman"/>
              </a:rPr>
              <a:t>Advantages of a Market-Oriented Strategy</a:t>
            </a:r>
            <a:endParaRPr sz="2800"/>
          </a:p>
        </p:txBody>
      </p:sp>
      <p:sp>
        <p:nvSpPr>
          <p:cNvPr id="204" name="Google Shape;204;p9"/>
          <p:cNvSpPr txBox="1"/>
          <p:nvPr>
            <p:ph idx="1" type="body"/>
          </p:nvPr>
        </p:nvSpPr>
        <p:spPr>
          <a:xfrm>
            <a:off x="-1" y="855406"/>
            <a:ext cx="7875637" cy="6002594"/>
          </a:xfrm>
          <a:prstGeom prst="rect">
            <a:avLst/>
          </a:prstGeom>
          <a:noFill/>
          <a:ln>
            <a:noFill/>
          </a:ln>
        </p:spPr>
        <p:txBody>
          <a:bodyPr anchorCtr="0" anchor="t" bIns="45700" lIns="91425" spcFirstLastPara="1" rIns="91425" wrap="square" tIns="45700">
            <a:normAutofit/>
          </a:bodyPr>
          <a:lstStyle/>
          <a:p>
            <a:pPr indent="-342900" lvl="0" marL="342900" rtl="0" algn="just">
              <a:spcBef>
                <a:spcPts val="0"/>
              </a:spcBef>
              <a:spcAft>
                <a:spcPts val="0"/>
              </a:spcAft>
              <a:buSzPts val="2240"/>
              <a:buChar char="►"/>
            </a:pPr>
            <a:r>
              <a:rPr lang="en-US" sz="2800">
                <a:latin typeface="Times New Roman"/>
                <a:ea typeface="Times New Roman"/>
                <a:cs typeface="Times New Roman"/>
                <a:sym typeface="Times New Roman"/>
              </a:rPr>
              <a:t>Data collected for product development can also be used post-launch to improve customer service. Efficient product support that addresses concerns raised by consumers is essential in maintaining a high degree of </a:t>
            </a:r>
            <a:r>
              <a:rPr lang="en-US" sz="2800" u="sng" strike="noStrike">
                <a:solidFill>
                  <a:srgbClr val="467886"/>
                </a:solidFill>
                <a:latin typeface="Times New Roman"/>
                <a:ea typeface="Times New Roman"/>
                <a:cs typeface="Times New Roman"/>
                <a:sym typeface="Times New Roman"/>
                <a:hlinkClick r:id="rId3">
                  <a:extLst>
                    <a:ext uri="{A12FA001-AC4F-418D-AE19-62706E023703}">
                      <ahyp:hlinkClr val="tx"/>
                    </a:ext>
                  </a:extLst>
                </a:hlinkClick>
              </a:rPr>
              <a:t>consumer satisfaction</a:t>
            </a:r>
            <a:endParaRPr sz="2800"/>
          </a:p>
        </p:txBody>
      </p:sp>
      <p:pic>
        <p:nvPicPr>
          <p:cNvPr id="205" name="Google Shape;205;p9"/>
          <p:cNvPicPr preferRelativeResize="0"/>
          <p:nvPr>
            <p:ph idx="2" type="body"/>
          </p:nvPr>
        </p:nvPicPr>
        <p:blipFill rotWithShape="1">
          <a:blip r:embed="rId4">
            <a:alphaModFix/>
          </a:blip>
          <a:srcRect b="0" l="0" r="0" t="0"/>
          <a:stretch/>
        </p:blipFill>
        <p:spPr>
          <a:xfrm>
            <a:off x="7875638" y="-106680"/>
            <a:ext cx="4316361" cy="3661041"/>
          </a:xfrm>
          <a:prstGeom prst="rect">
            <a:avLst/>
          </a:prstGeom>
          <a:noFill/>
          <a:ln>
            <a:noFill/>
          </a:ln>
        </p:spPr>
      </p:pic>
      <p:sp>
        <p:nvSpPr>
          <p:cNvPr id="206" name="Google Shape;206;p9"/>
          <p:cNvSpPr txBox="1"/>
          <p:nvPr/>
        </p:nvSpPr>
        <p:spPr>
          <a:xfrm>
            <a:off x="7875636" y="3731341"/>
            <a:ext cx="4316364" cy="43088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100">
                <a:solidFill>
                  <a:schemeClr val="dk1"/>
                </a:solidFill>
                <a:latin typeface="Trebuchet MS"/>
                <a:ea typeface="Trebuchet MS"/>
                <a:cs typeface="Trebuchet MS"/>
                <a:sym typeface="Trebuchet MS"/>
              </a:rPr>
              <a:t>https://www.pexels.com/photo/elegant-crown-royal-whiskey-bottle-on-display-28539619/</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sp>
        <p:nvSpPr>
          <p:cNvPr id="211" name="Google Shape;211;p10"/>
          <p:cNvSpPr txBox="1"/>
          <p:nvPr>
            <p:ph type="title"/>
          </p:nvPr>
        </p:nvSpPr>
        <p:spPr>
          <a:xfrm>
            <a:off x="0" y="0"/>
            <a:ext cx="12192000" cy="816638"/>
          </a:xfrm>
          <a:prstGeom prst="rect">
            <a:avLst/>
          </a:prstGeom>
          <a:noFill/>
          <a:ln>
            <a:noFill/>
          </a:ln>
        </p:spPr>
        <p:txBody>
          <a:bodyPr anchorCtr="0" anchor="t" bIns="45700" lIns="91425" spcFirstLastPara="1" rIns="91425" wrap="square" tIns="45700">
            <a:normAutofit fontScale="90000"/>
          </a:bodyPr>
          <a:lstStyle/>
          <a:p>
            <a:pPr indent="0" lvl="0" marL="0" rtl="0" algn="ctr">
              <a:spcBef>
                <a:spcPts val="0"/>
              </a:spcBef>
              <a:spcAft>
                <a:spcPts val="0"/>
              </a:spcAft>
              <a:buClr>
                <a:srgbClr val="000000"/>
              </a:buClr>
              <a:buSzPct val="100000"/>
              <a:buFont typeface="Times New Roman"/>
              <a:buNone/>
            </a:pPr>
            <a:r>
              <a:rPr b="1" lang="en-US" sz="3100">
                <a:solidFill>
                  <a:srgbClr val="000000"/>
                </a:solidFill>
                <a:latin typeface="Times New Roman"/>
                <a:ea typeface="Times New Roman"/>
                <a:cs typeface="Times New Roman"/>
                <a:sym typeface="Times New Roman"/>
              </a:rPr>
              <a:t>Disadvantages of a Market-Oriented Strategy</a:t>
            </a:r>
            <a:br>
              <a:rPr lang="en-US" sz="1800">
                <a:latin typeface="Arial"/>
                <a:ea typeface="Arial"/>
                <a:cs typeface="Arial"/>
                <a:sym typeface="Arial"/>
              </a:rPr>
            </a:br>
            <a:endParaRPr/>
          </a:p>
        </p:txBody>
      </p:sp>
      <p:sp>
        <p:nvSpPr>
          <p:cNvPr id="212" name="Google Shape;212;p10"/>
          <p:cNvSpPr txBox="1"/>
          <p:nvPr>
            <p:ph idx="1" type="body"/>
          </p:nvPr>
        </p:nvSpPr>
        <p:spPr>
          <a:xfrm>
            <a:off x="0" y="486696"/>
            <a:ext cx="6096000" cy="6371303"/>
          </a:xfrm>
          <a:prstGeom prst="rect">
            <a:avLst/>
          </a:prstGeom>
          <a:noFill/>
          <a:ln>
            <a:noFill/>
          </a:ln>
        </p:spPr>
        <p:txBody>
          <a:bodyPr anchorCtr="0" anchor="t" bIns="45700" lIns="91425" spcFirstLastPara="1" rIns="91425" wrap="square" tIns="45700">
            <a:normAutofit/>
          </a:bodyPr>
          <a:lstStyle/>
          <a:p>
            <a:pPr indent="-342900" lvl="0" marL="342900" rtl="0" algn="just">
              <a:spcBef>
                <a:spcPts val="0"/>
              </a:spcBef>
              <a:spcAft>
                <a:spcPts val="0"/>
              </a:spcAft>
              <a:buSzPts val="2240"/>
              <a:buChar char="►"/>
            </a:pPr>
            <a:r>
              <a:rPr lang="en-US" sz="2800">
                <a:solidFill>
                  <a:srgbClr val="000000"/>
                </a:solidFill>
                <a:latin typeface="Times New Roman"/>
                <a:ea typeface="Times New Roman"/>
                <a:cs typeface="Times New Roman"/>
                <a:sym typeface="Times New Roman"/>
              </a:rPr>
              <a:t>An excessive focus on addressing the needs and desires of consumers reduces the scope for innovation in an organization. Thus, market orientation is based on reacting to market trends rather than creating them.</a:t>
            </a:r>
            <a:endParaRPr sz="2800">
              <a:latin typeface="Arial"/>
              <a:ea typeface="Arial"/>
              <a:cs typeface="Arial"/>
              <a:sym typeface="Arial"/>
            </a:endParaRPr>
          </a:p>
          <a:p>
            <a:pPr indent="-251459" lvl="0" marL="342900" rtl="0" algn="l">
              <a:spcBef>
                <a:spcPts val="1000"/>
              </a:spcBef>
              <a:spcAft>
                <a:spcPts val="0"/>
              </a:spcAft>
              <a:buSzPts val="1440"/>
              <a:buNone/>
            </a:pPr>
            <a:r>
              <a:t/>
            </a:r>
            <a:endParaRPr/>
          </a:p>
        </p:txBody>
      </p:sp>
      <p:sp>
        <p:nvSpPr>
          <p:cNvPr id="213" name="Google Shape;213;p10"/>
          <p:cNvSpPr txBox="1"/>
          <p:nvPr>
            <p:ph idx="2" type="body"/>
          </p:nvPr>
        </p:nvSpPr>
        <p:spPr>
          <a:xfrm>
            <a:off x="6096000" y="486697"/>
            <a:ext cx="6096000" cy="5554666"/>
          </a:xfrm>
          <a:prstGeom prst="rect">
            <a:avLst/>
          </a:prstGeom>
          <a:noFill/>
          <a:ln>
            <a:noFill/>
          </a:ln>
        </p:spPr>
        <p:txBody>
          <a:bodyPr anchorCtr="0" anchor="t" bIns="45700" lIns="91425" spcFirstLastPara="1" rIns="91425" wrap="square" tIns="45700">
            <a:normAutofit/>
          </a:bodyPr>
          <a:lstStyle/>
          <a:p>
            <a:pPr indent="-342900" lvl="0" marL="342900" rtl="0" algn="just">
              <a:spcBef>
                <a:spcPts val="0"/>
              </a:spcBef>
              <a:spcAft>
                <a:spcPts val="0"/>
              </a:spcAft>
              <a:buSzPts val="2240"/>
              <a:buChar char="►"/>
            </a:pPr>
            <a:r>
              <a:rPr lang="en-US" sz="2800">
                <a:solidFill>
                  <a:srgbClr val="000000"/>
                </a:solidFill>
                <a:latin typeface="Times New Roman"/>
                <a:ea typeface="Times New Roman"/>
                <a:cs typeface="Times New Roman"/>
                <a:sym typeface="Times New Roman"/>
              </a:rPr>
              <a:t>Consumer desires are not fixed and can change very rapidly. A standalone market-oriented strategy cannot guarantee a huge </a:t>
            </a:r>
            <a:r>
              <a:rPr lang="en-US" sz="2800" u="sng" strike="noStrike">
                <a:solidFill>
                  <a:srgbClr val="000000"/>
                </a:solidFill>
                <a:latin typeface="Times New Roman"/>
                <a:ea typeface="Times New Roman"/>
                <a:cs typeface="Times New Roman"/>
                <a:sym typeface="Times New Roman"/>
                <a:hlinkClick r:id="rId3">
                  <a:extLst>
                    <a:ext uri="{A12FA001-AC4F-418D-AE19-62706E023703}">
                      <ahyp:hlinkClr val="tx"/>
                    </a:ext>
                  </a:extLst>
                </a:hlinkClick>
              </a:rPr>
              <a:t>market share</a:t>
            </a:r>
            <a:r>
              <a:rPr lang="en-US" sz="2800">
                <a:solidFill>
                  <a:srgbClr val="000000"/>
                </a:solidFill>
                <a:latin typeface="Times New Roman"/>
                <a:ea typeface="Times New Roman"/>
                <a:cs typeface="Times New Roman"/>
                <a:sym typeface="Times New Roman"/>
              </a:rPr>
              <a:t>, given that rival companies serving the same consumer needs can quickly come up in the market.</a:t>
            </a:r>
            <a:endParaRPr sz="2800">
              <a:latin typeface="Arial"/>
              <a:ea typeface="Arial"/>
              <a:cs typeface="Arial"/>
              <a:sym typeface="Arial"/>
            </a:endParaRPr>
          </a:p>
          <a:p>
            <a:pPr indent="-251459" lvl="0" marL="342900" rtl="0" algn="l">
              <a:spcBef>
                <a:spcPts val="1000"/>
              </a:spcBef>
              <a:spcAft>
                <a:spcPts val="0"/>
              </a:spcAft>
              <a:buSzPts val="1440"/>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11"/>
          <p:cNvSpPr txBox="1"/>
          <p:nvPr>
            <p:ph type="title"/>
          </p:nvPr>
        </p:nvSpPr>
        <p:spPr>
          <a:xfrm>
            <a:off x="0" y="0"/>
            <a:ext cx="12192000" cy="816638"/>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Clr>
                <a:schemeClr val="accent1"/>
              </a:buClr>
              <a:buSzPts val="2800"/>
              <a:buFont typeface="Times New Roman"/>
              <a:buNone/>
            </a:pPr>
            <a:r>
              <a:rPr b="1" lang="en-US" sz="2800">
                <a:latin typeface="Times New Roman"/>
                <a:ea typeface="Times New Roman"/>
                <a:cs typeface="Times New Roman"/>
                <a:sym typeface="Times New Roman"/>
              </a:rPr>
              <a:t>The Concept of Selling</a:t>
            </a:r>
            <a:br>
              <a:rPr lang="en-US" sz="2800">
                <a:latin typeface="Arial"/>
                <a:ea typeface="Arial"/>
                <a:cs typeface="Arial"/>
                <a:sym typeface="Arial"/>
              </a:rPr>
            </a:br>
            <a:endParaRPr sz="2800"/>
          </a:p>
        </p:txBody>
      </p:sp>
      <p:sp>
        <p:nvSpPr>
          <p:cNvPr id="219" name="Google Shape;219;p11"/>
          <p:cNvSpPr txBox="1"/>
          <p:nvPr>
            <p:ph idx="1" type="body"/>
          </p:nvPr>
        </p:nvSpPr>
        <p:spPr>
          <a:xfrm>
            <a:off x="0" y="816638"/>
            <a:ext cx="6533533" cy="6041362"/>
          </a:xfrm>
          <a:prstGeom prst="rect">
            <a:avLst/>
          </a:prstGeom>
          <a:noFill/>
          <a:ln>
            <a:noFill/>
          </a:ln>
        </p:spPr>
        <p:txBody>
          <a:bodyPr anchorCtr="0" anchor="t" bIns="45700" lIns="91425" spcFirstLastPara="1" rIns="91425" wrap="square" tIns="45700">
            <a:normAutofit/>
          </a:bodyPr>
          <a:lstStyle/>
          <a:p>
            <a:pPr indent="-342900" lvl="0" marL="342900" rtl="0" algn="just">
              <a:spcBef>
                <a:spcPts val="0"/>
              </a:spcBef>
              <a:spcAft>
                <a:spcPts val="0"/>
              </a:spcAft>
              <a:buSzPts val="2240"/>
              <a:buChar char="►"/>
            </a:pPr>
            <a:r>
              <a:rPr lang="en-US" sz="2800">
                <a:latin typeface="Times New Roman"/>
                <a:ea typeface="Times New Roman"/>
                <a:cs typeface="Times New Roman"/>
                <a:sym typeface="Times New Roman"/>
              </a:rPr>
              <a:t>The Selling Concept proposes that customers, be individual or organizations will not buy enough of the organization‘s products unless they are persuaded to do so through selling effort. </a:t>
            </a:r>
            <a:endParaRPr/>
          </a:p>
          <a:p>
            <a:pPr indent="-342900" lvl="0" marL="342900" rtl="0" algn="just">
              <a:spcBef>
                <a:spcPts val="1000"/>
              </a:spcBef>
              <a:spcAft>
                <a:spcPts val="0"/>
              </a:spcAft>
              <a:buSzPts val="2240"/>
              <a:buChar char="►"/>
            </a:pPr>
            <a:r>
              <a:rPr lang="en-US" sz="2800">
                <a:latin typeface="Times New Roman"/>
                <a:ea typeface="Times New Roman"/>
                <a:cs typeface="Times New Roman"/>
                <a:sym typeface="Times New Roman"/>
              </a:rPr>
              <a:t>So organizations should undertake selling and promotion of their products for marketing success. The consumers typically are inert and they need to be forced for buying by converting their inert need in to a buying motive through persuasion and selling action</a:t>
            </a:r>
            <a:endParaRPr sz="2800"/>
          </a:p>
        </p:txBody>
      </p:sp>
      <p:sp>
        <p:nvSpPr>
          <p:cNvPr id="220" name="Google Shape;220;p11"/>
          <p:cNvSpPr txBox="1"/>
          <p:nvPr>
            <p:ph idx="2" type="body"/>
          </p:nvPr>
        </p:nvSpPr>
        <p:spPr>
          <a:xfrm>
            <a:off x="6533534" y="816638"/>
            <a:ext cx="5658466" cy="6041361"/>
          </a:xfrm>
          <a:prstGeom prst="rect">
            <a:avLst/>
          </a:prstGeom>
          <a:noFill/>
          <a:ln>
            <a:noFill/>
          </a:ln>
        </p:spPr>
        <p:txBody>
          <a:bodyPr anchorCtr="0" anchor="t" bIns="45700" lIns="91425" spcFirstLastPara="1" rIns="91425" wrap="square" tIns="45700">
            <a:normAutofit/>
          </a:bodyPr>
          <a:lstStyle/>
          <a:p>
            <a:pPr indent="-342900" lvl="0" marL="342900" rtl="0" algn="just">
              <a:spcBef>
                <a:spcPts val="0"/>
              </a:spcBef>
              <a:spcAft>
                <a:spcPts val="0"/>
              </a:spcAft>
              <a:buSzPts val="2240"/>
              <a:buChar char="►"/>
            </a:pPr>
            <a:r>
              <a:rPr lang="en-US" sz="2800">
                <a:latin typeface="Times New Roman"/>
                <a:ea typeface="Times New Roman"/>
                <a:cs typeface="Times New Roman"/>
                <a:sym typeface="Times New Roman"/>
              </a:rPr>
              <a:t>The selling philosophy assumes that a well-trained and motivated sales force can sell any product. However, soon companies began to realize that it is easier to sell a product that the customer wants, than to sell a product the customer does not want. </a:t>
            </a:r>
            <a:endParaRPr sz="2800">
              <a:latin typeface="Arial"/>
              <a:ea typeface="Arial"/>
              <a:cs typeface="Arial"/>
              <a:sym typeface="Arial"/>
            </a:endParaRPr>
          </a:p>
          <a:p>
            <a:pPr indent="-251459" lvl="0" marL="342900" rtl="0" algn="l">
              <a:spcBef>
                <a:spcPts val="1000"/>
              </a:spcBef>
              <a:spcAft>
                <a:spcPts val="0"/>
              </a:spcAft>
              <a:buSzPts val="1440"/>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12"/>
          <p:cNvSpPr txBox="1"/>
          <p:nvPr>
            <p:ph type="title"/>
          </p:nvPr>
        </p:nvSpPr>
        <p:spPr>
          <a:xfrm>
            <a:off x="18321" y="0"/>
            <a:ext cx="4513541" cy="1047135"/>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Clr>
                <a:schemeClr val="accent1"/>
              </a:buClr>
              <a:buSzPts val="2800"/>
              <a:buFont typeface="Times New Roman"/>
              <a:buNone/>
            </a:pPr>
            <a:r>
              <a:rPr lang="en-US" sz="2800">
                <a:latin typeface="Times New Roman"/>
                <a:ea typeface="Times New Roman"/>
                <a:cs typeface="Times New Roman"/>
                <a:sym typeface="Times New Roman"/>
              </a:rPr>
              <a:t>Selling</a:t>
            </a:r>
            <a:endParaRPr sz="2800"/>
          </a:p>
        </p:txBody>
      </p:sp>
      <p:sp>
        <p:nvSpPr>
          <p:cNvPr id="226" name="Google Shape;226;p12"/>
          <p:cNvSpPr txBox="1"/>
          <p:nvPr>
            <p:ph idx="2" type="body"/>
          </p:nvPr>
        </p:nvSpPr>
        <p:spPr>
          <a:xfrm>
            <a:off x="18321" y="1047135"/>
            <a:ext cx="8329266" cy="5810865"/>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240"/>
              <a:buNone/>
            </a:pPr>
            <a:r>
              <a:rPr lang="en-US" sz="2800">
                <a:latin typeface="Times New Roman"/>
                <a:ea typeface="Times New Roman"/>
                <a:cs typeface="Times New Roman"/>
                <a:sym typeface="Times New Roman"/>
              </a:rPr>
              <a:t>Selling is the sum total of all those activities that push the commodities to the buyers at a profitable price</a:t>
            </a:r>
            <a:endParaRPr sz="2800"/>
          </a:p>
          <a:p>
            <a:pPr indent="0" lvl="0" marL="0" rtl="0" algn="l">
              <a:spcBef>
                <a:spcPts val="1000"/>
              </a:spcBef>
              <a:spcAft>
                <a:spcPts val="0"/>
              </a:spcAft>
              <a:buSzPts val="1120"/>
              <a:buNone/>
            </a:pPr>
            <a:r>
              <a:t/>
            </a:r>
            <a:endParaRPr/>
          </a:p>
        </p:txBody>
      </p:sp>
      <p:pic>
        <p:nvPicPr>
          <p:cNvPr descr="Free Shop Selling Assorted Eco Friendly Products Stock Photo" id="227" name="Google Shape;227;p12"/>
          <p:cNvPicPr preferRelativeResize="0"/>
          <p:nvPr>
            <p:ph idx="1" type="body"/>
          </p:nvPr>
        </p:nvPicPr>
        <p:blipFill rotWithShape="1">
          <a:blip r:embed="rId3">
            <a:alphaModFix/>
          </a:blip>
          <a:srcRect b="0" l="0" r="0" t="0"/>
          <a:stretch/>
        </p:blipFill>
        <p:spPr>
          <a:xfrm>
            <a:off x="8465573" y="0"/>
            <a:ext cx="3726427" cy="3429000"/>
          </a:xfrm>
          <a:prstGeom prst="rect">
            <a:avLst/>
          </a:prstGeom>
          <a:noFill/>
          <a:ln>
            <a:noFill/>
          </a:ln>
        </p:spPr>
      </p:pic>
      <p:sp>
        <p:nvSpPr>
          <p:cNvPr id="228" name="Google Shape;228;p12"/>
          <p:cNvSpPr txBox="1"/>
          <p:nvPr/>
        </p:nvSpPr>
        <p:spPr>
          <a:xfrm>
            <a:off x="8465573" y="3613355"/>
            <a:ext cx="3708105" cy="43088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100">
                <a:solidFill>
                  <a:schemeClr val="dk1"/>
                </a:solidFill>
                <a:latin typeface="Times New Roman"/>
                <a:ea typeface="Times New Roman"/>
                <a:cs typeface="Times New Roman"/>
                <a:sym typeface="Times New Roman"/>
              </a:rPr>
              <a:t>https://www.pexels.com/photo/shop-selling-assorted-eco-friendly-products-7772182/</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13"/>
          <p:cNvSpPr txBox="1"/>
          <p:nvPr>
            <p:ph type="title"/>
          </p:nvPr>
        </p:nvSpPr>
        <p:spPr>
          <a:xfrm>
            <a:off x="0" y="0"/>
            <a:ext cx="12192000" cy="1032387"/>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3600"/>
              <a:buFont typeface="Trebuchet MS"/>
              <a:buNone/>
            </a:pPr>
            <a:r>
              <a:rPr lang="en-US"/>
              <a:t>Selling includes</a:t>
            </a:r>
            <a:endParaRPr/>
          </a:p>
        </p:txBody>
      </p:sp>
      <p:sp>
        <p:nvSpPr>
          <p:cNvPr id="234" name="Google Shape;234;p13"/>
          <p:cNvSpPr txBox="1"/>
          <p:nvPr>
            <p:ph idx="1" type="body"/>
          </p:nvPr>
        </p:nvSpPr>
        <p:spPr>
          <a:xfrm>
            <a:off x="0" y="870154"/>
            <a:ext cx="6238568" cy="5987845"/>
          </a:xfrm>
          <a:prstGeom prst="rect">
            <a:avLst/>
          </a:prstGeom>
          <a:noFill/>
          <a:ln>
            <a:noFill/>
          </a:ln>
        </p:spPr>
        <p:txBody>
          <a:bodyPr anchorCtr="0" anchor="t" bIns="45700" lIns="91425" spcFirstLastPara="1" rIns="91425" wrap="square" tIns="45700">
            <a:normAutofit/>
          </a:bodyPr>
          <a:lstStyle/>
          <a:p>
            <a:pPr indent="0" lvl="0" marL="0" marR="0" rtl="0" algn="just">
              <a:lnSpc>
                <a:spcPct val="115000"/>
              </a:lnSpc>
              <a:spcBef>
                <a:spcPts val="0"/>
              </a:spcBef>
              <a:spcAft>
                <a:spcPts val="0"/>
              </a:spcAft>
              <a:buSzPts val="2240"/>
              <a:buNone/>
            </a:pPr>
            <a:r>
              <a:rPr b="1" i="1" lang="en-US" sz="2800">
                <a:latin typeface="Times New Roman"/>
                <a:ea typeface="Times New Roman"/>
                <a:cs typeface="Times New Roman"/>
                <a:sym typeface="Times New Roman"/>
              </a:rPr>
              <a:t>Product Planning: </a:t>
            </a:r>
            <a:r>
              <a:rPr lang="en-US" sz="2800">
                <a:latin typeface="Times New Roman"/>
                <a:ea typeface="Times New Roman"/>
                <a:cs typeface="Times New Roman"/>
                <a:sym typeface="Times New Roman"/>
              </a:rPr>
              <a:t>Product-planning refers to planning or forecasting of</a:t>
            </a:r>
            <a:r>
              <a:rPr lang="en-US" sz="2800">
                <a:latin typeface="Arial"/>
                <a:ea typeface="Arial"/>
                <a:cs typeface="Arial"/>
                <a:sym typeface="Arial"/>
              </a:rPr>
              <a:t> </a:t>
            </a:r>
            <a:r>
              <a:rPr lang="en-US" sz="2800">
                <a:latin typeface="Times New Roman"/>
                <a:ea typeface="Times New Roman"/>
                <a:cs typeface="Times New Roman"/>
                <a:sym typeface="Times New Roman"/>
              </a:rPr>
              <a:t>consumer wants and desires in terms of price, quality, quantity, time etc to meet</a:t>
            </a:r>
            <a:r>
              <a:rPr lang="en-US" sz="2800">
                <a:latin typeface="Arial"/>
                <a:ea typeface="Arial"/>
                <a:cs typeface="Arial"/>
                <a:sym typeface="Arial"/>
              </a:rPr>
              <a:t> </a:t>
            </a:r>
            <a:r>
              <a:rPr lang="en-US" sz="2800">
                <a:latin typeface="Times New Roman"/>
                <a:ea typeface="Times New Roman"/>
                <a:cs typeface="Times New Roman"/>
                <a:sym typeface="Times New Roman"/>
              </a:rPr>
              <a:t>the requirements of consumers as demanded by them.</a:t>
            </a:r>
            <a:endParaRPr sz="2800">
              <a:latin typeface="Arial"/>
              <a:ea typeface="Arial"/>
              <a:cs typeface="Arial"/>
              <a:sym typeface="Arial"/>
            </a:endParaRPr>
          </a:p>
          <a:p>
            <a:pPr indent="-251459" lvl="0" marL="342900" rtl="0" algn="l">
              <a:spcBef>
                <a:spcPts val="1000"/>
              </a:spcBef>
              <a:spcAft>
                <a:spcPts val="0"/>
              </a:spcAft>
              <a:buSzPts val="1440"/>
              <a:buNone/>
            </a:pPr>
            <a:r>
              <a:t/>
            </a:r>
            <a:endParaRPr/>
          </a:p>
        </p:txBody>
      </p:sp>
      <p:sp>
        <p:nvSpPr>
          <p:cNvPr id="235" name="Google Shape;235;p13"/>
          <p:cNvSpPr txBox="1"/>
          <p:nvPr>
            <p:ph idx="2" type="body"/>
          </p:nvPr>
        </p:nvSpPr>
        <p:spPr>
          <a:xfrm>
            <a:off x="6238568" y="752168"/>
            <a:ext cx="5953432" cy="6105831"/>
          </a:xfrm>
          <a:prstGeom prst="rect">
            <a:avLst/>
          </a:prstGeom>
          <a:noFill/>
          <a:ln>
            <a:noFill/>
          </a:ln>
        </p:spPr>
        <p:txBody>
          <a:bodyPr anchorCtr="0" anchor="t" bIns="45700" lIns="91425" spcFirstLastPara="1" rIns="91425" wrap="square" tIns="45700">
            <a:normAutofit/>
          </a:bodyPr>
          <a:lstStyle/>
          <a:p>
            <a:pPr indent="0" lvl="0" marL="0" marR="0" rtl="0" algn="just">
              <a:lnSpc>
                <a:spcPct val="115000"/>
              </a:lnSpc>
              <a:spcBef>
                <a:spcPts val="0"/>
              </a:spcBef>
              <a:spcAft>
                <a:spcPts val="0"/>
              </a:spcAft>
              <a:buSzPts val="2240"/>
              <a:buNone/>
            </a:pPr>
            <a:r>
              <a:rPr b="1" i="1" lang="en-US" sz="2800">
                <a:latin typeface="Times New Roman"/>
                <a:ea typeface="Times New Roman"/>
                <a:cs typeface="Times New Roman"/>
                <a:sym typeface="Times New Roman"/>
              </a:rPr>
              <a:t>Contractual: </a:t>
            </a:r>
            <a:r>
              <a:rPr lang="en-US" sz="2800">
                <a:latin typeface="Times New Roman"/>
                <a:ea typeface="Times New Roman"/>
                <a:cs typeface="Times New Roman"/>
                <a:sym typeface="Times New Roman"/>
              </a:rPr>
              <a:t>In this function, the seller finding out and locating the consumers</a:t>
            </a:r>
            <a:r>
              <a:rPr lang="en-US" sz="2800">
                <a:latin typeface="Arial"/>
                <a:ea typeface="Arial"/>
                <a:cs typeface="Arial"/>
                <a:sym typeface="Arial"/>
              </a:rPr>
              <a:t> </a:t>
            </a:r>
            <a:r>
              <a:rPr lang="en-US" sz="2800">
                <a:latin typeface="Times New Roman"/>
                <a:ea typeface="Times New Roman"/>
                <a:cs typeface="Times New Roman"/>
                <a:sym typeface="Times New Roman"/>
              </a:rPr>
              <a:t>and establishing and maintaining relation with them.</a:t>
            </a:r>
            <a:endParaRPr sz="2800">
              <a:latin typeface="Arial"/>
              <a:ea typeface="Arial"/>
              <a:cs typeface="Arial"/>
              <a:sym typeface="Arial"/>
            </a:endParaRPr>
          </a:p>
          <a:p>
            <a:pPr indent="-251459" lvl="0" marL="342900" rtl="0" algn="l">
              <a:spcBef>
                <a:spcPts val="1000"/>
              </a:spcBef>
              <a:spcAft>
                <a:spcPts val="0"/>
              </a:spcAft>
              <a:buSzPts val="1440"/>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14"/>
          <p:cNvSpPr txBox="1"/>
          <p:nvPr>
            <p:ph type="title"/>
          </p:nvPr>
        </p:nvSpPr>
        <p:spPr>
          <a:xfrm>
            <a:off x="0" y="0"/>
            <a:ext cx="12192000" cy="816638"/>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chemeClr val="accent1"/>
              </a:buClr>
              <a:buSzPts val="2800"/>
              <a:buFont typeface="Times New Roman"/>
              <a:buNone/>
            </a:pPr>
            <a:r>
              <a:rPr lang="en-US" sz="2800">
                <a:latin typeface="Times New Roman"/>
                <a:ea typeface="Times New Roman"/>
                <a:cs typeface="Times New Roman"/>
                <a:sym typeface="Times New Roman"/>
              </a:rPr>
              <a:t>Selling includes</a:t>
            </a:r>
            <a:endParaRPr/>
          </a:p>
        </p:txBody>
      </p:sp>
      <p:sp>
        <p:nvSpPr>
          <p:cNvPr id="241" name="Google Shape;241;p14"/>
          <p:cNvSpPr txBox="1"/>
          <p:nvPr>
            <p:ph idx="1" type="body"/>
          </p:nvPr>
        </p:nvSpPr>
        <p:spPr>
          <a:xfrm>
            <a:off x="0" y="816638"/>
            <a:ext cx="6096000" cy="6041362"/>
          </a:xfrm>
          <a:prstGeom prst="rect">
            <a:avLst/>
          </a:prstGeom>
          <a:noFill/>
          <a:ln>
            <a:noFill/>
          </a:ln>
        </p:spPr>
        <p:txBody>
          <a:bodyPr anchorCtr="0" anchor="t" bIns="45700" lIns="91425" spcFirstLastPara="1" rIns="91425" wrap="square" tIns="45700">
            <a:normAutofit/>
          </a:bodyPr>
          <a:lstStyle/>
          <a:p>
            <a:pPr indent="0" lvl="0" marL="0" marR="0" rtl="0" algn="just">
              <a:lnSpc>
                <a:spcPct val="115000"/>
              </a:lnSpc>
              <a:spcBef>
                <a:spcPts val="0"/>
              </a:spcBef>
              <a:spcAft>
                <a:spcPts val="0"/>
              </a:spcAft>
              <a:buSzPts val="2240"/>
              <a:buChar char="►"/>
            </a:pPr>
            <a:r>
              <a:rPr b="1" i="1" lang="en-US" sz="2800">
                <a:latin typeface="Times New Roman"/>
                <a:ea typeface="Times New Roman"/>
                <a:cs typeface="Times New Roman"/>
                <a:sym typeface="Times New Roman"/>
              </a:rPr>
              <a:t>Demand Creation: </a:t>
            </a:r>
            <a:r>
              <a:rPr lang="en-US" sz="2800">
                <a:latin typeface="Times New Roman"/>
                <a:ea typeface="Times New Roman"/>
                <a:cs typeface="Times New Roman"/>
                <a:sym typeface="Times New Roman"/>
              </a:rPr>
              <a:t>This includes all efforts of sellers to induce buyers to purchase their products. In order to increase sales, demand creational efforts like personal selling, advertising etc are undertaken by seller.</a:t>
            </a:r>
            <a:endParaRPr sz="2800">
              <a:latin typeface="Arial"/>
              <a:ea typeface="Arial"/>
              <a:cs typeface="Arial"/>
              <a:sym typeface="Arial"/>
            </a:endParaRPr>
          </a:p>
          <a:p>
            <a:pPr indent="0" lvl="0" marL="0" marR="0" rtl="0" algn="just">
              <a:lnSpc>
                <a:spcPct val="115000"/>
              </a:lnSpc>
              <a:spcBef>
                <a:spcPts val="0"/>
              </a:spcBef>
              <a:spcAft>
                <a:spcPts val="0"/>
              </a:spcAft>
              <a:buSzPts val="2240"/>
              <a:buNone/>
            </a:pPr>
            <a:r>
              <a:t/>
            </a:r>
            <a:endParaRPr b="1" i="1" sz="2800">
              <a:latin typeface="Times New Roman"/>
              <a:ea typeface="Times New Roman"/>
              <a:cs typeface="Times New Roman"/>
              <a:sym typeface="Times New Roman"/>
            </a:endParaRPr>
          </a:p>
          <a:p>
            <a:pPr indent="-251459" lvl="0" marL="342900" rtl="0" algn="l">
              <a:spcBef>
                <a:spcPts val="1000"/>
              </a:spcBef>
              <a:spcAft>
                <a:spcPts val="0"/>
              </a:spcAft>
              <a:buSzPts val="1440"/>
              <a:buNone/>
            </a:pPr>
            <a:r>
              <a:t/>
            </a:r>
            <a:endParaRPr/>
          </a:p>
        </p:txBody>
      </p:sp>
      <p:sp>
        <p:nvSpPr>
          <p:cNvPr id="242" name="Google Shape;242;p14"/>
          <p:cNvSpPr txBox="1"/>
          <p:nvPr>
            <p:ph idx="2" type="body"/>
          </p:nvPr>
        </p:nvSpPr>
        <p:spPr>
          <a:xfrm>
            <a:off x="6096000" y="1002890"/>
            <a:ext cx="6096000" cy="5855109"/>
          </a:xfrm>
          <a:prstGeom prst="rect">
            <a:avLst/>
          </a:prstGeom>
          <a:noFill/>
          <a:ln>
            <a:noFill/>
          </a:ln>
        </p:spPr>
        <p:txBody>
          <a:bodyPr anchorCtr="0" anchor="t" bIns="45700" lIns="91425" spcFirstLastPara="1" rIns="91425" wrap="square" tIns="45700">
            <a:normAutofit/>
          </a:bodyPr>
          <a:lstStyle/>
          <a:p>
            <a:pPr indent="0" lvl="0" marL="0" marR="0" rtl="0" algn="just">
              <a:lnSpc>
                <a:spcPct val="115000"/>
              </a:lnSpc>
              <a:spcBef>
                <a:spcPts val="0"/>
              </a:spcBef>
              <a:spcAft>
                <a:spcPts val="0"/>
              </a:spcAft>
              <a:buSzPts val="2240"/>
              <a:buNone/>
            </a:pPr>
            <a:r>
              <a:rPr b="1" i="1" lang="en-US" sz="2800">
                <a:latin typeface="Times New Roman"/>
                <a:ea typeface="Times New Roman"/>
                <a:cs typeface="Times New Roman"/>
                <a:sym typeface="Times New Roman"/>
              </a:rPr>
              <a:t>Negotiation: </a:t>
            </a:r>
            <a:r>
              <a:rPr lang="en-US" sz="2800">
                <a:latin typeface="Times New Roman"/>
                <a:ea typeface="Times New Roman"/>
                <a:cs typeface="Times New Roman"/>
                <a:sym typeface="Times New Roman"/>
              </a:rPr>
              <a:t>Negotiations as to terms of quality, quantity, price of the product,</a:t>
            </a:r>
            <a:r>
              <a:rPr lang="en-US" sz="2800">
                <a:latin typeface="Arial"/>
                <a:ea typeface="Arial"/>
                <a:cs typeface="Arial"/>
                <a:sym typeface="Arial"/>
              </a:rPr>
              <a:t> </a:t>
            </a:r>
            <a:r>
              <a:rPr lang="en-US" sz="2800">
                <a:latin typeface="Times New Roman"/>
                <a:ea typeface="Times New Roman"/>
                <a:cs typeface="Times New Roman"/>
                <a:sym typeface="Times New Roman"/>
              </a:rPr>
              <a:t>time and mode of transport, payments etc are to be made with the prospective buyers</a:t>
            </a:r>
            <a:endParaRPr sz="2800"/>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6" name="Shape 246"/>
        <p:cNvGrpSpPr/>
        <p:nvPr/>
      </p:nvGrpSpPr>
      <p:grpSpPr>
        <a:xfrm>
          <a:off x="0" y="0"/>
          <a:ext cx="0" cy="0"/>
          <a:chOff x="0" y="0"/>
          <a:chExt cx="0" cy="0"/>
        </a:xfrm>
      </p:grpSpPr>
      <p:sp>
        <p:nvSpPr>
          <p:cNvPr id="247" name="Google Shape;247;p15"/>
          <p:cNvSpPr txBox="1"/>
          <p:nvPr>
            <p:ph type="title"/>
          </p:nvPr>
        </p:nvSpPr>
        <p:spPr>
          <a:xfrm>
            <a:off x="0" y="0"/>
            <a:ext cx="12192000" cy="816638"/>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chemeClr val="accent1"/>
              </a:buClr>
              <a:buSzPts val="2800"/>
              <a:buFont typeface="Times New Roman"/>
              <a:buNone/>
            </a:pPr>
            <a:r>
              <a:rPr b="1" lang="en-US" sz="2800">
                <a:latin typeface="Times New Roman"/>
                <a:ea typeface="Times New Roman"/>
                <a:cs typeface="Times New Roman"/>
                <a:sym typeface="Times New Roman"/>
              </a:rPr>
              <a:t>Functions of Physical Supply</a:t>
            </a:r>
            <a:endParaRPr sz="2800"/>
          </a:p>
        </p:txBody>
      </p:sp>
      <p:sp>
        <p:nvSpPr>
          <p:cNvPr id="248" name="Google Shape;248;p15"/>
          <p:cNvSpPr txBox="1"/>
          <p:nvPr>
            <p:ph idx="1" type="body"/>
          </p:nvPr>
        </p:nvSpPr>
        <p:spPr>
          <a:xfrm>
            <a:off x="0" y="816638"/>
            <a:ext cx="6268065" cy="6041362"/>
          </a:xfrm>
          <a:prstGeom prst="rect">
            <a:avLst/>
          </a:prstGeom>
          <a:noFill/>
          <a:ln>
            <a:noFill/>
          </a:ln>
        </p:spPr>
        <p:txBody>
          <a:bodyPr anchorCtr="0" anchor="t" bIns="45700" lIns="91425" spcFirstLastPara="1" rIns="91425" wrap="square" tIns="45700">
            <a:normAutofit/>
          </a:bodyPr>
          <a:lstStyle/>
          <a:p>
            <a:pPr indent="0" lvl="0" marL="0" marR="0" rtl="0" algn="just">
              <a:lnSpc>
                <a:spcPct val="115000"/>
              </a:lnSpc>
              <a:spcBef>
                <a:spcPts val="0"/>
              </a:spcBef>
              <a:spcAft>
                <a:spcPts val="0"/>
              </a:spcAft>
              <a:buSzPts val="2240"/>
              <a:buChar char="►"/>
            </a:pPr>
            <a:r>
              <a:rPr b="1" lang="en-US" sz="2800">
                <a:latin typeface="Times New Roman"/>
                <a:ea typeface="Times New Roman"/>
                <a:cs typeface="Times New Roman"/>
                <a:sym typeface="Times New Roman"/>
              </a:rPr>
              <a:t>Transportation: </a:t>
            </a:r>
            <a:r>
              <a:rPr lang="en-US" sz="2800">
                <a:latin typeface="Times New Roman"/>
                <a:ea typeface="Times New Roman"/>
                <a:cs typeface="Times New Roman"/>
                <a:sym typeface="Times New Roman"/>
              </a:rPr>
              <a:t>Transportation refers to the physical movement of goods from</a:t>
            </a:r>
            <a:r>
              <a:rPr lang="en-US" sz="2800">
                <a:latin typeface="Arial"/>
                <a:ea typeface="Arial"/>
                <a:cs typeface="Arial"/>
                <a:sym typeface="Arial"/>
              </a:rPr>
              <a:t> </a:t>
            </a:r>
            <a:r>
              <a:rPr lang="en-US" sz="2800">
                <a:latin typeface="Times New Roman"/>
                <a:ea typeface="Times New Roman"/>
                <a:cs typeface="Times New Roman"/>
                <a:sym typeface="Times New Roman"/>
              </a:rPr>
              <a:t>places of production to places of consumption. The transport function of marketing involves the selection of particular mode of transport, depending upon the speed and cost.</a:t>
            </a:r>
            <a:endParaRPr sz="2800">
              <a:latin typeface="Arial"/>
              <a:ea typeface="Arial"/>
              <a:cs typeface="Arial"/>
              <a:sym typeface="Arial"/>
            </a:endParaRPr>
          </a:p>
          <a:p>
            <a:pPr indent="-251459" lvl="0" marL="342900" rtl="0" algn="l">
              <a:spcBef>
                <a:spcPts val="1000"/>
              </a:spcBef>
              <a:spcAft>
                <a:spcPts val="0"/>
              </a:spcAft>
              <a:buSzPts val="1440"/>
              <a:buNone/>
            </a:pPr>
            <a:r>
              <a:t/>
            </a:r>
            <a:endParaRPr/>
          </a:p>
        </p:txBody>
      </p:sp>
      <p:sp>
        <p:nvSpPr>
          <p:cNvPr id="249" name="Google Shape;249;p15"/>
          <p:cNvSpPr txBox="1"/>
          <p:nvPr>
            <p:ph idx="2" type="body"/>
          </p:nvPr>
        </p:nvSpPr>
        <p:spPr>
          <a:xfrm>
            <a:off x="6843252" y="929148"/>
            <a:ext cx="5348748" cy="5928851"/>
          </a:xfrm>
          <a:prstGeom prst="rect">
            <a:avLst/>
          </a:prstGeom>
          <a:noFill/>
          <a:ln>
            <a:noFill/>
          </a:ln>
        </p:spPr>
        <p:txBody>
          <a:bodyPr anchorCtr="0" anchor="t" bIns="45700" lIns="91425" spcFirstLastPara="1" rIns="91425" wrap="square" tIns="45700">
            <a:normAutofit/>
          </a:bodyPr>
          <a:lstStyle/>
          <a:p>
            <a:pPr indent="-342900" lvl="0" marL="342900" rtl="0" algn="just">
              <a:spcBef>
                <a:spcPts val="0"/>
              </a:spcBef>
              <a:spcAft>
                <a:spcPts val="0"/>
              </a:spcAft>
              <a:buSzPts val="2240"/>
              <a:buChar char="►"/>
            </a:pPr>
            <a:r>
              <a:rPr b="1" lang="en-US" sz="2800">
                <a:latin typeface="Times New Roman"/>
                <a:ea typeface="Times New Roman"/>
                <a:cs typeface="Times New Roman"/>
                <a:sym typeface="Times New Roman"/>
              </a:rPr>
              <a:t> Storage:</a:t>
            </a:r>
            <a:r>
              <a:rPr lang="en-US" sz="2800">
                <a:latin typeface="Times New Roman"/>
                <a:ea typeface="Times New Roman"/>
                <a:cs typeface="Times New Roman"/>
                <a:sym typeface="Times New Roman"/>
              </a:rPr>
              <a:t> Storage refers to the holding and preserving of goods between the time of their production and the time of their sale. It facilitates the steady and continuous flow of commodities to the market</a:t>
            </a:r>
            <a:endParaRPr sz="28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sp>
        <p:nvSpPr>
          <p:cNvPr id="254" name="Google Shape;254;p16"/>
          <p:cNvSpPr txBox="1"/>
          <p:nvPr>
            <p:ph type="title"/>
          </p:nvPr>
        </p:nvSpPr>
        <p:spPr>
          <a:xfrm>
            <a:off x="0" y="0"/>
            <a:ext cx="12192000" cy="1150374"/>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chemeClr val="accent1"/>
              </a:buClr>
              <a:buSzPts val="2800"/>
              <a:buFont typeface="Times New Roman"/>
              <a:buNone/>
            </a:pPr>
            <a:r>
              <a:rPr b="1" lang="en-US" sz="2800">
                <a:latin typeface="Times New Roman"/>
                <a:ea typeface="Times New Roman"/>
                <a:cs typeface="Times New Roman"/>
                <a:sym typeface="Times New Roman"/>
              </a:rPr>
              <a:t>Facilitating Functions</a:t>
            </a:r>
            <a:endParaRPr sz="2800"/>
          </a:p>
        </p:txBody>
      </p:sp>
      <p:sp>
        <p:nvSpPr>
          <p:cNvPr id="255" name="Google Shape;255;p16"/>
          <p:cNvSpPr txBox="1"/>
          <p:nvPr>
            <p:ph idx="1" type="body"/>
          </p:nvPr>
        </p:nvSpPr>
        <p:spPr>
          <a:xfrm>
            <a:off x="0" y="958646"/>
            <a:ext cx="6386052" cy="5899354"/>
          </a:xfrm>
          <a:prstGeom prst="rect">
            <a:avLst/>
          </a:prstGeom>
          <a:noFill/>
          <a:ln>
            <a:noFill/>
          </a:ln>
        </p:spPr>
        <p:txBody>
          <a:bodyPr anchorCtr="0" anchor="t" bIns="45700" lIns="91425" spcFirstLastPara="1" rIns="91425" wrap="square" tIns="45700">
            <a:normAutofit/>
          </a:bodyPr>
          <a:lstStyle/>
          <a:p>
            <a:pPr indent="0" lvl="0" marL="0" marR="0" rtl="0" algn="just">
              <a:lnSpc>
                <a:spcPct val="115000"/>
              </a:lnSpc>
              <a:spcBef>
                <a:spcPts val="0"/>
              </a:spcBef>
              <a:spcAft>
                <a:spcPts val="0"/>
              </a:spcAft>
              <a:buSzPts val="2240"/>
              <a:buChar char="►"/>
            </a:pPr>
            <a:r>
              <a:rPr b="1" lang="en-US" sz="2800">
                <a:latin typeface="Times New Roman"/>
                <a:ea typeface="Times New Roman"/>
                <a:cs typeface="Times New Roman"/>
                <a:sym typeface="Times New Roman"/>
              </a:rPr>
              <a:t>Financing: </a:t>
            </a:r>
            <a:r>
              <a:rPr lang="en-US" sz="2800">
                <a:latin typeface="Times New Roman"/>
                <a:ea typeface="Times New Roman"/>
                <a:cs typeface="Times New Roman"/>
                <a:sym typeface="Times New Roman"/>
              </a:rPr>
              <a:t>The service of providing the credit and money needed to meet the</a:t>
            </a:r>
            <a:r>
              <a:rPr lang="en-US" sz="2800">
                <a:latin typeface="Arial"/>
                <a:ea typeface="Arial"/>
                <a:cs typeface="Arial"/>
                <a:sym typeface="Arial"/>
              </a:rPr>
              <a:t> </a:t>
            </a:r>
            <a:r>
              <a:rPr lang="en-US" sz="2800">
                <a:latin typeface="Times New Roman"/>
                <a:ea typeface="Times New Roman"/>
                <a:cs typeface="Times New Roman"/>
                <a:sym typeface="Times New Roman"/>
              </a:rPr>
              <a:t>financial requirements of the various agencies engaged in the various marketing</a:t>
            </a:r>
            <a:r>
              <a:rPr lang="en-US" sz="2800">
                <a:latin typeface="Arial"/>
                <a:ea typeface="Arial"/>
                <a:cs typeface="Arial"/>
                <a:sym typeface="Arial"/>
              </a:rPr>
              <a:t> </a:t>
            </a:r>
            <a:r>
              <a:rPr lang="en-US" sz="2800">
                <a:latin typeface="Times New Roman"/>
                <a:ea typeface="Times New Roman"/>
                <a:cs typeface="Times New Roman"/>
                <a:sym typeface="Times New Roman"/>
              </a:rPr>
              <a:t>activities</a:t>
            </a:r>
            <a:endParaRPr sz="2800"/>
          </a:p>
        </p:txBody>
      </p:sp>
      <p:sp>
        <p:nvSpPr>
          <p:cNvPr id="256" name="Google Shape;256;p16"/>
          <p:cNvSpPr txBox="1"/>
          <p:nvPr>
            <p:ph idx="2" type="body"/>
          </p:nvPr>
        </p:nvSpPr>
        <p:spPr>
          <a:xfrm>
            <a:off x="6504038" y="958645"/>
            <a:ext cx="5687961" cy="5899354"/>
          </a:xfrm>
          <a:prstGeom prst="rect">
            <a:avLst/>
          </a:prstGeom>
          <a:noFill/>
          <a:ln>
            <a:noFill/>
          </a:ln>
        </p:spPr>
        <p:txBody>
          <a:bodyPr anchorCtr="0" anchor="t" bIns="45700" lIns="91425" spcFirstLastPara="1" rIns="91425" wrap="square" tIns="45700">
            <a:normAutofit/>
          </a:bodyPr>
          <a:lstStyle/>
          <a:p>
            <a:pPr indent="-342900" lvl="0" marL="342900" rtl="0" algn="just">
              <a:spcBef>
                <a:spcPts val="0"/>
              </a:spcBef>
              <a:spcAft>
                <a:spcPts val="0"/>
              </a:spcAft>
              <a:buSzPts val="2240"/>
              <a:buChar char="►"/>
            </a:pPr>
            <a:r>
              <a:rPr b="1" lang="en-US" sz="2800">
                <a:latin typeface="Times New Roman"/>
                <a:ea typeface="Times New Roman"/>
                <a:cs typeface="Times New Roman"/>
                <a:sym typeface="Times New Roman"/>
              </a:rPr>
              <a:t>Risk Bearing: </a:t>
            </a:r>
            <a:r>
              <a:rPr lang="en-US" sz="2800">
                <a:latin typeface="Times New Roman"/>
                <a:ea typeface="Times New Roman"/>
                <a:cs typeface="Times New Roman"/>
                <a:sym typeface="Times New Roman"/>
              </a:rPr>
              <a:t>Marketing involves a number of risks. The risk may be loss of goods due to fire, flood, cyclone, earthquake, theft etc. Some of this risk can be avoided through proper planning like insurance and hedging</a:t>
            </a:r>
            <a:endParaRPr sz="280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17"/>
          <p:cNvSpPr txBox="1"/>
          <p:nvPr>
            <p:ph type="title"/>
          </p:nvPr>
        </p:nvSpPr>
        <p:spPr>
          <a:xfrm>
            <a:off x="0" y="0"/>
            <a:ext cx="12192000" cy="678426"/>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2800"/>
              <a:buFont typeface="Times New Roman"/>
              <a:buNone/>
            </a:pPr>
            <a:r>
              <a:rPr b="1" lang="en-US" sz="2800">
                <a:latin typeface="Times New Roman"/>
                <a:ea typeface="Times New Roman"/>
                <a:cs typeface="Times New Roman"/>
                <a:sym typeface="Times New Roman"/>
              </a:rPr>
              <a:t>Facilitating Functions</a:t>
            </a:r>
            <a:endParaRPr sz="2800"/>
          </a:p>
        </p:txBody>
      </p:sp>
      <p:sp>
        <p:nvSpPr>
          <p:cNvPr id="262" name="Google Shape;262;p17"/>
          <p:cNvSpPr txBox="1"/>
          <p:nvPr>
            <p:ph idx="1" type="body"/>
          </p:nvPr>
        </p:nvSpPr>
        <p:spPr>
          <a:xfrm>
            <a:off x="0" y="678426"/>
            <a:ext cx="5864942" cy="6179574"/>
          </a:xfrm>
          <a:prstGeom prst="rect">
            <a:avLst/>
          </a:prstGeom>
          <a:noFill/>
          <a:ln>
            <a:noFill/>
          </a:ln>
        </p:spPr>
        <p:txBody>
          <a:bodyPr anchorCtr="0" anchor="t" bIns="45700" lIns="91425" spcFirstLastPara="1" rIns="91425" wrap="square" tIns="45700">
            <a:normAutofit/>
          </a:bodyPr>
          <a:lstStyle/>
          <a:p>
            <a:pPr indent="-342900" lvl="0" marL="342900" rtl="0" algn="just">
              <a:spcBef>
                <a:spcPts val="0"/>
              </a:spcBef>
              <a:spcAft>
                <a:spcPts val="0"/>
              </a:spcAft>
              <a:buSzPts val="2240"/>
              <a:buChar char="►"/>
            </a:pPr>
            <a:r>
              <a:rPr b="1" lang="en-US" sz="2800">
                <a:latin typeface="Times New Roman"/>
                <a:ea typeface="Times New Roman"/>
                <a:cs typeface="Times New Roman"/>
                <a:sym typeface="Times New Roman"/>
              </a:rPr>
              <a:t>Market Information: </a:t>
            </a:r>
            <a:r>
              <a:rPr lang="en-US" sz="2800">
                <a:latin typeface="Times New Roman"/>
                <a:ea typeface="Times New Roman"/>
                <a:cs typeface="Times New Roman"/>
                <a:sym typeface="Times New Roman"/>
              </a:rPr>
              <a:t>The function of marketing information refers to the collection, analysis and interpretation and communication of marketing information to the concerned people for efficient marketing.</a:t>
            </a:r>
            <a:endParaRPr sz="2800"/>
          </a:p>
        </p:txBody>
      </p:sp>
      <p:sp>
        <p:nvSpPr>
          <p:cNvPr id="263" name="Google Shape;263;p17"/>
          <p:cNvSpPr txBox="1"/>
          <p:nvPr>
            <p:ph idx="2" type="body"/>
          </p:nvPr>
        </p:nvSpPr>
        <p:spPr>
          <a:xfrm>
            <a:off x="6327058" y="678426"/>
            <a:ext cx="5864942" cy="6179573"/>
          </a:xfrm>
          <a:prstGeom prst="rect">
            <a:avLst/>
          </a:prstGeom>
          <a:noFill/>
          <a:ln>
            <a:noFill/>
          </a:ln>
        </p:spPr>
        <p:txBody>
          <a:bodyPr anchorCtr="0" anchor="t" bIns="45700" lIns="91425" spcFirstLastPara="1" rIns="91425" wrap="square" tIns="45700">
            <a:normAutofit/>
          </a:bodyPr>
          <a:lstStyle/>
          <a:p>
            <a:pPr indent="-342900" lvl="0" marL="342900" rtl="0" algn="just">
              <a:spcBef>
                <a:spcPts val="0"/>
              </a:spcBef>
              <a:spcAft>
                <a:spcPts val="0"/>
              </a:spcAft>
              <a:buSzPts val="2240"/>
              <a:buChar char="►"/>
            </a:pPr>
            <a:r>
              <a:rPr b="1" lang="en-US" sz="2800">
                <a:latin typeface="Times New Roman"/>
                <a:ea typeface="Times New Roman"/>
                <a:cs typeface="Times New Roman"/>
                <a:sym typeface="Times New Roman"/>
              </a:rPr>
              <a:t>Standardization: </a:t>
            </a:r>
            <a:r>
              <a:rPr lang="en-US" sz="2800">
                <a:latin typeface="Times New Roman"/>
                <a:ea typeface="Times New Roman"/>
                <a:cs typeface="Times New Roman"/>
                <a:sym typeface="Times New Roman"/>
              </a:rPr>
              <a:t>Standardization is a measure of designation for quantity. It consists of list of specifications based on size, colour, appearance, shape, amount of moisture etc. In other words, it is refers to the act of grading.</a:t>
            </a:r>
            <a:endParaRPr sz="2800">
              <a:latin typeface="Arial"/>
              <a:ea typeface="Arial"/>
              <a:cs typeface="Arial"/>
              <a:sym typeface="Arial"/>
            </a:endParaRPr>
          </a:p>
          <a:p>
            <a:pPr indent="-251459" lvl="0" marL="342900" rtl="0" algn="l">
              <a:spcBef>
                <a:spcPts val="1000"/>
              </a:spcBef>
              <a:spcAft>
                <a:spcPts val="0"/>
              </a:spcAft>
              <a:buSzPts val="1440"/>
              <a:buNone/>
            </a:pPr>
            <a:r>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sp>
        <p:nvSpPr>
          <p:cNvPr id="268" name="Google Shape;268;p18"/>
          <p:cNvSpPr txBox="1"/>
          <p:nvPr>
            <p:ph type="title"/>
          </p:nvPr>
        </p:nvSpPr>
        <p:spPr>
          <a:xfrm>
            <a:off x="0" y="0"/>
            <a:ext cx="12192000" cy="816638"/>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2800"/>
              <a:buFont typeface="Times New Roman"/>
              <a:buNone/>
            </a:pPr>
            <a:r>
              <a:rPr b="1" lang="en-US" sz="2800">
                <a:latin typeface="Times New Roman"/>
                <a:ea typeface="Times New Roman"/>
                <a:cs typeface="Times New Roman"/>
                <a:sym typeface="Times New Roman"/>
              </a:rPr>
              <a:t>Facilitating Functions</a:t>
            </a:r>
            <a:endParaRPr sz="2800"/>
          </a:p>
        </p:txBody>
      </p:sp>
      <p:sp>
        <p:nvSpPr>
          <p:cNvPr id="269" name="Google Shape;269;p18"/>
          <p:cNvSpPr txBox="1"/>
          <p:nvPr>
            <p:ph idx="1" type="body"/>
          </p:nvPr>
        </p:nvSpPr>
        <p:spPr>
          <a:xfrm>
            <a:off x="0" y="816638"/>
            <a:ext cx="8642554" cy="6041362"/>
          </a:xfrm>
          <a:prstGeom prst="rect">
            <a:avLst/>
          </a:prstGeom>
          <a:noFill/>
          <a:ln>
            <a:noFill/>
          </a:ln>
        </p:spPr>
        <p:txBody>
          <a:bodyPr anchorCtr="0" anchor="t" bIns="45700" lIns="91425" spcFirstLastPara="1" rIns="91425" wrap="square" tIns="45700">
            <a:normAutofit/>
          </a:bodyPr>
          <a:lstStyle/>
          <a:p>
            <a:pPr indent="0" lvl="0" marL="0" marR="0" rtl="0" algn="just">
              <a:lnSpc>
                <a:spcPct val="115000"/>
              </a:lnSpc>
              <a:spcBef>
                <a:spcPts val="0"/>
              </a:spcBef>
              <a:spcAft>
                <a:spcPts val="0"/>
              </a:spcAft>
              <a:buSzPts val="2240"/>
              <a:buChar char="►"/>
            </a:pPr>
            <a:r>
              <a:rPr b="1" lang="en-US" sz="2800">
                <a:latin typeface="Times New Roman"/>
                <a:ea typeface="Times New Roman"/>
                <a:cs typeface="Times New Roman"/>
                <a:sym typeface="Times New Roman"/>
              </a:rPr>
              <a:t>Packaging: </a:t>
            </a:r>
            <a:r>
              <a:rPr lang="en-US" sz="2800">
                <a:latin typeface="Times New Roman"/>
                <a:ea typeface="Times New Roman"/>
                <a:cs typeface="Times New Roman"/>
                <a:sym typeface="Times New Roman"/>
              </a:rPr>
              <a:t>Packaging is the use of containers and wrapping materials plus decoration and labeling to protect the product, to help and promote its sales, and to</a:t>
            </a:r>
            <a:r>
              <a:rPr lang="en-US" sz="2800">
                <a:latin typeface="Arial"/>
                <a:ea typeface="Arial"/>
                <a:cs typeface="Arial"/>
                <a:sym typeface="Arial"/>
              </a:rPr>
              <a:t> </a:t>
            </a:r>
            <a:r>
              <a:rPr lang="en-US" sz="2800">
                <a:latin typeface="Times New Roman"/>
                <a:ea typeface="Times New Roman"/>
                <a:cs typeface="Times New Roman"/>
                <a:sym typeface="Times New Roman"/>
              </a:rPr>
              <a:t>make it convenient for the customers to use the product. In short, it is the art of designing and producing the package for a product.</a:t>
            </a:r>
            <a:endParaRPr sz="2800">
              <a:latin typeface="Arial"/>
              <a:ea typeface="Arial"/>
              <a:cs typeface="Arial"/>
              <a:sym typeface="Arial"/>
            </a:endParaRPr>
          </a:p>
          <a:p>
            <a:pPr indent="-251459" lvl="0" marL="342900" rtl="0" algn="l">
              <a:spcBef>
                <a:spcPts val="1000"/>
              </a:spcBef>
              <a:spcAft>
                <a:spcPts val="0"/>
              </a:spcAft>
              <a:buSzPts val="1440"/>
              <a:buNone/>
            </a:pPr>
            <a:r>
              <a:t/>
            </a:r>
            <a:endParaRPr/>
          </a:p>
        </p:txBody>
      </p:sp>
      <p:pic>
        <p:nvPicPr>
          <p:cNvPr descr="Free Prices on Shelves with Cheese Stock Photo" id="270" name="Google Shape;270;p18"/>
          <p:cNvPicPr preferRelativeResize="0"/>
          <p:nvPr>
            <p:ph idx="2" type="body"/>
          </p:nvPr>
        </p:nvPicPr>
        <p:blipFill rotWithShape="1">
          <a:blip r:embed="rId3">
            <a:alphaModFix/>
          </a:blip>
          <a:srcRect b="0" l="0" r="0" t="0"/>
          <a:stretch/>
        </p:blipFill>
        <p:spPr>
          <a:xfrm>
            <a:off x="8642555" y="103240"/>
            <a:ext cx="3549444" cy="3510116"/>
          </a:xfrm>
          <a:prstGeom prst="rect">
            <a:avLst/>
          </a:prstGeom>
          <a:noFill/>
          <a:ln>
            <a:noFill/>
          </a:ln>
        </p:spPr>
      </p:pic>
      <p:sp>
        <p:nvSpPr>
          <p:cNvPr id="271" name="Google Shape;271;p18"/>
          <p:cNvSpPr txBox="1"/>
          <p:nvPr/>
        </p:nvSpPr>
        <p:spPr>
          <a:xfrm>
            <a:off x="8642555" y="3613356"/>
            <a:ext cx="3549444" cy="43088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100">
                <a:solidFill>
                  <a:schemeClr val="dk1"/>
                </a:solidFill>
                <a:latin typeface="Times New Roman"/>
                <a:ea typeface="Times New Roman"/>
                <a:cs typeface="Times New Roman"/>
                <a:sym typeface="Times New Roman"/>
              </a:rPr>
              <a:t>https://www.pexels.com/photo/prices-on-shelves-with-cheese-15267374/</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sp>
        <p:nvSpPr>
          <p:cNvPr id="276" name="Google Shape;276;p19"/>
          <p:cNvSpPr txBox="1"/>
          <p:nvPr>
            <p:ph type="title"/>
          </p:nvPr>
        </p:nvSpPr>
        <p:spPr>
          <a:xfrm>
            <a:off x="0" y="0"/>
            <a:ext cx="12192000" cy="737419"/>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2800"/>
              <a:buFont typeface="Times New Roman"/>
              <a:buNone/>
            </a:pPr>
            <a:r>
              <a:rPr b="1" lang="en-US" sz="2800">
                <a:latin typeface="Times New Roman"/>
                <a:ea typeface="Times New Roman"/>
                <a:cs typeface="Times New Roman"/>
                <a:sym typeface="Times New Roman"/>
              </a:rPr>
              <a:t>Facilitating Functions</a:t>
            </a:r>
            <a:endParaRPr sz="2800"/>
          </a:p>
        </p:txBody>
      </p:sp>
      <p:sp>
        <p:nvSpPr>
          <p:cNvPr id="277" name="Google Shape;277;p19"/>
          <p:cNvSpPr txBox="1"/>
          <p:nvPr>
            <p:ph idx="1" type="body"/>
          </p:nvPr>
        </p:nvSpPr>
        <p:spPr>
          <a:xfrm>
            <a:off x="0" y="737420"/>
            <a:ext cx="6096000" cy="5987844"/>
          </a:xfrm>
          <a:prstGeom prst="rect">
            <a:avLst/>
          </a:prstGeom>
          <a:noFill/>
          <a:ln>
            <a:noFill/>
          </a:ln>
        </p:spPr>
        <p:txBody>
          <a:bodyPr anchorCtr="0" anchor="t" bIns="45700" lIns="91425" spcFirstLastPara="1" rIns="91425" wrap="square" tIns="45700">
            <a:normAutofit/>
          </a:bodyPr>
          <a:lstStyle/>
          <a:p>
            <a:pPr indent="0" lvl="0" marL="0" marR="0" rtl="0" algn="just">
              <a:lnSpc>
                <a:spcPct val="115000"/>
              </a:lnSpc>
              <a:spcBef>
                <a:spcPts val="0"/>
              </a:spcBef>
              <a:spcAft>
                <a:spcPts val="0"/>
              </a:spcAft>
              <a:buSzPts val="2240"/>
              <a:buChar char="►"/>
            </a:pPr>
            <a:r>
              <a:rPr b="1" lang="en-US" sz="2800">
                <a:latin typeface="Times New Roman"/>
                <a:ea typeface="Times New Roman"/>
                <a:cs typeface="Times New Roman"/>
                <a:sym typeface="Times New Roman"/>
              </a:rPr>
              <a:t>Pricing: </a:t>
            </a:r>
            <a:r>
              <a:rPr lang="en-US" sz="2800">
                <a:latin typeface="Times New Roman"/>
                <a:ea typeface="Times New Roman"/>
                <a:cs typeface="Times New Roman"/>
                <a:sym typeface="Times New Roman"/>
              </a:rPr>
              <a:t>Pricing is the process of determining the value of a product or service in</a:t>
            </a:r>
            <a:r>
              <a:rPr lang="en-US" sz="2800">
                <a:latin typeface="Arial"/>
                <a:ea typeface="Arial"/>
                <a:cs typeface="Arial"/>
                <a:sym typeface="Arial"/>
              </a:rPr>
              <a:t> </a:t>
            </a:r>
            <a:r>
              <a:rPr lang="en-US" sz="2800">
                <a:latin typeface="Times New Roman"/>
                <a:ea typeface="Times New Roman"/>
                <a:cs typeface="Times New Roman"/>
                <a:sym typeface="Times New Roman"/>
              </a:rPr>
              <a:t>terms of money before it is offered to the market for sale.</a:t>
            </a:r>
            <a:endParaRPr sz="2800">
              <a:latin typeface="Arial"/>
              <a:ea typeface="Arial"/>
              <a:cs typeface="Arial"/>
              <a:sym typeface="Arial"/>
            </a:endParaRPr>
          </a:p>
          <a:p>
            <a:pPr indent="-251459" lvl="0" marL="342900" rtl="0" algn="l">
              <a:spcBef>
                <a:spcPts val="1000"/>
              </a:spcBef>
              <a:spcAft>
                <a:spcPts val="0"/>
              </a:spcAft>
              <a:buSzPts val="1440"/>
              <a:buNone/>
            </a:pPr>
            <a:r>
              <a:t/>
            </a:r>
            <a:endParaRPr/>
          </a:p>
        </p:txBody>
      </p:sp>
      <p:sp>
        <p:nvSpPr>
          <p:cNvPr id="278" name="Google Shape;278;p19"/>
          <p:cNvSpPr txBox="1"/>
          <p:nvPr>
            <p:ph idx="2" type="body"/>
          </p:nvPr>
        </p:nvSpPr>
        <p:spPr>
          <a:xfrm>
            <a:off x="6096000" y="870157"/>
            <a:ext cx="6096000" cy="5987844"/>
          </a:xfrm>
          <a:prstGeom prst="rect">
            <a:avLst/>
          </a:prstGeom>
          <a:noFill/>
          <a:ln>
            <a:noFill/>
          </a:ln>
        </p:spPr>
        <p:txBody>
          <a:bodyPr anchorCtr="0" anchor="t" bIns="45700" lIns="91425" spcFirstLastPara="1" rIns="91425" wrap="square" tIns="45700">
            <a:normAutofit/>
          </a:bodyPr>
          <a:lstStyle/>
          <a:p>
            <a:pPr indent="0" lvl="0" marL="0" marR="0" rtl="0" algn="just">
              <a:lnSpc>
                <a:spcPct val="115000"/>
              </a:lnSpc>
              <a:spcBef>
                <a:spcPts val="0"/>
              </a:spcBef>
              <a:spcAft>
                <a:spcPts val="0"/>
              </a:spcAft>
              <a:buSzPts val="2240"/>
              <a:buNone/>
            </a:pPr>
            <a:r>
              <a:rPr b="1" lang="en-US" sz="2800">
                <a:latin typeface="Times New Roman"/>
                <a:ea typeface="Times New Roman"/>
                <a:cs typeface="Times New Roman"/>
                <a:sym typeface="Times New Roman"/>
              </a:rPr>
              <a:t>Branding: </a:t>
            </a:r>
            <a:r>
              <a:rPr lang="en-US" sz="2800">
                <a:latin typeface="Times New Roman"/>
                <a:ea typeface="Times New Roman"/>
                <a:cs typeface="Times New Roman"/>
                <a:sym typeface="Times New Roman"/>
              </a:rPr>
              <a:t>Branding is the process of identifying the name of a producer with his</a:t>
            </a:r>
            <a:r>
              <a:rPr lang="en-US" sz="2800">
                <a:latin typeface="Arial"/>
                <a:ea typeface="Arial"/>
                <a:cs typeface="Arial"/>
                <a:sym typeface="Arial"/>
              </a:rPr>
              <a:t> </a:t>
            </a:r>
            <a:r>
              <a:rPr lang="en-US" sz="2800">
                <a:latin typeface="Times New Roman"/>
                <a:ea typeface="Times New Roman"/>
                <a:cs typeface="Times New Roman"/>
                <a:sym typeface="Times New Roman"/>
              </a:rPr>
              <a:t>product by affixing to the product the trade name represented by words or designs.</a:t>
            </a:r>
            <a:endParaRPr sz="2800">
              <a:latin typeface="Arial"/>
              <a:ea typeface="Arial"/>
              <a:cs typeface="Arial"/>
              <a:sym typeface="Arial"/>
            </a:endParaRPr>
          </a:p>
          <a:p>
            <a:pPr indent="-251459" lvl="0" marL="342900" rtl="0" algn="l">
              <a:spcBef>
                <a:spcPts val="1000"/>
              </a:spcBef>
              <a:spcAft>
                <a:spcPts val="0"/>
              </a:spcAft>
              <a:buSzPts val="1440"/>
              <a:buNone/>
            </a:pPr>
            <a:r>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p20"/>
          <p:cNvSpPr txBox="1"/>
          <p:nvPr>
            <p:ph type="title"/>
          </p:nvPr>
        </p:nvSpPr>
        <p:spPr>
          <a:xfrm>
            <a:off x="0" y="0"/>
            <a:ext cx="12192000" cy="816638"/>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chemeClr val="accent1"/>
              </a:buClr>
              <a:buSzPts val="2800"/>
              <a:buFont typeface="Times New Roman"/>
              <a:buNone/>
            </a:pPr>
            <a:r>
              <a:rPr b="1" lang="en-US" sz="2800">
                <a:latin typeface="Times New Roman"/>
                <a:ea typeface="Times New Roman"/>
                <a:cs typeface="Times New Roman"/>
                <a:sym typeface="Times New Roman"/>
              </a:rPr>
              <a:t>Facilitating Functions</a:t>
            </a:r>
            <a:endParaRPr sz="2800"/>
          </a:p>
        </p:txBody>
      </p:sp>
      <p:sp>
        <p:nvSpPr>
          <p:cNvPr id="284" name="Google Shape;284;p20"/>
          <p:cNvSpPr txBox="1"/>
          <p:nvPr>
            <p:ph idx="1" type="body"/>
          </p:nvPr>
        </p:nvSpPr>
        <p:spPr>
          <a:xfrm>
            <a:off x="0" y="707922"/>
            <a:ext cx="6096000" cy="6150077"/>
          </a:xfrm>
          <a:prstGeom prst="rect">
            <a:avLst/>
          </a:prstGeom>
          <a:noFill/>
          <a:ln>
            <a:noFill/>
          </a:ln>
        </p:spPr>
        <p:txBody>
          <a:bodyPr anchorCtr="0" anchor="t" bIns="45700" lIns="91425" spcFirstLastPara="1" rIns="91425" wrap="square" tIns="45700">
            <a:normAutofit/>
          </a:bodyPr>
          <a:lstStyle/>
          <a:p>
            <a:pPr indent="0" lvl="0" marL="0" marR="0" rtl="0" algn="just">
              <a:lnSpc>
                <a:spcPct val="115000"/>
              </a:lnSpc>
              <a:spcBef>
                <a:spcPts val="0"/>
              </a:spcBef>
              <a:spcAft>
                <a:spcPts val="0"/>
              </a:spcAft>
              <a:buSzPts val="2240"/>
              <a:buNone/>
            </a:pPr>
            <a:r>
              <a:rPr b="1" lang="en-US" sz="2800">
                <a:latin typeface="Times New Roman"/>
                <a:ea typeface="Times New Roman"/>
                <a:cs typeface="Times New Roman"/>
                <a:sym typeface="Times New Roman"/>
              </a:rPr>
              <a:t>Advertising: </a:t>
            </a:r>
            <a:r>
              <a:rPr lang="en-US" sz="2800">
                <a:latin typeface="Times New Roman"/>
                <a:ea typeface="Times New Roman"/>
                <a:cs typeface="Times New Roman"/>
                <a:sym typeface="Times New Roman"/>
              </a:rPr>
              <a:t>Advertising means informing the public about the existence of a</a:t>
            </a:r>
            <a:r>
              <a:rPr lang="en-US" sz="2800">
                <a:latin typeface="Arial"/>
                <a:ea typeface="Arial"/>
                <a:cs typeface="Arial"/>
                <a:sym typeface="Arial"/>
              </a:rPr>
              <a:t> </a:t>
            </a:r>
            <a:r>
              <a:rPr lang="en-US" sz="2800">
                <a:latin typeface="Times New Roman"/>
                <a:ea typeface="Times New Roman"/>
                <a:cs typeface="Times New Roman"/>
                <a:sym typeface="Times New Roman"/>
              </a:rPr>
              <a:t>particular product or service, stimulating their desire for the product or service and</a:t>
            </a:r>
            <a:r>
              <a:rPr lang="en-US" sz="2800">
                <a:latin typeface="Arial"/>
                <a:ea typeface="Arial"/>
                <a:cs typeface="Arial"/>
                <a:sym typeface="Arial"/>
              </a:rPr>
              <a:t> </a:t>
            </a:r>
            <a:r>
              <a:rPr lang="en-US" sz="2800">
                <a:latin typeface="Times New Roman"/>
                <a:ea typeface="Times New Roman"/>
                <a:cs typeface="Times New Roman"/>
                <a:sym typeface="Times New Roman"/>
              </a:rPr>
              <a:t>inducing them to buy the same.</a:t>
            </a:r>
            <a:endParaRPr sz="2800">
              <a:latin typeface="Arial"/>
              <a:ea typeface="Arial"/>
              <a:cs typeface="Arial"/>
              <a:sym typeface="Arial"/>
            </a:endParaRPr>
          </a:p>
          <a:p>
            <a:pPr indent="-251459" lvl="0" marL="342900" rtl="0" algn="l">
              <a:spcBef>
                <a:spcPts val="1000"/>
              </a:spcBef>
              <a:spcAft>
                <a:spcPts val="0"/>
              </a:spcAft>
              <a:buSzPts val="1440"/>
              <a:buNone/>
            </a:pPr>
            <a:r>
              <a:t/>
            </a:r>
            <a:endParaRPr/>
          </a:p>
        </p:txBody>
      </p:sp>
      <p:sp>
        <p:nvSpPr>
          <p:cNvPr id="285" name="Google Shape;285;p20"/>
          <p:cNvSpPr txBox="1"/>
          <p:nvPr>
            <p:ph idx="2" type="body"/>
          </p:nvPr>
        </p:nvSpPr>
        <p:spPr>
          <a:xfrm>
            <a:off x="6096000" y="816639"/>
            <a:ext cx="6096000" cy="6041360"/>
          </a:xfrm>
          <a:prstGeom prst="rect">
            <a:avLst/>
          </a:prstGeom>
          <a:noFill/>
          <a:ln>
            <a:noFill/>
          </a:ln>
        </p:spPr>
        <p:txBody>
          <a:bodyPr anchorCtr="0" anchor="t" bIns="45700" lIns="91425" spcFirstLastPara="1" rIns="91425" wrap="square" tIns="45700">
            <a:normAutofit/>
          </a:bodyPr>
          <a:lstStyle/>
          <a:p>
            <a:pPr indent="0" lvl="0" marL="0" marR="0" rtl="0" algn="just">
              <a:lnSpc>
                <a:spcPct val="115000"/>
              </a:lnSpc>
              <a:spcBef>
                <a:spcPts val="0"/>
              </a:spcBef>
              <a:spcAft>
                <a:spcPts val="0"/>
              </a:spcAft>
              <a:buSzPts val="2240"/>
              <a:buNone/>
            </a:pPr>
            <a:r>
              <a:rPr b="1" lang="en-US" sz="2800">
                <a:latin typeface="Times New Roman"/>
                <a:ea typeface="Times New Roman"/>
                <a:cs typeface="Times New Roman"/>
                <a:sym typeface="Times New Roman"/>
              </a:rPr>
              <a:t>Salesmanship: </a:t>
            </a:r>
            <a:r>
              <a:rPr lang="en-US" sz="2800">
                <a:latin typeface="Times New Roman"/>
                <a:ea typeface="Times New Roman"/>
                <a:cs typeface="Times New Roman"/>
                <a:sym typeface="Times New Roman"/>
              </a:rPr>
              <a:t>Salesmanship is the process of understanding, appreciating and</a:t>
            </a:r>
            <a:r>
              <a:rPr lang="en-US" sz="2800">
                <a:latin typeface="Arial"/>
                <a:ea typeface="Arial"/>
                <a:cs typeface="Arial"/>
                <a:sym typeface="Arial"/>
              </a:rPr>
              <a:t> </a:t>
            </a:r>
            <a:r>
              <a:rPr lang="en-US" sz="2800">
                <a:latin typeface="Times New Roman"/>
                <a:ea typeface="Times New Roman"/>
                <a:cs typeface="Times New Roman"/>
                <a:sym typeface="Times New Roman"/>
              </a:rPr>
              <a:t>influencing customers to buy a commodity or service for mutual benefit.</a:t>
            </a:r>
            <a:endParaRPr sz="2800">
              <a:latin typeface="Arial"/>
              <a:ea typeface="Arial"/>
              <a:cs typeface="Arial"/>
              <a:sym typeface="Arial"/>
            </a:endParaRPr>
          </a:p>
          <a:p>
            <a:pPr indent="-251459" lvl="0" marL="342900" rtl="0" algn="l">
              <a:spcBef>
                <a:spcPts val="1000"/>
              </a:spcBef>
              <a:spcAft>
                <a:spcPts val="0"/>
              </a:spcAft>
              <a:buSzPts val="1440"/>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sp>
        <p:nvSpPr>
          <p:cNvPr id="290" name="Google Shape;290;p21"/>
          <p:cNvSpPr txBox="1"/>
          <p:nvPr>
            <p:ph type="title"/>
          </p:nvPr>
        </p:nvSpPr>
        <p:spPr>
          <a:xfrm>
            <a:off x="0" y="0"/>
            <a:ext cx="12192000" cy="707923"/>
          </a:xfrm>
          <a:prstGeom prst="rect">
            <a:avLst/>
          </a:prstGeom>
          <a:noFill/>
          <a:ln>
            <a:noFill/>
          </a:ln>
        </p:spPr>
        <p:txBody>
          <a:bodyPr anchorCtr="0" anchor="t" bIns="45700" lIns="91425" spcFirstLastPara="1" rIns="91425" wrap="square" tIns="45700">
            <a:normAutofit fontScale="90000"/>
          </a:bodyPr>
          <a:lstStyle/>
          <a:p>
            <a:pPr indent="0" lvl="0" marL="0" rtl="0" algn="l">
              <a:spcBef>
                <a:spcPts val="0"/>
              </a:spcBef>
              <a:spcAft>
                <a:spcPts val="0"/>
              </a:spcAft>
              <a:buClr>
                <a:schemeClr val="accent1"/>
              </a:buClr>
              <a:buSzPct val="100000"/>
              <a:buFont typeface="Times New Roman"/>
              <a:buNone/>
            </a:pPr>
            <a:r>
              <a:rPr b="1" lang="en-US" sz="3100">
                <a:latin typeface="Times New Roman"/>
                <a:ea typeface="Times New Roman"/>
                <a:cs typeface="Times New Roman"/>
                <a:sym typeface="Times New Roman"/>
              </a:rPr>
              <a:t>Difference between Selling and Marketing</a:t>
            </a:r>
            <a:br>
              <a:rPr lang="en-US" sz="1800">
                <a:latin typeface="Arial"/>
                <a:ea typeface="Arial"/>
                <a:cs typeface="Arial"/>
                <a:sym typeface="Arial"/>
              </a:rPr>
            </a:br>
            <a:endParaRPr/>
          </a:p>
        </p:txBody>
      </p:sp>
      <p:sp>
        <p:nvSpPr>
          <p:cNvPr id="291" name="Google Shape;291;p21"/>
          <p:cNvSpPr txBox="1"/>
          <p:nvPr>
            <p:ph idx="1" type="body"/>
          </p:nvPr>
        </p:nvSpPr>
        <p:spPr>
          <a:xfrm>
            <a:off x="0" y="707922"/>
            <a:ext cx="5810865" cy="6150077"/>
          </a:xfrm>
          <a:prstGeom prst="rect">
            <a:avLst/>
          </a:prstGeom>
          <a:noFill/>
          <a:ln>
            <a:noFill/>
          </a:ln>
        </p:spPr>
        <p:txBody>
          <a:bodyPr anchorCtr="0" anchor="t" bIns="45700" lIns="91425" spcFirstLastPara="1" rIns="91425" wrap="square" tIns="45700">
            <a:normAutofit/>
          </a:bodyPr>
          <a:lstStyle/>
          <a:p>
            <a:pPr indent="-342900" lvl="0" marL="342900" rtl="0" algn="just">
              <a:spcBef>
                <a:spcPts val="0"/>
              </a:spcBef>
              <a:spcAft>
                <a:spcPts val="0"/>
              </a:spcAft>
              <a:buSzPts val="2240"/>
              <a:buChar char="►"/>
            </a:pPr>
            <a:r>
              <a:rPr lang="en-US" sz="2800">
                <a:latin typeface="Times New Roman"/>
                <a:ea typeface="Times New Roman"/>
                <a:cs typeface="Times New Roman"/>
                <a:sym typeface="Times New Roman"/>
              </a:rPr>
              <a:t>Marketing includes selling and other activities like various promotional measures, marketing research, after sales service</a:t>
            </a:r>
            <a:endParaRPr/>
          </a:p>
          <a:p>
            <a:pPr indent="-342900" lvl="0" marL="342900" rtl="0" algn="just">
              <a:spcBef>
                <a:spcPts val="1000"/>
              </a:spcBef>
              <a:spcAft>
                <a:spcPts val="0"/>
              </a:spcAft>
              <a:buSzPts val="2240"/>
              <a:buChar char="►"/>
            </a:pPr>
            <a:r>
              <a:rPr lang="en-US" sz="2800">
                <a:latin typeface="Times New Roman"/>
                <a:ea typeface="Times New Roman"/>
                <a:cs typeface="Times New Roman"/>
                <a:sym typeface="Times New Roman"/>
              </a:rPr>
              <a:t>It starts with research on consumer needs, wants, preference, likes, dislike etc., and continues even after the sales have taken place</a:t>
            </a:r>
            <a:r>
              <a:rPr lang="en-US" sz="1800">
                <a:latin typeface="Times New Roman"/>
                <a:ea typeface="Times New Roman"/>
                <a:cs typeface="Times New Roman"/>
                <a:sym typeface="Times New Roman"/>
              </a:rPr>
              <a:t>.</a:t>
            </a:r>
            <a:endParaRPr/>
          </a:p>
        </p:txBody>
      </p:sp>
      <p:sp>
        <p:nvSpPr>
          <p:cNvPr id="292" name="Google Shape;292;p21"/>
          <p:cNvSpPr txBox="1"/>
          <p:nvPr>
            <p:ph idx="2" type="body"/>
          </p:nvPr>
        </p:nvSpPr>
        <p:spPr>
          <a:xfrm>
            <a:off x="5810865" y="575187"/>
            <a:ext cx="6266834" cy="6282812"/>
          </a:xfrm>
          <a:prstGeom prst="rect">
            <a:avLst/>
          </a:prstGeom>
          <a:noFill/>
          <a:ln>
            <a:noFill/>
          </a:ln>
        </p:spPr>
        <p:txBody>
          <a:bodyPr anchorCtr="0" anchor="t" bIns="45700" lIns="91425" spcFirstLastPara="1" rIns="91425" wrap="square" tIns="45700">
            <a:normAutofit/>
          </a:bodyPr>
          <a:lstStyle/>
          <a:p>
            <a:pPr indent="-342900" lvl="0" marL="342900" rtl="0" algn="just">
              <a:spcBef>
                <a:spcPts val="0"/>
              </a:spcBef>
              <a:spcAft>
                <a:spcPts val="0"/>
              </a:spcAft>
              <a:buSzPts val="2240"/>
              <a:buChar char="►"/>
            </a:pPr>
            <a:r>
              <a:rPr lang="en-US" sz="2800">
                <a:latin typeface="Times New Roman"/>
                <a:ea typeface="Times New Roman"/>
                <a:cs typeface="Times New Roman"/>
                <a:sym typeface="Times New Roman"/>
              </a:rPr>
              <a:t>Selling is confined to persuasion of consumers to buy firm’s goods and Services.</a:t>
            </a:r>
            <a:endParaRPr/>
          </a:p>
          <a:p>
            <a:pPr indent="-342900" lvl="0" marL="342900" rtl="0" algn="just">
              <a:spcBef>
                <a:spcPts val="1000"/>
              </a:spcBef>
              <a:spcAft>
                <a:spcPts val="0"/>
              </a:spcAft>
              <a:buSzPts val="2240"/>
              <a:buChar char="►"/>
            </a:pPr>
            <a:r>
              <a:rPr lang="en-US" sz="2800">
                <a:latin typeface="Times New Roman"/>
                <a:ea typeface="Times New Roman"/>
                <a:cs typeface="Times New Roman"/>
                <a:sym typeface="Times New Roman"/>
              </a:rPr>
              <a:t>Selling starts after the production process is over and ends with the handing over the money to the seller by the buyer.</a:t>
            </a:r>
            <a:endParaRPr sz="2800"/>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sp>
        <p:nvSpPr>
          <p:cNvPr id="297" name="Google Shape;297;p22"/>
          <p:cNvSpPr txBox="1"/>
          <p:nvPr>
            <p:ph type="title"/>
          </p:nvPr>
        </p:nvSpPr>
        <p:spPr>
          <a:xfrm>
            <a:off x="0" y="0"/>
            <a:ext cx="12192000" cy="816638"/>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3600"/>
              <a:buFont typeface="Times New Roman"/>
              <a:buNone/>
            </a:pPr>
            <a:r>
              <a:rPr b="1" lang="en-US" sz="3600">
                <a:latin typeface="Times New Roman"/>
                <a:ea typeface="Times New Roman"/>
                <a:cs typeface="Times New Roman"/>
                <a:sym typeface="Times New Roman"/>
              </a:rPr>
              <a:t>Difference between Selling and Marketing</a:t>
            </a:r>
            <a:endParaRPr/>
          </a:p>
        </p:txBody>
      </p:sp>
      <p:sp>
        <p:nvSpPr>
          <p:cNvPr id="298" name="Google Shape;298;p22"/>
          <p:cNvSpPr txBox="1"/>
          <p:nvPr>
            <p:ph idx="1" type="body"/>
          </p:nvPr>
        </p:nvSpPr>
        <p:spPr>
          <a:xfrm>
            <a:off x="0" y="816638"/>
            <a:ext cx="6400800" cy="6041362"/>
          </a:xfrm>
          <a:prstGeom prst="rect">
            <a:avLst/>
          </a:prstGeom>
          <a:noFill/>
          <a:ln>
            <a:noFill/>
          </a:ln>
        </p:spPr>
        <p:txBody>
          <a:bodyPr anchorCtr="0" anchor="t" bIns="45700" lIns="91425" spcFirstLastPara="1" rIns="91425" wrap="square" tIns="45700">
            <a:normAutofit/>
          </a:bodyPr>
          <a:lstStyle/>
          <a:p>
            <a:pPr indent="-342900" lvl="0" marL="342900" rtl="0" algn="just">
              <a:spcBef>
                <a:spcPts val="0"/>
              </a:spcBef>
              <a:spcAft>
                <a:spcPts val="0"/>
              </a:spcAft>
              <a:buSzPts val="2240"/>
              <a:buChar char="►"/>
            </a:pPr>
            <a:r>
              <a:rPr lang="en-US" sz="2800">
                <a:latin typeface="Times New Roman"/>
                <a:ea typeface="Times New Roman"/>
                <a:cs typeface="Times New Roman"/>
                <a:sym typeface="Times New Roman"/>
              </a:rPr>
              <a:t>Focus is on earning profit through maximisation of customers’ satisfaction</a:t>
            </a:r>
            <a:endParaRPr/>
          </a:p>
          <a:p>
            <a:pPr indent="-342900" lvl="0" marL="342900" rtl="0" algn="just">
              <a:spcBef>
                <a:spcPts val="1000"/>
              </a:spcBef>
              <a:spcAft>
                <a:spcPts val="0"/>
              </a:spcAft>
              <a:buSzPts val="2240"/>
              <a:buChar char="►"/>
            </a:pPr>
            <a:r>
              <a:rPr lang="en-US" sz="2800">
                <a:latin typeface="Times New Roman"/>
                <a:ea typeface="Times New Roman"/>
                <a:cs typeface="Times New Roman"/>
                <a:sym typeface="Times New Roman"/>
              </a:rPr>
              <a:t>Customer ’s need is the central point around whom all marketing activities revolve.</a:t>
            </a:r>
            <a:endParaRPr/>
          </a:p>
          <a:p>
            <a:pPr indent="-342900" lvl="0" marL="342900" rtl="0" algn="just">
              <a:spcBef>
                <a:spcPts val="1000"/>
              </a:spcBef>
              <a:spcAft>
                <a:spcPts val="0"/>
              </a:spcAft>
              <a:buSzPts val="2240"/>
              <a:buChar char="►"/>
            </a:pPr>
            <a:r>
              <a:rPr lang="en-US" sz="2800">
                <a:latin typeface="Times New Roman"/>
                <a:ea typeface="Times New Roman"/>
                <a:cs typeface="Times New Roman"/>
                <a:sym typeface="Times New Roman"/>
              </a:rPr>
              <a:t>Stresses on needs of buyer</a:t>
            </a:r>
            <a:endParaRPr sz="2800"/>
          </a:p>
        </p:txBody>
      </p:sp>
      <p:sp>
        <p:nvSpPr>
          <p:cNvPr id="299" name="Google Shape;299;p22"/>
          <p:cNvSpPr txBox="1"/>
          <p:nvPr>
            <p:ph idx="2" type="body"/>
          </p:nvPr>
        </p:nvSpPr>
        <p:spPr>
          <a:xfrm>
            <a:off x="6400800" y="929148"/>
            <a:ext cx="5791200" cy="5928851"/>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2240"/>
              <a:buChar char="►"/>
            </a:pPr>
            <a:r>
              <a:rPr lang="en-US" sz="2800">
                <a:latin typeface="Times New Roman"/>
                <a:ea typeface="Times New Roman"/>
                <a:cs typeface="Times New Roman"/>
                <a:sym typeface="Times New Roman"/>
              </a:rPr>
              <a:t>Focus is on earning profit through maximisation of sales.</a:t>
            </a:r>
            <a:endParaRPr/>
          </a:p>
          <a:p>
            <a:pPr indent="-342900" lvl="0" marL="342900" rtl="0" algn="l">
              <a:spcBef>
                <a:spcPts val="1000"/>
              </a:spcBef>
              <a:spcAft>
                <a:spcPts val="0"/>
              </a:spcAft>
              <a:buSzPts val="2240"/>
              <a:buChar char="►"/>
            </a:pPr>
            <a:r>
              <a:rPr lang="en-US" sz="2800">
                <a:latin typeface="Times New Roman"/>
                <a:ea typeface="Times New Roman"/>
                <a:cs typeface="Times New Roman"/>
                <a:sym typeface="Times New Roman"/>
              </a:rPr>
              <a:t>Fragmented approach to achieve shortterm gain.</a:t>
            </a:r>
            <a:endParaRPr/>
          </a:p>
          <a:p>
            <a:pPr indent="-342900" lvl="0" marL="342900" rtl="0" algn="l">
              <a:spcBef>
                <a:spcPts val="1000"/>
              </a:spcBef>
              <a:spcAft>
                <a:spcPts val="0"/>
              </a:spcAft>
              <a:buSzPts val="2240"/>
              <a:buChar char="►"/>
            </a:pPr>
            <a:r>
              <a:rPr lang="en-US" sz="2800">
                <a:latin typeface="Times New Roman"/>
                <a:ea typeface="Times New Roman"/>
                <a:cs typeface="Times New Roman"/>
                <a:sym typeface="Times New Roman"/>
              </a:rPr>
              <a:t>Stresses on needs of the seller</a:t>
            </a:r>
            <a:endParaRPr sz="2800"/>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3" name="Shape 303"/>
        <p:cNvGrpSpPr/>
        <p:nvPr/>
      </p:nvGrpSpPr>
      <p:grpSpPr>
        <a:xfrm>
          <a:off x="0" y="0"/>
          <a:ext cx="0" cy="0"/>
          <a:chOff x="0" y="0"/>
          <a:chExt cx="0" cy="0"/>
        </a:xfrm>
      </p:grpSpPr>
      <p:sp>
        <p:nvSpPr>
          <p:cNvPr id="304" name="Google Shape;304;p23"/>
          <p:cNvSpPr txBox="1"/>
          <p:nvPr>
            <p:ph type="title"/>
          </p:nvPr>
        </p:nvSpPr>
        <p:spPr>
          <a:xfrm>
            <a:off x="0" y="0"/>
            <a:ext cx="12191999" cy="1017639"/>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3600"/>
              <a:buFont typeface="Times New Roman"/>
              <a:buNone/>
            </a:pPr>
            <a:r>
              <a:rPr b="1" lang="en-US" sz="3600">
                <a:latin typeface="Times New Roman"/>
                <a:ea typeface="Times New Roman"/>
                <a:cs typeface="Times New Roman"/>
                <a:sym typeface="Times New Roman"/>
              </a:rPr>
              <a:t>Difference between Selling and Marketing</a:t>
            </a:r>
            <a:endParaRPr/>
          </a:p>
        </p:txBody>
      </p:sp>
      <p:sp>
        <p:nvSpPr>
          <p:cNvPr id="305" name="Google Shape;305;p23"/>
          <p:cNvSpPr txBox="1"/>
          <p:nvPr>
            <p:ph idx="1" type="body"/>
          </p:nvPr>
        </p:nvSpPr>
        <p:spPr>
          <a:xfrm>
            <a:off x="0" y="899652"/>
            <a:ext cx="5914102" cy="5958348"/>
          </a:xfrm>
          <a:prstGeom prst="rect">
            <a:avLst/>
          </a:prstGeom>
          <a:noFill/>
          <a:ln>
            <a:noFill/>
          </a:ln>
        </p:spPr>
        <p:txBody>
          <a:bodyPr anchorCtr="0" anchor="t" bIns="45700" lIns="91425" spcFirstLastPara="1" rIns="91425" wrap="square" tIns="45700">
            <a:normAutofit/>
          </a:bodyPr>
          <a:lstStyle/>
          <a:p>
            <a:pPr indent="-342900" lvl="0" marL="342900" rtl="0" algn="just">
              <a:spcBef>
                <a:spcPts val="0"/>
              </a:spcBef>
              <a:spcAft>
                <a:spcPts val="0"/>
              </a:spcAft>
              <a:buSzPts val="2240"/>
              <a:buChar char="►"/>
            </a:pPr>
            <a:r>
              <a:rPr lang="en-US" sz="2800">
                <a:latin typeface="Times New Roman"/>
                <a:ea typeface="Times New Roman"/>
                <a:cs typeface="Times New Roman"/>
                <a:sym typeface="Times New Roman"/>
              </a:rPr>
              <a:t>It is an integrated approach to achieve long term goals like creating, maintaining and retaining the customers</a:t>
            </a:r>
            <a:endParaRPr sz="2800"/>
          </a:p>
        </p:txBody>
      </p:sp>
      <p:sp>
        <p:nvSpPr>
          <p:cNvPr id="306" name="Google Shape;306;p23"/>
          <p:cNvSpPr txBox="1"/>
          <p:nvPr>
            <p:ph idx="2" type="body"/>
          </p:nvPr>
        </p:nvSpPr>
        <p:spPr>
          <a:xfrm>
            <a:off x="5914103" y="1017639"/>
            <a:ext cx="6277895" cy="5840361"/>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2240"/>
              <a:buChar char="►"/>
            </a:pPr>
            <a:r>
              <a:rPr lang="en-US" sz="2800">
                <a:latin typeface="Times New Roman"/>
                <a:ea typeface="Times New Roman"/>
                <a:cs typeface="Times New Roman"/>
                <a:sym typeface="Times New Roman"/>
              </a:rPr>
              <a:t>All activities revolve around the product that has been produced</a:t>
            </a:r>
            <a:endParaRPr sz="2800"/>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sp>
        <p:nvSpPr>
          <p:cNvPr id="311" name="Google Shape;311;p24"/>
          <p:cNvSpPr txBox="1"/>
          <p:nvPr>
            <p:ph type="title"/>
          </p:nvPr>
        </p:nvSpPr>
        <p:spPr>
          <a:xfrm>
            <a:off x="677334" y="0"/>
            <a:ext cx="11514666" cy="1032387"/>
          </a:xfrm>
          <a:prstGeom prst="rect">
            <a:avLst/>
          </a:prstGeom>
          <a:noFill/>
          <a:ln>
            <a:noFill/>
          </a:ln>
        </p:spPr>
        <p:txBody>
          <a:bodyPr anchorCtr="0" anchor="t" bIns="45700" lIns="91425" spcFirstLastPara="1" rIns="91425" wrap="square" tIns="45700">
            <a:normAutofit fontScale="90000"/>
          </a:bodyPr>
          <a:lstStyle/>
          <a:p>
            <a:pPr indent="0" lvl="0" marL="0" marR="0" rtl="0" algn="l">
              <a:lnSpc>
                <a:spcPct val="115000"/>
              </a:lnSpc>
              <a:spcBef>
                <a:spcPts val="0"/>
              </a:spcBef>
              <a:spcAft>
                <a:spcPts val="0"/>
              </a:spcAft>
              <a:buClr>
                <a:schemeClr val="accent1"/>
              </a:buClr>
              <a:buSzPct val="100000"/>
              <a:buFont typeface="Times New Roman"/>
              <a:buNone/>
            </a:pPr>
            <a:r>
              <a:rPr b="1" lang="en-US" sz="3100">
                <a:latin typeface="Times New Roman"/>
                <a:ea typeface="Times New Roman"/>
                <a:cs typeface="Times New Roman"/>
                <a:sym typeface="Times New Roman"/>
              </a:rPr>
              <a:t>Functions of Exchange</a:t>
            </a:r>
            <a:br>
              <a:rPr lang="en-US" sz="1800">
                <a:latin typeface="Arial"/>
                <a:ea typeface="Arial"/>
                <a:cs typeface="Arial"/>
                <a:sym typeface="Arial"/>
              </a:rPr>
            </a:br>
            <a:r>
              <a:rPr b="1" lang="en-US" sz="1800">
                <a:latin typeface="Times New Roman"/>
                <a:ea typeface="Times New Roman"/>
                <a:cs typeface="Times New Roman"/>
                <a:sym typeface="Times New Roman"/>
              </a:rPr>
              <a:t> </a:t>
            </a:r>
            <a:br>
              <a:rPr lang="en-US" sz="1800">
                <a:latin typeface="Arial"/>
                <a:ea typeface="Arial"/>
                <a:cs typeface="Arial"/>
                <a:sym typeface="Arial"/>
              </a:rPr>
            </a:br>
            <a:endParaRPr/>
          </a:p>
        </p:txBody>
      </p:sp>
      <p:sp>
        <p:nvSpPr>
          <p:cNvPr id="312" name="Google Shape;312;p24"/>
          <p:cNvSpPr txBox="1"/>
          <p:nvPr>
            <p:ph idx="1" type="body"/>
          </p:nvPr>
        </p:nvSpPr>
        <p:spPr>
          <a:xfrm>
            <a:off x="-1" y="811160"/>
            <a:ext cx="7669161" cy="6046839"/>
          </a:xfrm>
          <a:prstGeom prst="rect">
            <a:avLst/>
          </a:prstGeom>
          <a:noFill/>
          <a:ln>
            <a:noFill/>
          </a:ln>
        </p:spPr>
        <p:txBody>
          <a:bodyPr anchorCtr="0" anchor="t" bIns="45700" lIns="91425" spcFirstLastPara="1" rIns="91425" wrap="square" tIns="45700">
            <a:normAutofit/>
          </a:bodyPr>
          <a:lstStyle/>
          <a:p>
            <a:pPr indent="-342900" lvl="0" marL="342900" rtl="0" algn="just">
              <a:spcBef>
                <a:spcPts val="0"/>
              </a:spcBef>
              <a:spcAft>
                <a:spcPts val="0"/>
              </a:spcAft>
              <a:buSzPts val="2240"/>
              <a:buChar char="►"/>
            </a:pPr>
            <a:r>
              <a:rPr lang="en-US" sz="2800">
                <a:latin typeface="Times New Roman"/>
                <a:ea typeface="Times New Roman"/>
                <a:cs typeface="Times New Roman"/>
                <a:sym typeface="Times New Roman"/>
              </a:rPr>
              <a:t>1. Selling:  Sales function is the pivotal factor in any organisation. It involves transfer of title of goods to the buyer</a:t>
            </a:r>
            <a:endParaRPr/>
          </a:p>
          <a:p>
            <a:pPr indent="-342900" lvl="0" marL="342900" rtl="0" algn="just">
              <a:spcBef>
                <a:spcPts val="1000"/>
              </a:spcBef>
              <a:spcAft>
                <a:spcPts val="0"/>
              </a:spcAft>
              <a:buSzPts val="2240"/>
              <a:buChar char="►"/>
            </a:pPr>
            <a:r>
              <a:rPr lang="en-US" sz="2800">
                <a:latin typeface="Times New Roman"/>
                <a:ea typeface="Times New Roman"/>
                <a:cs typeface="Times New Roman"/>
                <a:sym typeface="Times New Roman"/>
              </a:rPr>
              <a:t>Selling is to create demand for a product even against keen competition. The function of the salesman is to create demand, find out buyers, </a:t>
            </a:r>
            <a:endParaRPr sz="2800"/>
          </a:p>
        </p:txBody>
      </p:sp>
      <p:pic>
        <p:nvPicPr>
          <p:cNvPr descr="Free Portrait of Street Seller Holding Feathers Stock Photo" id="313" name="Google Shape;313;p24"/>
          <p:cNvPicPr preferRelativeResize="0"/>
          <p:nvPr>
            <p:ph idx="2" type="body"/>
          </p:nvPr>
        </p:nvPicPr>
        <p:blipFill rotWithShape="1">
          <a:blip r:embed="rId3">
            <a:alphaModFix/>
          </a:blip>
          <a:srcRect b="0" l="0" r="0" t="0"/>
          <a:stretch/>
        </p:blipFill>
        <p:spPr>
          <a:xfrm>
            <a:off x="7669161" y="1"/>
            <a:ext cx="4522839" cy="3428999"/>
          </a:xfrm>
          <a:prstGeom prst="rect">
            <a:avLst/>
          </a:prstGeom>
          <a:noFill/>
          <a:ln>
            <a:noFill/>
          </a:ln>
        </p:spPr>
      </p:pic>
      <p:sp>
        <p:nvSpPr>
          <p:cNvPr id="314" name="Google Shape;314;p24"/>
          <p:cNvSpPr txBox="1"/>
          <p:nvPr/>
        </p:nvSpPr>
        <p:spPr>
          <a:xfrm>
            <a:off x="7669160" y="3539613"/>
            <a:ext cx="4522839" cy="43088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100">
                <a:solidFill>
                  <a:schemeClr val="dk1"/>
                </a:solidFill>
                <a:latin typeface="Times New Roman"/>
                <a:ea typeface="Times New Roman"/>
                <a:cs typeface="Times New Roman"/>
                <a:sym typeface="Times New Roman"/>
              </a:rPr>
              <a:t>https://www.pexels.com/photo/portrait-of-street-seller-holding-feathers-10146962/</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8" name="Shape 318"/>
        <p:cNvGrpSpPr/>
        <p:nvPr/>
      </p:nvGrpSpPr>
      <p:grpSpPr>
        <a:xfrm>
          <a:off x="0" y="0"/>
          <a:ext cx="0" cy="0"/>
          <a:chOff x="0" y="0"/>
          <a:chExt cx="0" cy="0"/>
        </a:xfrm>
      </p:grpSpPr>
      <p:sp>
        <p:nvSpPr>
          <p:cNvPr id="319" name="Google Shape;319;p25"/>
          <p:cNvSpPr txBox="1"/>
          <p:nvPr>
            <p:ph type="title"/>
          </p:nvPr>
        </p:nvSpPr>
        <p:spPr>
          <a:xfrm>
            <a:off x="0" y="0"/>
            <a:ext cx="12192000" cy="816638"/>
          </a:xfrm>
          <a:prstGeom prst="rect">
            <a:avLst/>
          </a:prstGeom>
          <a:noFill/>
          <a:ln>
            <a:noFill/>
          </a:ln>
        </p:spPr>
        <p:txBody>
          <a:bodyPr anchorCtr="0" anchor="t" bIns="45700" lIns="91425" spcFirstLastPara="1" rIns="91425" wrap="square" tIns="45700">
            <a:normAutofit fontScale="90000"/>
          </a:bodyPr>
          <a:lstStyle/>
          <a:p>
            <a:pPr indent="0" lvl="0" marL="0" rtl="0" algn="l">
              <a:spcBef>
                <a:spcPts val="0"/>
              </a:spcBef>
              <a:spcAft>
                <a:spcPts val="0"/>
              </a:spcAft>
              <a:buClr>
                <a:schemeClr val="accent1"/>
              </a:buClr>
              <a:buSzPct val="100000"/>
              <a:buFont typeface="Times New Roman"/>
              <a:buNone/>
            </a:pPr>
            <a:r>
              <a:rPr lang="en-US" sz="3100">
                <a:latin typeface="Times New Roman"/>
                <a:ea typeface="Times New Roman"/>
                <a:cs typeface="Times New Roman"/>
                <a:sym typeface="Times New Roman"/>
              </a:rPr>
              <a:t>Elements of Selling </a:t>
            </a:r>
            <a:br>
              <a:rPr lang="en-US" sz="1800">
                <a:latin typeface="Arial"/>
                <a:ea typeface="Arial"/>
                <a:cs typeface="Arial"/>
                <a:sym typeface="Arial"/>
              </a:rPr>
            </a:br>
            <a:endParaRPr/>
          </a:p>
        </p:txBody>
      </p:sp>
      <p:sp>
        <p:nvSpPr>
          <p:cNvPr id="320" name="Google Shape;320;p25"/>
          <p:cNvSpPr txBox="1"/>
          <p:nvPr>
            <p:ph idx="1" type="body"/>
          </p:nvPr>
        </p:nvSpPr>
        <p:spPr>
          <a:xfrm>
            <a:off x="0" y="816638"/>
            <a:ext cx="6400800" cy="6041362"/>
          </a:xfrm>
          <a:prstGeom prst="rect">
            <a:avLst/>
          </a:prstGeom>
          <a:noFill/>
          <a:ln>
            <a:noFill/>
          </a:ln>
        </p:spPr>
        <p:txBody>
          <a:bodyPr anchorCtr="0" anchor="t" bIns="45700" lIns="91425" spcFirstLastPara="1" rIns="91425" wrap="square" tIns="45700">
            <a:normAutofit/>
          </a:bodyPr>
          <a:lstStyle/>
          <a:p>
            <a:pPr indent="0" lvl="0" marL="0" marR="0" rtl="0" algn="just">
              <a:lnSpc>
                <a:spcPct val="115000"/>
              </a:lnSpc>
              <a:spcBef>
                <a:spcPts val="0"/>
              </a:spcBef>
              <a:spcAft>
                <a:spcPts val="0"/>
              </a:spcAft>
              <a:buSzPts val="2240"/>
              <a:buChar char="►"/>
            </a:pPr>
            <a:r>
              <a:rPr lang="en-US" sz="2800">
                <a:latin typeface="Times New Roman"/>
                <a:ea typeface="Times New Roman"/>
                <a:cs typeface="Times New Roman"/>
                <a:sym typeface="Times New Roman"/>
              </a:rPr>
              <a:t>a) Product Planning:  It is the starting point to decide the precise nature of product- the physical factors (colour, design, feature etc.) and non-physical factors (utility, value, quality etc.) are to be analysed. </a:t>
            </a:r>
            <a:endParaRPr sz="2800">
              <a:latin typeface="Arial"/>
              <a:ea typeface="Arial"/>
              <a:cs typeface="Arial"/>
              <a:sym typeface="Arial"/>
            </a:endParaRPr>
          </a:p>
          <a:p>
            <a:pPr indent="0" lvl="0" marL="0" marR="0" rtl="0" algn="just">
              <a:lnSpc>
                <a:spcPct val="115000"/>
              </a:lnSpc>
              <a:spcBef>
                <a:spcPts val="0"/>
              </a:spcBef>
              <a:spcAft>
                <a:spcPts val="0"/>
              </a:spcAft>
              <a:buSzPts val="2240"/>
              <a:buChar char="►"/>
            </a:pPr>
            <a:r>
              <a:rPr lang="en-US" sz="2800">
                <a:latin typeface="Times New Roman"/>
                <a:ea typeface="Times New Roman"/>
                <a:cs typeface="Times New Roman"/>
                <a:sym typeface="Times New Roman"/>
              </a:rPr>
              <a:t>b) Sales Research:  It is required, as a part of marketing research to assess the exact need of the consumers by analysing and interpretation of data collected.</a:t>
            </a:r>
            <a:endParaRPr sz="2800">
              <a:latin typeface="Arial"/>
              <a:ea typeface="Arial"/>
              <a:cs typeface="Arial"/>
              <a:sym typeface="Arial"/>
            </a:endParaRPr>
          </a:p>
          <a:p>
            <a:pPr indent="-251459" lvl="0" marL="342900" rtl="0" algn="l">
              <a:spcBef>
                <a:spcPts val="1000"/>
              </a:spcBef>
              <a:spcAft>
                <a:spcPts val="0"/>
              </a:spcAft>
              <a:buSzPts val="1440"/>
              <a:buNone/>
            </a:pPr>
            <a:r>
              <a:t/>
            </a:r>
            <a:endParaRPr/>
          </a:p>
        </p:txBody>
      </p:sp>
      <p:sp>
        <p:nvSpPr>
          <p:cNvPr id="321" name="Google Shape;321;p25"/>
          <p:cNvSpPr txBox="1"/>
          <p:nvPr>
            <p:ph idx="2" type="body"/>
          </p:nvPr>
        </p:nvSpPr>
        <p:spPr>
          <a:xfrm>
            <a:off x="6400800" y="816638"/>
            <a:ext cx="5791200" cy="6041361"/>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2240"/>
              <a:buChar char="►"/>
            </a:pPr>
            <a:r>
              <a:rPr lang="en-US" sz="2800">
                <a:latin typeface="Times New Roman"/>
                <a:ea typeface="Times New Roman"/>
                <a:cs typeface="Times New Roman"/>
                <a:sym typeface="Times New Roman"/>
              </a:rPr>
              <a:t>Creation of demand : It is a process by which latent demand is converted into effective demand</a:t>
            </a:r>
            <a:endParaRPr/>
          </a:p>
          <a:p>
            <a:pPr indent="-342900" lvl="0" marL="342900" rtl="0" algn="l">
              <a:spcBef>
                <a:spcPts val="1000"/>
              </a:spcBef>
              <a:spcAft>
                <a:spcPts val="0"/>
              </a:spcAft>
              <a:buSzPts val="2240"/>
              <a:buChar char="►"/>
            </a:pPr>
            <a:r>
              <a:rPr lang="en-US" sz="2800">
                <a:latin typeface="Times New Roman"/>
                <a:ea typeface="Times New Roman"/>
                <a:cs typeface="Times New Roman"/>
                <a:sym typeface="Times New Roman"/>
              </a:rPr>
              <a:t>Determining terms of sale. A seller has generally to decide various terms and conditions like price fixation, concessions, discount, form of delivery, transfer of ownership method  in advance to avoid any legal problem.</a:t>
            </a:r>
            <a:endParaRPr sz="2800"/>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5" name="Shape 325"/>
        <p:cNvGrpSpPr/>
        <p:nvPr/>
      </p:nvGrpSpPr>
      <p:grpSpPr>
        <a:xfrm>
          <a:off x="0" y="0"/>
          <a:ext cx="0" cy="0"/>
          <a:chOff x="0" y="0"/>
          <a:chExt cx="0" cy="0"/>
        </a:xfrm>
      </p:grpSpPr>
      <p:sp>
        <p:nvSpPr>
          <p:cNvPr id="326" name="Google Shape;326;p26"/>
          <p:cNvSpPr txBox="1"/>
          <p:nvPr>
            <p:ph type="title"/>
          </p:nvPr>
        </p:nvSpPr>
        <p:spPr>
          <a:xfrm>
            <a:off x="0" y="0"/>
            <a:ext cx="12192000" cy="1017639"/>
          </a:xfrm>
          <a:prstGeom prst="rect">
            <a:avLst/>
          </a:prstGeom>
          <a:noFill/>
          <a:ln>
            <a:noFill/>
          </a:ln>
        </p:spPr>
        <p:txBody>
          <a:bodyPr anchorCtr="0" anchor="t" bIns="45700" lIns="91425" spcFirstLastPara="1" rIns="91425" wrap="square" tIns="45700">
            <a:normAutofit fontScale="90000"/>
          </a:bodyPr>
          <a:lstStyle/>
          <a:p>
            <a:pPr indent="0" lvl="0" marL="0" rtl="0" algn="l">
              <a:spcBef>
                <a:spcPts val="0"/>
              </a:spcBef>
              <a:spcAft>
                <a:spcPts val="0"/>
              </a:spcAft>
              <a:buClr>
                <a:schemeClr val="accent1"/>
              </a:buClr>
              <a:buSzPct val="100000"/>
              <a:buFont typeface="Times New Roman"/>
              <a:buNone/>
            </a:pPr>
            <a:r>
              <a:rPr b="1" lang="en-US" sz="2800">
                <a:latin typeface="Times New Roman"/>
                <a:ea typeface="Times New Roman"/>
                <a:cs typeface="Times New Roman"/>
                <a:sym typeface="Times New Roman"/>
              </a:rPr>
              <a:t>Elements of Selling </a:t>
            </a:r>
            <a:br>
              <a:rPr lang="en-US" sz="1800">
                <a:latin typeface="Arial"/>
                <a:ea typeface="Arial"/>
                <a:cs typeface="Arial"/>
                <a:sym typeface="Arial"/>
              </a:rPr>
            </a:br>
            <a:endParaRPr/>
          </a:p>
        </p:txBody>
      </p:sp>
      <p:sp>
        <p:nvSpPr>
          <p:cNvPr id="327" name="Google Shape;327;p26"/>
          <p:cNvSpPr txBox="1"/>
          <p:nvPr>
            <p:ph idx="1" type="body"/>
          </p:nvPr>
        </p:nvSpPr>
        <p:spPr>
          <a:xfrm>
            <a:off x="0" y="811160"/>
            <a:ext cx="8732520" cy="6046839"/>
          </a:xfrm>
          <a:prstGeom prst="rect">
            <a:avLst/>
          </a:prstGeom>
          <a:noFill/>
          <a:ln>
            <a:noFill/>
          </a:ln>
        </p:spPr>
        <p:txBody>
          <a:bodyPr anchorCtr="0" anchor="t" bIns="45700" lIns="91425" spcFirstLastPara="1" rIns="91425" wrap="square" tIns="45700">
            <a:normAutofit/>
          </a:bodyPr>
          <a:lstStyle/>
          <a:p>
            <a:pPr indent="-342900" lvl="0" marL="342900" rtl="0" algn="just">
              <a:spcBef>
                <a:spcPts val="0"/>
              </a:spcBef>
              <a:spcAft>
                <a:spcPts val="0"/>
              </a:spcAft>
              <a:buSzPts val="2240"/>
              <a:buChar char="►"/>
            </a:pPr>
            <a:r>
              <a:rPr lang="en-US" sz="2800">
                <a:latin typeface="Times New Roman"/>
                <a:ea typeface="Times New Roman"/>
                <a:cs typeface="Times New Roman"/>
                <a:sym typeface="Times New Roman"/>
              </a:rPr>
              <a:t>Customer Service: Customer service is generally considered as "after-sales services'' to satisfy customers and establish direct relations with customers in the new marketing environment</a:t>
            </a:r>
            <a:endParaRPr sz="2800"/>
          </a:p>
        </p:txBody>
      </p:sp>
      <p:pic>
        <p:nvPicPr>
          <p:cNvPr descr="Free Man in White Shirt and Blue Denim Jeans Holding Brown Paper Bag Stock Photo" id="328" name="Google Shape;328;p26"/>
          <p:cNvPicPr preferRelativeResize="0"/>
          <p:nvPr>
            <p:ph idx="2" type="body"/>
          </p:nvPr>
        </p:nvPicPr>
        <p:blipFill rotWithShape="1">
          <a:blip r:embed="rId3">
            <a:alphaModFix/>
          </a:blip>
          <a:srcRect b="0" l="0" r="0" t="0"/>
          <a:stretch/>
        </p:blipFill>
        <p:spPr>
          <a:xfrm>
            <a:off x="8732520" y="0"/>
            <a:ext cx="3459480" cy="3672840"/>
          </a:xfrm>
          <a:prstGeom prst="rect">
            <a:avLst/>
          </a:prstGeom>
          <a:noFill/>
          <a:ln>
            <a:noFill/>
          </a:ln>
        </p:spPr>
      </p:pic>
      <p:sp>
        <p:nvSpPr>
          <p:cNvPr id="329" name="Google Shape;329;p26"/>
          <p:cNvSpPr txBox="1"/>
          <p:nvPr/>
        </p:nvSpPr>
        <p:spPr>
          <a:xfrm>
            <a:off x="8732520" y="3931920"/>
            <a:ext cx="3459480" cy="43088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100">
                <a:solidFill>
                  <a:schemeClr val="dk1"/>
                </a:solidFill>
                <a:latin typeface="Times New Roman"/>
                <a:ea typeface="Times New Roman"/>
                <a:cs typeface="Times New Roman"/>
                <a:sym typeface="Times New Roman"/>
              </a:rPr>
              <a:t>https://www.pexels.com/photo/man-in-white-shirt-and-blue-denim-jeans-holding-brown-paper-bag-7621125/</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3" name="Shape 333"/>
        <p:cNvGrpSpPr/>
        <p:nvPr/>
      </p:nvGrpSpPr>
      <p:grpSpPr>
        <a:xfrm>
          <a:off x="0" y="0"/>
          <a:ext cx="0" cy="0"/>
          <a:chOff x="0" y="0"/>
          <a:chExt cx="0" cy="0"/>
        </a:xfrm>
      </p:grpSpPr>
      <p:sp>
        <p:nvSpPr>
          <p:cNvPr id="334" name="Google Shape;334;p27"/>
          <p:cNvSpPr txBox="1"/>
          <p:nvPr>
            <p:ph type="title"/>
          </p:nvPr>
        </p:nvSpPr>
        <p:spPr>
          <a:xfrm>
            <a:off x="0" y="0"/>
            <a:ext cx="12192000" cy="1106129"/>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2800"/>
              <a:buFont typeface="Times New Roman"/>
              <a:buNone/>
            </a:pPr>
            <a:r>
              <a:rPr lang="en-US" sz="2800">
                <a:latin typeface="Times New Roman"/>
                <a:ea typeface="Times New Roman"/>
                <a:cs typeface="Times New Roman"/>
                <a:sym typeface="Times New Roman"/>
              </a:rPr>
              <a:t>Functions of Exchange</a:t>
            </a:r>
            <a:endParaRPr/>
          </a:p>
        </p:txBody>
      </p:sp>
      <p:sp>
        <p:nvSpPr>
          <p:cNvPr id="335" name="Google Shape;335;p27"/>
          <p:cNvSpPr txBox="1"/>
          <p:nvPr>
            <p:ph idx="1" type="body"/>
          </p:nvPr>
        </p:nvSpPr>
        <p:spPr>
          <a:xfrm>
            <a:off x="0" y="825910"/>
            <a:ext cx="8092440" cy="5884606"/>
          </a:xfrm>
          <a:prstGeom prst="rect">
            <a:avLst/>
          </a:prstGeom>
          <a:noFill/>
          <a:ln>
            <a:noFill/>
          </a:ln>
        </p:spPr>
        <p:txBody>
          <a:bodyPr anchorCtr="0" anchor="t" bIns="45700" lIns="91425" spcFirstLastPara="1" rIns="91425" wrap="square" tIns="45700">
            <a:normAutofit/>
          </a:bodyPr>
          <a:lstStyle/>
          <a:p>
            <a:pPr indent="-342900" lvl="0" marL="342900" rtl="0" algn="just">
              <a:spcBef>
                <a:spcPts val="0"/>
              </a:spcBef>
              <a:spcAft>
                <a:spcPts val="0"/>
              </a:spcAft>
              <a:buSzPts val="2240"/>
              <a:buChar char="►"/>
            </a:pPr>
            <a:r>
              <a:rPr b="1" lang="en-US" sz="2800">
                <a:latin typeface="Times New Roman"/>
                <a:ea typeface="Times New Roman"/>
                <a:cs typeface="Times New Roman"/>
                <a:sym typeface="Times New Roman"/>
              </a:rPr>
              <a:t>2. Buying:</a:t>
            </a:r>
            <a:r>
              <a:rPr lang="en-US" sz="2800">
                <a:latin typeface="Times New Roman"/>
                <a:ea typeface="Times New Roman"/>
                <a:cs typeface="Times New Roman"/>
                <a:sym typeface="Times New Roman"/>
              </a:rPr>
              <a:t>  Buying is the most important marketing activity. The primary purpose of buying is to assemble goods upon demand, for resale or use in production' or personal consumption</a:t>
            </a:r>
            <a:endParaRPr sz="2800"/>
          </a:p>
        </p:txBody>
      </p:sp>
      <p:pic>
        <p:nvPicPr>
          <p:cNvPr descr="Free People Holding a Paper Bag Stock Photo" id="336" name="Google Shape;336;p27"/>
          <p:cNvPicPr preferRelativeResize="0"/>
          <p:nvPr>
            <p:ph idx="2" type="body"/>
          </p:nvPr>
        </p:nvPicPr>
        <p:blipFill rotWithShape="1">
          <a:blip r:embed="rId3">
            <a:alphaModFix/>
          </a:blip>
          <a:srcRect b="0" l="0" r="0" t="0"/>
          <a:stretch/>
        </p:blipFill>
        <p:spPr>
          <a:xfrm>
            <a:off x="8092440" y="-294967"/>
            <a:ext cx="4099560" cy="3282007"/>
          </a:xfrm>
          <a:prstGeom prst="rect">
            <a:avLst/>
          </a:prstGeom>
          <a:noFill/>
          <a:ln>
            <a:noFill/>
          </a:ln>
        </p:spPr>
      </p:pic>
      <p:sp>
        <p:nvSpPr>
          <p:cNvPr id="337" name="Google Shape;337;p27"/>
          <p:cNvSpPr txBox="1"/>
          <p:nvPr/>
        </p:nvSpPr>
        <p:spPr>
          <a:xfrm>
            <a:off x="8092440" y="3200400"/>
            <a:ext cx="4206240" cy="2616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100">
                <a:solidFill>
                  <a:schemeClr val="dk1"/>
                </a:solidFill>
                <a:latin typeface="Times New Roman"/>
                <a:ea typeface="Times New Roman"/>
                <a:cs typeface="Times New Roman"/>
                <a:sym typeface="Times New Roman"/>
              </a:rPr>
              <a:t>https://www.pexels.com/photo/people-holding-a-paper-bag-8540989/</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sp>
        <p:nvSpPr>
          <p:cNvPr id="343" name="Google Shape;343;p28"/>
          <p:cNvSpPr txBox="1"/>
          <p:nvPr>
            <p:ph type="title"/>
          </p:nvPr>
        </p:nvSpPr>
        <p:spPr>
          <a:xfrm>
            <a:off x="0" y="0"/>
            <a:ext cx="12192000" cy="816638"/>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1800"/>
              <a:buFont typeface="Times New Roman"/>
              <a:buNone/>
            </a:pPr>
            <a:r>
              <a:rPr b="1" lang="en-US" sz="1800">
                <a:latin typeface="Times New Roman"/>
                <a:ea typeface="Times New Roman"/>
                <a:cs typeface="Times New Roman"/>
                <a:sym typeface="Times New Roman"/>
              </a:rPr>
              <a:t> Elements of Buying</a:t>
            </a:r>
            <a:endParaRPr/>
          </a:p>
        </p:txBody>
      </p:sp>
      <p:sp>
        <p:nvSpPr>
          <p:cNvPr id="344" name="Google Shape;344;p28"/>
          <p:cNvSpPr txBox="1"/>
          <p:nvPr>
            <p:ph idx="1" type="body"/>
          </p:nvPr>
        </p:nvSpPr>
        <p:spPr>
          <a:xfrm>
            <a:off x="0" y="816638"/>
            <a:ext cx="6799006" cy="6041362"/>
          </a:xfrm>
          <a:prstGeom prst="rect">
            <a:avLst/>
          </a:prstGeom>
          <a:noFill/>
          <a:ln>
            <a:noFill/>
          </a:ln>
        </p:spPr>
        <p:txBody>
          <a:bodyPr anchorCtr="0" anchor="t" bIns="45700" lIns="91425" spcFirstLastPara="1" rIns="91425" wrap="square" tIns="45700">
            <a:normAutofit fontScale="92500"/>
          </a:bodyPr>
          <a:lstStyle/>
          <a:p>
            <a:pPr indent="-342900" lvl="0" marL="342900" rtl="0" algn="l">
              <a:spcBef>
                <a:spcPts val="0"/>
              </a:spcBef>
              <a:spcAft>
                <a:spcPts val="0"/>
              </a:spcAft>
              <a:buSzPct val="80000"/>
              <a:buChar char="►"/>
            </a:pPr>
            <a:r>
              <a:rPr lang="en-US" sz="2800">
                <a:latin typeface="Times New Roman"/>
                <a:ea typeface="Times New Roman"/>
                <a:cs typeface="Times New Roman"/>
                <a:sym typeface="Times New Roman"/>
              </a:rPr>
              <a:t>The elements of buying include estimation of the demand, locating sources of supply, assembling, merchandising, market news, negotiation of terms and transfer of title and delivery. </a:t>
            </a:r>
            <a:endParaRPr/>
          </a:p>
          <a:p>
            <a:pPr indent="0" lvl="0" marL="0" marR="0" rtl="0" algn="just">
              <a:lnSpc>
                <a:spcPct val="115000"/>
              </a:lnSpc>
              <a:spcBef>
                <a:spcPts val="0"/>
              </a:spcBef>
              <a:spcAft>
                <a:spcPts val="0"/>
              </a:spcAft>
              <a:buSzPct val="80000"/>
              <a:buNone/>
            </a:pPr>
            <a:r>
              <a:rPr b="1" i="1" lang="en-US" sz="2800">
                <a:latin typeface="Times New Roman"/>
                <a:ea typeface="Times New Roman"/>
                <a:cs typeface="Times New Roman"/>
                <a:sym typeface="Times New Roman"/>
              </a:rPr>
              <a:t>Planning: </a:t>
            </a:r>
            <a:r>
              <a:rPr lang="en-US" sz="2800">
                <a:latin typeface="Times New Roman"/>
                <a:ea typeface="Times New Roman"/>
                <a:cs typeface="Times New Roman"/>
                <a:sym typeface="Times New Roman"/>
              </a:rPr>
              <a:t>The buyers must plan in order to determine their needs. Business</a:t>
            </a:r>
            <a:r>
              <a:rPr lang="en-US" sz="2800">
                <a:latin typeface="Arial"/>
                <a:ea typeface="Arial"/>
                <a:cs typeface="Arial"/>
                <a:sym typeface="Arial"/>
              </a:rPr>
              <a:t> </a:t>
            </a:r>
            <a:r>
              <a:rPr lang="en-US" sz="2800">
                <a:latin typeface="Times New Roman"/>
                <a:ea typeface="Times New Roman"/>
                <a:cs typeface="Times New Roman"/>
                <a:sym typeface="Times New Roman"/>
              </a:rPr>
              <a:t>buyers must study their own markets to know the quantity and quality of goods</a:t>
            </a:r>
            <a:r>
              <a:rPr lang="en-US" sz="2800">
                <a:latin typeface="Arial"/>
                <a:ea typeface="Arial"/>
                <a:cs typeface="Arial"/>
                <a:sym typeface="Arial"/>
              </a:rPr>
              <a:t> </a:t>
            </a:r>
            <a:r>
              <a:rPr lang="en-US" sz="2800">
                <a:latin typeface="Times New Roman"/>
                <a:ea typeface="Times New Roman"/>
                <a:cs typeface="Times New Roman"/>
                <a:sym typeface="Times New Roman"/>
              </a:rPr>
              <a:t>that are required by final users.</a:t>
            </a:r>
            <a:endParaRPr sz="2800">
              <a:latin typeface="Arial"/>
              <a:ea typeface="Arial"/>
              <a:cs typeface="Arial"/>
              <a:sym typeface="Arial"/>
            </a:endParaRPr>
          </a:p>
          <a:p>
            <a:pPr indent="0" lvl="0" marL="0" marR="0" rtl="0" algn="just">
              <a:lnSpc>
                <a:spcPct val="115000"/>
              </a:lnSpc>
              <a:spcBef>
                <a:spcPts val="0"/>
              </a:spcBef>
              <a:spcAft>
                <a:spcPts val="0"/>
              </a:spcAft>
              <a:buSzPct val="80000"/>
              <a:buNone/>
            </a:pPr>
            <a:r>
              <a:rPr b="1" i="1" lang="en-US" sz="2800">
                <a:latin typeface="Times New Roman"/>
                <a:ea typeface="Times New Roman"/>
                <a:cs typeface="Times New Roman"/>
                <a:sym typeface="Times New Roman"/>
              </a:rPr>
              <a:t> Contractual: </a:t>
            </a:r>
            <a:r>
              <a:rPr lang="en-US" sz="2800">
                <a:latin typeface="Times New Roman"/>
                <a:ea typeface="Times New Roman"/>
                <a:cs typeface="Times New Roman"/>
                <a:sym typeface="Times New Roman"/>
              </a:rPr>
              <a:t>This involves finding out the sources of supply, keeping in touch</a:t>
            </a:r>
            <a:r>
              <a:rPr lang="en-US" sz="2800">
                <a:latin typeface="Arial"/>
                <a:ea typeface="Arial"/>
                <a:cs typeface="Arial"/>
                <a:sym typeface="Arial"/>
              </a:rPr>
              <a:t> </a:t>
            </a:r>
            <a:r>
              <a:rPr lang="en-US" sz="2800">
                <a:latin typeface="Times New Roman"/>
                <a:ea typeface="Times New Roman"/>
                <a:cs typeface="Times New Roman"/>
                <a:sym typeface="Times New Roman"/>
              </a:rPr>
              <a:t>with them, to get the goods quickly, reasonably, sufficiently and regularly.</a:t>
            </a:r>
            <a:endParaRPr sz="2800">
              <a:latin typeface="Arial"/>
              <a:ea typeface="Arial"/>
              <a:cs typeface="Arial"/>
              <a:sym typeface="Arial"/>
            </a:endParaRPr>
          </a:p>
          <a:p>
            <a:pPr indent="-258318" lvl="0" marL="342900" rtl="0" algn="l">
              <a:spcBef>
                <a:spcPts val="1000"/>
              </a:spcBef>
              <a:spcAft>
                <a:spcPts val="0"/>
              </a:spcAft>
              <a:buSzPct val="79999"/>
              <a:buNone/>
            </a:pPr>
            <a:r>
              <a:t/>
            </a:r>
            <a:endParaRPr/>
          </a:p>
        </p:txBody>
      </p:sp>
      <p:sp>
        <p:nvSpPr>
          <p:cNvPr id="345" name="Google Shape;345;p28"/>
          <p:cNvSpPr txBox="1"/>
          <p:nvPr>
            <p:ph idx="2" type="body"/>
          </p:nvPr>
        </p:nvSpPr>
        <p:spPr>
          <a:xfrm>
            <a:off x="6799006" y="816638"/>
            <a:ext cx="5392994" cy="6041361"/>
          </a:xfrm>
          <a:prstGeom prst="rect">
            <a:avLst/>
          </a:prstGeom>
          <a:noFill/>
          <a:ln>
            <a:noFill/>
          </a:ln>
        </p:spPr>
        <p:txBody>
          <a:bodyPr anchorCtr="0" anchor="t" bIns="45700" lIns="91425" spcFirstLastPara="1" rIns="91425" wrap="square" tIns="45700">
            <a:normAutofit fontScale="92500"/>
          </a:bodyPr>
          <a:lstStyle/>
          <a:p>
            <a:pPr indent="0" lvl="0" marL="0" marR="0" rtl="0" algn="just">
              <a:lnSpc>
                <a:spcPct val="115000"/>
              </a:lnSpc>
              <a:spcBef>
                <a:spcPts val="0"/>
              </a:spcBef>
              <a:spcAft>
                <a:spcPts val="0"/>
              </a:spcAft>
              <a:buSzPct val="80000"/>
              <a:buChar char="►"/>
            </a:pPr>
            <a:r>
              <a:rPr b="1" i="1" lang="en-US" sz="3000">
                <a:latin typeface="Times New Roman"/>
                <a:ea typeface="Times New Roman"/>
                <a:cs typeface="Times New Roman"/>
                <a:sym typeface="Times New Roman"/>
              </a:rPr>
              <a:t>Assembling: </a:t>
            </a:r>
            <a:r>
              <a:rPr lang="en-US" sz="3000">
                <a:latin typeface="Times New Roman"/>
                <a:ea typeface="Times New Roman"/>
                <a:cs typeface="Times New Roman"/>
                <a:sym typeface="Times New Roman"/>
              </a:rPr>
              <a:t>This is one of the important functions where goods produced at</a:t>
            </a:r>
            <a:r>
              <a:rPr lang="en-US" sz="3000">
                <a:latin typeface="Arial"/>
                <a:ea typeface="Arial"/>
                <a:cs typeface="Arial"/>
                <a:sym typeface="Arial"/>
              </a:rPr>
              <a:t> </a:t>
            </a:r>
            <a:r>
              <a:rPr lang="en-US" sz="3000">
                <a:latin typeface="Times New Roman"/>
                <a:ea typeface="Times New Roman"/>
                <a:cs typeface="Times New Roman"/>
                <a:sym typeface="Times New Roman"/>
              </a:rPr>
              <a:t>different places must be assembled in order to serve promptly the needs of</a:t>
            </a:r>
            <a:r>
              <a:rPr lang="en-US" sz="3000">
                <a:latin typeface="Arial"/>
                <a:ea typeface="Arial"/>
                <a:cs typeface="Arial"/>
                <a:sym typeface="Arial"/>
              </a:rPr>
              <a:t> </a:t>
            </a:r>
            <a:r>
              <a:rPr lang="en-US" sz="3000">
                <a:latin typeface="Times New Roman"/>
                <a:ea typeface="Times New Roman"/>
                <a:cs typeface="Times New Roman"/>
                <a:sym typeface="Times New Roman"/>
              </a:rPr>
              <a:t>manufacturers, wholesalers, retailers and consumers.</a:t>
            </a:r>
            <a:endParaRPr sz="3000">
              <a:latin typeface="Arial"/>
              <a:ea typeface="Arial"/>
              <a:cs typeface="Arial"/>
              <a:sym typeface="Arial"/>
            </a:endParaRPr>
          </a:p>
          <a:p>
            <a:pPr indent="0" lvl="0" marL="0" marR="0" rtl="0" algn="just">
              <a:lnSpc>
                <a:spcPct val="115000"/>
              </a:lnSpc>
              <a:spcBef>
                <a:spcPts val="0"/>
              </a:spcBef>
              <a:spcAft>
                <a:spcPts val="0"/>
              </a:spcAft>
              <a:buSzPct val="80000"/>
              <a:buNone/>
            </a:pPr>
            <a:r>
              <a:rPr b="1" i="1" lang="en-US" sz="3000">
                <a:latin typeface="Times New Roman"/>
                <a:ea typeface="Times New Roman"/>
                <a:cs typeface="Times New Roman"/>
                <a:sym typeface="Times New Roman"/>
              </a:rPr>
              <a:t> </a:t>
            </a:r>
            <a:endParaRPr sz="3000">
              <a:latin typeface="Arial"/>
              <a:ea typeface="Arial"/>
              <a:cs typeface="Arial"/>
              <a:sym typeface="Arial"/>
            </a:endParaRPr>
          </a:p>
          <a:p>
            <a:pPr indent="-258318" lvl="0" marL="342900" rtl="0" algn="l">
              <a:spcBef>
                <a:spcPts val="1000"/>
              </a:spcBef>
              <a:spcAft>
                <a:spcPts val="0"/>
              </a:spcAft>
              <a:buSzPct val="79999"/>
              <a:buNone/>
            </a:pPr>
            <a:r>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9" name="Shape 349"/>
        <p:cNvGrpSpPr/>
        <p:nvPr/>
      </p:nvGrpSpPr>
      <p:grpSpPr>
        <a:xfrm>
          <a:off x="0" y="0"/>
          <a:ext cx="0" cy="0"/>
          <a:chOff x="0" y="0"/>
          <a:chExt cx="0" cy="0"/>
        </a:xfrm>
      </p:grpSpPr>
      <p:sp>
        <p:nvSpPr>
          <p:cNvPr id="350" name="Google Shape;350;p29"/>
          <p:cNvSpPr txBox="1"/>
          <p:nvPr>
            <p:ph type="title"/>
          </p:nvPr>
        </p:nvSpPr>
        <p:spPr>
          <a:xfrm>
            <a:off x="-1" y="0"/>
            <a:ext cx="9098279" cy="855406"/>
          </a:xfrm>
          <a:prstGeom prst="rect">
            <a:avLst/>
          </a:prstGeom>
          <a:noFill/>
          <a:ln>
            <a:noFill/>
          </a:ln>
        </p:spPr>
        <p:txBody>
          <a:bodyPr anchorCtr="0" anchor="b" bIns="45700" lIns="91425" spcFirstLastPara="1" rIns="91425" wrap="square" tIns="45700">
            <a:normAutofit/>
          </a:bodyPr>
          <a:lstStyle/>
          <a:p>
            <a:pPr indent="0" lvl="0" marL="0" rtl="0" algn="l">
              <a:spcBef>
                <a:spcPts val="0"/>
              </a:spcBef>
              <a:spcAft>
                <a:spcPts val="0"/>
              </a:spcAft>
              <a:buClr>
                <a:schemeClr val="accent1"/>
              </a:buClr>
              <a:buSzPts val="2800"/>
              <a:buFont typeface="Times New Roman"/>
              <a:buNone/>
            </a:pPr>
            <a:r>
              <a:rPr lang="en-US" sz="2800">
                <a:latin typeface="Times New Roman"/>
                <a:ea typeface="Times New Roman"/>
                <a:cs typeface="Times New Roman"/>
                <a:sym typeface="Times New Roman"/>
              </a:rPr>
              <a:t>Elements of buying </a:t>
            </a:r>
            <a:endParaRPr/>
          </a:p>
        </p:txBody>
      </p:sp>
      <p:sp>
        <p:nvSpPr>
          <p:cNvPr id="351" name="Google Shape;351;p29"/>
          <p:cNvSpPr txBox="1"/>
          <p:nvPr>
            <p:ph idx="2" type="body"/>
          </p:nvPr>
        </p:nvSpPr>
        <p:spPr>
          <a:xfrm>
            <a:off x="18320" y="990600"/>
            <a:ext cx="9079959" cy="5867399"/>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240"/>
              <a:buNone/>
            </a:pPr>
            <a:r>
              <a:rPr b="1" i="1" lang="en-US" sz="2800">
                <a:latin typeface="Times New Roman"/>
                <a:ea typeface="Times New Roman"/>
                <a:cs typeface="Times New Roman"/>
                <a:sym typeface="Times New Roman"/>
              </a:rPr>
              <a:t>Negotiation: </a:t>
            </a:r>
            <a:r>
              <a:rPr lang="en-US" sz="2800">
                <a:latin typeface="Times New Roman"/>
                <a:ea typeface="Times New Roman"/>
                <a:cs typeface="Times New Roman"/>
                <a:sym typeface="Times New Roman"/>
              </a:rPr>
              <a:t>The terms and conditions of purchase are negotiated with the seller. After this final agreement are made and the transfer of titles take place</a:t>
            </a:r>
            <a:endParaRPr sz="2800"/>
          </a:p>
        </p:txBody>
      </p:sp>
      <p:pic>
        <p:nvPicPr>
          <p:cNvPr descr="Free Customer Looking at Street Vendor's Products Stock Photo" id="352" name="Google Shape;352;p29"/>
          <p:cNvPicPr preferRelativeResize="0"/>
          <p:nvPr>
            <p:ph idx="1" type="body"/>
          </p:nvPr>
        </p:nvPicPr>
        <p:blipFill rotWithShape="1">
          <a:blip r:embed="rId3">
            <a:alphaModFix/>
          </a:blip>
          <a:srcRect b="0" l="0" r="0" t="0"/>
          <a:stretch/>
        </p:blipFill>
        <p:spPr>
          <a:xfrm>
            <a:off x="9098280" y="0"/>
            <a:ext cx="3093719" cy="3566160"/>
          </a:xfrm>
          <a:prstGeom prst="rect">
            <a:avLst/>
          </a:prstGeom>
          <a:noFill/>
          <a:ln>
            <a:noFill/>
          </a:ln>
        </p:spPr>
      </p:pic>
      <p:sp>
        <p:nvSpPr>
          <p:cNvPr id="353" name="Google Shape;353;p29"/>
          <p:cNvSpPr txBox="1"/>
          <p:nvPr/>
        </p:nvSpPr>
        <p:spPr>
          <a:xfrm>
            <a:off x="9098280" y="3703320"/>
            <a:ext cx="3075400" cy="43088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100">
                <a:solidFill>
                  <a:schemeClr val="dk1"/>
                </a:solidFill>
                <a:latin typeface="Times New Roman"/>
                <a:ea typeface="Times New Roman"/>
                <a:cs typeface="Times New Roman"/>
                <a:sym typeface="Times New Roman"/>
              </a:rPr>
              <a:t>https://www.pexels.com/photo/customer-looking-at-street-vendor-s-products-9204110/</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7" name="Shape 357"/>
        <p:cNvGrpSpPr/>
        <p:nvPr/>
      </p:nvGrpSpPr>
      <p:grpSpPr>
        <a:xfrm>
          <a:off x="0" y="0"/>
          <a:ext cx="0" cy="0"/>
          <a:chOff x="0" y="0"/>
          <a:chExt cx="0" cy="0"/>
        </a:xfrm>
      </p:grpSpPr>
      <p:sp>
        <p:nvSpPr>
          <p:cNvPr id="358" name="Google Shape;358;p30"/>
          <p:cNvSpPr txBox="1"/>
          <p:nvPr>
            <p:ph type="title"/>
          </p:nvPr>
        </p:nvSpPr>
        <p:spPr>
          <a:xfrm>
            <a:off x="0" y="0"/>
            <a:ext cx="12192000" cy="816638"/>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2800"/>
              <a:buFont typeface="Times New Roman"/>
              <a:buNone/>
            </a:pPr>
            <a:r>
              <a:rPr lang="en-US" sz="2800">
                <a:latin typeface="Times New Roman"/>
                <a:ea typeface="Times New Roman"/>
                <a:cs typeface="Times New Roman"/>
                <a:sym typeface="Times New Roman"/>
              </a:rPr>
              <a:t>Kinds of buying</a:t>
            </a:r>
            <a:endParaRPr sz="2800"/>
          </a:p>
        </p:txBody>
      </p:sp>
      <p:sp>
        <p:nvSpPr>
          <p:cNvPr id="359" name="Google Shape;359;p30"/>
          <p:cNvSpPr txBox="1"/>
          <p:nvPr>
            <p:ph idx="1" type="body"/>
          </p:nvPr>
        </p:nvSpPr>
        <p:spPr>
          <a:xfrm>
            <a:off x="-106680" y="816638"/>
            <a:ext cx="8503920" cy="5858482"/>
          </a:xfrm>
          <a:prstGeom prst="rect">
            <a:avLst/>
          </a:prstGeom>
          <a:noFill/>
          <a:ln>
            <a:noFill/>
          </a:ln>
        </p:spPr>
        <p:txBody>
          <a:bodyPr anchorCtr="0" anchor="t" bIns="45700" lIns="91425" spcFirstLastPara="1" rIns="91425" wrap="square" tIns="45700">
            <a:normAutofit/>
          </a:bodyPr>
          <a:lstStyle/>
          <a:p>
            <a:pPr indent="-342900" lvl="0" marL="342900" rtl="0" algn="just">
              <a:spcBef>
                <a:spcPts val="0"/>
              </a:spcBef>
              <a:spcAft>
                <a:spcPts val="0"/>
              </a:spcAft>
              <a:buSzPts val="2240"/>
              <a:buChar char="►"/>
            </a:pPr>
            <a:r>
              <a:rPr lang="en-US" sz="2800">
                <a:latin typeface="Times New Roman"/>
                <a:ea typeface="Times New Roman"/>
                <a:cs typeface="Times New Roman"/>
                <a:sym typeface="Times New Roman"/>
              </a:rPr>
              <a:t>Hand to mouth : It is buying in small quantity</a:t>
            </a:r>
            <a:endParaRPr/>
          </a:p>
          <a:p>
            <a:pPr indent="-342900" lvl="0" marL="342900" rtl="0" algn="just">
              <a:spcBef>
                <a:spcPts val="1000"/>
              </a:spcBef>
              <a:spcAft>
                <a:spcPts val="0"/>
              </a:spcAft>
              <a:buSzPts val="2240"/>
              <a:buChar char="►"/>
            </a:pPr>
            <a:r>
              <a:rPr lang="en-US" sz="2800">
                <a:latin typeface="Times New Roman"/>
                <a:ea typeface="Times New Roman"/>
                <a:cs typeface="Times New Roman"/>
                <a:sym typeface="Times New Roman"/>
              </a:rPr>
              <a:t>Forward buying : It is also known as "Speculative Buying". This is practiced usually by the retailers, when prices move UP. " </a:t>
            </a:r>
            <a:endParaRPr sz="2800">
              <a:latin typeface="Arial"/>
              <a:ea typeface="Arial"/>
              <a:cs typeface="Arial"/>
              <a:sym typeface="Arial"/>
            </a:endParaRPr>
          </a:p>
          <a:p>
            <a:pPr indent="-251459" lvl="0" marL="342900" rtl="0" algn="l">
              <a:spcBef>
                <a:spcPts val="1000"/>
              </a:spcBef>
              <a:spcAft>
                <a:spcPts val="0"/>
              </a:spcAft>
              <a:buSzPts val="1440"/>
              <a:buNone/>
            </a:pPr>
            <a:r>
              <a:t/>
            </a:r>
            <a:endParaRPr/>
          </a:p>
        </p:txBody>
      </p:sp>
      <p:pic>
        <p:nvPicPr>
          <p:cNvPr descr="Free A Woman Holding Green Banana Leaf Beside a Man Wearing Face Mask Stock Photo" id="360" name="Google Shape;360;p30"/>
          <p:cNvPicPr preferRelativeResize="0"/>
          <p:nvPr>
            <p:ph idx="2" type="body"/>
          </p:nvPr>
        </p:nvPicPr>
        <p:blipFill rotWithShape="1">
          <a:blip r:embed="rId3">
            <a:alphaModFix/>
          </a:blip>
          <a:srcRect b="0" l="0" r="0" t="0"/>
          <a:stretch/>
        </p:blipFill>
        <p:spPr>
          <a:xfrm>
            <a:off x="8397240" y="1"/>
            <a:ext cx="3794760" cy="3779519"/>
          </a:xfrm>
          <a:prstGeom prst="rect">
            <a:avLst/>
          </a:prstGeom>
          <a:noFill/>
          <a:ln>
            <a:noFill/>
          </a:ln>
        </p:spPr>
      </p:pic>
      <p:sp>
        <p:nvSpPr>
          <p:cNvPr id="361" name="Google Shape;361;p30"/>
          <p:cNvSpPr txBox="1"/>
          <p:nvPr/>
        </p:nvSpPr>
        <p:spPr>
          <a:xfrm>
            <a:off x="8397240" y="4008120"/>
            <a:ext cx="3794700" cy="6003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100">
                <a:solidFill>
                  <a:schemeClr val="dk1"/>
                </a:solidFill>
                <a:latin typeface="Trebuchet MS"/>
                <a:ea typeface="Trebuchet MS"/>
                <a:cs typeface="Trebuchet MS"/>
                <a:sym typeface="Trebuchet MS"/>
              </a:rPr>
              <a:t>https://www.pexels.com/photo/a-woman-holding-green-banana-leaf-beside-a-man-wearing-face-mask-10966010/</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5" name="Shape 365"/>
        <p:cNvGrpSpPr/>
        <p:nvPr/>
      </p:nvGrpSpPr>
      <p:grpSpPr>
        <a:xfrm>
          <a:off x="0" y="0"/>
          <a:ext cx="0" cy="0"/>
          <a:chOff x="0" y="0"/>
          <a:chExt cx="0" cy="0"/>
        </a:xfrm>
      </p:grpSpPr>
      <p:sp>
        <p:nvSpPr>
          <p:cNvPr id="366" name="Google Shape;366;p31"/>
          <p:cNvSpPr txBox="1"/>
          <p:nvPr>
            <p:ph type="title"/>
          </p:nvPr>
        </p:nvSpPr>
        <p:spPr>
          <a:xfrm>
            <a:off x="0" y="0"/>
            <a:ext cx="12192000" cy="1032387"/>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000000"/>
              </a:buClr>
              <a:buSzPts val="3600"/>
              <a:buFont typeface="Times New Roman"/>
              <a:buNone/>
            </a:pPr>
            <a:r>
              <a:rPr b="1" lang="en-US" sz="3600">
                <a:solidFill>
                  <a:srgbClr val="000000"/>
                </a:solidFill>
                <a:latin typeface="Times New Roman"/>
                <a:ea typeface="Times New Roman"/>
                <a:cs typeface="Times New Roman"/>
                <a:sym typeface="Times New Roman"/>
              </a:rPr>
              <a:t>References</a:t>
            </a:r>
            <a:endParaRPr/>
          </a:p>
        </p:txBody>
      </p:sp>
      <p:sp>
        <p:nvSpPr>
          <p:cNvPr id="367" name="Google Shape;367;p31"/>
          <p:cNvSpPr txBox="1"/>
          <p:nvPr>
            <p:ph idx="1" type="body"/>
          </p:nvPr>
        </p:nvSpPr>
        <p:spPr>
          <a:xfrm>
            <a:off x="0" y="825910"/>
            <a:ext cx="12192000" cy="6032089"/>
          </a:xfrm>
          <a:prstGeom prst="rect">
            <a:avLst/>
          </a:prstGeom>
          <a:noFill/>
          <a:ln>
            <a:noFill/>
          </a:ln>
        </p:spPr>
        <p:txBody>
          <a:bodyPr anchorCtr="0" anchor="t" bIns="45700" lIns="91425" spcFirstLastPara="1" rIns="91425" wrap="square" tIns="45700">
            <a:normAutofit/>
          </a:bodyPr>
          <a:lstStyle/>
          <a:p>
            <a:pPr indent="0" lvl="0" marL="0" marR="0" rtl="0" algn="just">
              <a:lnSpc>
                <a:spcPct val="150000"/>
              </a:lnSpc>
              <a:spcBef>
                <a:spcPts val="0"/>
              </a:spcBef>
              <a:spcAft>
                <a:spcPts val="0"/>
              </a:spcAft>
              <a:buSzPts val="2240"/>
              <a:buChar char="►"/>
            </a:pPr>
            <a:r>
              <a:rPr lang="en-US" sz="2800">
                <a:solidFill>
                  <a:srgbClr val="000000"/>
                </a:solidFill>
                <a:latin typeface="Times New Roman"/>
                <a:ea typeface="Times New Roman"/>
                <a:cs typeface="Times New Roman"/>
                <a:sym typeface="Times New Roman"/>
              </a:rPr>
              <a:t>Fundamentals of marketing, Marilyn, A, S, John, D, Routledge (Taylor and Francis) London New York,2007</a:t>
            </a:r>
            <a:endParaRPr sz="2800">
              <a:latin typeface="Arial"/>
              <a:ea typeface="Arial"/>
              <a:cs typeface="Arial"/>
              <a:sym typeface="Arial"/>
            </a:endParaRPr>
          </a:p>
          <a:p>
            <a:pPr indent="0" lvl="0" marL="0" marR="0" rtl="0" algn="just">
              <a:lnSpc>
                <a:spcPct val="150000"/>
              </a:lnSpc>
              <a:spcBef>
                <a:spcPts val="800"/>
              </a:spcBef>
              <a:spcAft>
                <a:spcPts val="0"/>
              </a:spcAft>
              <a:buSzPts val="2240"/>
              <a:buChar char="►"/>
            </a:pPr>
            <a:r>
              <a:rPr lang="en-US" sz="2800">
                <a:solidFill>
                  <a:srgbClr val="000000"/>
                </a:solidFill>
                <a:latin typeface="Times New Roman"/>
                <a:ea typeface="Times New Roman"/>
                <a:cs typeface="Times New Roman"/>
                <a:sym typeface="Times New Roman"/>
              </a:rPr>
              <a:t>Principles of marketing. Rashmi. R. Das. https://ddceutkal.ac.in/Downloads/UG_SLM/Commerce/Principle_Marketing.pdf</a:t>
            </a:r>
            <a:endParaRPr sz="2800">
              <a:latin typeface="Arial"/>
              <a:ea typeface="Arial"/>
              <a:cs typeface="Arial"/>
              <a:sym typeface="Arial"/>
            </a:endParaRPr>
          </a:p>
          <a:p>
            <a:pPr indent="0" lvl="0" marL="0" marR="0" rtl="0" algn="just">
              <a:lnSpc>
                <a:spcPct val="150000"/>
              </a:lnSpc>
              <a:spcBef>
                <a:spcPts val="800"/>
              </a:spcBef>
              <a:spcAft>
                <a:spcPts val="0"/>
              </a:spcAft>
              <a:buSzPts val="2240"/>
              <a:buChar char="►"/>
            </a:pPr>
            <a:r>
              <a:rPr lang="en-US" sz="2800">
                <a:solidFill>
                  <a:srgbClr val="000000"/>
                </a:solidFill>
                <a:latin typeface="Times New Roman"/>
                <a:ea typeface="Times New Roman"/>
                <a:cs typeface="Times New Roman"/>
                <a:sym typeface="Times New Roman"/>
              </a:rPr>
              <a:t>Marketing Fundamentals, University of New South Wales, Spoonfeedme</a:t>
            </a:r>
            <a:endParaRPr sz="2800">
              <a:latin typeface="Arial"/>
              <a:ea typeface="Arial"/>
              <a:cs typeface="Arial"/>
              <a:sym typeface="Arial"/>
            </a:endParaRPr>
          </a:p>
          <a:p>
            <a:pPr indent="-251459" lvl="0" marL="342900" rtl="0" algn="l">
              <a:spcBef>
                <a:spcPts val="1800"/>
              </a:spcBef>
              <a:spcAft>
                <a:spcPts val="0"/>
              </a:spcAft>
              <a:buSzPts val="1440"/>
              <a:buNone/>
            </a:pPr>
            <a:r>
              <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1" name="Shape 371"/>
        <p:cNvGrpSpPr/>
        <p:nvPr/>
      </p:nvGrpSpPr>
      <p:grpSpPr>
        <a:xfrm>
          <a:off x="0" y="0"/>
          <a:ext cx="0" cy="0"/>
          <a:chOff x="0" y="0"/>
          <a:chExt cx="0" cy="0"/>
        </a:xfrm>
      </p:grpSpPr>
      <p:sp>
        <p:nvSpPr>
          <p:cNvPr id="372" name="Google Shape;372;p32"/>
          <p:cNvSpPr txBox="1"/>
          <p:nvPr>
            <p:ph type="title"/>
          </p:nvPr>
        </p:nvSpPr>
        <p:spPr>
          <a:xfrm>
            <a:off x="-117987" y="0"/>
            <a:ext cx="12196915" cy="816638"/>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2800"/>
              <a:buFont typeface="Trebuchet MS"/>
              <a:buNone/>
            </a:pPr>
            <a:r>
              <a:rPr lang="en-US" sz="2800"/>
              <a:t>References </a:t>
            </a:r>
            <a:endParaRPr/>
          </a:p>
        </p:txBody>
      </p:sp>
      <p:sp>
        <p:nvSpPr>
          <p:cNvPr id="373" name="Google Shape;373;p32"/>
          <p:cNvSpPr txBox="1"/>
          <p:nvPr>
            <p:ph idx="1" type="body"/>
          </p:nvPr>
        </p:nvSpPr>
        <p:spPr>
          <a:xfrm>
            <a:off x="0" y="487680"/>
            <a:ext cx="12078928" cy="6370319"/>
          </a:xfrm>
          <a:prstGeom prst="rect">
            <a:avLst/>
          </a:prstGeom>
          <a:noFill/>
          <a:ln>
            <a:noFill/>
          </a:ln>
        </p:spPr>
        <p:txBody>
          <a:bodyPr anchorCtr="0" anchor="t" bIns="45700" lIns="91425" spcFirstLastPara="1" rIns="91425" wrap="square" tIns="45700">
            <a:normAutofit/>
          </a:bodyPr>
          <a:lstStyle/>
          <a:p>
            <a:pPr indent="0" lvl="0" marL="0" marR="0" rtl="0" algn="just">
              <a:lnSpc>
                <a:spcPct val="150000"/>
              </a:lnSpc>
              <a:spcBef>
                <a:spcPts val="0"/>
              </a:spcBef>
              <a:spcAft>
                <a:spcPts val="0"/>
              </a:spcAft>
              <a:buSzPts val="2240"/>
              <a:buChar char="►"/>
            </a:pPr>
            <a:r>
              <a:rPr lang="en-US" sz="2800">
                <a:solidFill>
                  <a:srgbClr val="000000"/>
                </a:solidFill>
                <a:latin typeface="Times New Roman"/>
                <a:ea typeface="Times New Roman"/>
                <a:cs typeface="Times New Roman"/>
                <a:sym typeface="Times New Roman"/>
              </a:rPr>
              <a:t>Principles of Marketing, Pearson. 17th edition, Kotler P. and Armstrong G,2017</a:t>
            </a:r>
            <a:endParaRPr sz="2800">
              <a:latin typeface="Arial"/>
              <a:ea typeface="Arial"/>
              <a:cs typeface="Arial"/>
              <a:sym typeface="Arial"/>
            </a:endParaRPr>
          </a:p>
          <a:p>
            <a:pPr indent="0" lvl="0" marL="0" marR="0" rtl="0" algn="just">
              <a:lnSpc>
                <a:spcPct val="150000"/>
              </a:lnSpc>
              <a:spcBef>
                <a:spcPts val="800"/>
              </a:spcBef>
              <a:spcAft>
                <a:spcPts val="0"/>
              </a:spcAft>
              <a:buSzPts val="2240"/>
              <a:buChar char="►"/>
            </a:pPr>
            <a:r>
              <a:rPr lang="en-US" sz="2800">
                <a:solidFill>
                  <a:srgbClr val="000000"/>
                </a:solidFill>
                <a:latin typeface="Times New Roman"/>
                <a:ea typeface="Times New Roman"/>
                <a:cs typeface="Times New Roman"/>
                <a:sym typeface="Times New Roman"/>
              </a:rPr>
              <a:t>Essentials of Marketing 17th Edition, William Perreault, Joseph Cannon, E. Jerome McCarthy , McGraw-Hill Education,2021</a:t>
            </a:r>
            <a:endParaRPr sz="2800">
              <a:latin typeface="Arial"/>
              <a:ea typeface="Arial"/>
              <a:cs typeface="Arial"/>
              <a:sym typeface="Arial"/>
            </a:endParaRPr>
          </a:p>
          <a:p>
            <a:pPr indent="0" lvl="0" marL="0" marR="0" rtl="0" algn="just">
              <a:lnSpc>
                <a:spcPct val="150000"/>
              </a:lnSpc>
              <a:spcBef>
                <a:spcPts val="800"/>
              </a:spcBef>
              <a:spcAft>
                <a:spcPts val="0"/>
              </a:spcAft>
              <a:buSzPts val="2240"/>
              <a:buChar char="►"/>
            </a:pPr>
            <a:r>
              <a:rPr lang="en-US" sz="2800">
                <a:solidFill>
                  <a:srgbClr val="000000"/>
                </a:solidFill>
                <a:latin typeface="Times New Roman"/>
                <a:ea typeface="Times New Roman"/>
                <a:cs typeface="Times New Roman"/>
                <a:sym typeface="Times New Roman"/>
              </a:rPr>
              <a:t>Marketing, Polese, Francesco, and Evert Gummesson, ProQuest Ebook Central, </a:t>
            </a:r>
            <a:r>
              <a:rPr lang="en-US" sz="2800" u="sng">
                <a:solidFill>
                  <a:srgbClr val="467886"/>
                </a:solidFill>
                <a:latin typeface="Times New Roman"/>
                <a:ea typeface="Times New Roman"/>
                <a:cs typeface="Times New Roman"/>
                <a:sym typeface="Times New Roman"/>
                <a:hlinkClick r:id="rId3">
                  <a:extLst>
                    <a:ext uri="{A12FA001-AC4F-418D-AE19-62706E023703}">
                      <ahyp:hlinkClr val="tx"/>
                    </a:ext>
                  </a:extLst>
                </a:hlinkClick>
              </a:rPr>
              <a:t>http://ebookcentral.proquest.com/lib/aunke -ebooks /</a:t>
            </a:r>
            <a:r>
              <a:rPr lang="en-US" sz="2800">
                <a:solidFill>
                  <a:srgbClr val="000000"/>
                </a:solidFill>
                <a:latin typeface="Times New Roman"/>
                <a:ea typeface="Times New Roman"/>
                <a:cs typeface="Times New Roman"/>
                <a:sym typeface="Times New Roman"/>
              </a:rPr>
              <a:t> detail. action? docID =4856363,2017</a:t>
            </a:r>
            <a:endParaRPr sz="2800">
              <a:latin typeface="Arial"/>
              <a:ea typeface="Arial"/>
              <a:cs typeface="Arial"/>
              <a:sym typeface="Arial"/>
            </a:endParaRPr>
          </a:p>
          <a:p>
            <a:pPr indent="-251459" lvl="0" marL="342900" rtl="0" algn="l">
              <a:spcBef>
                <a:spcPts val="1800"/>
              </a:spcBef>
              <a:spcAft>
                <a:spcPts val="0"/>
              </a:spcAft>
              <a:buSzPts val="1440"/>
              <a:buNone/>
            </a:pPr>
            <a:r>
              <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7" name="Shape 377"/>
        <p:cNvGrpSpPr/>
        <p:nvPr/>
      </p:nvGrpSpPr>
      <p:grpSpPr>
        <a:xfrm>
          <a:off x="0" y="0"/>
          <a:ext cx="0" cy="0"/>
          <a:chOff x="0" y="0"/>
          <a:chExt cx="0" cy="0"/>
        </a:xfrm>
      </p:grpSpPr>
      <p:sp>
        <p:nvSpPr>
          <p:cNvPr id="378" name="Google Shape;378;p33"/>
          <p:cNvSpPr txBox="1"/>
          <p:nvPr>
            <p:ph type="title"/>
          </p:nvPr>
        </p:nvSpPr>
        <p:spPr>
          <a:xfrm>
            <a:off x="0" y="0"/>
            <a:ext cx="12192000" cy="816638"/>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2800"/>
              <a:buFont typeface="Trebuchet MS"/>
              <a:buNone/>
            </a:pPr>
            <a:r>
              <a:rPr lang="en-US" sz="2800"/>
              <a:t>References</a:t>
            </a:r>
            <a:endParaRPr/>
          </a:p>
        </p:txBody>
      </p:sp>
      <p:sp>
        <p:nvSpPr>
          <p:cNvPr id="379" name="Google Shape;379;p33"/>
          <p:cNvSpPr txBox="1"/>
          <p:nvPr>
            <p:ph idx="1" type="body"/>
          </p:nvPr>
        </p:nvSpPr>
        <p:spPr>
          <a:xfrm>
            <a:off x="0" y="619432"/>
            <a:ext cx="12192000" cy="6238567"/>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920"/>
              <a:buChar char="►"/>
            </a:pPr>
            <a:r>
              <a:rPr lang="en-US" sz="2400">
                <a:latin typeface="Times New Roman"/>
                <a:ea typeface="Times New Roman"/>
                <a:cs typeface="Times New Roman"/>
                <a:sym typeface="Times New Roman"/>
              </a:rPr>
              <a:t>Thanh Van Dinh.https://www.pexels.com/photo/street-food-stall-with-customer-interaction-in-japan-28459409/</a:t>
            </a:r>
            <a:endParaRPr/>
          </a:p>
          <a:p>
            <a:pPr indent="-342900" lvl="0" marL="342900" rtl="0" algn="l">
              <a:spcBef>
                <a:spcPts val="1000"/>
              </a:spcBef>
              <a:spcAft>
                <a:spcPts val="0"/>
              </a:spcAft>
              <a:buSzPts val="1920"/>
              <a:buChar char="►"/>
            </a:pPr>
            <a:r>
              <a:rPr lang="en-US" sz="2400">
                <a:latin typeface="Times New Roman"/>
                <a:ea typeface="Times New Roman"/>
                <a:cs typeface="Times New Roman"/>
                <a:sym typeface="Times New Roman"/>
              </a:rPr>
              <a:t>Chen Chen (2022). </a:t>
            </a:r>
            <a:r>
              <a:rPr lang="en-US" sz="2400" u="sng">
                <a:solidFill>
                  <a:schemeClr val="hlink"/>
                </a:solidFill>
                <a:latin typeface="Times New Roman"/>
                <a:ea typeface="Times New Roman"/>
                <a:cs typeface="Times New Roman"/>
                <a:sym typeface="Times New Roman"/>
                <a:hlinkClick r:id="rId3"/>
              </a:rPr>
              <a:t>https://www.pexels.com/photo/blonde-woman-with-perfume-flask-15328478/</a:t>
            </a:r>
            <a:endParaRPr sz="2400">
              <a:latin typeface="Times New Roman"/>
              <a:ea typeface="Times New Roman"/>
              <a:cs typeface="Times New Roman"/>
              <a:sym typeface="Times New Roman"/>
            </a:endParaRPr>
          </a:p>
          <a:p>
            <a:pPr indent="-342900" lvl="0" marL="342900" rtl="0" algn="l">
              <a:spcBef>
                <a:spcPts val="1000"/>
              </a:spcBef>
              <a:spcAft>
                <a:spcPts val="0"/>
              </a:spcAft>
              <a:buSzPts val="1920"/>
              <a:buChar char="►"/>
            </a:pPr>
            <a:r>
              <a:rPr lang="en-US" sz="2400">
                <a:latin typeface="Times New Roman"/>
                <a:ea typeface="Times New Roman"/>
                <a:cs typeface="Times New Roman"/>
                <a:sym typeface="Times New Roman"/>
              </a:rPr>
              <a:t>Marcelo Verfe (2023).https://www.pexels.com/photo/elegant-crown-royal-whiskey-bottle-on-display-28539619/</a:t>
            </a:r>
            <a:endParaRPr/>
          </a:p>
          <a:p>
            <a:pPr indent="-342900" lvl="0" marL="342900" rtl="0" algn="l">
              <a:spcBef>
                <a:spcPts val="1000"/>
              </a:spcBef>
              <a:spcAft>
                <a:spcPts val="0"/>
              </a:spcAft>
              <a:buSzPts val="1920"/>
              <a:buChar char="►"/>
            </a:pPr>
            <a:r>
              <a:rPr lang="en-US" sz="2400">
                <a:latin typeface="Times New Roman"/>
                <a:ea typeface="Times New Roman"/>
                <a:cs typeface="Times New Roman"/>
                <a:sym typeface="Times New Roman"/>
              </a:rPr>
              <a:t>Anna Tarazevich (2021). </a:t>
            </a:r>
            <a:r>
              <a:rPr lang="en-US" sz="2400" u="sng">
                <a:solidFill>
                  <a:schemeClr val="hlink"/>
                </a:solidFill>
                <a:latin typeface="Times New Roman"/>
                <a:ea typeface="Times New Roman"/>
                <a:cs typeface="Times New Roman"/>
                <a:sym typeface="Times New Roman"/>
                <a:hlinkClick r:id="rId4"/>
              </a:rPr>
              <a:t>https://www.pexels.com/photo/shop-selling-assorted-eco-friendly-products-7772182/</a:t>
            </a:r>
            <a:endParaRPr sz="2400">
              <a:latin typeface="Times New Roman"/>
              <a:ea typeface="Times New Roman"/>
              <a:cs typeface="Times New Roman"/>
              <a:sym typeface="Times New Roman"/>
            </a:endParaRPr>
          </a:p>
          <a:p>
            <a:pPr indent="-342900" lvl="0" marL="342900" rtl="0" algn="l">
              <a:spcBef>
                <a:spcPts val="1000"/>
              </a:spcBef>
              <a:spcAft>
                <a:spcPts val="0"/>
              </a:spcAft>
              <a:buSzPts val="1920"/>
              <a:buChar char="►"/>
            </a:pPr>
            <a:r>
              <a:rPr lang="en-US" sz="2400">
                <a:latin typeface="Times New Roman"/>
                <a:ea typeface="Times New Roman"/>
                <a:cs typeface="Times New Roman"/>
                <a:sym typeface="Times New Roman"/>
              </a:rPr>
              <a:t>Ivan Samkov (2021). https://www.pexels.com/photo/man-in-white-shirt-and-blue-denim-jeans-holding-brown-paper-bag-7621125/</a:t>
            </a:r>
            <a:endParaRPr/>
          </a:p>
          <a:p>
            <a:pPr indent="-251459" lvl="0" marL="342900" rtl="0" algn="l">
              <a:spcBef>
                <a:spcPts val="1000"/>
              </a:spcBef>
              <a:spcAft>
                <a:spcPts val="0"/>
              </a:spcAft>
              <a:buSzPts val="1440"/>
              <a:buNone/>
            </a:pPr>
            <a:r>
              <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3" name="Shape 383"/>
        <p:cNvGrpSpPr/>
        <p:nvPr/>
      </p:nvGrpSpPr>
      <p:grpSpPr>
        <a:xfrm>
          <a:off x="0" y="0"/>
          <a:ext cx="0" cy="0"/>
          <a:chOff x="0" y="0"/>
          <a:chExt cx="0" cy="0"/>
        </a:xfrm>
      </p:grpSpPr>
      <p:sp>
        <p:nvSpPr>
          <p:cNvPr id="384" name="Google Shape;384;p34"/>
          <p:cNvSpPr txBox="1"/>
          <p:nvPr>
            <p:ph type="title"/>
          </p:nvPr>
        </p:nvSpPr>
        <p:spPr>
          <a:xfrm>
            <a:off x="0" y="0"/>
            <a:ext cx="11658600" cy="70104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2800"/>
              <a:buFont typeface="Trebuchet MS"/>
              <a:buNone/>
            </a:pPr>
            <a:r>
              <a:rPr lang="en-US" sz="2800"/>
              <a:t>References </a:t>
            </a:r>
            <a:endParaRPr/>
          </a:p>
        </p:txBody>
      </p:sp>
      <p:sp>
        <p:nvSpPr>
          <p:cNvPr id="385" name="Google Shape;385;p34"/>
          <p:cNvSpPr txBox="1"/>
          <p:nvPr>
            <p:ph idx="1" type="body"/>
          </p:nvPr>
        </p:nvSpPr>
        <p:spPr>
          <a:xfrm>
            <a:off x="0" y="701040"/>
            <a:ext cx="12192000" cy="6156959"/>
          </a:xfrm>
          <a:prstGeom prst="rect">
            <a:avLst/>
          </a:prstGeom>
          <a:noFill/>
          <a:ln>
            <a:noFill/>
          </a:ln>
        </p:spPr>
        <p:txBody>
          <a:bodyPr anchorCtr="0" anchor="t" bIns="45700" lIns="91425" spcFirstLastPara="1" rIns="91425" wrap="square" tIns="45700">
            <a:normAutofit/>
          </a:bodyPr>
          <a:lstStyle/>
          <a:p>
            <a:pPr indent="-342900" lvl="0" marL="342900" rtl="0" algn="just">
              <a:spcBef>
                <a:spcPts val="0"/>
              </a:spcBef>
              <a:spcAft>
                <a:spcPts val="0"/>
              </a:spcAft>
              <a:buSzPts val="1920"/>
              <a:buChar char="►"/>
            </a:pPr>
            <a:r>
              <a:rPr lang="en-US" sz="2400" u="sng">
                <a:solidFill>
                  <a:schemeClr val="hlink"/>
                </a:solidFill>
                <a:latin typeface="Times New Roman"/>
                <a:ea typeface="Times New Roman"/>
                <a:cs typeface="Times New Roman"/>
                <a:sym typeface="Times New Roman"/>
                <a:hlinkClick r:id="rId3"/>
              </a:rPr>
              <a:t>Oscar Williams (2014). https://www.pexels.com/photo/prices-on-shelves-with-cheese-15267374/</a:t>
            </a:r>
            <a:endParaRPr sz="2400">
              <a:latin typeface="Times New Roman"/>
              <a:ea typeface="Times New Roman"/>
              <a:cs typeface="Times New Roman"/>
              <a:sym typeface="Times New Roman"/>
            </a:endParaRPr>
          </a:p>
          <a:p>
            <a:pPr indent="-342900" lvl="0" marL="342900" rtl="0" algn="just">
              <a:spcBef>
                <a:spcPts val="1000"/>
              </a:spcBef>
              <a:spcAft>
                <a:spcPts val="0"/>
              </a:spcAft>
              <a:buSzPts val="1920"/>
              <a:buChar char="►"/>
            </a:pPr>
            <a:r>
              <a:rPr lang="en-US" sz="2400">
                <a:latin typeface="Times New Roman"/>
                <a:ea typeface="Times New Roman"/>
                <a:cs typeface="Times New Roman"/>
                <a:sym typeface="Times New Roman"/>
              </a:rPr>
              <a:t>Rohan Dewangan (2021).https://www.pexels.com/photo/portrait-of-street-seller-holding-feathers-10146962/</a:t>
            </a:r>
            <a:endParaRPr/>
          </a:p>
          <a:p>
            <a:pPr indent="-342900" lvl="0" marL="342900" rtl="0" algn="just">
              <a:spcBef>
                <a:spcPts val="1000"/>
              </a:spcBef>
              <a:spcAft>
                <a:spcPts val="0"/>
              </a:spcAft>
              <a:buSzPts val="1920"/>
              <a:buChar char="►"/>
            </a:pPr>
            <a:r>
              <a:rPr lang="en-US" sz="2400">
                <a:latin typeface="Times New Roman"/>
                <a:ea typeface="Times New Roman"/>
                <a:cs typeface="Times New Roman"/>
                <a:sym typeface="Times New Roman"/>
              </a:rPr>
              <a:t>REDNE Stock Project (2021).https://www.pexels.com/photo/people-holding-a-paper-bag-8540989/</a:t>
            </a:r>
            <a:endParaRPr/>
          </a:p>
          <a:p>
            <a:pPr indent="-342900" lvl="0" marL="342900" rtl="0" algn="just">
              <a:spcBef>
                <a:spcPts val="1000"/>
              </a:spcBef>
              <a:spcAft>
                <a:spcPts val="0"/>
              </a:spcAft>
              <a:buSzPts val="1920"/>
              <a:buChar char="►"/>
            </a:pPr>
            <a:r>
              <a:rPr lang="en-US" sz="2400">
                <a:latin typeface="Times New Roman"/>
                <a:ea typeface="Times New Roman"/>
                <a:cs typeface="Times New Roman"/>
                <a:sym typeface="Times New Roman"/>
              </a:rPr>
              <a:t>Isabella Figoli (2021).https://www.pexels.com/photo/customer-looking-at-street-vendor-s-products-9204110/</a:t>
            </a:r>
            <a:endParaRPr/>
          </a:p>
          <a:p>
            <a:pPr indent="-342900" lvl="0" marL="342900" rtl="0" algn="just">
              <a:spcBef>
                <a:spcPts val="1000"/>
              </a:spcBef>
              <a:spcAft>
                <a:spcPts val="0"/>
              </a:spcAft>
              <a:buSzPts val="1920"/>
              <a:buChar char="►"/>
            </a:pPr>
            <a:r>
              <a:rPr lang="en-US" sz="2400">
                <a:latin typeface="Times New Roman"/>
                <a:ea typeface="Times New Roman"/>
                <a:cs typeface="Times New Roman"/>
                <a:sym typeface="Times New Roman"/>
              </a:rPr>
              <a:t>Dang Minh (2022). https://www.pexels.com/photo/a-woman-holding-green-banana-leaf-beside-a-man-wearing-face-mask-10966010/</a:t>
            </a:r>
            <a:endParaRPr/>
          </a:p>
        </p:txBody>
      </p:sp>
    </p:spTree>
  </p:cSld>
  <p:clrMapOvr>
    <a:masterClrMapping/>
  </p:clrMapOvr>
</p:sld>
</file>

<file path=ppt/theme/theme1.xml><?xml version="1.0" encoding="utf-8"?>
<a:theme xmlns:a="http://schemas.openxmlformats.org/drawingml/2006/main" xmlns:r="http://schemas.openxmlformats.org/officeDocument/2006/relationships" name="Facet">
  <a:themeElements>
    <a:clrScheme name="Facet">
      <a:dk1>
        <a:srgbClr val="000000"/>
      </a:dk1>
      <a:lt1>
        <a:srgbClr val="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2024-09-28T05:56:16Z</dcterms:created>
  <dc:creator>Dr. Lucy K. Kirima</dc:creator>
</cp:coreProperties>
</file>