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7" r:id="rId21"/>
    <p:sldId id="278" r:id="rId22"/>
    <p:sldId id="279" r:id="rId23"/>
    <p:sldId id="280" r:id="rId24"/>
    <p:sldId id="276" r:id="rId25"/>
    <p:sldId id="284" r:id="rId26"/>
    <p:sldId id="282" r:id="rId27"/>
    <p:sldId id="283" r:id="rId28"/>
    <p:sldId id="285" r:id="rId29"/>
    <p:sldId id="286" r:id="rId30"/>
    <p:sldId id="287" r:id="rId31"/>
    <p:sldId id="288" r:id="rId32"/>
    <p:sldId id="289"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78" autoAdjust="0"/>
    <p:restoredTop sz="94660"/>
  </p:normalViewPr>
  <p:slideViewPr>
    <p:cSldViewPr snapToGrid="0">
      <p:cViewPr varScale="1">
        <p:scale>
          <a:sx n="61" d="100"/>
          <a:sy n="61" d="100"/>
        </p:scale>
        <p:origin x="102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10/11/2024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pexels.com/photo/paper-bags-surrounded-the-texts-7987750/" TargetMode="External"/><Relationship Id="rId2" Type="http://schemas.openxmlformats.org/officeDocument/2006/relationships/hyperlink" Target="https://www.pexels.com/photo/man-in-brown-crew-neck-t-shirt-and-blue-denim-jeans-holding-black-and-white-book-4865737/" TargetMode="External"/><Relationship Id="rId1" Type="http://schemas.openxmlformats.org/officeDocument/2006/relationships/slideLayout" Target="../slideLayouts/slideLayout2.xml"/><Relationship Id="rId4" Type="http://schemas.openxmlformats.org/officeDocument/2006/relationships/hyperlink" Target="https://www.pexels.com/photo/elderly-man-looking-at-a-product-8422692/"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assorted-book-lot-264600/" TargetMode="External"/><Relationship Id="rId2" Type="http://schemas.openxmlformats.org/officeDocument/2006/relationships/hyperlink" Target="https://www.pexels.com/photo/a-man-and-a-woman-smiling-while-looking-at-each-other-710311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20721-45AC-30B7-B077-992A5ADDC1ED}"/>
              </a:ext>
            </a:extLst>
          </p:cNvPr>
          <p:cNvSpPr>
            <a:spLocks noGrp="1"/>
          </p:cNvSpPr>
          <p:nvPr>
            <p:ph type="title"/>
          </p:nvPr>
        </p:nvSpPr>
        <p:spPr>
          <a:xfrm>
            <a:off x="-110359" y="0"/>
            <a:ext cx="12302359" cy="1277007"/>
          </a:xfrm>
        </p:spPr>
        <p:txBody>
          <a:bodyPr>
            <a:normAutofit/>
          </a:bodyPr>
          <a:lstStyle/>
          <a:p>
            <a:r>
              <a:rPr lang="en-US" sz="36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FUNDAMENTALS OF MARKETING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6B7C89B-E05C-F235-5BAD-3C8D24FC7F59}"/>
              </a:ext>
            </a:extLst>
          </p:cNvPr>
          <p:cNvSpPr>
            <a:spLocks noGrp="1"/>
          </p:cNvSpPr>
          <p:nvPr>
            <p:ph idx="1"/>
          </p:nvPr>
        </p:nvSpPr>
        <p:spPr>
          <a:xfrm>
            <a:off x="0" y="756745"/>
            <a:ext cx="12192000" cy="6101255"/>
          </a:xfrm>
        </p:spPr>
        <p:txBody>
          <a:bodyPr/>
          <a:lstStyle/>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4: MARKETING ENVIRONEMENT </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romanLcPeriod"/>
            </a:pPr>
            <a:r>
              <a:rPr lang="en-US" sz="28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marketing environment</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ctr">
              <a:lnSpc>
                <a:spcPct val="106000"/>
              </a:lnSpc>
              <a:spcBef>
                <a:spcPts val="0"/>
              </a:spcBef>
              <a:spcAft>
                <a:spcPts val="0"/>
              </a:spcAft>
              <a:buFont typeface="+mj-lt"/>
              <a:buAutoNum type="romanL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Discuss internal marketing environment </a:t>
            </a:r>
          </a:p>
          <a:p>
            <a:pPr marL="342900" marR="0" lvl="0" indent="-342900" algn="ctr">
              <a:lnSpc>
                <a:spcPct val="115000"/>
              </a:lnSpc>
              <a:spcBef>
                <a:spcPts val="0"/>
              </a:spcBef>
              <a:spcAft>
                <a:spcPts val="800"/>
              </a:spcAft>
              <a:buFont typeface="+mj-lt"/>
              <a:buAutoNum type="romanLcPeriod"/>
            </a:pPr>
            <a:r>
              <a:rPr lang="en-GB" sz="2800"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external marketing environment </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7965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19793-1B82-EBCF-137C-8694E47432D0}"/>
              </a:ext>
            </a:extLst>
          </p:cNvPr>
          <p:cNvSpPr>
            <a:spLocks noGrp="1"/>
          </p:cNvSpPr>
          <p:nvPr>
            <p:ph type="title"/>
          </p:nvPr>
        </p:nvSpPr>
        <p:spPr>
          <a:xfrm>
            <a:off x="0" y="0"/>
            <a:ext cx="12192000" cy="693683"/>
          </a:xfrm>
        </p:spPr>
        <p:txBody>
          <a:bodyPr/>
          <a:lstStyle/>
          <a:p>
            <a:r>
              <a:rPr lang="en-US" dirty="0"/>
              <a:t>Business Operations </a:t>
            </a:r>
          </a:p>
        </p:txBody>
      </p:sp>
      <p:sp>
        <p:nvSpPr>
          <p:cNvPr id="3" name="Content Placeholder 2">
            <a:extLst>
              <a:ext uri="{FF2B5EF4-FFF2-40B4-BE49-F238E27FC236}">
                <a16:creationId xmlns:a16="http://schemas.microsoft.com/office/drawing/2014/main" id="{986B883B-8BA9-8ED6-D40D-4B8C4BC09415}"/>
              </a:ext>
            </a:extLst>
          </p:cNvPr>
          <p:cNvSpPr>
            <a:spLocks noGrp="1"/>
          </p:cNvSpPr>
          <p:nvPr>
            <p:ph sz="half" idx="1"/>
          </p:nvPr>
        </p:nvSpPr>
        <p:spPr>
          <a:xfrm>
            <a:off x="0" y="693683"/>
            <a:ext cx="6096000" cy="6053958"/>
          </a:xfrm>
        </p:spPr>
        <p:txBody>
          <a:bodyPr>
            <a:normAutofit/>
          </a:bodyPr>
          <a:lstStyle/>
          <a:p>
            <a:pPr algn="just"/>
            <a:r>
              <a:rPr lang="en-US" sz="2800" kern="0" dirty="0">
                <a:solidFill>
                  <a:srgbClr val="231F20"/>
                </a:solidFill>
                <a:effectLst/>
                <a:latin typeface="Times New Roman" panose="02020603050405020304" pitchFamily="18" charset="0"/>
                <a:ea typeface="Times New Roman" panose="02020603050405020304" pitchFamily="18" charset="0"/>
              </a:rPr>
              <a:t>No business operates in a vacuum. Decisions are made within a context of competition, customer characteristics, </a:t>
            </a:r>
            <a:r>
              <a:rPr lang="en-US" sz="2800" kern="0" dirty="0" err="1">
                <a:solidFill>
                  <a:srgbClr val="231F20"/>
                </a:solidFill>
                <a:effectLst/>
                <a:latin typeface="Times New Roman" panose="02020603050405020304" pitchFamily="18" charset="0"/>
                <a:ea typeface="Times New Roman" panose="02020603050405020304" pitchFamily="18" charset="0"/>
              </a:rPr>
              <a:t>behaviour</a:t>
            </a:r>
            <a:r>
              <a:rPr lang="en-US" sz="2800" kern="0" dirty="0">
                <a:solidFill>
                  <a:srgbClr val="231F20"/>
                </a:solidFill>
                <a:effectLst/>
                <a:latin typeface="Times New Roman" panose="02020603050405020304" pitchFamily="18" charset="0"/>
                <a:ea typeface="Times New Roman" panose="02020603050405020304" pitchFamily="18" charset="0"/>
              </a:rPr>
              <a:t> of suppliers and distributors, and of course within a legislative and social framework. </a:t>
            </a:r>
            <a:endParaRPr lang="en-US" sz="2800" dirty="0"/>
          </a:p>
        </p:txBody>
      </p:sp>
      <p:sp>
        <p:nvSpPr>
          <p:cNvPr id="4" name="Content Placeholder 3">
            <a:extLst>
              <a:ext uri="{FF2B5EF4-FFF2-40B4-BE49-F238E27FC236}">
                <a16:creationId xmlns:a16="http://schemas.microsoft.com/office/drawing/2014/main" id="{7D357E80-027F-529C-C078-C217C627D72C}"/>
              </a:ext>
            </a:extLst>
          </p:cNvPr>
          <p:cNvSpPr>
            <a:spLocks noGrp="1"/>
          </p:cNvSpPr>
          <p:nvPr>
            <p:ph sz="half" idx="2"/>
          </p:nvPr>
        </p:nvSpPr>
        <p:spPr>
          <a:xfrm>
            <a:off x="6096000" y="693683"/>
            <a:ext cx="6096000" cy="6164317"/>
          </a:xfrm>
        </p:spPr>
        <p:txBody>
          <a:bodyPr/>
          <a:lstStyle/>
          <a:p>
            <a:pPr algn="just"/>
            <a:r>
              <a:rPr lang="en-US" sz="2800" kern="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People working within </a:t>
            </a:r>
            <a:r>
              <a:rPr lang="en-US" sz="2800" kern="0" dirty="0" err="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organisations</a:t>
            </a:r>
            <a:r>
              <a:rPr lang="en-US" sz="2800" kern="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are contributing to the welfare of society and of each other and obtaining satisfaction of their own needs in return: this complex network of exchanges results in a better standard of living for everybody.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66481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AFDC8-5C6C-1660-4F4A-CE89294F757D}"/>
              </a:ext>
            </a:extLst>
          </p:cNvPr>
          <p:cNvSpPr>
            <a:spLocks noGrp="1"/>
          </p:cNvSpPr>
          <p:nvPr>
            <p:ph type="title"/>
          </p:nvPr>
        </p:nvSpPr>
        <p:spPr>
          <a:xfrm>
            <a:off x="1" y="0"/>
            <a:ext cx="12191998" cy="1182414"/>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Marketing Environment</a:t>
            </a:r>
            <a:endParaRPr lang="en-US" sz="2800" dirty="0"/>
          </a:p>
        </p:txBody>
      </p:sp>
      <p:sp>
        <p:nvSpPr>
          <p:cNvPr id="3" name="Content Placeholder 2">
            <a:extLst>
              <a:ext uri="{FF2B5EF4-FFF2-40B4-BE49-F238E27FC236}">
                <a16:creationId xmlns:a16="http://schemas.microsoft.com/office/drawing/2014/main" id="{CC6A3FC2-92CB-2EBB-6184-48EC1777F529}"/>
              </a:ext>
            </a:extLst>
          </p:cNvPr>
          <p:cNvSpPr>
            <a:spLocks noGrp="1"/>
          </p:cNvSpPr>
          <p:nvPr>
            <p:ph sz="half" idx="1"/>
          </p:nvPr>
        </p:nvSpPr>
        <p:spPr>
          <a:xfrm>
            <a:off x="0" y="1182414"/>
            <a:ext cx="6621517" cy="5565227"/>
          </a:xfrm>
        </p:spPr>
        <p:txBody>
          <a:bodyPr>
            <a:normAutofit/>
          </a:bodyPr>
          <a:lstStyle/>
          <a:p>
            <a:pPr algn="just"/>
            <a:r>
              <a:rPr lang="en-US" sz="2800" dirty="0">
                <a:solidFill>
                  <a:srgbClr val="000000"/>
                </a:solidFill>
                <a:effectLst/>
                <a:latin typeface="Times New Roman" panose="02020603050405020304" pitchFamily="18" charset="0"/>
                <a:ea typeface="Aptos" panose="020B0004020202020204" pitchFamily="34" charset="0"/>
              </a:rPr>
              <a:t>Marketing system of every business </a:t>
            </a:r>
            <a:r>
              <a:rPr lang="en-US" sz="2800" dirty="0" err="1">
                <a:solidFill>
                  <a:srgbClr val="000000"/>
                </a:solidFill>
                <a:effectLst/>
                <a:latin typeface="Times New Roman" panose="02020603050405020304" pitchFamily="18" charset="0"/>
                <a:ea typeface="Aptos" panose="020B0004020202020204" pitchFamily="34" charset="0"/>
              </a:rPr>
              <a:t>organisation</a:t>
            </a:r>
            <a:r>
              <a:rPr lang="en-US" sz="2800" dirty="0">
                <a:solidFill>
                  <a:srgbClr val="000000"/>
                </a:solidFill>
                <a:effectLst/>
                <a:latin typeface="Times New Roman" panose="02020603050405020304" pitchFamily="18" charset="0"/>
                <a:ea typeface="Aptos" panose="020B0004020202020204" pitchFamily="34" charset="0"/>
              </a:rPr>
              <a:t> is influenced by a large number of controllable and uncontrollable factors that surround the company. So the marketing system of a company must have to operate within the framework of the environmental forces. </a:t>
            </a:r>
            <a:endParaRPr lang="en-US" sz="2800" dirty="0"/>
          </a:p>
        </p:txBody>
      </p:sp>
      <p:sp>
        <p:nvSpPr>
          <p:cNvPr id="4" name="Content Placeholder 3">
            <a:extLst>
              <a:ext uri="{FF2B5EF4-FFF2-40B4-BE49-F238E27FC236}">
                <a16:creationId xmlns:a16="http://schemas.microsoft.com/office/drawing/2014/main" id="{4C4DC635-6A5A-69FC-4492-3D29FB117644}"/>
              </a:ext>
            </a:extLst>
          </p:cNvPr>
          <p:cNvSpPr>
            <a:spLocks noGrp="1"/>
          </p:cNvSpPr>
          <p:nvPr>
            <p:ph sz="half" idx="2"/>
          </p:nvPr>
        </p:nvSpPr>
        <p:spPr>
          <a:xfrm>
            <a:off x="6826468" y="1292774"/>
            <a:ext cx="5365531" cy="5565226"/>
          </a:xfrm>
        </p:spPr>
        <p:txBody>
          <a:bodyPr>
            <a:normAutofit/>
          </a:bodyPr>
          <a:lstStyle/>
          <a:p>
            <a:pPr algn="just"/>
            <a:r>
              <a:rPr lang="en-US" sz="2800" kern="0" dirty="0">
                <a:solidFill>
                  <a:srgbClr val="000000"/>
                </a:solidFill>
                <a:latin typeface="Times New Roman" panose="02020603050405020304" pitchFamily="18" charset="0"/>
                <a:ea typeface="Times New Roman" panose="02020603050405020304" pitchFamily="18" charset="0"/>
              </a:rPr>
              <a:t>E</a:t>
            </a:r>
            <a:r>
              <a:rPr lang="en-US" sz="2800" kern="0" dirty="0">
                <a:solidFill>
                  <a:srgbClr val="000000"/>
                </a:solidFill>
                <a:effectLst/>
                <a:latin typeface="Times New Roman" panose="02020603050405020304" pitchFamily="18" charset="0"/>
                <a:ea typeface="Times New Roman" panose="02020603050405020304" pitchFamily="18" charset="0"/>
              </a:rPr>
              <a:t>nvironment refers to all internal and external factors, which directly or indirectly influence the organization’s </a:t>
            </a:r>
            <a:r>
              <a:rPr lang="en-US" sz="2800" dirty="0">
                <a:solidFill>
                  <a:srgbClr val="000000"/>
                </a:solidFill>
                <a:effectLst/>
                <a:latin typeface="Times New Roman" panose="02020603050405020304" pitchFamily="18" charset="0"/>
                <a:ea typeface="Aptos" panose="020B0004020202020204" pitchFamily="34" charset="0"/>
              </a:rPr>
              <a:t>Marketing</a:t>
            </a:r>
            <a:endParaRPr lang="en-US" sz="2800" dirty="0"/>
          </a:p>
        </p:txBody>
      </p:sp>
    </p:spTree>
    <p:extLst>
      <p:ext uri="{BB962C8B-B14F-4D97-AF65-F5344CB8AC3E}">
        <p14:creationId xmlns:p14="http://schemas.microsoft.com/office/powerpoint/2010/main" val="2276919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F1B40-71C9-3780-66B3-BA42CFF35983}"/>
              </a:ext>
            </a:extLst>
          </p:cNvPr>
          <p:cNvSpPr>
            <a:spLocks noGrp="1"/>
          </p:cNvSpPr>
          <p:nvPr>
            <p:ph type="title"/>
          </p:nvPr>
        </p:nvSpPr>
        <p:spPr>
          <a:xfrm>
            <a:off x="0" y="0"/>
            <a:ext cx="12192000" cy="1308538"/>
          </a:xfrm>
        </p:spPr>
        <p:txBody>
          <a:bodyPr/>
          <a:lstStyle/>
          <a:p>
            <a:r>
              <a:rPr lang="en-US" dirty="0"/>
              <a:t>Marketing Environment </a:t>
            </a:r>
          </a:p>
        </p:txBody>
      </p:sp>
      <p:sp>
        <p:nvSpPr>
          <p:cNvPr id="3" name="Content Placeholder 2">
            <a:extLst>
              <a:ext uri="{FF2B5EF4-FFF2-40B4-BE49-F238E27FC236}">
                <a16:creationId xmlns:a16="http://schemas.microsoft.com/office/drawing/2014/main" id="{D71D1AAB-ED30-B317-C96B-99FB9B396AB6}"/>
              </a:ext>
            </a:extLst>
          </p:cNvPr>
          <p:cNvSpPr>
            <a:spLocks noGrp="1"/>
          </p:cNvSpPr>
          <p:nvPr>
            <p:ph sz="half" idx="1"/>
          </p:nvPr>
        </p:nvSpPr>
        <p:spPr>
          <a:xfrm>
            <a:off x="0" y="930166"/>
            <a:ext cx="7330631" cy="5785945"/>
          </a:xfrm>
        </p:spPr>
        <p:txBody>
          <a:bodyPr/>
          <a:lstStyle/>
          <a:p>
            <a:pPr marL="0" marR="0" algn="just">
              <a:lnSpc>
                <a:spcPct val="115000"/>
              </a:lnSpc>
              <a:spcBef>
                <a:spcPts val="0"/>
              </a:spcBef>
              <a:spcAft>
                <a:spcPts val="0"/>
              </a:spcAft>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According to Philip Kotler, </a:t>
            </a: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 company's marketing environment consists of the actors and forces outside of marketing that affect marketing management's ability to develop and maintain successful transactions with its target consumers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Man in Brown Crew Neck T-shirt and Blue Denim Jeans Holding Black and White Book Stock Photo">
            <a:extLst>
              <a:ext uri="{FF2B5EF4-FFF2-40B4-BE49-F238E27FC236}">
                <a16:creationId xmlns:a16="http://schemas.microsoft.com/office/drawing/2014/main" id="{3FA51DB5-E710-544C-577A-F1EF5C18761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61131" y="-200855"/>
            <a:ext cx="3930869" cy="38899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3E4E3F1-30C8-F018-C3CF-1738C18679DE}"/>
              </a:ext>
            </a:extLst>
          </p:cNvPr>
          <p:cNvSpPr txBox="1"/>
          <p:nvPr/>
        </p:nvSpPr>
        <p:spPr>
          <a:xfrm>
            <a:off x="8413531" y="4042386"/>
            <a:ext cx="3930869" cy="600164"/>
          </a:xfrm>
          <a:prstGeom prst="rect">
            <a:avLst/>
          </a:prstGeom>
          <a:noFill/>
        </p:spPr>
        <p:txBody>
          <a:bodyPr wrap="square" rtlCol="0">
            <a:spAutoFit/>
          </a:bodyPr>
          <a:lstStyle/>
          <a:p>
            <a:r>
              <a:rPr lang="en-US" sz="1100" dirty="0"/>
              <a:t>https://www.pexels.com/photo/man-in-brown-crew-neck-t-shirt-and-blue-denim-jeans-holding-black-and-white-book-4865737/</a:t>
            </a:r>
          </a:p>
        </p:txBody>
      </p:sp>
    </p:spTree>
    <p:extLst>
      <p:ext uri="{BB962C8B-B14F-4D97-AF65-F5344CB8AC3E}">
        <p14:creationId xmlns:p14="http://schemas.microsoft.com/office/powerpoint/2010/main" val="4088945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31CEE-BA8D-562D-FF0D-390819926674}"/>
              </a:ext>
            </a:extLst>
          </p:cNvPr>
          <p:cNvSpPr>
            <a:spLocks noGrp="1"/>
          </p:cNvSpPr>
          <p:nvPr>
            <p:ph type="title"/>
          </p:nvPr>
        </p:nvSpPr>
        <p:spPr>
          <a:xfrm>
            <a:off x="0" y="0"/>
            <a:ext cx="12192000" cy="1072055"/>
          </a:xfrm>
        </p:spPr>
        <p:txBody>
          <a:bodyPr/>
          <a:lstStyle/>
          <a:p>
            <a:r>
              <a:rPr lang="en-US" sz="1800" b="1" i="0" kern="100" dirty="0">
                <a:solidFill>
                  <a:srgbClr val="000000"/>
                </a:solidFill>
                <a:effectLst/>
                <a:latin typeface="Times New Roman" panose="02020603050405020304" pitchFamily="18" charset="0"/>
                <a:ea typeface="Aptos" panose="020B0004020202020204" pitchFamily="34" charset="0"/>
                <a:cs typeface="Calibri" panose="020F0502020204030204" pitchFamily="34" charset="0"/>
              </a:rPr>
              <a:t>FEATURES OF MARKETING ENVIRONMENT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6CF4EAE-2052-4FC0-3B1B-B2D15F0BF9BA}"/>
              </a:ext>
            </a:extLst>
          </p:cNvPr>
          <p:cNvSpPr>
            <a:spLocks noGrp="1"/>
          </p:cNvSpPr>
          <p:nvPr>
            <p:ph sz="half" idx="1"/>
          </p:nvPr>
        </p:nvSpPr>
        <p:spPr>
          <a:xfrm>
            <a:off x="0" y="709448"/>
            <a:ext cx="6096000" cy="6148552"/>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Specific and General Forces:</a:t>
            </a:r>
            <a:r>
              <a:rPr lang="en-US" sz="2800" kern="0" dirty="0">
                <a:solidFill>
                  <a:srgbClr val="000000"/>
                </a:solidFill>
                <a:effectLst/>
                <a:latin typeface="Times New Roman" panose="02020603050405020304" pitchFamily="18" charset="0"/>
                <a:ea typeface="Times New Roman" panose="02020603050405020304" pitchFamily="18" charset="0"/>
              </a:rPr>
              <a:t> </a:t>
            </a:r>
            <a:r>
              <a:rPr lang="en-US" sz="2800" kern="0" dirty="0">
                <a:solidFill>
                  <a:srgbClr val="000000"/>
                </a:solidFill>
                <a:latin typeface="Times New Roman" panose="02020603050405020304" pitchFamily="18" charset="0"/>
                <a:ea typeface="Times New Roman" panose="02020603050405020304" pitchFamily="18" charset="0"/>
              </a:rPr>
              <a:t>R</a:t>
            </a:r>
            <a:r>
              <a:rPr lang="en-US" sz="2800" kern="0" dirty="0">
                <a:solidFill>
                  <a:srgbClr val="000000"/>
                </a:solidFill>
                <a:effectLst/>
                <a:latin typeface="Times New Roman" panose="02020603050405020304" pitchFamily="18" charset="0"/>
                <a:ea typeface="Times New Roman" panose="02020603050405020304" pitchFamily="18" charset="0"/>
              </a:rPr>
              <a:t>efers to different forces that affect the marketing environment. Specific forces include those forces, which directly affect the activities of the organization.</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General forces are those forces, which indirectly affect the organization. Examples of general forces are social, political, legal, and technological factors</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sp>
        <p:nvSpPr>
          <p:cNvPr id="4" name="Content Placeholder 3">
            <a:extLst>
              <a:ext uri="{FF2B5EF4-FFF2-40B4-BE49-F238E27FC236}">
                <a16:creationId xmlns:a16="http://schemas.microsoft.com/office/drawing/2014/main" id="{C5DA9626-922D-51B4-D9B8-28A18DC0C303}"/>
              </a:ext>
            </a:extLst>
          </p:cNvPr>
          <p:cNvSpPr>
            <a:spLocks noGrp="1"/>
          </p:cNvSpPr>
          <p:nvPr>
            <p:ph sz="half" idx="2"/>
          </p:nvPr>
        </p:nvSpPr>
        <p:spPr>
          <a:xfrm>
            <a:off x="6096000" y="867103"/>
            <a:ext cx="6096000" cy="5990897"/>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Complexity: </a:t>
            </a:r>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mplies that a marketing environment includes number of factors, conditions and influences. The interaction among all these elements makes the marketing environment complex in nature.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36641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DA389-0510-C500-0CBC-526610E3D933}"/>
              </a:ext>
            </a:extLst>
          </p:cNvPr>
          <p:cNvSpPr>
            <a:spLocks noGrp="1"/>
          </p:cNvSpPr>
          <p:nvPr>
            <p:ph type="title"/>
          </p:nvPr>
        </p:nvSpPr>
        <p:spPr>
          <a:xfrm>
            <a:off x="0" y="0"/>
            <a:ext cx="12192000" cy="1119352"/>
          </a:xfrm>
        </p:spPr>
        <p:txBody>
          <a:bodyPr/>
          <a:lstStyle/>
          <a:p>
            <a:r>
              <a:rPr lang="en-US" sz="3600" b="1" i="0" kern="100" dirty="0">
                <a:solidFill>
                  <a:srgbClr val="000000"/>
                </a:solidFill>
                <a:effectLst/>
                <a:latin typeface="Times New Roman" panose="02020603050405020304" pitchFamily="18" charset="0"/>
                <a:ea typeface="Aptos" panose="020B0004020202020204" pitchFamily="34" charset="0"/>
                <a:cs typeface="Calibri" panose="020F0502020204030204" pitchFamily="34" charset="0"/>
              </a:rPr>
              <a:t>Features of marketing environment</a:t>
            </a:r>
            <a:endParaRPr lang="en-US" dirty="0"/>
          </a:p>
        </p:txBody>
      </p:sp>
      <p:sp>
        <p:nvSpPr>
          <p:cNvPr id="3" name="Content Placeholder 2">
            <a:extLst>
              <a:ext uri="{FF2B5EF4-FFF2-40B4-BE49-F238E27FC236}">
                <a16:creationId xmlns:a16="http://schemas.microsoft.com/office/drawing/2014/main" id="{CD096C8A-7A84-F7CA-C344-4A2AB078B2AB}"/>
              </a:ext>
            </a:extLst>
          </p:cNvPr>
          <p:cNvSpPr>
            <a:spLocks noGrp="1"/>
          </p:cNvSpPr>
          <p:nvPr>
            <p:ph sz="half" idx="1"/>
          </p:nvPr>
        </p:nvSpPr>
        <p:spPr>
          <a:xfrm>
            <a:off x="0" y="1119352"/>
            <a:ext cx="5502166" cy="5738648"/>
          </a:xfrm>
        </p:spPr>
        <p:txBody>
          <a:bodyPr>
            <a:normAutofit/>
          </a:bodyPr>
          <a:lstStyle/>
          <a:p>
            <a:pPr algn="just"/>
            <a:r>
              <a:rPr lang="en-US" sz="2800" b="1" kern="0" dirty="0" err="1">
                <a:solidFill>
                  <a:srgbClr val="000000"/>
                </a:solidFill>
                <a:effectLst/>
                <a:latin typeface="Times New Roman" panose="02020603050405020304" pitchFamily="18" charset="0"/>
                <a:ea typeface="Times New Roman" panose="02020603050405020304" pitchFamily="18" charset="0"/>
              </a:rPr>
              <a:t>Vibrancy:I</a:t>
            </a:r>
            <a:r>
              <a:rPr lang="en-US" sz="2800" kern="0" dirty="0" err="1">
                <a:solidFill>
                  <a:srgbClr val="000000"/>
                </a:solidFill>
                <a:effectLst/>
                <a:latin typeface="Times New Roman" panose="02020603050405020304" pitchFamily="18" charset="0"/>
                <a:ea typeface="Times New Roman" panose="02020603050405020304" pitchFamily="18" charset="0"/>
              </a:rPr>
              <a:t>mplies</a:t>
            </a:r>
            <a:r>
              <a:rPr lang="en-US" sz="2800" kern="0" dirty="0">
                <a:solidFill>
                  <a:srgbClr val="000000"/>
                </a:solidFill>
                <a:effectLst/>
                <a:latin typeface="Times New Roman" panose="02020603050405020304" pitchFamily="18" charset="0"/>
                <a:ea typeface="Times New Roman" panose="02020603050405020304" pitchFamily="18" charset="0"/>
              </a:rPr>
              <a:t> the dynamic nature of the marketing environment. A large number of forces outline the marketing environment, which does not remain stable and changes over time.</a:t>
            </a:r>
            <a:endParaRPr lang="en-US" sz="2800" dirty="0"/>
          </a:p>
        </p:txBody>
      </p:sp>
      <p:sp>
        <p:nvSpPr>
          <p:cNvPr id="4" name="Content Placeholder 3">
            <a:extLst>
              <a:ext uri="{FF2B5EF4-FFF2-40B4-BE49-F238E27FC236}">
                <a16:creationId xmlns:a16="http://schemas.microsoft.com/office/drawing/2014/main" id="{9C6B9B95-16C5-3ADB-4409-BF3B401C5016}"/>
              </a:ext>
            </a:extLst>
          </p:cNvPr>
          <p:cNvSpPr>
            <a:spLocks noGrp="1"/>
          </p:cNvSpPr>
          <p:nvPr>
            <p:ph sz="half" idx="2"/>
          </p:nvPr>
        </p:nvSpPr>
        <p:spPr>
          <a:xfrm>
            <a:off x="5833240" y="804041"/>
            <a:ext cx="6358759" cy="5927835"/>
          </a:xfrm>
        </p:spPr>
        <p:txBody>
          <a:bodyPr>
            <a:normAutofit/>
          </a:bodyPr>
          <a:lstStyle/>
          <a:p>
            <a:pPr algn="just"/>
            <a:r>
              <a:rPr lang="en-US" sz="2800" b="1" kern="0" dirty="0" err="1">
                <a:solidFill>
                  <a:srgbClr val="000000"/>
                </a:solidFill>
                <a:effectLst/>
                <a:latin typeface="Times New Roman" panose="02020603050405020304" pitchFamily="18" charset="0"/>
                <a:ea typeface="Times New Roman" panose="02020603050405020304" pitchFamily="18" charset="0"/>
              </a:rPr>
              <a:t>Uncertainty:I</a:t>
            </a:r>
            <a:r>
              <a:rPr lang="en-US" sz="2800" kern="0" dirty="0" err="1">
                <a:solidFill>
                  <a:srgbClr val="000000"/>
                </a:solidFill>
                <a:effectLst/>
                <a:latin typeface="Times New Roman" panose="02020603050405020304" pitchFamily="18" charset="0"/>
                <a:ea typeface="Times New Roman" panose="02020603050405020304" pitchFamily="18" charset="0"/>
              </a:rPr>
              <a:t>mplies</a:t>
            </a:r>
            <a:r>
              <a:rPr lang="en-US" sz="2800" kern="0" dirty="0">
                <a:solidFill>
                  <a:srgbClr val="000000"/>
                </a:solidFill>
                <a:effectLst/>
                <a:latin typeface="Times New Roman" panose="02020603050405020304" pitchFamily="18" charset="0"/>
                <a:ea typeface="Times New Roman" panose="02020603050405020304" pitchFamily="18" charset="0"/>
              </a:rPr>
              <a:t> that market forces are unpredictable in nature. Every marketer tries to predict market forces to make strategies and update their plans. It may be difficult to predict some of the changes, which occurs frequently</a:t>
            </a:r>
            <a:endParaRPr lang="en-US" sz="2800" dirty="0"/>
          </a:p>
        </p:txBody>
      </p:sp>
    </p:spTree>
    <p:extLst>
      <p:ext uri="{BB962C8B-B14F-4D97-AF65-F5344CB8AC3E}">
        <p14:creationId xmlns:p14="http://schemas.microsoft.com/office/powerpoint/2010/main" val="2634666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8B260-1DE0-9A34-F70D-E29A4E45E6BB}"/>
              </a:ext>
            </a:extLst>
          </p:cNvPr>
          <p:cNvSpPr>
            <a:spLocks noGrp="1"/>
          </p:cNvSpPr>
          <p:nvPr>
            <p:ph type="title"/>
          </p:nvPr>
        </p:nvSpPr>
        <p:spPr>
          <a:xfrm>
            <a:off x="0" y="0"/>
            <a:ext cx="12192000" cy="1308538"/>
          </a:xfrm>
        </p:spPr>
        <p:txBody>
          <a:bodyPr/>
          <a:lstStyle/>
          <a:p>
            <a:r>
              <a:rPr lang="en-US" sz="3600" b="1" i="0" kern="100" dirty="0">
                <a:solidFill>
                  <a:srgbClr val="000000"/>
                </a:solidFill>
                <a:effectLst/>
                <a:latin typeface="Times New Roman" panose="02020603050405020304" pitchFamily="18" charset="0"/>
                <a:ea typeface="Aptos" panose="020B0004020202020204" pitchFamily="34" charset="0"/>
                <a:cs typeface="Calibri" panose="020F0502020204030204" pitchFamily="34" charset="0"/>
              </a:rPr>
              <a:t>Features of marketing environment</a:t>
            </a:r>
            <a:endParaRPr lang="en-US" dirty="0"/>
          </a:p>
        </p:txBody>
      </p:sp>
      <p:sp>
        <p:nvSpPr>
          <p:cNvPr id="3" name="Content Placeholder 2">
            <a:extLst>
              <a:ext uri="{FF2B5EF4-FFF2-40B4-BE49-F238E27FC236}">
                <a16:creationId xmlns:a16="http://schemas.microsoft.com/office/drawing/2014/main" id="{D8B9A425-5BE8-E875-9BD2-9D282043D8F6}"/>
              </a:ext>
            </a:extLst>
          </p:cNvPr>
          <p:cNvSpPr>
            <a:spLocks noGrp="1"/>
          </p:cNvSpPr>
          <p:nvPr>
            <p:ph sz="half" idx="1"/>
          </p:nvPr>
        </p:nvSpPr>
        <p:spPr>
          <a:xfrm>
            <a:off x="-1" y="1040524"/>
            <a:ext cx="7598979" cy="5817476"/>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Relativity: </a:t>
            </a:r>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xplains the reasons for differences in demand in different countries. The product demand of any particular industry, organization, or product may vary depending upon the country, region, or culture.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Paper Bags Surrounded the Texts Stock Photo">
            <a:extLst>
              <a:ext uri="{FF2B5EF4-FFF2-40B4-BE49-F238E27FC236}">
                <a16:creationId xmlns:a16="http://schemas.microsoft.com/office/drawing/2014/main" id="{7BBA0457-AAD5-5C71-C946-DF199EB6D2A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98979" y="1"/>
            <a:ext cx="4593021" cy="430398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9409D96-DC49-1C6C-D0B4-F16A51CAD3FC}"/>
              </a:ext>
            </a:extLst>
          </p:cNvPr>
          <p:cNvSpPr txBox="1"/>
          <p:nvPr/>
        </p:nvSpPr>
        <p:spPr>
          <a:xfrm>
            <a:off x="7725103" y="4603530"/>
            <a:ext cx="4593021" cy="538609"/>
          </a:xfrm>
          <a:prstGeom prst="rect">
            <a:avLst/>
          </a:prstGeom>
          <a:noFill/>
        </p:spPr>
        <p:txBody>
          <a:bodyPr wrap="square" rtlCol="0">
            <a:spAutoFit/>
          </a:bodyPr>
          <a:lstStyle/>
          <a:p>
            <a:r>
              <a:rPr lang="en-US" sz="1100" dirty="0"/>
              <a:t>https://www.pexels.com/photo/paper-bags-surrounded-the-texts-7987750</a:t>
            </a:r>
            <a:r>
              <a:rPr lang="en-US" dirty="0"/>
              <a:t>/</a:t>
            </a:r>
          </a:p>
        </p:txBody>
      </p:sp>
    </p:spTree>
    <p:extLst>
      <p:ext uri="{BB962C8B-B14F-4D97-AF65-F5344CB8AC3E}">
        <p14:creationId xmlns:p14="http://schemas.microsoft.com/office/powerpoint/2010/main" val="2611750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76127-44D2-D7A9-58A5-9D982CA5D034}"/>
              </a:ext>
            </a:extLst>
          </p:cNvPr>
          <p:cNvSpPr>
            <a:spLocks noGrp="1"/>
          </p:cNvSpPr>
          <p:nvPr>
            <p:ph type="title"/>
          </p:nvPr>
        </p:nvSpPr>
        <p:spPr>
          <a:xfrm>
            <a:off x="0" y="0"/>
            <a:ext cx="12192000" cy="993228"/>
          </a:xfrm>
        </p:spPr>
        <p:txBody>
          <a:bodyPr>
            <a:normAutofit fontScale="90000"/>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Marketing Environment</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6AEBDA8-DD4C-6530-CD0C-3BDFD7EC02F9}"/>
              </a:ext>
            </a:extLst>
          </p:cNvPr>
          <p:cNvSpPr>
            <a:spLocks noGrp="1"/>
          </p:cNvSpPr>
          <p:nvPr>
            <p:ph sz="half" idx="1"/>
          </p:nvPr>
        </p:nvSpPr>
        <p:spPr>
          <a:xfrm>
            <a:off x="0" y="536028"/>
            <a:ext cx="6096000" cy="6321972"/>
          </a:xfrm>
        </p:spPr>
        <p:txBody>
          <a:bodyPr>
            <a:normAutofit/>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Micro Environment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Micro environment refers to the environment, which is closely linked to the organization, and directly affects organizational activities. It can be divided into supply side and demand side environment</a:t>
            </a:r>
            <a:endParaRPr lang="en-US" sz="2800" dirty="0"/>
          </a:p>
        </p:txBody>
      </p:sp>
      <p:sp>
        <p:nvSpPr>
          <p:cNvPr id="4" name="Content Placeholder 3">
            <a:extLst>
              <a:ext uri="{FF2B5EF4-FFF2-40B4-BE49-F238E27FC236}">
                <a16:creationId xmlns:a16="http://schemas.microsoft.com/office/drawing/2014/main" id="{51851DAA-118D-7A26-0B08-5415DB0F1B30}"/>
              </a:ext>
            </a:extLst>
          </p:cNvPr>
          <p:cNvSpPr>
            <a:spLocks noGrp="1"/>
          </p:cNvSpPr>
          <p:nvPr>
            <p:ph sz="half" idx="2"/>
          </p:nvPr>
        </p:nvSpPr>
        <p:spPr>
          <a:xfrm>
            <a:off x="6096000" y="0"/>
            <a:ext cx="6096000" cy="6857999"/>
          </a:xfrm>
        </p:spPr>
        <p:txBody>
          <a:bodyPr>
            <a:normAutofit/>
          </a:bodyPr>
          <a:lstStyle/>
          <a:p>
            <a:pPr algn="just"/>
            <a:r>
              <a:rPr lang="en-US" sz="2800" b="1" dirty="0" err="1">
                <a:solidFill>
                  <a:srgbClr val="000000"/>
                </a:solidFill>
                <a:effectLst/>
                <a:latin typeface="Times New Roman" panose="02020603050405020304" pitchFamily="18" charset="0"/>
                <a:ea typeface="Aptos" panose="020B0004020202020204" pitchFamily="34" charset="0"/>
              </a:rPr>
              <a:t>Organisation's</a:t>
            </a:r>
            <a:r>
              <a:rPr lang="en-US" sz="2800" b="1" dirty="0">
                <a:solidFill>
                  <a:srgbClr val="000000"/>
                </a:solidFill>
                <a:effectLst/>
                <a:latin typeface="Times New Roman" panose="02020603050405020304" pitchFamily="18" charset="0"/>
                <a:ea typeface="Aptos" panose="020B0004020202020204" pitchFamily="34" charset="0"/>
              </a:rPr>
              <a:t> Internal </a:t>
            </a:r>
            <a:r>
              <a:rPr lang="en-US" sz="2800" b="1" dirty="0" err="1">
                <a:solidFill>
                  <a:srgbClr val="000000"/>
                </a:solidFill>
                <a:effectLst/>
                <a:latin typeface="Times New Roman" panose="02020603050405020304" pitchFamily="18" charset="0"/>
                <a:ea typeface="Aptos" panose="020B0004020202020204" pitchFamily="34" charset="0"/>
              </a:rPr>
              <a:t>Environment:</a:t>
            </a:r>
            <a:r>
              <a:rPr lang="en-US" sz="2800" dirty="0" err="1">
                <a:solidFill>
                  <a:srgbClr val="000000"/>
                </a:solidFill>
                <a:effectLst/>
                <a:latin typeface="Times New Roman" panose="02020603050405020304" pitchFamily="18" charset="0"/>
                <a:ea typeface="Aptos" panose="020B0004020202020204" pitchFamily="34" charset="0"/>
              </a:rPr>
              <a:t>Organisations</a:t>
            </a:r>
            <a:r>
              <a:rPr lang="en-US" sz="2800" dirty="0">
                <a:solidFill>
                  <a:srgbClr val="000000"/>
                </a:solidFill>
                <a:effectLst/>
                <a:latin typeface="Times New Roman" panose="02020603050405020304" pitchFamily="18" charset="0"/>
                <a:ea typeface="Aptos" panose="020B0004020202020204" pitchFamily="34" charset="0"/>
              </a:rPr>
              <a:t> financial, production and human resource capabilities influence its marketing decisions to a large extent. For instance, while deciding about the sales targets, it is necessary to see whether the existing production facilities are enough to produce the additional quantities or not. </a:t>
            </a:r>
            <a:endParaRPr lang="en-US" sz="2800" dirty="0"/>
          </a:p>
        </p:txBody>
      </p:sp>
    </p:spTree>
    <p:extLst>
      <p:ext uri="{BB962C8B-B14F-4D97-AF65-F5344CB8AC3E}">
        <p14:creationId xmlns:p14="http://schemas.microsoft.com/office/powerpoint/2010/main" val="15531842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C6D91-30F7-52A6-EBF9-4C0DE555A1A3}"/>
              </a:ext>
            </a:extLst>
          </p:cNvPr>
          <p:cNvSpPr>
            <a:spLocks noGrp="1"/>
          </p:cNvSpPr>
          <p:nvPr>
            <p:ph type="title"/>
          </p:nvPr>
        </p:nvSpPr>
        <p:spPr>
          <a:xfrm>
            <a:off x="0" y="0"/>
            <a:ext cx="12192000" cy="993228"/>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Micro Environment</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712368B-274E-AF32-971E-20A68992A1F1}"/>
              </a:ext>
            </a:extLst>
          </p:cNvPr>
          <p:cNvSpPr>
            <a:spLocks noGrp="1"/>
          </p:cNvSpPr>
          <p:nvPr>
            <p:ph sz="half" idx="1"/>
          </p:nvPr>
        </p:nvSpPr>
        <p:spPr>
          <a:xfrm>
            <a:off x="0" y="835572"/>
            <a:ext cx="5312979" cy="6022428"/>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Suppliers: </a:t>
            </a:r>
            <a:r>
              <a:rPr lang="en-US" sz="2800" kern="0" dirty="0">
                <a:solidFill>
                  <a:srgbClr val="000000"/>
                </a:solidFill>
                <a:effectLst/>
                <a:latin typeface="Times New Roman" panose="02020603050405020304" pitchFamily="18" charset="0"/>
                <a:ea typeface="Times New Roman" panose="02020603050405020304" pitchFamily="18" charset="0"/>
              </a:rPr>
              <a:t>are an essential part of every organization. It provides raw material to produce goods and services. Suppliers can influence the profit of an organization because the price of raw material determines the final price of the product</a:t>
            </a:r>
            <a:endParaRPr lang="en-US" sz="2800" dirty="0"/>
          </a:p>
        </p:txBody>
      </p:sp>
      <p:sp>
        <p:nvSpPr>
          <p:cNvPr id="4" name="Content Placeholder 3">
            <a:extLst>
              <a:ext uri="{FF2B5EF4-FFF2-40B4-BE49-F238E27FC236}">
                <a16:creationId xmlns:a16="http://schemas.microsoft.com/office/drawing/2014/main" id="{DD311E4D-D679-BF30-AFCE-301F61F52EE1}"/>
              </a:ext>
            </a:extLst>
          </p:cNvPr>
          <p:cNvSpPr>
            <a:spLocks noGrp="1"/>
          </p:cNvSpPr>
          <p:nvPr>
            <p:ph sz="half" idx="2"/>
          </p:nvPr>
        </p:nvSpPr>
        <p:spPr>
          <a:xfrm>
            <a:off x="5312979" y="914401"/>
            <a:ext cx="6879021" cy="5770178"/>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Marketing Intermediaries</a:t>
            </a:r>
            <a:r>
              <a:rPr lang="en-US" sz="2800" b="1" kern="0" dirty="0">
                <a:solidFill>
                  <a:srgbClr val="000000"/>
                </a:solidFill>
                <a:latin typeface="Times New Roman" panose="02020603050405020304" pitchFamily="18" charset="0"/>
                <a:ea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helps organizations in establishing a link with customers. They help in promoting, selling, and distributing products. Market intermediaries are the intermediary parties that help a business to distribute its products in the market. The market intermediaries can be wholesalers, retailers, and distributors</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spTree>
    <p:extLst>
      <p:ext uri="{BB962C8B-B14F-4D97-AF65-F5344CB8AC3E}">
        <p14:creationId xmlns:p14="http://schemas.microsoft.com/office/powerpoint/2010/main" val="781972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F61B5-60E5-0751-2476-46AA83E10184}"/>
              </a:ext>
            </a:extLst>
          </p:cNvPr>
          <p:cNvSpPr>
            <a:spLocks noGrp="1"/>
          </p:cNvSpPr>
          <p:nvPr>
            <p:ph type="title"/>
          </p:nvPr>
        </p:nvSpPr>
        <p:spPr>
          <a:xfrm>
            <a:off x="0" y="0"/>
            <a:ext cx="12192000" cy="1119352"/>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Marketing intermediaries </a:t>
            </a:r>
            <a:endParaRPr lang="en-US" sz="2800" dirty="0"/>
          </a:p>
        </p:txBody>
      </p:sp>
      <p:sp>
        <p:nvSpPr>
          <p:cNvPr id="3" name="Content Placeholder 2">
            <a:extLst>
              <a:ext uri="{FF2B5EF4-FFF2-40B4-BE49-F238E27FC236}">
                <a16:creationId xmlns:a16="http://schemas.microsoft.com/office/drawing/2014/main" id="{DC0674B0-406F-6B5A-0036-8DB12B72E21F}"/>
              </a:ext>
            </a:extLst>
          </p:cNvPr>
          <p:cNvSpPr>
            <a:spLocks noGrp="1"/>
          </p:cNvSpPr>
          <p:nvPr>
            <p:ph idx="1"/>
          </p:nvPr>
        </p:nvSpPr>
        <p:spPr>
          <a:xfrm>
            <a:off x="0" y="867103"/>
            <a:ext cx="12192000" cy="5880538"/>
          </a:xfrm>
        </p:spPr>
        <p:txBody>
          <a:bodyPr/>
          <a:lstStyle/>
          <a:p>
            <a:pPr marL="0" marR="0" indent="0" algn="just">
              <a:lnSpc>
                <a:spcPct val="115000"/>
              </a:lnSpc>
              <a:spcBef>
                <a:spcPts val="0"/>
              </a:spcBef>
              <a:spcAft>
                <a:spcPts val="0"/>
              </a:spcAft>
              <a:buNone/>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Resellers: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purchases the products from the organizations and sells to the</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customers. Examples of resellers are wholesalers and retailers.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Distribution Centers: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helps organizations to store the goods. A warehouse is</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example of distribution center.</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Agencies: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promotes the organization’s products by making the</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customers aware about benefits of products. An advertising agency is an</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 of marketing agency.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Financial Intermediaries: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provides finance for the business transactions.</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of financial intermediaries are banks, credit organizations, and</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insurance organizations.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04412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35E98-6BAB-F39E-3527-3AAA56AC69E5}"/>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Micro Environment</a:t>
            </a:r>
            <a:endParaRPr lang="en-US" dirty="0"/>
          </a:p>
        </p:txBody>
      </p:sp>
      <p:sp>
        <p:nvSpPr>
          <p:cNvPr id="3" name="Content Placeholder 2">
            <a:extLst>
              <a:ext uri="{FF2B5EF4-FFF2-40B4-BE49-F238E27FC236}">
                <a16:creationId xmlns:a16="http://schemas.microsoft.com/office/drawing/2014/main" id="{4CE042F8-223E-CDFB-708A-29DF55D72F7E}"/>
              </a:ext>
            </a:extLst>
          </p:cNvPr>
          <p:cNvSpPr>
            <a:spLocks noGrp="1"/>
          </p:cNvSpPr>
          <p:nvPr>
            <p:ph sz="half" idx="1"/>
          </p:nvPr>
        </p:nvSpPr>
        <p:spPr>
          <a:xfrm>
            <a:off x="-1" y="662152"/>
            <a:ext cx="8339957" cy="6195848"/>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Customers:</a:t>
            </a:r>
            <a:r>
              <a:rPr lang="en-US" sz="2800" kern="0" dirty="0">
                <a:solidFill>
                  <a:srgbClr val="000000"/>
                </a:solidFill>
                <a:effectLst/>
                <a:latin typeface="Times New Roman" panose="02020603050405020304" pitchFamily="18" charset="0"/>
                <a:ea typeface="Times New Roman" panose="02020603050405020304" pitchFamily="18" charset="0"/>
              </a:rPr>
              <a:t> buy the product of the organization for final consumption. Customers are the most crucial component of the business. </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Customers are the target audience of the product, and the preference of customers influences all the marketing and business efforts of a company. The main goal of an organization is customer satisfaction</a:t>
            </a:r>
            <a:endParaRPr lang="en-US" sz="2800" dirty="0"/>
          </a:p>
        </p:txBody>
      </p:sp>
      <p:pic>
        <p:nvPicPr>
          <p:cNvPr id="3074" name="Picture 2" descr="Free Woman in a Hijab Buying Groceries Stock Photo">
            <a:extLst>
              <a:ext uri="{FF2B5EF4-FFF2-40B4-BE49-F238E27FC236}">
                <a16:creationId xmlns:a16="http://schemas.microsoft.com/office/drawing/2014/main" id="{B3FA66F3-A644-7ED7-DF81-EE6DDB7B0A1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39958" y="0"/>
            <a:ext cx="3852041" cy="36260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6FA2C5A-8870-5B70-4D3C-B79CDD02FC5A}"/>
              </a:ext>
            </a:extLst>
          </p:cNvPr>
          <p:cNvSpPr txBox="1"/>
          <p:nvPr/>
        </p:nvSpPr>
        <p:spPr>
          <a:xfrm>
            <a:off x="8466083" y="3626069"/>
            <a:ext cx="3725915" cy="430887"/>
          </a:xfrm>
          <a:prstGeom prst="rect">
            <a:avLst/>
          </a:prstGeom>
          <a:noFill/>
        </p:spPr>
        <p:txBody>
          <a:bodyPr wrap="square" rtlCol="0">
            <a:spAutoFit/>
          </a:bodyPr>
          <a:lstStyle/>
          <a:p>
            <a:r>
              <a:rPr lang="en-US" sz="1100" dirty="0"/>
              <a:t>https://www.pexels.com/photo/woman-in-a-hijab-buying-groceries-4199400/</a:t>
            </a:r>
          </a:p>
        </p:txBody>
      </p:sp>
    </p:spTree>
    <p:extLst>
      <p:ext uri="{BB962C8B-B14F-4D97-AF65-F5344CB8AC3E}">
        <p14:creationId xmlns:p14="http://schemas.microsoft.com/office/powerpoint/2010/main" val="3665088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9C876-A1C0-E93B-840A-607277784603}"/>
              </a:ext>
            </a:extLst>
          </p:cNvPr>
          <p:cNvSpPr>
            <a:spLocks noGrp="1"/>
          </p:cNvSpPr>
          <p:nvPr>
            <p:ph type="title"/>
          </p:nvPr>
        </p:nvSpPr>
        <p:spPr>
          <a:xfrm>
            <a:off x="0" y="0"/>
            <a:ext cx="12192000" cy="930166"/>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Micro Environment</a:t>
            </a:r>
            <a:endParaRPr lang="en-US" dirty="0"/>
          </a:p>
        </p:txBody>
      </p:sp>
      <p:sp>
        <p:nvSpPr>
          <p:cNvPr id="3" name="Content Placeholder 2">
            <a:extLst>
              <a:ext uri="{FF2B5EF4-FFF2-40B4-BE49-F238E27FC236}">
                <a16:creationId xmlns:a16="http://schemas.microsoft.com/office/drawing/2014/main" id="{53FAFF10-DFFE-3ADF-4831-49C9C365A2F0}"/>
              </a:ext>
            </a:extLst>
          </p:cNvPr>
          <p:cNvSpPr>
            <a:spLocks noGrp="1"/>
          </p:cNvSpPr>
          <p:nvPr>
            <p:ph sz="half" idx="1"/>
          </p:nvPr>
        </p:nvSpPr>
        <p:spPr>
          <a:xfrm>
            <a:off x="0" y="740978"/>
            <a:ext cx="4861369" cy="6117021"/>
          </a:xfrm>
        </p:spPr>
        <p:txBody>
          <a:bodyPr>
            <a:normAutofit/>
          </a:bodyPr>
          <a:lstStyle/>
          <a:p>
            <a:pPr algn="just"/>
            <a:r>
              <a:rPr lang="en-US" sz="2800" b="1" kern="0" dirty="0" err="1">
                <a:solidFill>
                  <a:srgbClr val="000000"/>
                </a:solidFill>
                <a:effectLst/>
                <a:latin typeface="Times New Roman" panose="02020603050405020304" pitchFamily="18" charset="0"/>
                <a:ea typeface="Times New Roman" panose="02020603050405020304" pitchFamily="18" charset="0"/>
              </a:rPr>
              <a:t>Competitors:</a:t>
            </a:r>
            <a:r>
              <a:rPr lang="en-US" sz="2800" kern="0" dirty="0" err="1">
                <a:solidFill>
                  <a:srgbClr val="000000"/>
                </a:solidFill>
                <a:effectLst/>
                <a:latin typeface="Times New Roman" panose="02020603050405020304" pitchFamily="18" charset="0"/>
                <a:ea typeface="Times New Roman" panose="02020603050405020304" pitchFamily="18" charset="0"/>
              </a:rPr>
              <a:t>The</a:t>
            </a:r>
            <a:r>
              <a:rPr lang="en-US" sz="2800" kern="0" dirty="0">
                <a:solidFill>
                  <a:srgbClr val="000000"/>
                </a:solidFill>
                <a:effectLst/>
                <a:latin typeface="Times New Roman" panose="02020603050405020304" pitchFamily="18" charset="0"/>
                <a:ea typeface="Times New Roman" panose="02020603050405020304" pitchFamily="18" charset="0"/>
              </a:rPr>
              <a:t> competitors are the other businesses that sell similar products as other products or are part of the same strategic group in the industry. It helps an organization to differentiate its product to maintain position in the market.</a:t>
            </a:r>
            <a:endParaRPr lang="en-US" sz="2800" dirty="0"/>
          </a:p>
        </p:txBody>
      </p:sp>
      <p:sp>
        <p:nvSpPr>
          <p:cNvPr id="4" name="Content Placeholder 3">
            <a:extLst>
              <a:ext uri="{FF2B5EF4-FFF2-40B4-BE49-F238E27FC236}">
                <a16:creationId xmlns:a16="http://schemas.microsoft.com/office/drawing/2014/main" id="{FAF2A189-AF93-BE8B-3DA5-FEC0145AB67D}"/>
              </a:ext>
            </a:extLst>
          </p:cNvPr>
          <p:cNvSpPr>
            <a:spLocks noGrp="1"/>
          </p:cNvSpPr>
          <p:nvPr>
            <p:ph sz="half" idx="2"/>
          </p:nvPr>
        </p:nvSpPr>
        <p:spPr>
          <a:xfrm>
            <a:off x="5801710" y="930167"/>
            <a:ext cx="6390290" cy="5754412"/>
          </a:xfrm>
        </p:spPr>
        <p:txBody>
          <a:bodyPr>
            <a:normAutofit/>
          </a:bodyPr>
          <a:lstStyle/>
          <a:p>
            <a:pPr algn="just"/>
            <a:r>
              <a:rPr lang="en-US" sz="2800" dirty="0">
                <a:solidFill>
                  <a:srgbClr val="000000"/>
                </a:solidFill>
                <a:effectLst/>
                <a:latin typeface="Times New Roman" panose="02020603050405020304" pitchFamily="18" charset="0"/>
                <a:ea typeface="Aptos" panose="020B0004020202020204" pitchFamily="34" charset="0"/>
              </a:rPr>
              <a:t>Customers: Each type of consumer market has certain unique characteristics and the marketer should be fully acquainted with the art of persuading and selling to these consumers</a:t>
            </a:r>
            <a:endParaRPr lang="en-US" sz="2800" dirty="0"/>
          </a:p>
        </p:txBody>
      </p:sp>
    </p:spTree>
    <p:extLst>
      <p:ext uri="{BB962C8B-B14F-4D97-AF65-F5344CB8AC3E}">
        <p14:creationId xmlns:p14="http://schemas.microsoft.com/office/powerpoint/2010/main" val="1836521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F2E83-5245-064A-9C5E-FFB3D530ED50}"/>
              </a:ext>
            </a:extLst>
          </p:cNvPr>
          <p:cNvSpPr>
            <a:spLocks noGrp="1"/>
          </p:cNvSpPr>
          <p:nvPr>
            <p:ph type="title"/>
          </p:nvPr>
        </p:nvSpPr>
        <p:spPr>
          <a:xfrm>
            <a:off x="0" y="0"/>
            <a:ext cx="12192000" cy="816638"/>
          </a:xfrm>
        </p:spPr>
        <p:txBody>
          <a:bodyPr/>
          <a:lstStyle/>
          <a:p>
            <a:r>
              <a:rPr lang="en-US" dirty="0"/>
              <a:t>Types of publics</a:t>
            </a:r>
          </a:p>
        </p:txBody>
      </p:sp>
      <p:sp>
        <p:nvSpPr>
          <p:cNvPr id="3" name="Content Placeholder 2">
            <a:extLst>
              <a:ext uri="{FF2B5EF4-FFF2-40B4-BE49-F238E27FC236}">
                <a16:creationId xmlns:a16="http://schemas.microsoft.com/office/drawing/2014/main" id="{C7D5115B-D944-8A26-3881-9DFDEFB305A9}"/>
              </a:ext>
            </a:extLst>
          </p:cNvPr>
          <p:cNvSpPr>
            <a:spLocks noGrp="1"/>
          </p:cNvSpPr>
          <p:nvPr>
            <p:ph idx="1"/>
          </p:nvPr>
        </p:nvSpPr>
        <p:spPr>
          <a:xfrm>
            <a:off x="-1" y="630621"/>
            <a:ext cx="12191999" cy="6101255"/>
          </a:xfrm>
        </p:spPr>
        <p:txBody>
          <a:bodyPr>
            <a:noAutofit/>
          </a:bodyPr>
          <a:lstStyle/>
          <a:p>
            <a:pPr marL="0" indent="0">
              <a:buNone/>
            </a:pPr>
            <a:r>
              <a:rPr lang="en-US" sz="28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Public: </a:t>
            </a:r>
            <a:r>
              <a:rPr lang="en-US" sz="2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General public do take interest in the business undertaking. The company has a duty to satisfy the people at large along with competitors and the consumers. </a:t>
            </a:r>
          </a:p>
          <a:p>
            <a:pPr marL="0" marR="0" indent="0">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is one of the most important group, which may make or break a company. It includes journalists, radio, television, etc. Press people are often referred to as unwelcome public. A marketing manager must always strive to get a positive</a:t>
            </a:r>
            <a:r>
              <a:rPr lang="en-US" sz="2800"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coverage from the press people.</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Financial Public: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 are the institutions, which supply</a:t>
            </a:r>
            <a:r>
              <a:rPr lang="en-US" sz="2800"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money to the company</a:t>
            </a:r>
          </a:p>
        </p:txBody>
      </p:sp>
    </p:spTree>
    <p:extLst>
      <p:ext uri="{BB962C8B-B14F-4D97-AF65-F5344CB8AC3E}">
        <p14:creationId xmlns:p14="http://schemas.microsoft.com/office/powerpoint/2010/main" val="3442221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F0018-3F73-EF1F-EDC7-D657BF9E502C}"/>
              </a:ext>
            </a:extLst>
          </p:cNvPr>
          <p:cNvSpPr>
            <a:spLocks noGrp="1"/>
          </p:cNvSpPr>
          <p:nvPr>
            <p:ph type="title"/>
          </p:nvPr>
        </p:nvSpPr>
        <p:spPr>
          <a:xfrm>
            <a:off x="0" y="0"/>
            <a:ext cx="12192000" cy="816638"/>
          </a:xfrm>
        </p:spPr>
        <p:txBody>
          <a:bodyPr/>
          <a:lstStyle/>
          <a:p>
            <a:r>
              <a:rPr lang="en-US" dirty="0"/>
              <a:t>Publics</a:t>
            </a:r>
          </a:p>
        </p:txBody>
      </p:sp>
      <p:sp>
        <p:nvSpPr>
          <p:cNvPr id="3" name="Content Placeholder 2">
            <a:extLst>
              <a:ext uri="{FF2B5EF4-FFF2-40B4-BE49-F238E27FC236}">
                <a16:creationId xmlns:a16="http://schemas.microsoft.com/office/drawing/2014/main" id="{21D75718-F3E1-9101-5FA3-B7FEC0F6ACA7}"/>
              </a:ext>
            </a:extLst>
          </p:cNvPr>
          <p:cNvSpPr>
            <a:spLocks noGrp="1"/>
          </p:cNvSpPr>
          <p:nvPr>
            <p:ph sz="half" idx="1"/>
          </p:nvPr>
        </p:nvSpPr>
        <p:spPr>
          <a:xfrm>
            <a:off x="-1" y="472966"/>
            <a:ext cx="7283667" cy="6274675"/>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Arial" panose="020B0604020202020204" pitchFamily="34" charset="0"/>
                <a:ea typeface="Times New Roman" panose="02020603050405020304" pitchFamily="18" charset="0"/>
              </a:rPr>
              <a:t>Government: </a:t>
            </a:r>
            <a:r>
              <a:rPr lang="en-US" sz="2800" kern="0" dirty="0">
                <a:solidFill>
                  <a:srgbClr val="000000"/>
                </a:solidFill>
                <a:effectLst/>
                <a:latin typeface="Arial" panose="020B0604020202020204" pitchFamily="34" charset="0"/>
                <a:ea typeface="Times New Roman" panose="02020603050405020304" pitchFamily="18" charset="0"/>
              </a:rPr>
              <a:t>Politicians often interfere in the business for the welfare of the society and  for other reasons. A prudent manager has to maintain good relation with all  politicians irrespective of their party affiliations</a:t>
            </a:r>
          </a:p>
          <a:p>
            <a:pPr marL="0" marR="0" indent="0" algn="just">
              <a:lnSpc>
                <a:spcPct val="115000"/>
              </a:lnSpc>
              <a:spcBef>
                <a:spcPts val="0"/>
              </a:spcBef>
              <a:spcAft>
                <a:spcPts val="0"/>
              </a:spcAft>
              <a:buNone/>
            </a:pPr>
            <a:r>
              <a:rPr lang="en-US" sz="2800" b="1" kern="0" dirty="0">
                <a:solidFill>
                  <a:srgbClr val="000000"/>
                </a:solidFill>
                <a:effectLst/>
                <a:latin typeface="Arial" panose="020B0604020202020204" pitchFamily="34" charset="0"/>
                <a:ea typeface="Times New Roman" panose="02020603050405020304" pitchFamily="18" charset="0"/>
              </a:rPr>
              <a:t>General Public: </a:t>
            </a:r>
            <a:r>
              <a:rPr lang="en-US" sz="2800" kern="0" dirty="0">
                <a:solidFill>
                  <a:srgbClr val="000000"/>
                </a:solidFill>
                <a:effectLst/>
                <a:latin typeface="Arial" panose="020B0604020202020204" pitchFamily="34" charset="0"/>
                <a:ea typeface="Times New Roman" panose="02020603050405020304" pitchFamily="18" charset="0"/>
              </a:rPr>
              <a:t>This includes </a:t>
            </a:r>
            <a:r>
              <a:rPr lang="en-US" sz="2800" kern="0" dirty="0" err="1">
                <a:solidFill>
                  <a:srgbClr val="000000"/>
                </a:solidFill>
                <a:effectLst/>
                <a:latin typeface="Arial" panose="020B0604020202020204" pitchFamily="34" charset="0"/>
                <a:ea typeface="Times New Roman" panose="02020603050405020304" pitchFamily="18" charset="0"/>
              </a:rPr>
              <a:t>organisations</a:t>
            </a:r>
            <a:r>
              <a:rPr lang="en-US" sz="2800" kern="0" dirty="0">
                <a:solidFill>
                  <a:srgbClr val="000000"/>
                </a:solidFill>
                <a:effectLst/>
                <a:latin typeface="Arial" panose="020B0604020202020204" pitchFamily="34" charset="0"/>
                <a:ea typeface="Times New Roman" panose="02020603050405020304" pitchFamily="18" charset="0"/>
              </a:rPr>
              <a:t> such as consumer councils, environmentalists, </a:t>
            </a:r>
            <a:endParaRPr lang="en-US" sz="2800" dirty="0"/>
          </a:p>
          <a:p>
            <a:endParaRPr lang="en-US" dirty="0"/>
          </a:p>
        </p:txBody>
      </p:sp>
      <p:pic>
        <p:nvPicPr>
          <p:cNvPr id="6146" name="Picture 2" descr="Free A Man and a Woman Smiling while Looking at each other Stock Photo">
            <a:extLst>
              <a:ext uri="{FF2B5EF4-FFF2-40B4-BE49-F238E27FC236}">
                <a16:creationId xmlns:a16="http://schemas.microsoft.com/office/drawing/2014/main" id="{D0674EB4-C45A-74D8-B956-3E6941BD7BE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83668" y="0"/>
            <a:ext cx="4908331" cy="406750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788B3EC-1059-4590-0CAF-F6FE5341134F}"/>
              </a:ext>
            </a:extLst>
          </p:cNvPr>
          <p:cNvSpPr txBox="1"/>
          <p:nvPr/>
        </p:nvSpPr>
        <p:spPr>
          <a:xfrm>
            <a:off x="7283666" y="4291389"/>
            <a:ext cx="4908331" cy="430887"/>
          </a:xfrm>
          <a:prstGeom prst="rect">
            <a:avLst/>
          </a:prstGeom>
          <a:noFill/>
        </p:spPr>
        <p:txBody>
          <a:bodyPr wrap="square" rtlCol="0">
            <a:spAutoFit/>
          </a:bodyPr>
          <a:lstStyle/>
          <a:p>
            <a:r>
              <a:rPr lang="en-US" sz="1100" dirty="0"/>
              <a:t>https://www.pexels.com/photo/a-man-and-a-woman-smiling-while-looking-at-each-other-7103117/</a:t>
            </a:r>
          </a:p>
        </p:txBody>
      </p:sp>
    </p:spTree>
    <p:extLst>
      <p:ext uri="{BB962C8B-B14F-4D97-AF65-F5344CB8AC3E}">
        <p14:creationId xmlns:p14="http://schemas.microsoft.com/office/powerpoint/2010/main" val="1110755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9F735-D788-7F7E-A9CE-25848BC72171}"/>
              </a:ext>
            </a:extLst>
          </p:cNvPr>
          <p:cNvSpPr>
            <a:spLocks noGrp="1"/>
          </p:cNvSpPr>
          <p:nvPr>
            <p:ph type="title"/>
          </p:nvPr>
        </p:nvSpPr>
        <p:spPr>
          <a:xfrm>
            <a:off x="0" y="0"/>
            <a:ext cx="12192000" cy="945931"/>
          </a:xfrm>
        </p:spPr>
        <p:txBody>
          <a:bodyPr>
            <a:normAutofit fontScale="90000"/>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Macro Environment</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E74B950-5B21-B8B2-DC07-F4D875E944C3}"/>
              </a:ext>
            </a:extLst>
          </p:cNvPr>
          <p:cNvSpPr>
            <a:spLocks noGrp="1"/>
          </p:cNvSpPr>
          <p:nvPr>
            <p:ph sz="half" idx="1"/>
          </p:nvPr>
        </p:nvSpPr>
        <p:spPr>
          <a:xfrm>
            <a:off x="0" y="630620"/>
            <a:ext cx="7677806" cy="6227379"/>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Macro environment involves a set of environmental factors that is beyond the control of an organization. These factors influence the organizational activities to a significant extent. Macro environment is subject to constant change. The changes in macro environment bring opportunities and threats in an organization</a:t>
            </a:r>
            <a:endParaRPr lang="en-US" sz="2800" dirty="0"/>
          </a:p>
        </p:txBody>
      </p:sp>
      <p:pic>
        <p:nvPicPr>
          <p:cNvPr id="4098" name="Picture 2" descr="Free Elderly Man looking at a Product Stock Photo">
            <a:extLst>
              <a:ext uri="{FF2B5EF4-FFF2-40B4-BE49-F238E27FC236}">
                <a16:creationId xmlns:a16="http://schemas.microsoft.com/office/drawing/2014/main" id="{95EF9DEE-A7D6-EC8E-DD1B-421D73152BA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77807" y="0"/>
            <a:ext cx="4514193" cy="356300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6F9D47-4258-B233-855C-A4E8BA0826DC}"/>
              </a:ext>
            </a:extLst>
          </p:cNvPr>
          <p:cNvSpPr txBox="1"/>
          <p:nvPr/>
        </p:nvSpPr>
        <p:spPr>
          <a:xfrm>
            <a:off x="8308428" y="3563008"/>
            <a:ext cx="3883571" cy="430887"/>
          </a:xfrm>
          <a:prstGeom prst="rect">
            <a:avLst/>
          </a:prstGeom>
          <a:noFill/>
        </p:spPr>
        <p:txBody>
          <a:bodyPr wrap="square" rtlCol="0">
            <a:spAutoFit/>
          </a:bodyPr>
          <a:lstStyle/>
          <a:p>
            <a:r>
              <a:rPr lang="en-US" sz="1100" dirty="0"/>
              <a:t>https://www.pexels.com/photo/elderly-man-looking-at-a-product-8422692/</a:t>
            </a:r>
          </a:p>
        </p:txBody>
      </p:sp>
    </p:spTree>
    <p:extLst>
      <p:ext uri="{BB962C8B-B14F-4D97-AF65-F5344CB8AC3E}">
        <p14:creationId xmlns:p14="http://schemas.microsoft.com/office/powerpoint/2010/main" val="14778491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58BF4-83CE-2C5E-EE8A-0DA651C33F7D}"/>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Macro Environment</a:t>
            </a:r>
            <a:endParaRPr lang="en-US" dirty="0"/>
          </a:p>
        </p:txBody>
      </p:sp>
      <p:sp>
        <p:nvSpPr>
          <p:cNvPr id="3" name="Content Placeholder 2">
            <a:extLst>
              <a:ext uri="{FF2B5EF4-FFF2-40B4-BE49-F238E27FC236}">
                <a16:creationId xmlns:a16="http://schemas.microsoft.com/office/drawing/2014/main" id="{18015B36-D84E-102B-41B1-56D990149E1A}"/>
              </a:ext>
            </a:extLst>
          </p:cNvPr>
          <p:cNvSpPr>
            <a:spLocks noGrp="1"/>
          </p:cNvSpPr>
          <p:nvPr>
            <p:ph sz="half" idx="1"/>
          </p:nvPr>
        </p:nvSpPr>
        <p:spPr>
          <a:xfrm>
            <a:off x="0" y="816638"/>
            <a:ext cx="6096000" cy="6041362"/>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Demographic Environment: </a:t>
            </a:r>
            <a:r>
              <a:rPr lang="en-US" sz="2800" kern="0" dirty="0">
                <a:solidFill>
                  <a:srgbClr val="000000"/>
                </a:solidFill>
                <a:effectLst/>
                <a:latin typeface="Times New Roman" panose="02020603050405020304" pitchFamily="18" charset="0"/>
                <a:ea typeface="Times New Roman" panose="02020603050405020304" pitchFamily="18" charset="0"/>
              </a:rPr>
              <a:t>Demographic environment is the scientific study of human population in terms of elements, such as age, gender, education, occupation, income, and location</a:t>
            </a:r>
            <a:endParaRPr lang="en-US" sz="2800" dirty="0"/>
          </a:p>
        </p:txBody>
      </p:sp>
      <p:sp>
        <p:nvSpPr>
          <p:cNvPr id="4" name="Content Placeholder 3">
            <a:extLst>
              <a:ext uri="{FF2B5EF4-FFF2-40B4-BE49-F238E27FC236}">
                <a16:creationId xmlns:a16="http://schemas.microsoft.com/office/drawing/2014/main" id="{94F681C9-4F4C-09BD-BD1A-690E18A3DFF0}"/>
              </a:ext>
            </a:extLst>
          </p:cNvPr>
          <p:cNvSpPr>
            <a:spLocks noGrp="1"/>
          </p:cNvSpPr>
          <p:nvPr>
            <p:ph sz="half" idx="2"/>
          </p:nvPr>
        </p:nvSpPr>
        <p:spPr>
          <a:xfrm>
            <a:off x="5959366" y="816638"/>
            <a:ext cx="6232634" cy="5931003"/>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Demographic environment is responsible for the variation in the tastes and preferences and buying patterns of individuals. The changes in demographic environment persuade an organization to modify marketing strategies to address the altering needs of customers</a:t>
            </a:r>
            <a:endParaRPr lang="en-US" sz="2800" dirty="0"/>
          </a:p>
        </p:txBody>
      </p:sp>
    </p:spTree>
    <p:extLst>
      <p:ext uri="{BB962C8B-B14F-4D97-AF65-F5344CB8AC3E}">
        <p14:creationId xmlns:p14="http://schemas.microsoft.com/office/powerpoint/2010/main" val="2622645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C415-5715-3C78-3213-F3AD1C3E78D0}"/>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Macro Environment</a:t>
            </a:r>
            <a:endParaRPr lang="en-US" dirty="0"/>
          </a:p>
        </p:txBody>
      </p:sp>
      <p:sp>
        <p:nvSpPr>
          <p:cNvPr id="3" name="Content Placeholder 2">
            <a:extLst>
              <a:ext uri="{FF2B5EF4-FFF2-40B4-BE49-F238E27FC236}">
                <a16:creationId xmlns:a16="http://schemas.microsoft.com/office/drawing/2014/main" id="{B786B708-8294-0448-8248-C38DCBEBF6D4}"/>
              </a:ext>
            </a:extLst>
          </p:cNvPr>
          <p:cNvSpPr>
            <a:spLocks noGrp="1"/>
          </p:cNvSpPr>
          <p:nvPr>
            <p:ph sz="half" idx="1"/>
          </p:nvPr>
        </p:nvSpPr>
        <p:spPr>
          <a:xfrm>
            <a:off x="0" y="551792"/>
            <a:ext cx="7330966" cy="6306207"/>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Economic Environment: </a:t>
            </a:r>
            <a:r>
              <a:rPr lang="en-US" sz="2800" kern="0" dirty="0">
                <a:solidFill>
                  <a:srgbClr val="000000"/>
                </a:solidFill>
                <a:effectLst/>
                <a:latin typeface="Times New Roman" panose="02020603050405020304" pitchFamily="18" charset="0"/>
                <a:ea typeface="Times New Roman" panose="02020603050405020304" pitchFamily="18" charset="0"/>
              </a:rPr>
              <a:t>Economic environment affects the organization’s costs structure and customers’ purchasing power. The purchasing power of a customer depends on the current income, prices of the product, savings, and credit availability.</a:t>
            </a:r>
            <a:endParaRPr lang="en-US" sz="2800" dirty="0"/>
          </a:p>
        </p:txBody>
      </p:sp>
      <p:pic>
        <p:nvPicPr>
          <p:cNvPr id="5122" name="Picture 2" descr="Free Ethnic girl choosing fruit from box in bazaar with mother Stock Photo">
            <a:extLst>
              <a:ext uri="{FF2B5EF4-FFF2-40B4-BE49-F238E27FC236}">
                <a16:creationId xmlns:a16="http://schemas.microsoft.com/office/drawing/2014/main" id="{46A1FEDC-1064-B934-26BA-66FB0CA5426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30966" y="0"/>
            <a:ext cx="4861034" cy="37206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719382-ADE0-4062-0875-6C984140127F}"/>
              </a:ext>
            </a:extLst>
          </p:cNvPr>
          <p:cNvSpPr txBox="1"/>
          <p:nvPr/>
        </p:nvSpPr>
        <p:spPr>
          <a:xfrm>
            <a:off x="7330966" y="3941379"/>
            <a:ext cx="4861033" cy="430887"/>
          </a:xfrm>
          <a:prstGeom prst="rect">
            <a:avLst/>
          </a:prstGeom>
          <a:noFill/>
        </p:spPr>
        <p:txBody>
          <a:bodyPr wrap="square" rtlCol="0">
            <a:spAutoFit/>
          </a:bodyPr>
          <a:lstStyle/>
          <a:p>
            <a:r>
              <a:rPr lang="en-US" sz="1100" dirty="0"/>
              <a:t>https://www.pexels.com/photo/ethnic-girl-choosing-fruit-from-box-in-bazaar-with-mother-5094489/</a:t>
            </a:r>
          </a:p>
        </p:txBody>
      </p:sp>
    </p:spTree>
    <p:extLst>
      <p:ext uri="{BB962C8B-B14F-4D97-AF65-F5344CB8AC3E}">
        <p14:creationId xmlns:p14="http://schemas.microsoft.com/office/powerpoint/2010/main" val="3123911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7CB1C-7AF6-0A1A-1591-041C779F3F2E}"/>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latin typeface="Times New Roman" panose="02020603050405020304" pitchFamily="18" charset="0"/>
                <a:ea typeface="Times New Roman" panose="02020603050405020304" pitchFamily="18" charset="0"/>
              </a:rPr>
              <a:t>F</a:t>
            </a:r>
            <a:r>
              <a:rPr lang="en-US" sz="2800" b="1" kern="0" dirty="0">
                <a:solidFill>
                  <a:srgbClr val="000000"/>
                </a:solidFill>
                <a:effectLst/>
                <a:latin typeface="Times New Roman" panose="02020603050405020304" pitchFamily="18" charset="0"/>
                <a:ea typeface="Times New Roman" panose="02020603050405020304" pitchFamily="18" charset="0"/>
              </a:rPr>
              <a:t>actors of economic environment </a:t>
            </a:r>
            <a:endParaRPr lang="en-US" sz="2800" dirty="0"/>
          </a:p>
        </p:txBody>
      </p:sp>
      <p:sp>
        <p:nvSpPr>
          <p:cNvPr id="3" name="Content Placeholder 2">
            <a:extLst>
              <a:ext uri="{FF2B5EF4-FFF2-40B4-BE49-F238E27FC236}">
                <a16:creationId xmlns:a16="http://schemas.microsoft.com/office/drawing/2014/main" id="{FA6D4B0D-78E7-CB76-96F8-4455B1BF4BC0}"/>
              </a:ext>
            </a:extLst>
          </p:cNvPr>
          <p:cNvSpPr>
            <a:spLocks noGrp="1"/>
          </p:cNvSpPr>
          <p:nvPr>
            <p:ph idx="1"/>
          </p:nvPr>
        </p:nvSpPr>
        <p:spPr>
          <a:xfrm>
            <a:off x="0" y="504497"/>
            <a:ext cx="12192000" cy="6353503"/>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Inflation: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influences the customers’ demand for different products. For</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 higher petrol prices lead to a fall in demand for cars.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Interest Rates: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determines the borrowing activities of the organization.</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increase in interest rates for loan may lead organizations to cut</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their important activities.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Unemployment: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leads to a no income state, which affects the purchasing</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power of an individual.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 Income: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regulates the buying behavior of a customer. The  change in the customer’s income leads to changed spending patterns for the products, such as food and clothing.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96518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60A43-CEEF-05B9-3FBD-1B1B2F63266C}"/>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Macro Environment</a:t>
            </a:r>
            <a:endParaRPr lang="en-US" dirty="0"/>
          </a:p>
        </p:txBody>
      </p:sp>
      <p:sp>
        <p:nvSpPr>
          <p:cNvPr id="3" name="Content Placeholder 2">
            <a:extLst>
              <a:ext uri="{FF2B5EF4-FFF2-40B4-BE49-F238E27FC236}">
                <a16:creationId xmlns:a16="http://schemas.microsoft.com/office/drawing/2014/main" id="{E2B35AD6-EE44-88F3-7777-33B8064A8A37}"/>
              </a:ext>
            </a:extLst>
          </p:cNvPr>
          <p:cNvSpPr>
            <a:spLocks noGrp="1"/>
          </p:cNvSpPr>
          <p:nvPr>
            <p:ph sz="half" idx="1"/>
          </p:nvPr>
        </p:nvSpPr>
        <p:spPr>
          <a:xfrm>
            <a:off x="0" y="488730"/>
            <a:ext cx="5959366" cy="6180083"/>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Monetary and Fiscal Policy: </a:t>
            </a:r>
            <a:r>
              <a:rPr lang="en-US" sz="2800" kern="0" dirty="0">
                <a:solidFill>
                  <a:srgbClr val="000000"/>
                </a:solidFill>
                <a:effectLst/>
                <a:latin typeface="Times New Roman" panose="02020603050405020304" pitchFamily="18" charset="0"/>
                <a:ea typeface="Times New Roman" panose="02020603050405020304" pitchFamily="18" charset="0"/>
              </a:rPr>
              <a:t>It affects all the organizations. The monetary policy stabilizes the economy by controlling the interest rates and money supply in an economy; whereas, fiscal policy regulates the government spending in various areas by collecting the revenue from the citizens by taxing their income</a:t>
            </a:r>
            <a:endParaRPr lang="en-US" sz="2800" dirty="0"/>
          </a:p>
        </p:txBody>
      </p:sp>
      <p:sp>
        <p:nvSpPr>
          <p:cNvPr id="4" name="Content Placeholder 3">
            <a:extLst>
              <a:ext uri="{FF2B5EF4-FFF2-40B4-BE49-F238E27FC236}">
                <a16:creationId xmlns:a16="http://schemas.microsoft.com/office/drawing/2014/main" id="{65EF2E80-192C-8099-A8C3-7811A94518F4}"/>
              </a:ext>
            </a:extLst>
          </p:cNvPr>
          <p:cNvSpPr>
            <a:spLocks noGrp="1"/>
          </p:cNvSpPr>
          <p:nvPr>
            <p:ph sz="half" idx="2"/>
          </p:nvPr>
        </p:nvSpPr>
        <p:spPr>
          <a:xfrm>
            <a:off x="5959366" y="488730"/>
            <a:ext cx="6232634" cy="6369269"/>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Natural Environment: </a:t>
            </a:r>
            <a:r>
              <a:rPr lang="en-US" sz="2800" kern="0" dirty="0">
                <a:solidFill>
                  <a:srgbClr val="000000"/>
                </a:solidFill>
                <a:effectLst/>
                <a:latin typeface="Times New Roman" panose="02020603050405020304" pitchFamily="18" charset="0"/>
                <a:ea typeface="Times New Roman" panose="02020603050405020304" pitchFamily="18" charset="0"/>
              </a:rPr>
              <a:t>Natural environment consists of natural resources, which are needed as raw materials to manufacture products by the organization</a:t>
            </a:r>
            <a:endParaRPr lang="en-US" sz="2800" dirty="0"/>
          </a:p>
        </p:txBody>
      </p:sp>
    </p:spTree>
    <p:extLst>
      <p:ext uri="{BB962C8B-B14F-4D97-AF65-F5344CB8AC3E}">
        <p14:creationId xmlns:p14="http://schemas.microsoft.com/office/powerpoint/2010/main" val="4243347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2534F-6DDA-3FE4-5C5B-A3D6D1D332AD}"/>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Macro Environment</a:t>
            </a:r>
            <a:endParaRPr lang="en-US" dirty="0"/>
          </a:p>
        </p:txBody>
      </p:sp>
      <p:sp>
        <p:nvSpPr>
          <p:cNvPr id="3" name="Content Placeholder 2">
            <a:extLst>
              <a:ext uri="{FF2B5EF4-FFF2-40B4-BE49-F238E27FC236}">
                <a16:creationId xmlns:a16="http://schemas.microsoft.com/office/drawing/2014/main" id="{310C3F59-9D4F-AC10-DAF9-3C1FD0459123}"/>
              </a:ext>
            </a:extLst>
          </p:cNvPr>
          <p:cNvSpPr>
            <a:spLocks noGrp="1"/>
          </p:cNvSpPr>
          <p:nvPr>
            <p:ph sz="half" idx="1"/>
          </p:nvPr>
        </p:nvSpPr>
        <p:spPr>
          <a:xfrm>
            <a:off x="0" y="583324"/>
            <a:ext cx="6096000" cy="6274676"/>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Socio-Cultural Environment: </a:t>
            </a:r>
            <a:r>
              <a:rPr lang="en-US" sz="2800" kern="0" dirty="0">
                <a:solidFill>
                  <a:srgbClr val="000000"/>
                </a:solidFill>
                <a:effectLst/>
                <a:latin typeface="Times New Roman" panose="02020603050405020304" pitchFamily="18" charset="0"/>
                <a:ea typeface="Times New Roman" panose="02020603050405020304" pitchFamily="18" charset="0"/>
              </a:rPr>
              <a:t>Socio-cultural environment comprises forces, such as society’s basic values, attitudes, perception, and behavior. These forces help in determining that what type of products customers prefer, what influences the purchase attitude or decision, which brand they prefer, and at what time they buy the products. </a:t>
            </a:r>
            <a:endParaRPr lang="en-US" sz="2800" dirty="0"/>
          </a:p>
        </p:txBody>
      </p:sp>
      <p:sp>
        <p:nvSpPr>
          <p:cNvPr id="4" name="Content Placeholder 3">
            <a:extLst>
              <a:ext uri="{FF2B5EF4-FFF2-40B4-BE49-F238E27FC236}">
                <a16:creationId xmlns:a16="http://schemas.microsoft.com/office/drawing/2014/main" id="{BBE7EE6F-54D5-9770-4D5E-975E059405F1}"/>
              </a:ext>
            </a:extLst>
          </p:cNvPr>
          <p:cNvSpPr>
            <a:spLocks noGrp="1"/>
          </p:cNvSpPr>
          <p:nvPr>
            <p:ph sz="half" idx="2"/>
          </p:nvPr>
        </p:nvSpPr>
        <p:spPr>
          <a:xfrm>
            <a:off x="6096000" y="583324"/>
            <a:ext cx="6096000" cy="6274675"/>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Technological Environment: </a:t>
            </a:r>
            <a:r>
              <a:rPr lang="en-US" sz="2800" kern="0" dirty="0">
                <a:solidFill>
                  <a:srgbClr val="000000"/>
                </a:solidFill>
                <a:effectLst/>
                <a:latin typeface="Times New Roman" panose="02020603050405020304" pitchFamily="18" charset="0"/>
                <a:ea typeface="Times New Roman" panose="02020603050405020304" pitchFamily="18" charset="0"/>
              </a:rPr>
              <a:t>Technology is one of the elements that have great potential to influence the business of an organization. It is dynamic, as it changes rapidly. Technology provides several threats and opportunities to the business environment</a:t>
            </a:r>
            <a:endParaRPr lang="en-US" sz="2800" dirty="0"/>
          </a:p>
        </p:txBody>
      </p:sp>
    </p:spTree>
    <p:extLst>
      <p:ext uri="{BB962C8B-B14F-4D97-AF65-F5344CB8AC3E}">
        <p14:creationId xmlns:p14="http://schemas.microsoft.com/office/powerpoint/2010/main" val="41902899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43FC7-8EA3-A271-2BAF-49EA31BEE9AB}"/>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latin typeface="Times New Roman" panose="02020603050405020304" pitchFamily="18" charset="0"/>
                <a:ea typeface="Times New Roman" panose="02020603050405020304" pitchFamily="18" charset="0"/>
              </a:rPr>
              <a:t>T</a:t>
            </a:r>
            <a:r>
              <a:rPr lang="en-US" sz="2800" b="1" kern="0" dirty="0">
                <a:solidFill>
                  <a:srgbClr val="000000"/>
                </a:solidFill>
                <a:effectLst/>
                <a:latin typeface="Times New Roman" panose="02020603050405020304" pitchFamily="18" charset="0"/>
                <a:ea typeface="Times New Roman" panose="02020603050405020304" pitchFamily="18" charset="0"/>
              </a:rPr>
              <a:t>echnological trends that affect the marketing environment</a:t>
            </a:r>
            <a:endParaRPr lang="en-US" sz="2800" dirty="0"/>
          </a:p>
        </p:txBody>
      </p:sp>
      <p:sp>
        <p:nvSpPr>
          <p:cNvPr id="3" name="Content Placeholder 2">
            <a:extLst>
              <a:ext uri="{FF2B5EF4-FFF2-40B4-BE49-F238E27FC236}">
                <a16:creationId xmlns:a16="http://schemas.microsoft.com/office/drawing/2014/main" id="{7943BB8B-224C-7044-7D19-CC7F85323148}"/>
              </a:ext>
            </a:extLst>
          </p:cNvPr>
          <p:cNvSpPr>
            <a:spLocks noGrp="1"/>
          </p:cNvSpPr>
          <p:nvPr>
            <p:ph idx="1"/>
          </p:nvPr>
        </p:nvSpPr>
        <p:spPr>
          <a:xfrm>
            <a:off x="0" y="630621"/>
            <a:ext cx="12192000" cy="6227379"/>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Pace of Technological Change: </a:t>
            </a:r>
            <a:r>
              <a:rPr lang="en-US" sz="2800" kern="0" dirty="0">
                <a:solidFill>
                  <a:srgbClr val="000000"/>
                </a:solidFill>
                <a:effectLst/>
                <a:latin typeface="Times New Roman" panose="02020603050405020304" pitchFamily="18" charset="0"/>
                <a:ea typeface="Times New Roman" panose="02020603050405020304" pitchFamily="18" charset="0"/>
              </a:rPr>
              <a:t> leads to product obsolescence at a rapid pace. If the pace of technological change is very rapid then organizations need to modify their products as and when required</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Research and Development: </a:t>
            </a:r>
            <a:r>
              <a:rPr lang="en-US" sz="2800" kern="0" dirty="0">
                <a:solidFill>
                  <a:srgbClr val="000000"/>
                </a:solidFill>
                <a:effectLst/>
                <a:latin typeface="Times New Roman" panose="02020603050405020304" pitchFamily="18" charset="0"/>
                <a:ea typeface="Times New Roman" panose="02020603050405020304" pitchFamily="18" charset="0"/>
              </a:rPr>
              <a:t>helps in increasing growth opportunities for an organization. Many organizations have developed a separate team for R&amp;D to bring innovation in its products</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Increased Regulation: </a:t>
            </a:r>
            <a:r>
              <a:rPr lang="en-US" sz="2800" kern="0" dirty="0">
                <a:solidFill>
                  <a:srgbClr val="000000"/>
                </a:solidFill>
                <a:effectLst/>
                <a:latin typeface="Times New Roman" panose="02020603050405020304" pitchFamily="18" charset="0"/>
                <a:ea typeface="Times New Roman" panose="02020603050405020304" pitchFamily="18" charset="0"/>
              </a:rPr>
              <a:t> refers to government guidelines to ban unsafe products. Marketers should be aware of these regulations to prevent their violation. </a:t>
            </a:r>
            <a:endParaRPr lang="en-US" sz="2800" dirty="0"/>
          </a:p>
        </p:txBody>
      </p:sp>
    </p:spTree>
    <p:extLst>
      <p:ext uri="{BB962C8B-B14F-4D97-AF65-F5344CB8AC3E}">
        <p14:creationId xmlns:p14="http://schemas.microsoft.com/office/powerpoint/2010/main" val="39340130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87317-4871-6C66-6919-03D4BC22AF3A}"/>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Macro Environment</a:t>
            </a:r>
            <a:endParaRPr lang="en-US" dirty="0"/>
          </a:p>
        </p:txBody>
      </p:sp>
      <p:sp>
        <p:nvSpPr>
          <p:cNvPr id="3" name="Content Placeholder 2">
            <a:extLst>
              <a:ext uri="{FF2B5EF4-FFF2-40B4-BE49-F238E27FC236}">
                <a16:creationId xmlns:a16="http://schemas.microsoft.com/office/drawing/2014/main" id="{DC2115BE-6277-0B77-85D0-92F7857B2A8A}"/>
              </a:ext>
            </a:extLst>
          </p:cNvPr>
          <p:cNvSpPr>
            <a:spLocks noGrp="1"/>
          </p:cNvSpPr>
          <p:nvPr>
            <p:ph sz="half" idx="1"/>
          </p:nvPr>
        </p:nvSpPr>
        <p:spPr>
          <a:xfrm>
            <a:off x="0" y="816638"/>
            <a:ext cx="6211614" cy="5883707"/>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Political and Legal Environment: </a:t>
            </a:r>
            <a:r>
              <a:rPr lang="en-US" sz="2800" kern="0" dirty="0">
                <a:solidFill>
                  <a:srgbClr val="000000"/>
                </a:solidFill>
                <a:effectLst/>
                <a:latin typeface="Times New Roman" panose="02020603050405020304" pitchFamily="18" charset="0"/>
                <a:ea typeface="Times New Roman" panose="02020603050405020304" pitchFamily="18" charset="0"/>
              </a:rPr>
              <a:t>Political and legal environment consists of legal bodies and government agencies that influence and limit the organizations and individuals</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Every organization should take care of the fact that marketing activities should not harm the political and legal environment prevailing in a country.</a:t>
            </a:r>
            <a:endParaRPr lang="en-US" sz="2800" dirty="0"/>
          </a:p>
        </p:txBody>
      </p:sp>
      <p:sp>
        <p:nvSpPr>
          <p:cNvPr id="4" name="Content Placeholder 3">
            <a:extLst>
              <a:ext uri="{FF2B5EF4-FFF2-40B4-BE49-F238E27FC236}">
                <a16:creationId xmlns:a16="http://schemas.microsoft.com/office/drawing/2014/main" id="{A10FEBCF-69C2-51B5-1C4E-7C3D38E07EAB}"/>
              </a:ext>
            </a:extLst>
          </p:cNvPr>
          <p:cNvSpPr>
            <a:spLocks noGrp="1"/>
          </p:cNvSpPr>
          <p:nvPr>
            <p:ph sz="half" idx="2"/>
          </p:nvPr>
        </p:nvSpPr>
        <p:spPr>
          <a:xfrm>
            <a:off x="6211614" y="614855"/>
            <a:ext cx="5980386" cy="6230549"/>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political and legal environment has a serious impact on the economic environment of a country.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33977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9598C-3B67-39ED-645C-C6E9160AE334}"/>
              </a:ext>
            </a:extLst>
          </p:cNvPr>
          <p:cNvSpPr>
            <a:spLocks noGrp="1"/>
          </p:cNvSpPr>
          <p:nvPr>
            <p:ph type="title"/>
          </p:nvPr>
        </p:nvSpPr>
        <p:spPr>
          <a:xfrm>
            <a:off x="0" y="0"/>
            <a:ext cx="12192000" cy="961697"/>
          </a:xfrm>
        </p:spPr>
        <p:txBody>
          <a:bodyPr>
            <a:normAutofit/>
          </a:bodyPr>
          <a:lstStyle/>
          <a:p>
            <a:r>
              <a:rPr lang="en-US" sz="2800" b="1" kern="0" dirty="0">
                <a:solidFill>
                  <a:srgbClr val="000000"/>
                </a:solidFill>
                <a:latin typeface="Times New Roman" panose="02020603050405020304" pitchFamily="18" charset="0"/>
                <a:ea typeface="Times New Roman" panose="02020603050405020304" pitchFamily="18" charset="0"/>
              </a:rPr>
              <a:t>L</a:t>
            </a:r>
            <a:r>
              <a:rPr lang="en-US" sz="2800" b="1" kern="0" dirty="0">
                <a:solidFill>
                  <a:srgbClr val="000000"/>
                </a:solidFill>
                <a:effectLst/>
                <a:latin typeface="Times New Roman" panose="02020603050405020304" pitchFamily="18" charset="0"/>
                <a:ea typeface="Times New Roman" panose="02020603050405020304" pitchFamily="18" charset="0"/>
              </a:rPr>
              <a:t>egislations affecting the marketing activities</a:t>
            </a:r>
            <a:endParaRPr lang="en-US" sz="2800" dirty="0"/>
          </a:p>
        </p:txBody>
      </p:sp>
      <p:sp>
        <p:nvSpPr>
          <p:cNvPr id="3" name="Content Placeholder 2">
            <a:extLst>
              <a:ext uri="{FF2B5EF4-FFF2-40B4-BE49-F238E27FC236}">
                <a16:creationId xmlns:a16="http://schemas.microsoft.com/office/drawing/2014/main" id="{C5666EEE-57B1-3D41-E5E1-8F5D65183632}"/>
              </a:ext>
            </a:extLst>
          </p:cNvPr>
          <p:cNvSpPr>
            <a:spLocks noGrp="1"/>
          </p:cNvSpPr>
          <p:nvPr>
            <p:ph idx="1"/>
          </p:nvPr>
        </p:nvSpPr>
        <p:spPr>
          <a:xfrm>
            <a:off x="-1" y="804041"/>
            <a:ext cx="12191999" cy="6053959"/>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Anti-pollution laws, which affect the production or manufacturing of various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 legislation, which tries to protect the customer’s interest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38207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DE403-1291-2D38-9AAC-D4BF54AF05F7}"/>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latin typeface="Times New Roman" panose="02020603050405020304" pitchFamily="18" charset="0"/>
                <a:ea typeface="Times New Roman" panose="02020603050405020304" pitchFamily="18" charset="0"/>
              </a:rPr>
              <a:t>N</a:t>
            </a:r>
            <a:r>
              <a:rPr lang="en-US" sz="2800" b="1" kern="0" dirty="0">
                <a:solidFill>
                  <a:srgbClr val="000000"/>
                </a:solidFill>
                <a:effectLst/>
                <a:latin typeface="Times New Roman" panose="02020603050405020304" pitchFamily="18" charset="0"/>
                <a:ea typeface="Times New Roman" panose="02020603050405020304" pitchFamily="18" charset="0"/>
              </a:rPr>
              <a:t>atural factors affect the marketing activities </a:t>
            </a:r>
            <a:endParaRPr lang="en-US" sz="2800" dirty="0"/>
          </a:p>
        </p:txBody>
      </p:sp>
      <p:sp>
        <p:nvSpPr>
          <p:cNvPr id="3" name="Content Placeholder 2">
            <a:extLst>
              <a:ext uri="{FF2B5EF4-FFF2-40B4-BE49-F238E27FC236}">
                <a16:creationId xmlns:a16="http://schemas.microsoft.com/office/drawing/2014/main" id="{F818A9ED-3186-4562-EBCA-6723ED538BFD}"/>
              </a:ext>
            </a:extLst>
          </p:cNvPr>
          <p:cNvSpPr>
            <a:spLocks noGrp="1"/>
          </p:cNvSpPr>
          <p:nvPr>
            <p:ph idx="1"/>
          </p:nvPr>
        </p:nvSpPr>
        <p:spPr>
          <a:xfrm>
            <a:off x="0" y="693683"/>
            <a:ext cx="12192000" cy="6164317"/>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Natural Resources: </a:t>
            </a:r>
            <a:r>
              <a:rPr lang="en-US" sz="2800" kern="0" dirty="0">
                <a:solidFill>
                  <a:srgbClr val="000000"/>
                </a:solidFill>
                <a:effectLst/>
                <a:latin typeface="Times New Roman" panose="02020603050405020304" pitchFamily="18" charset="0"/>
                <a:ea typeface="Times New Roman" panose="02020603050405020304" pitchFamily="18" charset="0"/>
              </a:rPr>
              <a:t>serves as raw material for manufacturing various products. Every organization consumes natural resources for the production of its products. Organizations are realizing the problem of depletion of resources and trying best to use these resources judiciously. </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Weather: </a:t>
            </a:r>
            <a:r>
              <a:rPr lang="en-US" sz="2800" kern="0" dirty="0">
                <a:solidFill>
                  <a:srgbClr val="000000"/>
                </a:solidFill>
                <a:effectLst/>
                <a:latin typeface="Times New Roman" panose="02020603050405020304" pitchFamily="18" charset="0"/>
                <a:ea typeface="Times New Roman" panose="02020603050405020304" pitchFamily="18" charset="0"/>
              </a:rPr>
              <a:t>leads to opportunities or threats for the organizations</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Pollution: </a:t>
            </a:r>
            <a:r>
              <a:rPr lang="en-US" sz="2800" kern="0" dirty="0">
                <a:solidFill>
                  <a:srgbClr val="000000"/>
                </a:solidFill>
                <a:effectLst/>
                <a:latin typeface="Times New Roman" panose="02020603050405020304" pitchFamily="18" charset="0"/>
                <a:ea typeface="Times New Roman" panose="02020603050405020304" pitchFamily="18" charset="0"/>
              </a:rPr>
              <a:t>includes air, water, and noise pollution, which lead to environmental degradation. Now-a-days, organizations tend to promote environment friendly products through its marketing activities</a:t>
            </a:r>
            <a:endParaRPr lang="en-US" sz="2800" dirty="0"/>
          </a:p>
        </p:txBody>
      </p:sp>
    </p:spTree>
    <p:extLst>
      <p:ext uri="{BB962C8B-B14F-4D97-AF65-F5344CB8AC3E}">
        <p14:creationId xmlns:p14="http://schemas.microsoft.com/office/powerpoint/2010/main" val="3741494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940C5-DBE2-EB4A-9972-71902AAEEA93}"/>
              </a:ext>
            </a:extLst>
          </p:cNvPr>
          <p:cNvSpPr>
            <a:spLocks noGrp="1"/>
          </p:cNvSpPr>
          <p:nvPr>
            <p:ph type="title"/>
          </p:nvPr>
        </p:nvSpPr>
        <p:spPr>
          <a:xfrm>
            <a:off x="0" y="0"/>
            <a:ext cx="12192000" cy="1087821"/>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Significance for scanning the Marketing Environment</a:t>
            </a:r>
            <a:endParaRPr lang="en-US" sz="2800" dirty="0"/>
          </a:p>
        </p:txBody>
      </p:sp>
      <p:sp>
        <p:nvSpPr>
          <p:cNvPr id="3" name="Content Placeholder 2">
            <a:extLst>
              <a:ext uri="{FF2B5EF4-FFF2-40B4-BE49-F238E27FC236}">
                <a16:creationId xmlns:a16="http://schemas.microsoft.com/office/drawing/2014/main" id="{D2CA16E5-F926-82D1-9794-82C8F26C4524}"/>
              </a:ext>
            </a:extLst>
          </p:cNvPr>
          <p:cNvSpPr>
            <a:spLocks noGrp="1"/>
          </p:cNvSpPr>
          <p:nvPr>
            <p:ph sz="half" idx="1"/>
          </p:nvPr>
        </p:nvSpPr>
        <p:spPr>
          <a:xfrm>
            <a:off x="0" y="819806"/>
            <a:ext cx="6096000" cy="5896303"/>
          </a:xfrm>
        </p:spPr>
        <p:txBody>
          <a:bodyPr>
            <a:normAutofit lnSpcReduction="10000"/>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The business environment is not static. It is continuously changing with fast speed</a:t>
            </a:r>
          </a:p>
          <a:p>
            <a:pPr marR="0" algn="just">
              <a:lnSpc>
                <a:spcPct val="115000"/>
              </a:lnSpc>
              <a:spcBef>
                <a:spcPts val="0"/>
              </a:spcBef>
              <a:spcAft>
                <a:spcPts val="0"/>
              </a:spcAft>
              <a:buFont typeface="Arial" panose="020B0604020202020204" pitchFamily="34" charset="0"/>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Become well acquainted with the changes in the environment.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R="0" algn="just">
              <a:lnSpc>
                <a:spcPct val="115000"/>
              </a:lnSpc>
              <a:spcBef>
                <a:spcPts val="0"/>
              </a:spcBef>
              <a:spcAft>
                <a:spcPts val="0"/>
              </a:spcAft>
              <a:buFont typeface="Arial" panose="020B0604020202020204" pitchFamily="34" charset="0"/>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Gain qualitative information about the business environment; which will help him to develop strategies in order to cope with ever changing environment.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R="0" algn="just">
              <a:lnSpc>
                <a:spcPct val="115000"/>
              </a:lnSpc>
              <a:spcBef>
                <a:spcPts val="0"/>
              </a:spcBef>
              <a:spcAft>
                <a:spcPts val="0"/>
              </a:spcAft>
              <a:buFont typeface="Arial" panose="020B0604020202020204" pitchFamily="34" charset="0"/>
              <a:buChar char="•"/>
            </a:pPr>
            <a:r>
              <a:rPr lang="en-US" sz="2800" kern="0" dirty="0">
                <a:solidFill>
                  <a:srgbClr val="42414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Conduct marketing analysis in order to understand the markets needs and wants so as to modify its products to satisfy these market requirements.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AED811C-4AD1-2C05-B2B3-E49AA5A34B62}"/>
              </a:ext>
            </a:extLst>
          </p:cNvPr>
          <p:cNvSpPr>
            <a:spLocks noGrp="1"/>
          </p:cNvSpPr>
          <p:nvPr>
            <p:ph sz="half" idx="2"/>
          </p:nvPr>
        </p:nvSpPr>
        <p:spPr>
          <a:xfrm>
            <a:off x="6096000" y="488731"/>
            <a:ext cx="6096000" cy="6369269"/>
          </a:xfrm>
        </p:spPr>
        <p:txBody>
          <a:bodyPr>
            <a:normAutofit lnSpcReduction="10000"/>
          </a:bodyPr>
          <a:lstStyle/>
          <a:p>
            <a:pPr marR="0" algn="just">
              <a:lnSpc>
                <a:spcPct val="115000"/>
              </a:lnSpc>
              <a:spcBef>
                <a:spcPts val="0"/>
              </a:spcBef>
              <a:spcAft>
                <a:spcPts val="0"/>
              </a:spcAft>
              <a:buFont typeface="Arial" panose="020B0604020202020204" pitchFamily="34" charset="0"/>
              <a:buChar char="•"/>
            </a:pPr>
            <a:r>
              <a:rPr lang="en-US" sz="3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Decide on matters related to Government-legal-regulatory policies in a particular country so as to formulate its strategies successfully amidst these policies.</a:t>
            </a: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R="0" algn="just">
              <a:lnSpc>
                <a:spcPct val="115000"/>
              </a:lnSpc>
              <a:spcBef>
                <a:spcPts val="0"/>
              </a:spcBef>
              <a:spcAft>
                <a:spcPts val="0"/>
              </a:spcAft>
              <a:buFont typeface="Arial" panose="020B0604020202020204" pitchFamily="34" charset="0"/>
              <a:buChar char="•"/>
            </a:pPr>
            <a:r>
              <a:rPr lang="en-US" sz="3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Allocate its resources effectively and diversify either into a new market</a:t>
            </a:r>
            <a:r>
              <a:rPr lang="en-US" sz="3000" kern="100" dirty="0">
                <a:latin typeface="Aptos" panose="020B0004020202020204" pitchFamily="34" charset="0"/>
                <a:ea typeface="Times New Roman" panose="02020603050405020304" pitchFamily="18" charset="0"/>
                <a:cs typeface="Times New Roman" panose="02020603050405020304" pitchFamily="18" charset="0"/>
              </a:rPr>
              <a:t> </a:t>
            </a:r>
            <a:r>
              <a:rPr lang="en-US" sz="3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segment</a:t>
            </a:r>
            <a:endParaRPr lang="en-US" dirty="0"/>
          </a:p>
        </p:txBody>
      </p:sp>
    </p:spTree>
    <p:extLst>
      <p:ext uri="{BB962C8B-B14F-4D97-AF65-F5344CB8AC3E}">
        <p14:creationId xmlns:p14="http://schemas.microsoft.com/office/powerpoint/2010/main" val="30086320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66185-776F-FC0B-0D7C-C643AAF98E0B}"/>
              </a:ext>
            </a:extLst>
          </p:cNvPr>
          <p:cNvSpPr>
            <a:spLocks noGrp="1"/>
          </p:cNvSpPr>
          <p:nvPr>
            <p:ph type="title"/>
          </p:nvPr>
        </p:nvSpPr>
        <p:spPr>
          <a:xfrm>
            <a:off x="0" y="0"/>
            <a:ext cx="12192000" cy="1103586"/>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Significance for scanning the Marketing Environment</a:t>
            </a:r>
            <a:endParaRPr lang="en-US" sz="2800" dirty="0"/>
          </a:p>
        </p:txBody>
      </p:sp>
      <p:sp>
        <p:nvSpPr>
          <p:cNvPr id="3" name="Content Placeholder 2">
            <a:extLst>
              <a:ext uri="{FF2B5EF4-FFF2-40B4-BE49-F238E27FC236}">
                <a16:creationId xmlns:a16="http://schemas.microsoft.com/office/drawing/2014/main" id="{2BE0D6A2-72FC-C61A-4102-754F36B6C807}"/>
              </a:ext>
            </a:extLst>
          </p:cNvPr>
          <p:cNvSpPr>
            <a:spLocks noGrp="1"/>
          </p:cNvSpPr>
          <p:nvPr>
            <p:ph sz="half" idx="1"/>
          </p:nvPr>
        </p:nvSpPr>
        <p:spPr>
          <a:xfrm>
            <a:off x="0" y="709448"/>
            <a:ext cx="5502166" cy="6148552"/>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the threats from the environment in terms of new competitors, price wars, competitor’s new products or services, etc.; and prepare its strategies on the basis of that.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Identify the opportunities in the environment and exploit these opportunities to firm’s advantage</a:t>
            </a:r>
            <a:endParaRPr lang="en-US" sz="2800" dirty="0"/>
          </a:p>
        </p:txBody>
      </p:sp>
      <p:sp>
        <p:nvSpPr>
          <p:cNvPr id="4" name="Content Placeholder 3">
            <a:extLst>
              <a:ext uri="{FF2B5EF4-FFF2-40B4-BE49-F238E27FC236}">
                <a16:creationId xmlns:a16="http://schemas.microsoft.com/office/drawing/2014/main" id="{68AF6CB9-C6D3-6B9F-3434-BE772EF96395}"/>
              </a:ext>
            </a:extLst>
          </p:cNvPr>
          <p:cNvSpPr>
            <a:spLocks noGrp="1"/>
          </p:cNvSpPr>
          <p:nvPr>
            <p:ph sz="half" idx="2"/>
          </p:nvPr>
        </p:nvSpPr>
        <p:spPr>
          <a:xfrm>
            <a:off x="5896302" y="362607"/>
            <a:ext cx="6295697" cy="6495393"/>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its weaknesses such as lower quality of goods or services; lack of marketing expertise; or lack of unique products and services; and prepare strategies to convert its weaknesses into strengths.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158866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46E01-0B23-3F79-851A-1FCB615CA6F5}"/>
              </a:ext>
            </a:extLst>
          </p:cNvPr>
          <p:cNvSpPr>
            <a:spLocks noGrp="1"/>
          </p:cNvSpPr>
          <p:nvPr>
            <p:ph type="title"/>
          </p:nvPr>
        </p:nvSpPr>
        <p:spPr>
          <a:xfrm>
            <a:off x="0" y="0"/>
            <a:ext cx="12192000" cy="1135117"/>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Significance for scanning the Marketing Environment</a:t>
            </a:r>
            <a:endParaRPr lang="en-US" sz="2800" dirty="0"/>
          </a:p>
        </p:txBody>
      </p:sp>
      <p:sp>
        <p:nvSpPr>
          <p:cNvPr id="3" name="Content Placeholder 2">
            <a:extLst>
              <a:ext uri="{FF2B5EF4-FFF2-40B4-BE49-F238E27FC236}">
                <a16:creationId xmlns:a16="http://schemas.microsoft.com/office/drawing/2014/main" id="{5708C3BE-3A7F-A0C7-34A0-9140F63F4B1D}"/>
              </a:ext>
            </a:extLst>
          </p:cNvPr>
          <p:cNvSpPr>
            <a:spLocks noGrp="1"/>
          </p:cNvSpPr>
          <p:nvPr>
            <p:ph sz="half" idx="1"/>
          </p:nvPr>
        </p:nvSpPr>
        <p:spPr>
          <a:xfrm>
            <a:off x="0" y="614855"/>
            <a:ext cx="8371490" cy="6132786"/>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Identify its strengths and fully exploit them in firm’s advantage. These strengths can be in terms of marketing expertise, superior product quality or services, or giving unique innovative products or services</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pic>
        <p:nvPicPr>
          <p:cNvPr id="8194" name="Picture 2" descr="Free Focused woman working on laptop at desk Stock Photo">
            <a:extLst>
              <a:ext uri="{FF2B5EF4-FFF2-40B4-BE49-F238E27FC236}">
                <a16:creationId xmlns:a16="http://schemas.microsoft.com/office/drawing/2014/main" id="{664607C1-C95D-8376-43A9-4DCFB302BC8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71490" y="0"/>
            <a:ext cx="3820510" cy="361030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51EC0C1-1A86-344F-5F65-F77DC4695F76}"/>
              </a:ext>
            </a:extLst>
          </p:cNvPr>
          <p:cNvSpPr txBox="1"/>
          <p:nvPr/>
        </p:nvSpPr>
        <p:spPr>
          <a:xfrm>
            <a:off x="8371490" y="3610304"/>
            <a:ext cx="3820509" cy="430887"/>
          </a:xfrm>
          <a:prstGeom prst="rect">
            <a:avLst/>
          </a:prstGeom>
          <a:noFill/>
        </p:spPr>
        <p:txBody>
          <a:bodyPr wrap="square" rtlCol="0">
            <a:spAutoFit/>
          </a:bodyPr>
          <a:lstStyle/>
          <a:p>
            <a:r>
              <a:rPr lang="en-US" sz="1100" dirty="0"/>
              <a:t>https://www.pexels.com/photo/focused-woman-working-on-laptop-at-desk-7015027/</a:t>
            </a:r>
          </a:p>
        </p:txBody>
      </p:sp>
    </p:spTree>
    <p:extLst>
      <p:ext uri="{BB962C8B-B14F-4D97-AF65-F5344CB8AC3E}">
        <p14:creationId xmlns:p14="http://schemas.microsoft.com/office/powerpoint/2010/main" val="32581236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13A91-6743-FA4B-E36E-8259E34B6706}"/>
              </a:ext>
            </a:extLst>
          </p:cNvPr>
          <p:cNvSpPr>
            <a:spLocks noGrp="1"/>
          </p:cNvSpPr>
          <p:nvPr>
            <p:ph type="title"/>
          </p:nvPr>
        </p:nvSpPr>
        <p:spPr>
          <a:xfrm>
            <a:off x="0" y="0"/>
            <a:ext cx="12192000" cy="945931"/>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rPr>
              <a:t>Importance of Marketing Environment</a:t>
            </a:r>
            <a:endParaRPr lang="en-US" sz="2800" dirty="0"/>
          </a:p>
        </p:txBody>
      </p:sp>
      <p:sp>
        <p:nvSpPr>
          <p:cNvPr id="3" name="Content Placeholder 2">
            <a:extLst>
              <a:ext uri="{FF2B5EF4-FFF2-40B4-BE49-F238E27FC236}">
                <a16:creationId xmlns:a16="http://schemas.microsoft.com/office/drawing/2014/main" id="{D1EF0FE1-FADD-BB9D-87A7-13E96D7FDF8E}"/>
              </a:ext>
            </a:extLst>
          </p:cNvPr>
          <p:cNvSpPr>
            <a:spLocks noGrp="1"/>
          </p:cNvSpPr>
          <p:nvPr>
            <p:ph idx="1"/>
          </p:nvPr>
        </p:nvSpPr>
        <p:spPr>
          <a:xfrm>
            <a:off x="0" y="536028"/>
            <a:ext cx="12192000" cy="6321971"/>
          </a:xfrm>
        </p:spPr>
        <p:txBody>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Identification of Opportunities: </a:t>
            </a:r>
            <a:r>
              <a:rPr lang="en-US" sz="2800" kern="0" dirty="0">
                <a:solidFill>
                  <a:srgbClr val="000000"/>
                </a:solidFill>
                <a:effectLst/>
                <a:latin typeface="Times New Roman" panose="02020603050405020304" pitchFamily="18" charset="0"/>
                <a:ea typeface="Times New Roman" panose="02020603050405020304" pitchFamily="18" charset="0"/>
              </a:rPr>
              <a:t>helps an organization in exploiting the chances or prospects for its own benefit</a:t>
            </a:r>
          </a:p>
          <a:p>
            <a:r>
              <a:rPr lang="en-US" sz="2800" b="1" kern="0" dirty="0">
                <a:solidFill>
                  <a:srgbClr val="000000"/>
                </a:solidFill>
                <a:effectLst/>
                <a:latin typeface="Times New Roman" panose="02020603050405020304" pitchFamily="18" charset="0"/>
                <a:ea typeface="Times New Roman" panose="02020603050405020304" pitchFamily="18" charset="0"/>
              </a:rPr>
              <a:t>Identification of Threats: </a:t>
            </a:r>
            <a:r>
              <a:rPr lang="en-US" sz="2800" kern="0" dirty="0">
                <a:solidFill>
                  <a:srgbClr val="000000"/>
                </a:solidFill>
                <a:effectLst/>
                <a:latin typeface="Times New Roman" panose="02020603050405020304" pitchFamily="18" charset="0"/>
                <a:ea typeface="Times New Roman" panose="02020603050405020304" pitchFamily="18" charset="0"/>
              </a:rPr>
              <a:t>gives warning signals to organizations to take the required steps before it is too late</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Changes:</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helps in coping with the dynamic marketing environment. If an organization wishes to survive in the long run then it has to adapt to the changes occurring in the marketing environment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795082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47DF7-C7E6-8424-CAED-4723BAF73F5B}"/>
              </a:ext>
            </a:extLst>
          </p:cNvPr>
          <p:cNvSpPr>
            <a:spLocks noGrp="1"/>
          </p:cNvSpPr>
          <p:nvPr>
            <p:ph type="title"/>
          </p:nvPr>
        </p:nvSpPr>
        <p:spPr>
          <a:xfrm>
            <a:off x="1" y="0"/>
            <a:ext cx="12192000" cy="677917"/>
          </a:xfrm>
        </p:spPr>
        <p:txBody>
          <a:bodyPr>
            <a:normAutofit/>
          </a:bodyPr>
          <a:lstStyle/>
          <a:p>
            <a:r>
              <a:rPr lang="en-US" sz="2800" dirty="0"/>
              <a:t>Key Note</a:t>
            </a:r>
          </a:p>
        </p:txBody>
      </p:sp>
      <p:sp>
        <p:nvSpPr>
          <p:cNvPr id="3" name="Content Placeholder 2">
            <a:extLst>
              <a:ext uri="{FF2B5EF4-FFF2-40B4-BE49-F238E27FC236}">
                <a16:creationId xmlns:a16="http://schemas.microsoft.com/office/drawing/2014/main" id="{CCC7F922-0FA7-299C-7CBE-FB51892840D9}"/>
              </a:ext>
            </a:extLst>
          </p:cNvPr>
          <p:cNvSpPr>
            <a:spLocks noGrp="1"/>
          </p:cNvSpPr>
          <p:nvPr>
            <p:ph sz="half" idx="1"/>
          </p:nvPr>
        </p:nvSpPr>
        <p:spPr>
          <a:xfrm>
            <a:off x="0" y="677916"/>
            <a:ext cx="6968356" cy="6053959"/>
          </a:xfrm>
        </p:spPr>
        <p:txBody>
          <a:bodyPr>
            <a:normAutofit/>
          </a:bodyPr>
          <a:lstStyle/>
          <a:p>
            <a:pPr algn="just"/>
            <a:r>
              <a:rPr lang="en-US" sz="2800" b="0" i="0" dirty="0">
                <a:solidFill>
                  <a:srgbClr val="000000"/>
                </a:solidFill>
                <a:effectLst/>
                <a:latin typeface="Times New Roman" panose="02020603050405020304" pitchFamily="18" charset="0"/>
                <a:ea typeface="Aptos" panose="020B0004020202020204" pitchFamily="34" charset="0"/>
                <a:cs typeface="Calibri" panose="020F0502020204030204" pitchFamily="34" charset="0"/>
              </a:rPr>
              <a:t>Every business organization is a part of the business environment, within which it operates. No entity can function in isolation because there are many factors that closely or distantly surround the business, which is known as a business environment</a:t>
            </a:r>
            <a:endParaRPr lang="en-US" sz="2800" dirty="0"/>
          </a:p>
        </p:txBody>
      </p:sp>
      <p:pic>
        <p:nvPicPr>
          <p:cNvPr id="7170" name="Picture 2" descr="Free Assorted Book Lot Stock Photo">
            <a:extLst>
              <a:ext uri="{FF2B5EF4-FFF2-40B4-BE49-F238E27FC236}">
                <a16:creationId xmlns:a16="http://schemas.microsoft.com/office/drawing/2014/main" id="{D551D895-4565-A3AF-2F93-1A4F4ACE131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1" y="1"/>
            <a:ext cx="4529959"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12F15E-983C-2D8A-8F2D-F14921316780}"/>
              </a:ext>
            </a:extLst>
          </p:cNvPr>
          <p:cNvSpPr txBox="1"/>
          <p:nvPr/>
        </p:nvSpPr>
        <p:spPr>
          <a:xfrm>
            <a:off x="7662041" y="3641834"/>
            <a:ext cx="4529959" cy="261610"/>
          </a:xfrm>
          <a:prstGeom prst="rect">
            <a:avLst/>
          </a:prstGeom>
          <a:noFill/>
        </p:spPr>
        <p:txBody>
          <a:bodyPr wrap="square" rtlCol="0">
            <a:spAutoFit/>
          </a:bodyPr>
          <a:lstStyle/>
          <a:p>
            <a:r>
              <a:rPr lang="en-US" sz="1100" dirty="0"/>
              <a:t>https://www.pexels.com/photo/assorted-book-lot-264600/</a:t>
            </a:r>
          </a:p>
        </p:txBody>
      </p:sp>
    </p:spTree>
    <p:extLst>
      <p:ext uri="{BB962C8B-B14F-4D97-AF65-F5344CB8AC3E}">
        <p14:creationId xmlns:p14="http://schemas.microsoft.com/office/powerpoint/2010/main" val="29759069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D09B2-50C9-7497-8692-5F3D8513202D}"/>
              </a:ext>
            </a:extLst>
          </p:cNvPr>
          <p:cNvSpPr>
            <a:spLocks noGrp="1"/>
          </p:cNvSpPr>
          <p:nvPr>
            <p:ph type="title"/>
          </p:nvPr>
        </p:nvSpPr>
        <p:spPr>
          <a:xfrm>
            <a:off x="0" y="0"/>
            <a:ext cx="12192000" cy="816638"/>
          </a:xfrm>
        </p:spPr>
        <p:txBody>
          <a:bodyPr>
            <a:normAutofit/>
          </a:bodyPr>
          <a:lstStyle/>
          <a:p>
            <a:r>
              <a:rPr lang="en-US" sz="2800" b="1"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id="{ADEF63DA-E44F-2A60-D3B1-79F8F280893B}"/>
              </a:ext>
            </a:extLst>
          </p:cNvPr>
          <p:cNvSpPr>
            <a:spLocks noGrp="1"/>
          </p:cNvSpPr>
          <p:nvPr>
            <p:ph idx="1"/>
          </p:nvPr>
        </p:nvSpPr>
        <p:spPr>
          <a:xfrm>
            <a:off x="-1" y="816638"/>
            <a:ext cx="12191999" cy="6041361"/>
          </a:xfrm>
        </p:spPr>
        <p:txBody>
          <a:bodyPr>
            <a:normAutofit/>
          </a:bodyPr>
          <a:lstStyle/>
          <a:p>
            <a:pPr algn="just"/>
            <a:r>
              <a:rPr lang="en-US" sz="2800" b="1" kern="100" dirty="0">
                <a:solidFill>
                  <a:srgbClr val="000000"/>
                </a:solidFill>
                <a:latin typeface="Times New Roman" panose="02020603050405020304" pitchFamily="18" charset="0"/>
                <a:ea typeface="Aptos" panose="020B0004020202020204" pitchFamily="34" charset="0"/>
                <a:cs typeface="Calibri" panose="020F0502020204030204" pitchFamily="34" charset="0"/>
              </a:rPr>
              <a:t>M</a:t>
            </a:r>
            <a:r>
              <a:rPr lang="en-US" sz="2800" b="1" i="0" kern="100" dirty="0">
                <a:solidFill>
                  <a:srgbClr val="000000"/>
                </a:solidFill>
                <a:effectLst/>
                <a:latin typeface="Times New Roman" panose="02020603050405020304" pitchFamily="18" charset="0"/>
                <a:ea typeface="Aptos" panose="020B0004020202020204" pitchFamily="34" charset="0"/>
                <a:cs typeface="Calibri" panose="020F0502020204030204" pitchFamily="34" charset="0"/>
              </a:rPr>
              <a:t>icroenvironment, </a:t>
            </a:r>
            <a:r>
              <a:rPr lang="en-US" sz="2800" b="0" i="0" kern="100" dirty="0">
                <a:solidFill>
                  <a:srgbClr val="000000"/>
                </a:solidFill>
                <a:effectLst/>
                <a:latin typeface="Times New Roman" panose="02020603050405020304" pitchFamily="18" charset="0"/>
                <a:ea typeface="Aptos" panose="020B0004020202020204" pitchFamily="34" charset="0"/>
                <a:cs typeface="Calibri" panose="020F0502020204030204" pitchFamily="34" charset="0"/>
              </a:rPr>
              <a:t>and </a:t>
            </a:r>
            <a:r>
              <a:rPr lang="en-US" sz="2800" b="1" kern="100" dirty="0">
                <a:solidFill>
                  <a:srgbClr val="000000"/>
                </a:solidFill>
                <a:latin typeface="Times New Roman" panose="02020603050405020304" pitchFamily="18" charset="0"/>
                <a:ea typeface="Aptos" panose="020B0004020202020204" pitchFamily="34" charset="0"/>
                <a:cs typeface="Calibri" panose="020F0502020204030204" pitchFamily="34" charset="0"/>
              </a:rPr>
              <a:t>M</a:t>
            </a:r>
            <a:r>
              <a:rPr lang="en-US" sz="2800" b="1" i="0" kern="100" dirty="0">
                <a:solidFill>
                  <a:srgbClr val="000000"/>
                </a:solidFill>
                <a:effectLst/>
                <a:latin typeface="Times New Roman" panose="02020603050405020304" pitchFamily="18" charset="0"/>
                <a:ea typeface="Aptos" panose="020B0004020202020204" pitchFamily="34" charset="0"/>
                <a:cs typeface="Calibri" panose="020F0502020204030204" pitchFamily="34" charset="0"/>
              </a:rPr>
              <a:t>acro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environment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former affects the working of a particular business only, to which they relate to, while the latter affects the functioning of all the business entities, operating in the </a:t>
            </a:r>
            <a:r>
              <a:rPr lang="en-US" sz="2800" ker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Macro environment refers to the general environment that can affect the working of all business enterprises.</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Micro environment is defined as the nearby environment, under which the firm operates.</a:t>
            </a:r>
            <a:endParaRPr lang="en-US" sz="2800" dirty="0"/>
          </a:p>
        </p:txBody>
      </p:sp>
    </p:spTree>
    <p:extLst>
      <p:ext uri="{BB962C8B-B14F-4D97-AF65-F5344CB8AC3E}">
        <p14:creationId xmlns:p14="http://schemas.microsoft.com/office/powerpoint/2010/main" val="2258487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D16F5-2EE3-A03D-ABDF-2A701B300A01}"/>
              </a:ext>
            </a:extLst>
          </p:cNvPr>
          <p:cNvSpPr>
            <a:spLocks noGrp="1"/>
          </p:cNvSpPr>
          <p:nvPr>
            <p:ph type="title"/>
          </p:nvPr>
        </p:nvSpPr>
        <p:spPr>
          <a:xfrm>
            <a:off x="0" y="0"/>
            <a:ext cx="12192000" cy="816638"/>
          </a:xfrm>
        </p:spPr>
        <p:txBody>
          <a:bodyPr/>
          <a:lstStyle/>
          <a:p>
            <a:r>
              <a:rPr lang="en-US" dirty="0"/>
              <a:t>References</a:t>
            </a:r>
          </a:p>
        </p:txBody>
      </p:sp>
      <p:sp>
        <p:nvSpPr>
          <p:cNvPr id="3" name="Content Placeholder 2">
            <a:extLst>
              <a:ext uri="{FF2B5EF4-FFF2-40B4-BE49-F238E27FC236}">
                <a16:creationId xmlns:a16="http://schemas.microsoft.com/office/drawing/2014/main" id="{632AE49D-7488-5D0C-BD71-CB6ECC8AE119}"/>
              </a:ext>
            </a:extLst>
          </p:cNvPr>
          <p:cNvSpPr>
            <a:spLocks noGrp="1"/>
          </p:cNvSpPr>
          <p:nvPr>
            <p:ph idx="1"/>
          </p:nvPr>
        </p:nvSpPr>
        <p:spPr>
          <a:xfrm>
            <a:off x="-1" y="816638"/>
            <a:ext cx="12191999" cy="6041361"/>
          </a:xfrm>
        </p:spPr>
        <p:txBody>
          <a:bodyPr>
            <a:normAutofit/>
          </a:bodyPr>
          <a:lstStyle/>
          <a:p>
            <a:r>
              <a:rPr lang="en-US" sz="2400" dirty="0" err="1">
                <a:latin typeface="Times New Roman" panose="02020603050405020304" pitchFamily="18" charset="0"/>
                <a:cs typeface="Times New Roman" panose="02020603050405020304" pitchFamily="18" charset="0"/>
              </a:rPr>
              <a:t>CottonBro</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2"/>
              </a:rPr>
              <a:t>https://www.pexels.com/photo/man-in-brown-crew-neck-t-shirt-and-blue-denim-jeans-holding-black-and-white-book-4865737/</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Jack Sparrow (2020). Tamhttps://www.pexels.com/photo/woman-in-a-hijab-buying-groceries-4199400/anna </a:t>
            </a:r>
            <a:r>
              <a:rPr lang="en-US" sz="2400" dirty="0" err="1">
                <a:latin typeface="Times New Roman" panose="02020603050405020304" pitchFamily="18" charset="0"/>
                <a:cs typeface="Times New Roman" panose="02020603050405020304" pitchFamily="18" charset="0"/>
              </a:rPr>
              <a:t>Rumee</a:t>
            </a:r>
            <a:r>
              <a:rPr lang="en-US" sz="2400" dirty="0">
                <a:latin typeface="Times New Roman" panose="02020603050405020304" pitchFamily="18" charset="0"/>
                <a:cs typeface="Times New Roman" panose="02020603050405020304" pitchFamily="18" charset="0"/>
              </a:rPr>
              <a:t>(2020). </a:t>
            </a:r>
            <a:r>
              <a:rPr lang="en-US" sz="2400" dirty="0">
                <a:latin typeface="Times New Roman" panose="02020603050405020304" pitchFamily="18" charset="0"/>
                <a:cs typeface="Times New Roman" panose="02020603050405020304" pitchFamily="18" charset="0"/>
                <a:hlinkClick r:id="rId3"/>
              </a:rPr>
              <a:t>https://www.pexels.com/photo/paper-bags-surrounded-the-texts-7987750/</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Kampus</a:t>
            </a:r>
            <a:r>
              <a:rPr lang="en-US" sz="2400" dirty="0">
                <a:latin typeface="Times New Roman" panose="02020603050405020304" pitchFamily="18" charset="0"/>
                <a:cs typeface="Times New Roman" panose="02020603050405020304" pitchFamily="18" charset="0"/>
              </a:rPr>
              <a:t> Production (2021). </a:t>
            </a:r>
            <a:r>
              <a:rPr lang="en-US" sz="2400" dirty="0">
                <a:latin typeface="Times New Roman" panose="02020603050405020304" pitchFamily="18" charset="0"/>
                <a:cs typeface="Times New Roman" panose="02020603050405020304" pitchFamily="18" charset="0"/>
                <a:hlinkClick r:id="rId4"/>
              </a:rPr>
              <a:t>https://www.pexels.com/photo/elderly-man-looking-at-a-product-8422692/</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Kimanji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Ongino</a:t>
            </a:r>
            <a:r>
              <a:rPr lang="en-US" sz="2400" dirty="0">
                <a:latin typeface="Times New Roman" panose="02020603050405020304" pitchFamily="18" charset="0"/>
                <a:cs typeface="Times New Roman" panose="02020603050405020304" pitchFamily="18" charset="0"/>
              </a:rPr>
              <a:t> (2018). https://www.pexels.com/photo/ethnic-girl-choosing-fruit-from-box-in-bazaar-with-mother-5094489/</a:t>
            </a:r>
          </a:p>
        </p:txBody>
      </p:sp>
    </p:spTree>
    <p:extLst>
      <p:ext uri="{BB962C8B-B14F-4D97-AF65-F5344CB8AC3E}">
        <p14:creationId xmlns:p14="http://schemas.microsoft.com/office/powerpoint/2010/main" val="523019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791BF-1E9E-6DC6-7EF1-8A248C07D517}"/>
              </a:ext>
            </a:extLst>
          </p:cNvPr>
          <p:cNvSpPr>
            <a:spLocks noGrp="1"/>
          </p:cNvSpPr>
          <p:nvPr>
            <p:ph type="title"/>
          </p:nvPr>
        </p:nvSpPr>
        <p:spPr>
          <a:xfrm>
            <a:off x="0" y="0"/>
            <a:ext cx="12328634" cy="945931"/>
          </a:xfrm>
        </p:spPr>
        <p:txBody>
          <a:bodyPr/>
          <a:lstStyle/>
          <a:p>
            <a:r>
              <a:rPr lang="en-US" dirty="0"/>
              <a:t>References</a:t>
            </a:r>
          </a:p>
        </p:txBody>
      </p:sp>
      <p:sp>
        <p:nvSpPr>
          <p:cNvPr id="3" name="Content Placeholder 2">
            <a:extLst>
              <a:ext uri="{FF2B5EF4-FFF2-40B4-BE49-F238E27FC236}">
                <a16:creationId xmlns:a16="http://schemas.microsoft.com/office/drawing/2014/main" id="{DFCF0D3C-AC03-C188-28FE-500580DD8092}"/>
              </a:ext>
            </a:extLst>
          </p:cNvPr>
          <p:cNvSpPr>
            <a:spLocks noGrp="1"/>
          </p:cNvSpPr>
          <p:nvPr>
            <p:ph idx="1"/>
          </p:nvPr>
        </p:nvSpPr>
        <p:spPr>
          <a:xfrm>
            <a:off x="0" y="945931"/>
            <a:ext cx="12192000" cy="5801710"/>
          </a:xfrm>
        </p:spPr>
        <p:txBody>
          <a:bodyPr>
            <a:normAutofit/>
          </a:bodyPr>
          <a:lstStyle/>
          <a:p>
            <a:pPr algn="just"/>
            <a:r>
              <a:rPr lang="en-US" sz="2800" dirty="0"/>
              <a:t>Edmond </a:t>
            </a:r>
            <a:r>
              <a:rPr lang="en-US" sz="2800" dirty="0" err="1"/>
              <a:t>Dantes</a:t>
            </a:r>
            <a:r>
              <a:rPr lang="en-US" sz="2800" dirty="0"/>
              <a:t> (2021).  </a:t>
            </a:r>
            <a:r>
              <a:rPr lang="en-US" sz="2800" dirty="0">
                <a:hlinkClick r:id="rId2"/>
              </a:rPr>
              <a:t>https://www.pexels.com/photo/a-man-and-a-woman-smiling-while-looking-at-each-other-7103117/</a:t>
            </a:r>
            <a:endParaRPr lang="en-US" sz="2800" dirty="0"/>
          </a:p>
          <a:p>
            <a:pPr algn="just"/>
            <a:r>
              <a:rPr lang="en-US" sz="2800" dirty="0" err="1"/>
              <a:t>Pixabay</a:t>
            </a:r>
            <a:r>
              <a:rPr lang="en-US" sz="2800" dirty="0"/>
              <a:t> (2013). </a:t>
            </a:r>
            <a:r>
              <a:rPr lang="en-US" sz="2800" dirty="0">
                <a:hlinkClick r:id="rId3"/>
              </a:rPr>
              <a:t>https://www.pexels.com/photo/assorted-book-lot-264600/</a:t>
            </a:r>
            <a:endParaRPr lang="en-US" sz="2800" dirty="0"/>
          </a:p>
          <a:p>
            <a:pPr algn="just"/>
            <a:r>
              <a:rPr lang="en-US" sz="2800" dirty="0"/>
              <a:t>George Milton (2021). https://www.pexels.com/photo/focused-woman-working-on-laptop-at-desk-7015027/</a:t>
            </a:r>
          </a:p>
        </p:txBody>
      </p:sp>
    </p:spTree>
    <p:extLst>
      <p:ext uri="{BB962C8B-B14F-4D97-AF65-F5344CB8AC3E}">
        <p14:creationId xmlns:p14="http://schemas.microsoft.com/office/powerpoint/2010/main" val="8788850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382</TotalTime>
  <Words>2386</Words>
  <Application>Microsoft Office PowerPoint</Application>
  <PresentationFormat>Widescreen</PresentationFormat>
  <Paragraphs>124</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Aptos</vt:lpstr>
      <vt:lpstr>Arial</vt:lpstr>
      <vt:lpstr>Times New Roman</vt:lpstr>
      <vt:lpstr>Trebuchet MS</vt:lpstr>
      <vt:lpstr>Wingdings 3</vt:lpstr>
      <vt:lpstr>Facet</vt:lpstr>
      <vt:lpstr>COURSE: FUNDAMENTALS OF MARKETING </vt:lpstr>
      <vt:lpstr>Business Operations </vt:lpstr>
      <vt:lpstr>Marketing Environment</vt:lpstr>
      <vt:lpstr>Marketing Environment </vt:lpstr>
      <vt:lpstr>FEATURES OF MARKETING ENVIRONMENT  </vt:lpstr>
      <vt:lpstr>Features of marketing environment</vt:lpstr>
      <vt:lpstr>Features of marketing environment</vt:lpstr>
      <vt:lpstr>Types of Marketing Environment </vt:lpstr>
      <vt:lpstr>Micro Environment </vt:lpstr>
      <vt:lpstr>Marketing intermediaries </vt:lpstr>
      <vt:lpstr>Micro Environment</vt:lpstr>
      <vt:lpstr>Micro Environment</vt:lpstr>
      <vt:lpstr>Types of publics</vt:lpstr>
      <vt:lpstr>Publics</vt:lpstr>
      <vt:lpstr>Macro Environment </vt:lpstr>
      <vt:lpstr>Macro Environment</vt:lpstr>
      <vt:lpstr>Macro Environment</vt:lpstr>
      <vt:lpstr>Factors of economic environment </vt:lpstr>
      <vt:lpstr>Macro Environment</vt:lpstr>
      <vt:lpstr>Macro Environment</vt:lpstr>
      <vt:lpstr>Technological trends that affect the marketing environment</vt:lpstr>
      <vt:lpstr>Macro Environment</vt:lpstr>
      <vt:lpstr>Legislations affecting the marketing activities</vt:lpstr>
      <vt:lpstr>Natural factors affect the marketing activities </vt:lpstr>
      <vt:lpstr>Significance for scanning the Marketing Environment</vt:lpstr>
      <vt:lpstr>Significance for scanning the Marketing Environment</vt:lpstr>
      <vt:lpstr>Significance for scanning the Marketing Environment</vt:lpstr>
      <vt:lpstr>Importance of Marketing Environment</vt:lpstr>
      <vt:lpstr>Key Note</vt:lpstr>
      <vt:lpstr>Conclusion </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46</cp:revision>
  <dcterms:created xsi:type="dcterms:W3CDTF">2024-10-09T05:44:46Z</dcterms:created>
  <dcterms:modified xsi:type="dcterms:W3CDTF">2024-10-11T15:17:13Z</dcterms:modified>
</cp:coreProperties>
</file>