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58" r:id="rId5"/>
    <p:sldId id="259" r:id="rId6"/>
    <p:sldId id="262" r:id="rId7"/>
    <p:sldId id="263" r:id="rId8"/>
    <p:sldId id="261" r:id="rId9"/>
    <p:sldId id="264" r:id="rId10"/>
    <p:sldId id="265" r:id="rId11"/>
    <p:sldId id="266" r:id="rId12"/>
    <p:sldId id="278" r:id="rId13"/>
    <p:sldId id="281" r:id="rId14"/>
    <p:sldId id="282" r:id="rId15"/>
    <p:sldId id="279" r:id="rId16"/>
    <p:sldId id="280" r:id="rId17"/>
    <p:sldId id="284" r:id="rId18"/>
    <p:sldId id="285" r:id="rId19"/>
    <p:sldId id="283" r:id="rId20"/>
    <p:sldId id="286" r:id="rId21"/>
    <p:sldId id="267" r:id="rId22"/>
    <p:sldId id="268" r:id="rId23"/>
    <p:sldId id="269" r:id="rId24"/>
    <p:sldId id="270" r:id="rId25"/>
    <p:sldId id="271" r:id="rId26"/>
    <p:sldId id="272" r:id="rId27"/>
    <p:sldId id="273" r:id="rId28"/>
    <p:sldId id="274" r:id="rId29"/>
    <p:sldId id="275" r:id="rId30"/>
    <p:sldId id="276" r:id="rId31"/>
    <p:sldId id="277" r:id="rId32"/>
    <p:sldId id="290" r:id="rId33"/>
    <p:sldId id="288" r:id="rId34"/>
    <p:sldId id="289"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1" d="100"/>
          <a:sy n="61" d="100"/>
        </p:scale>
        <p:origin x="109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10/11/2024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10/11/2024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10/11/2024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10/11/2024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ebookcentral.proquest.com/lib/aunke%20-ebooks%20/"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pexels.com/photo/man-in-black-suit-jacket-holding-woman-in-white-coat-5486114/" TargetMode="External"/><Relationship Id="rId2" Type="http://schemas.openxmlformats.org/officeDocument/2006/relationships/hyperlink" Target="https://www.pexels.com/photo/man-in-black-jacket-holding-a-rattan-plastic-basket-5486163/"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6042E-7E4F-39C7-90F3-6DBFDE3E44EC}"/>
              </a:ext>
            </a:extLst>
          </p:cNvPr>
          <p:cNvSpPr>
            <a:spLocks noGrp="1"/>
          </p:cNvSpPr>
          <p:nvPr>
            <p:ph type="title"/>
          </p:nvPr>
        </p:nvSpPr>
        <p:spPr>
          <a:xfrm>
            <a:off x="0" y="0"/>
            <a:ext cx="12192000" cy="1213945"/>
          </a:xfrm>
        </p:spPr>
        <p:txBody>
          <a:bodyPr>
            <a:normAutofit/>
          </a:bodyPr>
          <a:lstStyle/>
          <a:p>
            <a:pPr algn="ctr"/>
            <a:r>
              <a:rPr lang="en-US" sz="2800" dirty="0">
                <a:latin typeface="Times New Roman" panose="02020603050405020304" pitchFamily="18" charset="0"/>
                <a:cs typeface="Times New Roman" panose="02020603050405020304" pitchFamily="18" charset="0"/>
              </a:rPr>
              <a:t>FUNDAMENTALS OF MARKETING </a:t>
            </a:r>
          </a:p>
        </p:txBody>
      </p:sp>
      <p:sp>
        <p:nvSpPr>
          <p:cNvPr id="3" name="Content Placeholder 2">
            <a:extLst>
              <a:ext uri="{FF2B5EF4-FFF2-40B4-BE49-F238E27FC236}">
                <a16:creationId xmlns:a16="http://schemas.microsoft.com/office/drawing/2014/main" id="{E278ED11-5329-4E44-9925-DCCF50E5CE10}"/>
              </a:ext>
            </a:extLst>
          </p:cNvPr>
          <p:cNvSpPr>
            <a:spLocks noGrp="1"/>
          </p:cNvSpPr>
          <p:nvPr>
            <p:ph idx="1"/>
          </p:nvPr>
        </p:nvSpPr>
        <p:spPr>
          <a:xfrm>
            <a:off x="0" y="898634"/>
            <a:ext cx="12192000" cy="5959365"/>
          </a:xfrm>
        </p:spPr>
        <p:txBody>
          <a:bodyPr/>
          <a:lstStyle/>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5: CONSUMER AND MARKET BEHAVIOUR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sz="2800" kern="100" dirty="0">
              <a:latin typeface="Aptos" panose="020B0004020202020204" pitchFamily="34" charset="0"/>
              <a:ea typeface="Times New Roman" panose="02020603050405020304" pitchFamily="18"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800" b="1" kern="100" dirty="0">
              <a:latin typeface="Aptos" panose="020B0004020202020204" pitchFamily="34" charset="0"/>
              <a:ea typeface="Times New Roman" panose="02020603050405020304" pitchFamily="18" charset="0"/>
              <a:cs typeface="Times New Roman" panose="02020603050405020304" pitchFamily="18" charset="0"/>
            </a:endParaRPr>
          </a:p>
          <a:p>
            <a:pPr marL="571500" marR="0" indent="-571500" algn="ctr">
              <a:lnSpc>
                <a:spcPct val="115000"/>
              </a:lnSpc>
              <a:spcBef>
                <a:spcPts val="0"/>
              </a:spcBef>
              <a:spcAft>
                <a:spcPts val="800"/>
              </a:spcAft>
              <a:buFont typeface="+mj-lt"/>
              <a:buAutoNum type="romanLcPeriod"/>
            </a:pPr>
            <a:r>
              <a:rPr lang="en-US" sz="2800" dirty="0">
                <a:solidFill>
                  <a:srgbClr val="000000"/>
                </a:solidFill>
                <a:latin typeface="Times New Roman" panose="02020603050405020304" pitchFamily="18" charset="0"/>
                <a:ea typeface="Aptos" panose="020B0004020202020204" pitchFamily="34" charset="0"/>
                <a:cs typeface="Times New Roman" panose="02020603050405020304" pitchFamily="18" charset="0"/>
              </a:rPr>
              <a:t>Understand the concept of consumer behavior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571500" marR="0" lvl="0" indent="-571500" algn="ctr">
              <a:lnSpc>
                <a:spcPct val="115000"/>
              </a:lnSpc>
              <a:spcBef>
                <a:spcPts val="0"/>
              </a:spcBef>
              <a:spcAft>
                <a:spcPts val="800"/>
              </a:spcAft>
              <a:buFont typeface="+mj-lt"/>
              <a:buAutoNum type="romanLcPeriod"/>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Discuss the concept of consumer behavior with reference to marketing</a:t>
            </a:r>
          </a:p>
          <a:p>
            <a:pPr marL="571500" indent="-571500" algn="ctr">
              <a:buFont typeface="+mj-lt"/>
              <a:buAutoNum type="romanLcPeriod"/>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US" sz="2800" kern="100" dirty="0">
                <a:latin typeface="Times New Roman" panose="02020603050405020304" pitchFamily="18" charset="0"/>
                <a:ea typeface="Aptos" panose="020B0004020202020204" pitchFamily="34" charset="0"/>
                <a:cs typeface="Times New Roman" panose="02020603050405020304" pitchFamily="18" charset="0"/>
                <a:sym typeface="Symbol" panose="05050102010706020507" pitchFamily="18" charset="2"/>
              </a:rPr>
              <a:t>            </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State the role of consumer behavior in the marketing strategy of a product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3577922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2A990-895C-053A-97A6-DF0428EE698F}"/>
              </a:ext>
            </a:extLst>
          </p:cNvPr>
          <p:cNvSpPr>
            <a:spLocks noGrp="1"/>
          </p:cNvSpPr>
          <p:nvPr>
            <p:ph type="title"/>
          </p:nvPr>
        </p:nvSpPr>
        <p:spPr>
          <a:xfrm>
            <a:off x="0" y="0"/>
            <a:ext cx="12192000" cy="1292772"/>
          </a:xfrm>
        </p:spPr>
        <p:txBody>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Consumer Behavior </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377369F3-A803-14CD-CFEF-F191C6FD1928}"/>
              </a:ext>
            </a:extLst>
          </p:cNvPr>
          <p:cNvSpPr>
            <a:spLocks noGrp="1"/>
          </p:cNvSpPr>
          <p:nvPr>
            <p:ph idx="1"/>
          </p:nvPr>
        </p:nvSpPr>
        <p:spPr>
          <a:xfrm>
            <a:off x="0" y="614856"/>
            <a:ext cx="12192000" cy="6243144"/>
          </a:xfrm>
        </p:spPr>
        <p:txBody>
          <a:bodyPr/>
          <a:lstStyle/>
          <a:p>
            <a:pPr marL="0" marR="0" indent="0" algn="just">
              <a:lnSpc>
                <a:spcPct val="115000"/>
              </a:lnSpc>
              <a:spcBef>
                <a:spcPts val="0"/>
              </a:spcBef>
              <a:spcAft>
                <a:spcPts val="0"/>
              </a:spcAft>
              <a:buNone/>
            </a:pP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kern="0" dirty="0">
                <a:solidFill>
                  <a:srgbClr val="000000"/>
                </a:solidFill>
                <a:effectLst/>
                <a:latin typeface="Times New Roman" panose="02020603050405020304" pitchFamily="18" charset="0"/>
                <a:ea typeface="Times New Roman" panose="02020603050405020304" pitchFamily="18" charset="0"/>
              </a:rPr>
              <a:t>Consumer behavior is helpful in understanding the purchase </a:t>
            </a:r>
            <a:r>
              <a:rPr lang="en-US" sz="2800" kern="0" dirty="0" err="1">
                <a:solidFill>
                  <a:srgbClr val="000000"/>
                </a:solidFill>
                <a:effectLst/>
                <a:latin typeface="Times New Roman" panose="02020603050405020304" pitchFamily="18" charset="0"/>
                <a:ea typeface="Times New Roman" panose="02020603050405020304" pitchFamily="18" charset="0"/>
              </a:rPr>
              <a:t>behaviour</a:t>
            </a:r>
            <a:r>
              <a:rPr lang="en-US" sz="2800" kern="0" dirty="0">
                <a:solidFill>
                  <a:srgbClr val="000000"/>
                </a:solidFill>
                <a:effectLst/>
                <a:latin typeface="Times New Roman" panose="02020603050405020304" pitchFamily="18" charset="0"/>
                <a:ea typeface="Times New Roman" panose="02020603050405020304" pitchFamily="18" charset="0"/>
              </a:rPr>
              <a:t> and preferences of different consumers. </a:t>
            </a:r>
          </a:p>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Consumer behavior is the study of how individual customers, groups or organizations select, buy, use, and dispose ideas, goods, and services to satisfy their needs and wants. It refers to the actions of the consumers in the marketplace and the underlying motives for those actions.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endParaRPr lang="en-US" sz="2800" kern="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058852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4976D-9026-ACDD-A9BC-F4665CF37B07}"/>
              </a:ext>
            </a:extLst>
          </p:cNvPr>
          <p:cNvSpPr>
            <a:spLocks noGrp="1"/>
          </p:cNvSpPr>
          <p:nvPr>
            <p:ph type="title"/>
          </p:nvPr>
        </p:nvSpPr>
        <p:spPr>
          <a:xfrm>
            <a:off x="0" y="0"/>
            <a:ext cx="12192000" cy="1056290"/>
          </a:xfrm>
        </p:spPr>
        <p:txBody>
          <a:bodyPr>
            <a:normAutofit/>
          </a:bodyPr>
          <a:lstStyle/>
          <a:p>
            <a:r>
              <a:rPr lang="en-US" sz="2800" dirty="0"/>
              <a:t>Concept of consumer </a:t>
            </a:r>
            <a:r>
              <a:rPr lang="en-US" sz="2800" dirty="0" err="1"/>
              <a:t>Behaviour</a:t>
            </a:r>
            <a:endParaRPr lang="en-US" sz="2800" dirty="0"/>
          </a:p>
        </p:txBody>
      </p:sp>
      <p:sp>
        <p:nvSpPr>
          <p:cNvPr id="3" name="Content Placeholder 2">
            <a:extLst>
              <a:ext uri="{FF2B5EF4-FFF2-40B4-BE49-F238E27FC236}">
                <a16:creationId xmlns:a16="http://schemas.microsoft.com/office/drawing/2014/main" id="{25793536-1439-B621-F63E-55C75D879E5B}"/>
              </a:ext>
            </a:extLst>
          </p:cNvPr>
          <p:cNvSpPr>
            <a:spLocks noGrp="1"/>
          </p:cNvSpPr>
          <p:nvPr>
            <p:ph sz="half" idx="1"/>
          </p:nvPr>
        </p:nvSpPr>
        <p:spPr>
          <a:xfrm>
            <a:off x="0" y="756744"/>
            <a:ext cx="5912067" cy="6101255"/>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According to Engel, Blackwell, and Mansard, </a:t>
            </a:r>
            <a:r>
              <a:rPr lang="en-US" sz="2800" kern="0" dirty="0">
                <a:solidFill>
                  <a:srgbClr val="000000"/>
                </a:solidFill>
                <a:effectLst/>
                <a:latin typeface="Times New Roman" panose="02020603050405020304" pitchFamily="18" charset="0"/>
                <a:ea typeface="Times New Roman" panose="02020603050405020304" pitchFamily="18" charset="0"/>
              </a:rPr>
              <a:t>‘Consumer behavior is the actions and decision processes of people who purchase goods and services for personal consumption</a:t>
            </a:r>
            <a:r>
              <a:rPr lang="en-US" sz="1800" kern="0" dirty="0">
                <a:solidFill>
                  <a:srgbClr val="000000"/>
                </a:solidFill>
                <a:effectLst/>
                <a:latin typeface="Times New Roman" panose="02020603050405020304" pitchFamily="18" charset="0"/>
                <a:ea typeface="Times New Roman" panose="02020603050405020304" pitchFamily="18" charset="0"/>
              </a:rPr>
              <a:t>’.</a:t>
            </a:r>
            <a:endParaRPr lang="en-US" dirty="0"/>
          </a:p>
        </p:txBody>
      </p:sp>
      <p:sp>
        <p:nvSpPr>
          <p:cNvPr id="4" name="Content Placeholder 3">
            <a:extLst>
              <a:ext uri="{FF2B5EF4-FFF2-40B4-BE49-F238E27FC236}">
                <a16:creationId xmlns:a16="http://schemas.microsoft.com/office/drawing/2014/main" id="{34E4EA3E-C3BD-C47E-1666-2B657A1FE0BF}"/>
              </a:ext>
            </a:extLst>
          </p:cNvPr>
          <p:cNvSpPr>
            <a:spLocks noGrp="1"/>
          </p:cNvSpPr>
          <p:nvPr>
            <p:ph sz="half" idx="2"/>
          </p:nvPr>
        </p:nvSpPr>
        <p:spPr>
          <a:xfrm>
            <a:off x="5912068" y="1056291"/>
            <a:ext cx="6279931" cy="5801708"/>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 to Louden and </a:t>
            </a:r>
            <a:r>
              <a:rPr lang="en-US" sz="2800" b="1"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Bitta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‘Consumer behavior is the decision process and physical activity, which individuals engage in when evaluating, acquiring, using or disposing of goods and services’.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5664711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F08E1-6A01-8B09-F901-663C82AF43E6}"/>
              </a:ext>
            </a:extLst>
          </p:cNvPr>
          <p:cNvSpPr>
            <a:spLocks noGrp="1"/>
          </p:cNvSpPr>
          <p:nvPr>
            <p:ph type="title"/>
          </p:nvPr>
        </p:nvSpPr>
        <p:spPr>
          <a:xfrm>
            <a:off x="0" y="0"/>
            <a:ext cx="12192000" cy="1008993"/>
          </a:xfrm>
        </p:spPr>
        <p:txBody>
          <a:bodyPr>
            <a:normAutofit/>
          </a:bodyPr>
          <a:lstStyle/>
          <a:p>
            <a:r>
              <a:rPr lang="en-US" sz="2800" dirty="0">
                <a:latin typeface="Times New Roman" panose="02020603050405020304" pitchFamily="18" charset="0"/>
                <a:cs typeface="Times New Roman" panose="02020603050405020304" pitchFamily="18" charset="0"/>
              </a:rPr>
              <a:t>Consumer </a:t>
            </a:r>
            <a:r>
              <a:rPr lang="en-US" sz="2800" dirty="0" err="1">
                <a:latin typeface="Times New Roman" panose="02020603050405020304" pitchFamily="18" charset="0"/>
                <a:cs typeface="Times New Roman" panose="02020603050405020304" pitchFamily="18" charset="0"/>
              </a:rPr>
              <a:t>Behaviour</a:t>
            </a: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9C4B615-E6BB-A687-D6A4-AAACFE69DA5E}"/>
              </a:ext>
            </a:extLst>
          </p:cNvPr>
          <p:cNvSpPr>
            <a:spLocks noGrp="1"/>
          </p:cNvSpPr>
          <p:nvPr>
            <p:ph sz="half" idx="1"/>
          </p:nvPr>
        </p:nvSpPr>
        <p:spPr>
          <a:xfrm>
            <a:off x="0" y="551794"/>
            <a:ext cx="6096000" cy="6306206"/>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Consumer behavior is a process, and purchase forms one part of this process. There are various endogenous psychological and exogenous environmental factors which influence this process. All these factors and the type of influence which they exert on an individual's consumption </a:t>
            </a:r>
            <a:r>
              <a:rPr lang="en-US" sz="2800" kern="0" dirty="0" err="1">
                <a:solidFill>
                  <a:srgbClr val="000000"/>
                </a:solidFill>
                <a:effectLst/>
                <a:latin typeface="Times New Roman" panose="02020603050405020304" pitchFamily="18" charset="0"/>
                <a:ea typeface="Times New Roman" panose="02020603050405020304" pitchFamily="18" charset="0"/>
              </a:rPr>
              <a:t>behaviour</a:t>
            </a:r>
            <a:r>
              <a:rPr lang="en-US" sz="2800" kern="0" dirty="0">
                <a:solidFill>
                  <a:srgbClr val="000000"/>
                </a:solidFill>
                <a:effectLst/>
                <a:latin typeface="Times New Roman" panose="02020603050405020304" pitchFamily="18" charset="0"/>
                <a:ea typeface="Times New Roman" panose="02020603050405020304" pitchFamily="18" charset="0"/>
              </a:rPr>
              <a:t> can be understood and </a:t>
            </a:r>
            <a:r>
              <a:rPr lang="en-US" sz="2800" kern="0" dirty="0" err="1">
                <a:solidFill>
                  <a:srgbClr val="000000"/>
                </a:solidFill>
                <a:effectLst/>
                <a:latin typeface="Times New Roman" panose="02020603050405020304" pitchFamily="18" charset="0"/>
                <a:ea typeface="Times New Roman" panose="02020603050405020304" pitchFamily="18" charset="0"/>
              </a:rPr>
              <a:t>analysed</a:t>
            </a:r>
            <a:r>
              <a:rPr lang="en-US" sz="1800" kern="0" dirty="0">
                <a:solidFill>
                  <a:srgbClr val="000000"/>
                </a:solidFill>
                <a:effectLst/>
                <a:latin typeface="Times New Roman" panose="02020603050405020304" pitchFamily="18" charset="0"/>
                <a:ea typeface="Times New Roman" panose="02020603050405020304" pitchFamily="18" charset="0"/>
              </a:rPr>
              <a:t>. </a:t>
            </a:r>
            <a:endParaRPr lang="en-US" dirty="0"/>
          </a:p>
        </p:txBody>
      </p:sp>
      <p:sp>
        <p:nvSpPr>
          <p:cNvPr id="4" name="Content Placeholder 3">
            <a:extLst>
              <a:ext uri="{FF2B5EF4-FFF2-40B4-BE49-F238E27FC236}">
                <a16:creationId xmlns:a16="http://schemas.microsoft.com/office/drawing/2014/main" id="{9E152F9E-C01E-77ED-9A16-9D2FD4B4684D}"/>
              </a:ext>
            </a:extLst>
          </p:cNvPr>
          <p:cNvSpPr>
            <a:spLocks noGrp="1"/>
          </p:cNvSpPr>
          <p:nvPr>
            <p:ph sz="half" idx="2"/>
          </p:nvPr>
        </p:nvSpPr>
        <p:spPr>
          <a:xfrm>
            <a:off x="6621516" y="1008992"/>
            <a:ext cx="5570483" cy="5722883"/>
          </a:xfrm>
        </p:spPr>
        <p:txBody>
          <a:bodyPr/>
          <a:lstStyle/>
          <a:p>
            <a:pPr algn="just"/>
            <a:r>
              <a:rPr lang="en-US" sz="2800" dirty="0">
                <a:solidFill>
                  <a:srgbClr val="000000"/>
                </a:solidFill>
                <a:latin typeface="Times New Roman" panose="02020603050405020304" pitchFamily="18" charset="0"/>
                <a:ea typeface="Aptos" panose="020B0004020202020204" pitchFamily="34" charset="0"/>
                <a:cs typeface="Arial" panose="020B0604020202020204" pitchFamily="34" charset="0"/>
              </a:rPr>
              <a:t>I</a:t>
            </a:r>
            <a:r>
              <a:rPr lang="en-US" sz="2800" b="0" i="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mportance of consumer behavior lies in the fact that behavior can be understood and influenced to ensure a positive purchase decision</a:t>
            </a:r>
            <a:r>
              <a:rPr lang="en-US" sz="1800" b="0" i="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a:t>
            </a:r>
            <a:endParaRPr lang="en-US" dirty="0"/>
          </a:p>
        </p:txBody>
      </p:sp>
    </p:spTree>
    <p:extLst>
      <p:ext uri="{BB962C8B-B14F-4D97-AF65-F5344CB8AC3E}">
        <p14:creationId xmlns:p14="http://schemas.microsoft.com/office/powerpoint/2010/main" val="11523120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F7A9F-3E51-DD0C-1620-6F6512E2FDC5}"/>
              </a:ext>
            </a:extLst>
          </p:cNvPr>
          <p:cNvSpPr>
            <a:spLocks noGrp="1"/>
          </p:cNvSpPr>
          <p:nvPr>
            <p:ph type="title"/>
          </p:nvPr>
        </p:nvSpPr>
        <p:spPr>
          <a:xfrm>
            <a:off x="0" y="0"/>
            <a:ext cx="12192000" cy="930166"/>
          </a:xfrm>
        </p:spPr>
        <p:txBody>
          <a:bodyPr/>
          <a:lstStyle/>
          <a:p>
            <a:r>
              <a:rPr lang="en-US" dirty="0"/>
              <a:t>Consumer Behavior </a:t>
            </a:r>
          </a:p>
        </p:txBody>
      </p:sp>
      <p:sp>
        <p:nvSpPr>
          <p:cNvPr id="3" name="Content Placeholder 2">
            <a:extLst>
              <a:ext uri="{FF2B5EF4-FFF2-40B4-BE49-F238E27FC236}">
                <a16:creationId xmlns:a16="http://schemas.microsoft.com/office/drawing/2014/main" id="{96C60E8B-98F3-6DC5-5F85-E5C2F4294FA4}"/>
              </a:ext>
            </a:extLst>
          </p:cNvPr>
          <p:cNvSpPr>
            <a:spLocks noGrp="1"/>
          </p:cNvSpPr>
          <p:nvPr>
            <p:ph sz="half" idx="1"/>
          </p:nvPr>
        </p:nvSpPr>
        <p:spPr>
          <a:xfrm>
            <a:off x="0" y="646386"/>
            <a:ext cx="7220607" cy="6101255"/>
          </a:xfrm>
        </p:spPr>
        <p:txBody>
          <a:bodyPr>
            <a:normAutofit/>
          </a:bodyPr>
          <a:lstStyle/>
          <a:p>
            <a:pPr algn="just"/>
            <a:r>
              <a:rPr lang="en-US" sz="2800" dirty="0">
                <a:effectLst/>
                <a:latin typeface="Times New Roman" panose="02020603050405020304" pitchFamily="18" charset="0"/>
                <a:ea typeface="Aptos" panose="020B0004020202020204" pitchFamily="34" charset="0"/>
              </a:rPr>
              <a:t>Consumer behavior is about how consumers behave in situations involving goods, services, ideas and experiences. The situations could cover pre-purchase, purchase and post-purchase</a:t>
            </a:r>
            <a:endParaRPr lang="en-US" sz="2800" dirty="0"/>
          </a:p>
        </p:txBody>
      </p:sp>
      <p:pic>
        <p:nvPicPr>
          <p:cNvPr id="1026" name="Picture 2" descr="Free People on a Street Market in Turkey  Stock Photo">
            <a:extLst>
              <a:ext uri="{FF2B5EF4-FFF2-40B4-BE49-F238E27FC236}">
                <a16:creationId xmlns:a16="http://schemas.microsoft.com/office/drawing/2014/main" id="{783CD02F-80DE-F606-1B07-830D223E776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220607" y="110360"/>
            <a:ext cx="4971393" cy="378372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69624B3-E38A-D25F-69F3-6A5415AFC4AE}"/>
              </a:ext>
            </a:extLst>
          </p:cNvPr>
          <p:cNvSpPr txBox="1"/>
          <p:nvPr/>
        </p:nvSpPr>
        <p:spPr>
          <a:xfrm>
            <a:off x="7220608" y="4004444"/>
            <a:ext cx="4971392" cy="430887"/>
          </a:xfrm>
          <a:prstGeom prst="rect">
            <a:avLst/>
          </a:prstGeom>
          <a:noFill/>
        </p:spPr>
        <p:txBody>
          <a:bodyPr wrap="square" rtlCol="0">
            <a:spAutoFit/>
          </a:bodyPr>
          <a:lstStyle/>
          <a:p>
            <a:r>
              <a:rPr lang="en-US" sz="1100" dirty="0"/>
              <a:t>https://www.pexels.com/photo/people-on-a-street-market-in-turkey-8064502/</a:t>
            </a:r>
          </a:p>
        </p:txBody>
      </p:sp>
    </p:spTree>
    <p:extLst>
      <p:ext uri="{BB962C8B-B14F-4D97-AF65-F5344CB8AC3E}">
        <p14:creationId xmlns:p14="http://schemas.microsoft.com/office/powerpoint/2010/main" val="8415939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83EF8-6745-9564-7E3F-947031C0D543}"/>
              </a:ext>
            </a:extLst>
          </p:cNvPr>
          <p:cNvSpPr>
            <a:spLocks noGrp="1"/>
          </p:cNvSpPr>
          <p:nvPr>
            <p:ph type="title"/>
          </p:nvPr>
        </p:nvSpPr>
        <p:spPr>
          <a:xfrm>
            <a:off x="0" y="0"/>
            <a:ext cx="12192000" cy="816638"/>
          </a:xfrm>
        </p:spPr>
        <p:txBody>
          <a:bodyPr>
            <a:no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Nature of Consumer </a:t>
            </a:r>
            <a:r>
              <a:rPr lang="en-US" sz="2800" b="1"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Behaviour</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AD38A7C5-C61A-3AFB-F74D-DFECA741079A}"/>
              </a:ext>
            </a:extLst>
          </p:cNvPr>
          <p:cNvSpPr>
            <a:spLocks noGrp="1"/>
          </p:cNvSpPr>
          <p:nvPr>
            <p:ph sz="half" idx="1"/>
          </p:nvPr>
        </p:nvSpPr>
        <p:spPr>
          <a:xfrm>
            <a:off x="0" y="599090"/>
            <a:ext cx="6826467" cy="6258910"/>
          </a:xfrm>
        </p:spPr>
        <p:txBody>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factors such as product design, price, promotion, packaging, positioning and distribution.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Personal factors such as age, gender, education and income level.</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DF1618B6-D1E9-F288-379C-8FA2B21E61E8}"/>
              </a:ext>
            </a:extLst>
          </p:cNvPr>
          <p:cNvSpPr>
            <a:spLocks noGrp="1"/>
          </p:cNvSpPr>
          <p:nvPr>
            <p:ph sz="half" idx="2"/>
          </p:nvPr>
        </p:nvSpPr>
        <p:spPr>
          <a:xfrm>
            <a:off x="6826468" y="599090"/>
            <a:ext cx="5365531" cy="6258909"/>
          </a:xfrm>
        </p:spPr>
        <p:txBody>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Psychological factors such as buying motives, perception of the product and attitudes towards the product.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Situational factors such as physical surroundings at the time of purchase, social surroundings and time factor.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4680361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4AB4EE-DCF5-A558-2277-11243FC84FB0}"/>
              </a:ext>
            </a:extLst>
          </p:cNvPr>
          <p:cNvSpPr>
            <a:spLocks noGrp="1"/>
          </p:cNvSpPr>
          <p:nvPr>
            <p:ph type="title"/>
          </p:nvPr>
        </p:nvSpPr>
        <p:spPr>
          <a:xfrm>
            <a:off x="0" y="0"/>
            <a:ext cx="12192000" cy="1024759"/>
          </a:xfrm>
        </p:spPr>
        <p:txBody>
          <a:bodyPr>
            <a:normAutofit fontScale="90000"/>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Nature of Consumer </a:t>
            </a:r>
            <a:r>
              <a:rPr lang="en-US" sz="3600" b="1"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Behaviour</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9C355EA3-4AA3-EF9C-28AD-93FB702EB76B}"/>
              </a:ext>
            </a:extLst>
          </p:cNvPr>
          <p:cNvSpPr>
            <a:spLocks noGrp="1"/>
          </p:cNvSpPr>
          <p:nvPr>
            <p:ph sz="half" idx="1"/>
          </p:nvPr>
        </p:nvSpPr>
        <p:spPr>
          <a:xfrm>
            <a:off x="0" y="472966"/>
            <a:ext cx="6096000" cy="6385033"/>
          </a:xfrm>
        </p:spPr>
        <p:txBody>
          <a:bodyPr>
            <a:normAutofit/>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Situational factors such as physical surroundings at the time of purchase, social surroundings and time factor.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Social factors such as social status, reference groups and family.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kern="0" dirty="0">
                <a:solidFill>
                  <a:srgbClr val="000000"/>
                </a:solidFill>
                <a:effectLst/>
                <a:latin typeface="Times New Roman" panose="02020603050405020304" pitchFamily="18" charset="0"/>
                <a:ea typeface="Times New Roman" panose="02020603050405020304" pitchFamily="18" charset="0"/>
              </a:rPr>
              <a:t>Cultural factors, such as religion, social class—caste and sub-castes</a:t>
            </a:r>
            <a:endParaRPr lang="en-US" sz="2800" dirty="0"/>
          </a:p>
        </p:txBody>
      </p:sp>
      <p:sp>
        <p:nvSpPr>
          <p:cNvPr id="4" name="Content Placeholder 3">
            <a:extLst>
              <a:ext uri="{FF2B5EF4-FFF2-40B4-BE49-F238E27FC236}">
                <a16:creationId xmlns:a16="http://schemas.microsoft.com/office/drawing/2014/main" id="{AF6B1CAE-5591-1B74-55C3-03C6C8D6B6ED}"/>
              </a:ext>
            </a:extLst>
          </p:cNvPr>
          <p:cNvSpPr>
            <a:spLocks noGrp="1"/>
          </p:cNvSpPr>
          <p:nvPr>
            <p:ph sz="half" idx="2"/>
          </p:nvPr>
        </p:nvSpPr>
        <p:spPr>
          <a:xfrm>
            <a:off x="6096000" y="472966"/>
            <a:ext cx="6096000" cy="6385033"/>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Undergoes a constant change:</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Consumer </a:t>
            </a:r>
            <a:r>
              <a:rPr lang="en-US" sz="2800" kern="0" dirty="0" err="1">
                <a:solidFill>
                  <a:srgbClr val="000000"/>
                </a:solidFill>
                <a:effectLst/>
                <a:latin typeface="Times New Roman" panose="02020603050405020304" pitchFamily="18" charset="0"/>
                <a:ea typeface="Times New Roman" panose="02020603050405020304" pitchFamily="18" charset="0"/>
              </a:rPr>
              <a:t>behaviour</a:t>
            </a:r>
            <a:r>
              <a:rPr lang="en-US" sz="2800" kern="0" dirty="0">
                <a:solidFill>
                  <a:srgbClr val="000000"/>
                </a:solidFill>
                <a:effectLst/>
                <a:latin typeface="Times New Roman" panose="02020603050405020304" pitchFamily="18" charset="0"/>
                <a:ea typeface="Times New Roman" panose="02020603050405020304" pitchFamily="18" charset="0"/>
              </a:rPr>
              <a:t> is not static. It undergoes a change over a period of time depending on the nature of products</a:t>
            </a:r>
            <a:r>
              <a:rPr lang="en-US" sz="1800" kern="0" dirty="0">
                <a:solidFill>
                  <a:srgbClr val="000000"/>
                </a:solidFill>
                <a:effectLst/>
                <a:latin typeface="Times New Roman" panose="02020603050405020304" pitchFamily="18" charset="0"/>
                <a:ea typeface="Times New Roman" panose="02020603050405020304" pitchFamily="18" charset="0"/>
              </a:rPr>
              <a:t>. </a:t>
            </a:r>
            <a:endParaRPr lang="en-US" dirty="0"/>
          </a:p>
        </p:txBody>
      </p:sp>
    </p:spTree>
    <p:extLst>
      <p:ext uri="{BB962C8B-B14F-4D97-AF65-F5344CB8AC3E}">
        <p14:creationId xmlns:p14="http://schemas.microsoft.com/office/powerpoint/2010/main" val="11950241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DBF3F-996C-B12A-6E9C-87DEFE680617}"/>
              </a:ext>
            </a:extLst>
          </p:cNvPr>
          <p:cNvSpPr>
            <a:spLocks noGrp="1"/>
          </p:cNvSpPr>
          <p:nvPr>
            <p:ph type="title"/>
          </p:nvPr>
        </p:nvSpPr>
        <p:spPr>
          <a:xfrm>
            <a:off x="0" y="0"/>
            <a:ext cx="12192000" cy="1150883"/>
          </a:xfrm>
        </p:spPr>
        <p:txBody>
          <a:bodyPr>
            <a:normAutofit fontScale="90000"/>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Nature of Consumer </a:t>
            </a:r>
            <a:r>
              <a:rPr lang="en-US" sz="3600" b="1"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Behaviour</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61151CFD-8150-0062-8B0A-8DCD74A83DF0}"/>
              </a:ext>
            </a:extLst>
          </p:cNvPr>
          <p:cNvSpPr>
            <a:spLocks noGrp="1"/>
          </p:cNvSpPr>
          <p:nvPr>
            <p:ph sz="half" idx="1"/>
          </p:nvPr>
        </p:nvSpPr>
        <p:spPr>
          <a:xfrm>
            <a:off x="0" y="788276"/>
            <a:ext cx="5785945" cy="6069724"/>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Varies from consumer to consumer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All consumers do not behave in the same manner. Different consumers behave differently. The differences in consumer </a:t>
            </a:r>
            <a:r>
              <a:rPr lang="en-US" sz="2800" kern="0" dirty="0" err="1">
                <a:solidFill>
                  <a:srgbClr val="000000"/>
                </a:solidFill>
                <a:effectLst/>
                <a:latin typeface="Times New Roman" panose="02020603050405020304" pitchFamily="18" charset="0"/>
                <a:ea typeface="Times New Roman" panose="02020603050405020304" pitchFamily="18" charset="0"/>
              </a:rPr>
              <a:t>behaviour</a:t>
            </a:r>
            <a:r>
              <a:rPr lang="en-US" sz="2800" kern="0" dirty="0">
                <a:solidFill>
                  <a:srgbClr val="000000"/>
                </a:solidFill>
                <a:effectLst/>
                <a:latin typeface="Times New Roman" panose="02020603050405020304" pitchFamily="18" charset="0"/>
                <a:ea typeface="Times New Roman" panose="02020603050405020304" pitchFamily="18" charset="0"/>
              </a:rPr>
              <a:t> are due to individual factors such as the nature of the consumers, lifestyle and culture</a:t>
            </a:r>
            <a:endParaRPr lang="en-US" sz="2800" dirty="0"/>
          </a:p>
        </p:txBody>
      </p:sp>
      <p:sp>
        <p:nvSpPr>
          <p:cNvPr id="4" name="Content Placeholder 3">
            <a:extLst>
              <a:ext uri="{FF2B5EF4-FFF2-40B4-BE49-F238E27FC236}">
                <a16:creationId xmlns:a16="http://schemas.microsoft.com/office/drawing/2014/main" id="{32B24D82-6C21-F497-4603-9A49B5B67B3D}"/>
              </a:ext>
            </a:extLst>
          </p:cNvPr>
          <p:cNvSpPr>
            <a:spLocks noGrp="1"/>
          </p:cNvSpPr>
          <p:nvPr>
            <p:ph sz="half" idx="2"/>
          </p:nvPr>
        </p:nvSpPr>
        <p:spPr>
          <a:xfrm>
            <a:off x="5959366" y="788276"/>
            <a:ext cx="6232634" cy="6069723"/>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Varies from region to region and country to county: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The consumer </a:t>
            </a:r>
            <a:r>
              <a:rPr lang="en-US" sz="2800" kern="0" dirty="0" err="1">
                <a:solidFill>
                  <a:srgbClr val="000000"/>
                </a:solidFill>
                <a:effectLst/>
                <a:latin typeface="Times New Roman" panose="02020603050405020304" pitchFamily="18" charset="0"/>
                <a:ea typeface="Times New Roman" panose="02020603050405020304" pitchFamily="18" charset="0"/>
              </a:rPr>
              <a:t>behaviour</a:t>
            </a:r>
            <a:r>
              <a:rPr lang="en-US" sz="2800" kern="0" dirty="0">
                <a:solidFill>
                  <a:srgbClr val="000000"/>
                </a:solidFill>
                <a:effectLst/>
                <a:latin typeface="Times New Roman" panose="02020603050405020304" pitchFamily="18" charset="0"/>
                <a:ea typeface="Times New Roman" panose="02020603050405020304" pitchFamily="18" charset="0"/>
              </a:rPr>
              <a:t> varies across states, regions and countries. For example, the </a:t>
            </a:r>
            <a:r>
              <a:rPr lang="en-US" sz="2800" kern="0" dirty="0" err="1">
                <a:solidFill>
                  <a:srgbClr val="000000"/>
                </a:solidFill>
                <a:effectLst/>
                <a:latin typeface="Times New Roman" panose="02020603050405020304" pitchFamily="18" charset="0"/>
                <a:ea typeface="Times New Roman" panose="02020603050405020304" pitchFamily="18" charset="0"/>
              </a:rPr>
              <a:t>behaviour</a:t>
            </a:r>
            <a:r>
              <a:rPr lang="en-US" sz="2800" kern="0" dirty="0">
                <a:solidFill>
                  <a:srgbClr val="000000"/>
                </a:solidFill>
                <a:effectLst/>
                <a:latin typeface="Times New Roman" panose="02020603050405020304" pitchFamily="18" charset="0"/>
                <a:ea typeface="Times New Roman" panose="02020603050405020304" pitchFamily="18" charset="0"/>
              </a:rPr>
              <a:t> of the urban consumers is different from that of the rural consumers</a:t>
            </a:r>
            <a:endParaRPr lang="en-US" sz="2800" dirty="0"/>
          </a:p>
        </p:txBody>
      </p:sp>
    </p:spTree>
    <p:extLst>
      <p:ext uri="{BB962C8B-B14F-4D97-AF65-F5344CB8AC3E}">
        <p14:creationId xmlns:p14="http://schemas.microsoft.com/office/powerpoint/2010/main" val="12315026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82EB9-9C2D-E154-5A10-DB482FFDB340}"/>
              </a:ext>
            </a:extLst>
          </p:cNvPr>
          <p:cNvSpPr>
            <a:spLocks noGrp="1"/>
          </p:cNvSpPr>
          <p:nvPr>
            <p:ph type="title"/>
          </p:nvPr>
        </p:nvSpPr>
        <p:spPr>
          <a:xfrm>
            <a:off x="0" y="0"/>
            <a:ext cx="12192000" cy="1024759"/>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Nature of Consumer </a:t>
            </a:r>
            <a:r>
              <a:rPr lang="en-US" sz="3600" b="1"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Behaviour</a:t>
            </a:r>
            <a:endParaRPr lang="en-US" dirty="0"/>
          </a:p>
        </p:txBody>
      </p:sp>
      <p:sp>
        <p:nvSpPr>
          <p:cNvPr id="3" name="Content Placeholder 2">
            <a:extLst>
              <a:ext uri="{FF2B5EF4-FFF2-40B4-BE49-F238E27FC236}">
                <a16:creationId xmlns:a16="http://schemas.microsoft.com/office/drawing/2014/main" id="{6C5E5A40-8C7F-83B7-63C4-0DA13692E6F2}"/>
              </a:ext>
            </a:extLst>
          </p:cNvPr>
          <p:cNvSpPr>
            <a:spLocks noGrp="1"/>
          </p:cNvSpPr>
          <p:nvPr>
            <p:ph sz="half" idx="1"/>
          </p:nvPr>
        </p:nvSpPr>
        <p:spPr>
          <a:xfrm>
            <a:off x="0" y="1024758"/>
            <a:ext cx="6637281" cy="5833241"/>
          </a:xfrm>
        </p:spPr>
        <p:txBody>
          <a:bodyPr>
            <a:noAutofit/>
          </a:bodyPr>
          <a:lstStyle/>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Information on consumer </a:t>
            </a:r>
            <a:r>
              <a:rPr lang="en-US" sz="2800" b="1"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behaviour</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important to the marketers: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kern="0" dirty="0">
                <a:solidFill>
                  <a:srgbClr val="000000"/>
                </a:solidFill>
                <a:effectLst/>
                <a:latin typeface="Times New Roman" panose="02020603050405020304" pitchFamily="18" charset="0"/>
                <a:ea typeface="Times New Roman" panose="02020603050405020304" pitchFamily="18" charset="0"/>
              </a:rPr>
              <a:t>Marketers need to have a good knowledge of the consumer behavior. They need to study the various factors that influence the consumer behavior of their target customers</a:t>
            </a:r>
            <a:endParaRPr lang="en-US" sz="2800" dirty="0"/>
          </a:p>
        </p:txBody>
      </p:sp>
      <p:sp>
        <p:nvSpPr>
          <p:cNvPr id="4" name="Content Placeholder 3">
            <a:extLst>
              <a:ext uri="{FF2B5EF4-FFF2-40B4-BE49-F238E27FC236}">
                <a16:creationId xmlns:a16="http://schemas.microsoft.com/office/drawing/2014/main" id="{01604898-3191-C84C-1419-0E4A01E47B65}"/>
              </a:ext>
            </a:extLst>
          </p:cNvPr>
          <p:cNvSpPr>
            <a:spLocks noGrp="1"/>
          </p:cNvSpPr>
          <p:nvPr>
            <p:ph sz="half" idx="2"/>
          </p:nvPr>
        </p:nvSpPr>
        <p:spPr>
          <a:xfrm>
            <a:off x="6637282" y="1024759"/>
            <a:ext cx="5554717" cy="5833240"/>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Leads to purchase decision: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A positive consumer </a:t>
            </a:r>
            <a:r>
              <a:rPr lang="en-US" sz="2800" kern="0" dirty="0" err="1">
                <a:solidFill>
                  <a:srgbClr val="000000"/>
                </a:solidFill>
                <a:effectLst/>
                <a:latin typeface="Times New Roman" panose="02020603050405020304" pitchFamily="18" charset="0"/>
                <a:ea typeface="Times New Roman" panose="02020603050405020304" pitchFamily="18" charset="0"/>
              </a:rPr>
              <a:t>behaviour</a:t>
            </a:r>
            <a:r>
              <a:rPr lang="en-US" sz="2800" kern="0" dirty="0">
                <a:solidFill>
                  <a:srgbClr val="000000"/>
                </a:solidFill>
                <a:effectLst/>
                <a:latin typeface="Times New Roman" panose="02020603050405020304" pitchFamily="18" charset="0"/>
                <a:ea typeface="Times New Roman" panose="02020603050405020304" pitchFamily="18" charset="0"/>
              </a:rPr>
              <a:t> leads to a purchase decision. A consumer may take the decision of buying a product on the basis of different buying motives.</a:t>
            </a:r>
            <a:endParaRPr lang="en-US" sz="2800" dirty="0"/>
          </a:p>
        </p:txBody>
      </p:sp>
    </p:spTree>
    <p:extLst>
      <p:ext uri="{BB962C8B-B14F-4D97-AF65-F5344CB8AC3E}">
        <p14:creationId xmlns:p14="http://schemas.microsoft.com/office/powerpoint/2010/main" val="34180074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44AC3-7A93-9353-7D1B-D875231D8BDE}"/>
              </a:ext>
            </a:extLst>
          </p:cNvPr>
          <p:cNvSpPr>
            <a:spLocks noGrp="1"/>
          </p:cNvSpPr>
          <p:nvPr>
            <p:ph type="title"/>
          </p:nvPr>
        </p:nvSpPr>
        <p:spPr>
          <a:xfrm>
            <a:off x="0" y="0"/>
            <a:ext cx="12192000" cy="993228"/>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Nature of Consumer </a:t>
            </a:r>
            <a:r>
              <a:rPr lang="en-US" sz="3600" b="1"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Behaviour</a:t>
            </a:r>
            <a:endParaRPr lang="en-US" dirty="0"/>
          </a:p>
        </p:txBody>
      </p:sp>
      <p:sp>
        <p:nvSpPr>
          <p:cNvPr id="3" name="Content Placeholder 2">
            <a:extLst>
              <a:ext uri="{FF2B5EF4-FFF2-40B4-BE49-F238E27FC236}">
                <a16:creationId xmlns:a16="http://schemas.microsoft.com/office/drawing/2014/main" id="{66A02237-41A3-33DC-6BFF-CDA98503ACDE}"/>
              </a:ext>
            </a:extLst>
          </p:cNvPr>
          <p:cNvSpPr>
            <a:spLocks noGrp="1"/>
          </p:cNvSpPr>
          <p:nvPr>
            <p:ph sz="half" idx="1"/>
          </p:nvPr>
        </p:nvSpPr>
        <p:spPr>
          <a:xfrm>
            <a:off x="0" y="677917"/>
            <a:ext cx="6353503" cy="6180083"/>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Varies from product to product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Consumer </a:t>
            </a:r>
            <a:r>
              <a:rPr lang="en-US" sz="2800" kern="0" dirty="0" err="1">
                <a:solidFill>
                  <a:srgbClr val="000000"/>
                </a:solidFill>
                <a:effectLst/>
                <a:latin typeface="Times New Roman" panose="02020603050405020304" pitchFamily="18" charset="0"/>
                <a:ea typeface="Times New Roman" panose="02020603050405020304" pitchFamily="18" charset="0"/>
              </a:rPr>
              <a:t>behaviour</a:t>
            </a:r>
            <a:r>
              <a:rPr lang="en-US" sz="2800" kern="0" dirty="0">
                <a:solidFill>
                  <a:srgbClr val="000000"/>
                </a:solidFill>
                <a:effectLst/>
                <a:latin typeface="Times New Roman" panose="02020603050405020304" pitchFamily="18" charset="0"/>
                <a:ea typeface="Times New Roman" panose="02020603050405020304" pitchFamily="18" charset="0"/>
              </a:rPr>
              <a:t> is different for different products. There are some consumers who may buy more quantity of certain items and very low or no quantity of other items</a:t>
            </a:r>
            <a:endParaRPr lang="en-US" sz="2800" dirty="0"/>
          </a:p>
        </p:txBody>
      </p:sp>
      <p:sp>
        <p:nvSpPr>
          <p:cNvPr id="4" name="Content Placeholder 3">
            <a:extLst>
              <a:ext uri="{FF2B5EF4-FFF2-40B4-BE49-F238E27FC236}">
                <a16:creationId xmlns:a16="http://schemas.microsoft.com/office/drawing/2014/main" id="{E01547C1-1139-B22E-91F7-7699B0041DAC}"/>
              </a:ext>
            </a:extLst>
          </p:cNvPr>
          <p:cNvSpPr>
            <a:spLocks noGrp="1"/>
          </p:cNvSpPr>
          <p:nvPr>
            <p:ph sz="half" idx="2"/>
          </p:nvPr>
        </p:nvSpPr>
        <p:spPr>
          <a:xfrm>
            <a:off x="6463862" y="993228"/>
            <a:ext cx="5728138" cy="5864771"/>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Improves standard of living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The buying </a:t>
            </a:r>
            <a:r>
              <a:rPr lang="en-US" sz="2800" kern="0" dirty="0" err="1">
                <a:solidFill>
                  <a:srgbClr val="000000"/>
                </a:solidFill>
                <a:effectLst/>
                <a:latin typeface="Times New Roman" panose="02020603050405020304" pitchFamily="18" charset="0"/>
                <a:ea typeface="Times New Roman" panose="02020603050405020304" pitchFamily="18" charset="0"/>
              </a:rPr>
              <a:t>behaviour</a:t>
            </a:r>
            <a:r>
              <a:rPr lang="en-US" sz="2800" kern="0" dirty="0">
                <a:solidFill>
                  <a:srgbClr val="000000"/>
                </a:solidFill>
                <a:effectLst/>
                <a:latin typeface="Times New Roman" panose="02020603050405020304" pitchFamily="18" charset="0"/>
                <a:ea typeface="Times New Roman" panose="02020603050405020304" pitchFamily="18" charset="0"/>
              </a:rPr>
              <a:t> of the consumers may lead to higher standard of living. The more a person buys the goods and services, the higher is the standard of living</a:t>
            </a:r>
            <a:endParaRPr lang="en-US" sz="2800" dirty="0"/>
          </a:p>
        </p:txBody>
      </p:sp>
    </p:spTree>
    <p:extLst>
      <p:ext uri="{BB962C8B-B14F-4D97-AF65-F5344CB8AC3E}">
        <p14:creationId xmlns:p14="http://schemas.microsoft.com/office/powerpoint/2010/main" val="31701298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EBC8A-6339-8E3D-88CB-8BF72E716533}"/>
              </a:ext>
            </a:extLst>
          </p:cNvPr>
          <p:cNvSpPr>
            <a:spLocks noGrp="1"/>
          </p:cNvSpPr>
          <p:nvPr>
            <p:ph type="title"/>
          </p:nvPr>
        </p:nvSpPr>
        <p:spPr>
          <a:xfrm>
            <a:off x="0" y="-110359"/>
            <a:ext cx="12192000" cy="1340069"/>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Nature of Consumer </a:t>
            </a:r>
            <a:r>
              <a:rPr lang="en-US" sz="2800" b="1"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Behaviour</a:t>
            </a:r>
            <a:endParaRPr lang="en-US" sz="2800" dirty="0"/>
          </a:p>
        </p:txBody>
      </p:sp>
      <p:sp>
        <p:nvSpPr>
          <p:cNvPr id="3" name="Content Placeholder 2">
            <a:extLst>
              <a:ext uri="{FF2B5EF4-FFF2-40B4-BE49-F238E27FC236}">
                <a16:creationId xmlns:a16="http://schemas.microsoft.com/office/drawing/2014/main" id="{7FCFCCC6-135E-0647-1BCD-75BE03DF34B1}"/>
              </a:ext>
            </a:extLst>
          </p:cNvPr>
          <p:cNvSpPr>
            <a:spLocks noGrp="1"/>
          </p:cNvSpPr>
          <p:nvPr>
            <p:ph sz="half" idx="1"/>
          </p:nvPr>
        </p:nvSpPr>
        <p:spPr>
          <a:xfrm>
            <a:off x="0" y="488731"/>
            <a:ext cx="6653048" cy="6369269"/>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Reflects status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The consumer </a:t>
            </a:r>
            <a:r>
              <a:rPr lang="en-US" sz="2800" kern="0" dirty="0" err="1">
                <a:solidFill>
                  <a:srgbClr val="000000"/>
                </a:solidFill>
                <a:effectLst/>
                <a:latin typeface="Times New Roman" panose="02020603050405020304" pitchFamily="18" charset="0"/>
                <a:ea typeface="Times New Roman" panose="02020603050405020304" pitchFamily="18" charset="0"/>
              </a:rPr>
              <a:t>behaviour</a:t>
            </a:r>
            <a:r>
              <a:rPr lang="en-US" sz="2800" kern="0" dirty="0">
                <a:solidFill>
                  <a:srgbClr val="000000"/>
                </a:solidFill>
                <a:effectLst/>
                <a:latin typeface="Times New Roman" panose="02020603050405020304" pitchFamily="18" charset="0"/>
                <a:ea typeface="Times New Roman" panose="02020603050405020304" pitchFamily="18" charset="0"/>
              </a:rPr>
              <a:t> is not only influenced by the status of a consumer, but it also reflects it. </a:t>
            </a:r>
            <a:endParaRPr lang="en-US" sz="2800" dirty="0"/>
          </a:p>
        </p:txBody>
      </p:sp>
      <p:pic>
        <p:nvPicPr>
          <p:cNvPr id="2050" name="Picture 2" descr="Free Man in Black Jacket Holding a Rattan Plastic Basket Stock Photo">
            <a:extLst>
              <a:ext uri="{FF2B5EF4-FFF2-40B4-BE49-F238E27FC236}">
                <a16:creationId xmlns:a16="http://schemas.microsoft.com/office/drawing/2014/main" id="{FFD7E86F-DAAD-3BC1-6C78-EB42CBA1365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993117" y="-110358"/>
            <a:ext cx="4198883" cy="367336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39021AB-9861-B69A-AA66-3C440FEBF16B}"/>
              </a:ext>
            </a:extLst>
          </p:cNvPr>
          <p:cNvSpPr txBox="1"/>
          <p:nvPr/>
        </p:nvSpPr>
        <p:spPr>
          <a:xfrm>
            <a:off x="8145517" y="3999186"/>
            <a:ext cx="4335517" cy="432394"/>
          </a:xfrm>
          <a:prstGeom prst="rect">
            <a:avLst/>
          </a:prstGeom>
          <a:noFill/>
        </p:spPr>
        <p:txBody>
          <a:bodyPr wrap="square" rtlCol="0">
            <a:spAutoFit/>
          </a:bodyPr>
          <a:lstStyle/>
          <a:p>
            <a:endParaRPr lang="en-US" dirty="0"/>
          </a:p>
        </p:txBody>
      </p:sp>
      <p:sp>
        <p:nvSpPr>
          <p:cNvPr id="7" name="TextBox 6">
            <a:extLst>
              <a:ext uri="{FF2B5EF4-FFF2-40B4-BE49-F238E27FC236}">
                <a16:creationId xmlns:a16="http://schemas.microsoft.com/office/drawing/2014/main" id="{33EB4104-60B0-27EA-A75E-CD439433681A}"/>
              </a:ext>
            </a:extLst>
          </p:cNvPr>
          <p:cNvSpPr txBox="1"/>
          <p:nvPr/>
        </p:nvSpPr>
        <p:spPr>
          <a:xfrm>
            <a:off x="8297917" y="4151586"/>
            <a:ext cx="4335517" cy="430887"/>
          </a:xfrm>
          <a:prstGeom prst="rect">
            <a:avLst/>
          </a:prstGeom>
          <a:noFill/>
        </p:spPr>
        <p:txBody>
          <a:bodyPr wrap="square" rtlCol="0">
            <a:spAutoFit/>
          </a:bodyPr>
          <a:lstStyle/>
          <a:p>
            <a:r>
              <a:rPr lang="en-US" sz="1100" dirty="0"/>
              <a:t>https://www.pexels.com/photo/man-in-black-jacket-holding-a-rattan-plastic-basket-5486163/</a:t>
            </a:r>
          </a:p>
        </p:txBody>
      </p:sp>
    </p:spTree>
    <p:extLst>
      <p:ext uri="{BB962C8B-B14F-4D97-AF65-F5344CB8AC3E}">
        <p14:creationId xmlns:p14="http://schemas.microsoft.com/office/powerpoint/2010/main" val="16102821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D8F77-7FA2-C94C-FB83-C51680FFF3C0}"/>
              </a:ext>
            </a:extLst>
          </p:cNvPr>
          <p:cNvSpPr>
            <a:spLocks noGrp="1"/>
          </p:cNvSpPr>
          <p:nvPr>
            <p:ph type="title"/>
          </p:nvPr>
        </p:nvSpPr>
        <p:spPr>
          <a:xfrm>
            <a:off x="0" y="0"/>
            <a:ext cx="12192000" cy="816638"/>
          </a:xfrm>
        </p:spPr>
        <p:txBody>
          <a:bodyPr/>
          <a:lstStyle/>
          <a:p>
            <a:r>
              <a:rPr lang="en-US" dirty="0"/>
              <a:t>Scope of consumer </a:t>
            </a:r>
            <a:r>
              <a:rPr lang="en-US" dirty="0" err="1"/>
              <a:t>Behaviour</a:t>
            </a:r>
            <a:endParaRPr lang="en-US" dirty="0"/>
          </a:p>
        </p:txBody>
      </p:sp>
      <p:sp>
        <p:nvSpPr>
          <p:cNvPr id="3" name="Content Placeholder 2">
            <a:extLst>
              <a:ext uri="{FF2B5EF4-FFF2-40B4-BE49-F238E27FC236}">
                <a16:creationId xmlns:a16="http://schemas.microsoft.com/office/drawing/2014/main" id="{DEB89329-28FA-BDF8-FC4D-645159DC0976}"/>
              </a:ext>
            </a:extLst>
          </p:cNvPr>
          <p:cNvSpPr>
            <a:spLocks noGrp="1"/>
          </p:cNvSpPr>
          <p:nvPr>
            <p:ph sz="half" idx="1"/>
          </p:nvPr>
        </p:nvSpPr>
        <p:spPr>
          <a:xfrm>
            <a:off x="126124" y="707864"/>
            <a:ext cx="6282727" cy="6258910"/>
          </a:xfrm>
        </p:spPr>
        <p:txBody>
          <a:bodyPr>
            <a:normAutofit/>
          </a:bodyPr>
          <a:lstStyle/>
          <a:p>
            <a:pPr algn="just"/>
            <a:r>
              <a:rPr lang="en-US" sz="2800" dirty="0"/>
              <a:t>Demand Forecasting: Consumer </a:t>
            </a:r>
            <a:r>
              <a:rPr lang="en-US" sz="2800" dirty="0" err="1"/>
              <a:t>behaviour</a:t>
            </a:r>
            <a:r>
              <a:rPr lang="en-US" sz="2800" dirty="0"/>
              <a:t> helps in the forecasting of demands for the business. Business can identify the needs and wants of the customers by understanding their behavior. They can easily find out their unfulfilled needs and demands</a:t>
            </a:r>
          </a:p>
        </p:txBody>
      </p:sp>
      <p:sp>
        <p:nvSpPr>
          <p:cNvPr id="4" name="Content Placeholder 3">
            <a:extLst>
              <a:ext uri="{FF2B5EF4-FFF2-40B4-BE49-F238E27FC236}">
                <a16:creationId xmlns:a16="http://schemas.microsoft.com/office/drawing/2014/main" id="{FF342F7A-1826-F76E-4ECC-5F3E81BD3D93}"/>
              </a:ext>
            </a:extLst>
          </p:cNvPr>
          <p:cNvSpPr>
            <a:spLocks noGrp="1"/>
          </p:cNvSpPr>
          <p:nvPr>
            <p:ph sz="half" idx="2"/>
          </p:nvPr>
        </p:nvSpPr>
        <p:spPr>
          <a:xfrm>
            <a:off x="6534975" y="599090"/>
            <a:ext cx="5657025" cy="6258909"/>
          </a:xfrm>
        </p:spPr>
        <p:txBody>
          <a:bodyPr>
            <a:normAutofit/>
          </a:bodyPr>
          <a:lstStyle/>
          <a:p>
            <a:pPr algn="just"/>
            <a:r>
              <a:rPr lang="en-US" sz="2800" dirty="0"/>
              <a:t>If they get a clear idea of what customer needs, a business can design their products accordingly. It will help them in the forecasting of demands for products by understanding their behavior. The business will be able to identify the market opportunities available to them. </a:t>
            </a:r>
          </a:p>
        </p:txBody>
      </p:sp>
    </p:spTree>
    <p:extLst>
      <p:ext uri="{BB962C8B-B14F-4D97-AF65-F5344CB8AC3E}">
        <p14:creationId xmlns:p14="http://schemas.microsoft.com/office/powerpoint/2010/main" val="41801685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80145-35BB-71BA-E932-E394F937E627}"/>
              </a:ext>
            </a:extLst>
          </p:cNvPr>
          <p:cNvSpPr>
            <a:spLocks noGrp="1"/>
          </p:cNvSpPr>
          <p:nvPr>
            <p:ph type="title"/>
          </p:nvPr>
        </p:nvSpPr>
        <p:spPr>
          <a:xfrm>
            <a:off x="0" y="0"/>
            <a:ext cx="12076386" cy="1056290"/>
          </a:xfrm>
        </p:spPr>
        <p:txBody>
          <a:bodyPr/>
          <a:lstStyle/>
          <a:p>
            <a:r>
              <a:rPr lang="en-US" dirty="0"/>
              <a:t>Scope of consumer </a:t>
            </a:r>
            <a:r>
              <a:rPr lang="en-US" dirty="0" err="1"/>
              <a:t>Behaviour</a:t>
            </a:r>
            <a:endParaRPr lang="en-US" dirty="0"/>
          </a:p>
        </p:txBody>
      </p:sp>
      <p:sp>
        <p:nvSpPr>
          <p:cNvPr id="3" name="Content Placeholder 2">
            <a:extLst>
              <a:ext uri="{FF2B5EF4-FFF2-40B4-BE49-F238E27FC236}">
                <a16:creationId xmlns:a16="http://schemas.microsoft.com/office/drawing/2014/main" id="{9C874FB1-BCEC-A4D7-D1D4-C1C9958066CE}"/>
              </a:ext>
            </a:extLst>
          </p:cNvPr>
          <p:cNvSpPr>
            <a:spLocks noGrp="1"/>
          </p:cNvSpPr>
          <p:nvPr>
            <p:ph sz="half" idx="1"/>
          </p:nvPr>
        </p:nvSpPr>
        <p:spPr>
          <a:xfrm>
            <a:off x="0" y="1056290"/>
            <a:ext cx="6558455" cy="5801709"/>
          </a:xfrm>
        </p:spPr>
        <p:txBody>
          <a:bodyPr>
            <a:normAutofit/>
          </a:bodyPr>
          <a:lstStyle/>
          <a:p>
            <a:pPr algn="just"/>
            <a:r>
              <a:rPr lang="en-US" sz="2800" dirty="0"/>
              <a:t>Educating Customer: Consumer behavior helps marketers to identify how customers spend on their buying decision. By understanding their behavior marketers can easily guide their customers about how they can improve their buying decisions</a:t>
            </a:r>
          </a:p>
        </p:txBody>
      </p:sp>
      <p:sp>
        <p:nvSpPr>
          <p:cNvPr id="4" name="Content Placeholder 3">
            <a:extLst>
              <a:ext uri="{FF2B5EF4-FFF2-40B4-BE49-F238E27FC236}">
                <a16:creationId xmlns:a16="http://schemas.microsoft.com/office/drawing/2014/main" id="{33299344-DF6B-BBEA-F264-DF6659CB9EE2}"/>
              </a:ext>
            </a:extLst>
          </p:cNvPr>
          <p:cNvSpPr>
            <a:spLocks noGrp="1"/>
          </p:cNvSpPr>
          <p:nvPr>
            <p:ph sz="half" idx="2"/>
          </p:nvPr>
        </p:nvSpPr>
        <p:spPr>
          <a:xfrm>
            <a:off x="6826468" y="1056290"/>
            <a:ext cx="5365531" cy="5801709"/>
          </a:xfrm>
        </p:spPr>
        <p:txBody>
          <a:bodyPr>
            <a:normAutofit/>
          </a:bodyPr>
          <a:lstStyle/>
          <a:p>
            <a:pPr algn="just"/>
            <a:r>
              <a:rPr lang="en-US" sz="2800" dirty="0"/>
              <a:t>They can suggest ways to save their money and guides them with better options available in the market. Customers get aware of different opportunities available to them as per their behavior. </a:t>
            </a:r>
          </a:p>
        </p:txBody>
      </p:sp>
    </p:spTree>
    <p:extLst>
      <p:ext uri="{BB962C8B-B14F-4D97-AF65-F5344CB8AC3E}">
        <p14:creationId xmlns:p14="http://schemas.microsoft.com/office/powerpoint/2010/main" val="41528427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02CD9-3097-6135-916F-1049DFC5D620}"/>
              </a:ext>
            </a:extLst>
          </p:cNvPr>
          <p:cNvSpPr>
            <a:spLocks noGrp="1"/>
          </p:cNvSpPr>
          <p:nvPr>
            <p:ph type="title"/>
          </p:nvPr>
        </p:nvSpPr>
        <p:spPr>
          <a:xfrm>
            <a:off x="0" y="0"/>
            <a:ext cx="12192000" cy="1024759"/>
          </a:xfrm>
        </p:spPr>
        <p:txBody>
          <a:bodyPr/>
          <a:lstStyle/>
          <a:p>
            <a:r>
              <a:rPr lang="en-US" dirty="0"/>
              <a:t>Scope of consumer </a:t>
            </a:r>
            <a:r>
              <a:rPr lang="en-US" dirty="0" err="1"/>
              <a:t>Behaviour</a:t>
            </a:r>
            <a:endParaRPr lang="en-US" dirty="0"/>
          </a:p>
        </p:txBody>
      </p:sp>
      <p:sp>
        <p:nvSpPr>
          <p:cNvPr id="3" name="Content Placeholder 2">
            <a:extLst>
              <a:ext uri="{FF2B5EF4-FFF2-40B4-BE49-F238E27FC236}">
                <a16:creationId xmlns:a16="http://schemas.microsoft.com/office/drawing/2014/main" id="{3435C48E-DFCA-9846-527B-6DF5A99BF459}"/>
              </a:ext>
            </a:extLst>
          </p:cNvPr>
          <p:cNvSpPr>
            <a:spLocks noGrp="1"/>
          </p:cNvSpPr>
          <p:nvPr>
            <p:ph sz="half" idx="1"/>
          </p:nvPr>
        </p:nvSpPr>
        <p:spPr>
          <a:xfrm>
            <a:off x="0" y="756744"/>
            <a:ext cx="6096000" cy="6101255"/>
          </a:xfrm>
        </p:spPr>
        <p:txBody>
          <a:bodyPr>
            <a:normAutofit/>
          </a:bodyPr>
          <a:lstStyle/>
          <a:p>
            <a:pPr algn="just"/>
            <a:r>
              <a:rPr lang="en-US" sz="2800" dirty="0"/>
              <a:t>Assists in Designing Product Portfolio: Designing the right product portfolio is a challenging task for every business</a:t>
            </a:r>
          </a:p>
          <a:p>
            <a:pPr algn="just"/>
            <a:r>
              <a:rPr lang="en-US" sz="2800" dirty="0"/>
              <a:t> Consumer behavior helps in identifying the class and requirements of peoples. This helps in designing products as per people‘s needs and include in the product portfolio of the company</a:t>
            </a:r>
          </a:p>
        </p:txBody>
      </p:sp>
      <p:sp>
        <p:nvSpPr>
          <p:cNvPr id="4" name="Content Placeholder 3">
            <a:extLst>
              <a:ext uri="{FF2B5EF4-FFF2-40B4-BE49-F238E27FC236}">
                <a16:creationId xmlns:a16="http://schemas.microsoft.com/office/drawing/2014/main" id="{0C962967-C208-4720-00A5-8A638DA5EED2}"/>
              </a:ext>
            </a:extLst>
          </p:cNvPr>
          <p:cNvSpPr>
            <a:spLocks noGrp="1"/>
          </p:cNvSpPr>
          <p:nvPr>
            <p:ph sz="half" idx="2"/>
          </p:nvPr>
        </p:nvSpPr>
        <p:spPr>
          <a:xfrm>
            <a:off x="6731876" y="756745"/>
            <a:ext cx="5460124" cy="6101254"/>
          </a:xfrm>
        </p:spPr>
        <p:txBody>
          <a:bodyPr>
            <a:normAutofit/>
          </a:bodyPr>
          <a:lstStyle/>
          <a:p>
            <a:pPr algn="just"/>
            <a:r>
              <a:rPr lang="en-US" sz="2800" dirty="0"/>
              <a:t>This way business is able to design the optimum product portfolio and able to serve its customers in a better way</a:t>
            </a:r>
          </a:p>
        </p:txBody>
      </p:sp>
    </p:spTree>
    <p:extLst>
      <p:ext uri="{BB962C8B-B14F-4D97-AF65-F5344CB8AC3E}">
        <p14:creationId xmlns:p14="http://schemas.microsoft.com/office/powerpoint/2010/main" val="33681084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6F48E-BB0F-90F1-51FD-931A6628315A}"/>
              </a:ext>
            </a:extLst>
          </p:cNvPr>
          <p:cNvSpPr>
            <a:spLocks noGrp="1"/>
          </p:cNvSpPr>
          <p:nvPr>
            <p:ph type="title"/>
          </p:nvPr>
        </p:nvSpPr>
        <p:spPr>
          <a:xfrm>
            <a:off x="1" y="0"/>
            <a:ext cx="12312868" cy="816638"/>
          </a:xfrm>
        </p:spPr>
        <p:txBody>
          <a:bodyPr>
            <a:normAutofit/>
          </a:bodyPr>
          <a:lstStyle/>
          <a:p>
            <a:r>
              <a:rPr lang="en-US" sz="2800" dirty="0">
                <a:latin typeface="Times New Roman" panose="02020603050405020304" pitchFamily="18" charset="0"/>
                <a:cs typeface="Times New Roman" panose="02020603050405020304" pitchFamily="18" charset="0"/>
              </a:rPr>
              <a:t>Scope of consumer </a:t>
            </a:r>
            <a:r>
              <a:rPr lang="en-US" sz="2800" dirty="0" err="1">
                <a:latin typeface="Times New Roman" panose="02020603050405020304" pitchFamily="18" charset="0"/>
                <a:cs typeface="Times New Roman" panose="02020603050405020304" pitchFamily="18" charset="0"/>
              </a:rPr>
              <a:t>Behaviour</a:t>
            </a: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D8627F3-CB9B-594F-0AA2-B0F2B25CEC51}"/>
              </a:ext>
            </a:extLst>
          </p:cNvPr>
          <p:cNvSpPr>
            <a:spLocks noGrp="1"/>
          </p:cNvSpPr>
          <p:nvPr>
            <p:ph sz="half" idx="1"/>
          </p:nvPr>
        </p:nvSpPr>
        <p:spPr>
          <a:xfrm>
            <a:off x="0" y="816638"/>
            <a:ext cx="6321972" cy="5899472"/>
          </a:xfrm>
        </p:spPr>
        <p:txBody>
          <a:bodyPr>
            <a:normAutofit/>
          </a:bodyPr>
          <a:lstStyle/>
          <a:p>
            <a:pPr algn="just"/>
            <a:r>
              <a:rPr lang="en-US" sz="2800" dirty="0"/>
              <a:t>Marketing Management: Marketing has an important role in the successful functioning of every business. Better understanding of customer needs, problems and expectations will help the business in framing sound marketing strategies. If a company is able to do marketing effectively it can attract more and more customers</a:t>
            </a:r>
          </a:p>
        </p:txBody>
      </p:sp>
      <p:sp>
        <p:nvSpPr>
          <p:cNvPr id="4" name="Content Placeholder 3">
            <a:extLst>
              <a:ext uri="{FF2B5EF4-FFF2-40B4-BE49-F238E27FC236}">
                <a16:creationId xmlns:a16="http://schemas.microsoft.com/office/drawing/2014/main" id="{7BB1F794-7630-19B5-FC0B-9A1F0A1E349F}"/>
              </a:ext>
            </a:extLst>
          </p:cNvPr>
          <p:cNvSpPr>
            <a:spLocks noGrp="1"/>
          </p:cNvSpPr>
          <p:nvPr>
            <p:ph sz="half" idx="2"/>
          </p:nvPr>
        </p:nvSpPr>
        <p:spPr>
          <a:xfrm>
            <a:off x="7047186" y="816638"/>
            <a:ext cx="4745420" cy="6041361"/>
          </a:xfrm>
        </p:spPr>
        <p:txBody>
          <a:bodyPr>
            <a:normAutofit/>
          </a:bodyPr>
          <a:lstStyle/>
          <a:p>
            <a:pPr algn="just"/>
            <a:r>
              <a:rPr lang="en-US" sz="2800" dirty="0"/>
              <a:t>Understanding customer behavior will help companies to have better knowledge about their customers. This will ultimately help business in conducting their marketing in a better way. </a:t>
            </a:r>
          </a:p>
        </p:txBody>
      </p:sp>
    </p:spTree>
    <p:extLst>
      <p:ext uri="{BB962C8B-B14F-4D97-AF65-F5344CB8AC3E}">
        <p14:creationId xmlns:p14="http://schemas.microsoft.com/office/powerpoint/2010/main" val="2415539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2586D-8A75-8C1B-D709-58DADB8A7036}"/>
              </a:ext>
            </a:extLst>
          </p:cNvPr>
          <p:cNvSpPr>
            <a:spLocks noGrp="1"/>
          </p:cNvSpPr>
          <p:nvPr>
            <p:ph type="title"/>
          </p:nvPr>
        </p:nvSpPr>
        <p:spPr>
          <a:xfrm>
            <a:off x="0" y="0"/>
            <a:ext cx="12192000" cy="816638"/>
          </a:xfrm>
        </p:spPr>
        <p:txBody>
          <a:bodyPr>
            <a:normAutofit/>
          </a:bodyPr>
          <a:lstStyle/>
          <a:p>
            <a:r>
              <a:rPr lang="en-US" sz="2800" dirty="0">
                <a:latin typeface="Times New Roman" panose="02020603050405020304" pitchFamily="18" charset="0"/>
                <a:cs typeface="Times New Roman" panose="02020603050405020304" pitchFamily="18" charset="0"/>
              </a:rPr>
              <a:t>Scope of consumer </a:t>
            </a:r>
            <a:r>
              <a:rPr lang="en-US" sz="2800" dirty="0" err="1">
                <a:latin typeface="Times New Roman" panose="02020603050405020304" pitchFamily="18" charset="0"/>
                <a:cs typeface="Times New Roman" panose="02020603050405020304" pitchFamily="18" charset="0"/>
              </a:rPr>
              <a:t>Behaviour</a:t>
            </a:r>
            <a:endParaRPr lang="en-US" sz="2800" dirty="0"/>
          </a:p>
        </p:txBody>
      </p:sp>
      <p:sp>
        <p:nvSpPr>
          <p:cNvPr id="3" name="Content Placeholder 2">
            <a:extLst>
              <a:ext uri="{FF2B5EF4-FFF2-40B4-BE49-F238E27FC236}">
                <a16:creationId xmlns:a16="http://schemas.microsoft.com/office/drawing/2014/main" id="{6B571646-F3C1-A3D0-18EF-84FF98BC9972}"/>
              </a:ext>
            </a:extLst>
          </p:cNvPr>
          <p:cNvSpPr>
            <a:spLocks noGrp="1"/>
          </p:cNvSpPr>
          <p:nvPr>
            <p:ph sz="half" idx="1"/>
          </p:nvPr>
        </p:nvSpPr>
        <p:spPr>
          <a:xfrm>
            <a:off x="0" y="409903"/>
            <a:ext cx="6873765" cy="6364911"/>
          </a:xfrm>
        </p:spPr>
        <p:txBody>
          <a:bodyPr>
            <a:normAutofit/>
          </a:bodyPr>
          <a:lstStyle/>
          <a:p>
            <a:pPr algn="just"/>
            <a:r>
              <a:rPr lang="en-US" sz="2800" b="1" dirty="0">
                <a:latin typeface="Times New Roman" panose="02020603050405020304" pitchFamily="18" charset="0"/>
                <a:cs typeface="Times New Roman" panose="02020603050405020304" pitchFamily="18" charset="0"/>
              </a:rPr>
              <a:t>Selecting The Target Market</a:t>
            </a:r>
            <a:r>
              <a:rPr lang="en-US" sz="2800" dirty="0">
                <a:latin typeface="Times New Roman" panose="02020603050405020304" pitchFamily="18" charset="0"/>
                <a:cs typeface="Times New Roman" panose="02020603050405020304" pitchFamily="18" charset="0"/>
              </a:rPr>
              <a:t>: Consumer behavior helps in identifying target customers from the market. </a:t>
            </a:r>
          </a:p>
          <a:p>
            <a:pPr algn="just"/>
            <a:r>
              <a:rPr lang="en-US" sz="2800" dirty="0">
                <a:latin typeface="Times New Roman" panose="02020603050405020304" pitchFamily="18" charset="0"/>
                <a:cs typeface="Times New Roman" panose="02020603050405020304" pitchFamily="18" charset="0"/>
              </a:rPr>
              <a:t>It helps in segmentation of the overall market into different groups. Grouping of customers and identification of their needs will help business in serving them better.</a:t>
            </a:r>
          </a:p>
          <a:p>
            <a:pPr algn="just"/>
            <a:r>
              <a:rPr lang="en-US" sz="2800" dirty="0">
                <a:latin typeface="Times New Roman" panose="02020603050405020304" pitchFamily="18" charset="0"/>
                <a:cs typeface="Times New Roman" panose="02020603050405020304" pitchFamily="18" charset="0"/>
              </a:rPr>
              <a:t>This helps marketers in designing the optimum marketing mix for improving the effectiveness of marketing strategies</a:t>
            </a:r>
          </a:p>
        </p:txBody>
      </p:sp>
      <p:sp>
        <p:nvSpPr>
          <p:cNvPr id="4" name="Content Placeholder 3">
            <a:extLst>
              <a:ext uri="{FF2B5EF4-FFF2-40B4-BE49-F238E27FC236}">
                <a16:creationId xmlns:a16="http://schemas.microsoft.com/office/drawing/2014/main" id="{C53E2E5B-7B71-D483-6FD6-3D55E7BA2027}"/>
              </a:ext>
            </a:extLst>
          </p:cNvPr>
          <p:cNvSpPr>
            <a:spLocks noGrp="1"/>
          </p:cNvSpPr>
          <p:nvPr>
            <p:ph sz="half" idx="2"/>
          </p:nvPr>
        </p:nvSpPr>
        <p:spPr>
          <a:xfrm>
            <a:off x="7094483" y="83186"/>
            <a:ext cx="5097515" cy="6691627"/>
          </a:xfrm>
        </p:spPr>
        <p:txBody>
          <a:bodyPr>
            <a:normAutofit/>
          </a:bodyPr>
          <a:lstStyle/>
          <a:p>
            <a:pPr algn="just"/>
            <a:r>
              <a:rPr lang="en-US" sz="2800" dirty="0">
                <a:latin typeface="Times New Roman" panose="02020603050405020304" pitchFamily="18" charset="0"/>
                <a:cs typeface="Times New Roman" panose="02020603050405020304" pitchFamily="18" charset="0"/>
              </a:rPr>
              <a:t>Market Mix: Designing an accurate mix of important elements like product, price, place and promotion are important for every business. It helps in finding out the dislikes and unfulfilled wants of customers</a:t>
            </a:r>
          </a:p>
        </p:txBody>
      </p:sp>
    </p:spTree>
    <p:extLst>
      <p:ext uri="{BB962C8B-B14F-4D97-AF65-F5344CB8AC3E}">
        <p14:creationId xmlns:p14="http://schemas.microsoft.com/office/powerpoint/2010/main" val="42029893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E2881-369C-3B68-37CD-370AC23E9369}"/>
              </a:ext>
            </a:extLst>
          </p:cNvPr>
          <p:cNvSpPr>
            <a:spLocks noGrp="1"/>
          </p:cNvSpPr>
          <p:nvPr>
            <p:ph type="title"/>
          </p:nvPr>
        </p:nvSpPr>
        <p:spPr>
          <a:xfrm>
            <a:off x="0" y="0"/>
            <a:ext cx="12192000" cy="816638"/>
          </a:xfrm>
        </p:spPr>
        <p:txBody>
          <a:bodyPr/>
          <a:lstStyle/>
          <a:p>
            <a:r>
              <a:rPr lang="en-US" dirty="0"/>
              <a:t>Consumer involvement </a:t>
            </a:r>
          </a:p>
        </p:txBody>
      </p:sp>
      <p:sp>
        <p:nvSpPr>
          <p:cNvPr id="3" name="Content Placeholder 2">
            <a:extLst>
              <a:ext uri="{FF2B5EF4-FFF2-40B4-BE49-F238E27FC236}">
                <a16:creationId xmlns:a16="http://schemas.microsoft.com/office/drawing/2014/main" id="{B833B3CD-20E8-6E44-3ACB-4DCA10DFC404}"/>
              </a:ext>
            </a:extLst>
          </p:cNvPr>
          <p:cNvSpPr>
            <a:spLocks noGrp="1"/>
          </p:cNvSpPr>
          <p:nvPr>
            <p:ph idx="1"/>
          </p:nvPr>
        </p:nvSpPr>
        <p:spPr>
          <a:xfrm>
            <a:off x="0" y="599090"/>
            <a:ext cx="12192000" cy="6258909"/>
          </a:xfrm>
        </p:spPr>
        <p:txBody>
          <a:bodyPr>
            <a:normAutofit/>
          </a:bodyPr>
          <a:lstStyle/>
          <a:p>
            <a:pPr algn="just"/>
            <a:r>
              <a:rPr lang="en-US" sz="2800" dirty="0">
                <a:latin typeface="Times New Roman" panose="02020603050405020304" pitchFamily="18" charset="0"/>
                <a:cs typeface="Times New Roman" panose="02020603050405020304" pitchFamily="18" charset="0"/>
              </a:rPr>
              <a:t>Consumer involvement is defined as a state of mind that motivates consumers to identify with product/service offerings, their consumption patterns and consumption behavior. Involvement creates within consumers an urge to look for and think about the product/service category and the varying options before making decisions on brand preferences and the final act of purchase. It is the amount of physical and mental effort that a consumer puts into a purchase decision.</a:t>
            </a:r>
          </a:p>
        </p:txBody>
      </p:sp>
    </p:spTree>
    <p:extLst>
      <p:ext uri="{BB962C8B-B14F-4D97-AF65-F5344CB8AC3E}">
        <p14:creationId xmlns:p14="http://schemas.microsoft.com/office/powerpoint/2010/main" val="28874011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6B204-E5DF-8896-11D0-6928CB130918}"/>
              </a:ext>
            </a:extLst>
          </p:cNvPr>
          <p:cNvSpPr>
            <a:spLocks noGrp="1"/>
          </p:cNvSpPr>
          <p:nvPr>
            <p:ph type="title"/>
          </p:nvPr>
        </p:nvSpPr>
        <p:spPr>
          <a:xfrm>
            <a:off x="0" y="0"/>
            <a:ext cx="12192000" cy="816638"/>
          </a:xfrm>
        </p:spPr>
        <p:txBody>
          <a:bodyPr/>
          <a:lstStyle/>
          <a:p>
            <a:r>
              <a:rPr lang="en-US" dirty="0"/>
              <a:t>Consumer involvement </a:t>
            </a:r>
          </a:p>
        </p:txBody>
      </p:sp>
      <p:sp>
        <p:nvSpPr>
          <p:cNvPr id="3" name="Content Placeholder 2">
            <a:extLst>
              <a:ext uri="{FF2B5EF4-FFF2-40B4-BE49-F238E27FC236}">
                <a16:creationId xmlns:a16="http://schemas.microsoft.com/office/drawing/2014/main" id="{15B450FB-9674-A268-33C4-82C0A68A3AD8}"/>
              </a:ext>
            </a:extLst>
          </p:cNvPr>
          <p:cNvSpPr>
            <a:spLocks noGrp="1"/>
          </p:cNvSpPr>
          <p:nvPr>
            <p:ph idx="1"/>
          </p:nvPr>
        </p:nvSpPr>
        <p:spPr>
          <a:xfrm>
            <a:off x="0" y="816638"/>
            <a:ext cx="12192000" cy="6041361"/>
          </a:xfrm>
        </p:spPr>
        <p:txBody>
          <a:bodyPr>
            <a:normAutofit/>
          </a:bodyPr>
          <a:lstStyle/>
          <a:p>
            <a:pPr algn="just"/>
            <a:r>
              <a:rPr lang="en-US" sz="2800" dirty="0"/>
              <a:t>It creates within a person a level of relevance or personal importance to the product/service offering and this leads to an urge within the former to collect and interpret information for present/future decision making and use. Involvement affects the consumer decision process and the sub processes of information search, information processing, and information transmission</a:t>
            </a:r>
          </a:p>
        </p:txBody>
      </p:sp>
    </p:spTree>
    <p:extLst>
      <p:ext uri="{BB962C8B-B14F-4D97-AF65-F5344CB8AC3E}">
        <p14:creationId xmlns:p14="http://schemas.microsoft.com/office/powerpoint/2010/main" val="14340482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6CD86-DC11-2F05-FFE6-29A205C8A3B3}"/>
              </a:ext>
            </a:extLst>
          </p:cNvPr>
          <p:cNvSpPr>
            <a:spLocks noGrp="1"/>
          </p:cNvSpPr>
          <p:nvPr>
            <p:ph type="title"/>
          </p:nvPr>
        </p:nvSpPr>
        <p:spPr>
          <a:xfrm>
            <a:off x="126124" y="0"/>
            <a:ext cx="12065876" cy="1040524"/>
          </a:xfrm>
        </p:spPr>
        <p:txBody>
          <a:bodyPr>
            <a:normAutofit/>
          </a:bodyPr>
          <a:lstStyle/>
          <a:p>
            <a:r>
              <a:rPr lang="en-US" sz="2800" dirty="0"/>
              <a:t>Types of Consumer Involvement</a:t>
            </a:r>
          </a:p>
        </p:txBody>
      </p:sp>
      <p:sp>
        <p:nvSpPr>
          <p:cNvPr id="3" name="Content Placeholder 2">
            <a:extLst>
              <a:ext uri="{FF2B5EF4-FFF2-40B4-BE49-F238E27FC236}">
                <a16:creationId xmlns:a16="http://schemas.microsoft.com/office/drawing/2014/main" id="{A30957C9-332E-9926-CB51-C87E24D01024}"/>
              </a:ext>
            </a:extLst>
          </p:cNvPr>
          <p:cNvSpPr>
            <a:spLocks noGrp="1"/>
          </p:cNvSpPr>
          <p:nvPr>
            <p:ph sz="half" idx="1"/>
          </p:nvPr>
        </p:nvSpPr>
        <p:spPr>
          <a:xfrm>
            <a:off x="-1" y="819806"/>
            <a:ext cx="8513377" cy="6038193"/>
          </a:xfrm>
        </p:spPr>
        <p:txBody>
          <a:bodyPr>
            <a:normAutofit/>
          </a:bodyPr>
          <a:lstStyle/>
          <a:p>
            <a:pPr algn="just"/>
            <a:r>
              <a:rPr lang="en-US" sz="2800" b="1" dirty="0">
                <a:latin typeface="Times New Roman" panose="02020603050405020304" pitchFamily="18" charset="0"/>
                <a:cs typeface="Times New Roman" panose="02020603050405020304" pitchFamily="18" charset="0"/>
              </a:rPr>
              <a:t>Situational involvement</a:t>
            </a:r>
            <a:r>
              <a:rPr lang="en-US" sz="2800" dirty="0">
                <a:latin typeface="Times New Roman" panose="02020603050405020304" pitchFamily="18" charset="0"/>
                <a:cs typeface="Times New Roman" panose="02020603050405020304" pitchFamily="18" charset="0"/>
              </a:rPr>
              <a:t>: This is a state of arousal directed towards attaching relevance to a person/object/situation for a short term. As an affective state, it creates a level of involvement when a person thinks about a particular person/object/situation. </a:t>
            </a:r>
          </a:p>
        </p:txBody>
      </p:sp>
      <p:pic>
        <p:nvPicPr>
          <p:cNvPr id="3074" name="Picture 2" descr="Free Smiling Asian vendor speaking with shopper in market Stock Photo">
            <a:extLst>
              <a:ext uri="{FF2B5EF4-FFF2-40B4-BE49-F238E27FC236}">
                <a16:creationId xmlns:a16="http://schemas.microsoft.com/office/drawing/2014/main" id="{082826AE-CC7D-1251-5D97-48371674A0FE}"/>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513378" y="-55477"/>
            <a:ext cx="3678621" cy="335047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815DBBB-F636-304F-3D5A-26610CF109C3}"/>
              </a:ext>
            </a:extLst>
          </p:cNvPr>
          <p:cNvSpPr txBox="1"/>
          <p:nvPr/>
        </p:nvSpPr>
        <p:spPr>
          <a:xfrm>
            <a:off x="8513376" y="3507529"/>
            <a:ext cx="3678623" cy="538609"/>
          </a:xfrm>
          <a:prstGeom prst="rect">
            <a:avLst/>
          </a:prstGeom>
          <a:noFill/>
        </p:spPr>
        <p:txBody>
          <a:bodyPr wrap="square" rtlCol="0">
            <a:spAutoFit/>
          </a:bodyPr>
          <a:lstStyle/>
          <a:p>
            <a:r>
              <a:rPr lang="en-US" sz="1100" dirty="0"/>
              <a:t>https://www.pexels.com/photo/smiling-asian-vendor-speaking-with-shopper-in-market-6130869</a:t>
            </a:r>
            <a:r>
              <a:rPr lang="en-US" dirty="0"/>
              <a:t>/</a:t>
            </a:r>
          </a:p>
        </p:txBody>
      </p:sp>
    </p:spTree>
    <p:extLst>
      <p:ext uri="{BB962C8B-B14F-4D97-AF65-F5344CB8AC3E}">
        <p14:creationId xmlns:p14="http://schemas.microsoft.com/office/powerpoint/2010/main" val="37279410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9B9FD-6B59-0B47-887E-552D215CD469}"/>
              </a:ext>
            </a:extLst>
          </p:cNvPr>
          <p:cNvSpPr>
            <a:spLocks noGrp="1"/>
          </p:cNvSpPr>
          <p:nvPr>
            <p:ph type="title"/>
          </p:nvPr>
        </p:nvSpPr>
        <p:spPr>
          <a:xfrm>
            <a:off x="0" y="0"/>
            <a:ext cx="12076386" cy="816638"/>
          </a:xfrm>
        </p:spPr>
        <p:txBody>
          <a:bodyPr>
            <a:normAutofit/>
          </a:bodyPr>
          <a:lstStyle/>
          <a:p>
            <a:pPr algn="just"/>
            <a:r>
              <a:rPr lang="en-US" sz="2800" dirty="0">
                <a:latin typeface="Times New Roman" panose="02020603050405020304" pitchFamily="18" charset="0"/>
                <a:cs typeface="Times New Roman" panose="02020603050405020304" pitchFamily="18" charset="0"/>
              </a:rPr>
              <a:t>Types of Consumer Involvement</a:t>
            </a:r>
          </a:p>
        </p:txBody>
      </p:sp>
      <p:sp>
        <p:nvSpPr>
          <p:cNvPr id="3" name="Content Placeholder 2">
            <a:extLst>
              <a:ext uri="{FF2B5EF4-FFF2-40B4-BE49-F238E27FC236}">
                <a16:creationId xmlns:a16="http://schemas.microsoft.com/office/drawing/2014/main" id="{33D286D7-B152-40FD-7C85-476D9CC1AB50}"/>
              </a:ext>
            </a:extLst>
          </p:cNvPr>
          <p:cNvSpPr>
            <a:spLocks noGrp="1"/>
          </p:cNvSpPr>
          <p:nvPr>
            <p:ph sz="half" idx="1"/>
          </p:nvPr>
        </p:nvSpPr>
        <p:spPr>
          <a:xfrm>
            <a:off x="0" y="816638"/>
            <a:ext cx="8602717" cy="6041362"/>
          </a:xfrm>
        </p:spPr>
        <p:txBody>
          <a:bodyPr/>
          <a:lstStyle/>
          <a:p>
            <a:pPr algn="just"/>
            <a:r>
              <a:rPr lang="en-US" sz="2800" b="1" dirty="0">
                <a:latin typeface="Times New Roman" panose="02020603050405020304" pitchFamily="18" charset="0"/>
                <a:cs typeface="Times New Roman" panose="02020603050405020304" pitchFamily="18" charset="0"/>
              </a:rPr>
              <a:t>Enduring involvement</a:t>
            </a:r>
            <a:r>
              <a:rPr lang="en-US" sz="2800" dirty="0">
                <a:latin typeface="Times New Roman" panose="02020603050405020304" pitchFamily="18" charset="0"/>
                <a:cs typeface="Times New Roman" panose="02020603050405020304" pitchFamily="18" charset="0"/>
              </a:rPr>
              <a:t>: When the level of involvement towards the product/service category extends over a period of time across situations, it is referred to as enduring involvement. The person shows a high-level of interest in the product category and spends time collecting and processing information and integrating it within his memory</a:t>
            </a:r>
          </a:p>
          <a:p>
            <a:endParaRPr lang="en-US" dirty="0">
              <a:latin typeface="Times New Roman" panose="02020603050405020304" pitchFamily="18" charset="0"/>
              <a:cs typeface="Times New Roman" panose="02020603050405020304" pitchFamily="18" charset="0"/>
            </a:endParaRPr>
          </a:p>
        </p:txBody>
      </p:sp>
      <p:pic>
        <p:nvPicPr>
          <p:cNvPr id="4098" name="Picture 2" descr="Free Man in Black Suit Jacket Holding Woman in White Coat Stock Photo">
            <a:extLst>
              <a:ext uri="{FF2B5EF4-FFF2-40B4-BE49-F238E27FC236}">
                <a16:creationId xmlns:a16="http://schemas.microsoft.com/office/drawing/2014/main" id="{AAEA3DC2-92C5-8CF2-60F8-36C9D19454B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718330" y="1"/>
            <a:ext cx="3473669" cy="32004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F0B0721-A7B7-F043-E7FB-B57DBE844247}"/>
              </a:ext>
            </a:extLst>
          </p:cNvPr>
          <p:cNvSpPr txBox="1"/>
          <p:nvPr/>
        </p:nvSpPr>
        <p:spPr>
          <a:xfrm>
            <a:off x="8602718" y="3429000"/>
            <a:ext cx="3589282" cy="430887"/>
          </a:xfrm>
          <a:prstGeom prst="rect">
            <a:avLst/>
          </a:prstGeom>
          <a:noFill/>
        </p:spPr>
        <p:txBody>
          <a:bodyPr wrap="square" rtlCol="0">
            <a:spAutoFit/>
          </a:bodyPr>
          <a:lstStyle/>
          <a:p>
            <a:r>
              <a:rPr lang="en-US" sz="1100" dirty="0"/>
              <a:t>https://www.pexels.com/photo/man-in-black-suit-jacket-holding-woman-in-white-coat-5486114/</a:t>
            </a:r>
          </a:p>
        </p:txBody>
      </p:sp>
    </p:spTree>
    <p:extLst>
      <p:ext uri="{BB962C8B-B14F-4D97-AF65-F5344CB8AC3E}">
        <p14:creationId xmlns:p14="http://schemas.microsoft.com/office/powerpoint/2010/main" val="21850033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C464-BACF-2445-D984-F2E842E6E576}"/>
              </a:ext>
            </a:extLst>
          </p:cNvPr>
          <p:cNvSpPr>
            <a:spLocks noGrp="1"/>
          </p:cNvSpPr>
          <p:nvPr>
            <p:ph type="title"/>
          </p:nvPr>
        </p:nvSpPr>
        <p:spPr>
          <a:xfrm>
            <a:off x="0" y="0"/>
            <a:ext cx="12192000" cy="1040524"/>
          </a:xfrm>
        </p:spPr>
        <p:txBody>
          <a:bodyPr>
            <a:normAutofit/>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rPr>
              <a:t>Factors Influencing Consumer </a:t>
            </a:r>
            <a:r>
              <a:rPr lang="en-US" sz="2800" b="1" kern="0" dirty="0" err="1">
                <a:solidFill>
                  <a:srgbClr val="000000"/>
                </a:solidFill>
                <a:effectLst/>
                <a:latin typeface="Times New Roman" panose="02020603050405020304" pitchFamily="18" charset="0"/>
                <a:ea typeface="Times New Roman" panose="02020603050405020304" pitchFamily="18" charset="0"/>
              </a:rPr>
              <a:t>Behaviour</a:t>
            </a:r>
            <a:endParaRPr lang="en-US" sz="2800" dirty="0"/>
          </a:p>
        </p:txBody>
      </p:sp>
      <p:sp>
        <p:nvSpPr>
          <p:cNvPr id="3" name="Content Placeholder 2">
            <a:extLst>
              <a:ext uri="{FF2B5EF4-FFF2-40B4-BE49-F238E27FC236}">
                <a16:creationId xmlns:a16="http://schemas.microsoft.com/office/drawing/2014/main" id="{808F715B-E917-9E16-355B-CCDF917C1FBE}"/>
              </a:ext>
            </a:extLst>
          </p:cNvPr>
          <p:cNvSpPr>
            <a:spLocks noGrp="1"/>
          </p:cNvSpPr>
          <p:nvPr>
            <p:ph sz="half" idx="1"/>
          </p:nvPr>
        </p:nvSpPr>
        <p:spPr>
          <a:xfrm>
            <a:off x="0" y="677916"/>
            <a:ext cx="6558453" cy="6180083"/>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Demand Forecasting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Demand for a product begins with wants and desires of buyers (individuals, family or </a:t>
            </a:r>
            <a:r>
              <a:rPr lang="en-US" sz="2800" kern="0" dirty="0" err="1">
                <a:solidFill>
                  <a:srgbClr val="000000"/>
                </a:solidFill>
                <a:effectLst/>
                <a:latin typeface="Times New Roman" panose="02020603050405020304" pitchFamily="18" charset="0"/>
                <a:ea typeface="Times New Roman" panose="02020603050405020304" pitchFamily="18" charset="0"/>
              </a:rPr>
              <a:t>organisation</a:t>
            </a:r>
            <a:r>
              <a:rPr lang="en-US" sz="2800" kern="0" dirty="0">
                <a:solidFill>
                  <a:srgbClr val="000000"/>
                </a:solidFill>
                <a:effectLst/>
                <a:latin typeface="Times New Roman" panose="02020603050405020304" pitchFamily="18" charset="0"/>
                <a:ea typeface="Times New Roman" panose="02020603050405020304" pitchFamily="18" charset="0"/>
              </a:rPr>
              <a:t>). Effective demand for a product needs purchasing power (income, assets and credit) as well as buying motives, i.e., willingness to buy a product. When the effective demand for all buyers is added up, the result is the total market demand for the product</a:t>
            </a:r>
            <a:endParaRPr lang="en-US" sz="2800" dirty="0"/>
          </a:p>
          <a:p>
            <a:pPr algn="just"/>
            <a:endParaRPr lang="en-US" sz="2800" dirty="0"/>
          </a:p>
        </p:txBody>
      </p:sp>
      <p:sp>
        <p:nvSpPr>
          <p:cNvPr id="4" name="Content Placeholder 3">
            <a:extLst>
              <a:ext uri="{FF2B5EF4-FFF2-40B4-BE49-F238E27FC236}">
                <a16:creationId xmlns:a16="http://schemas.microsoft.com/office/drawing/2014/main" id="{89CFBF8B-7DFA-7B60-0F1F-FA08D50FD0CC}"/>
              </a:ext>
            </a:extLst>
          </p:cNvPr>
          <p:cNvSpPr>
            <a:spLocks noGrp="1"/>
          </p:cNvSpPr>
          <p:nvPr>
            <p:ph sz="half" idx="2"/>
          </p:nvPr>
        </p:nvSpPr>
        <p:spPr>
          <a:xfrm>
            <a:off x="6558454" y="677916"/>
            <a:ext cx="5633545" cy="6180083"/>
          </a:xfrm>
        </p:spPr>
        <p:txBody>
          <a:bodyPr>
            <a:normAutofit/>
          </a:bodyPr>
          <a:lstStyle/>
          <a:p>
            <a:pPr marL="0" algn="just">
              <a:lnSpc>
                <a:spcPct val="115000"/>
              </a:lnSpc>
              <a:spcBef>
                <a:spcPts val="0"/>
              </a:spcBef>
            </a:pPr>
            <a:r>
              <a:rPr lang="en-US" sz="2800" b="1" kern="0" dirty="0">
                <a:solidFill>
                  <a:srgbClr val="000000"/>
                </a:solidFill>
                <a:effectLst/>
                <a:latin typeface="Times New Roman" panose="02020603050405020304" pitchFamily="18" charset="0"/>
                <a:ea typeface="Times New Roman" panose="02020603050405020304" pitchFamily="18" charset="0"/>
              </a:rPr>
              <a:t>Psychological factors</a:t>
            </a:r>
            <a:r>
              <a:rPr lang="en-US" sz="2800" kern="0" dirty="0">
                <a:solidFill>
                  <a:srgbClr val="000000"/>
                </a:solidFill>
                <a:effectLst/>
                <a:latin typeface="Times New Roman" panose="02020603050405020304" pitchFamily="18" charset="0"/>
                <a:ea typeface="Times New Roman" panose="02020603050405020304" pitchFamily="18" charset="0"/>
              </a:rPr>
              <a:t> such as individual consumer needs and motivations, perceptions, attitudes, the learning process and personality characteristics are the similarities which operate across different types of people and influence their </a:t>
            </a:r>
            <a:r>
              <a:rPr lang="en-US" sz="2800" kern="0" dirty="0" err="1">
                <a:solidFill>
                  <a:srgbClr val="000000"/>
                </a:solidFill>
                <a:effectLst/>
                <a:latin typeface="Times New Roman" panose="02020603050405020304" pitchFamily="18" charset="0"/>
                <a:ea typeface="Times New Roman" panose="02020603050405020304" pitchFamily="18" charset="0"/>
              </a:rPr>
              <a:t>behaviour</a:t>
            </a:r>
            <a:endParaRPr lang="en-US" sz="2800" kern="0" dirty="0">
              <a:solidFill>
                <a:srgbClr val="000000"/>
              </a:solidFill>
              <a:effectLst/>
              <a:latin typeface="Times New Roman" panose="02020603050405020304" pitchFamily="18" charset="0"/>
              <a:ea typeface="Times New Roman" panose="02020603050405020304" pitchFamily="18" charset="0"/>
            </a:endParaRPr>
          </a:p>
          <a:p>
            <a:pPr marL="0" marR="0" algn="just">
              <a:lnSpc>
                <a:spcPct val="115000"/>
              </a:lnSpc>
              <a:spcBef>
                <a:spcPts val="0"/>
              </a:spcBef>
              <a:spcAft>
                <a:spcPts val="0"/>
              </a:spcAft>
            </a:pPr>
            <a:endParaRPr lang="en-US" sz="2800" dirty="0"/>
          </a:p>
        </p:txBody>
      </p:sp>
    </p:spTree>
    <p:extLst>
      <p:ext uri="{BB962C8B-B14F-4D97-AF65-F5344CB8AC3E}">
        <p14:creationId xmlns:p14="http://schemas.microsoft.com/office/powerpoint/2010/main" val="41905814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CAD99-2938-E839-FE14-3948B194FE95}"/>
              </a:ext>
            </a:extLst>
          </p:cNvPr>
          <p:cNvSpPr>
            <a:spLocks noGrp="1"/>
          </p:cNvSpPr>
          <p:nvPr>
            <p:ph type="title"/>
          </p:nvPr>
        </p:nvSpPr>
        <p:spPr>
          <a:xfrm>
            <a:off x="0" y="0"/>
            <a:ext cx="12192000" cy="977462"/>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rPr>
              <a:t>Factors Influencing Consumer </a:t>
            </a:r>
            <a:r>
              <a:rPr lang="en-US" sz="3600" b="1" kern="0" dirty="0" err="1">
                <a:solidFill>
                  <a:srgbClr val="000000"/>
                </a:solidFill>
                <a:effectLst/>
                <a:latin typeface="Times New Roman" panose="02020603050405020304" pitchFamily="18" charset="0"/>
                <a:ea typeface="Times New Roman" panose="02020603050405020304" pitchFamily="18" charset="0"/>
              </a:rPr>
              <a:t>Behaviour</a:t>
            </a:r>
            <a:endParaRPr lang="en-US" dirty="0"/>
          </a:p>
        </p:txBody>
      </p:sp>
      <p:sp>
        <p:nvSpPr>
          <p:cNvPr id="3" name="Content Placeholder 2">
            <a:extLst>
              <a:ext uri="{FF2B5EF4-FFF2-40B4-BE49-F238E27FC236}">
                <a16:creationId xmlns:a16="http://schemas.microsoft.com/office/drawing/2014/main" id="{3E16C84C-4B7D-5053-3880-5D236A47A462}"/>
              </a:ext>
            </a:extLst>
          </p:cNvPr>
          <p:cNvSpPr>
            <a:spLocks noGrp="1"/>
          </p:cNvSpPr>
          <p:nvPr>
            <p:ph sz="half" idx="1"/>
          </p:nvPr>
        </p:nvSpPr>
        <p:spPr>
          <a:xfrm>
            <a:off x="0" y="851338"/>
            <a:ext cx="6558455" cy="6006662"/>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Company Demand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Company demand is the volume of sales expected under given environmental conditions for a specific forms. It is a function of the firm’s strategic marketing effort and specifies the amount of sales turnover which would be </a:t>
            </a:r>
            <a:r>
              <a:rPr lang="en-US" sz="2800" kern="0" dirty="0" err="1">
                <a:solidFill>
                  <a:srgbClr val="000000"/>
                </a:solidFill>
                <a:effectLst/>
                <a:latin typeface="Times New Roman" panose="02020603050405020304" pitchFamily="18" charset="0"/>
                <a:ea typeface="Times New Roman" panose="02020603050405020304" pitchFamily="18" charset="0"/>
              </a:rPr>
              <a:t>realised</a:t>
            </a:r>
            <a:r>
              <a:rPr lang="en-US" sz="2800" kern="0" dirty="0">
                <a:solidFill>
                  <a:srgbClr val="000000"/>
                </a:solidFill>
                <a:effectLst/>
                <a:latin typeface="Times New Roman" panose="02020603050405020304" pitchFamily="18" charset="0"/>
                <a:ea typeface="Times New Roman" panose="02020603050405020304" pitchFamily="18" charset="0"/>
              </a:rPr>
              <a:t> by a company under different levels of company’s selling efforts</a:t>
            </a:r>
            <a:endParaRPr lang="en-US" sz="2800" dirty="0"/>
          </a:p>
        </p:txBody>
      </p:sp>
      <p:sp>
        <p:nvSpPr>
          <p:cNvPr id="4" name="Content Placeholder 3">
            <a:extLst>
              <a:ext uri="{FF2B5EF4-FFF2-40B4-BE49-F238E27FC236}">
                <a16:creationId xmlns:a16="http://schemas.microsoft.com/office/drawing/2014/main" id="{ABEBC391-33E6-6BDB-6BF7-38FF41597DEB}"/>
              </a:ext>
            </a:extLst>
          </p:cNvPr>
          <p:cNvSpPr>
            <a:spLocks noGrp="1"/>
          </p:cNvSpPr>
          <p:nvPr>
            <p:ph sz="half" idx="2"/>
          </p:nvPr>
        </p:nvSpPr>
        <p:spPr>
          <a:xfrm>
            <a:off x="6826468" y="851338"/>
            <a:ext cx="5365531" cy="6006661"/>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Industry Forecast</a:t>
            </a:r>
            <a:r>
              <a:rPr lang="en-US" sz="2800" kern="0" dirty="0">
                <a:solidFill>
                  <a:srgbClr val="000000"/>
                </a:solidFill>
                <a:effectLst/>
                <a:latin typeface="Times New Roman" panose="02020603050405020304" pitchFamily="18" charset="0"/>
                <a:ea typeface="Times New Roman" panose="02020603050405020304" pitchFamily="18" charset="0"/>
              </a:rPr>
              <a:t>: It indicates the customer demand under the expected level of marketing effort which can be put forward by all the sellers within an industry</a:t>
            </a:r>
            <a:endParaRPr lang="en-US" sz="2800" dirty="0"/>
          </a:p>
        </p:txBody>
      </p:sp>
    </p:spTree>
    <p:extLst>
      <p:ext uri="{BB962C8B-B14F-4D97-AF65-F5344CB8AC3E}">
        <p14:creationId xmlns:p14="http://schemas.microsoft.com/office/powerpoint/2010/main" val="34521897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D5F5F-E2E4-8E96-25B4-1699F8A18EB4}"/>
              </a:ext>
            </a:extLst>
          </p:cNvPr>
          <p:cNvSpPr>
            <a:spLocks noGrp="1"/>
          </p:cNvSpPr>
          <p:nvPr>
            <p:ph type="title"/>
          </p:nvPr>
        </p:nvSpPr>
        <p:spPr>
          <a:xfrm>
            <a:off x="1" y="0"/>
            <a:ext cx="12192000" cy="1040524"/>
          </a:xfrm>
        </p:spPr>
        <p:txBody>
          <a:bodyPr>
            <a:normAutofit/>
          </a:bodyPr>
          <a:lstStyle/>
          <a:p>
            <a:r>
              <a:rPr lang="en-US" sz="2800" dirty="0">
                <a:latin typeface="Times New Roman" panose="02020603050405020304" pitchFamily="18" charset="0"/>
                <a:cs typeface="Times New Roman" panose="02020603050405020304" pitchFamily="18" charset="0"/>
              </a:rPr>
              <a:t>Buyer Characteristics</a:t>
            </a:r>
          </a:p>
        </p:txBody>
      </p:sp>
      <p:sp>
        <p:nvSpPr>
          <p:cNvPr id="3" name="Content Placeholder 2">
            <a:extLst>
              <a:ext uri="{FF2B5EF4-FFF2-40B4-BE49-F238E27FC236}">
                <a16:creationId xmlns:a16="http://schemas.microsoft.com/office/drawing/2014/main" id="{1BACBD8D-2ADB-5EF9-615A-1495603A1FDA}"/>
              </a:ext>
            </a:extLst>
          </p:cNvPr>
          <p:cNvSpPr>
            <a:spLocks noGrp="1"/>
          </p:cNvSpPr>
          <p:nvPr>
            <p:ph sz="half" idx="1"/>
          </p:nvPr>
        </p:nvSpPr>
        <p:spPr>
          <a:xfrm>
            <a:off x="0" y="709448"/>
            <a:ext cx="6905295" cy="6148552"/>
          </a:xfrm>
        </p:spPr>
        <p:txBody>
          <a:bodyPr>
            <a:normAutofit/>
          </a:bodyPr>
          <a:lstStyle/>
          <a:p>
            <a:pPr marL="0" indent="0" algn="just">
              <a:buNone/>
            </a:pPr>
            <a:r>
              <a:rPr lang="en-US" sz="2800" dirty="0">
                <a:latin typeface="Times New Roman" panose="02020603050405020304" pitchFamily="18" charset="0"/>
                <a:cs typeface="Times New Roman" panose="02020603050405020304" pitchFamily="18" charset="0"/>
              </a:rPr>
              <a:t>Cultural Factors</a:t>
            </a:r>
          </a:p>
          <a:p>
            <a:pPr algn="just"/>
            <a:r>
              <a:rPr lang="en-US" sz="2800" dirty="0">
                <a:latin typeface="Times New Roman" panose="02020603050405020304" pitchFamily="18" charset="0"/>
                <a:cs typeface="Times New Roman" panose="02020603050405020304" pitchFamily="18" charset="0"/>
              </a:rPr>
              <a:t>Culture-The set of basic values, perceptions, wants and behaviors learned by a member of society from family and other important institutions.</a:t>
            </a:r>
          </a:p>
          <a:p>
            <a:pPr algn="just"/>
            <a:r>
              <a:rPr lang="en-US" sz="2800" dirty="0">
                <a:latin typeface="Times New Roman" panose="02020603050405020304" pitchFamily="18" charset="0"/>
                <a:cs typeface="Times New Roman" panose="02020603050405020304" pitchFamily="18" charset="0"/>
              </a:rPr>
              <a:t>Cultural group-A group of people with shared value systems based on common life experiences and situations.</a:t>
            </a:r>
          </a:p>
        </p:txBody>
      </p:sp>
      <p:sp>
        <p:nvSpPr>
          <p:cNvPr id="4" name="Content Placeholder 3">
            <a:extLst>
              <a:ext uri="{FF2B5EF4-FFF2-40B4-BE49-F238E27FC236}">
                <a16:creationId xmlns:a16="http://schemas.microsoft.com/office/drawing/2014/main" id="{26405994-F491-896D-7CDD-5FD2EA3791AA}"/>
              </a:ext>
            </a:extLst>
          </p:cNvPr>
          <p:cNvSpPr>
            <a:spLocks noGrp="1"/>
          </p:cNvSpPr>
          <p:nvPr>
            <p:ph sz="half" idx="2"/>
          </p:nvPr>
        </p:nvSpPr>
        <p:spPr>
          <a:xfrm>
            <a:off x="6905296" y="709448"/>
            <a:ext cx="5286703" cy="6148551"/>
          </a:xfrm>
        </p:spPr>
        <p:txBody>
          <a:bodyPr>
            <a:normAutofit/>
          </a:bodyPr>
          <a:lstStyle/>
          <a:p>
            <a:pPr algn="just"/>
            <a:r>
              <a:rPr lang="en-US" sz="2800" dirty="0">
                <a:latin typeface="Times New Roman" panose="02020603050405020304" pitchFamily="18" charset="0"/>
                <a:cs typeface="Times New Roman" panose="02020603050405020304" pitchFamily="18" charset="0"/>
              </a:rPr>
              <a:t>Social class-Relatively permanent and ordered divisions in a society whose members share similar values, interests and behaviors. </a:t>
            </a:r>
          </a:p>
        </p:txBody>
      </p:sp>
    </p:spTree>
    <p:extLst>
      <p:ext uri="{BB962C8B-B14F-4D97-AF65-F5344CB8AC3E}">
        <p14:creationId xmlns:p14="http://schemas.microsoft.com/office/powerpoint/2010/main" val="26596610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1314C-A6BC-6BF1-E87D-6D3D18C27D24}"/>
              </a:ext>
            </a:extLst>
          </p:cNvPr>
          <p:cNvSpPr>
            <a:spLocks noGrp="1"/>
          </p:cNvSpPr>
          <p:nvPr>
            <p:ph type="title"/>
          </p:nvPr>
        </p:nvSpPr>
        <p:spPr>
          <a:xfrm>
            <a:off x="0" y="0"/>
            <a:ext cx="12192000" cy="1008993"/>
          </a:xfrm>
        </p:spPr>
        <p:txBody>
          <a:bodyPr/>
          <a:lstStyle/>
          <a:p>
            <a:r>
              <a:rPr lang="en-US" sz="3600" dirty="0">
                <a:latin typeface="Times New Roman" panose="02020603050405020304" pitchFamily="18" charset="0"/>
                <a:cs typeface="Times New Roman" panose="02020603050405020304" pitchFamily="18" charset="0"/>
              </a:rPr>
              <a:t>Buyer Characteristics</a:t>
            </a:r>
            <a:endParaRPr lang="en-US" dirty="0"/>
          </a:p>
        </p:txBody>
      </p:sp>
      <p:sp>
        <p:nvSpPr>
          <p:cNvPr id="3" name="Content Placeholder 2">
            <a:extLst>
              <a:ext uri="{FF2B5EF4-FFF2-40B4-BE49-F238E27FC236}">
                <a16:creationId xmlns:a16="http://schemas.microsoft.com/office/drawing/2014/main" id="{4E7F05A8-43E2-A87D-9D70-4C8F9252FA82}"/>
              </a:ext>
            </a:extLst>
          </p:cNvPr>
          <p:cNvSpPr>
            <a:spLocks noGrp="1"/>
          </p:cNvSpPr>
          <p:nvPr>
            <p:ph sz="half" idx="1"/>
          </p:nvPr>
        </p:nvSpPr>
        <p:spPr>
          <a:xfrm>
            <a:off x="0" y="646386"/>
            <a:ext cx="8119239" cy="6211614"/>
          </a:xfrm>
        </p:spPr>
        <p:txBody>
          <a:bodyPr>
            <a:normAutofit/>
          </a:bodyPr>
          <a:lstStyle/>
          <a:p>
            <a:pPr marL="0" indent="0" algn="just">
              <a:buNone/>
            </a:pPr>
            <a:r>
              <a:rPr lang="en-US" sz="2800" b="1" dirty="0">
                <a:latin typeface="Times New Roman" panose="02020603050405020304" pitchFamily="18" charset="0"/>
                <a:cs typeface="Times New Roman" panose="02020603050405020304" pitchFamily="18" charset="0"/>
              </a:rPr>
              <a:t>Social Factors</a:t>
            </a:r>
          </a:p>
          <a:p>
            <a:pPr algn="just"/>
            <a:r>
              <a:rPr lang="en-US" sz="2800" dirty="0">
                <a:latin typeface="Times New Roman" panose="02020603050405020304" pitchFamily="18" charset="0"/>
                <a:cs typeface="Times New Roman" panose="02020603050405020304" pitchFamily="18" charset="0"/>
              </a:rPr>
              <a:t>Family role and status</a:t>
            </a:r>
          </a:p>
          <a:p>
            <a:pPr algn="just"/>
            <a:r>
              <a:rPr lang="en-US" sz="2800" dirty="0">
                <a:latin typeface="Times New Roman" panose="02020603050405020304" pitchFamily="18" charset="0"/>
                <a:cs typeface="Times New Roman" panose="02020603050405020304" pitchFamily="18" charset="0"/>
              </a:rPr>
              <a:t>Opinion Leaders</a:t>
            </a:r>
          </a:p>
          <a:p>
            <a:pPr algn="just"/>
            <a:r>
              <a:rPr lang="en-US" sz="2800" dirty="0">
                <a:latin typeface="Times New Roman" panose="02020603050405020304" pitchFamily="18" charset="0"/>
                <a:cs typeface="Times New Roman" panose="02020603050405020304" pitchFamily="18" charset="0"/>
              </a:rPr>
              <a:t>Reference Groups</a:t>
            </a:r>
          </a:p>
          <a:p>
            <a:pPr algn="just"/>
            <a:r>
              <a:rPr lang="en-US" sz="2800" dirty="0">
                <a:latin typeface="Times New Roman" panose="02020603050405020304" pitchFamily="18" charset="0"/>
                <a:cs typeface="Times New Roman" panose="02020603050405020304" pitchFamily="18" charset="0"/>
              </a:rPr>
              <a:t>Membership Groups</a:t>
            </a:r>
          </a:p>
        </p:txBody>
      </p:sp>
      <p:pic>
        <p:nvPicPr>
          <p:cNvPr id="5122" name="Picture 2" descr="Free People in a Supermarket Shopping  Stock Photo">
            <a:extLst>
              <a:ext uri="{FF2B5EF4-FFF2-40B4-BE49-F238E27FC236}">
                <a16:creationId xmlns:a16="http://schemas.microsoft.com/office/drawing/2014/main" id="{6B43C827-77C4-FF59-428D-A84C89EA09DC}"/>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119240" y="1"/>
            <a:ext cx="4072759" cy="31215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7C4AF3A-F83E-161D-96D4-A39598DA964C}"/>
              </a:ext>
            </a:extLst>
          </p:cNvPr>
          <p:cNvSpPr txBox="1"/>
          <p:nvPr/>
        </p:nvSpPr>
        <p:spPr>
          <a:xfrm>
            <a:off x="8119239" y="3429000"/>
            <a:ext cx="4072759" cy="430887"/>
          </a:xfrm>
          <a:prstGeom prst="rect">
            <a:avLst/>
          </a:prstGeom>
          <a:noFill/>
        </p:spPr>
        <p:txBody>
          <a:bodyPr wrap="square" rtlCol="0">
            <a:spAutoFit/>
          </a:bodyPr>
          <a:lstStyle/>
          <a:p>
            <a:r>
              <a:rPr lang="en-US" sz="1100" dirty="0"/>
              <a:t>https://www.pexels.com/photo/people-in-a-supermarket-shopping-3985055/</a:t>
            </a:r>
          </a:p>
        </p:txBody>
      </p:sp>
    </p:spTree>
    <p:extLst>
      <p:ext uri="{BB962C8B-B14F-4D97-AF65-F5344CB8AC3E}">
        <p14:creationId xmlns:p14="http://schemas.microsoft.com/office/powerpoint/2010/main" val="3113629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4C5BB-FA80-872A-4DDD-9BC79BA71BB0}"/>
              </a:ext>
            </a:extLst>
          </p:cNvPr>
          <p:cNvSpPr>
            <a:spLocks noGrp="1"/>
          </p:cNvSpPr>
          <p:nvPr>
            <p:ph type="title"/>
          </p:nvPr>
        </p:nvSpPr>
        <p:spPr>
          <a:xfrm>
            <a:off x="0" y="0"/>
            <a:ext cx="12192000" cy="961697"/>
          </a:xfrm>
        </p:spPr>
        <p:txBody>
          <a:bodyPr/>
          <a:lstStyle/>
          <a:p>
            <a:r>
              <a:rPr lang="en-US" dirty="0"/>
              <a:t>Personal Factors</a:t>
            </a:r>
          </a:p>
        </p:txBody>
      </p:sp>
      <p:sp>
        <p:nvSpPr>
          <p:cNvPr id="3" name="Content Placeholder 2">
            <a:extLst>
              <a:ext uri="{FF2B5EF4-FFF2-40B4-BE49-F238E27FC236}">
                <a16:creationId xmlns:a16="http://schemas.microsoft.com/office/drawing/2014/main" id="{502EB4BD-D0BA-3CBE-6832-3F3106AC02A9}"/>
              </a:ext>
            </a:extLst>
          </p:cNvPr>
          <p:cNvSpPr>
            <a:spLocks noGrp="1"/>
          </p:cNvSpPr>
          <p:nvPr>
            <p:ph sz="half" idx="1"/>
          </p:nvPr>
        </p:nvSpPr>
        <p:spPr>
          <a:xfrm>
            <a:off x="0" y="677916"/>
            <a:ext cx="6968359" cy="6180083"/>
          </a:xfrm>
        </p:spPr>
        <p:txBody>
          <a:bodyPr>
            <a:normAutofit/>
          </a:bodyPr>
          <a:lstStyle/>
          <a:p>
            <a:pPr algn="just"/>
            <a:r>
              <a:rPr lang="en-US" sz="2800" dirty="0">
                <a:latin typeface="Times New Roman" panose="02020603050405020304" pitchFamily="18" charset="0"/>
                <a:cs typeface="Times New Roman" panose="02020603050405020304" pitchFamily="18" charset="0"/>
              </a:rPr>
              <a:t>Demographics-Standard population descriptors e.g. age, economic situation, life-cycle stage, education, occupation.</a:t>
            </a:r>
          </a:p>
          <a:p>
            <a:pPr algn="just"/>
            <a:r>
              <a:rPr lang="en-US" sz="2800" dirty="0">
                <a:latin typeface="Times New Roman" panose="02020603050405020304" pitchFamily="18" charset="0"/>
                <a:cs typeface="Times New Roman" panose="02020603050405020304" pitchFamily="18" charset="0"/>
              </a:rPr>
              <a:t>Lifestyles-A person’s pattern of living as expressed in his or her activities, interests and opinions. </a:t>
            </a:r>
          </a:p>
        </p:txBody>
      </p:sp>
      <p:sp>
        <p:nvSpPr>
          <p:cNvPr id="4" name="Content Placeholder 3">
            <a:extLst>
              <a:ext uri="{FF2B5EF4-FFF2-40B4-BE49-F238E27FC236}">
                <a16:creationId xmlns:a16="http://schemas.microsoft.com/office/drawing/2014/main" id="{94556BE8-C502-3D22-BF3E-EA904EF39C26}"/>
              </a:ext>
            </a:extLst>
          </p:cNvPr>
          <p:cNvSpPr>
            <a:spLocks noGrp="1"/>
          </p:cNvSpPr>
          <p:nvPr>
            <p:ph sz="half" idx="2"/>
          </p:nvPr>
        </p:nvSpPr>
        <p:spPr>
          <a:xfrm>
            <a:off x="7330630" y="1"/>
            <a:ext cx="4861369" cy="6857998"/>
          </a:xfrm>
        </p:spPr>
        <p:txBody>
          <a:bodyPr>
            <a:normAutofit/>
          </a:bodyPr>
          <a:lstStyle/>
          <a:p>
            <a:pPr algn="just"/>
            <a:r>
              <a:rPr lang="en-US" sz="2800" dirty="0">
                <a:latin typeface="Times New Roman" panose="02020603050405020304" pitchFamily="18" charset="0"/>
                <a:cs typeface="Times New Roman" panose="02020603050405020304" pitchFamily="18" charset="0"/>
              </a:rPr>
              <a:t>Personality and  self-concept-Personality refers to the unique psychological characteristics that distinguish a person or group</a:t>
            </a:r>
          </a:p>
        </p:txBody>
      </p:sp>
    </p:spTree>
    <p:extLst>
      <p:ext uri="{BB962C8B-B14F-4D97-AF65-F5344CB8AC3E}">
        <p14:creationId xmlns:p14="http://schemas.microsoft.com/office/powerpoint/2010/main" val="28632428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FA596-8D8C-B70F-044A-C5F434816ED9}"/>
              </a:ext>
            </a:extLst>
          </p:cNvPr>
          <p:cNvSpPr>
            <a:spLocks noGrp="1"/>
          </p:cNvSpPr>
          <p:nvPr>
            <p:ph type="title"/>
          </p:nvPr>
        </p:nvSpPr>
        <p:spPr>
          <a:xfrm>
            <a:off x="-126124" y="0"/>
            <a:ext cx="12318124" cy="816638"/>
          </a:xfrm>
        </p:spPr>
        <p:txBody>
          <a:bodyPr>
            <a:normAutofit/>
          </a:bodyPr>
          <a:lstStyle/>
          <a:p>
            <a:r>
              <a:rPr lang="en-US" sz="2800" dirty="0">
                <a:latin typeface="Times New Roman" panose="02020603050405020304" pitchFamily="18" charset="0"/>
                <a:cs typeface="Times New Roman" panose="02020603050405020304" pitchFamily="18" charset="0"/>
              </a:rPr>
              <a:t>Psychological Factors</a:t>
            </a:r>
          </a:p>
        </p:txBody>
      </p:sp>
      <p:sp>
        <p:nvSpPr>
          <p:cNvPr id="3" name="Content Placeholder 2">
            <a:extLst>
              <a:ext uri="{FF2B5EF4-FFF2-40B4-BE49-F238E27FC236}">
                <a16:creationId xmlns:a16="http://schemas.microsoft.com/office/drawing/2014/main" id="{E71830D5-A21B-6F6F-B0B3-612043DA881E}"/>
              </a:ext>
            </a:extLst>
          </p:cNvPr>
          <p:cNvSpPr>
            <a:spLocks noGrp="1"/>
          </p:cNvSpPr>
          <p:nvPr>
            <p:ph sz="half" idx="1"/>
          </p:nvPr>
        </p:nvSpPr>
        <p:spPr>
          <a:xfrm>
            <a:off x="0" y="816638"/>
            <a:ext cx="6243145" cy="6041362"/>
          </a:xfrm>
        </p:spPr>
        <p:txBody>
          <a:bodyPr>
            <a:normAutofit/>
          </a:bodyPr>
          <a:lstStyle/>
          <a:p>
            <a:pPr algn="just"/>
            <a:r>
              <a:rPr lang="en-US" sz="2800" dirty="0">
                <a:latin typeface="Times New Roman" panose="02020603050405020304" pitchFamily="18" charset="0"/>
                <a:cs typeface="Times New Roman" panose="02020603050405020304" pitchFamily="18" charset="0"/>
              </a:rPr>
              <a:t>Motive (or drive-A need that is sufficiently pressing to direct the person to seek satisfaction.</a:t>
            </a:r>
          </a:p>
          <a:p>
            <a:pPr algn="just"/>
            <a:r>
              <a:rPr lang="en-US" sz="2800" dirty="0">
                <a:latin typeface="Times New Roman" panose="02020603050405020304" pitchFamily="18" charset="0"/>
                <a:cs typeface="Times New Roman" panose="02020603050405020304" pitchFamily="18" charset="0"/>
              </a:rPr>
              <a:t>Perception-The process by which people select, </a:t>
            </a:r>
            <a:r>
              <a:rPr lang="en-US" sz="2800" dirty="0" err="1">
                <a:latin typeface="Times New Roman" panose="02020603050405020304" pitchFamily="18" charset="0"/>
                <a:cs typeface="Times New Roman" panose="02020603050405020304" pitchFamily="18" charset="0"/>
              </a:rPr>
              <a:t>organise</a:t>
            </a:r>
            <a:r>
              <a:rPr lang="en-US" sz="2800" dirty="0">
                <a:latin typeface="Times New Roman" panose="02020603050405020304" pitchFamily="18" charset="0"/>
                <a:cs typeface="Times New Roman" panose="02020603050405020304" pitchFamily="18" charset="0"/>
              </a:rPr>
              <a:t> and interpret information to form a meaningful picture of the world.</a:t>
            </a:r>
          </a:p>
          <a:p>
            <a:pPr algn="just"/>
            <a:r>
              <a:rPr lang="en-US" sz="2800" dirty="0">
                <a:latin typeface="Times New Roman" panose="02020603050405020304" pitchFamily="18" charset="0"/>
                <a:cs typeface="Times New Roman" panose="02020603050405020304" pitchFamily="18" charset="0"/>
              </a:rPr>
              <a:t>Learning-Changes in an individual’s </a:t>
            </a:r>
            <a:r>
              <a:rPr lang="en-US" sz="2800" dirty="0" err="1">
                <a:latin typeface="Times New Roman" panose="02020603050405020304" pitchFamily="18" charset="0"/>
                <a:cs typeface="Times New Roman" panose="02020603050405020304" pitchFamily="18" charset="0"/>
              </a:rPr>
              <a:t>behaviour</a:t>
            </a:r>
            <a:r>
              <a:rPr lang="en-US" sz="2800" dirty="0">
                <a:latin typeface="Times New Roman" panose="02020603050405020304" pitchFamily="18" charset="0"/>
                <a:cs typeface="Times New Roman" panose="02020603050405020304" pitchFamily="18" charset="0"/>
              </a:rPr>
              <a:t> arising from experience</a:t>
            </a:r>
            <a:r>
              <a:rPr lang="en-US" sz="2800" dirty="0"/>
              <a:t>.</a:t>
            </a:r>
          </a:p>
          <a:p>
            <a:pPr algn="just"/>
            <a:endParaRPr lang="en-US" sz="2800" dirty="0"/>
          </a:p>
        </p:txBody>
      </p:sp>
      <p:sp>
        <p:nvSpPr>
          <p:cNvPr id="4" name="Content Placeholder 3">
            <a:extLst>
              <a:ext uri="{FF2B5EF4-FFF2-40B4-BE49-F238E27FC236}">
                <a16:creationId xmlns:a16="http://schemas.microsoft.com/office/drawing/2014/main" id="{63140FAB-5682-0979-D8B3-0B3D9A4D7FEF}"/>
              </a:ext>
            </a:extLst>
          </p:cNvPr>
          <p:cNvSpPr>
            <a:spLocks noGrp="1"/>
          </p:cNvSpPr>
          <p:nvPr>
            <p:ph sz="half" idx="2"/>
          </p:nvPr>
        </p:nvSpPr>
        <p:spPr>
          <a:xfrm>
            <a:off x="6558454" y="331077"/>
            <a:ext cx="5633545" cy="6684578"/>
          </a:xfrm>
        </p:spPr>
        <p:txBody>
          <a:bodyPr>
            <a:normAutofit/>
          </a:bodyPr>
          <a:lstStyle/>
          <a:p>
            <a:pPr algn="just"/>
            <a:r>
              <a:rPr lang="en-US" sz="2800" dirty="0">
                <a:latin typeface="Times New Roman" panose="02020603050405020304" pitchFamily="18" charset="0"/>
                <a:cs typeface="Times New Roman" panose="02020603050405020304" pitchFamily="18" charset="0"/>
              </a:rPr>
              <a:t>Beliefs and attitudes-Belief: A descriptive thought that a person holds about something. Attitude: A person’s consistently </a:t>
            </a:r>
            <a:r>
              <a:rPr lang="en-US" sz="2800" dirty="0" err="1">
                <a:latin typeface="Times New Roman" panose="02020603050405020304" pitchFamily="18" charset="0"/>
                <a:cs typeface="Times New Roman" panose="02020603050405020304" pitchFamily="18" charset="0"/>
              </a:rPr>
              <a:t>favourable</a:t>
            </a:r>
            <a:r>
              <a:rPr lang="en-US" sz="2800" dirty="0">
                <a:latin typeface="Times New Roman" panose="02020603050405020304" pitchFamily="18" charset="0"/>
                <a:cs typeface="Times New Roman" panose="02020603050405020304" pitchFamily="18" charset="0"/>
              </a:rPr>
              <a:t> or </a:t>
            </a:r>
            <a:r>
              <a:rPr lang="en-US" sz="2800" dirty="0" err="1">
                <a:latin typeface="Times New Roman" panose="02020603050405020304" pitchFamily="18" charset="0"/>
                <a:cs typeface="Times New Roman" panose="02020603050405020304" pitchFamily="18" charset="0"/>
              </a:rPr>
              <a:t>unfavourable</a:t>
            </a:r>
            <a:r>
              <a:rPr lang="en-US" sz="2800" dirty="0">
                <a:latin typeface="Times New Roman" panose="02020603050405020304" pitchFamily="18" charset="0"/>
                <a:cs typeface="Times New Roman" panose="02020603050405020304" pitchFamily="18" charset="0"/>
              </a:rPr>
              <a:t> evaluations, feelings and tendencies towards an object or idea.</a:t>
            </a:r>
          </a:p>
        </p:txBody>
      </p:sp>
    </p:spTree>
    <p:extLst>
      <p:ext uri="{BB962C8B-B14F-4D97-AF65-F5344CB8AC3E}">
        <p14:creationId xmlns:p14="http://schemas.microsoft.com/office/powerpoint/2010/main" val="3247392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27B21-9A9A-0481-890A-3B2DAD57E72C}"/>
              </a:ext>
            </a:extLst>
          </p:cNvPr>
          <p:cNvSpPr>
            <a:spLocks noGrp="1"/>
          </p:cNvSpPr>
          <p:nvPr>
            <p:ph type="title"/>
          </p:nvPr>
        </p:nvSpPr>
        <p:spPr>
          <a:xfrm>
            <a:off x="0" y="0"/>
            <a:ext cx="12192000" cy="1056290"/>
          </a:xfrm>
        </p:spPr>
        <p:txBody>
          <a:bodyPr>
            <a:normAutofit/>
          </a:bodyPr>
          <a:lstStyle/>
          <a:p>
            <a:r>
              <a:rPr lang="en-US" sz="2800" dirty="0"/>
              <a:t>What affects consumer behavior</a:t>
            </a:r>
          </a:p>
        </p:txBody>
      </p:sp>
      <p:sp>
        <p:nvSpPr>
          <p:cNvPr id="3" name="Content Placeholder 2">
            <a:extLst>
              <a:ext uri="{FF2B5EF4-FFF2-40B4-BE49-F238E27FC236}">
                <a16:creationId xmlns:a16="http://schemas.microsoft.com/office/drawing/2014/main" id="{3D4252A0-36A7-416C-FBD9-E850C2A7D0EF}"/>
              </a:ext>
            </a:extLst>
          </p:cNvPr>
          <p:cNvSpPr>
            <a:spLocks noGrp="1"/>
          </p:cNvSpPr>
          <p:nvPr>
            <p:ph sz="half" idx="1"/>
          </p:nvPr>
        </p:nvSpPr>
        <p:spPr>
          <a:xfrm>
            <a:off x="0" y="756744"/>
            <a:ext cx="5785945" cy="6101255"/>
          </a:xfrm>
        </p:spPr>
        <p:txBody>
          <a:bodyPr>
            <a:normAutofit lnSpcReduction="10000"/>
          </a:bodyPr>
          <a:lstStyle/>
          <a:p>
            <a:pPr algn="just"/>
            <a:r>
              <a:rPr lang="en-US" sz="2800" b="1" dirty="0">
                <a:latin typeface="Times New Roman" panose="02020603050405020304" pitchFamily="18" charset="0"/>
                <a:cs typeface="Times New Roman" panose="02020603050405020304" pitchFamily="18" charset="0"/>
              </a:rPr>
              <a:t>The process of making decisions </a:t>
            </a:r>
            <a:r>
              <a:rPr lang="en-US" sz="2800" dirty="0">
                <a:latin typeface="Times New Roman" panose="02020603050405020304" pitchFamily="18" charset="0"/>
                <a:cs typeface="Times New Roman" panose="02020603050405020304" pitchFamily="18" charset="0"/>
              </a:rPr>
              <a:t> Problem recognition and the search for information </a:t>
            </a:r>
          </a:p>
          <a:p>
            <a:pPr algn="just"/>
            <a:r>
              <a:rPr lang="en-US" sz="2800" dirty="0">
                <a:latin typeface="Times New Roman" panose="02020603050405020304" pitchFamily="18" charset="0"/>
                <a:cs typeface="Times New Roman" panose="02020603050405020304" pitchFamily="18" charset="0"/>
              </a:rPr>
              <a:t>▪ Regarding behavior, attitudes or values. </a:t>
            </a:r>
          </a:p>
          <a:p>
            <a:pPr algn="just"/>
            <a:r>
              <a:rPr lang="en-US" sz="2800" dirty="0">
                <a:latin typeface="Times New Roman" panose="02020603050405020304" pitchFamily="18" charset="0"/>
                <a:cs typeface="Times New Roman" panose="02020603050405020304" pitchFamily="18" charset="0"/>
              </a:rPr>
              <a:t>▪ Unfulfilled need, financial situation o Making judgements and decisions </a:t>
            </a:r>
          </a:p>
          <a:p>
            <a:pPr algn="just"/>
            <a:r>
              <a:rPr lang="en-US" sz="2800" dirty="0">
                <a:latin typeface="Times New Roman" panose="02020603050405020304" pitchFamily="18" charset="0"/>
                <a:cs typeface="Times New Roman" panose="02020603050405020304" pitchFamily="18" charset="0"/>
              </a:rPr>
              <a:t>▪ Effort level and relation to time, mental and emotional memory </a:t>
            </a:r>
          </a:p>
          <a:p>
            <a:pPr algn="just"/>
            <a:r>
              <a:rPr lang="en-US" sz="2800" dirty="0">
                <a:latin typeface="Times New Roman" panose="02020603050405020304" pitchFamily="18" charset="0"/>
                <a:cs typeface="Times New Roman" panose="02020603050405020304" pitchFamily="18" charset="0"/>
              </a:rPr>
              <a:t> Making post decision evaluations </a:t>
            </a:r>
          </a:p>
          <a:p>
            <a:pPr algn="just"/>
            <a:r>
              <a:rPr lang="en-US" sz="2800" dirty="0">
                <a:latin typeface="Times New Roman" panose="02020603050405020304" pitchFamily="18" charset="0"/>
                <a:cs typeface="Times New Roman" panose="02020603050405020304" pitchFamily="18" charset="0"/>
              </a:rPr>
              <a:t>▪ Judge if decisions was correct, and whether to repeat purchase </a:t>
            </a:r>
          </a:p>
        </p:txBody>
      </p:sp>
      <p:sp>
        <p:nvSpPr>
          <p:cNvPr id="4" name="Content Placeholder 3">
            <a:extLst>
              <a:ext uri="{FF2B5EF4-FFF2-40B4-BE49-F238E27FC236}">
                <a16:creationId xmlns:a16="http://schemas.microsoft.com/office/drawing/2014/main" id="{154FA3D1-6F84-388B-1480-A3225B0DD3A2}"/>
              </a:ext>
            </a:extLst>
          </p:cNvPr>
          <p:cNvSpPr>
            <a:spLocks noGrp="1"/>
          </p:cNvSpPr>
          <p:nvPr>
            <p:ph sz="half" idx="2"/>
          </p:nvPr>
        </p:nvSpPr>
        <p:spPr>
          <a:xfrm>
            <a:off x="5912068" y="756745"/>
            <a:ext cx="6279931" cy="6101254"/>
          </a:xfrm>
        </p:spPr>
        <p:txBody>
          <a:bodyPr>
            <a:normAutofit lnSpcReduction="10000"/>
          </a:bodyPr>
          <a:lstStyle/>
          <a:p>
            <a:pPr algn="just"/>
            <a:r>
              <a:rPr lang="en-US" sz="2800" b="1" dirty="0">
                <a:latin typeface="Times New Roman" panose="02020603050405020304" pitchFamily="18" charset="0"/>
                <a:cs typeface="Times New Roman" panose="02020603050405020304" pitchFamily="18" charset="0"/>
              </a:rPr>
              <a:t>The psychological core: internal consumer processes </a:t>
            </a:r>
          </a:p>
          <a:p>
            <a:pPr algn="just"/>
            <a:r>
              <a:rPr lang="en-US" sz="2800" dirty="0">
                <a:latin typeface="Times New Roman" panose="02020603050405020304" pitchFamily="18" charset="0"/>
                <a:cs typeface="Times New Roman" panose="02020603050405020304" pitchFamily="18" charset="0"/>
              </a:rPr>
              <a:t>Motivation, ability and opportunity </a:t>
            </a:r>
          </a:p>
          <a:p>
            <a:pPr algn="just"/>
            <a:r>
              <a:rPr lang="en-US" sz="2800" dirty="0">
                <a:latin typeface="Times New Roman" panose="02020603050405020304" pitchFamily="18" charset="0"/>
                <a:cs typeface="Times New Roman" panose="02020603050405020304" pitchFamily="18" charset="0"/>
              </a:rPr>
              <a:t>Exposure, attention, perception, comprehension </a:t>
            </a:r>
          </a:p>
          <a:p>
            <a:pPr algn="just"/>
            <a:r>
              <a:rPr lang="en-US" sz="2800" dirty="0">
                <a:latin typeface="Times New Roman" panose="02020603050405020304" pitchFamily="18" charset="0"/>
                <a:cs typeface="Times New Roman" panose="02020603050405020304" pitchFamily="18" charset="0"/>
              </a:rPr>
              <a:t>Memory and knowledge </a:t>
            </a:r>
          </a:p>
          <a:p>
            <a:pPr algn="just"/>
            <a:r>
              <a:rPr lang="en-US" sz="2800" dirty="0">
                <a:latin typeface="Times New Roman" panose="02020603050405020304" pitchFamily="18" charset="0"/>
                <a:cs typeface="Times New Roman" panose="02020603050405020304" pitchFamily="18" charset="0"/>
              </a:rPr>
              <a:t> Forming and changing attitudes.</a:t>
            </a:r>
          </a:p>
          <a:p>
            <a:endParaRPr lang="en-US" dirty="0"/>
          </a:p>
        </p:txBody>
      </p:sp>
    </p:spTree>
    <p:extLst>
      <p:ext uri="{BB962C8B-B14F-4D97-AF65-F5344CB8AC3E}">
        <p14:creationId xmlns:p14="http://schemas.microsoft.com/office/powerpoint/2010/main" val="42354876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36282-A771-4BFD-8B97-DF0A611D22EC}"/>
              </a:ext>
            </a:extLst>
          </p:cNvPr>
          <p:cNvSpPr>
            <a:spLocks noGrp="1"/>
          </p:cNvSpPr>
          <p:nvPr>
            <p:ph type="title"/>
          </p:nvPr>
        </p:nvSpPr>
        <p:spPr>
          <a:xfrm>
            <a:off x="0" y="0"/>
            <a:ext cx="12192000" cy="961697"/>
          </a:xfrm>
        </p:spPr>
        <p:txBody>
          <a:bodyPr/>
          <a:lstStyle/>
          <a:p>
            <a:r>
              <a:rPr lang="en-US" sz="3600" dirty="0"/>
              <a:t>What affects consumer behavior</a:t>
            </a:r>
            <a:endParaRPr lang="en-US" dirty="0"/>
          </a:p>
        </p:txBody>
      </p:sp>
      <p:sp>
        <p:nvSpPr>
          <p:cNvPr id="3" name="Content Placeholder 2">
            <a:extLst>
              <a:ext uri="{FF2B5EF4-FFF2-40B4-BE49-F238E27FC236}">
                <a16:creationId xmlns:a16="http://schemas.microsoft.com/office/drawing/2014/main" id="{45915FA9-0530-520A-F81C-AF8FAD7B7ABC}"/>
              </a:ext>
            </a:extLst>
          </p:cNvPr>
          <p:cNvSpPr>
            <a:spLocks noGrp="1"/>
          </p:cNvSpPr>
          <p:nvPr>
            <p:ph sz="half" idx="1"/>
          </p:nvPr>
        </p:nvSpPr>
        <p:spPr>
          <a:xfrm>
            <a:off x="0" y="677916"/>
            <a:ext cx="9159766" cy="6180083"/>
          </a:xfrm>
        </p:spPr>
        <p:txBody>
          <a:bodyPr>
            <a:noAutofit/>
          </a:bodyPr>
          <a:lstStyle/>
          <a:p>
            <a:pPr marL="0" indent="0" algn="just">
              <a:buNone/>
            </a:pPr>
            <a:r>
              <a:rPr lang="en-US" sz="2800" b="1" dirty="0">
                <a:latin typeface="Times New Roman" panose="02020603050405020304" pitchFamily="18" charset="0"/>
                <a:cs typeface="Times New Roman" panose="02020603050405020304" pitchFamily="18" charset="0"/>
              </a:rPr>
              <a:t>The consumers culture: external processes</a:t>
            </a:r>
          </a:p>
          <a:p>
            <a:pPr algn="just"/>
            <a:r>
              <a:rPr lang="en-US" sz="2800" dirty="0">
                <a:latin typeface="Times New Roman" panose="02020603050405020304" pitchFamily="18" charset="0"/>
                <a:cs typeface="Times New Roman" panose="02020603050405020304" pitchFamily="18" charset="0"/>
              </a:rPr>
              <a:t>  Culture: typical or expected </a:t>
            </a:r>
            <a:r>
              <a:rPr lang="en-US" sz="2800" dirty="0" err="1">
                <a:latin typeface="Times New Roman" panose="02020603050405020304" pitchFamily="18" charset="0"/>
                <a:cs typeface="Times New Roman" panose="02020603050405020304" pitchFamily="18" charset="0"/>
              </a:rPr>
              <a:t>behaviours</a:t>
            </a:r>
            <a:r>
              <a:rPr lang="en-US" sz="2800" dirty="0">
                <a:latin typeface="Times New Roman" panose="02020603050405020304" pitchFamily="18" charset="0"/>
                <a:cs typeface="Times New Roman" panose="02020603050405020304" pitchFamily="18" charset="0"/>
              </a:rPr>
              <a:t>, norms, and ideas that characterize a group of people</a:t>
            </a:r>
          </a:p>
          <a:p>
            <a:pPr algn="just"/>
            <a:r>
              <a:rPr lang="en-US" sz="2800" dirty="0">
                <a:latin typeface="Times New Roman" panose="02020603050405020304" pitchFamily="18" charset="0"/>
                <a:cs typeface="Times New Roman" panose="02020603050405020304" pitchFamily="18" charset="0"/>
              </a:rPr>
              <a:t> Reference group: a group of people consumers compare themselves with for information </a:t>
            </a:r>
          </a:p>
          <a:p>
            <a:pPr algn="just"/>
            <a:r>
              <a:rPr lang="en-US" sz="2800" dirty="0">
                <a:latin typeface="Times New Roman" panose="02020603050405020304" pitchFamily="18" charset="0"/>
                <a:cs typeface="Times New Roman" panose="02020603050405020304" pitchFamily="18" charset="0"/>
              </a:rPr>
              <a:t> Diversity- regional, ethnic, religious groups o Household and social class influences ▪ Low, middle, high class</a:t>
            </a:r>
          </a:p>
          <a:p>
            <a:pPr algn="just"/>
            <a:r>
              <a:rPr lang="en-US" sz="2800" dirty="0">
                <a:latin typeface="Times New Roman" panose="02020603050405020304" pitchFamily="18" charset="0"/>
                <a:cs typeface="Times New Roman" panose="02020603050405020304" pitchFamily="18" charset="0"/>
              </a:rPr>
              <a:t>  Values, personality, and lifestyle ▪ Beliefs, activities, interests, opinions</a:t>
            </a:r>
          </a:p>
        </p:txBody>
      </p:sp>
      <p:pic>
        <p:nvPicPr>
          <p:cNvPr id="6146" name="Picture 2" descr="Free Angry Woman Holding Her Hair Short Hair  Stock Photo">
            <a:extLst>
              <a:ext uri="{FF2B5EF4-FFF2-40B4-BE49-F238E27FC236}">
                <a16:creationId xmlns:a16="http://schemas.microsoft.com/office/drawing/2014/main" id="{55923EFD-8CBC-C920-5FCD-143C4AE97DBF}"/>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159766" y="1"/>
            <a:ext cx="3032234" cy="356300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7B63331-530E-3789-D356-F96C8CF97D4A}"/>
              </a:ext>
            </a:extLst>
          </p:cNvPr>
          <p:cNvSpPr txBox="1"/>
          <p:nvPr/>
        </p:nvSpPr>
        <p:spPr>
          <a:xfrm>
            <a:off x="9159766" y="3799490"/>
            <a:ext cx="3032233" cy="430887"/>
          </a:xfrm>
          <a:prstGeom prst="rect">
            <a:avLst/>
          </a:prstGeom>
          <a:noFill/>
        </p:spPr>
        <p:txBody>
          <a:bodyPr wrap="square" rtlCol="0">
            <a:spAutoFit/>
          </a:bodyPr>
          <a:lstStyle/>
          <a:p>
            <a:pPr algn="just"/>
            <a:r>
              <a:rPr lang="en-US" sz="1100" dirty="0"/>
              <a:t>https://www.pexels.com/photo/angry-woman-holding-her-hair-short-hair-9514645/</a:t>
            </a:r>
          </a:p>
        </p:txBody>
      </p:sp>
    </p:spTree>
    <p:extLst>
      <p:ext uri="{BB962C8B-B14F-4D97-AF65-F5344CB8AC3E}">
        <p14:creationId xmlns:p14="http://schemas.microsoft.com/office/powerpoint/2010/main" val="2432224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B4045-35AF-82E2-27E7-F611154A59E6}"/>
              </a:ext>
            </a:extLst>
          </p:cNvPr>
          <p:cNvSpPr>
            <a:spLocks noGrp="1"/>
          </p:cNvSpPr>
          <p:nvPr>
            <p:ph type="title"/>
          </p:nvPr>
        </p:nvSpPr>
        <p:spPr>
          <a:xfrm>
            <a:off x="0" y="0"/>
            <a:ext cx="12192000" cy="1024759"/>
          </a:xfrm>
        </p:spPr>
        <p:txBody>
          <a:bodyPr/>
          <a:lstStyle/>
          <a:p>
            <a:r>
              <a:rPr lang="en-US" sz="3600" dirty="0"/>
              <a:t>What affects consumer behavior</a:t>
            </a:r>
            <a:endParaRPr lang="en-US" dirty="0"/>
          </a:p>
        </p:txBody>
      </p:sp>
      <p:sp>
        <p:nvSpPr>
          <p:cNvPr id="3" name="Content Placeholder 2">
            <a:extLst>
              <a:ext uri="{FF2B5EF4-FFF2-40B4-BE49-F238E27FC236}">
                <a16:creationId xmlns:a16="http://schemas.microsoft.com/office/drawing/2014/main" id="{1FC382F6-B8FF-5E0C-E10A-4354607F6340}"/>
              </a:ext>
            </a:extLst>
          </p:cNvPr>
          <p:cNvSpPr>
            <a:spLocks noGrp="1"/>
          </p:cNvSpPr>
          <p:nvPr>
            <p:ph idx="1"/>
          </p:nvPr>
        </p:nvSpPr>
        <p:spPr>
          <a:xfrm>
            <a:off x="-1" y="1024759"/>
            <a:ext cx="12191999" cy="5833241"/>
          </a:xfrm>
        </p:spPr>
        <p:txBody>
          <a:bodyPr>
            <a:normAutofit/>
          </a:bodyPr>
          <a:lstStyle/>
          <a:p>
            <a:r>
              <a:rPr lang="en-US" sz="2800" dirty="0">
                <a:latin typeface="Times New Roman" panose="02020603050405020304" pitchFamily="18" charset="0"/>
                <a:cs typeface="Times New Roman" panose="02020603050405020304" pitchFamily="18" charset="0"/>
              </a:rPr>
              <a:t>Consumer behavior outcomes and issues. </a:t>
            </a:r>
          </a:p>
          <a:p>
            <a:r>
              <a:rPr lang="en-US" sz="2800" dirty="0">
                <a:latin typeface="Times New Roman" panose="02020603050405020304" pitchFamily="18" charset="0"/>
                <a:cs typeface="Times New Roman" panose="02020603050405020304" pitchFamily="18" charset="0"/>
              </a:rPr>
              <a:t>CB symbolize who we are</a:t>
            </a:r>
          </a:p>
          <a:p>
            <a:r>
              <a:rPr lang="en-US" sz="2800" dirty="0">
                <a:latin typeface="Times New Roman" panose="02020603050405020304" pitchFamily="18" charset="0"/>
                <a:cs typeface="Times New Roman" panose="02020603050405020304" pitchFamily="18" charset="0"/>
              </a:rPr>
              <a:t> Symbols: external signs that consumers use to express their identity</a:t>
            </a:r>
          </a:p>
          <a:p>
            <a:r>
              <a:rPr lang="en-US" sz="2800" dirty="0">
                <a:latin typeface="Times New Roman" panose="02020603050405020304" pitchFamily="18" charset="0"/>
                <a:cs typeface="Times New Roman" panose="02020603050405020304" pitchFamily="18" charset="0"/>
              </a:rPr>
              <a:t> CB diffused through a market </a:t>
            </a:r>
            <a:r>
              <a:rPr lang="en-US" sz="2800" dirty="0" err="1">
                <a:latin typeface="Times New Roman" panose="02020603050405020304" pitchFamily="18" charset="0"/>
                <a:cs typeface="Times New Roman" panose="02020603050405020304" pitchFamily="18" charset="0"/>
              </a:rPr>
              <a:t>eg</a:t>
            </a:r>
            <a:r>
              <a:rPr lang="en-US" sz="2800" dirty="0">
                <a:latin typeface="Times New Roman" panose="02020603050405020304" pitchFamily="18" charset="0"/>
                <a:cs typeface="Times New Roman" panose="02020603050405020304" pitchFamily="18" charset="0"/>
              </a:rPr>
              <a:t>) communicated information</a:t>
            </a:r>
          </a:p>
          <a:p>
            <a:r>
              <a:rPr lang="en-US" sz="2800" dirty="0">
                <a:latin typeface="Times New Roman" panose="02020603050405020304" pitchFamily="18" charset="0"/>
                <a:cs typeface="Times New Roman" panose="02020603050405020304" pitchFamily="18" charset="0"/>
              </a:rPr>
              <a:t>  CB, ethics, and social responsibility. </a:t>
            </a:r>
          </a:p>
          <a:p>
            <a:r>
              <a:rPr lang="en-US" sz="2800" dirty="0">
                <a:latin typeface="Times New Roman" panose="02020603050405020304" pitchFamily="18" charset="0"/>
                <a:cs typeface="Times New Roman" panose="02020603050405020304" pitchFamily="18" charset="0"/>
              </a:rPr>
              <a:t>Balance immediate outcome against long term outcome, balance own interest against interest of others. </a:t>
            </a:r>
          </a:p>
          <a:p>
            <a:r>
              <a:rPr lang="en-US" sz="2800" dirty="0">
                <a:latin typeface="Times New Roman" panose="02020603050405020304" pitchFamily="18" charset="0"/>
                <a:cs typeface="Times New Roman" panose="02020603050405020304" pitchFamily="18" charset="0"/>
              </a:rPr>
              <a:t> Product produced </a:t>
            </a:r>
            <a:r>
              <a:rPr lang="en-US" sz="2800" dirty="0" err="1">
                <a:latin typeface="Times New Roman" panose="02020603050405020304" pitchFamily="18" charset="0"/>
                <a:cs typeface="Times New Roman" panose="02020603050405020304" pitchFamily="18" charset="0"/>
              </a:rPr>
              <a:t>ethicallt</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Conflicting priorities</a:t>
            </a:r>
          </a:p>
        </p:txBody>
      </p:sp>
    </p:spTree>
    <p:extLst>
      <p:ext uri="{BB962C8B-B14F-4D97-AF65-F5344CB8AC3E}">
        <p14:creationId xmlns:p14="http://schemas.microsoft.com/office/powerpoint/2010/main" val="39915436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6EF74-8A6B-9A49-ECED-8F9AE8FD4F8C}"/>
              </a:ext>
            </a:extLst>
          </p:cNvPr>
          <p:cNvSpPr>
            <a:spLocks noGrp="1"/>
          </p:cNvSpPr>
          <p:nvPr>
            <p:ph type="title"/>
          </p:nvPr>
        </p:nvSpPr>
        <p:spPr>
          <a:xfrm>
            <a:off x="0" y="0"/>
            <a:ext cx="12192000" cy="1087821"/>
          </a:xfrm>
        </p:spPr>
        <p:txBody>
          <a:bodyPr>
            <a:normAutofit/>
          </a:bodyPr>
          <a:lstStyle/>
          <a:p>
            <a:r>
              <a:rPr lang="en-US" sz="2800" dirty="0"/>
              <a:t>Marketers and consumer </a:t>
            </a:r>
            <a:r>
              <a:rPr lang="en-US" sz="2800" dirty="0" err="1"/>
              <a:t>Behaviuor</a:t>
            </a:r>
            <a:endParaRPr lang="en-US" sz="2800" dirty="0"/>
          </a:p>
        </p:txBody>
      </p:sp>
      <p:sp>
        <p:nvSpPr>
          <p:cNvPr id="3" name="Content Placeholder 2">
            <a:extLst>
              <a:ext uri="{FF2B5EF4-FFF2-40B4-BE49-F238E27FC236}">
                <a16:creationId xmlns:a16="http://schemas.microsoft.com/office/drawing/2014/main" id="{2B33C4F8-17FF-0F34-520D-5885BF0D80FF}"/>
              </a:ext>
            </a:extLst>
          </p:cNvPr>
          <p:cNvSpPr>
            <a:spLocks noGrp="1"/>
          </p:cNvSpPr>
          <p:nvPr>
            <p:ph sz="half" idx="1"/>
          </p:nvPr>
        </p:nvSpPr>
        <p:spPr>
          <a:xfrm>
            <a:off x="0" y="441434"/>
            <a:ext cx="7898524" cy="6416566"/>
          </a:xfrm>
        </p:spPr>
        <p:txBody>
          <a:bodyPr>
            <a:noAutofit/>
          </a:bodyPr>
          <a:lstStyle/>
          <a:p>
            <a:pPr algn="just"/>
            <a:r>
              <a:rPr lang="en-US" sz="2800" dirty="0">
                <a:latin typeface="Times New Roman" panose="02020603050405020304" pitchFamily="18" charset="0"/>
                <a:cs typeface="Times New Roman" panose="02020603050405020304" pitchFamily="18" charset="0"/>
              </a:rPr>
              <a:t>Marketers expect that by understanding what causes the consumers to buy particular goods and services, they will be able to determine—which products are needed in the marketplace, which are obsolete, and how best to present the goods to the consumers.</a:t>
            </a:r>
          </a:p>
        </p:txBody>
      </p:sp>
      <p:pic>
        <p:nvPicPr>
          <p:cNvPr id="7170" name="Picture 2" descr="Free Couple Checking in at Hotel Stock Photo">
            <a:extLst>
              <a:ext uri="{FF2B5EF4-FFF2-40B4-BE49-F238E27FC236}">
                <a16:creationId xmlns:a16="http://schemas.microsoft.com/office/drawing/2014/main" id="{758D86F7-EABE-4723-B2B1-4BF773CC010A}"/>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898524" y="0"/>
            <a:ext cx="4293476" cy="354724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75F8DAF-7BAD-8A40-7528-FD90492A3BFE}"/>
              </a:ext>
            </a:extLst>
          </p:cNvPr>
          <p:cNvSpPr txBox="1"/>
          <p:nvPr/>
        </p:nvSpPr>
        <p:spPr>
          <a:xfrm>
            <a:off x="7898524" y="3783724"/>
            <a:ext cx="4293476" cy="430887"/>
          </a:xfrm>
          <a:prstGeom prst="rect">
            <a:avLst/>
          </a:prstGeom>
          <a:noFill/>
        </p:spPr>
        <p:txBody>
          <a:bodyPr wrap="square" rtlCol="0">
            <a:spAutoFit/>
          </a:bodyPr>
          <a:lstStyle/>
          <a:p>
            <a:r>
              <a:rPr lang="en-US" sz="1100" dirty="0"/>
              <a:t>https://www.pexels.com/photo/couple-checking-in-at-hotel-5137964/</a:t>
            </a:r>
          </a:p>
        </p:txBody>
      </p:sp>
    </p:spTree>
    <p:extLst>
      <p:ext uri="{BB962C8B-B14F-4D97-AF65-F5344CB8AC3E}">
        <p14:creationId xmlns:p14="http://schemas.microsoft.com/office/powerpoint/2010/main" val="2827771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210BE-33CD-7EED-B167-C874CB8F3310}"/>
              </a:ext>
            </a:extLst>
          </p:cNvPr>
          <p:cNvSpPr>
            <a:spLocks noGrp="1"/>
          </p:cNvSpPr>
          <p:nvPr>
            <p:ph type="title"/>
          </p:nvPr>
        </p:nvSpPr>
        <p:spPr>
          <a:xfrm>
            <a:off x="0" y="0"/>
            <a:ext cx="12192000" cy="816638"/>
          </a:xfrm>
        </p:spPr>
        <p:txBody>
          <a:bodyPr/>
          <a:lstStyle/>
          <a:p>
            <a:r>
              <a:rPr lang="en-US" dirty="0"/>
              <a:t>Conclusion</a:t>
            </a:r>
          </a:p>
        </p:txBody>
      </p:sp>
      <p:sp>
        <p:nvSpPr>
          <p:cNvPr id="3" name="Content Placeholder 2">
            <a:extLst>
              <a:ext uri="{FF2B5EF4-FFF2-40B4-BE49-F238E27FC236}">
                <a16:creationId xmlns:a16="http://schemas.microsoft.com/office/drawing/2014/main" id="{08E94610-F49B-6717-7775-71C316CA6CA9}"/>
              </a:ext>
            </a:extLst>
          </p:cNvPr>
          <p:cNvSpPr>
            <a:spLocks noGrp="1"/>
          </p:cNvSpPr>
          <p:nvPr>
            <p:ph idx="1"/>
          </p:nvPr>
        </p:nvSpPr>
        <p:spPr>
          <a:xfrm>
            <a:off x="0" y="816638"/>
            <a:ext cx="12192000" cy="6041361"/>
          </a:xfrm>
        </p:spPr>
        <p:txBody>
          <a:bodyPr>
            <a:normAutofit/>
          </a:bodyPr>
          <a:lstStyle/>
          <a:p>
            <a:pPr algn="just"/>
            <a:r>
              <a:rPr lang="en-US" sz="2800" dirty="0">
                <a:latin typeface="Times New Roman" panose="02020603050405020304" pitchFamily="18" charset="0"/>
                <a:cs typeface="Times New Roman" panose="02020603050405020304" pitchFamily="18" charset="0"/>
              </a:rPr>
              <a:t>Consumer behavior is the study of how individual customers, groups or organizations select, buy, use, and dispose ideas, goods, and services to satisfy their needs and wants. It refers to the actions of the consumers in the marketplace and the underlying motives for those actions.</a:t>
            </a:r>
          </a:p>
        </p:txBody>
      </p:sp>
    </p:spTree>
    <p:extLst>
      <p:ext uri="{BB962C8B-B14F-4D97-AF65-F5344CB8AC3E}">
        <p14:creationId xmlns:p14="http://schemas.microsoft.com/office/powerpoint/2010/main" val="38446589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A2D29-FB72-D296-85D7-23BB54F832AA}"/>
              </a:ext>
            </a:extLst>
          </p:cNvPr>
          <p:cNvSpPr>
            <a:spLocks noGrp="1"/>
          </p:cNvSpPr>
          <p:nvPr>
            <p:ph type="title"/>
          </p:nvPr>
        </p:nvSpPr>
        <p:spPr>
          <a:xfrm>
            <a:off x="0" y="0"/>
            <a:ext cx="12192000" cy="816638"/>
          </a:xfrm>
        </p:spPr>
        <p:txBody>
          <a:bodyPr/>
          <a:lstStyle/>
          <a:p>
            <a:r>
              <a:rPr lang="en-US" dirty="0"/>
              <a:t>References</a:t>
            </a:r>
          </a:p>
        </p:txBody>
      </p:sp>
      <p:sp>
        <p:nvSpPr>
          <p:cNvPr id="3" name="Content Placeholder 2">
            <a:extLst>
              <a:ext uri="{FF2B5EF4-FFF2-40B4-BE49-F238E27FC236}">
                <a16:creationId xmlns:a16="http://schemas.microsoft.com/office/drawing/2014/main" id="{C53B95F0-BF30-540D-8AAA-F413BC27B4F8}"/>
              </a:ext>
            </a:extLst>
          </p:cNvPr>
          <p:cNvSpPr>
            <a:spLocks noGrp="1"/>
          </p:cNvSpPr>
          <p:nvPr>
            <p:ph idx="1"/>
          </p:nvPr>
        </p:nvSpPr>
        <p:spPr>
          <a:xfrm>
            <a:off x="0" y="816638"/>
            <a:ext cx="12192000" cy="6041361"/>
          </a:xfrm>
        </p:spPr>
        <p:txBody>
          <a:bodyPr/>
          <a:lstStyle/>
          <a:p>
            <a:pPr marL="0" marR="0" indent="0" algn="just">
              <a:lnSpc>
                <a:spcPct val="150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Fundamentals of marketing, Marilyn, A, S, John, D, Routledge (Taylor and Francis) London New York,2007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50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Principles of marketing. Rashmi. R. Das. https://ddceutkal.ac.in/Downloads/UG_SLM/Commerce/Principle_Marketing.pdf</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50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Fundamentals, University of New South Wales,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Spoonfeedme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8916073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9D2E43-1211-A0C0-CCB7-072076DBA7EF}"/>
              </a:ext>
            </a:extLst>
          </p:cNvPr>
          <p:cNvSpPr>
            <a:spLocks noGrp="1"/>
          </p:cNvSpPr>
          <p:nvPr>
            <p:ph type="title"/>
          </p:nvPr>
        </p:nvSpPr>
        <p:spPr>
          <a:xfrm>
            <a:off x="0" y="0"/>
            <a:ext cx="12192000" cy="816638"/>
          </a:xfrm>
        </p:spPr>
        <p:txBody>
          <a:bodyPr/>
          <a:lstStyle/>
          <a:p>
            <a:r>
              <a:rPr lang="en-US" dirty="0"/>
              <a:t>References</a:t>
            </a:r>
          </a:p>
        </p:txBody>
      </p:sp>
      <p:sp>
        <p:nvSpPr>
          <p:cNvPr id="3" name="Content Placeholder 2">
            <a:extLst>
              <a:ext uri="{FF2B5EF4-FFF2-40B4-BE49-F238E27FC236}">
                <a16:creationId xmlns:a16="http://schemas.microsoft.com/office/drawing/2014/main" id="{28DD388E-70F7-0290-C8AE-599EA3618509}"/>
              </a:ext>
            </a:extLst>
          </p:cNvPr>
          <p:cNvSpPr>
            <a:spLocks noGrp="1"/>
          </p:cNvSpPr>
          <p:nvPr>
            <p:ph idx="1"/>
          </p:nvPr>
        </p:nvSpPr>
        <p:spPr>
          <a:xfrm>
            <a:off x="0" y="614855"/>
            <a:ext cx="12192000" cy="6243144"/>
          </a:xfrm>
        </p:spPr>
        <p:txBody>
          <a:bodyPr>
            <a:normAutofit/>
          </a:bodyPr>
          <a:lstStyle/>
          <a:p>
            <a:pPr marL="0" indent="0">
              <a:buNone/>
            </a:pPr>
            <a:endParaRPr lang="en-US" sz="2800" dirty="0"/>
          </a:p>
          <a:p>
            <a:pPr marL="0" marR="0" indent="0" algn="just">
              <a:lnSpc>
                <a:spcPct val="150000"/>
              </a:lnSpc>
              <a:spcBef>
                <a:spcPts val="0"/>
              </a:spcBef>
              <a:spcAft>
                <a:spcPts val="80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Principles of Marketing, Pearson. 17th edition, Kotler P. and Armstrong G,2017</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50000"/>
              </a:lnSpc>
              <a:spcBef>
                <a:spcPts val="0"/>
              </a:spcBef>
              <a:spcAft>
                <a:spcPts val="80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Essentials of Marketing 17th Edition, William Perreault, Joseph Cannon, E. Jerome McCarthy , McGraw-Hill Education,2021</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50000"/>
              </a:lnSpc>
              <a:spcBef>
                <a:spcPts val="0"/>
              </a:spcBef>
              <a:spcAft>
                <a:spcPts val="80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Polese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Francesco, and Evert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Gummesson</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ProQuest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Ebook</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Central, </a:t>
            </a:r>
            <a:r>
              <a:rPr lang="en-US" sz="2400" u="sng" kern="0" dirty="0">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http://ebookcentral.proquest.com/lib/aunke -</a:t>
            </a:r>
            <a:r>
              <a:rPr lang="en-US" sz="2400" u="sng" kern="0" dirty="0" err="1">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ebooks</a:t>
            </a:r>
            <a:r>
              <a:rPr lang="en-US" sz="2400" u="sng" kern="0" dirty="0">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detail. action?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docID</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=4856363,2017</a:t>
            </a:r>
          </a:p>
          <a:p>
            <a:pPr marL="0" indent="0" algn="just">
              <a:lnSpc>
                <a:spcPct val="150000"/>
              </a:lnSpc>
              <a:spcBef>
                <a:spcPts val="0"/>
              </a:spcBef>
              <a:spcAft>
                <a:spcPts val="800"/>
              </a:spcAft>
              <a:buNone/>
            </a:pPr>
            <a:r>
              <a:rPr lang="en-US" sz="2400" dirty="0"/>
              <a:t>Musa </a:t>
            </a:r>
            <a:r>
              <a:rPr lang="en-US" sz="2400" dirty="0" err="1"/>
              <a:t>Ortac</a:t>
            </a:r>
            <a:r>
              <a:rPr lang="en-US" sz="2400" dirty="0"/>
              <a:t> (2018). https://www.pexels.com/photo/people-on-a-street-market-in-turkey-8064502/</a:t>
            </a:r>
          </a:p>
          <a:p>
            <a:pPr marL="0" marR="0" indent="0" algn="just">
              <a:lnSpc>
                <a:spcPct val="150000"/>
              </a:lnSpc>
              <a:spcBef>
                <a:spcPts val="0"/>
              </a:spcBef>
              <a:spcAft>
                <a:spcPts val="800"/>
              </a:spcAft>
              <a:buNone/>
            </a:pPr>
            <a:endPar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US" sz="2800" dirty="0"/>
          </a:p>
        </p:txBody>
      </p:sp>
    </p:spTree>
    <p:extLst>
      <p:ext uri="{BB962C8B-B14F-4D97-AF65-F5344CB8AC3E}">
        <p14:creationId xmlns:p14="http://schemas.microsoft.com/office/powerpoint/2010/main" val="28848758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C0B65-BA70-56EA-6136-B73061FE86DC}"/>
              </a:ext>
            </a:extLst>
          </p:cNvPr>
          <p:cNvSpPr>
            <a:spLocks noGrp="1"/>
          </p:cNvSpPr>
          <p:nvPr>
            <p:ph type="title"/>
          </p:nvPr>
        </p:nvSpPr>
        <p:spPr>
          <a:xfrm>
            <a:off x="0" y="0"/>
            <a:ext cx="12192000" cy="816638"/>
          </a:xfrm>
        </p:spPr>
        <p:txBody>
          <a:bodyPr/>
          <a:lstStyle/>
          <a:p>
            <a:r>
              <a:rPr lang="en-US" dirty="0"/>
              <a:t>References</a:t>
            </a:r>
          </a:p>
        </p:txBody>
      </p:sp>
      <p:sp>
        <p:nvSpPr>
          <p:cNvPr id="3" name="Content Placeholder 2">
            <a:extLst>
              <a:ext uri="{FF2B5EF4-FFF2-40B4-BE49-F238E27FC236}">
                <a16:creationId xmlns:a16="http://schemas.microsoft.com/office/drawing/2014/main" id="{9ECD66F0-0497-3AD7-F2A1-BAE4D90E486C}"/>
              </a:ext>
            </a:extLst>
          </p:cNvPr>
          <p:cNvSpPr>
            <a:spLocks noGrp="1"/>
          </p:cNvSpPr>
          <p:nvPr>
            <p:ph idx="1"/>
          </p:nvPr>
        </p:nvSpPr>
        <p:spPr>
          <a:xfrm>
            <a:off x="0" y="816638"/>
            <a:ext cx="12192000" cy="6041361"/>
          </a:xfrm>
        </p:spPr>
        <p:txBody>
          <a:bodyPr>
            <a:normAutofit/>
          </a:bodyPr>
          <a:lstStyle/>
          <a:p>
            <a:pPr algn="just"/>
            <a:r>
              <a:rPr lang="en-US" sz="2400" dirty="0">
                <a:latin typeface="Times New Roman" panose="02020603050405020304" pitchFamily="18" charset="0"/>
                <a:cs typeface="Times New Roman" panose="02020603050405020304" pitchFamily="18" charset="0"/>
              </a:rPr>
              <a:t>Hannah </a:t>
            </a:r>
            <a:r>
              <a:rPr lang="en-US" sz="2400" dirty="0" err="1">
                <a:latin typeface="Times New Roman" panose="02020603050405020304" pitchFamily="18" charset="0"/>
                <a:cs typeface="Times New Roman" panose="02020603050405020304" pitchFamily="18" charset="0"/>
              </a:rPr>
              <a:t>Bickmore</a:t>
            </a:r>
            <a:r>
              <a:rPr lang="en-US" sz="2400" dirty="0">
                <a:latin typeface="Times New Roman" panose="02020603050405020304" pitchFamily="18" charset="0"/>
                <a:cs typeface="Times New Roman" panose="02020603050405020304" pitchFamily="18" charset="0"/>
              </a:rPr>
              <a:t> (2021).https://www.pexels.com/photo/angry-woman-holding-her-hair-short-hair-9514645</a:t>
            </a:r>
          </a:p>
          <a:p>
            <a:pPr algn="just"/>
            <a:r>
              <a:rPr lang="en-US" sz="2400" dirty="0">
                <a:latin typeface="Times New Roman" panose="02020603050405020304" pitchFamily="18" charset="0"/>
                <a:cs typeface="Times New Roman" panose="02020603050405020304" pitchFamily="18" charset="0"/>
              </a:rPr>
              <a:t>Antoni </a:t>
            </a:r>
            <a:r>
              <a:rPr lang="en-US" sz="2400" dirty="0" err="1">
                <a:latin typeface="Times New Roman" panose="02020603050405020304" pitchFamily="18" charset="0"/>
                <a:cs typeface="Times New Roman" panose="02020603050405020304" pitchFamily="18" charset="0"/>
              </a:rPr>
              <a:t>Shkraba</a:t>
            </a:r>
            <a:r>
              <a:rPr lang="en-US" sz="2400" dirty="0">
                <a:latin typeface="Times New Roman" panose="02020603050405020304" pitchFamily="18" charset="0"/>
                <a:cs typeface="Times New Roman" panose="02020603050405020304" pitchFamily="18" charset="0"/>
              </a:rPr>
              <a:t> (2020). </a:t>
            </a:r>
            <a:r>
              <a:rPr lang="en-US" sz="2400" dirty="0">
                <a:latin typeface="Times New Roman" panose="02020603050405020304" pitchFamily="18" charset="0"/>
                <a:cs typeface="Times New Roman" panose="02020603050405020304" pitchFamily="18" charset="0"/>
                <a:hlinkClick r:id="rId2"/>
              </a:rPr>
              <a:t>https://www.pexels.com/photo/man-in-black-jacket-holding-a-rattan-plastic-basket-5486163/</a:t>
            </a:r>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Quang Nguyen Vinh (2020).https://www.pexels.com/photo/smiling-asian-vendor-speaking-with-shopper-in-market-6130869/</a:t>
            </a:r>
          </a:p>
          <a:p>
            <a:pPr algn="just"/>
            <a:r>
              <a:rPr lang="en-US" sz="2400" dirty="0">
                <a:latin typeface="Times New Roman" panose="02020603050405020304" pitchFamily="18" charset="0"/>
                <a:cs typeface="Times New Roman" panose="02020603050405020304" pitchFamily="18" charset="0"/>
              </a:rPr>
              <a:t>Antoni </a:t>
            </a:r>
            <a:r>
              <a:rPr lang="en-US" sz="2400" dirty="0" err="1">
                <a:latin typeface="Times New Roman" panose="02020603050405020304" pitchFamily="18" charset="0"/>
                <a:cs typeface="Times New Roman" panose="02020603050405020304" pitchFamily="18" charset="0"/>
              </a:rPr>
              <a:t>Shkraba</a:t>
            </a:r>
            <a:r>
              <a:rPr lang="en-US" sz="2400" dirty="0">
                <a:latin typeface="Times New Roman" panose="02020603050405020304" pitchFamily="18" charset="0"/>
                <a:cs typeface="Times New Roman" panose="02020603050405020304" pitchFamily="18" charset="0"/>
              </a:rPr>
              <a:t> (2020). </a:t>
            </a:r>
            <a:r>
              <a:rPr lang="en-US" sz="2400" dirty="0">
                <a:latin typeface="Times New Roman" panose="02020603050405020304" pitchFamily="18" charset="0"/>
                <a:cs typeface="Times New Roman" panose="02020603050405020304" pitchFamily="18" charset="0"/>
                <a:hlinkClick r:id="rId3"/>
              </a:rPr>
              <a:t>https://www.pexels.com/photo/man-in-black-suit-jacket-holding-woman-in-white-coat-5486114/</a:t>
            </a:r>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Gustavo </a:t>
            </a:r>
            <a:r>
              <a:rPr lang="en-US" sz="2400" dirty="0" err="1">
                <a:latin typeface="Times New Roman" panose="02020603050405020304" pitchFamily="18" charset="0"/>
                <a:cs typeface="Times New Roman" panose="02020603050405020304" pitchFamily="18" charset="0"/>
              </a:rPr>
              <a:t>Fring</a:t>
            </a:r>
            <a:r>
              <a:rPr lang="en-US" sz="2400" dirty="0">
                <a:latin typeface="Times New Roman" panose="02020603050405020304" pitchFamily="18" charset="0"/>
                <a:cs typeface="Times New Roman" panose="02020603050405020304" pitchFamily="18" charset="0"/>
              </a:rPr>
              <a:t> (2020).https://www.pexels.com/photo/people-in-a-supermarket-shopping-3985055</a:t>
            </a:r>
          </a:p>
        </p:txBody>
      </p:sp>
    </p:spTree>
    <p:extLst>
      <p:ext uri="{BB962C8B-B14F-4D97-AF65-F5344CB8AC3E}">
        <p14:creationId xmlns:p14="http://schemas.microsoft.com/office/powerpoint/2010/main" val="346872192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667</TotalTime>
  <Words>2463</Words>
  <Application>Microsoft Office PowerPoint</Application>
  <PresentationFormat>Widescreen</PresentationFormat>
  <Paragraphs>156</Paragraphs>
  <Slides>34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Aptos</vt:lpstr>
      <vt:lpstr>Arial</vt:lpstr>
      <vt:lpstr>Times New Roman</vt:lpstr>
      <vt:lpstr>Trebuchet MS</vt:lpstr>
      <vt:lpstr>Wingdings 3</vt:lpstr>
      <vt:lpstr>Facet</vt:lpstr>
      <vt:lpstr>FUNDAMENTALS OF MARKETING </vt:lpstr>
      <vt:lpstr>Consumer Behavior  </vt:lpstr>
      <vt:lpstr>Concept of consumer Behaviour</vt:lpstr>
      <vt:lpstr>Consumer Behaviour</vt:lpstr>
      <vt:lpstr>Consumer Behavior </vt:lpstr>
      <vt:lpstr>Nature of Consumer Behaviour </vt:lpstr>
      <vt:lpstr>Nature of Consumer Behaviour </vt:lpstr>
      <vt:lpstr>Nature of Consumer Behaviour </vt:lpstr>
      <vt:lpstr>Nature of Consumer Behaviour</vt:lpstr>
      <vt:lpstr>Nature of Consumer Behaviour</vt:lpstr>
      <vt:lpstr>Nature of Consumer Behaviour</vt:lpstr>
      <vt:lpstr>Scope of consumer Behaviour</vt:lpstr>
      <vt:lpstr>Scope of consumer Behaviour</vt:lpstr>
      <vt:lpstr>Scope of consumer Behaviour</vt:lpstr>
      <vt:lpstr>Scope of consumer Behaviour</vt:lpstr>
      <vt:lpstr>Scope of consumer Behaviour</vt:lpstr>
      <vt:lpstr>Consumer involvement </vt:lpstr>
      <vt:lpstr>Consumer involvement </vt:lpstr>
      <vt:lpstr>Types of Consumer Involvement</vt:lpstr>
      <vt:lpstr>Types of Consumer Involvement</vt:lpstr>
      <vt:lpstr>Factors Influencing Consumer Behaviour</vt:lpstr>
      <vt:lpstr>Factors Influencing Consumer Behaviour</vt:lpstr>
      <vt:lpstr>Buyer Characteristics</vt:lpstr>
      <vt:lpstr>Buyer Characteristics</vt:lpstr>
      <vt:lpstr>Personal Factors</vt:lpstr>
      <vt:lpstr>Psychological Factors</vt:lpstr>
      <vt:lpstr>What affects consumer behavior</vt:lpstr>
      <vt:lpstr>What affects consumer behavior</vt:lpstr>
      <vt:lpstr>What affects consumer behavior</vt:lpstr>
      <vt:lpstr>Marketers and consumer Behaviuor</vt:lpstr>
      <vt:lpstr>Conclusion</vt:lpstr>
      <vt:lpstr>References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 Lucy K. Kirima</dc:creator>
  <cp:lastModifiedBy>Dr. Lucy K. Kirima</cp:lastModifiedBy>
  <cp:revision>63</cp:revision>
  <dcterms:created xsi:type="dcterms:W3CDTF">2024-10-10T08:50:57Z</dcterms:created>
  <dcterms:modified xsi:type="dcterms:W3CDTF">2024-10-11T15:27:16Z</dcterms:modified>
</cp:coreProperties>
</file>