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9" r:id="rId23"/>
    <p:sldId id="277"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78" autoAdjust="0"/>
    <p:restoredTop sz="94660"/>
  </p:normalViewPr>
  <p:slideViewPr>
    <p:cSldViewPr snapToGrid="0">
      <p:cViewPr varScale="1">
        <p:scale>
          <a:sx n="65" d="100"/>
          <a:sy n="65" d="100"/>
        </p:scale>
        <p:origin x="85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10/24/2024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pexels.com/photo/assorted-spices-at-counter-in-street-market-5273033/"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pexels.com/photo/photo-of-women-at-the-meeting-3810792/" TargetMode="External"/><Relationship Id="rId2" Type="http://schemas.openxmlformats.org/officeDocument/2006/relationships/hyperlink" Target="https://www.pexels.com/photo/wood-person-art-creative-720581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20721-45AC-30B7-B077-992A5ADDC1ED}"/>
              </a:ext>
            </a:extLst>
          </p:cNvPr>
          <p:cNvSpPr>
            <a:spLocks noGrp="1"/>
          </p:cNvSpPr>
          <p:nvPr>
            <p:ph type="title"/>
          </p:nvPr>
        </p:nvSpPr>
        <p:spPr>
          <a:xfrm>
            <a:off x="0" y="0"/>
            <a:ext cx="12192000" cy="1939159"/>
          </a:xfrm>
        </p:spPr>
        <p:txBody>
          <a:bodyPr>
            <a:normAutofit/>
          </a:bodyPr>
          <a:lstStyle/>
          <a:p>
            <a:pPr algn="ct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FUNDAMENTALS OF MARKETING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C6B7C89B-E05C-F235-5BAD-3C8D24FC7F59}"/>
              </a:ext>
            </a:extLst>
          </p:cNvPr>
          <p:cNvSpPr>
            <a:spLocks noGrp="1"/>
          </p:cNvSpPr>
          <p:nvPr>
            <p:ph idx="1"/>
          </p:nvPr>
        </p:nvSpPr>
        <p:spPr>
          <a:xfrm>
            <a:off x="0" y="756745"/>
            <a:ext cx="12192000" cy="6101255"/>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7: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Understand what is a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essential attributes of a Product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Examine classification of Goods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Discuss new product development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arabicPeriod"/>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Examine product life cycle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7965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256A1-C224-2C4F-3D15-672491BCC6E2}"/>
              </a:ext>
            </a:extLst>
          </p:cNvPr>
          <p:cNvSpPr>
            <a:spLocks noGrp="1"/>
          </p:cNvSpPr>
          <p:nvPr>
            <p:ph type="title"/>
          </p:nvPr>
        </p:nvSpPr>
        <p:spPr>
          <a:xfrm>
            <a:off x="0" y="0"/>
            <a:ext cx="12192000" cy="977462"/>
          </a:xfrm>
        </p:spPr>
        <p:txBody>
          <a:bodyPr>
            <a:normAutofit/>
          </a:bodyPr>
          <a:lstStyle/>
          <a:p>
            <a:pPr algn="ctr"/>
            <a:r>
              <a:rPr lang="en-US" sz="2800" dirty="0"/>
              <a:t>PRODUCT</a:t>
            </a:r>
          </a:p>
        </p:txBody>
      </p:sp>
      <p:sp>
        <p:nvSpPr>
          <p:cNvPr id="3" name="Content Placeholder 2">
            <a:extLst>
              <a:ext uri="{FF2B5EF4-FFF2-40B4-BE49-F238E27FC236}">
                <a16:creationId xmlns:a16="http://schemas.microsoft.com/office/drawing/2014/main" id="{F11D4B8A-6EF5-3B25-6E05-F6ABB4AC922A}"/>
              </a:ext>
            </a:extLst>
          </p:cNvPr>
          <p:cNvSpPr>
            <a:spLocks noGrp="1"/>
          </p:cNvSpPr>
          <p:nvPr>
            <p:ph idx="1"/>
          </p:nvPr>
        </p:nvSpPr>
        <p:spPr>
          <a:xfrm>
            <a:off x="0" y="442452"/>
            <a:ext cx="12192000" cy="6415547"/>
          </a:xfrm>
        </p:spPr>
        <p:txBody>
          <a:bodyPr>
            <a:normAutofit/>
          </a:bodyPr>
          <a:lstStyle/>
          <a:p>
            <a:r>
              <a:rPr lang="en-US" sz="2800" dirty="0">
                <a:effectLst/>
                <a:latin typeface="Times New Roman" panose="02020603050405020304" pitchFamily="18" charset="0"/>
                <a:ea typeface="Aptos" panose="020B0004020202020204" pitchFamily="34" charset="0"/>
              </a:rPr>
              <a:t>Product is a physical or a non-physical good or service, made by a company to be sold to a customer fulfilling specific customer's stated or unstated needs.</a:t>
            </a:r>
          </a:p>
          <a:p>
            <a:r>
              <a:rPr lang="en-US" sz="2800" dirty="0">
                <a:effectLst/>
                <a:latin typeface="Times New Roman" panose="02020603050405020304" pitchFamily="18" charset="0"/>
                <a:ea typeface="Aptos" panose="020B0004020202020204" pitchFamily="34" charset="0"/>
              </a:rPr>
              <a:t> A product has a benefit which completes a customer need and  for which a customer pays. </a:t>
            </a:r>
          </a:p>
          <a:p>
            <a:r>
              <a:rPr lang="en-US" sz="2800" dirty="0">
                <a:effectLst/>
                <a:latin typeface="Times New Roman" panose="02020603050405020304" pitchFamily="18" charset="0"/>
                <a:ea typeface="Aptos" panose="020B0004020202020204" pitchFamily="34" charset="0"/>
              </a:rPr>
              <a:t>A finished set of goods or input materials or even services are classified as products. </a:t>
            </a:r>
            <a:endParaRPr lang="en-US" sz="2800" dirty="0"/>
          </a:p>
        </p:txBody>
      </p:sp>
    </p:spTree>
    <p:extLst>
      <p:ext uri="{BB962C8B-B14F-4D97-AF65-F5344CB8AC3E}">
        <p14:creationId xmlns:p14="http://schemas.microsoft.com/office/powerpoint/2010/main" val="1326715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139EC-7154-1A7C-8B1C-889FEEFBF030}"/>
              </a:ext>
            </a:extLst>
          </p:cNvPr>
          <p:cNvSpPr>
            <a:spLocks noGrp="1"/>
          </p:cNvSpPr>
          <p:nvPr>
            <p:ph type="title"/>
          </p:nvPr>
        </p:nvSpPr>
        <p:spPr>
          <a:xfrm>
            <a:off x="0" y="0"/>
            <a:ext cx="12192000" cy="945931"/>
          </a:xfrm>
        </p:spPr>
        <p:txBody>
          <a:bodyPr>
            <a:normAutofit/>
          </a:bodyPr>
          <a:lstStyle/>
          <a:p>
            <a:pPr algn="ctr"/>
            <a:r>
              <a:rPr lang="en-US" sz="2800" dirty="0"/>
              <a:t>PRODUCT</a:t>
            </a:r>
          </a:p>
        </p:txBody>
      </p:sp>
      <p:sp>
        <p:nvSpPr>
          <p:cNvPr id="3" name="Content Placeholder 2">
            <a:extLst>
              <a:ext uri="{FF2B5EF4-FFF2-40B4-BE49-F238E27FC236}">
                <a16:creationId xmlns:a16="http://schemas.microsoft.com/office/drawing/2014/main" id="{EF35E6B6-0F3D-C98D-DBB8-D02956984EA7}"/>
              </a:ext>
            </a:extLst>
          </p:cNvPr>
          <p:cNvSpPr>
            <a:spLocks noGrp="1"/>
          </p:cNvSpPr>
          <p:nvPr>
            <p:ph sz="half" idx="1"/>
          </p:nvPr>
        </p:nvSpPr>
        <p:spPr>
          <a:xfrm>
            <a:off x="0" y="737420"/>
            <a:ext cx="6227379" cy="6120580"/>
          </a:xfrm>
        </p:spPr>
        <p:txBody>
          <a:bodyPr>
            <a:normAutofit/>
          </a:bodyPr>
          <a:lstStyle/>
          <a:p>
            <a:pPr algn="just"/>
            <a:r>
              <a:rPr lang="en-US" sz="2800" dirty="0">
                <a:effectLst/>
                <a:latin typeface="Times New Roman" panose="02020603050405020304" pitchFamily="18" charset="0"/>
                <a:ea typeface="Aptos" panose="020B0004020202020204" pitchFamily="34" charset="0"/>
              </a:rPr>
              <a:t>A product is not complete in itself and requires other factors of business like marketing, distribution, sales, service etc. to be successful. </a:t>
            </a:r>
          </a:p>
          <a:p>
            <a:pPr algn="just"/>
            <a:r>
              <a:rPr lang="en-US" sz="2800" dirty="0">
                <a:effectLst/>
                <a:latin typeface="Times New Roman" panose="02020603050405020304" pitchFamily="18" charset="0"/>
                <a:ea typeface="Aptos" panose="020B0004020202020204" pitchFamily="34" charset="0"/>
              </a:rPr>
              <a:t>Product is one of the main components of marketing—all marketing activities revolve around the product</a:t>
            </a:r>
            <a:endParaRPr lang="en-US" sz="2800" dirty="0"/>
          </a:p>
        </p:txBody>
      </p:sp>
      <p:sp>
        <p:nvSpPr>
          <p:cNvPr id="4" name="Content Placeholder 3">
            <a:extLst>
              <a:ext uri="{FF2B5EF4-FFF2-40B4-BE49-F238E27FC236}">
                <a16:creationId xmlns:a16="http://schemas.microsoft.com/office/drawing/2014/main" id="{571F49CC-058A-EFD4-5491-7FD60B1C5929}"/>
              </a:ext>
            </a:extLst>
          </p:cNvPr>
          <p:cNvSpPr>
            <a:spLocks noGrp="1"/>
          </p:cNvSpPr>
          <p:nvPr>
            <p:ph sz="half" idx="2"/>
          </p:nvPr>
        </p:nvSpPr>
        <p:spPr>
          <a:xfrm>
            <a:off x="6684578" y="737420"/>
            <a:ext cx="5507421" cy="6120580"/>
          </a:xfrm>
        </p:spPr>
        <p:txBody>
          <a:bodyPr>
            <a:normAutofit/>
          </a:bodyPr>
          <a:lstStyle/>
          <a:p>
            <a:pPr algn="just"/>
            <a:r>
              <a:rPr lang="en-US" sz="2800" dirty="0">
                <a:effectLst/>
                <a:latin typeface="Times New Roman" panose="02020603050405020304" pitchFamily="18" charset="0"/>
                <a:ea typeface="Aptos" panose="020B0004020202020204" pitchFamily="34" charset="0"/>
              </a:rPr>
              <a:t>A product is what a seller has to sell and what a buyer has to buy. It satisfies the needs of customers</a:t>
            </a:r>
            <a:endParaRPr lang="en-US" sz="2800" dirty="0"/>
          </a:p>
        </p:txBody>
      </p:sp>
    </p:spTree>
    <p:extLst>
      <p:ext uri="{BB962C8B-B14F-4D97-AF65-F5344CB8AC3E}">
        <p14:creationId xmlns:p14="http://schemas.microsoft.com/office/powerpoint/2010/main" val="1899387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D976A-81A1-E660-58A0-9629657D6E96}"/>
              </a:ext>
            </a:extLst>
          </p:cNvPr>
          <p:cNvSpPr>
            <a:spLocks noGrp="1"/>
          </p:cNvSpPr>
          <p:nvPr>
            <p:ph type="title"/>
          </p:nvPr>
        </p:nvSpPr>
        <p:spPr>
          <a:xfrm>
            <a:off x="0" y="0"/>
            <a:ext cx="12192000" cy="1182414"/>
          </a:xfrm>
        </p:spPr>
        <p:txBody>
          <a:bodyPr>
            <a:normAutofit/>
          </a:bodyPr>
          <a:lstStyle/>
          <a:p>
            <a:r>
              <a:rPr lang="en-US" sz="2800" dirty="0"/>
              <a:t>PRODUCT</a:t>
            </a:r>
          </a:p>
        </p:txBody>
      </p:sp>
      <p:sp>
        <p:nvSpPr>
          <p:cNvPr id="3" name="Content Placeholder 2">
            <a:extLst>
              <a:ext uri="{FF2B5EF4-FFF2-40B4-BE49-F238E27FC236}">
                <a16:creationId xmlns:a16="http://schemas.microsoft.com/office/drawing/2014/main" id="{02C3647B-12B6-6512-017B-FD9CAF8E711D}"/>
              </a:ext>
            </a:extLst>
          </p:cNvPr>
          <p:cNvSpPr>
            <a:spLocks noGrp="1"/>
          </p:cNvSpPr>
          <p:nvPr>
            <p:ph sz="half" idx="1"/>
          </p:nvPr>
        </p:nvSpPr>
        <p:spPr>
          <a:xfrm>
            <a:off x="0" y="442452"/>
            <a:ext cx="6211614" cy="6415547"/>
          </a:xfrm>
        </p:spPr>
        <p:txBody>
          <a:bodyPr>
            <a:normAutofit/>
          </a:bodyPr>
          <a:lstStyle/>
          <a:p>
            <a:pPr algn="just"/>
            <a:r>
              <a:rPr lang="en-US" sz="2800" dirty="0">
                <a:effectLst/>
                <a:latin typeface="Times New Roman" panose="02020603050405020304" pitchFamily="18" charset="0"/>
                <a:ea typeface="Aptos" panose="020B0004020202020204" pitchFamily="34" charset="0"/>
              </a:rPr>
              <a:t>Customers purchase products because they are capable of realizing some benefits to the purchaser</a:t>
            </a:r>
          </a:p>
          <a:p>
            <a:pPr algn="just"/>
            <a:r>
              <a:rPr lang="en-US" sz="2800" dirty="0">
                <a:effectLst/>
                <a:latin typeface="Times New Roman" panose="02020603050405020304" pitchFamily="18" charset="0"/>
                <a:ea typeface="Aptos" panose="020B0004020202020204" pitchFamily="34" charset="0"/>
              </a:rPr>
              <a:t>A marketer can satisfy the needs and wants of his customers by ‘offering something’ in exchange for money. And this ‘offering’ is basically a product.</a:t>
            </a:r>
            <a:endParaRPr lang="en-US" sz="2800" dirty="0"/>
          </a:p>
        </p:txBody>
      </p:sp>
      <p:sp>
        <p:nvSpPr>
          <p:cNvPr id="4" name="Content Placeholder 3">
            <a:extLst>
              <a:ext uri="{FF2B5EF4-FFF2-40B4-BE49-F238E27FC236}">
                <a16:creationId xmlns:a16="http://schemas.microsoft.com/office/drawing/2014/main" id="{A024A6F8-6E93-12CB-6FA4-36C1F93B1DF2}"/>
              </a:ext>
            </a:extLst>
          </p:cNvPr>
          <p:cNvSpPr>
            <a:spLocks noGrp="1"/>
          </p:cNvSpPr>
          <p:nvPr>
            <p:ph sz="half" idx="2"/>
          </p:nvPr>
        </p:nvSpPr>
        <p:spPr>
          <a:xfrm>
            <a:off x="6479628" y="442452"/>
            <a:ext cx="5712372" cy="6415547"/>
          </a:xfrm>
        </p:spPr>
        <p:txBody>
          <a:bodyPr>
            <a:normAutofit/>
          </a:bodyPr>
          <a:lstStyle/>
          <a:p>
            <a:pPr algn="just"/>
            <a:r>
              <a:rPr lang="en-US" sz="2800" dirty="0">
                <a:effectLst/>
                <a:latin typeface="Times New Roman" panose="02020603050405020304" pitchFamily="18" charset="0"/>
                <a:ea typeface="Aptos" panose="020B0004020202020204" pitchFamily="34" charset="0"/>
              </a:rPr>
              <a:t>A bad product not only generates bad name for the firm but also affects negatively the price set for the product, dissuades the channel members and reduces the believability of the promotional measures</a:t>
            </a:r>
            <a:endParaRPr lang="en-US" sz="2800" dirty="0"/>
          </a:p>
        </p:txBody>
      </p:sp>
    </p:spTree>
    <p:extLst>
      <p:ext uri="{BB962C8B-B14F-4D97-AF65-F5344CB8AC3E}">
        <p14:creationId xmlns:p14="http://schemas.microsoft.com/office/powerpoint/2010/main" val="3006458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64918-07B2-DEF5-B163-5A18989268FF}"/>
              </a:ext>
            </a:extLst>
          </p:cNvPr>
          <p:cNvSpPr>
            <a:spLocks noGrp="1"/>
          </p:cNvSpPr>
          <p:nvPr>
            <p:ph type="title"/>
          </p:nvPr>
        </p:nvSpPr>
        <p:spPr>
          <a:xfrm>
            <a:off x="0" y="0"/>
            <a:ext cx="12192000" cy="816638"/>
          </a:xfrm>
        </p:spPr>
        <p:txBody>
          <a:bodyPr>
            <a:normAutofit/>
          </a:bodyPr>
          <a:lstStyle/>
          <a:p>
            <a:r>
              <a:rPr lang="en-US" sz="2800" dirty="0"/>
              <a:t>PRODUCT</a:t>
            </a:r>
          </a:p>
        </p:txBody>
      </p:sp>
      <p:sp>
        <p:nvSpPr>
          <p:cNvPr id="3" name="Content Placeholder 2">
            <a:extLst>
              <a:ext uri="{FF2B5EF4-FFF2-40B4-BE49-F238E27FC236}">
                <a16:creationId xmlns:a16="http://schemas.microsoft.com/office/drawing/2014/main" id="{9FE27B6D-471B-39A3-4151-34705839AA22}"/>
              </a:ext>
            </a:extLst>
          </p:cNvPr>
          <p:cNvSpPr>
            <a:spLocks noGrp="1"/>
          </p:cNvSpPr>
          <p:nvPr>
            <p:ph sz="half" idx="1"/>
          </p:nvPr>
        </p:nvSpPr>
        <p:spPr>
          <a:xfrm>
            <a:off x="0" y="589936"/>
            <a:ext cx="6589986" cy="6268064"/>
          </a:xfrm>
        </p:spPr>
        <p:txBody>
          <a:bodyPr/>
          <a:lstStyle/>
          <a:p>
            <a:pPr marL="0" indent="0" algn="jus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According to Philip Kotler “A product is anything tangible or intangible that can be offered to a market for attention, acquisition use or consumption that might satisfy a need or want”.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sym typeface="Symbol" panose="05050102010706020507" pitchFamily="18" charset="2"/>
              </a:rPr>
              <a: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According to Cravens, Hills and Woodruff “Product is anything that is potentially valued by a target market for the benefits or satisfactions it provides, including objects, services, organizations, places people and ideas”.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Grocery Store Stock Photo">
            <a:extLst>
              <a:ext uri="{FF2B5EF4-FFF2-40B4-BE49-F238E27FC236}">
                <a16:creationId xmlns:a16="http://schemas.microsoft.com/office/drawing/2014/main" id="{F66691B0-3B73-116D-2ACD-5A65863DB65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41110" y="1"/>
            <a:ext cx="4050890" cy="36723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EA9233-6BE1-3FBC-7919-761FC2AD9210}"/>
              </a:ext>
            </a:extLst>
          </p:cNvPr>
          <p:cNvSpPr txBox="1"/>
          <p:nvPr/>
        </p:nvSpPr>
        <p:spPr>
          <a:xfrm>
            <a:off x="8259098" y="3849329"/>
            <a:ext cx="3932902" cy="261610"/>
          </a:xfrm>
          <a:prstGeom prst="rect">
            <a:avLst/>
          </a:prstGeom>
          <a:noFill/>
        </p:spPr>
        <p:txBody>
          <a:bodyPr wrap="square" rtlCol="0">
            <a:spAutoFit/>
          </a:bodyPr>
          <a:lstStyle/>
          <a:p>
            <a:r>
              <a:rPr lang="en-US" sz="1100" dirty="0"/>
              <a:t>https://www.pexels.com/photo/grocery-store-264636/</a:t>
            </a:r>
          </a:p>
        </p:txBody>
      </p:sp>
    </p:spTree>
    <p:extLst>
      <p:ext uri="{BB962C8B-B14F-4D97-AF65-F5344CB8AC3E}">
        <p14:creationId xmlns:p14="http://schemas.microsoft.com/office/powerpoint/2010/main" val="2650728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73782-C6AD-A5DC-DB72-A4A93B740FCE}"/>
              </a:ext>
            </a:extLst>
          </p:cNvPr>
          <p:cNvSpPr>
            <a:spLocks noGrp="1"/>
          </p:cNvSpPr>
          <p:nvPr>
            <p:ph type="title"/>
          </p:nvPr>
        </p:nvSpPr>
        <p:spPr>
          <a:xfrm>
            <a:off x="0" y="0"/>
            <a:ext cx="12192000" cy="1040524"/>
          </a:xfrm>
        </p:spPr>
        <p:txBody>
          <a:bodyPr>
            <a:normAutofit/>
          </a:bodyPr>
          <a:lstStyle/>
          <a:p>
            <a:r>
              <a:rPr lang="en-US" sz="2800" b="1" dirty="0">
                <a:effectLst/>
                <a:latin typeface="Times New Roman" panose="02020603050405020304" pitchFamily="18" charset="0"/>
                <a:ea typeface="Aptos" panose="020B0004020202020204" pitchFamily="34" charset="0"/>
              </a:rPr>
              <a:t>Features of a Product</a:t>
            </a:r>
            <a:endParaRPr lang="en-US" sz="2800" dirty="0"/>
          </a:p>
        </p:txBody>
      </p:sp>
      <p:sp>
        <p:nvSpPr>
          <p:cNvPr id="3" name="Content Placeholder 2">
            <a:extLst>
              <a:ext uri="{FF2B5EF4-FFF2-40B4-BE49-F238E27FC236}">
                <a16:creationId xmlns:a16="http://schemas.microsoft.com/office/drawing/2014/main" id="{6FFC1367-3C32-BAD5-57F4-7BBDB33256AC}"/>
              </a:ext>
            </a:extLst>
          </p:cNvPr>
          <p:cNvSpPr>
            <a:spLocks noGrp="1"/>
          </p:cNvSpPr>
          <p:nvPr>
            <p:ph sz="half" idx="1"/>
          </p:nvPr>
        </p:nvSpPr>
        <p:spPr>
          <a:xfrm>
            <a:off x="0" y="575188"/>
            <a:ext cx="6274676" cy="6282812"/>
          </a:xfrm>
        </p:spPr>
        <p:txBody>
          <a:bodyPr>
            <a:normAutofit/>
          </a:bodyPr>
          <a:lstStyle/>
          <a:p>
            <a:pPr algn="just"/>
            <a:r>
              <a:rPr lang="en-US" sz="2800" dirty="0">
                <a:effectLst/>
                <a:latin typeface="Times New Roman" panose="02020603050405020304" pitchFamily="18" charset="0"/>
                <a:ea typeface="Aptos" panose="020B0004020202020204" pitchFamily="34" charset="0"/>
              </a:rPr>
              <a:t>Tangibility: Products are tangible in nature, customers can touch, seen or feel a products</a:t>
            </a:r>
          </a:p>
          <a:p>
            <a:pPr algn="just"/>
            <a:r>
              <a:rPr lang="en-US" sz="2800" dirty="0">
                <a:effectLst/>
                <a:latin typeface="Times New Roman" panose="02020603050405020304" pitchFamily="18" charset="0"/>
                <a:ea typeface="Aptos" panose="020B0004020202020204" pitchFamily="34" charset="0"/>
              </a:rPr>
              <a:t> Intangible Attributes: Service products are intangible in nature, services like, consultancy, banking, insurance </a:t>
            </a:r>
          </a:p>
          <a:p>
            <a:pPr algn="just"/>
            <a:r>
              <a:rPr lang="en-US" sz="2800" dirty="0">
                <a:effectLst/>
                <a:latin typeface="Times New Roman" panose="02020603050405020304" pitchFamily="18" charset="0"/>
                <a:ea typeface="Aptos" panose="020B0004020202020204" pitchFamily="34" charset="0"/>
              </a:rPr>
              <a:t>Associated Attributes: The attributes associated with product may be, brand, packaging, warranty, guarantee, after sales services </a:t>
            </a:r>
            <a:r>
              <a:rPr lang="en-US" sz="2800" dirty="0" err="1">
                <a:effectLst/>
                <a:latin typeface="Times New Roman" panose="02020603050405020304" pitchFamily="18" charset="0"/>
                <a:ea typeface="Aptos" panose="020B0004020202020204" pitchFamily="34" charset="0"/>
              </a:rPr>
              <a:t>etc</a:t>
            </a:r>
            <a:endParaRPr lang="en-US" sz="2800" dirty="0"/>
          </a:p>
        </p:txBody>
      </p:sp>
      <p:sp>
        <p:nvSpPr>
          <p:cNvPr id="4" name="Content Placeholder 3">
            <a:extLst>
              <a:ext uri="{FF2B5EF4-FFF2-40B4-BE49-F238E27FC236}">
                <a16:creationId xmlns:a16="http://schemas.microsoft.com/office/drawing/2014/main" id="{FEB2F8E4-822A-86EC-EE05-E5DC0CC82557}"/>
              </a:ext>
            </a:extLst>
          </p:cNvPr>
          <p:cNvSpPr>
            <a:spLocks noGrp="1"/>
          </p:cNvSpPr>
          <p:nvPr>
            <p:ph sz="half" idx="2"/>
          </p:nvPr>
        </p:nvSpPr>
        <p:spPr>
          <a:xfrm>
            <a:off x="6274676" y="752168"/>
            <a:ext cx="5917324" cy="6105831"/>
          </a:xfrm>
        </p:spPr>
        <p:txBody>
          <a:bodyPr/>
          <a:lstStyle/>
          <a:p>
            <a:pPr algn="just"/>
            <a:r>
              <a:rPr lang="en-US" sz="2800" dirty="0">
                <a:effectLst/>
                <a:latin typeface="Times New Roman" panose="02020603050405020304" pitchFamily="18" charset="0"/>
                <a:ea typeface="Aptos" panose="020B0004020202020204" pitchFamily="34" charset="0"/>
              </a:rPr>
              <a:t>Associated Attributes: The attributes associated with product may be, brand, packaging, warranty, guarantee, after sales services </a:t>
            </a:r>
            <a:r>
              <a:rPr lang="en-US" sz="2800" dirty="0" err="1">
                <a:effectLst/>
                <a:latin typeface="Times New Roman" panose="02020603050405020304" pitchFamily="18" charset="0"/>
                <a:ea typeface="Aptos" panose="020B0004020202020204" pitchFamily="34" charset="0"/>
              </a:rPr>
              <a:t>etc</a:t>
            </a:r>
            <a:endParaRPr lang="en-US" sz="2800" dirty="0"/>
          </a:p>
          <a:p>
            <a:endParaRPr lang="en-US" dirty="0"/>
          </a:p>
        </p:txBody>
      </p:sp>
    </p:spTree>
    <p:extLst>
      <p:ext uri="{BB962C8B-B14F-4D97-AF65-F5344CB8AC3E}">
        <p14:creationId xmlns:p14="http://schemas.microsoft.com/office/powerpoint/2010/main" val="4072058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732A6-17BC-8C47-6AED-1BD4D53F991A}"/>
              </a:ext>
            </a:extLst>
          </p:cNvPr>
          <p:cNvSpPr>
            <a:spLocks noGrp="1"/>
          </p:cNvSpPr>
          <p:nvPr>
            <p:ph type="title"/>
          </p:nvPr>
        </p:nvSpPr>
        <p:spPr>
          <a:xfrm>
            <a:off x="0" y="0"/>
            <a:ext cx="12192000" cy="1087821"/>
          </a:xfrm>
        </p:spPr>
        <p:txBody>
          <a:bodyPr/>
          <a:lstStyle/>
          <a:p>
            <a:r>
              <a:rPr lang="en-US" sz="3600" b="1" dirty="0">
                <a:effectLst/>
                <a:latin typeface="Times New Roman" panose="02020603050405020304" pitchFamily="18" charset="0"/>
                <a:ea typeface="Aptos" panose="020B0004020202020204" pitchFamily="34" charset="0"/>
              </a:rPr>
              <a:t>Features of a Product</a:t>
            </a:r>
            <a:endParaRPr lang="en-US" dirty="0"/>
          </a:p>
        </p:txBody>
      </p:sp>
      <p:sp>
        <p:nvSpPr>
          <p:cNvPr id="3" name="Content Placeholder 2">
            <a:extLst>
              <a:ext uri="{FF2B5EF4-FFF2-40B4-BE49-F238E27FC236}">
                <a16:creationId xmlns:a16="http://schemas.microsoft.com/office/drawing/2014/main" id="{6DDD6326-AEF6-1700-8EA0-EF08A7FAE502}"/>
              </a:ext>
            </a:extLst>
          </p:cNvPr>
          <p:cNvSpPr>
            <a:spLocks noGrp="1"/>
          </p:cNvSpPr>
          <p:nvPr>
            <p:ph sz="half" idx="1"/>
          </p:nvPr>
        </p:nvSpPr>
        <p:spPr>
          <a:xfrm>
            <a:off x="0" y="604684"/>
            <a:ext cx="6416566" cy="6253315"/>
          </a:xfrm>
        </p:spPr>
        <p:txBody>
          <a:bodyPr>
            <a:normAutofit/>
          </a:bodyPr>
          <a:lstStyle/>
          <a:p>
            <a:pPr algn="just"/>
            <a:r>
              <a:rPr lang="en-US" sz="2800" dirty="0">
                <a:effectLst/>
                <a:latin typeface="Times New Roman" panose="02020603050405020304" pitchFamily="18" charset="0"/>
                <a:ea typeface="Aptos" panose="020B0004020202020204" pitchFamily="34" charset="0"/>
              </a:rPr>
              <a:t>Exchange Value: Irrespective of the fact that whether the product is tangible or intangible, it should be capable of being exchanged between buyer and seller for a mutually agreed price. </a:t>
            </a:r>
            <a:endParaRPr lang="en-US" sz="2800" dirty="0"/>
          </a:p>
        </p:txBody>
      </p:sp>
      <p:sp>
        <p:nvSpPr>
          <p:cNvPr id="4" name="Content Placeholder 3">
            <a:extLst>
              <a:ext uri="{FF2B5EF4-FFF2-40B4-BE49-F238E27FC236}">
                <a16:creationId xmlns:a16="http://schemas.microsoft.com/office/drawing/2014/main" id="{C4808985-68D3-5539-B831-B69A1A1F8727}"/>
              </a:ext>
            </a:extLst>
          </p:cNvPr>
          <p:cNvSpPr>
            <a:spLocks noGrp="1"/>
          </p:cNvSpPr>
          <p:nvPr>
            <p:ph sz="half" idx="2"/>
          </p:nvPr>
        </p:nvSpPr>
        <p:spPr>
          <a:xfrm>
            <a:off x="6416566" y="604684"/>
            <a:ext cx="5775434" cy="6253315"/>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Customer Satisfaction: A product satisfies the customer needs and wants of customers, value of products is also determined by the level of satisfaction given by a product after purchase.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79112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07C2B-0609-58E1-19D4-9626C85B25CE}"/>
              </a:ext>
            </a:extLst>
          </p:cNvPr>
          <p:cNvSpPr>
            <a:spLocks noGrp="1"/>
          </p:cNvSpPr>
          <p:nvPr>
            <p:ph type="title"/>
          </p:nvPr>
        </p:nvSpPr>
        <p:spPr>
          <a:xfrm>
            <a:off x="0" y="0"/>
            <a:ext cx="12192000" cy="816638"/>
          </a:xfrm>
        </p:spPr>
        <p:txBody>
          <a:bodyPr>
            <a:normAutofit/>
          </a:bodyPr>
          <a:lstStyle/>
          <a:p>
            <a:r>
              <a:rPr lang="en-US" sz="2800" b="1" dirty="0">
                <a:effectLst/>
                <a:latin typeface="Times New Roman" panose="02020603050405020304" pitchFamily="18" charset="0"/>
                <a:ea typeface="Aptos" panose="020B0004020202020204" pitchFamily="34" charset="0"/>
              </a:rPr>
              <a:t>Features of Product Concept of Marketing</a:t>
            </a:r>
            <a:endParaRPr lang="en-US" sz="2800" dirty="0"/>
          </a:p>
        </p:txBody>
      </p:sp>
      <p:sp>
        <p:nvSpPr>
          <p:cNvPr id="3" name="Content Placeholder 2">
            <a:extLst>
              <a:ext uri="{FF2B5EF4-FFF2-40B4-BE49-F238E27FC236}">
                <a16:creationId xmlns:a16="http://schemas.microsoft.com/office/drawing/2014/main" id="{4DB351FC-7BB8-73E2-460C-C2DC13CE7CF3}"/>
              </a:ext>
            </a:extLst>
          </p:cNvPr>
          <p:cNvSpPr>
            <a:spLocks noGrp="1"/>
          </p:cNvSpPr>
          <p:nvPr>
            <p:ph sz="half" idx="1"/>
          </p:nvPr>
        </p:nvSpPr>
        <p:spPr>
          <a:xfrm>
            <a:off x="0" y="583324"/>
            <a:ext cx="7189076" cy="6274676"/>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Emphasis on Product Quality Product concept of marketing gives emphasis to produce quality goods in large quantity.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Reasonable Price The product concept believes that no hard effort needs to sell quality products at reasonable price.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921D70A-19FE-064D-020B-EC5FBF602A96}"/>
              </a:ext>
            </a:extLst>
          </p:cNvPr>
          <p:cNvSpPr>
            <a:spLocks noGrp="1"/>
          </p:cNvSpPr>
          <p:nvPr>
            <p:ph sz="half" idx="2"/>
          </p:nvPr>
        </p:nvSpPr>
        <p:spPr>
          <a:xfrm>
            <a:off x="7189076" y="0"/>
            <a:ext cx="5002924" cy="6857999"/>
          </a:xfrm>
        </p:spPr>
        <p:txBody>
          <a:bodyPr>
            <a:normAutofit/>
          </a:bodyPr>
          <a:lstStyle/>
          <a:p>
            <a:pPr algn="just"/>
            <a:r>
              <a:rPr lang="en-US" sz="2800" dirty="0">
                <a:effectLst/>
                <a:latin typeface="Times New Roman" panose="02020603050405020304" pitchFamily="18" charset="0"/>
                <a:ea typeface="Aptos" panose="020B0004020202020204" pitchFamily="34" charset="0"/>
              </a:rPr>
              <a:t>No Concern with Customers' Need The product concept does not care for customers' needs, wants or interest, preference etc. rather it focuses attention on producing quality and durable goods at lower cost</a:t>
            </a:r>
            <a:endParaRPr lang="en-US" sz="2800" dirty="0"/>
          </a:p>
        </p:txBody>
      </p:sp>
    </p:spTree>
    <p:extLst>
      <p:ext uri="{BB962C8B-B14F-4D97-AF65-F5344CB8AC3E}">
        <p14:creationId xmlns:p14="http://schemas.microsoft.com/office/powerpoint/2010/main" val="1843617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0E09-AD35-7122-C802-CAA12D084666}"/>
              </a:ext>
            </a:extLst>
          </p:cNvPr>
          <p:cNvSpPr>
            <a:spLocks noGrp="1"/>
          </p:cNvSpPr>
          <p:nvPr>
            <p:ph type="title"/>
          </p:nvPr>
        </p:nvSpPr>
        <p:spPr>
          <a:xfrm>
            <a:off x="0" y="0"/>
            <a:ext cx="12192000" cy="993228"/>
          </a:xfrm>
        </p:spPr>
        <p:txBody>
          <a:bodyPr>
            <a:normAutofit/>
          </a:bodyPr>
          <a:lstStyle/>
          <a:p>
            <a:r>
              <a:rPr lang="en-US" sz="2800" b="1" dirty="0">
                <a:effectLst/>
                <a:latin typeface="Times New Roman" panose="02020603050405020304" pitchFamily="18" charset="0"/>
                <a:ea typeface="Aptos" panose="020B0004020202020204" pitchFamily="34" charset="0"/>
              </a:rPr>
              <a:t>Features of Product Concept of Marketing</a:t>
            </a:r>
            <a:endParaRPr lang="en-US" sz="2800" dirty="0"/>
          </a:p>
        </p:txBody>
      </p:sp>
      <p:sp>
        <p:nvSpPr>
          <p:cNvPr id="3" name="Content Placeholder 2">
            <a:extLst>
              <a:ext uri="{FF2B5EF4-FFF2-40B4-BE49-F238E27FC236}">
                <a16:creationId xmlns:a16="http://schemas.microsoft.com/office/drawing/2014/main" id="{2CD30BEA-EFF9-1815-CB06-A78A3317D823}"/>
              </a:ext>
            </a:extLst>
          </p:cNvPr>
          <p:cNvSpPr>
            <a:spLocks noGrp="1"/>
          </p:cNvSpPr>
          <p:nvPr>
            <p:ph sz="half" idx="1"/>
          </p:nvPr>
        </p:nvSpPr>
        <p:spPr>
          <a:xfrm>
            <a:off x="0" y="867102"/>
            <a:ext cx="7330629" cy="5990897"/>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Quality Improvement </a:t>
            </a:r>
          </a:p>
          <a:p>
            <a:pPr marL="0" indent="0" algn="jus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The product concept believes that quality product should be improved to attract customers.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Family Doing Grocery Shopping Stock Photo">
            <a:extLst>
              <a:ext uri="{FF2B5EF4-FFF2-40B4-BE49-F238E27FC236}">
                <a16:creationId xmlns:a16="http://schemas.microsoft.com/office/drawing/2014/main" id="{E3CC0EC5-EA92-618A-BD32-34A420C0FA6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30630" y="442452"/>
            <a:ext cx="4861369" cy="340687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6FFC8A-3C49-0017-2205-142AA59E6DB7}"/>
              </a:ext>
            </a:extLst>
          </p:cNvPr>
          <p:cNvSpPr txBox="1"/>
          <p:nvPr/>
        </p:nvSpPr>
        <p:spPr>
          <a:xfrm>
            <a:off x="7330629" y="4055806"/>
            <a:ext cx="4861370" cy="261610"/>
          </a:xfrm>
          <a:prstGeom prst="rect">
            <a:avLst/>
          </a:prstGeom>
          <a:noFill/>
        </p:spPr>
        <p:txBody>
          <a:bodyPr wrap="square" rtlCol="0">
            <a:spAutoFit/>
          </a:bodyPr>
          <a:lstStyle/>
          <a:p>
            <a:r>
              <a:rPr lang="en-US" sz="1100" dirty="0"/>
              <a:t>https://www.pexels.com/photo/family-doing-grocery-shopping-3985062/</a:t>
            </a:r>
          </a:p>
        </p:txBody>
      </p:sp>
    </p:spTree>
    <p:extLst>
      <p:ext uri="{BB962C8B-B14F-4D97-AF65-F5344CB8AC3E}">
        <p14:creationId xmlns:p14="http://schemas.microsoft.com/office/powerpoint/2010/main" val="42175135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FFEAA-5029-0BF8-9D2E-93DCE3FC260B}"/>
              </a:ext>
            </a:extLst>
          </p:cNvPr>
          <p:cNvSpPr>
            <a:spLocks noGrp="1"/>
          </p:cNvSpPr>
          <p:nvPr>
            <p:ph type="title"/>
          </p:nvPr>
        </p:nvSpPr>
        <p:spPr>
          <a:xfrm>
            <a:off x="0" y="0"/>
            <a:ext cx="12192000" cy="81663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rPr>
              <a:t>Attributes of a Product</a:t>
            </a:r>
            <a:endParaRPr lang="en-US" sz="2800" dirty="0"/>
          </a:p>
        </p:txBody>
      </p:sp>
      <p:sp>
        <p:nvSpPr>
          <p:cNvPr id="3" name="Content Placeholder 2">
            <a:extLst>
              <a:ext uri="{FF2B5EF4-FFF2-40B4-BE49-F238E27FC236}">
                <a16:creationId xmlns:a16="http://schemas.microsoft.com/office/drawing/2014/main" id="{ED670551-B2E0-CE85-F9E7-C435DEC7D0D9}"/>
              </a:ext>
            </a:extLst>
          </p:cNvPr>
          <p:cNvSpPr>
            <a:spLocks noGrp="1"/>
          </p:cNvSpPr>
          <p:nvPr>
            <p:ph sz="half" idx="1"/>
          </p:nvPr>
        </p:nvSpPr>
        <p:spPr>
          <a:xfrm>
            <a:off x="0" y="545690"/>
            <a:ext cx="6096000" cy="6312310"/>
          </a:xfrm>
        </p:spPr>
        <p:txBody>
          <a:bodyPr>
            <a:normAutofit/>
          </a:bodyPr>
          <a:lstStyle/>
          <a:p>
            <a:pPr marL="0" indent="0" algn="just">
              <a:buNone/>
            </a:pPr>
            <a:r>
              <a:rPr lang="en-US" sz="2800" b="1" kern="0" dirty="0">
                <a:solidFill>
                  <a:srgbClr val="000000"/>
                </a:solidFill>
                <a:effectLst/>
                <a:latin typeface="Times New Roman" panose="02020603050405020304" pitchFamily="18" charset="0"/>
                <a:ea typeface="Times New Roman" panose="02020603050405020304" pitchFamily="18" charset="0"/>
              </a:rPr>
              <a:t>Tangible or Intangible</a:t>
            </a:r>
            <a:r>
              <a:rPr lang="en-US" sz="2800" kern="0" dirty="0">
                <a:solidFill>
                  <a:srgbClr val="000000"/>
                </a:solidFill>
                <a:effectLst/>
                <a:latin typeface="Times New Roman" panose="02020603050405020304" pitchFamily="18" charset="0"/>
                <a:ea typeface="Times New Roman" panose="02020603050405020304" pitchFamily="18" charset="0"/>
              </a:rPr>
              <a:t>: It may be capable of being touched, seen and felt</a:t>
            </a: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Associated Attributes</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product consists or various product features and</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accompanying services. Thus, a product is comprised of attributes including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colour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package, brand name, accessories, installation, instruction to use, manufacturing</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prestige, retailer's prestige, after sale service, </a:t>
            </a:r>
            <a:endParaRPr lang="en-US" sz="2800" dirty="0"/>
          </a:p>
        </p:txBody>
      </p:sp>
      <p:sp>
        <p:nvSpPr>
          <p:cNvPr id="4" name="Content Placeholder 3">
            <a:extLst>
              <a:ext uri="{FF2B5EF4-FFF2-40B4-BE49-F238E27FC236}">
                <a16:creationId xmlns:a16="http://schemas.microsoft.com/office/drawing/2014/main" id="{C8086D9E-2BB9-E3F3-891B-A9DF09780E00}"/>
              </a:ext>
            </a:extLst>
          </p:cNvPr>
          <p:cNvSpPr>
            <a:spLocks noGrp="1"/>
          </p:cNvSpPr>
          <p:nvPr>
            <p:ph sz="half" idx="2"/>
          </p:nvPr>
        </p:nvSpPr>
        <p:spPr>
          <a:xfrm>
            <a:off x="6096000" y="545690"/>
            <a:ext cx="6096000" cy="631230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Exchange Value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product must be capable of being exchanged between a</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buyer and seller at a mutually acceptance cost.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Satisfaction: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should be capable of providing, satisfaction to the buyers both</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real and psychological</a:t>
            </a:r>
            <a:endParaRPr lang="en-US" sz="2800" dirty="0"/>
          </a:p>
        </p:txBody>
      </p:sp>
    </p:spTree>
    <p:extLst>
      <p:ext uri="{BB962C8B-B14F-4D97-AF65-F5344CB8AC3E}">
        <p14:creationId xmlns:p14="http://schemas.microsoft.com/office/powerpoint/2010/main" val="2351159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21770-2E03-4C1C-DB00-A821BDCE68F7}"/>
              </a:ext>
            </a:extLst>
          </p:cNvPr>
          <p:cNvSpPr>
            <a:spLocks noGrp="1"/>
          </p:cNvSpPr>
          <p:nvPr>
            <p:ph type="title"/>
          </p:nvPr>
        </p:nvSpPr>
        <p:spPr>
          <a:xfrm>
            <a:off x="0" y="0"/>
            <a:ext cx="12192000" cy="961697"/>
          </a:xfrm>
        </p:spPr>
        <p:txBody>
          <a:bodyPr>
            <a:normAutofit/>
          </a:bodyPr>
          <a:lstStyle/>
          <a:p>
            <a:r>
              <a:rPr lang="en-US" sz="2800" dirty="0">
                <a:latin typeface="Times New Roman" panose="02020603050405020304" pitchFamily="18" charset="0"/>
                <a:cs typeface="Times New Roman" panose="02020603050405020304" pitchFamily="18" charset="0"/>
              </a:rPr>
              <a:t>Dimensions of a product</a:t>
            </a:r>
          </a:p>
        </p:txBody>
      </p:sp>
      <p:sp>
        <p:nvSpPr>
          <p:cNvPr id="3" name="Content Placeholder 2">
            <a:extLst>
              <a:ext uri="{FF2B5EF4-FFF2-40B4-BE49-F238E27FC236}">
                <a16:creationId xmlns:a16="http://schemas.microsoft.com/office/drawing/2014/main" id="{5C14F9AF-DDB7-2A7C-5D90-E88939CDE752}"/>
              </a:ext>
            </a:extLst>
          </p:cNvPr>
          <p:cNvSpPr>
            <a:spLocks noGrp="1"/>
          </p:cNvSpPr>
          <p:nvPr>
            <p:ph sz="half" idx="1"/>
          </p:nvPr>
        </p:nvSpPr>
        <p:spPr>
          <a:xfrm>
            <a:off x="0" y="693174"/>
            <a:ext cx="6463862" cy="6164825"/>
          </a:xfrm>
        </p:spPr>
        <p:txBody>
          <a:bodyPr>
            <a:normAutofit/>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Consumer Dimension: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To the consumer a product is actually a group of symbols or meanings. People buy things not only for what they can do, but also for what they mean. Each symbol communicates a certain information</a:t>
            </a:r>
            <a:endParaRPr lang="en-US" sz="2800" dirty="0"/>
          </a:p>
        </p:txBody>
      </p:sp>
      <p:sp>
        <p:nvSpPr>
          <p:cNvPr id="4" name="Content Placeholder 3">
            <a:extLst>
              <a:ext uri="{FF2B5EF4-FFF2-40B4-BE49-F238E27FC236}">
                <a16:creationId xmlns:a16="http://schemas.microsoft.com/office/drawing/2014/main" id="{6D866DEF-C5EE-5779-5A32-DBC491C66C89}"/>
              </a:ext>
            </a:extLst>
          </p:cNvPr>
          <p:cNvSpPr>
            <a:spLocks noGrp="1"/>
          </p:cNvSpPr>
          <p:nvPr>
            <p:ph sz="half" idx="2"/>
          </p:nvPr>
        </p:nvSpPr>
        <p:spPr>
          <a:xfrm>
            <a:off x="6873766" y="0"/>
            <a:ext cx="5318234" cy="6857999"/>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Managerial Dimension: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It covers the core specifications or physical attributes, related service, brand, package, product life-cycle, and product planning and development</a:t>
            </a:r>
          </a:p>
          <a:p>
            <a:endParaRPr lang="en-US" dirty="0"/>
          </a:p>
        </p:txBody>
      </p:sp>
    </p:spTree>
    <p:extLst>
      <p:ext uri="{BB962C8B-B14F-4D97-AF65-F5344CB8AC3E}">
        <p14:creationId xmlns:p14="http://schemas.microsoft.com/office/powerpoint/2010/main" val="1559214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6E3DF-A8FF-3F3C-B70D-2C51329E7722}"/>
              </a:ext>
            </a:extLst>
          </p:cNvPr>
          <p:cNvSpPr>
            <a:spLocks noGrp="1"/>
          </p:cNvSpPr>
          <p:nvPr>
            <p:ph type="title"/>
          </p:nvPr>
        </p:nvSpPr>
        <p:spPr>
          <a:xfrm>
            <a:off x="0" y="0"/>
            <a:ext cx="12192000" cy="1008993"/>
          </a:xfrm>
        </p:spPr>
        <p:txBody>
          <a:bodyPr/>
          <a:lstStyle/>
          <a:p>
            <a:r>
              <a:rPr lang="en-US" sz="3600" dirty="0"/>
              <a:t>Dimensions of a product</a:t>
            </a:r>
            <a:endParaRPr lang="en-US" dirty="0"/>
          </a:p>
        </p:txBody>
      </p:sp>
      <p:sp>
        <p:nvSpPr>
          <p:cNvPr id="3" name="Content Placeholder 2">
            <a:extLst>
              <a:ext uri="{FF2B5EF4-FFF2-40B4-BE49-F238E27FC236}">
                <a16:creationId xmlns:a16="http://schemas.microsoft.com/office/drawing/2014/main" id="{10734878-4C3A-E081-B460-5D8883567395}"/>
              </a:ext>
            </a:extLst>
          </p:cNvPr>
          <p:cNvSpPr>
            <a:spLocks noGrp="1"/>
          </p:cNvSpPr>
          <p:nvPr>
            <p:ph sz="half" idx="1"/>
          </p:nvPr>
        </p:nvSpPr>
        <p:spPr>
          <a:xfrm>
            <a:off x="-1" y="740978"/>
            <a:ext cx="7610167" cy="6117021"/>
          </a:xfrm>
        </p:spPr>
        <p:txBody>
          <a:bodyPr>
            <a:normAutofit/>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 Dimension: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the society salutary products and desirable products are always welcome as they fulfill the expectations of social welfare and social interests. Salutary products yield long-run advantages but may not have immediate appeal.</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Desirable products offer benefits, immediate satisfaction and long-run consumer welfare.</a:t>
            </a:r>
            <a:endParaRPr lang="en-US" sz="2800" dirty="0"/>
          </a:p>
        </p:txBody>
      </p:sp>
      <p:pic>
        <p:nvPicPr>
          <p:cNvPr id="3074" name="Picture 2" descr="Free Pastry shop glass display with selection of desserts Stock Photo">
            <a:extLst>
              <a:ext uri="{FF2B5EF4-FFF2-40B4-BE49-F238E27FC236}">
                <a16:creationId xmlns:a16="http://schemas.microsoft.com/office/drawing/2014/main" id="{FCDDD0A0-A8A5-EFE2-F0D7-E22FA4105D9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10168" y="1"/>
            <a:ext cx="4581831" cy="36723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B460DB6-A784-B170-5B4C-739AE9FDA30E}"/>
              </a:ext>
            </a:extLst>
          </p:cNvPr>
          <p:cNvSpPr txBox="1"/>
          <p:nvPr/>
        </p:nvSpPr>
        <p:spPr>
          <a:xfrm>
            <a:off x="7713406" y="3864077"/>
            <a:ext cx="4478594" cy="430887"/>
          </a:xfrm>
          <a:prstGeom prst="rect">
            <a:avLst/>
          </a:prstGeom>
          <a:noFill/>
        </p:spPr>
        <p:txBody>
          <a:bodyPr wrap="square" rtlCol="0">
            <a:spAutoFit/>
          </a:bodyPr>
          <a:lstStyle/>
          <a:p>
            <a:r>
              <a:rPr lang="en-US" sz="1100" dirty="0"/>
              <a:t>https://www.pexels.com/photo/pastry-shop-glass-display-with-selection-of-desserts-4409269/</a:t>
            </a:r>
          </a:p>
        </p:txBody>
      </p:sp>
    </p:spTree>
    <p:extLst>
      <p:ext uri="{BB962C8B-B14F-4D97-AF65-F5344CB8AC3E}">
        <p14:creationId xmlns:p14="http://schemas.microsoft.com/office/powerpoint/2010/main" val="1559048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ACDBE-85C7-6297-8CFE-BD34C5DBD95A}"/>
              </a:ext>
            </a:extLst>
          </p:cNvPr>
          <p:cNvSpPr>
            <a:spLocks noGrp="1"/>
          </p:cNvSpPr>
          <p:nvPr>
            <p:ph type="title"/>
          </p:nvPr>
        </p:nvSpPr>
        <p:spPr>
          <a:xfrm>
            <a:off x="0" y="0"/>
            <a:ext cx="12192000" cy="99322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Levels of product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C9D300CB-2F05-5750-3E02-C6A563A9DF0C}"/>
              </a:ext>
            </a:extLst>
          </p:cNvPr>
          <p:cNvSpPr>
            <a:spLocks noGrp="1"/>
          </p:cNvSpPr>
          <p:nvPr>
            <p:ph sz="half" idx="1"/>
          </p:nvPr>
        </p:nvSpPr>
        <p:spPr>
          <a:xfrm>
            <a:off x="0" y="560440"/>
            <a:ext cx="6668814" cy="6297560"/>
          </a:xfrm>
        </p:spPr>
        <p:txBody>
          <a:bodyPr>
            <a:normAutofit/>
          </a:bodyPr>
          <a:lstStyle/>
          <a:p>
            <a:pPr marL="0" indent="0" algn="just">
              <a:buNone/>
            </a:pPr>
            <a:r>
              <a:rPr lang="en-US" sz="2800" b="1" dirty="0">
                <a:effectLst/>
                <a:latin typeface="Times New Roman" panose="02020603050405020304" pitchFamily="18" charset="0"/>
                <a:ea typeface="Aptos" panose="020B0004020202020204" pitchFamily="34" charset="0"/>
              </a:rPr>
              <a:t>Core benefit</a:t>
            </a:r>
            <a:r>
              <a:rPr lang="en-US" sz="2800" dirty="0">
                <a:effectLst/>
                <a:latin typeface="Times New Roman" panose="02020603050405020304" pitchFamily="18" charset="0"/>
                <a:ea typeface="Aptos" panose="020B0004020202020204" pitchFamily="34" charset="0"/>
              </a:rPr>
              <a:t>: The first and the basic level is the core product/benefit the customers look at. It is the basic good or service purchased, aside from its packaging or accompanying services. </a:t>
            </a:r>
          </a:p>
          <a:p>
            <a:pPr marL="0" indent="0" algn="just">
              <a:buNone/>
            </a:pPr>
            <a:r>
              <a:rPr lang="en-US" sz="2800" dirty="0">
                <a:effectLst/>
                <a:latin typeface="Times New Roman" panose="02020603050405020304" pitchFamily="18" charset="0"/>
                <a:ea typeface="Aptos" panose="020B0004020202020204" pitchFamily="34" charset="0"/>
              </a:rPr>
              <a:t>The core benefit is the fundamental need or wants that the customer satisfies when they buy the product or service</a:t>
            </a:r>
            <a:endParaRPr lang="en-US" sz="2800" dirty="0"/>
          </a:p>
        </p:txBody>
      </p:sp>
      <p:sp>
        <p:nvSpPr>
          <p:cNvPr id="4" name="Content Placeholder 3">
            <a:extLst>
              <a:ext uri="{FF2B5EF4-FFF2-40B4-BE49-F238E27FC236}">
                <a16:creationId xmlns:a16="http://schemas.microsoft.com/office/drawing/2014/main" id="{64DDE130-B2A3-766D-76E8-5E44A6480568}"/>
              </a:ext>
            </a:extLst>
          </p:cNvPr>
          <p:cNvSpPr>
            <a:spLocks noGrp="1"/>
          </p:cNvSpPr>
          <p:nvPr>
            <p:ph sz="half" idx="2"/>
          </p:nvPr>
        </p:nvSpPr>
        <p:spPr>
          <a:xfrm>
            <a:off x="6668814" y="0"/>
            <a:ext cx="5523186" cy="6857999"/>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Generic product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generic product is a basic version of the product made up of only those features necessary for it to function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eg</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 bed, towels, a bathroom, a mirror, and a wardrobe in a hotel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93475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8D91A-0548-CC2C-F56C-BF683C469D3C}"/>
              </a:ext>
            </a:extLst>
          </p:cNvPr>
          <p:cNvSpPr>
            <a:spLocks noGrp="1"/>
          </p:cNvSpPr>
          <p:nvPr>
            <p:ph type="title"/>
          </p:nvPr>
        </p:nvSpPr>
        <p:spPr>
          <a:xfrm>
            <a:off x="0" y="0"/>
            <a:ext cx="12192000" cy="945931"/>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Levels of product</a:t>
            </a:r>
            <a:endParaRPr lang="en-US" dirty="0"/>
          </a:p>
        </p:txBody>
      </p:sp>
      <p:sp>
        <p:nvSpPr>
          <p:cNvPr id="3" name="Content Placeholder 2">
            <a:extLst>
              <a:ext uri="{FF2B5EF4-FFF2-40B4-BE49-F238E27FC236}">
                <a16:creationId xmlns:a16="http://schemas.microsoft.com/office/drawing/2014/main" id="{7E20A575-A115-DFD5-130B-467DAD506F90}"/>
              </a:ext>
            </a:extLst>
          </p:cNvPr>
          <p:cNvSpPr>
            <a:spLocks noGrp="1"/>
          </p:cNvSpPr>
          <p:nvPr>
            <p:ph sz="half" idx="1"/>
          </p:nvPr>
        </p:nvSpPr>
        <p:spPr>
          <a:xfrm>
            <a:off x="0" y="772510"/>
            <a:ext cx="6385034" cy="6085490"/>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Expected product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expected product is the set of features that the customers expect when they buy the product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eg</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clean sheets, clean towels, Wi-fi, and a clean bathroom in an hotel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9B25BFAB-DA3C-557A-1098-79116A875C34}"/>
              </a:ext>
            </a:extLst>
          </p:cNvPr>
          <p:cNvSpPr>
            <a:spLocks noGrp="1"/>
          </p:cNvSpPr>
          <p:nvPr>
            <p:ph sz="half" idx="2"/>
          </p:nvPr>
        </p:nvSpPr>
        <p:spPr>
          <a:xfrm>
            <a:off x="6385034" y="772510"/>
            <a:ext cx="5806966" cy="6085489"/>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Augmented product</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augmented product refers to any product variations, extra features, or services that help differentiate the product from its competitors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eg</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in an hotel inclusion of a concierge service or a free map of the town in every room.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10490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8D700-A12E-3EB7-8E00-F927E76B8700}"/>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Levels of product</a:t>
            </a:r>
            <a:endParaRPr lang="en-US" sz="2800" dirty="0"/>
          </a:p>
        </p:txBody>
      </p:sp>
      <p:sp>
        <p:nvSpPr>
          <p:cNvPr id="3" name="Content Placeholder 2">
            <a:extLst>
              <a:ext uri="{FF2B5EF4-FFF2-40B4-BE49-F238E27FC236}">
                <a16:creationId xmlns:a16="http://schemas.microsoft.com/office/drawing/2014/main" id="{2F5C3B36-C648-FCE0-FA3F-FE9CD608112B}"/>
              </a:ext>
            </a:extLst>
          </p:cNvPr>
          <p:cNvSpPr>
            <a:spLocks noGrp="1"/>
          </p:cNvSpPr>
          <p:nvPr>
            <p:ph sz="half" idx="1"/>
          </p:nvPr>
        </p:nvSpPr>
        <p:spPr>
          <a:xfrm>
            <a:off x="0" y="816638"/>
            <a:ext cx="7330629" cy="6041362"/>
          </a:xfrm>
        </p:spPr>
        <p:txBody>
          <a:bodyPr>
            <a:normAutofit/>
          </a:bodyPr>
          <a:lstStyle/>
          <a:p>
            <a:pPr algn="just"/>
            <a:r>
              <a:rPr lang="en-US" sz="2800" b="1" dirty="0">
                <a:effectLst/>
                <a:latin typeface="Times New Roman" panose="02020603050405020304" pitchFamily="18" charset="0"/>
                <a:ea typeface="Aptos" panose="020B0004020202020204" pitchFamily="34" charset="0"/>
              </a:rPr>
              <a:t>Potential product</a:t>
            </a:r>
            <a:r>
              <a:rPr lang="en-US" sz="2800" dirty="0">
                <a:effectLst/>
                <a:latin typeface="Times New Roman" panose="02020603050405020304" pitchFamily="18" charset="0"/>
                <a:ea typeface="Aptos" panose="020B0004020202020204" pitchFamily="34" charset="0"/>
              </a:rPr>
              <a:t>: The potential product includes all augmentations and transformations the product might undergo in the future- to surprise and delight customers the product must be augmented- this could mean a different gift placed in the room each time a customer stays   </a:t>
            </a:r>
            <a:endParaRPr lang="en-US" sz="2800" dirty="0"/>
          </a:p>
        </p:txBody>
      </p:sp>
      <p:pic>
        <p:nvPicPr>
          <p:cNvPr id="4098" name="Picture 2" descr="Free Assorted spices at counter in street market Stock Photo">
            <a:extLst>
              <a:ext uri="{FF2B5EF4-FFF2-40B4-BE49-F238E27FC236}">
                <a16:creationId xmlns:a16="http://schemas.microsoft.com/office/drawing/2014/main" id="{EB7D2822-30E5-14AD-63FE-5B9F89898CE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70606" y="-103239"/>
            <a:ext cx="4021394" cy="35322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47892A4-6A55-6B54-FFA5-D1E217604280}"/>
              </a:ext>
            </a:extLst>
          </p:cNvPr>
          <p:cNvSpPr txBox="1"/>
          <p:nvPr/>
        </p:nvSpPr>
        <p:spPr>
          <a:xfrm>
            <a:off x="8170606" y="3583858"/>
            <a:ext cx="4021393" cy="430887"/>
          </a:xfrm>
          <a:prstGeom prst="rect">
            <a:avLst/>
          </a:prstGeom>
          <a:noFill/>
        </p:spPr>
        <p:txBody>
          <a:bodyPr wrap="square" rtlCol="0">
            <a:spAutoFit/>
          </a:bodyPr>
          <a:lstStyle/>
          <a:p>
            <a:r>
              <a:rPr lang="en-US" sz="1100" dirty="0"/>
              <a:t>https://www.pexels.com/photo/assorted-spices-at-counter-in-street-market-5273033/</a:t>
            </a:r>
          </a:p>
        </p:txBody>
      </p:sp>
    </p:spTree>
    <p:extLst>
      <p:ext uri="{BB962C8B-B14F-4D97-AF65-F5344CB8AC3E}">
        <p14:creationId xmlns:p14="http://schemas.microsoft.com/office/powerpoint/2010/main" val="3570022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4EAB9-157F-FF86-398A-67E56A38A81F}"/>
              </a:ext>
            </a:extLst>
          </p:cNvPr>
          <p:cNvSpPr>
            <a:spLocks noGrp="1"/>
          </p:cNvSpPr>
          <p:nvPr>
            <p:ph type="title"/>
          </p:nvPr>
        </p:nvSpPr>
        <p:spPr>
          <a:xfrm>
            <a:off x="-1" y="0"/>
            <a:ext cx="12191999" cy="788276"/>
          </a:xfrm>
        </p:spPr>
        <p:txBody>
          <a:bodyPr>
            <a:normAutofit fontScale="90000"/>
          </a:bodyPr>
          <a:lstStyle/>
          <a:p>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Product Classification</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A692615-BBD7-890E-17ED-720113058CE5}"/>
              </a:ext>
            </a:extLst>
          </p:cNvPr>
          <p:cNvSpPr>
            <a:spLocks noGrp="1"/>
          </p:cNvSpPr>
          <p:nvPr>
            <p:ph sz="half" idx="1"/>
          </p:nvPr>
        </p:nvSpPr>
        <p:spPr>
          <a:xfrm>
            <a:off x="0" y="560439"/>
            <a:ext cx="6747641" cy="6297561"/>
          </a:xfrm>
        </p:spPr>
        <p:txBody>
          <a:bodyPr>
            <a:normAutofit/>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Convenience Goods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Convenience Goods, usually of semi-durable nature, refer to those comparatively high value items which the customers buy after paying consideration as to quality, price, design</a:t>
            </a:r>
            <a:endParaRPr lang="en-US" sz="2800" dirty="0"/>
          </a:p>
        </p:txBody>
      </p:sp>
      <p:sp>
        <p:nvSpPr>
          <p:cNvPr id="4" name="Content Placeholder 3">
            <a:extLst>
              <a:ext uri="{FF2B5EF4-FFF2-40B4-BE49-F238E27FC236}">
                <a16:creationId xmlns:a16="http://schemas.microsoft.com/office/drawing/2014/main" id="{6371B875-9DF0-D8E8-4D03-5D591A133D69}"/>
              </a:ext>
            </a:extLst>
          </p:cNvPr>
          <p:cNvSpPr>
            <a:spLocks noGrp="1"/>
          </p:cNvSpPr>
          <p:nvPr>
            <p:ph sz="half" idx="2"/>
          </p:nvPr>
        </p:nvSpPr>
        <p:spPr>
          <a:xfrm>
            <a:off x="7157544" y="0"/>
            <a:ext cx="5034455" cy="6858000"/>
          </a:xfrm>
        </p:spPr>
        <p:txBody>
          <a:bodyPr>
            <a:normAutofit/>
          </a:bodyPr>
          <a:lstStyle/>
          <a:p>
            <a:pPr algn="just"/>
            <a:r>
              <a:rPr lang="en-US" sz="2800" kern="0" dirty="0" err="1">
                <a:solidFill>
                  <a:srgbClr val="000000"/>
                </a:solidFill>
                <a:effectLst/>
                <a:latin typeface="Times New Roman" panose="02020603050405020304" pitchFamily="18" charset="0"/>
                <a:ea typeface="Times New Roman" panose="02020603050405020304" pitchFamily="18" charset="0"/>
              </a:rPr>
              <a:t>Speciality</a:t>
            </a:r>
            <a:r>
              <a:rPr lang="en-US" sz="2800" kern="0" dirty="0">
                <a:solidFill>
                  <a:srgbClr val="000000"/>
                </a:solidFill>
                <a:effectLst/>
                <a:latin typeface="Times New Roman" panose="02020603050405020304" pitchFamily="18" charset="0"/>
                <a:ea typeface="Times New Roman" panose="02020603050405020304" pitchFamily="18" charset="0"/>
              </a:rPr>
              <a:t> goods refer to those items which possess unique characteristics and/or brand identification and for which a significant group of buyers are habitually willing to make a special purchasing effort </a:t>
            </a:r>
            <a:r>
              <a:rPr lang="en-US" sz="2800" kern="0" dirty="0" err="1">
                <a:solidFill>
                  <a:srgbClr val="000000"/>
                </a:solidFill>
                <a:effectLst/>
                <a:latin typeface="Times New Roman" panose="02020603050405020304" pitchFamily="18" charset="0"/>
                <a:ea typeface="Times New Roman" panose="02020603050405020304" pitchFamily="18" charset="0"/>
              </a:rPr>
              <a:t>eg</a:t>
            </a:r>
            <a:r>
              <a:rPr lang="en-US" sz="2800" kern="0" dirty="0">
                <a:solidFill>
                  <a:srgbClr val="000000"/>
                </a:solidFill>
                <a:effectLst/>
                <a:latin typeface="Times New Roman" panose="02020603050405020304" pitchFamily="18" charset="0"/>
                <a:ea typeface="Times New Roman" panose="02020603050405020304" pitchFamily="18" charset="0"/>
              </a:rPr>
              <a:t> TV. radio, refrigerators. </a:t>
            </a:r>
            <a:endParaRPr lang="en-US" sz="2800" dirty="0"/>
          </a:p>
        </p:txBody>
      </p:sp>
    </p:spTree>
    <p:extLst>
      <p:ext uri="{BB962C8B-B14F-4D97-AF65-F5344CB8AC3E}">
        <p14:creationId xmlns:p14="http://schemas.microsoft.com/office/powerpoint/2010/main" val="1942759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C36B5-BCE5-66FC-082D-4F5556F8D492}"/>
              </a:ext>
            </a:extLst>
          </p:cNvPr>
          <p:cNvSpPr>
            <a:spLocks noGrp="1"/>
          </p:cNvSpPr>
          <p:nvPr>
            <p:ph type="title"/>
          </p:nvPr>
        </p:nvSpPr>
        <p:spPr>
          <a:xfrm>
            <a:off x="0" y="0"/>
            <a:ext cx="12192000" cy="816638"/>
          </a:xfrm>
        </p:spPr>
        <p:txBody>
          <a:bodyPr>
            <a:normAutofit/>
          </a:bodyPr>
          <a:lstStyle/>
          <a:p>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Product Classification</a:t>
            </a:r>
            <a:endParaRPr lang="en-US" sz="2800" dirty="0"/>
          </a:p>
        </p:txBody>
      </p:sp>
      <p:sp>
        <p:nvSpPr>
          <p:cNvPr id="3" name="Content Placeholder 2">
            <a:extLst>
              <a:ext uri="{FF2B5EF4-FFF2-40B4-BE49-F238E27FC236}">
                <a16:creationId xmlns:a16="http://schemas.microsoft.com/office/drawing/2014/main" id="{23DF464B-4610-31FE-326A-83BBB11D88EE}"/>
              </a:ext>
            </a:extLst>
          </p:cNvPr>
          <p:cNvSpPr>
            <a:spLocks noGrp="1"/>
          </p:cNvSpPr>
          <p:nvPr>
            <p:ph sz="half" idx="1"/>
          </p:nvPr>
        </p:nvSpPr>
        <p:spPr>
          <a:xfrm>
            <a:off x="0" y="530942"/>
            <a:ext cx="7728156" cy="6327058"/>
          </a:xfrm>
        </p:spPr>
        <p:txBody>
          <a:bodyPr/>
          <a:lstStyle/>
          <a:p>
            <a:pPr marL="0" marR="0" lvl="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Industrial Goods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Industrial Goods refer to those goods which are destined to be sold primarily for use in producing other goods or rendering services as contrasted with the goods destined to be sold primarily to the ultimate consumers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Raw materials, Equipment and Fabricated items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Man in Black Suit Standing Near Brown Wooden Chair Stock Photo">
            <a:extLst>
              <a:ext uri="{FF2B5EF4-FFF2-40B4-BE49-F238E27FC236}">
                <a16:creationId xmlns:a16="http://schemas.microsoft.com/office/drawing/2014/main" id="{8183C9AA-CC13-73FA-EFAE-65773FA14BF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28156" y="-530942"/>
            <a:ext cx="4262283" cy="32446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4C6EE23-B068-71B3-2D92-963EDA18F60E}"/>
              </a:ext>
            </a:extLst>
          </p:cNvPr>
          <p:cNvSpPr txBox="1"/>
          <p:nvPr/>
        </p:nvSpPr>
        <p:spPr>
          <a:xfrm>
            <a:off x="7728157" y="2846439"/>
            <a:ext cx="4144296" cy="430887"/>
          </a:xfrm>
          <a:prstGeom prst="rect">
            <a:avLst/>
          </a:prstGeom>
          <a:noFill/>
        </p:spPr>
        <p:txBody>
          <a:bodyPr wrap="square" rtlCol="0">
            <a:spAutoFit/>
          </a:bodyPr>
          <a:lstStyle/>
          <a:p>
            <a:r>
              <a:rPr lang="en-US" sz="1100" dirty="0"/>
              <a:t>https://www.pexels.com/photo/man-in-black-suit-standing-near-brown-wooden-chair-4820684/</a:t>
            </a:r>
          </a:p>
        </p:txBody>
      </p:sp>
    </p:spTree>
    <p:extLst>
      <p:ext uri="{BB962C8B-B14F-4D97-AF65-F5344CB8AC3E}">
        <p14:creationId xmlns:p14="http://schemas.microsoft.com/office/powerpoint/2010/main" val="1038743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522FC-1A1B-3E1E-EB86-D4A9E46A2CA3}"/>
              </a:ext>
            </a:extLst>
          </p:cNvPr>
          <p:cNvSpPr>
            <a:spLocks noGrp="1"/>
          </p:cNvSpPr>
          <p:nvPr>
            <p:ph type="title"/>
          </p:nvPr>
        </p:nvSpPr>
        <p:spPr>
          <a:xfrm>
            <a:off x="0" y="0"/>
            <a:ext cx="12192000" cy="693683"/>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New Product</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2026C79-0A90-69FD-C716-8A768FCAB298}"/>
              </a:ext>
            </a:extLst>
          </p:cNvPr>
          <p:cNvSpPr>
            <a:spLocks noGrp="1"/>
          </p:cNvSpPr>
          <p:nvPr>
            <p:ph idx="1"/>
          </p:nvPr>
        </p:nvSpPr>
        <p:spPr>
          <a:xfrm>
            <a:off x="-1" y="427703"/>
            <a:ext cx="12191999" cy="6430297"/>
          </a:xfrm>
        </p:spPr>
        <p:txBody>
          <a:bodyPr>
            <a:normAutofit/>
          </a:bodyPr>
          <a:lstStyle/>
          <a:p>
            <a:pPr algn="just"/>
            <a:r>
              <a:rPr lang="en-US" sz="2800" dirty="0">
                <a:effectLst/>
                <a:latin typeface="Times New Roman" panose="02020603050405020304" pitchFamily="18" charset="0"/>
                <a:ea typeface="Aptos" panose="020B0004020202020204" pitchFamily="34" charset="0"/>
              </a:rPr>
              <a:t>New products are “new” in varying degrees. They may be minor or major modifications of a firm’s existing products. They may be new to the particular firm but not new to the market</a:t>
            </a:r>
          </a:p>
          <a:p>
            <a:pPr algn="just"/>
            <a:r>
              <a:rPr lang="en-US" sz="2800" dirty="0">
                <a:latin typeface="Times New Roman" panose="02020603050405020304" pitchFamily="18" charset="0"/>
                <a:ea typeface="Aptos" panose="020B0004020202020204" pitchFamily="34" charset="0"/>
              </a:rPr>
              <a:t>A</a:t>
            </a:r>
            <a:r>
              <a:rPr lang="en-US" sz="2800" dirty="0">
                <a:effectLst/>
                <a:latin typeface="Times New Roman" panose="02020603050405020304" pitchFamily="18" charset="0"/>
                <a:ea typeface="Aptos" panose="020B0004020202020204" pitchFamily="34" charset="0"/>
              </a:rPr>
              <a:t> product may be new to the market, something not previously available in any form.</a:t>
            </a:r>
          </a:p>
          <a:p>
            <a:pPr algn="just"/>
            <a:r>
              <a:rPr lang="en-US" sz="2800" dirty="0">
                <a:effectLst/>
                <a:latin typeface="Times New Roman" panose="02020603050405020304" pitchFamily="18" charset="0"/>
                <a:ea typeface="Aptos" panose="020B0004020202020204" pitchFamily="34" charset="0"/>
              </a:rPr>
              <a:t>(original products, improved products, modified products, and new brands that the firm develops through its own Research and  Development  efforts.)</a:t>
            </a:r>
            <a:endParaRPr lang="en-US" sz="2800" dirty="0"/>
          </a:p>
        </p:txBody>
      </p:sp>
    </p:spTree>
    <p:extLst>
      <p:ext uri="{BB962C8B-B14F-4D97-AF65-F5344CB8AC3E}">
        <p14:creationId xmlns:p14="http://schemas.microsoft.com/office/powerpoint/2010/main" val="5857099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12C66-E9F0-6AD3-2BB4-4F4B0D1EAE98}"/>
              </a:ext>
            </a:extLst>
          </p:cNvPr>
          <p:cNvSpPr>
            <a:spLocks noGrp="1"/>
          </p:cNvSpPr>
          <p:nvPr>
            <p:ph type="title"/>
          </p:nvPr>
        </p:nvSpPr>
        <p:spPr>
          <a:xfrm>
            <a:off x="0" y="0"/>
            <a:ext cx="12192000" cy="945931"/>
          </a:xfrm>
        </p:spPr>
        <p:txBody>
          <a:bodyPr>
            <a:normAutofit fontScale="90000"/>
          </a:bodyPr>
          <a:lstStyle/>
          <a:p>
            <a:r>
              <a:rPr lang="en-US" sz="2800" dirty="0"/>
              <a:t>New Products</a:t>
            </a:r>
            <a:br>
              <a:rPr lang="en-US" sz="2800" dirty="0"/>
            </a:br>
            <a:r>
              <a:rPr lang="en-US" sz="2800" dirty="0">
                <a:effectLst/>
                <a:latin typeface="Times New Roman" panose="02020603050405020304" pitchFamily="18" charset="0"/>
                <a:ea typeface="Aptos" panose="020B0004020202020204" pitchFamily="34" charset="0"/>
              </a:rPr>
              <a:t>Booz, Allen &amp; Hamilton identified six types of new products </a:t>
            </a:r>
            <a:br>
              <a:rPr lang="en-US" sz="2800" dirty="0">
                <a:effectLst/>
                <a:latin typeface="Times New Roman" panose="02020603050405020304" pitchFamily="18" charset="0"/>
                <a:ea typeface="Aptos" panose="020B0004020202020204" pitchFamily="34" charset="0"/>
              </a:rPr>
            </a:br>
            <a:endParaRPr lang="en-US" sz="2800" dirty="0"/>
          </a:p>
        </p:txBody>
      </p:sp>
      <p:sp>
        <p:nvSpPr>
          <p:cNvPr id="3" name="Content Placeholder 2">
            <a:extLst>
              <a:ext uri="{FF2B5EF4-FFF2-40B4-BE49-F238E27FC236}">
                <a16:creationId xmlns:a16="http://schemas.microsoft.com/office/drawing/2014/main" id="{60762741-6F0C-857F-0F54-21AFE739A1C1}"/>
              </a:ext>
            </a:extLst>
          </p:cNvPr>
          <p:cNvSpPr>
            <a:spLocks noGrp="1"/>
          </p:cNvSpPr>
          <p:nvPr>
            <p:ph idx="1"/>
          </p:nvPr>
        </p:nvSpPr>
        <p:spPr>
          <a:xfrm>
            <a:off x="-1" y="945931"/>
            <a:ext cx="12191999" cy="5912069"/>
          </a:xfrm>
        </p:spPr>
        <p:txBody>
          <a:bodyPr/>
          <a:lstStyle/>
          <a:p>
            <a:endParaRPr lang="en-US" sz="1800" dirty="0">
              <a:effectLst/>
              <a:latin typeface="Times New Roman" panose="02020603050405020304" pitchFamily="18" charset="0"/>
              <a:ea typeface="Aptos" panose="020B0004020202020204" pitchFamily="34" charset="0"/>
            </a:endParaRPr>
          </a:p>
          <a:p>
            <a:pPr>
              <a:buFont typeface="Wingdings" panose="05000000000000000000" pitchFamily="2" charset="2"/>
              <a:buChar char="§"/>
            </a:pPr>
            <a:r>
              <a:rPr lang="en-US" sz="2800" dirty="0">
                <a:effectLst/>
                <a:latin typeface="Times New Roman" panose="02020603050405020304" pitchFamily="18" charset="0"/>
                <a:ea typeface="Aptos" panose="020B0004020202020204" pitchFamily="34" charset="0"/>
              </a:rPr>
              <a:t>New-to-the-World Products</a:t>
            </a:r>
          </a:p>
          <a:p>
            <a:pPr>
              <a:buFont typeface="Wingdings" panose="05000000000000000000" pitchFamily="2" charset="2"/>
              <a:buChar char="§"/>
            </a:pPr>
            <a:r>
              <a:rPr lang="en-US" sz="2800" dirty="0">
                <a:effectLst/>
                <a:latin typeface="Times New Roman" panose="02020603050405020304" pitchFamily="18" charset="0"/>
                <a:ea typeface="Aptos" panose="020B0004020202020204" pitchFamily="34" charset="0"/>
              </a:rPr>
              <a:t>New-Product Lines</a:t>
            </a:r>
          </a:p>
          <a:p>
            <a:pPr>
              <a:buFont typeface="Wingdings" panose="05000000000000000000" pitchFamily="2" charset="2"/>
              <a:buChar char="§"/>
            </a:pPr>
            <a:r>
              <a:rPr lang="en-US" sz="2800" dirty="0">
                <a:effectLst/>
                <a:latin typeface="Times New Roman" panose="02020603050405020304" pitchFamily="18" charset="0"/>
                <a:ea typeface="Aptos" panose="020B0004020202020204" pitchFamily="34" charset="0"/>
              </a:rPr>
              <a:t>Additions to Existing Product Lines</a:t>
            </a:r>
          </a:p>
          <a:p>
            <a:pPr>
              <a:buFont typeface="Wingdings" panose="05000000000000000000" pitchFamily="2" charset="2"/>
              <a:buChar char="§"/>
            </a:pPr>
            <a:r>
              <a:rPr lang="en-US" sz="2800" dirty="0">
                <a:effectLst/>
                <a:latin typeface="Times New Roman" panose="02020603050405020304" pitchFamily="18" charset="0"/>
                <a:ea typeface="Aptos" panose="020B0004020202020204" pitchFamily="34" charset="0"/>
              </a:rPr>
              <a:t>Improvements in / Revisions to Existing Products</a:t>
            </a:r>
          </a:p>
          <a:p>
            <a:pPr>
              <a:buFont typeface="Wingdings" panose="05000000000000000000" pitchFamily="2" charset="2"/>
              <a:buChar char="§"/>
            </a:pPr>
            <a:r>
              <a:rPr lang="en-US" sz="2800" dirty="0">
                <a:effectLst/>
                <a:latin typeface="Times New Roman" panose="02020603050405020304" pitchFamily="18" charset="0"/>
                <a:ea typeface="Aptos" panose="020B0004020202020204" pitchFamily="34" charset="0"/>
              </a:rPr>
              <a:t>Repositioning is modifying the existing products/brands in some way </a:t>
            </a:r>
          </a:p>
          <a:p>
            <a:pPr>
              <a:buFont typeface="Wingdings" panose="05000000000000000000" pitchFamily="2" charset="2"/>
              <a:buChar char="§"/>
            </a:pPr>
            <a:r>
              <a:rPr lang="en-US" sz="2800" dirty="0">
                <a:effectLst/>
                <a:latin typeface="Times New Roman" panose="02020603050405020304" pitchFamily="18" charset="0"/>
                <a:ea typeface="Aptos" panose="020B0004020202020204" pitchFamily="34" charset="0"/>
              </a:rPr>
              <a:t>Cost Reductions: New products that provide similar performance at lower cost </a:t>
            </a:r>
            <a:endParaRPr lang="en-US" sz="2800" dirty="0"/>
          </a:p>
        </p:txBody>
      </p:sp>
    </p:spTree>
    <p:extLst>
      <p:ext uri="{BB962C8B-B14F-4D97-AF65-F5344CB8AC3E}">
        <p14:creationId xmlns:p14="http://schemas.microsoft.com/office/powerpoint/2010/main" val="332143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B2F06-8B94-7DFF-A13A-52DD9F7C13E9}"/>
              </a:ext>
            </a:extLst>
          </p:cNvPr>
          <p:cNvSpPr>
            <a:spLocks noGrp="1"/>
          </p:cNvSpPr>
          <p:nvPr>
            <p:ph type="title"/>
          </p:nvPr>
        </p:nvSpPr>
        <p:spPr>
          <a:xfrm>
            <a:off x="0" y="0"/>
            <a:ext cx="12192000" cy="1150883"/>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New Development Process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924E1C3A-1D80-CA10-810F-0227BA156009}"/>
              </a:ext>
            </a:extLst>
          </p:cNvPr>
          <p:cNvSpPr>
            <a:spLocks noGrp="1"/>
          </p:cNvSpPr>
          <p:nvPr>
            <p:ph idx="1"/>
          </p:nvPr>
        </p:nvSpPr>
        <p:spPr>
          <a:xfrm>
            <a:off x="0" y="471948"/>
            <a:ext cx="12192000" cy="6275693"/>
          </a:xfrm>
        </p:spPr>
        <p:txBody>
          <a:bodyPr>
            <a:normAutofit/>
          </a:bodyPr>
          <a:lstStyle/>
          <a:p>
            <a:pPr algn="just"/>
            <a:r>
              <a:rPr lang="en-US" sz="2800" dirty="0">
                <a:effectLst/>
                <a:latin typeface="Times New Roman" panose="02020603050405020304" pitchFamily="18" charset="0"/>
                <a:ea typeface="Aptos" panose="020B0004020202020204" pitchFamily="34" charset="0"/>
              </a:rPr>
              <a:t>Developing new product is a real challenge for any firm . The reason is that if the product is not well accepted by the target consumers, investment goes into ashes. </a:t>
            </a:r>
          </a:p>
          <a:p>
            <a:pPr algn="just"/>
            <a:r>
              <a:rPr lang="en-US" sz="2800" dirty="0">
                <a:effectLst/>
                <a:latin typeface="Times New Roman" panose="02020603050405020304" pitchFamily="18" charset="0"/>
                <a:ea typeface="Aptos" panose="020B0004020202020204" pitchFamily="34" charset="0"/>
              </a:rPr>
              <a:t>Development of product, in essence, is the process of fitting the proposed product to the requirements and opportunities of the market. </a:t>
            </a:r>
            <a:endParaRPr lang="en-US" sz="2800" dirty="0"/>
          </a:p>
        </p:txBody>
      </p:sp>
    </p:spTree>
    <p:extLst>
      <p:ext uri="{BB962C8B-B14F-4D97-AF65-F5344CB8AC3E}">
        <p14:creationId xmlns:p14="http://schemas.microsoft.com/office/powerpoint/2010/main" val="164431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A96D1-4811-6A27-11A5-0188A40855AF}"/>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ea typeface="Aptos" panose="020B0004020202020204" pitchFamily="34" charset="0"/>
              </a:rPr>
              <a:t>N</a:t>
            </a:r>
            <a:r>
              <a:rPr lang="en-US" sz="2800" dirty="0">
                <a:effectLst/>
                <a:latin typeface="Times New Roman" panose="02020603050405020304" pitchFamily="18" charset="0"/>
                <a:ea typeface="Aptos" panose="020B0004020202020204" pitchFamily="34" charset="0"/>
              </a:rPr>
              <a:t>ew product development stages </a:t>
            </a:r>
            <a:endParaRPr lang="en-US" sz="2800" dirty="0"/>
          </a:p>
        </p:txBody>
      </p:sp>
      <p:sp>
        <p:nvSpPr>
          <p:cNvPr id="3" name="Content Placeholder 2">
            <a:extLst>
              <a:ext uri="{FF2B5EF4-FFF2-40B4-BE49-F238E27FC236}">
                <a16:creationId xmlns:a16="http://schemas.microsoft.com/office/drawing/2014/main" id="{57E5D468-6F16-5304-4B13-A8DA7254FF78}"/>
              </a:ext>
            </a:extLst>
          </p:cNvPr>
          <p:cNvSpPr>
            <a:spLocks noGrp="1"/>
          </p:cNvSpPr>
          <p:nvPr>
            <p:ph sz="half" idx="1"/>
          </p:nvPr>
        </p:nvSpPr>
        <p:spPr>
          <a:xfrm>
            <a:off x="-1" y="567558"/>
            <a:ext cx="7772401" cy="6290441"/>
          </a:xfrm>
        </p:spPr>
        <p:txBody>
          <a:bodyPr>
            <a:normAutofit/>
          </a:bodyPr>
          <a:lstStyle/>
          <a:p>
            <a:pPr marL="0" marR="0" lvl="0" indent="0" algn="just">
              <a:lnSpc>
                <a:spcPct val="115000"/>
              </a:lnSpc>
              <a:spcBef>
                <a:spcPts val="0"/>
              </a:spcBef>
              <a:spcAft>
                <a:spcPts val="8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Idea Generation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The first step in developing new products is idea generation. Usually, the marketing executive will create or obtain a pool of ideas that can be examined for possible commercialization</a:t>
            </a:r>
            <a:endParaRPr lang="en-US" sz="2800" dirty="0"/>
          </a:p>
        </p:txBody>
      </p:sp>
      <p:pic>
        <p:nvPicPr>
          <p:cNvPr id="6146" name="Picture 2" descr="Free Man Rummaging Through Iron Cabinet Stock Photo">
            <a:extLst>
              <a:ext uri="{FF2B5EF4-FFF2-40B4-BE49-F238E27FC236}">
                <a16:creationId xmlns:a16="http://schemas.microsoft.com/office/drawing/2014/main" id="{FE07606C-AFE3-7F93-FA89-6F706963C94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772400" y="1"/>
            <a:ext cx="4419600" cy="35543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C45D200-5081-E342-DE33-DE8FA0075AA0}"/>
              </a:ext>
            </a:extLst>
          </p:cNvPr>
          <p:cNvSpPr txBox="1"/>
          <p:nvPr/>
        </p:nvSpPr>
        <p:spPr>
          <a:xfrm>
            <a:off x="7772400" y="3731342"/>
            <a:ext cx="4419600" cy="430887"/>
          </a:xfrm>
          <a:prstGeom prst="rect">
            <a:avLst/>
          </a:prstGeom>
          <a:noFill/>
        </p:spPr>
        <p:txBody>
          <a:bodyPr wrap="square" rtlCol="0">
            <a:spAutoFit/>
          </a:bodyPr>
          <a:lstStyle/>
          <a:p>
            <a:r>
              <a:rPr lang="en-US" sz="1100" dirty="0"/>
              <a:t>https://www.pexels.com/photo/man-rummaging-through-iron-cabinet-8114294/</a:t>
            </a:r>
          </a:p>
        </p:txBody>
      </p:sp>
    </p:spTree>
    <p:extLst>
      <p:ext uri="{BB962C8B-B14F-4D97-AF65-F5344CB8AC3E}">
        <p14:creationId xmlns:p14="http://schemas.microsoft.com/office/powerpoint/2010/main" val="3718488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E2FA5-0447-378D-1F80-3F60B6680932}"/>
              </a:ext>
            </a:extLst>
          </p:cNvPr>
          <p:cNvSpPr>
            <a:spLocks noGrp="1"/>
          </p:cNvSpPr>
          <p:nvPr>
            <p:ph type="title"/>
          </p:nvPr>
        </p:nvSpPr>
        <p:spPr>
          <a:xfrm>
            <a:off x="0" y="0"/>
            <a:ext cx="12192000" cy="993228"/>
          </a:xfrm>
        </p:spPr>
        <p:txBody>
          <a:bodyPr>
            <a:normAutofit/>
          </a:bodyPr>
          <a:lstStyle/>
          <a:p>
            <a:pPr algn="just"/>
            <a:r>
              <a:rPr lang="en-US" sz="2800" b="1" dirty="0">
                <a:effectLst/>
                <a:latin typeface="Times New Roman" panose="02020603050405020304" pitchFamily="18" charset="0"/>
                <a:ea typeface="Aptos" panose="020B0004020202020204" pitchFamily="34" charset="0"/>
              </a:rPr>
              <a:t>Idea Generation Techniques</a:t>
            </a:r>
            <a:endParaRPr lang="en-US" sz="2800" dirty="0"/>
          </a:p>
        </p:txBody>
      </p:sp>
      <p:sp>
        <p:nvSpPr>
          <p:cNvPr id="3" name="Content Placeholder 2">
            <a:extLst>
              <a:ext uri="{FF2B5EF4-FFF2-40B4-BE49-F238E27FC236}">
                <a16:creationId xmlns:a16="http://schemas.microsoft.com/office/drawing/2014/main" id="{A9113190-D5F6-B825-71A7-3AF24ED60AD7}"/>
              </a:ext>
            </a:extLst>
          </p:cNvPr>
          <p:cNvSpPr>
            <a:spLocks noGrp="1"/>
          </p:cNvSpPr>
          <p:nvPr>
            <p:ph sz="half" idx="1"/>
          </p:nvPr>
        </p:nvSpPr>
        <p:spPr>
          <a:xfrm>
            <a:off x="0" y="662152"/>
            <a:ext cx="6096000" cy="6195847"/>
          </a:xfrm>
        </p:spPr>
        <p:txBody>
          <a:bodyPr>
            <a:normAutofit/>
          </a:bodyPr>
          <a:lstStyle/>
          <a:p>
            <a:pPr algn="just"/>
            <a:r>
              <a:rPr lang="en-US" sz="2800" dirty="0">
                <a:effectLst/>
                <a:latin typeface="Times New Roman" panose="02020603050405020304" pitchFamily="18" charset="0"/>
                <a:ea typeface="Aptos" panose="020B0004020202020204" pitchFamily="34" charset="0"/>
              </a:rPr>
              <a:t>Attribute Listing Technique: Under this technique, major attributes of a product are first listed and than efforts are taken to modify attribute (s) </a:t>
            </a:r>
            <a:endParaRPr lang="en-US" sz="2800" dirty="0"/>
          </a:p>
        </p:txBody>
      </p:sp>
      <p:sp>
        <p:nvSpPr>
          <p:cNvPr id="4" name="Content Placeholder 3">
            <a:extLst>
              <a:ext uri="{FF2B5EF4-FFF2-40B4-BE49-F238E27FC236}">
                <a16:creationId xmlns:a16="http://schemas.microsoft.com/office/drawing/2014/main" id="{29B6DE28-1E58-7933-47F8-0D004EE52F66}"/>
              </a:ext>
            </a:extLst>
          </p:cNvPr>
          <p:cNvSpPr>
            <a:spLocks noGrp="1"/>
          </p:cNvSpPr>
          <p:nvPr>
            <p:ph sz="half" idx="2"/>
          </p:nvPr>
        </p:nvSpPr>
        <p:spPr>
          <a:xfrm>
            <a:off x="6542690" y="472967"/>
            <a:ext cx="5649310" cy="6385032"/>
          </a:xfrm>
        </p:spPr>
        <p:txBody>
          <a:bodyPr>
            <a:normAutofit/>
          </a:bodyPr>
          <a:lstStyle/>
          <a:p>
            <a:pPr algn="just"/>
            <a:r>
              <a:rPr lang="en-US" sz="2800" dirty="0">
                <a:effectLst/>
                <a:latin typeface="Times New Roman" panose="02020603050405020304" pitchFamily="18" charset="0"/>
                <a:ea typeface="Aptos" panose="020B0004020202020204" pitchFamily="34" charset="0"/>
              </a:rPr>
              <a:t>Forced Relationships: In this technique, number of objects are first listed and then each of the object is considered in relation to every other object to create a new product having multiple use</a:t>
            </a:r>
            <a:endParaRPr lang="en-US" sz="2800" dirty="0"/>
          </a:p>
        </p:txBody>
      </p:sp>
    </p:spTree>
    <p:extLst>
      <p:ext uri="{BB962C8B-B14F-4D97-AF65-F5344CB8AC3E}">
        <p14:creationId xmlns:p14="http://schemas.microsoft.com/office/powerpoint/2010/main" val="318985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C4048-0B41-18EE-A5E5-2E879472F9B3}"/>
              </a:ext>
            </a:extLst>
          </p:cNvPr>
          <p:cNvSpPr>
            <a:spLocks noGrp="1"/>
          </p:cNvSpPr>
          <p:nvPr>
            <p:ph type="title"/>
          </p:nvPr>
        </p:nvSpPr>
        <p:spPr>
          <a:xfrm>
            <a:off x="0" y="0"/>
            <a:ext cx="12192000" cy="816638"/>
          </a:xfrm>
        </p:spPr>
        <p:txBody>
          <a:bodyPr/>
          <a:lstStyle/>
          <a:p>
            <a:r>
              <a:rPr lang="en-US" sz="3600" dirty="0">
                <a:latin typeface="Times New Roman" panose="02020603050405020304" pitchFamily="18" charset="0"/>
                <a:ea typeface="Aptos" panose="020B0004020202020204" pitchFamily="34" charset="0"/>
              </a:rPr>
              <a:t>N</a:t>
            </a:r>
            <a:r>
              <a:rPr lang="en-US" sz="3600" dirty="0">
                <a:effectLst/>
                <a:latin typeface="Times New Roman" panose="02020603050405020304" pitchFamily="18" charset="0"/>
                <a:ea typeface="Aptos" panose="020B0004020202020204" pitchFamily="34" charset="0"/>
              </a:rPr>
              <a:t>ew product development stages </a:t>
            </a:r>
            <a:endParaRPr lang="en-US" dirty="0"/>
          </a:p>
        </p:txBody>
      </p:sp>
      <p:sp>
        <p:nvSpPr>
          <p:cNvPr id="3" name="Content Placeholder 2">
            <a:extLst>
              <a:ext uri="{FF2B5EF4-FFF2-40B4-BE49-F238E27FC236}">
                <a16:creationId xmlns:a16="http://schemas.microsoft.com/office/drawing/2014/main" id="{712EEFC6-418B-1A50-779E-EE33BB77E3FE}"/>
              </a:ext>
            </a:extLst>
          </p:cNvPr>
          <p:cNvSpPr>
            <a:spLocks noGrp="1"/>
          </p:cNvSpPr>
          <p:nvPr>
            <p:ph sz="half" idx="1"/>
          </p:nvPr>
        </p:nvSpPr>
        <p:spPr>
          <a:xfrm>
            <a:off x="0" y="599090"/>
            <a:ext cx="4861369" cy="6258910"/>
          </a:xfrm>
        </p:spPr>
        <p:txBody>
          <a:bodyPr>
            <a:normAutofit/>
          </a:bodyPr>
          <a:lstStyle/>
          <a:p>
            <a:pPr marL="0" marR="0" algn="just">
              <a:lnSpc>
                <a:spcPct val="115000"/>
              </a:lnSpc>
              <a:spcBef>
                <a:spcPts val="0"/>
              </a:spcBef>
              <a:spcAft>
                <a:spcPts val="80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Idea Screening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In this step the marketing executive will try to eliminate all those ideas that do not appear to hold reasonable promise. Through this the executive can reduce the cost of further studying ideas that may never reach commercialization</a:t>
            </a:r>
            <a:endParaRPr lang="en-US" sz="2800" dirty="0"/>
          </a:p>
        </p:txBody>
      </p:sp>
      <p:sp>
        <p:nvSpPr>
          <p:cNvPr id="4" name="Content Placeholder 3">
            <a:extLst>
              <a:ext uri="{FF2B5EF4-FFF2-40B4-BE49-F238E27FC236}">
                <a16:creationId xmlns:a16="http://schemas.microsoft.com/office/drawing/2014/main" id="{4707714D-78EB-7286-9C2E-E526D1378C4C}"/>
              </a:ext>
            </a:extLst>
          </p:cNvPr>
          <p:cNvSpPr>
            <a:spLocks noGrp="1"/>
          </p:cNvSpPr>
          <p:nvPr>
            <p:ph sz="half" idx="2"/>
          </p:nvPr>
        </p:nvSpPr>
        <p:spPr>
          <a:xfrm>
            <a:off x="5089970" y="816638"/>
            <a:ext cx="7102030" cy="6041361"/>
          </a:xfrm>
        </p:spPr>
        <p:txBody>
          <a:bodyPr>
            <a:normAutofit/>
          </a:bodyPr>
          <a:lstStyle/>
          <a:p>
            <a:pPr algn="just"/>
            <a:r>
              <a:rPr lang="en-US" sz="2800" dirty="0">
                <a:effectLst/>
                <a:latin typeface="Times New Roman" panose="02020603050405020304" pitchFamily="18" charset="0"/>
                <a:ea typeface="Aptos" panose="020B0004020202020204" pitchFamily="34" charset="0"/>
              </a:rPr>
              <a:t>Ideas should be measured against nine criteria :compatibility with objectives, compatibility with company image, compatibility with other lines, compatibility with manufacturing processes, compatibility with cost limits, identified target market, marketable through existing channels, degree differs from competition, and legally protectable</a:t>
            </a:r>
            <a:endParaRPr lang="en-US" sz="2800" dirty="0"/>
          </a:p>
        </p:txBody>
      </p:sp>
    </p:spTree>
    <p:extLst>
      <p:ext uri="{BB962C8B-B14F-4D97-AF65-F5344CB8AC3E}">
        <p14:creationId xmlns:p14="http://schemas.microsoft.com/office/powerpoint/2010/main" val="14458284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6E757-D0FC-CCEE-DED2-9319222266A8}"/>
              </a:ext>
            </a:extLst>
          </p:cNvPr>
          <p:cNvSpPr>
            <a:spLocks noGrp="1"/>
          </p:cNvSpPr>
          <p:nvPr>
            <p:ph type="title"/>
          </p:nvPr>
        </p:nvSpPr>
        <p:spPr>
          <a:xfrm>
            <a:off x="1" y="0"/>
            <a:ext cx="12060620" cy="816638"/>
          </a:xfrm>
        </p:spPr>
        <p:txBody>
          <a:bodyPr/>
          <a:lstStyle/>
          <a:p>
            <a:r>
              <a:rPr lang="en-US" sz="3600" dirty="0">
                <a:latin typeface="Times New Roman" panose="02020603050405020304" pitchFamily="18" charset="0"/>
                <a:ea typeface="Aptos" panose="020B0004020202020204" pitchFamily="34" charset="0"/>
              </a:rPr>
              <a:t>N</a:t>
            </a:r>
            <a:r>
              <a:rPr lang="en-US" sz="3600" dirty="0">
                <a:effectLst/>
                <a:latin typeface="Times New Roman" panose="02020603050405020304" pitchFamily="18" charset="0"/>
                <a:ea typeface="Aptos" panose="020B0004020202020204" pitchFamily="34" charset="0"/>
              </a:rPr>
              <a:t>ew product development stages </a:t>
            </a:r>
            <a:endParaRPr lang="en-US" dirty="0"/>
          </a:p>
        </p:txBody>
      </p:sp>
      <p:sp>
        <p:nvSpPr>
          <p:cNvPr id="3" name="Content Placeholder 2">
            <a:extLst>
              <a:ext uri="{FF2B5EF4-FFF2-40B4-BE49-F238E27FC236}">
                <a16:creationId xmlns:a16="http://schemas.microsoft.com/office/drawing/2014/main" id="{40CB1540-F817-DF2E-639E-25EF67CB7875}"/>
              </a:ext>
            </a:extLst>
          </p:cNvPr>
          <p:cNvSpPr>
            <a:spLocks noGrp="1"/>
          </p:cNvSpPr>
          <p:nvPr>
            <p:ph sz="half" idx="1"/>
          </p:nvPr>
        </p:nvSpPr>
        <p:spPr>
          <a:xfrm>
            <a:off x="0" y="816638"/>
            <a:ext cx="7329948" cy="5899472"/>
          </a:xfrm>
        </p:spPr>
        <p:txBody>
          <a:bodyPr>
            <a:normAutofit/>
          </a:bodyPr>
          <a:lstStyle/>
          <a:p>
            <a:pPr marL="0" marR="0" algn="just">
              <a:lnSpc>
                <a:spcPct val="115000"/>
              </a:lnSpc>
              <a:spcBef>
                <a:spcPts val="0"/>
              </a:spcBef>
              <a:spcAft>
                <a:spcPts val="80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Marketing Strategy Development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As soon as the concept testing is done, product manager, in order to introduce the product in the market will develop a preliminary marketing strategy plan which may be further modified depending on the necessity</a:t>
            </a:r>
            <a:endParaRPr lang="en-US" sz="2800" dirty="0"/>
          </a:p>
        </p:txBody>
      </p:sp>
      <p:pic>
        <p:nvPicPr>
          <p:cNvPr id="7170" name="Picture 2" descr="Free stock photo of anonymous, art, artisan Stock Photo">
            <a:extLst>
              <a:ext uri="{FF2B5EF4-FFF2-40B4-BE49-F238E27FC236}">
                <a16:creationId xmlns:a16="http://schemas.microsoft.com/office/drawing/2014/main" id="{4AC475CE-7389-42AC-C1B4-5EEE4F1C9E6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29948" y="0"/>
            <a:ext cx="4862052" cy="37460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4342F57-E00E-DC8A-62EA-E7A06B22F51E}"/>
              </a:ext>
            </a:extLst>
          </p:cNvPr>
          <p:cNvSpPr txBox="1"/>
          <p:nvPr/>
        </p:nvSpPr>
        <p:spPr>
          <a:xfrm>
            <a:off x="7329948" y="4085303"/>
            <a:ext cx="4862052" cy="261610"/>
          </a:xfrm>
          <a:prstGeom prst="rect">
            <a:avLst/>
          </a:prstGeom>
          <a:noFill/>
        </p:spPr>
        <p:txBody>
          <a:bodyPr wrap="square" rtlCol="0">
            <a:spAutoFit/>
          </a:bodyPr>
          <a:lstStyle/>
          <a:p>
            <a:r>
              <a:rPr lang="en-US" sz="1100" dirty="0"/>
              <a:t>https://www.pexels.com/photo/wood-person-art-creative-7205810/</a:t>
            </a:r>
          </a:p>
        </p:txBody>
      </p:sp>
    </p:spTree>
    <p:extLst>
      <p:ext uri="{BB962C8B-B14F-4D97-AF65-F5344CB8AC3E}">
        <p14:creationId xmlns:p14="http://schemas.microsoft.com/office/powerpoint/2010/main" val="904484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87A1E-A042-E29F-CA28-C2E099E8C198}"/>
              </a:ext>
            </a:extLst>
          </p:cNvPr>
          <p:cNvSpPr>
            <a:spLocks noGrp="1"/>
          </p:cNvSpPr>
          <p:nvPr>
            <p:ph type="title"/>
          </p:nvPr>
        </p:nvSpPr>
        <p:spPr>
          <a:xfrm>
            <a:off x="0" y="0"/>
            <a:ext cx="12192000" cy="961697"/>
          </a:xfrm>
        </p:spPr>
        <p:txBody>
          <a:bodyPr>
            <a:normAutofit/>
          </a:bodyPr>
          <a:lstStyle/>
          <a:p>
            <a:r>
              <a:rPr lang="en-US" sz="2800" dirty="0">
                <a:latin typeface="Times New Roman" panose="02020603050405020304" pitchFamily="18" charset="0"/>
                <a:ea typeface="Aptos" panose="020B0004020202020204" pitchFamily="34" charset="0"/>
              </a:rPr>
              <a:t>N</a:t>
            </a:r>
            <a:r>
              <a:rPr lang="en-US" sz="2800" dirty="0">
                <a:effectLst/>
                <a:latin typeface="Times New Roman" panose="02020603050405020304" pitchFamily="18" charset="0"/>
                <a:ea typeface="Aptos" panose="020B0004020202020204" pitchFamily="34" charset="0"/>
              </a:rPr>
              <a:t>ew product development stages </a:t>
            </a:r>
            <a:endParaRPr lang="en-US" sz="2800" dirty="0"/>
          </a:p>
        </p:txBody>
      </p:sp>
      <p:sp>
        <p:nvSpPr>
          <p:cNvPr id="3" name="Content Placeholder 2">
            <a:extLst>
              <a:ext uri="{FF2B5EF4-FFF2-40B4-BE49-F238E27FC236}">
                <a16:creationId xmlns:a16="http://schemas.microsoft.com/office/drawing/2014/main" id="{B1E50996-68B0-11A6-17C9-23615BDF5F5D}"/>
              </a:ext>
            </a:extLst>
          </p:cNvPr>
          <p:cNvSpPr>
            <a:spLocks noGrp="1"/>
          </p:cNvSpPr>
          <p:nvPr>
            <p:ph sz="half" idx="1"/>
          </p:nvPr>
        </p:nvSpPr>
        <p:spPr>
          <a:xfrm>
            <a:off x="0" y="693683"/>
            <a:ext cx="5912069" cy="6053958"/>
          </a:xfrm>
        </p:spPr>
        <p:txBody>
          <a:bodyPr>
            <a:normAutofit/>
          </a:bodyPr>
          <a:lstStyle/>
          <a:p>
            <a:pPr marL="0" marR="0" algn="just">
              <a:lnSpc>
                <a:spcPct val="115000"/>
              </a:lnSpc>
              <a:spcBef>
                <a:spcPts val="0"/>
              </a:spcBef>
              <a:spcAft>
                <a:spcPts val="80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Business Analysis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After the product concept and marketing strategy is developed, attractiveness of the proposal is evaluated by the management to see whether company’s objectives will be attained considering cost involved, sales to be made and profit that may be generated from this sales. </a:t>
            </a:r>
            <a:endParaRPr lang="en-US" sz="2800" dirty="0"/>
          </a:p>
        </p:txBody>
      </p:sp>
      <p:sp>
        <p:nvSpPr>
          <p:cNvPr id="4" name="Content Placeholder 3">
            <a:extLst>
              <a:ext uri="{FF2B5EF4-FFF2-40B4-BE49-F238E27FC236}">
                <a16:creationId xmlns:a16="http://schemas.microsoft.com/office/drawing/2014/main" id="{C0005BA5-6046-F221-732F-74CD47A9C1BF}"/>
              </a:ext>
            </a:extLst>
          </p:cNvPr>
          <p:cNvSpPr>
            <a:spLocks noGrp="1"/>
          </p:cNvSpPr>
          <p:nvPr>
            <p:ph sz="half" idx="2"/>
          </p:nvPr>
        </p:nvSpPr>
        <p:spPr>
          <a:xfrm>
            <a:off x="6589986" y="693683"/>
            <a:ext cx="5602014" cy="6053958"/>
          </a:xfrm>
        </p:spPr>
        <p:txBody>
          <a:bodyPr>
            <a:normAutofit/>
          </a:bodyPr>
          <a:lstStyle/>
          <a:p>
            <a:pPr marL="0" marR="0" algn="just">
              <a:lnSpc>
                <a:spcPct val="115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Business analysis consists of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(a) estimating total sales (including estimation of first-time sales, estimation of replacement sales, and estimation of repeat sale), </a:t>
            </a:r>
            <a:endParaRPr lang="en-US" sz="2800" dirty="0"/>
          </a:p>
        </p:txBody>
      </p:sp>
    </p:spTree>
    <p:extLst>
      <p:ext uri="{BB962C8B-B14F-4D97-AF65-F5344CB8AC3E}">
        <p14:creationId xmlns:p14="http://schemas.microsoft.com/office/powerpoint/2010/main" val="6857973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16649-67BE-5B20-8F1B-D45B73DF57A0}"/>
              </a:ext>
            </a:extLst>
          </p:cNvPr>
          <p:cNvSpPr>
            <a:spLocks noGrp="1"/>
          </p:cNvSpPr>
          <p:nvPr>
            <p:ph type="title"/>
          </p:nvPr>
        </p:nvSpPr>
        <p:spPr>
          <a:xfrm>
            <a:off x="0" y="0"/>
            <a:ext cx="12192000" cy="816638"/>
          </a:xfrm>
        </p:spPr>
        <p:txBody>
          <a:bodyPr>
            <a:normAutofit fontScale="90000"/>
          </a:bodyPr>
          <a:lstStyle/>
          <a:p>
            <a:r>
              <a:rPr lang="en-US" sz="3600" kern="100" dirty="0">
                <a:effectLst/>
                <a:latin typeface="Times New Roman" panose="02020603050405020304" pitchFamily="18" charset="0"/>
                <a:ea typeface="Aptos" panose="020B0004020202020204" pitchFamily="34" charset="0"/>
                <a:cs typeface="Times New Roman" panose="02020603050405020304" pitchFamily="18" charset="0"/>
              </a:rPr>
              <a:t>Business analysis consists of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772384E-F39C-E545-EAE8-0ED1DF53D71A}"/>
              </a:ext>
            </a:extLst>
          </p:cNvPr>
          <p:cNvSpPr>
            <a:spLocks noGrp="1"/>
          </p:cNvSpPr>
          <p:nvPr>
            <p:ph sz="half" idx="1"/>
          </p:nvPr>
        </p:nvSpPr>
        <p:spPr>
          <a:xfrm>
            <a:off x="0" y="567558"/>
            <a:ext cx="6096000" cy="6290441"/>
          </a:xfrm>
        </p:spPr>
        <p:txBody>
          <a:bodyPr>
            <a:normAutofit/>
          </a:bodyPr>
          <a:lstStyle/>
          <a:p>
            <a:pPr marL="0" marR="0" indent="0" algn="just">
              <a:lnSpc>
                <a:spcPct val="115000"/>
              </a:lnSpc>
              <a:spcBef>
                <a:spcPts val="0"/>
              </a:spcBef>
              <a:spcAft>
                <a:spcPts val="8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Estimating cost and profits. </a:t>
            </a:r>
            <a:endParaRPr lang="en-US" sz="2800" b="1"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Total Sales: It is necessary for management to know whether estimated total sales of the proposed product will warrant satisfactory profit to decide on product development</a:t>
            </a:r>
            <a:endParaRPr lang="en-US" sz="2800" dirty="0"/>
          </a:p>
        </p:txBody>
      </p:sp>
      <p:sp>
        <p:nvSpPr>
          <p:cNvPr id="4" name="Content Placeholder 3">
            <a:extLst>
              <a:ext uri="{FF2B5EF4-FFF2-40B4-BE49-F238E27FC236}">
                <a16:creationId xmlns:a16="http://schemas.microsoft.com/office/drawing/2014/main" id="{1FE8E70F-693E-5B0D-39CD-50BCE250620F}"/>
              </a:ext>
            </a:extLst>
          </p:cNvPr>
          <p:cNvSpPr>
            <a:spLocks noGrp="1"/>
          </p:cNvSpPr>
          <p:nvPr>
            <p:ph sz="half" idx="2"/>
          </p:nvPr>
        </p:nvSpPr>
        <p:spPr>
          <a:xfrm>
            <a:off x="6511158" y="816639"/>
            <a:ext cx="5680841" cy="6041360"/>
          </a:xfrm>
        </p:spPr>
        <p:txBody>
          <a:bodyPr>
            <a:normAutofit/>
          </a:bodyPr>
          <a:lstStyle/>
          <a:p>
            <a:pPr algn="just"/>
            <a:r>
              <a:rPr lang="en-US" sz="2800" b="1" dirty="0">
                <a:effectLst/>
                <a:latin typeface="Times New Roman" panose="02020603050405020304" pitchFamily="18" charset="0"/>
                <a:ea typeface="Aptos" panose="020B0004020202020204" pitchFamily="34" charset="0"/>
              </a:rPr>
              <a:t>Estimating Costs and Profits</a:t>
            </a:r>
            <a:r>
              <a:rPr lang="en-US" sz="2800" dirty="0">
                <a:effectLst/>
                <a:latin typeface="Times New Roman" panose="02020603050405020304" pitchFamily="18" charset="0"/>
                <a:ea typeface="Aptos" panose="020B0004020202020204" pitchFamily="34" charset="0"/>
              </a:rPr>
              <a:t>: The next step in business analysis is estimation of costs and profits. When sales forecasts are prepared, management wants to see the costs that may involve in making the estimated sales as well as the profits that may be generated from such sales. </a:t>
            </a:r>
            <a:endParaRPr lang="en-US" sz="2800" dirty="0"/>
          </a:p>
        </p:txBody>
      </p:sp>
    </p:spTree>
    <p:extLst>
      <p:ext uri="{BB962C8B-B14F-4D97-AF65-F5344CB8AC3E}">
        <p14:creationId xmlns:p14="http://schemas.microsoft.com/office/powerpoint/2010/main" val="27626034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D2871-9111-6669-82F8-9C7D2CF78B05}"/>
              </a:ext>
            </a:extLst>
          </p:cNvPr>
          <p:cNvSpPr>
            <a:spLocks noGrp="1"/>
          </p:cNvSpPr>
          <p:nvPr>
            <p:ph type="title"/>
          </p:nvPr>
        </p:nvSpPr>
        <p:spPr>
          <a:xfrm>
            <a:off x="0" y="0"/>
            <a:ext cx="12192000" cy="961697"/>
          </a:xfrm>
        </p:spPr>
        <p:txBody>
          <a:bodyPr>
            <a:normAutofit fontScale="90000"/>
          </a:bodyPr>
          <a:lstStyle/>
          <a:p>
            <a:r>
              <a:rPr lang="en-US" sz="3600" kern="100" dirty="0">
                <a:effectLst/>
                <a:latin typeface="Times New Roman" panose="02020603050405020304" pitchFamily="18" charset="0"/>
                <a:ea typeface="Aptos" panose="020B0004020202020204" pitchFamily="34" charset="0"/>
                <a:cs typeface="Times New Roman" panose="02020603050405020304" pitchFamily="18" charset="0"/>
              </a:rPr>
              <a:t>Business analysis consists of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CD50260-DDD0-3C85-91A5-72750C651A3D}"/>
              </a:ext>
            </a:extLst>
          </p:cNvPr>
          <p:cNvSpPr>
            <a:spLocks noGrp="1"/>
          </p:cNvSpPr>
          <p:nvPr>
            <p:ph sz="half" idx="1"/>
          </p:nvPr>
        </p:nvSpPr>
        <p:spPr>
          <a:xfrm>
            <a:off x="0" y="709448"/>
            <a:ext cx="7167721" cy="6148552"/>
          </a:xfrm>
        </p:spPr>
        <p:txBody>
          <a:bodyPr>
            <a:normAutofit/>
          </a:bodyPr>
          <a:lstStyle/>
          <a:p>
            <a:pPr algn="just"/>
            <a:r>
              <a:rPr lang="en-US" sz="2800" dirty="0">
                <a:effectLst/>
                <a:latin typeface="Times New Roman" panose="02020603050405020304" pitchFamily="18" charset="0"/>
                <a:ea typeface="Aptos" panose="020B0004020202020204" pitchFamily="34" charset="0"/>
              </a:rPr>
              <a:t>To evaluate the merit of a new product proposal, companies use different financial measures such as break-even analysis in order to estimate how many units it should sell to reach a position where costs and revenues are same </a:t>
            </a:r>
            <a:endParaRPr lang="en-US" sz="2800" dirty="0"/>
          </a:p>
        </p:txBody>
      </p:sp>
      <p:pic>
        <p:nvPicPr>
          <p:cNvPr id="8194" name="Picture 2" descr="Free Photo of Women at the Meeting Stock Photo">
            <a:extLst>
              <a:ext uri="{FF2B5EF4-FFF2-40B4-BE49-F238E27FC236}">
                <a16:creationId xmlns:a16="http://schemas.microsoft.com/office/drawing/2014/main" id="{41732380-79F2-1895-2266-D147A92FAFC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572952" y="1"/>
            <a:ext cx="4619047"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6BFE0A0-42D0-6AB8-15CC-AC7F265109F3}"/>
              </a:ext>
            </a:extLst>
          </p:cNvPr>
          <p:cNvSpPr txBox="1"/>
          <p:nvPr/>
        </p:nvSpPr>
        <p:spPr>
          <a:xfrm>
            <a:off x="7572952" y="3613355"/>
            <a:ext cx="4619047"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https://www.pexels.com/photo/photo-of-women-at-the-meeting-3810792/</a:t>
            </a:r>
          </a:p>
        </p:txBody>
      </p:sp>
    </p:spTree>
    <p:extLst>
      <p:ext uri="{BB962C8B-B14F-4D97-AF65-F5344CB8AC3E}">
        <p14:creationId xmlns:p14="http://schemas.microsoft.com/office/powerpoint/2010/main" val="19451372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ECBFA-AD67-285E-F7FB-3040474560F2}"/>
              </a:ext>
            </a:extLst>
          </p:cNvPr>
          <p:cNvSpPr>
            <a:spLocks noGrp="1"/>
          </p:cNvSpPr>
          <p:nvPr>
            <p:ph type="title"/>
          </p:nvPr>
        </p:nvSpPr>
        <p:spPr>
          <a:xfrm>
            <a:off x="0" y="0"/>
            <a:ext cx="12192000" cy="930166"/>
          </a:xfrm>
        </p:spPr>
        <p:txBody>
          <a:bodyPr>
            <a:normAutofit/>
          </a:bodyPr>
          <a:lstStyle/>
          <a:p>
            <a:r>
              <a:rPr lang="en-US" sz="2800" b="1" dirty="0">
                <a:effectLst/>
                <a:latin typeface="Times New Roman" panose="02020603050405020304" pitchFamily="18" charset="0"/>
                <a:ea typeface="Aptos" panose="020B0004020202020204" pitchFamily="34" charset="0"/>
              </a:rPr>
              <a:t>Product Development </a:t>
            </a:r>
            <a:endParaRPr lang="en-US" sz="2800" dirty="0"/>
          </a:p>
        </p:txBody>
      </p:sp>
      <p:sp>
        <p:nvSpPr>
          <p:cNvPr id="3" name="Content Placeholder 2">
            <a:extLst>
              <a:ext uri="{FF2B5EF4-FFF2-40B4-BE49-F238E27FC236}">
                <a16:creationId xmlns:a16="http://schemas.microsoft.com/office/drawing/2014/main" id="{40EC45D9-171F-F22A-963E-AAC1CA2449FB}"/>
              </a:ext>
            </a:extLst>
          </p:cNvPr>
          <p:cNvSpPr>
            <a:spLocks noGrp="1"/>
          </p:cNvSpPr>
          <p:nvPr>
            <p:ph sz="half" idx="1"/>
          </p:nvPr>
        </p:nvSpPr>
        <p:spPr>
          <a:xfrm>
            <a:off x="0" y="530942"/>
            <a:ext cx="4861369" cy="6327058"/>
          </a:xfrm>
        </p:spPr>
        <p:txBody>
          <a:bodyPr>
            <a:normAutofit/>
          </a:bodyPr>
          <a:lstStyle/>
          <a:p>
            <a:pPr marL="0" marR="0" algn="just">
              <a:lnSpc>
                <a:spcPct val="115000"/>
              </a:lnSpc>
              <a:spcBef>
                <a:spcPts val="0"/>
              </a:spcBef>
              <a:spcAft>
                <a:spcPts val="80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Product Development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At this stage a prototype is developed for each of the relatively few product concepts that survive business analysis</a:t>
            </a:r>
            <a:endParaRPr lang="en-US" sz="2800" dirty="0"/>
          </a:p>
        </p:txBody>
      </p:sp>
      <p:sp>
        <p:nvSpPr>
          <p:cNvPr id="4" name="Content Placeholder 3">
            <a:extLst>
              <a:ext uri="{FF2B5EF4-FFF2-40B4-BE49-F238E27FC236}">
                <a16:creationId xmlns:a16="http://schemas.microsoft.com/office/drawing/2014/main" id="{A2B9A91C-037C-2793-8F99-3663ACC2D5C3}"/>
              </a:ext>
            </a:extLst>
          </p:cNvPr>
          <p:cNvSpPr>
            <a:spLocks noGrp="1"/>
          </p:cNvSpPr>
          <p:nvPr>
            <p:ph sz="half" idx="2"/>
          </p:nvPr>
        </p:nvSpPr>
        <p:spPr>
          <a:xfrm>
            <a:off x="5089970" y="0"/>
            <a:ext cx="7102030" cy="6747641"/>
          </a:xfrm>
        </p:spPr>
        <p:txBody>
          <a:bodyPr>
            <a:normAutofit/>
          </a:bodyPr>
          <a:lstStyle/>
          <a:p>
            <a:pPr marL="0" marR="0" indent="0" algn="just">
              <a:lnSpc>
                <a:spcPct val="115000"/>
              </a:lnSpc>
              <a:spcBef>
                <a:spcPts val="0"/>
              </a:spcBef>
              <a:spcAft>
                <a:spcPts val="8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Commercialization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When a product reaches this stage in the development process, it is completed. Marketer reaches this final decision based on the results of market testing and the decision is launching the product. </a:t>
            </a:r>
            <a:endParaRPr lang="en-US" sz="2800" dirty="0"/>
          </a:p>
        </p:txBody>
      </p:sp>
    </p:spTree>
    <p:extLst>
      <p:ext uri="{BB962C8B-B14F-4D97-AF65-F5344CB8AC3E}">
        <p14:creationId xmlns:p14="http://schemas.microsoft.com/office/powerpoint/2010/main" val="6057174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212D8-A5E4-E05E-2F57-05414C7A575D}"/>
              </a:ext>
            </a:extLst>
          </p:cNvPr>
          <p:cNvSpPr>
            <a:spLocks noGrp="1"/>
          </p:cNvSpPr>
          <p:nvPr>
            <p:ph type="title"/>
          </p:nvPr>
        </p:nvSpPr>
        <p:spPr>
          <a:xfrm>
            <a:off x="0" y="0"/>
            <a:ext cx="12192000" cy="816638"/>
          </a:xfrm>
        </p:spPr>
        <p:txBody>
          <a:bodyPr>
            <a:no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Product Life Cycle</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BD16A737-28D9-1F3A-2842-7A77D43BB35F}"/>
              </a:ext>
            </a:extLst>
          </p:cNvPr>
          <p:cNvSpPr>
            <a:spLocks noGrp="1"/>
          </p:cNvSpPr>
          <p:nvPr>
            <p:ph idx="1"/>
          </p:nvPr>
        </p:nvSpPr>
        <p:spPr>
          <a:xfrm>
            <a:off x="0" y="816638"/>
            <a:ext cx="12192000" cy="6041361"/>
          </a:xfrm>
        </p:spPr>
        <p:txBody>
          <a:bodyPr>
            <a:normAutofit/>
          </a:bodyPr>
          <a:lstStyle/>
          <a:p>
            <a:pPr marL="0" marR="0" algn="just">
              <a:lnSpc>
                <a:spcPct val="115000"/>
              </a:lnSpc>
              <a:spcBef>
                <a:spcPts val="0"/>
              </a:spcBef>
              <a:spcAft>
                <a:spcPts val="80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Introduction Stage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This stage involves introducing a new and previously unknown product to buyers. Sales are small, the production process is new, and cost reductions through economies of size or the experience curve have not been realized</a:t>
            </a:r>
            <a:endParaRPr lang="en-US" sz="2800" dirty="0"/>
          </a:p>
        </p:txBody>
      </p:sp>
    </p:spTree>
    <p:extLst>
      <p:ext uri="{BB962C8B-B14F-4D97-AF65-F5344CB8AC3E}">
        <p14:creationId xmlns:p14="http://schemas.microsoft.com/office/powerpoint/2010/main" val="16593071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CE54C-D204-383F-4C26-1D050599D7E7}"/>
              </a:ext>
            </a:extLst>
          </p:cNvPr>
          <p:cNvSpPr>
            <a:spLocks noGrp="1"/>
          </p:cNvSpPr>
          <p:nvPr>
            <p:ph type="title"/>
          </p:nvPr>
        </p:nvSpPr>
        <p:spPr>
          <a:xfrm>
            <a:off x="0" y="1"/>
            <a:ext cx="12192000" cy="1103586"/>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Product Life Cycle</a:t>
            </a:r>
            <a:endParaRPr lang="en-US" dirty="0"/>
          </a:p>
        </p:txBody>
      </p:sp>
      <p:sp>
        <p:nvSpPr>
          <p:cNvPr id="3" name="Content Placeholder 2">
            <a:extLst>
              <a:ext uri="{FF2B5EF4-FFF2-40B4-BE49-F238E27FC236}">
                <a16:creationId xmlns:a16="http://schemas.microsoft.com/office/drawing/2014/main" id="{976E5D68-9EFC-6E25-7CB5-17487C7767D9}"/>
              </a:ext>
            </a:extLst>
          </p:cNvPr>
          <p:cNvSpPr>
            <a:spLocks noGrp="1"/>
          </p:cNvSpPr>
          <p:nvPr>
            <p:ph sz="half" idx="1"/>
          </p:nvPr>
        </p:nvSpPr>
        <p:spPr>
          <a:xfrm>
            <a:off x="0" y="819806"/>
            <a:ext cx="6828502" cy="6038193"/>
          </a:xfrm>
        </p:spPr>
        <p:txBody>
          <a:bodyPr/>
          <a:lstStyle/>
          <a:p>
            <a:pPr marL="0" marR="0" indent="0" algn="just">
              <a:lnSpc>
                <a:spcPct val="115000"/>
              </a:lnSpc>
              <a:spcBef>
                <a:spcPts val="0"/>
              </a:spcBef>
              <a:spcAft>
                <a:spcPts val="8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Growth Stage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In this stage, sales grow rapidly. Buyers have become acquainted with the product and are willing to buy it. New buyers enter the market and previous buyers come back as repeat buyers</a:t>
            </a:r>
            <a:r>
              <a:rPr lang="en-US" sz="1800" dirty="0">
                <a:effectLst/>
                <a:latin typeface="Times New Roman" panose="02020603050405020304" pitchFamily="18" charset="0"/>
                <a:ea typeface="Aptos" panose="020B0004020202020204" pitchFamily="34" charset="0"/>
              </a:rPr>
              <a:t>.</a:t>
            </a:r>
            <a:endParaRPr lang="en-US" dirty="0"/>
          </a:p>
        </p:txBody>
      </p:sp>
      <p:pic>
        <p:nvPicPr>
          <p:cNvPr id="9218" name="Picture 2" descr="Free PIARA Stock Photo">
            <a:extLst>
              <a:ext uri="{FF2B5EF4-FFF2-40B4-BE49-F238E27FC236}">
                <a16:creationId xmlns:a16="http://schemas.microsoft.com/office/drawing/2014/main" id="{029D5BCB-9022-3BF9-BC62-51118943636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828503" y="0"/>
            <a:ext cx="5363496" cy="39083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307C4A-CF44-DB6A-2628-CEA7B4DA5854}"/>
              </a:ext>
            </a:extLst>
          </p:cNvPr>
          <p:cNvSpPr txBox="1"/>
          <p:nvPr/>
        </p:nvSpPr>
        <p:spPr>
          <a:xfrm>
            <a:off x="6931742" y="4100052"/>
            <a:ext cx="5260257" cy="538609"/>
          </a:xfrm>
          <a:prstGeom prst="rect">
            <a:avLst/>
          </a:prstGeom>
          <a:noFill/>
        </p:spPr>
        <p:txBody>
          <a:bodyPr wrap="square" rtlCol="0">
            <a:spAutoFit/>
          </a:bodyPr>
          <a:lstStyle/>
          <a:p>
            <a:r>
              <a:rPr lang="en-US" sz="1100" dirty="0"/>
              <a:t>https://www.pexels.com/photo/piara-dishwash-liquid-display-in-modern-kitchen-28764305</a:t>
            </a:r>
            <a:r>
              <a:rPr lang="en-US" dirty="0"/>
              <a:t>/</a:t>
            </a:r>
          </a:p>
        </p:txBody>
      </p:sp>
    </p:spTree>
    <p:extLst>
      <p:ext uri="{BB962C8B-B14F-4D97-AF65-F5344CB8AC3E}">
        <p14:creationId xmlns:p14="http://schemas.microsoft.com/office/powerpoint/2010/main" val="32633212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9ED18-34E7-D32A-4D9F-6ACEDF2025C6}"/>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Product Life Cycle</a:t>
            </a:r>
            <a:endParaRPr lang="en-US" sz="2800" dirty="0"/>
          </a:p>
        </p:txBody>
      </p:sp>
      <p:sp>
        <p:nvSpPr>
          <p:cNvPr id="3" name="Content Placeholder 2">
            <a:extLst>
              <a:ext uri="{FF2B5EF4-FFF2-40B4-BE49-F238E27FC236}">
                <a16:creationId xmlns:a16="http://schemas.microsoft.com/office/drawing/2014/main" id="{A06AC465-9CD0-A37D-1F6B-320B2C59A15D}"/>
              </a:ext>
            </a:extLst>
          </p:cNvPr>
          <p:cNvSpPr>
            <a:spLocks noGrp="1"/>
          </p:cNvSpPr>
          <p:nvPr>
            <p:ph idx="1"/>
          </p:nvPr>
        </p:nvSpPr>
        <p:spPr>
          <a:xfrm>
            <a:off x="0" y="662152"/>
            <a:ext cx="12192000" cy="6195847"/>
          </a:xfrm>
        </p:spPr>
        <p:txBody>
          <a:bodyPr>
            <a:normAutofit/>
          </a:bodyPr>
          <a:lstStyle/>
          <a:p>
            <a:pPr marL="0" marR="0" indent="0" algn="just">
              <a:lnSpc>
                <a:spcPct val="115000"/>
              </a:lnSpc>
              <a:spcBef>
                <a:spcPts val="0"/>
              </a:spcBef>
              <a:spcAft>
                <a:spcPts val="8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Mature Stage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dirty="0">
                <a:effectLst/>
                <a:latin typeface="Times New Roman" panose="02020603050405020304" pitchFamily="18" charset="0"/>
                <a:ea typeface="Aptos" panose="020B0004020202020204" pitchFamily="34" charset="0"/>
              </a:rPr>
              <a:t>In this stage, the market becomes saturated. Production has caught up with demand and demand growth slows precipitously. There are few first-time buyers. Most buyers are repeat buyers. Competition becomes intense, leading to aggressive promotional and pricing programs to capture market share from competitors or just to maintain market share.</a:t>
            </a:r>
            <a:endParaRPr lang="en-US" sz="2800" dirty="0"/>
          </a:p>
        </p:txBody>
      </p:sp>
    </p:spTree>
    <p:extLst>
      <p:ext uri="{BB962C8B-B14F-4D97-AF65-F5344CB8AC3E}">
        <p14:creationId xmlns:p14="http://schemas.microsoft.com/office/powerpoint/2010/main" val="36033046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4CD9-69F8-773B-1097-B4F1DB8EA267}"/>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Product Life Cycle</a:t>
            </a:r>
            <a:endParaRPr lang="en-US" sz="2800" dirty="0"/>
          </a:p>
        </p:txBody>
      </p:sp>
      <p:sp>
        <p:nvSpPr>
          <p:cNvPr id="3" name="Content Placeholder 2">
            <a:extLst>
              <a:ext uri="{FF2B5EF4-FFF2-40B4-BE49-F238E27FC236}">
                <a16:creationId xmlns:a16="http://schemas.microsoft.com/office/drawing/2014/main" id="{C0F71027-FD5D-8AA4-F89C-68B2FCB4CF59}"/>
              </a:ext>
            </a:extLst>
          </p:cNvPr>
          <p:cNvSpPr>
            <a:spLocks noGrp="1"/>
          </p:cNvSpPr>
          <p:nvPr>
            <p:ph idx="1"/>
          </p:nvPr>
        </p:nvSpPr>
        <p:spPr>
          <a:xfrm>
            <a:off x="-1" y="693683"/>
            <a:ext cx="12191999" cy="5347679"/>
          </a:xfrm>
        </p:spPr>
        <p:txBody>
          <a:bodyPr/>
          <a:lstStyle/>
          <a:p>
            <a:pPr marL="0" marR="0" indent="0" algn="just">
              <a:lnSpc>
                <a:spcPct val="115000"/>
              </a:lnSpc>
              <a:spcBef>
                <a:spcPts val="0"/>
              </a:spcBef>
              <a:spcAft>
                <a:spcPts val="8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Decline Stage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80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In this stage, buyers move on to other products and sales drop. Intense rivalry exists among competitors. Profits dry up because of narrow profit margins and declining sales. Some businesses leave the industry. The remaining businesses try to revive interest in the product. If they are successful, sales may begin to grow. If not, sales will stabilize or continue to decline.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699021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BFD0A-61E9-B1F4-A8CB-930A406412EC}"/>
              </a:ext>
            </a:extLst>
          </p:cNvPr>
          <p:cNvSpPr>
            <a:spLocks noGrp="1"/>
          </p:cNvSpPr>
          <p:nvPr>
            <p:ph type="title"/>
          </p:nvPr>
        </p:nvSpPr>
        <p:spPr>
          <a:xfrm>
            <a:off x="0" y="0"/>
            <a:ext cx="12192000" cy="816638"/>
          </a:xfrm>
        </p:spPr>
        <p:txBody>
          <a:bodyPr/>
          <a:lstStyle/>
          <a:p>
            <a:r>
              <a:rPr lang="en-US" dirty="0"/>
              <a:t>References</a:t>
            </a:r>
          </a:p>
        </p:txBody>
      </p:sp>
      <p:sp>
        <p:nvSpPr>
          <p:cNvPr id="3" name="Content Placeholder 2">
            <a:extLst>
              <a:ext uri="{FF2B5EF4-FFF2-40B4-BE49-F238E27FC236}">
                <a16:creationId xmlns:a16="http://schemas.microsoft.com/office/drawing/2014/main" id="{91A4F2E0-8671-6901-A754-3AA3E5A3E698}"/>
              </a:ext>
            </a:extLst>
          </p:cNvPr>
          <p:cNvSpPr>
            <a:spLocks noGrp="1"/>
          </p:cNvSpPr>
          <p:nvPr>
            <p:ph idx="1"/>
          </p:nvPr>
        </p:nvSpPr>
        <p:spPr>
          <a:xfrm>
            <a:off x="0" y="589936"/>
            <a:ext cx="12192000" cy="6268064"/>
          </a:xfrm>
        </p:spPr>
        <p:txBody>
          <a:bodyPr/>
          <a:lstStyle/>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956591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25BEB-EC08-9CBB-D5E6-B57405D892C3}"/>
              </a:ext>
            </a:extLst>
          </p:cNvPr>
          <p:cNvSpPr>
            <a:spLocks noGrp="1"/>
          </p:cNvSpPr>
          <p:nvPr>
            <p:ph type="title"/>
          </p:nvPr>
        </p:nvSpPr>
        <p:spPr>
          <a:xfrm>
            <a:off x="236483" y="0"/>
            <a:ext cx="11955517" cy="816638"/>
          </a:xfrm>
        </p:spPr>
        <p:txBody>
          <a:bodyPr>
            <a:normAutofit/>
          </a:bodyPr>
          <a:lstStyle/>
          <a:p>
            <a:r>
              <a:rPr lang="en-US" sz="2800" dirty="0"/>
              <a:t>References</a:t>
            </a:r>
          </a:p>
        </p:txBody>
      </p:sp>
      <p:sp>
        <p:nvSpPr>
          <p:cNvPr id="3" name="Content Placeholder 2">
            <a:extLst>
              <a:ext uri="{FF2B5EF4-FFF2-40B4-BE49-F238E27FC236}">
                <a16:creationId xmlns:a16="http://schemas.microsoft.com/office/drawing/2014/main" id="{11C1F16E-076A-E560-93A7-A8E864719FDF}"/>
              </a:ext>
            </a:extLst>
          </p:cNvPr>
          <p:cNvSpPr>
            <a:spLocks noGrp="1"/>
          </p:cNvSpPr>
          <p:nvPr>
            <p:ph idx="1"/>
          </p:nvPr>
        </p:nvSpPr>
        <p:spPr>
          <a:xfrm>
            <a:off x="0" y="575188"/>
            <a:ext cx="12192000" cy="6282812"/>
          </a:xfrm>
        </p:spPr>
        <p:txBody>
          <a:bodyPr/>
          <a:lstStyle/>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p>
          <a:p>
            <a:pPr marL="0" marR="0" indent="0" algn="just">
              <a:lnSpc>
                <a:spcPct val="150000"/>
              </a:lnSpc>
              <a:spcBef>
                <a:spcPts val="0"/>
              </a:spcBef>
              <a:spcAft>
                <a:spcPts val="800"/>
              </a:spcAft>
              <a:buNone/>
            </a:pPr>
            <a:r>
              <a:rPr lang="en-US" sz="2800" kern="100" dirty="0" err="1">
                <a:effectLst/>
                <a:latin typeface="Aptos" panose="020B0004020202020204" pitchFamily="34" charset="0"/>
                <a:ea typeface="Aptos" panose="020B0004020202020204" pitchFamily="34" charset="0"/>
                <a:cs typeface="Times New Roman" panose="02020603050405020304" pitchFamily="18" charset="0"/>
              </a:rPr>
              <a:t>Pixabay</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(2016).https://www.pexels.com/photo/grocery-store-264636/</a:t>
            </a:r>
          </a:p>
          <a:p>
            <a:pPr marL="0" indent="0">
              <a:buNone/>
            </a:pPr>
            <a:r>
              <a:rPr lang="en-US" sz="2800" dirty="0"/>
              <a:t>Gustavo </a:t>
            </a:r>
            <a:r>
              <a:rPr lang="en-US" sz="2800" dirty="0" err="1"/>
              <a:t>Fring</a:t>
            </a:r>
            <a:r>
              <a:rPr lang="en-US" sz="2800" dirty="0"/>
              <a:t> (2020). https://www.pexels.com/photo/family-doing-grocery-shopping-3985062/</a:t>
            </a:r>
          </a:p>
        </p:txBody>
      </p:sp>
    </p:spTree>
    <p:extLst>
      <p:ext uri="{BB962C8B-B14F-4D97-AF65-F5344CB8AC3E}">
        <p14:creationId xmlns:p14="http://schemas.microsoft.com/office/powerpoint/2010/main" val="5958796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5E052-B837-CB14-5BEC-287CB4AF45A8}"/>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007147E8-E628-3A98-D508-C2165DF34BE0}"/>
              </a:ext>
            </a:extLst>
          </p:cNvPr>
          <p:cNvSpPr>
            <a:spLocks noGrp="1"/>
          </p:cNvSpPr>
          <p:nvPr>
            <p:ph idx="1"/>
          </p:nvPr>
        </p:nvSpPr>
        <p:spPr>
          <a:xfrm>
            <a:off x="0" y="530942"/>
            <a:ext cx="12192000" cy="6327057"/>
          </a:xfrm>
        </p:spPr>
        <p:txBody>
          <a:bodyPr>
            <a:normAutofit/>
          </a:bodyPr>
          <a:lstStyle/>
          <a:p>
            <a:r>
              <a:rPr lang="en-US" sz="2800" dirty="0" err="1">
                <a:latin typeface="Times New Roman" panose="02020603050405020304" pitchFamily="18" charset="0"/>
                <a:cs typeface="Times New Roman" panose="02020603050405020304" pitchFamily="18" charset="0"/>
              </a:rPr>
              <a:t>Nadizhda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Moryak</a:t>
            </a:r>
            <a:r>
              <a:rPr lang="en-US" sz="2800" dirty="0">
                <a:latin typeface="Times New Roman" panose="02020603050405020304" pitchFamily="18" charset="0"/>
                <a:cs typeface="Times New Roman" panose="02020603050405020304" pitchFamily="18" charset="0"/>
              </a:rPr>
              <a:t> (2020).https://www.pexels.com/photo/pastry-shop-glass-display-with-selection-of-desserts-4409269/</a:t>
            </a:r>
          </a:p>
          <a:p>
            <a:r>
              <a:rPr lang="en-US" sz="2800" dirty="0">
                <a:latin typeface="Times New Roman" panose="02020603050405020304" pitchFamily="18" charset="0"/>
                <a:cs typeface="Times New Roman" panose="02020603050405020304" pitchFamily="18" charset="0"/>
              </a:rPr>
              <a:t>Julia Volk (2017). </a:t>
            </a:r>
            <a:r>
              <a:rPr lang="en-US" sz="2800" dirty="0">
                <a:latin typeface="Times New Roman" panose="02020603050405020304" pitchFamily="18" charset="0"/>
                <a:cs typeface="Times New Roman" panose="02020603050405020304" pitchFamily="18" charset="0"/>
                <a:hlinkClick r:id="rId2"/>
              </a:rPr>
              <a:t>https://www.pexels.com/photo/assorted-spices-at-counter-in-street-market-5273033/</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Cotton bro (2020).https://www.pexels.com/photo/man-in-black-suit-standing-near-brown-wooden-chair-4820684/</a:t>
            </a:r>
          </a:p>
          <a:p>
            <a:r>
              <a:rPr lang="en-US" sz="2800" dirty="0" err="1">
                <a:latin typeface="Times New Roman" panose="02020603050405020304" pitchFamily="18" charset="0"/>
                <a:cs typeface="Times New Roman" panose="02020603050405020304" pitchFamily="18" charset="0"/>
              </a:rPr>
              <a:t>Annushka</a:t>
            </a:r>
            <a:r>
              <a:rPr lang="en-US" sz="2800" dirty="0">
                <a:latin typeface="Times New Roman" panose="02020603050405020304" pitchFamily="18" charset="0"/>
                <a:cs typeface="Times New Roman" panose="02020603050405020304" pitchFamily="18" charset="0"/>
              </a:rPr>
              <a:t> Ahuja(2021). https://www.pexels.com/photo/man-rummaging-through-iron-cabinet-8114294/</a:t>
            </a:r>
          </a:p>
        </p:txBody>
      </p:sp>
    </p:spTree>
    <p:extLst>
      <p:ext uri="{BB962C8B-B14F-4D97-AF65-F5344CB8AC3E}">
        <p14:creationId xmlns:p14="http://schemas.microsoft.com/office/powerpoint/2010/main" val="7514889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9A3A9-1FCD-6608-E1AF-1A8ED25FB0B2}"/>
              </a:ext>
            </a:extLst>
          </p:cNvPr>
          <p:cNvSpPr>
            <a:spLocks noGrp="1"/>
          </p:cNvSpPr>
          <p:nvPr>
            <p:ph type="title"/>
          </p:nvPr>
        </p:nvSpPr>
        <p:spPr>
          <a:xfrm>
            <a:off x="0" y="0"/>
            <a:ext cx="12192000" cy="816638"/>
          </a:xfrm>
        </p:spPr>
        <p:txBody>
          <a:bodyPr/>
          <a:lstStyle/>
          <a:p>
            <a:r>
              <a:rPr lang="en-US" dirty="0"/>
              <a:t>References </a:t>
            </a:r>
          </a:p>
        </p:txBody>
      </p:sp>
      <p:sp>
        <p:nvSpPr>
          <p:cNvPr id="3" name="Content Placeholder 2">
            <a:extLst>
              <a:ext uri="{FF2B5EF4-FFF2-40B4-BE49-F238E27FC236}">
                <a16:creationId xmlns:a16="http://schemas.microsoft.com/office/drawing/2014/main" id="{05261A7D-5143-8411-4415-1197D21970E7}"/>
              </a:ext>
            </a:extLst>
          </p:cNvPr>
          <p:cNvSpPr>
            <a:spLocks noGrp="1"/>
          </p:cNvSpPr>
          <p:nvPr>
            <p:ph idx="1"/>
          </p:nvPr>
        </p:nvSpPr>
        <p:spPr>
          <a:xfrm>
            <a:off x="0" y="634181"/>
            <a:ext cx="12192000" cy="6223819"/>
          </a:xfrm>
        </p:spPr>
        <p:txBody>
          <a:bodyPr>
            <a:normAutofit/>
          </a:bodyPr>
          <a:lstStyle/>
          <a:p>
            <a:r>
              <a:rPr lang="en-US" sz="2800" dirty="0">
                <a:latin typeface="Times New Roman" panose="02020603050405020304" pitchFamily="18" charset="0"/>
                <a:cs typeface="Times New Roman" panose="02020603050405020304" pitchFamily="18" charset="0"/>
              </a:rPr>
              <a:t>Los Muertos Crew (2021). </a:t>
            </a:r>
            <a:r>
              <a:rPr lang="en-US" sz="2800" dirty="0">
                <a:latin typeface="Times New Roman" panose="02020603050405020304" pitchFamily="18" charset="0"/>
                <a:cs typeface="Times New Roman" panose="02020603050405020304" pitchFamily="18" charset="0"/>
                <a:hlinkClick r:id="rId2"/>
              </a:rPr>
              <a:t>https://www.pexels.com/photo/wood-person-art-creative-7205810/</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RF Studio (2020). </a:t>
            </a:r>
            <a:r>
              <a:rPr lang="en-US" sz="2800" dirty="0">
                <a:latin typeface="Times New Roman" panose="02020603050405020304" pitchFamily="18" charset="0"/>
                <a:cs typeface="Times New Roman" panose="02020603050405020304" pitchFamily="18" charset="0"/>
                <a:hlinkClick r:id="rId3"/>
              </a:rPr>
              <a:t>https://www.pexels.com/photo/photo-of-women-at-the-meeting-3810792/</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Shahin </a:t>
            </a:r>
            <a:r>
              <a:rPr lang="en-US" sz="2800" dirty="0" err="1">
                <a:latin typeface="Times New Roman" panose="02020603050405020304" pitchFamily="18" charset="0"/>
                <a:cs typeface="Times New Roman" panose="02020603050405020304" pitchFamily="18" charset="0"/>
              </a:rPr>
              <a:t>Mren</a:t>
            </a:r>
            <a:r>
              <a:rPr lang="en-US" sz="2800" dirty="0">
                <a:latin typeface="Times New Roman" panose="02020603050405020304" pitchFamily="18" charset="0"/>
                <a:cs typeface="Times New Roman" panose="02020603050405020304" pitchFamily="18" charset="0"/>
              </a:rPr>
              <a:t>(2024). https://www.pexels.com/photo/piara-dishwash-liquid-display-in-modern-kitchen-28764305/</a:t>
            </a:r>
          </a:p>
        </p:txBody>
      </p:sp>
    </p:spTree>
    <p:extLst>
      <p:ext uri="{BB962C8B-B14F-4D97-AF65-F5344CB8AC3E}">
        <p14:creationId xmlns:p14="http://schemas.microsoft.com/office/powerpoint/2010/main" val="89548816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546</TotalTime>
  <Words>2488</Words>
  <Application>Microsoft Office PowerPoint</Application>
  <PresentationFormat>Widescreen</PresentationFormat>
  <Paragraphs>153</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Aptos</vt:lpstr>
      <vt:lpstr>Arial</vt:lpstr>
      <vt:lpstr>Times New Roman</vt:lpstr>
      <vt:lpstr>Trebuchet MS</vt:lpstr>
      <vt:lpstr>Wingdings</vt:lpstr>
      <vt:lpstr>Wingdings 3</vt:lpstr>
      <vt:lpstr>Facet</vt:lpstr>
      <vt:lpstr>COURSE: FUNDAMENTALS OF MARKETING </vt:lpstr>
      <vt:lpstr>PRODUCT</vt:lpstr>
      <vt:lpstr>PRODUCT</vt:lpstr>
      <vt:lpstr>PRODUCT</vt:lpstr>
      <vt:lpstr>PRODUCT</vt:lpstr>
      <vt:lpstr>Features of a Product</vt:lpstr>
      <vt:lpstr>Features of a Product</vt:lpstr>
      <vt:lpstr>Features of Product Concept of Marketing</vt:lpstr>
      <vt:lpstr>Features of Product Concept of Marketing</vt:lpstr>
      <vt:lpstr>Attributes of a Product</vt:lpstr>
      <vt:lpstr>Dimensions of a product</vt:lpstr>
      <vt:lpstr>Dimensions of a product</vt:lpstr>
      <vt:lpstr>Levels of product  </vt:lpstr>
      <vt:lpstr>Levels of product</vt:lpstr>
      <vt:lpstr>Levels of product</vt:lpstr>
      <vt:lpstr>Product Classification </vt:lpstr>
      <vt:lpstr>Product Classification</vt:lpstr>
      <vt:lpstr>New Product </vt:lpstr>
      <vt:lpstr>New Products Booz, Allen &amp; Hamilton identified six types of new products  </vt:lpstr>
      <vt:lpstr>New Development Process </vt:lpstr>
      <vt:lpstr>New product development stages </vt:lpstr>
      <vt:lpstr>Idea Generation Techniques</vt:lpstr>
      <vt:lpstr>New product development stages </vt:lpstr>
      <vt:lpstr>New product development stages </vt:lpstr>
      <vt:lpstr>New product development stages </vt:lpstr>
      <vt:lpstr>Business analysis consists of : </vt:lpstr>
      <vt:lpstr>Business analysis consists of : </vt:lpstr>
      <vt:lpstr>Product Development </vt:lpstr>
      <vt:lpstr>Product Life Cycle </vt:lpstr>
      <vt:lpstr>Product Life Cycle</vt:lpstr>
      <vt:lpstr>Product Life Cycle</vt:lpstr>
      <vt:lpstr>Product Life Cycle</vt:lpstr>
      <vt:lpstr>References</vt:lpstr>
      <vt:lpstr>References</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107</cp:revision>
  <dcterms:created xsi:type="dcterms:W3CDTF">2024-10-09T05:44:46Z</dcterms:created>
  <dcterms:modified xsi:type="dcterms:W3CDTF">2024-10-24T06:50:38Z</dcterms:modified>
</cp:coreProperties>
</file>