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 id="286" r:id="rId31"/>
    <p:sldId id="287" r:id="rId32"/>
    <p:sldId id="288" r:id="rId33"/>
    <p:sldId id="289" r:id="rId34"/>
    <p:sldId id="290"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10/24/2024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dspmuranchi.ac.in/pdf/Blog/1)%20PRODUCT%20CONCEPT.pdf.Faculty" TargetMode="External"/><Relationship Id="rId2" Type="http://schemas.openxmlformats.org/officeDocument/2006/relationships/hyperlink" Target="http://ddceutkal.ac.in/Dowload/UG.SLM/Commerce/Principle-Marketing.pdf"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a-woman-in-black-long-sleeve-shirt-holding-a-potato-chips-4090833/" TargetMode="External"/><Relationship Id="rId2" Type="http://schemas.openxmlformats.org/officeDocument/2006/relationships/hyperlink" Target="https://www.pexels.com/photo/close-up-photo-of-coca-cola-bottle-caps-10409649/" TargetMode="External"/><Relationship Id="rId1" Type="http://schemas.openxmlformats.org/officeDocument/2006/relationships/slideLayout" Target="../slideLayouts/slideLayout2.xml"/><Relationship Id="rId4" Type="http://schemas.openxmlformats.org/officeDocument/2006/relationships/hyperlink" Target="https://www.pexels.com/photo/woman-showing-her-red-cup-13226200/"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6042E-7E4F-39C7-90F3-6DBFDE3E44EC}"/>
              </a:ext>
            </a:extLst>
          </p:cNvPr>
          <p:cNvSpPr>
            <a:spLocks noGrp="1"/>
          </p:cNvSpPr>
          <p:nvPr>
            <p:ph type="title"/>
          </p:nvPr>
        </p:nvSpPr>
        <p:spPr>
          <a:xfrm>
            <a:off x="0" y="0"/>
            <a:ext cx="12192000" cy="1213945"/>
          </a:xfrm>
        </p:spPr>
        <p:txBody>
          <a:bodyPr>
            <a:normAutofit/>
          </a:bodyPr>
          <a:lstStyle/>
          <a:p>
            <a:pPr algn="ctr"/>
            <a:r>
              <a:rPr lang="en-US" sz="2800" dirty="0">
                <a:latin typeface="Times New Roman" panose="02020603050405020304" pitchFamily="18" charset="0"/>
                <a:cs typeface="Times New Roman" panose="02020603050405020304" pitchFamily="18" charset="0"/>
              </a:rPr>
              <a:t>FUNDAMENTALS OF MARKETING </a:t>
            </a:r>
          </a:p>
        </p:txBody>
      </p:sp>
      <p:sp>
        <p:nvSpPr>
          <p:cNvPr id="3" name="Content Placeholder 2">
            <a:extLst>
              <a:ext uri="{FF2B5EF4-FFF2-40B4-BE49-F238E27FC236}">
                <a16:creationId xmlns:a16="http://schemas.microsoft.com/office/drawing/2014/main" id="{E278ED11-5329-4E44-9925-DCCF50E5CE10}"/>
              </a:ext>
            </a:extLst>
          </p:cNvPr>
          <p:cNvSpPr>
            <a:spLocks noGrp="1"/>
          </p:cNvSpPr>
          <p:nvPr>
            <p:ph idx="1"/>
          </p:nvPr>
        </p:nvSpPr>
        <p:spPr>
          <a:xfrm>
            <a:off x="0" y="898634"/>
            <a:ext cx="12192000" cy="5959365"/>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8: BRANDING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1.Understand the concept of brand and branding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2. Examine important factors about branding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3.Discuss the 3Cs of branding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4.Discuss characteristics of brand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57792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5FD95-0173-9A5F-3405-B8EEB1F35A2D}"/>
              </a:ext>
            </a:extLst>
          </p:cNvPr>
          <p:cNvSpPr>
            <a:spLocks noGrp="1"/>
          </p:cNvSpPr>
          <p:nvPr>
            <p:ph type="title"/>
          </p:nvPr>
        </p:nvSpPr>
        <p:spPr>
          <a:xfrm>
            <a:off x="0" y="0"/>
            <a:ext cx="12192000" cy="988142"/>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rPr>
              <a:t>History of Branding</a:t>
            </a:r>
            <a:endParaRPr lang="en-US" sz="2800" dirty="0"/>
          </a:p>
        </p:txBody>
      </p:sp>
      <p:sp>
        <p:nvSpPr>
          <p:cNvPr id="3" name="Content Placeholder 2">
            <a:extLst>
              <a:ext uri="{FF2B5EF4-FFF2-40B4-BE49-F238E27FC236}">
                <a16:creationId xmlns:a16="http://schemas.microsoft.com/office/drawing/2014/main" id="{50FD35B6-6A0B-DE18-5D56-BF86FBFE4B2D}"/>
              </a:ext>
            </a:extLst>
          </p:cNvPr>
          <p:cNvSpPr>
            <a:spLocks noGrp="1"/>
          </p:cNvSpPr>
          <p:nvPr>
            <p:ph idx="1"/>
          </p:nvPr>
        </p:nvSpPr>
        <p:spPr>
          <a:xfrm>
            <a:off x="0" y="663677"/>
            <a:ext cx="12192000" cy="6194323"/>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 time before fences were used in ranching to keep one‘s cattle separate from other people‘s cattle, ranch owner‘s branded, or marked, their cattle so they could later identify their herd as their own.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The concept of branding also developed through the practices of craftsmen who wanted to place a mark or identifier on their work without detracting from the beauty of the piece. These craftsmen used their initials, a symbol, or another unique mark to identify their work and they usually put these marks in a low visibility place on the product.</a:t>
            </a:r>
            <a:endParaRPr lang="en-US" sz="2800" dirty="0"/>
          </a:p>
        </p:txBody>
      </p:sp>
    </p:spTree>
    <p:extLst>
      <p:ext uri="{BB962C8B-B14F-4D97-AF65-F5344CB8AC3E}">
        <p14:creationId xmlns:p14="http://schemas.microsoft.com/office/powerpoint/2010/main" val="2225131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61A16-D252-5613-D8A4-5F7269831D09}"/>
              </a:ext>
            </a:extLst>
          </p:cNvPr>
          <p:cNvSpPr>
            <a:spLocks noGrp="1"/>
          </p:cNvSpPr>
          <p:nvPr>
            <p:ph type="title"/>
          </p:nvPr>
        </p:nvSpPr>
        <p:spPr>
          <a:xfrm>
            <a:off x="0" y="0"/>
            <a:ext cx="12192000" cy="1135626"/>
          </a:xfrm>
        </p:spPr>
        <p:txBody>
          <a:bodyPr>
            <a:normAutofit/>
          </a:bodyPr>
          <a:lstStyle/>
          <a:p>
            <a:r>
              <a:rPr lang="en-US" sz="2800" dirty="0">
                <a:latin typeface="Times New Roman" panose="02020603050405020304" pitchFamily="18" charset="0"/>
                <a:cs typeface="Times New Roman" panose="02020603050405020304" pitchFamily="18" charset="0"/>
              </a:rPr>
              <a:t>Meaning of Brand </a:t>
            </a:r>
          </a:p>
        </p:txBody>
      </p:sp>
      <p:sp>
        <p:nvSpPr>
          <p:cNvPr id="3" name="Content Placeholder 2">
            <a:extLst>
              <a:ext uri="{FF2B5EF4-FFF2-40B4-BE49-F238E27FC236}">
                <a16:creationId xmlns:a16="http://schemas.microsoft.com/office/drawing/2014/main" id="{3C490609-1A23-D2FE-E735-D896905F7AEB}"/>
              </a:ext>
            </a:extLst>
          </p:cNvPr>
          <p:cNvSpPr>
            <a:spLocks noGrp="1"/>
          </p:cNvSpPr>
          <p:nvPr>
            <p:ph idx="1"/>
          </p:nvPr>
        </p:nvSpPr>
        <p:spPr>
          <a:xfrm>
            <a:off x="-1" y="427704"/>
            <a:ext cx="12191999" cy="6430296"/>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Brands are a means of differentiating a company‘s products and services from those of its competitors. There is plenty of evidence to prove that customers will pay a substantial price premium for a good brand and remain loyal to that brand. It is important, therefore, to understand what brands are and why they are important. </a:t>
            </a:r>
            <a:endParaRPr lang="en-US" sz="2800" dirty="0"/>
          </a:p>
        </p:txBody>
      </p:sp>
    </p:spTree>
    <p:extLst>
      <p:ext uri="{BB962C8B-B14F-4D97-AF65-F5344CB8AC3E}">
        <p14:creationId xmlns:p14="http://schemas.microsoft.com/office/powerpoint/2010/main" val="1918019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B76AD-62C9-4232-8448-5DFD71D61243}"/>
              </a:ext>
            </a:extLst>
          </p:cNvPr>
          <p:cNvSpPr>
            <a:spLocks noGrp="1"/>
          </p:cNvSpPr>
          <p:nvPr>
            <p:ph type="title"/>
          </p:nvPr>
        </p:nvSpPr>
        <p:spPr>
          <a:xfrm>
            <a:off x="0" y="0"/>
            <a:ext cx="12192000" cy="943897"/>
          </a:xfrm>
        </p:spPr>
        <p:txBody>
          <a:bodyPr/>
          <a:lstStyle/>
          <a:p>
            <a:r>
              <a:rPr lang="en-US" sz="3600" dirty="0">
                <a:latin typeface="Times New Roman" panose="02020603050405020304" pitchFamily="18" charset="0"/>
                <a:cs typeface="Times New Roman" panose="02020603050405020304" pitchFamily="18" charset="0"/>
              </a:rPr>
              <a:t>Meaning of Brand </a:t>
            </a:r>
            <a:endParaRPr lang="en-US" dirty="0"/>
          </a:p>
        </p:txBody>
      </p:sp>
      <p:sp>
        <p:nvSpPr>
          <p:cNvPr id="3" name="Content Placeholder 2">
            <a:extLst>
              <a:ext uri="{FF2B5EF4-FFF2-40B4-BE49-F238E27FC236}">
                <a16:creationId xmlns:a16="http://schemas.microsoft.com/office/drawing/2014/main" id="{0154BF1D-01F7-A1B9-97F4-CF945905D780}"/>
              </a:ext>
            </a:extLst>
          </p:cNvPr>
          <p:cNvSpPr>
            <a:spLocks noGrp="1"/>
          </p:cNvSpPr>
          <p:nvPr>
            <p:ph sz="half" idx="1"/>
          </p:nvPr>
        </p:nvSpPr>
        <p:spPr>
          <a:xfrm>
            <a:off x="0" y="619432"/>
            <a:ext cx="5855110" cy="6238567"/>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A successful brand is an identifiable product, service, person or place, augmented in such a way that the buyer or user perceives relevant unique added values which match their needs most closely</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name, term, sign, symbol or design, or a combination of these, that is intended to identify the goods and services of one business or group of businesses and to differentiate them from those of competitors.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C2CF38B-91B0-B778-2971-0AECBAB933EE}"/>
              </a:ext>
            </a:extLst>
          </p:cNvPr>
          <p:cNvSpPr>
            <a:spLocks noGrp="1"/>
          </p:cNvSpPr>
          <p:nvPr>
            <p:ph sz="half" idx="2"/>
          </p:nvPr>
        </p:nvSpPr>
        <p:spPr>
          <a:xfrm>
            <a:off x="5855110" y="-117987"/>
            <a:ext cx="6336890" cy="6975986"/>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A mixture of tangible and intangible attributes symbolized in a trademark, which, if properly managed, creates influence and generates value. </a:t>
            </a: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product, but one that adds other dimensions that differentiate it in some way from other products designed to satisfy the same need.-Rational and tangible,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Symbolic, emotional and intangible.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07117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4C342-7CDC-9E6D-8705-6F8D552ADD0E}"/>
              </a:ext>
            </a:extLst>
          </p:cNvPr>
          <p:cNvSpPr>
            <a:spLocks noGrp="1"/>
          </p:cNvSpPr>
          <p:nvPr>
            <p:ph type="title"/>
          </p:nvPr>
        </p:nvSpPr>
        <p:spPr>
          <a:xfrm>
            <a:off x="0" y="0"/>
            <a:ext cx="12192000" cy="816639"/>
          </a:xfrm>
        </p:spPr>
        <p:txBody>
          <a:bodyPr/>
          <a:lstStyle/>
          <a:p>
            <a:r>
              <a:rPr lang="en-US" dirty="0"/>
              <a:t>Brand</a:t>
            </a:r>
          </a:p>
        </p:txBody>
      </p:sp>
      <p:sp>
        <p:nvSpPr>
          <p:cNvPr id="3" name="Content Placeholder 2">
            <a:extLst>
              <a:ext uri="{FF2B5EF4-FFF2-40B4-BE49-F238E27FC236}">
                <a16:creationId xmlns:a16="http://schemas.microsoft.com/office/drawing/2014/main" id="{7C40A31D-DD78-661B-2716-9E7CC186CDD5}"/>
              </a:ext>
            </a:extLst>
          </p:cNvPr>
          <p:cNvSpPr>
            <a:spLocks noGrp="1"/>
          </p:cNvSpPr>
          <p:nvPr>
            <p:ph sz="half" idx="1"/>
          </p:nvPr>
        </p:nvSpPr>
        <p:spPr>
          <a:xfrm>
            <a:off x="0" y="816639"/>
            <a:ext cx="7329948" cy="6144600"/>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name, term, sign, symbol or design, or a combination of these, that is intended to identify the goods and services of one business or group of businesses and to differentiate them from those of competitors.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Close-up Photo of Coca-Cola Bottle Caps Stock Photo">
            <a:extLst>
              <a:ext uri="{FF2B5EF4-FFF2-40B4-BE49-F238E27FC236}">
                <a16:creationId xmlns:a16="http://schemas.microsoft.com/office/drawing/2014/main" id="{D30E3080-991C-E2B6-F7FF-BA6A41A96A0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29948" y="0"/>
            <a:ext cx="4862052"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3770127-7EC8-6075-C531-D0DA94B8B71C}"/>
              </a:ext>
            </a:extLst>
          </p:cNvPr>
          <p:cNvSpPr txBox="1"/>
          <p:nvPr/>
        </p:nvSpPr>
        <p:spPr>
          <a:xfrm>
            <a:off x="7462684" y="3532239"/>
            <a:ext cx="472931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phttps://www.pexels.com/photo/close-up-hoto-of-coca-cola-bottle-caps-10409649/</a:t>
            </a:r>
          </a:p>
        </p:txBody>
      </p:sp>
    </p:spTree>
    <p:extLst>
      <p:ext uri="{BB962C8B-B14F-4D97-AF65-F5344CB8AC3E}">
        <p14:creationId xmlns:p14="http://schemas.microsoft.com/office/powerpoint/2010/main" val="3915594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9AC26-B57A-BC23-409E-EAE324A14CA3}"/>
              </a:ext>
            </a:extLst>
          </p:cNvPr>
          <p:cNvSpPr>
            <a:spLocks noGrp="1"/>
          </p:cNvSpPr>
          <p:nvPr>
            <p:ph type="title"/>
          </p:nvPr>
        </p:nvSpPr>
        <p:spPr>
          <a:xfrm>
            <a:off x="0" y="0"/>
            <a:ext cx="12192000" cy="816638"/>
          </a:xfrm>
        </p:spPr>
        <p:txBody>
          <a:bodyPr/>
          <a:lstStyle/>
          <a:p>
            <a:r>
              <a:rPr lang="en-US" dirty="0"/>
              <a:t>Branding </a:t>
            </a:r>
          </a:p>
        </p:txBody>
      </p:sp>
      <p:sp>
        <p:nvSpPr>
          <p:cNvPr id="3" name="Content Placeholder 2">
            <a:extLst>
              <a:ext uri="{FF2B5EF4-FFF2-40B4-BE49-F238E27FC236}">
                <a16:creationId xmlns:a16="http://schemas.microsoft.com/office/drawing/2014/main" id="{5BBEFE10-AFDC-FB1B-5D07-5997A5DAB689}"/>
              </a:ext>
            </a:extLst>
          </p:cNvPr>
          <p:cNvSpPr>
            <a:spLocks noGrp="1"/>
          </p:cNvSpPr>
          <p:nvPr>
            <p:ph sz="half" idx="1"/>
          </p:nvPr>
        </p:nvSpPr>
        <p:spPr>
          <a:xfrm>
            <a:off x="0" y="604684"/>
            <a:ext cx="6253316" cy="6253316"/>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Branding is the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exercise of giving a specified name to a product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 group of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 of one seller.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process of finding and fixing the means of identification is called Branding. </a:t>
            </a:r>
            <a:r>
              <a:rPr lang="en-US" sz="28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aming product, like a naming a baby, is known as branding.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Thus branding is the management process by which the product is named; i.e. branded.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950C75A9-9FE6-F7F3-B801-8A3DBAE70D32}"/>
              </a:ext>
            </a:extLst>
          </p:cNvPr>
          <p:cNvSpPr>
            <a:spLocks noGrp="1"/>
          </p:cNvSpPr>
          <p:nvPr>
            <p:ph sz="half" idx="2"/>
          </p:nvPr>
        </p:nvSpPr>
        <p:spPr>
          <a:xfrm>
            <a:off x="6371302" y="0"/>
            <a:ext cx="5820697" cy="685799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Features of brand: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is Massive asset.</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is Promotional Tool.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is tool to Protect Market.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is a Means of Identification for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98835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85412-9202-4D91-0F06-48843A817C4A}"/>
              </a:ext>
            </a:extLst>
          </p:cNvPr>
          <p:cNvSpPr>
            <a:spLocks noGrp="1"/>
          </p:cNvSpPr>
          <p:nvPr>
            <p:ph type="title"/>
          </p:nvPr>
        </p:nvSpPr>
        <p:spPr>
          <a:xfrm>
            <a:off x="0" y="0"/>
            <a:ext cx="12192000" cy="973394"/>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Branding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677D01C3-E329-46B1-79B3-ECB4C1B29D74}"/>
              </a:ext>
            </a:extLst>
          </p:cNvPr>
          <p:cNvSpPr>
            <a:spLocks noGrp="1"/>
          </p:cNvSpPr>
          <p:nvPr>
            <p:ph idx="1"/>
          </p:nvPr>
        </p:nvSpPr>
        <p:spPr>
          <a:xfrm>
            <a:off x="-1" y="368710"/>
            <a:ext cx="12191999" cy="6386051"/>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Branding is the business process of managing your trademark portfolio so as to maximize the value of the experiences associated with it, </a:t>
            </a: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Experts argue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as to which stakeholders should be the main focus of the branding process, but this is probably the wrong question as their experiences are all inter-related: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Employees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more your employees value your brands and understand what to do to build them, the more your customers, suppliers, local communities and opinion leaders will value them. The more attractive your brands are to potential employees, the more they are likely to want to work for you.</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984210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63E72-8038-F829-80A2-7A7A2D600445}"/>
              </a:ext>
            </a:extLst>
          </p:cNvPr>
          <p:cNvSpPr>
            <a:spLocks noGrp="1"/>
          </p:cNvSpPr>
          <p:nvPr>
            <p:ph type="title"/>
          </p:nvPr>
        </p:nvSpPr>
        <p:spPr>
          <a:xfrm>
            <a:off x="0" y="0"/>
            <a:ext cx="12192000" cy="816638"/>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Branding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A694803-28E5-FC7B-DCDD-794DB02566ED}"/>
              </a:ext>
            </a:extLst>
          </p:cNvPr>
          <p:cNvSpPr>
            <a:spLocks noGrp="1"/>
          </p:cNvSpPr>
          <p:nvPr>
            <p:ph sz="half" idx="1"/>
          </p:nvPr>
        </p:nvSpPr>
        <p:spPr>
          <a:xfrm>
            <a:off x="0" y="471948"/>
            <a:ext cx="6096000" cy="6386052"/>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Customers </a:t>
            </a:r>
            <a:r>
              <a:rPr lang="en-US" sz="2800" kern="0" dirty="0">
                <a:solidFill>
                  <a:srgbClr val="000000"/>
                </a:solidFill>
                <a:effectLst/>
                <a:latin typeface="Times New Roman" panose="02020603050405020304" pitchFamily="18" charset="0"/>
                <a:ea typeface="Times New Roman" panose="02020603050405020304" pitchFamily="18" charset="0"/>
              </a:rPr>
              <a:t>- the more your customers value your brand, the more they will buy your products and services, and recommend them to other people</a:t>
            </a:r>
          </a:p>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Stock/share holders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strong brands multiply the asset value of your company (90% of the asset value of some major corporations lies in their intellectual property), and assure them that the company has a profitable future. They also allow you to afford to give competitive dividends to your current stock/share holders.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59B6224-9C10-4813-8C43-3BF607921BA4}"/>
              </a:ext>
            </a:extLst>
          </p:cNvPr>
          <p:cNvSpPr>
            <a:spLocks noGrp="1"/>
          </p:cNvSpPr>
          <p:nvPr>
            <p:ph sz="half" idx="2"/>
          </p:nvPr>
        </p:nvSpPr>
        <p:spPr>
          <a:xfrm>
            <a:off x="6253316" y="693175"/>
            <a:ext cx="5938684" cy="6282812"/>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Suppliers </a:t>
            </a:r>
            <a:r>
              <a:rPr lang="en-US" sz="2800" kern="0" dirty="0">
                <a:solidFill>
                  <a:srgbClr val="000000"/>
                </a:solidFill>
                <a:effectLst/>
                <a:latin typeface="Times New Roman" panose="02020603050405020304" pitchFamily="18" charset="0"/>
                <a:ea typeface="Times New Roman" panose="02020603050405020304" pitchFamily="18" charset="0"/>
              </a:rPr>
              <a:t>- suppliers like to be associated with strong brands as this benefits their own reputation in the eyes of other current or potential customers</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Intermediaries </a:t>
            </a:r>
            <a:r>
              <a:rPr lang="en-US" sz="2800" kern="0" dirty="0">
                <a:solidFill>
                  <a:srgbClr val="000000"/>
                </a:solidFill>
                <a:effectLst/>
                <a:latin typeface="Times New Roman" panose="02020603050405020304" pitchFamily="18" charset="0"/>
                <a:ea typeface="Times New Roman" panose="02020603050405020304" pitchFamily="18" charset="0"/>
              </a:rPr>
              <a:t>- retailers, distributors and wholesalers value strong brands as they improve their own profit margins. </a:t>
            </a:r>
            <a:endParaRPr lang="en-US" sz="2800" dirty="0"/>
          </a:p>
        </p:txBody>
      </p:sp>
    </p:spTree>
    <p:extLst>
      <p:ext uri="{BB962C8B-B14F-4D97-AF65-F5344CB8AC3E}">
        <p14:creationId xmlns:p14="http://schemas.microsoft.com/office/powerpoint/2010/main" val="1867426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EC889-5F99-FF15-6EAF-A21B4B19E866}"/>
              </a:ext>
            </a:extLst>
          </p:cNvPr>
          <p:cNvSpPr>
            <a:spLocks noGrp="1"/>
          </p:cNvSpPr>
          <p:nvPr>
            <p:ph type="title"/>
          </p:nvPr>
        </p:nvSpPr>
        <p:spPr>
          <a:xfrm>
            <a:off x="0" y="0"/>
            <a:ext cx="12192000" cy="816638"/>
          </a:xfrm>
        </p:spPr>
        <p:txBody>
          <a:bodyPr>
            <a:normAutofit fontScale="90000"/>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Branding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7F8B3B7-98CD-8D6F-823B-F26D26CC60C9}"/>
              </a:ext>
            </a:extLst>
          </p:cNvPr>
          <p:cNvSpPr>
            <a:spLocks noGrp="1"/>
          </p:cNvSpPr>
          <p:nvPr>
            <p:ph idx="1"/>
          </p:nvPr>
        </p:nvSpPr>
        <p:spPr>
          <a:xfrm>
            <a:off x="0" y="560440"/>
            <a:ext cx="12192000" cy="6297560"/>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Opinion leaders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media, politicians and non-government organizations are more respectful of strong brands.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Local communities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supportive local authorities can make life easier in many ways, and offer  better deals, if you have prestigious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brands.The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local communities provide  work force and can be highly disruptive if they perceive you as damaging their environment.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Purchasers and licensees </a:t>
            </a:r>
            <a:r>
              <a:rPr lang="en-US" sz="2800" kern="0" dirty="0">
                <a:solidFill>
                  <a:srgbClr val="000000"/>
                </a:solidFill>
                <a:effectLst/>
                <a:latin typeface="Times New Roman" panose="02020603050405020304" pitchFamily="18" charset="0"/>
                <a:ea typeface="Times New Roman" panose="02020603050405020304" pitchFamily="18" charset="0"/>
              </a:rPr>
              <a:t>- the question prospective purchasers and licensees ask is ―how much more profit can be got form products and services sold under that brand than under any brand </a:t>
            </a:r>
            <a:endParaRPr lang="en-US" sz="2800" dirty="0"/>
          </a:p>
        </p:txBody>
      </p:sp>
    </p:spTree>
    <p:extLst>
      <p:ext uri="{BB962C8B-B14F-4D97-AF65-F5344CB8AC3E}">
        <p14:creationId xmlns:p14="http://schemas.microsoft.com/office/powerpoint/2010/main" val="227563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4C009-22CB-A86A-BEED-C8DF7F0D51DE}"/>
              </a:ext>
            </a:extLst>
          </p:cNvPr>
          <p:cNvSpPr>
            <a:spLocks noGrp="1"/>
          </p:cNvSpPr>
          <p:nvPr>
            <p:ph type="title"/>
          </p:nvPr>
        </p:nvSpPr>
        <p:spPr>
          <a:xfrm>
            <a:off x="0" y="0"/>
            <a:ext cx="12192000" cy="1047135"/>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Characteristics of a Brand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78219236-9713-82FB-6ABA-856EEA292BAC}"/>
              </a:ext>
            </a:extLst>
          </p:cNvPr>
          <p:cNvSpPr>
            <a:spLocks noGrp="1"/>
          </p:cNvSpPr>
          <p:nvPr>
            <p:ph sz="half" idx="1"/>
          </p:nvPr>
        </p:nvSpPr>
        <p:spPr>
          <a:xfrm>
            <a:off x="0" y="516194"/>
            <a:ext cx="6096000" cy="6341805"/>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The generic level</a:t>
            </a:r>
            <a:r>
              <a:rPr lang="en-US" sz="2800" kern="0" dirty="0">
                <a:solidFill>
                  <a:srgbClr val="000000"/>
                </a:solidFill>
                <a:effectLst/>
                <a:latin typeface="Times New Roman" panose="02020603050405020304" pitchFamily="18" charset="0"/>
                <a:ea typeface="Times New Roman" panose="02020603050405020304" pitchFamily="18" charset="0"/>
              </a:rPr>
              <a:t> is the commodity form that meets the buyer, or user‘s basic needs, for example the car satisfying transportation need</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Within the expected level</a:t>
            </a:r>
            <a:r>
              <a:rPr lang="en-US" sz="2800" kern="0" dirty="0">
                <a:solidFill>
                  <a:srgbClr val="000000"/>
                </a:solidFill>
                <a:effectLst/>
                <a:latin typeface="Times New Roman" panose="02020603050405020304" pitchFamily="18" charset="0"/>
                <a:ea typeface="Times New Roman" panose="02020603050405020304" pitchFamily="18" charset="0"/>
              </a:rPr>
              <a:t>, the commodity is value engineered to satisfy a specific target‘s minimum purchase conditions, such as functional capabilities, availability, pricing, etc. </a:t>
            </a:r>
            <a:endParaRPr lang="en-US" sz="2800" dirty="0"/>
          </a:p>
        </p:txBody>
      </p:sp>
      <p:sp>
        <p:nvSpPr>
          <p:cNvPr id="4" name="Content Placeholder 3">
            <a:extLst>
              <a:ext uri="{FF2B5EF4-FFF2-40B4-BE49-F238E27FC236}">
                <a16:creationId xmlns:a16="http://schemas.microsoft.com/office/drawing/2014/main" id="{3D6505F4-8471-56FD-E39A-12F4AD9F44B1}"/>
              </a:ext>
            </a:extLst>
          </p:cNvPr>
          <p:cNvSpPr>
            <a:spLocks noGrp="1"/>
          </p:cNvSpPr>
          <p:nvPr>
            <p:ph sz="half" idx="2"/>
          </p:nvPr>
        </p:nvSpPr>
        <p:spPr>
          <a:xfrm>
            <a:off x="6754760" y="0"/>
            <a:ext cx="5437239" cy="6857999"/>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With increased experience, buyers and users become more sophisticated, so the brand would need to be </a:t>
            </a:r>
            <a:r>
              <a:rPr lang="en-US" sz="2800" b="1" kern="0" dirty="0">
                <a:solidFill>
                  <a:srgbClr val="000000"/>
                </a:solidFill>
                <a:effectLst/>
                <a:latin typeface="Times New Roman" panose="02020603050405020304" pitchFamily="18" charset="0"/>
                <a:ea typeface="Times New Roman" panose="02020603050405020304" pitchFamily="18" charset="0"/>
              </a:rPr>
              <a:t>augmented</a:t>
            </a:r>
            <a:r>
              <a:rPr lang="en-US" sz="2800" kern="0" dirty="0">
                <a:solidFill>
                  <a:srgbClr val="000000"/>
                </a:solidFill>
                <a:effectLst/>
                <a:latin typeface="Times New Roman" panose="02020603050405020304" pitchFamily="18" charset="0"/>
                <a:ea typeface="Times New Roman" panose="02020603050405020304" pitchFamily="18" charset="0"/>
              </a:rPr>
              <a:t> in more refined ways, with added values satisfying non-functional (e.g. emotional) as well as functional </a:t>
            </a:r>
            <a:endParaRPr lang="en-US" sz="2800" dirty="0"/>
          </a:p>
        </p:txBody>
      </p:sp>
    </p:spTree>
    <p:extLst>
      <p:ext uri="{BB962C8B-B14F-4D97-AF65-F5344CB8AC3E}">
        <p14:creationId xmlns:p14="http://schemas.microsoft.com/office/powerpoint/2010/main" val="1652094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A2D80-9587-2D58-88F3-B05A473BAC51}"/>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Characteristics of a Brand</a:t>
            </a:r>
            <a:endParaRPr lang="en-US" sz="2800" dirty="0"/>
          </a:p>
        </p:txBody>
      </p:sp>
      <p:sp>
        <p:nvSpPr>
          <p:cNvPr id="3" name="Content Placeholder 2">
            <a:extLst>
              <a:ext uri="{FF2B5EF4-FFF2-40B4-BE49-F238E27FC236}">
                <a16:creationId xmlns:a16="http://schemas.microsoft.com/office/drawing/2014/main" id="{C4D63720-1BC4-6ADC-A7E6-9455C3974659}"/>
              </a:ext>
            </a:extLst>
          </p:cNvPr>
          <p:cNvSpPr>
            <a:spLocks noGrp="1"/>
          </p:cNvSpPr>
          <p:nvPr>
            <p:ph idx="1"/>
          </p:nvPr>
        </p:nvSpPr>
        <p:spPr>
          <a:xfrm>
            <a:off x="245806" y="545691"/>
            <a:ext cx="11946194" cy="6312309"/>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With even more experience of the brand, and therefore with a greater tendency to be more critical, it is only creativity that limits the extent to which the brand can mature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the potential level</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example, grocery retail buyers once regarded the Nestle confectionery brands as having reached the zenith of the augmented stage. To counter the threat of their brands slipping back to the expected brand, level, and therefore‘ having to fight on price, Nestle shifted their brands to the potential level by developing software for retailers to manage confectionery shelf space to maximize profitability.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8609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BE542-59DF-F001-FBD7-C79A9858255D}"/>
              </a:ext>
            </a:extLst>
          </p:cNvPr>
          <p:cNvSpPr>
            <a:spLocks noGrp="1"/>
          </p:cNvSpPr>
          <p:nvPr>
            <p:ph type="title"/>
          </p:nvPr>
        </p:nvSpPr>
        <p:spPr>
          <a:xfrm>
            <a:off x="0" y="0"/>
            <a:ext cx="12192000" cy="816638"/>
          </a:xfrm>
        </p:spPr>
        <p:txBody>
          <a:bodyPr>
            <a:normAutofit/>
          </a:bodyPr>
          <a:lstStyle/>
          <a:p>
            <a:pPr algn="just"/>
            <a:r>
              <a:rPr lang="en-US" sz="2800" dirty="0">
                <a:latin typeface="Times New Roman" panose="02020603050405020304" pitchFamily="18" charset="0"/>
                <a:cs typeface="Times New Roman" panose="02020603050405020304" pitchFamily="18" charset="0"/>
              </a:rPr>
              <a:t>Brand </a:t>
            </a:r>
          </a:p>
        </p:txBody>
      </p:sp>
      <p:sp>
        <p:nvSpPr>
          <p:cNvPr id="3" name="Content Placeholder 2">
            <a:extLst>
              <a:ext uri="{FF2B5EF4-FFF2-40B4-BE49-F238E27FC236}">
                <a16:creationId xmlns:a16="http://schemas.microsoft.com/office/drawing/2014/main" id="{C565B941-1E06-739D-6FB1-8F9A3057C734}"/>
              </a:ext>
            </a:extLst>
          </p:cNvPr>
          <p:cNvSpPr>
            <a:spLocks noGrp="1"/>
          </p:cNvSpPr>
          <p:nvPr>
            <p:ph sz="half" idx="1"/>
          </p:nvPr>
        </p:nvSpPr>
        <p:spPr>
          <a:xfrm>
            <a:off x="0" y="530942"/>
            <a:ext cx="6592529" cy="6327057"/>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Brands need to provide customers with a consistent, compelling experience in order not to confuse them, as confusion leads to doubt</a:t>
            </a:r>
            <a:endParaRPr lang="en-US" sz="2800" dirty="0"/>
          </a:p>
        </p:txBody>
      </p:sp>
      <p:pic>
        <p:nvPicPr>
          <p:cNvPr id="2050" name="Picture 2" descr="Free A Woman in Black Long Sleeve Shirt Holding a Potato Chips Stock Photo">
            <a:extLst>
              <a:ext uri="{FF2B5EF4-FFF2-40B4-BE49-F238E27FC236}">
                <a16:creationId xmlns:a16="http://schemas.microsoft.com/office/drawing/2014/main" id="{A6CB5597-3F89-55CE-C938-33E0AC8EF25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710363" y="1"/>
            <a:ext cx="5481637"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10D1542-5C71-CAE7-72D8-05E68651B885}"/>
              </a:ext>
            </a:extLst>
          </p:cNvPr>
          <p:cNvSpPr txBox="1"/>
          <p:nvPr/>
        </p:nvSpPr>
        <p:spPr>
          <a:xfrm>
            <a:off x="6710363" y="3760839"/>
            <a:ext cx="5481637" cy="923330"/>
          </a:xfrm>
          <a:prstGeom prst="rect">
            <a:avLst/>
          </a:prstGeom>
          <a:noFill/>
        </p:spPr>
        <p:txBody>
          <a:bodyPr wrap="square" rtlCol="0">
            <a:spAutoFit/>
          </a:bodyPr>
          <a:lstStyle/>
          <a:p>
            <a:r>
              <a:rPr lang="en-US"/>
              <a:t>https://www.pexels.com/photo/a-woman-in-black-long-sleeve-shirt-holding-a-potato-chips-4090833/</a:t>
            </a:r>
            <a:endParaRPr lang="en-US" dirty="0"/>
          </a:p>
        </p:txBody>
      </p:sp>
    </p:spTree>
    <p:extLst>
      <p:ext uri="{BB962C8B-B14F-4D97-AF65-F5344CB8AC3E}">
        <p14:creationId xmlns:p14="http://schemas.microsoft.com/office/powerpoint/2010/main" val="31162362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72378-CF3E-2AD2-D33A-AF62213C6BB4}"/>
              </a:ext>
            </a:extLst>
          </p:cNvPr>
          <p:cNvSpPr>
            <a:spLocks noGrp="1"/>
          </p:cNvSpPr>
          <p:nvPr>
            <p:ph type="title"/>
          </p:nvPr>
        </p:nvSpPr>
        <p:spPr>
          <a:xfrm>
            <a:off x="0" y="0"/>
            <a:ext cx="12192000" cy="707923"/>
          </a:xfrm>
        </p:spPr>
        <p:txBody>
          <a:bodyPr>
            <a:normAutofit/>
          </a:bodyPr>
          <a:lstStyle/>
          <a:p>
            <a:r>
              <a:rPr lang="en-US" sz="2800" dirty="0">
                <a:latin typeface="Times New Roman" panose="02020603050405020304" pitchFamily="18" charset="0"/>
                <a:cs typeface="Times New Roman" panose="02020603050405020304" pitchFamily="18" charset="0"/>
              </a:rPr>
              <a:t>Dimensions of a Brand </a:t>
            </a:r>
          </a:p>
        </p:txBody>
      </p:sp>
      <p:sp>
        <p:nvSpPr>
          <p:cNvPr id="3" name="Content Placeholder 2">
            <a:extLst>
              <a:ext uri="{FF2B5EF4-FFF2-40B4-BE49-F238E27FC236}">
                <a16:creationId xmlns:a16="http://schemas.microsoft.com/office/drawing/2014/main" id="{DC50EA1C-1490-8155-5DD9-0E857FAD2B88}"/>
              </a:ext>
            </a:extLst>
          </p:cNvPr>
          <p:cNvSpPr>
            <a:spLocks noGrp="1"/>
          </p:cNvSpPr>
          <p:nvPr>
            <p:ph sz="half" idx="1"/>
          </p:nvPr>
        </p:nvSpPr>
        <p:spPr>
          <a:xfrm>
            <a:off x="0" y="545690"/>
            <a:ext cx="6096000" cy="6415549"/>
          </a:xfrm>
        </p:spPr>
        <p:txBody>
          <a:bodyPr>
            <a:normAutofit/>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Slogan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are you going to describe the essence of the brand to your customers in one short, memorable, and motivating sentence?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This should hint at the central organizing thought, without necessarily stating it.- the central organizing thought of the BMW brand is -competitive achievement, but the slogan is -the ultimate driving machine</a:t>
            </a:r>
            <a:endParaRPr lang="en-US" sz="2800" dirty="0"/>
          </a:p>
          <a:p>
            <a:pPr marL="114300" marR="0" indent="0" algn="just">
              <a:lnSpc>
                <a:spcPct val="115000"/>
              </a:lnSpc>
              <a:spcBef>
                <a:spcPts val="0"/>
              </a:spcBef>
              <a:spcAft>
                <a:spcPts val="0"/>
              </a:spcAft>
              <a:buNone/>
            </a:pPr>
            <a:endPar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 marR="0" indent="0" algn="just">
              <a:lnSpc>
                <a:spcPct val="115000"/>
              </a:lnSpc>
              <a:spcBef>
                <a:spcPts val="0"/>
              </a:spcBef>
              <a:spcAft>
                <a:spcPts val="0"/>
              </a:spcAft>
              <a:buNone/>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5620B90-9F17-5807-3DDB-8F7941195CAE}"/>
              </a:ext>
            </a:extLst>
          </p:cNvPr>
          <p:cNvSpPr>
            <a:spLocks noGrp="1"/>
          </p:cNvSpPr>
          <p:nvPr>
            <p:ph sz="half" idx="2"/>
          </p:nvPr>
        </p:nvSpPr>
        <p:spPr>
          <a:xfrm>
            <a:off x="6096000" y="-132735"/>
            <a:ext cx="6096000" cy="7093974"/>
          </a:xfrm>
        </p:spPr>
        <p:txBody>
          <a:bodyPr>
            <a:normAutofit/>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Essence of the Brand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are you going to describe the essence of the brand to your colleagues and business partners in one short, memorable, and motivating sentence? What makes it special?</a:t>
            </a:r>
          </a:p>
          <a:p>
            <a:pPr marL="0" marR="0" lvl="0" indent="0" algn="just">
              <a:lnSpc>
                <a:spcPct val="115000"/>
              </a:lnSpc>
              <a:spcBef>
                <a:spcPts val="0"/>
              </a:spcBef>
              <a:spcAft>
                <a:spcPts val="0"/>
              </a:spcAft>
              <a:buNone/>
            </a:pPr>
            <a:endParaRPr lang="en-US" sz="2800" dirty="0"/>
          </a:p>
        </p:txBody>
      </p:sp>
    </p:spTree>
    <p:extLst>
      <p:ext uri="{BB962C8B-B14F-4D97-AF65-F5344CB8AC3E}">
        <p14:creationId xmlns:p14="http://schemas.microsoft.com/office/powerpoint/2010/main" val="629446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5E894-A7AE-4A5A-D727-6F85C6C7A05F}"/>
              </a:ext>
            </a:extLst>
          </p:cNvPr>
          <p:cNvSpPr>
            <a:spLocks noGrp="1"/>
          </p:cNvSpPr>
          <p:nvPr>
            <p:ph type="title"/>
          </p:nvPr>
        </p:nvSpPr>
        <p:spPr>
          <a:xfrm>
            <a:off x="0" y="0"/>
            <a:ext cx="12192000" cy="1091381"/>
          </a:xfrm>
        </p:spPr>
        <p:txBody>
          <a:bodyPr/>
          <a:lstStyle/>
          <a:p>
            <a:r>
              <a:rPr lang="en-US" sz="3600" dirty="0"/>
              <a:t>Dimensions of a Brand </a:t>
            </a:r>
            <a:endParaRPr lang="en-US" dirty="0"/>
          </a:p>
        </p:txBody>
      </p:sp>
      <p:sp>
        <p:nvSpPr>
          <p:cNvPr id="3" name="Content Placeholder 2">
            <a:extLst>
              <a:ext uri="{FF2B5EF4-FFF2-40B4-BE49-F238E27FC236}">
                <a16:creationId xmlns:a16="http://schemas.microsoft.com/office/drawing/2014/main" id="{B9F91C2C-8D14-0DF3-1683-5EEE338A76F4}"/>
              </a:ext>
            </a:extLst>
          </p:cNvPr>
          <p:cNvSpPr>
            <a:spLocks noGrp="1"/>
          </p:cNvSpPr>
          <p:nvPr>
            <p:ph sz="half" idx="1"/>
          </p:nvPr>
        </p:nvSpPr>
        <p:spPr>
          <a:xfrm>
            <a:off x="0" y="560439"/>
            <a:ext cx="5692877" cy="6297561"/>
          </a:xfrm>
        </p:spPr>
        <p:txBody>
          <a:bodyPr>
            <a:normAutofit lnSpcReduction="10000"/>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Personality of the Brand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800" kern="0" dirty="0">
                <a:solidFill>
                  <a:srgbClr val="000000"/>
                </a:solidFill>
                <a:effectLst/>
                <a:latin typeface="Times New Roman" panose="02020603050405020304" pitchFamily="18" charset="0"/>
                <a:ea typeface="Times New Roman" panose="02020603050405020304" pitchFamily="18" charset="0"/>
              </a:rPr>
              <a:t>If the brand were indeed human, what sort of person would it is - jovial, serious, sporty, aristocratic, or cunning?</a:t>
            </a:r>
          </a:p>
          <a:p>
            <a:pPr marL="342900" marR="0" lvl="0" indent="-342900" algn="just">
              <a:lnSpc>
                <a:spcPct val="115000"/>
              </a:lnSpc>
              <a:spcBef>
                <a:spcPts val="0"/>
              </a:spcBef>
              <a:spcAft>
                <a:spcPts val="0"/>
              </a:spcAft>
              <a:buFont typeface="+mj-lt"/>
              <a:buAutoNum type="arabicPeriod"/>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Tastes/Appearance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does the brand like? What does it look like? What does it wear? How does it speak?</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will include the iconography of the brand - the icons, the symbols, the trade dress, the typeface, and the look and feel.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58E5518-A9DE-E221-D947-3F59B8803638}"/>
              </a:ext>
            </a:extLst>
          </p:cNvPr>
          <p:cNvSpPr>
            <a:spLocks noGrp="1"/>
          </p:cNvSpPr>
          <p:nvPr>
            <p:ph sz="half" idx="2"/>
          </p:nvPr>
        </p:nvSpPr>
        <p:spPr>
          <a:xfrm>
            <a:off x="6096000" y="0"/>
            <a:ext cx="6096000" cy="6857999"/>
          </a:xfrm>
        </p:spPr>
        <p:txBody>
          <a:bodyPr>
            <a:normAutofit lnSpcReduction="10000"/>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Values of the Brand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does the brand stand for? What does it believe in? What would it make a stand 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Heritage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All great brands have stories about them. Some are favorable, some are less favorable, but all of them work to explain what the brand is all about</a:t>
            </a:r>
            <a:endParaRPr lang="en-US" sz="2800" dirty="0"/>
          </a:p>
        </p:txBody>
      </p:sp>
    </p:spTree>
    <p:extLst>
      <p:ext uri="{BB962C8B-B14F-4D97-AF65-F5344CB8AC3E}">
        <p14:creationId xmlns:p14="http://schemas.microsoft.com/office/powerpoint/2010/main" val="1885430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6EB1A-63AB-4115-D71C-09961FAD38E2}"/>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cs typeface="Times New Roman" panose="02020603050405020304" pitchFamily="18" charset="0"/>
              </a:rPr>
              <a:t>Dimensions of a Brand </a:t>
            </a:r>
          </a:p>
        </p:txBody>
      </p:sp>
      <p:sp>
        <p:nvSpPr>
          <p:cNvPr id="3" name="Content Placeholder 2">
            <a:extLst>
              <a:ext uri="{FF2B5EF4-FFF2-40B4-BE49-F238E27FC236}">
                <a16:creationId xmlns:a16="http://schemas.microsoft.com/office/drawing/2014/main" id="{0598178C-3B65-23EC-AA47-8FAE87489032}"/>
              </a:ext>
            </a:extLst>
          </p:cNvPr>
          <p:cNvSpPr>
            <a:spLocks noGrp="1"/>
          </p:cNvSpPr>
          <p:nvPr>
            <p:ph sz="half" idx="1"/>
          </p:nvPr>
        </p:nvSpPr>
        <p:spPr>
          <a:xfrm>
            <a:off x="-1" y="589934"/>
            <a:ext cx="7536425" cy="6120581"/>
          </a:xfrm>
        </p:spPr>
        <p:txBody>
          <a:bodyPr>
            <a:noAutofit/>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Emotional Benefits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11430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does the brand do for its customers?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Avoids pain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Reduces pain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Gives pleasure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Hard Benefits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What does the brand offer its customers in tangible, quantifiable terms? These are the benefits as in ―Features, Advantages and Benefits</a:t>
            </a:r>
            <a:endParaRPr lang="en-US" sz="2800" dirty="0"/>
          </a:p>
        </p:txBody>
      </p:sp>
      <p:pic>
        <p:nvPicPr>
          <p:cNvPr id="3074" name="Picture 2" descr="Free Woman Showing Her Red Cup Stock Photo">
            <a:extLst>
              <a:ext uri="{FF2B5EF4-FFF2-40B4-BE49-F238E27FC236}">
                <a16:creationId xmlns:a16="http://schemas.microsoft.com/office/drawing/2014/main" id="{62AFA859-9981-BE3C-0AA6-98E50E37A50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36426" y="-79374"/>
            <a:ext cx="4655573" cy="36927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AA71AF4-AC69-D107-FF7E-FD36233A4A9F}"/>
              </a:ext>
            </a:extLst>
          </p:cNvPr>
          <p:cNvSpPr txBox="1"/>
          <p:nvPr/>
        </p:nvSpPr>
        <p:spPr>
          <a:xfrm>
            <a:off x="7536424" y="3760839"/>
            <a:ext cx="4655573" cy="430887"/>
          </a:xfrm>
          <a:prstGeom prst="rect">
            <a:avLst/>
          </a:prstGeom>
          <a:noFill/>
        </p:spPr>
        <p:txBody>
          <a:bodyPr wrap="square" rtlCol="0">
            <a:spAutoFit/>
          </a:bodyPr>
          <a:lstStyle/>
          <a:p>
            <a:r>
              <a:rPr lang="en-US" sz="1100" dirty="0"/>
              <a:t>https://www.pexels.com/photo/woman-showing-her-red-cup-13226200/</a:t>
            </a:r>
          </a:p>
        </p:txBody>
      </p:sp>
    </p:spTree>
    <p:extLst>
      <p:ext uri="{BB962C8B-B14F-4D97-AF65-F5344CB8AC3E}">
        <p14:creationId xmlns:p14="http://schemas.microsoft.com/office/powerpoint/2010/main" val="3903275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FB0F5-BA13-8C1A-EC5C-23C4E0EC55EA}"/>
              </a:ext>
            </a:extLst>
          </p:cNvPr>
          <p:cNvSpPr>
            <a:spLocks noGrp="1"/>
          </p:cNvSpPr>
          <p:nvPr>
            <p:ph type="title"/>
          </p:nvPr>
        </p:nvSpPr>
        <p:spPr>
          <a:xfrm>
            <a:off x="0" y="0"/>
            <a:ext cx="12192000" cy="1930400"/>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Awareness is Vitally Important</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46D2B3C9-0A27-350F-1E23-253C7D9AC4E3}"/>
              </a:ext>
            </a:extLst>
          </p:cNvPr>
          <p:cNvSpPr>
            <a:spLocks noGrp="1"/>
          </p:cNvSpPr>
          <p:nvPr>
            <p:ph idx="1"/>
          </p:nvPr>
        </p:nvSpPr>
        <p:spPr>
          <a:xfrm>
            <a:off x="0" y="707923"/>
            <a:ext cx="12192000" cy="6150077"/>
          </a:xfrm>
        </p:spPr>
        <p:txBody>
          <a:bodyPr>
            <a:normAutofit/>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awareness is vitally important for all brands but high brand awareness without an understanding of what sets the company  apart from the competition does virtually no good. Many marketers experience confusion on this point.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Strategic awareness occurs when not only does the person recognize your brand, but they also understand the distinctive qualities that make it better than the competition. </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Strategic awareness occurs when you have differentiated your brand in the mind of your market. </a:t>
            </a:r>
            <a:endParaRPr lang="en-US" sz="2800" dirty="0"/>
          </a:p>
        </p:txBody>
      </p:sp>
    </p:spTree>
    <p:extLst>
      <p:ext uri="{BB962C8B-B14F-4D97-AF65-F5344CB8AC3E}">
        <p14:creationId xmlns:p14="http://schemas.microsoft.com/office/powerpoint/2010/main" val="295530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E076E-C542-4D63-A17B-560569F25665}"/>
              </a:ext>
            </a:extLst>
          </p:cNvPr>
          <p:cNvSpPr>
            <a:spLocks noGrp="1"/>
          </p:cNvSpPr>
          <p:nvPr>
            <p:ph type="title"/>
          </p:nvPr>
        </p:nvSpPr>
        <p:spPr>
          <a:xfrm>
            <a:off x="0" y="0"/>
            <a:ext cx="12192000" cy="1017639"/>
          </a:xfrm>
        </p:spPr>
        <p:txBody>
          <a:bodyPr>
            <a:normAutofit/>
          </a:bodyPr>
          <a:lstStyle/>
          <a:p>
            <a:r>
              <a:rPr lang="en-US" sz="2800" dirty="0">
                <a:latin typeface="Times New Roman" panose="02020603050405020304" pitchFamily="18" charset="0"/>
                <a:cs typeface="Times New Roman" panose="02020603050405020304" pitchFamily="18" charset="0"/>
              </a:rPr>
              <a:t>Brands and Products</a:t>
            </a:r>
          </a:p>
        </p:txBody>
      </p:sp>
      <p:sp>
        <p:nvSpPr>
          <p:cNvPr id="3" name="Content Placeholder 2">
            <a:extLst>
              <a:ext uri="{FF2B5EF4-FFF2-40B4-BE49-F238E27FC236}">
                <a16:creationId xmlns:a16="http://schemas.microsoft.com/office/drawing/2014/main" id="{FF2252D1-787C-2A78-0EE9-FDBA10719ABA}"/>
              </a:ext>
            </a:extLst>
          </p:cNvPr>
          <p:cNvSpPr>
            <a:spLocks noGrp="1"/>
          </p:cNvSpPr>
          <p:nvPr>
            <p:ph sz="half" idx="1"/>
          </p:nvPr>
        </p:nvSpPr>
        <p:spPr>
          <a:xfrm>
            <a:off x="0" y="855406"/>
            <a:ext cx="8568812" cy="6002594"/>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Brands are rarely developed in isolation. They normally fall within a business‘ product line or product group</a:t>
            </a:r>
          </a:p>
          <a:p>
            <a:pPr algn="just"/>
            <a:r>
              <a:rPr lang="en-US" sz="2800" kern="0" dirty="0">
                <a:solidFill>
                  <a:srgbClr val="000000"/>
                </a:solidFill>
                <a:effectLst/>
                <a:latin typeface="Times New Roman" panose="02020603050405020304" pitchFamily="18" charset="0"/>
                <a:ea typeface="Times New Roman" panose="02020603050405020304" pitchFamily="18" charset="0"/>
              </a:rPr>
              <a:t>A product line is a group of brands that are closely related in terms of their functions and the benefits they provide</a:t>
            </a:r>
            <a:endParaRPr lang="en-US" sz="2800" dirty="0"/>
          </a:p>
        </p:txBody>
      </p:sp>
      <p:pic>
        <p:nvPicPr>
          <p:cNvPr id="4098" name="Picture 2" descr="Free Reusable containers for cleaning products on table Stock Photo">
            <a:extLst>
              <a:ext uri="{FF2B5EF4-FFF2-40B4-BE49-F238E27FC236}">
                <a16:creationId xmlns:a16="http://schemas.microsoft.com/office/drawing/2014/main" id="{5EA1B900-943A-5FBC-A57B-A2DEA384D99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68813" y="1"/>
            <a:ext cx="3623186" cy="32446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ECF8E87-C5AE-EE64-AE94-653091A07121}"/>
              </a:ext>
            </a:extLst>
          </p:cNvPr>
          <p:cNvSpPr txBox="1"/>
          <p:nvPr/>
        </p:nvSpPr>
        <p:spPr>
          <a:xfrm>
            <a:off x="8568812" y="3429000"/>
            <a:ext cx="362318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https://www.pexels.com/photo/reusable-containers-for-cleaning-products-on-table-5217887/</a:t>
            </a:r>
          </a:p>
        </p:txBody>
      </p:sp>
    </p:spTree>
    <p:extLst>
      <p:ext uri="{BB962C8B-B14F-4D97-AF65-F5344CB8AC3E}">
        <p14:creationId xmlns:p14="http://schemas.microsoft.com/office/powerpoint/2010/main" val="1148451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5A3DD-7714-0C37-36BE-B8D2DE163464}"/>
              </a:ext>
            </a:extLst>
          </p:cNvPr>
          <p:cNvSpPr>
            <a:spLocks noGrp="1"/>
          </p:cNvSpPr>
          <p:nvPr>
            <p:ph type="title"/>
          </p:nvPr>
        </p:nvSpPr>
        <p:spPr>
          <a:xfrm>
            <a:off x="0" y="0"/>
            <a:ext cx="12192000" cy="988142"/>
          </a:xfrm>
        </p:spPr>
        <p:txBody>
          <a:bodyPr>
            <a:normAutofit/>
          </a:bodyPr>
          <a:lstStyle/>
          <a:p>
            <a:r>
              <a:rPr lang="en-US" sz="2800" dirty="0">
                <a:latin typeface="Times New Roman" panose="02020603050405020304" pitchFamily="18" charset="0"/>
                <a:cs typeface="Times New Roman" panose="02020603050405020304" pitchFamily="18" charset="0"/>
              </a:rPr>
              <a:t>Establishing a brand </a:t>
            </a:r>
          </a:p>
        </p:txBody>
      </p:sp>
      <p:sp>
        <p:nvSpPr>
          <p:cNvPr id="3" name="Content Placeholder 2">
            <a:extLst>
              <a:ext uri="{FF2B5EF4-FFF2-40B4-BE49-F238E27FC236}">
                <a16:creationId xmlns:a16="http://schemas.microsoft.com/office/drawing/2014/main" id="{08BE2195-5EB1-8E4A-9B43-644C53358155}"/>
              </a:ext>
            </a:extLst>
          </p:cNvPr>
          <p:cNvSpPr>
            <a:spLocks noGrp="1"/>
          </p:cNvSpPr>
          <p:nvPr>
            <p:ph idx="1"/>
          </p:nvPr>
        </p:nvSpPr>
        <p:spPr>
          <a:xfrm>
            <a:off x="0" y="840658"/>
            <a:ext cx="12049432" cy="6017341"/>
          </a:xfrm>
        </p:spPr>
        <p:txBody>
          <a:bodyPr>
            <a:normAutofit/>
          </a:bodyPr>
          <a:lstStyle/>
          <a:p>
            <a:pPr algn="just"/>
            <a:r>
              <a:rPr lang="en-US" sz="2800" kern="0" dirty="0">
                <a:solidFill>
                  <a:srgbClr val="000000"/>
                </a:solidFill>
                <a:latin typeface="Times New Roman" panose="02020603050405020304" pitchFamily="18" charset="0"/>
                <a:ea typeface="Times New Roman" panose="02020603050405020304" pitchFamily="18" charset="0"/>
              </a:rPr>
              <a:t>I</a:t>
            </a:r>
            <a:r>
              <a:rPr lang="en-US" sz="2800" kern="0" dirty="0">
                <a:solidFill>
                  <a:srgbClr val="000000"/>
                </a:solidFill>
                <a:effectLst/>
                <a:latin typeface="Times New Roman" panose="02020603050405020304" pitchFamily="18" charset="0"/>
                <a:ea typeface="Times New Roman" panose="02020603050405020304" pitchFamily="18" charset="0"/>
              </a:rPr>
              <a:t>f a brand is successful in making a connection with people and communicating its distinct advantage, people will want to tell others about it and word-of-mouth advertising will develop naturally not to mention writers in the press will want to write about the brand. </a:t>
            </a:r>
          </a:p>
          <a:p>
            <a:pPr algn="just"/>
            <a:r>
              <a:rPr lang="en-US" sz="2800" kern="0" dirty="0">
                <a:solidFill>
                  <a:srgbClr val="000000"/>
                </a:solidFill>
                <a:latin typeface="Times New Roman" panose="02020603050405020304" pitchFamily="18" charset="0"/>
                <a:ea typeface="Times New Roman" panose="02020603050405020304" pitchFamily="18" charset="0"/>
              </a:rPr>
              <a:t>B</a:t>
            </a:r>
            <a:r>
              <a:rPr lang="en-US" sz="2800" kern="0" dirty="0">
                <a:solidFill>
                  <a:srgbClr val="000000"/>
                </a:solidFill>
                <a:effectLst/>
                <a:latin typeface="Times New Roman" panose="02020603050405020304" pitchFamily="18" charset="0"/>
                <a:ea typeface="Times New Roman" panose="02020603050405020304" pitchFamily="18" charset="0"/>
              </a:rPr>
              <a:t>randing is to communicate what the brand distinctively stands for using as few words or images as possible</a:t>
            </a:r>
            <a:endParaRPr lang="en-US" sz="2800" dirty="0"/>
          </a:p>
        </p:txBody>
      </p:sp>
    </p:spTree>
    <p:extLst>
      <p:ext uri="{BB962C8B-B14F-4D97-AF65-F5344CB8AC3E}">
        <p14:creationId xmlns:p14="http://schemas.microsoft.com/office/powerpoint/2010/main" val="23320723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E5855-E11F-77E4-8201-A25E339946B1}"/>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cs typeface="Times New Roman" panose="02020603050405020304" pitchFamily="18" charset="0"/>
              </a:rPr>
              <a:t>Brand Management </a:t>
            </a:r>
          </a:p>
        </p:txBody>
      </p:sp>
      <p:sp>
        <p:nvSpPr>
          <p:cNvPr id="3" name="Content Placeholder 2">
            <a:extLst>
              <a:ext uri="{FF2B5EF4-FFF2-40B4-BE49-F238E27FC236}">
                <a16:creationId xmlns:a16="http://schemas.microsoft.com/office/drawing/2014/main" id="{E5853754-EF88-457D-F033-A4D20904B815}"/>
              </a:ext>
            </a:extLst>
          </p:cNvPr>
          <p:cNvSpPr>
            <a:spLocks noGrp="1"/>
          </p:cNvSpPr>
          <p:nvPr>
            <p:ph idx="1"/>
          </p:nvPr>
        </p:nvSpPr>
        <p:spPr>
          <a:xfrm>
            <a:off x="0" y="816638"/>
            <a:ext cx="12192000" cy="6041361"/>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a brand is not effectively managed then a perception can be created in the mind of the  market that you do not necessarily desire. </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Branding is all about perception. Brand management recognizes that your market‘s perceptions may be different from what you desire while it attempts to shape those perceptions and adjust the branding strategy to ensure the market‘s perceptions are exactly what you intend.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398632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FED94-7011-2067-D96B-074C32B63BA2}"/>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Benefits of a strong Brand</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65ED2ED7-24FA-45C3-F156-BC57AE23BC94}"/>
              </a:ext>
            </a:extLst>
          </p:cNvPr>
          <p:cNvSpPr>
            <a:spLocks noGrp="1"/>
          </p:cNvSpPr>
          <p:nvPr>
            <p:ph sz="half" idx="1"/>
          </p:nvPr>
        </p:nvSpPr>
        <p:spPr>
          <a:xfrm>
            <a:off x="0" y="471948"/>
            <a:ext cx="5840359" cy="6386052"/>
          </a:xfrm>
        </p:spPr>
        <p:txBody>
          <a:bodyPr>
            <a:normAutofit/>
          </a:bodyPr>
          <a:lstStyle/>
          <a:p>
            <a:pPr marL="0" marR="0" lvl="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strong brand influences the buying decision and shapes the ownership</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experience.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Branding creates trust and an emotional attachment to the product or company</a:t>
            </a:r>
            <a:endParaRPr lang="en-US" sz="2800" dirty="0"/>
          </a:p>
        </p:txBody>
      </p:sp>
      <p:sp>
        <p:nvSpPr>
          <p:cNvPr id="4" name="Content Placeholder 3">
            <a:extLst>
              <a:ext uri="{FF2B5EF4-FFF2-40B4-BE49-F238E27FC236}">
                <a16:creationId xmlns:a16="http://schemas.microsoft.com/office/drawing/2014/main" id="{430B5705-E713-6FF8-3860-C1D54A0F9058}"/>
              </a:ext>
            </a:extLst>
          </p:cNvPr>
          <p:cNvSpPr>
            <a:spLocks noGrp="1"/>
          </p:cNvSpPr>
          <p:nvPr>
            <p:ph sz="half" idx="2"/>
          </p:nvPr>
        </p:nvSpPr>
        <p:spPr>
          <a:xfrm>
            <a:off x="5840360" y="0"/>
            <a:ext cx="6351639" cy="6858000"/>
          </a:xfrm>
        </p:spPr>
        <p:txBody>
          <a:bodyPr>
            <a:normAutofit/>
          </a:bodyPr>
          <a:lstStyle/>
          <a:p>
            <a:pPr marL="0" marR="0" lvl="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strong brand can command a premium price and maximize the number of</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units that can be sold at that premium. Branding helps make purchasing decisions easier</a:t>
            </a:r>
          </a:p>
          <a:p>
            <a:pPr marL="0" marR="0" lvl="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rPr>
              <a:t>Branding will help you fence off your customers from the competition and protect your market share while building mind share. </a:t>
            </a:r>
            <a:endParaRPr lang="en-US" sz="2800" dirty="0"/>
          </a:p>
        </p:txBody>
      </p:sp>
    </p:spTree>
    <p:extLst>
      <p:ext uri="{BB962C8B-B14F-4D97-AF65-F5344CB8AC3E}">
        <p14:creationId xmlns:p14="http://schemas.microsoft.com/office/powerpoint/2010/main" val="3706690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C28C4-F402-6144-FF9E-87ACB6D745DC}"/>
              </a:ext>
            </a:extLst>
          </p:cNvPr>
          <p:cNvSpPr>
            <a:spLocks noGrp="1"/>
          </p:cNvSpPr>
          <p:nvPr>
            <p:ph type="title"/>
          </p:nvPr>
        </p:nvSpPr>
        <p:spPr>
          <a:xfrm>
            <a:off x="0" y="0"/>
            <a:ext cx="12192000" cy="943897"/>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Benefits of a strong brand</a:t>
            </a:r>
            <a:endParaRPr lang="en-US" dirty="0"/>
          </a:p>
        </p:txBody>
      </p:sp>
      <p:sp>
        <p:nvSpPr>
          <p:cNvPr id="3" name="Content Placeholder 2">
            <a:extLst>
              <a:ext uri="{FF2B5EF4-FFF2-40B4-BE49-F238E27FC236}">
                <a16:creationId xmlns:a16="http://schemas.microsoft.com/office/drawing/2014/main" id="{39CEA0A4-ADE5-AB7E-5B63-B04DEF8C322E}"/>
              </a:ext>
            </a:extLst>
          </p:cNvPr>
          <p:cNvSpPr>
            <a:spLocks noGrp="1"/>
          </p:cNvSpPr>
          <p:nvPr>
            <p:ph sz="half" idx="1"/>
          </p:nvPr>
        </p:nvSpPr>
        <p:spPr>
          <a:xfrm>
            <a:off x="0" y="648928"/>
            <a:ext cx="6577779" cy="6209071"/>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A brand is something that nobody can take away from you. Competitors may be able to copy your products, your patents will someday expire, trade secrets will leak to the competition, your proprietary manufacturing plant will eventually become obsolete, but your brand will live on and continue to be uniquely yours</a:t>
            </a:r>
            <a:endParaRPr lang="en-US" sz="2800" dirty="0"/>
          </a:p>
        </p:txBody>
      </p:sp>
      <p:sp>
        <p:nvSpPr>
          <p:cNvPr id="4" name="Content Placeholder 3">
            <a:extLst>
              <a:ext uri="{FF2B5EF4-FFF2-40B4-BE49-F238E27FC236}">
                <a16:creationId xmlns:a16="http://schemas.microsoft.com/office/drawing/2014/main" id="{BA94D566-6F92-23D0-877C-466198093CA3}"/>
              </a:ext>
            </a:extLst>
          </p:cNvPr>
          <p:cNvSpPr>
            <a:spLocks noGrp="1"/>
          </p:cNvSpPr>
          <p:nvPr>
            <p:ph sz="half" idx="2"/>
          </p:nvPr>
        </p:nvSpPr>
        <p:spPr>
          <a:xfrm>
            <a:off x="6577780" y="191729"/>
            <a:ext cx="5614219" cy="6666270"/>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strong brand can make actual product features virtually insignificant. A solid branding strategy communicates a strong, consistent message about the value of your company. </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strong brand helps you sell value and the intangibles that surround your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46015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66564-3843-543E-4D59-0D3B229183BF}"/>
              </a:ext>
            </a:extLst>
          </p:cNvPr>
          <p:cNvSpPr>
            <a:spLocks noGrp="1"/>
          </p:cNvSpPr>
          <p:nvPr>
            <p:ph type="title"/>
          </p:nvPr>
        </p:nvSpPr>
        <p:spPr>
          <a:xfrm>
            <a:off x="0" y="0"/>
            <a:ext cx="12192000" cy="1002890"/>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Benefits of a strong brand</a:t>
            </a:r>
            <a:endParaRPr lang="en-US" dirty="0"/>
          </a:p>
        </p:txBody>
      </p:sp>
      <p:sp>
        <p:nvSpPr>
          <p:cNvPr id="3" name="Content Placeholder 2">
            <a:extLst>
              <a:ext uri="{FF2B5EF4-FFF2-40B4-BE49-F238E27FC236}">
                <a16:creationId xmlns:a16="http://schemas.microsoft.com/office/drawing/2014/main" id="{920EEBE4-F41F-988C-7862-7510E93D9310}"/>
              </a:ext>
            </a:extLst>
          </p:cNvPr>
          <p:cNvSpPr>
            <a:spLocks noGrp="1"/>
          </p:cNvSpPr>
          <p:nvPr>
            <p:ph sz="half" idx="1"/>
          </p:nvPr>
        </p:nvSpPr>
        <p:spPr>
          <a:xfrm>
            <a:off x="0" y="722670"/>
            <a:ext cx="6986058" cy="6135329"/>
          </a:xfrm>
        </p:spPr>
        <p:txBody>
          <a:bodyPr/>
          <a:lstStyle/>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 strong brand signals that you want to build customer loyalty, not just sell product. </a:t>
            </a: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Branding builds name recognition for your company or product</a:t>
            </a:r>
          </a:p>
          <a:p>
            <a:pPr marL="0" marR="0" lvl="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brand will help you articulate your company‘s values and explain why</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are competing in your market.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Close-up Photo of an Engine Brand  Stock Photo">
            <a:extLst>
              <a:ext uri="{FF2B5EF4-FFF2-40B4-BE49-F238E27FC236}">
                <a16:creationId xmlns:a16="http://schemas.microsoft.com/office/drawing/2014/main" id="{F2FE6C07-5941-4E13-5A1A-7894C9BED11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986058" y="-132734"/>
            <a:ext cx="5205942" cy="38640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2A4220D-A9B6-C4EF-A0B3-0215D103AFB8}"/>
              </a:ext>
            </a:extLst>
          </p:cNvPr>
          <p:cNvSpPr txBox="1"/>
          <p:nvPr/>
        </p:nvSpPr>
        <p:spPr>
          <a:xfrm>
            <a:off x="6986058" y="3908323"/>
            <a:ext cx="5205941" cy="646331"/>
          </a:xfrm>
          <a:prstGeom prst="rect">
            <a:avLst/>
          </a:prstGeom>
          <a:noFill/>
        </p:spPr>
        <p:txBody>
          <a:bodyPr wrap="square" rtlCol="0">
            <a:spAutoFit/>
          </a:bodyPr>
          <a:lstStyle/>
          <a:p>
            <a:r>
              <a:rPr lang="en-US"/>
              <a:t>https://www.pexels.com/photo/close-up-photo-of-an-engine-brand-11671100/</a:t>
            </a:r>
            <a:endParaRPr lang="en-US" dirty="0"/>
          </a:p>
        </p:txBody>
      </p:sp>
    </p:spTree>
    <p:extLst>
      <p:ext uri="{BB962C8B-B14F-4D97-AF65-F5344CB8AC3E}">
        <p14:creationId xmlns:p14="http://schemas.microsoft.com/office/powerpoint/2010/main" val="22011840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34B7A-DCEB-21B8-FE7F-A4AC623B317F}"/>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3 Cs of Branding </a:t>
            </a:r>
            <a:b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49629E0-5685-96D9-00B0-38285B5F822C}"/>
              </a:ext>
            </a:extLst>
          </p:cNvPr>
          <p:cNvSpPr>
            <a:spLocks noGrp="1"/>
          </p:cNvSpPr>
          <p:nvPr>
            <p:ph sz="half" idx="1"/>
          </p:nvPr>
        </p:nvSpPr>
        <p:spPr>
          <a:xfrm>
            <a:off x="0" y="516194"/>
            <a:ext cx="4861369" cy="6341806"/>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Clarity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Strong brands are clear about what they are and what they are not. They understand their unique promise of value. And this promise of value sets them apart from their competitors</a:t>
            </a:r>
            <a:endParaRPr lang="en-US" sz="2800" dirty="0"/>
          </a:p>
        </p:txBody>
      </p:sp>
      <p:sp>
        <p:nvSpPr>
          <p:cNvPr id="4" name="Content Placeholder 3">
            <a:extLst>
              <a:ext uri="{FF2B5EF4-FFF2-40B4-BE49-F238E27FC236}">
                <a16:creationId xmlns:a16="http://schemas.microsoft.com/office/drawing/2014/main" id="{9D0F64C5-15D0-C946-0EB0-B987E104B9C5}"/>
              </a:ext>
            </a:extLst>
          </p:cNvPr>
          <p:cNvSpPr>
            <a:spLocks noGrp="1"/>
          </p:cNvSpPr>
          <p:nvPr>
            <p:ph sz="half" idx="2"/>
          </p:nvPr>
        </p:nvSpPr>
        <p:spPr>
          <a:xfrm>
            <a:off x="5089970" y="0"/>
            <a:ext cx="7102030" cy="685799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Consistency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addition to being clear about who they are, strong brands are also consistent. They are always what they say they are.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Volvo, they are always about safety. They don‘t change their focus from model to model. When new editions come out each year, they are safe too. And Volvo consistently communicates that.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771116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809BF-9659-5F3C-44B0-9E0CD33B219B}"/>
              </a:ext>
            </a:extLst>
          </p:cNvPr>
          <p:cNvSpPr>
            <a:spLocks noGrp="1"/>
          </p:cNvSpPr>
          <p:nvPr>
            <p:ph type="title"/>
          </p:nvPr>
        </p:nvSpPr>
        <p:spPr>
          <a:xfrm>
            <a:off x="-147484" y="0"/>
            <a:ext cx="12339484" cy="92914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3 Cs of Branding</a:t>
            </a:r>
            <a:endParaRPr lang="en-US" sz="2800" dirty="0"/>
          </a:p>
        </p:txBody>
      </p:sp>
      <p:sp>
        <p:nvSpPr>
          <p:cNvPr id="3" name="Content Placeholder 2">
            <a:extLst>
              <a:ext uri="{FF2B5EF4-FFF2-40B4-BE49-F238E27FC236}">
                <a16:creationId xmlns:a16="http://schemas.microsoft.com/office/drawing/2014/main" id="{64AD8DB5-4AC6-1CE5-05CA-85AA3D0540C4}"/>
              </a:ext>
            </a:extLst>
          </p:cNvPr>
          <p:cNvSpPr>
            <a:spLocks noGrp="1"/>
          </p:cNvSpPr>
          <p:nvPr>
            <p:ph sz="half" idx="1"/>
          </p:nvPr>
        </p:nvSpPr>
        <p:spPr>
          <a:xfrm>
            <a:off x="0" y="486696"/>
            <a:ext cx="6813755" cy="6371303"/>
          </a:xfrm>
        </p:spPr>
        <p:txBody>
          <a:bodyPr>
            <a:noAutofit/>
          </a:bodyPr>
          <a:lstStyle/>
          <a:p>
            <a:pPr marL="0" marR="0" algn="just">
              <a:lnSpc>
                <a:spcPct val="115000"/>
              </a:lnSpc>
              <a:spcBef>
                <a:spcPts val="0"/>
              </a:spcBef>
              <a:spcAft>
                <a:spcPts val="80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Constancy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not enough to be clear and consistent if you are not always visible to your target audience. Strong brands are constant; they are always there for their customers and prospects. They don‘t go into hiding.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US" sz="2800" kern="0" dirty="0">
                <a:solidFill>
                  <a:srgbClr val="000000"/>
                </a:solidFill>
                <a:effectLst/>
                <a:latin typeface="Times New Roman" panose="02020603050405020304" pitchFamily="18" charset="0"/>
                <a:ea typeface="Times New Roman" panose="02020603050405020304" pitchFamily="18" charset="0"/>
              </a:rPr>
              <a:t>For Coke, the world is the target market. That is why you can‘t make it through a day without being exposed to their bright red color or familiar script logo</a:t>
            </a:r>
            <a:endParaRPr lang="en-US" sz="2800" dirty="0"/>
          </a:p>
        </p:txBody>
      </p:sp>
      <p:sp>
        <p:nvSpPr>
          <p:cNvPr id="4" name="Content Placeholder 3">
            <a:extLst>
              <a:ext uri="{FF2B5EF4-FFF2-40B4-BE49-F238E27FC236}">
                <a16:creationId xmlns:a16="http://schemas.microsoft.com/office/drawing/2014/main" id="{BE0EAB43-93DB-17C2-DB06-4CCCB4823DFA}"/>
              </a:ext>
            </a:extLst>
          </p:cNvPr>
          <p:cNvSpPr>
            <a:spLocks noGrp="1"/>
          </p:cNvSpPr>
          <p:nvPr>
            <p:ph sz="half" idx="2"/>
          </p:nvPr>
        </p:nvSpPr>
        <p:spPr>
          <a:xfrm>
            <a:off x="7330630" y="280219"/>
            <a:ext cx="4861369" cy="6740013"/>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Quality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Quality is a vital ingredient of a good brand. Remember the core benefits- the things consumers expect. These must be delivered well, consistently</a:t>
            </a:r>
            <a:endParaRPr lang="en-US" sz="2800" dirty="0"/>
          </a:p>
          <a:p>
            <a:endParaRPr lang="en-US" dirty="0"/>
          </a:p>
        </p:txBody>
      </p:sp>
    </p:spTree>
    <p:extLst>
      <p:ext uri="{BB962C8B-B14F-4D97-AF65-F5344CB8AC3E}">
        <p14:creationId xmlns:p14="http://schemas.microsoft.com/office/powerpoint/2010/main" val="4264588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8513E-C687-ED55-DB4A-745134150C4F}"/>
              </a:ext>
            </a:extLst>
          </p:cNvPr>
          <p:cNvSpPr>
            <a:spLocks noGrp="1"/>
          </p:cNvSpPr>
          <p:nvPr>
            <p:ph type="title"/>
          </p:nvPr>
        </p:nvSpPr>
        <p:spPr>
          <a:xfrm>
            <a:off x="0" y="-176981"/>
            <a:ext cx="12192000" cy="993619"/>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Key Factors about Branding</a:t>
            </a:r>
            <a:endParaRPr lang="en-US" sz="2800" dirty="0"/>
          </a:p>
        </p:txBody>
      </p:sp>
      <p:sp>
        <p:nvSpPr>
          <p:cNvPr id="3" name="Content Placeholder 2">
            <a:extLst>
              <a:ext uri="{FF2B5EF4-FFF2-40B4-BE49-F238E27FC236}">
                <a16:creationId xmlns:a16="http://schemas.microsoft.com/office/drawing/2014/main" id="{0CE8599C-32A2-E9D4-D5FD-1CC4FB1680E7}"/>
              </a:ext>
            </a:extLst>
          </p:cNvPr>
          <p:cNvSpPr>
            <a:spLocks noGrp="1"/>
          </p:cNvSpPr>
          <p:nvPr>
            <p:ph sz="half" idx="1"/>
          </p:nvPr>
        </p:nvSpPr>
        <p:spPr>
          <a:xfrm>
            <a:off x="0" y="634181"/>
            <a:ext cx="4861369" cy="6341806"/>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Positioning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Positioning is about the position a brand occupies in a market in the minds of consumers. Strong brands have a clear, often unique position in the target market.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06BB89E-8C1D-AE88-BCFA-14D42DD005FD}"/>
              </a:ext>
            </a:extLst>
          </p:cNvPr>
          <p:cNvSpPr>
            <a:spLocks noGrp="1"/>
          </p:cNvSpPr>
          <p:nvPr>
            <p:ph sz="half" idx="2"/>
          </p:nvPr>
        </p:nvSpPr>
        <p:spPr>
          <a:xfrm>
            <a:off x="5089970" y="1"/>
            <a:ext cx="7102030" cy="6740012"/>
          </a:xfrm>
        </p:spPr>
        <p:txBody>
          <a:bodyPr>
            <a:normAutofit/>
          </a:bodyPr>
          <a:lstStyle/>
          <a:p>
            <a:pPr marL="0" indent="0">
              <a:buNone/>
            </a:pPr>
            <a:r>
              <a:rPr lang="en-US" sz="2800" kern="0" dirty="0">
                <a:solidFill>
                  <a:srgbClr val="000000"/>
                </a:solidFill>
                <a:effectLst/>
                <a:latin typeface="Times New Roman" panose="02020603050405020304" pitchFamily="18" charset="0"/>
                <a:ea typeface="Times New Roman" panose="02020603050405020304" pitchFamily="18" charset="0"/>
              </a:rPr>
              <a:t>Positioning can be achieved through several means, including brand name, image, service standards, product guarantees, packaging and the way in which it is delivered</a:t>
            </a:r>
            <a:endParaRPr lang="en-US" sz="2800" dirty="0"/>
          </a:p>
        </p:txBody>
      </p:sp>
    </p:spTree>
    <p:extLst>
      <p:ext uri="{BB962C8B-B14F-4D97-AF65-F5344CB8AC3E}">
        <p14:creationId xmlns:p14="http://schemas.microsoft.com/office/powerpoint/2010/main" val="715244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6CEE8-E0D5-EAD9-3E0D-3AA7975A34F9}"/>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Key Factors about Branding</a:t>
            </a:r>
            <a:endParaRPr lang="en-US" sz="2800" dirty="0"/>
          </a:p>
        </p:txBody>
      </p:sp>
      <p:sp>
        <p:nvSpPr>
          <p:cNvPr id="3" name="Content Placeholder 2">
            <a:extLst>
              <a:ext uri="{FF2B5EF4-FFF2-40B4-BE49-F238E27FC236}">
                <a16:creationId xmlns:a16="http://schemas.microsoft.com/office/drawing/2014/main" id="{6C27C79F-4BDA-3B71-7A6F-43ABDACE579B}"/>
              </a:ext>
            </a:extLst>
          </p:cNvPr>
          <p:cNvSpPr>
            <a:spLocks noGrp="1"/>
          </p:cNvSpPr>
          <p:nvPr>
            <p:ph sz="half" idx="1"/>
          </p:nvPr>
        </p:nvSpPr>
        <p:spPr>
          <a:xfrm>
            <a:off x="0" y="471948"/>
            <a:ext cx="7197211" cy="6386052"/>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Repositioning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Repositioning occurs when a brand tries to change its market position to reflect a change in consumer‘s tastes. This is often required when a brand has become tired, perhaps because its original market has matured or has gone into decline.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repositioning of the Lucozade brand from a sweet drink for children to a leading sports drink is one example</a:t>
            </a:r>
            <a:endParaRPr lang="en-US" sz="2800" dirty="0"/>
          </a:p>
        </p:txBody>
      </p:sp>
      <p:sp>
        <p:nvSpPr>
          <p:cNvPr id="4" name="Content Placeholder 3">
            <a:extLst>
              <a:ext uri="{FF2B5EF4-FFF2-40B4-BE49-F238E27FC236}">
                <a16:creationId xmlns:a16="http://schemas.microsoft.com/office/drawing/2014/main" id="{B4A54F0D-693A-8B3C-8635-AF7B60AAF5A9}"/>
              </a:ext>
            </a:extLst>
          </p:cNvPr>
          <p:cNvSpPr>
            <a:spLocks noGrp="1"/>
          </p:cNvSpPr>
          <p:nvPr>
            <p:ph sz="half" idx="2"/>
          </p:nvPr>
        </p:nvSpPr>
        <p:spPr>
          <a:xfrm>
            <a:off x="7197212" y="0"/>
            <a:ext cx="4994787" cy="6857999"/>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Communication-All elements of the promotional mix need to be used to develop and sustain customer perceptions</a:t>
            </a:r>
            <a:endParaRPr lang="en-US" sz="2800" dirty="0"/>
          </a:p>
        </p:txBody>
      </p:sp>
    </p:spTree>
    <p:extLst>
      <p:ext uri="{BB962C8B-B14F-4D97-AF65-F5344CB8AC3E}">
        <p14:creationId xmlns:p14="http://schemas.microsoft.com/office/powerpoint/2010/main" val="37194085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DCEB2-3017-61C2-6678-05537C3C7ECA}"/>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rPr>
              <a:t>Key Factors about Branding</a:t>
            </a:r>
            <a:endParaRPr lang="en-US" dirty="0"/>
          </a:p>
        </p:txBody>
      </p:sp>
      <p:sp>
        <p:nvSpPr>
          <p:cNvPr id="3" name="Content Placeholder 2">
            <a:extLst>
              <a:ext uri="{FF2B5EF4-FFF2-40B4-BE49-F238E27FC236}">
                <a16:creationId xmlns:a16="http://schemas.microsoft.com/office/drawing/2014/main" id="{3DCBF8A3-A48A-875B-5AB1-CFEC0E12CFB5}"/>
              </a:ext>
            </a:extLst>
          </p:cNvPr>
          <p:cNvSpPr>
            <a:spLocks noGrp="1"/>
          </p:cNvSpPr>
          <p:nvPr>
            <p:ph sz="half" idx="1"/>
          </p:nvPr>
        </p:nvSpPr>
        <p:spPr>
          <a:xfrm>
            <a:off x="0" y="816638"/>
            <a:ext cx="6533535" cy="6041362"/>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First-mover advantage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Business strategists often talk about first-mover advantage. In terms of brand development, by -first-mover they mean that it is possible for the first successful brand in a market to create a clear positioning in the minds of target customers before the competition enters the market. </a:t>
            </a:r>
          </a:p>
          <a:p>
            <a:pPr marL="0" indent="0" algn="just">
              <a:buNone/>
            </a:pPr>
            <a:r>
              <a:rPr lang="en-US" sz="2800" kern="0" dirty="0" err="1">
                <a:solidFill>
                  <a:srgbClr val="000000"/>
                </a:solidFill>
                <a:effectLst/>
                <a:latin typeface="Times New Roman" panose="02020603050405020304" pitchFamily="18" charset="0"/>
                <a:ea typeface="Times New Roman" panose="02020603050405020304" pitchFamily="18" charset="0"/>
              </a:rPr>
              <a:t>Eg</a:t>
            </a:r>
            <a:r>
              <a:rPr lang="en-US" sz="2800" kern="0" dirty="0">
                <a:solidFill>
                  <a:srgbClr val="000000"/>
                </a:solidFill>
                <a:effectLst/>
                <a:latin typeface="Times New Roman" panose="02020603050405020304" pitchFamily="18" charset="0"/>
                <a:ea typeface="Times New Roman" panose="02020603050405020304" pitchFamily="18" charset="0"/>
              </a:rPr>
              <a:t> Gillette, Coca Cola and Sellotape that, in many ways, defined the markets they operate in and continue to lead.</a:t>
            </a:r>
            <a:endParaRPr lang="en-US" sz="2800" dirty="0"/>
          </a:p>
        </p:txBody>
      </p:sp>
      <p:sp>
        <p:nvSpPr>
          <p:cNvPr id="4" name="Content Placeholder 3">
            <a:extLst>
              <a:ext uri="{FF2B5EF4-FFF2-40B4-BE49-F238E27FC236}">
                <a16:creationId xmlns:a16="http://schemas.microsoft.com/office/drawing/2014/main" id="{0F347B84-8312-0286-4776-95D63AD5944A}"/>
              </a:ext>
            </a:extLst>
          </p:cNvPr>
          <p:cNvSpPr>
            <a:spLocks noGrp="1"/>
          </p:cNvSpPr>
          <p:nvPr>
            <p:ph sz="half" idx="2"/>
          </p:nvPr>
        </p:nvSpPr>
        <p:spPr>
          <a:xfrm>
            <a:off x="6858000" y="678426"/>
            <a:ext cx="5334000" cy="6179573"/>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Long-term perspective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This leads onto another important factor in brand-building: the need to invest in the brand over the long-term. Building customer awareness, communicating the brand‘s message and creating customer loyalty takes time. </a:t>
            </a:r>
            <a:endParaRPr lang="en-US" sz="2800" dirty="0"/>
          </a:p>
        </p:txBody>
      </p:sp>
    </p:spTree>
    <p:extLst>
      <p:ext uri="{BB962C8B-B14F-4D97-AF65-F5344CB8AC3E}">
        <p14:creationId xmlns:p14="http://schemas.microsoft.com/office/powerpoint/2010/main" val="586034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93697-960A-4552-8BFC-0D997BF5B58D}"/>
              </a:ext>
            </a:extLst>
          </p:cNvPr>
          <p:cNvSpPr>
            <a:spLocks noGrp="1"/>
          </p:cNvSpPr>
          <p:nvPr>
            <p:ph type="title"/>
          </p:nvPr>
        </p:nvSpPr>
        <p:spPr>
          <a:xfrm>
            <a:off x="1" y="0"/>
            <a:ext cx="12005186"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Key Factors about Branding</a:t>
            </a:r>
            <a:endParaRPr lang="en-US" sz="2800" dirty="0"/>
          </a:p>
        </p:txBody>
      </p:sp>
      <p:sp>
        <p:nvSpPr>
          <p:cNvPr id="3" name="Content Placeholder 2">
            <a:extLst>
              <a:ext uri="{FF2B5EF4-FFF2-40B4-BE49-F238E27FC236}">
                <a16:creationId xmlns:a16="http://schemas.microsoft.com/office/drawing/2014/main" id="{D58BA682-26FE-E4DF-307B-F897CAC934FE}"/>
              </a:ext>
            </a:extLst>
          </p:cNvPr>
          <p:cNvSpPr>
            <a:spLocks noGrp="1"/>
          </p:cNvSpPr>
          <p:nvPr>
            <p:ph sz="half" idx="1"/>
          </p:nvPr>
        </p:nvSpPr>
        <p:spPr>
          <a:xfrm>
            <a:off x="0" y="457200"/>
            <a:ext cx="5820697" cy="6400800"/>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Internal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latin typeface="Times New Roman" panose="02020603050405020304" pitchFamily="18" charset="0"/>
                <a:ea typeface="Times New Roman" panose="02020603050405020304" pitchFamily="18" charset="0"/>
              </a:rPr>
              <a:t>M</a:t>
            </a:r>
            <a:r>
              <a:rPr lang="en-US" sz="2800" kern="0" dirty="0">
                <a:solidFill>
                  <a:srgbClr val="000000"/>
                </a:solidFill>
                <a:effectLst/>
                <a:latin typeface="Times New Roman" panose="02020603050405020304" pitchFamily="18" charset="0"/>
                <a:ea typeface="Times New Roman" panose="02020603050405020304" pitchFamily="18" charset="0"/>
              </a:rPr>
              <a:t>anagement should ensure that the brand is marketed ―internally‖ as well as externally</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stretching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Brand stretching refers to the use of an established brand name for products in unrelated markets</a:t>
            </a:r>
            <a:endParaRPr lang="en-US" sz="2800" dirty="0"/>
          </a:p>
        </p:txBody>
      </p:sp>
      <p:sp>
        <p:nvSpPr>
          <p:cNvPr id="4" name="Content Placeholder 3">
            <a:extLst>
              <a:ext uri="{FF2B5EF4-FFF2-40B4-BE49-F238E27FC236}">
                <a16:creationId xmlns:a16="http://schemas.microsoft.com/office/drawing/2014/main" id="{B3D902C2-9D8E-449E-F7D8-B93781CAB8AD}"/>
              </a:ext>
            </a:extLst>
          </p:cNvPr>
          <p:cNvSpPr>
            <a:spLocks noGrp="1"/>
          </p:cNvSpPr>
          <p:nvPr>
            <p:ph sz="half" idx="2"/>
          </p:nvPr>
        </p:nvSpPr>
        <p:spPr>
          <a:xfrm>
            <a:off x="6371302" y="0"/>
            <a:ext cx="5820697" cy="685799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extension</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extension refers to the use of a successful brand name to launch a new or modified product in a same broad market. A successful brand helps a company enter new product categories more easily</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1931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CA050-1631-5487-187B-1C912FE6D868}"/>
              </a:ext>
            </a:extLst>
          </p:cNvPr>
          <p:cNvSpPr>
            <a:spLocks noGrp="1"/>
          </p:cNvSpPr>
          <p:nvPr>
            <p:ph type="title"/>
          </p:nvPr>
        </p:nvSpPr>
        <p:spPr>
          <a:xfrm>
            <a:off x="0" y="0"/>
            <a:ext cx="12192000" cy="929148"/>
          </a:xfrm>
        </p:spPr>
        <p:txBody>
          <a:bodyPr>
            <a:normAutofit fontScale="90000"/>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brand</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5A9234A0-AD19-A6E4-9631-8938B1A46DCB}"/>
              </a:ext>
            </a:extLst>
          </p:cNvPr>
          <p:cNvSpPr>
            <a:spLocks noGrp="1"/>
          </p:cNvSpPr>
          <p:nvPr>
            <p:ph idx="1"/>
          </p:nvPr>
        </p:nvSpPr>
        <p:spPr>
          <a:xfrm>
            <a:off x="-1" y="530943"/>
            <a:ext cx="12191999" cy="6327058"/>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brands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Manufacturer brands are created by producers and bear their chosen brand name. The producer is responsible for marketing the brand. The brand is owned by the producer</a:t>
            </a: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Own label brands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Own-label brands are created and owned by businesses that operate in the distribution channel – often referred to as ―distributors</a:t>
            </a:r>
            <a:endParaRPr lang="en-US" sz="2800" dirty="0"/>
          </a:p>
        </p:txBody>
      </p:sp>
    </p:spTree>
    <p:extLst>
      <p:ext uri="{BB962C8B-B14F-4D97-AF65-F5344CB8AC3E}">
        <p14:creationId xmlns:p14="http://schemas.microsoft.com/office/powerpoint/2010/main" val="3085216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F07AD-F6FA-77BD-B674-65900AF1119C}"/>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A74D4655-D893-856A-0DD3-F7320C583FC1}"/>
              </a:ext>
            </a:extLst>
          </p:cNvPr>
          <p:cNvSpPr>
            <a:spLocks noGrp="1"/>
          </p:cNvSpPr>
          <p:nvPr>
            <p:ph idx="1"/>
          </p:nvPr>
        </p:nvSpPr>
        <p:spPr>
          <a:xfrm>
            <a:off x="-1" y="442452"/>
            <a:ext cx="12191999" cy="6415547"/>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88178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7FFC2-EF17-F858-4502-B0FA5222B19E}"/>
              </a:ext>
            </a:extLst>
          </p:cNvPr>
          <p:cNvSpPr>
            <a:spLocks noGrp="1"/>
          </p:cNvSpPr>
          <p:nvPr>
            <p:ph type="title"/>
          </p:nvPr>
        </p:nvSpPr>
        <p:spPr>
          <a:xfrm>
            <a:off x="0" y="0"/>
            <a:ext cx="12192000" cy="943897"/>
          </a:xfrm>
        </p:spPr>
        <p:txBody>
          <a:bodyPr/>
          <a:lstStyle/>
          <a:p>
            <a:r>
              <a:rPr lang="en-US" sz="3600" dirty="0">
                <a:latin typeface="Times New Roman" panose="02020603050405020304" pitchFamily="18" charset="0"/>
                <a:cs typeface="Times New Roman" panose="02020603050405020304" pitchFamily="18" charset="0"/>
              </a:rPr>
              <a:t>References</a:t>
            </a:r>
            <a:endParaRPr lang="en-US" dirty="0"/>
          </a:p>
        </p:txBody>
      </p:sp>
      <p:sp>
        <p:nvSpPr>
          <p:cNvPr id="3" name="Content Placeholder 2">
            <a:extLst>
              <a:ext uri="{FF2B5EF4-FFF2-40B4-BE49-F238E27FC236}">
                <a16:creationId xmlns:a16="http://schemas.microsoft.com/office/drawing/2014/main" id="{29440F45-CE85-5253-E6B9-6D1BAA6DCB77}"/>
              </a:ext>
            </a:extLst>
          </p:cNvPr>
          <p:cNvSpPr>
            <a:spLocks noGrp="1"/>
          </p:cNvSpPr>
          <p:nvPr>
            <p:ph idx="1"/>
          </p:nvPr>
        </p:nvSpPr>
        <p:spPr>
          <a:xfrm>
            <a:off x="0" y="604684"/>
            <a:ext cx="12192000" cy="6253315"/>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8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924597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BFAFC-4F92-7367-702E-41F8011C2085}"/>
              </a:ext>
            </a:extLst>
          </p:cNvPr>
          <p:cNvSpPr>
            <a:spLocks noGrp="1"/>
          </p:cNvSpPr>
          <p:nvPr>
            <p:ph type="title"/>
          </p:nvPr>
        </p:nvSpPr>
        <p:spPr>
          <a:xfrm>
            <a:off x="0" y="0"/>
            <a:ext cx="12192000" cy="816638"/>
          </a:xfrm>
        </p:spPr>
        <p:txBody>
          <a:bodyPr/>
          <a:lstStyle/>
          <a:p>
            <a:r>
              <a:rPr lang="en-US" sz="3600" dirty="0">
                <a:latin typeface="Times New Roman" panose="02020603050405020304" pitchFamily="18" charset="0"/>
                <a:cs typeface="Times New Roman" panose="02020603050405020304" pitchFamily="18" charset="0"/>
              </a:rPr>
              <a:t>References</a:t>
            </a:r>
            <a:endParaRPr lang="en-US" dirty="0"/>
          </a:p>
        </p:txBody>
      </p:sp>
      <p:sp>
        <p:nvSpPr>
          <p:cNvPr id="3" name="Content Placeholder 2">
            <a:extLst>
              <a:ext uri="{FF2B5EF4-FFF2-40B4-BE49-F238E27FC236}">
                <a16:creationId xmlns:a16="http://schemas.microsoft.com/office/drawing/2014/main" id="{891A5C30-9D24-99A4-DCA4-58F7857FD30F}"/>
              </a:ext>
            </a:extLst>
          </p:cNvPr>
          <p:cNvSpPr>
            <a:spLocks noGrp="1"/>
          </p:cNvSpPr>
          <p:nvPr>
            <p:ph idx="1"/>
          </p:nvPr>
        </p:nvSpPr>
        <p:spPr>
          <a:xfrm>
            <a:off x="0" y="678427"/>
            <a:ext cx="12192000" cy="6076334"/>
          </a:xfrm>
        </p:spPr>
        <p:txBody>
          <a:bodyPr/>
          <a:lstStyle/>
          <a:p>
            <a:pPr marL="0" marR="0" algn="just">
              <a:lnSpc>
                <a:spcPct val="115000"/>
              </a:lnSpc>
              <a:spcBef>
                <a:spcPts val="0"/>
              </a:spcBef>
              <a:spcAft>
                <a:spcPts val="800"/>
              </a:spcAft>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Rashmi R Das .Principles of Management (</a:t>
            </a:r>
            <a:r>
              <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http://ddceutkal.ac.in/Dowload/UG.SLM/Commerce/Principle-Marketing.pdf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Chahat Azam .Concept of products. </a:t>
            </a:r>
            <a:r>
              <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https://dspmuranchi.ac.in/pdf/Blog/1)%20PRODUCT%20CONCEPT.pdf.Faculty</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of Commerce DSPMU.</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Baglandesh</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Open University .New Product Development . http://www.ebookbou.edu.bd/Books/Text/SOB/MBA/mba_3313/Unit-06.pdf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Management .Madhu S Kamar (2015)Knowledge Management and Research Organization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20867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89A54-1BEE-6922-EF15-D08BDD1AC2FC}"/>
              </a:ext>
            </a:extLst>
          </p:cNvPr>
          <p:cNvSpPr>
            <a:spLocks noGrp="1"/>
          </p:cNvSpPr>
          <p:nvPr>
            <p:ph type="title"/>
          </p:nvPr>
        </p:nvSpPr>
        <p:spPr>
          <a:xfrm>
            <a:off x="0" y="0"/>
            <a:ext cx="12192000" cy="693174"/>
          </a:xfrm>
        </p:spPr>
        <p:txBody>
          <a:bodyPr>
            <a:normAutofit/>
          </a:bodyPr>
          <a:lstStyle/>
          <a:p>
            <a:r>
              <a:rPr lang="en-US" sz="28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F0B28EB9-1D0E-B7BA-E8BE-5EA1E7FE43F9}"/>
              </a:ext>
            </a:extLst>
          </p:cNvPr>
          <p:cNvSpPr>
            <a:spLocks noGrp="1"/>
          </p:cNvSpPr>
          <p:nvPr>
            <p:ph idx="1"/>
          </p:nvPr>
        </p:nvSpPr>
        <p:spPr>
          <a:xfrm>
            <a:off x="-1" y="693174"/>
            <a:ext cx="12191999" cy="6164825"/>
          </a:xfrm>
        </p:spPr>
        <p:txBody>
          <a:bodyPr>
            <a:normAutofit/>
          </a:bodyPr>
          <a:lstStyle/>
          <a:p>
            <a:r>
              <a:rPr lang="en-US" sz="2800" dirty="0">
                <a:latin typeface="Times New Roman" panose="02020603050405020304" pitchFamily="18" charset="0"/>
                <a:cs typeface="Times New Roman" panose="02020603050405020304" pitchFamily="18" charset="0"/>
              </a:rPr>
              <a:t>Vindhya Chandrasekharan (2021). </a:t>
            </a:r>
            <a:r>
              <a:rPr lang="en-US" sz="2800" dirty="0">
                <a:latin typeface="Times New Roman" panose="02020603050405020304" pitchFamily="18" charset="0"/>
                <a:cs typeface="Times New Roman" panose="02020603050405020304" pitchFamily="18" charset="0"/>
                <a:hlinkClick r:id="rId2"/>
              </a:rPr>
              <a:t>https://www.pexels.com/photo/close-up-photo-of-coca-cola-bottle-caps-10409649/</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Dario Solano (2020). </a:t>
            </a:r>
            <a:r>
              <a:rPr lang="en-US" sz="2800" dirty="0">
                <a:latin typeface="Times New Roman" panose="02020603050405020304" pitchFamily="18" charset="0"/>
                <a:cs typeface="Times New Roman" panose="02020603050405020304" pitchFamily="18" charset="0"/>
                <a:hlinkClick r:id="rId3"/>
              </a:rPr>
              <a:t>https://www.pexels.com/photo/a-woman-in-black-long-sleeve-shirt-holding-a-potato-chips-4090833/</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Drift Shutterbug (2022). </a:t>
            </a:r>
            <a:r>
              <a:rPr lang="en-US" sz="2800" dirty="0">
                <a:latin typeface="Times New Roman" panose="02020603050405020304" pitchFamily="18" charset="0"/>
                <a:cs typeface="Times New Roman" panose="02020603050405020304" pitchFamily="18" charset="0"/>
                <a:hlinkClick r:id="rId4"/>
              </a:rPr>
              <a:t>https://www.pexels.com/photo/woman-showing-her-red-cup-13226200/</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Anna Shvets(2020). https://www.pexels.com/photo/reusable-containers-for-cleaning-products-on-table-5217887/</a:t>
            </a:r>
          </a:p>
        </p:txBody>
      </p:sp>
    </p:spTree>
    <p:extLst>
      <p:ext uri="{BB962C8B-B14F-4D97-AF65-F5344CB8AC3E}">
        <p14:creationId xmlns:p14="http://schemas.microsoft.com/office/powerpoint/2010/main" val="16804801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322D6-9618-58B2-F460-4A533883D549}"/>
              </a:ext>
            </a:extLst>
          </p:cNvPr>
          <p:cNvSpPr>
            <a:spLocks noGrp="1"/>
          </p:cNvSpPr>
          <p:nvPr>
            <p:ph type="title"/>
          </p:nvPr>
        </p:nvSpPr>
        <p:spPr>
          <a:xfrm>
            <a:off x="0" y="0"/>
            <a:ext cx="12192000" cy="1165123"/>
          </a:xfrm>
        </p:spPr>
        <p:txBody>
          <a:bodyPr/>
          <a:lstStyle/>
          <a:p>
            <a:r>
              <a:rPr lang="en-US" dirty="0"/>
              <a:t>References </a:t>
            </a:r>
          </a:p>
        </p:txBody>
      </p:sp>
      <p:sp>
        <p:nvSpPr>
          <p:cNvPr id="3" name="Content Placeholder 2">
            <a:extLst>
              <a:ext uri="{FF2B5EF4-FFF2-40B4-BE49-F238E27FC236}">
                <a16:creationId xmlns:a16="http://schemas.microsoft.com/office/drawing/2014/main" id="{CC60D154-93B7-4CF6-D41A-CA0E98D45C72}"/>
              </a:ext>
            </a:extLst>
          </p:cNvPr>
          <p:cNvSpPr>
            <a:spLocks noGrp="1"/>
          </p:cNvSpPr>
          <p:nvPr>
            <p:ph idx="1"/>
          </p:nvPr>
        </p:nvSpPr>
        <p:spPr>
          <a:xfrm>
            <a:off x="0" y="516195"/>
            <a:ext cx="12192000" cy="6341806"/>
          </a:xfrm>
        </p:spPr>
        <p:txBody>
          <a:bodyPr>
            <a:normAutofit/>
          </a:bodyPr>
          <a:lstStyle/>
          <a:p>
            <a:r>
              <a:rPr lang="en-US" sz="2800" dirty="0">
                <a:latin typeface="Times New Roman" panose="02020603050405020304" pitchFamily="18" charset="0"/>
                <a:cs typeface="Times New Roman" panose="02020603050405020304" pitchFamily="18" charset="0"/>
              </a:rPr>
              <a:t>Amir </a:t>
            </a:r>
            <a:r>
              <a:rPr lang="en-US" sz="2800" dirty="0" err="1">
                <a:latin typeface="Times New Roman" panose="02020603050405020304" pitchFamily="18" charset="0"/>
                <a:cs typeface="Times New Roman" panose="02020603050405020304" pitchFamily="18" charset="0"/>
              </a:rPr>
              <a:t>Esrafili</a:t>
            </a:r>
            <a:r>
              <a:rPr lang="en-US" sz="2800" dirty="0">
                <a:latin typeface="Times New Roman" panose="02020603050405020304" pitchFamily="18" charset="0"/>
                <a:cs typeface="Times New Roman" panose="02020603050405020304" pitchFamily="18" charset="0"/>
              </a:rPr>
              <a:t> (2022). https://www.pexels.com/photo/close-up-photo-of-an-engine-brand-11671100/</a:t>
            </a:r>
          </a:p>
        </p:txBody>
      </p:sp>
    </p:spTree>
    <p:extLst>
      <p:ext uri="{BB962C8B-B14F-4D97-AF65-F5344CB8AC3E}">
        <p14:creationId xmlns:p14="http://schemas.microsoft.com/office/powerpoint/2010/main" val="93984704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822</TotalTime>
  <Words>2910</Words>
  <Application>Microsoft Office PowerPoint</Application>
  <PresentationFormat>Widescreen</PresentationFormat>
  <Paragraphs>167</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Aptos</vt:lpstr>
      <vt:lpstr>Arial</vt:lpstr>
      <vt:lpstr>Symbol</vt:lpstr>
      <vt:lpstr>Times New Roman</vt:lpstr>
      <vt:lpstr>Trebuchet MS</vt:lpstr>
      <vt:lpstr>Wingdings 3</vt:lpstr>
      <vt:lpstr>Facet</vt:lpstr>
      <vt:lpstr>FUNDAMENTALS OF MARKETING </vt:lpstr>
      <vt:lpstr>History of Branding</vt:lpstr>
      <vt:lpstr>Meaning of Brand </vt:lpstr>
      <vt:lpstr>Meaning of Brand </vt:lpstr>
      <vt:lpstr>Brand</vt:lpstr>
      <vt:lpstr>Branding </vt:lpstr>
      <vt:lpstr>Branding  </vt:lpstr>
      <vt:lpstr>Branding  </vt:lpstr>
      <vt:lpstr>Branding  </vt:lpstr>
      <vt:lpstr>Characteristics of a Brand  </vt:lpstr>
      <vt:lpstr>Characteristics of a Brand</vt:lpstr>
      <vt:lpstr>Brand </vt:lpstr>
      <vt:lpstr>Dimensions of a Brand </vt:lpstr>
      <vt:lpstr>Dimensions of a Brand </vt:lpstr>
      <vt:lpstr>Dimensions of a Brand </vt:lpstr>
      <vt:lpstr>Brand Awareness is Vitally Important </vt:lpstr>
      <vt:lpstr>Brands and Products</vt:lpstr>
      <vt:lpstr>Establishing a brand </vt:lpstr>
      <vt:lpstr>Brand Management </vt:lpstr>
      <vt:lpstr>Benefits of a strong Brand </vt:lpstr>
      <vt:lpstr>Benefits of a strong brand</vt:lpstr>
      <vt:lpstr>Benefits of a strong brand</vt:lpstr>
      <vt:lpstr>The 3 Cs of Branding  </vt:lpstr>
      <vt:lpstr>The 3 Cs of Branding</vt:lpstr>
      <vt:lpstr>Key Factors about Branding</vt:lpstr>
      <vt:lpstr>Key Factors about Branding</vt:lpstr>
      <vt:lpstr>Key Factors about Branding</vt:lpstr>
      <vt:lpstr>Key Factors about Branding</vt:lpstr>
      <vt:lpstr>Types of brand </vt:lpstr>
      <vt:lpstr>References</vt:lpstr>
      <vt:lpstr>References</vt:lpstr>
      <vt:lpstr>References</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119</cp:revision>
  <dcterms:created xsi:type="dcterms:W3CDTF">2024-10-10T08:50:57Z</dcterms:created>
  <dcterms:modified xsi:type="dcterms:W3CDTF">2024-10-24T07:25:08Z</dcterms:modified>
</cp:coreProperties>
</file>