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35" autoAdjust="0"/>
    <p:restoredTop sz="90613" autoAdjust="0"/>
  </p:normalViewPr>
  <p:slideViewPr>
    <p:cSldViewPr snapToGrid="0">
      <p:cViewPr varScale="1">
        <p:scale>
          <a:sx n="63" d="100"/>
          <a:sy n="63" d="100"/>
        </p:scale>
        <p:origin x="99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10/24/2024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10/24/2024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10/24/2024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ebookcentral.proquest.com/lib/aunke%20-ebooks%20/"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pexels.com/photo/woman-in-purple-tank-top-applying-tonic-on-her-face-8131577/"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5F647-25E2-53A9-DC90-C8A0ACC6372E}"/>
              </a:ext>
            </a:extLst>
          </p:cNvPr>
          <p:cNvSpPr>
            <a:spLocks noGrp="1"/>
          </p:cNvSpPr>
          <p:nvPr>
            <p:ph type="ctrTitle"/>
          </p:nvPr>
        </p:nvSpPr>
        <p:spPr>
          <a:xfrm>
            <a:off x="0" y="-339213"/>
            <a:ext cx="12191999" cy="2807167"/>
          </a:xfrm>
        </p:spPr>
        <p:txBody>
          <a:bodyPr/>
          <a:lstStyle/>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FUNDAMENTALS OF MARKETING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 INTRODUCTION TO MARKETING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Subtitle 2">
            <a:extLst>
              <a:ext uri="{FF2B5EF4-FFF2-40B4-BE49-F238E27FC236}">
                <a16:creationId xmlns:a16="http://schemas.microsoft.com/office/drawing/2014/main" id="{7B5F21FD-A270-81F6-7B68-8E7CC3B2D158}"/>
              </a:ext>
            </a:extLst>
          </p:cNvPr>
          <p:cNvSpPr>
            <a:spLocks noGrp="1"/>
          </p:cNvSpPr>
          <p:nvPr>
            <p:ph type="subTitle" idx="1"/>
          </p:nvPr>
        </p:nvSpPr>
        <p:spPr>
          <a:xfrm>
            <a:off x="0" y="2064775"/>
            <a:ext cx="12359148" cy="4793226"/>
          </a:xfrm>
        </p:spPr>
        <p:txBody>
          <a:bodyPr>
            <a:normAutofit lnSpcReduction="10000"/>
          </a:bodyPr>
          <a:lstStyle/>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9: PACKAGING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1.Understand the concept of packaging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2.Discuss the objectives and features of packaging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3. Examine types and design of packaging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ctr">
              <a:lnSpc>
                <a:spcPct val="115000"/>
              </a:lnSpc>
              <a:spcBef>
                <a:spcPts val="0"/>
              </a:spcBef>
              <a:spcAft>
                <a:spcPts val="800"/>
              </a:spcAft>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Discuss importance and  packaging cost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0204496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BB6F8-F705-7AC1-DBED-D1417BEAB3D3}"/>
              </a:ext>
            </a:extLst>
          </p:cNvPr>
          <p:cNvSpPr>
            <a:spLocks noGrp="1"/>
          </p:cNvSpPr>
          <p:nvPr>
            <p:ph type="title"/>
          </p:nvPr>
        </p:nvSpPr>
        <p:spPr>
          <a:xfrm>
            <a:off x="0" y="0"/>
            <a:ext cx="12192000" cy="1045029"/>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FFBB63CC-2CCC-DB94-EE6F-2551BF1DE9B1}"/>
              </a:ext>
            </a:extLst>
          </p:cNvPr>
          <p:cNvSpPr>
            <a:spLocks noGrp="1"/>
          </p:cNvSpPr>
          <p:nvPr>
            <p:ph idx="1"/>
          </p:nvPr>
        </p:nvSpPr>
        <p:spPr>
          <a:xfrm>
            <a:off x="114300" y="487680"/>
            <a:ext cx="12077700" cy="6239691"/>
          </a:xfrm>
        </p:spPr>
        <p:txBody>
          <a:bodyPr>
            <a:normAutofit/>
          </a:bodyPr>
          <a:lstStyle/>
          <a:p>
            <a:r>
              <a:rPr lang="en-US" sz="2800" kern="0" dirty="0">
                <a:solidFill>
                  <a:srgbClr val="000000"/>
                </a:solidFill>
                <a:effectLst/>
                <a:latin typeface="Times New Roman" panose="02020603050405020304" pitchFamily="18" charset="0"/>
                <a:ea typeface="Times New Roman" panose="02020603050405020304" pitchFamily="18" charset="0"/>
              </a:rPr>
              <a:t>Physical products require packaging to protect them from damage and to present both the product and its brand attractively to a target group of consumers. </a:t>
            </a:r>
          </a:p>
          <a:p>
            <a:r>
              <a:rPr lang="en-US" sz="2800" kern="0" dirty="0">
                <a:solidFill>
                  <a:srgbClr val="000000"/>
                </a:solidFill>
                <a:effectLst/>
                <a:latin typeface="Times New Roman" panose="02020603050405020304" pitchFamily="18" charset="0"/>
                <a:ea typeface="Times New Roman" panose="02020603050405020304" pitchFamily="18" charset="0"/>
              </a:rPr>
              <a:t>Packaging provides a surface upon which to communicate information about the product and the brand, and a s such, it is an essential element of product branding</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also works to convey the brand characteristics that will position it within the minds of consumers and that will ultimately differentiate it from its competitors.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sz="2800" dirty="0"/>
          </a:p>
        </p:txBody>
      </p:sp>
    </p:spTree>
    <p:extLst>
      <p:ext uri="{BB962C8B-B14F-4D97-AF65-F5344CB8AC3E}">
        <p14:creationId xmlns:p14="http://schemas.microsoft.com/office/powerpoint/2010/main" val="24595873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0FFAC-3B3A-2640-AA39-651F71015CC1}"/>
              </a:ext>
            </a:extLst>
          </p:cNvPr>
          <p:cNvSpPr>
            <a:spLocks noGrp="1"/>
          </p:cNvSpPr>
          <p:nvPr>
            <p:ph type="title"/>
          </p:nvPr>
        </p:nvSpPr>
        <p:spPr>
          <a:xfrm>
            <a:off x="0" y="0"/>
            <a:ext cx="12192000" cy="996043"/>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044D1228-AA29-2FE4-6324-EB9709F25820}"/>
              </a:ext>
            </a:extLst>
          </p:cNvPr>
          <p:cNvSpPr>
            <a:spLocks noGrp="1"/>
          </p:cNvSpPr>
          <p:nvPr>
            <p:ph sz="half" idx="1"/>
          </p:nvPr>
        </p:nvSpPr>
        <p:spPr>
          <a:xfrm>
            <a:off x="0" y="457200"/>
            <a:ext cx="6096000" cy="6400800"/>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Packaging is often the first point of contact that a consumer has with a brand, so it is hugely important that it initially draws their attention and also quickly conveys the messages that both present and support the brand</a:t>
            </a:r>
            <a:endParaRPr lang="en-US" sz="2800" dirty="0"/>
          </a:p>
        </p:txBody>
      </p:sp>
      <p:sp>
        <p:nvSpPr>
          <p:cNvPr id="4" name="Content Placeholder 3">
            <a:extLst>
              <a:ext uri="{FF2B5EF4-FFF2-40B4-BE49-F238E27FC236}">
                <a16:creationId xmlns:a16="http://schemas.microsoft.com/office/drawing/2014/main" id="{6CD13C46-7591-0388-409C-A4944A08F16A}"/>
              </a:ext>
            </a:extLst>
          </p:cNvPr>
          <p:cNvSpPr>
            <a:spLocks noGrp="1"/>
          </p:cNvSpPr>
          <p:nvPr>
            <p:ph sz="half" idx="2"/>
          </p:nvPr>
        </p:nvSpPr>
        <p:spPr>
          <a:xfrm>
            <a:off x="6384470" y="0"/>
            <a:ext cx="5807529" cy="6857999"/>
          </a:xfrm>
        </p:spPr>
        <p:txBody>
          <a:bodyPr>
            <a:normAutofit/>
          </a:bodyPr>
          <a:lstStyle/>
          <a:p>
            <a:r>
              <a:rPr lang="en-US" sz="2800" kern="0" dirty="0">
                <a:solidFill>
                  <a:srgbClr val="000000"/>
                </a:solidFill>
                <a:effectLst/>
                <a:latin typeface="Times New Roman" panose="02020603050405020304" pitchFamily="18" charset="0"/>
                <a:ea typeface="Times New Roman" panose="02020603050405020304" pitchFamily="18" charset="0"/>
              </a:rPr>
              <a:t>The physical materials used for packaging products also importantly contribute to the overall brand statement projected</a:t>
            </a:r>
            <a:endParaRPr lang="en-US" sz="2800" dirty="0"/>
          </a:p>
        </p:txBody>
      </p:sp>
    </p:spTree>
    <p:extLst>
      <p:ext uri="{BB962C8B-B14F-4D97-AF65-F5344CB8AC3E}">
        <p14:creationId xmlns:p14="http://schemas.microsoft.com/office/powerpoint/2010/main" val="3024554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39B47-7CCD-5D65-36F1-F6A35E199EA7}"/>
              </a:ext>
            </a:extLst>
          </p:cNvPr>
          <p:cNvSpPr>
            <a:spLocks noGrp="1"/>
          </p:cNvSpPr>
          <p:nvPr>
            <p:ph type="title"/>
          </p:nvPr>
        </p:nvSpPr>
        <p:spPr>
          <a:xfrm>
            <a:off x="0" y="0"/>
            <a:ext cx="12192000" cy="1175657"/>
          </a:xfrm>
        </p:spPr>
        <p:txBody>
          <a:bodyPr>
            <a:normAutofit/>
          </a:bodyPr>
          <a:lstStyle/>
          <a:p>
            <a:r>
              <a:rPr lang="en-US" sz="2800" dirty="0">
                <a:latin typeface="Times New Roman" panose="02020603050405020304" pitchFamily="18" charset="0"/>
                <a:cs typeface="Times New Roman" panose="02020603050405020304" pitchFamily="18" charset="0"/>
              </a:rPr>
              <a:t>Packaging </a:t>
            </a:r>
          </a:p>
        </p:txBody>
      </p:sp>
      <p:sp>
        <p:nvSpPr>
          <p:cNvPr id="3" name="Content Placeholder 2">
            <a:extLst>
              <a:ext uri="{FF2B5EF4-FFF2-40B4-BE49-F238E27FC236}">
                <a16:creationId xmlns:a16="http://schemas.microsoft.com/office/drawing/2014/main" id="{71FE0763-8ED0-D93A-3A1C-D2D114DD62DC}"/>
              </a:ext>
            </a:extLst>
          </p:cNvPr>
          <p:cNvSpPr>
            <a:spLocks noGrp="1"/>
          </p:cNvSpPr>
          <p:nvPr>
            <p:ph idx="1"/>
          </p:nvPr>
        </p:nvSpPr>
        <p:spPr>
          <a:xfrm>
            <a:off x="0" y="587829"/>
            <a:ext cx="12192000" cy="6270171"/>
          </a:xfrm>
        </p:spPr>
        <p:txBody>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is best described as a coordinated system of preparing goods for transport, distribution, storage, retailing, and use of the goods. </a:t>
            </a:r>
          </a:p>
          <a:p>
            <a:pPr algn="just"/>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a complex, dynamic, scientific, artistic, and controversial business function. Fundamental function of packaging: contain, protects/preserves transports informs/sells. Packaging functions range from technical ones to marketing oriented ones.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018092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0CBC36-B0C8-8433-4217-94BB86EF21A6}"/>
              </a:ext>
            </a:extLst>
          </p:cNvPr>
          <p:cNvSpPr>
            <a:spLocks noGrp="1"/>
          </p:cNvSpPr>
          <p:nvPr>
            <p:ph type="title"/>
          </p:nvPr>
        </p:nvSpPr>
        <p:spPr>
          <a:xfrm>
            <a:off x="0" y="0"/>
            <a:ext cx="12050486" cy="816638"/>
          </a:xfrm>
        </p:spPr>
        <p:txBody>
          <a:bodyPr>
            <a:normAutofit/>
          </a:bodyPr>
          <a:lstStyle/>
          <a:p>
            <a:r>
              <a:rPr lang="en-US" sz="2800" dirty="0">
                <a:latin typeface="Times New Roman" panose="02020603050405020304" pitchFamily="18" charset="0"/>
                <a:cs typeface="Times New Roman" panose="02020603050405020304" pitchFamily="18" charset="0"/>
              </a:rPr>
              <a:t>Technical and Marketing Function</a:t>
            </a:r>
          </a:p>
        </p:txBody>
      </p:sp>
      <p:sp>
        <p:nvSpPr>
          <p:cNvPr id="3" name="Content Placeholder 2">
            <a:extLst>
              <a:ext uri="{FF2B5EF4-FFF2-40B4-BE49-F238E27FC236}">
                <a16:creationId xmlns:a16="http://schemas.microsoft.com/office/drawing/2014/main" id="{35E58A60-1466-106D-60A7-F3A3BEB153EA}"/>
              </a:ext>
            </a:extLst>
          </p:cNvPr>
          <p:cNvSpPr>
            <a:spLocks noGrp="1"/>
          </p:cNvSpPr>
          <p:nvPr>
            <p:ph sz="half" idx="1"/>
          </p:nvPr>
        </p:nvSpPr>
        <p:spPr>
          <a:xfrm>
            <a:off x="0" y="555170"/>
            <a:ext cx="7635240" cy="6302829"/>
          </a:xfrm>
        </p:spPr>
        <p:txBody>
          <a:bodyPr>
            <a:normAutofit/>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Technical Functions</a:t>
            </a:r>
            <a:r>
              <a:rPr lang="en-US" sz="2800" kern="0" dirty="0">
                <a:solidFill>
                  <a:srgbClr val="000000"/>
                </a:solidFill>
                <a:effectLst/>
                <a:latin typeface="Times New Roman" panose="02020603050405020304" pitchFamily="18" charset="0"/>
                <a:ea typeface="Times New Roman" panose="02020603050405020304" pitchFamily="18" charset="0"/>
              </a:rPr>
              <a:t> include; contain, measure, protect, dispense, preserve and store</a:t>
            </a:r>
          </a:p>
          <a:p>
            <a:pPr algn="just"/>
            <a:r>
              <a:rPr lang="en-US" sz="2800" b="1" kern="0" dirty="0">
                <a:solidFill>
                  <a:srgbClr val="000000"/>
                </a:solidFill>
                <a:effectLst/>
                <a:latin typeface="Times New Roman" panose="02020603050405020304" pitchFamily="18" charset="0"/>
                <a:ea typeface="Times New Roman" panose="02020603050405020304" pitchFamily="18" charset="0"/>
              </a:rPr>
              <a:t>Marketing Functions </a:t>
            </a:r>
            <a:r>
              <a:rPr lang="en-US" sz="2800" kern="0" dirty="0">
                <a:solidFill>
                  <a:srgbClr val="000000"/>
                </a:solidFill>
                <a:effectLst/>
                <a:latin typeface="Times New Roman" panose="02020603050405020304" pitchFamily="18" charset="0"/>
                <a:ea typeface="Times New Roman" panose="02020603050405020304" pitchFamily="18" charset="0"/>
              </a:rPr>
              <a:t>on the other hand include; communicate, promote, display, sell, inform and motivate</a:t>
            </a:r>
            <a:endParaRPr lang="en-US" sz="2800" dirty="0"/>
          </a:p>
        </p:txBody>
      </p:sp>
      <p:pic>
        <p:nvPicPr>
          <p:cNvPr id="1026" name="Picture 2" descr="Free Woman in Purple Tank Top Applying Tonic On Her Face Stock Photo">
            <a:extLst>
              <a:ext uri="{FF2B5EF4-FFF2-40B4-BE49-F238E27FC236}">
                <a16:creationId xmlns:a16="http://schemas.microsoft.com/office/drawing/2014/main" id="{740949FE-4A7D-5474-30DE-7E4DA2914DEB}"/>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35240" y="1"/>
            <a:ext cx="4556759" cy="414527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AB9CB7A-7498-2991-7B4D-44AC8CC9D781}"/>
              </a:ext>
            </a:extLst>
          </p:cNvPr>
          <p:cNvSpPr txBox="1"/>
          <p:nvPr/>
        </p:nvSpPr>
        <p:spPr>
          <a:xfrm>
            <a:off x="7635240" y="4358640"/>
            <a:ext cx="4556759" cy="430887"/>
          </a:xfrm>
          <a:prstGeom prst="rect">
            <a:avLst/>
          </a:prstGeom>
          <a:noFill/>
        </p:spPr>
        <p:txBody>
          <a:bodyPr wrap="square" rtlCol="0">
            <a:spAutoFit/>
          </a:bodyPr>
          <a:lstStyle/>
          <a:p>
            <a:r>
              <a:rPr lang="en-US" sz="1100" dirty="0"/>
              <a:t>https://www.pexels.com/photo/woman-in-purple-tank-top-applying-tonic-on-her-face-8131577/</a:t>
            </a:r>
          </a:p>
        </p:txBody>
      </p:sp>
    </p:spTree>
    <p:extLst>
      <p:ext uri="{BB962C8B-B14F-4D97-AF65-F5344CB8AC3E}">
        <p14:creationId xmlns:p14="http://schemas.microsoft.com/office/powerpoint/2010/main" val="26480416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37B54-52A3-59D4-17A8-46A6FBBED59B}"/>
              </a:ext>
            </a:extLst>
          </p:cNvPr>
          <p:cNvSpPr>
            <a:spLocks noGrp="1"/>
          </p:cNvSpPr>
          <p:nvPr>
            <p:ph type="title"/>
          </p:nvPr>
        </p:nvSpPr>
        <p:spPr>
          <a:xfrm>
            <a:off x="0" y="0"/>
            <a:ext cx="12192000" cy="816638"/>
          </a:xfrm>
        </p:spPr>
        <p:txBody>
          <a:bodyPr>
            <a:normAutofit/>
          </a:bodyPr>
          <a:lstStyle/>
          <a:p>
            <a:r>
              <a:rPr lang="en-US" sz="2800" dirty="0">
                <a:latin typeface="Times New Roman" panose="02020603050405020304" pitchFamily="18" charset="0"/>
                <a:cs typeface="Times New Roman" panose="02020603050405020304" pitchFamily="18" charset="0"/>
              </a:rPr>
              <a:t>Definition</a:t>
            </a:r>
          </a:p>
        </p:txBody>
      </p:sp>
      <p:sp>
        <p:nvSpPr>
          <p:cNvPr id="3" name="Content Placeholder 2">
            <a:extLst>
              <a:ext uri="{FF2B5EF4-FFF2-40B4-BE49-F238E27FC236}">
                <a16:creationId xmlns:a16="http://schemas.microsoft.com/office/drawing/2014/main" id="{8CB168A1-C019-655B-45BD-E865ABBF7443}"/>
              </a:ext>
            </a:extLst>
          </p:cNvPr>
          <p:cNvSpPr>
            <a:spLocks noGrp="1"/>
          </p:cNvSpPr>
          <p:nvPr>
            <p:ph sz="half" idx="1"/>
          </p:nvPr>
        </p:nvSpPr>
        <p:spPr>
          <a:xfrm>
            <a:off x="0" y="579120"/>
            <a:ext cx="7299960" cy="6278880"/>
          </a:xfrm>
        </p:spPr>
        <p:txBody>
          <a:bodyPr>
            <a:normAutofit/>
          </a:bodyPr>
          <a:lstStyle/>
          <a:p>
            <a:pPr algn="just"/>
            <a:r>
              <a:rPr lang="en-US" sz="2800" b="1"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Kotler defines packaging as "all the activities of designing and producing the container for a product."</a:t>
            </a:r>
            <a:r>
              <a:rPr lang="en-US" sz="2800" b="0" i="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t>
            </a:r>
          </a:p>
          <a:p>
            <a:pPr algn="just"/>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b="0" i="0" dirty="0">
                <a:solidFill>
                  <a:srgbClr val="000000"/>
                </a:solidFill>
                <a:effectLst/>
                <a:latin typeface="Times New Roman" panose="02020603050405020304" pitchFamily="18" charset="0"/>
                <a:ea typeface="Aptos" panose="020B0004020202020204" pitchFamily="34" charset="0"/>
              </a:rPr>
              <a:t>Packaging can be defined as the wrapping material around a consumer item that serves to contain, identify, describe, protect, display, promote, and otherwise make the product marketable and keep it clean</a:t>
            </a:r>
            <a:endParaRPr lang="en-US" sz="2800" dirty="0"/>
          </a:p>
        </p:txBody>
      </p:sp>
      <p:pic>
        <p:nvPicPr>
          <p:cNvPr id="2050" name="Picture 2" descr="Free Sacks Of Coffee Beans Stock Photo">
            <a:extLst>
              <a:ext uri="{FF2B5EF4-FFF2-40B4-BE49-F238E27FC236}">
                <a16:creationId xmlns:a16="http://schemas.microsoft.com/office/drawing/2014/main" id="{4007D8C1-D197-8ADE-C5CD-346464E5914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299960" y="0"/>
            <a:ext cx="4892040" cy="3429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149A5B-99B8-D794-6929-3DBD03B5CAD5}"/>
              </a:ext>
            </a:extLst>
          </p:cNvPr>
          <p:cNvSpPr txBox="1"/>
          <p:nvPr/>
        </p:nvSpPr>
        <p:spPr>
          <a:xfrm>
            <a:off x="7452360" y="3611880"/>
            <a:ext cx="4739640"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https://www.pexels.com/photo/sacks-of-coffee-beans-2868982/</a:t>
            </a:r>
          </a:p>
        </p:txBody>
      </p:sp>
    </p:spTree>
    <p:extLst>
      <p:ext uri="{BB962C8B-B14F-4D97-AF65-F5344CB8AC3E}">
        <p14:creationId xmlns:p14="http://schemas.microsoft.com/office/powerpoint/2010/main" val="38163447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4AE8E-49CF-43FF-7ED2-AD8E912F83A9}"/>
              </a:ext>
            </a:extLst>
          </p:cNvPr>
          <p:cNvSpPr>
            <a:spLocks noGrp="1"/>
          </p:cNvSpPr>
          <p:nvPr>
            <p:ph type="title"/>
          </p:nvPr>
        </p:nvSpPr>
        <p:spPr>
          <a:xfrm>
            <a:off x="0" y="0"/>
            <a:ext cx="12192000" cy="996043"/>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Objectives of packaging</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F6517F39-166E-278F-857C-2F45844C53B3}"/>
              </a:ext>
            </a:extLst>
          </p:cNvPr>
          <p:cNvSpPr>
            <a:spLocks noGrp="1"/>
          </p:cNvSpPr>
          <p:nvPr>
            <p:ph sz="half" idx="1"/>
          </p:nvPr>
        </p:nvSpPr>
        <p:spPr>
          <a:xfrm>
            <a:off x="0" y="594360"/>
            <a:ext cx="6645729" cy="6263640"/>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Protection: Packaging aims to protect the product from damages. It preserves quality of the product from damages that occur from climatic conditions, mishandling, spilling and evaporation.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Storage: Packaging facilitates storage of products till they are used.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F683E29E-D4D7-2C3E-BC2B-2E3F1F9292A7}"/>
              </a:ext>
            </a:extLst>
          </p:cNvPr>
          <p:cNvSpPr>
            <a:spLocks noGrp="1"/>
          </p:cNvSpPr>
          <p:nvPr>
            <p:ph sz="half" idx="2"/>
          </p:nvPr>
        </p:nvSpPr>
        <p:spPr>
          <a:xfrm>
            <a:off x="6955970" y="0"/>
            <a:ext cx="5236029" cy="6857999"/>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Information: Packaging provides information about the product. It identifies the product and its manufacturer. It informs about product ingredients, directions for use, price, date of manufacture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660298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E521BA-104A-0D75-9CE2-0BFAC2853C11}"/>
              </a:ext>
            </a:extLst>
          </p:cNvPr>
          <p:cNvSpPr>
            <a:spLocks noGrp="1"/>
          </p:cNvSpPr>
          <p:nvPr>
            <p:ph type="title"/>
          </p:nvPr>
        </p:nvSpPr>
        <p:spPr>
          <a:xfrm>
            <a:off x="0" y="0"/>
            <a:ext cx="12192000" cy="947057"/>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Objectives of packaging</a:t>
            </a:r>
            <a:endParaRPr lang="en-US" dirty="0"/>
          </a:p>
        </p:txBody>
      </p:sp>
      <p:sp>
        <p:nvSpPr>
          <p:cNvPr id="3" name="Content Placeholder 2">
            <a:extLst>
              <a:ext uri="{FF2B5EF4-FFF2-40B4-BE49-F238E27FC236}">
                <a16:creationId xmlns:a16="http://schemas.microsoft.com/office/drawing/2014/main" id="{83077990-7DB7-4F62-9DA6-ADC1747B88AE}"/>
              </a:ext>
            </a:extLst>
          </p:cNvPr>
          <p:cNvSpPr>
            <a:spLocks noGrp="1"/>
          </p:cNvSpPr>
          <p:nvPr>
            <p:ph sz="half" idx="1"/>
          </p:nvPr>
        </p:nvSpPr>
        <p:spPr>
          <a:xfrm>
            <a:off x="0" y="767442"/>
            <a:ext cx="7135586" cy="6090557"/>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Positioning: packaging is used for positioning of products. Differentiated packages facilitate product differentiation. Consumers perceive product differences based on packaging.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C46ED35-3778-A6DF-DF0C-5FB52FD1ACA4}"/>
              </a:ext>
            </a:extLst>
          </p:cNvPr>
          <p:cNvSpPr>
            <a:spLocks noGrp="1"/>
          </p:cNvSpPr>
          <p:nvPr>
            <p:ph sz="half" idx="2"/>
          </p:nvPr>
        </p:nvSpPr>
        <p:spPr>
          <a:xfrm>
            <a:off x="7330630" y="0"/>
            <a:ext cx="4861370" cy="6857999"/>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Distribution: packaged products are convenient to handle and distribute. They can be easily transported.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09721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2BBD2-5216-527E-5834-E7C9AE61C92F}"/>
              </a:ext>
            </a:extLst>
          </p:cNvPr>
          <p:cNvSpPr>
            <a:spLocks noGrp="1"/>
          </p:cNvSpPr>
          <p:nvPr>
            <p:ph type="title"/>
          </p:nvPr>
        </p:nvSpPr>
        <p:spPr>
          <a:xfrm>
            <a:off x="0" y="0"/>
            <a:ext cx="12192000" cy="963386"/>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Objectives of packaging</a:t>
            </a:r>
            <a:endParaRPr lang="en-US" dirty="0"/>
          </a:p>
        </p:txBody>
      </p:sp>
      <p:sp>
        <p:nvSpPr>
          <p:cNvPr id="3" name="Content Placeholder 2">
            <a:extLst>
              <a:ext uri="{FF2B5EF4-FFF2-40B4-BE49-F238E27FC236}">
                <a16:creationId xmlns:a16="http://schemas.microsoft.com/office/drawing/2014/main" id="{BD470434-5FAB-913A-A2EE-6D1BE152B4E5}"/>
              </a:ext>
            </a:extLst>
          </p:cNvPr>
          <p:cNvSpPr>
            <a:spLocks noGrp="1"/>
          </p:cNvSpPr>
          <p:nvPr>
            <p:ph sz="half" idx="1"/>
          </p:nvPr>
        </p:nvSpPr>
        <p:spPr>
          <a:xfrm>
            <a:off x="0" y="563880"/>
            <a:ext cx="7406640" cy="6294119"/>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Promotion: packaging promotes the product. Advertising messages and sales promotion schemes can be printed on packages. They facilitate self-service marketing.</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3074" name="Picture 2" descr="Free Red Paper Bag Beside A Present Stock Photo">
            <a:extLst>
              <a:ext uri="{FF2B5EF4-FFF2-40B4-BE49-F238E27FC236}">
                <a16:creationId xmlns:a16="http://schemas.microsoft.com/office/drawing/2014/main" id="{3E214C1B-03B4-98EB-C5C8-3C2118CB0E1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06640" y="1"/>
            <a:ext cx="4785360" cy="35356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BA73502-6926-2A62-5EAD-F27829A86A39}"/>
              </a:ext>
            </a:extLst>
          </p:cNvPr>
          <p:cNvSpPr txBox="1"/>
          <p:nvPr/>
        </p:nvSpPr>
        <p:spPr>
          <a:xfrm>
            <a:off x="7406640" y="3901440"/>
            <a:ext cx="4785360" cy="646331"/>
          </a:xfrm>
          <a:prstGeom prst="rect">
            <a:avLst/>
          </a:prstGeom>
          <a:noFill/>
        </p:spPr>
        <p:txBody>
          <a:bodyPr wrap="square" rtlCol="0">
            <a:spAutoFit/>
          </a:bodyPr>
          <a:lstStyle/>
          <a:p>
            <a:r>
              <a:rPr lang="en-US"/>
              <a:t>https://www.pexels.com/photo/red-paper-bag-beside-a-present-5625124/</a:t>
            </a:r>
            <a:endParaRPr lang="en-US" dirty="0"/>
          </a:p>
        </p:txBody>
      </p:sp>
    </p:spTree>
    <p:extLst>
      <p:ext uri="{BB962C8B-B14F-4D97-AF65-F5344CB8AC3E}">
        <p14:creationId xmlns:p14="http://schemas.microsoft.com/office/powerpoint/2010/main" val="21092933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8F1BB-F6FA-3BBF-C01B-36A6D04902EB}"/>
              </a:ext>
            </a:extLst>
          </p:cNvPr>
          <p:cNvSpPr>
            <a:spLocks noGrp="1"/>
          </p:cNvSpPr>
          <p:nvPr>
            <p:ph type="title"/>
          </p:nvPr>
        </p:nvSpPr>
        <p:spPr>
          <a:xfrm>
            <a:off x="0" y="0"/>
            <a:ext cx="12192000" cy="816638"/>
          </a:xfrm>
        </p:spPr>
        <p:txBody>
          <a:bodyPr>
            <a:normAutofit fontScale="90000"/>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Functional requirements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493A616-7142-E760-7080-40843A91EE89}"/>
              </a:ext>
            </a:extLst>
          </p:cNvPr>
          <p:cNvSpPr>
            <a:spLocks noGrp="1"/>
          </p:cNvSpPr>
          <p:nvPr>
            <p:ph sz="half" idx="1"/>
          </p:nvPr>
        </p:nvSpPr>
        <p:spPr>
          <a:xfrm>
            <a:off x="0" y="555170"/>
            <a:ext cx="6221186" cy="641712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Protection and preservation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The basic function of package is to protect and preserve the contents during transit from the manufacturer to the ultimate consumer. It is the protection during transport and distribution</a:t>
            </a:r>
            <a:endParaRPr lang="en-US" sz="2800" dirty="0"/>
          </a:p>
        </p:txBody>
      </p:sp>
      <p:sp>
        <p:nvSpPr>
          <p:cNvPr id="4" name="Content Placeholder 3">
            <a:extLst>
              <a:ext uri="{FF2B5EF4-FFF2-40B4-BE49-F238E27FC236}">
                <a16:creationId xmlns:a16="http://schemas.microsoft.com/office/drawing/2014/main" id="{552B390C-E178-3968-C3CA-E0D676D5C510}"/>
              </a:ext>
            </a:extLst>
          </p:cNvPr>
          <p:cNvSpPr>
            <a:spLocks noGrp="1"/>
          </p:cNvSpPr>
          <p:nvPr>
            <p:ph sz="half" idx="2"/>
          </p:nvPr>
        </p:nvSpPr>
        <p:spPr>
          <a:xfrm>
            <a:off x="7168242" y="0"/>
            <a:ext cx="5023757" cy="685799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Containment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kern="0" dirty="0">
                <a:solidFill>
                  <a:srgbClr val="000000"/>
                </a:solidFill>
                <a:effectLst/>
                <a:latin typeface="Times New Roman" panose="02020603050405020304" pitchFamily="18" charset="0"/>
                <a:ea typeface="Times New Roman" panose="02020603050405020304" pitchFamily="18" charset="0"/>
              </a:rPr>
              <a:t>Most products must be contained before they can be moved from one place to another. To function successfully, the package must contain the product. This containment function of packaging makes a huge contribution to protecting the environment</a:t>
            </a:r>
            <a:endParaRPr lang="en-US" sz="2800" dirty="0"/>
          </a:p>
        </p:txBody>
      </p:sp>
    </p:spTree>
    <p:extLst>
      <p:ext uri="{BB962C8B-B14F-4D97-AF65-F5344CB8AC3E}">
        <p14:creationId xmlns:p14="http://schemas.microsoft.com/office/powerpoint/2010/main" val="1205305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894A45-20CB-E3A8-51F2-F0A27CE23CAE}"/>
              </a:ext>
            </a:extLst>
          </p:cNvPr>
          <p:cNvSpPr>
            <a:spLocks noGrp="1"/>
          </p:cNvSpPr>
          <p:nvPr>
            <p:ph type="title"/>
          </p:nvPr>
        </p:nvSpPr>
        <p:spPr>
          <a:xfrm>
            <a:off x="0" y="0"/>
            <a:ext cx="12192000" cy="996043"/>
          </a:xfrm>
        </p:spPr>
        <p:txBody>
          <a:bodyPr/>
          <a:lstStyle/>
          <a:p>
            <a:r>
              <a:rPr lang="en-US" sz="36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Functional requirements</a:t>
            </a:r>
            <a:endParaRPr lang="en-US" dirty="0"/>
          </a:p>
        </p:txBody>
      </p:sp>
      <p:sp>
        <p:nvSpPr>
          <p:cNvPr id="3" name="Content Placeholder 2">
            <a:extLst>
              <a:ext uri="{FF2B5EF4-FFF2-40B4-BE49-F238E27FC236}">
                <a16:creationId xmlns:a16="http://schemas.microsoft.com/office/drawing/2014/main" id="{FE3F63B5-F82A-D4BE-A456-820D25B27CE3}"/>
              </a:ext>
            </a:extLst>
          </p:cNvPr>
          <p:cNvSpPr>
            <a:spLocks noGrp="1"/>
          </p:cNvSpPr>
          <p:nvPr>
            <p:ph sz="half" idx="1"/>
          </p:nvPr>
        </p:nvSpPr>
        <p:spPr>
          <a:xfrm>
            <a:off x="0" y="669470"/>
            <a:ext cx="6096000" cy="6188529"/>
          </a:xfrm>
        </p:spPr>
        <p:txBody>
          <a:bodyPr>
            <a:normAutofit/>
          </a:bodyPr>
          <a:lstStyle/>
          <a:p>
            <a:pPr marL="0" marR="0" algn="just">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Communication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lgn="just">
              <a:buNone/>
            </a:pPr>
            <a:r>
              <a:rPr lang="en-US" sz="2800" kern="0" dirty="0">
                <a:solidFill>
                  <a:srgbClr val="000000"/>
                </a:solidFill>
                <a:effectLst/>
                <a:latin typeface="Times New Roman" panose="02020603050405020304" pitchFamily="18" charset="0"/>
                <a:ea typeface="Times New Roman" panose="02020603050405020304" pitchFamily="18" charset="0"/>
              </a:rPr>
              <a:t>A major function of packaging is the communication of the product. A package must communicate what it sells. When international trade is involved and different languages are spoken, the use of unambiguous, readily understood symbols on the distribution package is essential</a:t>
            </a:r>
            <a:endParaRPr lang="en-US" sz="2800" dirty="0"/>
          </a:p>
        </p:txBody>
      </p:sp>
      <p:sp>
        <p:nvSpPr>
          <p:cNvPr id="4" name="Content Placeholder 3">
            <a:extLst>
              <a:ext uri="{FF2B5EF4-FFF2-40B4-BE49-F238E27FC236}">
                <a16:creationId xmlns:a16="http://schemas.microsoft.com/office/drawing/2014/main" id="{473D9AC2-05AE-1028-7B89-699656E3CB94}"/>
              </a:ext>
            </a:extLst>
          </p:cNvPr>
          <p:cNvSpPr>
            <a:spLocks noGrp="1"/>
          </p:cNvSpPr>
          <p:nvPr>
            <p:ph sz="half" idx="2"/>
          </p:nvPr>
        </p:nvSpPr>
        <p:spPr>
          <a:xfrm>
            <a:off x="6221186" y="669471"/>
            <a:ext cx="5970814" cy="6188528"/>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Packaging protects the interests of consumers. Information includes quantity; price; inventory levels; lot number; distribution routes; size; elapsed time since packaging; color; and merchandising and premium</a:t>
            </a:r>
            <a:endParaRPr lang="en-US" sz="2800" dirty="0"/>
          </a:p>
        </p:txBody>
      </p:sp>
    </p:spTree>
    <p:extLst>
      <p:ext uri="{BB962C8B-B14F-4D97-AF65-F5344CB8AC3E}">
        <p14:creationId xmlns:p14="http://schemas.microsoft.com/office/powerpoint/2010/main" val="1108072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6D729-3E3A-8C25-9201-2431D91D7867}"/>
              </a:ext>
            </a:extLst>
          </p:cNvPr>
          <p:cNvSpPr>
            <a:spLocks noGrp="1"/>
          </p:cNvSpPr>
          <p:nvPr>
            <p:ph type="title"/>
          </p:nvPr>
        </p:nvSpPr>
        <p:spPr>
          <a:xfrm>
            <a:off x="0" y="0"/>
            <a:ext cx="12192000" cy="996043"/>
          </a:xfrm>
        </p:spPr>
        <p:txBody>
          <a:bodyPr>
            <a:noAutofit/>
          </a:bodyPr>
          <a:lstStyle/>
          <a:p>
            <a:pPr marL="0" marR="0">
              <a:lnSpc>
                <a:spcPct val="115000"/>
              </a:lnSpc>
              <a:spcBef>
                <a:spcPts val="0"/>
              </a:spcBef>
              <a:spcAft>
                <a:spcPts val="0"/>
              </a:spcAft>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TYPES OF PACKAGING</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760609A-CDB1-3390-DFA2-7D7606D98B3B}"/>
              </a:ext>
            </a:extLst>
          </p:cNvPr>
          <p:cNvSpPr>
            <a:spLocks noGrp="1"/>
          </p:cNvSpPr>
          <p:nvPr>
            <p:ph sz="half" idx="1"/>
          </p:nvPr>
        </p:nvSpPr>
        <p:spPr>
          <a:xfrm>
            <a:off x="0" y="604156"/>
            <a:ext cx="6270171" cy="6253843"/>
          </a:xfrm>
        </p:spPr>
        <p:txBody>
          <a:bodyPr>
            <a:normAutofit/>
          </a:bodyPr>
          <a:lstStyle/>
          <a:p>
            <a:pPr marL="0" marR="0" lvl="0" indent="0" algn="just">
              <a:lnSpc>
                <a:spcPct val="115000"/>
              </a:lnSpc>
              <a:spcBef>
                <a:spcPts val="0"/>
              </a:spcBef>
              <a:spcAft>
                <a:spcPts val="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Primary package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dirty="0">
                <a:effectLst/>
                <a:latin typeface="Times New Roman" panose="02020603050405020304" pitchFamily="18" charset="0"/>
                <a:ea typeface="Aptos" panose="020B0004020202020204" pitchFamily="34" charset="0"/>
              </a:rPr>
              <a:t>This is the material that first cover or envelopes the product and holds it. This is usually the smallest unit of distribution and it is the package which is directly in contact with the content .It is the last layer removed by the consumer during unboxing</a:t>
            </a:r>
            <a:endParaRPr lang="en-US" sz="2800" dirty="0"/>
          </a:p>
        </p:txBody>
      </p:sp>
      <p:sp>
        <p:nvSpPr>
          <p:cNvPr id="4" name="Content Placeholder 3">
            <a:extLst>
              <a:ext uri="{FF2B5EF4-FFF2-40B4-BE49-F238E27FC236}">
                <a16:creationId xmlns:a16="http://schemas.microsoft.com/office/drawing/2014/main" id="{79E07025-F223-2298-1E72-1AC6ED5ECF04}"/>
              </a:ext>
            </a:extLst>
          </p:cNvPr>
          <p:cNvSpPr>
            <a:spLocks noGrp="1"/>
          </p:cNvSpPr>
          <p:nvPr>
            <p:ph sz="half" idx="2"/>
          </p:nvPr>
        </p:nvSpPr>
        <p:spPr>
          <a:xfrm>
            <a:off x="6743700" y="0"/>
            <a:ext cx="5448300" cy="6857999"/>
          </a:xfrm>
        </p:spPr>
        <p:txBody>
          <a:bodyPr>
            <a:normAutofit/>
          </a:bodyPr>
          <a:lstStyle/>
          <a:p>
            <a:pPr marL="0" marR="0" lvl="0" indent="0" algn="just">
              <a:lnSpc>
                <a:spcPct val="115000"/>
              </a:lnSpc>
              <a:spcBef>
                <a:spcPts val="0"/>
              </a:spcBef>
              <a:spcAft>
                <a:spcPts val="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Secondary package</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dirty="0">
                <a:effectLst/>
                <a:latin typeface="Times New Roman" panose="02020603050405020304" pitchFamily="18" charset="0"/>
                <a:ea typeface="Aptos" panose="020B0004020202020204" pitchFamily="34" charset="0"/>
              </a:rPr>
              <a:t>Secondary package is the packaging that holds together the individual units of a product or good .It is designed to deliver mass quantities of the product or goods to the point of sale or end user</a:t>
            </a:r>
          </a:p>
        </p:txBody>
      </p:sp>
    </p:spTree>
    <p:extLst>
      <p:ext uri="{BB962C8B-B14F-4D97-AF65-F5344CB8AC3E}">
        <p14:creationId xmlns:p14="http://schemas.microsoft.com/office/powerpoint/2010/main" val="16308260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6A231C-F8C3-C03D-B7DE-08B133E058F1}"/>
              </a:ext>
            </a:extLst>
          </p:cNvPr>
          <p:cNvSpPr>
            <a:spLocks noGrp="1"/>
          </p:cNvSpPr>
          <p:nvPr>
            <p:ph type="title"/>
          </p:nvPr>
        </p:nvSpPr>
        <p:spPr>
          <a:xfrm>
            <a:off x="0" y="0"/>
            <a:ext cx="12192000" cy="816638"/>
          </a:xfrm>
        </p:spPr>
        <p:txBody>
          <a:bodyPr>
            <a:normAutofit fontScale="90000"/>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Secondary package</a:t>
            </a:r>
            <a:r>
              <a:rPr lang="en-US" sz="36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896CD09-77B4-B114-7CBE-FBD652AB3F3E}"/>
              </a:ext>
            </a:extLst>
          </p:cNvPr>
          <p:cNvSpPr>
            <a:spLocks noGrp="1"/>
          </p:cNvSpPr>
          <p:nvPr>
            <p:ph sz="half" idx="1"/>
          </p:nvPr>
        </p:nvSpPr>
        <p:spPr>
          <a:xfrm>
            <a:off x="0" y="522514"/>
            <a:ext cx="8046720" cy="6188529"/>
          </a:xfrm>
        </p:spPr>
        <p:txBody>
          <a:bodyPr>
            <a:normAutofit/>
          </a:bodyPr>
          <a:lstStyle/>
          <a:p>
            <a:pPr algn="just"/>
            <a:r>
              <a:rPr lang="en-US" sz="2800" dirty="0">
                <a:effectLst/>
                <a:latin typeface="Times New Roman" panose="02020603050405020304" pitchFamily="18" charset="0"/>
                <a:ea typeface="Aptos" panose="020B0004020202020204" pitchFamily="34" charset="0"/>
              </a:rPr>
              <a:t>Secondary packaging is intended to protect not only the product, but also the primary packaging</a:t>
            </a:r>
          </a:p>
          <a:p>
            <a:pPr algn="just"/>
            <a:r>
              <a:rPr lang="en-US" sz="2800" dirty="0">
                <a:effectLst/>
                <a:latin typeface="Times New Roman" panose="02020603050405020304" pitchFamily="18" charset="0"/>
                <a:ea typeface="Aptos" panose="020B0004020202020204" pitchFamily="34" charset="0"/>
              </a:rPr>
              <a:t>common examples of secondary packaging include cardboard cartons, cardboard boxes and cardboard/plastic crates</a:t>
            </a:r>
          </a:p>
          <a:p>
            <a:pPr algn="just"/>
            <a:r>
              <a:rPr lang="en-US" sz="2800" dirty="0">
                <a:effectLst/>
                <a:latin typeface="Times New Roman" panose="02020603050405020304" pitchFamily="18" charset="0"/>
                <a:ea typeface="Aptos" panose="020B0004020202020204" pitchFamily="34" charset="0"/>
              </a:rPr>
              <a:t>The secondary package contains two or more primary packages and protects the primary packages from damage during distribution and storage. Its main aim is branding display and logistical purposes as well as protecting and collating individual units during storage.</a:t>
            </a:r>
            <a:endParaRPr lang="en-US" sz="2800" dirty="0"/>
          </a:p>
        </p:txBody>
      </p:sp>
      <p:pic>
        <p:nvPicPr>
          <p:cNvPr id="4098" name="Picture 2" descr="Free A Person in Brown Jacket and Green Pants Holding Brown Cardboard Box Stock Photo">
            <a:extLst>
              <a:ext uri="{FF2B5EF4-FFF2-40B4-BE49-F238E27FC236}">
                <a16:creationId xmlns:a16="http://schemas.microsoft.com/office/drawing/2014/main" id="{787A007E-D8D0-6365-A1EB-74529004D63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46720" y="0"/>
            <a:ext cx="4145280" cy="37947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A8D6BA8F-DC8E-CDD2-6277-3A972B9D5140}"/>
              </a:ext>
            </a:extLst>
          </p:cNvPr>
          <p:cNvSpPr txBox="1"/>
          <p:nvPr/>
        </p:nvSpPr>
        <p:spPr>
          <a:xfrm>
            <a:off x="7924800" y="4114800"/>
            <a:ext cx="4267200" cy="430887"/>
          </a:xfrm>
          <a:prstGeom prst="rect">
            <a:avLst/>
          </a:prstGeom>
          <a:noFill/>
        </p:spPr>
        <p:txBody>
          <a:bodyPr wrap="square" rtlCol="0">
            <a:spAutoFit/>
          </a:bodyPr>
          <a:lstStyle/>
          <a:p>
            <a:r>
              <a:rPr lang="en-US" sz="1100" dirty="0"/>
              <a:t>https://www.pexels.com/photo/a-person-in-brown-jacket-and-green-pants-holding-brown-cardboard-box-7642193/</a:t>
            </a:r>
          </a:p>
        </p:txBody>
      </p:sp>
    </p:spTree>
    <p:extLst>
      <p:ext uri="{BB962C8B-B14F-4D97-AF65-F5344CB8AC3E}">
        <p14:creationId xmlns:p14="http://schemas.microsoft.com/office/powerpoint/2010/main" val="3142843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DAEAC9-59FA-543E-81DD-49B206790D99}"/>
              </a:ext>
            </a:extLst>
          </p:cNvPr>
          <p:cNvSpPr>
            <a:spLocks noGrp="1"/>
          </p:cNvSpPr>
          <p:nvPr>
            <p:ph type="title"/>
          </p:nvPr>
        </p:nvSpPr>
        <p:spPr>
          <a:xfrm>
            <a:off x="0" y="0"/>
            <a:ext cx="12192000" cy="816638"/>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Tertiary package</a:t>
            </a:r>
            <a:endParaRPr lang="en-US" dirty="0"/>
          </a:p>
        </p:txBody>
      </p:sp>
      <p:sp>
        <p:nvSpPr>
          <p:cNvPr id="3" name="Content Placeholder 2">
            <a:extLst>
              <a:ext uri="{FF2B5EF4-FFF2-40B4-BE49-F238E27FC236}">
                <a16:creationId xmlns:a16="http://schemas.microsoft.com/office/drawing/2014/main" id="{ABCE9841-7818-839D-1BC4-4D3643CC1465}"/>
              </a:ext>
            </a:extLst>
          </p:cNvPr>
          <p:cNvSpPr>
            <a:spLocks noGrp="1"/>
          </p:cNvSpPr>
          <p:nvPr>
            <p:ph idx="1"/>
          </p:nvPr>
        </p:nvSpPr>
        <p:spPr>
          <a:xfrm>
            <a:off x="0" y="816638"/>
            <a:ext cx="12066814" cy="6041361"/>
          </a:xfrm>
        </p:spPr>
        <p:txBody>
          <a:bodyPr/>
          <a:lstStyle/>
          <a:p>
            <a:pPr marL="0" marR="0" lvl="0" indent="0" algn="just">
              <a:lnSpc>
                <a:spcPct val="115000"/>
              </a:lnSpc>
              <a:spcBef>
                <a:spcPts val="0"/>
              </a:spcBef>
              <a:spcAft>
                <a:spcPts val="0"/>
              </a:spcAft>
              <a:buNone/>
            </a:pPr>
            <a:r>
              <a:rPr lang="en-US" sz="18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Tertiary packaging is the packaging that is used to protect not only the product but also the primary and secondary packaging. Example: When you order some items from an online shopping site, the sealed cardboard box that you open is the tertiary packaging. The main purpose of tertiary packaging is to protect and transport the goods ,and to ensure that they arrive in good condition to their destination during the process. They must be of hard and resistant cardboard. Examples: Corrugated cartons, Barrel containers.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586508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2DA86-FE5F-578D-C055-F056B17AA407}"/>
              </a:ext>
            </a:extLst>
          </p:cNvPr>
          <p:cNvSpPr>
            <a:spLocks noGrp="1"/>
          </p:cNvSpPr>
          <p:nvPr>
            <p:ph type="title"/>
          </p:nvPr>
        </p:nvSpPr>
        <p:spPr>
          <a:xfrm>
            <a:off x="0" y="0"/>
            <a:ext cx="12192000" cy="571500"/>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Essentials of packaging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7B16619A-78B0-3553-033E-A3CE77C51DB3}"/>
              </a:ext>
            </a:extLst>
          </p:cNvPr>
          <p:cNvSpPr>
            <a:spLocks noGrp="1"/>
          </p:cNvSpPr>
          <p:nvPr>
            <p:ph sz="half" idx="1"/>
          </p:nvPr>
        </p:nvSpPr>
        <p:spPr>
          <a:xfrm>
            <a:off x="0" y="424542"/>
            <a:ext cx="6809014" cy="6433457"/>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Packaging as per environment : Packaging of products must be done in a manner that it remains healthy until it reaches a customer. The packs must not have any chemicals or harmful products that could harm user in any means.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algn="just"/>
            <a:r>
              <a:rPr lang="en-US" sz="2800" dirty="0">
                <a:effectLst/>
                <a:latin typeface="Times New Roman" panose="02020603050405020304" pitchFamily="18" charset="0"/>
                <a:ea typeface="Aptos" panose="020B0004020202020204" pitchFamily="34" charset="0"/>
              </a:rPr>
              <a:t>Packaging provides convenience : Packaging of product must be done as per the use of customer. Like if you are packing a snack or chips it must be in easy to open and easy to enjoy pack so that a user can enjoy it</a:t>
            </a:r>
            <a:endParaRPr lang="en-US" sz="2800" dirty="0"/>
          </a:p>
        </p:txBody>
      </p:sp>
      <p:sp>
        <p:nvSpPr>
          <p:cNvPr id="4" name="Content Placeholder 3">
            <a:extLst>
              <a:ext uri="{FF2B5EF4-FFF2-40B4-BE49-F238E27FC236}">
                <a16:creationId xmlns:a16="http://schemas.microsoft.com/office/drawing/2014/main" id="{5DD66EA7-E247-5F89-D654-00C083F522AB}"/>
              </a:ext>
            </a:extLst>
          </p:cNvPr>
          <p:cNvSpPr>
            <a:spLocks noGrp="1"/>
          </p:cNvSpPr>
          <p:nvPr>
            <p:ph sz="half" idx="2"/>
          </p:nvPr>
        </p:nvSpPr>
        <p:spPr>
          <a:xfrm>
            <a:off x="7135586" y="424542"/>
            <a:ext cx="5056414" cy="6433457"/>
          </a:xfrm>
        </p:spPr>
        <p:txBody>
          <a:bodyPr>
            <a:normAutofit/>
          </a:bodyPr>
          <a:lstStyle/>
          <a:p>
            <a:pPr algn="just"/>
            <a:r>
              <a:rPr lang="en-US" sz="2800" dirty="0">
                <a:effectLst/>
                <a:latin typeface="Times New Roman" panose="02020603050405020304" pitchFamily="18" charset="0"/>
                <a:ea typeface="Aptos" panose="020B0004020202020204" pitchFamily="34" charset="0"/>
              </a:rPr>
              <a:t>Packaging in attractive packs: It is only the packets that are visible to customer which he can see for making the purchasing decision of a product thus packaging must display properly about the product such that it tends a customer to buy it immediately</a:t>
            </a:r>
            <a:endParaRPr lang="en-US" sz="2800" dirty="0"/>
          </a:p>
        </p:txBody>
      </p:sp>
    </p:spTree>
    <p:extLst>
      <p:ext uri="{BB962C8B-B14F-4D97-AF65-F5344CB8AC3E}">
        <p14:creationId xmlns:p14="http://schemas.microsoft.com/office/powerpoint/2010/main" val="41120203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E570F-4925-F7B8-27A5-423872CE87CD}"/>
              </a:ext>
            </a:extLst>
          </p:cNvPr>
          <p:cNvSpPr>
            <a:spLocks noGrp="1"/>
          </p:cNvSpPr>
          <p:nvPr>
            <p:ph type="title"/>
          </p:nvPr>
        </p:nvSpPr>
        <p:spPr>
          <a:xfrm>
            <a:off x="0" y="0"/>
            <a:ext cx="12192000" cy="816638"/>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Essentials of packaging</a:t>
            </a:r>
            <a:endParaRPr lang="en-US" dirty="0"/>
          </a:p>
        </p:txBody>
      </p:sp>
      <p:sp>
        <p:nvSpPr>
          <p:cNvPr id="3" name="Content Placeholder 2">
            <a:extLst>
              <a:ext uri="{FF2B5EF4-FFF2-40B4-BE49-F238E27FC236}">
                <a16:creationId xmlns:a16="http://schemas.microsoft.com/office/drawing/2014/main" id="{CCBF061B-87A3-49AA-9C45-5B968D5C12E2}"/>
              </a:ext>
            </a:extLst>
          </p:cNvPr>
          <p:cNvSpPr>
            <a:spLocks noGrp="1"/>
          </p:cNvSpPr>
          <p:nvPr>
            <p:ph sz="half" idx="1"/>
          </p:nvPr>
        </p:nvSpPr>
        <p:spPr>
          <a:xfrm>
            <a:off x="0" y="604156"/>
            <a:ext cx="4861369" cy="6253843"/>
          </a:xfrm>
        </p:spPr>
        <p:txBody>
          <a:bodyPr>
            <a:normAutofit/>
          </a:bodyPr>
          <a:lstStyle/>
          <a:p>
            <a:pPr algn="just"/>
            <a:r>
              <a:rPr lang="en-US" sz="2800" dirty="0">
                <a:effectLst/>
                <a:latin typeface="Times New Roman" panose="02020603050405020304" pitchFamily="18" charset="0"/>
                <a:ea typeface="Aptos" panose="020B0004020202020204" pitchFamily="34" charset="0"/>
              </a:rPr>
              <a:t>Packaging with proper label : A pack must define the product inside it. It must include its direction to use, ingredients, guarantees</a:t>
            </a:r>
            <a:endParaRPr lang="en-US" sz="2800" dirty="0"/>
          </a:p>
        </p:txBody>
      </p:sp>
      <p:sp>
        <p:nvSpPr>
          <p:cNvPr id="4" name="Content Placeholder 3">
            <a:extLst>
              <a:ext uri="{FF2B5EF4-FFF2-40B4-BE49-F238E27FC236}">
                <a16:creationId xmlns:a16="http://schemas.microsoft.com/office/drawing/2014/main" id="{AB5444DC-BBE0-6E8C-CA93-6507B0D22A8C}"/>
              </a:ext>
            </a:extLst>
          </p:cNvPr>
          <p:cNvSpPr>
            <a:spLocks noGrp="1"/>
          </p:cNvSpPr>
          <p:nvPr>
            <p:ph sz="half" idx="2"/>
          </p:nvPr>
        </p:nvSpPr>
        <p:spPr>
          <a:xfrm>
            <a:off x="5089970" y="1"/>
            <a:ext cx="7102030" cy="7053942"/>
          </a:xfrm>
        </p:spPr>
        <p:txBody>
          <a:bodyPr/>
          <a:lstStyle/>
          <a:p>
            <a:pPr algn="just"/>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Packaging must be eco friendly: A business owner of a manufacturing firms needs to remember that even when he needs to provide a product in attractive and effective packaging it must suit his pockets. That is the cost involved in packaging must be manageable for the owner.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462116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BF2D6-83DA-2350-529F-46A3AA8D9AD5}"/>
              </a:ext>
            </a:extLst>
          </p:cNvPr>
          <p:cNvSpPr>
            <a:spLocks noGrp="1"/>
          </p:cNvSpPr>
          <p:nvPr>
            <p:ph type="title"/>
          </p:nvPr>
        </p:nvSpPr>
        <p:spPr>
          <a:xfrm>
            <a:off x="0" y="0"/>
            <a:ext cx="12192000" cy="1061357"/>
          </a:xfrm>
        </p:spPr>
        <p:txBody>
          <a:bodyPr/>
          <a:lstStyle/>
          <a:p>
            <a:r>
              <a:rPr lang="en-US" sz="3600" b="1" kern="100" dirty="0">
                <a:effectLst/>
                <a:latin typeface="Times New Roman" panose="02020603050405020304" pitchFamily="18" charset="0"/>
                <a:ea typeface="Aptos" panose="020B0004020202020204" pitchFamily="34" charset="0"/>
                <a:cs typeface="Times New Roman" panose="02020603050405020304" pitchFamily="18" charset="0"/>
              </a:rPr>
              <a:t>Essentials of packaging</a:t>
            </a:r>
            <a:endParaRPr lang="en-US" dirty="0"/>
          </a:p>
        </p:txBody>
      </p:sp>
      <p:sp>
        <p:nvSpPr>
          <p:cNvPr id="3" name="Content Placeholder 2">
            <a:extLst>
              <a:ext uri="{FF2B5EF4-FFF2-40B4-BE49-F238E27FC236}">
                <a16:creationId xmlns:a16="http://schemas.microsoft.com/office/drawing/2014/main" id="{D6B4AFF2-2C0A-F784-A30D-631C1C096DA4}"/>
              </a:ext>
            </a:extLst>
          </p:cNvPr>
          <p:cNvSpPr>
            <a:spLocks noGrp="1"/>
          </p:cNvSpPr>
          <p:nvPr>
            <p:ph sz="half" idx="1"/>
          </p:nvPr>
        </p:nvSpPr>
        <p:spPr>
          <a:xfrm>
            <a:off x="0" y="653142"/>
            <a:ext cx="6096000" cy="6204857"/>
          </a:xfrm>
        </p:spPr>
        <p:txBody>
          <a:bodyPr/>
          <a:lstStyle/>
          <a:p>
            <a:pPr algn="just"/>
            <a:r>
              <a:rPr lang="en-US" sz="2800" dirty="0">
                <a:effectLst/>
                <a:latin typeface="Times New Roman" panose="02020603050405020304" pitchFamily="18" charset="0"/>
                <a:ea typeface="Aptos" panose="020B0004020202020204" pitchFamily="34" charset="0"/>
              </a:rPr>
              <a:t>Advertising with packaging : sometimes packaging is not sufficient the owner need to advertise its product with the packaging so that when a user sees the pack he can identify that this packaging belongs to which company and what is inside the packs</a:t>
            </a:r>
            <a:r>
              <a:rPr lang="en-US" sz="1800" dirty="0">
                <a:effectLst/>
                <a:latin typeface="Times New Roman" panose="02020603050405020304" pitchFamily="18" charset="0"/>
                <a:ea typeface="Aptos" panose="020B0004020202020204" pitchFamily="34" charset="0"/>
              </a:rPr>
              <a:t>.</a:t>
            </a:r>
            <a:endParaRPr lang="en-US" dirty="0"/>
          </a:p>
        </p:txBody>
      </p:sp>
      <p:sp>
        <p:nvSpPr>
          <p:cNvPr id="4" name="Content Placeholder 3">
            <a:extLst>
              <a:ext uri="{FF2B5EF4-FFF2-40B4-BE49-F238E27FC236}">
                <a16:creationId xmlns:a16="http://schemas.microsoft.com/office/drawing/2014/main" id="{F80F9235-366C-2395-F710-BF44F7C076FD}"/>
              </a:ext>
            </a:extLst>
          </p:cNvPr>
          <p:cNvSpPr>
            <a:spLocks noGrp="1"/>
          </p:cNvSpPr>
          <p:nvPr>
            <p:ph sz="half" idx="2"/>
          </p:nvPr>
        </p:nvSpPr>
        <p:spPr>
          <a:xfrm>
            <a:off x="6096000" y="1"/>
            <a:ext cx="6096000" cy="6857998"/>
          </a:xfrm>
        </p:spPr>
        <p:txBody>
          <a:bodyPr>
            <a:normAutofit/>
          </a:bodyPr>
          <a:lstStyle/>
          <a:p>
            <a:pPr algn="just"/>
            <a:r>
              <a:rPr lang="en-US" sz="2800" dirty="0">
                <a:effectLst/>
                <a:latin typeface="Times New Roman" panose="02020603050405020304" pitchFamily="18" charset="0"/>
                <a:ea typeface="Aptos" panose="020B0004020202020204" pitchFamily="34" charset="0"/>
              </a:rPr>
              <a:t>Packaging must abide the packaging rules :As per the rules of packaging the ingredients like spices, snack, chips etc. must be packed in quality packets such that they remain healthy and is easy to destroy that it does not create any harm to environment. </a:t>
            </a:r>
            <a:endParaRPr lang="en-US" sz="2800" dirty="0"/>
          </a:p>
        </p:txBody>
      </p:sp>
    </p:spTree>
    <p:extLst>
      <p:ext uri="{BB962C8B-B14F-4D97-AF65-F5344CB8AC3E}">
        <p14:creationId xmlns:p14="http://schemas.microsoft.com/office/powerpoint/2010/main" val="13955283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6E7A0E-AC16-C1C7-B362-9ACAD61577AF}"/>
              </a:ext>
            </a:extLst>
          </p:cNvPr>
          <p:cNvSpPr>
            <a:spLocks noGrp="1"/>
          </p:cNvSpPr>
          <p:nvPr>
            <p:ph type="title"/>
          </p:nvPr>
        </p:nvSpPr>
        <p:spPr>
          <a:xfrm>
            <a:off x="0" y="0"/>
            <a:ext cx="12192000" cy="816638"/>
          </a:xfrm>
        </p:spPr>
        <p:txBody>
          <a:bodyPr>
            <a:normAutofit/>
          </a:bodyPr>
          <a:lstStyle/>
          <a:p>
            <a:r>
              <a:rPr lang="en-US" sz="2800" b="1" dirty="0">
                <a:effectLst/>
                <a:latin typeface="Times New Roman" panose="02020603050405020304" pitchFamily="18" charset="0"/>
                <a:ea typeface="Aptos" panose="020B0004020202020204" pitchFamily="34" charset="0"/>
              </a:rPr>
              <a:t>Features of good packaging</a:t>
            </a:r>
            <a:endParaRPr lang="en-US" sz="2800" dirty="0"/>
          </a:p>
        </p:txBody>
      </p:sp>
      <p:sp>
        <p:nvSpPr>
          <p:cNvPr id="3" name="Content Placeholder 2">
            <a:extLst>
              <a:ext uri="{FF2B5EF4-FFF2-40B4-BE49-F238E27FC236}">
                <a16:creationId xmlns:a16="http://schemas.microsoft.com/office/drawing/2014/main" id="{F94C2A4E-067E-23BC-E489-3242FD5811DA}"/>
              </a:ext>
            </a:extLst>
          </p:cNvPr>
          <p:cNvSpPr>
            <a:spLocks noGrp="1"/>
          </p:cNvSpPr>
          <p:nvPr>
            <p:ph sz="half" idx="1"/>
          </p:nvPr>
        </p:nvSpPr>
        <p:spPr>
          <a:xfrm>
            <a:off x="0" y="571500"/>
            <a:ext cx="6743700" cy="6286500"/>
          </a:xfrm>
        </p:spPr>
        <p:txBody>
          <a:bodyPr>
            <a:normAutofit/>
          </a:bodyPr>
          <a:lstStyle/>
          <a:p>
            <a:pPr algn="just"/>
            <a:r>
              <a:rPr lang="en-US" sz="2800" b="1" dirty="0">
                <a:effectLst/>
                <a:latin typeface="Times New Roman" panose="02020603050405020304" pitchFamily="18" charset="0"/>
                <a:ea typeface="Aptos" panose="020B0004020202020204" pitchFamily="34" charset="0"/>
              </a:rPr>
              <a:t>Convenience</a:t>
            </a:r>
            <a:r>
              <a:rPr lang="en-US" sz="2800" dirty="0">
                <a:effectLst/>
                <a:latin typeface="Times New Roman" panose="02020603050405020304" pitchFamily="18" charset="0"/>
                <a:ea typeface="Aptos" panose="020B0004020202020204" pitchFamily="34" charset="0"/>
              </a:rPr>
              <a:t>: Convenience is one of the good features of packaging. The packaging provides size options and it facilitates provisions for the easy opening  of the products. </a:t>
            </a:r>
          </a:p>
          <a:p>
            <a:pPr algn="just"/>
            <a:r>
              <a:rPr lang="en-US" sz="2800" b="1" dirty="0">
                <a:effectLst/>
                <a:latin typeface="Times New Roman" panose="02020603050405020304" pitchFamily="18" charset="0"/>
                <a:ea typeface="Aptos" panose="020B0004020202020204" pitchFamily="34" charset="0"/>
              </a:rPr>
              <a:t>Status or prestige:</a:t>
            </a:r>
            <a:r>
              <a:rPr lang="en-US" sz="2800" dirty="0">
                <a:effectLst/>
                <a:latin typeface="Times New Roman" panose="02020603050405020304" pitchFamily="18" charset="0"/>
                <a:ea typeface="Aptos" panose="020B0004020202020204" pitchFamily="34" charset="0"/>
              </a:rPr>
              <a:t> Packaging creates confidence among the customers and it creates status and prestige of the products</a:t>
            </a:r>
            <a:endParaRPr lang="en-US" sz="2800" dirty="0"/>
          </a:p>
        </p:txBody>
      </p:sp>
      <p:sp>
        <p:nvSpPr>
          <p:cNvPr id="4" name="Content Placeholder 3">
            <a:extLst>
              <a:ext uri="{FF2B5EF4-FFF2-40B4-BE49-F238E27FC236}">
                <a16:creationId xmlns:a16="http://schemas.microsoft.com/office/drawing/2014/main" id="{11214B06-F6C8-6BFD-090C-784FEC382777}"/>
              </a:ext>
            </a:extLst>
          </p:cNvPr>
          <p:cNvSpPr>
            <a:spLocks noGrp="1"/>
          </p:cNvSpPr>
          <p:nvPr>
            <p:ph sz="half" idx="2"/>
          </p:nvPr>
        </p:nvSpPr>
        <p:spPr>
          <a:xfrm>
            <a:off x="6743700" y="571500"/>
            <a:ext cx="5448300" cy="6400799"/>
          </a:xfrm>
        </p:spPr>
        <p:txBody>
          <a:bodyPr>
            <a:normAutofit/>
          </a:bodyPr>
          <a:lstStyle/>
          <a:p>
            <a:pPr algn="just"/>
            <a:r>
              <a:rPr lang="en-US" sz="2800" b="1" dirty="0">
                <a:effectLst/>
                <a:latin typeface="Times New Roman" panose="02020603050405020304" pitchFamily="18" charset="0"/>
                <a:ea typeface="Aptos" panose="020B0004020202020204" pitchFamily="34" charset="0"/>
              </a:rPr>
              <a:t>Act as promotional tool</a:t>
            </a:r>
            <a:r>
              <a:rPr lang="en-US" sz="2800" dirty="0">
                <a:effectLst/>
                <a:latin typeface="Times New Roman" panose="02020603050405020304" pitchFamily="18" charset="0"/>
                <a:ea typeface="Aptos" panose="020B0004020202020204" pitchFamily="34" charset="0"/>
              </a:rPr>
              <a:t>: Good packaging can sell the product more easily and quickly as it works as a promotional tool. </a:t>
            </a:r>
            <a:endParaRPr lang="en-US" sz="2800" dirty="0"/>
          </a:p>
        </p:txBody>
      </p:sp>
    </p:spTree>
    <p:extLst>
      <p:ext uri="{BB962C8B-B14F-4D97-AF65-F5344CB8AC3E}">
        <p14:creationId xmlns:p14="http://schemas.microsoft.com/office/powerpoint/2010/main" val="31333090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67FD2-6B1F-C02A-C238-CC332887D2FF}"/>
              </a:ext>
            </a:extLst>
          </p:cNvPr>
          <p:cNvSpPr>
            <a:spLocks noGrp="1"/>
          </p:cNvSpPr>
          <p:nvPr>
            <p:ph type="title"/>
          </p:nvPr>
        </p:nvSpPr>
        <p:spPr>
          <a:xfrm>
            <a:off x="0" y="0"/>
            <a:ext cx="12192000" cy="1930400"/>
          </a:xfrm>
        </p:spPr>
        <p:txBody>
          <a:bodyPr>
            <a:normAutofit/>
          </a:bodyPr>
          <a:lstStyle/>
          <a:p>
            <a:r>
              <a:rPr lang="en-US" sz="2800" b="1" dirty="0">
                <a:effectLst/>
                <a:latin typeface="Times New Roman" panose="02020603050405020304" pitchFamily="18" charset="0"/>
                <a:ea typeface="Aptos" panose="020B0004020202020204" pitchFamily="34" charset="0"/>
              </a:rPr>
              <a:t>Features of good packaging</a:t>
            </a:r>
            <a:endParaRPr lang="en-US" sz="2800" dirty="0"/>
          </a:p>
        </p:txBody>
      </p:sp>
      <p:sp>
        <p:nvSpPr>
          <p:cNvPr id="3" name="Content Placeholder 2">
            <a:extLst>
              <a:ext uri="{FF2B5EF4-FFF2-40B4-BE49-F238E27FC236}">
                <a16:creationId xmlns:a16="http://schemas.microsoft.com/office/drawing/2014/main" id="{9C2E5D38-5D10-93D2-6804-63D6C7AAC09A}"/>
              </a:ext>
            </a:extLst>
          </p:cNvPr>
          <p:cNvSpPr>
            <a:spLocks noGrp="1"/>
          </p:cNvSpPr>
          <p:nvPr>
            <p:ph sz="half" idx="1"/>
          </p:nvPr>
        </p:nvSpPr>
        <p:spPr>
          <a:xfrm>
            <a:off x="0" y="604156"/>
            <a:ext cx="6955969" cy="6253843"/>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Adaptability:</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The package should be  of moderate size so that it can be kept in proper place. It should be adapted in all the places. Adaptability is very essential in packaging.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1036D0F3-9929-730A-70C8-AA07E6F5BA24}"/>
              </a:ext>
            </a:extLst>
          </p:cNvPr>
          <p:cNvSpPr>
            <a:spLocks noGrp="1"/>
          </p:cNvSpPr>
          <p:nvPr>
            <p:ph sz="half" idx="2"/>
          </p:nvPr>
        </p:nvSpPr>
        <p:spPr>
          <a:xfrm>
            <a:off x="6955970" y="930729"/>
            <a:ext cx="5236029" cy="6139542"/>
          </a:xfrm>
        </p:spPr>
        <p:txBody>
          <a:bodyPr>
            <a:normAutofit/>
          </a:bodyPr>
          <a:lstStyle/>
          <a:p>
            <a:pPr algn="just"/>
            <a:r>
              <a:rPr lang="en-US" sz="2800" b="1" dirty="0">
                <a:effectLst/>
                <a:latin typeface="Times New Roman" panose="02020603050405020304" pitchFamily="18" charset="0"/>
                <a:ea typeface="Aptos" panose="020B0004020202020204" pitchFamily="34" charset="0"/>
              </a:rPr>
              <a:t>Dependability</a:t>
            </a:r>
            <a:r>
              <a:rPr lang="en-US" sz="2800" dirty="0">
                <a:effectLst/>
                <a:latin typeface="Times New Roman" panose="02020603050405020304" pitchFamily="18" charset="0"/>
                <a:ea typeface="Aptos" panose="020B0004020202020204" pitchFamily="34" charset="0"/>
              </a:rPr>
              <a:t>: The packaging should be dependable. Dependability indicates the positive idea of a customer about the manufacturing of the product</a:t>
            </a:r>
            <a:endParaRPr lang="en-US" sz="2800" dirty="0"/>
          </a:p>
        </p:txBody>
      </p:sp>
    </p:spTree>
    <p:extLst>
      <p:ext uri="{BB962C8B-B14F-4D97-AF65-F5344CB8AC3E}">
        <p14:creationId xmlns:p14="http://schemas.microsoft.com/office/powerpoint/2010/main" val="3395823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67355-F05D-C5DD-B05A-959ABBD6E7C0}"/>
              </a:ext>
            </a:extLst>
          </p:cNvPr>
          <p:cNvSpPr>
            <a:spLocks noGrp="1"/>
          </p:cNvSpPr>
          <p:nvPr>
            <p:ph type="title"/>
          </p:nvPr>
        </p:nvSpPr>
        <p:spPr>
          <a:xfrm>
            <a:off x="0" y="0"/>
            <a:ext cx="12192000" cy="963386"/>
          </a:xfrm>
        </p:spPr>
        <p:txBody>
          <a:bodyPr/>
          <a:lstStyle/>
          <a:p>
            <a:r>
              <a:rPr lang="en-US" sz="3600" b="1" dirty="0">
                <a:effectLst/>
                <a:latin typeface="Times New Roman" panose="02020603050405020304" pitchFamily="18" charset="0"/>
                <a:ea typeface="Aptos" panose="020B0004020202020204" pitchFamily="34" charset="0"/>
              </a:rPr>
              <a:t>Features of good packaging</a:t>
            </a:r>
            <a:endParaRPr lang="en-US" dirty="0"/>
          </a:p>
        </p:txBody>
      </p:sp>
      <p:sp>
        <p:nvSpPr>
          <p:cNvPr id="3" name="Content Placeholder 2">
            <a:extLst>
              <a:ext uri="{FF2B5EF4-FFF2-40B4-BE49-F238E27FC236}">
                <a16:creationId xmlns:a16="http://schemas.microsoft.com/office/drawing/2014/main" id="{D9B3A880-5E43-A657-A011-20982B11B654}"/>
              </a:ext>
            </a:extLst>
          </p:cNvPr>
          <p:cNvSpPr>
            <a:spLocks noGrp="1"/>
          </p:cNvSpPr>
          <p:nvPr>
            <p:ph sz="half" idx="1"/>
          </p:nvPr>
        </p:nvSpPr>
        <p:spPr>
          <a:xfrm>
            <a:off x="0" y="963386"/>
            <a:ext cx="7620000" cy="5666014"/>
          </a:xfrm>
        </p:spPr>
        <p:txBody>
          <a:bodyPr>
            <a:normAutofit/>
          </a:bodyPr>
          <a:lstStyle/>
          <a:p>
            <a:pPr algn="just"/>
            <a:r>
              <a:rPr lang="en-US" sz="2800" b="1" dirty="0">
                <a:effectLst/>
                <a:latin typeface="Times New Roman" panose="02020603050405020304" pitchFamily="18" charset="0"/>
                <a:ea typeface="Aptos" panose="020B0004020202020204" pitchFamily="34" charset="0"/>
              </a:rPr>
              <a:t>Handsome design</a:t>
            </a:r>
            <a:r>
              <a:rPr lang="en-US" sz="2800" dirty="0">
                <a:effectLst/>
                <a:latin typeface="Times New Roman" panose="02020603050405020304" pitchFamily="18" charset="0"/>
                <a:ea typeface="Aptos" panose="020B0004020202020204" pitchFamily="34" charset="0"/>
              </a:rPr>
              <a:t>: The packaging should have a handsome design. The handsome design attracts the customers to buy the products. To get touch with the taste and fashion of the customers, a constant renewal of design is required. </a:t>
            </a:r>
            <a:endParaRPr lang="en-US" sz="2800" dirty="0"/>
          </a:p>
        </p:txBody>
      </p:sp>
      <p:pic>
        <p:nvPicPr>
          <p:cNvPr id="1026" name="Picture 2" descr="Free Black Pentagon Lens Stock Photo">
            <a:extLst>
              <a:ext uri="{FF2B5EF4-FFF2-40B4-BE49-F238E27FC236}">
                <a16:creationId xmlns:a16="http://schemas.microsoft.com/office/drawing/2014/main" id="{546270C1-86A9-84B7-4A1D-E10B79935B7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20000" y="1"/>
            <a:ext cx="4572000" cy="35966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A82A380-C11E-CA65-5E65-33058D876ADA}"/>
              </a:ext>
            </a:extLst>
          </p:cNvPr>
          <p:cNvSpPr txBox="1"/>
          <p:nvPr/>
        </p:nvSpPr>
        <p:spPr>
          <a:xfrm>
            <a:off x="7620000" y="3855720"/>
            <a:ext cx="4572000" cy="261610"/>
          </a:xfrm>
          <a:prstGeom prst="rect">
            <a:avLst/>
          </a:prstGeom>
          <a:noFill/>
        </p:spPr>
        <p:txBody>
          <a:bodyPr wrap="square" rtlCol="0">
            <a:spAutoFit/>
          </a:bodyPr>
          <a:lstStyle/>
          <a:p>
            <a:r>
              <a:rPr lang="en-US" sz="1100" dirty="0"/>
              <a:t>https://www.pexels.com/photo/black-pentagon-lens-2386602/</a:t>
            </a:r>
          </a:p>
        </p:txBody>
      </p:sp>
    </p:spTree>
    <p:extLst>
      <p:ext uri="{BB962C8B-B14F-4D97-AF65-F5344CB8AC3E}">
        <p14:creationId xmlns:p14="http://schemas.microsoft.com/office/powerpoint/2010/main" val="18516575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74D3D-8981-B95A-7CD6-FA57DD94B038}"/>
              </a:ext>
            </a:extLst>
          </p:cNvPr>
          <p:cNvSpPr>
            <a:spLocks noGrp="1"/>
          </p:cNvSpPr>
          <p:nvPr>
            <p:ph type="title"/>
          </p:nvPr>
        </p:nvSpPr>
        <p:spPr>
          <a:xfrm>
            <a:off x="0" y="0"/>
            <a:ext cx="12066814" cy="816638"/>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IMPORTANCE OF PACKAGING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68C04AB-C7CE-E21F-077B-6BFF74EB7764}"/>
              </a:ext>
            </a:extLst>
          </p:cNvPr>
          <p:cNvSpPr>
            <a:spLocks noGrp="1"/>
          </p:cNvSpPr>
          <p:nvPr>
            <p:ph sz="half" idx="1"/>
          </p:nvPr>
        </p:nvSpPr>
        <p:spPr>
          <a:xfrm>
            <a:off x="0" y="506186"/>
            <a:ext cx="6438900" cy="6204857"/>
          </a:xfrm>
        </p:spPr>
        <p:txBody>
          <a:bodyPr>
            <a:normAutofit/>
          </a:bodyPr>
          <a:lstStyle/>
          <a:p>
            <a:pPr algn="just"/>
            <a:r>
              <a:rPr lang="en-US" sz="2800" b="1" dirty="0">
                <a:effectLst/>
                <a:latin typeface="Times New Roman" panose="02020603050405020304" pitchFamily="18" charset="0"/>
                <a:ea typeface="Aptos" panose="020B0004020202020204" pitchFamily="34" charset="0"/>
              </a:rPr>
              <a:t>Creation of demand</a:t>
            </a:r>
            <a:r>
              <a:rPr lang="en-US" sz="2800" dirty="0">
                <a:effectLst/>
                <a:latin typeface="Times New Roman" panose="02020603050405020304" pitchFamily="18" charset="0"/>
                <a:ea typeface="Aptos" panose="020B0004020202020204" pitchFamily="34" charset="0"/>
              </a:rPr>
              <a:t>: Packaging plays an important role in the creation of demand by attracting the consumers. </a:t>
            </a:r>
          </a:p>
          <a:p>
            <a:pPr algn="just"/>
            <a:r>
              <a:rPr lang="en-US" sz="2800" b="1" dirty="0">
                <a:effectLst/>
                <a:latin typeface="Times New Roman" panose="02020603050405020304" pitchFamily="18" charset="0"/>
                <a:ea typeface="Aptos" panose="020B0004020202020204" pitchFamily="34" charset="0"/>
              </a:rPr>
              <a:t>Protection of the product</a:t>
            </a:r>
            <a:r>
              <a:rPr lang="en-US" sz="2800" dirty="0">
                <a:effectLst/>
                <a:latin typeface="Times New Roman" panose="02020603050405020304" pitchFamily="18" charset="0"/>
                <a:ea typeface="Aptos" panose="020B0004020202020204" pitchFamily="34" charset="0"/>
              </a:rPr>
              <a:t>: Packaging helps to protect the product from heat, light, moisture, evaporation, dust etc. during its long passage from the factory to the target customers</a:t>
            </a:r>
            <a:endParaRPr lang="en-US" sz="2800" dirty="0"/>
          </a:p>
        </p:txBody>
      </p:sp>
      <p:sp>
        <p:nvSpPr>
          <p:cNvPr id="4" name="Content Placeholder 3">
            <a:extLst>
              <a:ext uri="{FF2B5EF4-FFF2-40B4-BE49-F238E27FC236}">
                <a16:creationId xmlns:a16="http://schemas.microsoft.com/office/drawing/2014/main" id="{06A3DEDE-EA9F-6788-75F8-4871F380163C}"/>
              </a:ext>
            </a:extLst>
          </p:cNvPr>
          <p:cNvSpPr>
            <a:spLocks noGrp="1"/>
          </p:cNvSpPr>
          <p:nvPr>
            <p:ph sz="half" idx="2"/>
          </p:nvPr>
        </p:nvSpPr>
        <p:spPr>
          <a:xfrm>
            <a:off x="6564086" y="506187"/>
            <a:ext cx="5627914" cy="6204856"/>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Transportation:</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Packaging facilitates transportation of products from one place to another. It ensures easy transportation and better handling of products in transit.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1820202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4D32B-1AA7-23DD-56B3-093E3A16B760}"/>
              </a:ext>
            </a:extLst>
          </p:cNvPr>
          <p:cNvSpPr>
            <a:spLocks noGrp="1"/>
          </p:cNvSpPr>
          <p:nvPr>
            <p:ph type="title"/>
          </p:nvPr>
        </p:nvSpPr>
        <p:spPr>
          <a:xfrm>
            <a:off x="-114300" y="0"/>
            <a:ext cx="12306300" cy="1028700"/>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IMPORTANCE OF PACKAGING</a:t>
            </a:r>
            <a:endParaRPr lang="en-US" sz="2800" dirty="0"/>
          </a:p>
        </p:txBody>
      </p:sp>
      <p:sp>
        <p:nvSpPr>
          <p:cNvPr id="3" name="Content Placeholder 2">
            <a:extLst>
              <a:ext uri="{FF2B5EF4-FFF2-40B4-BE49-F238E27FC236}">
                <a16:creationId xmlns:a16="http://schemas.microsoft.com/office/drawing/2014/main" id="{A9EAE019-DF3C-30B4-227B-3E85CC4092BD}"/>
              </a:ext>
            </a:extLst>
          </p:cNvPr>
          <p:cNvSpPr>
            <a:spLocks noGrp="1"/>
          </p:cNvSpPr>
          <p:nvPr>
            <p:ph sz="half" idx="1"/>
          </p:nvPr>
        </p:nvSpPr>
        <p:spPr>
          <a:xfrm>
            <a:off x="0" y="800100"/>
            <a:ext cx="6417129" cy="6057900"/>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Guidelines to customers</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Packaging helps as a guidelines for the customers. From the informative Literature regarding the quality and use of the Product, the customers get the guidelines. The customers are ensured about the quality of the products.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A2A59FF1-CBB5-21B9-B443-6E8D326729C9}"/>
              </a:ext>
            </a:extLst>
          </p:cNvPr>
          <p:cNvSpPr>
            <a:spLocks noGrp="1"/>
          </p:cNvSpPr>
          <p:nvPr>
            <p:ph sz="half" idx="2"/>
          </p:nvPr>
        </p:nvSpPr>
        <p:spPr>
          <a:xfrm>
            <a:off x="6531428" y="800100"/>
            <a:ext cx="5774871" cy="6057899"/>
          </a:xfrm>
        </p:spPr>
        <p:txBody>
          <a:bodyPr>
            <a:normAutofit/>
          </a:bodyPr>
          <a:lstStyle/>
          <a:p>
            <a:pPr algn="just"/>
            <a:r>
              <a:rPr lang="en-US" sz="2800" b="1" dirty="0">
                <a:effectLst/>
                <a:latin typeface="Times New Roman" panose="02020603050405020304" pitchFamily="18" charset="0"/>
                <a:ea typeface="Aptos" panose="020B0004020202020204" pitchFamily="34" charset="0"/>
              </a:rPr>
              <a:t>Better storage</a:t>
            </a:r>
            <a:r>
              <a:rPr lang="en-US" sz="2800" dirty="0">
                <a:effectLst/>
                <a:latin typeface="Times New Roman" panose="02020603050405020304" pitchFamily="18" charset="0"/>
                <a:ea typeface="Aptos" panose="020B0004020202020204" pitchFamily="34" charset="0"/>
              </a:rPr>
              <a:t>: Packaging acts as a better storage of the products. Goods with good packages can be stored in the retail shop also in lesser price</a:t>
            </a:r>
            <a:endParaRPr lang="en-US" sz="2800" dirty="0"/>
          </a:p>
        </p:txBody>
      </p:sp>
    </p:spTree>
    <p:extLst>
      <p:ext uri="{BB962C8B-B14F-4D97-AF65-F5344CB8AC3E}">
        <p14:creationId xmlns:p14="http://schemas.microsoft.com/office/powerpoint/2010/main" val="25122919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6D72D-2E90-049A-030F-1A8EC7281EFE}"/>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IMPORTANCE OF PACKAGING</a:t>
            </a:r>
            <a:endParaRPr lang="en-US" sz="2800" dirty="0"/>
          </a:p>
        </p:txBody>
      </p:sp>
      <p:sp>
        <p:nvSpPr>
          <p:cNvPr id="3" name="Content Placeholder 2">
            <a:extLst>
              <a:ext uri="{FF2B5EF4-FFF2-40B4-BE49-F238E27FC236}">
                <a16:creationId xmlns:a16="http://schemas.microsoft.com/office/drawing/2014/main" id="{9B4890BC-5D9F-1F2C-5401-6187C02B90FE}"/>
              </a:ext>
            </a:extLst>
          </p:cNvPr>
          <p:cNvSpPr>
            <a:spLocks noGrp="1"/>
          </p:cNvSpPr>
          <p:nvPr>
            <p:ph sz="half" idx="1"/>
          </p:nvPr>
        </p:nvSpPr>
        <p:spPr>
          <a:xfrm>
            <a:off x="0" y="604156"/>
            <a:ext cx="6096000" cy="6253843"/>
          </a:xfrm>
        </p:spPr>
        <p:txBody>
          <a:bodyPr>
            <a:normAutofit/>
          </a:bodyPr>
          <a:lstStyle/>
          <a:p>
            <a:pPr algn="just"/>
            <a:r>
              <a:rPr lang="en-US" sz="2800" b="1" dirty="0">
                <a:effectLst/>
                <a:latin typeface="Times New Roman" panose="02020603050405020304" pitchFamily="18" charset="0"/>
                <a:ea typeface="Aptos" panose="020B0004020202020204" pitchFamily="34" charset="0"/>
              </a:rPr>
              <a:t>Facilitates for carrying</a:t>
            </a:r>
            <a:r>
              <a:rPr lang="en-US" sz="2800" dirty="0">
                <a:effectLst/>
                <a:latin typeface="Times New Roman" panose="02020603050405020304" pitchFamily="18" charset="0"/>
                <a:ea typeface="Aptos" panose="020B0004020202020204" pitchFamily="34" charset="0"/>
              </a:rPr>
              <a:t>: Packaging plays an important role in carrying the goods in transit and from one place to another. It is made in different sizes and it facilitates provisions for easy and open carrying</a:t>
            </a:r>
            <a:endParaRPr lang="en-US" sz="2800" dirty="0"/>
          </a:p>
        </p:txBody>
      </p:sp>
      <p:sp>
        <p:nvSpPr>
          <p:cNvPr id="4" name="Content Placeholder 3">
            <a:extLst>
              <a:ext uri="{FF2B5EF4-FFF2-40B4-BE49-F238E27FC236}">
                <a16:creationId xmlns:a16="http://schemas.microsoft.com/office/drawing/2014/main" id="{935F2FA0-CF02-8B15-5D60-E0A5EE371B77}"/>
              </a:ext>
            </a:extLst>
          </p:cNvPr>
          <p:cNvSpPr>
            <a:spLocks noGrp="1"/>
          </p:cNvSpPr>
          <p:nvPr>
            <p:ph sz="half" idx="2"/>
          </p:nvPr>
        </p:nvSpPr>
        <p:spPr>
          <a:xfrm>
            <a:off x="6596742" y="604157"/>
            <a:ext cx="5595257" cy="6253842"/>
          </a:xfrm>
        </p:spPr>
        <p:txBody>
          <a:bodyPr>
            <a:normAutofit/>
          </a:bodyPr>
          <a:lstStyle/>
          <a:p>
            <a:pPr algn="just"/>
            <a:r>
              <a:rPr lang="en-US" sz="2800" b="1" dirty="0">
                <a:effectLst/>
                <a:latin typeface="Times New Roman" panose="02020603050405020304" pitchFamily="18" charset="0"/>
                <a:ea typeface="Aptos" panose="020B0004020202020204" pitchFamily="34" charset="0"/>
              </a:rPr>
              <a:t>Identification of product differentiation</a:t>
            </a:r>
            <a:r>
              <a:rPr lang="en-US" sz="2800" dirty="0">
                <a:effectLst/>
                <a:latin typeface="Times New Roman" panose="02020603050405020304" pitchFamily="18" charset="0"/>
                <a:ea typeface="Aptos" panose="020B0004020202020204" pitchFamily="34" charset="0"/>
              </a:rPr>
              <a:t>: Packaging helps to identity the product differentiation easily. It ensures the individuality of the products and one product can be easily differentiated with each other </a:t>
            </a:r>
            <a:endParaRPr lang="en-US" sz="2800" dirty="0"/>
          </a:p>
        </p:txBody>
      </p:sp>
    </p:spTree>
    <p:extLst>
      <p:ext uri="{BB962C8B-B14F-4D97-AF65-F5344CB8AC3E}">
        <p14:creationId xmlns:p14="http://schemas.microsoft.com/office/powerpoint/2010/main" val="5872003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31" name="Group 1030">
            <a:extLst>
              <a:ext uri="{FF2B5EF4-FFF2-40B4-BE49-F238E27FC236}">
                <a16:creationId xmlns:a16="http://schemas.microsoft.com/office/drawing/2014/main" id="{E4951899-B99C-47AB-9C7C-16264D7A1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32" name="Straight Connector 1031">
              <a:extLst>
                <a:ext uri="{FF2B5EF4-FFF2-40B4-BE49-F238E27FC236}">
                  <a16:creationId xmlns:a16="http://schemas.microsoft.com/office/drawing/2014/main" id="{B94D217E-92A1-48B2-B6BF-8B6A35AF9D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033" name="Straight Connector 1032">
              <a:extLst>
                <a:ext uri="{FF2B5EF4-FFF2-40B4-BE49-F238E27FC236}">
                  <a16:creationId xmlns:a16="http://schemas.microsoft.com/office/drawing/2014/main" id="{69582FD9-95AB-4339-8A07-BAD420BE1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34" name="Rectangle 23">
              <a:extLst>
                <a:ext uri="{FF2B5EF4-FFF2-40B4-BE49-F238E27FC236}">
                  <a16:creationId xmlns:a16="http://schemas.microsoft.com/office/drawing/2014/main" id="{6778DC79-DE09-4F89-81B1-275C542D7F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35" name="Rectangle 25">
              <a:extLst>
                <a:ext uri="{FF2B5EF4-FFF2-40B4-BE49-F238E27FC236}">
                  <a16:creationId xmlns:a16="http://schemas.microsoft.com/office/drawing/2014/main" id="{EAEC370A-1F34-4D8E-B065-81F6F568AA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36" name="Isosceles Triangle 1035">
              <a:extLst>
                <a:ext uri="{FF2B5EF4-FFF2-40B4-BE49-F238E27FC236}">
                  <a16:creationId xmlns:a16="http://schemas.microsoft.com/office/drawing/2014/main" id="{A816EDF3-D9EE-488C-AFDC-022381513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37" name="Rectangle 27">
              <a:extLst>
                <a:ext uri="{FF2B5EF4-FFF2-40B4-BE49-F238E27FC236}">
                  <a16:creationId xmlns:a16="http://schemas.microsoft.com/office/drawing/2014/main" id="{E8330BD4-97D9-4D24-815A-0E557B04F9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38" name="Rectangle 28">
              <a:extLst>
                <a:ext uri="{FF2B5EF4-FFF2-40B4-BE49-F238E27FC236}">
                  <a16:creationId xmlns:a16="http://schemas.microsoft.com/office/drawing/2014/main" id="{EA8EDE67-BAC0-478C-99D9-BBC5AD5320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39" name="Rectangle 29">
              <a:extLst>
                <a:ext uri="{FF2B5EF4-FFF2-40B4-BE49-F238E27FC236}">
                  <a16:creationId xmlns:a16="http://schemas.microsoft.com/office/drawing/2014/main" id="{33DFB3F3-2523-4F1F-BC2B-B97C172F2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40" name="Isosceles Triangle 1039">
              <a:extLst>
                <a:ext uri="{FF2B5EF4-FFF2-40B4-BE49-F238E27FC236}">
                  <a16:creationId xmlns:a16="http://schemas.microsoft.com/office/drawing/2014/main" id="{5E5660E4-7443-4FCC-AD43-9D1AE972B5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1041" name="Isosceles Triangle 1040">
              <a:extLst>
                <a:ext uri="{FF2B5EF4-FFF2-40B4-BE49-F238E27FC236}">
                  <a16:creationId xmlns:a16="http://schemas.microsoft.com/office/drawing/2014/main" id="{4EDF9C36-B365-4426-85B9-82E0DE187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grpSp>
      <p:sp>
        <p:nvSpPr>
          <p:cNvPr id="2" name="Title 1">
            <a:extLst>
              <a:ext uri="{FF2B5EF4-FFF2-40B4-BE49-F238E27FC236}">
                <a16:creationId xmlns:a16="http://schemas.microsoft.com/office/drawing/2014/main" id="{BBED2A5A-33C2-E1D8-727F-21E929DA1C0E}"/>
              </a:ext>
            </a:extLst>
          </p:cNvPr>
          <p:cNvSpPr>
            <a:spLocks noGrp="1"/>
          </p:cNvSpPr>
          <p:nvPr>
            <p:ph type="title"/>
          </p:nvPr>
        </p:nvSpPr>
        <p:spPr>
          <a:xfrm>
            <a:off x="5536734" y="-8467"/>
            <a:ext cx="6652090" cy="1014307"/>
          </a:xfrm>
        </p:spPr>
        <p:txBody>
          <a:bodyPr vert="horz" lIns="91440" tIns="45720" rIns="91440" bIns="45720" rtlCol="0" anchor="t">
            <a:normAutofit/>
          </a:bodyPr>
          <a:lstStyle/>
          <a:p>
            <a:r>
              <a:rPr lang="en-US" b="1" dirty="0">
                <a:effectLst/>
              </a:rPr>
              <a:t>IMPORTANCE OF PACKAGING</a:t>
            </a:r>
            <a:endParaRPr lang="en-US" dirty="0"/>
          </a:p>
        </p:txBody>
      </p:sp>
      <p:sp>
        <p:nvSpPr>
          <p:cNvPr id="3" name="Content Placeholder 2">
            <a:extLst>
              <a:ext uri="{FF2B5EF4-FFF2-40B4-BE49-F238E27FC236}">
                <a16:creationId xmlns:a16="http://schemas.microsoft.com/office/drawing/2014/main" id="{330E7DB7-7D59-44E7-3E92-434210ECD9D7}"/>
              </a:ext>
            </a:extLst>
          </p:cNvPr>
          <p:cNvSpPr>
            <a:spLocks noGrp="1"/>
          </p:cNvSpPr>
          <p:nvPr>
            <p:ph sz="half" idx="1"/>
          </p:nvPr>
        </p:nvSpPr>
        <p:spPr>
          <a:xfrm>
            <a:off x="5209563" y="518160"/>
            <a:ext cx="6979261" cy="6339839"/>
          </a:xfrm>
        </p:spPr>
        <p:txBody>
          <a:bodyPr vert="horz" lIns="91440" tIns="45720" rIns="91440" bIns="45720" rtlCol="0">
            <a:normAutofit/>
          </a:bodyPr>
          <a:lstStyle/>
          <a:p>
            <a:pPr algn="just"/>
            <a:r>
              <a:rPr lang="en-US" sz="2800" b="1" dirty="0">
                <a:effectLst/>
                <a:latin typeface="Times New Roman" panose="02020603050405020304" pitchFamily="18" charset="0"/>
                <a:cs typeface="Times New Roman" panose="02020603050405020304" pitchFamily="18" charset="0"/>
              </a:rPr>
              <a:t>Economy: </a:t>
            </a:r>
            <a:r>
              <a:rPr lang="en-US" sz="2800" dirty="0">
                <a:effectLst/>
                <a:latin typeface="Times New Roman" panose="02020603050405020304" pitchFamily="18" charset="0"/>
                <a:cs typeface="Times New Roman" panose="02020603050405020304" pitchFamily="18" charset="0"/>
              </a:rPr>
              <a:t>Packaging helps to reduce the cost of marketing the goods by reducing losses from damages. As packaging Is helpful for sales promotion, so it helps to attain economy in the cost structure of the producers and marketers.</a:t>
            </a:r>
          </a:p>
          <a:p>
            <a:endParaRPr lang="en-US" dirty="0"/>
          </a:p>
        </p:txBody>
      </p:sp>
      <p:pic>
        <p:nvPicPr>
          <p:cNvPr id="1026" name="Picture 2" descr="Free Gummy Bears in Plastic Bottle Stock Photo">
            <a:extLst>
              <a:ext uri="{FF2B5EF4-FFF2-40B4-BE49-F238E27FC236}">
                <a16:creationId xmlns:a16="http://schemas.microsoft.com/office/drawing/2014/main" id="{719E2340-BD22-53DA-9CAF-889E1EFBE57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l="1667"/>
          <a:stretch/>
        </p:blipFill>
        <p:spPr bwMode="auto">
          <a:xfrm>
            <a:off x="20" y="-1"/>
            <a:ext cx="5394940" cy="3810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1043" name="Isosceles Triangle 1042">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6" name="TextBox 5">
            <a:extLst>
              <a:ext uri="{FF2B5EF4-FFF2-40B4-BE49-F238E27FC236}">
                <a16:creationId xmlns:a16="http://schemas.microsoft.com/office/drawing/2014/main" id="{DDAE3011-A604-6D15-2C1B-1DD37B878D95}"/>
              </a:ext>
            </a:extLst>
          </p:cNvPr>
          <p:cNvSpPr txBox="1"/>
          <p:nvPr/>
        </p:nvSpPr>
        <p:spPr>
          <a:xfrm>
            <a:off x="289560" y="4160520"/>
            <a:ext cx="4526139" cy="538609"/>
          </a:xfrm>
          <a:prstGeom prst="rect">
            <a:avLst/>
          </a:prstGeom>
          <a:noFill/>
        </p:spPr>
        <p:txBody>
          <a:bodyPr wrap="square" rtlCol="0">
            <a:spAutoFit/>
          </a:bodyPr>
          <a:lstStyle/>
          <a:p>
            <a:r>
              <a:rPr lang="en-US" sz="1100" dirty="0"/>
              <a:t>https://www.pexels.com/photo/gummy-bears-in-plastic-bottle-14433551</a:t>
            </a:r>
            <a:r>
              <a:rPr lang="en-US" dirty="0"/>
              <a:t>/</a:t>
            </a:r>
          </a:p>
        </p:txBody>
      </p:sp>
    </p:spTree>
    <p:extLst>
      <p:ext uri="{BB962C8B-B14F-4D97-AF65-F5344CB8AC3E}">
        <p14:creationId xmlns:p14="http://schemas.microsoft.com/office/powerpoint/2010/main" val="8459398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839243-552A-6D22-243B-5ABBB29D0DAF}"/>
              </a:ext>
            </a:extLst>
          </p:cNvPr>
          <p:cNvSpPr>
            <a:spLocks noGrp="1"/>
          </p:cNvSpPr>
          <p:nvPr>
            <p:ph type="title"/>
          </p:nvPr>
        </p:nvSpPr>
        <p:spPr>
          <a:xfrm>
            <a:off x="0" y="0"/>
            <a:ext cx="12192000" cy="816638"/>
          </a:xfrm>
        </p:spPr>
        <p:txBody>
          <a:bodyPr>
            <a:normAutofit fontScale="90000"/>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PACKAGE DESIGN</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241FC574-6A3D-44AA-24D6-E13E01C2067E}"/>
              </a:ext>
            </a:extLst>
          </p:cNvPr>
          <p:cNvSpPr>
            <a:spLocks noGrp="1"/>
          </p:cNvSpPr>
          <p:nvPr>
            <p:ph sz="half" idx="1"/>
          </p:nvPr>
        </p:nvSpPr>
        <p:spPr>
          <a:xfrm>
            <a:off x="0" y="289560"/>
            <a:ext cx="6319157" cy="6568440"/>
          </a:xfrm>
        </p:spPr>
        <p:txBody>
          <a:bodyPr>
            <a:normAutofit/>
          </a:bodyPr>
          <a:lstStyle/>
          <a:p>
            <a:pPr algn="just"/>
            <a:r>
              <a:rPr lang="en-US" sz="2800" dirty="0">
                <a:effectLst/>
                <a:latin typeface="Times New Roman" panose="02020603050405020304" pitchFamily="18" charset="0"/>
                <a:ea typeface="Aptos" panose="020B0004020202020204" pitchFamily="34" charset="0"/>
              </a:rPr>
              <a:t>Package design involves the creation of a products container and how it looks to consumers who might purchase it.</a:t>
            </a:r>
          </a:p>
          <a:p>
            <a:pPr algn="just"/>
            <a:r>
              <a:rPr lang="en-US" sz="2800" dirty="0">
                <a:latin typeface="Times New Roman" panose="02020603050405020304" pitchFamily="18" charset="0"/>
                <a:ea typeface="Aptos" panose="020B0004020202020204" pitchFamily="34" charset="0"/>
              </a:rPr>
              <a:t>D</a:t>
            </a:r>
            <a:r>
              <a:rPr lang="en-US" sz="2800" dirty="0">
                <a:effectLst/>
                <a:latin typeface="Times New Roman" panose="02020603050405020304" pitchFamily="18" charset="0"/>
                <a:ea typeface="Aptos" panose="020B0004020202020204" pitchFamily="34" charset="0"/>
              </a:rPr>
              <a:t>esigns must be well executed because the more attractive they are the better for the product for the ever competitive market</a:t>
            </a:r>
            <a:endParaRPr lang="en-US" sz="2800"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D185AA1-01F5-0CDC-BDDE-970C9053C5C7}"/>
              </a:ext>
            </a:extLst>
          </p:cNvPr>
          <p:cNvSpPr>
            <a:spLocks noGrp="1"/>
          </p:cNvSpPr>
          <p:nvPr>
            <p:ph sz="half" idx="2"/>
          </p:nvPr>
        </p:nvSpPr>
        <p:spPr>
          <a:xfrm>
            <a:off x="6319157" y="0"/>
            <a:ext cx="5872843" cy="6857999"/>
          </a:xfrm>
        </p:spPr>
        <p:txBody>
          <a:bodyPr/>
          <a:lstStyle/>
          <a:p>
            <a:pPr algn="just"/>
            <a:r>
              <a:rPr lang="en-US" sz="2800" dirty="0">
                <a:effectLst/>
                <a:latin typeface="Times New Roman" panose="02020603050405020304" pitchFamily="18" charset="0"/>
                <a:ea typeface="Aptos" panose="020B0004020202020204" pitchFamily="34" charset="0"/>
              </a:rPr>
              <a:t>Not all package designs carry pictures, there are some with name of the product and usage’s package designs are cut out and folded into packets with many sides, </a:t>
            </a:r>
          </a:p>
          <a:p>
            <a:pPr marL="0" marR="0" algn="just">
              <a:lnSpc>
                <a:spcPct val="115000"/>
              </a:lnSpc>
              <a:spcBef>
                <a:spcPts val="0"/>
              </a:spcBef>
              <a:spcAft>
                <a:spcPts val="0"/>
              </a:spcAft>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Package design are part of market strategies which must be capable of arousing peoples curiosity and interest to buy.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683114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E7DEC9-4710-6DB7-F279-07C9C635EAD6}"/>
              </a:ext>
            </a:extLst>
          </p:cNvPr>
          <p:cNvSpPr>
            <a:spLocks noGrp="1"/>
          </p:cNvSpPr>
          <p:nvPr>
            <p:ph type="title"/>
          </p:nvPr>
        </p:nvSpPr>
        <p:spPr>
          <a:xfrm>
            <a:off x="0" y="0"/>
            <a:ext cx="12192000" cy="1012371"/>
          </a:xfrm>
        </p:spPr>
        <p:txBody>
          <a:bodyPr>
            <a:normAutofit/>
          </a:bodyPr>
          <a:lstStyle/>
          <a:p>
            <a:r>
              <a:rPr lang="en-US" sz="2800" dirty="0"/>
              <a:t>Types of packaging </a:t>
            </a:r>
          </a:p>
        </p:txBody>
      </p:sp>
      <p:sp>
        <p:nvSpPr>
          <p:cNvPr id="3" name="Content Placeholder 2">
            <a:extLst>
              <a:ext uri="{FF2B5EF4-FFF2-40B4-BE49-F238E27FC236}">
                <a16:creationId xmlns:a16="http://schemas.microsoft.com/office/drawing/2014/main" id="{B62C32F3-6AA1-E1C3-7E25-86AD53D0DF31}"/>
              </a:ext>
            </a:extLst>
          </p:cNvPr>
          <p:cNvSpPr>
            <a:spLocks noGrp="1"/>
          </p:cNvSpPr>
          <p:nvPr>
            <p:ph idx="1"/>
          </p:nvPr>
        </p:nvSpPr>
        <p:spPr>
          <a:xfrm>
            <a:off x="-1" y="502921"/>
            <a:ext cx="12191999" cy="6355080"/>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Transport packing: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product entering the trade need to be packed well enough to protect against loss damage during handling, transport and storage. e.g. fiberboard, wooden crate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Consumer Packing: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packaging holds the required volume of the product for ultimate consumption and is more relevant in marketing. E.g. beverages, tobacco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819307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9FAF0-6AFF-1C04-1362-405C990E12D4}"/>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CUSHION MATERIALS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A1F6D7BC-454E-A57B-8181-B6E8745DBFFC}"/>
              </a:ext>
            </a:extLst>
          </p:cNvPr>
          <p:cNvSpPr>
            <a:spLocks noGrp="1"/>
          </p:cNvSpPr>
          <p:nvPr>
            <p:ph sz="half" idx="1"/>
          </p:nvPr>
        </p:nvSpPr>
        <p:spPr>
          <a:xfrm>
            <a:off x="0" y="685800"/>
            <a:ext cx="4861369" cy="6172200"/>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Cushioning is that part of packaging, which protects the article from damage due to shock and vibration</a:t>
            </a:r>
            <a:endParaRPr lang="en-US" sz="2800" dirty="0"/>
          </a:p>
        </p:txBody>
      </p:sp>
      <p:sp>
        <p:nvSpPr>
          <p:cNvPr id="4" name="Content Placeholder 3">
            <a:extLst>
              <a:ext uri="{FF2B5EF4-FFF2-40B4-BE49-F238E27FC236}">
                <a16:creationId xmlns:a16="http://schemas.microsoft.com/office/drawing/2014/main" id="{24CD2882-0FE3-D2CD-068A-71D0C6365B6E}"/>
              </a:ext>
            </a:extLst>
          </p:cNvPr>
          <p:cNvSpPr>
            <a:spLocks noGrp="1"/>
          </p:cNvSpPr>
          <p:nvPr>
            <p:ph sz="half" idx="2"/>
          </p:nvPr>
        </p:nvSpPr>
        <p:spPr>
          <a:xfrm>
            <a:off x="5089970" y="0"/>
            <a:ext cx="7102030" cy="6857999"/>
          </a:xfrm>
        </p:spPr>
        <p:txBody>
          <a:bodyPr/>
          <a:lstStyle/>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Shock protection against vibration.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Protection against abrasion.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Protection of grease proof and waterproof barriers at point of contact with solid blocks.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Protection of moisture vapor barriers at points of contact with sharp edges of the article itself.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Protection of small projections.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Filling of void space in the container.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876025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032CD-897A-0E34-7EF2-62B44DDAE827}"/>
              </a:ext>
            </a:extLst>
          </p:cNvPr>
          <p:cNvSpPr>
            <a:spLocks noGrp="1"/>
          </p:cNvSpPr>
          <p:nvPr>
            <p:ph type="title"/>
          </p:nvPr>
        </p:nvSpPr>
        <p:spPr>
          <a:xfrm>
            <a:off x="0" y="0"/>
            <a:ext cx="12192000" cy="816638"/>
          </a:xfrm>
        </p:spPr>
        <p:txBody>
          <a:bodyPr>
            <a:no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COST</a:t>
            </a:r>
            <a:b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b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6F5C1DD-0517-8A25-4204-19B09241F9F7}"/>
              </a:ext>
            </a:extLst>
          </p:cNvPr>
          <p:cNvSpPr>
            <a:spLocks noGrp="1"/>
          </p:cNvSpPr>
          <p:nvPr>
            <p:ph idx="1"/>
          </p:nvPr>
        </p:nvSpPr>
        <p:spPr>
          <a:xfrm>
            <a:off x="0" y="408214"/>
            <a:ext cx="12192000" cy="6449785"/>
          </a:xfrm>
        </p:spPr>
        <p:txBody>
          <a:bodyPr/>
          <a:lstStyle/>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Material cost: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means the cost of the pack and quality control cost.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Storage and handling cost of empty packages: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include the handling cost of bulky packages, heavy materials of construction, drums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operation costs: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includes the cost involved in operations like, cleaning the package product filling – closing, labeling – unitizing, stenciling, handling cylindrical slums etc.</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Storage of filled packages: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includes the cost incurred to shift the goods from one form of packaging to another.</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55524002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BD4AA-6FDB-0DF7-1116-E114FCB4DDB4}"/>
              </a:ext>
            </a:extLst>
          </p:cNvPr>
          <p:cNvSpPr>
            <a:spLocks noGrp="1"/>
          </p:cNvSpPr>
          <p:nvPr>
            <p:ph type="title"/>
          </p:nvPr>
        </p:nvSpPr>
        <p:spPr>
          <a:xfrm>
            <a:off x="0" y="0"/>
            <a:ext cx="12192000" cy="1110343"/>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PACKAGING COST</a:t>
            </a:r>
            <a:endParaRPr lang="en-US" sz="2800" dirty="0"/>
          </a:p>
        </p:txBody>
      </p:sp>
      <p:sp>
        <p:nvSpPr>
          <p:cNvPr id="3" name="Content Placeholder 2">
            <a:extLst>
              <a:ext uri="{FF2B5EF4-FFF2-40B4-BE49-F238E27FC236}">
                <a16:creationId xmlns:a16="http://schemas.microsoft.com/office/drawing/2014/main" id="{839558DB-2CD4-CBBE-3E70-C92E8E19E4C5}"/>
              </a:ext>
            </a:extLst>
          </p:cNvPr>
          <p:cNvSpPr>
            <a:spLocks noGrp="1"/>
          </p:cNvSpPr>
          <p:nvPr>
            <p:ph idx="1"/>
          </p:nvPr>
        </p:nvSpPr>
        <p:spPr>
          <a:xfrm>
            <a:off x="0" y="685800"/>
            <a:ext cx="12066814" cy="6172199"/>
          </a:xfrm>
        </p:spPr>
        <p:txBody>
          <a:bodyPr>
            <a:normAutofit/>
          </a:bodyPr>
          <a:lstStyle/>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Transportation cost of filled packages: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involves the transportation cost by sea, air etc. (freight by volume).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Loss and Damage cost: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is related to the loss and damage during operation, transportation delivery etc.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Insurance cost: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It varies depending on the vulnerability of package.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Effect of packages on sales: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package that influence on sales.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Obsolescence Cost: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This cost involves when changes in the packaging materials, packages and labels happen.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30245890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9F2864-AABE-DC1E-2F14-D89AD29D2EE0}"/>
              </a:ext>
            </a:extLst>
          </p:cNvPr>
          <p:cNvSpPr>
            <a:spLocks noGrp="1"/>
          </p:cNvSpPr>
          <p:nvPr>
            <p:ph type="title"/>
          </p:nvPr>
        </p:nvSpPr>
        <p:spPr>
          <a:xfrm>
            <a:off x="0" y="0"/>
            <a:ext cx="12192000" cy="979714"/>
          </a:xfrm>
        </p:spPr>
        <p:txBody>
          <a:bodyPr/>
          <a:lstStyle/>
          <a:p>
            <a:r>
              <a:rPr lang="en-US" dirty="0"/>
              <a:t>Packaging cost </a:t>
            </a:r>
          </a:p>
        </p:txBody>
      </p:sp>
      <p:sp>
        <p:nvSpPr>
          <p:cNvPr id="3" name="Content Placeholder 2">
            <a:extLst>
              <a:ext uri="{FF2B5EF4-FFF2-40B4-BE49-F238E27FC236}">
                <a16:creationId xmlns:a16="http://schemas.microsoft.com/office/drawing/2014/main" id="{2558F211-B395-90F8-F729-F4A9A9BE97A9}"/>
              </a:ext>
            </a:extLst>
          </p:cNvPr>
          <p:cNvSpPr>
            <a:spLocks noGrp="1"/>
          </p:cNvSpPr>
          <p:nvPr>
            <p:ph sz="half" idx="1"/>
          </p:nvPr>
        </p:nvSpPr>
        <p:spPr>
          <a:xfrm>
            <a:off x="-1" y="767442"/>
            <a:ext cx="7909559" cy="6090557"/>
          </a:xfrm>
        </p:spPr>
        <p:txBody>
          <a:bodyPr/>
          <a:lstStyle/>
          <a:p>
            <a:pPr algn="just"/>
            <a:r>
              <a:rPr lang="en-US" sz="2800" b="1" kern="0" dirty="0">
                <a:solidFill>
                  <a:srgbClr val="000000"/>
                </a:solidFill>
                <a:effectLst/>
                <a:latin typeface="Times New Roman" panose="02020603050405020304" pitchFamily="18" charset="0"/>
                <a:ea typeface="Times New Roman" panose="02020603050405020304" pitchFamily="18" charset="0"/>
              </a:rPr>
              <a:t>Package developmental cost: </a:t>
            </a:r>
            <a:r>
              <a:rPr lang="en-US" sz="2800" kern="0" dirty="0">
                <a:solidFill>
                  <a:srgbClr val="000000"/>
                </a:solidFill>
                <a:effectLst/>
                <a:latin typeface="Times New Roman" panose="02020603050405020304" pitchFamily="18" charset="0"/>
                <a:ea typeface="Times New Roman" panose="02020603050405020304" pitchFamily="18" charset="0"/>
              </a:rPr>
              <a:t>This include the evaluation cost, pilot test cost, field testing cost, consumer research cost, feedback cost, final trial cost </a:t>
            </a:r>
            <a:r>
              <a:rPr lang="en-US" sz="2800" kern="0" dirty="0" err="1">
                <a:solidFill>
                  <a:srgbClr val="000000"/>
                </a:solidFill>
                <a:effectLst/>
                <a:latin typeface="Times New Roman" panose="02020603050405020304" pitchFamily="18" charset="0"/>
                <a:ea typeface="Times New Roman" panose="02020603050405020304" pitchFamily="18" charset="0"/>
              </a:rPr>
              <a:t>etc</a:t>
            </a:r>
            <a:endParaRPr lang="en-US" sz="2800" dirty="0"/>
          </a:p>
          <a:p>
            <a:endParaRPr lang="en-US" dirty="0"/>
          </a:p>
        </p:txBody>
      </p:sp>
      <p:pic>
        <p:nvPicPr>
          <p:cNvPr id="2050" name="Picture 2" descr="Free A Person Working on the Documents Using a Calculator Stock Photo">
            <a:extLst>
              <a:ext uri="{FF2B5EF4-FFF2-40B4-BE49-F238E27FC236}">
                <a16:creationId xmlns:a16="http://schemas.microsoft.com/office/drawing/2014/main" id="{4357639C-FBC7-3518-A0F8-7843097A707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909560" y="-49213"/>
            <a:ext cx="4282439" cy="32343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8889DEF-DC84-F2FD-ADD9-E87C2D5728F9}"/>
              </a:ext>
            </a:extLst>
          </p:cNvPr>
          <p:cNvSpPr txBox="1"/>
          <p:nvPr/>
        </p:nvSpPr>
        <p:spPr>
          <a:xfrm>
            <a:off x="7909558" y="3429000"/>
            <a:ext cx="4282439" cy="430887"/>
          </a:xfrm>
          <a:prstGeom prst="rect">
            <a:avLst/>
          </a:prstGeom>
          <a:noFill/>
        </p:spPr>
        <p:txBody>
          <a:bodyPr wrap="square" rtlCol="0">
            <a:spAutoFit/>
          </a:bodyPr>
          <a:lstStyle/>
          <a:p>
            <a:r>
              <a:rPr lang="en-US" sz="1100" dirty="0"/>
              <a:t>https://www.pexels.com/photo/a-person-working-on-the-documents-using-a-calculator-8297220/</a:t>
            </a:r>
          </a:p>
        </p:txBody>
      </p:sp>
    </p:spTree>
    <p:extLst>
      <p:ext uri="{BB962C8B-B14F-4D97-AF65-F5344CB8AC3E}">
        <p14:creationId xmlns:p14="http://schemas.microsoft.com/office/powerpoint/2010/main" val="33252480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AC7F7-756E-7F36-D1EB-E94E6376F7A0}"/>
              </a:ext>
            </a:extLst>
          </p:cNvPr>
          <p:cNvSpPr>
            <a:spLocks noGrp="1"/>
          </p:cNvSpPr>
          <p:nvPr>
            <p:ph type="title"/>
          </p:nvPr>
        </p:nvSpPr>
        <p:spPr>
          <a:xfrm>
            <a:off x="0" y="0"/>
            <a:ext cx="12192000" cy="816638"/>
          </a:xfrm>
        </p:spPr>
        <p:txBody>
          <a:bodyPr/>
          <a:lstStyle/>
          <a:p>
            <a:r>
              <a:rPr lang="en-US" dirty="0"/>
              <a:t>References </a:t>
            </a:r>
          </a:p>
        </p:txBody>
      </p:sp>
      <p:sp>
        <p:nvSpPr>
          <p:cNvPr id="3" name="Content Placeholder 2">
            <a:extLst>
              <a:ext uri="{FF2B5EF4-FFF2-40B4-BE49-F238E27FC236}">
                <a16:creationId xmlns:a16="http://schemas.microsoft.com/office/drawing/2014/main" id="{096A3DF3-546B-8C3F-F3DB-16DB61DE71D1}"/>
              </a:ext>
            </a:extLst>
          </p:cNvPr>
          <p:cNvSpPr>
            <a:spLocks noGrp="1"/>
          </p:cNvSpPr>
          <p:nvPr>
            <p:ph idx="1"/>
          </p:nvPr>
        </p:nvSpPr>
        <p:spPr>
          <a:xfrm>
            <a:off x="0" y="685800"/>
            <a:ext cx="12192000" cy="6172199"/>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Fundamentals of marketing, Marilyn, A, S, John, D, Routledge (Taylor and Francis) London New York,2007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Rashmi. R. Das. https://ddceutkal.ac.in/Downloads/UG_SLM/Commerce/Principle_Marketing.pdf</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Fundamentals, University of New South Wales,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Spoonfeedme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686831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D8850-2DEC-5359-95EC-5434BAFB52E0}"/>
              </a:ext>
            </a:extLst>
          </p:cNvPr>
          <p:cNvSpPr>
            <a:spLocks noGrp="1"/>
          </p:cNvSpPr>
          <p:nvPr>
            <p:ph type="title"/>
          </p:nvPr>
        </p:nvSpPr>
        <p:spPr>
          <a:xfrm>
            <a:off x="0" y="0"/>
            <a:ext cx="12192000" cy="979714"/>
          </a:xfrm>
        </p:spPr>
        <p:txBody>
          <a:bodyPr/>
          <a:lstStyle/>
          <a:p>
            <a:r>
              <a:rPr lang="en-US" dirty="0"/>
              <a:t>References </a:t>
            </a:r>
          </a:p>
        </p:txBody>
      </p:sp>
      <p:sp>
        <p:nvSpPr>
          <p:cNvPr id="3" name="Content Placeholder 2">
            <a:extLst>
              <a:ext uri="{FF2B5EF4-FFF2-40B4-BE49-F238E27FC236}">
                <a16:creationId xmlns:a16="http://schemas.microsoft.com/office/drawing/2014/main" id="{A243232D-4C90-6A33-1E02-913C51839794}"/>
              </a:ext>
            </a:extLst>
          </p:cNvPr>
          <p:cNvSpPr>
            <a:spLocks noGrp="1"/>
          </p:cNvSpPr>
          <p:nvPr>
            <p:ph idx="1"/>
          </p:nvPr>
        </p:nvSpPr>
        <p:spPr>
          <a:xfrm>
            <a:off x="0" y="849086"/>
            <a:ext cx="12192000" cy="6008913"/>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Principles of Marketing, Pearson. 17th edition, Kotler P. and Armstrong G,2017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Essentials of Marketing 17th Edition, William Perreault, Joseph Cannon, E. Jerome McCarthy , McGraw-Hill Education,2021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Role of packaging in marketing product and organization. Dileep Kumar (2006).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Hensard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 Toru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Orua</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9221428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3981D-0BF8-F866-D906-815B0081BA5C}"/>
              </a:ext>
            </a:extLst>
          </p:cNvPr>
          <p:cNvSpPr>
            <a:spLocks noGrp="1"/>
          </p:cNvSpPr>
          <p:nvPr>
            <p:ph type="title"/>
          </p:nvPr>
        </p:nvSpPr>
        <p:spPr>
          <a:xfrm>
            <a:off x="0" y="0"/>
            <a:ext cx="12192000" cy="1061357"/>
          </a:xfrm>
        </p:spPr>
        <p:txBody>
          <a:bodyPr/>
          <a:lstStyle/>
          <a:p>
            <a:r>
              <a:rPr lang="en-US" dirty="0"/>
              <a:t>References </a:t>
            </a:r>
          </a:p>
        </p:txBody>
      </p:sp>
      <p:sp>
        <p:nvSpPr>
          <p:cNvPr id="3" name="Content Placeholder 2">
            <a:extLst>
              <a:ext uri="{FF2B5EF4-FFF2-40B4-BE49-F238E27FC236}">
                <a16:creationId xmlns:a16="http://schemas.microsoft.com/office/drawing/2014/main" id="{0832A96B-6D30-21B9-D397-0390CE88833F}"/>
              </a:ext>
            </a:extLst>
          </p:cNvPr>
          <p:cNvSpPr>
            <a:spLocks noGrp="1"/>
          </p:cNvSpPr>
          <p:nvPr>
            <p:ph idx="1"/>
          </p:nvPr>
        </p:nvSpPr>
        <p:spPr>
          <a:xfrm>
            <a:off x="0" y="655321"/>
            <a:ext cx="12192000" cy="6202680"/>
          </a:xfrm>
        </p:spPr>
        <p:txBody>
          <a:bodyPr/>
          <a:lstStyle/>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Packing and Packaging .S Natarajan, M.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Govindarajan,V</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Kumar. Government Arts College, Coimbatore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50000"/>
              </a:lnSpc>
              <a:spcBef>
                <a:spcPts val="0"/>
              </a:spcBef>
              <a:spcAft>
                <a:spcPts val="80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Marketing,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Polese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Francesco, and Evert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Gummesson</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ProQuest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Ebook</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Central, </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http://ebookcentral.proquest.com/lib/aunke -</a:t>
            </a:r>
            <a:r>
              <a:rPr lang="en-US" sz="2800" u="sng" kern="0" dirty="0" err="1">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ebooks</a:t>
            </a:r>
            <a:r>
              <a:rPr lang="en-US" sz="2800" u="sng" kern="0" dirty="0">
                <a:solidFill>
                  <a:srgbClr val="467886"/>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detail. action?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docID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=4856363,2017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0163215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75F446-B9EC-0FAE-3E57-B886E946C88D}"/>
              </a:ext>
            </a:extLst>
          </p:cNvPr>
          <p:cNvSpPr>
            <a:spLocks noGrp="1"/>
          </p:cNvSpPr>
          <p:nvPr>
            <p:ph type="title"/>
          </p:nvPr>
        </p:nvSpPr>
        <p:spPr>
          <a:xfrm>
            <a:off x="0" y="0"/>
            <a:ext cx="12192000" cy="1021080"/>
          </a:xfrm>
        </p:spPr>
        <p:txBody>
          <a:bodyPr>
            <a:normAutofit/>
          </a:bodyPr>
          <a:lstStyle/>
          <a:p>
            <a:r>
              <a:rPr lang="en-US" sz="2800"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15643F54-DC2B-C1AE-969A-CA992B799F55}"/>
              </a:ext>
            </a:extLst>
          </p:cNvPr>
          <p:cNvSpPr>
            <a:spLocks noGrp="1"/>
          </p:cNvSpPr>
          <p:nvPr>
            <p:ph idx="1"/>
          </p:nvPr>
        </p:nvSpPr>
        <p:spPr>
          <a:xfrm>
            <a:off x="0" y="762000"/>
            <a:ext cx="12192000" cy="6095999"/>
          </a:xfrm>
        </p:spPr>
        <p:txBody>
          <a:bodyPr>
            <a:normAutofit/>
          </a:bodyPr>
          <a:lstStyle/>
          <a:p>
            <a:r>
              <a:rPr lang="en-US" sz="2800" dirty="0">
                <a:latin typeface="Times New Roman" panose="02020603050405020304" pitchFamily="18" charset="0"/>
                <a:cs typeface="Times New Roman" panose="02020603050405020304" pitchFamily="18" charset="0"/>
              </a:rPr>
              <a:t>Ron </a:t>
            </a:r>
            <a:r>
              <a:rPr lang="en-US" sz="2800" dirty="0" err="1">
                <a:latin typeface="Times New Roman" panose="02020603050405020304" pitchFamily="18" charset="0"/>
                <a:cs typeface="Times New Roman" panose="02020603050405020304" pitchFamily="18" charset="0"/>
              </a:rPr>
              <a:t>Lach</a:t>
            </a:r>
            <a:r>
              <a:rPr lang="en-US" sz="2800" dirty="0">
                <a:latin typeface="Times New Roman" panose="02020603050405020304" pitchFamily="18" charset="0"/>
                <a:cs typeface="Times New Roman" panose="02020603050405020304" pitchFamily="18" charset="0"/>
              </a:rPr>
              <a:t> 92021). </a:t>
            </a:r>
            <a:r>
              <a:rPr lang="en-US" sz="2800" dirty="0">
                <a:latin typeface="Times New Roman" panose="02020603050405020304" pitchFamily="18" charset="0"/>
                <a:cs typeface="Times New Roman" panose="02020603050405020304" pitchFamily="18" charset="0"/>
                <a:hlinkClick r:id="rId2"/>
              </a:rPr>
              <a:t>https://www.pexels.com/photo/woman-in-purple-tank-top-applying-tonic-on-her-face-8131577/</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panose="02020603050405020304" pitchFamily="18" charset="0"/>
                <a:cs typeface="Times New Roman" panose="02020603050405020304" pitchFamily="18" charset="0"/>
              </a:rPr>
              <a:t>Kelly (2019). https://www.pexels.com/photo/sacks-of-coffee-beans-2868982/</a:t>
            </a:r>
          </a:p>
        </p:txBody>
      </p:sp>
    </p:spTree>
    <p:extLst>
      <p:ext uri="{BB962C8B-B14F-4D97-AF65-F5344CB8AC3E}">
        <p14:creationId xmlns:p14="http://schemas.microsoft.com/office/powerpoint/2010/main" val="357215205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412</TotalTime>
  <Words>2488</Words>
  <Application>Microsoft Office PowerPoint</Application>
  <PresentationFormat>Widescreen</PresentationFormat>
  <Paragraphs>137</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Aptos</vt:lpstr>
      <vt:lpstr>Arial</vt:lpstr>
      <vt:lpstr>Symbol</vt:lpstr>
      <vt:lpstr>Times New Roman</vt:lpstr>
      <vt:lpstr>Trebuchet MS</vt:lpstr>
      <vt:lpstr>Wingdings 3</vt:lpstr>
      <vt:lpstr>Facet</vt:lpstr>
      <vt:lpstr>COURSE: FUNDAMENTALS OF MARKETING LECTURE 1: INTRODUCTION TO MARKETING LECTURER: DR LUCY KARIMI KIRIMA </vt:lpstr>
      <vt:lpstr>PACKAGING  </vt:lpstr>
      <vt:lpstr>PACKAGING  </vt:lpstr>
      <vt:lpstr>Packaging </vt:lpstr>
      <vt:lpstr>Technical and Marketing Function</vt:lpstr>
      <vt:lpstr>Definition</vt:lpstr>
      <vt:lpstr>Objectives of packaging  </vt:lpstr>
      <vt:lpstr>Objectives of packaging</vt:lpstr>
      <vt:lpstr>Objectives of packaging</vt:lpstr>
      <vt:lpstr>Packaging Functional requirements </vt:lpstr>
      <vt:lpstr>Packaging Functional requirements</vt:lpstr>
      <vt:lpstr>TYPES OF PACKAGING   </vt:lpstr>
      <vt:lpstr>Secondary package.  </vt:lpstr>
      <vt:lpstr>Tertiary package</vt:lpstr>
      <vt:lpstr>Essentials of packaging  </vt:lpstr>
      <vt:lpstr>Essentials of packaging</vt:lpstr>
      <vt:lpstr>Essentials of packaging</vt:lpstr>
      <vt:lpstr>Features of good packaging</vt:lpstr>
      <vt:lpstr>Features of good packaging</vt:lpstr>
      <vt:lpstr>Features of good packaging</vt:lpstr>
      <vt:lpstr>IMPORTANCE OF PACKAGING  </vt:lpstr>
      <vt:lpstr>IMPORTANCE OF PACKAGING</vt:lpstr>
      <vt:lpstr>IMPORTANCE OF PACKAGING</vt:lpstr>
      <vt:lpstr>IMPORTANCE OF PACKAGING</vt:lpstr>
      <vt:lpstr>PACKAGE DESIGN.  </vt:lpstr>
      <vt:lpstr>Types of packaging </vt:lpstr>
      <vt:lpstr>CUSHION MATERIALS </vt:lpstr>
      <vt:lpstr>PACKAGING COST </vt:lpstr>
      <vt:lpstr>PACKAGING COST</vt:lpstr>
      <vt:lpstr>Packaging cost </vt:lpstr>
      <vt:lpstr>References </vt:lpstr>
      <vt:lpstr>References </vt:lpstr>
      <vt:lpstr>References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Dr. Lucy K. Kirima</dc:creator>
  <cp:lastModifiedBy>Dr. Lucy K. Kirima</cp:lastModifiedBy>
  <cp:revision>105</cp:revision>
  <dcterms:created xsi:type="dcterms:W3CDTF">2024-09-13T08:30:44Z</dcterms:created>
  <dcterms:modified xsi:type="dcterms:W3CDTF">2024-10-24T10:48:22Z</dcterms:modified>
</cp:coreProperties>
</file>