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90"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80" r:id="rId24"/>
    <p:sldId id="281" r:id="rId25"/>
    <p:sldId id="277" r:id="rId26"/>
    <p:sldId id="278" r:id="rId27"/>
    <p:sldId id="279" r:id="rId28"/>
    <p:sldId id="282" r:id="rId29"/>
    <p:sldId id="283" r:id="rId30"/>
    <p:sldId id="284" r:id="rId31"/>
    <p:sldId id="285" r:id="rId32"/>
    <p:sldId id="286" r:id="rId33"/>
    <p:sldId id="287" r:id="rId34"/>
    <p:sldId id="288" r:id="rId35"/>
    <p:sldId id="289" r:id="rId36"/>
    <p:sldId id="291" r:id="rId37"/>
    <p:sldId id="292"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10/24/2024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ddceutkal.ac.in/Dowload/UG.SLM/Commerce/Principle-Marketing.pdf" TargetMode="External"/><Relationship Id="rId2" Type="http://schemas.openxmlformats.org/officeDocument/2006/relationships/hyperlink" Target="http://ebookcentral.proquest.com/lib/aunke%20-ebooks%20/"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pexels.com/photo/nuts-on-market-stall-12944682/" TargetMode="External"/><Relationship Id="rId2" Type="http://schemas.openxmlformats.org/officeDocument/2006/relationships/hyperlink" Target="https://www.pexels.com/photo/braganca-manioc-flour-25383640/" TargetMode="External"/><Relationship Id="rId1" Type="http://schemas.openxmlformats.org/officeDocument/2006/relationships/slideLayout" Target="../slideLayouts/slideLayout2.xml"/><Relationship Id="rId4" Type="http://schemas.openxmlformats.org/officeDocument/2006/relationships/hyperlink" Target="https://www.pexels.com/photo/assorted-jams-on-glass-bottles-12070252/" TargetMode="External"/></Relationships>
</file>

<file path=ppt/slides/_rels/slide37.xml.rels><?xml version="1.0" encoding="UTF-8" standalone="yes"?>
<Relationships xmlns="http://schemas.openxmlformats.org/package/2006/relationships"><Relationship Id="rId2" Type="http://schemas.openxmlformats.org/officeDocument/2006/relationships/hyperlink" Target="https://www.pexels.com/photo/variety-of-squashes-on-a-pot-1001198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6042E-7E4F-39C7-90F3-6DBFDE3E44EC}"/>
              </a:ext>
            </a:extLst>
          </p:cNvPr>
          <p:cNvSpPr>
            <a:spLocks noGrp="1"/>
          </p:cNvSpPr>
          <p:nvPr>
            <p:ph type="title"/>
          </p:nvPr>
        </p:nvSpPr>
        <p:spPr>
          <a:xfrm>
            <a:off x="0" y="0"/>
            <a:ext cx="12192000" cy="1213945"/>
          </a:xfrm>
        </p:spPr>
        <p:txBody>
          <a:bodyPr>
            <a:normAutofit/>
          </a:bodyPr>
          <a:lstStyle/>
          <a:p>
            <a:pPr algn="ctr"/>
            <a:r>
              <a:rPr lang="en-US" sz="2800" dirty="0">
                <a:latin typeface="Times New Roman" panose="02020603050405020304" pitchFamily="18" charset="0"/>
                <a:cs typeface="Times New Roman" panose="02020603050405020304" pitchFamily="18" charset="0"/>
              </a:rPr>
              <a:t>FUNDAMENTALS OF MARKETING </a:t>
            </a:r>
          </a:p>
        </p:txBody>
      </p:sp>
      <p:sp>
        <p:nvSpPr>
          <p:cNvPr id="3" name="Content Placeholder 2">
            <a:extLst>
              <a:ext uri="{FF2B5EF4-FFF2-40B4-BE49-F238E27FC236}">
                <a16:creationId xmlns:a16="http://schemas.microsoft.com/office/drawing/2014/main" id="{E278ED11-5329-4E44-9925-DCCF50E5CE10}"/>
              </a:ext>
            </a:extLst>
          </p:cNvPr>
          <p:cNvSpPr>
            <a:spLocks noGrp="1"/>
          </p:cNvSpPr>
          <p:nvPr>
            <p:ph idx="1"/>
          </p:nvPr>
        </p:nvSpPr>
        <p:spPr>
          <a:xfrm>
            <a:off x="0" y="619432"/>
            <a:ext cx="12192000" cy="6238567"/>
          </a:xfrm>
        </p:spPr>
        <p:txBody>
          <a:bodyPr/>
          <a:lstStyle/>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10: PRICING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Understand the concept of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Examine objectives of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Discuss importance and methods of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80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Explain and determine pricing policy and factors influencing pricing policy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3577922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55585-8E6F-29D8-27A5-C247D9842234}"/>
              </a:ext>
            </a:extLst>
          </p:cNvPr>
          <p:cNvSpPr>
            <a:spLocks noGrp="1"/>
          </p:cNvSpPr>
          <p:nvPr>
            <p:ph type="title"/>
          </p:nvPr>
        </p:nvSpPr>
        <p:spPr>
          <a:xfrm>
            <a:off x="0" y="0"/>
            <a:ext cx="12192000" cy="1198179"/>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PRICING</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32A04402-79B9-80D6-6181-32D39C0B0C90}"/>
              </a:ext>
            </a:extLst>
          </p:cNvPr>
          <p:cNvSpPr>
            <a:spLocks noGrp="1"/>
          </p:cNvSpPr>
          <p:nvPr>
            <p:ph idx="1"/>
          </p:nvPr>
        </p:nvSpPr>
        <p:spPr>
          <a:xfrm>
            <a:off x="0" y="471949"/>
            <a:ext cx="12192000" cy="6386052"/>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Pricing is one of the four elements of the marketing mix, along with product, place and promotion</a:t>
            </a:r>
          </a:p>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Adam Smith</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price of everything, what everything really costs, in the toil and trouble of acquiring it.”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96585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C5C21-7566-4175-8E6C-AC373C11B029}"/>
              </a:ext>
            </a:extLst>
          </p:cNvPr>
          <p:cNvSpPr>
            <a:spLocks noGrp="1"/>
          </p:cNvSpPr>
          <p:nvPr>
            <p:ph type="title"/>
          </p:nvPr>
        </p:nvSpPr>
        <p:spPr>
          <a:xfrm>
            <a:off x="0" y="0"/>
            <a:ext cx="7660140" cy="693174"/>
          </a:xfrm>
        </p:spPr>
        <p:txBody>
          <a:bodyPr>
            <a:normAutofit/>
          </a:bodyPr>
          <a:lstStyle/>
          <a:p>
            <a:r>
              <a:rPr lang="en-US" sz="2800" dirty="0">
                <a:latin typeface="Times New Roman" panose="02020603050405020304" pitchFamily="18" charset="0"/>
                <a:cs typeface="Times New Roman" panose="02020603050405020304" pitchFamily="18" charset="0"/>
              </a:rPr>
              <a:t>Product Price</a:t>
            </a:r>
          </a:p>
        </p:txBody>
      </p:sp>
      <p:sp>
        <p:nvSpPr>
          <p:cNvPr id="4" name="Text Placeholder 3">
            <a:extLst>
              <a:ext uri="{FF2B5EF4-FFF2-40B4-BE49-F238E27FC236}">
                <a16:creationId xmlns:a16="http://schemas.microsoft.com/office/drawing/2014/main" id="{FF30DA8C-8855-404E-C0D0-B148DD8A2187}"/>
              </a:ext>
            </a:extLst>
          </p:cNvPr>
          <p:cNvSpPr>
            <a:spLocks noGrp="1"/>
          </p:cNvSpPr>
          <p:nvPr>
            <p:ph type="body" sz="half" idx="2"/>
          </p:nvPr>
        </p:nvSpPr>
        <p:spPr>
          <a:xfrm>
            <a:off x="0" y="693175"/>
            <a:ext cx="7660140" cy="4668344"/>
          </a:xfrm>
        </p:spPr>
        <p:txBody>
          <a:bodyPr/>
          <a:lstStyle/>
          <a:p>
            <a:pPr algn="just"/>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W J Stanton</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“Price is the amount of money which is needed to acquire in exchange of some combined assortment of a product and its accompanying services.”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2050" name="Picture 2" descr="Free Braganca Manioc Flour Stock Photo">
            <a:extLst>
              <a:ext uri="{FF2B5EF4-FFF2-40B4-BE49-F238E27FC236}">
                <a16:creationId xmlns:a16="http://schemas.microsoft.com/office/drawing/2014/main" id="{5E4AD14D-9614-90D1-154E-069FFD5AA1E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60140" y="0"/>
            <a:ext cx="4531859" cy="377558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D3714CA-CC0A-4463-1DBD-D271C33C1E0F}"/>
              </a:ext>
            </a:extLst>
          </p:cNvPr>
          <p:cNvSpPr txBox="1"/>
          <p:nvPr/>
        </p:nvSpPr>
        <p:spPr>
          <a:xfrm>
            <a:off x="7660140" y="3923071"/>
            <a:ext cx="4640015" cy="261610"/>
          </a:xfrm>
          <a:prstGeom prst="rect">
            <a:avLst/>
          </a:prstGeom>
          <a:noFill/>
        </p:spPr>
        <p:txBody>
          <a:bodyPr wrap="square" rtlCol="0">
            <a:spAutoFit/>
          </a:bodyPr>
          <a:lstStyle/>
          <a:p>
            <a:r>
              <a:rPr lang="en-US" sz="1100" dirty="0"/>
              <a:t>https://www.pexels.com/photo/braganca-manioc-flour-25383640/</a:t>
            </a:r>
          </a:p>
        </p:txBody>
      </p:sp>
    </p:spTree>
    <p:extLst>
      <p:ext uri="{BB962C8B-B14F-4D97-AF65-F5344CB8AC3E}">
        <p14:creationId xmlns:p14="http://schemas.microsoft.com/office/powerpoint/2010/main" val="2574783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4D190-BE98-424A-D9FE-454A54FCA0BB}"/>
              </a:ext>
            </a:extLst>
          </p:cNvPr>
          <p:cNvSpPr>
            <a:spLocks noGrp="1"/>
          </p:cNvSpPr>
          <p:nvPr>
            <p:ph type="title"/>
          </p:nvPr>
        </p:nvSpPr>
        <p:spPr>
          <a:xfrm>
            <a:off x="0" y="0"/>
            <a:ext cx="12192000" cy="1056290"/>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Pricing</a:t>
            </a:r>
            <a:endParaRPr lang="en-US" sz="2800" dirty="0"/>
          </a:p>
        </p:txBody>
      </p:sp>
      <p:sp>
        <p:nvSpPr>
          <p:cNvPr id="3" name="Content Placeholder 2">
            <a:extLst>
              <a:ext uri="{FF2B5EF4-FFF2-40B4-BE49-F238E27FC236}">
                <a16:creationId xmlns:a16="http://schemas.microsoft.com/office/drawing/2014/main" id="{6133D6C6-6C12-8A89-4B1F-2B94AE9A57DE}"/>
              </a:ext>
            </a:extLst>
          </p:cNvPr>
          <p:cNvSpPr>
            <a:spLocks noGrp="1"/>
          </p:cNvSpPr>
          <p:nvPr>
            <p:ph sz="half" idx="1"/>
          </p:nvPr>
        </p:nvSpPr>
        <p:spPr>
          <a:xfrm>
            <a:off x="0" y="599090"/>
            <a:ext cx="6243145" cy="6258909"/>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Pricing is the process of determining the value of a product or service in terms</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of money before it is offered to the market for sale.</a:t>
            </a:r>
          </a:p>
          <a:p>
            <a:pPr marL="0" algn="just">
              <a:lnSpc>
                <a:spcPct val="115000"/>
              </a:lnSpc>
              <a:spcBef>
                <a:spcPts val="0"/>
              </a:spcBef>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W J Stanton,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“pricing is the functions of determining the products value in monetary terms.”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FB9E6E98-D0B1-42DE-D2A8-9EC15C2586FF}"/>
              </a:ext>
            </a:extLst>
          </p:cNvPr>
          <p:cNvSpPr>
            <a:spLocks noGrp="1"/>
          </p:cNvSpPr>
          <p:nvPr>
            <p:ph sz="half" idx="2"/>
          </p:nvPr>
        </p:nvSpPr>
        <p:spPr>
          <a:xfrm>
            <a:off x="6448096" y="599091"/>
            <a:ext cx="5743903" cy="6258908"/>
          </a:xfrm>
        </p:spPr>
        <p:txBody>
          <a:bodyPr>
            <a:normAutofit/>
          </a:bodyPr>
          <a:lstStyle/>
          <a:p>
            <a:pPr algn="just"/>
            <a:r>
              <a:rPr lang="en-US" sz="2800" kern="0" dirty="0">
                <a:solidFill>
                  <a:srgbClr val="000000"/>
                </a:solidFill>
                <a:latin typeface="Times New Roman" panose="02020603050405020304" pitchFamily="18" charset="0"/>
                <a:ea typeface="Times New Roman" panose="02020603050405020304" pitchFamily="18" charset="0"/>
              </a:rPr>
              <a:t>P</a:t>
            </a:r>
            <a:r>
              <a:rPr lang="en-US" sz="2800" kern="0" dirty="0">
                <a:solidFill>
                  <a:srgbClr val="000000"/>
                </a:solidFill>
                <a:effectLst/>
                <a:latin typeface="Times New Roman" panose="02020603050405020304" pitchFamily="18" charset="0"/>
                <a:ea typeface="Times New Roman" panose="02020603050405020304" pitchFamily="18" charset="0"/>
              </a:rPr>
              <a:t>ricing refers to managerial approach or task that involves establishing pricing objectives, identifying the factors that govern price, ascertaining its importance, determining value and implementing it.</a:t>
            </a:r>
            <a:endParaRPr lang="en-US" sz="2800" dirty="0"/>
          </a:p>
        </p:txBody>
      </p:sp>
    </p:spTree>
    <p:extLst>
      <p:ext uri="{BB962C8B-B14F-4D97-AF65-F5344CB8AC3E}">
        <p14:creationId xmlns:p14="http://schemas.microsoft.com/office/powerpoint/2010/main" val="11110704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04727-4CD4-4AFF-BAE4-E254ABB90B88}"/>
              </a:ext>
            </a:extLst>
          </p:cNvPr>
          <p:cNvSpPr>
            <a:spLocks noGrp="1"/>
          </p:cNvSpPr>
          <p:nvPr>
            <p:ph type="title"/>
          </p:nvPr>
        </p:nvSpPr>
        <p:spPr>
          <a:xfrm>
            <a:off x="0" y="0"/>
            <a:ext cx="12192000"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Objectives of pricing</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0D849654-3132-1F32-3E68-52F87CD659D0}"/>
              </a:ext>
            </a:extLst>
          </p:cNvPr>
          <p:cNvSpPr>
            <a:spLocks noGrp="1"/>
          </p:cNvSpPr>
          <p:nvPr>
            <p:ph sz="half" idx="1"/>
          </p:nvPr>
        </p:nvSpPr>
        <p:spPr>
          <a:xfrm>
            <a:off x="0" y="693682"/>
            <a:ext cx="7565923" cy="6164317"/>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Achieving a Target ROI</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Every concern will have the objective to achieve a certain rate of return on investments and frame the pricing policy in order to achieve that rate</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Control Cash Flow</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A principal pricing objective is to return cash as much as possible within a given period. Investment in research and development, market development, promotion </a:t>
            </a:r>
            <a:r>
              <a:rPr lang="en-US" sz="2800" kern="0" dirty="0" err="1">
                <a:solidFill>
                  <a:srgbClr val="000000"/>
                </a:solidFill>
                <a:effectLst/>
                <a:latin typeface="Times New Roman" panose="02020603050405020304" pitchFamily="18" charset="0"/>
                <a:ea typeface="Times New Roman" panose="02020603050405020304" pitchFamily="18" charset="0"/>
              </a:rPr>
              <a:t>etc</a:t>
            </a:r>
            <a:r>
              <a:rPr lang="en-US" sz="2800" kern="0" dirty="0">
                <a:solidFill>
                  <a:srgbClr val="000000"/>
                </a:solidFill>
                <a:effectLst/>
                <a:latin typeface="Times New Roman" panose="02020603050405020304" pitchFamily="18" charset="0"/>
                <a:ea typeface="Times New Roman" panose="02020603050405020304" pitchFamily="18" charset="0"/>
              </a:rPr>
              <a:t> should pay back within a specified period</a:t>
            </a:r>
            <a:endParaRPr lang="en-US" sz="2800" dirty="0"/>
          </a:p>
        </p:txBody>
      </p:sp>
      <p:pic>
        <p:nvPicPr>
          <p:cNvPr id="1026" name="Picture 2" descr="Free Various tasty pastry placed on counter Stock Photo">
            <a:extLst>
              <a:ext uri="{FF2B5EF4-FFF2-40B4-BE49-F238E27FC236}">
                <a16:creationId xmlns:a16="http://schemas.microsoft.com/office/drawing/2014/main" id="{45011DDA-E1BA-B4D9-1A91-6648E72B78E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565923" y="-117987"/>
            <a:ext cx="4626077" cy="354698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B7D609B-FEAD-7DF3-6E9A-5C33A4EF0F85}"/>
              </a:ext>
            </a:extLst>
          </p:cNvPr>
          <p:cNvSpPr txBox="1"/>
          <p:nvPr/>
        </p:nvSpPr>
        <p:spPr>
          <a:xfrm>
            <a:off x="7565923" y="3790335"/>
            <a:ext cx="4626077" cy="538609"/>
          </a:xfrm>
          <a:prstGeom prst="rect">
            <a:avLst/>
          </a:prstGeom>
          <a:noFill/>
        </p:spPr>
        <p:txBody>
          <a:bodyPr wrap="square" rtlCol="0">
            <a:spAutoFit/>
          </a:bodyPr>
          <a:lstStyle/>
          <a:p>
            <a:r>
              <a:rPr lang="en-US" sz="1100" dirty="0"/>
              <a:t>https://www.pexels.com/photo/various-tasty-pastry-placed-on-counter-6097827</a:t>
            </a:r>
            <a:r>
              <a:rPr lang="en-US" dirty="0"/>
              <a:t>/</a:t>
            </a:r>
          </a:p>
        </p:txBody>
      </p:sp>
    </p:spTree>
    <p:extLst>
      <p:ext uri="{BB962C8B-B14F-4D97-AF65-F5344CB8AC3E}">
        <p14:creationId xmlns:p14="http://schemas.microsoft.com/office/powerpoint/2010/main" val="4055217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59DD2-AA2D-5E15-062A-ADD0B3864EB5}"/>
              </a:ext>
            </a:extLst>
          </p:cNvPr>
          <p:cNvSpPr>
            <a:spLocks noGrp="1"/>
          </p:cNvSpPr>
          <p:nvPr>
            <p:ph type="title"/>
          </p:nvPr>
        </p:nvSpPr>
        <p:spPr>
          <a:xfrm>
            <a:off x="0" y="0"/>
            <a:ext cx="12192000" cy="646386"/>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Objectives of pricing</a:t>
            </a:r>
            <a:endParaRPr lang="en-US" sz="2800" dirty="0"/>
          </a:p>
        </p:txBody>
      </p:sp>
      <p:sp>
        <p:nvSpPr>
          <p:cNvPr id="3" name="Content Placeholder 2">
            <a:extLst>
              <a:ext uri="{FF2B5EF4-FFF2-40B4-BE49-F238E27FC236}">
                <a16:creationId xmlns:a16="http://schemas.microsoft.com/office/drawing/2014/main" id="{E93A17E6-163E-0D65-1113-233E0CCBB3E5}"/>
              </a:ext>
            </a:extLst>
          </p:cNvPr>
          <p:cNvSpPr>
            <a:spLocks noGrp="1"/>
          </p:cNvSpPr>
          <p:nvPr>
            <p:ph sz="half" idx="1"/>
          </p:nvPr>
        </p:nvSpPr>
        <p:spPr>
          <a:xfrm>
            <a:off x="0" y="646386"/>
            <a:ext cx="7300452" cy="6211614"/>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Price Stability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Company with stable price is ranked high in the market. Company formulates pricing policies and strategies to eliminate seasonal and cyclical fluctuations.</a:t>
            </a:r>
            <a:endParaRPr lang="en-US" sz="2800" dirty="0"/>
          </a:p>
        </p:txBody>
      </p:sp>
      <p:pic>
        <p:nvPicPr>
          <p:cNvPr id="3076" name="Picture 4" descr="Free Nuts on Market Stall Stock Photo">
            <a:extLst>
              <a:ext uri="{FF2B5EF4-FFF2-40B4-BE49-F238E27FC236}">
                <a16:creationId xmlns:a16="http://schemas.microsoft.com/office/drawing/2014/main" id="{E6B5EFEC-88A8-CB6C-6B1D-B7FEA02BAF5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00452" y="1"/>
            <a:ext cx="4891548" cy="3429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DD7CAD4-2A79-877F-A333-A1809E8F3681}"/>
              </a:ext>
            </a:extLst>
          </p:cNvPr>
          <p:cNvSpPr txBox="1"/>
          <p:nvPr/>
        </p:nvSpPr>
        <p:spPr>
          <a:xfrm>
            <a:off x="7300452" y="3731342"/>
            <a:ext cx="4891547" cy="261610"/>
          </a:xfrm>
          <a:prstGeom prst="rect">
            <a:avLst/>
          </a:prstGeom>
          <a:noFill/>
        </p:spPr>
        <p:txBody>
          <a:bodyPr wrap="square" rtlCol="0">
            <a:spAutoFit/>
          </a:bodyPr>
          <a:lstStyle/>
          <a:p>
            <a:r>
              <a:rPr lang="en-US" sz="1100" dirty="0"/>
              <a:t>https://www.pexels.com/photo/nuts-on-market-stall-12944682/</a:t>
            </a:r>
          </a:p>
        </p:txBody>
      </p:sp>
    </p:spTree>
    <p:extLst>
      <p:ext uri="{BB962C8B-B14F-4D97-AF65-F5344CB8AC3E}">
        <p14:creationId xmlns:p14="http://schemas.microsoft.com/office/powerpoint/2010/main" val="2762995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84EDD-0EBC-FD44-6DD9-6A549C20B8B7}"/>
              </a:ext>
            </a:extLst>
          </p:cNvPr>
          <p:cNvSpPr>
            <a:spLocks noGrp="1"/>
          </p:cNvSpPr>
          <p:nvPr>
            <p:ph type="title"/>
          </p:nvPr>
        </p:nvSpPr>
        <p:spPr>
          <a:xfrm>
            <a:off x="0" y="0"/>
            <a:ext cx="12076386" cy="1008993"/>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Objectives of pricing</a:t>
            </a:r>
            <a:endParaRPr lang="en-US" sz="2800" dirty="0"/>
          </a:p>
        </p:txBody>
      </p:sp>
      <p:sp>
        <p:nvSpPr>
          <p:cNvPr id="3" name="Content Placeholder 2">
            <a:extLst>
              <a:ext uri="{FF2B5EF4-FFF2-40B4-BE49-F238E27FC236}">
                <a16:creationId xmlns:a16="http://schemas.microsoft.com/office/drawing/2014/main" id="{A78B743B-EB85-D1CE-ED81-E6DED42F1943}"/>
              </a:ext>
            </a:extLst>
          </p:cNvPr>
          <p:cNvSpPr>
            <a:spLocks noGrp="1"/>
          </p:cNvSpPr>
          <p:nvPr>
            <p:ph sz="half" idx="1"/>
          </p:nvPr>
        </p:nvSpPr>
        <p:spPr>
          <a:xfrm>
            <a:off x="0" y="471948"/>
            <a:ext cx="6290439" cy="6386051"/>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Achieving market share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Sometimes, price and pricing are taken as the tool to increase its market share. When company assumes that its market share is below than expected, it can raise it by appropriate pricing; pricing is aimed at improving market share.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101946AC-AD27-EFC4-9406-54814E705F48}"/>
              </a:ext>
            </a:extLst>
          </p:cNvPr>
          <p:cNvSpPr>
            <a:spLocks noGrp="1"/>
          </p:cNvSpPr>
          <p:nvPr>
            <p:ph sz="half" idx="2"/>
          </p:nvPr>
        </p:nvSpPr>
        <p:spPr>
          <a:xfrm>
            <a:off x="6290440" y="599090"/>
            <a:ext cx="5785945" cy="6101255"/>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Prevention from competition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Pricing can be used as one of the effective means to fight against the competition and business rivalries. Lesser prices are charged by some firms to keep their competitors out of the market. But a firm cannot afford to charge fewer prices over a long period of time.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081689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16711-7814-1270-0BCC-D9ACF709ADD7}"/>
              </a:ext>
            </a:extLst>
          </p:cNvPr>
          <p:cNvSpPr>
            <a:spLocks noGrp="1"/>
          </p:cNvSpPr>
          <p:nvPr>
            <p:ph type="title"/>
          </p:nvPr>
        </p:nvSpPr>
        <p:spPr>
          <a:xfrm>
            <a:off x="0" y="0"/>
            <a:ext cx="12192000" cy="1087821"/>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Importance of pricing</a:t>
            </a:r>
            <a:b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EA75D8B-965A-B01D-4B85-4CCBAD6491AB}"/>
              </a:ext>
            </a:extLst>
          </p:cNvPr>
          <p:cNvSpPr>
            <a:spLocks noGrp="1"/>
          </p:cNvSpPr>
          <p:nvPr>
            <p:ph sz="half" idx="1"/>
          </p:nvPr>
        </p:nvSpPr>
        <p:spPr>
          <a:xfrm>
            <a:off x="0" y="516194"/>
            <a:ext cx="6500066" cy="6341805"/>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Importance of pricing in the economy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Pricing is taken as a major function in open market system or free industrial system. Price of a product or services affects wages, cost, interest and profit. So, price of any product affects the price paid for the factors of production such as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land, capital and entrepreneurship. </a:t>
            </a:r>
            <a:endParaRPr lang="en-US" dirty="0"/>
          </a:p>
        </p:txBody>
      </p:sp>
      <p:sp>
        <p:nvSpPr>
          <p:cNvPr id="4" name="Content Placeholder 3">
            <a:extLst>
              <a:ext uri="{FF2B5EF4-FFF2-40B4-BE49-F238E27FC236}">
                <a16:creationId xmlns:a16="http://schemas.microsoft.com/office/drawing/2014/main" id="{DF29479D-74F0-7184-5A38-A787171A5249}"/>
              </a:ext>
            </a:extLst>
          </p:cNvPr>
          <p:cNvSpPr>
            <a:spLocks noGrp="1"/>
          </p:cNvSpPr>
          <p:nvPr>
            <p:ph sz="half" idx="2"/>
          </p:nvPr>
        </p:nvSpPr>
        <p:spPr>
          <a:xfrm>
            <a:off x="6369268" y="1"/>
            <a:ext cx="5822732" cy="6041362"/>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other words, price is very important in determining demand and supply of goods or services. So, pricing plays a decisive role in smooth functioning of market-oriented economy</a:t>
            </a:r>
            <a:endParaRPr lang="en-US" sz="2800" dirty="0"/>
          </a:p>
        </p:txBody>
      </p:sp>
    </p:spTree>
    <p:extLst>
      <p:ext uri="{BB962C8B-B14F-4D97-AF65-F5344CB8AC3E}">
        <p14:creationId xmlns:p14="http://schemas.microsoft.com/office/powerpoint/2010/main" val="40862555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A7283-B974-9B05-61C7-3CC92408C6D1}"/>
              </a:ext>
            </a:extLst>
          </p:cNvPr>
          <p:cNvSpPr>
            <a:spLocks noGrp="1"/>
          </p:cNvSpPr>
          <p:nvPr>
            <p:ph type="title"/>
          </p:nvPr>
        </p:nvSpPr>
        <p:spPr>
          <a:xfrm>
            <a:off x="0" y="0"/>
            <a:ext cx="12192000" cy="1182414"/>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Importance of pricing in the Business Firm</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73F34E42-9C05-5C1B-C2DF-26AAA520D7EC}"/>
              </a:ext>
            </a:extLst>
          </p:cNvPr>
          <p:cNvSpPr>
            <a:spLocks noGrp="1"/>
          </p:cNvSpPr>
          <p:nvPr>
            <p:ph sz="half" idx="1"/>
          </p:nvPr>
        </p:nvSpPr>
        <p:spPr>
          <a:xfrm>
            <a:off x="0" y="599090"/>
            <a:ext cx="6558453" cy="6258910"/>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price of any product becomes the major determinant of its market demand. Price of the product of any firm influences competitive situation and market share. Similarly, the price directly contributes to the income and net profit of a firm. </a:t>
            </a:r>
            <a:endParaRPr lang="en-US" dirty="0"/>
          </a:p>
        </p:txBody>
      </p:sp>
      <p:sp>
        <p:nvSpPr>
          <p:cNvPr id="4" name="Content Placeholder 3">
            <a:extLst>
              <a:ext uri="{FF2B5EF4-FFF2-40B4-BE49-F238E27FC236}">
                <a16:creationId xmlns:a16="http://schemas.microsoft.com/office/drawing/2014/main" id="{BC239995-FD0C-BF0E-148E-02B7C807A734}"/>
              </a:ext>
            </a:extLst>
          </p:cNvPr>
          <p:cNvSpPr>
            <a:spLocks noGrp="1"/>
          </p:cNvSpPr>
          <p:nvPr>
            <p:ph sz="half" idx="2"/>
          </p:nvPr>
        </p:nvSpPr>
        <p:spPr>
          <a:xfrm>
            <a:off x="6558454" y="599090"/>
            <a:ext cx="5633545" cy="6148551"/>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On the whole among the marketing activities of a firm, pricing is such a sensitive aspect to which the consumers, competitive firms and government are directly concerned.</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9493210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4C844-E337-3CE6-B6D9-23D37D03502E}"/>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Importance of pricing to customers</a:t>
            </a:r>
            <a:endParaRPr lang="en-US" sz="2800" dirty="0"/>
          </a:p>
        </p:txBody>
      </p:sp>
      <p:sp>
        <p:nvSpPr>
          <p:cNvPr id="3" name="Content Placeholder 2">
            <a:extLst>
              <a:ext uri="{FF2B5EF4-FFF2-40B4-BE49-F238E27FC236}">
                <a16:creationId xmlns:a16="http://schemas.microsoft.com/office/drawing/2014/main" id="{3EE41F2C-4DC7-58DA-EE36-E46F34658DD7}"/>
              </a:ext>
            </a:extLst>
          </p:cNvPr>
          <p:cNvSpPr>
            <a:spLocks noGrp="1"/>
          </p:cNvSpPr>
          <p:nvPr>
            <p:ph sz="half" idx="1"/>
          </p:nvPr>
        </p:nvSpPr>
        <p:spPr>
          <a:xfrm>
            <a:off x="0" y="501445"/>
            <a:ext cx="6653048" cy="6356555"/>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Price is important in selecting goods according to the need and financial capacity of consumers. The price makes the customers confident about the quality of the goods they buy. Generally, high price makes the customers perceive good quality of a product. </a:t>
            </a:r>
            <a:endParaRPr lang="en-US" dirty="0"/>
          </a:p>
        </p:txBody>
      </p:sp>
      <p:sp>
        <p:nvSpPr>
          <p:cNvPr id="4" name="Content Placeholder 3">
            <a:extLst>
              <a:ext uri="{FF2B5EF4-FFF2-40B4-BE49-F238E27FC236}">
                <a16:creationId xmlns:a16="http://schemas.microsoft.com/office/drawing/2014/main" id="{36A32015-4B70-6174-7CA3-C9BE0B44E6D3}"/>
              </a:ext>
            </a:extLst>
          </p:cNvPr>
          <p:cNvSpPr>
            <a:spLocks noGrp="1"/>
          </p:cNvSpPr>
          <p:nvPr>
            <p:ph sz="half" idx="2"/>
          </p:nvPr>
        </p:nvSpPr>
        <p:spPr>
          <a:xfrm>
            <a:off x="6653048" y="0"/>
            <a:ext cx="5538951" cy="6857999"/>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the price of goods falls down the customers are more attracted towards the goods, and when their income level declines, they like to buy low priced goods so, price of goods affects customers benefits.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787068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2B9F4-0ECA-A535-5337-E5F8BBEFE038}"/>
              </a:ext>
            </a:extLst>
          </p:cNvPr>
          <p:cNvSpPr>
            <a:spLocks noGrp="1"/>
          </p:cNvSpPr>
          <p:nvPr>
            <p:ph type="title"/>
          </p:nvPr>
        </p:nvSpPr>
        <p:spPr>
          <a:xfrm>
            <a:off x="0" y="0"/>
            <a:ext cx="12192000" cy="945931"/>
          </a:xfrm>
        </p:spPr>
        <p:txBody>
          <a:bodyPr>
            <a:normAutofit fontScale="90000"/>
          </a:bodyPr>
          <a:lstStyle/>
          <a:p>
            <a:r>
              <a:rPr lang="en-US" sz="2800" b="1" i="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Methods of pricing</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78B3BC8D-58B7-33EC-33B0-EC97893CD38C}"/>
              </a:ext>
            </a:extLst>
          </p:cNvPr>
          <p:cNvSpPr>
            <a:spLocks noGrp="1"/>
          </p:cNvSpPr>
          <p:nvPr>
            <p:ph sz="half" idx="1"/>
          </p:nvPr>
        </p:nvSpPr>
        <p:spPr>
          <a:xfrm>
            <a:off x="0" y="614854"/>
            <a:ext cx="7787148" cy="6243145"/>
          </a:xfrm>
        </p:spPr>
        <p:txBody>
          <a:bodyPr/>
          <a:lstStyle/>
          <a:p>
            <a:pPr marL="0" indent="0">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Cost-oriented methods</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Cost-oriented pricing</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Cost-plus pricing involves adding a certain percentage to cost in order to fix the price. For instance, if the cost of a product is rs.200 per unit and the marketer expects 10% profit on costs, then the selling price will be rs.220. The difference between the selling price and the cost is the profit.</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pic>
        <p:nvPicPr>
          <p:cNvPr id="4098" name="Picture 2" descr="Free Assorted Jams on Glass Bottles Stock Photo">
            <a:extLst>
              <a:ext uri="{FF2B5EF4-FFF2-40B4-BE49-F238E27FC236}">
                <a16:creationId xmlns:a16="http://schemas.microsoft.com/office/drawing/2014/main" id="{6A40EBC8-51D3-F80A-FECA-A09E67830B7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787148" y="0"/>
            <a:ext cx="4404852" cy="293492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4D97868-D037-FC0D-6FED-20955846004B}"/>
              </a:ext>
            </a:extLst>
          </p:cNvPr>
          <p:cNvSpPr txBox="1"/>
          <p:nvPr/>
        </p:nvSpPr>
        <p:spPr>
          <a:xfrm>
            <a:off x="7919884" y="3170903"/>
            <a:ext cx="4272115" cy="430887"/>
          </a:xfrm>
          <a:prstGeom prst="rect">
            <a:avLst/>
          </a:prstGeom>
          <a:noFill/>
        </p:spPr>
        <p:txBody>
          <a:bodyPr wrap="square" rtlCol="0">
            <a:spAutoFit/>
          </a:bodyPr>
          <a:lstStyle/>
          <a:p>
            <a:r>
              <a:rPr lang="en-US" sz="1100" dirty="0"/>
              <a:t>https://www.pexels.com/photo/assorted-jams-on-glass-bottles-12070252/</a:t>
            </a:r>
          </a:p>
        </p:txBody>
      </p:sp>
    </p:spTree>
    <p:extLst>
      <p:ext uri="{BB962C8B-B14F-4D97-AF65-F5344CB8AC3E}">
        <p14:creationId xmlns:p14="http://schemas.microsoft.com/office/powerpoint/2010/main" val="2726746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71F79-04F3-7467-C068-59E4D24DC4E9}"/>
              </a:ext>
            </a:extLst>
          </p:cNvPr>
          <p:cNvSpPr>
            <a:spLocks noGrp="1"/>
          </p:cNvSpPr>
          <p:nvPr>
            <p:ph type="title"/>
          </p:nvPr>
        </p:nvSpPr>
        <p:spPr>
          <a:xfrm>
            <a:off x="0" y="0"/>
            <a:ext cx="12192000" cy="961697"/>
          </a:xfrm>
        </p:spPr>
        <p:txBody>
          <a:bodyPr>
            <a:normAutofit fontScale="90000"/>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Cost-oriented methods</a:t>
            </a:r>
            <a:br>
              <a:rPr lang="en-US" sz="3600" kern="100" dirty="0">
                <a:effectLst/>
                <a:latin typeface="Times New Roman" panose="02020603050405020304" pitchFamily="18"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3622A21-69FF-985A-4A25-25A07A51AB14}"/>
              </a:ext>
            </a:extLst>
          </p:cNvPr>
          <p:cNvSpPr>
            <a:spLocks noGrp="1"/>
          </p:cNvSpPr>
          <p:nvPr>
            <p:ph sz="half" idx="1"/>
          </p:nvPr>
        </p:nvSpPr>
        <p:spPr>
          <a:xfrm>
            <a:off x="0" y="530942"/>
            <a:ext cx="7757652" cy="6327057"/>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Mark-up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Mark-up pricing is a variation of cost pricing. In this case, mark-ups are calculated as a percentage of the selling price and not as a percentage of the cost price. Firms that use cost-oriented methods use mark-up pricing. The following used to determine mark-up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Mark-up pricing= Average unit cost/selling price.</a:t>
            </a:r>
            <a:endParaRPr lang="en-US" sz="2800" b="1"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5122" name="Picture 2" descr="Free Assorted Labeled Boxes on White Shelf Stock Photo">
            <a:extLst>
              <a:ext uri="{FF2B5EF4-FFF2-40B4-BE49-F238E27FC236}">
                <a16:creationId xmlns:a16="http://schemas.microsoft.com/office/drawing/2014/main" id="{E9280FFD-6DC6-F6E1-7D36-FA58AEFFADB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757652" y="1"/>
            <a:ext cx="4434348" cy="32888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944FC07-E1C4-BD78-EEB1-C35F25EF2C38}"/>
              </a:ext>
            </a:extLst>
          </p:cNvPr>
          <p:cNvSpPr txBox="1"/>
          <p:nvPr/>
        </p:nvSpPr>
        <p:spPr>
          <a:xfrm>
            <a:off x="7757652" y="3429000"/>
            <a:ext cx="4434348" cy="430887"/>
          </a:xfrm>
          <a:prstGeom prst="rect">
            <a:avLst/>
          </a:prstGeom>
          <a:noFill/>
        </p:spPr>
        <p:txBody>
          <a:bodyPr wrap="square" rtlCol="0">
            <a:spAutoFit/>
          </a:bodyPr>
          <a:lstStyle/>
          <a:p>
            <a:r>
              <a:rPr lang="en-US" sz="1100" dirty="0"/>
              <a:t>https://www.pexels.com/photo/assorted-labeled-boxes-on-white-shelf-9592528/</a:t>
            </a:r>
          </a:p>
        </p:txBody>
      </p:sp>
    </p:spTree>
    <p:extLst>
      <p:ext uri="{BB962C8B-B14F-4D97-AF65-F5344CB8AC3E}">
        <p14:creationId xmlns:p14="http://schemas.microsoft.com/office/powerpoint/2010/main" val="13814426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2CDC9-97AD-273C-97DF-06C66D1059C5}"/>
              </a:ext>
            </a:extLst>
          </p:cNvPr>
          <p:cNvSpPr>
            <a:spLocks noGrp="1"/>
          </p:cNvSpPr>
          <p:nvPr>
            <p:ph type="title"/>
          </p:nvPr>
        </p:nvSpPr>
        <p:spPr>
          <a:xfrm>
            <a:off x="0" y="0"/>
            <a:ext cx="12192000" cy="1072055"/>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Cost-oriented methods</a:t>
            </a:r>
            <a:endParaRPr lang="en-US" sz="2800" dirty="0"/>
          </a:p>
        </p:txBody>
      </p:sp>
      <p:sp>
        <p:nvSpPr>
          <p:cNvPr id="3" name="Content Placeholder 2">
            <a:extLst>
              <a:ext uri="{FF2B5EF4-FFF2-40B4-BE49-F238E27FC236}">
                <a16:creationId xmlns:a16="http://schemas.microsoft.com/office/drawing/2014/main" id="{303EBFA5-477F-88DA-F802-068CA6174EB6}"/>
              </a:ext>
            </a:extLst>
          </p:cNvPr>
          <p:cNvSpPr>
            <a:spLocks noGrp="1"/>
          </p:cNvSpPr>
          <p:nvPr>
            <p:ph sz="half" idx="1"/>
          </p:nvPr>
        </p:nvSpPr>
        <p:spPr>
          <a:xfrm>
            <a:off x="0" y="646386"/>
            <a:ext cx="6353503" cy="6211614"/>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Break-even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this case, the firm determines the level of sales needed to cover all the relevant fixed and variable costs. The break-even price is the price at which the sales revenue is equal to the cost of goods sold. In other words, there is neither profit nor loss. The following formula is used to calculate the break-even point: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Contribution= Selling Price- Variable cost per unit BEP= Fixed cost/Contribution * Sales</a:t>
            </a:r>
            <a:endParaRPr lang="en-US" sz="2800" b="1"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6146" name="Picture 2" descr="Free Variety of Squashes on a Pot Stock Photo">
            <a:extLst>
              <a:ext uri="{FF2B5EF4-FFF2-40B4-BE49-F238E27FC236}">
                <a16:creationId xmlns:a16="http://schemas.microsoft.com/office/drawing/2014/main" id="{7B33816E-E925-9830-74EE-8E884B43AFFE}"/>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961239" y="1"/>
            <a:ext cx="5230761" cy="317090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C8D5601-0ABC-9789-B3F9-D62FCFBF921F}"/>
              </a:ext>
            </a:extLst>
          </p:cNvPr>
          <p:cNvSpPr txBox="1"/>
          <p:nvPr/>
        </p:nvSpPr>
        <p:spPr>
          <a:xfrm>
            <a:off x="6961239" y="3318387"/>
            <a:ext cx="5230761" cy="261610"/>
          </a:xfrm>
          <a:prstGeom prst="rect">
            <a:avLst/>
          </a:prstGeom>
          <a:noFill/>
        </p:spPr>
        <p:txBody>
          <a:bodyPr wrap="square" rtlCol="0">
            <a:spAutoFit/>
          </a:bodyPr>
          <a:lstStyle/>
          <a:p>
            <a:r>
              <a:rPr lang="en-US" sz="1100" dirty="0"/>
              <a:t>https://www.pexels.com/photo/variety-of-squashes-on-a-pot-10011980/</a:t>
            </a:r>
          </a:p>
        </p:txBody>
      </p:sp>
    </p:spTree>
    <p:extLst>
      <p:ext uri="{BB962C8B-B14F-4D97-AF65-F5344CB8AC3E}">
        <p14:creationId xmlns:p14="http://schemas.microsoft.com/office/powerpoint/2010/main" val="15039495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12D4D-222C-88F5-C25A-8C9707E65F1B}"/>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Cost-oriented methods</a:t>
            </a:r>
            <a:endParaRPr lang="en-US" sz="2800" dirty="0"/>
          </a:p>
        </p:txBody>
      </p:sp>
      <p:sp>
        <p:nvSpPr>
          <p:cNvPr id="3" name="Content Placeholder 2">
            <a:extLst>
              <a:ext uri="{FF2B5EF4-FFF2-40B4-BE49-F238E27FC236}">
                <a16:creationId xmlns:a16="http://schemas.microsoft.com/office/drawing/2014/main" id="{E7F2FF1E-CCA9-5597-BE9F-49441D36E357}"/>
              </a:ext>
            </a:extLst>
          </p:cNvPr>
          <p:cNvSpPr>
            <a:spLocks noGrp="1"/>
          </p:cNvSpPr>
          <p:nvPr>
            <p:ph idx="1"/>
          </p:nvPr>
        </p:nvSpPr>
        <p:spPr>
          <a:xfrm>
            <a:off x="0" y="614855"/>
            <a:ext cx="12192000" cy="6243145"/>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Target return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this case, the firm sets prices in order to achieve a particular level of return on investment (ROI). The target return price can be calculated by the following formula: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Target return price= Total costs+ (Desired % ROI investment)/Total sales in units However, this method helps to ensure that prices exceed all costs and therefore contribute to profit.</a:t>
            </a:r>
            <a:endParaRPr lang="en-US" sz="2800" b="1"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680087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1D05C-5FE5-35FA-15D2-81C8349D0FA6}"/>
              </a:ext>
            </a:extLst>
          </p:cNvPr>
          <p:cNvSpPr>
            <a:spLocks noGrp="1"/>
          </p:cNvSpPr>
          <p:nvPr>
            <p:ph type="title"/>
          </p:nvPr>
        </p:nvSpPr>
        <p:spPr>
          <a:xfrm>
            <a:off x="0" y="0"/>
            <a:ext cx="12192000" cy="914400"/>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Cost-oriented methods</a:t>
            </a:r>
            <a:endParaRPr lang="en-US" sz="2800" dirty="0"/>
          </a:p>
        </p:txBody>
      </p:sp>
      <p:sp>
        <p:nvSpPr>
          <p:cNvPr id="3" name="Content Placeholder 2">
            <a:extLst>
              <a:ext uri="{FF2B5EF4-FFF2-40B4-BE49-F238E27FC236}">
                <a16:creationId xmlns:a16="http://schemas.microsoft.com/office/drawing/2014/main" id="{600829C5-A946-7F99-ED84-EF6E95FC5FB3}"/>
              </a:ext>
            </a:extLst>
          </p:cNvPr>
          <p:cNvSpPr>
            <a:spLocks noGrp="1"/>
          </p:cNvSpPr>
          <p:nvPr>
            <p:ph idx="1"/>
          </p:nvPr>
        </p:nvSpPr>
        <p:spPr>
          <a:xfrm>
            <a:off x="0" y="530942"/>
            <a:ext cx="12192000" cy="6216699"/>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Early cash recovery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 firms may fix a price to realize early recovery of investment involved, when market forecast suggest that the life of the market is likely to be short, such as in the case of fashion-related products or technology-sensitive products. This method is used to maximize short-revenues and reduce the firm’s medium-term risk.</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1720286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83876C-E761-B9A3-D4B6-A05A71F16E48}"/>
              </a:ext>
            </a:extLst>
          </p:cNvPr>
          <p:cNvSpPr>
            <a:spLocks noGrp="1"/>
          </p:cNvSpPr>
          <p:nvPr>
            <p:ph type="title"/>
          </p:nvPr>
        </p:nvSpPr>
        <p:spPr>
          <a:xfrm>
            <a:off x="0" y="-113527"/>
            <a:ext cx="12192000" cy="930165"/>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Market-oriented methods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E2A0A8BA-72C1-4E7B-DF62-ECE8AE2D3B07}"/>
              </a:ext>
            </a:extLst>
          </p:cNvPr>
          <p:cNvSpPr>
            <a:spLocks noGrp="1"/>
          </p:cNvSpPr>
          <p:nvPr>
            <p:ph idx="1"/>
          </p:nvPr>
        </p:nvSpPr>
        <p:spPr>
          <a:xfrm>
            <a:off x="0" y="368710"/>
            <a:ext cx="12192000" cy="6489289"/>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Perceived value pricing</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good number of firms fix the price of their goods and services on the basis of customers’ perceived value. They consider customers’ perceived value as the primary factor for fixing prices and the firm’s costs as the secondary. The customers’ perception can be influenced by several factors such as advertising, sales on techniques, effective sales force and after sale-service staff.</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221120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667C1-67A3-EEA1-06A1-FAE428E72BE5}"/>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Market-oriented methods</a:t>
            </a:r>
            <a:endParaRPr lang="en-US" sz="2800" dirty="0"/>
          </a:p>
        </p:txBody>
      </p:sp>
      <p:sp>
        <p:nvSpPr>
          <p:cNvPr id="3" name="Content Placeholder 2">
            <a:extLst>
              <a:ext uri="{FF2B5EF4-FFF2-40B4-BE49-F238E27FC236}">
                <a16:creationId xmlns:a16="http://schemas.microsoft.com/office/drawing/2014/main" id="{0AA68A23-7137-4F7E-853E-FB868CD4355E}"/>
              </a:ext>
            </a:extLst>
          </p:cNvPr>
          <p:cNvSpPr>
            <a:spLocks noGrp="1"/>
          </p:cNvSpPr>
          <p:nvPr>
            <p:ph sz="half" idx="1"/>
          </p:nvPr>
        </p:nvSpPr>
        <p:spPr>
          <a:xfrm>
            <a:off x="0" y="567558"/>
            <a:ext cx="6416566" cy="6290441"/>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Going-rate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benchmark for setting prices is the price set by major competitors. It includes: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Competitors’ parity method: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firm may set the same price as that of the</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major competitor.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 Premium pricing: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firm may charge a little higher if its products have some</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additional special features as compared to major competitors.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BF1F9C38-1748-03AC-B2D2-5E598B1CEA38}"/>
              </a:ext>
            </a:extLst>
          </p:cNvPr>
          <p:cNvSpPr>
            <a:spLocks noGrp="1"/>
          </p:cNvSpPr>
          <p:nvPr>
            <p:ph sz="half" idx="2"/>
          </p:nvPr>
        </p:nvSpPr>
        <p:spPr>
          <a:xfrm>
            <a:off x="6416566" y="567558"/>
            <a:ext cx="5775434" cy="6290441"/>
          </a:xfrm>
        </p:spPr>
        <p:txBody>
          <a:bodyPr/>
          <a:lstStyle/>
          <a:p>
            <a:pPr marL="0" marR="0" indent="0" algn="just">
              <a:lnSpc>
                <a:spcPct val="115000"/>
              </a:lnSpc>
              <a:spcBef>
                <a:spcPts val="0"/>
              </a:spcBef>
              <a:spcAft>
                <a:spcPts val="0"/>
              </a:spcAft>
              <a:buNone/>
            </a:pP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Discount pricing: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firm may charge a little lower price if its products lack</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certain features as compared to major competitors.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157358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4890C-A6D5-1D4B-7678-23B4F6A95A92}"/>
              </a:ext>
            </a:extLst>
          </p:cNvPr>
          <p:cNvSpPr>
            <a:spLocks noGrp="1"/>
          </p:cNvSpPr>
          <p:nvPr>
            <p:ph type="title"/>
          </p:nvPr>
        </p:nvSpPr>
        <p:spPr>
          <a:xfrm>
            <a:off x="0" y="0"/>
            <a:ext cx="12192000" cy="1040524"/>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Sealed-bid pricing</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55C0134D-FDEB-7050-9BF8-D322B984A609}"/>
              </a:ext>
            </a:extLst>
          </p:cNvPr>
          <p:cNvSpPr>
            <a:spLocks noGrp="1"/>
          </p:cNvSpPr>
          <p:nvPr>
            <p:ph sz="half" idx="1"/>
          </p:nvPr>
        </p:nvSpPr>
        <p:spPr>
          <a:xfrm>
            <a:off x="0" y="709448"/>
            <a:ext cx="7757652" cy="6148552"/>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pricing is adopted in the case of large orders or contracts, especially those of industrial buyers or government departments. The firms submit sealed-bids for jobs in response to an advertisement.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7170" name="Picture 2" descr="Free Bottles of Rum and Gin Stock Photo">
            <a:extLst>
              <a:ext uri="{FF2B5EF4-FFF2-40B4-BE49-F238E27FC236}">
                <a16:creationId xmlns:a16="http://schemas.microsoft.com/office/drawing/2014/main" id="{42D4A33E-EA7D-BCD9-07E6-308AA272D77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757652" y="0"/>
            <a:ext cx="4434348" cy="362810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26F7C88-D8A3-3030-5A60-2C47A50EB809}"/>
              </a:ext>
            </a:extLst>
          </p:cNvPr>
          <p:cNvSpPr txBox="1"/>
          <p:nvPr/>
        </p:nvSpPr>
        <p:spPr>
          <a:xfrm>
            <a:off x="7757652" y="3805084"/>
            <a:ext cx="4434348" cy="261610"/>
          </a:xfrm>
          <a:prstGeom prst="rect">
            <a:avLst/>
          </a:prstGeom>
          <a:noFill/>
        </p:spPr>
        <p:txBody>
          <a:bodyPr wrap="square" rtlCol="0">
            <a:spAutoFit/>
          </a:bodyPr>
          <a:lstStyle/>
          <a:p>
            <a:r>
              <a:rPr lang="en-US" sz="1100" dirty="0"/>
              <a:t>https://www.pexels.com/photo/bottles-of-rum-and-gin-17637315/</a:t>
            </a:r>
          </a:p>
        </p:txBody>
      </p:sp>
    </p:spTree>
    <p:extLst>
      <p:ext uri="{BB962C8B-B14F-4D97-AF65-F5344CB8AC3E}">
        <p14:creationId xmlns:p14="http://schemas.microsoft.com/office/powerpoint/2010/main" val="37911715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09C56-457B-4FE8-BB09-ABEAE1E62B88}"/>
              </a:ext>
            </a:extLst>
          </p:cNvPr>
          <p:cNvSpPr>
            <a:spLocks noGrp="1"/>
          </p:cNvSpPr>
          <p:nvPr>
            <p:ph type="title"/>
          </p:nvPr>
        </p:nvSpPr>
        <p:spPr>
          <a:xfrm>
            <a:off x="0" y="173420"/>
            <a:ext cx="12192000" cy="1024759"/>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Differentiated pricing</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8275FCAC-A117-933C-7381-A7499F0C83AB}"/>
              </a:ext>
            </a:extLst>
          </p:cNvPr>
          <p:cNvSpPr>
            <a:spLocks noGrp="1"/>
          </p:cNvSpPr>
          <p:nvPr>
            <p:ph idx="1"/>
          </p:nvPr>
        </p:nvSpPr>
        <p:spPr>
          <a:xfrm>
            <a:off x="0" y="851338"/>
            <a:ext cx="11966028" cy="6006661"/>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Firms may charge different prices for the same product or service. It includes the following: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R="0" algn="just">
              <a:lnSpc>
                <a:spcPct val="115000"/>
              </a:lnSpc>
              <a:spcBef>
                <a:spcPts val="0"/>
              </a:spcBef>
              <a:spcAft>
                <a:spcPts val="0"/>
              </a:spcAft>
              <a:buAutoNum type="alphaLcPeriod"/>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Customer segment pricing: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Here different customer groups are charged</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different prices for the same product or service depending on the size of the</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order, payment terms, and so 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 Time pricing: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Here different prices are charged for the same product or service</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different timings or season. It includes off-peak pricing, where low prices are</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charged during low-demand tunings or season.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1080577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956453-ED66-3439-669E-173737DB1287}"/>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Differentiated pricing</a:t>
            </a:r>
            <a:endParaRPr lang="en-US" sz="2800" dirty="0"/>
          </a:p>
        </p:txBody>
      </p:sp>
      <p:sp>
        <p:nvSpPr>
          <p:cNvPr id="3" name="Content Placeholder 2">
            <a:extLst>
              <a:ext uri="{FF2B5EF4-FFF2-40B4-BE49-F238E27FC236}">
                <a16:creationId xmlns:a16="http://schemas.microsoft.com/office/drawing/2014/main" id="{20084E20-B8E6-1F98-803D-D9DA94E84D8F}"/>
              </a:ext>
            </a:extLst>
          </p:cNvPr>
          <p:cNvSpPr>
            <a:spLocks noGrp="1"/>
          </p:cNvSpPr>
          <p:nvPr>
            <p:ph sz="half" idx="1"/>
          </p:nvPr>
        </p:nvSpPr>
        <p:spPr>
          <a:xfrm>
            <a:off x="0" y="583324"/>
            <a:ext cx="6700345" cy="6274676"/>
          </a:xfrm>
        </p:spPr>
        <p:txBody>
          <a:bodyPr/>
          <a:lstStyle/>
          <a:p>
            <a:pPr algn="just"/>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Area pricing: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Here different prices are charged for the same product in different</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 areas. For instance, a firm may charge a lower price in a new market to</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attract customers.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CA371774-0C2C-1038-DC9C-BC74546197BA}"/>
              </a:ext>
            </a:extLst>
          </p:cNvPr>
          <p:cNvSpPr>
            <a:spLocks noGrp="1"/>
          </p:cNvSpPr>
          <p:nvPr>
            <p:ph sz="half" idx="2"/>
          </p:nvPr>
        </p:nvSpPr>
        <p:spPr>
          <a:xfrm>
            <a:off x="6826468" y="0"/>
            <a:ext cx="5365531" cy="6857999"/>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Product form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Here different versions of the product are priced differently but not proportionately to their respective costs. For instance, soft drinks of 200, 300, 500 ml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are priced according to this strategy.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339384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14129-A81B-4C66-ED68-BFE681992802}"/>
              </a:ext>
            </a:extLst>
          </p:cNvPr>
          <p:cNvSpPr>
            <a:spLocks noGrp="1"/>
          </p:cNvSpPr>
          <p:nvPr>
            <p:ph type="title"/>
          </p:nvPr>
        </p:nvSpPr>
        <p:spPr>
          <a:xfrm>
            <a:off x="0" y="0"/>
            <a:ext cx="12192000" cy="1024759"/>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Pricing policies</a:t>
            </a:r>
            <a:endParaRPr lang="en-US" sz="2800" dirty="0"/>
          </a:p>
        </p:txBody>
      </p:sp>
      <p:sp>
        <p:nvSpPr>
          <p:cNvPr id="3" name="Content Placeholder 2">
            <a:extLst>
              <a:ext uri="{FF2B5EF4-FFF2-40B4-BE49-F238E27FC236}">
                <a16:creationId xmlns:a16="http://schemas.microsoft.com/office/drawing/2014/main" id="{A9B24ED4-E333-53A5-291C-3D3D6C19A501}"/>
              </a:ext>
            </a:extLst>
          </p:cNvPr>
          <p:cNvSpPr>
            <a:spLocks noGrp="1"/>
          </p:cNvSpPr>
          <p:nvPr>
            <p:ph sz="half" idx="1"/>
          </p:nvPr>
        </p:nvSpPr>
        <p:spPr>
          <a:xfrm>
            <a:off x="0" y="599090"/>
            <a:ext cx="6096000" cy="6148551"/>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Price Skimming/High price policy</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policy is applied when a new product is introduced. The product is brought to market at a high initial price. This strategy is followed in case of products which have a very short life and quickly become obsolete, such as electronic gadgets, fashionable products, book and magazines covering-current issue etc.</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pic>
        <p:nvPicPr>
          <p:cNvPr id="8194" name="Picture 2" descr="Free &#10;Piles of Dried Fruits and Nuts for Sale Stock Photo">
            <a:extLst>
              <a:ext uri="{FF2B5EF4-FFF2-40B4-BE49-F238E27FC236}">
                <a16:creationId xmlns:a16="http://schemas.microsoft.com/office/drawing/2014/main" id="{AF80527A-35E0-3D80-F40F-731678A7C14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282812" y="1"/>
            <a:ext cx="5909187" cy="379033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3436648-4B1B-E840-6BE1-B2E1E2BE7E09}"/>
              </a:ext>
            </a:extLst>
          </p:cNvPr>
          <p:cNvSpPr txBox="1"/>
          <p:nvPr/>
        </p:nvSpPr>
        <p:spPr>
          <a:xfrm>
            <a:off x="6386053" y="4070555"/>
            <a:ext cx="5805946" cy="261610"/>
          </a:xfrm>
          <a:prstGeom prst="rect">
            <a:avLst/>
          </a:prstGeom>
          <a:noFill/>
        </p:spPr>
        <p:txBody>
          <a:bodyPr wrap="square" rtlCol="0">
            <a:spAutoFit/>
          </a:bodyPr>
          <a:lstStyle/>
          <a:p>
            <a:r>
              <a:rPr lang="en-US" sz="1100" dirty="0"/>
              <a:t>https://www.pexels.com/photo/piles-of-dried-fruits-and-nuts-for-sale-5336641/</a:t>
            </a:r>
          </a:p>
        </p:txBody>
      </p:sp>
    </p:spTree>
    <p:extLst>
      <p:ext uri="{BB962C8B-B14F-4D97-AF65-F5344CB8AC3E}">
        <p14:creationId xmlns:p14="http://schemas.microsoft.com/office/powerpoint/2010/main" val="29365032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34FD7-F434-2A17-ECF7-133C0E68EE19}"/>
              </a:ext>
            </a:extLst>
          </p:cNvPr>
          <p:cNvSpPr>
            <a:spLocks noGrp="1"/>
          </p:cNvSpPr>
          <p:nvPr>
            <p:ph type="title"/>
          </p:nvPr>
        </p:nvSpPr>
        <p:spPr>
          <a:xfrm>
            <a:off x="0" y="0"/>
            <a:ext cx="12192000" cy="1182414"/>
          </a:xfrm>
        </p:spPr>
        <p:txBody>
          <a:bodyPr>
            <a:normAutofit fontScale="90000"/>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Penetration pricing/Low price policy</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F8C461CD-9680-CD07-1E62-2F2BC6ADBD1D}"/>
              </a:ext>
            </a:extLst>
          </p:cNvPr>
          <p:cNvSpPr>
            <a:spLocks noGrp="1"/>
          </p:cNvSpPr>
          <p:nvPr>
            <p:ph idx="1"/>
          </p:nvPr>
        </p:nvSpPr>
        <p:spPr>
          <a:xfrm>
            <a:off x="0" y="756745"/>
            <a:ext cx="12029090" cy="6101255"/>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Penetration pricing/Low price policy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this policy the introductory price of a product is low which may subsequently increase. The idea behind entering the market with a low selling price is to attract customers towards the market and increase the market coverage, which results in higher volume of production and consequently reduces cost.</a:t>
            </a: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Variable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Where the selling price charged is varied from customer to customer depending on his bargaining capability, it is variable pricing. For example, vegetable and fruits vendors, granite merchants etc.</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473537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4A9F4-A16B-E675-A34D-CF4ADD890B6B}"/>
              </a:ext>
            </a:extLst>
          </p:cNvPr>
          <p:cNvSpPr>
            <a:spLocks noGrp="1"/>
          </p:cNvSpPr>
          <p:nvPr>
            <p:ph type="title"/>
          </p:nvPr>
        </p:nvSpPr>
        <p:spPr>
          <a:xfrm>
            <a:off x="0" y="0"/>
            <a:ext cx="12192000"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Bundle pricing</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C2FA73D-038C-4C66-D0DE-281A64091D3A}"/>
              </a:ext>
            </a:extLst>
          </p:cNvPr>
          <p:cNvSpPr>
            <a:spLocks noGrp="1"/>
          </p:cNvSpPr>
          <p:nvPr>
            <p:ph idx="1"/>
          </p:nvPr>
        </p:nvSpPr>
        <p:spPr>
          <a:xfrm>
            <a:off x="0" y="614855"/>
            <a:ext cx="12192000" cy="6132786"/>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group of products sold as a package is called a product bundle or bundle pricing. The price of the bundle includes the price of all individual products constituting the bundle. For example, make-up kit, shaving-kit etc.</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 segment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this strategy the customers will be divided into different segments based on common feature and a single price is charged to customers belonging to a segment. For example, Railways divide the customers into 3 categories as children, adults, senior citizen and they charged differently.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9399075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01AC1-EA25-6284-5646-9E7EA859010B}"/>
              </a:ext>
            </a:extLst>
          </p:cNvPr>
          <p:cNvSpPr>
            <a:spLocks noGrp="1"/>
          </p:cNvSpPr>
          <p:nvPr>
            <p:ph type="title"/>
          </p:nvPr>
        </p:nvSpPr>
        <p:spPr>
          <a:xfrm>
            <a:off x="0" y="0"/>
            <a:ext cx="12192000" cy="1040524"/>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Product-line pricing</a:t>
            </a:r>
            <a:endParaRPr lang="en-US" sz="2800" dirty="0"/>
          </a:p>
        </p:txBody>
      </p:sp>
      <p:sp>
        <p:nvSpPr>
          <p:cNvPr id="3" name="Content Placeholder 2">
            <a:extLst>
              <a:ext uri="{FF2B5EF4-FFF2-40B4-BE49-F238E27FC236}">
                <a16:creationId xmlns:a16="http://schemas.microsoft.com/office/drawing/2014/main" id="{FE4A94A8-D5BA-6CE5-5012-ABCED8717C3D}"/>
              </a:ext>
            </a:extLst>
          </p:cNvPr>
          <p:cNvSpPr>
            <a:spLocks noGrp="1"/>
          </p:cNvSpPr>
          <p:nvPr>
            <p:ph sz="half" idx="1"/>
          </p:nvPr>
        </p:nvSpPr>
        <p:spPr>
          <a:xfrm>
            <a:off x="0" y="583324"/>
            <a:ext cx="5089970" cy="6164317"/>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product line has different brands or models of a product. Where the prices of each model or brand is different from the other. For example, the product line ‘Tea’ of HUL has Brooke Bond, Red Label, 3Roses,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Taaza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where each variety carries a different price.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7566A9FF-3D66-95E4-2726-23B7E751E4DE}"/>
              </a:ext>
            </a:extLst>
          </p:cNvPr>
          <p:cNvSpPr>
            <a:spLocks noGrp="1"/>
          </p:cNvSpPr>
          <p:nvPr>
            <p:ph sz="half" idx="2"/>
          </p:nvPr>
        </p:nvSpPr>
        <p:spPr>
          <a:xfrm>
            <a:off x="5089970" y="0"/>
            <a:ext cx="7102030" cy="6747641"/>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Time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Where the price charged is related to time, it is time pricing. For example, Auto charges one and a half time the regular fare between 9pm and 6am.</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197653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B4C9F-C197-3AE4-3138-1A52D2E97A80}"/>
              </a:ext>
            </a:extLst>
          </p:cNvPr>
          <p:cNvSpPr>
            <a:spLocks noGrp="1"/>
          </p:cNvSpPr>
          <p:nvPr>
            <p:ph type="title"/>
          </p:nvPr>
        </p:nvSpPr>
        <p:spPr>
          <a:xfrm>
            <a:off x="0" y="0"/>
            <a:ext cx="12076386"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Premium pricing</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FD54611C-0676-ECAA-D66B-8724C12FFEFE}"/>
              </a:ext>
            </a:extLst>
          </p:cNvPr>
          <p:cNvSpPr>
            <a:spLocks noGrp="1"/>
          </p:cNvSpPr>
          <p:nvPr>
            <p:ph idx="1"/>
          </p:nvPr>
        </p:nvSpPr>
        <p:spPr>
          <a:xfrm>
            <a:off x="-1" y="520263"/>
            <a:ext cx="12076385" cy="6227378"/>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Premium pricing strategy establishes a price higher than the competitors. Premium pricing can be a good strategy for companies entering the market with a new market and hoping to maximize revenue during the early stages of the product life cycle.</a:t>
            </a: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Location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prices charged will depend upon the location of supply of product or service. Railways charge different fares for II class, A/C sleeper coaches. In a hospital charges are different for general ward, special ward etc.</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95682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DBF15-F9B9-88BA-0A11-2F3411D411B2}"/>
              </a:ext>
            </a:extLst>
          </p:cNvPr>
          <p:cNvSpPr>
            <a:spLocks noGrp="1"/>
          </p:cNvSpPr>
          <p:nvPr>
            <p:ph type="title"/>
          </p:nvPr>
        </p:nvSpPr>
        <p:spPr>
          <a:xfrm>
            <a:off x="1" y="0"/>
            <a:ext cx="12060620" cy="1135117"/>
          </a:xfrm>
        </p:spPr>
        <p:txBody>
          <a:bodyPr>
            <a:normAutofit/>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Psychological pricing</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5C0F51D2-4850-FF8F-6844-A8917850310F}"/>
              </a:ext>
            </a:extLst>
          </p:cNvPr>
          <p:cNvSpPr>
            <a:spLocks noGrp="1"/>
          </p:cNvSpPr>
          <p:nvPr>
            <p:ph sz="half" idx="1"/>
          </p:nvPr>
        </p:nvSpPr>
        <p:spPr>
          <a:xfrm>
            <a:off x="0" y="851338"/>
            <a:ext cx="6887497" cy="6006662"/>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strategy is commonly used by marketers in the prices they establish for their products. For instance, rs.99 is psychologically “less” in the minds of consumers than rs.100. It’s a minor distinction that can make a big difference.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9218" name="Picture 2" descr="Free Advertising blackboard with price tags placed on pavement near food counter on street market in sunlight Stock Photo">
            <a:extLst>
              <a:ext uri="{FF2B5EF4-FFF2-40B4-BE49-F238E27FC236}">
                <a16:creationId xmlns:a16="http://schemas.microsoft.com/office/drawing/2014/main" id="{F21A5610-B076-6F26-2F32-DA24656B5C3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887497" y="0"/>
            <a:ext cx="5304501" cy="407055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BE24BB6-773C-369E-86C1-6DE5F674ABCE}"/>
              </a:ext>
            </a:extLst>
          </p:cNvPr>
          <p:cNvSpPr txBox="1"/>
          <p:nvPr/>
        </p:nvSpPr>
        <p:spPr>
          <a:xfrm>
            <a:off x="6887497" y="4173794"/>
            <a:ext cx="5173124" cy="430887"/>
          </a:xfrm>
          <a:prstGeom prst="rect">
            <a:avLst/>
          </a:prstGeom>
          <a:noFill/>
        </p:spPr>
        <p:txBody>
          <a:bodyPr wrap="square" rtlCol="0">
            <a:spAutoFit/>
          </a:bodyPr>
          <a:lstStyle/>
          <a:p>
            <a:r>
              <a:rPr lang="en-US" sz="1100" dirty="0"/>
              <a:t>https://www.pexels.com/photo/advertising-blackboard-on-street-market-7841134/</a:t>
            </a:r>
          </a:p>
        </p:txBody>
      </p:sp>
    </p:spTree>
    <p:extLst>
      <p:ext uri="{BB962C8B-B14F-4D97-AF65-F5344CB8AC3E}">
        <p14:creationId xmlns:p14="http://schemas.microsoft.com/office/powerpoint/2010/main" val="611277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AEBA9-9091-B00A-762D-B40585B2F3EE}"/>
              </a:ext>
            </a:extLst>
          </p:cNvPr>
          <p:cNvSpPr>
            <a:spLocks noGrp="1"/>
          </p:cNvSpPr>
          <p:nvPr>
            <p:ph type="title"/>
          </p:nvPr>
        </p:nvSpPr>
        <p:spPr>
          <a:xfrm>
            <a:off x="0" y="0"/>
            <a:ext cx="12192000"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Geographic pricing</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2F61DE1-C4B0-963E-1742-83604D592869}"/>
              </a:ext>
            </a:extLst>
          </p:cNvPr>
          <p:cNvSpPr>
            <a:spLocks noGrp="1"/>
          </p:cNvSpPr>
          <p:nvPr>
            <p:ph idx="1"/>
          </p:nvPr>
        </p:nvSpPr>
        <p:spPr>
          <a:xfrm>
            <a:off x="0" y="816638"/>
            <a:ext cx="12192000" cy="6041361"/>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producer may cover a wide area for the distribution of his product. The distance and transportation cost involved in moving the products from the place of production to different regions for marketing, plays a pivotal role in fixing the selling price.</a:t>
            </a: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Single pricing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a single price is charged without discriminating between regions and customers, it is single-price policy. Example, Hindustan Unilever Ltd, Wipro consumer products sell their products at a single price throughout the country.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143828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ED306-3105-F406-E0A6-D2DC46CC2C91}"/>
              </a:ext>
            </a:extLst>
          </p:cNvPr>
          <p:cNvSpPr>
            <a:spLocks noGrp="1"/>
          </p:cNvSpPr>
          <p:nvPr>
            <p:ph type="title"/>
          </p:nvPr>
        </p:nvSpPr>
        <p:spPr>
          <a:xfrm>
            <a:off x="42041" y="0"/>
            <a:ext cx="12192000" cy="693683"/>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Factors influencing pricing policy</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F58E4783-2369-762E-428C-0F1ABB07196C}"/>
              </a:ext>
            </a:extLst>
          </p:cNvPr>
          <p:cNvSpPr>
            <a:spLocks noGrp="1"/>
          </p:cNvSpPr>
          <p:nvPr>
            <p:ph sz="half" idx="1"/>
          </p:nvPr>
        </p:nvSpPr>
        <p:spPr>
          <a:xfrm>
            <a:off x="0" y="693682"/>
            <a:ext cx="6369269" cy="6022427"/>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Cost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Cost of a product play a vital role in pricing policy of an organization. By understanding the costs, marketers can judge profitability in advance. They can move resources to the highest profit opportunities and make best use of available scarce resources. By comparing costs with those of competitors, it is possible to assess production efficiency and estimate the relative profits each competitor can expect at various prices.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54FFC478-1B8E-6C8F-F7E9-11ACF91BA506}"/>
              </a:ext>
            </a:extLst>
          </p:cNvPr>
          <p:cNvSpPr>
            <a:spLocks noGrp="1"/>
          </p:cNvSpPr>
          <p:nvPr>
            <p:ph sz="half" idx="2"/>
          </p:nvPr>
        </p:nvSpPr>
        <p:spPr>
          <a:xfrm>
            <a:off x="6369269" y="0"/>
            <a:ext cx="5780689" cy="6716109"/>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Demand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Demand is usually depicted by demand curve. Marketers use the curve to estimate changes in total demand for a product based on differing prices</a:t>
            </a:r>
            <a:endParaRPr lang="en-US" sz="2800" dirty="0"/>
          </a:p>
        </p:txBody>
      </p:sp>
    </p:spTree>
    <p:extLst>
      <p:ext uri="{BB962C8B-B14F-4D97-AF65-F5344CB8AC3E}">
        <p14:creationId xmlns:p14="http://schemas.microsoft.com/office/powerpoint/2010/main" val="10914198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52E1D-D3E6-F35B-2036-833F286CBB6B}"/>
              </a:ext>
            </a:extLst>
          </p:cNvPr>
          <p:cNvSpPr>
            <a:spLocks noGrp="1"/>
          </p:cNvSpPr>
          <p:nvPr>
            <p:ph type="title"/>
          </p:nvPr>
        </p:nvSpPr>
        <p:spPr>
          <a:xfrm>
            <a:off x="0" y="0"/>
            <a:ext cx="12192000"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Objectives</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F40FCD91-A8D0-023A-16D3-24271FB20FAB}"/>
              </a:ext>
            </a:extLst>
          </p:cNvPr>
          <p:cNvSpPr>
            <a:spLocks noGrp="1"/>
          </p:cNvSpPr>
          <p:nvPr>
            <p:ph sz="half" idx="1"/>
          </p:nvPr>
        </p:nvSpPr>
        <p:spPr>
          <a:xfrm>
            <a:off x="0" y="488730"/>
            <a:ext cx="5975131" cy="6369269"/>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Pricing objectives of the company will also play a crucial role in pricing policy. Price is based on the objectives set by the company. Objectives of company can be classified into (1) maintaining ROI, (2) stability in prices, (3) maximizing profits, (4) meeting competition. Company may consider any one or more of the objectives listed above before the price is fixed.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9319FC98-7932-B9B5-F51D-A51E64FEECAA}"/>
              </a:ext>
            </a:extLst>
          </p:cNvPr>
          <p:cNvSpPr>
            <a:spLocks noGrp="1"/>
          </p:cNvSpPr>
          <p:nvPr>
            <p:ph sz="half" idx="2"/>
          </p:nvPr>
        </p:nvSpPr>
        <p:spPr>
          <a:xfrm>
            <a:off x="6053959" y="1"/>
            <a:ext cx="5975131" cy="6858000"/>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Competition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Determination of price is influenced by present and potential competition. The competitors’ price helps the firm in setting its price. </a:t>
            </a:r>
            <a:endParaRPr lang="en-US" sz="2800" dirty="0"/>
          </a:p>
        </p:txBody>
      </p:sp>
    </p:spTree>
    <p:extLst>
      <p:ext uri="{BB962C8B-B14F-4D97-AF65-F5344CB8AC3E}">
        <p14:creationId xmlns:p14="http://schemas.microsoft.com/office/powerpoint/2010/main" val="2221483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8032F-E55B-4C49-F752-FC609E36618B}"/>
              </a:ext>
            </a:extLst>
          </p:cNvPr>
          <p:cNvSpPr>
            <a:spLocks noGrp="1"/>
          </p:cNvSpPr>
          <p:nvPr>
            <p:ph type="title"/>
          </p:nvPr>
        </p:nvSpPr>
        <p:spPr>
          <a:xfrm>
            <a:off x="0" y="0"/>
            <a:ext cx="12192000" cy="816638"/>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Distribution channel</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ECEDA455-D4DF-37EC-B298-74526C34B2E4}"/>
              </a:ext>
            </a:extLst>
          </p:cNvPr>
          <p:cNvSpPr>
            <a:spLocks noGrp="1"/>
          </p:cNvSpPr>
          <p:nvPr>
            <p:ph idx="1"/>
          </p:nvPr>
        </p:nvSpPr>
        <p:spPr>
          <a:xfrm>
            <a:off x="0" y="567559"/>
            <a:ext cx="12192000" cy="6290441"/>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Distribution channel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Goods are made available to the consumers through middlemen. Each one of them has to be compensated for the services rendered. This compensation should be included in the ultimate price the consumer pays.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Government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Government interference such as control of prices, levying of taxes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will also influence pricing policy of an organization. If government increases tax, the ultimate consumer will have to may more for the product due to the increased tax component added in the price.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462745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AF1A8-4A2F-CFC1-3592-F0BA1B605A21}"/>
              </a:ext>
            </a:extLst>
          </p:cNvPr>
          <p:cNvSpPr>
            <a:spLocks noGrp="1"/>
          </p:cNvSpPr>
          <p:nvPr>
            <p:ph type="title"/>
          </p:nvPr>
        </p:nvSpPr>
        <p:spPr>
          <a:xfrm>
            <a:off x="0" y="0"/>
            <a:ext cx="12192000"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Economic Conditions</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8F1C3762-6C85-5A00-2DC7-7A61AEABA281}"/>
              </a:ext>
            </a:extLst>
          </p:cNvPr>
          <p:cNvSpPr>
            <a:spLocks noGrp="1"/>
          </p:cNvSpPr>
          <p:nvPr>
            <p:ph idx="1"/>
          </p:nvPr>
        </p:nvSpPr>
        <p:spPr>
          <a:xfrm>
            <a:off x="0" y="614855"/>
            <a:ext cx="12192000" cy="6353504"/>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Economic condition prevailing in the country influences price fixation. Usually prices are raised during inflation because of the increase in costs. During periods of depression, prices are reduced as survival becomes a problem.</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Ethical considerations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Sometimes company may sell certain products not for making profits but as a public welfare measure. For example, company may sell certain life-saving drugs or vaccines at a price which covers only the cost of production.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157736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C30F4-11ED-4370-2DFD-7DBBF5EA5472}"/>
              </a:ext>
            </a:extLst>
          </p:cNvPr>
          <p:cNvSpPr>
            <a:spLocks noGrp="1"/>
          </p:cNvSpPr>
          <p:nvPr>
            <p:ph type="title"/>
          </p:nvPr>
        </p:nvSpPr>
        <p:spPr>
          <a:xfrm>
            <a:off x="0" y="0"/>
            <a:ext cx="12192000" cy="646386"/>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Types of buyers</a:t>
            </a:r>
            <a:endParaRPr lang="en-US" sz="2800" dirty="0"/>
          </a:p>
        </p:txBody>
      </p:sp>
      <p:sp>
        <p:nvSpPr>
          <p:cNvPr id="3" name="Content Placeholder 2">
            <a:extLst>
              <a:ext uri="{FF2B5EF4-FFF2-40B4-BE49-F238E27FC236}">
                <a16:creationId xmlns:a16="http://schemas.microsoft.com/office/drawing/2014/main" id="{5B6DDFCB-8C87-ECC8-7025-51170160EA44}"/>
              </a:ext>
            </a:extLst>
          </p:cNvPr>
          <p:cNvSpPr>
            <a:spLocks noGrp="1"/>
          </p:cNvSpPr>
          <p:nvPr>
            <p:ph idx="1"/>
          </p:nvPr>
        </p:nvSpPr>
        <p:spPr>
          <a:xfrm>
            <a:off x="0" y="520262"/>
            <a:ext cx="12192000" cy="6337737"/>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Price fixation is largely dependent on the types of consumers. Different buyers may have different motives and values. Quality, safety, status, symbol and beauty are the four different considerations a buyer can observe. Thus, pricing decision is based on perceived value of customers.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Product Differentiation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Product differentiation is one of the marketing strategies to reach many customers. Many products can be differentiated in form the size. Shape,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colour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coating, physical structure. Based on these factors price also varies.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705826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A5C46-EE0C-EC50-8698-C80469BE72B4}"/>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US" sz="2800" dirty="0"/>
          </a:p>
        </p:txBody>
      </p:sp>
      <p:sp>
        <p:nvSpPr>
          <p:cNvPr id="3" name="Content Placeholder 2">
            <a:extLst>
              <a:ext uri="{FF2B5EF4-FFF2-40B4-BE49-F238E27FC236}">
                <a16:creationId xmlns:a16="http://schemas.microsoft.com/office/drawing/2014/main" id="{C332D131-D1F9-3F3F-37EF-D12C4FD8D8B0}"/>
              </a:ext>
            </a:extLst>
          </p:cNvPr>
          <p:cNvSpPr>
            <a:spLocks noGrp="1"/>
          </p:cNvSpPr>
          <p:nvPr>
            <p:ph idx="1"/>
          </p:nvPr>
        </p:nvSpPr>
        <p:spPr>
          <a:xfrm>
            <a:off x="0" y="545690"/>
            <a:ext cx="12192000" cy="6312309"/>
          </a:xfrm>
        </p:spPr>
        <p:txBody>
          <a:bodyPr/>
          <a:lstStyle/>
          <a:p>
            <a:pPr marL="0" marR="0" indent="0" algn="just">
              <a:lnSpc>
                <a:spcPct val="115000"/>
              </a:lnSpc>
              <a:spcBef>
                <a:spcPts val="0"/>
              </a:spcBef>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Fundamentals of marketing, Marilyn, A, S, John, D, Routledge (Taylor and Francis) London New York,2007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Rashmi. R. Das. https://ddceutkal.ac.in/Downloads/UG_SLM/Commerce/Principle_Marketing.pdf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Fundamentals, University of New South Wales,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Spoonfeedme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3711906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9F0EE-7C04-38FC-967D-ED599BD3F97F}"/>
              </a:ext>
            </a:extLst>
          </p:cNvPr>
          <p:cNvSpPr>
            <a:spLocks noGrp="1"/>
          </p:cNvSpPr>
          <p:nvPr>
            <p:ph type="title"/>
          </p:nvPr>
        </p:nvSpPr>
        <p:spPr>
          <a:xfrm>
            <a:off x="0" y="0"/>
            <a:ext cx="12192000" cy="1930400"/>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US" dirty="0"/>
          </a:p>
        </p:txBody>
      </p:sp>
      <p:sp>
        <p:nvSpPr>
          <p:cNvPr id="3" name="Content Placeholder 2">
            <a:extLst>
              <a:ext uri="{FF2B5EF4-FFF2-40B4-BE49-F238E27FC236}">
                <a16:creationId xmlns:a16="http://schemas.microsoft.com/office/drawing/2014/main" id="{0665A09C-EE6F-EB6E-3647-C645110FA9B2}"/>
              </a:ext>
            </a:extLst>
          </p:cNvPr>
          <p:cNvSpPr>
            <a:spLocks noGrp="1"/>
          </p:cNvSpPr>
          <p:nvPr>
            <p:ph idx="1"/>
          </p:nvPr>
        </p:nvSpPr>
        <p:spPr>
          <a:xfrm>
            <a:off x="-115614" y="634182"/>
            <a:ext cx="12192000" cy="6223818"/>
          </a:xfrm>
        </p:spPr>
        <p:txBody>
          <a:bodyPr/>
          <a:lstStyle/>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Pearson. 17th edition, Kotler P. and Armstrong G,2017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Essentials of Marketing 17th Edition, William Perreault, Joseph Cannon, E. Jerome McCarthy , McGraw-Hill Education,2021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Role of packaging in marketing product and organization. Dileep Kumar (2006).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Hensard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 Toru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Orua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Packing and Packaging .S Natarajan, M.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Govindarajan,V</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Kumar. Government Arts College, Coimbatore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568690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1F1E2-7B7E-A7A6-849E-D41B8407550A}"/>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US" sz="2800" dirty="0"/>
          </a:p>
        </p:txBody>
      </p:sp>
      <p:sp>
        <p:nvSpPr>
          <p:cNvPr id="3" name="Content Placeholder 2">
            <a:extLst>
              <a:ext uri="{FF2B5EF4-FFF2-40B4-BE49-F238E27FC236}">
                <a16:creationId xmlns:a16="http://schemas.microsoft.com/office/drawing/2014/main" id="{A0CD6608-21FC-40BC-D2D2-2BF99AD3972C}"/>
              </a:ext>
            </a:extLst>
          </p:cNvPr>
          <p:cNvSpPr>
            <a:spLocks noGrp="1"/>
          </p:cNvSpPr>
          <p:nvPr>
            <p:ph idx="1"/>
          </p:nvPr>
        </p:nvSpPr>
        <p:spPr>
          <a:xfrm>
            <a:off x="-1" y="441434"/>
            <a:ext cx="12191999" cy="6416565"/>
          </a:xfrm>
        </p:spPr>
        <p:txBody>
          <a:bodyPr/>
          <a:lstStyle/>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Polese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Francesco, and Evert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Gummesson</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ProQuest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Ebook</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Central, </a:t>
            </a:r>
            <a:r>
              <a:rPr lang="en-US" sz="28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http://ebookcentral.proquest.com/lib/aunke -</a:t>
            </a:r>
            <a:r>
              <a:rPr lang="en-US" sz="2800" u="sng" kern="0" dirty="0" err="1">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ebooks</a:t>
            </a:r>
            <a:r>
              <a:rPr lang="en-US" sz="28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detail. action?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docID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=4856363,2017</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Rashmi R Das .Principles of Management (</a:t>
            </a:r>
            <a:r>
              <a:rPr lang="en-US" sz="28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3"/>
              </a:rPr>
              <a:t>http://ddceutkal.ac.in/Dowload/UG.SLM/Commerce/Principle-Marketing.pdf</a:t>
            </a:r>
            <a:endParaRPr lang="en-US" sz="28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Laura James (2020). https://www.pexels.com/photo/various-tasty-pastry-placed-on-counter-6097827/</a:t>
            </a:r>
          </a:p>
          <a:p>
            <a:endParaRPr lang="en-US" dirty="0"/>
          </a:p>
        </p:txBody>
      </p:sp>
    </p:spTree>
    <p:extLst>
      <p:ext uri="{BB962C8B-B14F-4D97-AF65-F5344CB8AC3E}">
        <p14:creationId xmlns:p14="http://schemas.microsoft.com/office/powerpoint/2010/main" val="11295975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F46DF-241B-537D-5666-70B5C1597537}"/>
              </a:ext>
            </a:extLst>
          </p:cNvPr>
          <p:cNvSpPr>
            <a:spLocks noGrp="1"/>
          </p:cNvSpPr>
          <p:nvPr>
            <p:ph type="title"/>
          </p:nvPr>
        </p:nvSpPr>
        <p:spPr>
          <a:xfrm>
            <a:off x="-132735" y="0"/>
            <a:ext cx="12324735" cy="816638"/>
          </a:xfrm>
        </p:spPr>
        <p:txBody>
          <a:bodyPr>
            <a:normAutofit/>
          </a:bodyPr>
          <a:lstStyle/>
          <a:p>
            <a:r>
              <a:rPr lang="en-US" sz="2800"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DDF5BFA7-FC4B-A658-46BA-C7A8E2C00641}"/>
              </a:ext>
            </a:extLst>
          </p:cNvPr>
          <p:cNvSpPr>
            <a:spLocks noGrp="1"/>
          </p:cNvSpPr>
          <p:nvPr>
            <p:ph idx="1"/>
          </p:nvPr>
        </p:nvSpPr>
        <p:spPr>
          <a:xfrm>
            <a:off x="0" y="575187"/>
            <a:ext cx="12192000" cy="6150078"/>
          </a:xfrm>
        </p:spPr>
        <p:txBody>
          <a:bodyPr>
            <a:normAutofit/>
          </a:bodyPr>
          <a:lstStyle/>
          <a:p>
            <a:r>
              <a:rPr lang="en-US" sz="2800" dirty="0"/>
              <a:t>Bia Sousa (2024). </a:t>
            </a:r>
            <a:r>
              <a:rPr lang="en-US" sz="2800" dirty="0">
                <a:hlinkClick r:id="rId2"/>
              </a:rPr>
              <a:t>https://www.pexels.com/photo/braganca-manioc-flour-25383640/</a:t>
            </a:r>
            <a:endParaRPr lang="en-US" sz="2800" dirty="0"/>
          </a:p>
          <a:p>
            <a:r>
              <a:rPr lang="en-US" sz="2800" dirty="0"/>
              <a:t>Oleksandr P(2022). </a:t>
            </a:r>
            <a:r>
              <a:rPr lang="en-US" sz="2800" dirty="0">
                <a:hlinkClick r:id="rId3"/>
              </a:rPr>
              <a:t>https://www.pexels.com/photo/nuts-on-market-stall-12944682/</a:t>
            </a:r>
            <a:endParaRPr lang="en-US" sz="2800" dirty="0"/>
          </a:p>
          <a:p>
            <a:r>
              <a:rPr lang="en-US" sz="2800" dirty="0" err="1"/>
              <a:t>Anastasila</a:t>
            </a:r>
            <a:r>
              <a:rPr lang="en-US" sz="2800" dirty="0"/>
              <a:t> </a:t>
            </a:r>
            <a:r>
              <a:rPr lang="en-US" sz="2800" dirty="0" err="1"/>
              <a:t>Lopshyska</a:t>
            </a:r>
            <a:r>
              <a:rPr lang="en-US" sz="2800" dirty="0"/>
              <a:t>(2022). </a:t>
            </a:r>
            <a:r>
              <a:rPr lang="en-US" sz="2800" dirty="0">
                <a:hlinkClick r:id="rId4"/>
              </a:rPr>
              <a:t>https://www.pexels.com/photo/assorted-jams-on-glass-bottles-12070252/</a:t>
            </a:r>
            <a:endParaRPr lang="en-US" sz="2800" dirty="0"/>
          </a:p>
          <a:p>
            <a:r>
              <a:rPr lang="en-US" sz="2800" dirty="0"/>
              <a:t>Erik Mclean (2021). https://www.pexels.com/photo/assorted-labeled-boxes-on-white-shelf-9592528/</a:t>
            </a:r>
          </a:p>
        </p:txBody>
      </p:sp>
    </p:spTree>
    <p:extLst>
      <p:ext uri="{BB962C8B-B14F-4D97-AF65-F5344CB8AC3E}">
        <p14:creationId xmlns:p14="http://schemas.microsoft.com/office/powerpoint/2010/main" val="33626773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8A190-54DF-F117-07CB-2FCDE59E5E29}"/>
              </a:ext>
            </a:extLst>
          </p:cNvPr>
          <p:cNvSpPr>
            <a:spLocks noGrp="1"/>
          </p:cNvSpPr>
          <p:nvPr>
            <p:ph type="title"/>
          </p:nvPr>
        </p:nvSpPr>
        <p:spPr>
          <a:xfrm>
            <a:off x="0" y="0"/>
            <a:ext cx="12192000" cy="1032387"/>
          </a:xfrm>
        </p:spPr>
        <p:txBody>
          <a:bodyPr>
            <a:normAutofit/>
          </a:bodyPr>
          <a:lstStyle/>
          <a:p>
            <a:r>
              <a:rPr lang="en-US" sz="2800" dirty="0"/>
              <a:t>References</a:t>
            </a:r>
          </a:p>
        </p:txBody>
      </p:sp>
      <p:sp>
        <p:nvSpPr>
          <p:cNvPr id="3" name="Content Placeholder 2">
            <a:extLst>
              <a:ext uri="{FF2B5EF4-FFF2-40B4-BE49-F238E27FC236}">
                <a16:creationId xmlns:a16="http://schemas.microsoft.com/office/drawing/2014/main" id="{37E24BDB-EDD8-4FAA-56BE-C478A0CAF3C2}"/>
              </a:ext>
            </a:extLst>
          </p:cNvPr>
          <p:cNvSpPr>
            <a:spLocks noGrp="1"/>
          </p:cNvSpPr>
          <p:nvPr>
            <p:ph idx="1"/>
          </p:nvPr>
        </p:nvSpPr>
        <p:spPr>
          <a:xfrm>
            <a:off x="0" y="766916"/>
            <a:ext cx="12192000" cy="6091083"/>
          </a:xfrm>
        </p:spPr>
        <p:txBody>
          <a:bodyPr>
            <a:normAutofit/>
          </a:bodyPr>
          <a:lstStyle/>
          <a:p>
            <a:r>
              <a:rPr lang="en-US" sz="2800" dirty="0"/>
              <a:t>Mathias Reding( 2022). </a:t>
            </a:r>
            <a:r>
              <a:rPr lang="en-US" sz="2800" dirty="0">
                <a:hlinkClick r:id="rId2"/>
              </a:rPr>
              <a:t>https://www.pexels.com/photo/variety-of-squashes-on-a-pot-10011980/</a:t>
            </a:r>
            <a:endParaRPr lang="en-US" sz="2800" dirty="0"/>
          </a:p>
          <a:p>
            <a:r>
              <a:rPr lang="en-US" sz="2800" dirty="0"/>
              <a:t>Tim Durand(2023).https://www.pexels.com/photo/bottles-of-rum-and-gin-17637315/</a:t>
            </a:r>
          </a:p>
          <a:p>
            <a:r>
              <a:rPr lang="en-US" sz="2800" dirty="0"/>
              <a:t>Roman </a:t>
            </a:r>
            <a:r>
              <a:rPr lang="en-US" sz="2800" dirty="0" err="1"/>
              <a:t>Ondintsov</a:t>
            </a:r>
            <a:r>
              <a:rPr lang="en-US" sz="2800" dirty="0"/>
              <a:t> (2020).https://www.pexels.com/photo/piles-of-dried-fruits-and-nuts-for-sale-5336641/</a:t>
            </a:r>
          </a:p>
          <a:p>
            <a:r>
              <a:rPr lang="en-US" sz="2800" dirty="0"/>
              <a:t>Mathias Reding (2021)https://www.pexels.com/photo/advertising-blackboard-on-street-market-7841134/</a:t>
            </a:r>
          </a:p>
        </p:txBody>
      </p:sp>
    </p:spTree>
    <p:extLst>
      <p:ext uri="{BB962C8B-B14F-4D97-AF65-F5344CB8AC3E}">
        <p14:creationId xmlns:p14="http://schemas.microsoft.com/office/powerpoint/2010/main" val="384597708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821</TotalTime>
  <Words>2947</Words>
  <Application>Microsoft Office PowerPoint</Application>
  <PresentationFormat>Widescreen</PresentationFormat>
  <Paragraphs>160</Paragraphs>
  <Slides>37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Aptos</vt:lpstr>
      <vt:lpstr>Arial</vt:lpstr>
      <vt:lpstr>Times New Roman</vt:lpstr>
      <vt:lpstr>Trebuchet MS</vt:lpstr>
      <vt:lpstr>Wingdings 3</vt:lpstr>
      <vt:lpstr>Facet</vt:lpstr>
      <vt:lpstr>FUNDAMENTALS OF MARKETING </vt:lpstr>
      <vt:lpstr>PRICING </vt:lpstr>
      <vt:lpstr>Product Price</vt:lpstr>
      <vt:lpstr>Pricing</vt:lpstr>
      <vt:lpstr>Objectives of pricing </vt:lpstr>
      <vt:lpstr>Objectives of pricing</vt:lpstr>
      <vt:lpstr>Objectives of pricing</vt:lpstr>
      <vt:lpstr>Importance of pricing </vt:lpstr>
      <vt:lpstr>Importance of pricing in the Business Firm </vt:lpstr>
      <vt:lpstr>Importance of pricing to customers</vt:lpstr>
      <vt:lpstr>Methods of pricing </vt:lpstr>
      <vt:lpstr>Cost-oriented methods </vt:lpstr>
      <vt:lpstr>Cost-oriented methods</vt:lpstr>
      <vt:lpstr>Cost-oriented methods</vt:lpstr>
      <vt:lpstr>Cost-oriented methods</vt:lpstr>
      <vt:lpstr>Market-oriented methods </vt:lpstr>
      <vt:lpstr>Market-oriented methods</vt:lpstr>
      <vt:lpstr>Sealed-bid pricing </vt:lpstr>
      <vt:lpstr>Differentiated pricing </vt:lpstr>
      <vt:lpstr>Differentiated pricing</vt:lpstr>
      <vt:lpstr>Pricing policies</vt:lpstr>
      <vt:lpstr>Penetration pricing/Low price policy </vt:lpstr>
      <vt:lpstr>Bundle pricing </vt:lpstr>
      <vt:lpstr>Product-line pricing</vt:lpstr>
      <vt:lpstr>Premium pricing </vt:lpstr>
      <vt:lpstr>Psychological pricing </vt:lpstr>
      <vt:lpstr>Geographic pricing </vt:lpstr>
      <vt:lpstr>Factors influencing pricing policy </vt:lpstr>
      <vt:lpstr>Objectives </vt:lpstr>
      <vt:lpstr>Distribution channel </vt:lpstr>
      <vt:lpstr>Economic Conditions </vt:lpstr>
      <vt:lpstr>Types of buyers</vt:lpstr>
      <vt:lpstr>References</vt:lpstr>
      <vt:lpstr>References</vt:lpstr>
      <vt:lpstr>References</vt:lpstr>
      <vt:lpstr>References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Lucy K. Kirima</dc:creator>
  <cp:lastModifiedBy>Dr. Lucy K. Kirima</cp:lastModifiedBy>
  <cp:revision>121</cp:revision>
  <dcterms:created xsi:type="dcterms:W3CDTF">2024-10-10T08:50:57Z</dcterms:created>
  <dcterms:modified xsi:type="dcterms:W3CDTF">2024-10-24T10:47:54Z</dcterms:modified>
</cp:coreProperties>
</file>