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78" autoAdjust="0"/>
    <p:restoredTop sz="94660"/>
  </p:normalViewPr>
  <p:slideViewPr>
    <p:cSldViewPr snapToGrid="0">
      <p:cViewPr varScale="1">
        <p:scale>
          <a:sx n="65" d="100"/>
          <a:sy n="65" d="100"/>
        </p:scale>
        <p:origin x="8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ddceutkal.ac.in/Dowload/UG.SLM/Commerce/Principle-Marketing.pdf" TargetMode="External"/><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 Id="rId4" Type="http://schemas.openxmlformats.org/officeDocument/2006/relationships/hyperlink" Target="https://dspmuranchi.ac.in/pdf/Blog/1)%20PRODUCT%20CONCEPT.pdf.Faculty"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pexels.com/photo/man-and-woman-checking-the-packages-5025635/" TargetMode="External"/><Relationship Id="rId2" Type="http://schemas.openxmlformats.org/officeDocument/2006/relationships/hyperlink" Target="https://www.pexels.com/photo/man-checking-the-paper-while-carrying-the-packages-6169052/"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pexels.com/photo/man-in-green-crew-neck-shirt-holding-white-hose-5486124/" TargetMode="External"/><Relationship Id="rId2" Type="http://schemas.openxmlformats.org/officeDocument/2006/relationships/hyperlink" Target="https://www.pexels.com/photo/delivery-man-in-ppe-carrying-a-box-6170453/"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20721-45AC-30B7-B077-992A5ADDC1ED}"/>
              </a:ext>
            </a:extLst>
          </p:cNvPr>
          <p:cNvSpPr>
            <a:spLocks noGrp="1"/>
          </p:cNvSpPr>
          <p:nvPr>
            <p:ph type="title"/>
          </p:nvPr>
        </p:nvSpPr>
        <p:spPr>
          <a:xfrm>
            <a:off x="-110359" y="0"/>
            <a:ext cx="12302359" cy="1277007"/>
          </a:xfrm>
        </p:spPr>
        <p:txBody>
          <a:bodyPr>
            <a:normAutofit/>
          </a:bodyPr>
          <a:lstStyle/>
          <a:p>
            <a:r>
              <a:rPr lang="en-US" sz="36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6B7C89B-E05C-F235-5BAD-3C8D24FC7F59}"/>
              </a:ext>
            </a:extLst>
          </p:cNvPr>
          <p:cNvSpPr>
            <a:spLocks noGrp="1"/>
          </p:cNvSpPr>
          <p:nvPr>
            <p:ph idx="1"/>
          </p:nvPr>
        </p:nvSpPr>
        <p:spPr>
          <a:xfrm>
            <a:off x="0" y="756745"/>
            <a:ext cx="12192000" cy="6101255"/>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12: CHANNELS OF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channels of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Examine the functions, importance and classification of channels of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Explain and discuss types and factors influencing criteria for selecting channels of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7965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3AE4F-1ACB-A24B-7434-51F2B463488D}"/>
              </a:ext>
            </a:extLst>
          </p:cNvPr>
          <p:cNvSpPr>
            <a:spLocks noGrp="1"/>
          </p:cNvSpPr>
          <p:nvPr>
            <p:ph type="title"/>
          </p:nvPr>
        </p:nvSpPr>
        <p:spPr>
          <a:xfrm>
            <a:off x="0" y="0"/>
            <a:ext cx="12192000" cy="1327355"/>
          </a:xfrm>
        </p:spPr>
        <p:txBody>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CHANNELS OF DISTRIBUTION</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8C2125D-536F-3020-4C60-6D81ECFCF48F}"/>
              </a:ext>
            </a:extLst>
          </p:cNvPr>
          <p:cNvSpPr>
            <a:spLocks noGrp="1"/>
          </p:cNvSpPr>
          <p:nvPr>
            <p:ph idx="1"/>
          </p:nvPr>
        </p:nvSpPr>
        <p:spPr>
          <a:xfrm>
            <a:off x="0" y="722671"/>
            <a:ext cx="12192000" cy="6135329"/>
          </a:xfrm>
        </p:spPr>
        <p:txBody>
          <a:bodyPr/>
          <a:lstStyle/>
          <a:p>
            <a:pPr marL="0" marR="0" algn="just">
              <a:lnSpc>
                <a:spcPct val="115000"/>
              </a:lnSpc>
              <a:spcBef>
                <a:spcPts val="0"/>
              </a:spcBef>
              <a:spcAft>
                <a:spcPts val="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The term distribution collectively refers to all the acts or services rendered by various agencies. It consists of operation or series of operation which physically brings the goods from the producer into the hands of the final user. The Word Channel is derived form the French Word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Cannal</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channel of distribution refers to the pathway taken by the goods as they flow from the point of production to the point of consumption.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Channel of distribution is the pathway or course or route through which the product delivered or spread out.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23807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F58DE-28E2-E8AA-E336-8187C06B9014}"/>
              </a:ext>
            </a:extLst>
          </p:cNvPr>
          <p:cNvSpPr>
            <a:spLocks noGrp="1"/>
          </p:cNvSpPr>
          <p:nvPr>
            <p:ph type="title"/>
          </p:nvPr>
        </p:nvSpPr>
        <p:spPr>
          <a:xfrm>
            <a:off x="0" y="0"/>
            <a:ext cx="12192000" cy="1047135"/>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CHANNELS OF DISTRIBUTION</a:t>
            </a:r>
            <a:endParaRPr lang="en-US" sz="2800" dirty="0"/>
          </a:p>
        </p:txBody>
      </p:sp>
      <p:sp>
        <p:nvSpPr>
          <p:cNvPr id="3" name="Content Placeholder 2">
            <a:extLst>
              <a:ext uri="{FF2B5EF4-FFF2-40B4-BE49-F238E27FC236}">
                <a16:creationId xmlns:a16="http://schemas.microsoft.com/office/drawing/2014/main" id="{29951396-6A5F-DF70-8A8B-8E3A57B5BF79}"/>
              </a:ext>
            </a:extLst>
          </p:cNvPr>
          <p:cNvSpPr>
            <a:spLocks noGrp="1"/>
          </p:cNvSpPr>
          <p:nvPr>
            <p:ph idx="1"/>
          </p:nvPr>
        </p:nvSpPr>
        <p:spPr>
          <a:xfrm>
            <a:off x="-1" y="737419"/>
            <a:ext cx="12191999" cy="6120581"/>
          </a:xfrm>
        </p:spPr>
        <p:txBody>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American Marketing Association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defines distribution channel as, “structure of intra-company organization units and extra-company agents and dealers, wholesale and retail, through which a commodity, product or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 is marketed.”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Philip Kotler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“distribution channel is the set of firms and individuals that take title, or assist in transferring title, to the particular good or service as it moves from the producer to the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21048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83EFE-94DD-8922-A023-896FBB72662F}"/>
              </a:ext>
            </a:extLst>
          </p:cNvPr>
          <p:cNvSpPr>
            <a:spLocks noGrp="1"/>
          </p:cNvSpPr>
          <p:nvPr>
            <p:ph type="title"/>
          </p:nvPr>
        </p:nvSpPr>
        <p:spPr>
          <a:xfrm>
            <a:off x="0" y="0"/>
            <a:ext cx="12192000" cy="1165123"/>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channel functions</a:t>
            </a:r>
            <a:endParaRPr lang="en-US" sz="2800" dirty="0"/>
          </a:p>
        </p:txBody>
      </p:sp>
      <p:sp>
        <p:nvSpPr>
          <p:cNvPr id="3" name="Content Placeholder 2">
            <a:extLst>
              <a:ext uri="{FF2B5EF4-FFF2-40B4-BE49-F238E27FC236}">
                <a16:creationId xmlns:a16="http://schemas.microsoft.com/office/drawing/2014/main" id="{CA920E05-FDEC-6296-66F4-6FBFBCB05AA8}"/>
              </a:ext>
            </a:extLst>
          </p:cNvPr>
          <p:cNvSpPr>
            <a:spLocks noGrp="1"/>
          </p:cNvSpPr>
          <p:nvPr>
            <p:ph sz="half" idx="1"/>
          </p:nvPr>
        </p:nvSpPr>
        <p:spPr>
          <a:xfrm>
            <a:off x="0" y="545690"/>
            <a:ext cx="5909187" cy="631230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Research: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gathering of information necessary for planning and facilitating exchange.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Promotion: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development and dissemination of persuasive</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communications about the offer.</a:t>
            </a:r>
            <a:endParaRPr lang="en-US" sz="2800" kern="0" dirty="0">
              <a:solidFill>
                <a:srgbClr val="000000"/>
              </a:solidFill>
              <a:latin typeface="Times New Roman" panose="02020603050405020304" pitchFamily="18" charset="0"/>
              <a:ea typeface="Aptos" panose="020B0004020202020204" pitchFamily="34" charset="0"/>
              <a:cs typeface="Times New Roman" panose="02020603050405020304" pitchFamily="18" charset="0"/>
            </a:endParaRPr>
          </a:p>
          <a:p>
            <a:pPr marL="0" algn="just">
              <a:lnSpc>
                <a:spcPct val="115000"/>
              </a:lnSpc>
              <a:spcBef>
                <a:spcPts val="0"/>
              </a:spcBef>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Negotiation: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the attempt is to reach final agreement on price and other terms of the offer so that transfer of ownership or possession can be effected.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0DB9F77-D84B-877F-7AD7-8509F7772EEE}"/>
              </a:ext>
            </a:extLst>
          </p:cNvPr>
          <p:cNvSpPr>
            <a:spLocks noGrp="1"/>
          </p:cNvSpPr>
          <p:nvPr>
            <p:ph sz="half" idx="2"/>
          </p:nvPr>
        </p:nvSpPr>
        <p:spPr>
          <a:xfrm>
            <a:off x="6282812" y="1"/>
            <a:ext cx="5909187" cy="6961238"/>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Contact: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searching out and communicating with the prospective buyers.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Matching: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shaping and fitting the offer to the buyer’s requirements like grading, assembling and packaging.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35490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22CF5-BE77-51D4-78BD-D106127E1732}"/>
              </a:ext>
            </a:extLst>
          </p:cNvPr>
          <p:cNvSpPr>
            <a:spLocks noGrp="1"/>
          </p:cNvSpPr>
          <p:nvPr>
            <p:ph type="title"/>
          </p:nvPr>
        </p:nvSpPr>
        <p:spPr>
          <a:xfrm>
            <a:off x="0" y="0"/>
            <a:ext cx="12192000" cy="943897"/>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channel functions</a:t>
            </a:r>
            <a:endParaRPr lang="en-US" sz="2800" dirty="0"/>
          </a:p>
        </p:txBody>
      </p:sp>
      <p:sp>
        <p:nvSpPr>
          <p:cNvPr id="3" name="Content Placeholder 2">
            <a:extLst>
              <a:ext uri="{FF2B5EF4-FFF2-40B4-BE49-F238E27FC236}">
                <a16:creationId xmlns:a16="http://schemas.microsoft.com/office/drawing/2014/main" id="{52D6A639-EB4F-EF62-03AE-0343F6F17791}"/>
              </a:ext>
            </a:extLst>
          </p:cNvPr>
          <p:cNvSpPr>
            <a:spLocks noGrp="1"/>
          </p:cNvSpPr>
          <p:nvPr>
            <p:ph sz="half" idx="1"/>
          </p:nvPr>
        </p:nvSpPr>
        <p:spPr>
          <a:xfrm>
            <a:off x="0" y="589934"/>
            <a:ext cx="5766617" cy="6268065"/>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Physical Distribution: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transporting and storing of the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Financing: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acquisition and dispersal of funds to cover the costs of the channel work.</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BC460C8-07D5-2E31-2A24-D2E6C45C1963}"/>
              </a:ext>
            </a:extLst>
          </p:cNvPr>
          <p:cNvSpPr>
            <a:spLocks noGrp="1"/>
          </p:cNvSpPr>
          <p:nvPr>
            <p:ph sz="half" idx="2"/>
          </p:nvPr>
        </p:nvSpPr>
        <p:spPr>
          <a:xfrm>
            <a:off x="5766618" y="589935"/>
            <a:ext cx="6425381" cy="6268064"/>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Risk-taking: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concerned with making assumption of risks in connection with carrying out the channel work.</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29838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4A62D-0EDC-840D-C3CD-9EA1E1950DC5}"/>
              </a:ext>
            </a:extLst>
          </p:cNvPr>
          <p:cNvSpPr>
            <a:spLocks noGrp="1"/>
          </p:cNvSpPr>
          <p:nvPr>
            <p:ph type="title"/>
          </p:nvPr>
        </p:nvSpPr>
        <p:spPr>
          <a:xfrm>
            <a:off x="0" y="0"/>
            <a:ext cx="12192000" cy="816638"/>
          </a:xfrm>
        </p:spPr>
        <p:txBody>
          <a:bodyPr>
            <a:no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channel of distribution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528C2566-C25F-CD8C-D6B7-254347E5988E}"/>
              </a:ext>
            </a:extLst>
          </p:cNvPr>
          <p:cNvSpPr>
            <a:spLocks noGrp="1"/>
          </p:cNvSpPr>
          <p:nvPr>
            <p:ph sz="half" idx="1"/>
          </p:nvPr>
        </p:nvSpPr>
        <p:spPr>
          <a:xfrm>
            <a:off x="-1" y="589934"/>
            <a:ext cx="7639665" cy="6268065"/>
          </a:xfrm>
        </p:spPr>
        <p:txBody>
          <a:bodyPr>
            <a:normAutofit/>
          </a:bodyPr>
          <a:lstStyle/>
          <a:p>
            <a:pPr algn="just"/>
            <a:r>
              <a:rPr lang="en-US" sz="2800" dirty="0">
                <a:effectLst/>
                <a:latin typeface="Times New Roman" panose="02020603050405020304" pitchFamily="18" charset="0"/>
                <a:ea typeface="Aptos" panose="020B0004020202020204" pitchFamily="34" charset="0"/>
              </a:rPr>
              <a:t>A channel of distribution for a product is the route taken by the title to goods as they move from the producer to the ultimate consumer or industrial user. It brings maximum profit to all. </a:t>
            </a:r>
          </a:p>
          <a:p>
            <a:pPr algn="just"/>
            <a:r>
              <a:rPr lang="en-US" sz="2800" dirty="0">
                <a:effectLst/>
                <a:latin typeface="Times New Roman" panose="02020603050405020304" pitchFamily="18" charset="0"/>
                <a:ea typeface="Aptos" panose="020B0004020202020204" pitchFamily="34" charset="0"/>
              </a:rPr>
              <a:t>The channel of distribution is very important to the producer and the consumer. </a:t>
            </a:r>
            <a:endParaRPr lang="en-US" sz="2800" dirty="0"/>
          </a:p>
        </p:txBody>
      </p:sp>
      <p:pic>
        <p:nvPicPr>
          <p:cNvPr id="1026" name="Picture 2" descr="Free Man Checking the Paper while Carrying the Packages  Stock Photo">
            <a:extLst>
              <a:ext uri="{FF2B5EF4-FFF2-40B4-BE49-F238E27FC236}">
                <a16:creationId xmlns:a16="http://schemas.microsoft.com/office/drawing/2014/main" id="{4584B714-BFAA-0F25-058B-B7109733C01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39665" y="1"/>
            <a:ext cx="4552335" cy="37755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EDD8F5-CCBD-C1E4-9B2A-B230EE4060CD}"/>
              </a:ext>
            </a:extLst>
          </p:cNvPr>
          <p:cNvSpPr txBox="1"/>
          <p:nvPr/>
        </p:nvSpPr>
        <p:spPr>
          <a:xfrm>
            <a:off x="7639664" y="3952568"/>
            <a:ext cx="4552335" cy="430887"/>
          </a:xfrm>
          <a:prstGeom prst="rect">
            <a:avLst/>
          </a:prstGeom>
          <a:noFill/>
        </p:spPr>
        <p:txBody>
          <a:bodyPr wrap="square" rtlCol="0">
            <a:spAutoFit/>
          </a:bodyPr>
          <a:lstStyle/>
          <a:p>
            <a:r>
              <a:rPr lang="en-US" sz="1100" dirty="0"/>
              <a:t>https://www.pexels.com/photo/man-checking-the-paper-while-carrying-the-packages-6169052/</a:t>
            </a:r>
          </a:p>
        </p:txBody>
      </p:sp>
    </p:spTree>
    <p:extLst>
      <p:ext uri="{BB962C8B-B14F-4D97-AF65-F5344CB8AC3E}">
        <p14:creationId xmlns:p14="http://schemas.microsoft.com/office/powerpoint/2010/main" val="303990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57C4D-5615-ABB2-5C5B-7E8C68A77DC8}"/>
              </a:ext>
            </a:extLst>
          </p:cNvPr>
          <p:cNvSpPr>
            <a:spLocks noGrp="1"/>
          </p:cNvSpPr>
          <p:nvPr>
            <p:ph type="title"/>
          </p:nvPr>
        </p:nvSpPr>
        <p:spPr>
          <a:xfrm>
            <a:off x="0" y="0"/>
            <a:ext cx="12192000" cy="929148"/>
          </a:xfrm>
        </p:spPr>
        <p:txBody>
          <a:bodyPr>
            <a:normAutofit fontScale="90000"/>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Classification of distribution channels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287A1CB-812E-4F4D-D8F6-3EC408D86B10}"/>
              </a:ext>
            </a:extLst>
          </p:cNvPr>
          <p:cNvSpPr>
            <a:spLocks noGrp="1"/>
          </p:cNvSpPr>
          <p:nvPr>
            <p:ph sz="half" idx="1"/>
          </p:nvPr>
        </p:nvSpPr>
        <p:spPr>
          <a:xfrm>
            <a:off x="0" y="501445"/>
            <a:ext cx="5781368" cy="6356555"/>
          </a:xfrm>
        </p:spPr>
        <p:txBody>
          <a:bodyPr>
            <a:normAutofit lnSpcReduction="10000"/>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Zero-level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also known as direct channel. It consists of manufacturer selling directly to consumers. The major direct channel selling are door-to-door selling, mail order selling and manufacturer-owned stores. Manufacturer to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One-level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contains only one selling intermediary in the form of retailer. In this channel, manufacturer depends on retailer for selling his product.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1B5CE29-43A4-12AF-017B-446886F3CF55}"/>
              </a:ext>
            </a:extLst>
          </p:cNvPr>
          <p:cNvSpPr>
            <a:spLocks noGrp="1"/>
          </p:cNvSpPr>
          <p:nvPr>
            <p:ph sz="half" idx="2"/>
          </p:nvPr>
        </p:nvSpPr>
        <p:spPr>
          <a:xfrm>
            <a:off x="5781368" y="0"/>
            <a:ext cx="6410632" cy="6857999"/>
          </a:xfrm>
        </p:spPr>
        <p:txBody>
          <a:bodyPr>
            <a:normAutofit lnSpcReduction="10000"/>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Two-level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contains two intermediaries in the form of wholesalers and retailers through whom the manufacturer channelizes his products to consumers. Many companies opt for this channel as it is very convenient in the movement of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95763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B8DB-B707-3995-47EF-87BDF6D090F8}"/>
              </a:ext>
            </a:extLst>
          </p:cNvPr>
          <p:cNvSpPr>
            <a:spLocks noGrp="1"/>
          </p:cNvSpPr>
          <p:nvPr>
            <p:ph type="title"/>
          </p:nvPr>
        </p:nvSpPr>
        <p:spPr>
          <a:xfrm>
            <a:off x="0" y="0"/>
            <a:ext cx="12192000" cy="988142"/>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Classification of distribution channels</a:t>
            </a:r>
            <a:endParaRPr lang="en-US" sz="2800" dirty="0"/>
          </a:p>
        </p:txBody>
      </p:sp>
      <p:sp>
        <p:nvSpPr>
          <p:cNvPr id="3" name="Content Placeholder 2">
            <a:extLst>
              <a:ext uri="{FF2B5EF4-FFF2-40B4-BE49-F238E27FC236}">
                <a16:creationId xmlns:a16="http://schemas.microsoft.com/office/drawing/2014/main" id="{7958E5FE-84E7-0CF3-FB3B-F60E81F2D6D1}"/>
              </a:ext>
            </a:extLst>
          </p:cNvPr>
          <p:cNvSpPr>
            <a:spLocks noGrp="1"/>
          </p:cNvSpPr>
          <p:nvPr>
            <p:ph sz="half" idx="1"/>
          </p:nvPr>
        </p:nvSpPr>
        <p:spPr>
          <a:xfrm>
            <a:off x="0" y="530942"/>
            <a:ext cx="6096000" cy="6459793"/>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Three-level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contains three intermediaries, the jobber is the new entry here. The task of jobber is to intervenes between the wholesalers and retailers, that is jobber buys from wholesalers and sells to the retailers of small scale who are not serviced by the large wholesalers. The jobber is known as “</a:t>
            </a: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Semi-Wholesaler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-Wholesaler -Jobber /Retailer Consumer</a:t>
            </a:r>
            <a:endParaRPr lang="en-US" sz="2800" b="1"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DC98910-4924-8416-644B-891D77112DAF}"/>
              </a:ext>
            </a:extLst>
          </p:cNvPr>
          <p:cNvSpPr>
            <a:spLocks noGrp="1"/>
          </p:cNvSpPr>
          <p:nvPr>
            <p:ph sz="half" idx="2"/>
          </p:nvPr>
        </p:nvSpPr>
        <p:spPr>
          <a:xfrm>
            <a:off x="6096000" y="0"/>
            <a:ext cx="6096000" cy="6857999"/>
          </a:xfrm>
        </p:spPr>
        <p:txBody>
          <a:bodyPr/>
          <a:lstStyle/>
          <a:p>
            <a:pPr marL="0" marR="0" algn="just">
              <a:lnSpc>
                <a:spcPct val="115000"/>
              </a:lnSpc>
              <a:spcBef>
                <a:spcPts val="0"/>
              </a:spcBef>
              <a:spcAft>
                <a:spcPts val="0"/>
              </a:spcAft>
            </a:pP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0"/>
              </a:spcAft>
              <a:buNone/>
            </a:pPr>
            <a:r>
              <a:rPr lang="en-US" sz="28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Types of distribution channel</a:t>
            </a:r>
            <a:endPar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Consumer channels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Manufacturers may reach out to consumers either directly i.e. without using distribution channels, or by using one or more distribution channel members.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20330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7C3B1-CD19-961F-C9DD-E66365001C41}"/>
              </a:ext>
            </a:extLst>
          </p:cNvPr>
          <p:cNvSpPr>
            <a:spLocks noGrp="1"/>
          </p:cNvSpPr>
          <p:nvPr>
            <p:ph type="title"/>
          </p:nvPr>
        </p:nvSpPr>
        <p:spPr>
          <a:xfrm>
            <a:off x="0" y="0"/>
            <a:ext cx="12192000" cy="663677"/>
          </a:xfrm>
        </p:spPr>
        <p:txBody>
          <a:bodyPr>
            <a:noAutofit/>
          </a:bodyPr>
          <a:lstStyle/>
          <a:p>
            <a:r>
              <a:rPr lang="en-US" sz="28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Types of distribution channel</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9BA33F74-04E0-1BB7-5EFC-385DEEF0DE01}"/>
              </a:ext>
            </a:extLst>
          </p:cNvPr>
          <p:cNvSpPr>
            <a:spLocks noGrp="1"/>
          </p:cNvSpPr>
          <p:nvPr>
            <p:ph sz="half" idx="1"/>
          </p:nvPr>
        </p:nvSpPr>
        <p:spPr>
          <a:xfrm>
            <a:off x="0" y="663676"/>
            <a:ext cx="5796116" cy="6194323"/>
          </a:xfrm>
        </p:spPr>
        <p:txBody>
          <a:bodyPr>
            <a:normAutofit lnSpcReduction="10000"/>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company contacts customers directly through salespersons, mail, telephone, or internet and makes sales. The products are sent directly to customers by the manufacturers.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retailer to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Retailers have grown in size. Growth in retailer size means that it has become economic for manufacturers to supply directly to retailers rather than through wholesalers.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94DAA1AF-0B35-424C-B0E5-79CDE26D88D6}"/>
              </a:ext>
            </a:extLst>
          </p:cNvPr>
          <p:cNvSpPr>
            <a:spLocks noGrp="1"/>
          </p:cNvSpPr>
          <p:nvPr>
            <p:ph sz="half" idx="2"/>
          </p:nvPr>
        </p:nvSpPr>
        <p:spPr>
          <a:xfrm>
            <a:off x="5796116" y="353961"/>
            <a:ext cx="6395884" cy="6504038"/>
          </a:xfrm>
        </p:spPr>
        <p:txBody>
          <a:bodyPr>
            <a:normAutofit lnSpcReduction="10000"/>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wholesaler to retailer to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small retailers with limited order quantities the use of wholesalers makes economic sense. Wholesalers buy in bulk from producers and sell smaller quantities to numerous retailers.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17537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391F5-716F-893B-A49C-A7F141F1C868}"/>
              </a:ext>
            </a:extLst>
          </p:cNvPr>
          <p:cNvSpPr>
            <a:spLocks noGrp="1"/>
          </p:cNvSpPr>
          <p:nvPr>
            <p:ph type="title"/>
          </p:nvPr>
        </p:nvSpPr>
        <p:spPr>
          <a:xfrm>
            <a:off x="0" y="0"/>
            <a:ext cx="12192000" cy="929148"/>
          </a:xfrm>
        </p:spPr>
        <p:txBody>
          <a:bodyPr/>
          <a:lstStyle/>
          <a:p>
            <a:r>
              <a:rPr lang="en-US" sz="36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Types of distribution channel</a:t>
            </a:r>
            <a:endParaRPr lang="en-US" dirty="0"/>
          </a:p>
        </p:txBody>
      </p:sp>
      <p:sp>
        <p:nvSpPr>
          <p:cNvPr id="3" name="Content Placeholder 2">
            <a:extLst>
              <a:ext uri="{FF2B5EF4-FFF2-40B4-BE49-F238E27FC236}">
                <a16:creationId xmlns:a16="http://schemas.microsoft.com/office/drawing/2014/main" id="{56E44A12-1F4B-9015-AF2E-FDD4CA0B7AAF}"/>
              </a:ext>
            </a:extLst>
          </p:cNvPr>
          <p:cNvSpPr>
            <a:spLocks noGrp="1"/>
          </p:cNvSpPr>
          <p:nvPr>
            <p:ph sz="half" idx="1"/>
          </p:nvPr>
        </p:nvSpPr>
        <p:spPr>
          <a:xfrm>
            <a:off x="-1" y="634180"/>
            <a:ext cx="7801897" cy="6223819"/>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agent to wholesaler to retailer to consumers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company uses this channel when it enters foreign markets. It does not have enough sales to warrant the setting up of a sales and distribution infrastructure, and therefore, it delegates the task of selling its product to an agent who does not take title to the goods. The agent contacts wholesalers in the foreign market and receives commission on sales.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Man and Woman Checking the Packages Stock Photo">
            <a:extLst>
              <a:ext uri="{FF2B5EF4-FFF2-40B4-BE49-F238E27FC236}">
                <a16:creationId xmlns:a16="http://schemas.microsoft.com/office/drawing/2014/main" id="{AF90FD3F-CED3-C46B-1A46-328A2501532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19884" y="0"/>
            <a:ext cx="4272116" cy="31266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CDCDC61-A87F-B79E-8723-EC3F92BE2BD7}"/>
              </a:ext>
            </a:extLst>
          </p:cNvPr>
          <p:cNvSpPr txBox="1"/>
          <p:nvPr/>
        </p:nvSpPr>
        <p:spPr>
          <a:xfrm>
            <a:off x="7919884" y="3429000"/>
            <a:ext cx="4272116" cy="430887"/>
          </a:xfrm>
          <a:prstGeom prst="rect">
            <a:avLst/>
          </a:prstGeom>
          <a:noFill/>
        </p:spPr>
        <p:txBody>
          <a:bodyPr wrap="square" rtlCol="0">
            <a:spAutoFit/>
          </a:bodyPr>
          <a:lstStyle/>
          <a:p>
            <a:r>
              <a:rPr lang="en-US" sz="1100" dirty="0"/>
              <a:t>https://www.pexels.com/photo/man-and-woman-checking-the-packages-5025635/</a:t>
            </a:r>
          </a:p>
        </p:txBody>
      </p:sp>
    </p:spTree>
    <p:extLst>
      <p:ext uri="{BB962C8B-B14F-4D97-AF65-F5344CB8AC3E}">
        <p14:creationId xmlns:p14="http://schemas.microsoft.com/office/powerpoint/2010/main" val="1979886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7AF7D-0061-BE1C-AD42-276CBE3E79CF}"/>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rPr>
              <a:t>Industrial channels</a:t>
            </a:r>
            <a:endParaRPr lang="en-US" dirty="0"/>
          </a:p>
        </p:txBody>
      </p:sp>
      <p:sp>
        <p:nvSpPr>
          <p:cNvPr id="3" name="Content Placeholder 2">
            <a:extLst>
              <a:ext uri="{FF2B5EF4-FFF2-40B4-BE49-F238E27FC236}">
                <a16:creationId xmlns:a16="http://schemas.microsoft.com/office/drawing/2014/main" id="{295678D9-971F-5CCA-43AE-B77AC6935F57}"/>
              </a:ext>
            </a:extLst>
          </p:cNvPr>
          <p:cNvSpPr>
            <a:spLocks noGrp="1"/>
          </p:cNvSpPr>
          <p:nvPr>
            <p:ph idx="1"/>
          </p:nvPr>
        </p:nvSpPr>
        <p:spPr>
          <a:xfrm>
            <a:off x="-1" y="816638"/>
            <a:ext cx="12191999" cy="6041361"/>
          </a:xfrm>
        </p:spPr>
        <p:txBody>
          <a:bodyPr/>
          <a:lstStyle/>
          <a:p>
            <a:pPr marL="0" indent="0" algn="just">
              <a:lnSpc>
                <a:spcPct val="115000"/>
              </a:lnSpc>
              <a:spcBef>
                <a:spcPts val="0"/>
              </a:spcBef>
              <a:buNone/>
            </a:pPr>
            <a:r>
              <a:rPr lang="en-US" sz="2800" kern="0" dirty="0">
                <a:solidFill>
                  <a:srgbClr val="000000"/>
                </a:solidFill>
                <a:effectLst/>
                <a:latin typeface="Times New Roman" panose="02020603050405020304" pitchFamily="18" charset="0"/>
                <a:ea typeface="Times New Roman" panose="02020603050405020304" pitchFamily="18" charset="0"/>
              </a:rPr>
              <a:t>Industrial channels are usually shorter than consumer channels</a:t>
            </a:r>
            <a:endPar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industrial customer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is a common channel for expensive industrial products like heavy equipment’s and machines. There needs to be close relationship between the manufacturer and the customer, because the product affects the operations of the buyer. The seller has to participate in many activities like installation, commissioning, quality control and maintenance jointly with the buyer. The seller is responsible for many aspects of the operations of the product long after the product is sold.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21621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821AC-33DE-303F-EE20-8324A9B66816}"/>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Industrial channels</a:t>
            </a:r>
            <a:endParaRPr lang="en-US" sz="2800" dirty="0"/>
          </a:p>
        </p:txBody>
      </p:sp>
      <p:sp>
        <p:nvSpPr>
          <p:cNvPr id="3" name="Content Placeholder 2">
            <a:extLst>
              <a:ext uri="{FF2B5EF4-FFF2-40B4-BE49-F238E27FC236}">
                <a16:creationId xmlns:a16="http://schemas.microsoft.com/office/drawing/2014/main" id="{AE3C9742-F91D-4F8C-8E6B-70E4CEF564B3}"/>
              </a:ext>
            </a:extLst>
          </p:cNvPr>
          <p:cNvSpPr>
            <a:spLocks noGrp="1"/>
          </p:cNvSpPr>
          <p:nvPr>
            <p:ph sz="half" idx="1"/>
          </p:nvPr>
        </p:nvSpPr>
        <p:spPr>
          <a:xfrm>
            <a:off x="0" y="663676"/>
            <a:ext cx="6577779" cy="6194323"/>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agent to industrial consumer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company that sells industrial products can employ the services of an agent who may sell a range of products from several producers on a commission basis. Such an arrangement spreads selling costs and is beneficial to companies who do not have the resources to set up their own sales and distribution operation.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67A3ADE-1E5B-37E4-0743-A2DA9DF3FDD3}"/>
              </a:ext>
            </a:extLst>
          </p:cNvPr>
          <p:cNvSpPr>
            <a:spLocks noGrp="1"/>
          </p:cNvSpPr>
          <p:nvPr>
            <p:ph sz="half" idx="2"/>
          </p:nvPr>
        </p:nvSpPr>
        <p:spPr>
          <a:xfrm>
            <a:off x="6577780" y="0"/>
            <a:ext cx="5614219" cy="685799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distributor to industrial customer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For less expensive, more frequently purchased products, distributors are used</a:t>
            </a:r>
            <a:endParaRPr lang="en-US" sz="2800" dirty="0"/>
          </a:p>
        </p:txBody>
      </p:sp>
    </p:spTree>
    <p:extLst>
      <p:ext uri="{BB962C8B-B14F-4D97-AF65-F5344CB8AC3E}">
        <p14:creationId xmlns:p14="http://schemas.microsoft.com/office/powerpoint/2010/main" val="509115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49F9B-7F17-A6DE-CC7E-9546C479BDE0}"/>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rPr>
              <a:t>Industrial channels</a:t>
            </a:r>
            <a:endParaRPr lang="en-US" dirty="0"/>
          </a:p>
        </p:txBody>
      </p:sp>
      <p:sp>
        <p:nvSpPr>
          <p:cNvPr id="3" name="Content Placeholder 2">
            <a:extLst>
              <a:ext uri="{FF2B5EF4-FFF2-40B4-BE49-F238E27FC236}">
                <a16:creationId xmlns:a16="http://schemas.microsoft.com/office/drawing/2014/main" id="{8FB42E0B-BBF4-FEF3-445B-0F4DF041A912}"/>
              </a:ext>
            </a:extLst>
          </p:cNvPr>
          <p:cNvSpPr>
            <a:spLocks noGrp="1"/>
          </p:cNvSpPr>
          <p:nvPr>
            <p:ph sz="half" idx="1"/>
          </p:nvPr>
        </p:nvSpPr>
        <p:spPr>
          <a:xfrm>
            <a:off x="-1" y="707922"/>
            <a:ext cx="7860889" cy="6150077"/>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to agent to distributor to industrial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manufacturer employs an agent rather than a dedicated sales force to serve distributors mainly because it is less expensive to do so. The agent may sell the goods of several suppliers to an industrial distributor, who further sells it to the business user.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3074" name="Picture 2" descr="Free Man in Blue T-shirt Standing Beside White Van Stock Photo">
            <a:extLst>
              <a:ext uri="{FF2B5EF4-FFF2-40B4-BE49-F238E27FC236}">
                <a16:creationId xmlns:a16="http://schemas.microsoft.com/office/drawing/2014/main" id="{8C9DB209-6EF4-0E2B-EE77-A595C06DBF9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60890" y="0"/>
            <a:ext cx="4331109" cy="39378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0611C56-64CC-E280-D895-9A99FBE97A0A}"/>
              </a:ext>
            </a:extLst>
          </p:cNvPr>
          <p:cNvSpPr txBox="1"/>
          <p:nvPr/>
        </p:nvSpPr>
        <p:spPr>
          <a:xfrm>
            <a:off x="7860889" y="4100052"/>
            <a:ext cx="4331108" cy="430887"/>
          </a:xfrm>
          <a:prstGeom prst="rect">
            <a:avLst/>
          </a:prstGeom>
          <a:noFill/>
        </p:spPr>
        <p:txBody>
          <a:bodyPr wrap="square" rtlCol="0">
            <a:spAutoFit/>
          </a:bodyPr>
          <a:lstStyle/>
          <a:p>
            <a:r>
              <a:rPr lang="en-US" sz="1100" dirty="0"/>
              <a:t>https://www.pexels.com/photo/man-in-blue-t-shirt-standing-beside-white-van-6169591/</a:t>
            </a:r>
          </a:p>
        </p:txBody>
      </p:sp>
    </p:spTree>
    <p:extLst>
      <p:ext uri="{BB962C8B-B14F-4D97-AF65-F5344CB8AC3E}">
        <p14:creationId xmlns:p14="http://schemas.microsoft.com/office/powerpoint/2010/main" val="798708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5736A-20E4-65FE-3053-350BC7F703EB}"/>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 channels</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BCC392D-3824-535B-721E-ADB35A416597}"/>
              </a:ext>
            </a:extLst>
          </p:cNvPr>
          <p:cNvSpPr>
            <a:spLocks noGrp="1"/>
          </p:cNvSpPr>
          <p:nvPr>
            <p:ph sz="half" idx="1"/>
          </p:nvPr>
        </p:nvSpPr>
        <p:spPr>
          <a:xfrm>
            <a:off x="0" y="575187"/>
            <a:ext cx="6710516" cy="6386052"/>
          </a:xfrm>
        </p:spPr>
        <p:txBody>
          <a:bodyPr>
            <a:normAutofit/>
          </a:bodyPr>
          <a:lstStyle/>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Distribution channel for services are usually short, and are either direct or use an agent</a:t>
            </a:r>
            <a:endParaRPr lang="en-US" sz="2800" kern="0" dirty="0">
              <a:solidFill>
                <a:srgbClr val="000000"/>
              </a:solidFill>
              <a:latin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 provider to consumer or industrial customer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Agents are used when the service provider is geographically away from customers and when it is economical for the provider to establish its own local sales team.</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en-US" sz="2800" dirty="0"/>
          </a:p>
        </p:txBody>
      </p:sp>
      <p:sp>
        <p:nvSpPr>
          <p:cNvPr id="4" name="Content Placeholder 3">
            <a:extLst>
              <a:ext uri="{FF2B5EF4-FFF2-40B4-BE49-F238E27FC236}">
                <a16:creationId xmlns:a16="http://schemas.microsoft.com/office/drawing/2014/main" id="{825D871B-7800-AACF-B96A-EC561ABDEB67}"/>
              </a:ext>
            </a:extLst>
          </p:cNvPr>
          <p:cNvSpPr>
            <a:spLocks noGrp="1"/>
          </p:cNvSpPr>
          <p:nvPr>
            <p:ph sz="half" idx="2"/>
          </p:nvPr>
        </p:nvSpPr>
        <p:spPr>
          <a:xfrm>
            <a:off x="6710516" y="575187"/>
            <a:ext cx="5481484" cy="6282813"/>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 provider via internet to consumer or industrial customer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Increasingly, services like music, software solutions and financial information are being distributed via internet. It is a very useful channel for information products. </a:t>
            </a: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e-tickets.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71230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58A8F-13F7-7BD3-4190-6789C47514F4}"/>
              </a:ext>
            </a:extLst>
          </p:cNvPr>
          <p:cNvSpPr>
            <a:spLocks noGrp="1"/>
          </p:cNvSpPr>
          <p:nvPr>
            <p:ph type="title"/>
          </p:nvPr>
        </p:nvSpPr>
        <p:spPr>
          <a:xfrm>
            <a:off x="0" y="0"/>
            <a:ext cx="12192000" cy="1165123"/>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Factors influencing the selection of a channel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EE699F0-CDBD-DA7C-D817-373E79E15C7C}"/>
              </a:ext>
            </a:extLst>
          </p:cNvPr>
          <p:cNvSpPr>
            <a:spLocks noGrp="1"/>
          </p:cNvSpPr>
          <p:nvPr>
            <p:ph idx="1"/>
          </p:nvPr>
        </p:nvSpPr>
        <p:spPr>
          <a:xfrm>
            <a:off x="-1" y="545691"/>
            <a:ext cx="12191999" cy="6312310"/>
          </a:xfrm>
        </p:spPr>
        <p:txBody>
          <a:bodyPr/>
          <a:lstStyle/>
          <a:p>
            <a:pPr marL="0" marR="0" indent="0" algn="just">
              <a:lnSpc>
                <a:spcPct val="115000"/>
              </a:lnSpc>
              <a:spcBef>
                <a:spcPts val="0"/>
              </a:spcBef>
              <a:spcAft>
                <a:spcPts val="0"/>
              </a:spcAft>
              <a:buNone/>
            </a:pPr>
            <a:r>
              <a:rPr lang="en-US" sz="1800" b="1" kern="100" dirty="0">
                <a:effectLst/>
                <a:latin typeface="Times New Roman" panose="02020603050405020304" pitchFamily="18" charset="0"/>
                <a:ea typeface="Aptos" panose="020B0004020202020204" pitchFamily="34" charset="0"/>
                <a:cs typeface="Times New Roman" panose="02020603050405020304" pitchFamily="18" charset="0"/>
              </a:rPr>
              <a:t>1</a:t>
            </a: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 Market consideration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(a) Nature of the market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This is one of the important factors in market consideration. Consideration takes place about the product which is meant for customer or the industrial buyer. Long channel will have to be employed if the product is meant for consumer market and industrial market.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b="1" dirty="0">
                <a:effectLst/>
                <a:latin typeface="Times New Roman" panose="02020603050405020304" pitchFamily="18" charset="0"/>
                <a:ea typeface="Aptos" panose="020B0004020202020204" pitchFamily="34" charset="0"/>
              </a:rPr>
              <a:t>(b) The number of potential customers:</a:t>
            </a:r>
            <a:r>
              <a:rPr lang="en-US" sz="2800" dirty="0">
                <a:effectLst/>
                <a:latin typeface="Times New Roman" panose="02020603050405020304" pitchFamily="18" charset="0"/>
                <a:ea typeface="Aptos" panose="020B0004020202020204" pitchFamily="34" charset="0"/>
              </a:rPr>
              <a:t> There is the need for a number of middlemen service if the number of potential customers is large</a:t>
            </a:r>
            <a:endParaRPr lang="en-US" sz="2800" dirty="0"/>
          </a:p>
        </p:txBody>
      </p:sp>
    </p:spTree>
    <p:extLst>
      <p:ext uri="{BB962C8B-B14F-4D97-AF65-F5344CB8AC3E}">
        <p14:creationId xmlns:p14="http://schemas.microsoft.com/office/powerpoint/2010/main" val="3607046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BDD13-2418-B101-96C4-9E2DEECC7AB2}"/>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Market consideration</a:t>
            </a:r>
            <a:endParaRPr lang="en-US" sz="2800" dirty="0"/>
          </a:p>
        </p:txBody>
      </p:sp>
      <p:sp>
        <p:nvSpPr>
          <p:cNvPr id="3" name="Content Placeholder 2">
            <a:extLst>
              <a:ext uri="{FF2B5EF4-FFF2-40B4-BE49-F238E27FC236}">
                <a16:creationId xmlns:a16="http://schemas.microsoft.com/office/drawing/2014/main" id="{861A953A-7F7E-C67C-AB22-72214C3D10E6}"/>
              </a:ext>
            </a:extLst>
          </p:cNvPr>
          <p:cNvSpPr>
            <a:spLocks noGrp="1"/>
          </p:cNvSpPr>
          <p:nvPr>
            <p:ph sz="half" idx="1"/>
          </p:nvPr>
        </p:nvSpPr>
        <p:spPr>
          <a:xfrm>
            <a:off x="0" y="545690"/>
            <a:ext cx="6223817" cy="6194323"/>
          </a:xfrm>
        </p:spPr>
        <p:txBody>
          <a:bodyPr/>
          <a:lstStyle/>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Geographic Concentration of the Market: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Direct selling is effective if the customers are concentrated in a few places. If they are situated over the whole country, then a large number of middlemen will have to be employed.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Order Size: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If the sales volume is large, direct selling is suitable. Industrial distributors sell industrial operating supplies.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31B254E-2551-8B36-EC47-A73F8D0FD546}"/>
              </a:ext>
            </a:extLst>
          </p:cNvPr>
          <p:cNvSpPr>
            <a:spLocks noGrp="1"/>
          </p:cNvSpPr>
          <p:nvPr>
            <p:ph sz="half" idx="2"/>
          </p:nvPr>
        </p:nvSpPr>
        <p:spPr>
          <a:xfrm>
            <a:off x="6223818" y="545690"/>
            <a:ext cx="5968181" cy="6312309"/>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Customer Buying habit: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This affects the channel policies very much. When the buyer’s habit and purchase pattern of consumers are frequent and small in size, then indirect selling is suitable.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82465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5C297-DBE1-C701-43A1-CB8C6D011113}"/>
              </a:ext>
            </a:extLst>
          </p:cNvPr>
          <p:cNvSpPr>
            <a:spLocks noGrp="1"/>
          </p:cNvSpPr>
          <p:nvPr>
            <p:ph type="title"/>
          </p:nvPr>
        </p:nvSpPr>
        <p:spPr>
          <a:xfrm>
            <a:off x="0" y="0"/>
            <a:ext cx="12192000" cy="1017639"/>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2. Product consideration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082EA7B2-7A55-C0D5-ABB3-E8A9DB5F776A}"/>
              </a:ext>
            </a:extLst>
          </p:cNvPr>
          <p:cNvSpPr>
            <a:spLocks noGrp="1"/>
          </p:cNvSpPr>
          <p:nvPr>
            <p:ph sz="half" idx="1"/>
          </p:nvPr>
        </p:nvSpPr>
        <p:spPr>
          <a:xfrm>
            <a:off x="0" y="575187"/>
            <a:ext cx="6096000" cy="6150078"/>
          </a:xfrm>
        </p:spPr>
        <p:txBody>
          <a:bodyPr/>
          <a:lstStyle/>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Unit sale value of the product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When the unit value of a product is high, direct channel is effective. On the other hand, when the unit value is low, the direct channel is ineffective. If the product is of low value, larger and cheaper channels will be better. Short and costly channels may be used of the products is of high value.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Bulk and Weight: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To minimize the freight, heavy or bulky goods may be sent by train or truck.</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813F446F-B53E-CDFE-0408-3AE62DC4A8C2}"/>
              </a:ext>
            </a:extLst>
          </p:cNvPr>
          <p:cNvSpPr>
            <a:spLocks noGrp="1"/>
          </p:cNvSpPr>
          <p:nvPr>
            <p:ph sz="half" idx="2"/>
          </p:nvPr>
        </p:nvSpPr>
        <p:spPr>
          <a:xfrm>
            <a:off x="6096000" y="575187"/>
            <a:ext cx="6096000" cy="6282813"/>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Perishable Nature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Perishable products such as milk, dairy products, bread, meat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etc</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are sent by shorter channel or direct channel, while long channel is used for non perishable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29947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115F0-CDD1-54E3-01A2-4B3B126B477B}"/>
              </a:ext>
            </a:extLst>
          </p:cNvPr>
          <p:cNvSpPr>
            <a:spLocks noGrp="1"/>
          </p:cNvSpPr>
          <p:nvPr>
            <p:ph type="title"/>
          </p:nvPr>
        </p:nvSpPr>
        <p:spPr>
          <a:xfrm>
            <a:off x="0" y="0"/>
            <a:ext cx="12049432"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Product consideration</a:t>
            </a:r>
            <a:endParaRPr lang="en-US" sz="2800" dirty="0"/>
          </a:p>
        </p:txBody>
      </p:sp>
      <p:sp>
        <p:nvSpPr>
          <p:cNvPr id="3" name="Content Placeholder 2">
            <a:extLst>
              <a:ext uri="{FF2B5EF4-FFF2-40B4-BE49-F238E27FC236}">
                <a16:creationId xmlns:a16="http://schemas.microsoft.com/office/drawing/2014/main" id="{094D0DB9-9559-E95A-8D39-037BF5DC4274}"/>
              </a:ext>
            </a:extLst>
          </p:cNvPr>
          <p:cNvSpPr>
            <a:spLocks noGrp="1"/>
          </p:cNvSpPr>
          <p:nvPr>
            <p:ph sz="half" idx="1"/>
          </p:nvPr>
        </p:nvSpPr>
        <p:spPr>
          <a:xfrm>
            <a:off x="0" y="457200"/>
            <a:ext cx="7919884" cy="6400800"/>
          </a:xfrm>
        </p:spPr>
        <p:txBody>
          <a:bodyPr/>
          <a:lstStyle/>
          <a:p>
            <a:pPr algn="just"/>
            <a:r>
              <a:rPr lang="en-US" sz="2800" b="1" dirty="0">
                <a:effectLst/>
                <a:latin typeface="Times New Roman" panose="02020603050405020304" pitchFamily="18" charset="0"/>
                <a:ea typeface="Aptos" panose="020B0004020202020204" pitchFamily="34" charset="0"/>
              </a:rPr>
              <a:t>Technicality:</a:t>
            </a:r>
            <a:r>
              <a:rPr lang="en-US" sz="2800" dirty="0">
                <a:effectLst/>
                <a:latin typeface="Times New Roman" panose="02020603050405020304" pitchFamily="18" charset="0"/>
                <a:ea typeface="Aptos" panose="020B0004020202020204" pitchFamily="34" charset="0"/>
              </a:rPr>
              <a:t> The technical nature of the product requires services. Hence, sales and servicemen are needed to explain the use of the product to the customers.</a:t>
            </a:r>
          </a:p>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Seasonal: Sales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of the product are subject to seasonal variation, for example, woolen clothes etc. Hence to sell these seasonal products intermediaries are needed. Direct selling is ineffective.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4098" name="Picture 2" descr="Free Man in White Shirt Standing Beside Woman in White Shirt Stock Photo">
            <a:extLst>
              <a:ext uri="{FF2B5EF4-FFF2-40B4-BE49-F238E27FC236}">
                <a16:creationId xmlns:a16="http://schemas.microsoft.com/office/drawing/2014/main" id="{1EF58B0D-DCE3-C640-EB0B-C8456758864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19884" y="0"/>
            <a:ext cx="4272116" cy="32446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1059834-17BD-27BA-2DC4-9C36D2F801C8}"/>
              </a:ext>
            </a:extLst>
          </p:cNvPr>
          <p:cNvSpPr txBox="1"/>
          <p:nvPr/>
        </p:nvSpPr>
        <p:spPr>
          <a:xfrm>
            <a:off x="7919884" y="3429000"/>
            <a:ext cx="4272116" cy="430887"/>
          </a:xfrm>
          <a:prstGeom prst="rect">
            <a:avLst/>
          </a:prstGeom>
          <a:noFill/>
        </p:spPr>
        <p:txBody>
          <a:bodyPr wrap="square" rtlCol="0">
            <a:spAutoFit/>
          </a:bodyPr>
          <a:lstStyle/>
          <a:p>
            <a:r>
              <a:rPr lang="en-US" sz="1100" dirty="0"/>
              <a:t>https://www.pexels.com/photo/man-in-white-shirt-standing-beside-woman-in-white-shirt-6169641/</a:t>
            </a:r>
          </a:p>
        </p:txBody>
      </p:sp>
    </p:spTree>
    <p:extLst>
      <p:ext uri="{BB962C8B-B14F-4D97-AF65-F5344CB8AC3E}">
        <p14:creationId xmlns:p14="http://schemas.microsoft.com/office/powerpoint/2010/main" val="38421697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0D00-E18E-5B65-0146-AFBAAAA76CA2}"/>
              </a:ext>
            </a:extLst>
          </p:cNvPr>
          <p:cNvSpPr>
            <a:spLocks noGrp="1"/>
          </p:cNvSpPr>
          <p:nvPr>
            <p:ph type="title"/>
          </p:nvPr>
        </p:nvSpPr>
        <p:spPr>
          <a:xfrm>
            <a:off x="0" y="0"/>
            <a:ext cx="12192000" cy="816638"/>
          </a:xfrm>
        </p:spPr>
        <p:txBody>
          <a:bodyPr>
            <a:normAutofit/>
          </a:bodyPr>
          <a:lstStyle/>
          <a:p>
            <a:pPr algn="just"/>
            <a:r>
              <a:rPr lang="en-US" sz="2800" b="1" dirty="0">
                <a:effectLst/>
                <a:latin typeface="Times New Roman" panose="02020603050405020304" pitchFamily="18" charset="0"/>
                <a:ea typeface="Aptos" panose="020B0004020202020204" pitchFamily="34" charset="0"/>
              </a:rPr>
              <a:t>3. Company consideration</a:t>
            </a:r>
            <a:endParaRPr lang="en-US" sz="2800" dirty="0"/>
          </a:p>
        </p:txBody>
      </p:sp>
      <p:sp>
        <p:nvSpPr>
          <p:cNvPr id="3" name="Content Placeholder 2">
            <a:extLst>
              <a:ext uri="{FF2B5EF4-FFF2-40B4-BE49-F238E27FC236}">
                <a16:creationId xmlns:a16="http://schemas.microsoft.com/office/drawing/2014/main" id="{48C14724-A4A8-4726-54C4-A4BD87CBD3EF}"/>
              </a:ext>
            </a:extLst>
          </p:cNvPr>
          <p:cNvSpPr>
            <a:spLocks noGrp="1"/>
          </p:cNvSpPr>
          <p:nvPr>
            <p:ph sz="half" idx="1"/>
          </p:nvPr>
        </p:nvSpPr>
        <p:spPr>
          <a:xfrm>
            <a:off x="0" y="678426"/>
            <a:ext cx="5943600" cy="6179574"/>
          </a:xfrm>
        </p:spPr>
        <p:txBody>
          <a:bodyPr/>
          <a:lstStyle/>
          <a:p>
            <a:pPr algn="just"/>
            <a:r>
              <a:rPr lang="en-US" sz="2800" b="1" dirty="0">
                <a:effectLst/>
                <a:latin typeface="Times New Roman" panose="02020603050405020304" pitchFamily="18" charset="0"/>
                <a:ea typeface="Aptos" panose="020B0004020202020204" pitchFamily="34" charset="0"/>
              </a:rPr>
              <a:t>Financial Strength:</a:t>
            </a:r>
            <a:r>
              <a:rPr lang="en-US" sz="2800" dirty="0">
                <a:effectLst/>
                <a:latin typeface="Times New Roman" panose="02020603050405020304" pitchFamily="18" charset="0"/>
                <a:ea typeface="Aptos" panose="020B0004020202020204" pitchFamily="34" charset="0"/>
              </a:rPr>
              <a:t> Financially sound companies are in a better position to select and design their distribution channel</a:t>
            </a:r>
          </a:p>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Reputation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It has been said that reputation travels faster than man. There are many companies, which have good reputation because of the product preference by the customers. Many intermediaries are eager to have connection with such companies.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68D219DE-CCD0-6BA2-A8F2-6547249FE784}"/>
              </a:ext>
            </a:extLst>
          </p:cNvPr>
          <p:cNvSpPr>
            <a:spLocks noGrp="1"/>
          </p:cNvSpPr>
          <p:nvPr>
            <p:ph sz="half" idx="2"/>
          </p:nvPr>
        </p:nvSpPr>
        <p:spPr>
          <a:xfrm>
            <a:off x="5943600" y="678427"/>
            <a:ext cx="6248400" cy="6076334"/>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Market Control</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When a firm wants to exercise control over the price, the way in which customers are served etc., direct channel is suggested.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04885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DF0D0-0F5D-2435-86FF-5E2B88CA618A}"/>
              </a:ext>
            </a:extLst>
          </p:cNvPr>
          <p:cNvSpPr>
            <a:spLocks noGrp="1"/>
          </p:cNvSpPr>
          <p:nvPr>
            <p:ph type="title"/>
          </p:nvPr>
        </p:nvSpPr>
        <p:spPr>
          <a:xfrm>
            <a:off x="0" y="0"/>
            <a:ext cx="12118258" cy="816638"/>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Middlemen consideration</a:t>
            </a:r>
            <a:r>
              <a:rPr lang="en-US" sz="31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05CE93D-EA03-E7E4-E85D-8A7FB7E9FD8B}"/>
              </a:ext>
            </a:extLst>
          </p:cNvPr>
          <p:cNvSpPr>
            <a:spLocks noGrp="1"/>
          </p:cNvSpPr>
          <p:nvPr>
            <p:ph sz="half" idx="1"/>
          </p:nvPr>
        </p:nvSpPr>
        <p:spPr>
          <a:xfrm>
            <a:off x="73742" y="530942"/>
            <a:ext cx="5456901" cy="6327058"/>
          </a:xfrm>
        </p:spPr>
        <p:txBody>
          <a:bodyPr/>
          <a:lstStyle/>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Middlemen consideration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The middlemen, who is able to offer a good facility of storage may be considered. The channel which facilitates maximum sales must be preferred. The cost of each attractive channel may be estimated on the basis of unit sale. The best type of channel which gives a low unit cost of marketing may be considered.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B641797-5292-CE44-E879-409B1BD3FEED}"/>
              </a:ext>
            </a:extLst>
          </p:cNvPr>
          <p:cNvSpPr>
            <a:spLocks noGrp="1"/>
          </p:cNvSpPr>
          <p:nvPr>
            <p:ph sz="half" idx="2"/>
          </p:nvPr>
        </p:nvSpPr>
        <p:spPr>
          <a:xfrm>
            <a:off x="5530644" y="530942"/>
            <a:ext cx="6587613" cy="6327057"/>
          </a:xfrm>
        </p:spPr>
        <p:txBody>
          <a:bodyPr>
            <a:normAutofit/>
          </a:bodyPr>
          <a:lstStyle/>
          <a:p>
            <a:pPr marL="0" marR="0" algn="just">
              <a:lnSpc>
                <a:spcPct val="115000"/>
              </a:lnSpc>
              <a:spcBef>
                <a:spcPts val="0"/>
              </a:spcBef>
              <a:spcAft>
                <a:spcPts val="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Consumer consideration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The characteristics of buyers as to their number, location, frequency of the purchase, quantities bought by them </a:t>
            </a:r>
            <a:r>
              <a:rPr lang="en-US" sz="2800" dirty="0" err="1">
                <a:effectLst/>
                <a:latin typeface="Times New Roman" panose="02020603050405020304" pitchFamily="18" charset="0"/>
                <a:ea typeface="Aptos" panose="020B0004020202020204" pitchFamily="34" charset="0"/>
              </a:rPr>
              <a:t>etc</a:t>
            </a:r>
            <a:r>
              <a:rPr lang="en-US" sz="2800" dirty="0">
                <a:effectLst/>
                <a:latin typeface="Times New Roman" panose="02020603050405020304" pitchFamily="18" charset="0"/>
                <a:ea typeface="Aptos" panose="020B0004020202020204" pitchFamily="34" charset="0"/>
              </a:rPr>
              <a:t> influence the channel selection. If the customers are scattered geographically, a long channel can be adopted. Consumers may wish to have the product at a convenient place</a:t>
            </a:r>
            <a:endParaRPr lang="en-US" sz="2800" dirty="0"/>
          </a:p>
        </p:txBody>
      </p:sp>
    </p:spTree>
    <p:extLst>
      <p:ext uri="{BB962C8B-B14F-4D97-AF65-F5344CB8AC3E}">
        <p14:creationId xmlns:p14="http://schemas.microsoft.com/office/powerpoint/2010/main" val="1660167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F3982-3FFB-786A-B7B8-516B476D25DC}"/>
              </a:ext>
            </a:extLst>
          </p:cNvPr>
          <p:cNvSpPr>
            <a:spLocks noGrp="1"/>
          </p:cNvSpPr>
          <p:nvPr>
            <p:ph type="title"/>
          </p:nvPr>
        </p:nvSpPr>
        <p:spPr>
          <a:xfrm>
            <a:off x="0" y="0"/>
            <a:ext cx="12192000" cy="1002890"/>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Factors governing selecting a Channel of distribution</a:t>
            </a:r>
            <a:endParaRPr lang="en-US" sz="2800" dirty="0"/>
          </a:p>
        </p:txBody>
      </p:sp>
      <p:sp>
        <p:nvSpPr>
          <p:cNvPr id="3" name="Content Placeholder 2">
            <a:extLst>
              <a:ext uri="{FF2B5EF4-FFF2-40B4-BE49-F238E27FC236}">
                <a16:creationId xmlns:a16="http://schemas.microsoft.com/office/drawing/2014/main" id="{8D65D382-685B-B12D-9CC7-5963774A6A89}"/>
              </a:ext>
            </a:extLst>
          </p:cNvPr>
          <p:cNvSpPr>
            <a:spLocks noGrp="1"/>
          </p:cNvSpPr>
          <p:nvPr>
            <p:ph sz="half" idx="1"/>
          </p:nvPr>
        </p:nvSpPr>
        <p:spPr>
          <a:xfrm>
            <a:off x="0" y="604684"/>
            <a:ext cx="6592527" cy="6253316"/>
          </a:xfrm>
        </p:spPr>
        <p:txBody>
          <a:bodyPr/>
          <a:lstStyle/>
          <a:p>
            <a:pPr marR="0" algn="just">
              <a:lnSpc>
                <a:spcPct val="115000"/>
              </a:lnSpc>
              <a:spcBef>
                <a:spcPts val="0"/>
              </a:spcBef>
              <a:spcAft>
                <a:spcPts val="0"/>
              </a:spcAft>
              <a:buAutoNum type="arabicPeriod"/>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of the product</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These factors include physical characteristics of a product and their impact on the selection of a particular channel of distribution</a:t>
            </a:r>
          </a:p>
          <a:p>
            <a:pPr marL="0" marR="0" indent="0" algn="just">
              <a:lnSpc>
                <a:spcPct val="115000"/>
              </a:lnSpc>
              <a:spcBef>
                <a:spcPts val="0"/>
              </a:spcBef>
              <a:spcAft>
                <a:spcPts val="0"/>
              </a:spcAft>
              <a:buNone/>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Perishability</a:t>
            </a:r>
            <a:r>
              <a:rPr lang="en-US" sz="2800" b="1"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Products which are perishable in nature are distributed by employing a shorter channel of distribution so that goods could be delivered to the consumers without delay. For example, fruits, vegetables, milk products etc.</a:t>
            </a:r>
          </a:p>
          <a:p>
            <a:pPr marR="0" algn="just">
              <a:lnSpc>
                <a:spcPct val="115000"/>
              </a:lnSpc>
              <a:spcBef>
                <a:spcPts val="0"/>
              </a:spcBef>
              <a:spcAft>
                <a:spcPts val="0"/>
              </a:spcAft>
              <a:buAutoNum type="arabicPeriod"/>
            </a:pPr>
            <a:endParaRPr lang="en-US" dirty="0"/>
          </a:p>
        </p:txBody>
      </p:sp>
      <p:sp>
        <p:nvSpPr>
          <p:cNvPr id="4" name="Content Placeholder 3">
            <a:extLst>
              <a:ext uri="{FF2B5EF4-FFF2-40B4-BE49-F238E27FC236}">
                <a16:creationId xmlns:a16="http://schemas.microsoft.com/office/drawing/2014/main" id="{D00B7583-272B-FB3C-0DC3-1EF650C16964}"/>
              </a:ext>
            </a:extLst>
          </p:cNvPr>
          <p:cNvSpPr>
            <a:spLocks noGrp="1"/>
          </p:cNvSpPr>
          <p:nvPr>
            <p:ph sz="half" idx="2"/>
          </p:nvPr>
        </p:nvSpPr>
        <p:spPr>
          <a:xfrm>
            <a:off x="6592528" y="604684"/>
            <a:ext cx="5599471" cy="6253315"/>
          </a:xfrm>
        </p:spPr>
        <p:txBody>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Size and weight of product</a:t>
            </a:r>
            <a:r>
              <a:rPr lang="en-US" sz="2800" b="1"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Bulky and heavy products like coal and food grains </a:t>
            </a:r>
            <a:r>
              <a:rPr lang="en-US" sz="2800" kern="0" dirty="0" err="1">
                <a:solidFill>
                  <a:srgbClr val="000000"/>
                </a:solidFill>
                <a:effectLst/>
                <a:latin typeface="Times New Roman" panose="02020603050405020304" pitchFamily="18" charset="0"/>
                <a:ea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rPr>
              <a:t> are directly distributed to the users because they involve heavy transportation costs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03280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ECE22-47E0-62F3-2439-1F7E84E03A94}"/>
              </a:ext>
            </a:extLst>
          </p:cNvPr>
          <p:cNvSpPr>
            <a:spLocks noGrp="1"/>
          </p:cNvSpPr>
          <p:nvPr>
            <p:ph type="title"/>
          </p:nvPr>
        </p:nvSpPr>
        <p:spPr>
          <a:xfrm>
            <a:off x="0" y="0"/>
            <a:ext cx="12192000" cy="988142"/>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of the product</a:t>
            </a:r>
            <a:endParaRPr lang="en-US" sz="2800" dirty="0"/>
          </a:p>
        </p:txBody>
      </p:sp>
      <p:sp>
        <p:nvSpPr>
          <p:cNvPr id="3" name="Content Placeholder 2">
            <a:extLst>
              <a:ext uri="{FF2B5EF4-FFF2-40B4-BE49-F238E27FC236}">
                <a16:creationId xmlns:a16="http://schemas.microsoft.com/office/drawing/2014/main" id="{2BACAFD8-3CD7-D6AC-482C-5B098BC5BA4C}"/>
              </a:ext>
            </a:extLst>
          </p:cNvPr>
          <p:cNvSpPr>
            <a:spLocks noGrp="1"/>
          </p:cNvSpPr>
          <p:nvPr>
            <p:ph sz="half" idx="1"/>
          </p:nvPr>
        </p:nvSpPr>
        <p:spPr>
          <a:xfrm>
            <a:off x="0" y="545690"/>
            <a:ext cx="7315200" cy="6209071"/>
          </a:xfrm>
        </p:spPr>
        <p:txBody>
          <a:bodyPr>
            <a:normAutofit/>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Unit value of a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Products with lesser unit value and high turnover are distributed by employing longer channels of distribution. Household products like utensils, cloth, cosmetics </a:t>
            </a:r>
            <a:r>
              <a:rPr lang="en-US" sz="2800" kern="0" dirty="0" err="1">
                <a:solidFill>
                  <a:srgbClr val="000000"/>
                </a:solidFill>
                <a:effectLst/>
                <a:latin typeface="Times New Roman" panose="02020603050405020304" pitchFamily="18" charset="0"/>
                <a:ea typeface="Times New Roman" panose="02020603050405020304" pitchFamily="18" charset="0"/>
              </a:rPr>
              <a:t>etc</a:t>
            </a:r>
            <a:r>
              <a:rPr lang="en-US" sz="2800" kern="0" dirty="0">
                <a:solidFill>
                  <a:srgbClr val="000000"/>
                </a:solidFill>
                <a:effectLst/>
                <a:latin typeface="Times New Roman" panose="02020603050405020304" pitchFamily="18" charset="0"/>
                <a:ea typeface="Times New Roman" panose="02020603050405020304" pitchFamily="18" charset="0"/>
              </a:rPr>
              <a:t> take longer time in reaching the customers.</a:t>
            </a:r>
            <a:endParaRPr lang="en-US" sz="2800" dirty="0"/>
          </a:p>
        </p:txBody>
      </p:sp>
      <p:pic>
        <p:nvPicPr>
          <p:cNvPr id="5122" name="Picture 2" descr="Free Delivery Man in PPE carrying a Box  Stock Photo">
            <a:extLst>
              <a:ext uri="{FF2B5EF4-FFF2-40B4-BE49-F238E27FC236}">
                <a16:creationId xmlns:a16="http://schemas.microsoft.com/office/drawing/2014/main" id="{710F027D-BB12-F55A-FBEB-E8D38EF730B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15200" y="1"/>
            <a:ext cx="4748213" cy="35396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522D152-2FAB-3CD7-57DA-8F4D49E72864}"/>
              </a:ext>
            </a:extLst>
          </p:cNvPr>
          <p:cNvSpPr txBox="1"/>
          <p:nvPr/>
        </p:nvSpPr>
        <p:spPr>
          <a:xfrm>
            <a:off x="7315200" y="3716594"/>
            <a:ext cx="4876799" cy="430887"/>
          </a:xfrm>
          <a:prstGeom prst="rect">
            <a:avLst/>
          </a:prstGeom>
          <a:noFill/>
        </p:spPr>
        <p:txBody>
          <a:bodyPr wrap="square" rtlCol="0">
            <a:spAutoFit/>
          </a:bodyPr>
          <a:lstStyle/>
          <a:p>
            <a:r>
              <a:rPr lang="en-US" sz="1100" dirty="0"/>
              <a:t>https://www.pexels.com/photo/delivery-man-in-ppe-carrying-a-box-6170453/</a:t>
            </a:r>
          </a:p>
        </p:txBody>
      </p:sp>
    </p:spTree>
    <p:extLst>
      <p:ext uri="{BB962C8B-B14F-4D97-AF65-F5344CB8AC3E}">
        <p14:creationId xmlns:p14="http://schemas.microsoft.com/office/powerpoint/2010/main" val="37819850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70662-60AC-B376-2841-BC4484AEA847}"/>
              </a:ext>
            </a:extLst>
          </p:cNvPr>
          <p:cNvSpPr>
            <a:spLocks noGrp="1"/>
          </p:cNvSpPr>
          <p:nvPr>
            <p:ph type="title"/>
          </p:nvPr>
        </p:nvSpPr>
        <p:spPr>
          <a:xfrm>
            <a:off x="0" y="0"/>
            <a:ext cx="12192000" cy="604684"/>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Factors governing selecting a Channel of distribution</a:t>
            </a:r>
            <a:endParaRPr lang="en-US" sz="2800" dirty="0"/>
          </a:p>
        </p:txBody>
      </p:sp>
      <p:sp>
        <p:nvSpPr>
          <p:cNvPr id="3" name="Content Placeholder 2">
            <a:extLst>
              <a:ext uri="{FF2B5EF4-FFF2-40B4-BE49-F238E27FC236}">
                <a16:creationId xmlns:a16="http://schemas.microsoft.com/office/drawing/2014/main" id="{8AD4A400-61B4-5B36-F719-1437C0DC8F66}"/>
              </a:ext>
            </a:extLst>
          </p:cNvPr>
          <p:cNvSpPr>
            <a:spLocks noGrp="1"/>
          </p:cNvSpPr>
          <p:nvPr>
            <p:ph sz="half" idx="1"/>
          </p:nvPr>
        </p:nvSpPr>
        <p:spPr>
          <a:xfrm>
            <a:off x="0" y="604684"/>
            <a:ext cx="4861369" cy="6253316"/>
          </a:xfrm>
        </p:spPr>
        <p:txBody>
          <a:bodyPr>
            <a:normAutofit/>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Product lines</a:t>
            </a: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 manufacturer producing different products in the same line sells directly or through retailers and lesser time is consumed in their distribution. On the other hand, a manufacturer dealing only in one item appoints sole selling agents, wholesalers and retailers for selling the product</a:t>
            </a:r>
            <a:endParaRPr lang="en-US" sz="2800" dirty="0"/>
          </a:p>
        </p:txBody>
      </p:sp>
      <p:sp>
        <p:nvSpPr>
          <p:cNvPr id="4" name="Content Placeholder 3">
            <a:extLst>
              <a:ext uri="{FF2B5EF4-FFF2-40B4-BE49-F238E27FC236}">
                <a16:creationId xmlns:a16="http://schemas.microsoft.com/office/drawing/2014/main" id="{FED3EC8F-19C4-05A4-AE18-15D145A5C3EB}"/>
              </a:ext>
            </a:extLst>
          </p:cNvPr>
          <p:cNvSpPr>
            <a:spLocks noGrp="1"/>
          </p:cNvSpPr>
          <p:nvPr>
            <p:ph sz="half" idx="2"/>
          </p:nvPr>
        </p:nvSpPr>
        <p:spPr>
          <a:xfrm>
            <a:off x="5781368" y="914400"/>
            <a:ext cx="6410632" cy="5943599"/>
          </a:xfrm>
        </p:spPr>
        <p:txBody>
          <a:bodyPr>
            <a:normAutofit/>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Technical nature of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Industrial products which are highly technical in nature are usually distributed directly to the industrial users and take lesser time and adopt shorter channel of distribution</a:t>
            </a:r>
            <a:endParaRPr lang="en-US" sz="2800" dirty="0"/>
          </a:p>
        </p:txBody>
      </p:sp>
    </p:spTree>
    <p:extLst>
      <p:ext uri="{BB962C8B-B14F-4D97-AF65-F5344CB8AC3E}">
        <p14:creationId xmlns:p14="http://schemas.microsoft.com/office/powerpoint/2010/main" val="796827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8CC37-8999-2806-5FF6-AC0730B7827C}"/>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The nature of the market</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E1BA162-F9E1-CB8F-A8A6-45C96522287F}"/>
              </a:ext>
            </a:extLst>
          </p:cNvPr>
          <p:cNvSpPr>
            <a:spLocks noGrp="1"/>
          </p:cNvSpPr>
          <p:nvPr>
            <p:ph sz="half" idx="1"/>
          </p:nvPr>
        </p:nvSpPr>
        <p:spPr>
          <a:xfrm>
            <a:off x="0" y="412955"/>
            <a:ext cx="6341806" cy="6238568"/>
          </a:xfrm>
        </p:spPr>
        <p:txBody>
          <a:bodyPr>
            <a:normAutofit fontScale="92500" lnSpcReduction="10000"/>
          </a:bodyPr>
          <a:lstStyle/>
          <a:p>
            <a:pPr marL="0" marR="0" indent="0" algn="just">
              <a:lnSpc>
                <a:spcPct val="115000"/>
              </a:lnSpc>
              <a:spcBef>
                <a:spcPts val="0"/>
              </a:spcBef>
              <a:spcAft>
                <a:spcPts val="0"/>
              </a:spcAft>
              <a:buNone/>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Number of prospective buyers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number of buyers is likely to be more, the distribution channel will be long. On the other hand, if the number of consumers is expected to be less, the manufacturer can effectively sell directly to the consumers by appointing salesman.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Size of the order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size of the order placed by the customers is big, direct selling can be undertaken by the manufacturer as in case of industrial goods. But where the size of the order is small, middlemen are appointed to distribute the products.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7D67AF1-8CA0-5887-7FEE-C7599B16C43D}"/>
              </a:ext>
            </a:extLst>
          </p:cNvPr>
          <p:cNvSpPr>
            <a:spLocks noGrp="1"/>
          </p:cNvSpPr>
          <p:nvPr>
            <p:ph sz="half" idx="2"/>
          </p:nvPr>
        </p:nvSpPr>
        <p:spPr>
          <a:xfrm>
            <a:off x="6341806" y="412955"/>
            <a:ext cx="5850194" cy="6445045"/>
          </a:xfrm>
        </p:spPr>
        <p:txBody>
          <a:bodyPr>
            <a:normAutofit fontScale="92500" lnSpcReduction="10000"/>
          </a:bodyPr>
          <a:lstStyle/>
          <a:p>
            <a:pPr marL="0" marR="0" algn="just">
              <a:lnSpc>
                <a:spcPct val="115000"/>
              </a:lnSpc>
              <a:spcBef>
                <a:spcPts val="0"/>
              </a:spcBef>
              <a:spcAft>
                <a:spcPts val="0"/>
              </a:spcAft>
            </a:pPr>
            <a:r>
              <a:rPr lang="en-US" sz="30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Geographic concentration of market</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3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the customers are concentrated at one particular place or market, distribution channel will be short and the manufacturer can directly supply the goods in that area by opening his own shops or sales depot.</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66940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8C252-3864-FB23-E84C-1B8CD4C9B36E}"/>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of the market</a:t>
            </a:r>
            <a:endParaRPr lang="en-US" sz="2800" dirty="0"/>
          </a:p>
        </p:txBody>
      </p:sp>
      <p:sp>
        <p:nvSpPr>
          <p:cNvPr id="3" name="Content Placeholder 2">
            <a:extLst>
              <a:ext uri="{FF2B5EF4-FFF2-40B4-BE49-F238E27FC236}">
                <a16:creationId xmlns:a16="http://schemas.microsoft.com/office/drawing/2014/main" id="{98BAEC6D-FEF1-4AEB-27BB-EA097BB59349}"/>
              </a:ext>
            </a:extLst>
          </p:cNvPr>
          <p:cNvSpPr>
            <a:spLocks noGrp="1"/>
          </p:cNvSpPr>
          <p:nvPr>
            <p:ph sz="half" idx="1"/>
          </p:nvPr>
        </p:nvSpPr>
        <p:spPr>
          <a:xfrm>
            <a:off x="0" y="816638"/>
            <a:ext cx="5928852" cy="6041362"/>
          </a:xfrm>
        </p:spPr>
        <p:txBody>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Buying habits of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includes tastes, preferences, likes and dislikes of customers. Customers also expect certain services like credit and personal attention and after sales service etc. All these factors greatly influence the choice of distribution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6146" name="Picture 2" descr="Free Man in Green Crew Neck Shirt Holding White Hose Stock Photo">
            <a:extLst>
              <a:ext uri="{FF2B5EF4-FFF2-40B4-BE49-F238E27FC236}">
                <a16:creationId xmlns:a16="http://schemas.microsoft.com/office/drawing/2014/main" id="{D9E72C96-177D-8A6E-79AA-A214924F1C6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90386" y="1"/>
            <a:ext cx="4301613" cy="374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B8FFC9B-F47B-33B3-8385-9E0073D11B52}"/>
              </a:ext>
            </a:extLst>
          </p:cNvPr>
          <p:cNvSpPr txBox="1"/>
          <p:nvPr/>
        </p:nvSpPr>
        <p:spPr>
          <a:xfrm>
            <a:off x="7890386" y="3982065"/>
            <a:ext cx="4301613" cy="430887"/>
          </a:xfrm>
          <a:prstGeom prst="rect">
            <a:avLst/>
          </a:prstGeom>
          <a:noFill/>
        </p:spPr>
        <p:txBody>
          <a:bodyPr wrap="square" rtlCol="0">
            <a:spAutoFit/>
          </a:bodyPr>
          <a:lstStyle/>
          <a:p>
            <a:r>
              <a:rPr lang="en-US" sz="1100" dirty="0"/>
              <a:t>https://www.pexels.com/photo/man-in-green-crew-neck-shirt-holding-white-hose-5486124/</a:t>
            </a:r>
          </a:p>
        </p:txBody>
      </p:sp>
    </p:spTree>
    <p:extLst>
      <p:ext uri="{BB962C8B-B14F-4D97-AF65-F5344CB8AC3E}">
        <p14:creationId xmlns:p14="http://schemas.microsoft.com/office/powerpoint/2010/main" val="31102618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C5EBB-BC4A-9E29-B1EA-E1F32FA5F455}"/>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OF MIDDLEMEN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6EA22A46-702A-D9F0-F88B-354E09DAE56A}"/>
              </a:ext>
            </a:extLst>
          </p:cNvPr>
          <p:cNvSpPr>
            <a:spLocks noGrp="1"/>
          </p:cNvSpPr>
          <p:nvPr>
            <p:ph sz="half" idx="1"/>
          </p:nvPr>
        </p:nvSpPr>
        <p:spPr>
          <a:xfrm>
            <a:off x="0" y="545690"/>
            <a:ext cx="5928852" cy="6312310"/>
          </a:xfrm>
        </p:spPr>
        <p:txBody>
          <a:bodyPr>
            <a:normAutofit/>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Cost of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Cost of distribution through middlemen is one of the main considerations to be taken into account by the manufacturer. Higher cost of distribution will result in the increased cost of product.</a:t>
            </a:r>
            <a:endParaRPr lang="en-US" sz="2800" dirty="0"/>
          </a:p>
        </p:txBody>
      </p:sp>
      <p:sp>
        <p:nvSpPr>
          <p:cNvPr id="4" name="Content Placeholder 3">
            <a:extLst>
              <a:ext uri="{FF2B5EF4-FFF2-40B4-BE49-F238E27FC236}">
                <a16:creationId xmlns:a16="http://schemas.microsoft.com/office/drawing/2014/main" id="{C350F28B-9F37-0BFF-AF89-BE12F64A23F2}"/>
              </a:ext>
            </a:extLst>
          </p:cNvPr>
          <p:cNvSpPr>
            <a:spLocks noGrp="1"/>
          </p:cNvSpPr>
          <p:nvPr>
            <p:ph sz="half" idx="2"/>
          </p:nvPr>
        </p:nvSpPr>
        <p:spPr>
          <a:xfrm>
            <a:off x="5928852" y="545690"/>
            <a:ext cx="6263147" cy="6312309"/>
          </a:xfrm>
        </p:spPr>
        <p:txBody>
          <a:bodyPr>
            <a:normAutofit/>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Availability of desired middlemen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Sometimes desired middlemen may not be available for the distribution of goods. They may be busy in dealing with the competitive products.</a:t>
            </a:r>
            <a:endParaRPr lang="en-US" sz="2800" dirty="0"/>
          </a:p>
        </p:txBody>
      </p:sp>
    </p:spTree>
    <p:extLst>
      <p:ext uri="{BB962C8B-B14F-4D97-AF65-F5344CB8AC3E}">
        <p14:creationId xmlns:p14="http://schemas.microsoft.com/office/powerpoint/2010/main" val="1004339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86CF8-C014-1723-522E-ED68A8EE0C79}"/>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of middlemen</a:t>
            </a:r>
            <a:endParaRPr lang="en-US" sz="2800" dirty="0"/>
          </a:p>
        </p:txBody>
      </p:sp>
      <p:sp>
        <p:nvSpPr>
          <p:cNvPr id="3" name="Content Placeholder 2">
            <a:extLst>
              <a:ext uri="{FF2B5EF4-FFF2-40B4-BE49-F238E27FC236}">
                <a16:creationId xmlns:a16="http://schemas.microsoft.com/office/drawing/2014/main" id="{13A3A9C1-92C0-87DD-FF7E-82B09F1A6499}"/>
              </a:ext>
            </a:extLst>
          </p:cNvPr>
          <p:cNvSpPr>
            <a:spLocks noGrp="1"/>
          </p:cNvSpPr>
          <p:nvPr>
            <p:ph sz="half" idx="1"/>
          </p:nvPr>
        </p:nvSpPr>
        <p:spPr>
          <a:xfrm>
            <a:off x="0" y="693174"/>
            <a:ext cx="5869858" cy="6046839"/>
          </a:xfrm>
        </p:spPr>
        <p:txBody>
          <a:bodyPr>
            <a:normAutofit/>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Unsuitable marketing policies for middlemen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The marketing policies of the manufacturer may not be welcomed by the middlemen for the terms and conditions may not </a:t>
            </a:r>
            <a:r>
              <a:rPr lang="en-US" sz="2800" kern="0" dirty="0" err="1">
                <a:solidFill>
                  <a:srgbClr val="000000"/>
                </a:solidFill>
                <a:effectLst/>
                <a:latin typeface="Times New Roman" panose="02020603050405020304" pitchFamily="18" charset="0"/>
                <a:ea typeface="Times New Roman" panose="02020603050405020304" pitchFamily="18" charset="0"/>
              </a:rPr>
              <a:t>favour</a:t>
            </a:r>
            <a:r>
              <a:rPr lang="en-US" sz="2800" kern="0" dirty="0">
                <a:solidFill>
                  <a:srgbClr val="000000"/>
                </a:solidFill>
                <a:effectLst/>
                <a:latin typeface="Times New Roman" panose="02020603050405020304" pitchFamily="18" charset="0"/>
                <a:ea typeface="Times New Roman" panose="02020603050405020304" pitchFamily="18" charset="0"/>
              </a:rPr>
              <a:t> the middlemen</a:t>
            </a:r>
            <a:endParaRPr lang="en-US" sz="2800" dirty="0"/>
          </a:p>
        </p:txBody>
      </p:sp>
      <p:sp>
        <p:nvSpPr>
          <p:cNvPr id="4" name="Content Placeholder 3">
            <a:extLst>
              <a:ext uri="{FF2B5EF4-FFF2-40B4-BE49-F238E27FC236}">
                <a16:creationId xmlns:a16="http://schemas.microsoft.com/office/drawing/2014/main" id="{8997DC15-9437-5C9B-8F92-C58025515AF2}"/>
              </a:ext>
            </a:extLst>
          </p:cNvPr>
          <p:cNvSpPr>
            <a:spLocks noGrp="1"/>
          </p:cNvSpPr>
          <p:nvPr>
            <p:ph sz="half" idx="2"/>
          </p:nvPr>
        </p:nvSpPr>
        <p:spPr>
          <a:xfrm>
            <a:off x="5869858" y="0"/>
            <a:ext cx="6322142" cy="6857999"/>
          </a:xfrm>
        </p:spPr>
        <p:txBody>
          <a:bodyPr/>
          <a:lstStyle/>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Financial Soundness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appointing middleman, the manufacturer must take into consideration the financial stability and reputation of the middleman. A financially sound middleman can provide credit facilities to customers and make prompt payment to the manufacturer.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2450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7A10C-F9C1-A9A9-3DE9-4DF5FAF07260}"/>
              </a:ext>
            </a:extLst>
          </p:cNvPr>
          <p:cNvSpPr>
            <a:spLocks noGrp="1"/>
          </p:cNvSpPr>
          <p:nvPr>
            <p:ph type="title"/>
          </p:nvPr>
        </p:nvSpPr>
        <p:spPr>
          <a:xfrm>
            <a:off x="0" y="0"/>
            <a:ext cx="12192000" cy="1135626"/>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and size of the manufacturing unit</a:t>
            </a:r>
            <a:endParaRPr lang="en-US" sz="2800" dirty="0"/>
          </a:p>
        </p:txBody>
      </p:sp>
      <p:sp>
        <p:nvSpPr>
          <p:cNvPr id="3" name="Content Placeholder 2">
            <a:extLst>
              <a:ext uri="{FF2B5EF4-FFF2-40B4-BE49-F238E27FC236}">
                <a16:creationId xmlns:a16="http://schemas.microsoft.com/office/drawing/2014/main" id="{ADE5A8B7-CF09-4265-3EE4-510AEF8C2AB1}"/>
              </a:ext>
            </a:extLst>
          </p:cNvPr>
          <p:cNvSpPr>
            <a:spLocks noGrp="1"/>
          </p:cNvSpPr>
          <p:nvPr>
            <p:ph idx="1"/>
          </p:nvPr>
        </p:nvSpPr>
        <p:spPr>
          <a:xfrm>
            <a:off x="0" y="737419"/>
            <a:ext cx="12192000" cy="5928852"/>
          </a:xfrm>
        </p:spPr>
        <p:txBody>
          <a:bodyPr>
            <a:noAutofit/>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and size of manufacturing unit has a great impact on the selection of a distribution channel.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Manufacturer reputation</a:t>
            </a:r>
            <a:r>
              <a:rPr lang="en-US" sz="2800" b="1"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Reputed and financially sound manufacturing concerns can easily engage middlemen as compared to lesser reputed and newly established units</a:t>
            </a:r>
          </a:p>
          <a:p>
            <a:pPr marL="0" marR="0" algn="just">
              <a:lnSpc>
                <a:spcPct val="115000"/>
              </a:lnSpc>
              <a:spcBef>
                <a:spcPts val="0"/>
              </a:spcBef>
              <a:spcAft>
                <a:spcPts val="0"/>
              </a:spcAft>
            </a:pPr>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Experience of the undertaking</a:t>
            </a:r>
            <a:r>
              <a:rPr lang="en-US" sz="2800" b="1"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Industrial undertakings having ample marketing ability and experience can effectively manage their distribution activities themselves.</a:t>
            </a:r>
          </a:p>
        </p:txBody>
      </p:sp>
    </p:spTree>
    <p:extLst>
      <p:ext uri="{BB962C8B-B14F-4D97-AF65-F5344CB8AC3E}">
        <p14:creationId xmlns:p14="http://schemas.microsoft.com/office/powerpoint/2010/main" val="30847382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D3174-9625-D133-5651-81AA56D761E5}"/>
              </a:ext>
            </a:extLst>
          </p:cNvPr>
          <p:cNvSpPr>
            <a:spLocks noGrp="1"/>
          </p:cNvSpPr>
          <p:nvPr>
            <p:ph type="title"/>
          </p:nvPr>
        </p:nvSpPr>
        <p:spPr>
          <a:xfrm>
            <a:off x="0" y="0"/>
            <a:ext cx="12192000" cy="988142"/>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and size of the manufacturing unit</a:t>
            </a:r>
            <a:endParaRPr lang="en-US" sz="2800" dirty="0"/>
          </a:p>
        </p:txBody>
      </p:sp>
      <p:sp>
        <p:nvSpPr>
          <p:cNvPr id="3" name="Content Placeholder 2">
            <a:extLst>
              <a:ext uri="{FF2B5EF4-FFF2-40B4-BE49-F238E27FC236}">
                <a16:creationId xmlns:a16="http://schemas.microsoft.com/office/drawing/2014/main" id="{AA1B2CB6-68D3-7C71-261A-728F970B2C66}"/>
              </a:ext>
            </a:extLst>
          </p:cNvPr>
          <p:cNvSpPr>
            <a:spLocks noGrp="1"/>
          </p:cNvSpPr>
          <p:nvPr>
            <p:ph sz="half" idx="1"/>
          </p:nvPr>
        </p:nvSpPr>
        <p:spPr>
          <a:xfrm>
            <a:off x="0" y="560438"/>
            <a:ext cx="7330633" cy="6297561"/>
          </a:xfrm>
        </p:spPr>
        <p:txBody>
          <a:bodyPr/>
          <a:lstStyle/>
          <a:p>
            <a:pPr algn="just"/>
            <a:r>
              <a:rPr lang="en-US" sz="2800" b="1"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Services provided by the manufacturers</a:t>
            </a:r>
            <a:r>
              <a:rPr lang="en-US" sz="2800" b="1"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The selection of marketing intermediaries is also influenced by various services provided by the manufacturer. These services include extensive advertisement for the product, after sales services and facilities of credit.</a:t>
            </a:r>
            <a:endParaRPr lang="en-US" sz="2800" dirty="0"/>
          </a:p>
          <a:p>
            <a:endParaRPr lang="en-US" dirty="0"/>
          </a:p>
        </p:txBody>
      </p:sp>
      <p:pic>
        <p:nvPicPr>
          <p:cNvPr id="7170" name="Picture 2" descr="Free Man Standing Beside Man Holding Gray Club Stock Photo">
            <a:extLst>
              <a:ext uri="{FF2B5EF4-FFF2-40B4-BE49-F238E27FC236}">
                <a16:creationId xmlns:a16="http://schemas.microsoft.com/office/drawing/2014/main" id="{06FF6DDC-C0C4-653B-FA22-65AFC6E82AD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30633" y="0"/>
            <a:ext cx="4732780" cy="38345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5AFB9A-E973-D7B4-8660-B64330421074}"/>
              </a:ext>
            </a:extLst>
          </p:cNvPr>
          <p:cNvSpPr txBox="1"/>
          <p:nvPr/>
        </p:nvSpPr>
        <p:spPr>
          <a:xfrm>
            <a:off x="7330634" y="4114800"/>
            <a:ext cx="4861366" cy="430887"/>
          </a:xfrm>
          <a:prstGeom prst="rect">
            <a:avLst/>
          </a:prstGeom>
          <a:noFill/>
        </p:spPr>
        <p:txBody>
          <a:bodyPr wrap="square" rtlCol="0">
            <a:spAutoFit/>
          </a:bodyPr>
          <a:lstStyle/>
          <a:p>
            <a:r>
              <a:rPr lang="en-US" sz="1100" dirty="0"/>
              <a:t>https://www.pexels.com/photo/man-standing-beside-man-holding-gray-club-1325735/</a:t>
            </a:r>
          </a:p>
        </p:txBody>
      </p:sp>
    </p:spTree>
    <p:extLst>
      <p:ext uri="{BB962C8B-B14F-4D97-AF65-F5344CB8AC3E}">
        <p14:creationId xmlns:p14="http://schemas.microsoft.com/office/powerpoint/2010/main" val="33029382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A4631-37BE-7E49-59D4-839B60A1F45A}"/>
              </a:ext>
            </a:extLst>
          </p:cNvPr>
          <p:cNvSpPr>
            <a:spLocks noGrp="1"/>
          </p:cNvSpPr>
          <p:nvPr>
            <p:ph type="title"/>
          </p:nvPr>
        </p:nvSpPr>
        <p:spPr>
          <a:xfrm>
            <a:off x="0" y="0"/>
            <a:ext cx="12192000" cy="816638"/>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of middlemen</a:t>
            </a:r>
            <a:endParaRPr lang="en-US" dirty="0"/>
          </a:p>
        </p:txBody>
      </p:sp>
      <p:sp>
        <p:nvSpPr>
          <p:cNvPr id="3" name="Content Placeholder 2">
            <a:extLst>
              <a:ext uri="{FF2B5EF4-FFF2-40B4-BE49-F238E27FC236}">
                <a16:creationId xmlns:a16="http://schemas.microsoft.com/office/drawing/2014/main" id="{DC5D9711-1331-1498-2593-125D730B352F}"/>
              </a:ext>
            </a:extLst>
          </p:cNvPr>
          <p:cNvSpPr>
            <a:spLocks noGrp="1"/>
          </p:cNvSpPr>
          <p:nvPr>
            <p:ph sz="half" idx="1"/>
          </p:nvPr>
        </p:nvSpPr>
        <p:spPr>
          <a:xfrm>
            <a:off x="0" y="663676"/>
            <a:ext cx="5707626" cy="6194323"/>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Government Regulations and policies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Government policies and regulations also influence the choice of distribution channels. The government may impose certain restrictions on the wholesale trade of a particular product aid to takeover the distribution of certain products</a:t>
            </a:r>
            <a:endParaRPr lang="en-US" sz="2800" dirty="0"/>
          </a:p>
        </p:txBody>
      </p:sp>
      <p:sp>
        <p:nvSpPr>
          <p:cNvPr id="4" name="Content Placeholder 3">
            <a:extLst>
              <a:ext uri="{FF2B5EF4-FFF2-40B4-BE49-F238E27FC236}">
                <a16:creationId xmlns:a16="http://schemas.microsoft.com/office/drawing/2014/main" id="{5409ABA8-6426-CD04-D20C-1DE8EC2220C2}"/>
              </a:ext>
            </a:extLst>
          </p:cNvPr>
          <p:cNvSpPr>
            <a:spLocks noGrp="1"/>
          </p:cNvSpPr>
          <p:nvPr>
            <p:ph sz="half" idx="2"/>
          </p:nvPr>
        </p:nvSpPr>
        <p:spPr>
          <a:xfrm>
            <a:off x="6096000" y="530943"/>
            <a:ext cx="6096000" cy="6194322"/>
          </a:xfrm>
        </p:spPr>
        <p:txBody>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Competition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nature and extent of competition prevalent in a industry is another detrimental consideration in selecting a distribution channel. Different manufactures producing similar products may employ the same channels of distribution.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94927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B8688-1DE6-55EF-A6FD-10E94DFE817E}"/>
              </a:ext>
            </a:extLst>
          </p:cNvPr>
          <p:cNvSpPr>
            <a:spLocks noGrp="1"/>
          </p:cNvSpPr>
          <p:nvPr>
            <p:ph type="title"/>
          </p:nvPr>
        </p:nvSpPr>
        <p:spPr>
          <a:xfrm>
            <a:off x="0" y="0"/>
            <a:ext cx="12192000" cy="973394"/>
          </a:xfrm>
        </p:spPr>
        <p:txBody>
          <a:bodyPr>
            <a:normAutofit/>
          </a:bodyPr>
          <a:lstStyle/>
          <a:p>
            <a:r>
              <a:rPr lang="en-US" sz="2800" dirty="0">
                <a:latin typeface="Times New Roman" panose="02020603050405020304" pitchFamily="18" charset="0"/>
                <a:cs typeface="Times New Roman" panose="02020603050405020304" pitchFamily="18" charset="0"/>
              </a:rPr>
              <a:t>Key aspect of a middleman </a:t>
            </a:r>
          </a:p>
        </p:txBody>
      </p:sp>
      <p:sp>
        <p:nvSpPr>
          <p:cNvPr id="3" name="Content Placeholder 2">
            <a:extLst>
              <a:ext uri="{FF2B5EF4-FFF2-40B4-BE49-F238E27FC236}">
                <a16:creationId xmlns:a16="http://schemas.microsoft.com/office/drawing/2014/main" id="{B02A9A83-5114-9433-504C-B2977C1EE215}"/>
              </a:ext>
            </a:extLst>
          </p:cNvPr>
          <p:cNvSpPr>
            <a:spLocks noGrp="1"/>
          </p:cNvSpPr>
          <p:nvPr>
            <p:ph sz="half" idx="1"/>
          </p:nvPr>
        </p:nvSpPr>
        <p:spPr>
          <a:xfrm>
            <a:off x="0" y="560439"/>
            <a:ext cx="6843252" cy="6164826"/>
          </a:xfrm>
        </p:spPr>
        <p:txBody>
          <a:bodyPr/>
          <a:lstStyle/>
          <a:p>
            <a:pPr algn="just"/>
            <a:r>
              <a:rPr lang="en-US" sz="2800" dirty="0">
                <a:effectLst/>
                <a:latin typeface="Times New Roman" panose="02020603050405020304" pitchFamily="18" charset="0"/>
                <a:ea typeface="Aptos" panose="020B0004020202020204" pitchFamily="34" charset="0"/>
              </a:rPr>
              <a:t>There are many functions like assembling, warehousing, transporting </a:t>
            </a:r>
            <a:r>
              <a:rPr lang="en-US" sz="2800" dirty="0" err="1">
                <a:effectLst/>
                <a:latin typeface="Times New Roman" panose="02020603050405020304" pitchFamily="18" charset="0"/>
                <a:ea typeface="Aptos" panose="020B0004020202020204" pitchFamily="34" charset="0"/>
              </a:rPr>
              <a:t>etc</a:t>
            </a:r>
            <a:r>
              <a:rPr lang="en-US" sz="2800" dirty="0">
                <a:effectLst/>
                <a:latin typeface="Times New Roman" panose="02020603050405020304" pitchFamily="18" charset="0"/>
                <a:ea typeface="Aptos" panose="020B0004020202020204" pitchFamily="34" charset="0"/>
              </a:rPr>
              <a:t> are performed by the middlemen</a:t>
            </a:r>
          </a:p>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We can eliminate the middlemen, but we cannot eliminate their functions. It means someone has to perform the functions. The marketing functions cannot be eliminated.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8194" name="Picture 2" descr="Free Workers in Warehouse Stock Photo">
            <a:extLst>
              <a:ext uri="{FF2B5EF4-FFF2-40B4-BE49-F238E27FC236}">
                <a16:creationId xmlns:a16="http://schemas.microsoft.com/office/drawing/2014/main" id="{3E90C3ED-F2F6-4254-655A-189EC2ACE08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843252" y="0"/>
            <a:ext cx="5348748" cy="31709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B907F88-2E61-00AE-3B41-87E6D417164E}"/>
              </a:ext>
            </a:extLst>
          </p:cNvPr>
          <p:cNvSpPr txBox="1"/>
          <p:nvPr/>
        </p:nvSpPr>
        <p:spPr>
          <a:xfrm>
            <a:off x="6843252" y="3429000"/>
            <a:ext cx="5348748" cy="261610"/>
          </a:xfrm>
          <a:prstGeom prst="rect">
            <a:avLst/>
          </a:prstGeom>
          <a:noFill/>
        </p:spPr>
        <p:txBody>
          <a:bodyPr wrap="square" rtlCol="0">
            <a:spAutoFit/>
          </a:bodyPr>
          <a:lstStyle/>
          <a:p>
            <a:r>
              <a:rPr lang="en-US" sz="1100" dirty="0"/>
              <a:t>https://www.pexels.com/photo/workers-in-warehouse-4483862/</a:t>
            </a:r>
          </a:p>
        </p:txBody>
      </p:sp>
    </p:spTree>
    <p:extLst>
      <p:ext uri="{BB962C8B-B14F-4D97-AF65-F5344CB8AC3E}">
        <p14:creationId xmlns:p14="http://schemas.microsoft.com/office/powerpoint/2010/main" val="15685658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EDFBA-400C-9DCB-0BD2-A033D7371727}"/>
              </a:ext>
            </a:extLst>
          </p:cNvPr>
          <p:cNvSpPr>
            <a:spLocks noGrp="1"/>
          </p:cNvSpPr>
          <p:nvPr>
            <p:ph type="title"/>
          </p:nvPr>
        </p:nvSpPr>
        <p:spPr>
          <a:xfrm>
            <a:off x="0" y="0"/>
            <a:ext cx="12192000" cy="988142"/>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References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1E57C010-3518-4157-6FD8-EC3C24D78582}"/>
              </a:ext>
            </a:extLst>
          </p:cNvPr>
          <p:cNvSpPr>
            <a:spLocks noGrp="1"/>
          </p:cNvSpPr>
          <p:nvPr>
            <p:ph idx="1"/>
          </p:nvPr>
        </p:nvSpPr>
        <p:spPr>
          <a:xfrm>
            <a:off x="0" y="560439"/>
            <a:ext cx="12192000" cy="6297561"/>
          </a:xfrm>
        </p:spPr>
        <p:txBody>
          <a:bodyPr/>
          <a:lstStyle/>
          <a:p>
            <a:pPr marL="114300" marR="0" indent="0" algn="just">
              <a:lnSpc>
                <a:spcPct val="115000"/>
              </a:lnSpc>
              <a:spcBef>
                <a:spcPts val="0"/>
              </a:spcBef>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864220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3F1A5-6792-C4C4-510D-D714EFACF0FB}"/>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1C5F5D81-E64C-2423-7F30-428261B7BF05}"/>
              </a:ext>
            </a:extLst>
          </p:cNvPr>
          <p:cNvSpPr>
            <a:spLocks noGrp="1"/>
          </p:cNvSpPr>
          <p:nvPr>
            <p:ph idx="1"/>
          </p:nvPr>
        </p:nvSpPr>
        <p:spPr>
          <a:xfrm>
            <a:off x="0" y="589936"/>
            <a:ext cx="12192000" cy="6120580"/>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Role of packaging in marketing product and organization. Dileep Kumar (2006).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Hensard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Toru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Orua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Packing and Packaging .S Natarajan, M.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Govindarajan,V</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Kumar. Government Arts College, Coimbatore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984275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CED7A-6B47-55AA-A66D-6359A885676C}"/>
              </a:ext>
            </a:extLst>
          </p:cNvPr>
          <p:cNvSpPr>
            <a:spLocks noGrp="1"/>
          </p:cNvSpPr>
          <p:nvPr>
            <p:ph type="title"/>
          </p:nvPr>
        </p:nvSpPr>
        <p:spPr>
          <a:xfrm>
            <a:off x="0" y="0"/>
            <a:ext cx="12192000" cy="693174"/>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BCE9A00E-3EF7-DE68-17A1-11A9D0F13AFA}"/>
              </a:ext>
            </a:extLst>
          </p:cNvPr>
          <p:cNvSpPr>
            <a:spLocks noGrp="1"/>
          </p:cNvSpPr>
          <p:nvPr>
            <p:ph idx="1"/>
          </p:nvPr>
        </p:nvSpPr>
        <p:spPr>
          <a:xfrm>
            <a:off x="0" y="693174"/>
            <a:ext cx="12192000" cy="6164825"/>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8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Rashmi R Das .Principles of Management (</a:t>
            </a: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http://ddceutkal.ac.in/Dowload/UG.SLM/Commerce/Principle-Marketing.pdf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Chahat Azam .Concept of products. </a:t>
            </a:r>
            <a:r>
              <a:rPr lang="en-US" sz="28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https://dspmuranchi.ac.in/pdf/Blog/1)%20PRODUCT%20CONCEPT.pdf.Faculty</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of Commerce DSPMU.</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981079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620BC-0319-4F4E-0939-183862F1AA1C}"/>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8B6CD2AC-C361-0536-8E64-40FECDF15C47}"/>
              </a:ext>
            </a:extLst>
          </p:cNvPr>
          <p:cNvSpPr>
            <a:spLocks noGrp="1"/>
          </p:cNvSpPr>
          <p:nvPr>
            <p:ph idx="1"/>
          </p:nvPr>
        </p:nvSpPr>
        <p:spPr>
          <a:xfrm>
            <a:off x="-1" y="545690"/>
            <a:ext cx="12191999" cy="6312309"/>
          </a:xfrm>
        </p:spPr>
        <p:txBody>
          <a:bodyPr/>
          <a:lstStyle/>
          <a:p>
            <a:pPr marL="0" marR="0" algn="just">
              <a:lnSpc>
                <a:spcPct val="115000"/>
              </a:lnSpc>
              <a:spcBef>
                <a:spcPts val="0"/>
              </a:spcBef>
              <a:spcAft>
                <a:spcPts val="800"/>
              </a:spcAft>
            </a:pP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Baglandesh</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Open University .New Product Development . http://www.ebookbou.edu.bd/Books/Text/SOB/MBA/mba_3313/Unit-06.pdf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Brand Management .Madhu S Kamar (2015)Knowledge Management and Research Organization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Government Arts College, Coimbatore. https://gacbe.ac.in/pdf/ematerial/18MCO14E-U4.pdf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119218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A8B3A-035F-23C4-3976-0466D2B11476}"/>
              </a:ext>
            </a:extLst>
          </p:cNvPr>
          <p:cNvSpPr>
            <a:spLocks noGrp="1"/>
          </p:cNvSpPr>
          <p:nvPr>
            <p:ph type="title"/>
          </p:nvPr>
        </p:nvSpPr>
        <p:spPr>
          <a:xfrm>
            <a:off x="0" y="0"/>
            <a:ext cx="12192000" cy="816638"/>
          </a:xfrm>
        </p:spPr>
        <p:txBody>
          <a:bodyPr/>
          <a:lstStyle/>
          <a:p>
            <a:r>
              <a:rPr lang="en-US" dirty="0"/>
              <a:t>References </a:t>
            </a:r>
          </a:p>
        </p:txBody>
      </p:sp>
      <p:sp>
        <p:nvSpPr>
          <p:cNvPr id="3" name="Content Placeholder 2">
            <a:extLst>
              <a:ext uri="{FF2B5EF4-FFF2-40B4-BE49-F238E27FC236}">
                <a16:creationId xmlns:a16="http://schemas.microsoft.com/office/drawing/2014/main" id="{022047D9-2175-6A6D-77A1-53EEFDA49D61}"/>
              </a:ext>
            </a:extLst>
          </p:cNvPr>
          <p:cNvSpPr>
            <a:spLocks noGrp="1"/>
          </p:cNvSpPr>
          <p:nvPr>
            <p:ph idx="1"/>
          </p:nvPr>
        </p:nvSpPr>
        <p:spPr>
          <a:xfrm>
            <a:off x="0" y="816638"/>
            <a:ext cx="12192000" cy="6041361"/>
          </a:xfrm>
        </p:spPr>
        <p:txBody>
          <a:bodyPr>
            <a:normAutofit/>
          </a:bodyPr>
          <a:lstStyle/>
          <a:p>
            <a:r>
              <a:rPr lang="en-US" sz="2800" dirty="0" err="1">
                <a:latin typeface="Times New Roman" panose="02020603050405020304" pitchFamily="18" charset="0"/>
                <a:cs typeface="Times New Roman" panose="02020603050405020304" pitchFamily="18" charset="0"/>
              </a:rPr>
              <a:t>Tima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Miroshnichenko</a:t>
            </a:r>
            <a:r>
              <a:rPr lang="en-US" sz="2800" dirty="0">
                <a:latin typeface="Times New Roman" panose="02020603050405020304" pitchFamily="18" charset="0"/>
                <a:cs typeface="Times New Roman" panose="02020603050405020304" pitchFamily="18" charset="0"/>
              </a:rPr>
              <a:t> (2020). </a:t>
            </a:r>
            <a:r>
              <a:rPr lang="en-US" sz="2800" dirty="0">
                <a:latin typeface="Times New Roman" panose="02020603050405020304" pitchFamily="18" charset="0"/>
                <a:cs typeface="Times New Roman" panose="02020603050405020304" pitchFamily="18" charset="0"/>
                <a:hlinkClick r:id="rId2"/>
              </a:rPr>
              <a:t>https://www.pexels.com/photo/man-checking-the-paper-while-carrying-the-packages-6169052/</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Artem </a:t>
            </a:r>
            <a:r>
              <a:rPr lang="en-US" sz="2800" dirty="0" err="1">
                <a:latin typeface="Times New Roman" panose="02020603050405020304" pitchFamily="18" charset="0"/>
                <a:cs typeface="Times New Roman" panose="02020603050405020304" pitchFamily="18" charset="0"/>
              </a:rPr>
              <a:t>Podrez</a:t>
            </a:r>
            <a:r>
              <a:rPr lang="en-US" sz="2800" dirty="0">
                <a:latin typeface="Times New Roman" panose="02020603050405020304" pitchFamily="18" charset="0"/>
                <a:cs typeface="Times New Roman" panose="02020603050405020304" pitchFamily="18" charset="0"/>
              </a:rPr>
              <a:t> (2020). </a:t>
            </a:r>
            <a:r>
              <a:rPr lang="en-US" sz="2800" dirty="0">
                <a:latin typeface="Times New Roman" panose="02020603050405020304" pitchFamily="18" charset="0"/>
                <a:cs typeface="Times New Roman" panose="02020603050405020304" pitchFamily="18" charset="0"/>
                <a:hlinkClick r:id="rId3"/>
              </a:rPr>
              <a:t>https://www.pexels.com/photo/man-and-woman-checking-the-packages-5025635/</a:t>
            </a:r>
            <a:endParaRPr lang="en-US" sz="2800"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Tima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Miroshnichenko</a:t>
            </a:r>
            <a:r>
              <a:rPr lang="en-US" sz="2800" dirty="0">
                <a:latin typeface="Times New Roman" panose="02020603050405020304" pitchFamily="18" charset="0"/>
                <a:cs typeface="Times New Roman" panose="02020603050405020304" pitchFamily="18" charset="0"/>
              </a:rPr>
              <a:t> (2020). https://www.pexels.com/photo/man-in-blue-t-shirt-standing-beside-white-van-6169591/</a:t>
            </a:r>
          </a:p>
        </p:txBody>
      </p:sp>
    </p:spTree>
    <p:extLst>
      <p:ext uri="{BB962C8B-B14F-4D97-AF65-F5344CB8AC3E}">
        <p14:creationId xmlns:p14="http://schemas.microsoft.com/office/powerpoint/2010/main" val="9056583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C333E-EC73-1B66-8994-10DBF97C23CC}"/>
              </a:ext>
            </a:extLst>
          </p:cNvPr>
          <p:cNvSpPr>
            <a:spLocks noGrp="1"/>
          </p:cNvSpPr>
          <p:nvPr>
            <p:ph type="title"/>
          </p:nvPr>
        </p:nvSpPr>
        <p:spPr>
          <a:xfrm>
            <a:off x="0" y="0"/>
            <a:ext cx="12192000" cy="604684"/>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7CDD3D1B-0F2A-4B9D-FDE1-20A5C41837BD}"/>
              </a:ext>
            </a:extLst>
          </p:cNvPr>
          <p:cNvSpPr>
            <a:spLocks noGrp="1"/>
          </p:cNvSpPr>
          <p:nvPr>
            <p:ph idx="1"/>
          </p:nvPr>
        </p:nvSpPr>
        <p:spPr>
          <a:xfrm>
            <a:off x="0" y="604684"/>
            <a:ext cx="12192000" cy="6253315"/>
          </a:xfrm>
        </p:spPr>
        <p:txBody>
          <a:bodyPr>
            <a:normAutofit/>
          </a:bodyPr>
          <a:lstStyle/>
          <a:p>
            <a:pPr algn="just"/>
            <a:r>
              <a:rPr lang="en-US" sz="2800" dirty="0" err="1"/>
              <a:t>Tima</a:t>
            </a:r>
            <a:r>
              <a:rPr lang="en-US" sz="2800" dirty="0"/>
              <a:t> </a:t>
            </a:r>
            <a:r>
              <a:rPr lang="en-US" sz="2800" dirty="0" err="1"/>
              <a:t>Miroshnichenko</a:t>
            </a:r>
            <a:r>
              <a:rPr lang="en-US" sz="2800" dirty="0"/>
              <a:t> (2020).https://www.pexels.com/photo/man-in-white-shirt-standing-beside-woman-in-white-shirt-6169641/</a:t>
            </a:r>
          </a:p>
          <a:p>
            <a:pPr algn="just"/>
            <a:r>
              <a:rPr lang="en-US" sz="2800" dirty="0" err="1"/>
              <a:t>Tima</a:t>
            </a:r>
            <a:r>
              <a:rPr lang="en-US" sz="2800" dirty="0"/>
              <a:t> </a:t>
            </a:r>
            <a:r>
              <a:rPr lang="en-US" sz="2800" dirty="0" err="1"/>
              <a:t>Miroshnichenko</a:t>
            </a:r>
            <a:r>
              <a:rPr lang="en-US" sz="2800" dirty="0"/>
              <a:t> (2020). </a:t>
            </a:r>
            <a:r>
              <a:rPr lang="en-US" sz="2800" dirty="0">
                <a:hlinkClick r:id="rId2"/>
              </a:rPr>
              <a:t>https://www.pexels.com/photo/delivery-man-in-ppe-carrying-a-box-6170453/</a:t>
            </a:r>
            <a:endParaRPr lang="en-US" sz="2800" dirty="0"/>
          </a:p>
          <a:p>
            <a:pPr algn="just"/>
            <a:r>
              <a:rPr lang="en-US" sz="2800" dirty="0"/>
              <a:t>Antoni </a:t>
            </a:r>
            <a:r>
              <a:rPr lang="en-US" sz="2800" dirty="0" err="1"/>
              <a:t>Shkraba</a:t>
            </a:r>
            <a:r>
              <a:rPr lang="en-US" sz="2800" dirty="0"/>
              <a:t> (2020). </a:t>
            </a:r>
            <a:r>
              <a:rPr lang="en-US" sz="2800" dirty="0">
                <a:hlinkClick r:id="rId3"/>
              </a:rPr>
              <a:t>https://www.pexels.com/photo/man-in-green-crew-neck-shirt-holding-white-hose-5486124/</a:t>
            </a:r>
            <a:endParaRPr lang="en-US" sz="2800" dirty="0"/>
          </a:p>
          <a:p>
            <a:pPr algn="just"/>
            <a:r>
              <a:rPr lang="en-US" sz="2800" dirty="0" err="1"/>
              <a:t>Jpwell</a:t>
            </a:r>
            <a:r>
              <a:rPr lang="en-US" sz="2800" dirty="0"/>
              <a:t>(2018). https://www.pexels.com/photo/man-standing-beside-man-holding-gray-club-1325735/</a:t>
            </a:r>
          </a:p>
        </p:txBody>
      </p:sp>
    </p:spTree>
    <p:extLst>
      <p:ext uri="{BB962C8B-B14F-4D97-AF65-F5344CB8AC3E}">
        <p14:creationId xmlns:p14="http://schemas.microsoft.com/office/powerpoint/2010/main" val="3879112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F2389-454C-EF2D-3CF0-B6C1291F8BA7}"/>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89C55D7C-7941-E041-1C17-7E1BC8C1BDE4}"/>
              </a:ext>
            </a:extLst>
          </p:cNvPr>
          <p:cNvSpPr>
            <a:spLocks noGrp="1"/>
          </p:cNvSpPr>
          <p:nvPr>
            <p:ph idx="1"/>
          </p:nvPr>
        </p:nvSpPr>
        <p:spPr>
          <a:xfrm>
            <a:off x="-1" y="816638"/>
            <a:ext cx="12191999" cy="6041361"/>
          </a:xfrm>
        </p:spPr>
        <p:txBody>
          <a:bodyPr>
            <a:normAutofit/>
          </a:bodyPr>
          <a:lstStyle/>
          <a:p>
            <a:pPr algn="just"/>
            <a:r>
              <a:rPr lang="en-US" sz="2800" dirty="0"/>
              <a:t>Tiger Lily (2020). https://www.pexels.com/photo/workers-in-warehouse-4483862/</a:t>
            </a:r>
          </a:p>
        </p:txBody>
      </p:sp>
    </p:spTree>
    <p:extLst>
      <p:ext uri="{BB962C8B-B14F-4D97-AF65-F5344CB8AC3E}">
        <p14:creationId xmlns:p14="http://schemas.microsoft.com/office/powerpoint/2010/main" val="18464402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718</TotalTime>
  <Words>3147</Words>
  <Application>Microsoft Office PowerPoint</Application>
  <PresentationFormat>Widescreen</PresentationFormat>
  <Paragraphs>178</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Aptos</vt:lpstr>
      <vt:lpstr>Arial</vt:lpstr>
      <vt:lpstr>Times New Roman</vt:lpstr>
      <vt:lpstr>Trebuchet MS</vt:lpstr>
      <vt:lpstr>Wingdings 3</vt:lpstr>
      <vt:lpstr>Facet</vt:lpstr>
      <vt:lpstr>COURSE: FUNDAMENTALS OF MARKETING </vt:lpstr>
      <vt:lpstr>CHANNELS OF DISTRIBUTION </vt:lpstr>
      <vt:lpstr>CHANNELS OF DISTRIBUTION</vt:lpstr>
      <vt:lpstr>Marketing channel functions</vt:lpstr>
      <vt:lpstr>Marketing channel functions</vt:lpstr>
      <vt:lpstr>Importance of channel of distribution  </vt:lpstr>
      <vt:lpstr>Classification of distribution channels  </vt:lpstr>
      <vt:lpstr>Classification of distribution channels</vt:lpstr>
      <vt:lpstr>Types of distribution channel </vt:lpstr>
      <vt:lpstr>Types of distribution channel</vt:lpstr>
      <vt:lpstr>Industrial channels</vt:lpstr>
      <vt:lpstr>Industrial channels</vt:lpstr>
      <vt:lpstr>Industrial channels</vt:lpstr>
      <vt:lpstr>Service channels </vt:lpstr>
      <vt:lpstr>Factors influencing the selection of a channel  </vt:lpstr>
      <vt:lpstr>Market consideration</vt:lpstr>
      <vt:lpstr>2. Product consideration </vt:lpstr>
      <vt:lpstr>Product consideration</vt:lpstr>
      <vt:lpstr>3. Company consideration</vt:lpstr>
      <vt:lpstr>Middlemen consideration  </vt:lpstr>
      <vt:lpstr>Factors governing selecting a Channel of distribution</vt:lpstr>
      <vt:lpstr>The nature of the product</vt:lpstr>
      <vt:lpstr>Factors governing selecting a Channel of distribution</vt:lpstr>
      <vt:lpstr>2. The nature of the market </vt:lpstr>
      <vt:lpstr>The nature of the market</vt:lpstr>
      <vt:lpstr>THE NATURE OF MIDDLEMEN </vt:lpstr>
      <vt:lpstr>The nature of middlemen</vt:lpstr>
      <vt:lpstr>The nature and size of the manufacturing unit</vt:lpstr>
      <vt:lpstr>The nature and size of the manufacturing unit</vt:lpstr>
      <vt:lpstr>The nature of middlemen</vt:lpstr>
      <vt:lpstr>Key aspect of a middleman </vt:lpstr>
      <vt:lpstr>References  </vt:lpstr>
      <vt:lpstr>References</vt:lpstr>
      <vt:lpstr>References</vt:lpstr>
      <vt:lpstr>References</vt:lpstr>
      <vt:lpstr>References </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119</cp:revision>
  <dcterms:created xsi:type="dcterms:W3CDTF">2024-10-09T05:44:46Z</dcterms:created>
  <dcterms:modified xsi:type="dcterms:W3CDTF">2024-10-24T10:47:18Z</dcterms:modified>
</cp:coreProperties>
</file>