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9" r:id="rId3"/>
    <p:sldId id="290" r:id="rId4"/>
    <p:sldId id="307" r:id="rId5"/>
    <p:sldId id="291" r:id="rId6"/>
    <p:sldId id="308" r:id="rId7"/>
    <p:sldId id="311" r:id="rId8"/>
    <p:sldId id="310" r:id="rId9"/>
    <p:sldId id="293" r:id="rId10"/>
    <p:sldId id="294" r:id="rId11"/>
    <p:sldId id="312" r:id="rId12"/>
    <p:sldId id="313" r:id="rId13"/>
    <p:sldId id="295" r:id="rId14"/>
    <p:sldId id="314" r:id="rId15"/>
    <p:sldId id="296" r:id="rId16"/>
    <p:sldId id="297" r:id="rId17"/>
    <p:sldId id="315" r:id="rId18"/>
    <p:sldId id="298" r:id="rId19"/>
    <p:sldId id="316" r:id="rId20"/>
    <p:sldId id="299" r:id="rId21"/>
    <p:sldId id="317" r:id="rId22"/>
    <p:sldId id="318" r:id="rId23"/>
    <p:sldId id="301" r:id="rId24"/>
    <p:sldId id="302" r:id="rId25"/>
    <p:sldId id="319" r:id="rId26"/>
    <p:sldId id="303" r:id="rId27"/>
    <p:sldId id="304" r:id="rId28"/>
    <p:sldId id="320" r:id="rId29"/>
    <p:sldId id="321" r:id="rId30"/>
    <p:sldId id="305" r:id="rId31"/>
    <p:sldId id="306" r:id="rId32"/>
    <p:sldId id="322"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780"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ata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7.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s>
</file>

<file path=ppt/diagrams/_rels/data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30.svg"/></Relationships>
</file>

<file path=ppt/diagrams/_rels/data9.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50.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49.svg"/><Relationship Id="rId5" Type="http://schemas.openxmlformats.org/officeDocument/2006/relationships/image" Target="../media/image48.png"/><Relationship Id="rId10" Type="http://schemas.openxmlformats.org/officeDocument/2006/relationships/image" Target="../media/image53.svg"/><Relationship Id="rId4" Type="http://schemas.openxmlformats.org/officeDocument/2006/relationships/image" Target="../media/image11.svg"/><Relationship Id="rId9" Type="http://schemas.openxmlformats.org/officeDocument/2006/relationships/image" Target="../media/image52.png"/></Relationships>
</file>

<file path=ppt/diagrams/_rels/data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s>
</file>

<file path=ppt/diagrams/_rels/data11.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image" Target="../media/image60.svg"/><Relationship Id="rId1" Type="http://schemas.openxmlformats.org/officeDocument/2006/relationships/image" Target="../media/image59.png"/><Relationship Id="rId6" Type="http://schemas.openxmlformats.org/officeDocument/2006/relationships/image" Target="../media/image64.svg"/><Relationship Id="rId5" Type="http://schemas.openxmlformats.org/officeDocument/2006/relationships/image" Target="../media/image63.png"/><Relationship Id="rId10" Type="http://schemas.openxmlformats.org/officeDocument/2006/relationships/image" Target="../media/image68.svg"/><Relationship Id="rId4" Type="http://schemas.openxmlformats.org/officeDocument/2006/relationships/image" Target="../media/image62.svg"/><Relationship Id="rId9" Type="http://schemas.openxmlformats.org/officeDocument/2006/relationships/image" Target="../media/image67.pn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4.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7.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10" Type="http://schemas.openxmlformats.org/officeDocument/2006/relationships/image" Target="../media/image42.svg"/><Relationship Id="rId4" Type="http://schemas.openxmlformats.org/officeDocument/2006/relationships/image" Target="../media/image36.svg"/><Relationship Id="rId9" Type="http://schemas.openxmlformats.org/officeDocument/2006/relationships/image" Target="../media/image41.png"/></Relationships>
</file>

<file path=ppt/diagrams/_rels/drawing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45.svg"/><Relationship Id="rId5" Type="http://schemas.openxmlformats.org/officeDocument/2006/relationships/image" Target="../media/image44.png"/><Relationship Id="rId4" Type="http://schemas.openxmlformats.org/officeDocument/2006/relationships/image" Target="../media/image30.svg"/></Relationships>
</file>

<file path=ppt/diagrams/_rels/drawing9.xml.rels><?xml version="1.0" encoding="UTF-8" standalone="yes"?>
<Relationships xmlns="http://schemas.openxmlformats.org/package/2006/relationships"><Relationship Id="rId8"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50.png"/><Relationship Id="rId2" Type="http://schemas.openxmlformats.org/officeDocument/2006/relationships/image" Target="../media/image47.svg"/><Relationship Id="rId1" Type="http://schemas.openxmlformats.org/officeDocument/2006/relationships/image" Target="../media/image46.png"/><Relationship Id="rId6" Type="http://schemas.openxmlformats.org/officeDocument/2006/relationships/image" Target="../media/image49.svg"/><Relationship Id="rId5" Type="http://schemas.openxmlformats.org/officeDocument/2006/relationships/image" Target="../media/image48.png"/><Relationship Id="rId10" Type="http://schemas.openxmlformats.org/officeDocument/2006/relationships/image" Target="../media/image53.svg"/><Relationship Id="rId4" Type="http://schemas.openxmlformats.org/officeDocument/2006/relationships/image" Target="../media/image11.svg"/><Relationship Id="rId9" Type="http://schemas.openxmlformats.org/officeDocument/2006/relationships/image" Target="../media/image52.png"/></Relationships>
</file>

<file path=ppt/diagrams/_rels/drawing1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66.svg"/><Relationship Id="rId3" Type="http://schemas.openxmlformats.org/officeDocument/2006/relationships/image" Target="../media/image61.png"/><Relationship Id="rId7" Type="http://schemas.openxmlformats.org/officeDocument/2006/relationships/image" Target="../media/image65.png"/><Relationship Id="rId2" Type="http://schemas.openxmlformats.org/officeDocument/2006/relationships/image" Target="../media/image60.svg"/><Relationship Id="rId1" Type="http://schemas.openxmlformats.org/officeDocument/2006/relationships/image" Target="../media/image59.png"/><Relationship Id="rId6" Type="http://schemas.openxmlformats.org/officeDocument/2006/relationships/image" Target="../media/image64.svg"/><Relationship Id="rId5" Type="http://schemas.openxmlformats.org/officeDocument/2006/relationships/image" Target="../media/image63.png"/><Relationship Id="rId10" Type="http://schemas.openxmlformats.org/officeDocument/2006/relationships/image" Target="../media/image68.svg"/><Relationship Id="rId4" Type="http://schemas.openxmlformats.org/officeDocument/2006/relationships/image" Target="../media/image62.svg"/><Relationship Id="rId9" Type="http://schemas.openxmlformats.org/officeDocument/2006/relationships/image" Target="../media/image67.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0C222C-9B15-4E61-94B8-DFF9954AE757}"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C248868-6CB0-4DB0-BB91-810127C0088D}">
      <dgm:prSet/>
      <dgm:spPr/>
      <dgm:t>
        <a:bodyPr/>
        <a:lstStyle/>
        <a:p>
          <a:r>
            <a:rPr lang="en-US"/>
            <a:t>Understand the procurement thresholds</a:t>
          </a:r>
        </a:p>
      </dgm:t>
    </dgm:pt>
    <dgm:pt modelId="{2E8DBFF3-185F-4404-91AE-9DF23F7AE687}" type="parTrans" cxnId="{07595BC7-CC98-4112-8461-78D4CD501434}">
      <dgm:prSet/>
      <dgm:spPr/>
      <dgm:t>
        <a:bodyPr/>
        <a:lstStyle/>
        <a:p>
          <a:endParaRPr lang="en-US"/>
        </a:p>
      </dgm:t>
    </dgm:pt>
    <dgm:pt modelId="{72F2327A-D45E-4B83-ABDA-8E3B3FF72CDA}" type="sibTrans" cxnId="{07595BC7-CC98-4112-8461-78D4CD501434}">
      <dgm:prSet/>
      <dgm:spPr/>
      <dgm:t>
        <a:bodyPr/>
        <a:lstStyle/>
        <a:p>
          <a:endParaRPr lang="en-US"/>
        </a:p>
      </dgm:t>
    </dgm:pt>
    <dgm:pt modelId="{96AFB698-5105-445F-B574-C3B84C81CBE6}">
      <dgm:prSet/>
      <dgm:spPr/>
      <dgm:t>
        <a:bodyPr/>
        <a:lstStyle/>
        <a:p>
          <a:r>
            <a:rPr lang="en-US"/>
            <a:t>Identify different procurement methods</a:t>
          </a:r>
        </a:p>
      </dgm:t>
    </dgm:pt>
    <dgm:pt modelId="{3E89F951-FC1C-4A1B-842F-0A2BAE300F98}" type="parTrans" cxnId="{6B17DAD8-B33F-42E6-8F68-5FD00B7C1DF8}">
      <dgm:prSet/>
      <dgm:spPr/>
      <dgm:t>
        <a:bodyPr/>
        <a:lstStyle/>
        <a:p>
          <a:endParaRPr lang="en-US"/>
        </a:p>
      </dgm:t>
    </dgm:pt>
    <dgm:pt modelId="{FB9045A4-8FD9-43AF-822F-1D7F6BD4BDC2}" type="sibTrans" cxnId="{6B17DAD8-B33F-42E6-8F68-5FD00B7C1DF8}">
      <dgm:prSet/>
      <dgm:spPr/>
      <dgm:t>
        <a:bodyPr/>
        <a:lstStyle/>
        <a:p>
          <a:endParaRPr lang="en-US"/>
        </a:p>
      </dgm:t>
    </dgm:pt>
    <dgm:pt modelId="{739DAA45-DBBE-47FA-BA56-0C19EDA90A6C}">
      <dgm:prSet/>
      <dgm:spPr/>
      <dgm:t>
        <a:bodyPr/>
        <a:lstStyle/>
        <a:p>
          <a:r>
            <a:rPr lang="en-US"/>
            <a:t>Apply different procurement evaluation criteria’s</a:t>
          </a:r>
        </a:p>
      </dgm:t>
    </dgm:pt>
    <dgm:pt modelId="{F8D6049C-AE92-455E-8DB4-847061BBCEE0}" type="parTrans" cxnId="{85E32234-5B21-4AA6-9E6C-96F70E8F87CE}">
      <dgm:prSet/>
      <dgm:spPr/>
      <dgm:t>
        <a:bodyPr/>
        <a:lstStyle/>
        <a:p>
          <a:endParaRPr lang="en-US"/>
        </a:p>
      </dgm:t>
    </dgm:pt>
    <dgm:pt modelId="{9B80E527-18D6-4B25-8AC4-EA6C8ABC47FD}" type="sibTrans" cxnId="{85E32234-5B21-4AA6-9E6C-96F70E8F87CE}">
      <dgm:prSet/>
      <dgm:spPr/>
      <dgm:t>
        <a:bodyPr/>
        <a:lstStyle/>
        <a:p>
          <a:endParaRPr lang="en-US"/>
        </a:p>
      </dgm:t>
    </dgm:pt>
    <dgm:pt modelId="{970BC2E7-822F-4C46-A599-8AAC732B2B5C}" type="pres">
      <dgm:prSet presAssocID="{070C222C-9B15-4E61-94B8-DFF9954AE757}" presName="root" presStyleCnt="0">
        <dgm:presLayoutVars>
          <dgm:dir/>
          <dgm:resizeHandles val="exact"/>
        </dgm:presLayoutVars>
      </dgm:prSet>
      <dgm:spPr/>
    </dgm:pt>
    <dgm:pt modelId="{3D6A47F2-B291-433D-AD30-4F951602C1F3}" type="pres">
      <dgm:prSet presAssocID="{1C248868-6CB0-4DB0-BB91-810127C0088D}" presName="compNode" presStyleCnt="0"/>
      <dgm:spPr/>
    </dgm:pt>
    <dgm:pt modelId="{DC448365-E7B1-47A7-B012-9CEB25AA5F76}" type="pres">
      <dgm:prSet presAssocID="{1C248868-6CB0-4DB0-BB91-810127C0088D}" presName="bgRect" presStyleLbl="bgShp" presStyleIdx="0" presStyleCnt="3"/>
      <dgm:spPr/>
    </dgm:pt>
    <dgm:pt modelId="{40D2DDB8-3354-4DB4-9740-081CFA29D586}" type="pres">
      <dgm:prSet presAssocID="{1C248868-6CB0-4DB0-BB91-810127C0088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D9B8E284-EBBC-4DE0-8298-BF511738DED3}" type="pres">
      <dgm:prSet presAssocID="{1C248868-6CB0-4DB0-BB91-810127C0088D}" presName="spaceRect" presStyleCnt="0"/>
      <dgm:spPr/>
    </dgm:pt>
    <dgm:pt modelId="{3B96ED71-A678-4C2C-BFB1-72BDC08A3298}" type="pres">
      <dgm:prSet presAssocID="{1C248868-6CB0-4DB0-BB91-810127C0088D}" presName="parTx" presStyleLbl="revTx" presStyleIdx="0" presStyleCnt="3">
        <dgm:presLayoutVars>
          <dgm:chMax val="0"/>
          <dgm:chPref val="0"/>
        </dgm:presLayoutVars>
      </dgm:prSet>
      <dgm:spPr/>
    </dgm:pt>
    <dgm:pt modelId="{9DA424EA-E41D-4783-89E8-F3A2AC208AC1}" type="pres">
      <dgm:prSet presAssocID="{72F2327A-D45E-4B83-ABDA-8E3B3FF72CDA}" presName="sibTrans" presStyleCnt="0"/>
      <dgm:spPr/>
    </dgm:pt>
    <dgm:pt modelId="{F5407056-5346-40E2-9E3C-C487721412C1}" type="pres">
      <dgm:prSet presAssocID="{96AFB698-5105-445F-B574-C3B84C81CBE6}" presName="compNode" presStyleCnt="0"/>
      <dgm:spPr/>
    </dgm:pt>
    <dgm:pt modelId="{2BE62BF4-9946-4C8D-A35F-62D1AC69C043}" type="pres">
      <dgm:prSet presAssocID="{96AFB698-5105-445F-B574-C3B84C81CBE6}" presName="bgRect" presStyleLbl="bgShp" presStyleIdx="1" presStyleCnt="3"/>
      <dgm:spPr/>
    </dgm:pt>
    <dgm:pt modelId="{24B150DF-6E6D-4B6A-B45E-88A31D6B2586}" type="pres">
      <dgm:prSet presAssocID="{96AFB698-5105-445F-B574-C3B84C81CBE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14952A49-A511-4ACD-907B-A20BD38C60A0}" type="pres">
      <dgm:prSet presAssocID="{96AFB698-5105-445F-B574-C3B84C81CBE6}" presName="spaceRect" presStyleCnt="0"/>
      <dgm:spPr/>
    </dgm:pt>
    <dgm:pt modelId="{0BD6DB73-8CEB-4159-9919-F78F2445BCC4}" type="pres">
      <dgm:prSet presAssocID="{96AFB698-5105-445F-B574-C3B84C81CBE6}" presName="parTx" presStyleLbl="revTx" presStyleIdx="1" presStyleCnt="3">
        <dgm:presLayoutVars>
          <dgm:chMax val="0"/>
          <dgm:chPref val="0"/>
        </dgm:presLayoutVars>
      </dgm:prSet>
      <dgm:spPr/>
    </dgm:pt>
    <dgm:pt modelId="{79A09ADA-1D26-496A-B5D5-50B92F40D719}" type="pres">
      <dgm:prSet presAssocID="{FB9045A4-8FD9-43AF-822F-1D7F6BD4BDC2}" presName="sibTrans" presStyleCnt="0"/>
      <dgm:spPr/>
    </dgm:pt>
    <dgm:pt modelId="{C7B367EA-89E9-4312-91F0-A49061DCC904}" type="pres">
      <dgm:prSet presAssocID="{739DAA45-DBBE-47FA-BA56-0C19EDA90A6C}" presName="compNode" presStyleCnt="0"/>
      <dgm:spPr/>
    </dgm:pt>
    <dgm:pt modelId="{701AB9EA-0315-4293-9B3C-523B028E5D2B}" type="pres">
      <dgm:prSet presAssocID="{739DAA45-DBBE-47FA-BA56-0C19EDA90A6C}" presName="bgRect" presStyleLbl="bgShp" presStyleIdx="2" presStyleCnt="3"/>
      <dgm:spPr/>
    </dgm:pt>
    <dgm:pt modelId="{5E18C480-9725-4979-ACDA-AFF7230C0600}" type="pres">
      <dgm:prSet presAssocID="{739DAA45-DBBE-47FA-BA56-0C19EDA90A6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10D1434C-FF23-43FD-87C6-0EE6CD67A7E8}" type="pres">
      <dgm:prSet presAssocID="{739DAA45-DBBE-47FA-BA56-0C19EDA90A6C}" presName="spaceRect" presStyleCnt="0"/>
      <dgm:spPr/>
    </dgm:pt>
    <dgm:pt modelId="{8B8D732F-0423-40C8-95CB-6CFC87BFA829}" type="pres">
      <dgm:prSet presAssocID="{739DAA45-DBBE-47FA-BA56-0C19EDA90A6C}" presName="parTx" presStyleLbl="revTx" presStyleIdx="2" presStyleCnt="3">
        <dgm:presLayoutVars>
          <dgm:chMax val="0"/>
          <dgm:chPref val="0"/>
        </dgm:presLayoutVars>
      </dgm:prSet>
      <dgm:spPr/>
    </dgm:pt>
  </dgm:ptLst>
  <dgm:cxnLst>
    <dgm:cxn modelId="{BA46CD03-E5CD-41DB-958E-F98E5856D45A}" type="presOf" srcId="{070C222C-9B15-4E61-94B8-DFF9954AE757}" destId="{970BC2E7-822F-4C46-A599-8AAC732B2B5C}" srcOrd="0" destOrd="0" presId="urn:microsoft.com/office/officeart/2018/2/layout/IconVerticalSolidList"/>
    <dgm:cxn modelId="{9E86B015-72AA-4B51-9223-44F312275D12}" type="presOf" srcId="{96AFB698-5105-445F-B574-C3B84C81CBE6}" destId="{0BD6DB73-8CEB-4159-9919-F78F2445BCC4}" srcOrd="0" destOrd="0" presId="urn:microsoft.com/office/officeart/2018/2/layout/IconVerticalSolidList"/>
    <dgm:cxn modelId="{85E32234-5B21-4AA6-9E6C-96F70E8F87CE}" srcId="{070C222C-9B15-4E61-94B8-DFF9954AE757}" destId="{739DAA45-DBBE-47FA-BA56-0C19EDA90A6C}" srcOrd="2" destOrd="0" parTransId="{F8D6049C-AE92-455E-8DB4-847061BBCEE0}" sibTransId="{9B80E527-18D6-4B25-8AC4-EA6C8ABC47FD}"/>
    <dgm:cxn modelId="{E26C4890-1A8D-49BC-8515-F6BEB0FDB2A6}" type="presOf" srcId="{1C248868-6CB0-4DB0-BB91-810127C0088D}" destId="{3B96ED71-A678-4C2C-BFB1-72BDC08A3298}" srcOrd="0" destOrd="0" presId="urn:microsoft.com/office/officeart/2018/2/layout/IconVerticalSolidList"/>
    <dgm:cxn modelId="{2932CC98-79B2-4346-B285-15887928F933}" type="presOf" srcId="{739DAA45-DBBE-47FA-BA56-0C19EDA90A6C}" destId="{8B8D732F-0423-40C8-95CB-6CFC87BFA829}" srcOrd="0" destOrd="0" presId="urn:microsoft.com/office/officeart/2018/2/layout/IconVerticalSolidList"/>
    <dgm:cxn modelId="{07595BC7-CC98-4112-8461-78D4CD501434}" srcId="{070C222C-9B15-4E61-94B8-DFF9954AE757}" destId="{1C248868-6CB0-4DB0-BB91-810127C0088D}" srcOrd="0" destOrd="0" parTransId="{2E8DBFF3-185F-4404-91AE-9DF23F7AE687}" sibTransId="{72F2327A-D45E-4B83-ABDA-8E3B3FF72CDA}"/>
    <dgm:cxn modelId="{6B17DAD8-B33F-42E6-8F68-5FD00B7C1DF8}" srcId="{070C222C-9B15-4E61-94B8-DFF9954AE757}" destId="{96AFB698-5105-445F-B574-C3B84C81CBE6}" srcOrd="1" destOrd="0" parTransId="{3E89F951-FC1C-4A1B-842F-0A2BAE300F98}" sibTransId="{FB9045A4-8FD9-43AF-822F-1D7F6BD4BDC2}"/>
    <dgm:cxn modelId="{D0C830BD-575B-4C7E-ABD0-17F1F0F064E9}" type="presParOf" srcId="{970BC2E7-822F-4C46-A599-8AAC732B2B5C}" destId="{3D6A47F2-B291-433D-AD30-4F951602C1F3}" srcOrd="0" destOrd="0" presId="urn:microsoft.com/office/officeart/2018/2/layout/IconVerticalSolidList"/>
    <dgm:cxn modelId="{AFFD5A71-2F3F-49D0-A40E-E57C97A52755}" type="presParOf" srcId="{3D6A47F2-B291-433D-AD30-4F951602C1F3}" destId="{DC448365-E7B1-47A7-B012-9CEB25AA5F76}" srcOrd="0" destOrd="0" presId="urn:microsoft.com/office/officeart/2018/2/layout/IconVerticalSolidList"/>
    <dgm:cxn modelId="{E69AD896-E6C2-4796-853E-99D2772FEC05}" type="presParOf" srcId="{3D6A47F2-B291-433D-AD30-4F951602C1F3}" destId="{40D2DDB8-3354-4DB4-9740-081CFA29D586}" srcOrd="1" destOrd="0" presId="urn:microsoft.com/office/officeart/2018/2/layout/IconVerticalSolidList"/>
    <dgm:cxn modelId="{AE385F8C-55DD-420B-8EC6-68A8E8F3094A}" type="presParOf" srcId="{3D6A47F2-B291-433D-AD30-4F951602C1F3}" destId="{D9B8E284-EBBC-4DE0-8298-BF511738DED3}" srcOrd="2" destOrd="0" presId="urn:microsoft.com/office/officeart/2018/2/layout/IconVerticalSolidList"/>
    <dgm:cxn modelId="{87C1C4A8-D9BB-4557-9429-4FA4D52D078E}" type="presParOf" srcId="{3D6A47F2-B291-433D-AD30-4F951602C1F3}" destId="{3B96ED71-A678-4C2C-BFB1-72BDC08A3298}" srcOrd="3" destOrd="0" presId="urn:microsoft.com/office/officeart/2018/2/layout/IconVerticalSolidList"/>
    <dgm:cxn modelId="{D25E710A-2B1B-44F4-8F5C-B2EF214AD023}" type="presParOf" srcId="{970BC2E7-822F-4C46-A599-8AAC732B2B5C}" destId="{9DA424EA-E41D-4783-89E8-F3A2AC208AC1}" srcOrd="1" destOrd="0" presId="urn:microsoft.com/office/officeart/2018/2/layout/IconVerticalSolidList"/>
    <dgm:cxn modelId="{97131FEF-461E-42E9-B22F-F20F04ABE034}" type="presParOf" srcId="{970BC2E7-822F-4C46-A599-8AAC732B2B5C}" destId="{F5407056-5346-40E2-9E3C-C487721412C1}" srcOrd="2" destOrd="0" presId="urn:microsoft.com/office/officeart/2018/2/layout/IconVerticalSolidList"/>
    <dgm:cxn modelId="{4E61783D-D8DD-4C93-8A85-E402F3C8A100}" type="presParOf" srcId="{F5407056-5346-40E2-9E3C-C487721412C1}" destId="{2BE62BF4-9946-4C8D-A35F-62D1AC69C043}" srcOrd="0" destOrd="0" presId="urn:microsoft.com/office/officeart/2018/2/layout/IconVerticalSolidList"/>
    <dgm:cxn modelId="{0EAD1654-0A5C-485D-9EC4-5FF8FCBF8C8C}" type="presParOf" srcId="{F5407056-5346-40E2-9E3C-C487721412C1}" destId="{24B150DF-6E6D-4B6A-B45E-88A31D6B2586}" srcOrd="1" destOrd="0" presId="urn:microsoft.com/office/officeart/2018/2/layout/IconVerticalSolidList"/>
    <dgm:cxn modelId="{F36A822F-3324-4D7C-A04C-CD6E3A0F1B73}" type="presParOf" srcId="{F5407056-5346-40E2-9E3C-C487721412C1}" destId="{14952A49-A511-4ACD-907B-A20BD38C60A0}" srcOrd="2" destOrd="0" presId="urn:microsoft.com/office/officeart/2018/2/layout/IconVerticalSolidList"/>
    <dgm:cxn modelId="{C75A4BA3-509A-4863-8F03-7EBD4FBC34B5}" type="presParOf" srcId="{F5407056-5346-40E2-9E3C-C487721412C1}" destId="{0BD6DB73-8CEB-4159-9919-F78F2445BCC4}" srcOrd="3" destOrd="0" presId="urn:microsoft.com/office/officeart/2018/2/layout/IconVerticalSolidList"/>
    <dgm:cxn modelId="{8CBD038E-EDEC-4E02-812D-C004C9238F12}" type="presParOf" srcId="{970BC2E7-822F-4C46-A599-8AAC732B2B5C}" destId="{79A09ADA-1D26-496A-B5D5-50B92F40D719}" srcOrd="3" destOrd="0" presId="urn:microsoft.com/office/officeart/2018/2/layout/IconVerticalSolidList"/>
    <dgm:cxn modelId="{34F6F653-B8C0-43FC-97D2-2714A1649890}" type="presParOf" srcId="{970BC2E7-822F-4C46-A599-8AAC732B2B5C}" destId="{C7B367EA-89E9-4312-91F0-A49061DCC904}" srcOrd="4" destOrd="0" presId="urn:microsoft.com/office/officeart/2018/2/layout/IconVerticalSolidList"/>
    <dgm:cxn modelId="{DB8CC72B-926C-4923-B001-3B0C92F8D553}" type="presParOf" srcId="{C7B367EA-89E9-4312-91F0-A49061DCC904}" destId="{701AB9EA-0315-4293-9B3C-523B028E5D2B}" srcOrd="0" destOrd="0" presId="urn:microsoft.com/office/officeart/2018/2/layout/IconVerticalSolidList"/>
    <dgm:cxn modelId="{C774E5CF-90CC-4E1C-9137-DACDA95F0F03}" type="presParOf" srcId="{C7B367EA-89E9-4312-91F0-A49061DCC904}" destId="{5E18C480-9725-4979-ACDA-AFF7230C0600}" srcOrd="1" destOrd="0" presId="urn:microsoft.com/office/officeart/2018/2/layout/IconVerticalSolidList"/>
    <dgm:cxn modelId="{E6ABA53F-F549-4423-AFA1-1C3D0CD101D2}" type="presParOf" srcId="{C7B367EA-89E9-4312-91F0-A49061DCC904}" destId="{10D1434C-FF23-43FD-87C6-0EE6CD67A7E8}" srcOrd="2" destOrd="0" presId="urn:microsoft.com/office/officeart/2018/2/layout/IconVerticalSolidList"/>
    <dgm:cxn modelId="{E275673E-9E73-4306-934D-CA59C1F2F556}" type="presParOf" srcId="{C7B367EA-89E9-4312-91F0-A49061DCC904}" destId="{8B8D732F-0423-40C8-95CB-6CFC87BFA82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2DDEE6-F7B0-45CE-9555-9BD9453C289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AB85357-302A-4CBA-949B-10D03C8205C8}">
      <dgm:prSet/>
      <dgm:spPr/>
      <dgm:t>
        <a:bodyPr/>
        <a:lstStyle/>
        <a:p>
          <a:r>
            <a:rPr lang="en-US"/>
            <a:t>The threshold for procurement methods is the established maximum or minimum financial limits that must not be exceeded when applying a particular procurement method for goods services or works</a:t>
          </a:r>
        </a:p>
      </dgm:t>
    </dgm:pt>
    <dgm:pt modelId="{C7197CA9-DE2E-4F35-A170-CA7A71C58CA3}" type="parTrans" cxnId="{E9D59ACC-5068-462D-B3F0-2FE08742EE80}">
      <dgm:prSet/>
      <dgm:spPr/>
      <dgm:t>
        <a:bodyPr/>
        <a:lstStyle/>
        <a:p>
          <a:endParaRPr lang="en-US"/>
        </a:p>
      </dgm:t>
    </dgm:pt>
    <dgm:pt modelId="{78DC9561-8C2B-4F4F-A53D-F40FA7E7AC4C}" type="sibTrans" cxnId="{E9D59ACC-5068-462D-B3F0-2FE08742EE80}">
      <dgm:prSet/>
      <dgm:spPr/>
      <dgm:t>
        <a:bodyPr/>
        <a:lstStyle/>
        <a:p>
          <a:endParaRPr lang="en-US"/>
        </a:p>
      </dgm:t>
    </dgm:pt>
    <dgm:pt modelId="{9F9F8286-D755-4986-9AEF-2C63934042F2}">
      <dgm:prSet/>
      <dgm:spPr/>
      <dgm:t>
        <a:bodyPr/>
        <a:lstStyle/>
        <a:p>
          <a:r>
            <a:rPr lang="en-US" dirty="0"/>
            <a:t>Procurement threshold represents approximate tender value in monetary terms for purposes of guiding the choice and use of appropriate procurement method for the solicitation of offers from the suppliers</a:t>
          </a:r>
        </a:p>
      </dgm:t>
    </dgm:pt>
    <dgm:pt modelId="{FFD2A479-743E-43C7-9B87-52327B690D0A}" type="parTrans" cxnId="{4369CC95-F9D9-4D6D-877B-127AF5537218}">
      <dgm:prSet/>
      <dgm:spPr/>
      <dgm:t>
        <a:bodyPr/>
        <a:lstStyle/>
        <a:p>
          <a:endParaRPr lang="en-US"/>
        </a:p>
      </dgm:t>
    </dgm:pt>
    <dgm:pt modelId="{2EFB94D8-7129-47FC-A23E-567AC0CA19F3}" type="sibTrans" cxnId="{4369CC95-F9D9-4D6D-877B-127AF5537218}">
      <dgm:prSet/>
      <dgm:spPr/>
      <dgm:t>
        <a:bodyPr/>
        <a:lstStyle/>
        <a:p>
          <a:endParaRPr lang="en-US"/>
        </a:p>
      </dgm:t>
    </dgm:pt>
    <dgm:pt modelId="{9D36ABF6-222F-49AE-96E8-A672C7FA484E}">
      <dgm:prSet/>
      <dgm:spPr/>
      <dgm:t>
        <a:bodyPr/>
        <a:lstStyle/>
        <a:p>
          <a:r>
            <a:rPr lang="en-US"/>
            <a:t>In public procurement practice, the procurement threshold is normally designed in a tabular format called threshold matrix</a:t>
          </a:r>
        </a:p>
      </dgm:t>
    </dgm:pt>
    <dgm:pt modelId="{A528D977-B9EC-4CD1-8276-57BB2A3985DA}" type="parTrans" cxnId="{D3FFA50E-0933-4D17-AD98-FD046ED6B9A0}">
      <dgm:prSet/>
      <dgm:spPr/>
      <dgm:t>
        <a:bodyPr/>
        <a:lstStyle/>
        <a:p>
          <a:endParaRPr lang="en-US"/>
        </a:p>
      </dgm:t>
    </dgm:pt>
    <dgm:pt modelId="{A8161CF7-C4BA-4479-8401-CD57E0FD0E8B}" type="sibTrans" cxnId="{D3FFA50E-0933-4D17-AD98-FD046ED6B9A0}">
      <dgm:prSet/>
      <dgm:spPr/>
      <dgm:t>
        <a:bodyPr/>
        <a:lstStyle/>
        <a:p>
          <a:endParaRPr lang="en-US"/>
        </a:p>
      </dgm:t>
    </dgm:pt>
    <dgm:pt modelId="{F2559ADC-E4BA-40FC-BDEB-53E3833D6E75}" type="pres">
      <dgm:prSet presAssocID="{392DDEE6-F7B0-45CE-9555-9BD9453C2896}" presName="root" presStyleCnt="0">
        <dgm:presLayoutVars>
          <dgm:dir/>
          <dgm:resizeHandles val="exact"/>
        </dgm:presLayoutVars>
      </dgm:prSet>
      <dgm:spPr/>
    </dgm:pt>
    <dgm:pt modelId="{50925E01-C2C9-4BF0-B703-72C7D728B632}" type="pres">
      <dgm:prSet presAssocID="{6AB85357-302A-4CBA-949B-10D03C8205C8}" presName="compNode" presStyleCnt="0"/>
      <dgm:spPr/>
    </dgm:pt>
    <dgm:pt modelId="{96BF511A-733B-4729-9F9F-978A3D3B565D}" type="pres">
      <dgm:prSet presAssocID="{6AB85357-302A-4CBA-949B-10D03C8205C8}" presName="bgRect" presStyleLbl="bgShp" presStyleIdx="0" presStyleCnt="3"/>
      <dgm:spPr/>
    </dgm:pt>
    <dgm:pt modelId="{72DB24D1-5055-49EE-B424-A2D755AD39E2}" type="pres">
      <dgm:prSet presAssocID="{6AB85357-302A-4CBA-949B-10D03C8205C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68B547EB-8A09-4830-8567-C79A0C467BD1}" type="pres">
      <dgm:prSet presAssocID="{6AB85357-302A-4CBA-949B-10D03C8205C8}" presName="spaceRect" presStyleCnt="0"/>
      <dgm:spPr/>
    </dgm:pt>
    <dgm:pt modelId="{6E84216E-ACDD-4CA8-8B55-2D377499DE9B}" type="pres">
      <dgm:prSet presAssocID="{6AB85357-302A-4CBA-949B-10D03C8205C8}" presName="parTx" presStyleLbl="revTx" presStyleIdx="0" presStyleCnt="3">
        <dgm:presLayoutVars>
          <dgm:chMax val="0"/>
          <dgm:chPref val="0"/>
        </dgm:presLayoutVars>
      </dgm:prSet>
      <dgm:spPr/>
    </dgm:pt>
    <dgm:pt modelId="{A0C4E32C-CE9E-467A-AE86-7DDA72E6D628}" type="pres">
      <dgm:prSet presAssocID="{78DC9561-8C2B-4F4F-A53D-F40FA7E7AC4C}" presName="sibTrans" presStyleCnt="0"/>
      <dgm:spPr/>
    </dgm:pt>
    <dgm:pt modelId="{F06D2C59-C808-4391-AC5C-8E8191F0E582}" type="pres">
      <dgm:prSet presAssocID="{9F9F8286-D755-4986-9AEF-2C63934042F2}" presName="compNode" presStyleCnt="0"/>
      <dgm:spPr/>
    </dgm:pt>
    <dgm:pt modelId="{62046486-C9F9-4B86-94FE-6909116C75AB}" type="pres">
      <dgm:prSet presAssocID="{9F9F8286-D755-4986-9AEF-2C63934042F2}" presName="bgRect" presStyleLbl="bgShp" presStyleIdx="1" presStyleCnt="3"/>
      <dgm:spPr/>
    </dgm:pt>
    <dgm:pt modelId="{331E36F5-BA82-43B1-AFF8-CD1CE9D68463}" type="pres">
      <dgm:prSet presAssocID="{9F9F8286-D755-4986-9AEF-2C63934042F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9CD79CA0-3E13-4B17-B7DF-97F5DBEED9FF}" type="pres">
      <dgm:prSet presAssocID="{9F9F8286-D755-4986-9AEF-2C63934042F2}" presName="spaceRect" presStyleCnt="0"/>
      <dgm:spPr/>
    </dgm:pt>
    <dgm:pt modelId="{CD5500C4-6369-4F0C-BDAF-74DA652A6930}" type="pres">
      <dgm:prSet presAssocID="{9F9F8286-D755-4986-9AEF-2C63934042F2}" presName="parTx" presStyleLbl="revTx" presStyleIdx="1" presStyleCnt="3">
        <dgm:presLayoutVars>
          <dgm:chMax val="0"/>
          <dgm:chPref val="0"/>
        </dgm:presLayoutVars>
      </dgm:prSet>
      <dgm:spPr/>
    </dgm:pt>
    <dgm:pt modelId="{43D07EAB-A29F-44E9-A879-A95BCC0A4D2B}" type="pres">
      <dgm:prSet presAssocID="{2EFB94D8-7129-47FC-A23E-567AC0CA19F3}" presName="sibTrans" presStyleCnt="0"/>
      <dgm:spPr/>
    </dgm:pt>
    <dgm:pt modelId="{0A2B3DEA-4F06-4253-90C9-E3CADAF1D7D7}" type="pres">
      <dgm:prSet presAssocID="{9D36ABF6-222F-49AE-96E8-A672C7FA484E}" presName="compNode" presStyleCnt="0"/>
      <dgm:spPr/>
    </dgm:pt>
    <dgm:pt modelId="{D79361FE-5812-44FF-84BB-999C424A2018}" type="pres">
      <dgm:prSet presAssocID="{9D36ABF6-222F-49AE-96E8-A672C7FA484E}" presName="bgRect" presStyleLbl="bgShp" presStyleIdx="2" presStyleCnt="3"/>
      <dgm:spPr/>
    </dgm:pt>
    <dgm:pt modelId="{4ADF5BAE-897B-433A-A932-4D6E6CC48FCC}" type="pres">
      <dgm:prSet presAssocID="{9D36ABF6-222F-49AE-96E8-A672C7FA484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96ED8FE5-B705-4560-B6BB-767B656BFF1E}" type="pres">
      <dgm:prSet presAssocID="{9D36ABF6-222F-49AE-96E8-A672C7FA484E}" presName="spaceRect" presStyleCnt="0"/>
      <dgm:spPr/>
    </dgm:pt>
    <dgm:pt modelId="{CE7D9543-1F92-489D-B4FF-736CD860FB94}" type="pres">
      <dgm:prSet presAssocID="{9D36ABF6-222F-49AE-96E8-A672C7FA484E}" presName="parTx" presStyleLbl="revTx" presStyleIdx="2" presStyleCnt="3">
        <dgm:presLayoutVars>
          <dgm:chMax val="0"/>
          <dgm:chPref val="0"/>
        </dgm:presLayoutVars>
      </dgm:prSet>
      <dgm:spPr/>
    </dgm:pt>
  </dgm:ptLst>
  <dgm:cxnLst>
    <dgm:cxn modelId="{D3FFA50E-0933-4D17-AD98-FD046ED6B9A0}" srcId="{392DDEE6-F7B0-45CE-9555-9BD9453C2896}" destId="{9D36ABF6-222F-49AE-96E8-A672C7FA484E}" srcOrd="2" destOrd="0" parTransId="{A528D977-B9EC-4CD1-8276-57BB2A3985DA}" sibTransId="{A8161CF7-C4BA-4479-8401-CD57E0FD0E8B}"/>
    <dgm:cxn modelId="{FCA59257-B9A3-407E-8B38-ACA289C5CE1D}" type="presOf" srcId="{9D36ABF6-222F-49AE-96E8-A672C7FA484E}" destId="{CE7D9543-1F92-489D-B4FF-736CD860FB94}" srcOrd="0" destOrd="0" presId="urn:microsoft.com/office/officeart/2018/2/layout/IconVerticalSolidList"/>
    <dgm:cxn modelId="{0F88F486-D7BC-477D-8472-C24525B59C01}" type="presOf" srcId="{9F9F8286-D755-4986-9AEF-2C63934042F2}" destId="{CD5500C4-6369-4F0C-BDAF-74DA652A6930}" srcOrd="0" destOrd="0" presId="urn:microsoft.com/office/officeart/2018/2/layout/IconVerticalSolidList"/>
    <dgm:cxn modelId="{4369CC95-F9D9-4D6D-877B-127AF5537218}" srcId="{392DDEE6-F7B0-45CE-9555-9BD9453C2896}" destId="{9F9F8286-D755-4986-9AEF-2C63934042F2}" srcOrd="1" destOrd="0" parTransId="{FFD2A479-743E-43C7-9B87-52327B690D0A}" sibTransId="{2EFB94D8-7129-47FC-A23E-567AC0CA19F3}"/>
    <dgm:cxn modelId="{3F46E6AE-24AF-41EC-AED5-F556C74F4C99}" type="presOf" srcId="{392DDEE6-F7B0-45CE-9555-9BD9453C2896}" destId="{F2559ADC-E4BA-40FC-BDEB-53E3833D6E75}" srcOrd="0" destOrd="0" presId="urn:microsoft.com/office/officeart/2018/2/layout/IconVerticalSolidList"/>
    <dgm:cxn modelId="{E9D59ACC-5068-462D-B3F0-2FE08742EE80}" srcId="{392DDEE6-F7B0-45CE-9555-9BD9453C2896}" destId="{6AB85357-302A-4CBA-949B-10D03C8205C8}" srcOrd="0" destOrd="0" parTransId="{C7197CA9-DE2E-4F35-A170-CA7A71C58CA3}" sibTransId="{78DC9561-8C2B-4F4F-A53D-F40FA7E7AC4C}"/>
    <dgm:cxn modelId="{8E3FA8D6-8EBC-4A14-A7F1-1FDBF36019B4}" type="presOf" srcId="{6AB85357-302A-4CBA-949B-10D03C8205C8}" destId="{6E84216E-ACDD-4CA8-8B55-2D377499DE9B}" srcOrd="0" destOrd="0" presId="urn:microsoft.com/office/officeart/2018/2/layout/IconVerticalSolidList"/>
    <dgm:cxn modelId="{BFBDE92B-E8E4-463F-ABE0-02E0837164D4}" type="presParOf" srcId="{F2559ADC-E4BA-40FC-BDEB-53E3833D6E75}" destId="{50925E01-C2C9-4BF0-B703-72C7D728B632}" srcOrd="0" destOrd="0" presId="urn:microsoft.com/office/officeart/2018/2/layout/IconVerticalSolidList"/>
    <dgm:cxn modelId="{B0632FBD-208B-42D9-BE17-3A3E32A292CB}" type="presParOf" srcId="{50925E01-C2C9-4BF0-B703-72C7D728B632}" destId="{96BF511A-733B-4729-9F9F-978A3D3B565D}" srcOrd="0" destOrd="0" presId="urn:microsoft.com/office/officeart/2018/2/layout/IconVerticalSolidList"/>
    <dgm:cxn modelId="{8BE1C58E-FDE2-40AB-A028-1024880EA537}" type="presParOf" srcId="{50925E01-C2C9-4BF0-B703-72C7D728B632}" destId="{72DB24D1-5055-49EE-B424-A2D755AD39E2}" srcOrd="1" destOrd="0" presId="urn:microsoft.com/office/officeart/2018/2/layout/IconVerticalSolidList"/>
    <dgm:cxn modelId="{E97CA04A-F9D5-490C-8D97-02DDE010A997}" type="presParOf" srcId="{50925E01-C2C9-4BF0-B703-72C7D728B632}" destId="{68B547EB-8A09-4830-8567-C79A0C467BD1}" srcOrd="2" destOrd="0" presId="urn:microsoft.com/office/officeart/2018/2/layout/IconVerticalSolidList"/>
    <dgm:cxn modelId="{5672917D-278D-423E-9863-D3B689E5B6CA}" type="presParOf" srcId="{50925E01-C2C9-4BF0-B703-72C7D728B632}" destId="{6E84216E-ACDD-4CA8-8B55-2D377499DE9B}" srcOrd="3" destOrd="0" presId="urn:microsoft.com/office/officeart/2018/2/layout/IconVerticalSolidList"/>
    <dgm:cxn modelId="{DE47D157-CC17-4E05-96F2-B86C3506AD6A}" type="presParOf" srcId="{F2559ADC-E4BA-40FC-BDEB-53E3833D6E75}" destId="{A0C4E32C-CE9E-467A-AE86-7DDA72E6D628}" srcOrd="1" destOrd="0" presId="urn:microsoft.com/office/officeart/2018/2/layout/IconVerticalSolidList"/>
    <dgm:cxn modelId="{73205554-86A8-4757-8853-DA201AB5EFBF}" type="presParOf" srcId="{F2559ADC-E4BA-40FC-BDEB-53E3833D6E75}" destId="{F06D2C59-C808-4391-AC5C-8E8191F0E582}" srcOrd="2" destOrd="0" presId="urn:microsoft.com/office/officeart/2018/2/layout/IconVerticalSolidList"/>
    <dgm:cxn modelId="{64D8C24A-1600-400D-A8AC-1B338D300B6D}" type="presParOf" srcId="{F06D2C59-C808-4391-AC5C-8E8191F0E582}" destId="{62046486-C9F9-4B86-94FE-6909116C75AB}" srcOrd="0" destOrd="0" presId="urn:microsoft.com/office/officeart/2018/2/layout/IconVerticalSolidList"/>
    <dgm:cxn modelId="{B8F217DF-C1BE-4A51-A69E-25E2A2C9B48C}" type="presParOf" srcId="{F06D2C59-C808-4391-AC5C-8E8191F0E582}" destId="{331E36F5-BA82-43B1-AFF8-CD1CE9D68463}" srcOrd="1" destOrd="0" presId="urn:microsoft.com/office/officeart/2018/2/layout/IconVerticalSolidList"/>
    <dgm:cxn modelId="{3D66614A-9E5E-42A0-A4B8-7F4240D8BC03}" type="presParOf" srcId="{F06D2C59-C808-4391-AC5C-8E8191F0E582}" destId="{9CD79CA0-3E13-4B17-B7DF-97F5DBEED9FF}" srcOrd="2" destOrd="0" presId="urn:microsoft.com/office/officeart/2018/2/layout/IconVerticalSolidList"/>
    <dgm:cxn modelId="{0BB667D0-413E-4DFB-8E52-6255849E6D66}" type="presParOf" srcId="{F06D2C59-C808-4391-AC5C-8E8191F0E582}" destId="{CD5500C4-6369-4F0C-BDAF-74DA652A6930}" srcOrd="3" destOrd="0" presId="urn:microsoft.com/office/officeart/2018/2/layout/IconVerticalSolidList"/>
    <dgm:cxn modelId="{8F47E546-3F40-4B45-B28E-801ED17ACFD5}" type="presParOf" srcId="{F2559ADC-E4BA-40FC-BDEB-53E3833D6E75}" destId="{43D07EAB-A29F-44E9-A879-A95BCC0A4D2B}" srcOrd="3" destOrd="0" presId="urn:microsoft.com/office/officeart/2018/2/layout/IconVerticalSolidList"/>
    <dgm:cxn modelId="{8A81A32C-788F-4664-8656-0E83E412B5B0}" type="presParOf" srcId="{F2559ADC-E4BA-40FC-BDEB-53E3833D6E75}" destId="{0A2B3DEA-4F06-4253-90C9-E3CADAF1D7D7}" srcOrd="4" destOrd="0" presId="urn:microsoft.com/office/officeart/2018/2/layout/IconVerticalSolidList"/>
    <dgm:cxn modelId="{FFD3FA93-BF5B-47CD-8410-F4978CDE0AA6}" type="presParOf" srcId="{0A2B3DEA-4F06-4253-90C9-E3CADAF1D7D7}" destId="{D79361FE-5812-44FF-84BB-999C424A2018}" srcOrd="0" destOrd="0" presId="urn:microsoft.com/office/officeart/2018/2/layout/IconVerticalSolidList"/>
    <dgm:cxn modelId="{2790C4E6-F0C0-47D7-AC04-C92A5BA46AB8}" type="presParOf" srcId="{0A2B3DEA-4F06-4253-90C9-E3CADAF1D7D7}" destId="{4ADF5BAE-897B-433A-A932-4D6E6CC48FCC}" srcOrd="1" destOrd="0" presId="urn:microsoft.com/office/officeart/2018/2/layout/IconVerticalSolidList"/>
    <dgm:cxn modelId="{1D55DBAF-D84B-44F7-9609-3E85B8F0FEE2}" type="presParOf" srcId="{0A2B3DEA-4F06-4253-90C9-E3CADAF1D7D7}" destId="{96ED8FE5-B705-4560-B6BB-767B656BFF1E}" srcOrd="2" destOrd="0" presId="urn:microsoft.com/office/officeart/2018/2/layout/IconVerticalSolidList"/>
    <dgm:cxn modelId="{B6A25B1C-A51F-4923-A45C-BCD9674D122C}" type="presParOf" srcId="{0A2B3DEA-4F06-4253-90C9-E3CADAF1D7D7}" destId="{CE7D9543-1F92-489D-B4FF-736CD860FB9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4856D5-9740-43A1-ADE8-C2D4F8CFAA9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279C4D3-3B5A-461B-B4E1-DFE52BA6D3B0}">
      <dgm:prSet/>
      <dgm:spPr/>
      <dgm:t>
        <a:bodyPr/>
        <a:lstStyle/>
        <a:p>
          <a:r>
            <a:rPr lang="en-US"/>
            <a:t>open tender</a:t>
          </a:r>
        </a:p>
      </dgm:t>
    </dgm:pt>
    <dgm:pt modelId="{64301B4A-7D9E-41D5-BCF8-1BC017FBEF3F}" type="parTrans" cxnId="{1C43ACCD-61C4-4667-B11D-42E5B532D01F}">
      <dgm:prSet/>
      <dgm:spPr/>
      <dgm:t>
        <a:bodyPr/>
        <a:lstStyle/>
        <a:p>
          <a:endParaRPr lang="en-US"/>
        </a:p>
      </dgm:t>
    </dgm:pt>
    <dgm:pt modelId="{F1394634-32BB-44CA-83F1-3DE5BFF2DC84}" type="sibTrans" cxnId="{1C43ACCD-61C4-4667-B11D-42E5B532D01F}">
      <dgm:prSet/>
      <dgm:spPr/>
      <dgm:t>
        <a:bodyPr/>
        <a:lstStyle/>
        <a:p>
          <a:endParaRPr lang="en-US"/>
        </a:p>
      </dgm:t>
    </dgm:pt>
    <dgm:pt modelId="{F8AC7DBD-CA99-477F-B7F8-F39B85CF2459}">
      <dgm:prSet/>
      <dgm:spPr/>
      <dgm:t>
        <a:bodyPr/>
        <a:lstStyle/>
        <a:p>
          <a:r>
            <a:rPr lang="en-US"/>
            <a:t>Restricted tendering</a:t>
          </a:r>
        </a:p>
      </dgm:t>
    </dgm:pt>
    <dgm:pt modelId="{5EAD4162-E69A-4A01-93CB-0909A9E86148}" type="parTrans" cxnId="{352B2189-5482-4477-BC5C-2A74FCE7C545}">
      <dgm:prSet/>
      <dgm:spPr/>
      <dgm:t>
        <a:bodyPr/>
        <a:lstStyle/>
        <a:p>
          <a:endParaRPr lang="en-US"/>
        </a:p>
      </dgm:t>
    </dgm:pt>
    <dgm:pt modelId="{DDDF8FB3-7B5D-4ADE-9308-78255C5EA2D0}" type="sibTrans" cxnId="{352B2189-5482-4477-BC5C-2A74FCE7C545}">
      <dgm:prSet/>
      <dgm:spPr/>
      <dgm:t>
        <a:bodyPr/>
        <a:lstStyle/>
        <a:p>
          <a:endParaRPr lang="en-US"/>
        </a:p>
      </dgm:t>
    </dgm:pt>
    <dgm:pt modelId="{A48FE6EC-DBE1-40D0-97C3-53827BFFF547}">
      <dgm:prSet/>
      <dgm:spPr/>
      <dgm:t>
        <a:bodyPr/>
        <a:lstStyle/>
        <a:p>
          <a:r>
            <a:rPr lang="en-US"/>
            <a:t>Direct procurement</a:t>
          </a:r>
        </a:p>
      </dgm:t>
    </dgm:pt>
    <dgm:pt modelId="{D0F535A7-E80C-48A7-BAFE-607A40772345}" type="parTrans" cxnId="{1775CB57-85B9-4C30-87C7-8A22C2662F71}">
      <dgm:prSet/>
      <dgm:spPr/>
      <dgm:t>
        <a:bodyPr/>
        <a:lstStyle/>
        <a:p>
          <a:endParaRPr lang="en-US"/>
        </a:p>
      </dgm:t>
    </dgm:pt>
    <dgm:pt modelId="{817A9428-0FD6-42CB-A2F5-7861283F379E}" type="sibTrans" cxnId="{1775CB57-85B9-4C30-87C7-8A22C2662F71}">
      <dgm:prSet/>
      <dgm:spPr/>
      <dgm:t>
        <a:bodyPr/>
        <a:lstStyle/>
        <a:p>
          <a:endParaRPr lang="en-US"/>
        </a:p>
      </dgm:t>
    </dgm:pt>
    <dgm:pt modelId="{CB3AE5E5-D260-4FA2-9AEC-CD7411ECA46B}">
      <dgm:prSet/>
      <dgm:spPr/>
      <dgm:t>
        <a:bodyPr/>
        <a:lstStyle/>
        <a:p>
          <a:r>
            <a:rPr lang="en-US"/>
            <a:t>Request for quotations</a:t>
          </a:r>
        </a:p>
      </dgm:t>
    </dgm:pt>
    <dgm:pt modelId="{846CCBB8-36ED-435F-B6D9-4E69FF34870B}" type="parTrans" cxnId="{A4AE6833-7954-478E-8739-1FD34A30D1C5}">
      <dgm:prSet/>
      <dgm:spPr/>
      <dgm:t>
        <a:bodyPr/>
        <a:lstStyle/>
        <a:p>
          <a:endParaRPr lang="en-US"/>
        </a:p>
      </dgm:t>
    </dgm:pt>
    <dgm:pt modelId="{CA0EE939-2623-4CB7-8EF3-7A8A6DF2FD24}" type="sibTrans" cxnId="{A4AE6833-7954-478E-8739-1FD34A30D1C5}">
      <dgm:prSet/>
      <dgm:spPr/>
      <dgm:t>
        <a:bodyPr/>
        <a:lstStyle/>
        <a:p>
          <a:endParaRPr lang="en-US"/>
        </a:p>
      </dgm:t>
    </dgm:pt>
    <dgm:pt modelId="{F7C864AB-316E-402C-B1CD-4F14E75DE9E7}">
      <dgm:prSet/>
      <dgm:spPr/>
      <dgm:t>
        <a:bodyPr/>
        <a:lstStyle/>
        <a:p>
          <a:r>
            <a:rPr lang="en-US"/>
            <a:t>Low value procurement</a:t>
          </a:r>
        </a:p>
      </dgm:t>
    </dgm:pt>
    <dgm:pt modelId="{EBFB7B2E-E6B4-4183-9ED7-066251EF62C9}" type="parTrans" cxnId="{7A771E8E-9C60-4E1F-B8BB-1B42A03A8501}">
      <dgm:prSet/>
      <dgm:spPr/>
      <dgm:t>
        <a:bodyPr/>
        <a:lstStyle/>
        <a:p>
          <a:endParaRPr lang="en-US"/>
        </a:p>
      </dgm:t>
    </dgm:pt>
    <dgm:pt modelId="{C7CD48C0-0B76-4CC6-955F-61A7D427F0C8}" type="sibTrans" cxnId="{7A771E8E-9C60-4E1F-B8BB-1B42A03A8501}">
      <dgm:prSet/>
      <dgm:spPr/>
      <dgm:t>
        <a:bodyPr/>
        <a:lstStyle/>
        <a:p>
          <a:endParaRPr lang="en-US"/>
        </a:p>
      </dgm:t>
    </dgm:pt>
    <dgm:pt modelId="{C2578F53-9EB3-44F8-BC94-758ACED4A19C}">
      <dgm:prSet/>
      <dgm:spPr/>
      <dgm:t>
        <a:bodyPr/>
        <a:lstStyle/>
        <a:p>
          <a:r>
            <a:rPr lang="en-US"/>
            <a:t>Request for proposals</a:t>
          </a:r>
        </a:p>
      </dgm:t>
    </dgm:pt>
    <dgm:pt modelId="{ECD8562A-4771-464E-8946-48BF9E4EE486}" type="parTrans" cxnId="{CB5D6A45-670F-4AB4-AD26-8964DCBC810F}">
      <dgm:prSet/>
      <dgm:spPr/>
      <dgm:t>
        <a:bodyPr/>
        <a:lstStyle/>
        <a:p>
          <a:endParaRPr lang="en-US"/>
        </a:p>
      </dgm:t>
    </dgm:pt>
    <dgm:pt modelId="{65EB847A-C0F3-46FD-A136-0D25E029A331}" type="sibTrans" cxnId="{CB5D6A45-670F-4AB4-AD26-8964DCBC810F}">
      <dgm:prSet/>
      <dgm:spPr/>
      <dgm:t>
        <a:bodyPr/>
        <a:lstStyle/>
        <a:p>
          <a:endParaRPr lang="en-US"/>
        </a:p>
      </dgm:t>
    </dgm:pt>
    <dgm:pt modelId="{83EE6B51-4226-47E7-B060-45EDCAAFD41A}">
      <dgm:prSet/>
      <dgm:spPr/>
      <dgm:t>
        <a:bodyPr/>
        <a:lstStyle/>
        <a:p>
          <a:r>
            <a:rPr lang="en-US"/>
            <a:t>Framework agreements</a:t>
          </a:r>
        </a:p>
      </dgm:t>
    </dgm:pt>
    <dgm:pt modelId="{39E67AB8-079C-4C98-B7CE-86F656888870}" type="parTrans" cxnId="{93D52799-D911-4F8F-88B0-204B37937AB0}">
      <dgm:prSet/>
      <dgm:spPr/>
      <dgm:t>
        <a:bodyPr/>
        <a:lstStyle/>
        <a:p>
          <a:endParaRPr lang="en-US"/>
        </a:p>
      </dgm:t>
    </dgm:pt>
    <dgm:pt modelId="{19687C70-2017-497F-B3AE-71D75AB0BA72}" type="sibTrans" cxnId="{93D52799-D911-4F8F-88B0-204B37937AB0}">
      <dgm:prSet/>
      <dgm:spPr/>
      <dgm:t>
        <a:bodyPr/>
        <a:lstStyle/>
        <a:p>
          <a:endParaRPr lang="en-US"/>
        </a:p>
      </dgm:t>
    </dgm:pt>
    <dgm:pt modelId="{C07BCB03-468C-4069-A04A-90460B5E3587}" type="pres">
      <dgm:prSet presAssocID="{634856D5-9740-43A1-ADE8-C2D4F8CFAA9A}" presName="linear" presStyleCnt="0">
        <dgm:presLayoutVars>
          <dgm:animLvl val="lvl"/>
          <dgm:resizeHandles val="exact"/>
        </dgm:presLayoutVars>
      </dgm:prSet>
      <dgm:spPr/>
    </dgm:pt>
    <dgm:pt modelId="{3D194F32-B683-4B83-AA9E-2FBA11F4CC98}" type="pres">
      <dgm:prSet presAssocID="{9279C4D3-3B5A-461B-B4E1-DFE52BA6D3B0}" presName="parentText" presStyleLbl="node1" presStyleIdx="0" presStyleCnt="7">
        <dgm:presLayoutVars>
          <dgm:chMax val="0"/>
          <dgm:bulletEnabled val="1"/>
        </dgm:presLayoutVars>
      </dgm:prSet>
      <dgm:spPr/>
    </dgm:pt>
    <dgm:pt modelId="{7B82EA4B-4FE7-49D7-8745-18A121D99427}" type="pres">
      <dgm:prSet presAssocID="{F1394634-32BB-44CA-83F1-3DE5BFF2DC84}" presName="spacer" presStyleCnt="0"/>
      <dgm:spPr/>
    </dgm:pt>
    <dgm:pt modelId="{16E37895-F11B-47F7-9CD3-7D3C5CA35A07}" type="pres">
      <dgm:prSet presAssocID="{F8AC7DBD-CA99-477F-B7F8-F39B85CF2459}" presName="parentText" presStyleLbl="node1" presStyleIdx="1" presStyleCnt="7">
        <dgm:presLayoutVars>
          <dgm:chMax val="0"/>
          <dgm:bulletEnabled val="1"/>
        </dgm:presLayoutVars>
      </dgm:prSet>
      <dgm:spPr/>
    </dgm:pt>
    <dgm:pt modelId="{9F96612B-ED33-4688-ABFA-EB4134E6AC0F}" type="pres">
      <dgm:prSet presAssocID="{DDDF8FB3-7B5D-4ADE-9308-78255C5EA2D0}" presName="spacer" presStyleCnt="0"/>
      <dgm:spPr/>
    </dgm:pt>
    <dgm:pt modelId="{2D170B60-A8B8-4A8D-9F0F-F3D803B56339}" type="pres">
      <dgm:prSet presAssocID="{A48FE6EC-DBE1-40D0-97C3-53827BFFF547}" presName="parentText" presStyleLbl="node1" presStyleIdx="2" presStyleCnt="7">
        <dgm:presLayoutVars>
          <dgm:chMax val="0"/>
          <dgm:bulletEnabled val="1"/>
        </dgm:presLayoutVars>
      </dgm:prSet>
      <dgm:spPr/>
    </dgm:pt>
    <dgm:pt modelId="{FFBC7314-3D61-474C-B05D-1546FEE6D6DB}" type="pres">
      <dgm:prSet presAssocID="{817A9428-0FD6-42CB-A2F5-7861283F379E}" presName="spacer" presStyleCnt="0"/>
      <dgm:spPr/>
    </dgm:pt>
    <dgm:pt modelId="{9EF2992E-9405-4E5D-B9BC-35F2205A6A1F}" type="pres">
      <dgm:prSet presAssocID="{CB3AE5E5-D260-4FA2-9AEC-CD7411ECA46B}" presName="parentText" presStyleLbl="node1" presStyleIdx="3" presStyleCnt="7">
        <dgm:presLayoutVars>
          <dgm:chMax val="0"/>
          <dgm:bulletEnabled val="1"/>
        </dgm:presLayoutVars>
      </dgm:prSet>
      <dgm:spPr/>
    </dgm:pt>
    <dgm:pt modelId="{1AE85506-5121-4A79-B6A3-B049AA89FE46}" type="pres">
      <dgm:prSet presAssocID="{CA0EE939-2623-4CB7-8EF3-7A8A6DF2FD24}" presName="spacer" presStyleCnt="0"/>
      <dgm:spPr/>
    </dgm:pt>
    <dgm:pt modelId="{1D5AA705-26E1-4154-8FD6-42F44546568A}" type="pres">
      <dgm:prSet presAssocID="{F7C864AB-316E-402C-B1CD-4F14E75DE9E7}" presName="parentText" presStyleLbl="node1" presStyleIdx="4" presStyleCnt="7">
        <dgm:presLayoutVars>
          <dgm:chMax val="0"/>
          <dgm:bulletEnabled val="1"/>
        </dgm:presLayoutVars>
      </dgm:prSet>
      <dgm:spPr/>
    </dgm:pt>
    <dgm:pt modelId="{87287BA2-C5E7-4452-B9C7-DDC37AF8B597}" type="pres">
      <dgm:prSet presAssocID="{C7CD48C0-0B76-4CC6-955F-61A7D427F0C8}" presName="spacer" presStyleCnt="0"/>
      <dgm:spPr/>
    </dgm:pt>
    <dgm:pt modelId="{A8FEF27B-1F0C-493D-AE14-0BABFA93AD11}" type="pres">
      <dgm:prSet presAssocID="{C2578F53-9EB3-44F8-BC94-758ACED4A19C}" presName="parentText" presStyleLbl="node1" presStyleIdx="5" presStyleCnt="7">
        <dgm:presLayoutVars>
          <dgm:chMax val="0"/>
          <dgm:bulletEnabled val="1"/>
        </dgm:presLayoutVars>
      </dgm:prSet>
      <dgm:spPr/>
    </dgm:pt>
    <dgm:pt modelId="{223C66E4-B438-43CB-8066-D4387C1B27B6}" type="pres">
      <dgm:prSet presAssocID="{65EB847A-C0F3-46FD-A136-0D25E029A331}" presName="spacer" presStyleCnt="0"/>
      <dgm:spPr/>
    </dgm:pt>
    <dgm:pt modelId="{616AB753-C65B-4E6A-A8B2-32B8D0B55463}" type="pres">
      <dgm:prSet presAssocID="{83EE6B51-4226-47E7-B060-45EDCAAFD41A}" presName="parentText" presStyleLbl="node1" presStyleIdx="6" presStyleCnt="7">
        <dgm:presLayoutVars>
          <dgm:chMax val="0"/>
          <dgm:bulletEnabled val="1"/>
        </dgm:presLayoutVars>
      </dgm:prSet>
      <dgm:spPr/>
    </dgm:pt>
  </dgm:ptLst>
  <dgm:cxnLst>
    <dgm:cxn modelId="{48AAC903-FBB1-413F-A992-885EF462B2A1}" type="presOf" srcId="{634856D5-9740-43A1-ADE8-C2D4F8CFAA9A}" destId="{C07BCB03-468C-4069-A04A-90460B5E3587}" srcOrd="0" destOrd="0" presId="urn:microsoft.com/office/officeart/2005/8/layout/vList2"/>
    <dgm:cxn modelId="{58DB5306-685A-447B-9302-C5AAC6A99560}" type="presOf" srcId="{F7C864AB-316E-402C-B1CD-4F14E75DE9E7}" destId="{1D5AA705-26E1-4154-8FD6-42F44546568A}" srcOrd="0" destOrd="0" presId="urn:microsoft.com/office/officeart/2005/8/layout/vList2"/>
    <dgm:cxn modelId="{1141C50B-2608-4113-90B2-132B7906E292}" type="presOf" srcId="{F8AC7DBD-CA99-477F-B7F8-F39B85CF2459}" destId="{16E37895-F11B-47F7-9CD3-7D3C5CA35A07}" srcOrd="0" destOrd="0" presId="urn:microsoft.com/office/officeart/2005/8/layout/vList2"/>
    <dgm:cxn modelId="{A4AE6833-7954-478E-8739-1FD34A30D1C5}" srcId="{634856D5-9740-43A1-ADE8-C2D4F8CFAA9A}" destId="{CB3AE5E5-D260-4FA2-9AEC-CD7411ECA46B}" srcOrd="3" destOrd="0" parTransId="{846CCBB8-36ED-435F-B6D9-4E69FF34870B}" sibTransId="{CA0EE939-2623-4CB7-8EF3-7A8A6DF2FD24}"/>
    <dgm:cxn modelId="{CB5D6A45-670F-4AB4-AD26-8964DCBC810F}" srcId="{634856D5-9740-43A1-ADE8-C2D4F8CFAA9A}" destId="{C2578F53-9EB3-44F8-BC94-758ACED4A19C}" srcOrd="5" destOrd="0" parTransId="{ECD8562A-4771-464E-8946-48BF9E4EE486}" sibTransId="{65EB847A-C0F3-46FD-A136-0D25E029A331}"/>
    <dgm:cxn modelId="{1974626C-1792-472D-B236-78704AB690D5}" type="presOf" srcId="{A48FE6EC-DBE1-40D0-97C3-53827BFFF547}" destId="{2D170B60-A8B8-4A8D-9F0F-F3D803B56339}" srcOrd="0" destOrd="0" presId="urn:microsoft.com/office/officeart/2005/8/layout/vList2"/>
    <dgm:cxn modelId="{1775CB57-85B9-4C30-87C7-8A22C2662F71}" srcId="{634856D5-9740-43A1-ADE8-C2D4F8CFAA9A}" destId="{A48FE6EC-DBE1-40D0-97C3-53827BFFF547}" srcOrd="2" destOrd="0" parTransId="{D0F535A7-E80C-48A7-BAFE-607A40772345}" sibTransId="{817A9428-0FD6-42CB-A2F5-7861283F379E}"/>
    <dgm:cxn modelId="{352B2189-5482-4477-BC5C-2A74FCE7C545}" srcId="{634856D5-9740-43A1-ADE8-C2D4F8CFAA9A}" destId="{F8AC7DBD-CA99-477F-B7F8-F39B85CF2459}" srcOrd="1" destOrd="0" parTransId="{5EAD4162-E69A-4A01-93CB-0909A9E86148}" sibTransId="{DDDF8FB3-7B5D-4ADE-9308-78255C5EA2D0}"/>
    <dgm:cxn modelId="{7A771E8E-9C60-4E1F-B8BB-1B42A03A8501}" srcId="{634856D5-9740-43A1-ADE8-C2D4F8CFAA9A}" destId="{F7C864AB-316E-402C-B1CD-4F14E75DE9E7}" srcOrd="4" destOrd="0" parTransId="{EBFB7B2E-E6B4-4183-9ED7-066251EF62C9}" sibTransId="{C7CD48C0-0B76-4CC6-955F-61A7D427F0C8}"/>
    <dgm:cxn modelId="{55C18C8F-E98F-47EB-81D2-71F1CB41D5F7}" type="presOf" srcId="{9279C4D3-3B5A-461B-B4E1-DFE52BA6D3B0}" destId="{3D194F32-B683-4B83-AA9E-2FBA11F4CC98}" srcOrd="0" destOrd="0" presId="urn:microsoft.com/office/officeart/2005/8/layout/vList2"/>
    <dgm:cxn modelId="{6ABA7890-6C88-4C71-98C7-1AE6A3CAA05B}" type="presOf" srcId="{CB3AE5E5-D260-4FA2-9AEC-CD7411ECA46B}" destId="{9EF2992E-9405-4E5D-B9BC-35F2205A6A1F}" srcOrd="0" destOrd="0" presId="urn:microsoft.com/office/officeart/2005/8/layout/vList2"/>
    <dgm:cxn modelId="{93D52799-D911-4F8F-88B0-204B37937AB0}" srcId="{634856D5-9740-43A1-ADE8-C2D4F8CFAA9A}" destId="{83EE6B51-4226-47E7-B060-45EDCAAFD41A}" srcOrd="6" destOrd="0" parTransId="{39E67AB8-079C-4C98-B7CE-86F656888870}" sibTransId="{19687C70-2017-497F-B3AE-71D75AB0BA72}"/>
    <dgm:cxn modelId="{01331C9B-C620-49B6-94B7-24B7295B6573}" type="presOf" srcId="{C2578F53-9EB3-44F8-BC94-758ACED4A19C}" destId="{A8FEF27B-1F0C-493D-AE14-0BABFA93AD11}" srcOrd="0" destOrd="0" presId="urn:microsoft.com/office/officeart/2005/8/layout/vList2"/>
    <dgm:cxn modelId="{1C43ACCD-61C4-4667-B11D-42E5B532D01F}" srcId="{634856D5-9740-43A1-ADE8-C2D4F8CFAA9A}" destId="{9279C4D3-3B5A-461B-B4E1-DFE52BA6D3B0}" srcOrd="0" destOrd="0" parTransId="{64301B4A-7D9E-41D5-BCF8-1BC017FBEF3F}" sibTransId="{F1394634-32BB-44CA-83F1-3DE5BFF2DC84}"/>
    <dgm:cxn modelId="{335E4EEE-7562-4997-822B-AB8A16190CCD}" type="presOf" srcId="{83EE6B51-4226-47E7-B060-45EDCAAFD41A}" destId="{616AB753-C65B-4E6A-A8B2-32B8D0B55463}" srcOrd="0" destOrd="0" presId="urn:microsoft.com/office/officeart/2005/8/layout/vList2"/>
    <dgm:cxn modelId="{98F96E36-B16C-4100-BE51-006DF06824DF}" type="presParOf" srcId="{C07BCB03-468C-4069-A04A-90460B5E3587}" destId="{3D194F32-B683-4B83-AA9E-2FBA11F4CC98}" srcOrd="0" destOrd="0" presId="urn:microsoft.com/office/officeart/2005/8/layout/vList2"/>
    <dgm:cxn modelId="{BBA2AB44-D352-4F0D-B214-D9517B08BD3D}" type="presParOf" srcId="{C07BCB03-468C-4069-A04A-90460B5E3587}" destId="{7B82EA4B-4FE7-49D7-8745-18A121D99427}" srcOrd="1" destOrd="0" presId="urn:microsoft.com/office/officeart/2005/8/layout/vList2"/>
    <dgm:cxn modelId="{A50EF9C5-5F6D-4E80-8675-BF792A027FBE}" type="presParOf" srcId="{C07BCB03-468C-4069-A04A-90460B5E3587}" destId="{16E37895-F11B-47F7-9CD3-7D3C5CA35A07}" srcOrd="2" destOrd="0" presId="urn:microsoft.com/office/officeart/2005/8/layout/vList2"/>
    <dgm:cxn modelId="{E0E503DD-C5D8-4130-924B-A06FE48F5ED9}" type="presParOf" srcId="{C07BCB03-468C-4069-A04A-90460B5E3587}" destId="{9F96612B-ED33-4688-ABFA-EB4134E6AC0F}" srcOrd="3" destOrd="0" presId="urn:microsoft.com/office/officeart/2005/8/layout/vList2"/>
    <dgm:cxn modelId="{48957884-C659-45FC-B897-1936803D297C}" type="presParOf" srcId="{C07BCB03-468C-4069-A04A-90460B5E3587}" destId="{2D170B60-A8B8-4A8D-9F0F-F3D803B56339}" srcOrd="4" destOrd="0" presId="urn:microsoft.com/office/officeart/2005/8/layout/vList2"/>
    <dgm:cxn modelId="{7B7C065F-63D0-4886-A7E9-3BAD22993EB8}" type="presParOf" srcId="{C07BCB03-468C-4069-A04A-90460B5E3587}" destId="{FFBC7314-3D61-474C-B05D-1546FEE6D6DB}" srcOrd="5" destOrd="0" presId="urn:microsoft.com/office/officeart/2005/8/layout/vList2"/>
    <dgm:cxn modelId="{3A27D4FD-92BA-46B2-9824-94AFE75E3130}" type="presParOf" srcId="{C07BCB03-468C-4069-A04A-90460B5E3587}" destId="{9EF2992E-9405-4E5D-B9BC-35F2205A6A1F}" srcOrd="6" destOrd="0" presId="urn:microsoft.com/office/officeart/2005/8/layout/vList2"/>
    <dgm:cxn modelId="{07C7994B-BBA6-4279-9C7A-7AF011FF5003}" type="presParOf" srcId="{C07BCB03-468C-4069-A04A-90460B5E3587}" destId="{1AE85506-5121-4A79-B6A3-B049AA89FE46}" srcOrd="7" destOrd="0" presId="urn:microsoft.com/office/officeart/2005/8/layout/vList2"/>
    <dgm:cxn modelId="{D02DDA6E-5168-4EDB-BC2C-B911B49D636C}" type="presParOf" srcId="{C07BCB03-468C-4069-A04A-90460B5E3587}" destId="{1D5AA705-26E1-4154-8FD6-42F44546568A}" srcOrd="8" destOrd="0" presId="urn:microsoft.com/office/officeart/2005/8/layout/vList2"/>
    <dgm:cxn modelId="{FD1565D7-68AD-4C1D-9E29-320D30231F5A}" type="presParOf" srcId="{C07BCB03-468C-4069-A04A-90460B5E3587}" destId="{87287BA2-C5E7-4452-B9C7-DDC37AF8B597}" srcOrd="9" destOrd="0" presId="urn:microsoft.com/office/officeart/2005/8/layout/vList2"/>
    <dgm:cxn modelId="{0E84F0BD-7F6A-4397-B16F-764252D63134}" type="presParOf" srcId="{C07BCB03-468C-4069-A04A-90460B5E3587}" destId="{A8FEF27B-1F0C-493D-AE14-0BABFA93AD11}" srcOrd="10" destOrd="0" presId="urn:microsoft.com/office/officeart/2005/8/layout/vList2"/>
    <dgm:cxn modelId="{779F69B7-2919-477F-BCBC-27AD27212663}" type="presParOf" srcId="{C07BCB03-468C-4069-A04A-90460B5E3587}" destId="{223C66E4-B438-43CB-8066-D4387C1B27B6}" srcOrd="11" destOrd="0" presId="urn:microsoft.com/office/officeart/2005/8/layout/vList2"/>
    <dgm:cxn modelId="{9B8C18B7-CEEC-4DE4-9D4D-701313E3E8FB}" type="presParOf" srcId="{C07BCB03-468C-4069-A04A-90460B5E3587}" destId="{616AB753-C65B-4E6A-A8B2-32B8D0B55463}"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2364644-605E-4494-9200-3DDDE4BEBBC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9F0A71B-1E4A-49B3-BD30-EF973091DA90}">
      <dgm:prSet/>
      <dgm:spPr/>
      <dgm:t>
        <a:bodyPr/>
        <a:lstStyle/>
        <a:p>
          <a:r>
            <a:rPr lang="en-US"/>
            <a:t>Open a register for bidders participating on the tenders</a:t>
          </a:r>
        </a:p>
      </dgm:t>
    </dgm:pt>
    <dgm:pt modelId="{DB4EF587-CD9D-4DC0-B7DC-6F500393E74C}" type="parTrans" cxnId="{83183B5D-2EFB-448A-8997-6B6E07D23388}">
      <dgm:prSet/>
      <dgm:spPr/>
      <dgm:t>
        <a:bodyPr/>
        <a:lstStyle/>
        <a:p>
          <a:endParaRPr lang="en-US"/>
        </a:p>
      </dgm:t>
    </dgm:pt>
    <dgm:pt modelId="{DDD3F238-764B-4A52-9382-7AA133071061}" type="sibTrans" cxnId="{83183B5D-2EFB-448A-8997-6B6E07D23388}">
      <dgm:prSet/>
      <dgm:spPr/>
      <dgm:t>
        <a:bodyPr/>
        <a:lstStyle/>
        <a:p>
          <a:endParaRPr lang="en-US"/>
        </a:p>
      </dgm:t>
    </dgm:pt>
    <dgm:pt modelId="{7D38372D-2F8C-40E2-8892-144D671AAA58}">
      <dgm:prSet/>
      <dgm:spPr/>
      <dgm:t>
        <a:bodyPr/>
        <a:lstStyle/>
        <a:p>
          <a:r>
            <a:rPr lang="en-US"/>
            <a:t>Respond in writing to any clarifications sought by tenderers within the stipulated duration</a:t>
          </a:r>
        </a:p>
      </dgm:t>
    </dgm:pt>
    <dgm:pt modelId="{4FA72D49-A070-45C6-AB75-2BB474E889D5}" type="parTrans" cxnId="{3FE93758-3DAA-42B5-9B34-76F408EE5F1E}">
      <dgm:prSet/>
      <dgm:spPr/>
      <dgm:t>
        <a:bodyPr/>
        <a:lstStyle/>
        <a:p>
          <a:endParaRPr lang="en-US"/>
        </a:p>
      </dgm:t>
    </dgm:pt>
    <dgm:pt modelId="{E0AA9FFF-3766-4C29-BC2A-E9AAF29992BF}" type="sibTrans" cxnId="{3FE93758-3DAA-42B5-9B34-76F408EE5F1E}">
      <dgm:prSet/>
      <dgm:spPr/>
      <dgm:t>
        <a:bodyPr/>
        <a:lstStyle/>
        <a:p>
          <a:endParaRPr lang="en-US"/>
        </a:p>
      </dgm:t>
    </dgm:pt>
    <dgm:pt modelId="{7B547F5F-3170-4166-B4E4-5ADF6F9E415E}">
      <dgm:prSet/>
      <dgm:spPr/>
      <dgm:t>
        <a:bodyPr/>
        <a:lstStyle/>
        <a:p>
          <a:r>
            <a:rPr lang="en-US"/>
            <a:t>Amend the tender document at any time before the deadline for submission of tenders by issuing an addendum in its website</a:t>
          </a:r>
        </a:p>
      </dgm:t>
    </dgm:pt>
    <dgm:pt modelId="{BC413C5A-433F-4661-AB6B-C9421B9FE6CB}" type="parTrans" cxnId="{30412E51-8BBD-40A0-89B4-55A1F7694C95}">
      <dgm:prSet/>
      <dgm:spPr/>
      <dgm:t>
        <a:bodyPr/>
        <a:lstStyle/>
        <a:p>
          <a:endParaRPr lang="en-US"/>
        </a:p>
      </dgm:t>
    </dgm:pt>
    <dgm:pt modelId="{9D72BD63-D2E5-4394-84AD-777F672C97C8}" type="sibTrans" cxnId="{30412E51-8BBD-40A0-89B4-55A1F7694C95}">
      <dgm:prSet/>
      <dgm:spPr/>
      <dgm:t>
        <a:bodyPr/>
        <a:lstStyle/>
        <a:p>
          <a:endParaRPr lang="en-US"/>
        </a:p>
      </dgm:t>
    </dgm:pt>
    <dgm:pt modelId="{A761491C-8274-462C-BA32-0E120FFBF8B8}">
      <dgm:prSet/>
      <dgm:spPr/>
      <dgm:t>
        <a:bodyPr/>
        <a:lstStyle/>
        <a:p>
          <a:r>
            <a:rPr lang="en-US"/>
            <a:t>Designate a tender box where bid documents will be received or an e-box tender box</a:t>
          </a:r>
        </a:p>
      </dgm:t>
    </dgm:pt>
    <dgm:pt modelId="{CFBEF523-34B4-4AE7-AB1D-5202352D58C5}" type="parTrans" cxnId="{2844C65D-CFCA-43FC-A3FA-EB6D3DE25B1A}">
      <dgm:prSet/>
      <dgm:spPr/>
      <dgm:t>
        <a:bodyPr/>
        <a:lstStyle/>
        <a:p>
          <a:endParaRPr lang="en-US"/>
        </a:p>
      </dgm:t>
    </dgm:pt>
    <dgm:pt modelId="{98FC21ED-4969-411B-8707-68479339729E}" type="sibTrans" cxnId="{2844C65D-CFCA-43FC-A3FA-EB6D3DE25B1A}">
      <dgm:prSet/>
      <dgm:spPr/>
      <dgm:t>
        <a:bodyPr/>
        <a:lstStyle/>
        <a:p>
          <a:endParaRPr lang="en-US"/>
        </a:p>
      </dgm:t>
    </dgm:pt>
    <dgm:pt modelId="{8685017C-8977-47C7-AB41-B7D2D7CA2599}">
      <dgm:prSet/>
      <dgm:spPr/>
      <dgm:t>
        <a:bodyPr/>
        <a:lstStyle/>
        <a:p>
          <a:r>
            <a:rPr lang="en-US"/>
            <a:t>Open tenders according to procedures provided in the tender document and organization guidelines</a:t>
          </a:r>
        </a:p>
      </dgm:t>
    </dgm:pt>
    <dgm:pt modelId="{879FC8D2-580F-4BB5-9261-6098736D5EDF}" type="parTrans" cxnId="{ED2551D5-954E-4D40-8985-7432A2F96A02}">
      <dgm:prSet/>
      <dgm:spPr/>
      <dgm:t>
        <a:bodyPr/>
        <a:lstStyle/>
        <a:p>
          <a:endParaRPr lang="en-US"/>
        </a:p>
      </dgm:t>
    </dgm:pt>
    <dgm:pt modelId="{DCA1E23F-14DA-4DAD-A854-B6990423D03A}" type="sibTrans" cxnId="{ED2551D5-954E-4D40-8985-7432A2F96A02}">
      <dgm:prSet/>
      <dgm:spPr/>
      <dgm:t>
        <a:bodyPr/>
        <a:lstStyle/>
        <a:p>
          <a:endParaRPr lang="en-US"/>
        </a:p>
      </dgm:t>
    </dgm:pt>
    <dgm:pt modelId="{46DCAC82-A062-44B2-8858-F61706F4895D}" type="pres">
      <dgm:prSet presAssocID="{E2364644-605E-4494-9200-3DDDE4BEBBC0}" presName="root" presStyleCnt="0">
        <dgm:presLayoutVars>
          <dgm:dir/>
          <dgm:resizeHandles val="exact"/>
        </dgm:presLayoutVars>
      </dgm:prSet>
      <dgm:spPr/>
    </dgm:pt>
    <dgm:pt modelId="{AD9C9372-12F5-4524-8EB4-8E923E022E0C}" type="pres">
      <dgm:prSet presAssocID="{89F0A71B-1E4A-49B3-BD30-EF973091DA90}" presName="compNode" presStyleCnt="0"/>
      <dgm:spPr/>
    </dgm:pt>
    <dgm:pt modelId="{1D76DD4A-5217-4D53-BE9B-8FA63A96C0C8}" type="pres">
      <dgm:prSet presAssocID="{89F0A71B-1E4A-49B3-BD30-EF973091DA90}" presName="bgRect" presStyleLbl="bgShp" presStyleIdx="0" presStyleCnt="5"/>
      <dgm:spPr/>
    </dgm:pt>
    <dgm:pt modelId="{DD28906C-2842-4A02-A4B8-3E811DF60053}" type="pres">
      <dgm:prSet presAssocID="{89F0A71B-1E4A-49B3-BD30-EF973091DA90}"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tract"/>
        </a:ext>
      </dgm:extLst>
    </dgm:pt>
    <dgm:pt modelId="{AA1CD663-91BF-4495-87A6-99494C44D42B}" type="pres">
      <dgm:prSet presAssocID="{89F0A71B-1E4A-49B3-BD30-EF973091DA90}" presName="spaceRect" presStyleCnt="0"/>
      <dgm:spPr/>
    </dgm:pt>
    <dgm:pt modelId="{9953697D-4ABA-4650-8AE3-1ADFC604609A}" type="pres">
      <dgm:prSet presAssocID="{89F0A71B-1E4A-49B3-BD30-EF973091DA90}" presName="parTx" presStyleLbl="revTx" presStyleIdx="0" presStyleCnt="5">
        <dgm:presLayoutVars>
          <dgm:chMax val="0"/>
          <dgm:chPref val="0"/>
        </dgm:presLayoutVars>
      </dgm:prSet>
      <dgm:spPr/>
    </dgm:pt>
    <dgm:pt modelId="{99F07838-327D-43FD-891C-392DFB1E0CE8}" type="pres">
      <dgm:prSet presAssocID="{DDD3F238-764B-4A52-9382-7AA133071061}" presName="sibTrans" presStyleCnt="0"/>
      <dgm:spPr/>
    </dgm:pt>
    <dgm:pt modelId="{73DCD684-758B-49E2-A35C-C7320B4ABC16}" type="pres">
      <dgm:prSet presAssocID="{7D38372D-2F8C-40E2-8892-144D671AAA58}" presName="compNode" presStyleCnt="0"/>
      <dgm:spPr/>
    </dgm:pt>
    <dgm:pt modelId="{EB336BD9-6B87-4A82-A332-FC85DE83475E}" type="pres">
      <dgm:prSet presAssocID="{7D38372D-2F8C-40E2-8892-144D671AAA58}" presName="bgRect" presStyleLbl="bgShp" presStyleIdx="1" presStyleCnt="5"/>
      <dgm:spPr/>
    </dgm:pt>
    <dgm:pt modelId="{FAC8641B-CF9D-42E6-80E6-931560360497}" type="pres">
      <dgm:prSet presAssocID="{7D38372D-2F8C-40E2-8892-144D671AAA58}"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otes"/>
        </a:ext>
      </dgm:extLst>
    </dgm:pt>
    <dgm:pt modelId="{F865E2E4-8EEF-4F20-9B41-7738A25ACBA8}" type="pres">
      <dgm:prSet presAssocID="{7D38372D-2F8C-40E2-8892-144D671AAA58}" presName="spaceRect" presStyleCnt="0"/>
      <dgm:spPr/>
    </dgm:pt>
    <dgm:pt modelId="{20ABD761-0B75-488A-90C6-EDD32FD2D356}" type="pres">
      <dgm:prSet presAssocID="{7D38372D-2F8C-40E2-8892-144D671AAA58}" presName="parTx" presStyleLbl="revTx" presStyleIdx="1" presStyleCnt="5">
        <dgm:presLayoutVars>
          <dgm:chMax val="0"/>
          <dgm:chPref val="0"/>
        </dgm:presLayoutVars>
      </dgm:prSet>
      <dgm:spPr/>
    </dgm:pt>
    <dgm:pt modelId="{9346A422-9689-4A4B-895A-E34579F8C0B4}" type="pres">
      <dgm:prSet presAssocID="{E0AA9FFF-3766-4C29-BC2A-E9AAF29992BF}" presName="sibTrans" presStyleCnt="0"/>
      <dgm:spPr/>
    </dgm:pt>
    <dgm:pt modelId="{42305A81-D7CA-4979-8A4B-D426E943EAAC}" type="pres">
      <dgm:prSet presAssocID="{7B547F5F-3170-4166-B4E4-5ADF6F9E415E}" presName="compNode" presStyleCnt="0"/>
      <dgm:spPr/>
    </dgm:pt>
    <dgm:pt modelId="{D1CA7DDD-3498-4AB8-ADF9-E5309E9EBF41}" type="pres">
      <dgm:prSet presAssocID="{7B547F5F-3170-4166-B4E4-5ADF6F9E415E}" presName="bgRect" presStyleLbl="bgShp" presStyleIdx="2" presStyleCnt="5"/>
      <dgm:spPr/>
    </dgm:pt>
    <dgm:pt modelId="{85DDAB53-8B44-422C-BA50-33AB7CC09231}" type="pres">
      <dgm:prSet presAssocID="{7B547F5F-3170-4166-B4E4-5ADF6F9E415E}"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ument"/>
        </a:ext>
      </dgm:extLst>
    </dgm:pt>
    <dgm:pt modelId="{AC2E3347-EF09-4F7F-9D22-9A878213CA98}" type="pres">
      <dgm:prSet presAssocID="{7B547F5F-3170-4166-B4E4-5ADF6F9E415E}" presName="spaceRect" presStyleCnt="0"/>
      <dgm:spPr/>
    </dgm:pt>
    <dgm:pt modelId="{9ACD3346-A8E5-44EF-B5DF-9BC18A3F220F}" type="pres">
      <dgm:prSet presAssocID="{7B547F5F-3170-4166-B4E4-5ADF6F9E415E}" presName="parTx" presStyleLbl="revTx" presStyleIdx="2" presStyleCnt="5">
        <dgm:presLayoutVars>
          <dgm:chMax val="0"/>
          <dgm:chPref val="0"/>
        </dgm:presLayoutVars>
      </dgm:prSet>
      <dgm:spPr/>
    </dgm:pt>
    <dgm:pt modelId="{1DEBD34D-CBB0-40EB-AEBD-A78B30E60C95}" type="pres">
      <dgm:prSet presAssocID="{9D72BD63-D2E5-4394-84AD-777F672C97C8}" presName="sibTrans" presStyleCnt="0"/>
      <dgm:spPr/>
    </dgm:pt>
    <dgm:pt modelId="{BD5958E8-48AD-4F88-A640-4216B0766403}" type="pres">
      <dgm:prSet presAssocID="{A761491C-8274-462C-BA32-0E120FFBF8B8}" presName="compNode" presStyleCnt="0"/>
      <dgm:spPr/>
    </dgm:pt>
    <dgm:pt modelId="{5B0B5F9C-A6D9-4015-B924-B030D924E8E1}" type="pres">
      <dgm:prSet presAssocID="{A761491C-8274-462C-BA32-0E120FFBF8B8}" presName="bgRect" presStyleLbl="bgShp" presStyleIdx="3" presStyleCnt="5"/>
      <dgm:spPr/>
    </dgm:pt>
    <dgm:pt modelId="{783ADA5C-C420-498F-915D-7FCCB7F1559C}" type="pres">
      <dgm:prSet presAssocID="{A761491C-8274-462C-BA32-0E120FFBF8B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ox"/>
        </a:ext>
      </dgm:extLst>
    </dgm:pt>
    <dgm:pt modelId="{53AEAEB0-8A31-47D8-9C06-40A90710255B}" type="pres">
      <dgm:prSet presAssocID="{A761491C-8274-462C-BA32-0E120FFBF8B8}" presName="spaceRect" presStyleCnt="0"/>
      <dgm:spPr/>
    </dgm:pt>
    <dgm:pt modelId="{B5BD0911-7C5C-428C-A201-3C3E0FC2D8F7}" type="pres">
      <dgm:prSet presAssocID="{A761491C-8274-462C-BA32-0E120FFBF8B8}" presName="parTx" presStyleLbl="revTx" presStyleIdx="3" presStyleCnt="5">
        <dgm:presLayoutVars>
          <dgm:chMax val="0"/>
          <dgm:chPref val="0"/>
        </dgm:presLayoutVars>
      </dgm:prSet>
      <dgm:spPr/>
    </dgm:pt>
    <dgm:pt modelId="{1CC3EF81-3A06-475B-B524-68AD8F15FE4F}" type="pres">
      <dgm:prSet presAssocID="{98FC21ED-4969-411B-8707-68479339729E}" presName="sibTrans" presStyleCnt="0"/>
      <dgm:spPr/>
    </dgm:pt>
    <dgm:pt modelId="{A70563A3-8CC5-4307-B88E-87F1374873C2}" type="pres">
      <dgm:prSet presAssocID="{8685017C-8977-47C7-AB41-B7D2D7CA2599}" presName="compNode" presStyleCnt="0"/>
      <dgm:spPr/>
    </dgm:pt>
    <dgm:pt modelId="{95F72CCD-E8CB-418A-B702-FB4367506A90}" type="pres">
      <dgm:prSet presAssocID="{8685017C-8977-47C7-AB41-B7D2D7CA2599}" presName="bgRect" presStyleLbl="bgShp" presStyleIdx="4" presStyleCnt="5"/>
      <dgm:spPr/>
    </dgm:pt>
    <dgm:pt modelId="{F7C54F83-ED19-4033-9D51-22742ECFD07E}" type="pres">
      <dgm:prSet presAssocID="{8685017C-8977-47C7-AB41-B7D2D7CA259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Presentation with Checklist"/>
        </a:ext>
      </dgm:extLst>
    </dgm:pt>
    <dgm:pt modelId="{F9A12CB6-8587-412A-B0D4-CBDE85508D0B}" type="pres">
      <dgm:prSet presAssocID="{8685017C-8977-47C7-AB41-B7D2D7CA2599}" presName="spaceRect" presStyleCnt="0"/>
      <dgm:spPr/>
    </dgm:pt>
    <dgm:pt modelId="{D7671789-1C07-4261-8664-8ECC95D65351}" type="pres">
      <dgm:prSet presAssocID="{8685017C-8977-47C7-AB41-B7D2D7CA2599}" presName="parTx" presStyleLbl="revTx" presStyleIdx="4" presStyleCnt="5">
        <dgm:presLayoutVars>
          <dgm:chMax val="0"/>
          <dgm:chPref val="0"/>
        </dgm:presLayoutVars>
      </dgm:prSet>
      <dgm:spPr/>
    </dgm:pt>
  </dgm:ptLst>
  <dgm:cxnLst>
    <dgm:cxn modelId="{1E2CF712-9365-4E63-A4EE-8D9F629BDFAF}" type="presOf" srcId="{8685017C-8977-47C7-AB41-B7D2D7CA2599}" destId="{D7671789-1C07-4261-8664-8ECC95D65351}" srcOrd="0" destOrd="0" presId="urn:microsoft.com/office/officeart/2018/2/layout/IconVerticalSolidList"/>
    <dgm:cxn modelId="{7B6B9B26-9708-4707-9592-1045508CD9F4}" type="presOf" srcId="{A761491C-8274-462C-BA32-0E120FFBF8B8}" destId="{B5BD0911-7C5C-428C-A201-3C3E0FC2D8F7}" srcOrd="0" destOrd="0" presId="urn:microsoft.com/office/officeart/2018/2/layout/IconVerticalSolidList"/>
    <dgm:cxn modelId="{83183B5D-2EFB-448A-8997-6B6E07D23388}" srcId="{E2364644-605E-4494-9200-3DDDE4BEBBC0}" destId="{89F0A71B-1E4A-49B3-BD30-EF973091DA90}" srcOrd="0" destOrd="0" parTransId="{DB4EF587-CD9D-4DC0-B7DC-6F500393E74C}" sibTransId="{DDD3F238-764B-4A52-9382-7AA133071061}"/>
    <dgm:cxn modelId="{4BA3825D-AA39-4500-9936-E6204772D7EE}" type="presOf" srcId="{7B547F5F-3170-4166-B4E4-5ADF6F9E415E}" destId="{9ACD3346-A8E5-44EF-B5DF-9BC18A3F220F}" srcOrd="0" destOrd="0" presId="urn:microsoft.com/office/officeart/2018/2/layout/IconVerticalSolidList"/>
    <dgm:cxn modelId="{2844C65D-CFCA-43FC-A3FA-EB6D3DE25B1A}" srcId="{E2364644-605E-4494-9200-3DDDE4BEBBC0}" destId="{A761491C-8274-462C-BA32-0E120FFBF8B8}" srcOrd="3" destOrd="0" parTransId="{CFBEF523-34B4-4AE7-AB1D-5202352D58C5}" sibTransId="{98FC21ED-4969-411B-8707-68479339729E}"/>
    <dgm:cxn modelId="{30412E51-8BBD-40A0-89B4-55A1F7694C95}" srcId="{E2364644-605E-4494-9200-3DDDE4BEBBC0}" destId="{7B547F5F-3170-4166-B4E4-5ADF6F9E415E}" srcOrd="2" destOrd="0" parTransId="{BC413C5A-433F-4661-AB6B-C9421B9FE6CB}" sibTransId="{9D72BD63-D2E5-4394-84AD-777F672C97C8}"/>
    <dgm:cxn modelId="{3FE93758-3DAA-42B5-9B34-76F408EE5F1E}" srcId="{E2364644-605E-4494-9200-3DDDE4BEBBC0}" destId="{7D38372D-2F8C-40E2-8892-144D671AAA58}" srcOrd="1" destOrd="0" parTransId="{4FA72D49-A070-45C6-AB75-2BB474E889D5}" sibTransId="{E0AA9FFF-3766-4C29-BC2A-E9AAF29992BF}"/>
    <dgm:cxn modelId="{37584889-C31F-4BD4-9D0D-98AB5DFA0C05}" type="presOf" srcId="{7D38372D-2F8C-40E2-8892-144D671AAA58}" destId="{20ABD761-0B75-488A-90C6-EDD32FD2D356}" srcOrd="0" destOrd="0" presId="urn:microsoft.com/office/officeart/2018/2/layout/IconVerticalSolidList"/>
    <dgm:cxn modelId="{92F811B1-8A3B-43E6-9717-E886DBC12479}" type="presOf" srcId="{89F0A71B-1E4A-49B3-BD30-EF973091DA90}" destId="{9953697D-4ABA-4650-8AE3-1ADFC604609A}" srcOrd="0" destOrd="0" presId="urn:microsoft.com/office/officeart/2018/2/layout/IconVerticalSolidList"/>
    <dgm:cxn modelId="{ED2551D5-954E-4D40-8985-7432A2F96A02}" srcId="{E2364644-605E-4494-9200-3DDDE4BEBBC0}" destId="{8685017C-8977-47C7-AB41-B7D2D7CA2599}" srcOrd="4" destOrd="0" parTransId="{879FC8D2-580F-4BB5-9261-6098736D5EDF}" sibTransId="{DCA1E23F-14DA-4DAD-A854-B6990423D03A}"/>
    <dgm:cxn modelId="{7436BDF3-B77E-48BD-8F90-8A69020130CE}" type="presOf" srcId="{E2364644-605E-4494-9200-3DDDE4BEBBC0}" destId="{46DCAC82-A062-44B2-8858-F61706F4895D}" srcOrd="0" destOrd="0" presId="urn:microsoft.com/office/officeart/2018/2/layout/IconVerticalSolidList"/>
    <dgm:cxn modelId="{6F4A1EFE-1B18-4C83-834B-B5E6270F4207}" type="presParOf" srcId="{46DCAC82-A062-44B2-8858-F61706F4895D}" destId="{AD9C9372-12F5-4524-8EB4-8E923E022E0C}" srcOrd="0" destOrd="0" presId="urn:microsoft.com/office/officeart/2018/2/layout/IconVerticalSolidList"/>
    <dgm:cxn modelId="{63734C2B-99F4-45F1-8CF4-9A79D14252E3}" type="presParOf" srcId="{AD9C9372-12F5-4524-8EB4-8E923E022E0C}" destId="{1D76DD4A-5217-4D53-BE9B-8FA63A96C0C8}" srcOrd="0" destOrd="0" presId="urn:microsoft.com/office/officeart/2018/2/layout/IconVerticalSolidList"/>
    <dgm:cxn modelId="{D44FAD34-7537-4AC3-98E6-ABC7BE2E931C}" type="presParOf" srcId="{AD9C9372-12F5-4524-8EB4-8E923E022E0C}" destId="{DD28906C-2842-4A02-A4B8-3E811DF60053}" srcOrd="1" destOrd="0" presId="urn:microsoft.com/office/officeart/2018/2/layout/IconVerticalSolidList"/>
    <dgm:cxn modelId="{A725D0F0-2218-4954-A882-6E6AE411B82E}" type="presParOf" srcId="{AD9C9372-12F5-4524-8EB4-8E923E022E0C}" destId="{AA1CD663-91BF-4495-87A6-99494C44D42B}" srcOrd="2" destOrd="0" presId="urn:microsoft.com/office/officeart/2018/2/layout/IconVerticalSolidList"/>
    <dgm:cxn modelId="{73E6083B-95D3-4191-AC44-FBF59B3C9BF5}" type="presParOf" srcId="{AD9C9372-12F5-4524-8EB4-8E923E022E0C}" destId="{9953697D-4ABA-4650-8AE3-1ADFC604609A}" srcOrd="3" destOrd="0" presId="urn:microsoft.com/office/officeart/2018/2/layout/IconVerticalSolidList"/>
    <dgm:cxn modelId="{C7ABDCDC-4D8F-438B-8311-586A87B32C4F}" type="presParOf" srcId="{46DCAC82-A062-44B2-8858-F61706F4895D}" destId="{99F07838-327D-43FD-891C-392DFB1E0CE8}" srcOrd="1" destOrd="0" presId="urn:microsoft.com/office/officeart/2018/2/layout/IconVerticalSolidList"/>
    <dgm:cxn modelId="{6CCBDB37-AC17-4B56-B312-1A48A428B6B2}" type="presParOf" srcId="{46DCAC82-A062-44B2-8858-F61706F4895D}" destId="{73DCD684-758B-49E2-A35C-C7320B4ABC16}" srcOrd="2" destOrd="0" presId="urn:microsoft.com/office/officeart/2018/2/layout/IconVerticalSolidList"/>
    <dgm:cxn modelId="{F3CCC98B-86AB-4309-9EE2-395B908B879D}" type="presParOf" srcId="{73DCD684-758B-49E2-A35C-C7320B4ABC16}" destId="{EB336BD9-6B87-4A82-A332-FC85DE83475E}" srcOrd="0" destOrd="0" presId="urn:microsoft.com/office/officeart/2018/2/layout/IconVerticalSolidList"/>
    <dgm:cxn modelId="{B978C3ED-81A5-4BC7-9511-44C6F5F15F26}" type="presParOf" srcId="{73DCD684-758B-49E2-A35C-C7320B4ABC16}" destId="{FAC8641B-CF9D-42E6-80E6-931560360497}" srcOrd="1" destOrd="0" presId="urn:microsoft.com/office/officeart/2018/2/layout/IconVerticalSolidList"/>
    <dgm:cxn modelId="{84FF6CC9-1356-40B5-8ED3-A352A56510B5}" type="presParOf" srcId="{73DCD684-758B-49E2-A35C-C7320B4ABC16}" destId="{F865E2E4-8EEF-4F20-9B41-7738A25ACBA8}" srcOrd="2" destOrd="0" presId="urn:microsoft.com/office/officeart/2018/2/layout/IconVerticalSolidList"/>
    <dgm:cxn modelId="{4C11ED4A-38EE-422B-8D4E-9EFA290926C1}" type="presParOf" srcId="{73DCD684-758B-49E2-A35C-C7320B4ABC16}" destId="{20ABD761-0B75-488A-90C6-EDD32FD2D356}" srcOrd="3" destOrd="0" presId="urn:microsoft.com/office/officeart/2018/2/layout/IconVerticalSolidList"/>
    <dgm:cxn modelId="{F15703FB-F00F-4B96-9540-354F49D888D2}" type="presParOf" srcId="{46DCAC82-A062-44B2-8858-F61706F4895D}" destId="{9346A422-9689-4A4B-895A-E34579F8C0B4}" srcOrd="3" destOrd="0" presId="urn:microsoft.com/office/officeart/2018/2/layout/IconVerticalSolidList"/>
    <dgm:cxn modelId="{404CE33A-ECD7-4145-A117-107A506B2565}" type="presParOf" srcId="{46DCAC82-A062-44B2-8858-F61706F4895D}" destId="{42305A81-D7CA-4979-8A4B-D426E943EAAC}" srcOrd="4" destOrd="0" presId="urn:microsoft.com/office/officeart/2018/2/layout/IconVerticalSolidList"/>
    <dgm:cxn modelId="{2F90122E-430E-40BE-80CE-6D5E6EFC7921}" type="presParOf" srcId="{42305A81-D7CA-4979-8A4B-D426E943EAAC}" destId="{D1CA7DDD-3498-4AB8-ADF9-E5309E9EBF41}" srcOrd="0" destOrd="0" presId="urn:microsoft.com/office/officeart/2018/2/layout/IconVerticalSolidList"/>
    <dgm:cxn modelId="{6029AB97-701A-4858-8827-7CC6ACE20D25}" type="presParOf" srcId="{42305A81-D7CA-4979-8A4B-D426E943EAAC}" destId="{85DDAB53-8B44-422C-BA50-33AB7CC09231}" srcOrd="1" destOrd="0" presId="urn:microsoft.com/office/officeart/2018/2/layout/IconVerticalSolidList"/>
    <dgm:cxn modelId="{A9A26852-1611-428E-BEA3-E220D0AF944F}" type="presParOf" srcId="{42305A81-D7CA-4979-8A4B-D426E943EAAC}" destId="{AC2E3347-EF09-4F7F-9D22-9A878213CA98}" srcOrd="2" destOrd="0" presId="urn:microsoft.com/office/officeart/2018/2/layout/IconVerticalSolidList"/>
    <dgm:cxn modelId="{9E50CBFA-5965-4589-A73B-413777039162}" type="presParOf" srcId="{42305A81-D7CA-4979-8A4B-D426E943EAAC}" destId="{9ACD3346-A8E5-44EF-B5DF-9BC18A3F220F}" srcOrd="3" destOrd="0" presId="urn:microsoft.com/office/officeart/2018/2/layout/IconVerticalSolidList"/>
    <dgm:cxn modelId="{711A9C6F-0127-4F63-B677-859AA07ADFAA}" type="presParOf" srcId="{46DCAC82-A062-44B2-8858-F61706F4895D}" destId="{1DEBD34D-CBB0-40EB-AEBD-A78B30E60C95}" srcOrd="5" destOrd="0" presId="urn:microsoft.com/office/officeart/2018/2/layout/IconVerticalSolidList"/>
    <dgm:cxn modelId="{DF6F2821-3B07-4D40-96DE-47C3792DCEFF}" type="presParOf" srcId="{46DCAC82-A062-44B2-8858-F61706F4895D}" destId="{BD5958E8-48AD-4F88-A640-4216B0766403}" srcOrd="6" destOrd="0" presId="urn:microsoft.com/office/officeart/2018/2/layout/IconVerticalSolidList"/>
    <dgm:cxn modelId="{8FFEDDB2-43B5-47A0-8C1B-D4CEB2AE9149}" type="presParOf" srcId="{BD5958E8-48AD-4F88-A640-4216B0766403}" destId="{5B0B5F9C-A6D9-4015-B924-B030D924E8E1}" srcOrd="0" destOrd="0" presId="urn:microsoft.com/office/officeart/2018/2/layout/IconVerticalSolidList"/>
    <dgm:cxn modelId="{62D7F70C-3A41-47E7-B9BD-8C39C2A1F102}" type="presParOf" srcId="{BD5958E8-48AD-4F88-A640-4216B0766403}" destId="{783ADA5C-C420-498F-915D-7FCCB7F1559C}" srcOrd="1" destOrd="0" presId="urn:microsoft.com/office/officeart/2018/2/layout/IconVerticalSolidList"/>
    <dgm:cxn modelId="{C59C51B8-4131-47EE-AE10-EFE9650EBD79}" type="presParOf" srcId="{BD5958E8-48AD-4F88-A640-4216B0766403}" destId="{53AEAEB0-8A31-47D8-9C06-40A90710255B}" srcOrd="2" destOrd="0" presId="urn:microsoft.com/office/officeart/2018/2/layout/IconVerticalSolidList"/>
    <dgm:cxn modelId="{53A9A0F3-30BD-454E-A6E9-FA03F6B9516D}" type="presParOf" srcId="{BD5958E8-48AD-4F88-A640-4216B0766403}" destId="{B5BD0911-7C5C-428C-A201-3C3E0FC2D8F7}" srcOrd="3" destOrd="0" presId="urn:microsoft.com/office/officeart/2018/2/layout/IconVerticalSolidList"/>
    <dgm:cxn modelId="{EDE744EC-D491-4725-98F3-1D8F6D15D13B}" type="presParOf" srcId="{46DCAC82-A062-44B2-8858-F61706F4895D}" destId="{1CC3EF81-3A06-475B-B524-68AD8F15FE4F}" srcOrd="7" destOrd="0" presId="urn:microsoft.com/office/officeart/2018/2/layout/IconVerticalSolidList"/>
    <dgm:cxn modelId="{17DD16A1-1195-41CA-8C59-BFD9CCD1B98E}" type="presParOf" srcId="{46DCAC82-A062-44B2-8858-F61706F4895D}" destId="{A70563A3-8CC5-4307-B88E-87F1374873C2}" srcOrd="8" destOrd="0" presId="urn:microsoft.com/office/officeart/2018/2/layout/IconVerticalSolidList"/>
    <dgm:cxn modelId="{1F918C26-B4CE-48CC-9223-1EA2A0D59C64}" type="presParOf" srcId="{A70563A3-8CC5-4307-B88E-87F1374873C2}" destId="{95F72CCD-E8CB-418A-B702-FB4367506A90}" srcOrd="0" destOrd="0" presId="urn:microsoft.com/office/officeart/2018/2/layout/IconVerticalSolidList"/>
    <dgm:cxn modelId="{8FFA061D-DF1E-454A-9CD6-EA3014C6EB76}" type="presParOf" srcId="{A70563A3-8CC5-4307-B88E-87F1374873C2}" destId="{F7C54F83-ED19-4033-9D51-22742ECFD07E}" srcOrd="1" destOrd="0" presId="urn:microsoft.com/office/officeart/2018/2/layout/IconVerticalSolidList"/>
    <dgm:cxn modelId="{834F5073-41F7-436A-A004-02ECA4E9CA67}" type="presParOf" srcId="{A70563A3-8CC5-4307-B88E-87F1374873C2}" destId="{F9A12CB6-8587-412A-B0D4-CBDE85508D0B}" srcOrd="2" destOrd="0" presId="urn:microsoft.com/office/officeart/2018/2/layout/IconVerticalSolidList"/>
    <dgm:cxn modelId="{202BC794-11C4-479D-A74A-14C7EE01AE64}" type="presParOf" srcId="{A70563A3-8CC5-4307-B88E-87F1374873C2}" destId="{D7671789-1C07-4261-8664-8ECC95D6535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8DCDFDD-7959-4F46-91C4-DD5BED9A78D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D1FAA45-D9AA-471E-9D5C-85B3E1D4BF5F}">
      <dgm:prSet/>
      <dgm:spPr/>
      <dgm:t>
        <a:bodyPr/>
        <a:lstStyle/>
        <a:p>
          <a:r>
            <a:rPr lang="en-US" dirty="0"/>
            <a:t>If the time and cost required to examine and evaluate a large number of tenders/bids would be disproportionate to the value of goods, works or services to be procured</a:t>
          </a:r>
        </a:p>
      </dgm:t>
    </dgm:pt>
    <dgm:pt modelId="{5F361A55-D449-454A-81DD-33C97E0614DA}" type="parTrans" cxnId="{4378241F-BF0C-4D56-A3E6-3318E3973348}">
      <dgm:prSet/>
      <dgm:spPr/>
      <dgm:t>
        <a:bodyPr/>
        <a:lstStyle/>
        <a:p>
          <a:endParaRPr lang="en-US"/>
        </a:p>
      </dgm:t>
    </dgm:pt>
    <dgm:pt modelId="{FF1D0025-40A2-4F33-9654-60CC52763FCA}" type="sibTrans" cxnId="{4378241F-BF0C-4D56-A3E6-3318E3973348}">
      <dgm:prSet/>
      <dgm:spPr/>
      <dgm:t>
        <a:bodyPr/>
        <a:lstStyle/>
        <a:p>
          <a:endParaRPr lang="en-US"/>
        </a:p>
      </dgm:t>
    </dgm:pt>
    <dgm:pt modelId="{59FCBFB1-7A19-41D1-B6CF-6814291DF5CE}">
      <dgm:prSet/>
      <dgm:spPr/>
      <dgm:t>
        <a:bodyPr/>
        <a:lstStyle/>
        <a:p>
          <a:r>
            <a:rPr lang="en-US"/>
            <a:t>If there is evidence to the effect that there are only a few known suppliers in the market of goods or services to be procured; and</a:t>
          </a:r>
        </a:p>
      </dgm:t>
    </dgm:pt>
    <dgm:pt modelId="{A655997F-5F8B-474B-84D0-66E140EE93D9}" type="parTrans" cxnId="{1CA507A6-BA16-4350-8702-29FB5AD745BF}">
      <dgm:prSet/>
      <dgm:spPr/>
      <dgm:t>
        <a:bodyPr/>
        <a:lstStyle/>
        <a:p>
          <a:endParaRPr lang="en-US"/>
        </a:p>
      </dgm:t>
    </dgm:pt>
    <dgm:pt modelId="{D975B3B8-7594-402A-89DE-BBDC701EE9FC}" type="sibTrans" cxnId="{1CA507A6-BA16-4350-8702-29FB5AD745BF}">
      <dgm:prSet/>
      <dgm:spPr/>
      <dgm:t>
        <a:bodyPr/>
        <a:lstStyle/>
        <a:p>
          <a:endParaRPr lang="en-US"/>
        </a:p>
      </dgm:t>
    </dgm:pt>
    <dgm:pt modelId="{7335BEF2-2831-48A2-8922-7726244A0E50}">
      <dgm:prSet/>
      <dgm:spPr/>
      <dgm:t>
        <a:bodyPr/>
        <a:lstStyle/>
        <a:p>
          <a:r>
            <a:rPr lang="en-US" dirty="0"/>
            <a:t>If the competition for a contract is restricted to prequalified suppliers because of complex and specialized nature of the goods, works or services being procured</a:t>
          </a:r>
        </a:p>
      </dgm:t>
    </dgm:pt>
    <dgm:pt modelId="{E5F5D179-322F-433C-980D-98FED0A2AF92}" type="parTrans" cxnId="{63B298E2-4B0F-4C8A-AD31-B62C1FC59561}">
      <dgm:prSet/>
      <dgm:spPr/>
      <dgm:t>
        <a:bodyPr/>
        <a:lstStyle/>
        <a:p>
          <a:endParaRPr lang="en-US"/>
        </a:p>
      </dgm:t>
    </dgm:pt>
    <dgm:pt modelId="{555862E5-9AB4-4669-9F00-6C7739DC388C}" type="sibTrans" cxnId="{63B298E2-4B0F-4C8A-AD31-B62C1FC59561}">
      <dgm:prSet/>
      <dgm:spPr/>
      <dgm:t>
        <a:bodyPr/>
        <a:lstStyle/>
        <a:p>
          <a:endParaRPr lang="en-US"/>
        </a:p>
      </dgm:t>
    </dgm:pt>
    <dgm:pt modelId="{C5510608-FF9A-4EE1-960C-7985B1FFF918}" type="pres">
      <dgm:prSet presAssocID="{78DCDFDD-7959-4F46-91C4-DD5BED9A78DE}" presName="linear" presStyleCnt="0">
        <dgm:presLayoutVars>
          <dgm:animLvl val="lvl"/>
          <dgm:resizeHandles val="exact"/>
        </dgm:presLayoutVars>
      </dgm:prSet>
      <dgm:spPr/>
    </dgm:pt>
    <dgm:pt modelId="{D4CF3AE4-3D0B-46A9-A8FB-CF6DA289626C}" type="pres">
      <dgm:prSet presAssocID="{3D1FAA45-D9AA-471E-9D5C-85B3E1D4BF5F}" presName="parentText" presStyleLbl="node1" presStyleIdx="0" presStyleCnt="3">
        <dgm:presLayoutVars>
          <dgm:chMax val="0"/>
          <dgm:bulletEnabled val="1"/>
        </dgm:presLayoutVars>
      </dgm:prSet>
      <dgm:spPr/>
    </dgm:pt>
    <dgm:pt modelId="{A10C0314-3332-4A50-A074-296EB5133613}" type="pres">
      <dgm:prSet presAssocID="{FF1D0025-40A2-4F33-9654-60CC52763FCA}" presName="spacer" presStyleCnt="0"/>
      <dgm:spPr/>
    </dgm:pt>
    <dgm:pt modelId="{CC75F71A-00E7-4FD5-B2DB-EF99718432B9}" type="pres">
      <dgm:prSet presAssocID="{59FCBFB1-7A19-41D1-B6CF-6814291DF5CE}" presName="parentText" presStyleLbl="node1" presStyleIdx="1" presStyleCnt="3">
        <dgm:presLayoutVars>
          <dgm:chMax val="0"/>
          <dgm:bulletEnabled val="1"/>
        </dgm:presLayoutVars>
      </dgm:prSet>
      <dgm:spPr/>
    </dgm:pt>
    <dgm:pt modelId="{B00CACE8-6680-4819-A314-DD329A54C007}" type="pres">
      <dgm:prSet presAssocID="{D975B3B8-7594-402A-89DE-BBDC701EE9FC}" presName="spacer" presStyleCnt="0"/>
      <dgm:spPr/>
    </dgm:pt>
    <dgm:pt modelId="{57E986A8-7875-470E-A3BA-4BF4C2EAFAE1}" type="pres">
      <dgm:prSet presAssocID="{7335BEF2-2831-48A2-8922-7726244A0E50}" presName="parentText" presStyleLbl="node1" presStyleIdx="2" presStyleCnt="3">
        <dgm:presLayoutVars>
          <dgm:chMax val="0"/>
          <dgm:bulletEnabled val="1"/>
        </dgm:presLayoutVars>
      </dgm:prSet>
      <dgm:spPr/>
    </dgm:pt>
  </dgm:ptLst>
  <dgm:cxnLst>
    <dgm:cxn modelId="{0342C80C-7E38-4D12-9BDD-1C969623601D}" type="presOf" srcId="{3D1FAA45-D9AA-471E-9D5C-85B3E1D4BF5F}" destId="{D4CF3AE4-3D0B-46A9-A8FB-CF6DA289626C}" srcOrd="0" destOrd="0" presId="urn:microsoft.com/office/officeart/2005/8/layout/vList2"/>
    <dgm:cxn modelId="{4378241F-BF0C-4D56-A3E6-3318E3973348}" srcId="{78DCDFDD-7959-4F46-91C4-DD5BED9A78DE}" destId="{3D1FAA45-D9AA-471E-9D5C-85B3E1D4BF5F}" srcOrd="0" destOrd="0" parTransId="{5F361A55-D449-454A-81DD-33C97E0614DA}" sibTransId="{FF1D0025-40A2-4F33-9654-60CC52763FCA}"/>
    <dgm:cxn modelId="{66DCA43F-6A10-434D-BE29-F8A47EBA2046}" type="presOf" srcId="{59FCBFB1-7A19-41D1-B6CF-6814291DF5CE}" destId="{CC75F71A-00E7-4FD5-B2DB-EF99718432B9}" srcOrd="0" destOrd="0" presId="urn:microsoft.com/office/officeart/2005/8/layout/vList2"/>
    <dgm:cxn modelId="{7C2D6E93-1B1A-41E0-8ADB-E053A877496A}" type="presOf" srcId="{78DCDFDD-7959-4F46-91C4-DD5BED9A78DE}" destId="{C5510608-FF9A-4EE1-960C-7985B1FFF918}" srcOrd="0" destOrd="0" presId="urn:microsoft.com/office/officeart/2005/8/layout/vList2"/>
    <dgm:cxn modelId="{FE6E6497-563F-4897-B20C-6B0251665112}" type="presOf" srcId="{7335BEF2-2831-48A2-8922-7726244A0E50}" destId="{57E986A8-7875-470E-A3BA-4BF4C2EAFAE1}" srcOrd="0" destOrd="0" presId="urn:microsoft.com/office/officeart/2005/8/layout/vList2"/>
    <dgm:cxn modelId="{1CA507A6-BA16-4350-8702-29FB5AD745BF}" srcId="{78DCDFDD-7959-4F46-91C4-DD5BED9A78DE}" destId="{59FCBFB1-7A19-41D1-B6CF-6814291DF5CE}" srcOrd="1" destOrd="0" parTransId="{A655997F-5F8B-474B-84D0-66E140EE93D9}" sibTransId="{D975B3B8-7594-402A-89DE-BBDC701EE9FC}"/>
    <dgm:cxn modelId="{63B298E2-4B0F-4C8A-AD31-B62C1FC59561}" srcId="{78DCDFDD-7959-4F46-91C4-DD5BED9A78DE}" destId="{7335BEF2-2831-48A2-8922-7726244A0E50}" srcOrd="2" destOrd="0" parTransId="{E5F5D179-322F-433C-980D-98FED0A2AF92}" sibTransId="{555862E5-9AB4-4669-9F00-6C7739DC388C}"/>
    <dgm:cxn modelId="{142B155A-D376-4DE7-B5F0-EE462A0F0FD6}" type="presParOf" srcId="{C5510608-FF9A-4EE1-960C-7985B1FFF918}" destId="{D4CF3AE4-3D0B-46A9-A8FB-CF6DA289626C}" srcOrd="0" destOrd="0" presId="urn:microsoft.com/office/officeart/2005/8/layout/vList2"/>
    <dgm:cxn modelId="{D1B6257B-89B6-45A5-A66F-882032188199}" type="presParOf" srcId="{C5510608-FF9A-4EE1-960C-7985B1FFF918}" destId="{A10C0314-3332-4A50-A074-296EB5133613}" srcOrd="1" destOrd="0" presId="urn:microsoft.com/office/officeart/2005/8/layout/vList2"/>
    <dgm:cxn modelId="{4785EB21-6CF1-477F-BA51-D3D466D1AA4B}" type="presParOf" srcId="{C5510608-FF9A-4EE1-960C-7985B1FFF918}" destId="{CC75F71A-00E7-4FD5-B2DB-EF99718432B9}" srcOrd="2" destOrd="0" presId="urn:microsoft.com/office/officeart/2005/8/layout/vList2"/>
    <dgm:cxn modelId="{3E5022B1-162F-4E70-873B-7A1ADF415B2C}" type="presParOf" srcId="{C5510608-FF9A-4EE1-960C-7985B1FFF918}" destId="{B00CACE8-6680-4819-A314-DD329A54C007}" srcOrd="3" destOrd="0" presId="urn:microsoft.com/office/officeart/2005/8/layout/vList2"/>
    <dgm:cxn modelId="{236FB707-D5E7-4322-9E32-1DD4F649ED02}" type="presParOf" srcId="{C5510608-FF9A-4EE1-960C-7985B1FFF918}" destId="{57E986A8-7875-470E-A3BA-4BF4C2EAFAE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1A1CB9D-0A2C-4F22-87BA-29630F2C7CF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D8C654F-D2C2-417D-908B-A81332F38D9F}">
      <dgm:prSet/>
      <dgm:spPr/>
      <dgm:t>
        <a:bodyPr/>
        <a:lstStyle/>
        <a:p>
          <a:r>
            <a:rPr lang="en-US"/>
            <a:t>This is a procurement method where a buyer or a buying organization identifies a single supplier for the goods, services or works it requires and awards the contract to the supplier</a:t>
          </a:r>
        </a:p>
      </dgm:t>
    </dgm:pt>
    <dgm:pt modelId="{E6DB7281-8CE1-4947-BBB0-C5A0ED8707EE}" type="parTrans" cxnId="{595E9081-B4EA-4DBD-B795-0F4971C24BA3}">
      <dgm:prSet/>
      <dgm:spPr/>
      <dgm:t>
        <a:bodyPr/>
        <a:lstStyle/>
        <a:p>
          <a:endParaRPr lang="en-US"/>
        </a:p>
      </dgm:t>
    </dgm:pt>
    <dgm:pt modelId="{771F4A93-8F60-48C1-9568-696228C2314C}" type="sibTrans" cxnId="{595E9081-B4EA-4DBD-B795-0F4971C24BA3}">
      <dgm:prSet/>
      <dgm:spPr/>
      <dgm:t>
        <a:bodyPr/>
        <a:lstStyle/>
        <a:p>
          <a:endParaRPr lang="en-US"/>
        </a:p>
      </dgm:t>
    </dgm:pt>
    <dgm:pt modelId="{86ECA75B-DFCF-43AF-9E9B-A6D22E24A396}">
      <dgm:prSet/>
      <dgm:spPr/>
      <dgm:t>
        <a:bodyPr/>
        <a:lstStyle/>
        <a:p>
          <a:r>
            <a:rPr lang="en-US"/>
            <a:t>The supplier may be chosen purposefully for strategic consideration , or the supplier may be the sole supply available in the market</a:t>
          </a:r>
        </a:p>
      </dgm:t>
    </dgm:pt>
    <dgm:pt modelId="{089A4910-D117-4B5E-A240-AD2877EABDA1}" type="parTrans" cxnId="{0B3D1404-281C-49BB-ACB1-02959B8F6E39}">
      <dgm:prSet/>
      <dgm:spPr/>
      <dgm:t>
        <a:bodyPr/>
        <a:lstStyle/>
        <a:p>
          <a:endParaRPr lang="en-US"/>
        </a:p>
      </dgm:t>
    </dgm:pt>
    <dgm:pt modelId="{3743B8C6-B43F-4EFC-A96A-9AF90C2FDA2E}" type="sibTrans" cxnId="{0B3D1404-281C-49BB-ACB1-02959B8F6E39}">
      <dgm:prSet/>
      <dgm:spPr/>
      <dgm:t>
        <a:bodyPr/>
        <a:lstStyle/>
        <a:p>
          <a:endParaRPr lang="en-US"/>
        </a:p>
      </dgm:t>
    </dgm:pt>
    <dgm:pt modelId="{76F657B6-8E44-43DC-A70F-4FBEB6906E92}">
      <dgm:prSet/>
      <dgm:spPr/>
      <dgm:t>
        <a:bodyPr/>
        <a:lstStyle/>
        <a:p>
          <a:r>
            <a:rPr lang="en-US"/>
            <a:t>In public procurement practice, direct procurement is the least preferred procurement method as it may be used to avoid competition and favour certain economic operators/suppliers</a:t>
          </a:r>
        </a:p>
      </dgm:t>
    </dgm:pt>
    <dgm:pt modelId="{E3A63774-64C8-478D-B2B1-7DC8CAB0B0BB}" type="parTrans" cxnId="{9333516A-DE79-4B6F-BDFF-DC49175E5198}">
      <dgm:prSet/>
      <dgm:spPr/>
      <dgm:t>
        <a:bodyPr/>
        <a:lstStyle/>
        <a:p>
          <a:endParaRPr lang="en-US"/>
        </a:p>
      </dgm:t>
    </dgm:pt>
    <dgm:pt modelId="{9B4152F7-5491-4667-9D73-27B7B767F777}" type="sibTrans" cxnId="{9333516A-DE79-4B6F-BDFF-DC49175E5198}">
      <dgm:prSet/>
      <dgm:spPr/>
      <dgm:t>
        <a:bodyPr/>
        <a:lstStyle/>
        <a:p>
          <a:endParaRPr lang="en-US"/>
        </a:p>
      </dgm:t>
    </dgm:pt>
    <dgm:pt modelId="{502CAAA5-748E-4A19-8BB4-AF0AFA9A072E}" type="pres">
      <dgm:prSet presAssocID="{61A1CB9D-0A2C-4F22-87BA-29630F2C7CF3}" presName="root" presStyleCnt="0">
        <dgm:presLayoutVars>
          <dgm:dir/>
          <dgm:resizeHandles val="exact"/>
        </dgm:presLayoutVars>
      </dgm:prSet>
      <dgm:spPr/>
    </dgm:pt>
    <dgm:pt modelId="{32B3254E-5685-45E7-BEAC-0FA39EF867A6}" type="pres">
      <dgm:prSet presAssocID="{3D8C654F-D2C2-417D-908B-A81332F38D9F}" presName="compNode" presStyleCnt="0"/>
      <dgm:spPr/>
    </dgm:pt>
    <dgm:pt modelId="{725B6698-B8CD-4CFF-8C7E-CBF4EC5C28E1}" type="pres">
      <dgm:prSet presAssocID="{3D8C654F-D2C2-417D-908B-A81332F38D9F}" presName="bgRect" presStyleLbl="bgShp" presStyleIdx="0" presStyleCnt="3"/>
      <dgm:spPr/>
    </dgm:pt>
    <dgm:pt modelId="{001A00BF-19F9-47C4-8334-D886F58B9746}" type="pres">
      <dgm:prSet presAssocID="{3D8C654F-D2C2-417D-908B-A81332F38D9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64EF7C49-6686-43C9-BACB-588F21052CA9}" type="pres">
      <dgm:prSet presAssocID="{3D8C654F-D2C2-417D-908B-A81332F38D9F}" presName="spaceRect" presStyleCnt="0"/>
      <dgm:spPr/>
    </dgm:pt>
    <dgm:pt modelId="{95109EC1-7C87-4893-8F1F-C55F3870FC55}" type="pres">
      <dgm:prSet presAssocID="{3D8C654F-D2C2-417D-908B-A81332F38D9F}" presName="parTx" presStyleLbl="revTx" presStyleIdx="0" presStyleCnt="3">
        <dgm:presLayoutVars>
          <dgm:chMax val="0"/>
          <dgm:chPref val="0"/>
        </dgm:presLayoutVars>
      </dgm:prSet>
      <dgm:spPr/>
    </dgm:pt>
    <dgm:pt modelId="{3A4A0C88-CB38-43E5-9275-3E4C786C2E5C}" type="pres">
      <dgm:prSet presAssocID="{771F4A93-8F60-48C1-9568-696228C2314C}" presName="sibTrans" presStyleCnt="0"/>
      <dgm:spPr/>
    </dgm:pt>
    <dgm:pt modelId="{B70A26BC-B5EE-4DED-8F92-BBF30B8BF682}" type="pres">
      <dgm:prSet presAssocID="{86ECA75B-DFCF-43AF-9E9B-A6D22E24A396}" presName="compNode" presStyleCnt="0"/>
      <dgm:spPr/>
    </dgm:pt>
    <dgm:pt modelId="{A6A525CB-8BA6-4A48-B8C1-D8C6A0B35547}" type="pres">
      <dgm:prSet presAssocID="{86ECA75B-DFCF-43AF-9E9B-A6D22E24A396}" presName="bgRect" presStyleLbl="bgShp" presStyleIdx="1" presStyleCnt="3"/>
      <dgm:spPr/>
    </dgm:pt>
    <dgm:pt modelId="{A73696E5-3704-4407-B11C-E0ABB4460EAA}" type="pres">
      <dgm:prSet presAssocID="{86ECA75B-DFCF-43AF-9E9B-A6D22E24A39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BF6D6116-3DD5-4635-87FE-F870795B87E0}" type="pres">
      <dgm:prSet presAssocID="{86ECA75B-DFCF-43AF-9E9B-A6D22E24A396}" presName="spaceRect" presStyleCnt="0"/>
      <dgm:spPr/>
    </dgm:pt>
    <dgm:pt modelId="{2E54FA31-7CA6-4BF3-9705-8BF747B7954E}" type="pres">
      <dgm:prSet presAssocID="{86ECA75B-DFCF-43AF-9E9B-A6D22E24A396}" presName="parTx" presStyleLbl="revTx" presStyleIdx="1" presStyleCnt="3">
        <dgm:presLayoutVars>
          <dgm:chMax val="0"/>
          <dgm:chPref val="0"/>
        </dgm:presLayoutVars>
      </dgm:prSet>
      <dgm:spPr/>
    </dgm:pt>
    <dgm:pt modelId="{F30D6B1F-C8A9-40D3-A9E1-121D29207999}" type="pres">
      <dgm:prSet presAssocID="{3743B8C6-B43F-4EFC-A96A-9AF90C2FDA2E}" presName="sibTrans" presStyleCnt="0"/>
      <dgm:spPr/>
    </dgm:pt>
    <dgm:pt modelId="{F3B07E79-9D99-4165-B83D-25768D91DCFB}" type="pres">
      <dgm:prSet presAssocID="{76F657B6-8E44-43DC-A70F-4FBEB6906E92}" presName="compNode" presStyleCnt="0"/>
      <dgm:spPr/>
    </dgm:pt>
    <dgm:pt modelId="{C94ACFC3-0CC7-4F6D-8755-10F0008D1530}" type="pres">
      <dgm:prSet presAssocID="{76F657B6-8E44-43DC-A70F-4FBEB6906E92}" presName="bgRect" presStyleLbl="bgShp" presStyleIdx="2" presStyleCnt="3"/>
      <dgm:spPr/>
    </dgm:pt>
    <dgm:pt modelId="{762281E5-4195-4A6F-A7F4-64CCE8C9B7BD}" type="pres">
      <dgm:prSet presAssocID="{76F657B6-8E44-43DC-A70F-4FBEB6906E9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07556EC2-1762-4CFB-8866-2265E40F7411}" type="pres">
      <dgm:prSet presAssocID="{76F657B6-8E44-43DC-A70F-4FBEB6906E92}" presName="spaceRect" presStyleCnt="0"/>
      <dgm:spPr/>
    </dgm:pt>
    <dgm:pt modelId="{2E4BF33D-4FD2-4ED9-8CA4-6E6316A6A74B}" type="pres">
      <dgm:prSet presAssocID="{76F657B6-8E44-43DC-A70F-4FBEB6906E92}" presName="parTx" presStyleLbl="revTx" presStyleIdx="2" presStyleCnt="3">
        <dgm:presLayoutVars>
          <dgm:chMax val="0"/>
          <dgm:chPref val="0"/>
        </dgm:presLayoutVars>
      </dgm:prSet>
      <dgm:spPr/>
    </dgm:pt>
  </dgm:ptLst>
  <dgm:cxnLst>
    <dgm:cxn modelId="{0B3D1404-281C-49BB-ACB1-02959B8F6E39}" srcId="{61A1CB9D-0A2C-4F22-87BA-29630F2C7CF3}" destId="{86ECA75B-DFCF-43AF-9E9B-A6D22E24A396}" srcOrd="1" destOrd="0" parTransId="{089A4910-D117-4B5E-A240-AD2877EABDA1}" sibTransId="{3743B8C6-B43F-4EFC-A96A-9AF90C2FDA2E}"/>
    <dgm:cxn modelId="{17635E14-3593-44F7-A784-1B09514D726A}" type="presOf" srcId="{3D8C654F-D2C2-417D-908B-A81332F38D9F}" destId="{95109EC1-7C87-4893-8F1F-C55F3870FC55}" srcOrd="0" destOrd="0" presId="urn:microsoft.com/office/officeart/2018/2/layout/IconVerticalSolidList"/>
    <dgm:cxn modelId="{3459FE38-ED68-4F7A-9DCD-4E1D6202E421}" type="presOf" srcId="{86ECA75B-DFCF-43AF-9E9B-A6D22E24A396}" destId="{2E54FA31-7CA6-4BF3-9705-8BF747B7954E}" srcOrd="0" destOrd="0" presId="urn:microsoft.com/office/officeart/2018/2/layout/IconVerticalSolidList"/>
    <dgm:cxn modelId="{9333516A-DE79-4B6F-BDFF-DC49175E5198}" srcId="{61A1CB9D-0A2C-4F22-87BA-29630F2C7CF3}" destId="{76F657B6-8E44-43DC-A70F-4FBEB6906E92}" srcOrd="2" destOrd="0" parTransId="{E3A63774-64C8-478D-B2B1-7DC8CAB0B0BB}" sibTransId="{9B4152F7-5491-4667-9D73-27B7B767F777}"/>
    <dgm:cxn modelId="{595E9081-B4EA-4DBD-B795-0F4971C24BA3}" srcId="{61A1CB9D-0A2C-4F22-87BA-29630F2C7CF3}" destId="{3D8C654F-D2C2-417D-908B-A81332F38D9F}" srcOrd="0" destOrd="0" parTransId="{E6DB7281-8CE1-4947-BBB0-C5A0ED8707EE}" sibTransId="{771F4A93-8F60-48C1-9568-696228C2314C}"/>
    <dgm:cxn modelId="{39DD07DC-0279-4F59-91D1-5EEE3838E980}" type="presOf" srcId="{76F657B6-8E44-43DC-A70F-4FBEB6906E92}" destId="{2E4BF33D-4FD2-4ED9-8CA4-6E6316A6A74B}" srcOrd="0" destOrd="0" presId="urn:microsoft.com/office/officeart/2018/2/layout/IconVerticalSolidList"/>
    <dgm:cxn modelId="{79DA01EB-95D8-4A4F-9420-BE7E9C555812}" type="presOf" srcId="{61A1CB9D-0A2C-4F22-87BA-29630F2C7CF3}" destId="{502CAAA5-748E-4A19-8BB4-AF0AFA9A072E}" srcOrd="0" destOrd="0" presId="urn:microsoft.com/office/officeart/2018/2/layout/IconVerticalSolidList"/>
    <dgm:cxn modelId="{62BCAE0E-5AC1-45AC-BC52-DCAE1A76A74D}" type="presParOf" srcId="{502CAAA5-748E-4A19-8BB4-AF0AFA9A072E}" destId="{32B3254E-5685-45E7-BEAC-0FA39EF867A6}" srcOrd="0" destOrd="0" presId="urn:microsoft.com/office/officeart/2018/2/layout/IconVerticalSolidList"/>
    <dgm:cxn modelId="{E3E1C402-65AD-4BA2-8D4E-24CA9F2945DC}" type="presParOf" srcId="{32B3254E-5685-45E7-BEAC-0FA39EF867A6}" destId="{725B6698-B8CD-4CFF-8C7E-CBF4EC5C28E1}" srcOrd="0" destOrd="0" presId="urn:microsoft.com/office/officeart/2018/2/layout/IconVerticalSolidList"/>
    <dgm:cxn modelId="{505EB36F-6F81-4374-973D-82ACBBA79F89}" type="presParOf" srcId="{32B3254E-5685-45E7-BEAC-0FA39EF867A6}" destId="{001A00BF-19F9-47C4-8334-D886F58B9746}" srcOrd="1" destOrd="0" presId="urn:microsoft.com/office/officeart/2018/2/layout/IconVerticalSolidList"/>
    <dgm:cxn modelId="{CEE4CB18-A21D-498D-9406-B373C51FAE82}" type="presParOf" srcId="{32B3254E-5685-45E7-BEAC-0FA39EF867A6}" destId="{64EF7C49-6686-43C9-BACB-588F21052CA9}" srcOrd="2" destOrd="0" presId="urn:microsoft.com/office/officeart/2018/2/layout/IconVerticalSolidList"/>
    <dgm:cxn modelId="{FB3BFD14-188B-434E-AA39-4C3FF9058325}" type="presParOf" srcId="{32B3254E-5685-45E7-BEAC-0FA39EF867A6}" destId="{95109EC1-7C87-4893-8F1F-C55F3870FC55}" srcOrd="3" destOrd="0" presId="urn:microsoft.com/office/officeart/2018/2/layout/IconVerticalSolidList"/>
    <dgm:cxn modelId="{B2AB649C-537B-4681-BEE1-78DF10F5721A}" type="presParOf" srcId="{502CAAA5-748E-4A19-8BB4-AF0AFA9A072E}" destId="{3A4A0C88-CB38-43E5-9275-3E4C786C2E5C}" srcOrd="1" destOrd="0" presId="urn:microsoft.com/office/officeart/2018/2/layout/IconVerticalSolidList"/>
    <dgm:cxn modelId="{55686AA8-0652-4D09-B47C-2DFAB94C68EF}" type="presParOf" srcId="{502CAAA5-748E-4A19-8BB4-AF0AFA9A072E}" destId="{B70A26BC-B5EE-4DED-8F92-BBF30B8BF682}" srcOrd="2" destOrd="0" presId="urn:microsoft.com/office/officeart/2018/2/layout/IconVerticalSolidList"/>
    <dgm:cxn modelId="{DEE588FE-425F-4549-89D6-9AC3D5D122D9}" type="presParOf" srcId="{B70A26BC-B5EE-4DED-8F92-BBF30B8BF682}" destId="{A6A525CB-8BA6-4A48-B8C1-D8C6A0B35547}" srcOrd="0" destOrd="0" presId="urn:microsoft.com/office/officeart/2018/2/layout/IconVerticalSolidList"/>
    <dgm:cxn modelId="{7DEC1830-6EC9-4248-A48A-C1C95B023B7B}" type="presParOf" srcId="{B70A26BC-B5EE-4DED-8F92-BBF30B8BF682}" destId="{A73696E5-3704-4407-B11C-E0ABB4460EAA}" srcOrd="1" destOrd="0" presId="urn:microsoft.com/office/officeart/2018/2/layout/IconVerticalSolidList"/>
    <dgm:cxn modelId="{AF835CEC-CFC1-477A-A2D5-060FAD10CB16}" type="presParOf" srcId="{B70A26BC-B5EE-4DED-8F92-BBF30B8BF682}" destId="{BF6D6116-3DD5-4635-87FE-F870795B87E0}" srcOrd="2" destOrd="0" presId="urn:microsoft.com/office/officeart/2018/2/layout/IconVerticalSolidList"/>
    <dgm:cxn modelId="{448443D1-0742-4052-854A-EE8BB48AF9DF}" type="presParOf" srcId="{B70A26BC-B5EE-4DED-8F92-BBF30B8BF682}" destId="{2E54FA31-7CA6-4BF3-9705-8BF747B7954E}" srcOrd="3" destOrd="0" presId="urn:microsoft.com/office/officeart/2018/2/layout/IconVerticalSolidList"/>
    <dgm:cxn modelId="{9A33C139-482D-48E5-AB33-AAEECED2F150}" type="presParOf" srcId="{502CAAA5-748E-4A19-8BB4-AF0AFA9A072E}" destId="{F30D6B1F-C8A9-40D3-A9E1-121D29207999}" srcOrd="3" destOrd="0" presId="urn:microsoft.com/office/officeart/2018/2/layout/IconVerticalSolidList"/>
    <dgm:cxn modelId="{0915FE40-3BA3-4D29-A1C0-92C0B47F1424}" type="presParOf" srcId="{502CAAA5-748E-4A19-8BB4-AF0AFA9A072E}" destId="{F3B07E79-9D99-4165-B83D-25768D91DCFB}" srcOrd="4" destOrd="0" presId="urn:microsoft.com/office/officeart/2018/2/layout/IconVerticalSolidList"/>
    <dgm:cxn modelId="{959888C5-58A2-4779-A4A3-3203AD8991C7}" type="presParOf" srcId="{F3B07E79-9D99-4165-B83D-25768D91DCFB}" destId="{C94ACFC3-0CC7-4F6D-8755-10F0008D1530}" srcOrd="0" destOrd="0" presId="urn:microsoft.com/office/officeart/2018/2/layout/IconVerticalSolidList"/>
    <dgm:cxn modelId="{6F186F28-E3B8-4203-B20B-34EC197D06D4}" type="presParOf" srcId="{F3B07E79-9D99-4165-B83D-25768D91DCFB}" destId="{762281E5-4195-4A6F-A7F4-64CCE8C9B7BD}" srcOrd="1" destOrd="0" presId="urn:microsoft.com/office/officeart/2018/2/layout/IconVerticalSolidList"/>
    <dgm:cxn modelId="{27116185-468F-4127-BB29-7C29E04FD3B5}" type="presParOf" srcId="{F3B07E79-9D99-4165-B83D-25768D91DCFB}" destId="{07556EC2-1762-4CFB-8866-2265E40F7411}" srcOrd="2" destOrd="0" presId="urn:microsoft.com/office/officeart/2018/2/layout/IconVerticalSolidList"/>
    <dgm:cxn modelId="{A1012857-00B1-491F-AC04-6968CC630E38}" type="presParOf" srcId="{F3B07E79-9D99-4165-B83D-25768D91DCFB}" destId="{2E4BF33D-4FD2-4ED9-8CA4-6E6316A6A74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FBAE292-4A63-4A07-9076-37CAC4EC3DF1}"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816CCA3-877D-456C-B8ED-C465774C33AE}">
      <dgm:prSet/>
      <dgm:spPr/>
      <dgm:t>
        <a:bodyPr/>
        <a:lstStyle/>
        <a:p>
          <a:r>
            <a:rPr lang="en-US"/>
            <a:t>In this procurement method, the buying organization sends out a bidding document known as a request for quotation to a specific number of registered suppliers seeking an itemized list of prices</a:t>
          </a:r>
        </a:p>
      </dgm:t>
    </dgm:pt>
    <dgm:pt modelId="{9EE51385-7987-4956-88BF-5FD2D0C8F6B1}" type="parTrans" cxnId="{50BAAC25-BE8C-4034-84BB-A16372B9413D}">
      <dgm:prSet/>
      <dgm:spPr/>
      <dgm:t>
        <a:bodyPr/>
        <a:lstStyle/>
        <a:p>
          <a:endParaRPr lang="en-US"/>
        </a:p>
      </dgm:t>
    </dgm:pt>
    <dgm:pt modelId="{CE22C546-7B66-4426-934A-2DF5CDF81CD9}" type="sibTrans" cxnId="{50BAAC25-BE8C-4034-84BB-A16372B9413D}">
      <dgm:prSet/>
      <dgm:spPr/>
      <dgm:t>
        <a:bodyPr/>
        <a:lstStyle/>
        <a:p>
          <a:endParaRPr lang="en-US"/>
        </a:p>
      </dgm:t>
    </dgm:pt>
    <dgm:pt modelId="{825431BC-D2A5-49D8-A3C1-4DFD47424193}">
      <dgm:prSet/>
      <dgm:spPr/>
      <dgm:t>
        <a:bodyPr/>
        <a:lstStyle/>
        <a:p>
          <a:r>
            <a:rPr lang="en-US"/>
            <a:t>The buying organization may use RFQ where goods, services and works are readily available and for which there is an established market</a:t>
          </a:r>
        </a:p>
      </dgm:t>
    </dgm:pt>
    <dgm:pt modelId="{9CC79C46-C1FF-4D11-A395-43251E478D90}" type="parTrans" cxnId="{75BAA439-7E9E-4552-885F-33DB475EF664}">
      <dgm:prSet/>
      <dgm:spPr/>
      <dgm:t>
        <a:bodyPr/>
        <a:lstStyle/>
        <a:p>
          <a:endParaRPr lang="en-US"/>
        </a:p>
      </dgm:t>
    </dgm:pt>
    <dgm:pt modelId="{92C6C9CD-9A8F-4432-BE8E-13139D4D0C3C}" type="sibTrans" cxnId="{75BAA439-7E9E-4552-885F-33DB475EF664}">
      <dgm:prSet/>
      <dgm:spPr/>
      <dgm:t>
        <a:bodyPr/>
        <a:lstStyle/>
        <a:p>
          <a:endParaRPr lang="en-US"/>
        </a:p>
      </dgm:t>
    </dgm:pt>
    <dgm:pt modelId="{3ADC8301-8230-461D-A61D-C729E78C73E8}">
      <dgm:prSet/>
      <dgm:spPr/>
      <dgm:t>
        <a:bodyPr/>
        <a:lstStyle/>
        <a:p>
          <a:r>
            <a:rPr lang="en-US"/>
            <a:t>When using RFQ method, the suppliers are drawn from the approved list of suppliers</a:t>
          </a:r>
        </a:p>
      </dgm:t>
    </dgm:pt>
    <dgm:pt modelId="{013BCE64-5036-456E-A204-3D1FFB9D9CDD}" type="parTrans" cxnId="{FBE0E2DB-CE4B-4EF8-9517-A6483884222F}">
      <dgm:prSet/>
      <dgm:spPr/>
      <dgm:t>
        <a:bodyPr/>
        <a:lstStyle/>
        <a:p>
          <a:endParaRPr lang="en-US"/>
        </a:p>
      </dgm:t>
    </dgm:pt>
    <dgm:pt modelId="{25CDF1B8-76B4-4ECD-A5C9-F18011F7D773}" type="sibTrans" cxnId="{FBE0E2DB-CE4B-4EF8-9517-A6483884222F}">
      <dgm:prSet/>
      <dgm:spPr/>
      <dgm:t>
        <a:bodyPr/>
        <a:lstStyle/>
        <a:p>
          <a:endParaRPr lang="en-US"/>
        </a:p>
      </dgm:t>
    </dgm:pt>
    <dgm:pt modelId="{7626F580-1236-45D8-93BA-59506DF4D3BF}">
      <dgm:prSet/>
      <dgm:spPr/>
      <dgm:t>
        <a:bodyPr/>
        <a:lstStyle/>
        <a:p>
          <a:r>
            <a:rPr lang="en-US"/>
            <a:t>It clearly states the conditions to be met by the suppliers</a:t>
          </a:r>
        </a:p>
      </dgm:t>
    </dgm:pt>
    <dgm:pt modelId="{61EB5630-7A2F-4672-8EC0-C0A0C0C3EC7A}" type="parTrans" cxnId="{12755843-02B4-4AE8-990F-3CC425AEE396}">
      <dgm:prSet/>
      <dgm:spPr/>
      <dgm:t>
        <a:bodyPr/>
        <a:lstStyle/>
        <a:p>
          <a:endParaRPr lang="en-US"/>
        </a:p>
      </dgm:t>
    </dgm:pt>
    <dgm:pt modelId="{502C5C6B-E7ED-4BE3-A57E-E4261BD22B8D}" type="sibTrans" cxnId="{12755843-02B4-4AE8-990F-3CC425AEE396}">
      <dgm:prSet/>
      <dgm:spPr/>
      <dgm:t>
        <a:bodyPr/>
        <a:lstStyle/>
        <a:p>
          <a:endParaRPr lang="en-US"/>
        </a:p>
      </dgm:t>
    </dgm:pt>
    <dgm:pt modelId="{DCF2E3DE-5F0F-4229-9DA3-759FE7CF7177}">
      <dgm:prSet/>
      <dgm:spPr/>
      <dgm:t>
        <a:bodyPr/>
        <a:lstStyle/>
        <a:p>
          <a:r>
            <a:rPr lang="en-US"/>
            <a:t>Where the Procurement Unit is of the view that the successful quotation is higher than the prevailing market price, it shall reject the quotations and repeat the process by giving fresh request to a set of new suppliers</a:t>
          </a:r>
        </a:p>
      </dgm:t>
    </dgm:pt>
    <dgm:pt modelId="{16CCD8E0-DDC4-4A8C-840F-5035EDA19AD1}" type="parTrans" cxnId="{41673CE3-4697-4A3B-9703-E43741D1D498}">
      <dgm:prSet/>
      <dgm:spPr/>
      <dgm:t>
        <a:bodyPr/>
        <a:lstStyle/>
        <a:p>
          <a:endParaRPr lang="en-US"/>
        </a:p>
      </dgm:t>
    </dgm:pt>
    <dgm:pt modelId="{6A1CA1D2-3BB6-4858-B98C-EB3BDA07D240}" type="sibTrans" cxnId="{41673CE3-4697-4A3B-9703-E43741D1D498}">
      <dgm:prSet/>
      <dgm:spPr/>
      <dgm:t>
        <a:bodyPr/>
        <a:lstStyle/>
        <a:p>
          <a:endParaRPr lang="en-US"/>
        </a:p>
      </dgm:t>
    </dgm:pt>
    <dgm:pt modelId="{8A423FC2-F451-4F05-B98E-E4713644B0B0}" type="pres">
      <dgm:prSet presAssocID="{9FBAE292-4A63-4A07-9076-37CAC4EC3DF1}" presName="root" presStyleCnt="0">
        <dgm:presLayoutVars>
          <dgm:dir/>
          <dgm:resizeHandles val="exact"/>
        </dgm:presLayoutVars>
      </dgm:prSet>
      <dgm:spPr/>
    </dgm:pt>
    <dgm:pt modelId="{B62B2384-F796-42BA-85EC-FF0845AA4AB7}" type="pres">
      <dgm:prSet presAssocID="{F816CCA3-877D-456C-B8ED-C465774C33AE}" presName="compNode" presStyleCnt="0"/>
      <dgm:spPr/>
    </dgm:pt>
    <dgm:pt modelId="{C1544C27-85C5-4150-AA7C-8808759EFDC5}" type="pres">
      <dgm:prSet presAssocID="{F816CCA3-877D-456C-B8ED-C465774C33AE}" presName="bgRect" presStyleLbl="bgShp" presStyleIdx="0" presStyleCnt="5"/>
      <dgm:spPr/>
    </dgm:pt>
    <dgm:pt modelId="{56EEA9FA-D8E1-479B-8953-55BEB47AAEE5}" type="pres">
      <dgm:prSet presAssocID="{F816CCA3-877D-456C-B8ED-C465774C33AE}"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A8CE93B3-18F8-4092-849E-5AC9DBB25CF4}" type="pres">
      <dgm:prSet presAssocID="{F816CCA3-877D-456C-B8ED-C465774C33AE}" presName="spaceRect" presStyleCnt="0"/>
      <dgm:spPr/>
    </dgm:pt>
    <dgm:pt modelId="{3FA5B63C-2BAF-400E-87F4-9B8BB9BDE659}" type="pres">
      <dgm:prSet presAssocID="{F816CCA3-877D-456C-B8ED-C465774C33AE}" presName="parTx" presStyleLbl="revTx" presStyleIdx="0" presStyleCnt="5">
        <dgm:presLayoutVars>
          <dgm:chMax val="0"/>
          <dgm:chPref val="0"/>
        </dgm:presLayoutVars>
      </dgm:prSet>
      <dgm:spPr/>
    </dgm:pt>
    <dgm:pt modelId="{50347689-E7CB-4432-87F9-F4A0A1680776}" type="pres">
      <dgm:prSet presAssocID="{CE22C546-7B66-4426-934A-2DF5CDF81CD9}" presName="sibTrans" presStyleCnt="0"/>
      <dgm:spPr/>
    </dgm:pt>
    <dgm:pt modelId="{ED46C8C8-FD9F-47E3-9A46-A1E2F2919690}" type="pres">
      <dgm:prSet presAssocID="{825431BC-D2A5-49D8-A3C1-4DFD47424193}" presName="compNode" presStyleCnt="0"/>
      <dgm:spPr/>
    </dgm:pt>
    <dgm:pt modelId="{0633729B-2AE8-49FB-964E-088BB789D01B}" type="pres">
      <dgm:prSet presAssocID="{825431BC-D2A5-49D8-A3C1-4DFD47424193}" presName="bgRect" presStyleLbl="bgShp" presStyleIdx="1" presStyleCnt="5"/>
      <dgm:spPr/>
    </dgm:pt>
    <dgm:pt modelId="{B0650ACD-69C1-4A10-A8F1-5CBCD1520555}" type="pres">
      <dgm:prSet presAssocID="{825431BC-D2A5-49D8-A3C1-4DFD47424193}"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Kiosk"/>
        </a:ext>
      </dgm:extLst>
    </dgm:pt>
    <dgm:pt modelId="{023E1084-5ED4-49C7-9352-00F9692D47FE}" type="pres">
      <dgm:prSet presAssocID="{825431BC-D2A5-49D8-A3C1-4DFD47424193}" presName="spaceRect" presStyleCnt="0"/>
      <dgm:spPr/>
    </dgm:pt>
    <dgm:pt modelId="{3057431E-975A-4EFF-87B8-47ACFAA5369C}" type="pres">
      <dgm:prSet presAssocID="{825431BC-D2A5-49D8-A3C1-4DFD47424193}" presName="parTx" presStyleLbl="revTx" presStyleIdx="1" presStyleCnt="5">
        <dgm:presLayoutVars>
          <dgm:chMax val="0"/>
          <dgm:chPref val="0"/>
        </dgm:presLayoutVars>
      </dgm:prSet>
      <dgm:spPr/>
    </dgm:pt>
    <dgm:pt modelId="{4D00F2F6-7936-4D3D-94BE-E4E8D29B9549}" type="pres">
      <dgm:prSet presAssocID="{92C6C9CD-9A8F-4432-BE8E-13139D4D0C3C}" presName="sibTrans" presStyleCnt="0"/>
      <dgm:spPr/>
    </dgm:pt>
    <dgm:pt modelId="{11834BA6-7B21-431A-A2A9-81B68C581459}" type="pres">
      <dgm:prSet presAssocID="{3ADC8301-8230-461D-A61D-C729E78C73E8}" presName="compNode" presStyleCnt="0"/>
      <dgm:spPr/>
    </dgm:pt>
    <dgm:pt modelId="{CC7E02D3-0F71-4014-86D2-14A70C097840}" type="pres">
      <dgm:prSet presAssocID="{3ADC8301-8230-461D-A61D-C729E78C73E8}" presName="bgRect" presStyleLbl="bgShp" presStyleIdx="2" presStyleCnt="5"/>
      <dgm:spPr/>
    </dgm:pt>
    <dgm:pt modelId="{547246DD-B2EE-4E9D-87FB-B75ECE99F03E}" type="pres">
      <dgm:prSet presAssocID="{3ADC8301-8230-461D-A61D-C729E78C73E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code"/>
        </a:ext>
      </dgm:extLst>
    </dgm:pt>
    <dgm:pt modelId="{57BF6401-09B5-4770-84AA-D5FB938D69AD}" type="pres">
      <dgm:prSet presAssocID="{3ADC8301-8230-461D-A61D-C729E78C73E8}" presName="spaceRect" presStyleCnt="0"/>
      <dgm:spPr/>
    </dgm:pt>
    <dgm:pt modelId="{EADB165D-8A3C-4581-BE9D-19E43CF6EB10}" type="pres">
      <dgm:prSet presAssocID="{3ADC8301-8230-461D-A61D-C729E78C73E8}" presName="parTx" presStyleLbl="revTx" presStyleIdx="2" presStyleCnt="5">
        <dgm:presLayoutVars>
          <dgm:chMax val="0"/>
          <dgm:chPref val="0"/>
        </dgm:presLayoutVars>
      </dgm:prSet>
      <dgm:spPr/>
    </dgm:pt>
    <dgm:pt modelId="{023BB7A3-5E42-49C3-B4B8-C6C82252F1C3}" type="pres">
      <dgm:prSet presAssocID="{25CDF1B8-76B4-4ECD-A5C9-F18011F7D773}" presName="sibTrans" presStyleCnt="0"/>
      <dgm:spPr/>
    </dgm:pt>
    <dgm:pt modelId="{1311D5D7-636E-40BC-B481-BABD2AA68FEB}" type="pres">
      <dgm:prSet presAssocID="{7626F580-1236-45D8-93BA-59506DF4D3BF}" presName="compNode" presStyleCnt="0"/>
      <dgm:spPr/>
    </dgm:pt>
    <dgm:pt modelId="{08482980-4078-4727-A947-EFCBE2E39FF0}" type="pres">
      <dgm:prSet presAssocID="{7626F580-1236-45D8-93BA-59506DF4D3BF}" presName="bgRect" presStyleLbl="bgShp" presStyleIdx="3" presStyleCnt="5"/>
      <dgm:spPr/>
    </dgm:pt>
    <dgm:pt modelId="{4FE451E3-D98A-4458-87EC-7B72B110CF3E}" type="pres">
      <dgm:prSet presAssocID="{7626F580-1236-45D8-93BA-59506DF4D3BF}"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8322CD84-140F-4001-B211-AA7C48FE70A2}" type="pres">
      <dgm:prSet presAssocID="{7626F580-1236-45D8-93BA-59506DF4D3BF}" presName="spaceRect" presStyleCnt="0"/>
      <dgm:spPr/>
    </dgm:pt>
    <dgm:pt modelId="{D8F47A61-C18A-43E4-BF45-2C8AA8F145C7}" type="pres">
      <dgm:prSet presAssocID="{7626F580-1236-45D8-93BA-59506DF4D3BF}" presName="parTx" presStyleLbl="revTx" presStyleIdx="3" presStyleCnt="5">
        <dgm:presLayoutVars>
          <dgm:chMax val="0"/>
          <dgm:chPref val="0"/>
        </dgm:presLayoutVars>
      </dgm:prSet>
      <dgm:spPr/>
    </dgm:pt>
    <dgm:pt modelId="{457D38C0-6546-40BD-A421-719FBE33A3FC}" type="pres">
      <dgm:prSet presAssocID="{502C5C6B-E7ED-4BE3-A57E-E4261BD22B8D}" presName="sibTrans" presStyleCnt="0"/>
      <dgm:spPr/>
    </dgm:pt>
    <dgm:pt modelId="{8935008D-3042-4D90-8344-F33A02C59F34}" type="pres">
      <dgm:prSet presAssocID="{DCF2E3DE-5F0F-4229-9DA3-759FE7CF7177}" presName="compNode" presStyleCnt="0"/>
      <dgm:spPr/>
    </dgm:pt>
    <dgm:pt modelId="{1E1C0A59-0F12-4F02-99CB-7B3CDAF196BD}" type="pres">
      <dgm:prSet presAssocID="{DCF2E3DE-5F0F-4229-9DA3-759FE7CF7177}" presName="bgRect" presStyleLbl="bgShp" presStyleIdx="4" presStyleCnt="5"/>
      <dgm:spPr/>
    </dgm:pt>
    <dgm:pt modelId="{183ACF15-414E-4E87-BA43-EC045C9D913D}" type="pres">
      <dgm:prSet presAssocID="{DCF2E3DE-5F0F-4229-9DA3-759FE7CF717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Rupee"/>
        </a:ext>
      </dgm:extLst>
    </dgm:pt>
    <dgm:pt modelId="{3410CAFD-6CEF-4704-B408-321D751E87A8}" type="pres">
      <dgm:prSet presAssocID="{DCF2E3DE-5F0F-4229-9DA3-759FE7CF7177}" presName="spaceRect" presStyleCnt="0"/>
      <dgm:spPr/>
    </dgm:pt>
    <dgm:pt modelId="{6580CB4D-862C-41C0-8138-7EED7E7B7559}" type="pres">
      <dgm:prSet presAssocID="{DCF2E3DE-5F0F-4229-9DA3-759FE7CF7177}" presName="parTx" presStyleLbl="revTx" presStyleIdx="4" presStyleCnt="5">
        <dgm:presLayoutVars>
          <dgm:chMax val="0"/>
          <dgm:chPref val="0"/>
        </dgm:presLayoutVars>
      </dgm:prSet>
      <dgm:spPr/>
    </dgm:pt>
  </dgm:ptLst>
  <dgm:cxnLst>
    <dgm:cxn modelId="{0BBAB004-E87E-43F8-AAF4-9312B33E9365}" type="presOf" srcId="{3ADC8301-8230-461D-A61D-C729E78C73E8}" destId="{EADB165D-8A3C-4581-BE9D-19E43CF6EB10}" srcOrd="0" destOrd="0" presId="urn:microsoft.com/office/officeart/2018/2/layout/IconVerticalSolidList"/>
    <dgm:cxn modelId="{7034EB04-CD9D-4440-AB7A-4856FCD2A845}" type="presOf" srcId="{9FBAE292-4A63-4A07-9076-37CAC4EC3DF1}" destId="{8A423FC2-F451-4F05-B98E-E4713644B0B0}" srcOrd="0" destOrd="0" presId="urn:microsoft.com/office/officeart/2018/2/layout/IconVerticalSolidList"/>
    <dgm:cxn modelId="{7302910E-E39A-49A6-9562-A6B3925D8496}" type="presOf" srcId="{825431BC-D2A5-49D8-A3C1-4DFD47424193}" destId="{3057431E-975A-4EFF-87B8-47ACFAA5369C}" srcOrd="0" destOrd="0" presId="urn:microsoft.com/office/officeart/2018/2/layout/IconVerticalSolidList"/>
    <dgm:cxn modelId="{50BAAC25-BE8C-4034-84BB-A16372B9413D}" srcId="{9FBAE292-4A63-4A07-9076-37CAC4EC3DF1}" destId="{F816CCA3-877D-456C-B8ED-C465774C33AE}" srcOrd="0" destOrd="0" parTransId="{9EE51385-7987-4956-88BF-5FD2D0C8F6B1}" sibTransId="{CE22C546-7B66-4426-934A-2DF5CDF81CD9}"/>
    <dgm:cxn modelId="{CD90DD27-147D-471E-83EE-6E531485998F}" type="presOf" srcId="{DCF2E3DE-5F0F-4229-9DA3-759FE7CF7177}" destId="{6580CB4D-862C-41C0-8138-7EED7E7B7559}" srcOrd="0" destOrd="0" presId="urn:microsoft.com/office/officeart/2018/2/layout/IconVerticalSolidList"/>
    <dgm:cxn modelId="{05AFE230-E44F-4F35-8B56-D3D5864B7E99}" type="presOf" srcId="{F816CCA3-877D-456C-B8ED-C465774C33AE}" destId="{3FA5B63C-2BAF-400E-87F4-9B8BB9BDE659}" srcOrd="0" destOrd="0" presId="urn:microsoft.com/office/officeart/2018/2/layout/IconVerticalSolidList"/>
    <dgm:cxn modelId="{75BAA439-7E9E-4552-885F-33DB475EF664}" srcId="{9FBAE292-4A63-4A07-9076-37CAC4EC3DF1}" destId="{825431BC-D2A5-49D8-A3C1-4DFD47424193}" srcOrd="1" destOrd="0" parTransId="{9CC79C46-C1FF-4D11-A395-43251E478D90}" sibTransId="{92C6C9CD-9A8F-4432-BE8E-13139D4D0C3C}"/>
    <dgm:cxn modelId="{12755843-02B4-4AE8-990F-3CC425AEE396}" srcId="{9FBAE292-4A63-4A07-9076-37CAC4EC3DF1}" destId="{7626F580-1236-45D8-93BA-59506DF4D3BF}" srcOrd="3" destOrd="0" parTransId="{61EB5630-7A2F-4672-8EC0-C0A0C0C3EC7A}" sibTransId="{502C5C6B-E7ED-4BE3-A57E-E4261BD22B8D}"/>
    <dgm:cxn modelId="{0399627D-8E1E-47DE-ACB8-6282FE3FDFFA}" type="presOf" srcId="{7626F580-1236-45D8-93BA-59506DF4D3BF}" destId="{D8F47A61-C18A-43E4-BF45-2C8AA8F145C7}" srcOrd="0" destOrd="0" presId="urn:microsoft.com/office/officeart/2018/2/layout/IconVerticalSolidList"/>
    <dgm:cxn modelId="{FBE0E2DB-CE4B-4EF8-9517-A6483884222F}" srcId="{9FBAE292-4A63-4A07-9076-37CAC4EC3DF1}" destId="{3ADC8301-8230-461D-A61D-C729E78C73E8}" srcOrd="2" destOrd="0" parTransId="{013BCE64-5036-456E-A204-3D1FFB9D9CDD}" sibTransId="{25CDF1B8-76B4-4ECD-A5C9-F18011F7D773}"/>
    <dgm:cxn modelId="{41673CE3-4697-4A3B-9703-E43741D1D498}" srcId="{9FBAE292-4A63-4A07-9076-37CAC4EC3DF1}" destId="{DCF2E3DE-5F0F-4229-9DA3-759FE7CF7177}" srcOrd="4" destOrd="0" parTransId="{16CCD8E0-DDC4-4A8C-840F-5035EDA19AD1}" sibTransId="{6A1CA1D2-3BB6-4858-B98C-EB3BDA07D240}"/>
    <dgm:cxn modelId="{1988F78F-C9BF-4378-9117-44F29808F623}" type="presParOf" srcId="{8A423FC2-F451-4F05-B98E-E4713644B0B0}" destId="{B62B2384-F796-42BA-85EC-FF0845AA4AB7}" srcOrd="0" destOrd="0" presId="urn:microsoft.com/office/officeart/2018/2/layout/IconVerticalSolidList"/>
    <dgm:cxn modelId="{204DF351-4878-48B3-84E3-1ECFE5BB9D6B}" type="presParOf" srcId="{B62B2384-F796-42BA-85EC-FF0845AA4AB7}" destId="{C1544C27-85C5-4150-AA7C-8808759EFDC5}" srcOrd="0" destOrd="0" presId="urn:microsoft.com/office/officeart/2018/2/layout/IconVerticalSolidList"/>
    <dgm:cxn modelId="{9F1E3D1A-069C-49FF-9888-D0B7FB9EE735}" type="presParOf" srcId="{B62B2384-F796-42BA-85EC-FF0845AA4AB7}" destId="{56EEA9FA-D8E1-479B-8953-55BEB47AAEE5}" srcOrd="1" destOrd="0" presId="urn:microsoft.com/office/officeart/2018/2/layout/IconVerticalSolidList"/>
    <dgm:cxn modelId="{D5BF15F8-6B74-4CBA-8AC0-B21A8D05D7DA}" type="presParOf" srcId="{B62B2384-F796-42BA-85EC-FF0845AA4AB7}" destId="{A8CE93B3-18F8-4092-849E-5AC9DBB25CF4}" srcOrd="2" destOrd="0" presId="urn:microsoft.com/office/officeart/2018/2/layout/IconVerticalSolidList"/>
    <dgm:cxn modelId="{34957164-DFE3-486E-8100-176E07351FE8}" type="presParOf" srcId="{B62B2384-F796-42BA-85EC-FF0845AA4AB7}" destId="{3FA5B63C-2BAF-400E-87F4-9B8BB9BDE659}" srcOrd="3" destOrd="0" presId="urn:microsoft.com/office/officeart/2018/2/layout/IconVerticalSolidList"/>
    <dgm:cxn modelId="{4428DFDC-6D14-4ED8-A4D6-9F1EF032B3F9}" type="presParOf" srcId="{8A423FC2-F451-4F05-B98E-E4713644B0B0}" destId="{50347689-E7CB-4432-87F9-F4A0A1680776}" srcOrd="1" destOrd="0" presId="urn:microsoft.com/office/officeart/2018/2/layout/IconVerticalSolidList"/>
    <dgm:cxn modelId="{6FA99B47-DAEE-4A76-90EB-8F93398CE977}" type="presParOf" srcId="{8A423FC2-F451-4F05-B98E-E4713644B0B0}" destId="{ED46C8C8-FD9F-47E3-9A46-A1E2F2919690}" srcOrd="2" destOrd="0" presId="urn:microsoft.com/office/officeart/2018/2/layout/IconVerticalSolidList"/>
    <dgm:cxn modelId="{91D90247-497B-47A7-879E-207B16B54FED}" type="presParOf" srcId="{ED46C8C8-FD9F-47E3-9A46-A1E2F2919690}" destId="{0633729B-2AE8-49FB-964E-088BB789D01B}" srcOrd="0" destOrd="0" presId="urn:microsoft.com/office/officeart/2018/2/layout/IconVerticalSolidList"/>
    <dgm:cxn modelId="{030891DF-FAFE-45BC-84E7-219DC2EC0BEF}" type="presParOf" srcId="{ED46C8C8-FD9F-47E3-9A46-A1E2F2919690}" destId="{B0650ACD-69C1-4A10-A8F1-5CBCD1520555}" srcOrd="1" destOrd="0" presId="urn:microsoft.com/office/officeart/2018/2/layout/IconVerticalSolidList"/>
    <dgm:cxn modelId="{C3CE3CB7-A211-4B9D-B1F1-F182127794F0}" type="presParOf" srcId="{ED46C8C8-FD9F-47E3-9A46-A1E2F2919690}" destId="{023E1084-5ED4-49C7-9352-00F9692D47FE}" srcOrd="2" destOrd="0" presId="urn:microsoft.com/office/officeart/2018/2/layout/IconVerticalSolidList"/>
    <dgm:cxn modelId="{D1B0DC77-233D-4A08-B07A-3813224E8F70}" type="presParOf" srcId="{ED46C8C8-FD9F-47E3-9A46-A1E2F2919690}" destId="{3057431E-975A-4EFF-87B8-47ACFAA5369C}" srcOrd="3" destOrd="0" presId="urn:microsoft.com/office/officeart/2018/2/layout/IconVerticalSolidList"/>
    <dgm:cxn modelId="{74A73A30-471F-4715-9686-3140BBBDF3AC}" type="presParOf" srcId="{8A423FC2-F451-4F05-B98E-E4713644B0B0}" destId="{4D00F2F6-7936-4D3D-94BE-E4E8D29B9549}" srcOrd="3" destOrd="0" presId="urn:microsoft.com/office/officeart/2018/2/layout/IconVerticalSolidList"/>
    <dgm:cxn modelId="{A58EC2B7-4732-4B79-BA20-0206E5B4C0D8}" type="presParOf" srcId="{8A423FC2-F451-4F05-B98E-E4713644B0B0}" destId="{11834BA6-7B21-431A-A2A9-81B68C581459}" srcOrd="4" destOrd="0" presId="urn:microsoft.com/office/officeart/2018/2/layout/IconVerticalSolidList"/>
    <dgm:cxn modelId="{50E96082-414E-4DD3-93BD-4B5DA448882F}" type="presParOf" srcId="{11834BA6-7B21-431A-A2A9-81B68C581459}" destId="{CC7E02D3-0F71-4014-86D2-14A70C097840}" srcOrd="0" destOrd="0" presId="urn:microsoft.com/office/officeart/2018/2/layout/IconVerticalSolidList"/>
    <dgm:cxn modelId="{36738C7F-BD35-4F19-AA5C-204B1B7CF13D}" type="presParOf" srcId="{11834BA6-7B21-431A-A2A9-81B68C581459}" destId="{547246DD-B2EE-4E9D-87FB-B75ECE99F03E}" srcOrd="1" destOrd="0" presId="urn:microsoft.com/office/officeart/2018/2/layout/IconVerticalSolidList"/>
    <dgm:cxn modelId="{F3C1295A-751E-4346-88EE-5DC4D5DC3E35}" type="presParOf" srcId="{11834BA6-7B21-431A-A2A9-81B68C581459}" destId="{57BF6401-09B5-4770-84AA-D5FB938D69AD}" srcOrd="2" destOrd="0" presId="urn:microsoft.com/office/officeart/2018/2/layout/IconVerticalSolidList"/>
    <dgm:cxn modelId="{C3BEBA0D-A5BC-4EE1-9740-6447CF78D0C7}" type="presParOf" srcId="{11834BA6-7B21-431A-A2A9-81B68C581459}" destId="{EADB165D-8A3C-4581-BE9D-19E43CF6EB10}" srcOrd="3" destOrd="0" presId="urn:microsoft.com/office/officeart/2018/2/layout/IconVerticalSolidList"/>
    <dgm:cxn modelId="{F2746173-A04C-4CA3-8FD8-7F4C760861B1}" type="presParOf" srcId="{8A423FC2-F451-4F05-B98E-E4713644B0B0}" destId="{023BB7A3-5E42-49C3-B4B8-C6C82252F1C3}" srcOrd="5" destOrd="0" presId="urn:microsoft.com/office/officeart/2018/2/layout/IconVerticalSolidList"/>
    <dgm:cxn modelId="{09B95BF8-2E95-4899-8B90-149681966124}" type="presParOf" srcId="{8A423FC2-F451-4F05-B98E-E4713644B0B0}" destId="{1311D5D7-636E-40BC-B481-BABD2AA68FEB}" srcOrd="6" destOrd="0" presId="urn:microsoft.com/office/officeart/2018/2/layout/IconVerticalSolidList"/>
    <dgm:cxn modelId="{80694D51-5104-44F4-BF18-3AB7AEFF1BC8}" type="presParOf" srcId="{1311D5D7-636E-40BC-B481-BABD2AA68FEB}" destId="{08482980-4078-4727-A947-EFCBE2E39FF0}" srcOrd="0" destOrd="0" presId="urn:microsoft.com/office/officeart/2018/2/layout/IconVerticalSolidList"/>
    <dgm:cxn modelId="{E430DF39-05F6-448A-8F4B-79265C6CEAC6}" type="presParOf" srcId="{1311D5D7-636E-40BC-B481-BABD2AA68FEB}" destId="{4FE451E3-D98A-4458-87EC-7B72B110CF3E}" srcOrd="1" destOrd="0" presId="urn:microsoft.com/office/officeart/2018/2/layout/IconVerticalSolidList"/>
    <dgm:cxn modelId="{47198A2A-C909-4740-A4C9-2EBCAD76506A}" type="presParOf" srcId="{1311D5D7-636E-40BC-B481-BABD2AA68FEB}" destId="{8322CD84-140F-4001-B211-AA7C48FE70A2}" srcOrd="2" destOrd="0" presId="urn:microsoft.com/office/officeart/2018/2/layout/IconVerticalSolidList"/>
    <dgm:cxn modelId="{AEF6C3FE-2A65-4D2C-804E-00189923C3F0}" type="presParOf" srcId="{1311D5D7-636E-40BC-B481-BABD2AA68FEB}" destId="{D8F47A61-C18A-43E4-BF45-2C8AA8F145C7}" srcOrd="3" destOrd="0" presId="urn:microsoft.com/office/officeart/2018/2/layout/IconVerticalSolidList"/>
    <dgm:cxn modelId="{8EE98F16-4744-4B76-A458-13244D4B404F}" type="presParOf" srcId="{8A423FC2-F451-4F05-B98E-E4713644B0B0}" destId="{457D38C0-6546-40BD-A421-719FBE33A3FC}" srcOrd="7" destOrd="0" presId="urn:microsoft.com/office/officeart/2018/2/layout/IconVerticalSolidList"/>
    <dgm:cxn modelId="{E06ADBD6-2E01-4ED1-AF48-E319C6A8C2C0}" type="presParOf" srcId="{8A423FC2-F451-4F05-B98E-E4713644B0B0}" destId="{8935008D-3042-4D90-8344-F33A02C59F34}" srcOrd="8" destOrd="0" presId="urn:microsoft.com/office/officeart/2018/2/layout/IconVerticalSolidList"/>
    <dgm:cxn modelId="{3466695D-262B-454E-9EBE-8EB1EE98D854}" type="presParOf" srcId="{8935008D-3042-4D90-8344-F33A02C59F34}" destId="{1E1C0A59-0F12-4F02-99CB-7B3CDAF196BD}" srcOrd="0" destOrd="0" presId="urn:microsoft.com/office/officeart/2018/2/layout/IconVerticalSolidList"/>
    <dgm:cxn modelId="{DA8FE7BF-A268-4EEE-96BE-CF3A2B36487E}" type="presParOf" srcId="{8935008D-3042-4D90-8344-F33A02C59F34}" destId="{183ACF15-414E-4E87-BA43-EC045C9D913D}" srcOrd="1" destOrd="0" presId="urn:microsoft.com/office/officeart/2018/2/layout/IconVerticalSolidList"/>
    <dgm:cxn modelId="{E547CB20-2BFD-45EB-A5D3-37005759E544}" type="presParOf" srcId="{8935008D-3042-4D90-8344-F33A02C59F34}" destId="{3410CAFD-6CEF-4704-B408-321D751E87A8}" srcOrd="2" destOrd="0" presId="urn:microsoft.com/office/officeart/2018/2/layout/IconVerticalSolidList"/>
    <dgm:cxn modelId="{14E08134-43BB-4A5A-8403-A596EEE897D1}" type="presParOf" srcId="{8935008D-3042-4D90-8344-F33A02C59F34}" destId="{6580CB4D-862C-41C0-8138-7EED7E7B7559}"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80F3988-142E-400A-B905-B44CE7D31B6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B3D87FAF-AEB1-4095-BB61-DBFF8E0B1988}">
      <dgm:prSet/>
      <dgm:spPr/>
      <dgm:t>
        <a:bodyPr/>
        <a:lstStyle/>
        <a:p>
          <a:r>
            <a:rPr lang="en-US"/>
            <a:t>Low value procurement is used where the items are not procured on a regular or frequent basis or are not covered under a framework contract</a:t>
          </a:r>
        </a:p>
      </dgm:t>
    </dgm:pt>
    <dgm:pt modelId="{C38565A9-C33F-4936-8AF2-D6B2D1D2CB7F}" type="parTrans" cxnId="{B0AB7518-CC6C-4244-B2EA-8655017AD88D}">
      <dgm:prSet/>
      <dgm:spPr/>
      <dgm:t>
        <a:bodyPr/>
        <a:lstStyle/>
        <a:p>
          <a:endParaRPr lang="en-US"/>
        </a:p>
      </dgm:t>
    </dgm:pt>
    <dgm:pt modelId="{D9E2CAA8-51A8-4686-9E03-09C2E955744F}" type="sibTrans" cxnId="{B0AB7518-CC6C-4244-B2EA-8655017AD88D}">
      <dgm:prSet/>
      <dgm:spPr/>
      <dgm:t>
        <a:bodyPr/>
        <a:lstStyle/>
        <a:p>
          <a:endParaRPr lang="en-US"/>
        </a:p>
      </dgm:t>
    </dgm:pt>
    <dgm:pt modelId="{EE649C02-30D9-4B5D-87AA-9F2CD18E0C01}">
      <dgm:prSet/>
      <dgm:spPr/>
      <dgm:t>
        <a:bodyPr/>
        <a:lstStyle/>
        <a:p>
          <a:r>
            <a:rPr lang="en-US" dirty="0"/>
            <a:t>In the public sector, only the Head of Procurement may procure low value items unless delegated in writing by the accounting officer to the user department</a:t>
          </a:r>
        </a:p>
      </dgm:t>
    </dgm:pt>
    <dgm:pt modelId="{78820F00-CD97-4551-9E26-25F4AB259AB0}" type="parTrans" cxnId="{51A37EC2-C649-4687-9F3B-3227F825F5D8}">
      <dgm:prSet/>
      <dgm:spPr/>
      <dgm:t>
        <a:bodyPr/>
        <a:lstStyle/>
        <a:p>
          <a:endParaRPr lang="en-US"/>
        </a:p>
      </dgm:t>
    </dgm:pt>
    <dgm:pt modelId="{6F6E84B8-7158-4CB1-A7C4-20322B46D29F}" type="sibTrans" cxnId="{51A37EC2-C649-4687-9F3B-3227F825F5D8}">
      <dgm:prSet/>
      <dgm:spPr/>
      <dgm:t>
        <a:bodyPr/>
        <a:lstStyle/>
        <a:p>
          <a:endParaRPr lang="en-US"/>
        </a:p>
      </dgm:t>
    </dgm:pt>
    <dgm:pt modelId="{E5A6BA49-5C20-4D0E-9D1B-0875BAB09C4A}">
      <dgm:prSet/>
      <dgm:spPr/>
      <dgm:t>
        <a:bodyPr/>
        <a:lstStyle/>
        <a:p>
          <a:r>
            <a:rPr lang="en-US"/>
            <a:t>The goods are procured from well-known market suppliers at the prevailing market rate</a:t>
          </a:r>
        </a:p>
      </dgm:t>
    </dgm:pt>
    <dgm:pt modelId="{BE30E0DA-7F6D-4B2F-A2E6-60B0BC232B56}" type="parTrans" cxnId="{88228934-BBFB-4BF7-A287-5BD100F4A58E}">
      <dgm:prSet/>
      <dgm:spPr/>
      <dgm:t>
        <a:bodyPr/>
        <a:lstStyle/>
        <a:p>
          <a:endParaRPr lang="en-US"/>
        </a:p>
      </dgm:t>
    </dgm:pt>
    <dgm:pt modelId="{8402F96D-2137-42CB-87E8-FB2917143DF8}" type="sibTrans" cxnId="{88228934-BBFB-4BF7-A287-5BD100F4A58E}">
      <dgm:prSet/>
      <dgm:spPr/>
      <dgm:t>
        <a:bodyPr/>
        <a:lstStyle/>
        <a:p>
          <a:endParaRPr lang="en-US"/>
        </a:p>
      </dgm:t>
    </dgm:pt>
    <dgm:pt modelId="{EA1F6810-EBBD-4B83-941C-0DA07BEBA510}" type="pres">
      <dgm:prSet presAssocID="{880F3988-142E-400A-B905-B44CE7D31B6B}" presName="root" presStyleCnt="0">
        <dgm:presLayoutVars>
          <dgm:dir/>
          <dgm:resizeHandles val="exact"/>
        </dgm:presLayoutVars>
      </dgm:prSet>
      <dgm:spPr/>
    </dgm:pt>
    <dgm:pt modelId="{ECBA13C5-AC94-4A33-9180-263E8481AC18}" type="pres">
      <dgm:prSet presAssocID="{B3D87FAF-AEB1-4095-BB61-DBFF8E0B1988}" presName="compNode" presStyleCnt="0"/>
      <dgm:spPr/>
    </dgm:pt>
    <dgm:pt modelId="{0DE25490-72FF-4B72-8A49-C1B2237DBB3C}" type="pres">
      <dgm:prSet presAssocID="{B3D87FAF-AEB1-4095-BB61-DBFF8E0B1988}" presName="bgRect" presStyleLbl="bgShp" presStyleIdx="0" presStyleCnt="3"/>
      <dgm:spPr/>
    </dgm:pt>
    <dgm:pt modelId="{375E3AAE-1DCA-4BE7-A241-35279243F32D}" type="pres">
      <dgm:prSet presAssocID="{B3D87FAF-AEB1-4095-BB61-DBFF8E0B198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456F71A0-C775-4947-8A29-D5553962BFA4}" type="pres">
      <dgm:prSet presAssocID="{B3D87FAF-AEB1-4095-BB61-DBFF8E0B1988}" presName="spaceRect" presStyleCnt="0"/>
      <dgm:spPr/>
    </dgm:pt>
    <dgm:pt modelId="{4885EC87-5301-4274-AA9D-917347DD3EE5}" type="pres">
      <dgm:prSet presAssocID="{B3D87FAF-AEB1-4095-BB61-DBFF8E0B1988}" presName="parTx" presStyleLbl="revTx" presStyleIdx="0" presStyleCnt="3">
        <dgm:presLayoutVars>
          <dgm:chMax val="0"/>
          <dgm:chPref val="0"/>
        </dgm:presLayoutVars>
      </dgm:prSet>
      <dgm:spPr/>
    </dgm:pt>
    <dgm:pt modelId="{318D4E16-5E1A-47E7-A1F7-0B15CE67AA83}" type="pres">
      <dgm:prSet presAssocID="{D9E2CAA8-51A8-4686-9E03-09C2E955744F}" presName="sibTrans" presStyleCnt="0"/>
      <dgm:spPr/>
    </dgm:pt>
    <dgm:pt modelId="{682AE6D1-36AD-46BE-A309-23CF1AEEB02C}" type="pres">
      <dgm:prSet presAssocID="{EE649C02-30D9-4B5D-87AA-9F2CD18E0C01}" presName="compNode" presStyleCnt="0"/>
      <dgm:spPr/>
    </dgm:pt>
    <dgm:pt modelId="{8F62A8B7-519D-4770-B4D8-B9CD29D4A53A}" type="pres">
      <dgm:prSet presAssocID="{EE649C02-30D9-4B5D-87AA-9F2CD18E0C01}" presName="bgRect" presStyleLbl="bgShp" presStyleIdx="1" presStyleCnt="3"/>
      <dgm:spPr/>
    </dgm:pt>
    <dgm:pt modelId="{ED40B5F9-AF08-4F47-8D03-D97C003E7836}" type="pres">
      <dgm:prSet presAssocID="{EE649C02-30D9-4B5D-87AA-9F2CD18E0C0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F33A61FE-7D1E-45C1-B20A-8ED72F592513}" type="pres">
      <dgm:prSet presAssocID="{EE649C02-30D9-4B5D-87AA-9F2CD18E0C01}" presName="spaceRect" presStyleCnt="0"/>
      <dgm:spPr/>
    </dgm:pt>
    <dgm:pt modelId="{1E9250C6-F44B-4503-A2A5-168B7E472669}" type="pres">
      <dgm:prSet presAssocID="{EE649C02-30D9-4B5D-87AA-9F2CD18E0C01}" presName="parTx" presStyleLbl="revTx" presStyleIdx="1" presStyleCnt="3">
        <dgm:presLayoutVars>
          <dgm:chMax val="0"/>
          <dgm:chPref val="0"/>
        </dgm:presLayoutVars>
      </dgm:prSet>
      <dgm:spPr/>
    </dgm:pt>
    <dgm:pt modelId="{CF5CEE94-624C-4A27-BF8A-B5996F6F2A1D}" type="pres">
      <dgm:prSet presAssocID="{6F6E84B8-7158-4CB1-A7C4-20322B46D29F}" presName="sibTrans" presStyleCnt="0"/>
      <dgm:spPr/>
    </dgm:pt>
    <dgm:pt modelId="{2E7C832C-0709-43BB-80A2-97BB6C11DAA5}" type="pres">
      <dgm:prSet presAssocID="{E5A6BA49-5C20-4D0E-9D1B-0875BAB09C4A}" presName="compNode" presStyleCnt="0"/>
      <dgm:spPr/>
    </dgm:pt>
    <dgm:pt modelId="{47E8B472-C525-4243-A00A-E1D8E335C838}" type="pres">
      <dgm:prSet presAssocID="{E5A6BA49-5C20-4D0E-9D1B-0875BAB09C4A}" presName="bgRect" presStyleLbl="bgShp" presStyleIdx="2" presStyleCnt="3"/>
      <dgm:spPr/>
    </dgm:pt>
    <dgm:pt modelId="{4AF10E96-3BA7-485F-A5A5-8F3C8F8B2FC6}" type="pres">
      <dgm:prSet presAssocID="{E5A6BA49-5C20-4D0E-9D1B-0875BAB09C4A}"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Kiosk"/>
        </a:ext>
      </dgm:extLst>
    </dgm:pt>
    <dgm:pt modelId="{19BA8F08-F0AD-4DA1-9801-6C63873237DF}" type="pres">
      <dgm:prSet presAssocID="{E5A6BA49-5C20-4D0E-9D1B-0875BAB09C4A}" presName="spaceRect" presStyleCnt="0"/>
      <dgm:spPr/>
    </dgm:pt>
    <dgm:pt modelId="{B96777DB-2020-4261-9D77-CDFE258EE13C}" type="pres">
      <dgm:prSet presAssocID="{E5A6BA49-5C20-4D0E-9D1B-0875BAB09C4A}" presName="parTx" presStyleLbl="revTx" presStyleIdx="2" presStyleCnt="3">
        <dgm:presLayoutVars>
          <dgm:chMax val="0"/>
          <dgm:chPref val="0"/>
        </dgm:presLayoutVars>
      </dgm:prSet>
      <dgm:spPr/>
    </dgm:pt>
  </dgm:ptLst>
  <dgm:cxnLst>
    <dgm:cxn modelId="{B0AB7518-CC6C-4244-B2EA-8655017AD88D}" srcId="{880F3988-142E-400A-B905-B44CE7D31B6B}" destId="{B3D87FAF-AEB1-4095-BB61-DBFF8E0B1988}" srcOrd="0" destOrd="0" parTransId="{C38565A9-C33F-4936-8AF2-D6B2D1D2CB7F}" sibTransId="{D9E2CAA8-51A8-4686-9E03-09C2E955744F}"/>
    <dgm:cxn modelId="{995FF023-3E44-4AF8-86C2-53B4B029A11C}" type="presOf" srcId="{E5A6BA49-5C20-4D0E-9D1B-0875BAB09C4A}" destId="{B96777DB-2020-4261-9D77-CDFE258EE13C}" srcOrd="0" destOrd="0" presId="urn:microsoft.com/office/officeart/2018/2/layout/IconVerticalSolidList"/>
    <dgm:cxn modelId="{88228934-BBFB-4BF7-A287-5BD100F4A58E}" srcId="{880F3988-142E-400A-B905-B44CE7D31B6B}" destId="{E5A6BA49-5C20-4D0E-9D1B-0875BAB09C4A}" srcOrd="2" destOrd="0" parTransId="{BE30E0DA-7F6D-4B2F-A2E6-60B0BC232B56}" sibTransId="{8402F96D-2137-42CB-87E8-FB2917143DF8}"/>
    <dgm:cxn modelId="{82B77F78-58D5-4B2C-947C-2080DDA46B61}" type="presOf" srcId="{B3D87FAF-AEB1-4095-BB61-DBFF8E0B1988}" destId="{4885EC87-5301-4274-AA9D-917347DD3EE5}" srcOrd="0" destOrd="0" presId="urn:microsoft.com/office/officeart/2018/2/layout/IconVerticalSolidList"/>
    <dgm:cxn modelId="{51A37EC2-C649-4687-9F3B-3227F825F5D8}" srcId="{880F3988-142E-400A-B905-B44CE7D31B6B}" destId="{EE649C02-30D9-4B5D-87AA-9F2CD18E0C01}" srcOrd="1" destOrd="0" parTransId="{78820F00-CD97-4551-9E26-25F4AB259AB0}" sibTransId="{6F6E84B8-7158-4CB1-A7C4-20322B46D29F}"/>
    <dgm:cxn modelId="{A2F67ECF-81E2-4050-95DE-1FEEB534EBA3}" type="presOf" srcId="{880F3988-142E-400A-B905-B44CE7D31B6B}" destId="{EA1F6810-EBBD-4B83-941C-0DA07BEBA510}" srcOrd="0" destOrd="0" presId="urn:microsoft.com/office/officeart/2018/2/layout/IconVerticalSolidList"/>
    <dgm:cxn modelId="{35399DF5-6081-49DC-9C16-AF29BAD14419}" type="presOf" srcId="{EE649C02-30D9-4B5D-87AA-9F2CD18E0C01}" destId="{1E9250C6-F44B-4503-A2A5-168B7E472669}" srcOrd="0" destOrd="0" presId="urn:microsoft.com/office/officeart/2018/2/layout/IconVerticalSolidList"/>
    <dgm:cxn modelId="{1CC9376D-690B-482E-948C-B5B306BD1590}" type="presParOf" srcId="{EA1F6810-EBBD-4B83-941C-0DA07BEBA510}" destId="{ECBA13C5-AC94-4A33-9180-263E8481AC18}" srcOrd="0" destOrd="0" presId="urn:microsoft.com/office/officeart/2018/2/layout/IconVerticalSolidList"/>
    <dgm:cxn modelId="{BB62841D-4D3D-465D-8F86-50716285E8A8}" type="presParOf" srcId="{ECBA13C5-AC94-4A33-9180-263E8481AC18}" destId="{0DE25490-72FF-4B72-8A49-C1B2237DBB3C}" srcOrd="0" destOrd="0" presId="urn:microsoft.com/office/officeart/2018/2/layout/IconVerticalSolidList"/>
    <dgm:cxn modelId="{2F284522-83FD-42ED-B2DD-6881E0AFB666}" type="presParOf" srcId="{ECBA13C5-AC94-4A33-9180-263E8481AC18}" destId="{375E3AAE-1DCA-4BE7-A241-35279243F32D}" srcOrd="1" destOrd="0" presId="urn:microsoft.com/office/officeart/2018/2/layout/IconVerticalSolidList"/>
    <dgm:cxn modelId="{949E6DE1-DF23-4B72-BF81-226EB42B549E}" type="presParOf" srcId="{ECBA13C5-AC94-4A33-9180-263E8481AC18}" destId="{456F71A0-C775-4947-8A29-D5553962BFA4}" srcOrd="2" destOrd="0" presId="urn:microsoft.com/office/officeart/2018/2/layout/IconVerticalSolidList"/>
    <dgm:cxn modelId="{F111D57F-FF7B-425B-ABD9-2E042A122FAA}" type="presParOf" srcId="{ECBA13C5-AC94-4A33-9180-263E8481AC18}" destId="{4885EC87-5301-4274-AA9D-917347DD3EE5}" srcOrd="3" destOrd="0" presId="urn:microsoft.com/office/officeart/2018/2/layout/IconVerticalSolidList"/>
    <dgm:cxn modelId="{28E65CC4-5D7C-441F-A0D4-27360C4CAEDB}" type="presParOf" srcId="{EA1F6810-EBBD-4B83-941C-0DA07BEBA510}" destId="{318D4E16-5E1A-47E7-A1F7-0B15CE67AA83}" srcOrd="1" destOrd="0" presId="urn:microsoft.com/office/officeart/2018/2/layout/IconVerticalSolidList"/>
    <dgm:cxn modelId="{69CEF73C-96F3-463D-9D4C-2DF77D7EA264}" type="presParOf" srcId="{EA1F6810-EBBD-4B83-941C-0DA07BEBA510}" destId="{682AE6D1-36AD-46BE-A309-23CF1AEEB02C}" srcOrd="2" destOrd="0" presId="urn:microsoft.com/office/officeart/2018/2/layout/IconVerticalSolidList"/>
    <dgm:cxn modelId="{EABD8459-81A7-473A-B2F2-FAA942E726C1}" type="presParOf" srcId="{682AE6D1-36AD-46BE-A309-23CF1AEEB02C}" destId="{8F62A8B7-519D-4770-B4D8-B9CD29D4A53A}" srcOrd="0" destOrd="0" presId="urn:microsoft.com/office/officeart/2018/2/layout/IconVerticalSolidList"/>
    <dgm:cxn modelId="{D774E6E0-61D6-4793-9E36-555FD95492A4}" type="presParOf" srcId="{682AE6D1-36AD-46BE-A309-23CF1AEEB02C}" destId="{ED40B5F9-AF08-4F47-8D03-D97C003E7836}" srcOrd="1" destOrd="0" presId="urn:microsoft.com/office/officeart/2018/2/layout/IconVerticalSolidList"/>
    <dgm:cxn modelId="{D9547E03-6419-4BEC-B82C-16FD8CD0AA7A}" type="presParOf" srcId="{682AE6D1-36AD-46BE-A309-23CF1AEEB02C}" destId="{F33A61FE-7D1E-45C1-B20A-8ED72F592513}" srcOrd="2" destOrd="0" presId="urn:microsoft.com/office/officeart/2018/2/layout/IconVerticalSolidList"/>
    <dgm:cxn modelId="{2E84F11E-C147-4E6B-B8AB-5FBE57581A98}" type="presParOf" srcId="{682AE6D1-36AD-46BE-A309-23CF1AEEB02C}" destId="{1E9250C6-F44B-4503-A2A5-168B7E472669}" srcOrd="3" destOrd="0" presId="urn:microsoft.com/office/officeart/2018/2/layout/IconVerticalSolidList"/>
    <dgm:cxn modelId="{F0FDB862-1ABC-4A83-BEC2-00BE7584A308}" type="presParOf" srcId="{EA1F6810-EBBD-4B83-941C-0DA07BEBA510}" destId="{CF5CEE94-624C-4A27-BF8A-B5996F6F2A1D}" srcOrd="3" destOrd="0" presId="urn:microsoft.com/office/officeart/2018/2/layout/IconVerticalSolidList"/>
    <dgm:cxn modelId="{3E5741C5-41F1-44E3-AEBA-B1A56A3F6737}" type="presParOf" srcId="{EA1F6810-EBBD-4B83-941C-0DA07BEBA510}" destId="{2E7C832C-0709-43BB-80A2-97BB6C11DAA5}" srcOrd="4" destOrd="0" presId="urn:microsoft.com/office/officeart/2018/2/layout/IconVerticalSolidList"/>
    <dgm:cxn modelId="{38F75393-F6C8-4C7C-9C4C-7386A9B6A5AA}" type="presParOf" srcId="{2E7C832C-0709-43BB-80A2-97BB6C11DAA5}" destId="{47E8B472-C525-4243-A00A-E1D8E335C838}" srcOrd="0" destOrd="0" presId="urn:microsoft.com/office/officeart/2018/2/layout/IconVerticalSolidList"/>
    <dgm:cxn modelId="{CAB6B23C-F022-44D1-8F67-BD94070C444A}" type="presParOf" srcId="{2E7C832C-0709-43BB-80A2-97BB6C11DAA5}" destId="{4AF10E96-3BA7-485F-A5A5-8F3C8F8B2FC6}" srcOrd="1" destOrd="0" presId="urn:microsoft.com/office/officeart/2018/2/layout/IconVerticalSolidList"/>
    <dgm:cxn modelId="{6B973282-85BA-4A24-804B-B3589827DF10}" type="presParOf" srcId="{2E7C832C-0709-43BB-80A2-97BB6C11DAA5}" destId="{19BA8F08-F0AD-4DA1-9801-6C63873237DF}" srcOrd="2" destOrd="0" presId="urn:microsoft.com/office/officeart/2018/2/layout/IconVerticalSolidList"/>
    <dgm:cxn modelId="{695E1A3D-9258-4798-814F-1AF06DF1CEDC}" type="presParOf" srcId="{2E7C832C-0709-43BB-80A2-97BB6C11DAA5}" destId="{B96777DB-2020-4261-9D77-CDFE258EE13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5D1C5FD-7339-4639-801D-319A2B37116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3C7A033-85BC-46C3-A9DB-082DD2E5114A}">
      <dgm:prSet/>
      <dgm:spPr/>
      <dgm:t>
        <a:bodyPr/>
        <a:lstStyle/>
        <a:p>
          <a:r>
            <a:rPr lang="en-US"/>
            <a:t>The intention to form a framework contracting</a:t>
          </a:r>
        </a:p>
      </dgm:t>
    </dgm:pt>
    <dgm:pt modelId="{12CFC05B-76BE-4937-A373-B11326C50577}" type="parTrans" cxnId="{E0460B6C-3D04-4356-B072-BF1BBD9AEEE4}">
      <dgm:prSet/>
      <dgm:spPr/>
      <dgm:t>
        <a:bodyPr/>
        <a:lstStyle/>
        <a:p>
          <a:endParaRPr lang="en-US"/>
        </a:p>
      </dgm:t>
    </dgm:pt>
    <dgm:pt modelId="{DB5AED93-CB7E-4E4D-8ED9-A3932CE02E60}" type="sibTrans" cxnId="{E0460B6C-3D04-4356-B072-BF1BBD9AEEE4}">
      <dgm:prSet/>
      <dgm:spPr/>
      <dgm:t>
        <a:bodyPr/>
        <a:lstStyle/>
        <a:p>
          <a:endParaRPr lang="en-US"/>
        </a:p>
      </dgm:t>
    </dgm:pt>
    <dgm:pt modelId="{C0D12792-D667-4AFC-BC63-17B8C4A29BDB}">
      <dgm:prSet/>
      <dgm:spPr/>
      <dgm:t>
        <a:bodyPr/>
        <a:lstStyle/>
        <a:p>
          <a:r>
            <a:rPr lang="en-US"/>
            <a:t>Whether the framework is to be established with a single or multiple suppliers</a:t>
          </a:r>
        </a:p>
      </dgm:t>
    </dgm:pt>
    <dgm:pt modelId="{EAA2D00A-C7B3-49BD-992B-DD376019E166}" type="parTrans" cxnId="{ACFDAB44-3B26-4B66-B096-186E6719D0E1}">
      <dgm:prSet/>
      <dgm:spPr/>
      <dgm:t>
        <a:bodyPr/>
        <a:lstStyle/>
        <a:p>
          <a:endParaRPr lang="en-US"/>
        </a:p>
      </dgm:t>
    </dgm:pt>
    <dgm:pt modelId="{E6B4C789-6326-4752-A5C8-6C518977065D}" type="sibTrans" cxnId="{ACFDAB44-3B26-4B66-B096-186E6719D0E1}">
      <dgm:prSet/>
      <dgm:spPr/>
      <dgm:t>
        <a:bodyPr/>
        <a:lstStyle/>
        <a:p>
          <a:endParaRPr lang="en-US"/>
        </a:p>
      </dgm:t>
    </dgm:pt>
    <dgm:pt modelId="{CFCBFA28-08D5-4B78-B91C-BA481643B87C}">
      <dgm:prSet/>
      <dgm:spPr/>
      <dgm:t>
        <a:bodyPr/>
        <a:lstStyle/>
        <a:p>
          <a:r>
            <a:rPr lang="en-US"/>
            <a:t>The time duration of the framework</a:t>
          </a:r>
        </a:p>
      </dgm:t>
    </dgm:pt>
    <dgm:pt modelId="{C2A40E30-004F-4FDE-BA58-DBBD1EF0C9DC}" type="parTrans" cxnId="{B55C3E06-7A5B-4E37-BBDB-282393828944}">
      <dgm:prSet/>
      <dgm:spPr/>
      <dgm:t>
        <a:bodyPr/>
        <a:lstStyle/>
        <a:p>
          <a:endParaRPr lang="en-US"/>
        </a:p>
      </dgm:t>
    </dgm:pt>
    <dgm:pt modelId="{65A15E20-E6E8-4E2D-AED1-5EDD0A2FAC04}" type="sibTrans" cxnId="{B55C3E06-7A5B-4E37-BBDB-282393828944}">
      <dgm:prSet/>
      <dgm:spPr/>
      <dgm:t>
        <a:bodyPr/>
        <a:lstStyle/>
        <a:p>
          <a:endParaRPr lang="en-US"/>
        </a:p>
      </dgm:t>
    </dgm:pt>
    <dgm:pt modelId="{0BB8C3C7-4C7B-4A4F-9320-6D6F75636FE6}">
      <dgm:prSet/>
      <dgm:spPr/>
      <dgm:t>
        <a:bodyPr/>
        <a:lstStyle/>
        <a:p>
          <a:r>
            <a:rPr lang="en-US" dirty="0"/>
            <a:t>The total estimates of the value, volume/quantity or the scope work expected during the framework duration; and</a:t>
          </a:r>
        </a:p>
      </dgm:t>
    </dgm:pt>
    <dgm:pt modelId="{98C7DEB2-3C72-465E-915D-902B64697358}" type="parTrans" cxnId="{44CAB1E8-B8A4-4D63-9C94-0A9DDE6E75A5}">
      <dgm:prSet/>
      <dgm:spPr/>
      <dgm:t>
        <a:bodyPr/>
        <a:lstStyle/>
        <a:p>
          <a:endParaRPr lang="en-US"/>
        </a:p>
      </dgm:t>
    </dgm:pt>
    <dgm:pt modelId="{82FE8074-BA67-4A1F-B3D2-5AF221AF15E6}" type="sibTrans" cxnId="{44CAB1E8-B8A4-4D63-9C94-0A9DDE6E75A5}">
      <dgm:prSet/>
      <dgm:spPr/>
      <dgm:t>
        <a:bodyPr/>
        <a:lstStyle/>
        <a:p>
          <a:endParaRPr lang="en-US"/>
        </a:p>
      </dgm:t>
    </dgm:pt>
    <dgm:pt modelId="{5B835729-FAB2-4599-BB3D-F61212A10FD4}">
      <dgm:prSet/>
      <dgm:spPr/>
      <dgm:t>
        <a:bodyPr/>
        <a:lstStyle/>
        <a:p>
          <a:r>
            <a:rPr lang="en-US"/>
            <a:t>The type of the framework arrangement to be established</a:t>
          </a:r>
        </a:p>
      </dgm:t>
    </dgm:pt>
    <dgm:pt modelId="{D4FAC50C-95BC-4B32-8B07-A85B16B584E6}" type="parTrans" cxnId="{E35113DE-20C9-446D-B7B5-F58023BB78CF}">
      <dgm:prSet/>
      <dgm:spPr/>
      <dgm:t>
        <a:bodyPr/>
        <a:lstStyle/>
        <a:p>
          <a:endParaRPr lang="en-US"/>
        </a:p>
      </dgm:t>
    </dgm:pt>
    <dgm:pt modelId="{4B7B82D6-E2D3-4F62-A733-282F57551670}" type="sibTrans" cxnId="{E35113DE-20C9-446D-B7B5-F58023BB78CF}">
      <dgm:prSet/>
      <dgm:spPr/>
      <dgm:t>
        <a:bodyPr/>
        <a:lstStyle/>
        <a:p>
          <a:endParaRPr lang="en-US"/>
        </a:p>
      </dgm:t>
    </dgm:pt>
    <dgm:pt modelId="{8011D184-E5D6-4F36-94E6-D4F000E38869}" type="pres">
      <dgm:prSet presAssocID="{95D1C5FD-7339-4639-801D-319A2B371164}" presName="root" presStyleCnt="0">
        <dgm:presLayoutVars>
          <dgm:dir/>
          <dgm:resizeHandles val="exact"/>
        </dgm:presLayoutVars>
      </dgm:prSet>
      <dgm:spPr/>
    </dgm:pt>
    <dgm:pt modelId="{0C2E263A-8E40-40F4-9FEC-1971EB7778BD}" type="pres">
      <dgm:prSet presAssocID="{F3C7A033-85BC-46C3-A9DB-082DD2E5114A}" presName="compNode" presStyleCnt="0"/>
      <dgm:spPr/>
    </dgm:pt>
    <dgm:pt modelId="{B6196564-3BEF-47A6-947A-F120E976C685}" type="pres">
      <dgm:prSet presAssocID="{F3C7A033-85BC-46C3-A9DB-082DD2E5114A}" presName="bgRect" presStyleLbl="bgShp" presStyleIdx="0" presStyleCnt="5"/>
      <dgm:spPr/>
    </dgm:pt>
    <dgm:pt modelId="{89030BEF-287A-416B-902D-F55642282DB4}" type="pres">
      <dgm:prSet presAssocID="{F3C7A033-85BC-46C3-A9DB-082DD2E5114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D562762E-A8F3-4428-8A7A-B31EF1936CCA}" type="pres">
      <dgm:prSet presAssocID="{F3C7A033-85BC-46C3-A9DB-082DD2E5114A}" presName="spaceRect" presStyleCnt="0"/>
      <dgm:spPr/>
    </dgm:pt>
    <dgm:pt modelId="{C36172EC-1126-4087-9CA7-6006245D36E0}" type="pres">
      <dgm:prSet presAssocID="{F3C7A033-85BC-46C3-A9DB-082DD2E5114A}" presName="parTx" presStyleLbl="revTx" presStyleIdx="0" presStyleCnt="5">
        <dgm:presLayoutVars>
          <dgm:chMax val="0"/>
          <dgm:chPref val="0"/>
        </dgm:presLayoutVars>
      </dgm:prSet>
      <dgm:spPr/>
    </dgm:pt>
    <dgm:pt modelId="{1D9D91BC-B213-46C8-AF16-28AE5D6E2252}" type="pres">
      <dgm:prSet presAssocID="{DB5AED93-CB7E-4E4D-8ED9-A3932CE02E60}" presName="sibTrans" presStyleCnt="0"/>
      <dgm:spPr/>
    </dgm:pt>
    <dgm:pt modelId="{E137C3D8-A2F7-4154-98AE-4ADF87DC25E4}" type="pres">
      <dgm:prSet presAssocID="{C0D12792-D667-4AFC-BC63-17B8C4A29BDB}" presName="compNode" presStyleCnt="0"/>
      <dgm:spPr/>
    </dgm:pt>
    <dgm:pt modelId="{49640210-2278-4844-AC1C-8811BCE3DFF8}" type="pres">
      <dgm:prSet presAssocID="{C0D12792-D667-4AFC-BC63-17B8C4A29BDB}" presName="bgRect" presStyleLbl="bgShp" presStyleIdx="1" presStyleCnt="5"/>
      <dgm:spPr/>
    </dgm:pt>
    <dgm:pt modelId="{AF22DD70-436E-41C8-9409-C501CF92EB67}" type="pres">
      <dgm:prSet presAssocID="{C0D12792-D667-4AFC-BC63-17B8C4A29BD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0320DC10-2060-4C51-B4BF-F8F24C4B73ED}" type="pres">
      <dgm:prSet presAssocID="{C0D12792-D667-4AFC-BC63-17B8C4A29BDB}" presName="spaceRect" presStyleCnt="0"/>
      <dgm:spPr/>
    </dgm:pt>
    <dgm:pt modelId="{3AC73C9F-586A-4E07-AA09-541D3F3F3F06}" type="pres">
      <dgm:prSet presAssocID="{C0D12792-D667-4AFC-BC63-17B8C4A29BDB}" presName="parTx" presStyleLbl="revTx" presStyleIdx="1" presStyleCnt="5">
        <dgm:presLayoutVars>
          <dgm:chMax val="0"/>
          <dgm:chPref val="0"/>
        </dgm:presLayoutVars>
      </dgm:prSet>
      <dgm:spPr/>
    </dgm:pt>
    <dgm:pt modelId="{DC2FEBAB-E5FA-44BA-9588-2BEF14FDCB96}" type="pres">
      <dgm:prSet presAssocID="{E6B4C789-6326-4752-A5C8-6C518977065D}" presName="sibTrans" presStyleCnt="0"/>
      <dgm:spPr/>
    </dgm:pt>
    <dgm:pt modelId="{0850752B-5235-408F-8B82-EB0399670DC3}" type="pres">
      <dgm:prSet presAssocID="{CFCBFA28-08D5-4B78-B91C-BA481643B87C}" presName="compNode" presStyleCnt="0"/>
      <dgm:spPr/>
    </dgm:pt>
    <dgm:pt modelId="{86EC8278-411E-49D6-BDAC-6D21652BCA15}" type="pres">
      <dgm:prSet presAssocID="{CFCBFA28-08D5-4B78-B91C-BA481643B87C}" presName="bgRect" presStyleLbl="bgShp" presStyleIdx="2" presStyleCnt="5"/>
      <dgm:spPr/>
    </dgm:pt>
    <dgm:pt modelId="{0C49B881-3213-4D44-A4F0-1860A113C890}" type="pres">
      <dgm:prSet presAssocID="{CFCBFA28-08D5-4B78-B91C-BA481643B87C}"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pwatch"/>
        </a:ext>
      </dgm:extLst>
    </dgm:pt>
    <dgm:pt modelId="{BED149BB-C331-4547-8B9C-03D70403751B}" type="pres">
      <dgm:prSet presAssocID="{CFCBFA28-08D5-4B78-B91C-BA481643B87C}" presName="spaceRect" presStyleCnt="0"/>
      <dgm:spPr/>
    </dgm:pt>
    <dgm:pt modelId="{E7980277-B4F5-4D90-8C0B-81481F13461E}" type="pres">
      <dgm:prSet presAssocID="{CFCBFA28-08D5-4B78-B91C-BA481643B87C}" presName="parTx" presStyleLbl="revTx" presStyleIdx="2" presStyleCnt="5">
        <dgm:presLayoutVars>
          <dgm:chMax val="0"/>
          <dgm:chPref val="0"/>
        </dgm:presLayoutVars>
      </dgm:prSet>
      <dgm:spPr/>
    </dgm:pt>
    <dgm:pt modelId="{5D7D1785-684E-43E1-82FB-15768ED87996}" type="pres">
      <dgm:prSet presAssocID="{65A15E20-E6E8-4E2D-AED1-5EDD0A2FAC04}" presName="sibTrans" presStyleCnt="0"/>
      <dgm:spPr/>
    </dgm:pt>
    <dgm:pt modelId="{2F2EBA4A-214F-43C4-B06D-A1644535C89F}" type="pres">
      <dgm:prSet presAssocID="{0BB8C3C7-4C7B-4A4F-9320-6D6F75636FE6}" presName="compNode" presStyleCnt="0"/>
      <dgm:spPr/>
    </dgm:pt>
    <dgm:pt modelId="{A83E9B93-1FD2-4849-B39F-6FE31EEF9E89}" type="pres">
      <dgm:prSet presAssocID="{0BB8C3C7-4C7B-4A4F-9320-6D6F75636FE6}" presName="bgRect" presStyleLbl="bgShp" presStyleIdx="3" presStyleCnt="5"/>
      <dgm:spPr/>
    </dgm:pt>
    <dgm:pt modelId="{E65B17D4-8C6F-4248-A532-93804ED79912}" type="pres">
      <dgm:prSet presAssocID="{0BB8C3C7-4C7B-4A4F-9320-6D6F75636FE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chart"/>
        </a:ext>
      </dgm:extLst>
    </dgm:pt>
    <dgm:pt modelId="{062C08DC-7419-47FB-B726-D997938A673F}" type="pres">
      <dgm:prSet presAssocID="{0BB8C3C7-4C7B-4A4F-9320-6D6F75636FE6}" presName="spaceRect" presStyleCnt="0"/>
      <dgm:spPr/>
    </dgm:pt>
    <dgm:pt modelId="{FE78E7D6-FDD5-4DF1-8547-79C85084B0EB}" type="pres">
      <dgm:prSet presAssocID="{0BB8C3C7-4C7B-4A4F-9320-6D6F75636FE6}" presName="parTx" presStyleLbl="revTx" presStyleIdx="3" presStyleCnt="5">
        <dgm:presLayoutVars>
          <dgm:chMax val="0"/>
          <dgm:chPref val="0"/>
        </dgm:presLayoutVars>
      </dgm:prSet>
      <dgm:spPr/>
    </dgm:pt>
    <dgm:pt modelId="{910521AD-A8DF-41AF-980A-CA131B63A3C7}" type="pres">
      <dgm:prSet presAssocID="{82FE8074-BA67-4A1F-B3D2-5AF221AF15E6}" presName="sibTrans" presStyleCnt="0"/>
      <dgm:spPr/>
    </dgm:pt>
    <dgm:pt modelId="{D65A4CC1-D5DD-4792-B6A2-05D9F7F5BA06}" type="pres">
      <dgm:prSet presAssocID="{5B835729-FAB2-4599-BB3D-F61212A10FD4}" presName="compNode" presStyleCnt="0"/>
      <dgm:spPr/>
    </dgm:pt>
    <dgm:pt modelId="{465177F0-0AD7-4A25-A285-9527F8C8DB88}" type="pres">
      <dgm:prSet presAssocID="{5B835729-FAB2-4599-BB3D-F61212A10FD4}" presName="bgRect" presStyleLbl="bgShp" presStyleIdx="4" presStyleCnt="5"/>
      <dgm:spPr/>
    </dgm:pt>
    <dgm:pt modelId="{6A61E313-714A-4300-B992-FB1EBF5A629D}" type="pres">
      <dgm:prSet presAssocID="{5B835729-FAB2-4599-BB3D-F61212A10FD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eeting"/>
        </a:ext>
      </dgm:extLst>
    </dgm:pt>
    <dgm:pt modelId="{055FFCB5-908F-40E6-B9FA-0696B76FDE03}" type="pres">
      <dgm:prSet presAssocID="{5B835729-FAB2-4599-BB3D-F61212A10FD4}" presName="spaceRect" presStyleCnt="0"/>
      <dgm:spPr/>
    </dgm:pt>
    <dgm:pt modelId="{65EB90D9-9959-466D-ABC1-C2ACC661EB91}" type="pres">
      <dgm:prSet presAssocID="{5B835729-FAB2-4599-BB3D-F61212A10FD4}" presName="parTx" presStyleLbl="revTx" presStyleIdx="4" presStyleCnt="5">
        <dgm:presLayoutVars>
          <dgm:chMax val="0"/>
          <dgm:chPref val="0"/>
        </dgm:presLayoutVars>
      </dgm:prSet>
      <dgm:spPr/>
    </dgm:pt>
  </dgm:ptLst>
  <dgm:cxnLst>
    <dgm:cxn modelId="{B55C3E06-7A5B-4E37-BBDB-282393828944}" srcId="{95D1C5FD-7339-4639-801D-319A2B371164}" destId="{CFCBFA28-08D5-4B78-B91C-BA481643B87C}" srcOrd="2" destOrd="0" parTransId="{C2A40E30-004F-4FDE-BA58-DBBD1EF0C9DC}" sibTransId="{65A15E20-E6E8-4E2D-AED1-5EDD0A2FAC04}"/>
    <dgm:cxn modelId="{DC2A4C5F-3070-4138-ACD2-841BE3A274DC}" type="presOf" srcId="{5B835729-FAB2-4599-BB3D-F61212A10FD4}" destId="{65EB90D9-9959-466D-ABC1-C2ACC661EB91}" srcOrd="0" destOrd="0" presId="urn:microsoft.com/office/officeart/2018/2/layout/IconVerticalSolidList"/>
    <dgm:cxn modelId="{ACFDAB44-3B26-4B66-B096-186E6719D0E1}" srcId="{95D1C5FD-7339-4639-801D-319A2B371164}" destId="{C0D12792-D667-4AFC-BC63-17B8C4A29BDB}" srcOrd="1" destOrd="0" parTransId="{EAA2D00A-C7B3-49BD-992B-DD376019E166}" sibTransId="{E6B4C789-6326-4752-A5C8-6C518977065D}"/>
    <dgm:cxn modelId="{E0460B6C-3D04-4356-B072-BF1BBD9AEEE4}" srcId="{95D1C5FD-7339-4639-801D-319A2B371164}" destId="{F3C7A033-85BC-46C3-A9DB-082DD2E5114A}" srcOrd="0" destOrd="0" parTransId="{12CFC05B-76BE-4937-A373-B11326C50577}" sibTransId="{DB5AED93-CB7E-4E4D-8ED9-A3932CE02E60}"/>
    <dgm:cxn modelId="{74728C6D-6446-491E-8A97-68EAD440D4E2}" type="presOf" srcId="{F3C7A033-85BC-46C3-A9DB-082DD2E5114A}" destId="{C36172EC-1126-4087-9CA7-6006245D36E0}" srcOrd="0" destOrd="0" presId="urn:microsoft.com/office/officeart/2018/2/layout/IconVerticalSolidList"/>
    <dgm:cxn modelId="{7EE30556-C41B-4B85-BB9E-5668D204E481}" type="presOf" srcId="{0BB8C3C7-4C7B-4A4F-9320-6D6F75636FE6}" destId="{FE78E7D6-FDD5-4DF1-8547-79C85084B0EB}" srcOrd="0" destOrd="0" presId="urn:microsoft.com/office/officeart/2018/2/layout/IconVerticalSolidList"/>
    <dgm:cxn modelId="{B424DCC9-99D9-402F-A4FD-57AB355B3DC2}" type="presOf" srcId="{95D1C5FD-7339-4639-801D-319A2B371164}" destId="{8011D184-E5D6-4F36-94E6-D4F000E38869}" srcOrd="0" destOrd="0" presId="urn:microsoft.com/office/officeart/2018/2/layout/IconVerticalSolidList"/>
    <dgm:cxn modelId="{44C2BCCA-C8BA-4B98-8BD9-FC082E895460}" type="presOf" srcId="{CFCBFA28-08D5-4B78-B91C-BA481643B87C}" destId="{E7980277-B4F5-4D90-8C0B-81481F13461E}" srcOrd="0" destOrd="0" presId="urn:microsoft.com/office/officeart/2018/2/layout/IconVerticalSolidList"/>
    <dgm:cxn modelId="{E35113DE-20C9-446D-B7B5-F58023BB78CF}" srcId="{95D1C5FD-7339-4639-801D-319A2B371164}" destId="{5B835729-FAB2-4599-BB3D-F61212A10FD4}" srcOrd="4" destOrd="0" parTransId="{D4FAC50C-95BC-4B32-8B07-A85B16B584E6}" sibTransId="{4B7B82D6-E2D3-4F62-A733-282F57551670}"/>
    <dgm:cxn modelId="{44CAB1E8-B8A4-4D63-9C94-0A9DDE6E75A5}" srcId="{95D1C5FD-7339-4639-801D-319A2B371164}" destId="{0BB8C3C7-4C7B-4A4F-9320-6D6F75636FE6}" srcOrd="3" destOrd="0" parTransId="{98C7DEB2-3C72-465E-915D-902B64697358}" sibTransId="{82FE8074-BA67-4A1F-B3D2-5AF221AF15E6}"/>
    <dgm:cxn modelId="{2DAF99F0-6ECD-4413-85FB-2B85299BA04C}" type="presOf" srcId="{C0D12792-D667-4AFC-BC63-17B8C4A29BDB}" destId="{3AC73C9F-586A-4E07-AA09-541D3F3F3F06}" srcOrd="0" destOrd="0" presId="urn:microsoft.com/office/officeart/2018/2/layout/IconVerticalSolidList"/>
    <dgm:cxn modelId="{0C5F0666-F724-46C3-B32D-437F3DB330CA}" type="presParOf" srcId="{8011D184-E5D6-4F36-94E6-D4F000E38869}" destId="{0C2E263A-8E40-40F4-9FEC-1971EB7778BD}" srcOrd="0" destOrd="0" presId="urn:microsoft.com/office/officeart/2018/2/layout/IconVerticalSolidList"/>
    <dgm:cxn modelId="{1D4A91F5-B5F0-4828-94A8-CF0B6C07D72A}" type="presParOf" srcId="{0C2E263A-8E40-40F4-9FEC-1971EB7778BD}" destId="{B6196564-3BEF-47A6-947A-F120E976C685}" srcOrd="0" destOrd="0" presId="urn:microsoft.com/office/officeart/2018/2/layout/IconVerticalSolidList"/>
    <dgm:cxn modelId="{33BC6F8A-123F-4DF8-BBBA-B3E610E65A12}" type="presParOf" srcId="{0C2E263A-8E40-40F4-9FEC-1971EB7778BD}" destId="{89030BEF-287A-416B-902D-F55642282DB4}" srcOrd="1" destOrd="0" presId="urn:microsoft.com/office/officeart/2018/2/layout/IconVerticalSolidList"/>
    <dgm:cxn modelId="{6779B0DE-C98F-4821-B432-220D5B9D100C}" type="presParOf" srcId="{0C2E263A-8E40-40F4-9FEC-1971EB7778BD}" destId="{D562762E-A8F3-4428-8A7A-B31EF1936CCA}" srcOrd="2" destOrd="0" presId="urn:microsoft.com/office/officeart/2018/2/layout/IconVerticalSolidList"/>
    <dgm:cxn modelId="{4C08B33F-314E-41C7-9ABF-107137A36B40}" type="presParOf" srcId="{0C2E263A-8E40-40F4-9FEC-1971EB7778BD}" destId="{C36172EC-1126-4087-9CA7-6006245D36E0}" srcOrd="3" destOrd="0" presId="urn:microsoft.com/office/officeart/2018/2/layout/IconVerticalSolidList"/>
    <dgm:cxn modelId="{C6A24738-3E90-4883-B1D1-3ED91C16BD40}" type="presParOf" srcId="{8011D184-E5D6-4F36-94E6-D4F000E38869}" destId="{1D9D91BC-B213-46C8-AF16-28AE5D6E2252}" srcOrd="1" destOrd="0" presId="urn:microsoft.com/office/officeart/2018/2/layout/IconVerticalSolidList"/>
    <dgm:cxn modelId="{40390411-2A46-4FBF-B389-17B9F0DFAEEA}" type="presParOf" srcId="{8011D184-E5D6-4F36-94E6-D4F000E38869}" destId="{E137C3D8-A2F7-4154-98AE-4ADF87DC25E4}" srcOrd="2" destOrd="0" presId="urn:microsoft.com/office/officeart/2018/2/layout/IconVerticalSolidList"/>
    <dgm:cxn modelId="{98778634-B413-4276-98A4-A4C4F3E1F862}" type="presParOf" srcId="{E137C3D8-A2F7-4154-98AE-4ADF87DC25E4}" destId="{49640210-2278-4844-AC1C-8811BCE3DFF8}" srcOrd="0" destOrd="0" presId="urn:microsoft.com/office/officeart/2018/2/layout/IconVerticalSolidList"/>
    <dgm:cxn modelId="{B01BC849-5823-4CB3-AD77-3B49B6D980A4}" type="presParOf" srcId="{E137C3D8-A2F7-4154-98AE-4ADF87DC25E4}" destId="{AF22DD70-436E-41C8-9409-C501CF92EB67}" srcOrd="1" destOrd="0" presId="urn:microsoft.com/office/officeart/2018/2/layout/IconVerticalSolidList"/>
    <dgm:cxn modelId="{271C1FC4-9608-4928-B9F3-2F0E7ADFAE99}" type="presParOf" srcId="{E137C3D8-A2F7-4154-98AE-4ADF87DC25E4}" destId="{0320DC10-2060-4C51-B4BF-F8F24C4B73ED}" srcOrd="2" destOrd="0" presId="urn:microsoft.com/office/officeart/2018/2/layout/IconVerticalSolidList"/>
    <dgm:cxn modelId="{AB1775E2-24EB-4CC5-ACAB-E24A7B8F6D60}" type="presParOf" srcId="{E137C3D8-A2F7-4154-98AE-4ADF87DC25E4}" destId="{3AC73C9F-586A-4E07-AA09-541D3F3F3F06}" srcOrd="3" destOrd="0" presId="urn:microsoft.com/office/officeart/2018/2/layout/IconVerticalSolidList"/>
    <dgm:cxn modelId="{A260E249-1C8E-444C-A51B-4FB66A37C9AC}" type="presParOf" srcId="{8011D184-E5D6-4F36-94E6-D4F000E38869}" destId="{DC2FEBAB-E5FA-44BA-9588-2BEF14FDCB96}" srcOrd="3" destOrd="0" presId="urn:microsoft.com/office/officeart/2018/2/layout/IconVerticalSolidList"/>
    <dgm:cxn modelId="{B0BFC44E-1FD9-44F8-B5FC-2BE0BCA1F126}" type="presParOf" srcId="{8011D184-E5D6-4F36-94E6-D4F000E38869}" destId="{0850752B-5235-408F-8B82-EB0399670DC3}" srcOrd="4" destOrd="0" presId="urn:microsoft.com/office/officeart/2018/2/layout/IconVerticalSolidList"/>
    <dgm:cxn modelId="{9319A22B-DC35-4541-9C87-B9FE1B45B4A9}" type="presParOf" srcId="{0850752B-5235-408F-8B82-EB0399670DC3}" destId="{86EC8278-411E-49D6-BDAC-6D21652BCA15}" srcOrd="0" destOrd="0" presId="urn:microsoft.com/office/officeart/2018/2/layout/IconVerticalSolidList"/>
    <dgm:cxn modelId="{F0CD2C9A-4489-4BA3-95ED-A065648405BD}" type="presParOf" srcId="{0850752B-5235-408F-8B82-EB0399670DC3}" destId="{0C49B881-3213-4D44-A4F0-1860A113C890}" srcOrd="1" destOrd="0" presId="urn:microsoft.com/office/officeart/2018/2/layout/IconVerticalSolidList"/>
    <dgm:cxn modelId="{F5E108E0-4D95-43C1-B85B-55A799928A14}" type="presParOf" srcId="{0850752B-5235-408F-8B82-EB0399670DC3}" destId="{BED149BB-C331-4547-8B9C-03D70403751B}" srcOrd="2" destOrd="0" presId="urn:microsoft.com/office/officeart/2018/2/layout/IconVerticalSolidList"/>
    <dgm:cxn modelId="{7572B4C0-C3BB-4D08-A3B6-905EF2C8F89E}" type="presParOf" srcId="{0850752B-5235-408F-8B82-EB0399670DC3}" destId="{E7980277-B4F5-4D90-8C0B-81481F13461E}" srcOrd="3" destOrd="0" presId="urn:microsoft.com/office/officeart/2018/2/layout/IconVerticalSolidList"/>
    <dgm:cxn modelId="{83463344-1C7B-4AB9-8DFE-0513C0F0B366}" type="presParOf" srcId="{8011D184-E5D6-4F36-94E6-D4F000E38869}" destId="{5D7D1785-684E-43E1-82FB-15768ED87996}" srcOrd="5" destOrd="0" presId="urn:microsoft.com/office/officeart/2018/2/layout/IconVerticalSolidList"/>
    <dgm:cxn modelId="{2DC8FB0C-45E1-47A5-90AA-EC183CDDADB9}" type="presParOf" srcId="{8011D184-E5D6-4F36-94E6-D4F000E38869}" destId="{2F2EBA4A-214F-43C4-B06D-A1644535C89F}" srcOrd="6" destOrd="0" presId="urn:microsoft.com/office/officeart/2018/2/layout/IconVerticalSolidList"/>
    <dgm:cxn modelId="{F1A58D6C-DF94-40B2-B63F-0AE1C765E57D}" type="presParOf" srcId="{2F2EBA4A-214F-43C4-B06D-A1644535C89F}" destId="{A83E9B93-1FD2-4849-B39F-6FE31EEF9E89}" srcOrd="0" destOrd="0" presId="urn:microsoft.com/office/officeart/2018/2/layout/IconVerticalSolidList"/>
    <dgm:cxn modelId="{BAD1D9CD-707D-4A27-BA78-2968322A30BE}" type="presParOf" srcId="{2F2EBA4A-214F-43C4-B06D-A1644535C89F}" destId="{E65B17D4-8C6F-4248-A532-93804ED79912}" srcOrd="1" destOrd="0" presId="urn:microsoft.com/office/officeart/2018/2/layout/IconVerticalSolidList"/>
    <dgm:cxn modelId="{AF1DB6C5-C97F-4262-8354-337158F84A7E}" type="presParOf" srcId="{2F2EBA4A-214F-43C4-B06D-A1644535C89F}" destId="{062C08DC-7419-47FB-B726-D997938A673F}" srcOrd="2" destOrd="0" presId="urn:microsoft.com/office/officeart/2018/2/layout/IconVerticalSolidList"/>
    <dgm:cxn modelId="{88AE6448-92D0-44FD-8E31-A5C4315D8B2A}" type="presParOf" srcId="{2F2EBA4A-214F-43C4-B06D-A1644535C89F}" destId="{FE78E7D6-FDD5-4DF1-8547-79C85084B0EB}" srcOrd="3" destOrd="0" presId="urn:microsoft.com/office/officeart/2018/2/layout/IconVerticalSolidList"/>
    <dgm:cxn modelId="{2030AA19-EA37-442F-B625-07393C1C9294}" type="presParOf" srcId="{8011D184-E5D6-4F36-94E6-D4F000E38869}" destId="{910521AD-A8DF-41AF-980A-CA131B63A3C7}" srcOrd="7" destOrd="0" presId="urn:microsoft.com/office/officeart/2018/2/layout/IconVerticalSolidList"/>
    <dgm:cxn modelId="{DC1B0C18-5D1B-4144-8405-E865F00F2C4C}" type="presParOf" srcId="{8011D184-E5D6-4F36-94E6-D4F000E38869}" destId="{D65A4CC1-D5DD-4792-B6A2-05D9F7F5BA06}" srcOrd="8" destOrd="0" presId="urn:microsoft.com/office/officeart/2018/2/layout/IconVerticalSolidList"/>
    <dgm:cxn modelId="{37C4142C-751E-430C-81C5-BC7C88D8283F}" type="presParOf" srcId="{D65A4CC1-D5DD-4792-B6A2-05D9F7F5BA06}" destId="{465177F0-0AD7-4A25-A285-9527F8C8DB88}" srcOrd="0" destOrd="0" presId="urn:microsoft.com/office/officeart/2018/2/layout/IconVerticalSolidList"/>
    <dgm:cxn modelId="{9B1DF54E-EA84-4195-8DEF-4C526EAAB069}" type="presParOf" srcId="{D65A4CC1-D5DD-4792-B6A2-05D9F7F5BA06}" destId="{6A61E313-714A-4300-B992-FB1EBF5A629D}" srcOrd="1" destOrd="0" presId="urn:microsoft.com/office/officeart/2018/2/layout/IconVerticalSolidList"/>
    <dgm:cxn modelId="{F1FF817A-7947-49B9-B892-319CCAFB2DA5}" type="presParOf" srcId="{D65A4CC1-D5DD-4792-B6A2-05D9F7F5BA06}" destId="{055FFCB5-908F-40E6-B9FA-0696B76FDE03}" srcOrd="2" destOrd="0" presId="urn:microsoft.com/office/officeart/2018/2/layout/IconVerticalSolidList"/>
    <dgm:cxn modelId="{5FEBC9CE-EA22-4232-ACFA-CCF9C8BAA234}" type="presParOf" srcId="{D65A4CC1-D5DD-4792-B6A2-05D9F7F5BA06}" destId="{65EB90D9-9959-466D-ABC1-C2ACC661EB9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997B628B-06DA-42F6-8BBB-7E8697C4C38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2CD09E3-0A36-4FF2-B6A2-F46460E21D9A}">
      <dgm:prSet/>
      <dgm:spPr/>
      <dgm:t>
        <a:bodyPr/>
        <a:lstStyle/>
        <a:p>
          <a:r>
            <a:rPr lang="en-US"/>
            <a:t>In conclusion, procurement methods for goods, services, and works are guided by established thresholds that help organizations select the most appropriate approach based on factors like urgency, value, and complexity</a:t>
          </a:r>
        </a:p>
      </dgm:t>
    </dgm:pt>
    <dgm:pt modelId="{54BDA6EA-3A3E-4D4A-B5A7-D8505893957C}" type="parTrans" cxnId="{2779EC15-D4A9-4980-8F3D-7D72771DAD86}">
      <dgm:prSet/>
      <dgm:spPr/>
      <dgm:t>
        <a:bodyPr/>
        <a:lstStyle/>
        <a:p>
          <a:endParaRPr lang="en-US"/>
        </a:p>
      </dgm:t>
    </dgm:pt>
    <dgm:pt modelId="{18F7F7CC-868B-4DBF-A040-C3EE572EF17B}" type="sibTrans" cxnId="{2779EC15-D4A9-4980-8F3D-7D72771DAD86}">
      <dgm:prSet/>
      <dgm:spPr/>
      <dgm:t>
        <a:bodyPr/>
        <a:lstStyle/>
        <a:p>
          <a:endParaRPr lang="en-US"/>
        </a:p>
      </dgm:t>
    </dgm:pt>
    <dgm:pt modelId="{783035EA-1A17-4537-8A3F-76F86F5C7F04}">
      <dgm:prSet/>
      <dgm:spPr/>
      <dgm:t>
        <a:bodyPr/>
        <a:lstStyle/>
        <a:p>
          <a:r>
            <a:rPr lang="en-US" dirty="0"/>
            <a:t>The open tender method stands out for its transparency and competitiveness, while restricted tendering and direct procurement cater to specific circumstances where fewer suppliers are available, or urgency is paramount</a:t>
          </a:r>
        </a:p>
      </dgm:t>
    </dgm:pt>
    <dgm:pt modelId="{A5BE6E7B-AE9E-4AA4-A78F-8C2BC67ADF71}" type="parTrans" cxnId="{D4F29003-447C-4304-926F-71B6FE68DD8E}">
      <dgm:prSet/>
      <dgm:spPr/>
      <dgm:t>
        <a:bodyPr/>
        <a:lstStyle/>
        <a:p>
          <a:endParaRPr lang="en-US"/>
        </a:p>
      </dgm:t>
    </dgm:pt>
    <dgm:pt modelId="{3715961E-6AA3-4033-80A8-6DA7E06D138D}" type="sibTrans" cxnId="{D4F29003-447C-4304-926F-71B6FE68DD8E}">
      <dgm:prSet/>
      <dgm:spPr/>
      <dgm:t>
        <a:bodyPr/>
        <a:lstStyle/>
        <a:p>
          <a:endParaRPr lang="en-US"/>
        </a:p>
      </dgm:t>
    </dgm:pt>
    <dgm:pt modelId="{AB2DD3C0-05F2-4290-87A3-9EA23F608E12}">
      <dgm:prSet/>
      <dgm:spPr/>
      <dgm:t>
        <a:bodyPr/>
        <a:lstStyle/>
        <a:p>
          <a:r>
            <a:rPr lang="en-US"/>
            <a:t>Ultimately, adherence to the threshold matrix ensures that procurement practices are both efficient and aligned with regulatory frameworks, promoting fair competition and effective resource management</a:t>
          </a:r>
        </a:p>
      </dgm:t>
    </dgm:pt>
    <dgm:pt modelId="{56E95122-CCBC-4888-9E7F-09CDA886191A}" type="parTrans" cxnId="{1F0B99C7-FF09-46E4-8FF4-E0A49A1F8DAD}">
      <dgm:prSet/>
      <dgm:spPr/>
      <dgm:t>
        <a:bodyPr/>
        <a:lstStyle/>
        <a:p>
          <a:endParaRPr lang="en-US"/>
        </a:p>
      </dgm:t>
    </dgm:pt>
    <dgm:pt modelId="{5B9C291C-9589-46AE-B3FA-97F7AAED444C}" type="sibTrans" cxnId="{1F0B99C7-FF09-46E4-8FF4-E0A49A1F8DAD}">
      <dgm:prSet/>
      <dgm:spPr/>
      <dgm:t>
        <a:bodyPr/>
        <a:lstStyle/>
        <a:p>
          <a:endParaRPr lang="en-US"/>
        </a:p>
      </dgm:t>
    </dgm:pt>
    <dgm:pt modelId="{02EE3F97-ED3A-409C-9D4F-B5BCC7DA1D9F}" type="pres">
      <dgm:prSet presAssocID="{997B628B-06DA-42F6-8BBB-7E8697C4C383}" presName="root" presStyleCnt="0">
        <dgm:presLayoutVars>
          <dgm:dir/>
          <dgm:resizeHandles val="exact"/>
        </dgm:presLayoutVars>
      </dgm:prSet>
      <dgm:spPr/>
    </dgm:pt>
    <dgm:pt modelId="{DB81619D-F9D8-470D-89E5-ABF9899D24B2}" type="pres">
      <dgm:prSet presAssocID="{42CD09E3-0A36-4FF2-B6A2-F46460E21D9A}" presName="compNode" presStyleCnt="0"/>
      <dgm:spPr/>
    </dgm:pt>
    <dgm:pt modelId="{AA321F6A-B358-47A1-A6EF-2F6EA4C2294B}" type="pres">
      <dgm:prSet presAssocID="{42CD09E3-0A36-4FF2-B6A2-F46460E21D9A}" presName="bgRect" presStyleLbl="bgShp" presStyleIdx="0" presStyleCnt="3"/>
      <dgm:spPr/>
    </dgm:pt>
    <dgm:pt modelId="{F0DC4ED8-E8D8-46DF-9113-BC2AAA622910}" type="pres">
      <dgm:prSet presAssocID="{42CD09E3-0A36-4FF2-B6A2-F46460E21D9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4A49394F-BDBE-4974-AB61-7F09C2A5D3B4}" type="pres">
      <dgm:prSet presAssocID="{42CD09E3-0A36-4FF2-B6A2-F46460E21D9A}" presName="spaceRect" presStyleCnt="0"/>
      <dgm:spPr/>
    </dgm:pt>
    <dgm:pt modelId="{FD817584-B0FE-4CBE-8A79-7132B2BE531D}" type="pres">
      <dgm:prSet presAssocID="{42CD09E3-0A36-4FF2-B6A2-F46460E21D9A}" presName="parTx" presStyleLbl="revTx" presStyleIdx="0" presStyleCnt="3">
        <dgm:presLayoutVars>
          <dgm:chMax val="0"/>
          <dgm:chPref val="0"/>
        </dgm:presLayoutVars>
      </dgm:prSet>
      <dgm:spPr/>
    </dgm:pt>
    <dgm:pt modelId="{B20FF04F-BF57-4C4F-B300-C084B14E3489}" type="pres">
      <dgm:prSet presAssocID="{18F7F7CC-868B-4DBF-A040-C3EE572EF17B}" presName="sibTrans" presStyleCnt="0"/>
      <dgm:spPr/>
    </dgm:pt>
    <dgm:pt modelId="{E19056D8-678A-44D7-9EE4-F7C4932DC5F7}" type="pres">
      <dgm:prSet presAssocID="{783035EA-1A17-4537-8A3F-76F86F5C7F04}" presName="compNode" presStyleCnt="0"/>
      <dgm:spPr/>
    </dgm:pt>
    <dgm:pt modelId="{BCDF89EF-20FB-4A69-B7BE-646148C40EA5}" type="pres">
      <dgm:prSet presAssocID="{783035EA-1A17-4537-8A3F-76F86F5C7F04}" presName="bgRect" presStyleLbl="bgShp" presStyleIdx="1" presStyleCnt="3"/>
      <dgm:spPr/>
    </dgm:pt>
    <dgm:pt modelId="{32B47995-8E22-4D2E-9E81-FB53230D4661}" type="pres">
      <dgm:prSet presAssocID="{783035EA-1A17-4537-8A3F-76F86F5C7F04}"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92A4909F-078B-432E-8F51-EE6491FB7E62}" type="pres">
      <dgm:prSet presAssocID="{783035EA-1A17-4537-8A3F-76F86F5C7F04}" presName="spaceRect" presStyleCnt="0"/>
      <dgm:spPr/>
    </dgm:pt>
    <dgm:pt modelId="{33B43575-41B5-48BE-AC88-55699865585A}" type="pres">
      <dgm:prSet presAssocID="{783035EA-1A17-4537-8A3F-76F86F5C7F04}" presName="parTx" presStyleLbl="revTx" presStyleIdx="1" presStyleCnt="3">
        <dgm:presLayoutVars>
          <dgm:chMax val="0"/>
          <dgm:chPref val="0"/>
        </dgm:presLayoutVars>
      </dgm:prSet>
      <dgm:spPr/>
    </dgm:pt>
    <dgm:pt modelId="{B4163FD2-D036-474D-9FC2-9F4B2A9CE396}" type="pres">
      <dgm:prSet presAssocID="{3715961E-6AA3-4033-80A8-6DA7E06D138D}" presName="sibTrans" presStyleCnt="0"/>
      <dgm:spPr/>
    </dgm:pt>
    <dgm:pt modelId="{E474E1E1-CB18-4A34-8F4B-25702FC1E559}" type="pres">
      <dgm:prSet presAssocID="{AB2DD3C0-05F2-4290-87A3-9EA23F608E12}" presName="compNode" presStyleCnt="0"/>
      <dgm:spPr/>
    </dgm:pt>
    <dgm:pt modelId="{964A22D6-BFE5-4A3B-9E22-85E07369A71F}" type="pres">
      <dgm:prSet presAssocID="{AB2DD3C0-05F2-4290-87A3-9EA23F608E12}" presName="bgRect" presStyleLbl="bgShp" presStyleIdx="2" presStyleCnt="3"/>
      <dgm:spPr/>
    </dgm:pt>
    <dgm:pt modelId="{4C4DE93F-DE06-493A-8826-31E54A3FA932}" type="pres">
      <dgm:prSet presAssocID="{AB2DD3C0-05F2-4290-87A3-9EA23F608E1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16690ED9-0600-4C6F-88AF-8AB81E836A0A}" type="pres">
      <dgm:prSet presAssocID="{AB2DD3C0-05F2-4290-87A3-9EA23F608E12}" presName="spaceRect" presStyleCnt="0"/>
      <dgm:spPr/>
    </dgm:pt>
    <dgm:pt modelId="{70C8BD2A-C6AE-4DC9-B7FD-A47AE188B478}" type="pres">
      <dgm:prSet presAssocID="{AB2DD3C0-05F2-4290-87A3-9EA23F608E12}" presName="parTx" presStyleLbl="revTx" presStyleIdx="2" presStyleCnt="3">
        <dgm:presLayoutVars>
          <dgm:chMax val="0"/>
          <dgm:chPref val="0"/>
        </dgm:presLayoutVars>
      </dgm:prSet>
      <dgm:spPr/>
    </dgm:pt>
  </dgm:ptLst>
  <dgm:cxnLst>
    <dgm:cxn modelId="{D4F29003-447C-4304-926F-71B6FE68DD8E}" srcId="{997B628B-06DA-42F6-8BBB-7E8697C4C383}" destId="{783035EA-1A17-4537-8A3F-76F86F5C7F04}" srcOrd="1" destOrd="0" parTransId="{A5BE6E7B-AE9E-4AA4-A78F-8C2BC67ADF71}" sibTransId="{3715961E-6AA3-4033-80A8-6DA7E06D138D}"/>
    <dgm:cxn modelId="{2779EC15-D4A9-4980-8F3D-7D72771DAD86}" srcId="{997B628B-06DA-42F6-8BBB-7E8697C4C383}" destId="{42CD09E3-0A36-4FF2-B6A2-F46460E21D9A}" srcOrd="0" destOrd="0" parTransId="{54BDA6EA-3A3E-4D4A-B5A7-D8505893957C}" sibTransId="{18F7F7CC-868B-4DBF-A040-C3EE572EF17B}"/>
    <dgm:cxn modelId="{85809234-E595-471A-A079-FB0EFF645421}" type="presOf" srcId="{997B628B-06DA-42F6-8BBB-7E8697C4C383}" destId="{02EE3F97-ED3A-409C-9D4F-B5BCC7DA1D9F}" srcOrd="0" destOrd="0" presId="urn:microsoft.com/office/officeart/2018/2/layout/IconVerticalSolidList"/>
    <dgm:cxn modelId="{F511CA5B-DBDE-4607-A022-F98A423A5196}" type="presOf" srcId="{AB2DD3C0-05F2-4290-87A3-9EA23F608E12}" destId="{70C8BD2A-C6AE-4DC9-B7FD-A47AE188B478}" srcOrd="0" destOrd="0" presId="urn:microsoft.com/office/officeart/2018/2/layout/IconVerticalSolidList"/>
    <dgm:cxn modelId="{7DEB0674-65AD-4692-9899-20CCB8BB326E}" type="presOf" srcId="{783035EA-1A17-4537-8A3F-76F86F5C7F04}" destId="{33B43575-41B5-48BE-AC88-55699865585A}" srcOrd="0" destOrd="0" presId="urn:microsoft.com/office/officeart/2018/2/layout/IconVerticalSolidList"/>
    <dgm:cxn modelId="{1F0B99C7-FF09-46E4-8FF4-E0A49A1F8DAD}" srcId="{997B628B-06DA-42F6-8BBB-7E8697C4C383}" destId="{AB2DD3C0-05F2-4290-87A3-9EA23F608E12}" srcOrd="2" destOrd="0" parTransId="{56E95122-CCBC-4888-9E7F-09CDA886191A}" sibTransId="{5B9C291C-9589-46AE-B3FA-97F7AAED444C}"/>
    <dgm:cxn modelId="{E7256CF6-EE22-42F3-A06D-E189486AF0B1}" type="presOf" srcId="{42CD09E3-0A36-4FF2-B6A2-F46460E21D9A}" destId="{FD817584-B0FE-4CBE-8A79-7132B2BE531D}" srcOrd="0" destOrd="0" presId="urn:microsoft.com/office/officeart/2018/2/layout/IconVerticalSolidList"/>
    <dgm:cxn modelId="{09258164-CA43-4E7C-8AFB-846225E2EF75}" type="presParOf" srcId="{02EE3F97-ED3A-409C-9D4F-B5BCC7DA1D9F}" destId="{DB81619D-F9D8-470D-89E5-ABF9899D24B2}" srcOrd="0" destOrd="0" presId="urn:microsoft.com/office/officeart/2018/2/layout/IconVerticalSolidList"/>
    <dgm:cxn modelId="{316C9EDA-64A2-4BBC-A16F-2C9F9CC10E30}" type="presParOf" srcId="{DB81619D-F9D8-470D-89E5-ABF9899D24B2}" destId="{AA321F6A-B358-47A1-A6EF-2F6EA4C2294B}" srcOrd="0" destOrd="0" presId="urn:microsoft.com/office/officeart/2018/2/layout/IconVerticalSolidList"/>
    <dgm:cxn modelId="{9B89D062-2CF9-4107-863E-0D7EDC97A7E6}" type="presParOf" srcId="{DB81619D-F9D8-470D-89E5-ABF9899D24B2}" destId="{F0DC4ED8-E8D8-46DF-9113-BC2AAA622910}" srcOrd="1" destOrd="0" presId="urn:microsoft.com/office/officeart/2018/2/layout/IconVerticalSolidList"/>
    <dgm:cxn modelId="{831D22DD-03CA-48A4-9459-1A29C920910E}" type="presParOf" srcId="{DB81619D-F9D8-470D-89E5-ABF9899D24B2}" destId="{4A49394F-BDBE-4974-AB61-7F09C2A5D3B4}" srcOrd="2" destOrd="0" presId="urn:microsoft.com/office/officeart/2018/2/layout/IconVerticalSolidList"/>
    <dgm:cxn modelId="{77539448-A3C3-4954-89E3-5D89A13FA769}" type="presParOf" srcId="{DB81619D-F9D8-470D-89E5-ABF9899D24B2}" destId="{FD817584-B0FE-4CBE-8A79-7132B2BE531D}" srcOrd="3" destOrd="0" presId="urn:microsoft.com/office/officeart/2018/2/layout/IconVerticalSolidList"/>
    <dgm:cxn modelId="{BA4A873A-2900-4936-A782-68831E7955AD}" type="presParOf" srcId="{02EE3F97-ED3A-409C-9D4F-B5BCC7DA1D9F}" destId="{B20FF04F-BF57-4C4F-B300-C084B14E3489}" srcOrd="1" destOrd="0" presId="urn:microsoft.com/office/officeart/2018/2/layout/IconVerticalSolidList"/>
    <dgm:cxn modelId="{B487F7D3-2DD4-455E-B112-E85827CD1482}" type="presParOf" srcId="{02EE3F97-ED3A-409C-9D4F-B5BCC7DA1D9F}" destId="{E19056D8-678A-44D7-9EE4-F7C4932DC5F7}" srcOrd="2" destOrd="0" presId="urn:microsoft.com/office/officeart/2018/2/layout/IconVerticalSolidList"/>
    <dgm:cxn modelId="{0D2FA7F1-F93B-4EF7-A6F5-AE9930879EE2}" type="presParOf" srcId="{E19056D8-678A-44D7-9EE4-F7C4932DC5F7}" destId="{BCDF89EF-20FB-4A69-B7BE-646148C40EA5}" srcOrd="0" destOrd="0" presId="urn:microsoft.com/office/officeart/2018/2/layout/IconVerticalSolidList"/>
    <dgm:cxn modelId="{09CF5587-59D0-4F2F-9D9A-57DDE45CA5C0}" type="presParOf" srcId="{E19056D8-678A-44D7-9EE4-F7C4932DC5F7}" destId="{32B47995-8E22-4D2E-9E81-FB53230D4661}" srcOrd="1" destOrd="0" presId="urn:microsoft.com/office/officeart/2018/2/layout/IconVerticalSolidList"/>
    <dgm:cxn modelId="{47013B45-8DAC-4A2F-B7AB-F6A720AF9D7D}" type="presParOf" srcId="{E19056D8-678A-44D7-9EE4-F7C4932DC5F7}" destId="{92A4909F-078B-432E-8F51-EE6491FB7E62}" srcOrd="2" destOrd="0" presId="urn:microsoft.com/office/officeart/2018/2/layout/IconVerticalSolidList"/>
    <dgm:cxn modelId="{291041F6-715F-42A2-A99B-6F761C38460D}" type="presParOf" srcId="{E19056D8-678A-44D7-9EE4-F7C4932DC5F7}" destId="{33B43575-41B5-48BE-AC88-55699865585A}" srcOrd="3" destOrd="0" presId="urn:microsoft.com/office/officeart/2018/2/layout/IconVerticalSolidList"/>
    <dgm:cxn modelId="{06E74F7E-0D1D-4970-9355-7E7680E02449}" type="presParOf" srcId="{02EE3F97-ED3A-409C-9D4F-B5BCC7DA1D9F}" destId="{B4163FD2-D036-474D-9FC2-9F4B2A9CE396}" srcOrd="3" destOrd="0" presId="urn:microsoft.com/office/officeart/2018/2/layout/IconVerticalSolidList"/>
    <dgm:cxn modelId="{350D9334-1DCE-4E52-A653-0F0C26E8E808}" type="presParOf" srcId="{02EE3F97-ED3A-409C-9D4F-B5BCC7DA1D9F}" destId="{E474E1E1-CB18-4A34-8F4B-25702FC1E559}" srcOrd="4" destOrd="0" presId="urn:microsoft.com/office/officeart/2018/2/layout/IconVerticalSolidList"/>
    <dgm:cxn modelId="{090EE335-0566-482E-8C19-35623606AD7F}" type="presParOf" srcId="{E474E1E1-CB18-4A34-8F4B-25702FC1E559}" destId="{964A22D6-BFE5-4A3B-9E22-85E07369A71F}" srcOrd="0" destOrd="0" presId="urn:microsoft.com/office/officeart/2018/2/layout/IconVerticalSolidList"/>
    <dgm:cxn modelId="{E0FC6CF8-074B-4EBD-A4AB-4BEBC0CE7219}" type="presParOf" srcId="{E474E1E1-CB18-4A34-8F4B-25702FC1E559}" destId="{4C4DE93F-DE06-493A-8826-31E54A3FA932}" srcOrd="1" destOrd="0" presId="urn:microsoft.com/office/officeart/2018/2/layout/IconVerticalSolidList"/>
    <dgm:cxn modelId="{7075102A-7EFB-4BD5-B386-8AD01E82EEF3}" type="presParOf" srcId="{E474E1E1-CB18-4A34-8F4B-25702FC1E559}" destId="{16690ED9-0600-4C6F-88AF-8AB81E836A0A}" srcOrd="2" destOrd="0" presId="urn:microsoft.com/office/officeart/2018/2/layout/IconVerticalSolidList"/>
    <dgm:cxn modelId="{0D98E23C-ED2D-483F-80E5-ECE4AE30FCE3}" type="presParOf" srcId="{E474E1E1-CB18-4A34-8F4B-25702FC1E559}" destId="{70C8BD2A-C6AE-4DC9-B7FD-A47AE188B47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FC40D32-F119-4FAB-AF33-944BA5A46E0C}"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0AB196B2-3F5E-4423-839A-3BDAF3C815A0}">
      <dgm:prSet/>
      <dgm:spPr/>
      <dgm:t>
        <a:bodyPr/>
        <a:lstStyle/>
        <a:p>
          <a:r>
            <a:rPr lang="en-US"/>
            <a:t>What is a procurement threshold, and how does it influence the selection of procurement methods?</a:t>
          </a:r>
        </a:p>
      </dgm:t>
    </dgm:pt>
    <dgm:pt modelId="{E7115EC8-B1E2-40E6-BB10-C710E470AEC5}" type="parTrans" cxnId="{48DF5DDA-5FC8-47E7-8EAE-450C54F066D6}">
      <dgm:prSet/>
      <dgm:spPr/>
      <dgm:t>
        <a:bodyPr/>
        <a:lstStyle/>
        <a:p>
          <a:endParaRPr lang="en-US"/>
        </a:p>
      </dgm:t>
    </dgm:pt>
    <dgm:pt modelId="{15B1091D-D78F-458C-B933-583DC232584A}" type="sibTrans" cxnId="{48DF5DDA-5FC8-47E7-8EAE-450C54F066D6}">
      <dgm:prSet/>
      <dgm:spPr/>
      <dgm:t>
        <a:bodyPr/>
        <a:lstStyle/>
        <a:p>
          <a:endParaRPr lang="en-US"/>
        </a:p>
      </dgm:t>
    </dgm:pt>
    <dgm:pt modelId="{208764BB-170D-42DA-9316-5F486332E79D}">
      <dgm:prSet/>
      <dgm:spPr/>
      <dgm:t>
        <a:bodyPr/>
        <a:lstStyle/>
        <a:p>
          <a:r>
            <a:rPr lang="en-US"/>
            <a:t>Describe the primary principles and conditions under which the open tendering method is favoured in procurement</a:t>
          </a:r>
        </a:p>
      </dgm:t>
    </dgm:pt>
    <dgm:pt modelId="{A19C237C-2CB1-4A03-9A33-42FACAD006D0}" type="parTrans" cxnId="{DEEF1551-96F6-4384-8B99-FE93D4CD07DA}">
      <dgm:prSet/>
      <dgm:spPr/>
      <dgm:t>
        <a:bodyPr/>
        <a:lstStyle/>
        <a:p>
          <a:endParaRPr lang="en-US"/>
        </a:p>
      </dgm:t>
    </dgm:pt>
    <dgm:pt modelId="{95728926-D290-4BD4-B1CF-D26143D78CDC}" type="sibTrans" cxnId="{DEEF1551-96F6-4384-8B99-FE93D4CD07DA}">
      <dgm:prSet/>
      <dgm:spPr/>
      <dgm:t>
        <a:bodyPr/>
        <a:lstStyle/>
        <a:p>
          <a:endParaRPr lang="en-US"/>
        </a:p>
      </dgm:t>
    </dgm:pt>
    <dgm:pt modelId="{19103A0C-99DF-45C5-A694-1CADF06A3B56}">
      <dgm:prSet/>
      <dgm:spPr/>
      <dgm:t>
        <a:bodyPr/>
        <a:lstStyle/>
        <a:p>
          <a:r>
            <a:rPr lang="en-US"/>
            <a:t>In what scenarios is restricted tendering used, and what are the key differences between restricted tendering and open tendering?</a:t>
          </a:r>
        </a:p>
      </dgm:t>
    </dgm:pt>
    <dgm:pt modelId="{749221BD-39DF-48D5-8F9F-07DF8FF81713}" type="parTrans" cxnId="{9B6AF1EF-6379-4952-AAEA-76B33444243E}">
      <dgm:prSet/>
      <dgm:spPr/>
      <dgm:t>
        <a:bodyPr/>
        <a:lstStyle/>
        <a:p>
          <a:endParaRPr lang="en-US"/>
        </a:p>
      </dgm:t>
    </dgm:pt>
    <dgm:pt modelId="{4A667D59-106E-4C74-B7F5-07D4BD5ED954}" type="sibTrans" cxnId="{9B6AF1EF-6379-4952-AAEA-76B33444243E}">
      <dgm:prSet/>
      <dgm:spPr/>
      <dgm:t>
        <a:bodyPr/>
        <a:lstStyle/>
        <a:p>
          <a:endParaRPr lang="en-US"/>
        </a:p>
      </dgm:t>
    </dgm:pt>
    <dgm:pt modelId="{35A4DFC8-5AB3-4243-8211-9DC3D978409D}">
      <dgm:prSet/>
      <dgm:spPr/>
      <dgm:t>
        <a:bodyPr/>
        <a:lstStyle/>
        <a:p>
          <a:r>
            <a:rPr lang="en-US"/>
            <a:t>What are the circumstances under which direct procurement is considered acceptable, and why is it the least preferred method in public procurement?</a:t>
          </a:r>
        </a:p>
      </dgm:t>
    </dgm:pt>
    <dgm:pt modelId="{327C253F-5FEF-4929-BF13-A6B3D625B443}" type="parTrans" cxnId="{F6886583-05C2-48E1-B052-BCB5C4D2B7A0}">
      <dgm:prSet/>
      <dgm:spPr/>
      <dgm:t>
        <a:bodyPr/>
        <a:lstStyle/>
        <a:p>
          <a:endParaRPr lang="en-US"/>
        </a:p>
      </dgm:t>
    </dgm:pt>
    <dgm:pt modelId="{6F483358-227F-4A43-8CEF-1F90DE6AF354}" type="sibTrans" cxnId="{F6886583-05C2-48E1-B052-BCB5C4D2B7A0}">
      <dgm:prSet/>
      <dgm:spPr/>
      <dgm:t>
        <a:bodyPr/>
        <a:lstStyle/>
        <a:p>
          <a:endParaRPr lang="en-US"/>
        </a:p>
      </dgm:t>
    </dgm:pt>
    <dgm:pt modelId="{8AE522D3-1A3A-45AF-81CE-49B6FA65C6F9}">
      <dgm:prSet/>
      <dgm:spPr/>
      <dgm:t>
        <a:bodyPr/>
        <a:lstStyle/>
        <a:p>
          <a:r>
            <a:rPr lang="en-US"/>
            <a:t>Explain the concept of framework agreements in procurement</a:t>
          </a:r>
        </a:p>
      </dgm:t>
    </dgm:pt>
    <dgm:pt modelId="{957E25A2-BB19-4395-A3D4-ACD6B4C58B9D}" type="parTrans" cxnId="{7C8EB9D2-BF88-4731-AFA3-DFDFA9999C40}">
      <dgm:prSet/>
      <dgm:spPr/>
      <dgm:t>
        <a:bodyPr/>
        <a:lstStyle/>
        <a:p>
          <a:endParaRPr lang="en-US"/>
        </a:p>
      </dgm:t>
    </dgm:pt>
    <dgm:pt modelId="{A257D8A6-22C5-400A-87E1-38BDDB261165}" type="sibTrans" cxnId="{7C8EB9D2-BF88-4731-AFA3-DFDFA9999C40}">
      <dgm:prSet/>
      <dgm:spPr/>
      <dgm:t>
        <a:bodyPr/>
        <a:lstStyle/>
        <a:p>
          <a:endParaRPr lang="en-US"/>
        </a:p>
      </dgm:t>
    </dgm:pt>
    <dgm:pt modelId="{AA3B8EAF-5F2C-41EE-AAFA-A792C47DD998}" type="pres">
      <dgm:prSet presAssocID="{9FC40D32-F119-4FAB-AF33-944BA5A46E0C}" presName="root" presStyleCnt="0">
        <dgm:presLayoutVars>
          <dgm:dir/>
          <dgm:resizeHandles val="exact"/>
        </dgm:presLayoutVars>
      </dgm:prSet>
      <dgm:spPr/>
    </dgm:pt>
    <dgm:pt modelId="{0D5E7173-06E9-4CF2-8344-BBD76C92AFD5}" type="pres">
      <dgm:prSet presAssocID="{0AB196B2-3F5E-4423-839A-3BDAF3C815A0}" presName="compNode" presStyleCnt="0"/>
      <dgm:spPr/>
    </dgm:pt>
    <dgm:pt modelId="{12AE7C01-7FE0-40F5-A7A7-27E6B0003DD6}" type="pres">
      <dgm:prSet presAssocID="{0AB196B2-3F5E-4423-839A-3BDAF3C815A0}" presName="bgRect" presStyleLbl="bgShp" presStyleIdx="0" presStyleCnt="5"/>
      <dgm:spPr/>
    </dgm:pt>
    <dgm:pt modelId="{B345EEB7-AC8C-4B39-AA90-DAA49A3A9587}" type="pres">
      <dgm:prSet presAssocID="{0AB196B2-3F5E-4423-839A-3BDAF3C815A0}"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nching Diagram"/>
        </a:ext>
      </dgm:extLst>
    </dgm:pt>
    <dgm:pt modelId="{2EBF0F14-9D23-4ACF-AE8F-B21DF7D9719B}" type="pres">
      <dgm:prSet presAssocID="{0AB196B2-3F5E-4423-839A-3BDAF3C815A0}" presName="spaceRect" presStyleCnt="0"/>
      <dgm:spPr/>
    </dgm:pt>
    <dgm:pt modelId="{E6099C4B-D8BC-4EC0-91F3-BB60F02EAEC7}" type="pres">
      <dgm:prSet presAssocID="{0AB196B2-3F5E-4423-839A-3BDAF3C815A0}" presName="parTx" presStyleLbl="revTx" presStyleIdx="0" presStyleCnt="5">
        <dgm:presLayoutVars>
          <dgm:chMax val="0"/>
          <dgm:chPref val="0"/>
        </dgm:presLayoutVars>
      </dgm:prSet>
      <dgm:spPr/>
    </dgm:pt>
    <dgm:pt modelId="{9A83A0EE-95BB-4B60-84F0-2CD319B3E004}" type="pres">
      <dgm:prSet presAssocID="{15B1091D-D78F-458C-B933-583DC232584A}" presName="sibTrans" presStyleCnt="0"/>
      <dgm:spPr/>
    </dgm:pt>
    <dgm:pt modelId="{67A0DCF2-CFA2-4182-9FF0-458422EB2EDD}" type="pres">
      <dgm:prSet presAssocID="{208764BB-170D-42DA-9316-5F486332E79D}" presName="compNode" presStyleCnt="0"/>
      <dgm:spPr/>
    </dgm:pt>
    <dgm:pt modelId="{0ABFEBD0-1FE7-4DE4-B7D8-89603367DCF7}" type="pres">
      <dgm:prSet presAssocID="{208764BB-170D-42DA-9316-5F486332E79D}" presName="bgRect" presStyleLbl="bgShp" presStyleIdx="1" presStyleCnt="5"/>
      <dgm:spPr/>
    </dgm:pt>
    <dgm:pt modelId="{F842F00A-C083-49D2-9173-376F067AAB10}" type="pres">
      <dgm:prSet presAssocID="{208764BB-170D-42DA-9316-5F486332E79D}"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esentation with Checklist"/>
        </a:ext>
      </dgm:extLst>
    </dgm:pt>
    <dgm:pt modelId="{8891C970-033F-415F-B47E-531C4762E408}" type="pres">
      <dgm:prSet presAssocID="{208764BB-170D-42DA-9316-5F486332E79D}" presName="spaceRect" presStyleCnt="0"/>
      <dgm:spPr/>
    </dgm:pt>
    <dgm:pt modelId="{616A9E50-AB62-4B3A-AE20-FB967CD6E786}" type="pres">
      <dgm:prSet presAssocID="{208764BB-170D-42DA-9316-5F486332E79D}" presName="parTx" presStyleLbl="revTx" presStyleIdx="1" presStyleCnt="5">
        <dgm:presLayoutVars>
          <dgm:chMax val="0"/>
          <dgm:chPref val="0"/>
        </dgm:presLayoutVars>
      </dgm:prSet>
      <dgm:spPr/>
    </dgm:pt>
    <dgm:pt modelId="{CC25D71C-482B-4366-9E06-037650151886}" type="pres">
      <dgm:prSet presAssocID="{95728926-D290-4BD4-B1CF-D26143D78CDC}" presName="sibTrans" presStyleCnt="0"/>
      <dgm:spPr/>
    </dgm:pt>
    <dgm:pt modelId="{B210D97D-B997-4F09-A16E-5FEE4D4BD934}" type="pres">
      <dgm:prSet presAssocID="{19103A0C-99DF-45C5-A694-1CADF06A3B56}" presName="compNode" presStyleCnt="0"/>
      <dgm:spPr/>
    </dgm:pt>
    <dgm:pt modelId="{5091015E-4F6D-4B2E-AF05-5F6F16374C26}" type="pres">
      <dgm:prSet presAssocID="{19103A0C-99DF-45C5-A694-1CADF06A3B56}" presName="bgRect" presStyleLbl="bgShp" presStyleIdx="2" presStyleCnt="5"/>
      <dgm:spPr/>
    </dgm:pt>
    <dgm:pt modelId="{D8B6AEC5-CDA8-4978-BDC1-1B80DA9C0E66}" type="pres">
      <dgm:prSet presAssocID="{19103A0C-99DF-45C5-A694-1CADF06A3B5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8449CBC8-6B19-4B73-8FA7-A4311C636FB3}" type="pres">
      <dgm:prSet presAssocID="{19103A0C-99DF-45C5-A694-1CADF06A3B56}" presName="spaceRect" presStyleCnt="0"/>
      <dgm:spPr/>
    </dgm:pt>
    <dgm:pt modelId="{1DC448CD-225B-4A98-A326-05A2094D25F9}" type="pres">
      <dgm:prSet presAssocID="{19103A0C-99DF-45C5-A694-1CADF06A3B56}" presName="parTx" presStyleLbl="revTx" presStyleIdx="2" presStyleCnt="5">
        <dgm:presLayoutVars>
          <dgm:chMax val="0"/>
          <dgm:chPref val="0"/>
        </dgm:presLayoutVars>
      </dgm:prSet>
      <dgm:spPr/>
    </dgm:pt>
    <dgm:pt modelId="{B72640CE-FD82-4752-9B65-641EF0C8F3D3}" type="pres">
      <dgm:prSet presAssocID="{4A667D59-106E-4C74-B7F5-07D4BD5ED954}" presName="sibTrans" presStyleCnt="0"/>
      <dgm:spPr/>
    </dgm:pt>
    <dgm:pt modelId="{8755E38E-2F4B-42B0-ACAE-25FFEDFF66C0}" type="pres">
      <dgm:prSet presAssocID="{35A4DFC8-5AB3-4243-8211-9DC3D978409D}" presName="compNode" presStyleCnt="0"/>
      <dgm:spPr/>
    </dgm:pt>
    <dgm:pt modelId="{1718F2A1-D088-4BED-90C6-A6A6266B7180}" type="pres">
      <dgm:prSet presAssocID="{35A4DFC8-5AB3-4243-8211-9DC3D978409D}" presName="bgRect" presStyleLbl="bgShp" presStyleIdx="3" presStyleCnt="5"/>
      <dgm:spPr/>
    </dgm:pt>
    <dgm:pt modelId="{A3224BAB-0946-4123-BF02-52FFE4D87A32}" type="pres">
      <dgm:prSet presAssocID="{35A4DFC8-5AB3-4243-8211-9DC3D978409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Kiosk"/>
        </a:ext>
      </dgm:extLst>
    </dgm:pt>
    <dgm:pt modelId="{A97F003E-7079-42F6-A88E-C17E41BB5C34}" type="pres">
      <dgm:prSet presAssocID="{35A4DFC8-5AB3-4243-8211-9DC3D978409D}" presName="spaceRect" presStyleCnt="0"/>
      <dgm:spPr/>
    </dgm:pt>
    <dgm:pt modelId="{7D8327E4-A011-4FFD-8688-CF29846AF559}" type="pres">
      <dgm:prSet presAssocID="{35A4DFC8-5AB3-4243-8211-9DC3D978409D}" presName="parTx" presStyleLbl="revTx" presStyleIdx="3" presStyleCnt="5">
        <dgm:presLayoutVars>
          <dgm:chMax val="0"/>
          <dgm:chPref val="0"/>
        </dgm:presLayoutVars>
      </dgm:prSet>
      <dgm:spPr/>
    </dgm:pt>
    <dgm:pt modelId="{867FB758-0BA9-4ED1-847A-EF6FE8AB4F91}" type="pres">
      <dgm:prSet presAssocID="{6F483358-227F-4A43-8CEF-1F90DE6AF354}" presName="sibTrans" presStyleCnt="0"/>
      <dgm:spPr/>
    </dgm:pt>
    <dgm:pt modelId="{2F1E8EEF-3C45-4D9B-A7F3-100AADAC486B}" type="pres">
      <dgm:prSet presAssocID="{8AE522D3-1A3A-45AF-81CE-49B6FA65C6F9}" presName="compNode" presStyleCnt="0"/>
      <dgm:spPr/>
    </dgm:pt>
    <dgm:pt modelId="{B37C605D-6A44-4EDA-B9C3-632A60E089E0}" type="pres">
      <dgm:prSet presAssocID="{8AE522D3-1A3A-45AF-81CE-49B6FA65C6F9}" presName="bgRect" presStyleLbl="bgShp" presStyleIdx="4" presStyleCnt="5"/>
      <dgm:spPr/>
    </dgm:pt>
    <dgm:pt modelId="{A01675FF-0724-4CE2-9678-4086C5FBD0D4}" type="pres">
      <dgm:prSet presAssocID="{8AE522D3-1A3A-45AF-81CE-49B6FA65C6F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 List"/>
        </a:ext>
      </dgm:extLst>
    </dgm:pt>
    <dgm:pt modelId="{37FB0F35-E33F-4566-8E19-9C641417780E}" type="pres">
      <dgm:prSet presAssocID="{8AE522D3-1A3A-45AF-81CE-49B6FA65C6F9}" presName="spaceRect" presStyleCnt="0"/>
      <dgm:spPr/>
    </dgm:pt>
    <dgm:pt modelId="{751A289C-9E6D-4BCC-9B55-84AFAE6875B3}" type="pres">
      <dgm:prSet presAssocID="{8AE522D3-1A3A-45AF-81CE-49B6FA65C6F9}" presName="parTx" presStyleLbl="revTx" presStyleIdx="4" presStyleCnt="5">
        <dgm:presLayoutVars>
          <dgm:chMax val="0"/>
          <dgm:chPref val="0"/>
        </dgm:presLayoutVars>
      </dgm:prSet>
      <dgm:spPr/>
    </dgm:pt>
  </dgm:ptLst>
  <dgm:cxnLst>
    <dgm:cxn modelId="{E61F2D03-6D7D-480D-A6C5-E8D53B119199}" type="presOf" srcId="{208764BB-170D-42DA-9316-5F486332E79D}" destId="{616A9E50-AB62-4B3A-AE20-FB967CD6E786}" srcOrd="0" destOrd="0" presId="urn:microsoft.com/office/officeart/2018/2/layout/IconVerticalSolidList"/>
    <dgm:cxn modelId="{D4F8BA22-05AA-4486-B2DE-2AA4A291C232}" type="presOf" srcId="{19103A0C-99DF-45C5-A694-1CADF06A3B56}" destId="{1DC448CD-225B-4A98-A326-05A2094D25F9}" srcOrd="0" destOrd="0" presId="urn:microsoft.com/office/officeart/2018/2/layout/IconVerticalSolidList"/>
    <dgm:cxn modelId="{4E18BE42-D92A-4CFF-AEBE-53B5940BF2DB}" type="presOf" srcId="{0AB196B2-3F5E-4423-839A-3BDAF3C815A0}" destId="{E6099C4B-D8BC-4EC0-91F3-BB60F02EAEC7}" srcOrd="0" destOrd="0" presId="urn:microsoft.com/office/officeart/2018/2/layout/IconVerticalSolidList"/>
    <dgm:cxn modelId="{EF88BA6B-CACA-4B21-B985-275B2D4A7B04}" type="presOf" srcId="{9FC40D32-F119-4FAB-AF33-944BA5A46E0C}" destId="{AA3B8EAF-5F2C-41EE-AAFA-A792C47DD998}" srcOrd="0" destOrd="0" presId="urn:microsoft.com/office/officeart/2018/2/layout/IconVerticalSolidList"/>
    <dgm:cxn modelId="{B4D0CA6C-1ABB-44B3-B62C-ACDBEFB16CE7}" type="presOf" srcId="{8AE522D3-1A3A-45AF-81CE-49B6FA65C6F9}" destId="{751A289C-9E6D-4BCC-9B55-84AFAE6875B3}" srcOrd="0" destOrd="0" presId="urn:microsoft.com/office/officeart/2018/2/layout/IconVerticalSolidList"/>
    <dgm:cxn modelId="{DEEF1551-96F6-4384-8B99-FE93D4CD07DA}" srcId="{9FC40D32-F119-4FAB-AF33-944BA5A46E0C}" destId="{208764BB-170D-42DA-9316-5F486332E79D}" srcOrd="1" destOrd="0" parTransId="{A19C237C-2CB1-4A03-9A33-42FACAD006D0}" sibTransId="{95728926-D290-4BD4-B1CF-D26143D78CDC}"/>
    <dgm:cxn modelId="{F6886583-05C2-48E1-B052-BCB5C4D2B7A0}" srcId="{9FC40D32-F119-4FAB-AF33-944BA5A46E0C}" destId="{35A4DFC8-5AB3-4243-8211-9DC3D978409D}" srcOrd="3" destOrd="0" parTransId="{327C253F-5FEF-4929-BF13-A6B3D625B443}" sibTransId="{6F483358-227F-4A43-8CEF-1F90DE6AF354}"/>
    <dgm:cxn modelId="{6FD0E1CC-5C4A-4EE7-8964-DC996BD383D6}" type="presOf" srcId="{35A4DFC8-5AB3-4243-8211-9DC3D978409D}" destId="{7D8327E4-A011-4FFD-8688-CF29846AF559}" srcOrd="0" destOrd="0" presId="urn:microsoft.com/office/officeart/2018/2/layout/IconVerticalSolidList"/>
    <dgm:cxn modelId="{7C8EB9D2-BF88-4731-AFA3-DFDFA9999C40}" srcId="{9FC40D32-F119-4FAB-AF33-944BA5A46E0C}" destId="{8AE522D3-1A3A-45AF-81CE-49B6FA65C6F9}" srcOrd="4" destOrd="0" parTransId="{957E25A2-BB19-4395-A3D4-ACD6B4C58B9D}" sibTransId="{A257D8A6-22C5-400A-87E1-38BDDB261165}"/>
    <dgm:cxn modelId="{48DF5DDA-5FC8-47E7-8EAE-450C54F066D6}" srcId="{9FC40D32-F119-4FAB-AF33-944BA5A46E0C}" destId="{0AB196B2-3F5E-4423-839A-3BDAF3C815A0}" srcOrd="0" destOrd="0" parTransId="{E7115EC8-B1E2-40E6-BB10-C710E470AEC5}" sibTransId="{15B1091D-D78F-458C-B933-583DC232584A}"/>
    <dgm:cxn modelId="{9B6AF1EF-6379-4952-AAEA-76B33444243E}" srcId="{9FC40D32-F119-4FAB-AF33-944BA5A46E0C}" destId="{19103A0C-99DF-45C5-A694-1CADF06A3B56}" srcOrd="2" destOrd="0" parTransId="{749221BD-39DF-48D5-8F9F-07DF8FF81713}" sibTransId="{4A667D59-106E-4C74-B7F5-07D4BD5ED954}"/>
    <dgm:cxn modelId="{6FAD2E1C-06F9-4B33-BBF8-22F18D248381}" type="presParOf" srcId="{AA3B8EAF-5F2C-41EE-AAFA-A792C47DD998}" destId="{0D5E7173-06E9-4CF2-8344-BBD76C92AFD5}" srcOrd="0" destOrd="0" presId="urn:microsoft.com/office/officeart/2018/2/layout/IconVerticalSolidList"/>
    <dgm:cxn modelId="{CB49730E-8D0E-4FDC-89B8-7C7FD7B54181}" type="presParOf" srcId="{0D5E7173-06E9-4CF2-8344-BBD76C92AFD5}" destId="{12AE7C01-7FE0-40F5-A7A7-27E6B0003DD6}" srcOrd="0" destOrd="0" presId="urn:microsoft.com/office/officeart/2018/2/layout/IconVerticalSolidList"/>
    <dgm:cxn modelId="{12182992-118D-487E-9548-B19AF7EE2691}" type="presParOf" srcId="{0D5E7173-06E9-4CF2-8344-BBD76C92AFD5}" destId="{B345EEB7-AC8C-4B39-AA90-DAA49A3A9587}" srcOrd="1" destOrd="0" presId="urn:microsoft.com/office/officeart/2018/2/layout/IconVerticalSolidList"/>
    <dgm:cxn modelId="{CDAEF191-7A6A-4641-8F68-52339E8070E3}" type="presParOf" srcId="{0D5E7173-06E9-4CF2-8344-BBD76C92AFD5}" destId="{2EBF0F14-9D23-4ACF-AE8F-B21DF7D9719B}" srcOrd="2" destOrd="0" presId="urn:microsoft.com/office/officeart/2018/2/layout/IconVerticalSolidList"/>
    <dgm:cxn modelId="{42C2BB17-1BFD-40C1-9913-3871EA066956}" type="presParOf" srcId="{0D5E7173-06E9-4CF2-8344-BBD76C92AFD5}" destId="{E6099C4B-D8BC-4EC0-91F3-BB60F02EAEC7}" srcOrd="3" destOrd="0" presId="urn:microsoft.com/office/officeart/2018/2/layout/IconVerticalSolidList"/>
    <dgm:cxn modelId="{C09AED56-E6BF-4809-8C9F-1F73BB20C1F5}" type="presParOf" srcId="{AA3B8EAF-5F2C-41EE-AAFA-A792C47DD998}" destId="{9A83A0EE-95BB-4B60-84F0-2CD319B3E004}" srcOrd="1" destOrd="0" presId="urn:microsoft.com/office/officeart/2018/2/layout/IconVerticalSolidList"/>
    <dgm:cxn modelId="{F27831D0-7287-4694-BAEB-7EDBE94B7147}" type="presParOf" srcId="{AA3B8EAF-5F2C-41EE-AAFA-A792C47DD998}" destId="{67A0DCF2-CFA2-4182-9FF0-458422EB2EDD}" srcOrd="2" destOrd="0" presId="urn:microsoft.com/office/officeart/2018/2/layout/IconVerticalSolidList"/>
    <dgm:cxn modelId="{0C3844E6-5B55-4106-98AD-27931DC91230}" type="presParOf" srcId="{67A0DCF2-CFA2-4182-9FF0-458422EB2EDD}" destId="{0ABFEBD0-1FE7-4DE4-B7D8-89603367DCF7}" srcOrd="0" destOrd="0" presId="urn:microsoft.com/office/officeart/2018/2/layout/IconVerticalSolidList"/>
    <dgm:cxn modelId="{99525904-D0AC-4542-8159-CF27DA99AE3A}" type="presParOf" srcId="{67A0DCF2-CFA2-4182-9FF0-458422EB2EDD}" destId="{F842F00A-C083-49D2-9173-376F067AAB10}" srcOrd="1" destOrd="0" presId="urn:microsoft.com/office/officeart/2018/2/layout/IconVerticalSolidList"/>
    <dgm:cxn modelId="{4EDFC302-1383-4D0B-80FA-95CC968FF696}" type="presParOf" srcId="{67A0DCF2-CFA2-4182-9FF0-458422EB2EDD}" destId="{8891C970-033F-415F-B47E-531C4762E408}" srcOrd="2" destOrd="0" presId="urn:microsoft.com/office/officeart/2018/2/layout/IconVerticalSolidList"/>
    <dgm:cxn modelId="{23F40D29-7BD0-4EF2-A630-0FD0372DA8FF}" type="presParOf" srcId="{67A0DCF2-CFA2-4182-9FF0-458422EB2EDD}" destId="{616A9E50-AB62-4B3A-AE20-FB967CD6E786}" srcOrd="3" destOrd="0" presId="urn:microsoft.com/office/officeart/2018/2/layout/IconVerticalSolidList"/>
    <dgm:cxn modelId="{C402FDD9-40CD-4820-B564-D0E2B3F18C4E}" type="presParOf" srcId="{AA3B8EAF-5F2C-41EE-AAFA-A792C47DD998}" destId="{CC25D71C-482B-4366-9E06-037650151886}" srcOrd="3" destOrd="0" presId="urn:microsoft.com/office/officeart/2018/2/layout/IconVerticalSolidList"/>
    <dgm:cxn modelId="{9B6A2E90-094F-4743-9357-1C24E6B51087}" type="presParOf" srcId="{AA3B8EAF-5F2C-41EE-AAFA-A792C47DD998}" destId="{B210D97D-B997-4F09-A16E-5FEE4D4BD934}" srcOrd="4" destOrd="0" presId="urn:microsoft.com/office/officeart/2018/2/layout/IconVerticalSolidList"/>
    <dgm:cxn modelId="{C1751A73-BF0D-40E6-AF3D-53177EFFFCF6}" type="presParOf" srcId="{B210D97D-B997-4F09-A16E-5FEE4D4BD934}" destId="{5091015E-4F6D-4B2E-AF05-5F6F16374C26}" srcOrd="0" destOrd="0" presId="urn:microsoft.com/office/officeart/2018/2/layout/IconVerticalSolidList"/>
    <dgm:cxn modelId="{418BD374-DB4D-474A-A639-B400C615EB36}" type="presParOf" srcId="{B210D97D-B997-4F09-A16E-5FEE4D4BD934}" destId="{D8B6AEC5-CDA8-4978-BDC1-1B80DA9C0E66}" srcOrd="1" destOrd="0" presId="urn:microsoft.com/office/officeart/2018/2/layout/IconVerticalSolidList"/>
    <dgm:cxn modelId="{AB6EFB52-2DD8-49C5-A8F0-090780BD86F0}" type="presParOf" srcId="{B210D97D-B997-4F09-A16E-5FEE4D4BD934}" destId="{8449CBC8-6B19-4B73-8FA7-A4311C636FB3}" srcOrd="2" destOrd="0" presId="urn:microsoft.com/office/officeart/2018/2/layout/IconVerticalSolidList"/>
    <dgm:cxn modelId="{EEC6D81F-BA9A-44D6-92AA-ED68F652822A}" type="presParOf" srcId="{B210D97D-B997-4F09-A16E-5FEE4D4BD934}" destId="{1DC448CD-225B-4A98-A326-05A2094D25F9}" srcOrd="3" destOrd="0" presId="urn:microsoft.com/office/officeart/2018/2/layout/IconVerticalSolidList"/>
    <dgm:cxn modelId="{544F6590-2572-47FE-B02F-D152922DEB9F}" type="presParOf" srcId="{AA3B8EAF-5F2C-41EE-AAFA-A792C47DD998}" destId="{B72640CE-FD82-4752-9B65-641EF0C8F3D3}" srcOrd="5" destOrd="0" presId="urn:microsoft.com/office/officeart/2018/2/layout/IconVerticalSolidList"/>
    <dgm:cxn modelId="{34DC66A6-C2EB-403B-A72A-7E97703A18EB}" type="presParOf" srcId="{AA3B8EAF-5F2C-41EE-AAFA-A792C47DD998}" destId="{8755E38E-2F4B-42B0-ACAE-25FFEDFF66C0}" srcOrd="6" destOrd="0" presId="urn:microsoft.com/office/officeart/2018/2/layout/IconVerticalSolidList"/>
    <dgm:cxn modelId="{03263140-4697-4200-AD16-EE8172E410DF}" type="presParOf" srcId="{8755E38E-2F4B-42B0-ACAE-25FFEDFF66C0}" destId="{1718F2A1-D088-4BED-90C6-A6A6266B7180}" srcOrd="0" destOrd="0" presId="urn:microsoft.com/office/officeart/2018/2/layout/IconVerticalSolidList"/>
    <dgm:cxn modelId="{FE63D550-4AB8-423E-9E26-D4341E00FF83}" type="presParOf" srcId="{8755E38E-2F4B-42B0-ACAE-25FFEDFF66C0}" destId="{A3224BAB-0946-4123-BF02-52FFE4D87A32}" srcOrd="1" destOrd="0" presId="urn:microsoft.com/office/officeart/2018/2/layout/IconVerticalSolidList"/>
    <dgm:cxn modelId="{8091A904-46BE-4C26-A0B5-C3ACD7A7C8C7}" type="presParOf" srcId="{8755E38E-2F4B-42B0-ACAE-25FFEDFF66C0}" destId="{A97F003E-7079-42F6-A88E-C17E41BB5C34}" srcOrd="2" destOrd="0" presId="urn:microsoft.com/office/officeart/2018/2/layout/IconVerticalSolidList"/>
    <dgm:cxn modelId="{4913EDC8-6DA4-47CF-AB4D-EE3CECA041F9}" type="presParOf" srcId="{8755E38E-2F4B-42B0-ACAE-25FFEDFF66C0}" destId="{7D8327E4-A011-4FFD-8688-CF29846AF559}" srcOrd="3" destOrd="0" presId="urn:microsoft.com/office/officeart/2018/2/layout/IconVerticalSolidList"/>
    <dgm:cxn modelId="{E21272E6-04D1-4320-A33A-EEF90F0BDEDA}" type="presParOf" srcId="{AA3B8EAF-5F2C-41EE-AAFA-A792C47DD998}" destId="{867FB758-0BA9-4ED1-847A-EF6FE8AB4F91}" srcOrd="7" destOrd="0" presId="urn:microsoft.com/office/officeart/2018/2/layout/IconVerticalSolidList"/>
    <dgm:cxn modelId="{042AE8D1-E00C-476F-95AE-26FAFAFCEB10}" type="presParOf" srcId="{AA3B8EAF-5F2C-41EE-AAFA-A792C47DD998}" destId="{2F1E8EEF-3C45-4D9B-A7F3-100AADAC486B}" srcOrd="8" destOrd="0" presId="urn:microsoft.com/office/officeart/2018/2/layout/IconVerticalSolidList"/>
    <dgm:cxn modelId="{87FAC85A-857D-4A54-8FF0-191E563B4719}" type="presParOf" srcId="{2F1E8EEF-3C45-4D9B-A7F3-100AADAC486B}" destId="{B37C605D-6A44-4EDA-B9C3-632A60E089E0}" srcOrd="0" destOrd="0" presId="urn:microsoft.com/office/officeart/2018/2/layout/IconVerticalSolidList"/>
    <dgm:cxn modelId="{274549F6-4ACD-43D3-8177-FA398A5AC69A}" type="presParOf" srcId="{2F1E8EEF-3C45-4D9B-A7F3-100AADAC486B}" destId="{A01675FF-0724-4CE2-9678-4086C5FBD0D4}" srcOrd="1" destOrd="0" presId="urn:microsoft.com/office/officeart/2018/2/layout/IconVerticalSolidList"/>
    <dgm:cxn modelId="{E0036BB2-2D53-4B6B-9BA0-A552975FCCE4}" type="presParOf" srcId="{2F1E8EEF-3C45-4D9B-A7F3-100AADAC486B}" destId="{37FB0F35-E33F-4566-8E19-9C641417780E}" srcOrd="2" destOrd="0" presId="urn:microsoft.com/office/officeart/2018/2/layout/IconVerticalSolidList"/>
    <dgm:cxn modelId="{A92229A7-C03E-479D-AD5B-E17535D031B4}" type="presParOf" srcId="{2F1E8EEF-3C45-4D9B-A7F3-100AADAC486B}" destId="{751A289C-9E6D-4BCC-9B55-84AFAE6875B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448365-E7B1-47A7-B012-9CEB25AA5F76}">
      <dsp:nvSpPr>
        <dsp:cNvPr id="0" name=""/>
        <dsp:cNvSpPr/>
      </dsp:nvSpPr>
      <dsp:spPr>
        <a:xfrm>
          <a:off x="0" y="588"/>
          <a:ext cx="6579295" cy="13772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D2DDB8-3354-4DB4-9740-081CFA29D586}">
      <dsp:nvSpPr>
        <dsp:cNvPr id="0" name=""/>
        <dsp:cNvSpPr/>
      </dsp:nvSpPr>
      <dsp:spPr>
        <a:xfrm>
          <a:off x="416603" y="310458"/>
          <a:ext cx="757460" cy="75746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B96ED71-A678-4C2C-BFB1-72BDC08A3298}">
      <dsp:nvSpPr>
        <dsp:cNvPr id="0" name=""/>
        <dsp:cNvSpPr/>
      </dsp:nvSpPr>
      <dsp:spPr>
        <a:xfrm>
          <a:off x="1590667" y="588"/>
          <a:ext cx="4988627" cy="13772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754" tIns="145754" rIns="145754" bIns="145754" numCol="1" spcCol="1270" anchor="ctr" anchorCtr="0">
          <a:noAutofit/>
        </a:bodyPr>
        <a:lstStyle/>
        <a:p>
          <a:pPr marL="0" lvl="0" indent="0" algn="l" defTabSz="1111250">
            <a:lnSpc>
              <a:spcPct val="90000"/>
            </a:lnSpc>
            <a:spcBef>
              <a:spcPct val="0"/>
            </a:spcBef>
            <a:spcAft>
              <a:spcPct val="35000"/>
            </a:spcAft>
            <a:buNone/>
          </a:pPr>
          <a:r>
            <a:rPr lang="en-US" sz="2500" kern="1200"/>
            <a:t>Understand the procurement thresholds</a:t>
          </a:r>
        </a:p>
      </dsp:txBody>
      <dsp:txXfrm>
        <a:off x="1590667" y="588"/>
        <a:ext cx="4988627" cy="1377201"/>
      </dsp:txXfrm>
    </dsp:sp>
    <dsp:sp modelId="{2BE62BF4-9946-4C8D-A35F-62D1AC69C043}">
      <dsp:nvSpPr>
        <dsp:cNvPr id="0" name=""/>
        <dsp:cNvSpPr/>
      </dsp:nvSpPr>
      <dsp:spPr>
        <a:xfrm>
          <a:off x="0" y="1722090"/>
          <a:ext cx="6579295" cy="13772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B150DF-6E6D-4B6A-B45E-88A31D6B2586}">
      <dsp:nvSpPr>
        <dsp:cNvPr id="0" name=""/>
        <dsp:cNvSpPr/>
      </dsp:nvSpPr>
      <dsp:spPr>
        <a:xfrm>
          <a:off x="416603" y="2031960"/>
          <a:ext cx="757460" cy="7574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BD6DB73-8CEB-4159-9919-F78F2445BCC4}">
      <dsp:nvSpPr>
        <dsp:cNvPr id="0" name=""/>
        <dsp:cNvSpPr/>
      </dsp:nvSpPr>
      <dsp:spPr>
        <a:xfrm>
          <a:off x="1590667" y="1722090"/>
          <a:ext cx="4988627" cy="13772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754" tIns="145754" rIns="145754" bIns="145754" numCol="1" spcCol="1270" anchor="ctr" anchorCtr="0">
          <a:noAutofit/>
        </a:bodyPr>
        <a:lstStyle/>
        <a:p>
          <a:pPr marL="0" lvl="0" indent="0" algn="l" defTabSz="1111250">
            <a:lnSpc>
              <a:spcPct val="90000"/>
            </a:lnSpc>
            <a:spcBef>
              <a:spcPct val="0"/>
            </a:spcBef>
            <a:spcAft>
              <a:spcPct val="35000"/>
            </a:spcAft>
            <a:buNone/>
          </a:pPr>
          <a:r>
            <a:rPr lang="en-US" sz="2500" kern="1200"/>
            <a:t>Identify different procurement methods</a:t>
          </a:r>
        </a:p>
      </dsp:txBody>
      <dsp:txXfrm>
        <a:off x="1590667" y="1722090"/>
        <a:ext cx="4988627" cy="1377201"/>
      </dsp:txXfrm>
    </dsp:sp>
    <dsp:sp modelId="{701AB9EA-0315-4293-9B3C-523B028E5D2B}">
      <dsp:nvSpPr>
        <dsp:cNvPr id="0" name=""/>
        <dsp:cNvSpPr/>
      </dsp:nvSpPr>
      <dsp:spPr>
        <a:xfrm>
          <a:off x="0" y="3443592"/>
          <a:ext cx="6579295" cy="13772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18C480-9725-4979-ACDA-AFF7230C0600}">
      <dsp:nvSpPr>
        <dsp:cNvPr id="0" name=""/>
        <dsp:cNvSpPr/>
      </dsp:nvSpPr>
      <dsp:spPr>
        <a:xfrm>
          <a:off x="416603" y="3753462"/>
          <a:ext cx="757460" cy="75746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8D732F-0423-40C8-95CB-6CFC87BFA829}">
      <dsp:nvSpPr>
        <dsp:cNvPr id="0" name=""/>
        <dsp:cNvSpPr/>
      </dsp:nvSpPr>
      <dsp:spPr>
        <a:xfrm>
          <a:off x="1590667" y="3443592"/>
          <a:ext cx="4988627" cy="13772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5754" tIns="145754" rIns="145754" bIns="145754" numCol="1" spcCol="1270" anchor="ctr" anchorCtr="0">
          <a:noAutofit/>
        </a:bodyPr>
        <a:lstStyle/>
        <a:p>
          <a:pPr marL="0" lvl="0" indent="0" algn="l" defTabSz="1111250">
            <a:lnSpc>
              <a:spcPct val="90000"/>
            </a:lnSpc>
            <a:spcBef>
              <a:spcPct val="0"/>
            </a:spcBef>
            <a:spcAft>
              <a:spcPct val="35000"/>
            </a:spcAft>
            <a:buNone/>
          </a:pPr>
          <a:r>
            <a:rPr lang="en-US" sz="2500" kern="1200"/>
            <a:t>Apply different procurement evaluation criteria’s</a:t>
          </a:r>
        </a:p>
      </dsp:txBody>
      <dsp:txXfrm>
        <a:off x="1590667" y="3443592"/>
        <a:ext cx="4988627" cy="13772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BF511A-733B-4729-9F9F-978A3D3B565D}">
      <dsp:nvSpPr>
        <dsp:cNvPr id="0" name=""/>
        <dsp:cNvSpPr/>
      </dsp:nvSpPr>
      <dsp:spPr>
        <a:xfrm>
          <a:off x="0" y="564"/>
          <a:ext cx="6636325" cy="13217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DB24D1-5055-49EE-B424-A2D755AD39E2}">
      <dsp:nvSpPr>
        <dsp:cNvPr id="0" name=""/>
        <dsp:cNvSpPr/>
      </dsp:nvSpPr>
      <dsp:spPr>
        <a:xfrm>
          <a:off x="399843" y="297969"/>
          <a:ext cx="726988" cy="7269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E84216E-ACDD-4CA8-8B55-2D377499DE9B}">
      <dsp:nvSpPr>
        <dsp:cNvPr id="0" name=""/>
        <dsp:cNvSpPr/>
      </dsp:nvSpPr>
      <dsp:spPr>
        <a:xfrm>
          <a:off x="1526675" y="564"/>
          <a:ext cx="5109649" cy="132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890" tIns="139890" rIns="139890" bIns="139890" numCol="1" spcCol="1270" anchor="ctr" anchorCtr="0">
          <a:noAutofit/>
        </a:bodyPr>
        <a:lstStyle/>
        <a:p>
          <a:pPr marL="0" lvl="0" indent="0" algn="l" defTabSz="666750">
            <a:lnSpc>
              <a:spcPct val="90000"/>
            </a:lnSpc>
            <a:spcBef>
              <a:spcPct val="0"/>
            </a:spcBef>
            <a:spcAft>
              <a:spcPct val="35000"/>
            </a:spcAft>
            <a:buNone/>
          </a:pPr>
          <a:r>
            <a:rPr lang="en-US" sz="1500" kern="1200"/>
            <a:t>The threshold for procurement methods is the established maximum or minimum financial limits that must not be exceeded when applying a particular procurement method for goods services or works</a:t>
          </a:r>
        </a:p>
      </dsp:txBody>
      <dsp:txXfrm>
        <a:off x="1526675" y="564"/>
        <a:ext cx="5109649" cy="1321796"/>
      </dsp:txXfrm>
    </dsp:sp>
    <dsp:sp modelId="{62046486-C9F9-4B86-94FE-6909116C75AB}">
      <dsp:nvSpPr>
        <dsp:cNvPr id="0" name=""/>
        <dsp:cNvSpPr/>
      </dsp:nvSpPr>
      <dsp:spPr>
        <a:xfrm>
          <a:off x="0" y="1652810"/>
          <a:ext cx="6636325" cy="13217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1E36F5-BA82-43B1-AFF8-CD1CE9D68463}">
      <dsp:nvSpPr>
        <dsp:cNvPr id="0" name=""/>
        <dsp:cNvSpPr/>
      </dsp:nvSpPr>
      <dsp:spPr>
        <a:xfrm>
          <a:off x="399843" y="1950214"/>
          <a:ext cx="726988" cy="7269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D5500C4-6369-4F0C-BDAF-74DA652A6930}">
      <dsp:nvSpPr>
        <dsp:cNvPr id="0" name=""/>
        <dsp:cNvSpPr/>
      </dsp:nvSpPr>
      <dsp:spPr>
        <a:xfrm>
          <a:off x="1526675" y="1652810"/>
          <a:ext cx="5109649" cy="132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890" tIns="139890" rIns="139890" bIns="139890" numCol="1" spcCol="1270" anchor="ctr" anchorCtr="0">
          <a:noAutofit/>
        </a:bodyPr>
        <a:lstStyle/>
        <a:p>
          <a:pPr marL="0" lvl="0" indent="0" algn="l" defTabSz="666750">
            <a:lnSpc>
              <a:spcPct val="90000"/>
            </a:lnSpc>
            <a:spcBef>
              <a:spcPct val="0"/>
            </a:spcBef>
            <a:spcAft>
              <a:spcPct val="35000"/>
            </a:spcAft>
            <a:buNone/>
          </a:pPr>
          <a:r>
            <a:rPr lang="en-US" sz="1500" kern="1200" dirty="0"/>
            <a:t>Procurement threshold represents approximate tender value in monetary terms for purposes of guiding the choice and use of appropriate procurement method for the solicitation of offers from the suppliers</a:t>
          </a:r>
        </a:p>
      </dsp:txBody>
      <dsp:txXfrm>
        <a:off x="1526675" y="1652810"/>
        <a:ext cx="5109649" cy="1321796"/>
      </dsp:txXfrm>
    </dsp:sp>
    <dsp:sp modelId="{D79361FE-5812-44FF-84BB-999C424A2018}">
      <dsp:nvSpPr>
        <dsp:cNvPr id="0" name=""/>
        <dsp:cNvSpPr/>
      </dsp:nvSpPr>
      <dsp:spPr>
        <a:xfrm>
          <a:off x="0" y="3305056"/>
          <a:ext cx="6636325" cy="132179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DF5BAE-897B-433A-A932-4D6E6CC48FCC}">
      <dsp:nvSpPr>
        <dsp:cNvPr id="0" name=""/>
        <dsp:cNvSpPr/>
      </dsp:nvSpPr>
      <dsp:spPr>
        <a:xfrm>
          <a:off x="399843" y="3602460"/>
          <a:ext cx="726988" cy="7269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E7D9543-1F92-489D-B4FF-736CD860FB94}">
      <dsp:nvSpPr>
        <dsp:cNvPr id="0" name=""/>
        <dsp:cNvSpPr/>
      </dsp:nvSpPr>
      <dsp:spPr>
        <a:xfrm>
          <a:off x="1526675" y="3305056"/>
          <a:ext cx="5109649" cy="1321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890" tIns="139890" rIns="139890" bIns="139890" numCol="1" spcCol="1270" anchor="ctr" anchorCtr="0">
          <a:noAutofit/>
        </a:bodyPr>
        <a:lstStyle/>
        <a:p>
          <a:pPr marL="0" lvl="0" indent="0" algn="l" defTabSz="666750">
            <a:lnSpc>
              <a:spcPct val="90000"/>
            </a:lnSpc>
            <a:spcBef>
              <a:spcPct val="0"/>
            </a:spcBef>
            <a:spcAft>
              <a:spcPct val="35000"/>
            </a:spcAft>
            <a:buNone/>
          </a:pPr>
          <a:r>
            <a:rPr lang="en-US" sz="1500" kern="1200"/>
            <a:t>In public procurement practice, the procurement threshold is normally designed in a tabular format called threshold matrix</a:t>
          </a:r>
        </a:p>
      </dsp:txBody>
      <dsp:txXfrm>
        <a:off x="1526675" y="3305056"/>
        <a:ext cx="5109649" cy="13217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194F32-B683-4B83-AA9E-2FBA11F4CC98}">
      <dsp:nvSpPr>
        <dsp:cNvPr id="0" name=""/>
        <dsp:cNvSpPr/>
      </dsp:nvSpPr>
      <dsp:spPr>
        <a:xfrm>
          <a:off x="0" y="41752"/>
          <a:ext cx="6055450" cy="71954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open tender</a:t>
          </a:r>
        </a:p>
      </dsp:txBody>
      <dsp:txXfrm>
        <a:off x="35125" y="76877"/>
        <a:ext cx="5985200" cy="649299"/>
      </dsp:txXfrm>
    </dsp:sp>
    <dsp:sp modelId="{16E37895-F11B-47F7-9CD3-7D3C5CA35A07}">
      <dsp:nvSpPr>
        <dsp:cNvPr id="0" name=""/>
        <dsp:cNvSpPr/>
      </dsp:nvSpPr>
      <dsp:spPr>
        <a:xfrm>
          <a:off x="0" y="847702"/>
          <a:ext cx="6055450" cy="719549"/>
        </a:xfrm>
        <a:prstGeom prst="roundRect">
          <a:avLst/>
        </a:prstGeom>
        <a:solidFill>
          <a:schemeClr val="accent2">
            <a:hueOff val="3349981"/>
            <a:satOff val="-71"/>
            <a:lumOff val="11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Restricted tendering</a:t>
          </a:r>
        </a:p>
      </dsp:txBody>
      <dsp:txXfrm>
        <a:off x="35125" y="882827"/>
        <a:ext cx="5985200" cy="649299"/>
      </dsp:txXfrm>
    </dsp:sp>
    <dsp:sp modelId="{2D170B60-A8B8-4A8D-9F0F-F3D803B56339}">
      <dsp:nvSpPr>
        <dsp:cNvPr id="0" name=""/>
        <dsp:cNvSpPr/>
      </dsp:nvSpPr>
      <dsp:spPr>
        <a:xfrm>
          <a:off x="0" y="1653652"/>
          <a:ext cx="6055450" cy="719549"/>
        </a:xfrm>
        <a:prstGeom prst="roundRect">
          <a:avLst/>
        </a:prstGeom>
        <a:solidFill>
          <a:schemeClr val="accent2">
            <a:hueOff val="6699962"/>
            <a:satOff val="-143"/>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Direct procurement</a:t>
          </a:r>
        </a:p>
      </dsp:txBody>
      <dsp:txXfrm>
        <a:off x="35125" y="1688777"/>
        <a:ext cx="5985200" cy="649299"/>
      </dsp:txXfrm>
    </dsp:sp>
    <dsp:sp modelId="{9EF2992E-9405-4E5D-B9BC-35F2205A6A1F}">
      <dsp:nvSpPr>
        <dsp:cNvPr id="0" name=""/>
        <dsp:cNvSpPr/>
      </dsp:nvSpPr>
      <dsp:spPr>
        <a:xfrm>
          <a:off x="0" y="2459602"/>
          <a:ext cx="6055450" cy="719549"/>
        </a:xfrm>
        <a:prstGeom prst="roundRect">
          <a:avLst/>
        </a:prstGeom>
        <a:solidFill>
          <a:schemeClr val="accent2">
            <a:hueOff val="10049943"/>
            <a:satOff val="-214"/>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Request for quotations</a:t>
          </a:r>
        </a:p>
      </dsp:txBody>
      <dsp:txXfrm>
        <a:off x="35125" y="2494727"/>
        <a:ext cx="5985200" cy="649299"/>
      </dsp:txXfrm>
    </dsp:sp>
    <dsp:sp modelId="{1D5AA705-26E1-4154-8FD6-42F44546568A}">
      <dsp:nvSpPr>
        <dsp:cNvPr id="0" name=""/>
        <dsp:cNvSpPr/>
      </dsp:nvSpPr>
      <dsp:spPr>
        <a:xfrm>
          <a:off x="0" y="3265552"/>
          <a:ext cx="6055450" cy="719549"/>
        </a:xfrm>
        <a:prstGeom prst="roundRect">
          <a:avLst/>
        </a:prstGeom>
        <a:solidFill>
          <a:schemeClr val="accent2">
            <a:hueOff val="13399925"/>
            <a:satOff val="-285"/>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Low value procurement</a:t>
          </a:r>
        </a:p>
      </dsp:txBody>
      <dsp:txXfrm>
        <a:off x="35125" y="3300677"/>
        <a:ext cx="5985200" cy="649299"/>
      </dsp:txXfrm>
    </dsp:sp>
    <dsp:sp modelId="{A8FEF27B-1F0C-493D-AE14-0BABFA93AD11}">
      <dsp:nvSpPr>
        <dsp:cNvPr id="0" name=""/>
        <dsp:cNvSpPr/>
      </dsp:nvSpPr>
      <dsp:spPr>
        <a:xfrm>
          <a:off x="0" y="4071502"/>
          <a:ext cx="6055450" cy="719549"/>
        </a:xfrm>
        <a:prstGeom prst="roundRect">
          <a:avLst/>
        </a:prstGeom>
        <a:solidFill>
          <a:schemeClr val="accent2">
            <a:hueOff val="16749904"/>
            <a:satOff val="-357"/>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Request for proposals</a:t>
          </a:r>
        </a:p>
      </dsp:txBody>
      <dsp:txXfrm>
        <a:off x="35125" y="4106627"/>
        <a:ext cx="5985200" cy="649299"/>
      </dsp:txXfrm>
    </dsp:sp>
    <dsp:sp modelId="{616AB753-C65B-4E6A-A8B2-32B8D0B55463}">
      <dsp:nvSpPr>
        <dsp:cNvPr id="0" name=""/>
        <dsp:cNvSpPr/>
      </dsp:nvSpPr>
      <dsp:spPr>
        <a:xfrm>
          <a:off x="0" y="4877452"/>
          <a:ext cx="6055450" cy="719549"/>
        </a:xfrm>
        <a:prstGeom prst="roundRect">
          <a:avLst/>
        </a:prstGeom>
        <a:solidFill>
          <a:schemeClr val="accent2">
            <a:hueOff val="20099886"/>
            <a:satOff val="-42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a:t>Framework agreements</a:t>
          </a:r>
        </a:p>
      </dsp:txBody>
      <dsp:txXfrm>
        <a:off x="35125" y="4912577"/>
        <a:ext cx="5985200" cy="64929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76DD4A-5217-4D53-BE9B-8FA63A96C0C8}">
      <dsp:nvSpPr>
        <dsp:cNvPr id="0" name=""/>
        <dsp:cNvSpPr/>
      </dsp:nvSpPr>
      <dsp:spPr>
        <a:xfrm>
          <a:off x="0" y="3929"/>
          <a:ext cx="6206836" cy="8368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28906C-2842-4A02-A4B8-3E811DF60053}">
      <dsp:nvSpPr>
        <dsp:cNvPr id="0" name=""/>
        <dsp:cNvSpPr/>
      </dsp:nvSpPr>
      <dsp:spPr>
        <a:xfrm>
          <a:off x="253159" y="192229"/>
          <a:ext cx="460289" cy="46028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953697D-4ABA-4650-8AE3-1ADFC604609A}">
      <dsp:nvSpPr>
        <dsp:cNvPr id="0" name=""/>
        <dsp:cNvSpPr/>
      </dsp:nvSpPr>
      <dsp:spPr>
        <a:xfrm>
          <a:off x="966608" y="3929"/>
          <a:ext cx="5240227" cy="836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571" tIns="88571" rIns="88571" bIns="88571" numCol="1" spcCol="1270" anchor="ctr" anchorCtr="0">
          <a:noAutofit/>
        </a:bodyPr>
        <a:lstStyle/>
        <a:p>
          <a:pPr marL="0" lvl="0" indent="0" algn="l" defTabSz="711200">
            <a:lnSpc>
              <a:spcPct val="90000"/>
            </a:lnSpc>
            <a:spcBef>
              <a:spcPct val="0"/>
            </a:spcBef>
            <a:spcAft>
              <a:spcPct val="35000"/>
            </a:spcAft>
            <a:buNone/>
          </a:pPr>
          <a:r>
            <a:rPr lang="en-US" sz="1600" kern="1200"/>
            <a:t>Open a register for bidders participating on the tenders</a:t>
          </a:r>
        </a:p>
      </dsp:txBody>
      <dsp:txXfrm>
        <a:off x="966608" y="3929"/>
        <a:ext cx="5240227" cy="836890"/>
      </dsp:txXfrm>
    </dsp:sp>
    <dsp:sp modelId="{EB336BD9-6B87-4A82-A332-FC85DE83475E}">
      <dsp:nvSpPr>
        <dsp:cNvPr id="0" name=""/>
        <dsp:cNvSpPr/>
      </dsp:nvSpPr>
      <dsp:spPr>
        <a:xfrm>
          <a:off x="0" y="1050041"/>
          <a:ext cx="6206836" cy="8368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C8641B-CF9D-42E6-80E6-931560360497}">
      <dsp:nvSpPr>
        <dsp:cNvPr id="0" name=""/>
        <dsp:cNvSpPr/>
      </dsp:nvSpPr>
      <dsp:spPr>
        <a:xfrm>
          <a:off x="253159" y="1238342"/>
          <a:ext cx="460289" cy="46028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ABD761-0B75-488A-90C6-EDD32FD2D356}">
      <dsp:nvSpPr>
        <dsp:cNvPr id="0" name=""/>
        <dsp:cNvSpPr/>
      </dsp:nvSpPr>
      <dsp:spPr>
        <a:xfrm>
          <a:off x="966608" y="1050041"/>
          <a:ext cx="5240227" cy="836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571" tIns="88571" rIns="88571" bIns="88571" numCol="1" spcCol="1270" anchor="ctr" anchorCtr="0">
          <a:noAutofit/>
        </a:bodyPr>
        <a:lstStyle/>
        <a:p>
          <a:pPr marL="0" lvl="0" indent="0" algn="l" defTabSz="711200">
            <a:lnSpc>
              <a:spcPct val="90000"/>
            </a:lnSpc>
            <a:spcBef>
              <a:spcPct val="0"/>
            </a:spcBef>
            <a:spcAft>
              <a:spcPct val="35000"/>
            </a:spcAft>
            <a:buNone/>
          </a:pPr>
          <a:r>
            <a:rPr lang="en-US" sz="1600" kern="1200"/>
            <a:t>Respond in writing to any clarifications sought by tenderers within the stipulated duration</a:t>
          </a:r>
        </a:p>
      </dsp:txBody>
      <dsp:txXfrm>
        <a:off x="966608" y="1050041"/>
        <a:ext cx="5240227" cy="836890"/>
      </dsp:txXfrm>
    </dsp:sp>
    <dsp:sp modelId="{D1CA7DDD-3498-4AB8-ADF9-E5309E9EBF41}">
      <dsp:nvSpPr>
        <dsp:cNvPr id="0" name=""/>
        <dsp:cNvSpPr/>
      </dsp:nvSpPr>
      <dsp:spPr>
        <a:xfrm>
          <a:off x="0" y="2096154"/>
          <a:ext cx="6206836" cy="8368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DDAB53-8B44-422C-BA50-33AB7CC09231}">
      <dsp:nvSpPr>
        <dsp:cNvPr id="0" name=""/>
        <dsp:cNvSpPr/>
      </dsp:nvSpPr>
      <dsp:spPr>
        <a:xfrm>
          <a:off x="253159" y="2284454"/>
          <a:ext cx="460289" cy="46028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ACD3346-A8E5-44EF-B5DF-9BC18A3F220F}">
      <dsp:nvSpPr>
        <dsp:cNvPr id="0" name=""/>
        <dsp:cNvSpPr/>
      </dsp:nvSpPr>
      <dsp:spPr>
        <a:xfrm>
          <a:off x="966608" y="2096154"/>
          <a:ext cx="5240227" cy="836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571" tIns="88571" rIns="88571" bIns="88571" numCol="1" spcCol="1270" anchor="ctr" anchorCtr="0">
          <a:noAutofit/>
        </a:bodyPr>
        <a:lstStyle/>
        <a:p>
          <a:pPr marL="0" lvl="0" indent="0" algn="l" defTabSz="711200">
            <a:lnSpc>
              <a:spcPct val="90000"/>
            </a:lnSpc>
            <a:spcBef>
              <a:spcPct val="0"/>
            </a:spcBef>
            <a:spcAft>
              <a:spcPct val="35000"/>
            </a:spcAft>
            <a:buNone/>
          </a:pPr>
          <a:r>
            <a:rPr lang="en-US" sz="1600" kern="1200"/>
            <a:t>Amend the tender document at any time before the deadline for submission of tenders by issuing an addendum in its website</a:t>
          </a:r>
        </a:p>
      </dsp:txBody>
      <dsp:txXfrm>
        <a:off x="966608" y="2096154"/>
        <a:ext cx="5240227" cy="836890"/>
      </dsp:txXfrm>
    </dsp:sp>
    <dsp:sp modelId="{5B0B5F9C-A6D9-4015-B924-B030D924E8E1}">
      <dsp:nvSpPr>
        <dsp:cNvPr id="0" name=""/>
        <dsp:cNvSpPr/>
      </dsp:nvSpPr>
      <dsp:spPr>
        <a:xfrm>
          <a:off x="0" y="3142267"/>
          <a:ext cx="6206836" cy="8368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3ADA5C-C420-498F-915D-7FCCB7F1559C}">
      <dsp:nvSpPr>
        <dsp:cNvPr id="0" name=""/>
        <dsp:cNvSpPr/>
      </dsp:nvSpPr>
      <dsp:spPr>
        <a:xfrm>
          <a:off x="253159" y="3330567"/>
          <a:ext cx="460289" cy="46028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BD0911-7C5C-428C-A201-3C3E0FC2D8F7}">
      <dsp:nvSpPr>
        <dsp:cNvPr id="0" name=""/>
        <dsp:cNvSpPr/>
      </dsp:nvSpPr>
      <dsp:spPr>
        <a:xfrm>
          <a:off x="966608" y="3142267"/>
          <a:ext cx="5240227" cy="836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571" tIns="88571" rIns="88571" bIns="88571" numCol="1" spcCol="1270" anchor="ctr" anchorCtr="0">
          <a:noAutofit/>
        </a:bodyPr>
        <a:lstStyle/>
        <a:p>
          <a:pPr marL="0" lvl="0" indent="0" algn="l" defTabSz="711200">
            <a:lnSpc>
              <a:spcPct val="90000"/>
            </a:lnSpc>
            <a:spcBef>
              <a:spcPct val="0"/>
            </a:spcBef>
            <a:spcAft>
              <a:spcPct val="35000"/>
            </a:spcAft>
            <a:buNone/>
          </a:pPr>
          <a:r>
            <a:rPr lang="en-US" sz="1600" kern="1200"/>
            <a:t>Designate a tender box where bid documents will be received or an e-box tender box</a:t>
          </a:r>
        </a:p>
      </dsp:txBody>
      <dsp:txXfrm>
        <a:off x="966608" y="3142267"/>
        <a:ext cx="5240227" cy="836890"/>
      </dsp:txXfrm>
    </dsp:sp>
    <dsp:sp modelId="{95F72CCD-E8CB-418A-B702-FB4367506A90}">
      <dsp:nvSpPr>
        <dsp:cNvPr id="0" name=""/>
        <dsp:cNvSpPr/>
      </dsp:nvSpPr>
      <dsp:spPr>
        <a:xfrm>
          <a:off x="0" y="4188379"/>
          <a:ext cx="6206836" cy="8368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C54F83-ED19-4033-9D51-22742ECFD07E}">
      <dsp:nvSpPr>
        <dsp:cNvPr id="0" name=""/>
        <dsp:cNvSpPr/>
      </dsp:nvSpPr>
      <dsp:spPr>
        <a:xfrm>
          <a:off x="253159" y="4376680"/>
          <a:ext cx="460289" cy="46028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671789-1C07-4261-8664-8ECC95D65351}">
      <dsp:nvSpPr>
        <dsp:cNvPr id="0" name=""/>
        <dsp:cNvSpPr/>
      </dsp:nvSpPr>
      <dsp:spPr>
        <a:xfrm>
          <a:off x="966608" y="4188379"/>
          <a:ext cx="5240227" cy="836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571" tIns="88571" rIns="88571" bIns="88571" numCol="1" spcCol="1270" anchor="ctr" anchorCtr="0">
          <a:noAutofit/>
        </a:bodyPr>
        <a:lstStyle/>
        <a:p>
          <a:pPr marL="0" lvl="0" indent="0" algn="l" defTabSz="711200">
            <a:lnSpc>
              <a:spcPct val="90000"/>
            </a:lnSpc>
            <a:spcBef>
              <a:spcPct val="0"/>
            </a:spcBef>
            <a:spcAft>
              <a:spcPct val="35000"/>
            </a:spcAft>
            <a:buNone/>
          </a:pPr>
          <a:r>
            <a:rPr lang="en-US" sz="1600" kern="1200"/>
            <a:t>Open tenders according to procedures provided in the tender document and organization guidelines</a:t>
          </a:r>
        </a:p>
      </dsp:txBody>
      <dsp:txXfrm>
        <a:off x="966608" y="4188379"/>
        <a:ext cx="5240227" cy="83689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CF3AE4-3D0B-46A9-A8FB-CF6DA289626C}">
      <dsp:nvSpPr>
        <dsp:cNvPr id="0" name=""/>
        <dsp:cNvSpPr/>
      </dsp:nvSpPr>
      <dsp:spPr>
        <a:xfrm>
          <a:off x="0" y="89285"/>
          <a:ext cx="6931448" cy="147957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If the time and cost required to examine and evaluate a large number of tenders/bids would be disproportionate to the value of goods, works or services to be procured</a:t>
          </a:r>
        </a:p>
      </dsp:txBody>
      <dsp:txXfrm>
        <a:off x="72227" y="161512"/>
        <a:ext cx="6786994" cy="1335120"/>
      </dsp:txXfrm>
    </dsp:sp>
    <dsp:sp modelId="{CC75F71A-00E7-4FD5-B2DB-EF99718432B9}">
      <dsp:nvSpPr>
        <dsp:cNvPr id="0" name=""/>
        <dsp:cNvSpPr/>
      </dsp:nvSpPr>
      <dsp:spPr>
        <a:xfrm>
          <a:off x="0" y="1629340"/>
          <a:ext cx="6931448" cy="1479574"/>
        </a:xfrm>
        <a:prstGeom prst="roundRect">
          <a:avLst/>
        </a:prstGeom>
        <a:solidFill>
          <a:schemeClr val="accent2">
            <a:hueOff val="10049943"/>
            <a:satOff val="-214"/>
            <a:lumOff val="353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If there is evidence to the effect that there are only a few known suppliers in the market of goods or services to be procured; and</a:t>
          </a:r>
        </a:p>
      </dsp:txBody>
      <dsp:txXfrm>
        <a:off x="72227" y="1701567"/>
        <a:ext cx="6786994" cy="1335120"/>
      </dsp:txXfrm>
    </dsp:sp>
    <dsp:sp modelId="{57E986A8-7875-470E-A3BA-4BF4C2EAFAE1}">
      <dsp:nvSpPr>
        <dsp:cNvPr id="0" name=""/>
        <dsp:cNvSpPr/>
      </dsp:nvSpPr>
      <dsp:spPr>
        <a:xfrm>
          <a:off x="0" y="3169394"/>
          <a:ext cx="6931448" cy="1479574"/>
        </a:xfrm>
        <a:prstGeom prst="roundRect">
          <a:avLst/>
        </a:prstGeom>
        <a:solidFill>
          <a:schemeClr val="accent2">
            <a:hueOff val="20099886"/>
            <a:satOff val="-428"/>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dirty="0"/>
            <a:t>If the competition for a contract is restricted to prequalified suppliers because of complex and specialized nature of the goods, works or services being procured</a:t>
          </a:r>
        </a:p>
      </dsp:txBody>
      <dsp:txXfrm>
        <a:off x="72227" y="3241621"/>
        <a:ext cx="6786994" cy="13351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5B6698-B8CD-4CFF-8C7E-CBF4EC5C28E1}">
      <dsp:nvSpPr>
        <dsp:cNvPr id="0" name=""/>
        <dsp:cNvSpPr/>
      </dsp:nvSpPr>
      <dsp:spPr>
        <a:xfrm>
          <a:off x="0" y="570"/>
          <a:ext cx="7455293" cy="13340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01A00BF-19F9-47C4-8334-D886F58B9746}">
      <dsp:nvSpPr>
        <dsp:cNvPr id="0" name=""/>
        <dsp:cNvSpPr/>
      </dsp:nvSpPr>
      <dsp:spPr>
        <a:xfrm>
          <a:off x="403543" y="300726"/>
          <a:ext cx="733714" cy="7337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5109EC1-7C87-4893-8F1F-C55F3870FC55}">
      <dsp:nvSpPr>
        <dsp:cNvPr id="0" name=""/>
        <dsp:cNvSpPr/>
      </dsp:nvSpPr>
      <dsp:spPr>
        <a:xfrm>
          <a:off x="1540800" y="570"/>
          <a:ext cx="5914492" cy="133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184" tIns="141184" rIns="141184" bIns="141184" numCol="1" spcCol="1270" anchor="ctr" anchorCtr="0">
          <a:noAutofit/>
        </a:bodyPr>
        <a:lstStyle/>
        <a:p>
          <a:pPr marL="0" lvl="0" indent="0" algn="l" defTabSz="844550">
            <a:lnSpc>
              <a:spcPct val="90000"/>
            </a:lnSpc>
            <a:spcBef>
              <a:spcPct val="0"/>
            </a:spcBef>
            <a:spcAft>
              <a:spcPct val="35000"/>
            </a:spcAft>
            <a:buNone/>
          </a:pPr>
          <a:r>
            <a:rPr lang="en-US" sz="1900" kern="1200"/>
            <a:t>This is a procurement method where a buyer or a buying organization identifies a single supplier for the goods, services or works it requires and awards the contract to the supplier</a:t>
          </a:r>
        </a:p>
      </dsp:txBody>
      <dsp:txXfrm>
        <a:off x="1540800" y="570"/>
        <a:ext cx="5914492" cy="1334026"/>
      </dsp:txXfrm>
    </dsp:sp>
    <dsp:sp modelId="{A6A525CB-8BA6-4A48-B8C1-D8C6A0B35547}">
      <dsp:nvSpPr>
        <dsp:cNvPr id="0" name=""/>
        <dsp:cNvSpPr/>
      </dsp:nvSpPr>
      <dsp:spPr>
        <a:xfrm>
          <a:off x="0" y="1668103"/>
          <a:ext cx="7455293" cy="13340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3696E5-3704-4407-B11C-E0ABB4460EAA}">
      <dsp:nvSpPr>
        <dsp:cNvPr id="0" name=""/>
        <dsp:cNvSpPr/>
      </dsp:nvSpPr>
      <dsp:spPr>
        <a:xfrm>
          <a:off x="403543" y="1968259"/>
          <a:ext cx="733714" cy="7337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54FA31-7CA6-4BF3-9705-8BF747B7954E}">
      <dsp:nvSpPr>
        <dsp:cNvPr id="0" name=""/>
        <dsp:cNvSpPr/>
      </dsp:nvSpPr>
      <dsp:spPr>
        <a:xfrm>
          <a:off x="1540800" y="1668103"/>
          <a:ext cx="5914492" cy="133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184" tIns="141184" rIns="141184" bIns="141184" numCol="1" spcCol="1270" anchor="ctr" anchorCtr="0">
          <a:noAutofit/>
        </a:bodyPr>
        <a:lstStyle/>
        <a:p>
          <a:pPr marL="0" lvl="0" indent="0" algn="l" defTabSz="844550">
            <a:lnSpc>
              <a:spcPct val="90000"/>
            </a:lnSpc>
            <a:spcBef>
              <a:spcPct val="0"/>
            </a:spcBef>
            <a:spcAft>
              <a:spcPct val="35000"/>
            </a:spcAft>
            <a:buNone/>
          </a:pPr>
          <a:r>
            <a:rPr lang="en-US" sz="1900" kern="1200"/>
            <a:t>The supplier may be chosen purposefully for strategic consideration , or the supplier may be the sole supply available in the market</a:t>
          </a:r>
        </a:p>
      </dsp:txBody>
      <dsp:txXfrm>
        <a:off x="1540800" y="1668103"/>
        <a:ext cx="5914492" cy="1334026"/>
      </dsp:txXfrm>
    </dsp:sp>
    <dsp:sp modelId="{C94ACFC3-0CC7-4F6D-8755-10F0008D1530}">
      <dsp:nvSpPr>
        <dsp:cNvPr id="0" name=""/>
        <dsp:cNvSpPr/>
      </dsp:nvSpPr>
      <dsp:spPr>
        <a:xfrm>
          <a:off x="0" y="3335636"/>
          <a:ext cx="7455293" cy="133402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2281E5-4195-4A6F-A7F4-64CCE8C9B7BD}">
      <dsp:nvSpPr>
        <dsp:cNvPr id="0" name=""/>
        <dsp:cNvSpPr/>
      </dsp:nvSpPr>
      <dsp:spPr>
        <a:xfrm>
          <a:off x="403543" y="3635792"/>
          <a:ext cx="733714" cy="7337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4BF33D-4FD2-4ED9-8CA4-6E6316A6A74B}">
      <dsp:nvSpPr>
        <dsp:cNvPr id="0" name=""/>
        <dsp:cNvSpPr/>
      </dsp:nvSpPr>
      <dsp:spPr>
        <a:xfrm>
          <a:off x="1540800" y="3335636"/>
          <a:ext cx="5914492" cy="13340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184" tIns="141184" rIns="141184" bIns="141184" numCol="1" spcCol="1270" anchor="ctr" anchorCtr="0">
          <a:noAutofit/>
        </a:bodyPr>
        <a:lstStyle/>
        <a:p>
          <a:pPr marL="0" lvl="0" indent="0" algn="l" defTabSz="844550">
            <a:lnSpc>
              <a:spcPct val="90000"/>
            </a:lnSpc>
            <a:spcBef>
              <a:spcPct val="0"/>
            </a:spcBef>
            <a:spcAft>
              <a:spcPct val="35000"/>
            </a:spcAft>
            <a:buNone/>
          </a:pPr>
          <a:r>
            <a:rPr lang="en-US" sz="1900" kern="1200"/>
            <a:t>In public procurement practice, direct procurement is the least preferred procurement method as it may be used to avoid competition and favour certain economic operators/suppliers</a:t>
          </a:r>
        </a:p>
      </dsp:txBody>
      <dsp:txXfrm>
        <a:off x="1540800" y="3335636"/>
        <a:ext cx="5914492" cy="133402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544C27-85C5-4150-AA7C-8808759EFDC5}">
      <dsp:nvSpPr>
        <dsp:cNvPr id="0" name=""/>
        <dsp:cNvSpPr/>
      </dsp:nvSpPr>
      <dsp:spPr>
        <a:xfrm>
          <a:off x="0" y="3506"/>
          <a:ext cx="7455294" cy="7469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EEA9FA-D8E1-479B-8953-55BEB47AAEE5}">
      <dsp:nvSpPr>
        <dsp:cNvPr id="0" name=""/>
        <dsp:cNvSpPr/>
      </dsp:nvSpPr>
      <dsp:spPr>
        <a:xfrm>
          <a:off x="225960" y="171576"/>
          <a:ext cx="410836" cy="4108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A5B63C-2BAF-400E-87F4-9B8BB9BDE659}">
      <dsp:nvSpPr>
        <dsp:cNvPr id="0" name=""/>
        <dsp:cNvSpPr/>
      </dsp:nvSpPr>
      <dsp:spPr>
        <a:xfrm>
          <a:off x="862757" y="3506"/>
          <a:ext cx="6592536" cy="746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055" tIns="79055" rIns="79055" bIns="79055" numCol="1" spcCol="1270" anchor="ctr" anchorCtr="0">
          <a:noAutofit/>
        </a:bodyPr>
        <a:lstStyle/>
        <a:p>
          <a:pPr marL="0" lvl="0" indent="0" algn="l" defTabSz="622300">
            <a:lnSpc>
              <a:spcPct val="90000"/>
            </a:lnSpc>
            <a:spcBef>
              <a:spcPct val="0"/>
            </a:spcBef>
            <a:spcAft>
              <a:spcPct val="35000"/>
            </a:spcAft>
            <a:buNone/>
          </a:pPr>
          <a:r>
            <a:rPr lang="en-US" sz="1400" kern="1200"/>
            <a:t>In this procurement method, the buying organization sends out a bidding document known as a request for quotation to a specific number of registered suppliers seeking an itemized list of prices</a:t>
          </a:r>
        </a:p>
      </dsp:txBody>
      <dsp:txXfrm>
        <a:off x="862757" y="3506"/>
        <a:ext cx="6592536" cy="746976"/>
      </dsp:txXfrm>
    </dsp:sp>
    <dsp:sp modelId="{0633729B-2AE8-49FB-964E-088BB789D01B}">
      <dsp:nvSpPr>
        <dsp:cNvPr id="0" name=""/>
        <dsp:cNvSpPr/>
      </dsp:nvSpPr>
      <dsp:spPr>
        <a:xfrm>
          <a:off x="0" y="937227"/>
          <a:ext cx="7455294" cy="7469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650ACD-69C1-4A10-A8F1-5CBCD1520555}">
      <dsp:nvSpPr>
        <dsp:cNvPr id="0" name=""/>
        <dsp:cNvSpPr/>
      </dsp:nvSpPr>
      <dsp:spPr>
        <a:xfrm>
          <a:off x="225960" y="1105297"/>
          <a:ext cx="410836" cy="4108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57431E-975A-4EFF-87B8-47ACFAA5369C}">
      <dsp:nvSpPr>
        <dsp:cNvPr id="0" name=""/>
        <dsp:cNvSpPr/>
      </dsp:nvSpPr>
      <dsp:spPr>
        <a:xfrm>
          <a:off x="862757" y="937227"/>
          <a:ext cx="6592536" cy="746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055" tIns="79055" rIns="79055" bIns="79055" numCol="1" spcCol="1270" anchor="ctr" anchorCtr="0">
          <a:noAutofit/>
        </a:bodyPr>
        <a:lstStyle/>
        <a:p>
          <a:pPr marL="0" lvl="0" indent="0" algn="l" defTabSz="622300">
            <a:lnSpc>
              <a:spcPct val="90000"/>
            </a:lnSpc>
            <a:spcBef>
              <a:spcPct val="0"/>
            </a:spcBef>
            <a:spcAft>
              <a:spcPct val="35000"/>
            </a:spcAft>
            <a:buNone/>
          </a:pPr>
          <a:r>
            <a:rPr lang="en-US" sz="1400" kern="1200"/>
            <a:t>The buying organization may use RFQ where goods, services and works are readily available and for which there is an established market</a:t>
          </a:r>
        </a:p>
      </dsp:txBody>
      <dsp:txXfrm>
        <a:off x="862757" y="937227"/>
        <a:ext cx="6592536" cy="746976"/>
      </dsp:txXfrm>
    </dsp:sp>
    <dsp:sp modelId="{CC7E02D3-0F71-4014-86D2-14A70C097840}">
      <dsp:nvSpPr>
        <dsp:cNvPr id="0" name=""/>
        <dsp:cNvSpPr/>
      </dsp:nvSpPr>
      <dsp:spPr>
        <a:xfrm>
          <a:off x="0" y="1870947"/>
          <a:ext cx="7455294" cy="7469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7246DD-B2EE-4E9D-87FB-B75ECE99F03E}">
      <dsp:nvSpPr>
        <dsp:cNvPr id="0" name=""/>
        <dsp:cNvSpPr/>
      </dsp:nvSpPr>
      <dsp:spPr>
        <a:xfrm>
          <a:off x="225960" y="2039017"/>
          <a:ext cx="410836" cy="4108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DB165D-8A3C-4581-BE9D-19E43CF6EB10}">
      <dsp:nvSpPr>
        <dsp:cNvPr id="0" name=""/>
        <dsp:cNvSpPr/>
      </dsp:nvSpPr>
      <dsp:spPr>
        <a:xfrm>
          <a:off x="862757" y="1870947"/>
          <a:ext cx="6592536" cy="746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055" tIns="79055" rIns="79055" bIns="79055" numCol="1" spcCol="1270" anchor="ctr" anchorCtr="0">
          <a:noAutofit/>
        </a:bodyPr>
        <a:lstStyle/>
        <a:p>
          <a:pPr marL="0" lvl="0" indent="0" algn="l" defTabSz="622300">
            <a:lnSpc>
              <a:spcPct val="90000"/>
            </a:lnSpc>
            <a:spcBef>
              <a:spcPct val="0"/>
            </a:spcBef>
            <a:spcAft>
              <a:spcPct val="35000"/>
            </a:spcAft>
            <a:buNone/>
          </a:pPr>
          <a:r>
            <a:rPr lang="en-US" sz="1400" kern="1200"/>
            <a:t>When using RFQ method, the suppliers are drawn from the approved list of suppliers</a:t>
          </a:r>
        </a:p>
      </dsp:txBody>
      <dsp:txXfrm>
        <a:off x="862757" y="1870947"/>
        <a:ext cx="6592536" cy="746976"/>
      </dsp:txXfrm>
    </dsp:sp>
    <dsp:sp modelId="{08482980-4078-4727-A947-EFCBE2E39FF0}">
      <dsp:nvSpPr>
        <dsp:cNvPr id="0" name=""/>
        <dsp:cNvSpPr/>
      </dsp:nvSpPr>
      <dsp:spPr>
        <a:xfrm>
          <a:off x="0" y="2804668"/>
          <a:ext cx="7455294" cy="7469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E451E3-D98A-4458-87EC-7B72B110CF3E}">
      <dsp:nvSpPr>
        <dsp:cNvPr id="0" name=""/>
        <dsp:cNvSpPr/>
      </dsp:nvSpPr>
      <dsp:spPr>
        <a:xfrm>
          <a:off x="225960" y="2972737"/>
          <a:ext cx="410836" cy="4108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F47A61-C18A-43E4-BF45-2C8AA8F145C7}">
      <dsp:nvSpPr>
        <dsp:cNvPr id="0" name=""/>
        <dsp:cNvSpPr/>
      </dsp:nvSpPr>
      <dsp:spPr>
        <a:xfrm>
          <a:off x="862757" y="2804668"/>
          <a:ext cx="6592536" cy="746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055" tIns="79055" rIns="79055" bIns="79055" numCol="1" spcCol="1270" anchor="ctr" anchorCtr="0">
          <a:noAutofit/>
        </a:bodyPr>
        <a:lstStyle/>
        <a:p>
          <a:pPr marL="0" lvl="0" indent="0" algn="l" defTabSz="622300">
            <a:lnSpc>
              <a:spcPct val="90000"/>
            </a:lnSpc>
            <a:spcBef>
              <a:spcPct val="0"/>
            </a:spcBef>
            <a:spcAft>
              <a:spcPct val="35000"/>
            </a:spcAft>
            <a:buNone/>
          </a:pPr>
          <a:r>
            <a:rPr lang="en-US" sz="1400" kern="1200"/>
            <a:t>It clearly states the conditions to be met by the suppliers</a:t>
          </a:r>
        </a:p>
      </dsp:txBody>
      <dsp:txXfrm>
        <a:off x="862757" y="2804668"/>
        <a:ext cx="6592536" cy="746976"/>
      </dsp:txXfrm>
    </dsp:sp>
    <dsp:sp modelId="{1E1C0A59-0F12-4F02-99CB-7B3CDAF196BD}">
      <dsp:nvSpPr>
        <dsp:cNvPr id="0" name=""/>
        <dsp:cNvSpPr/>
      </dsp:nvSpPr>
      <dsp:spPr>
        <a:xfrm>
          <a:off x="0" y="3738388"/>
          <a:ext cx="7455294" cy="74697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3ACF15-414E-4E87-BA43-EC045C9D913D}">
      <dsp:nvSpPr>
        <dsp:cNvPr id="0" name=""/>
        <dsp:cNvSpPr/>
      </dsp:nvSpPr>
      <dsp:spPr>
        <a:xfrm>
          <a:off x="225960" y="3906458"/>
          <a:ext cx="410836" cy="41083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80CB4D-862C-41C0-8138-7EED7E7B7559}">
      <dsp:nvSpPr>
        <dsp:cNvPr id="0" name=""/>
        <dsp:cNvSpPr/>
      </dsp:nvSpPr>
      <dsp:spPr>
        <a:xfrm>
          <a:off x="862757" y="3738388"/>
          <a:ext cx="6592536" cy="7469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9055" tIns="79055" rIns="79055" bIns="79055" numCol="1" spcCol="1270" anchor="ctr" anchorCtr="0">
          <a:noAutofit/>
        </a:bodyPr>
        <a:lstStyle/>
        <a:p>
          <a:pPr marL="0" lvl="0" indent="0" algn="l" defTabSz="622300">
            <a:lnSpc>
              <a:spcPct val="90000"/>
            </a:lnSpc>
            <a:spcBef>
              <a:spcPct val="0"/>
            </a:spcBef>
            <a:spcAft>
              <a:spcPct val="35000"/>
            </a:spcAft>
            <a:buNone/>
          </a:pPr>
          <a:r>
            <a:rPr lang="en-US" sz="1400" kern="1200"/>
            <a:t>Where the Procurement Unit is of the view that the successful quotation is higher than the prevailing market price, it shall reject the quotations and repeat the process by giving fresh request to a set of new suppliers</a:t>
          </a:r>
        </a:p>
      </dsp:txBody>
      <dsp:txXfrm>
        <a:off x="862757" y="3738388"/>
        <a:ext cx="6592536" cy="74697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25490-72FF-4B72-8A49-C1B2237DBB3C}">
      <dsp:nvSpPr>
        <dsp:cNvPr id="0" name=""/>
        <dsp:cNvSpPr/>
      </dsp:nvSpPr>
      <dsp:spPr>
        <a:xfrm>
          <a:off x="0" y="561"/>
          <a:ext cx="7689266" cy="13142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5E3AAE-1DCA-4BE7-A241-35279243F32D}">
      <dsp:nvSpPr>
        <dsp:cNvPr id="0" name=""/>
        <dsp:cNvSpPr/>
      </dsp:nvSpPr>
      <dsp:spPr>
        <a:xfrm>
          <a:off x="397557" y="296265"/>
          <a:ext cx="722831" cy="7228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85EC87-5301-4274-AA9D-917347DD3EE5}">
      <dsp:nvSpPr>
        <dsp:cNvPr id="0" name=""/>
        <dsp:cNvSpPr/>
      </dsp:nvSpPr>
      <dsp:spPr>
        <a:xfrm>
          <a:off x="1517946" y="561"/>
          <a:ext cx="6171319" cy="13142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090" tIns="139090" rIns="139090" bIns="139090" numCol="1" spcCol="1270" anchor="ctr" anchorCtr="0">
          <a:noAutofit/>
        </a:bodyPr>
        <a:lstStyle/>
        <a:p>
          <a:pPr marL="0" lvl="0" indent="0" algn="l" defTabSz="844550">
            <a:lnSpc>
              <a:spcPct val="90000"/>
            </a:lnSpc>
            <a:spcBef>
              <a:spcPct val="0"/>
            </a:spcBef>
            <a:spcAft>
              <a:spcPct val="35000"/>
            </a:spcAft>
            <a:buNone/>
          </a:pPr>
          <a:r>
            <a:rPr lang="en-US" sz="1900" kern="1200"/>
            <a:t>Low value procurement is used where the items are not procured on a regular or frequent basis or are not covered under a framework contract</a:t>
          </a:r>
        </a:p>
      </dsp:txBody>
      <dsp:txXfrm>
        <a:off x="1517946" y="561"/>
        <a:ext cx="6171319" cy="1314239"/>
      </dsp:txXfrm>
    </dsp:sp>
    <dsp:sp modelId="{8F62A8B7-519D-4770-B4D8-B9CD29D4A53A}">
      <dsp:nvSpPr>
        <dsp:cNvPr id="0" name=""/>
        <dsp:cNvSpPr/>
      </dsp:nvSpPr>
      <dsp:spPr>
        <a:xfrm>
          <a:off x="0" y="1643360"/>
          <a:ext cx="7689266" cy="13142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40B5F9-AF08-4F47-8D03-D97C003E7836}">
      <dsp:nvSpPr>
        <dsp:cNvPr id="0" name=""/>
        <dsp:cNvSpPr/>
      </dsp:nvSpPr>
      <dsp:spPr>
        <a:xfrm>
          <a:off x="397557" y="1939064"/>
          <a:ext cx="722831" cy="7228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E9250C6-F44B-4503-A2A5-168B7E472669}">
      <dsp:nvSpPr>
        <dsp:cNvPr id="0" name=""/>
        <dsp:cNvSpPr/>
      </dsp:nvSpPr>
      <dsp:spPr>
        <a:xfrm>
          <a:off x="1517946" y="1643360"/>
          <a:ext cx="6171319" cy="13142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090" tIns="139090" rIns="139090" bIns="139090" numCol="1" spcCol="1270" anchor="ctr" anchorCtr="0">
          <a:noAutofit/>
        </a:bodyPr>
        <a:lstStyle/>
        <a:p>
          <a:pPr marL="0" lvl="0" indent="0" algn="l" defTabSz="844550">
            <a:lnSpc>
              <a:spcPct val="90000"/>
            </a:lnSpc>
            <a:spcBef>
              <a:spcPct val="0"/>
            </a:spcBef>
            <a:spcAft>
              <a:spcPct val="35000"/>
            </a:spcAft>
            <a:buNone/>
          </a:pPr>
          <a:r>
            <a:rPr lang="en-US" sz="1900" kern="1200" dirty="0"/>
            <a:t>In the public sector, only the Head of Procurement may procure low value items unless delegated in writing by the accounting officer to the user department</a:t>
          </a:r>
        </a:p>
      </dsp:txBody>
      <dsp:txXfrm>
        <a:off x="1517946" y="1643360"/>
        <a:ext cx="6171319" cy="1314239"/>
      </dsp:txXfrm>
    </dsp:sp>
    <dsp:sp modelId="{47E8B472-C525-4243-A00A-E1D8E335C838}">
      <dsp:nvSpPr>
        <dsp:cNvPr id="0" name=""/>
        <dsp:cNvSpPr/>
      </dsp:nvSpPr>
      <dsp:spPr>
        <a:xfrm>
          <a:off x="0" y="3286160"/>
          <a:ext cx="7689266" cy="131423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F10E96-3BA7-485F-A5A5-8F3C8F8B2FC6}">
      <dsp:nvSpPr>
        <dsp:cNvPr id="0" name=""/>
        <dsp:cNvSpPr/>
      </dsp:nvSpPr>
      <dsp:spPr>
        <a:xfrm>
          <a:off x="397557" y="3581863"/>
          <a:ext cx="722831" cy="72283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6777DB-2020-4261-9D77-CDFE258EE13C}">
      <dsp:nvSpPr>
        <dsp:cNvPr id="0" name=""/>
        <dsp:cNvSpPr/>
      </dsp:nvSpPr>
      <dsp:spPr>
        <a:xfrm>
          <a:off x="1517946" y="3286160"/>
          <a:ext cx="6171319" cy="13142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9090" tIns="139090" rIns="139090" bIns="139090" numCol="1" spcCol="1270" anchor="ctr" anchorCtr="0">
          <a:noAutofit/>
        </a:bodyPr>
        <a:lstStyle/>
        <a:p>
          <a:pPr marL="0" lvl="0" indent="0" algn="l" defTabSz="844550">
            <a:lnSpc>
              <a:spcPct val="90000"/>
            </a:lnSpc>
            <a:spcBef>
              <a:spcPct val="0"/>
            </a:spcBef>
            <a:spcAft>
              <a:spcPct val="35000"/>
            </a:spcAft>
            <a:buNone/>
          </a:pPr>
          <a:r>
            <a:rPr lang="en-US" sz="1900" kern="1200"/>
            <a:t>The goods are procured from well-known market suppliers at the prevailing market rate</a:t>
          </a:r>
        </a:p>
      </dsp:txBody>
      <dsp:txXfrm>
        <a:off x="1517946" y="3286160"/>
        <a:ext cx="6171319" cy="131423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196564-3BEF-47A6-947A-F120E976C685}">
      <dsp:nvSpPr>
        <dsp:cNvPr id="0" name=""/>
        <dsp:cNvSpPr/>
      </dsp:nvSpPr>
      <dsp:spPr>
        <a:xfrm>
          <a:off x="0" y="3669"/>
          <a:ext cx="6844144" cy="7815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9030BEF-287A-416B-902D-F55642282DB4}">
      <dsp:nvSpPr>
        <dsp:cNvPr id="0" name=""/>
        <dsp:cNvSpPr/>
      </dsp:nvSpPr>
      <dsp:spPr>
        <a:xfrm>
          <a:off x="236421" y="179520"/>
          <a:ext cx="429857" cy="4298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6172EC-1126-4087-9CA7-6006245D36E0}">
      <dsp:nvSpPr>
        <dsp:cNvPr id="0" name=""/>
        <dsp:cNvSpPr/>
      </dsp:nvSpPr>
      <dsp:spPr>
        <a:xfrm>
          <a:off x="902700" y="3669"/>
          <a:ext cx="5941443" cy="781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715" tIns="82715" rIns="82715" bIns="82715" numCol="1" spcCol="1270" anchor="ctr" anchorCtr="0">
          <a:noAutofit/>
        </a:bodyPr>
        <a:lstStyle/>
        <a:p>
          <a:pPr marL="0" lvl="0" indent="0" algn="l" defTabSz="800100">
            <a:lnSpc>
              <a:spcPct val="90000"/>
            </a:lnSpc>
            <a:spcBef>
              <a:spcPct val="0"/>
            </a:spcBef>
            <a:spcAft>
              <a:spcPct val="35000"/>
            </a:spcAft>
            <a:buNone/>
          </a:pPr>
          <a:r>
            <a:rPr lang="en-US" sz="1800" kern="1200"/>
            <a:t>The intention to form a framework contracting</a:t>
          </a:r>
        </a:p>
      </dsp:txBody>
      <dsp:txXfrm>
        <a:off x="902700" y="3669"/>
        <a:ext cx="5941443" cy="781558"/>
      </dsp:txXfrm>
    </dsp:sp>
    <dsp:sp modelId="{49640210-2278-4844-AC1C-8811BCE3DFF8}">
      <dsp:nvSpPr>
        <dsp:cNvPr id="0" name=""/>
        <dsp:cNvSpPr/>
      </dsp:nvSpPr>
      <dsp:spPr>
        <a:xfrm>
          <a:off x="0" y="980617"/>
          <a:ext cx="6844144" cy="7815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22DD70-436E-41C8-9409-C501CF92EB67}">
      <dsp:nvSpPr>
        <dsp:cNvPr id="0" name=""/>
        <dsp:cNvSpPr/>
      </dsp:nvSpPr>
      <dsp:spPr>
        <a:xfrm>
          <a:off x="236421" y="1156468"/>
          <a:ext cx="429857" cy="4298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AC73C9F-586A-4E07-AA09-541D3F3F3F06}">
      <dsp:nvSpPr>
        <dsp:cNvPr id="0" name=""/>
        <dsp:cNvSpPr/>
      </dsp:nvSpPr>
      <dsp:spPr>
        <a:xfrm>
          <a:off x="902700" y="980617"/>
          <a:ext cx="5941443" cy="781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715" tIns="82715" rIns="82715" bIns="82715" numCol="1" spcCol="1270" anchor="ctr" anchorCtr="0">
          <a:noAutofit/>
        </a:bodyPr>
        <a:lstStyle/>
        <a:p>
          <a:pPr marL="0" lvl="0" indent="0" algn="l" defTabSz="800100">
            <a:lnSpc>
              <a:spcPct val="90000"/>
            </a:lnSpc>
            <a:spcBef>
              <a:spcPct val="0"/>
            </a:spcBef>
            <a:spcAft>
              <a:spcPct val="35000"/>
            </a:spcAft>
            <a:buNone/>
          </a:pPr>
          <a:r>
            <a:rPr lang="en-US" sz="1800" kern="1200"/>
            <a:t>Whether the framework is to be established with a single or multiple suppliers</a:t>
          </a:r>
        </a:p>
      </dsp:txBody>
      <dsp:txXfrm>
        <a:off x="902700" y="980617"/>
        <a:ext cx="5941443" cy="781558"/>
      </dsp:txXfrm>
    </dsp:sp>
    <dsp:sp modelId="{86EC8278-411E-49D6-BDAC-6D21652BCA15}">
      <dsp:nvSpPr>
        <dsp:cNvPr id="0" name=""/>
        <dsp:cNvSpPr/>
      </dsp:nvSpPr>
      <dsp:spPr>
        <a:xfrm>
          <a:off x="0" y="1957566"/>
          <a:ext cx="6844144" cy="7815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49B881-3213-4D44-A4F0-1860A113C890}">
      <dsp:nvSpPr>
        <dsp:cNvPr id="0" name=""/>
        <dsp:cNvSpPr/>
      </dsp:nvSpPr>
      <dsp:spPr>
        <a:xfrm>
          <a:off x="236421" y="2133416"/>
          <a:ext cx="429857" cy="4298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7980277-B4F5-4D90-8C0B-81481F13461E}">
      <dsp:nvSpPr>
        <dsp:cNvPr id="0" name=""/>
        <dsp:cNvSpPr/>
      </dsp:nvSpPr>
      <dsp:spPr>
        <a:xfrm>
          <a:off x="902700" y="1957566"/>
          <a:ext cx="5941443" cy="781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715" tIns="82715" rIns="82715" bIns="82715" numCol="1" spcCol="1270" anchor="ctr" anchorCtr="0">
          <a:noAutofit/>
        </a:bodyPr>
        <a:lstStyle/>
        <a:p>
          <a:pPr marL="0" lvl="0" indent="0" algn="l" defTabSz="800100">
            <a:lnSpc>
              <a:spcPct val="90000"/>
            </a:lnSpc>
            <a:spcBef>
              <a:spcPct val="0"/>
            </a:spcBef>
            <a:spcAft>
              <a:spcPct val="35000"/>
            </a:spcAft>
            <a:buNone/>
          </a:pPr>
          <a:r>
            <a:rPr lang="en-US" sz="1800" kern="1200"/>
            <a:t>The time duration of the framework</a:t>
          </a:r>
        </a:p>
      </dsp:txBody>
      <dsp:txXfrm>
        <a:off x="902700" y="1957566"/>
        <a:ext cx="5941443" cy="781558"/>
      </dsp:txXfrm>
    </dsp:sp>
    <dsp:sp modelId="{A83E9B93-1FD2-4849-B39F-6FE31EEF9E89}">
      <dsp:nvSpPr>
        <dsp:cNvPr id="0" name=""/>
        <dsp:cNvSpPr/>
      </dsp:nvSpPr>
      <dsp:spPr>
        <a:xfrm>
          <a:off x="0" y="2934514"/>
          <a:ext cx="6844144" cy="7815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5B17D4-8C6F-4248-A532-93804ED79912}">
      <dsp:nvSpPr>
        <dsp:cNvPr id="0" name=""/>
        <dsp:cNvSpPr/>
      </dsp:nvSpPr>
      <dsp:spPr>
        <a:xfrm>
          <a:off x="236421" y="3110365"/>
          <a:ext cx="429857" cy="42985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78E7D6-FDD5-4DF1-8547-79C85084B0EB}">
      <dsp:nvSpPr>
        <dsp:cNvPr id="0" name=""/>
        <dsp:cNvSpPr/>
      </dsp:nvSpPr>
      <dsp:spPr>
        <a:xfrm>
          <a:off x="902700" y="2934514"/>
          <a:ext cx="5941443" cy="781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715" tIns="82715" rIns="82715" bIns="82715" numCol="1" spcCol="1270" anchor="ctr" anchorCtr="0">
          <a:noAutofit/>
        </a:bodyPr>
        <a:lstStyle/>
        <a:p>
          <a:pPr marL="0" lvl="0" indent="0" algn="l" defTabSz="800100">
            <a:lnSpc>
              <a:spcPct val="90000"/>
            </a:lnSpc>
            <a:spcBef>
              <a:spcPct val="0"/>
            </a:spcBef>
            <a:spcAft>
              <a:spcPct val="35000"/>
            </a:spcAft>
            <a:buNone/>
          </a:pPr>
          <a:r>
            <a:rPr lang="en-US" sz="1800" kern="1200" dirty="0"/>
            <a:t>The total estimates of the value, volume/quantity or the scope work expected during the framework duration; and</a:t>
          </a:r>
        </a:p>
      </dsp:txBody>
      <dsp:txXfrm>
        <a:off x="902700" y="2934514"/>
        <a:ext cx="5941443" cy="781558"/>
      </dsp:txXfrm>
    </dsp:sp>
    <dsp:sp modelId="{465177F0-0AD7-4A25-A285-9527F8C8DB88}">
      <dsp:nvSpPr>
        <dsp:cNvPr id="0" name=""/>
        <dsp:cNvSpPr/>
      </dsp:nvSpPr>
      <dsp:spPr>
        <a:xfrm>
          <a:off x="0" y="3911462"/>
          <a:ext cx="6844144" cy="7815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61E313-714A-4300-B992-FB1EBF5A629D}">
      <dsp:nvSpPr>
        <dsp:cNvPr id="0" name=""/>
        <dsp:cNvSpPr/>
      </dsp:nvSpPr>
      <dsp:spPr>
        <a:xfrm>
          <a:off x="236421" y="4087313"/>
          <a:ext cx="429857" cy="42985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5EB90D9-9959-466D-ABC1-C2ACC661EB91}">
      <dsp:nvSpPr>
        <dsp:cNvPr id="0" name=""/>
        <dsp:cNvSpPr/>
      </dsp:nvSpPr>
      <dsp:spPr>
        <a:xfrm>
          <a:off x="902700" y="3911462"/>
          <a:ext cx="5941443" cy="781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2715" tIns="82715" rIns="82715" bIns="82715" numCol="1" spcCol="1270" anchor="ctr" anchorCtr="0">
          <a:noAutofit/>
        </a:bodyPr>
        <a:lstStyle/>
        <a:p>
          <a:pPr marL="0" lvl="0" indent="0" algn="l" defTabSz="800100">
            <a:lnSpc>
              <a:spcPct val="90000"/>
            </a:lnSpc>
            <a:spcBef>
              <a:spcPct val="0"/>
            </a:spcBef>
            <a:spcAft>
              <a:spcPct val="35000"/>
            </a:spcAft>
            <a:buNone/>
          </a:pPr>
          <a:r>
            <a:rPr lang="en-US" sz="1800" kern="1200"/>
            <a:t>The type of the framework arrangement to be established</a:t>
          </a:r>
        </a:p>
      </dsp:txBody>
      <dsp:txXfrm>
        <a:off x="902700" y="3911462"/>
        <a:ext cx="5941443" cy="78155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321F6A-B358-47A1-A6EF-2F6EA4C2294B}">
      <dsp:nvSpPr>
        <dsp:cNvPr id="0" name=""/>
        <dsp:cNvSpPr/>
      </dsp:nvSpPr>
      <dsp:spPr>
        <a:xfrm>
          <a:off x="0" y="578"/>
          <a:ext cx="7232073" cy="13534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DC4ED8-E8D8-46DF-9113-BC2AAA622910}">
      <dsp:nvSpPr>
        <dsp:cNvPr id="0" name=""/>
        <dsp:cNvSpPr/>
      </dsp:nvSpPr>
      <dsp:spPr>
        <a:xfrm>
          <a:off x="409420" y="305106"/>
          <a:ext cx="744400" cy="7444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817584-B0FE-4CBE-8A79-7132B2BE531D}">
      <dsp:nvSpPr>
        <dsp:cNvPr id="0" name=""/>
        <dsp:cNvSpPr/>
      </dsp:nvSpPr>
      <dsp:spPr>
        <a:xfrm>
          <a:off x="1563242" y="578"/>
          <a:ext cx="5668830" cy="13534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241" tIns="143241" rIns="143241" bIns="143241" numCol="1" spcCol="1270" anchor="ctr" anchorCtr="0">
          <a:noAutofit/>
        </a:bodyPr>
        <a:lstStyle/>
        <a:p>
          <a:pPr marL="0" lvl="0" indent="0" algn="l" defTabSz="711200">
            <a:lnSpc>
              <a:spcPct val="90000"/>
            </a:lnSpc>
            <a:spcBef>
              <a:spcPct val="0"/>
            </a:spcBef>
            <a:spcAft>
              <a:spcPct val="35000"/>
            </a:spcAft>
            <a:buNone/>
          </a:pPr>
          <a:r>
            <a:rPr lang="en-US" sz="1600" kern="1200"/>
            <a:t>In conclusion, procurement methods for goods, services, and works are guided by established thresholds that help organizations select the most appropriate approach based on factors like urgency, value, and complexity</a:t>
          </a:r>
        </a:p>
      </dsp:txBody>
      <dsp:txXfrm>
        <a:off x="1563242" y="578"/>
        <a:ext cx="5668830" cy="1353456"/>
      </dsp:txXfrm>
    </dsp:sp>
    <dsp:sp modelId="{BCDF89EF-20FB-4A69-B7BE-646148C40EA5}">
      <dsp:nvSpPr>
        <dsp:cNvPr id="0" name=""/>
        <dsp:cNvSpPr/>
      </dsp:nvSpPr>
      <dsp:spPr>
        <a:xfrm>
          <a:off x="0" y="1692398"/>
          <a:ext cx="7232073" cy="13534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2B47995-8E22-4D2E-9E81-FB53230D4661}">
      <dsp:nvSpPr>
        <dsp:cNvPr id="0" name=""/>
        <dsp:cNvSpPr/>
      </dsp:nvSpPr>
      <dsp:spPr>
        <a:xfrm>
          <a:off x="409420" y="1996926"/>
          <a:ext cx="744400" cy="7444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3B43575-41B5-48BE-AC88-55699865585A}">
      <dsp:nvSpPr>
        <dsp:cNvPr id="0" name=""/>
        <dsp:cNvSpPr/>
      </dsp:nvSpPr>
      <dsp:spPr>
        <a:xfrm>
          <a:off x="1563242" y="1692398"/>
          <a:ext cx="5668830" cy="13534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241" tIns="143241" rIns="143241" bIns="143241" numCol="1" spcCol="1270" anchor="ctr" anchorCtr="0">
          <a:noAutofit/>
        </a:bodyPr>
        <a:lstStyle/>
        <a:p>
          <a:pPr marL="0" lvl="0" indent="0" algn="l" defTabSz="711200">
            <a:lnSpc>
              <a:spcPct val="90000"/>
            </a:lnSpc>
            <a:spcBef>
              <a:spcPct val="0"/>
            </a:spcBef>
            <a:spcAft>
              <a:spcPct val="35000"/>
            </a:spcAft>
            <a:buNone/>
          </a:pPr>
          <a:r>
            <a:rPr lang="en-US" sz="1600" kern="1200" dirty="0"/>
            <a:t>The open tender method stands out for its transparency and competitiveness, while restricted tendering and direct procurement cater to specific circumstances where fewer suppliers are available, or urgency is paramount</a:t>
          </a:r>
        </a:p>
      </dsp:txBody>
      <dsp:txXfrm>
        <a:off x="1563242" y="1692398"/>
        <a:ext cx="5668830" cy="1353456"/>
      </dsp:txXfrm>
    </dsp:sp>
    <dsp:sp modelId="{964A22D6-BFE5-4A3B-9E22-85E07369A71F}">
      <dsp:nvSpPr>
        <dsp:cNvPr id="0" name=""/>
        <dsp:cNvSpPr/>
      </dsp:nvSpPr>
      <dsp:spPr>
        <a:xfrm>
          <a:off x="0" y="3384219"/>
          <a:ext cx="7232073" cy="135345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4DE93F-DE06-493A-8826-31E54A3FA932}">
      <dsp:nvSpPr>
        <dsp:cNvPr id="0" name=""/>
        <dsp:cNvSpPr/>
      </dsp:nvSpPr>
      <dsp:spPr>
        <a:xfrm>
          <a:off x="409420" y="3688746"/>
          <a:ext cx="744400" cy="7444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0C8BD2A-C6AE-4DC9-B7FD-A47AE188B478}">
      <dsp:nvSpPr>
        <dsp:cNvPr id="0" name=""/>
        <dsp:cNvSpPr/>
      </dsp:nvSpPr>
      <dsp:spPr>
        <a:xfrm>
          <a:off x="1563242" y="3384219"/>
          <a:ext cx="5668830" cy="13534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241" tIns="143241" rIns="143241" bIns="143241" numCol="1" spcCol="1270" anchor="ctr" anchorCtr="0">
          <a:noAutofit/>
        </a:bodyPr>
        <a:lstStyle/>
        <a:p>
          <a:pPr marL="0" lvl="0" indent="0" algn="l" defTabSz="711200">
            <a:lnSpc>
              <a:spcPct val="90000"/>
            </a:lnSpc>
            <a:spcBef>
              <a:spcPct val="0"/>
            </a:spcBef>
            <a:spcAft>
              <a:spcPct val="35000"/>
            </a:spcAft>
            <a:buNone/>
          </a:pPr>
          <a:r>
            <a:rPr lang="en-US" sz="1600" kern="1200"/>
            <a:t>Ultimately, adherence to the threshold matrix ensures that procurement practices are both efficient and aligned with regulatory frameworks, promoting fair competition and effective resource management</a:t>
          </a:r>
        </a:p>
      </dsp:txBody>
      <dsp:txXfrm>
        <a:off x="1563242" y="3384219"/>
        <a:ext cx="5668830" cy="135345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AE7C01-7FE0-40F5-A7A7-27E6B0003DD6}">
      <dsp:nvSpPr>
        <dsp:cNvPr id="0" name=""/>
        <dsp:cNvSpPr/>
      </dsp:nvSpPr>
      <dsp:spPr>
        <a:xfrm>
          <a:off x="0" y="3593"/>
          <a:ext cx="7455294" cy="765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45EEB7-AC8C-4B39-AA90-DAA49A3A9587}">
      <dsp:nvSpPr>
        <dsp:cNvPr id="0" name=""/>
        <dsp:cNvSpPr/>
      </dsp:nvSpPr>
      <dsp:spPr>
        <a:xfrm>
          <a:off x="231539" y="175813"/>
          <a:ext cx="420981" cy="42098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099C4B-D8BC-4EC0-91F3-BB60F02EAEC7}">
      <dsp:nvSpPr>
        <dsp:cNvPr id="0" name=""/>
        <dsp:cNvSpPr/>
      </dsp:nvSpPr>
      <dsp:spPr>
        <a:xfrm>
          <a:off x="884060" y="3593"/>
          <a:ext cx="6571233" cy="76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07" tIns="81007" rIns="81007" bIns="81007" numCol="1" spcCol="1270" anchor="ctr" anchorCtr="0">
          <a:noAutofit/>
        </a:bodyPr>
        <a:lstStyle/>
        <a:p>
          <a:pPr marL="0" lvl="0" indent="0" algn="l" defTabSz="666750">
            <a:lnSpc>
              <a:spcPct val="90000"/>
            </a:lnSpc>
            <a:spcBef>
              <a:spcPct val="0"/>
            </a:spcBef>
            <a:spcAft>
              <a:spcPct val="35000"/>
            </a:spcAft>
            <a:buNone/>
          </a:pPr>
          <a:r>
            <a:rPr lang="en-US" sz="1500" kern="1200"/>
            <a:t>What is a procurement threshold, and how does it influence the selection of procurement methods?</a:t>
          </a:r>
        </a:p>
      </dsp:txBody>
      <dsp:txXfrm>
        <a:off x="884060" y="3593"/>
        <a:ext cx="6571233" cy="765420"/>
      </dsp:txXfrm>
    </dsp:sp>
    <dsp:sp modelId="{0ABFEBD0-1FE7-4DE4-B7D8-89603367DCF7}">
      <dsp:nvSpPr>
        <dsp:cNvPr id="0" name=""/>
        <dsp:cNvSpPr/>
      </dsp:nvSpPr>
      <dsp:spPr>
        <a:xfrm>
          <a:off x="0" y="960368"/>
          <a:ext cx="7455294" cy="765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42F00A-C083-49D2-9173-376F067AAB10}">
      <dsp:nvSpPr>
        <dsp:cNvPr id="0" name=""/>
        <dsp:cNvSpPr/>
      </dsp:nvSpPr>
      <dsp:spPr>
        <a:xfrm>
          <a:off x="231539" y="1132588"/>
          <a:ext cx="420981" cy="42098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6A9E50-AB62-4B3A-AE20-FB967CD6E786}">
      <dsp:nvSpPr>
        <dsp:cNvPr id="0" name=""/>
        <dsp:cNvSpPr/>
      </dsp:nvSpPr>
      <dsp:spPr>
        <a:xfrm>
          <a:off x="884060" y="960368"/>
          <a:ext cx="6571233" cy="76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07" tIns="81007" rIns="81007" bIns="81007" numCol="1" spcCol="1270" anchor="ctr" anchorCtr="0">
          <a:noAutofit/>
        </a:bodyPr>
        <a:lstStyle/>
        <a:p>
          <a:pPr marL="0" lvl="0" indent="0" algn="l" defTabSz="666750">
            <a:lnSpc>
              <a:spcPct val="90000"/>
            </a:lnSpc>
            <a:spcBef>
              <a:spcPct val="0"/>
            </a:spcBef>
            <a:spcAft>
              <a:spcPct val="35000"/>
            </a:spcAft>
            <a:buNone/>
          </a:pPr>
          <a:r>
            <a:rPr lang="en-US" sz="1500" kern="1200"/>
            <a:t>Describe the primary principles and conditions under which the open tendering method is favoured in procurement</a:t>
          </a:r>
        </a:p>
      </dsp:txBody>
      <dsp:txXfrm>
        <a:off x="884060" y="960368"/>
        <a:ext cx="6571233" cy="765420"/>
      </dsp:txXfrm>
    </dsp:sp>
    <dsp:sp modelId="{5091015E-4F6D-4B2E-AF05-5F6F16374C26}">
      <dsp:nvSpPr>
        <dsp:cNvPr id="0" name=""/>
        <dsp:cNvSpPr/>
      </dsp:nvSpPr>
      <dsp:spPr>
        <a:xfrm>
          <a:off x="0" y="1917143"/>
          <a:ext cx="7455294" cy="765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B6AEC5-CDA8-4978-BDC1-1B80DA9C0E66}">
      <dsp:nvSpPr>
        <dsp:cNvPr id="0" name=""/>
        <dsp:cNvSpPr/>
      </dsp:nvSpPr>
      <dsp:spPr>
        <a:xfrm>
          <a:off x="231539" y="2089363"/>
          <a:ext cx="420981" cy="42098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DC448CD-225B-4A98-A326-05A2094D25F9}">
      <dsp:nvSpPr>
        <dsp:cNvPr id="0" name=""/>
        <dsp:cNvSpPr/>
      </dsp:nvSpPr>
      <dsp:spPr>
        <a:xfrm>
          <a:off x="884060" y="1917143"/>
          <a:ext cx="6571233" cy="76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07" tIns="81007" rIns="81007" bIns="81007" numCol="1" spcCol="1270" anchor="ctr" anchorCtr="0">
          <a:noAutofit/>
        </a:bodyPr>
        <a:lstStyle/>
        <a:p>
          <a:pPr marL="0" lvl="0" indent="0" algn="l" defTabSz="666750">
            <a:lnSpc>
              <a:spcPct val="90000"/>
            </a:lnSpc>
            <a:spcBef>
              <a:spcPct val="0"/>
            </a:spcBef>
            <a:spcAft>
              <a:spcPct val="35000"/>
            </a:spcAft>
            <a:buNone/>
          </a:pPr>
          <a:r>
            <a:rPr lang="en-US" sz="1500" kern="1200"/>
            <a:t>In what scenarios is restricted tendering used, and what are the key differences between restricted tendering and open tendering?</a:t>
          </a:r>
        </a:p>
      </dsp:txBody>
      <dsp:txXfrm>
        <a:off x="884060" y="1917143"/>
        <a:ext cx="6571233" cy="765420"/>
      </dsp:txXfrm>
    </dsp:sp>
    <dsp:sp modelId="{1718F2A1-D088-4BED-90C6-A6A6266B7180}">
      <dsp:nvSpPr>
        <dsp:cNvPr id="0" name=""/>
        <dsp:cNvSpPr/>
      </dsp:nvSpPr>
      <dsp:spPr>
        <a:xfrm>
          <a:off x="0" y="2873919"/>
          <a:ext cx="7455294" cy="765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224BAB-0946-4123-BF02-52FFE4D87A32}">
      <dsp:nvSpPr>
        <dsp:cNvPr id="0" name=""/>
        <dsp:cNvSpPr/>
      </dsp:nvSpPr>
      <dsp:spPr>
        <a:xfrm>
          <a:off x="231539" y="3046138"/>
          <a:ext cx="420981" cy="42098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D8327E4-A011-4FFD-8688-CF29846AF559}">
      <dsp:nvSpPr>
        <dsp:cNvPr id="0" name=""/>
        <dsp:cNvSpPr/>
      </dsp:nvSpPr>
      <dsp:spPr>
        <a:xfrm>
          <a:off x="884060" y="2873919"/>
          <a:ext cx="6571233" cy="76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07" tIns="81007" rIns="81007" bIns="81007" numCol="1" spcCol="1270" anchor="ctr" anchorCtr="0">
          <a:noAutofit/>
        </a:bodyPr>
        <a:lstStyle/>
        <a:p>
          <a:pPr marL="0" lvl="0" indent="0" algn="l" defTabSz="666750">
            <a:lnSpc>
              <a:spcPct val="90000"/>
            </a:lnSpc>
            <a:spcBef>
              <a:spcPct val="0"/>
            </a:spcBef>
            <a:spcAft>
              <a:spcPct val="35000"/>
            </a:spcAft>
            <a:buNone/>
          </a:pPr>
          <a:r>
            <a:rPr lang="en-US" sz="1500" kern="1200"/>
            <a:t>What are the circumstances under which direct procurement is considered acceptable, and why is it the least preferred method in public procurement?</a:t>
          </a:r>
        </a:p>
      </dsp:txBody>
      <dsp:txXfrm>
        <a:off x="884060" y="2873919"/>
        <a:ext cx="6571233" cy="765420"/>
      </dsp:txXfrm>
    </dsp:sp>
    <dsp:sp modelId="{B37C605D-6A44-4EDA-B9C3-632A60E089E0}">
      <dsp:nvSpPr>
        <dsp:cNvPr id="0" name=""/>
        <dsp:cNvSpPr/>
      </dsp:nvSpPr>
      <dsp:spPr>
        <a:xfrm>
          <a:off x="0" y="3830694"/>
          <a:ext cx="7455294" cy="76542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1675FF-0724-4CE2-9678-4086C5FBD0D4}">
      <dsp:nvSpPr>
        <dsp:cNvPr id="0" name=""/>
        <dsp:cNvSpPr/>
      </dsp:nvSpPr>
      <dsp:spPr>
        <a:xfrm>
          <a:off x="231539" y="4002913"/>
          <a:ext cx="420981" cy="42098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1A289C-9E6D-4BCC-9B55-84AFAE6875B3}">
      <dsp:nvSpPr>
        <dsp:cNvPr id="0" name=""/>
        <dsp:cNvSpPr/>
      </dsp:nvSpPr>
      <dsp:spPr>
        <a:xfrm>
          <a:off x="884060" y="3830694"/>
          <a:ext cx="6571233" cy="7654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007" tIns="81007" rIns="81007" bIns="81007" numCol="1" spcCol="1270" anchor="ctr" anchorCtr="0">
          <a:noAutofit/>
        </a:bodyPr>
        <a:lstStyle/>
        <a:p>
          <a:pPr marL="0" lvl="0" indent="0" algn="l" defTabSz="666750">
            <a:lnSpc>
              <a:spcPct val="90000"/>
            </a:lnSpc>
            <a:spcBef>
              <a:spcPct val="0"/>
            </a:spcBef>
            <a:spcAft>
              <a:spcPct val="35000"/>
            </a:spcAft>
            <a:buNone/>
          </a:pPr>
          <a:r>
            <a:rPr lang="en-US" sz="1500" kern="1200"/>
            <a:t>Explain the concept of framework agreements in procurement</a:t>
          </a:r>
        </a:p>
      </dsp:txBody>
      <dsp:txXfrm>
        <a:off x="884060" y="3830694"/>
        <a:ext cx="6571233" cy="76542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284A420-F50C-4C2C-B88E-E6F4EF504B6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893A6D2E-5228-4998-9E24-EFCCA024675E}"/>
              </a:ext>
            </a:extLst>
          </p:cNvPr>
          <p:cNvSpPr/>
          <p:nvPr/>
        </p:nvSpPr>
        <p:spPr>
          <a:xfrm>
            <a:off x="0" y="-2"/>
            <a:ext cx="12188952" cy="3567547"/>
          </a:xfrm>
          <a:prstGeom prst="rect">
            <a:avLst/>
          </a:prstGeom>
          <a:ln>
            <a:noFill/>
          </a:ln>
          <a:effectLst>
            <a:outerShdw blurRad="228600" dist="152400" dir="5460000" sx="95000" sy="95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59D878C-9930-44AF-AE18-FCA0DAE10D39}"/>
              </a:ext>
            </a:extLst>
          </p:cNvPr>
          <p:cNvSpPr>
            <a:spLocks noGrp="1"/>
          </p:cNvSpPr>
          <p:nvPr>
            <p:ph type="ctrTitle"/>
          </p:nvPr>
        </p:nvSpPr>
        <p:spPr>
          <a:xfrm>
            <a:off x="761802" y="852055"/>
            <a:ext cx="10380572" cy="2581463"/>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82D608-1F8D-47BB-B595-43B7BEACA90A}"/>
              </a:ext>
            </a:extLst>
          </p:cNvPr>
          <p:cNvSpPr>
            <a:spLocks noGrp="1"/>
          </p:cNvSpPr>
          <p:nvPr>
            <p:ph type="subTitle" idx="1"/>
          </p:nvPr>
        </p:nvSpPr>
        <p:spPr>
          <a:xfrm>
            <a:off x="761802" y="3754582"/>
            <a:ext cx="10380572" cy="2244436"/>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C2D3C1DA-DAC9-422B-9450-54A7E03B3DE0}"/>
              </a:ext>
            </a:extLst>
          </p:cNvPr>
          <p:cNvSpPr>
            <a:spLocks noGrp="1"/>
          </p:cNvSpPr>
          <p:nvPr>
            <p:ph type="dt" sz="half" idx="10"/>
          </p:nvPr>
        </p:nvSpPr>
        <p:spPr/>
        <p:txBody>
          <a:bodyPr/>
          <a:lstStyle/>
          <a:p>
            <a:fld id="{3341EE12-F28E-4B03-A404-A8FCAE0F6316}" type="datetime1">
              <a:rPr lang="en-US" smtClean="0"/>
              <a:t>10/12/2024</a:t>
            </a:fld>
            <a:endParaRPr lang="en-US" dirty="0"/>
          </a:p>
        </p:txBody>
      </p:sp>
      <p:sp>
        <p:nvSpPr>
          <p:cNvPr id="5" name="Footer Placeholder 4">
            <a:extLst>
              <a:ext uri="{FF2B5EF4-FFF2-40B4-BE49-F238E27FC236}">
                <a16:creationId xmlns:a16="http://schemas.microsoft.com/office/drawing/2014/main" id="{6739A2B9-3E23-4C08-A5CE-698861210A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12E61E-26F7-4369-8F2F-6D3CDF644D94}"/>
              </a:ext>
            </a:extLst>
          </p:cNvPr>
          <p:cNvSpPr>
            <a:spLocks noGrp="1"/>
          </p:cNvSpPr>
          <p:nvPr>
            <p:ph type="sldNum" sz="quarter" idx="12"/>
          </p:nvPr>
        </p:nvSpPr>
        <p:spPr/>
        <p:txBody>
          <a:bodyPr/>
          <a:lstStyle/>
          <a:p>
            <a:fld id="{B4A918BC-4D43-4B42-B3C0-E7EBE25E6AF0}" type="slidenum">
              <a:rPr lang="en-US" smtClean="0"/>
              <a:t>‹#›</a:t>
            </a:fld>
            <a:endParaRPr lang="en-US" dirty="0"/>
          </a:p>
        </p:txBody>
      </p:sp>
      <p:cxnSp>
        <p:nvCxnSpPr>
          <p:cNvPr id="23" name="Straight Connector 22">
            <a:extLst>
              <a:ext uri="{FF2B5EF4-FFF2-40B4-BE49-F238E27FC236}">
                <a16:creationId xmlns:a16="http://schemas.microsoft.com/office/drawing/2014/main" id="{3ADB48DB-8E25-4F2F-8C02-5B793937255F}"/>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32BA7E3-7313-49C8-A245-A85BDEB13EB3}"/>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0652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62CCA-8D32-44C3-809A-54D0245B8ABF}"/>
              </a:ext>
            </a:extLst>
          </p:cNvPr>
          <p:cNvSpPr>
            <a:spLocks noGrp="1"/>
          </p:cNvSpPr>
          <p:nvPr>
            <p:ph type="title"/>
          </p:nvPr>
        </p:nvSpPr>
        <p:spPr>
          <a:xfrm>
            <a:off x="761801" y="858982"/>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689041-349C-49F8-B155-6F5862873736}"/>
              </a:ext>
            </a:extLst>
          </p:cNvPr>
          <p:cNvSpPr>
            <a:spLocks noGrp="1"/>
          </p:cNvSpPr>
          <p:nvPr>
            <p:ph idx="1"/>
          </p:nvPr>
        </p:nvSpPr>
        <p:spPr>
          <a:xfrm>
            <a:off x="761799" y="2750126"/>
            <a:ext cx="10381205" cy="3261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35E088-72B1-425B-B53B-81B134826169}"/>
              </a:ext>
            </a:extLst>
          </p:cNvPr>
          <p:cNvSpPr>
            <a:spLocks noGrp="1"/>
          </p:cNvSpPr>
          <p:nvPr>
            <p:ph type="dt" sz="half" idx="10"/>
          </p:nvPr>
        </p:nvSpPr>
        <p:spPr/>
        <p:txBody>
          <a:bodyPr/>
          <a:lstStyle/>
          <a:p>
            <a:fld id="{1962799E-EB8E-4038-8063-81BB57C732D4}" type="datetime1">
              <a:rPr lang="en-US" smtClean="0"/>
              <a:t>10/12/2024</a:t>
            </a:fld>
            <a:endParaRPr lang="en-US"/>
          </a:p>
        </p:txBody>
      </p:sp>
      <p:sp>
        <p:nvSpPr>
          <p:cNvPr id="5" name="Footer Placeholder 4">
            <a:extLst>
              <a:ext uri="{FF2B5EF4-FFF2-40B4-BE49-F238E27FC236}">
                <a16:creationId xmlns:a16="http://schemas.microsoft.com/office/drawing/2014/main" id="{89180451-8BF9-48B2-8E6A-9E15C83357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68196E-3A76-4417-BFD8-4400D16E07EA}"/>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258422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CFB183B-99B9-4420-AB2D-070568510522}"/>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76DF62B9-1876-4EEB-929D-B46F98265E34}"/>
              </a:ext>
            </a:extLst>
          </p:cNvPr>
          <p:cNvSpPr/>
          <p:nvPr/>
        </p:nvSpPr>
        <p:spPr>
          <a:xfrm>
            <a:off x="0" y="-2"/>
            <a:ext cx="12192000" cy="3862064"/>
          </a:xfrm>
          <a:prstGeom prst="rect">
            <a:avLst/>
          </a:prstGeom>
          <a:ln>
            <a:noFill/>
          </a:ln>
          <a:effectLst>
            <a:outerShdw blurRad="203200" dist="127000" dir="5460000" sx="96000" sy="96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B5F0E4DD-839A-4BD2-B5FA-FF319E87D037}"/>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7692C2FB-E558-4132-AAF5-EFCED0144BA2}"/>
              </a:ext>
            </a:extLst>
          </p:cNvPr>
          <p:cNvSpPr>
            <a:spLocks noGrp="1"/>
          </p:cNvSpPr>
          <p:nvPr>
            <p:ph type="title"/>
          </p:nvPr>
        </p:nvSpPr>
        <p:spPr>
          <a:xfrm>
            <a:off x="761801" y="852056"/>
            <a:ext cx="10380572" cy="257694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AA20424-DA4E-467F-AC0A-D44192A54F64}"/>
              </a:ext>
            </a:extLst>
          </p:cNvPr>
          <p:cNvSpPr>
            <a:spLocks noGrp="1"/>
          </p:cNvSpPr>
          <p:nvPr>
            <p:ph type="body" idx="1"/>
          </p:nvPr>
        </p:nvSpPr>
        <p:spPr>
          <a:xfrm>
            <a:off x="761797" y="4202832"/>
            <a:ext cx="10395116" cy="1789260"/>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B39F9C-ADA9-4225-9D74-193A8894ED7A}"/>
              </a:ext>
            </a:extLst>
          </p:cNvPr>
          <p:cNvSpPr>
            <a:spLocks noGrp="1"/>
          </p:cNvSpPr>
          <p:nvPr>
            <p:ph type="dt" sz="half" idx="10"/>
          </p:nvPr>
        </p:nvSpPr>
        <p:spPr>
          <a:xfrm>
            <a:off x="332481" y="6236208"/>
            <a:ext cx="3037459" cy="365125"/>
          </a:xfrm>
        </p:spPr>
        <p:txBody>
          <a:bodyPr/>
          <a:lstStyle/>
          <a:p>
            <a:fld id="{217A73C3-B243-44D3-809D-EF8FDFBD85D4}" type="datetime1">
              <a:rPr lang="en-US" smtClean="0"/>
              <a:t>10/12/2024</a:t>
            </a:fld>
            <a:endParaRPr lang="en-US" dirty="0"/>
          </a:p>
        </p:txBody>
      </p:sp>
      <p:sp>
        <p:nvSpPr>
          <p:cNvPr id="5" name="Footer Placeholder 4">
            <a:extLst>
              <a:ext uri="{FF2B5EF4-FFF2-40B4-BE49-F238E27FC236}">
                <a16:creationId xmlns:a16="http://schemas.microsoft.com/office/drawing/2014/main" id="{84057DEC-B96B-4D69-8B62-5156FDA6D9BB}"/>
              </a:ext>
            </a:extLst>
          </p:cNvPr>
          <p:cNvSpPr>
            <a:spLocks noGrp="1"/>
          </p:cNvSpPr>
          <p:nvPr>
            <p:ph type="ftr" sz="quarter" idx="11"/>
          </p:nvPr>
        </p:nvSpPr>
        <p:spPr>
          <a:xfrm>
            <a:off x="332481" y="237744"/>
            <a:ext cx="4114800" cy="365125"/>
          </a:xfrm>
        </p:spPr>
        <p:txBody>
          <a:bodyPr/>
          <a:lstStyle/>
          <a:p>
            <a:endParaRPr lang="en-US" dirty="0"/>
          </a:p>
        </p:txBody>
      </p:sp>
      <p:sp>
        <p:nvSpPr>
          <p:cNvPr id="6" name="Slide Number Placeholder 5">
            <a:extLst>
              <a:ext uri="{FF2B5EF4-FFF2-40B4-BE49-F238E27FC236}">
                <a16:creationId xmlns:a16="http://schemas.microsoft.com/office/drawing/2014/main" id="{A0BF4AC1-9934-43DC-B9AC-322612A74656}"/>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cxnSp>
        <p:nvCxnSpPr>
          <p:cNvPr id="11" name="Straight Connector 10">
            <a:extLst>
              <a:ext uri="{FF2B5EF4-FFF2-40B4-BE49-F238E27FC236}">
                <a16:creationId xmlns:a16="http://schemas.microsoft.com/office/drawing/2014/main" id="{4CBDA60A-39CD-41D4-8AE5-0FB7FD78559C}"/>
              </a:ext>
            </a:extLst>
          </p:cNvPr>
          <p:cNvCxnSpPr>
            <a:cxnSpLocks/>
          </p:cNvCxnSpPr>
          <p:nvPr/>
        </p:nvCxnSpPr>
        <p:spPr>
          <a:xfrm>
            <a:off x="11668155" y="852056"/>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2793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1CAF84-4A19-4D9A-9B82-46BCBED4F7BD}"/>
              </a:ext>
            </a:extLst>
          </p:cNvPr>
          <p:cNvSpPr>
            <a:spLocks noGrp="1"/>
          </p:cNvSpPr>
          <p:nvPr>
            <p:ph type="title"/>
          </p:nvPr>
        </p:nvSpPr>
        <p:spPr>
          <a:xfrm>
            <a:off x="761801" y="858982"/>
            <a:ext cx="10380573" cy="1432273"/>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5A373DD-26AC-4E69-A17C-538D9C7C6854}"/>
              </a:ext>
            </a:extLst>
          </p:cNvPr>
          <p:cNvSpPr>
            <a:spLocks noGrp="1"/>
          </p:cNvSpPr>
          <p:nvPr>
            <p:ph sz="half" idx="1"/>
          </p:nvPr>
        </p:nvSpPr>
        <p:spPr>
          <a:xfrm>
            <a:off x="761800"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AD30C23-A75F-45DF-BCCF-760C533AC7FA}"/>
              </a:ext>
            </a:extLst>
          </p:cNvPr>
          <p:cNvSpPr>
            <a:spLocks noGrp="1"/>
          </p:cNvSpPr>
          <p:nvPr>
            <p:ph sz="half" idx="2"/>
          </p:nvPr>
        </p:nvSpPr>
        <p:spPr>
          <a:xfrm>
            <a:off x="6097092" y="2833255"/>
            <a:ext cx="5045281" cy="3165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82C3974-73EC-4F1B-9E92-0E279ABEE5CD}"/>
              </a:ext>
            </a:extLst>
          </p:cNvPr>
          <p:cNvSpPr>
            <a:spLocks noGrp="1"/>
          </p:cNvSpPr>
          <p:nvPr>
            <p:ph type="dt" sz="half" idx="10"/>
          </p:nvPr>
        </p:nvSpPr>
        <p:spPr>
          <a:xfrm>
            <a:off x="332481" y="6236208"/>
            <a:ext cx="3037459" cy="365125"/>
          </a:xfrm>
        </p:spPr>
        <p:txBody>
          <a:bodyPr/>
          <a:lstStyle/>
          <a:p>
            <a:fld id="{C9B6D3E3-28E2-4380-A113-67698215C5F8}" type="datetime1">
              <a:rPr lang="en-US" smtClean="0"/>
              <a:t>10/12/2024</a:t>
            </a:fld>
            <a:endParaRPr lang="en-US" dirty="0"/>
          </a:p>
        </p:txBody>
      </p:sp>
      <p:sp>
        <p:nvSpPr>
          <p:cNvPr id="6" name="Footer Placeholder 5">
            <a:extLst>
              <a:ext uri="{FF2B5EF4-FFF2-40B4-BE49-F238E27FC236}">
                <a16:creationId xmlns:a16="http://schemas.microsoft.com/office/drawing/2014/main" id="{CC70B3F2-3F28-42A3-9701-A6F01F1B185A}"/>
              </a:ext>
            </a:extLst>
          </p:cNvPr>
          <p:cNvSpPr>
            <a:spLocks noGrp="1"/>
          </p:cNvSpPr>
          <p:nvPr>
            <p:ph type="ftr" sz="quarter" idx="11"/>
          </p:nvPr>
        </p:nvSpPr>
        <p:spPr>
          <a:xfrm>
            <a:off x="332481" y="237744"/>
            <a:ext cx="4114800" cy="365125"/>
          </a:xfrm>
        </p:spPr>
        <p:txBody>
          <a:bodyPr/>
          <a:lstStyle/>
          <a:p>
            <a:endParaRPr lang="en-US" dirty="0"/>
          </a:p>
        </p:txBody>
      </p:sp>
      <p:sp>
        <p:nvSpPr>
          <p:cNvPr id="7" name="Slide Number Placeholder 6">
            <a:extLst>
              <a:ext uri="{FF2B5EF4-FFF2-40B4-BE49-F238E27FC236}">
                <a16:creationId xmlns:a16="http://schemas.microsoft.com/office/drawing/2014/main" id="{E5E7A2FC-50E7-4972-9F28-E3AC4EF93D44}"/>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167114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65F85-77E6-4F6D-9FFA-5D76201B13E5}"/>
              </a:ext>
            </a:extLst>
          </p:cNvPr>
          <p:cNvSpPr>
            <a:spLocks noGrp="1"/>
          </p:cNvSpPr>
          <p:nvPr>
            <p:ph type="title"/>
          </p:nvPr>
        </p:nvSpPr>
        <p:spPr>
          <a:xfrm>
            <a:off x="761802" y="872836"/>
            <a:ext cx="10380572" cy="1427019"/>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DC6C0DAE-58D1-45D9-9FC4-B0864E332C08}"/>
              </a:ext>
            </a:extLst>
          </p:cNvPr>
          <p:cNvSpPr>
            <a:spLocks noGrp="1"/>
          </p:cNvSpPr>
          <p:nvPr>
            <p:ph type="body" idx="1"/>
          </p:nvPr>
        </p:nvSpPr>
        <p:spPr>
          <a:xfrm>
            <a:off x="761801" y="2713326"/>
            <a:ext cx="5023424"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D1E63D7-9812-4EA1-A0A2-14D974311FAD}"/>
              </a:ext>
            </a:extLst>
          </p:cNvPr>
          <p:cNvSpPr>
            <a:spLocks noGrp="1"/>
          </p:cNvSpPr>
          <p:nvPr>
            <p:ph sz="half" idx="2"/>
          </p:nvPr>
        </p:nvSpPr>
        <p:spPr>
          <a:xfrm>
            <a:off x="761801" y="3706091"/>
            <a:ext cx="5023424"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E4C5055B-04A0-47D3-90ED-135025F857F9}"/>
              </a:ext>
            </a:extLst>
          </p:cNvPr>
          <p:cNvSpPr>
            <a:spLocks noGrp="1"/>
          </p:cNvSpPr>
          <p:nvPr>
            <p:ph type="body" sz="quarter" idx="3"/>
          </p:nvPr>
        </p:nvSpPr>
        <p:spPr>
          <a:xfrm>
            <a:off x="6094211" y="2713326"/>
            <a:ext cx="5048163" cy="823912"/>
          </a:xfrm>
        </p:spPr>
        <p:txBody>
          <a:bodyPr anchor="b">
            <a:normAutofit/>
          </a:bodyPr>
          <a:lstStyle>
            <a:lvl1pPr marL="0" indent="0">
              <a:buNone/>
              <a:defRPr sz="2400" b="0" i="1" u="none"/>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936E6E-8F64-49E6-B57C-86CF92D1689E}"/>
              </a:ext>
            </a:extLst>
          </p:cNvPr>
          <p:cNvSpPr>
            <a:spLocks noGrp="1"/>
          </p:cNvSpPr>
          <p:nvPr>
            <p:ph sz="quarter" idx="4"/>
          </p:nvPr>
        </p:nvSpPr>
        <p:spPr>
          <a:xfrm>
            <a:off x="6094211" y="3706091"/>
            <a:ext cx="5048163" cy="233449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FFBEAD-2827-40DA-8338-2D691325F1B3}"/>
              </a:ext>
            </a:extLst>
          </p:cNvPr>
          <p:cNvSpPr>
            <a:spLocks noGrp="1"/>
          </p:cNvSpPr>
          <p:nvPr>
            <p:ph type="dt" sz="half" idx="10"/>
          </p:nvPr>
        </p:nvSpPr>
        <p:spPr>
          <a:xfrm>
            <a:off x="332481" y="6236208"/>
            <a:ext cx="3037459" cy="365125"/>
          </a:xfrm>
        </p:spPr>
        <p:txBody>
          <a:bodyPr/>
          <a:lstStyle/>
          <a:p>
            <a:fld id="{A9EFCB61-04AD-47C9-BF79-2BD8B9CEC07A}" type="datetime1">
              <a:rPr lang="en-US" smtClean="0"/>
              <a:t>10/12/2024</a:t>
            </a:fld>
            <a:endParaRPr lang="en-US" dirty="0"/>
          </a:p>
        </p:txBody>
      </p:sp>
      <p:sp>
        <p:nvSpPr>
          <p:cNvPr id="8" name="Footer Placeholder 7">
            <a:extLst>
              <a:ext uri="{FF2B5EF4-FFF2-40B4-BE49-F238E27FC236}">
                <a16:creationId xmlns:a16="http://schemas.microsoft.com/office/drawing/2014/main" id="{DF34B88D-9C6E-4A88-985C-3ED5057A1F65}"/>
              </a:ext>
            </a:extLst>
          </p:cNvPr>
          <p:cNvSpPr>
            <a:spLocks noGrp="1"/>
          </p:cNvSpPr>
          <p:nvPr>
            <p:ph type="ftr" sz="quarter" idx="11"/>
          </p:nvPr>
        </p:nvSpPr>
        <p:spPr>
          <a:xfrm>
            <a:off x="332481" y="237744"/>
            <a:ext cx="4114800" cy="365125"/>
          </a:xfrm>
        </p:spPr>
        <p:txBody>
          <a:bodyPr/>
          <a:lstStyle/>
          <a:p>
            <a:endParaRPr lang="en-US" dirty="0"/>
          </a:p>
        </p:txBody>
      </p:sp>
      <p:sp>
        <p:nvSpPr>
          <p:cNvPr id="9" name="Slide Number Placeholder 8">
            <a:extLst>
              <a:ext uri="{FF2B5EF4-FFF2-40B4-BE49-F238E27FC236}">
                <a16:creationId xmlns:a16="http://schemas.microsoft.com/office/drawing/2014/main" id="{880B6A32-2D15-425F-B6A9-146AFB5C1ACB}"/>
              </a:ext>
            </a:extLst>
          </p:cNvPr>
          <p:cNvSpPr>
            <a:spLocks noGrp="1"/>
          </p:cNvSpPr>
          <p:nvPr>
            <p:ph type="sldNum" sz="quarter" idx="12"/>
          </p:nvPr>
        </p:nvSpPr>
        <p:spPr>
          <a:xfrm>
            <a:off x="11289782" y="237744"/>
            <a:ext cx="756746" cy="365760"/>
          </a:xfrm>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3026554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81B7C-9BD5-4CF8-BAEB-A6CB78DA2F89}"/>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AD85F1D3-3353-4FC6-8854-51B0BFFD6D5A}"/>
              </a:ext>
            </a:extLst>
          </p:cNvPr>
          <p:cNvSpPr>
            <a:spLocks noGrp="1"/>
          </p:cNvSpPr>
          <p:nvPr>
            <p:ph type="dt" sz="half" idx="10"/>
          </p:nvPr>
        </p:nvSpPr>
        <p:spPr/>
        <p:txBody>
          <a:bodyPr/>
          <a:lstStyle/>
          <a:p>
            <a:fld id="{A4535E0C-D585-492F-8146-7493F4086301}" type="datetime1">
              <a:rPr lang="en-US" smtClean="0"/>
              <a:t>10/12/2024</a:t>
            </a:fld>
            <a:endParaRPr lang="en-US"/>
          </a:p>
        </p:txBody>
      </p:sp>
      <p:sp>
        <p:nvSpPr>
          <p:cNvPr id="4" name="Footer Placeholder 3">
            <a:extLst>
              <a:ext uri="{FF2B5EF4-FFF2-40B4-BE49-F238E27FC236}">
                <a16:creationId xmlns:a16="http://schemas.microsoft.com/office/drawing/2014/main" id="{F7226CE6-6BEB-46DB-BD4B-9B8AE89A1A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181BCCC-8B3F-40B3-91D5-52E53B2AAE11}"/>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278032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2C0FBB6-4CCA-4358-9DD5-CDF2173E63C8}"/>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8902559A-671A-4FDE-82C3-1CF8CFCF18EC}"/>
              </a:ext>
            </a:extLst>
          </p:cNvPr>
          <p:cNvSpPr>
            <a:spLocks noGrp="1"/>
          </p:cNvSpPr>
          <p:nvPr>
            <p:ph type="dt" sz="half" idx="10"/>
          </p:nvPr>
        </p:nvSpPr>
        <p:spPr/>
        <p:txBody>
          <a:bodyPr/>
          <a:lstStyle/>
          <a:p>
            <a:fld id="{8CE48390-48B5-49AB-B019-A7C8FB8C31F6}" type="datetime1">
              <a:rPr lang="en-US" smtClean="0"/>
              <a:t>10/12/2024</a:t>
            </a:fld>
            <a:endParaRPr lang="en-US"/>
          </a:p>
        </p:txBody>
      </p:sp>
      <p:sp>
        <p:nvSpPr>
          <p:cNvPr id="3" name="Footer Placeholder 2">
            <a:extLst>
              <a:ext uri="{FF2B5EF4-FFF2-40B4-BE49-F238E27FC236}">
                <a16:creationId xmlns:a16="http://schemas.microsoft.com/office/drawing/2014/main" id="{78A14275-250D-437E-BAF1-5BB3CDE64A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FD93BDE-2A52-4AA7-B222-0F25570EBF77}"/>
              </a:ext>
            </a:extLst>
          </p:cNvPr>
          <p:cNvSpPr>
            <a:spLocks noGrp="1"/>
          </p:cNvSpPr>
          <p:nvPr>
            <p:ph type="sldNum" sz="quarter" idx="12"/>
          </p:nvPr>
        </p:nvSpPr>
        <p:spPr/>
        <p:txBody>
          <a:bodyPr/>
          <a:lstStyle/>
          <a:p>
            <a:fld id="{B4A918BC-4D43-4B42-B3C0-E7EBE25E6AF0}" type="slidenum">
              <a:rPr lang="en-US" smtClean="0"/>
              <a:t>‹#›</a:t>
            </a:fld>
            <a:endParaRPr lang="en-US"/>
          </a:p>
        </p:txBody>
      </p:sp>
      <p:cxnSp>
        <p:nvCxnSpPr>
          <p:cNvPr id="5" name="Straight Connector 4">
            <a:extLst>
              <a:ext uri="{FF2B5EF4-FFF2-40B4-BE49-F238E27FC236}">
                <a16:creationId xmlns:a16="http://schemas.microsoft.com/office/drawing/2014/main" id="{9E6B771E-DDF7-430C-9462-BA1D3742C84E}"/>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1420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DF9A0B00-F6ED-4C3A-97DC-C2AF9D62EE8B}"/>
              </a:ext>
            </a:extLst>
          </p:cNvPr>
          <p:cNvSpPr/>
          <p:nvPr/>
        </p:nvSpPr>
        <p:spPr>
          <a:xfrm>
            <a:off x="79067" y="0"/>
            <a:ext cx="4998624" cy="6858000"/>
          </a:xfrm>
          <a:prstGeom prst="rect">
            <a:avLst/>
          </a:prstGeom>
          <a:ln>
            <a:noFill/>
          </a:ln>
          <a:effectLst>
            <a:outerShdw blurRad="228600" dist="1143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3" name="Rectangle 122">
            <a:extLst>
              <a:ext uri="{FF2B5EF4-FFF2-40B4-BE49-F238E27FC236}">
                <a16:creationId xmlns:a16="http://schemas.microsoft.com/office/drawing/2014/main" id="{3B025FD9-B9EF-4F5C-B67D-3485253B7A6A}"/>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47F545CD-A200-4C66-BF9A-9B839D0CE648}"/>
              </a:ext>
            </a:extLst>
          </p:cNvPr>
          <p:cNvSpPr/>
          <p:nvPr/>
        </p:nvSpPr>
        <p:spPr>
          <a:xfrm>
            <a:off x="0" y="0"/>
            <a:ext cx="6096000" cy="6858000"/>
          </a:xfrm>
          <a:prstGeom prst="rect">
            <a:avLst/>
          </a:prstGeom>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6110916-EEE9-418C-B24A-EC09A6D22859}"/>
              </a:ext>
            </a:extLst>
          </p:cNvPr>
          <p:cNvSpPr>
            <a:spLocks noGrp="1"/>
          </p:cNvSpPr>
          <p:nvPr>
            <p:ph type="title"/>
          </p:nvPr>
        </p:nvSpPr>
        <p:spPr>
          <a:xfrm>
            <a:off x="770537" y="872836"/>
            <a:ext cx="4560525" cy="2281050"/>
          </a:xfrm>
        </p:spPr>
        <p:txBody>
          <a:bodyPr anchor="b">
            <a:no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9C3A0F4-FD98-409E-B41A-5F4352C6A8E5}"/>
              </a:ext>
            </a:extLst>
          </p:cNvPr>
          <p:cNvSpPr>
            <a:spLocks noGrp="1"/>
          </p:cNvSpPr>
          <p:nvPr>
            <p:ph idx="1"/>
          </p:nvPr>
        </p:nvSpPr>
        <p:spPr>
          <a:xfrm>
            <a:off x="6621781" y="872837"/>
            <a:ext cx="4520593" cy="5140036"/>
          </a:xfrm>
        </p:spPr>
        <p:txBody>
          <a:bodyPr>
            <a:normAutofit/>
          </a:bodyPr>
          <a:lstStyle>
            <a:lvl1pPr algn="l">
              <a:defRPr sz="2800"/>
            </a:lvl1pPr>
            <a:lvl2pPr algn="l">
              <a:defRPr sz="2400"/>
            </a:lvl2pPr>
            <a:lvl3pPr algn="l">
              <a:defRPr sz="2000"/>
            </a:lvl3pPr>
            <a:lvl4pPr algn="l">
              <a:defRPr sz="1800"/>
            </a:lvl4pPr>
            <a:lvl5pPr algn="l">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3EFABF6F-6E7C-4B3F-B205-09361DA5898B}"/>
              </a:ext>
            </a:extLst>
          </p:cNvPr>
          <p:cNvSpPr>
            <a:spLocks noGrp="1"/>
          </p:cNvSpPr>
          <p:nvPr>
            <p:ph type="body" sz="half" idx="2"/>
          </p:nvPr>
        </p:nvSpPr>
        <p:spPr>
          <a:xfrm>
            <a:off x="770537" y="3442854"/>
            <a:ext cx="4560525" cy="2576945"/>
          </a:xfrm>
        </p:spPr>
        <p:txBody>
          <a:bodyP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25198D-8500-4277-AA5D-3C3D8FDDCF4B}"/>
              </a:ext>
            </a:extLst>
          </p:cNvPr>
          <p:cNvSpPr>
            <a:spLocks noGrp="1"/>
          </p:cNvSpPr>
          <p:nvPr>
            <p:ph type="dt" sz="half" idx="10"/>
          </p:nvPr>
        </p:nvSpPr>
        <p:spPr>
          <a:xfrm>
            <a:off x="329184" y="6236208"/>
            <a:ext cx="3037459" cy="365125"/>
          </a:xfrm>
        </p:spPr>
        <p:txBody>
          <a:bodyPr/>
          <a:lstStyle/>
          <a:p>
            <a:fld id="{962E767E-8A14-4E70-91B9-2101CBC4D7BD}" type="datetime1">
              <a:rPr lang="en-US" smtClean="0"/>
              <a:t>10/12/2024</a:t>
            </a:fld>
            <a:endParaRPr lang="en-US" dirty="0"/>
          </a:p>
        </p:txBody>
      </p:sp>
      <p:sp>
        <p:nvSpPr>
          <p:cNvPr id="6" name="Footer Placeholder 5">
            <a:extLst>
              <a:ext uri="{FF2B5EF4-FFF2-40B4-BE49-F238E27FC236}">
                <a16:creationId xmlns:a16="http://schemas.microsoft.com/office/drawing/2014/main" id="{F98D219F-027A-4632-9FB0-BD098D5693DB}"/>
              </a:ext>
            </a:extLst>
          </p:cNvPr>
          <p:cNvSpPr>
            <a:spLocks noGrp="1"/>
          </p:cNvSpPr>
          <p:nvPr>
            <p:ph type="ftr" sz="quarter" idx="11"/>
          </p:nvPr>
        </p:nvSpPr>
        <p:spPr>
          <a:xfrm>
            <a:off x="329184" y="237744"/>
            <a:ext cx="3792532"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CA30C82B-C7DC-434D-8768-DE9D1176715B}"/>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129" name="Straight Connector 128">
            <a:extLst>
              <a:ext uri="{FF2B5EF4-FFF2-40B4-BE49-F238E27FC236}">
                <a16:creationId xmlns:a16="http://schemas.microsoft.com/office/drawing/2014/main" id="{A8CCC603-9605-46C8-9034-8DAE6AC40DD9}"/>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CBBF1D9-8F8F-45A3-BDB4-952D0FB20A4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69059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useBgFill="1">
        <p:nvSpPr>
          <p:cNvPr id="72" name="Rectangle 71">
            <a:extLst>
              <a:ext uri="{FF2B5EF4-FFF2-40B4-BE49-F238E27FC236}">
                <a16:creationId xmlns:a16="http://schemas.microsoft.com/office/drawing/2014/main" id="{CBEB8797-B080-41A6-B14E-8DC7F0F27E4E}"/>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0C6C7272-A552-46B3-992F-F5ADD5AA2443}"/>
              </a:ext>
            </a:extLst>
          </p:cNvPr>
          <p:cNvSpPr/>
          <p:nvPr/>
        </p:nvSpPr>
        <p:spPr>
          <a:xfrm>
            <a:off x="-1" y="0"/>
            <a:ext cx="6087677" cy="6858000"/>
          </a:xfrm>
          <a:prstGeom prst="rect">
            <a:avLst/>
          </a:prstGeom>
          <a:solidFill>
            <a:schemeClr val="bg1"/>
          </a:solidFill>
          <a:ln>
            <a:noFill/>
          </a:ln>
          <a:effectLst>
            <a:outerShdw blurRad="228600" dist="152400" dir="21540000" sx="96000" sy="96000" algn="t"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 name="Title 1">
            <a:extLst>
              <a:ext uri="{FF2B5EF4-FFF2-40B4-BE49-F238E27FC236}">
                <a16:creationId xmlns:a16="http://schemas.microsoft.com/office/drawing/2014/main" id="{C25F6AD1-1E6C-46AF-8431-6627180FFD2E}"/>
              </a:ext>
            </a:extLst>
          </p:cNvPr>
          <p:cNvSpPr>
            <a:spLocks noGrp="1"/>
          </p:cNvSpPr>
          <p:nvPr>
            <p:ph type="title"/>
          </p:nvPr>
        </p:nvSpPr>
        <p:spPr>
          <a:xfrm>
            <a:off x="768733" y="858981"/>
            <a:ext cx="4556749" cy="2281052"/>
          </a:xfrm>
        </p:spPr>
        <p:txBody>
          <a:bodyPr anchor="b"/>
          <a:lstStyle>
            <a:lvl1pPr>
              <a:defRPr lang="en-US" sz="3600" kern="1200" dirty="0">
                <a:solidFill>
                  <a:schemeClr val="tx1"/>
                </a:solidFill>
                <a:latin typeface="+mj-lt"/>
                <a:ea typeface="+mj-ea"/>
                <a:cs typeface="+mj-cs"/>
              </a:defRPr>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E88A91F9-760E-4CF4-8A03-FA1482C35EB7}"/>
              </a:ext>
            </a:extLst>
          </p:cNvPr>
          <p:cNvSpPr>
            <a:spLocks noGrp="1"/>
          </p:cNvSpPr>
          <p:nvPr>
            <p:ph type="pic" idx="1"/>
          </p:nvPr>
        </p:nvSpPr>
        <p:spPr>
          <a:xfrm>
            <a:off x="6559826" y="865909"/>
            <a:ext cx="4582548" cy="512618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D149A9D5-BA6E-4C4A-88A0-5BB86958B8E6}"/>
              </a:ext>
            </a:extLst>
          </p:cNvPr>
          <p:cNvSpPr>
            <a:spLocks noGrp="1"/>
          </p:cNvSpPr>
          <p:nvPr>
            <p:ph type="body" sz="half" idx="2"/>
          </p:nvPr>
        </p:nvSpPr>
        <p:spPr>
          <a:xfrm>
            <a:off x="768733" y="3429000"/>
            <a:ext cx="4556749" cy="2590800"/>
          </a:xfrm>
        </p:spPr>
        <p:txBody>
          <a:bodyPr/>
          <a:lstStyle>
            <a:lvl1pPr marL="0" indent="0">
              <a:buNone/>
              <a:defRPr lang="en-US" sz="2400" kern="1200" dirty="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756899E-70A1-4EFB-87EC-6C4F3BC0360B}"/>
              </a:ext>
            </a:extLst>
          </p:cNvPr>
          <p:cNvSpPr>
            <a:spLocks noGrp="1"/>
          </p:cNvSpPr>
          <p:nvPr>
            <p:ph type="dt" sz="half" idx="10"/>
          </p:nvPr>
        </p:nvSpPr>
        <p:spPr>
          <a:xfrm>
            <a:off x="329184" y="6236208"/>
            <a:ext cx="3037459" cy="365125"/>
          </a:xfrm>
        </p:spPr>
        <p:txBody>
          <a:bodyPr/>
          <a:lstStyle/>
          <a:p>
            <a:fld id="{01AF0C4B-5A4A-45CA-ABEC-10F107160D33}" type="datetime1">
              <a:rPr lang="en-US" smtClean="0"/>
              <a:t>10/12/2024</a:t>
            </a:fld>
            <a:endParaRPr lang="en-US" dirty="0"/>
          </a:p>
        </p:txBody>
      </p:sp>
      <p:sp>
        <p:nvSpPr>
          <p:cNvPr id="6" name="Footer Placeholder 5">
            <a:extLst>
              <a:ext uri="{FF2B5EF4-FFF2-40B4-BE49-F238E27FC236}">
                <a16:creationId xmlns:a16="http://schemas.microsoft.com/office/drawing/2014/main" id="{5FC34B05-4931-4BC8-BD43-9E6B944B3069}"/>
              </a:ext>
            </a:extLst>
          </p:cNvPr>
          <p:cNvSpPr>
            <a:spLocks noGrp="1"/>
          </p:cNvSpPr>
          <p:nvPr>
            <p:ph type="ftr" sz="quarter" idx="11"/>
          </p:nvPr>
        </p:nvSpPr>
        <p:spPr>
          <a:xfrm>
            <a:off x="329184" y="237744"/>
            <a:ext cx="4114800" cy="365125"/>
          </a:xfrm>
        </p:spPr>
        <p:txBody>
          <a:bodyPr/>
          <a:lstStyle>
            <a:lvl1pPr algn="l">
              <a:defRPr/>
            </a:lvl1pPr>
          </a:lstStyle>
          <a:p>
            <a:endParaRPr lang="en-US" dirty="0"/>
          </a:p>
        </p:txBody>
      </p:sp>
      <p:sp>
        <p:nvSpPr>
          <p:cNvPr id="7" name="Slide Number Placeholder 6">
            <a:extLst>
              <a:ext uri="{FF2B5EF4-FFF2-40B4-BE49-F238E27FC236}">
                <a16:creationId xmlns:a16="http://schemas.microsoft.com/office/drawing/2014/main" id="{AD4ABE5D-7EA4-4D33-B23E-52E640CBF21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74" name="Straight Connector 73">
            <a:extLst>
              <a:ext uri="{FF2B5EF4-FFF2-40B4-BE49-F238E27FC236}">
                <a16:creationId xmlns:a16="http://schemas.microsoft.com/office/drawing/2014/main" id="{DF0DB5EA-94EC-4DB5-B8E5-B454005C1552}"/>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699FF82-B951-46E6-AEA7-0993C867FB6D}"/>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9571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F69F7-12D5-40F0-88F0-33D60AEB0218}"/>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65BB511-E79D-41D8-AF91-14A5C803FC8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705DFA-4DAF-4B30-8032-503081AEA4BF}"/>
              </a:ext>
            </a:extLst>
          </p:cNvPr>
          <p:cNvSpPr>
            <a:spLocks noGrp="1"/>
          </p:cNvSpPr>
          <p:nvPr>
            <p:ph type="dt" sz="half" idx="10"/>
          </p:nvPr>
        </p:nvSpPr>
        <p:spPr/>
        <p:txBody>
          <a:bodyPr/>
          <a:lstStyle/>
          <a:p>
            <a:fld id="{B68B8189-0D9C-48A6-9FA3-862227B094CE}" type="datetime1">
              <a:rPr lang="en-US" smtClean="0"/>
              <a:t>10/12/2024</a:t>
            </a:fld>
            <a:endParaRPr lang="en-US"/>
          </a:p>
        </p:txBody>
      </p:sp>
      <p:sp>
        <p:nvSpPr>
          <p:cNvPr id="5" name="Footer Placeholder 4">
            <a:extLst>
              <a:ext uri="{FF2B5EF4-FFF2-40B4-BE49-F238E27FC236}">
                <a16:creationId xmlns:a16="http://schemas.microsoft.com/office/drawing/2014/main" id="{E034FBF5-16C0-46A0-916A-4910C1B615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626EA6-7E48-454C-887A-0EF3356F91D5}"/>
              </a:ext>
            </a:extLst>
          </p:cNvPr>
          <p:cNvSpPr>
            <a:spLocks noGrp="1"/>
          </p:cNvSpPr>
          <p:nvPr>
            <p:ph type="sldNum" sz="quarter" idx="12"/>
          </p:nvPr>
        </p:nvSpPr>
        <p:spPr/>
        <p:txBody>
          <a:bodyPr/>
          <a:lstStyle/>
          <a:p>
            <a:fld id="{B4A918BC-4D43-4B42-B3C0-E7EBE25E6AF0}" type="slidenum">
              <a:rPr lang="en-US" smtClean="0"/>
              <a:t>‹#›</a:t>
            </a:fld>
            <a:endParaRPr lang="en-US"/>
          </a:p>
        </p:txBody>
      </p:sp>
    </p:spTree>
    <p:extLst>
      <p:ext uri="{BB962C8B-B14F-4D97-AF65-F5344CB8AC3E}">
        <p14:creationId xmlns:p14="http://schemas.microsoft.com/office/powerpoint/2010/main" val="2666070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BA312BAB-A07B-4FEA-8EB5-A7BD8B24C6DA}"/>
              </a:ext>
            </a:extLst>
          </p:cNvPr>
          <p:cNvSpPr/>
          <p:nvPr/>
        </p:nvSpPr>
        <p:spPr>
          <a:xfrm>
            <a:off x="0"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ectangle 7">
            <a:extLst>
              <a:ext uri="{FF2B5EF4-FFF2-40B4-BE49-F238E27FC236}">
                <a16:creationId xmlns:a16="http://schemas.microsoft.com/office/drawing/2014/main" id="{F245A432-7E52-48B5-A8BB-13EED592E35A}"/>
              </a:ext>
            </a:extLst>
          </p:cNvPr>
          <p:cNvSpPr/>
          <p:nvPr/>
        </p:nvSpPr>
        <p:spPr>
          <a:xfrm>
            <a:off x="7813964" y="0"/>
            <a:ext cx="4378036" cy="6858000"/>
          </a:xfrm>
          <a:prstGeom prst="rect">
            <a:avLst/>
          </a:prstGeom>
          <a:ln>
            <a:noFill/>
          </a:ln>
          <a:effectLst>
            <a:outerShdw blurRad="254000" dist="152400" dir="10680000" sx="95000" sy="95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656288B6-16BD-4DEE-9187-C78963ED1D8A}"/>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Vertical Title 1">
            <a:extLst>
              <a:ext uri="{FF2B5EF4-FFF2-40B4-BE49-F238E27FC236}">
                <a16:creationId xmlns:a16="http://schemas.microsoft.com/office/drawing/2014/main" id="{F9259F7B-ED77-4251-A424-93712C6F57A0}"/>
              </a:ext>
            </a:extLst>
          </p:cNvPr>
          <p:cNvSpPr>
            <a:spLocks noGrp="1"/>
          </p:cNvSpPr>
          <p:nvPr>
            <p:ph type="title" orient="vert"/>
          </p:nvPr>
        </p:nvSpPr>
        <p:spPr>
          <a:xfrm>
            <a:off x="8139544" y="872836"/>
            <a:ext cx="2521527" cy="5119256"/>
          </a:xfrm>
        </p:spPr>
        <p:txBody>
          <a:bodyPr vert="eaVert" ancho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0295692-9BD0-4EB9-B344-9A6945DB0B81}"/>
              </a:ext>
            </a:extLst>
          </p:cNvPr>
          <p:cNvSpPr>
            <a:spLocks noGrp="1"/>
          </p:cNvSpPr>
          <p:nvPr>
            <p:ph type="body" orient="vert" idx="1"/>
          </p:nvPr>
        </p:nvSpPr>
        <p:spPr>
          <a:xfrm>
            <a:off x="756746" y="872836"/>
            <a:ext cx="6634169" cy="51192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B128527-7CED-4CF3-A260-649685D2E6D3}"/>
              </a:ext>
            </a:extLst>
          </p:cNvPr>
          <p:cNvSpPr>
            <a:spLocks noGrp="1"/>
          </p:cNvSpPr>
          <p:nvPr>
            <p:ph type="dt" sz="half" idx="10"/>
          </p:nvPr>
        </p:nvSpPr>
        <p:spPr>
          <a:xfrm>
            <a:off x="329184" y="6236208"/>
            <a:ext cx="3037459" cy="365125"/>
          </a:xfrm>
        </p:spPr>
        <p:txBody>
          <a:bodyPr/>
          <a:lstStyle/>
          <a:p>
            <a:fld id="{26ADDCAE-6443-42C3-9C19-F95985500186}" type="datetime1">
              <a:rPr lang="en-US" smtClean="0"/>
              <a:t>10/12/2024</a:t>
            </a:fld>
            <a:endParaRPr lang="en-US" dirty="0"/>
          </a:p>
        </p:txBody>
      </p:sp>
      <p:sp>
        <p:nvSpPr>
          <p:cNvPr id="5" name="Footer Placeholder 4">
            <a:extLst>
              <a:ext uri="{FF2B5EF4-FFF2-40B4-BE49-F238E27FC236}">
                <a16:creationId xmlns:a16="http://schemas.microsoft.com/office/drawing/2014/main" id="{20517F65-E517-4B50-B559-FD7D59F3E8B5}"/>
              </a:ext>
            </a:extLst>
          </p:cNvPr>
          <p:cNvSpPr>
            <a:spLocks noGrp="1"/>
          </p:cNvSpPr>
          <p:nvPr>
            <p:ph type="ftr" sz="quarter" idx="11"/>
          </p:nvPr>
        </p:nvSpPr>
        <p:spPr>
          <a:xfrm>
            <a:off x="329184" y="237744"/>
            <a:ext cx="3581400" cy="365125"/>
          </a:xfrm>
        </p:spPr>
        <p:txBody>
          <a:bodyPr/>
          <a:lstStyle/>
          <a:p>
            <a:endParaRPr lang="en-US" dirty="0"/>
          </a:p>
        </p:txBody>
      </p:sp>
      <p:sp>
        <p:nvSpPr>
          <p:cNvPr id="6" name="Slide Number Placeholder 5">
            <a:extLst>
              <a:ext uri="{FF2B5EF4-FFF2-40B4-BE49-F238E27FC236}">
                <a16:creationId xmlns:a16="http://schemas.microsoft.com/office/drawing/2014/main" id="{CAED40B7-46EE-49D9-BE89-7E101F80A497}"/>
              </a:ext>
            </a:extLst>
          </p:cNvPr>
          <p:cNvSpPr>
            <a:spLocks noGrp="1"/>
          </p:cNvSpPr>
          <p:nvPr>
            <p:ph type="sldNum" sz="quarter" idx="12"/>
          </p:nvPr>
        </p:nvSpPr>
        <p:spPr>
          <a:xfrm>
            <a:off x="11292840" y="237744"/>
            <a:ext cx="756746" cy="365760"/>
          </a:xfrm>
        </p:spPr>
        <p:txBody>
          <a:bodyPr/>
          <a:lstStyle/>
          <a:p>
            <a:fld id="{B4A918BC-4D43-4B42-B3C0-E7EBE25E6AF0}" type="slidenum">
              <a:rPr lang="en-US" smtClean="0"/>
              <a:t>‹#›</a:t>
            </a:fld>
            <a:endParaRPr lang="en-US" dirty="0"/>
          </a:p>
        </p:txBody>
      </p:sp>
      <p:cxnSp>
        <p:nvCxnSpPr>
          <p:cNvPr id="16" name="Straight Connector 15">
            <a:extLst>
              <a:ext uri="{FF2B5EF4-FFF2-40B4-BE49-F238E27FC236}">
                <a16:creationId xmlns:a16="http://schemas.microsoft.com/office/drawing/2014/main" id="{E05031BF-2EA5-4128-B6AF-2D0F5A101095}"/>
              </a:ext>
            </a:extLst>
          </p:cNvPr>
          <p:cNvCxnSpPr>
            <a:cxnSpLocks/>
          </p:cNvCxnSpPr>
          <p:nvPr/>
        </p:nvCxnSpPr>
        <p:spPr>
          <a:xfrm rot="16200000" flipH="1">
            <a:off x="10361537" y="120772"/>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91164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38E7D36-B1C9-463C-983F-AEA5810A60D0}"/>
              </a:ext>
            </a:extLst>
          </p:cNvPr>
          <p:cNvSpPr/>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37B9A221-B33F-47C2-85FF-2C8F363D797B}"/>
              </a:ext>
            </a:extLst>
          </p:cNvPr>
          <p:cNvSpPr/>
          <p:nvPr/>
        </p:nvSpPr>
        <p:spPr>
          <a:xfrm>
            <a:off x="0" y="0"/>
            <a:ext cx="12188952"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ectangle 7">
            <a:extLst>
              <a:ext uri="{FF2B5EF4-FFF2-40B4-BE49-F238E27FC236}">
                <a16:creationId xmlns:a16="http://schemas.microsoft.com/office/drawing/2014/main" id="{CD0E0EF1-7626-4514-9337-271DD661B1EB}"/>
              </a:ext>
            </a:extLst>
          </p:cNvPr>
          <p:cNvSpPr/>
          <p:nvPr/>
        </p:nvSpPr>
        <p:spPr>
          <a:xfrm>
            <a:off x="0" y="0"/>
            <a:ext cx="1218895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5" name="Rectangle 64">
            <a:extLst>
              <a:ext uri="{FF2B5EF4-FFF2-40B4-BE49-F238E27FC236}">
                <a16:creationId xmlns:a16="http://schemas.microsoft.com/office/drawing/2014/main" id="{5F0B1492-9A00-4F80-8771-0BB2C2C4353C}"/>
              </a:ext>
            </a:extLst>
          </p:cNvPr>
          <p:cNvSpPr/>
          <p:nvPr/>
        </p:nvSpPr>
        <p:spPr>
          <a:xfrm>
            <a:off x="0" y="-2"/>
            <a:ext cx="12188952" cy="2544415"/>
          </a:xfrm>
          <a:prstGeom prst="rect">
            <a:avLst/>
          </a:prstGeom>
          <a:ln>
            <a:noFill/>
          </a:ln>
          <a:effectLst>
            <a:outerShdw blurRad="190500" dist="127000" dir="5460000" sx="94000" sy="94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0F462805-4F8E-44FE-905C-2C3F1A2B3D44}"/>
              </a:ext>
            </a:extLst>
          </p:cNvPr>
          <p:cNvSpPr>
            <a:spLocks noGrp="1"/>
          </p:cNvSpPr>
          <p:nvPr>
            <p:ph type="title"/>
          </p:nvPr>
        </p:nvSpPr>
        <p:spPr>
          <a:xfrm>
            <a:off x="761801" y="858982"/>
            <a:ext cx="10380573" cy="143227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345021C-0380-49AA-ADA1-A8B473FBF572}"/>
              </a:ext>
            </a:extLst>
          </p:cNvPr>
          <p:cNvSpPr>
            <a:spLocks noGrp="1"/>
          </p:cNvSpPr>
          <p:nvPr>
            <p:ph type="body" idx="1"/>
          </p:nvPr>
        </p:nvSpPr>
        <p:spPr>
          <a:xfrm>
            <a:off x="761799" y="2750126"/>
            <a:ext cx="10381205" cy="326178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B7A2409-F298-40BF-BFAC-65A3E71D29E8}"/>
              </a:ext>
            </a:extLst>
          </p:cNvPr>
          <p:cNvSpPr>
            <a:spLocks noGrp="1"/>
          </p:cNvSpPr>
          <p:nvPr>
            <p:ph type="dt" sz="half" idx="2"/>
          </p:nvPr>
        </p:nvSpPr>
        <p:spPr>
          <a:xfrm>
            <a:off x="332481" y="6240079"/>
            <a:ext cx="4114800" cy="365125"/>
          </a:xfrm>
          <a:prstGeom prst="rect">
            <a:avLst/>
          </a:prstGeom>
        </p:spPr>
        <p:txBody>
          <a:bodyPr vert="horz" lIns="91440" tIns="45720" rIns="91440" bIns="45720" rtlCol="0" anchor="ctr"/>
          <a:lstStyle>
            <a:lvl1pPr algn="l">
              <a:defRPr sz="900">
                <a:solidFill>
                  <a:schemeClr val="tx1"/>
                </a:solidFill>
              </a:defRPr>
            </a:lvl1pPr>
          </a:lstStyle>
          <a:p>
            <a:fld id="{6989806E-8E94-473C-AEE7-BE6F15F85533}" type="datetime1">
              <a:rPr lang="en-US" smtClean="0"/>
              <a:t>10/12/2024</a:t>
            </a:fld>
            <a:endParaRPr lang="en-US" dirty="0"/>
          </a:p>
        </p:txBody>
      </p:sp>
      <p:sp>
        <p:nvSpPr>
          <p:cNvPr id="5" name="Footer Placeholder 4">
            <a:extLst>
              <a:ext uri="{FF2B5EF4-FFF2-40B4-BE49-F238E27FC236}">
                <a16:creationId xmlns:a16="http://schemas.microsoft.com/office/drawing/2014/main" id="{CB4799D8-4DBF-4BB2-8D2B-65592ADC9004}"/>
              </a:ext>
            </a:extLst>
          </p:cNvPr>
          <p:cNvSpPr>
            <a:spLocks noGrp="1"/>
          </p:cNvSpPr>
          <p:nvPr>
            <p:ph type="ftr" sz="quarter" idx="3"/>
          </p:nvPr>
        </p:nvSpPr>
        <p:spPr>
          <a:xfrm>
            <a:off x="332481" y="236199"/>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F9F99666-11C3-48A1-966C-439EBF9D9A01}"/>
              </a:ext>
            </a:extLst>
          </p:cNvPr>
          <p:cNvSpPr>
            <a:spLocks noGrp="1"/>
          </p:cNvSpPr>
          <p:nvPr>
            <p:ph type="sldNum" sz="quarter" idx="4"/>
          </p:nvPr>
        </p:nvSpPr>
        <p:spPr>
          <a:xfrm>
            <a:off x="11289782" y="235881"/>
            <a:ext cx="756746" cy="365760"/>
          </a:xfrm>
          <a:prstGeom prst="rect">
            <a:avLst/>
          </a:prstGeom>
        </p:spPr>
        <p:txBody>
          <a:bodyPr vert="horz" lIns="91440" tIns="45720" rIns="91440" bIns="45720" rtlCol="0" anchor="ctr"/>
          <a:lstStyle>
            <a:lvl1pPr algn="ctr">
              <a:defRPr lang="en-US" sz="1400" b="1" kern="1200" smtClean="0">
                <a:solidFill>
                  <a:schemeClr val="tx1"/>
                </a:solidFill>
                <a:latin typeface="Bierstadt" panose="020B0504020202020204" pitchFamily="34" charset="0"/>
                <a:ea typeface="+mn-ea"/>
                <a:cs typeface="+mn-cs"/>
              </a:defRPr>
            </a:lvl1pPr>
          </a:lstStyle>
          <a:p>
            <a:fld id="{B4A918BC-4D43-4B42-B3C0-E7EBE25E6AF0}" type="slidenum">
              <a:rPr lang="en-US" smtClean="0"/>
              <a:pPr/>
              <a:t>‹#›</a:t>
            </a:fld>
            <a:endParaRPr lang="en-US" dirty="0"/>
          </a:p>
        </p:txBody>
      </p:sp>
      <p:cxnSp>
        <p:nvCxnSpPr>
          <p:cNvPr id="119" name="Straight Connector 118">
            <a:extLst>
              <a:ext uri="{FF2B5EF4-FFF2-40B4-BE49-F238E27FC236}">
                <a16:creationId xmlns:a16="http://schemas.microsoft.com/office/drawing/2014/main" id="{7FAC7B62-8ACC-41ED-80AB-8D1CDF38B9E4}"/>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945FF525-9A83-4625-99D9-B267BDE077E7}"/>
              </a:ext>
            </a:extLst>
          </p:cNvPr>
          <p:cNvCxnSpPr>
            <a:cxnSpLocks/>
          </p:cNvCxnSpPr>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61652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10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buFont typeface="Arial" panose="020B0604020202020204" pitchFamily="34" charset="0"/>
        <a:buNone/>
        <a:defRPr sz="2200" kern="1200">
          <a:solidFill>
            <a:schemeClr val="tx1"/>
          </a:solidFill>
          <a:latin typeface="+mn-lt"/>
          <a:ea typeface="+mn-ea"/>
          <a:cs typeface="+mn-cs"/>
        </a:defRPr>
      </a:lvl1pPr>
      <a:lvl2pPr marL="228600" indent="0" algn="l" defTabSz="914400" rtl="0" eaLnBrk="1" latinLnBrk="0" hangingPunct="1">
        <a:lnSpc>
          <a:spcPct val="110000"/>
        </a:lnSpc>
        <a:spcBef>
          <a:spcPts val="500"/>
        </a:spcBef>
        <a:buFont typeface="Arial" panose="020B0604020202020204" pitchFamily="34" charset="0"/>
        <a:buNone/>
        <a:defRPr sz="2000" kern="1200">
          <a:solidFill>
            <a:schemeClr val="tx1"/>
          </a:solidFill>
          <a:latin typeface="+mn-lt"/>
          <a:ea typeface="+mn-ea"/>
          <a:cs typeface="+mn-cs"/>
        </a:defRPr>
      </a:lvl2pPr>
      <a:lvl3pPr marL="457200" indent="0" algn="l"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6858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4pPr>
      <a:lvl5pPr marL="914400" indent="0" algn="l"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5CC50F2E-EF04-4D7A-A09C-5AEF6E5EAD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5995" cy="3429000"/>
          </a:xfrm>
          <a:prstGeom prst="rect">
            <a:avLst/>
          </a:prstGeom>
          <a:ln>
            <a:noFill/>
          </a:ln>
          <a:effectLst>
            <a:outerShdw blurRad="342900" dist="2286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6575304" y="235881"/>
            <a:ext cx="5092843" cy="5084264"/>
          </a:xfrm>
        </p:spPr>
        <p:txBody>
          <a:bodyPr anchor="ctr">
            <a:normAutofit/>
          </a:bodyPr>
          <a:lstStyle/>
          <a:p>
            <a:pPr algn="ctr">
              <a:lnSpc>
                <a:spcPct val="150000"/>
              </a:lnSpc>
              <a:spcAft>
                <a:spcPts val="1000"/>
              </a:spcAft>
            </a:pPr>
            <a:r>
              <a:rPr lang="en-US" sz="3600" dirty="0"/>
              <a:t>Principles of Purchasing</a:t>
            </a:r>
            <a:br>
              <a:rPr lang="en-US" sz="2200" dirty="0"/>
            </a:br>
            <a:r>
              <a:rPr lang="en-GB" sz="2200" b="1" dirty="0">
                <a:effectLst/>
                <a:latin typeface="Tahoma" panose="020B0604030504040204" pitchFamily="34" charset="0"/>
                <a:ea typeface="Tahoma" panose="020B0604030504040204" pitchFamily="34" charset="0"/>
                <a:cs typeface="Tahoma" panose="020B0604030504040204" pitchFamily="34" charset="0"/>
              </a:rPr>
              <a:t>Lecture 5</a:t>
            </a:r>
            <a:br>
              <a:rPr lang="en-GB" sz="2200" b="1" dirty="0">
                <a:effectLst/>
                <a:latin typeface="Tahoma" panose="020B0604030504040204" pitchFamily="34" charset="0"/>
                <a:ea typeface="Tahoma" panose="020B0604030504040204" pitchFamily="34" charset="0"/>
                <a:cs typeface="Tahoma" panose="020B0604030504040204" pitchFamily="34" charset="0"/>
              </a:rPr>
            </a:br>
            <a:br>
              <a:rPr lang="en-GB" sz="2200" dirty="0">
                <a:effectLst/>
                <a:latin typeface="Tahoma" panose="020B0604030504040204" pitchFamily="34" charset="0"/>
                <a:ea typeface="Tahoma" panose="020B0604030504040204" pitchFamily="34" charset="0"/>
                <a:cs typeface="Tahoma" panose="020B0604030504040204" pitchFamily="34" charset="0"/>
              </a:rPr>
            </a:br>
            <a:r>
              <a:rPr lang="en-GB" sz="2200" b="1" dirty="0">
                <a:effectLst/>
                <a:latin typeface="Tahoma" panose="020B0604030504040204" pitchFamily="34" charset="0"/>
                <a:ea typeface="Tahoma" panose="020B0604030504040204" pitchFamily="34" charset="0"/>
                <a:cs typeface="Tahoma" panose="020B0604030504040204" pitchFamily="34" charset="0"/>
              </a:rPr>
              <a:t>Methods Of Procurement</a:t>
            </a:r>
            <a:br>
              <a:rPr lang="en-GB" sz="2200" b="1" dirty="0">
                <a:effectLst/>
                <a:latin typeface="Tahoma" panose="020B0604030504040204" pitchFamily="34" charset="0"/>
                <a:ea typeface="Tahoma" panose="020B0604030504040204" pitchFamily="34" charset="0"/>
                <a:cs typeface="Tahoma" panose="020B0604030504040204" pitchFamily="34" charset="0"/>
              </a:rPr>
            </a:br>
            <a:br>
              <a:rPr lang="en-GB" sz="2200" b="1" dirty="0">
                <a:effectLst/>
                <a:latin typeface="Tahoma" panose="020B0604030504040204" pitchFamily="34" charset="0"/>
                <a:ea typeface="Tahoma" panose="020B0604030504040204" pitchFamily="34" charset="0"/>
                <a:cs typeface="Tahoma" panose="020B0604030504040204" pitchFamily="34" charset="0"/>
              </a:rPr>
            </a:br>
            <a:br>
              <a:rPr lang="en-GB" sz="2200" dirty="0">
                <a:effectLst/>
                <a:latin typeface="Tahoma" panose="020B0604030504040204" pitchFamily="34" charset="0"/>
                <a:ea typeface="Tahoma" panose="020B0604030504040204" pitchFamily="34" charset="0"/>
                <a:cs typeface="Tahoma" panose="020B0604030504040204" pitchFamily="34" charset="0"/>
              </a:rPr>
            </a:br>
            <a:r>
              <a:rPr lang="en-GB" sz="2200" b="1" dirty="0">
                <a:effectLst/>
                <a:latin typeface="Tahoma" panose="020B0604030504040204" pitchFamily="34" charset="0"/>
                <a:ea typeface="Tahoma" panose="020B0604030504040204" pitchFamily="34" charset="0"/>
                <a:cs typeface="Tahoma" panose="020B0604030504040204" pitchFamily="34" charset="0"/>
              </a:rPr>
              <a:t>Lecturer: Samson Ndonye</a:t>
            </a:r>
            <a:br>
              <a:rPr lang="en-GB" sz="2000" dirty="0">
                <a:effectLst/>
                <a:latin typeface="Times New Roman" panose="02020603050405020304" pitchFamily="18" charset="0"/>
                <a:ea typeface="Times New Roman" panose="02020603050405020304" pitchFamily="18" charset="0"/>
                <a:cs typeface="Angsana New" panose="02020603050405020304" pitchFamily="18" charset="-34"/>
              </a:rPr>
            </a:br>
            <a:endParaRPr lang="en-US" sz="2000" dirty="0"/>
          </a:p>
        </p:txBody>
      </p:sp>
      <p:pic>
        <p:nvPicPr>
          <p:cNvPr id="3" name="Picture 2">
            <a:extLst>
              <a:ext uri="{FF2B5EF4-FFF2-40B4-BE49-F238E27FC236}">
                <a16:creationId xmlns:a16="http://schemas.microsoft.com/office/drawing/2014/main" id="{40CBE101-B867-6662-46AA-718898BFFD7B}"/>
              </a:ext>
            </a:extLst>
          </p:cNvPr>
          <p:cNvPicPr>
            <a:picLocks noChangeAspect="1"/>
          </p:cNvPicPr>
          <p:nvPr/>
        </p:nvPicPr>
        <p:blipFill>
          <a:blip r:embed="rId2"/>
          <a:srcRect r="7157" b="-5"/>
          <a:stretch/>
        </p:blipFill>
        <p:spPr>
          <a:xfrm>
            <a:off x="20" y="10"/>
            <a:ext cx="6095978" cy="6857989"/>
          </a:xfrm>
          <a:prstGeom prst="rect">
            <a:avLst/>
          </a:prstGeom>
        </p:spPr>
      </p:pic>
      <p:cxnSp>
        <p:nvCxnSpPr>
          <p:cNvPr id="13" name="Straight Connector 12">
            <a:extLst>
              <a:ext uri="{FF2B5EF4-FFF2-40B4-BE49-F238E27FC236}">
                <a16:creationId xmlns:a16="http://schemas.microsoft.com/office/drawing/2014/main" id="{1D7AD51E-A168-490B-B8A6-8AFE86E0F2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63370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dirty="0"/>
              <a:t>Lecture Learning outcomes</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C053F685-331C-9200-883D-284F0371144B}"/>
              </a:ext>
            </a:extLst>
          </p:cNvPr>
          <p:cNvGraphicFramePr>
            <a:graphicFrameLocks noGrp="1"/>
          </p:cNvGraphicFramePr>
          <p:nvPr>
            <p:ph idx="1"/>
            <p:extLst>
              <p:ext uri="{D42A27DB-BD31-4B8C-83A1-F6EECF244321}">
                <p14:modId xmlns:p14="http://schemas.microsoft.com/office/powerpoint/2010/main" val="25320715"/>
              </p:ext>
            </p:extLst>
          </p:nvPr>
        </p:nvGraphicFramePr>
        <p:xfrm>
          <a:off x="5088860" y="387927"/>
          <a:ext cx="6579295" cy="48213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4175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dirty="0"/>
              <a:t>Introduction</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0E21699B-F0E1-6BE4-E2D0-8DF1BBD672BE}"/>
              </a:ext>
            </a:extLst>
          </p:cNvPr>
          <p:cNvGraphicFramePr>
            <a:graphicFrameLocks noGrp="1"/>
          </p:cNvGraphicFramePr>
          <p:nvPr>
            <p:ph idx="1"/>
            <p:extLst>
              <p:ext uri="{D42A27DB-BD31-4B8C-83A1-F6EECF244321}">
                <p14:modId xmlns:p14="http://schemas.microsoft.com/office/powerpoint/2010/main" val="1404489811"/>
              </p:ext>
            </p:extLst>
          </p:nvPr>
        </p:nvGraphicFramePr>
        <p:xfrm>
          <a:off x="4073239" y="290946"/>
          <a:ext cx="6636325" cy="46274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8830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61802" y="858982"/>
            <a:ext cx="3451060" cy="5152933"/>
          </a:xfrm>
        </p:spPr>
        <p:txBody>
          <a:bodyPr>
            <a:normAutofit/>
          </a:bodyPr>
          <a:lstStyle/>
          <a:p>
            <a:r>
              <a:rPr lang="en-US" dirty="0"/>
              <a:t>Introduction</a:t>
            </a:r>
          </a:p>
        </p:txBody>
      </p:sp>
      <p:sp>
        <p:nvSpPr>
          <p:cNvPr id="9" name="TextBox 8">
            <a:extLst>
              <a:ext uri="{FF2B5EF4-FFF2-40B4-BE49-F238E27FC236}">
                <a16:creationId xmlns:a16="http://schemas.microsoft.com/office/drawing/2014/main" id="{24139970-6BED-F116-3BE9-6A28004322A7}"/>
              </a:ext>
            </a:extLst>
          </p:cNvPr>
          <p:cNvSpPr txBox="1"/>
          <p:nvPr/>
        </p:nvSpPr>
        <p:spPr>
          <a:xfrm>
            <a:off x="3976255" y="263237"/>
            <a:ext cx="6996545" cy="5099153"/>
          </a:xfrm>
          <a:prstGeom prst="rect">
            <a:avLst/>
          </a:prstGeom>
          <a:noFill/>
        </p:spPr>
        <p:txBody>
          <a:bodyPr wrap="square">
            <a:spAutoFit/>
          </a:bodyPr>
          <a:lstStyle/>
          <a:p>
            <a:pPr algn="just">
              <a:lnSpc>
                <a:spcPct val="150000"/>
              </a:lnSpc>
              <a:spcAft>
                <a:spcPts val="1000"/>
              </a:spcAft>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The selection of a procurement method may be based on many of factors that may include the following: </a:t>
            </a:r>
            <a:endParaRPr lang="en-GB" sz="20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algn="just">
              <a:lnSpc>
                <a:spcPct val="150000"/>
              </a:lnSpc>
              <a:spcAft>
                <a:spcPts val="1000"/>
              </a:spcAft>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a) The nature of goods, works or services needed.</a:t>
            </a:r>
            <a:endParaRPr lang="en-GB" sz="2000" dirty="0">
              <a:effectLst/>
              <a:latin typeface="Times New Roman" panose="02020603050405020304" pitchFamily="18" charset="0"/>
              <a:ea typeface="Times New Roman" panose="02020603050405020304" pitchFamily="18" charset="0"/>
              <a:cs typeface="Angsana New" panose="02020603050405020304" pitchFamily="18" charset="-34"/>
            </a:endParaRPr>
          </a:p>
          <a:p>
            <a:pPr algn="just">
              <a:lnSpc>
                <a:spcPct val="150000"/>
              </a:lnSpc>
              <a:spcAft>
                <a:spcPts val="1000"/>
              </a:spcAft>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 b) The urgency of the need.</a:t>
            </a:r>
            <a:endParaRPr lang="en-GB" sz="2000" dirty="0">
              <a:effectLst/>
              <a:latin typeface="Times New Roman" panose="02020603050405020304" pitchFamily="18" charset="0"/>
              <a:ea typeface="Times New Roman" panose="02020603050405020304" pitchFamily="18" charset="0"/>
              <a:cs typeface="Angsana New" panose="02020603050405020304" pitchFamily="18" charset="-34"/>
            </a:endParaRPr>
          </a:p>
          <a:p>
            <a:pPr algn="just">
              <a:lnSpc>
                <a:spcPct val="150000"/>
              </a:lnSpc>
              <a:spcAft>
                <a:spcPts val="1000"/>
              </a:spcAft>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 c) The value of the goods, works or services needed. </a:t>
            </a:r>
            <a:endParaRPr lang="en-GB" sz="2000" dirty="0">
              <a:effectLst/>
              <a:latin typeface="Times New Roman" panose="02020603050405020304" pitchFamily="18" charset="0"/>
              <a:ea typeface="Times New Roman" panose="02020603050405020304" pitchFamily="18" charset="0"/>
              <a:cs typeface="Angsana New" panose="02020603050405020304" pitchFamily="18" charset="-34"/>
            </a:endParaRPr>
          </a:p>
          <a:p>
            <a:pPr algn="just">
              <a:lnSpc>
                <a:spcPct val="150000"/>
              </a:lnSpc>
              <a:spcAft>
                <a:spcPts val="1000"/>
              </a:spcAft>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d) The complexity of the need; and </a:t>
            </a:r>
            <a:endParaRPr lang="en-GB" sz="2000" dirty="0">
              <a:effectLst/>
              <a:latin typeface="Times New Roman" panose="02020603050405020304" pitchFamily="18" charset="0"/>
              <a:ea typeface="Times New Roman" panose="02020603050405020304" pitchFamily="18" charset="0"/>
              <a:cs typeface="Angsana New" panose="02020603050405020304" pitchFamily="18" charset="-34"/>
            </a:endParaRPr>
          </a:p>
          <a:p>
            <a:pPr algn="just">
              <a:lnSpc>
                <a:spcPct val="150000"/>
              </a:lnSpc>
              <a:spcAft>
                <a:spcPts val="1000"/>
              </a:spcAft>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e) The regulatory framework governing the procurement practices.</a:t>
            </a:r>
            <a:endParaRPr lang="en-GB" sz="2000" dirty="0">
              <a:effectLst/>
              <a:latin typeface="Times New Roman" panose="02020603050405020304" pitchFamily="18"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25489389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dirty="0"/>
              <a:t>Procurement Methods</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799D76E1-6E77-B8B1-C837-8D125456549E}"/>
              </a:ext>
            </a:extLst>
          </p:cNvPr>
          <p:cNvGraphicFramePr>
            <a:graphicFrameLocks noGrp="1"/>
          </p:cNvGraphicFramePr>
          <p:nvPr>
            <p:ph idx="1"/>
            <p:extLst>
              <p:ext uri="{D42A27DB-BD31-4B8C-83A1-F6EECF244321}">
                <p14:modId xmlns:p14="http://schemas.microsoft.com/office/powerpoint/2010/main" val="2613731472"/>
              </p:ext>
            </p:extLst>
          </p:nvPr>
        </p:nvGraphicFramePr>
        <p:xfrm>
          <a:off x="5088860" y="601324"/>
          <a:ext cx="6055450" cy="5638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418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77800" y="858982"/>
            <a:ext cx="4035062" cy="5152933"/>
          </a:xfrm>
        </p:spPr>
        <p:txBody>
          <a:bodyPr>
            <a:normAutofit/>
          </a:bodyPr>
          <a:lstStyle/>
          <a:p>
            <a:r>
              <a:rPr lang="en-US" dirty="0"/>
              <a:t>Prequalification of suppliers </a:t>
            </a:r>
          </a:p>
        </p:txBody>
      </p:sp>
      <p:sp>
        <p:nvSpPr>
          <p:cNvPr id="4" name="Content Placeholder 3">
            <a:extLst>
              <a:ext uri="{FF2B5EF4-FFF2-40B4-BE49-F238E27FC236}">
                <a16:creationId xmlns:a16="http://schemas.microsoft.com/office/drawing/2014/main" id="{771F588C-B5E7-C28C-40BB-18828F4285CA}"/>
              </a:ext>
            </a:extLst>
          </p:cNvPr>
          <p:cNvSpPr>
            <a:spLocks noGrp="1"/>
          </p:cNvSpPr>
          <p:nvPr>
            <p:ph idx="1"/>
          </p:nvPr>
        </p:nvSpPr>
        <p:spPr>
          <a:xfrm>
            <a:off x="4212862" y="165100"/>
            <a:ext cx="7090137" cy="4991100"/>
          </a:xfrm>
        </p:spPr>
        <p:txBody>
          <a:bodyPr>
            <a:normAutofit/>
          </a:bodyPr>
          <a:lstStyle/>
          <a:p>
            <a:pPr marL="285750" indent="-285750" algn="just">
              <a:buFont typeface="Arial" panose="020B0604020202020204" pitchFamily="34" charset="0"/>
              <a:buChar char="•"/>
            </a:pPr>
            <a:r>
              <a:rPr lang="en-GB" sz="2400" dirty="0">
                <a:latin typeface="Abadi Extra Light" panose="020F0502020204030204" pitchFamily="34" charset="0"/>
                <a:ea typeface="Times New Roman" panose="02020603050405020304" pitchFamily="18" charset="0"/>
                <a:cs typeface="Times New Roman" panose="02020603050405020304" pitchFamily="18" charset="0"/>
              </a:rPr>
              <a:t>The p</a:t>
            </a: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rocuring entity, may conduct a pre-qualification procedure as a basic procedure prior to adopting an alternative procurement method other than open tender for the purpose of identifying the best few qualified firms for the subject procurement.</a:t>
            </a:r>
          </a:p>
          <a:p>
            <a:pPr marL="285750" indent="-285750" algn="just">
              <a:buFont typeface="Arial" panose="020B0604020202020204" pitchFamily="34" charset="0"/>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Pre-qualification shall be for complex and specialized goods, works and services. </a:t>
            </a:r>
          </a:p>
          <a:p>
            <a:pPr marL="285750" indent="-285750" algn="just">
              <a:buFont typeface="Arial" panose="020B0604020202020204" pitchFamily="34" charset="0"/>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In conducting a pre-qualification procedure an accounting officer of a procuring entity shall publish an invitation notice to candidates to submit applications to be pre-qualified.</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endParaRPr lang="en-GB" dirty="0"/>
          </a:p>
        </p:txBody>
      </p:sp>
    </p:spTree>
    <p:extLst>
      <p:ext uri="{BB962C8B-B14F-4D97-AF65-F5344CB8AC3E}">
        <p14:creationId xmlns:p14="http://schemas.microsoft.com/office/powerpoint/2010/main" val="945296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77800" y="858982"/>
            <a:ext cx="4035062" cy="5152933"/>
          </a:xfrm>
        </p:spPr>
        <p:txBody>
          <a:bodyPr>
            <a:normAutofit/>
          </a:bodyPr>
          <a:lstStyle/>
          <a:p>
            <a:r>
              <a:rPr lang="en-US" dirty="0"/>
              <a:t>Open Tender</a:t>
            </a:r>
          </a:p>
        </p:txBody>
      </p:sp>
      <p:sp>
        <p:nvSpPr>
          <p:cNvPr id="4" name="Content Placeholder 3">
            <a:extLst>
              <a:ext uri="{FF2B5EF4-FFF2-40B4-BE49-F238E27FC236}">
                <a16:creationId xmlns:a16="http://schemas.microsoft.com/office/drawing/2014/main" id="{771F588C-B5E7-C28C-40BB-18828F4285CA}"/>
              </a:ext>
            </a:extLst>
          </p:cNvPr>
          <p:cNvSpPr>
            <a:spLocks noGrp="1"/>
          </p:cNvSpPr>
          <p:nvPr>
            <p:ph idx="1"/>
          </p:nvPr>
        </p:nvSpPr>
        <p:spPr>
          <a:xfrm>
            <a:off x="3530600" y="165100"/>
            <a:ext cx="7772399" cy="4991100"/>
          </a:xfrm>
        </p:spPr>
        <p:txBody>
          <a:bodyPr>
            <a:normAutofit/>
          </a:bodyPr>
          <a:lstStyle/>
          <a:p>
            <a:pPr marL="285750" indent="-285750" algn="just">
              <a:lnSpc>
                <a:spcPct val="102000"/>
              </a:lnSpc>
              <a:spcAft>
                <a:spcPts val="1000"/>
              </a:spcAft>
              <a:buFont typeface="Arial" panose="020B0604020202020204" pitchFamily="34" charset="0"/>
              <a:buChar char="•"/>
            </a:pPr>
            <a:r>
              <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rPr>
              <a:t>Open tendering is the preferred method of procurement </a:t>
            </a: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and is used by both the private and public sectors to maximize on economy and efficiency, promoting competition and fairness, enhancing transparency and accountability, whilst increasing public confidence in the process. </a:t>
            </a:r>
          </a:p>
          <a:p>
            <a:pPr marL="285750" indent="-285750" algn="just">
              <a:lnSpc>
                <a:spcPct val="102000"/>
              </a:lnSpc>
              <a:spcAft>
                <a:spcPts val="1000"/>
              </a:spcAft>
              <a:buFont typeface="Arial" panose="020B0604020202020204" pitchFamily="34" charset="0"/>
              <a:buChar char="•"/>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It is done through advertisement on the daily newspapers, journals, company websites etc. The time for preparing tenders, which is the period between advertising and tender opening, is a minimum of seven (7) days for public organizations. </a:t>
            </a:r>
            <a:endParaRPr lang="en-GB" sz="2400" dirty="0">
              <a:effectLst/>
              <a:latin typeface="Times New Roman" panose="02020603050405020304" pitchFamily="18" charset="0"/>
              <a:ea typeface="Times New Roman" panose="02020603050405020304" pitchFamily="18" charset="0"/>
              <a:cs typeface="Angsana New" panose="02020603050405020304" pitchFamily="18" charset="-34"/>
            </a:endParaRPr>
          </a:p>
          <a:p>
            <a:endParaRPr lang="en-GB" dirty="0"/>
          </a:p>
        </p:txBody>
      </p:sp>
    </p:spTree>
    <p:extLst>
      <p:ext uri="{BB962C8B-B14F-4D97-AF65-F5344CB8AC3E}">
        <p14:creationId xmlns:p14="http://schemas.microsoft.com/office/powerpoint/2010/main" val="4218463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61802" y="858982"/>
            <a:ext cx="3451060" cy="5152933"/>
          </a:xfrm>
        </p:spPr>
        <p:txBody>
          <a:bodyPr>
            <a:normAutofit/>
          </a:bodyPr>
          <a:lstStyle/>
          <a:p>
            <a:pPr algn="ctr"/>
            <a:r>
              <a:rPr lang="en-US" dirty="0"/>
              <a:t>OPEN TENDER METHOD</a:t>
            </a:r>
            <a:br>
              <a:rPr lang="en-US" dirty="0"/>
            </a:b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During the tender invitation period, the procuring organization will: -</a:t>
            </a:r>
            <a:br>
              <a:rPr lang="en-GB" sz="1800" dirty="0">
                <a:effectLst/>
                <a:latin typeface="Times New Roman" panose="02020603050405020304" pitchFamily="18" charset="0"/>
                <a:ea typeface="Times New Roman" panose="02020603050405020304" pitchFamily="18" charset="0"/>
                <a:cs typeface="Angsana New" panose="02020603050405020304" pitchFamily="18" charset="-34"/>
              </a:rPr>
            </a:br>
            <a:endParaRPr lang="en-US" dirty="0"/>
          </a:p>
        </p:txBody>
      </p:sp>
      <p:graphicFrame>
        <p:nvGraphicFramePr>
          <p:cNvPr id="6" name="Content Placeholder">
            <a:extLst>
              <a:ext uri="{FF2B5EF4-FFF2-40B4-BE49-F238E27FC236}">
                <a16:creationId xmlns:a16="http://schemas.microsoft.com/office/drawing/2014/main" id="{61977189-9A6C-A721-4AE1-69704DF45F56}"/>
              </a:ext>
            </a:extLst>
          </p:cNvPr>
          <p:cNvGraphicFramePr>
            <a:graphicFrameLocks noGrp="1"/>
          </p:cNvGraphicFramePr>
          <p:nvPr>
            <p:ph idx="1"/>
            <p:extLst>
              <p:ext uri="{D42A27DB-BD31-4B8C-83A1-F6EECF244321}">
                <p14:modId xmlns:p14="http://schemas.microsoft.com/office/powerpoint/2010/main" val="619058355"/>
              </p:ext>
            </p:extLst>
          </p:nvPr>
        </p:nvGraphicFramePr>
        <p:xfrm>
          <a:off x="4419600" y="124692"/>
          <a:ext cx="6206836" cy="50291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22230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erson watching empty phone">
            <a:extLst>
              <a:ext uri="{FF2B5EF4-FFF2-40B4-BE49-F238E27FC236}">
                <a16:creationId xmlns:a16="http://schemas.microsoft.com/office/drawing/2014/main" id="{B7F28F49-7646-BFBF-398F-F44C371EA402}"/>
              </a:ext>
            </a:extLst>
          </p:cNvPr>
          <p:cNvPicPr>
            <a:picLocks noChangeAspect="1"/>
          </p:cNvPicPr>
          <p:nvPr/>
        </p:nvPicPr>
        <p:blipFill>
          <a:blip r:embed="rId2"/>
          <a:srcRect l="43140" r="9725" b="-10"/>
          <a:stretch/>
        </p:blipFill>
        <p:spPr>
          <a:xfrm>
            <a:off x="20" y="-2"/>
            <a:ext cx="4845848" cy="6858002"/>
          </a:xfrm>
          <a:prstGeom prst="rect">
            <a:avLst/>
          </a:prstGeom>
        </p:spPr>
      </p:pic>
      <p:sp useBgFill="1">
        <p:nvSpPr>
          <p:cNvPr id="12" name="Rectangle 11">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5606552" y="101600"/>
            <a:ext cx="6344148" cy="1828800"/>
          </a:xfrm>
        </p:spPr>
        <p:txBody>
          <a:bodyPr>
            <a:normAutofit fontScale="90000"/>
          </a:bodyPr>
          <a:lstStyle/>
          <a:p>
            <a:pPr algn="ctr"/>
            <a:r>
              <a:rPr lang="en-GB" sz="3600" b="1" dirty="0">
                <a:effectLst/>
                <a:latin typeface="Times New Roman" panose="02020603050405020304" pitchFamily="18" charset="0"/>
                <a:ea typeface="Times New Roman" panose="02020603050405020304" pitchFamily="18" charset="0"/>
                <a:cs typeface="Times New Roman" panose="02020603050405020304" pitchFamily="18" charset="0"/>
              </a:rPr>
              <a:t>The following are primary principles of open tendering method: </a:t>
            </a:r>
            <a:br>
              <a:rPr lang="en-GB" sz="1800" dirty="0">
                <a:effectLst/>
                <a:latin typeface="Times New Roman" panose="02020603050405020304" pitchFamily="18" charset="0"/>
                <a:ea typeface="Times New Roman" panose="02020603050405020304" pitchFamily="18" charset="0"/>
                <a:cs typeface="Angsana New" panose="02020603050405020304" pitchFamily="18" charset="-34"/>
              </a:rPr>
            </a:br>
            <a:endParaRPr lang="en-US" sz="3600" dirty="0"/>
          </a:p>
        </p:txBody>
      </p:sp>
      <p:sp>
        <p:nvSpPr>
          <p:cNvPr id="3" name="Content Placeholder"/>
          <p:cNvSpPr>
            <a:spLocks noGrp="1"/>
          </p:cNvSpPr>
          <p:nvPr>
            <p:ph idx="1"/>
          </p:nvPr>
        </p:nvSpPr>
        <p:spPr>
          <a:xfrm>
            <a:off x="5001494" y="1593273"/>
            <a:ext cx="6784106" cy="4223327"/>
          </a:xfrm>
        </p:spPr>
        <p:txBody>
          <a:bodyPr>
            <a:noAutofit/>
          </a:bodyPr>
          <a:lstStyle/>
          <a:p>
            <a:pPr marL="285750" lvl="0" indent="-285750">
              <a:lnSpc>
                <a:spcPct val="100000"/>
              </a:lnSpc>
              <a:buFont typeface="Wingdings" panose="05000000000000000000" pitchFamily="2" charset="2"/>
              <a:buChar char="ü"/>
            </a:pPr>
            <a:r>
              <a:rPr lang="en-US" sz="1600" dirty="0"/>
              <a:t>Bidding is open to all eligible prospective suppliers/bidders</a:t>
            </a:r>
          </a:p>
          <a:p>
            <a:pPr marL="285750" lvl="0" indent="-285750">
              <a:lnSpc>
                <a:spcPct val="100000"/>
              </a:lnSpc>
              <a:buFont typeface="Wingdings" panose="05000000000000000000" pitchFamily="2" charset="2"/>
              <a:buChar char="ü"/>
            </a:pPr>
            <a:r>
              <a:rPr lang="en-US" sz="1600" dirty="0"/>
              <a:t>Advertised on the appropriate media platform to reach the target market whether locally or internationally</a:t>
            </a:r>
          </a:p>
          <a:p>
            <a:pPr marL="285750" lvl="0" indent="-285750">
              <a:lnSpc>
                <a:spcPct val="100000"/>
              </a:lnSpc>
              <a:buFont typeface="Wingdings" panose="05000000000000000000" pitchFamily="2" charset="2"/>
              <a:buChar char="ü"/>
            </a:pPr>
            <a:r>
              <a:rPr lang="en-US" sz="1600" dirty="0"/>
              <a:t>Based on some objective qualification criteria which must be communicated to all bidders</a:t>
            </a:r>
          </a:p>
          <a:p>
            <a:pPr marL="285750" lvl="0" indent="-285750">
              <a:lnSpc>
                <a:spcPct val="100000"/>
              </a:lnSpc>
              <a:buFont typeface="Wingdings" panose="05000000000000000000" pitchFamily="2" charset="2"/>
              <a:buChar char="ü"/>
            </a:pPr>
            <a:r>
              <a:rPr lang="en-US" sz="1600" dirty="0"/>
              <a:t>Have clear, fair and objective evaluation criteria applicable to all bidders; Forms of open tender method</a:t>
            </a:r>
          </a:p>
          <a:p>
            <a:pPr marL="285750" lvl="0" indent="-285750">
              <a:lnSpc>
                <a:spcPct val="100000"/>
              </a:lnSpc>
              <a:buFont typeface="Wingdings" panose="05000000000000000000" pitchFamily="2" charset="2"/>
              <a:buChar char="ü"/>
            </a:pPr>
            <a:r>
              <a:rPr lang="en-US" sz="1600" dirty="0"/>
              <a:t>An award-criteria based on the most economically advantageous bid ; and</a:t>
            </a:r>
          </a:p>
          <a:p>
            <a:pPr marL="285750" lvl="0" indent="-285750">
              <a:lnSpc>
                <a:spcPct val="100000"/>
              </a:lnSpc>
              <a:buFont typeface="Wingdings" panose="05000000000000000000" pitchFamily="2" charset="2"/>
              <a:buChar char="ü"/>
            </a:pPr>
            <a:r>
              <a:rPr lang="en-US" sz="1600" dirty="0"/>
              <a:t>Based on a clear specification communicated to bidders through tender documents</a:t>
            </a:r>
          </a:p>
        </p:txBody>
      </p:sp>
      <p:cxnSp>
        <p:nvCxnSpPr>
          <p:cNvPr id="14" name="Straight Connector 13">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5A620883-6955-B392-F2DA-49307DB9DA80}"/>
              </a:ext>
            </a:extLst>
          </p:cNvPr>
          <p:cNvSpPr txBox="1"/>
          <p:nvPr/>
        </p:nvSpPr>
        <p:spPr>
          <a:xfrm>
            <a:off x="1409700" y="330200"/>
            <a:ext cx="2349500" cy="646331"/>
          </a:xfrm>
          <a:prstGeom prst="rect">
            <a:avLst/>
          </a:prstGeom>
          <a:noFill/>
        </p:spPr>
        <p:txBody>
          <a:bodyPr wrap="square">
            <a:spAutoFit/>
          </a:bodyPr>
          <a:lstStyle/>
          <a:p>
            <a:r>
              <a:rPr lang="en-US" sz="1800" dirty="0"/>
              <a:t>OPEN TENDER METHOD</a:t>
            </a:r>
            <a:endParaRPr lang="en-GB" dirty="0"/>
          </a:p>
        </p:txBody>
      </p:sp>
    </p:spTree>
    <p:extLst>
      <p:ext uri="{BB962C8B-B14F-4D97-AF65-F5344CB8AC3E}">
        <p14:creationId xmlns:p14="http://schemas.microsoft.com/office/powerpoint/2010/main" val="1080995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Starting line of a race track">
            <a:extLst>
              <a:ext uri="{FF2B5EF4-FFF2-40B4-BE49-F238E27FC236}">
                <a16:creationId xmlns:a16="http://schemas.microsoft.com/office/drawing/2014/main" id="{B7CBFFFB-EEF1-21F8-A458-9FA5A62C333C}"/>
              </a:ext>
            </a:extLst>
          </p:cNvPr>
          <p:cNvPicPr>
            <a:picLocks noChangeAspect="1"/>
          </p:cNvPicPr>
          <p:nvPr/>
        </p:nvPicPr>
        <p:blipFill>
          <a:blip r:embed="rId2"/>
          <a:srcRect l="38467" r="14371" b="3"/>
          <a:stretch/>
        </p:blipFill>
        <p:spPr>
          <a:xfrm>
            <a:off x="20" y="-2"/>
            <a:ext cx="4845848" cy="6858002"/>
          </a:xfrm>
          <a:prstGeom prst="rect">
            <a:avLst/>
          </a:prstGeom>
        </p:spPr>
      </p:pic>
      <p:sp useBgFill="1">
        <p:nvSpPr>
          <p:cNvPr id="12" name="Rectangle 11">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4750" y="-2"/>
            <a:ext cx="7347249" cy="3239337"/>
          </a:xfrm>
          <a:prstGeom prst="rect">
            <a:avLst/>
          </a:prstGeom>
          <a:ln>
            <a:noFill/>
          </a:ln>
          <a:effectLst>
            <a:outerShdw blurRad="139700" dist="88900" dir="5460000" sx="97000" sy="97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5606552" y="858982"/>
            <a:ext cx="5657193" cy="1094509"/>
          </a:xfrm>
        </p:spPr>
        <p:txBody>
          <a:bodyPr>
            <a:normAutofit fontScale="90000"/>
          </a:bodyPr>
          <a:lstStyle/>
          <a:p>
            <a:r>
              <a:rPr lang="en-US" sz="3600" dirty="0"/>
              <a:t>The following are the forms of open tender method</a:t>
            </a:r>
          </a:p>
        </p:txBody>
      </p:sp>
      <p:sp>
        <p:nvSpPr>
          <p:cNvPr id="3" name="Content Placeholder"/>
          <p:cNvSpPr>
            <a:spLocks noGrp="1"/>
          </p:cNvSpPr>
          <p:nvPr>
            <p:ph idx="1"/>
          </p:nvPr>
        </p:nvSpPr>
        <p:spPr>
          <a:xfrm>
            <a:off x="5606552" y="2161310"/>
            <a:ext cx="5810744" cy="3850606"/>
          </a:xfrm>
        </p:spPr>
        <p:txBody>
          <a:bodyPr>
            <a:normAutofit/>
          </a:bodyPr>
          <a:lstStyle/>
          <a:p>
            <a:pPr marL="457200" lvl="0" indent="-457200">
              <a:buAutoNum type="alphaLcParenR"/>
            </a:pPr>
            <a:r>
              <a:rPr lang="en-GB" sz="2000" b="1" kern="0" dirty="0">
                <a:effectLst/>
                <a:latin typeface="Times New Roman" panose="02020603050405020304" pitchFamily="18" charset="0"/>
                <a:ea typeface="Times New Roman" panose="02020603050405020304" pitchFamily="18" charset="0"/>
              </a:rPr>
              <a:t>International open tender.</a:t>
            </a:r>
            <a:r>
              <a:rPr lang="en-GB" sz="2000" kern="0" dirty="0">
                <a:effectLst/>
                <a:latin typeface="Times New Roman" panose="02020603050405020304" pitchFamily="18" charset="0"/>
                <a:ea typeface="Times New Roman" panose="02020603050405020304" pitchFamily="18" charset="0"/>
              </a:rPr>
              <a:t> This is where the scope of competition is open to international suppliers, contractors or service providers. </a:t>
            </a:r>
          </a:p>
          <a:p>
            <a:pPr lvl="0"/>
            <a:r>
              <a:rPr lang="en-GB" sz="2000" kern="0" dirty="0">
                <a:effectLst/>
                <a:latin typeface="Times New Roman" panose="02020603050405020304" pitchFamily="18" charset="0"/>
                <a:ea typeface="Times New Roman" panose="02020603050405020304" pitchFamily="18" charset="0"/>
              </a:rPr>
              <a:t>International open tender is used when the tender value is normally huge and the requirement is meant to meet international standards or where there is limited local expertise in the works, goods or service needed</a:t>
            </a:r>
            <a:endParaRPr lang="en-US" sz="2400" dirty="0"/>
          </a:p>
        </p:txBody>
      </p:sp>
      <p:cxnSp>
        <p:nvCxnSpPr>
          <p:cNvPr id="14" name="Straight Connector 13">
            <a:extLst>
              <a:ext uri="{FF2B5EF4-FFF2-40B4-BE49-F238E27FC236}">
                <a16:creationId xmlns:a16="http://schemas.microsoft.com/office/drawing/2014/main" id="{61FF92BA-874E-408A-BFAD-416A7FFE597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8628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tarting line of a race track">
            <a:extLst>
              <a:ext uri="{FF2B5EF4-FFF2-40B4-BE49-F238E27FC236}">
                <a16:creationId xmlns:a16="http://schemas.microsoft.com/office/drawing/2014/main" id="{B7CBFFFB-EEF1-21F8-A458-9FA5A62C333C}"/>
              </a:ext>
            </a:extLst>
          </p:cNvPr>
          <p:cNvPicPr>
            <a:picLocks noChangeAspect="1"/>
          </p:cNvPicPr>
          <p:nvPr/>
        </p:nvPicPr>
        <p:blipFill>
          <a:blip r:embed="rId2"/>
          <a:srcRect l="38467" r="14371" b="3"/>
          <a:stretch/>
        </p:blipFill>
        <p:spPr>
          <a:xfrm>
            <a:off x="20" y="-2"/>
            <a:ext cx="4845848" cy="6858002"/>
          </a:xfrm>
          <a:prstGeom prst="rect">
            <a:avLst/>
          </a:prstGeom>
        </p:spPr>
      </p:pic>
      <p:sp>
        <p:nvSpPr>
          <p:cNvPr id="2" name="Title"/>
          <p:cNvSpPr>
            <a:spLocks noGrp="1"/>
          </p:cNvSpPr>
          <p:nvPr>
            <p:ph type="ctrTitle"/>
          </p:nvPr>
        </p:nvSpPr>
        <p:spPr>
          <a:xfrm>
            <a:off x="5606552" y="858982"/>
            <a:ext cx="5574066" cy="734291"/>
          </a:xfrm>
        </p:spPr>
        <p:txBody>
          <a:bodyPr>
            <a:normAutofit fontScale="90000"/>
          </a:bodyPr>
          <a:lstStyle/>
          <a:p>
            <a:r>
              <a:rPr lang="en-US" sz="3200" dirty="0"/>
              <a:t>The following are the forms of open tender method</a:t>
            </a:r>
          </a:p>
        </p:txBody>
      </p:sp>
      <p:sp>
        <p:nvSpPr>
          <p:cNvPr id="3" name="Content Placeholder"/>
          <p:cNvSpPr>
            <a:spLocks noGrp="1"/>
          </p:cNvSpPr>
          <p:nvPr>
            <p:ph idx="1"/>
          </p:nvPr>
        </p:nvSpPr>
        <p:spPr>
          <a:xfrm>
            <a:off x="5334000" y="1856510"/>
            <a:ext cx="6388100" cy="4155406"/>
          </a:xfrm>
        </p:spPr>
        <p:txBody>
          <a:bodyPr>
            <a:normAutofit/>
          </a:bodyPr>
          <a:lstStyle/>
          <a:p>
            <a:pPr lvl="0"/>
            <a:r>
              <a:rPr lang="en-US" sz="1800" b="1" kern="0" dirty="0">
                <a:effectLst/>
                <a:latin typeface="Times New Roman" panose="02020603050405020304" pitchFamily="18" charset="0"/>
                <a:ea typeface="Times New Roman" panose="02020603050405020304" pitchFamily="18" charset="0"/>
              </a:rPr>
              <a:t>b. </a:t>
            </a:r>
            <a:r>
              <a:rPr lang="en-GB" sz="1800" b="1" kern="0" dirty="0">
                <a:effectLst/>
                <a:latin typeface="Times New Roman" panose="02020603050405020304" pitchFamily="18" charset="0"/>
                <a:ea typeface="Times New Roman" panose="02020603050405020304" pitchFamily="18" charset="0"/>
              </a:rPr>
              <a:t>National open tender:</a:t>
            </a:r>
            <a:r>
              <a:rPr lang="en-GB" sz="1800" kern="0" dirty="0">
                <a:effectLst/>
                <a:latin typeface="Times New Roman" panose="02020603050405020304" pitchFamily="18" charset="0"/>
                <a:ea typeface="Times New Roman" panose="02020603050405020304" pitchFamily="18" charset="0"/>
              </a:rPr>
              <a:t> This is used when the scope of competition is restricted within the country, i.e., the requirement can be provided by the companies domiciled within the country.</a:t>
            </a:r>
          </a:p>
          <a:p>
            <a:pPr lvl="0"/>
            <a:r>
              <a:rPr lang="en-GB" sz="1800" kern="0" dirty="0">
                <a:effectLst/>
                <a:latin typeface="Times New Roman" panose="02020603050405020304" pitchFamily="18" charset="0"/>
                <a:ea typeface="Times New Roman" panose="02020603050405020304" pitchFamily="18" charset="0"/>
              </a:rPr>
              <a:t> In some cases, it may be used as a preference and reservation scheme to protect local companies from international market and help build the capacity of the local suppliers. </a:t>
            </a:r>
            <a:endParaRPr lang="en-US" dirty="0"/>
          </a:p>
        </p:txBody>
      </p:sp>
    </p:spTree>
    <p:extLst>
      <p:ext uri="{BB962C8B-B14F-4D97-AF65-F5344CB8AC3E}">
        <p14:creationId xmlns:p14="http://schemas.microsoft.com/office/powerpoint/2010/main" val="510543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tarting line of a race track">
            <a:extLst>
              <a:ext uri="{FF2B5EF4-FFF2-40B4-BE49-F238E27FC236}">
                <a16:creationId xmlns:a16="http://schemas.microsoft.com/office/drawing/2014/main" id="{B7CBFFFB-EEF1-21F8-A458-9FA5A62C333C}"/>
              </a:ext>
            </a:extLst>
          </p:cNvPr>
          <p:cNvPicPr>
            <a:picLocks noChangeAspect="1"/>
          </p:cNvPicPr>
          <p:nvPr/>
        </p:nvPicPr>
        <p:blipFill>
          <a:blip r:embed="rId2"/>
          <a:srcRect l="38467" r="14371" b="3"/>
          <a:stretch/>
        </p:blipFill>
        <p:spPr>
          <a:xfrm>
            <a:off x="20" y="-2"/>
            <a:ext cx="4845848" cy="6858002"/>
          </a:xfrm>
          <a:prstGeom prst="rect">
            <a:avLst/>
          </a:prstGeom>
        </p:spPr>
      </p:pic>
      <p:sp>
        <p:nvSpPr>
          <p:cNvPr id="2" name="Title"/>
          <p:cNvSpPr>
            <a:spLocks noGrp="1"/>
          </p:cNvSpPr>
          <p:nvPr>
            <p:ph type="ctrTitle"/>
          </p:nvPr>
        </p:nvSpPr>
        <p:spPr>
          <a:xfrm>
            <a:off x="5606552" y="858982"/>
            <a:ext cx="6460757" cy="1011382"/>
          </a:xfrm>
        </p:spPr>
        <p:txBody>
          <a:bodyPr>
            <a:normAutofit fontScale="90000"/>
          </a:bodyPr>
          <a:lstStyle/>
          <a:p>
            <a:r>
              <a:rPr lang="en-US" sz="4100" dirty="0"/>
              <a:t>The following are the forms of open tender method</a:t>
            </a:r>
          </a:p>
        </p:txBody>
      </p:sp>
      <p:sp>
        <p:nvSpPr>
          <p:cNvPr id="3" name="Content Placeholder"/>
          <p:cNvSpPr>
            <a:spLocks noGrp="1"/>
          </p:cNvSpPr>
          <p:nvPr>
            <p:ph idx="1"/>
          </p:nvPr>
        </p:nvSpPr>
        <p:spPr>
          <a:xfrm>
            <a:off x="5606552" y="1870364"/>
            <a:ext cx="5781884" cy="4141551"/>
          </a:xfrm>
        </p:spPr>
        <p:txBody>
          <a:bodyPr>
            <a:normAutofit/>
          </a:bodyPr>
          <a:lstStyle/>
          <a:p>
            <a:pPr lvl="0"/>
            <a:r>
              <a:rPr lang="en-US" dirty="0"/>
              <a:t>c) County specific open tender: This is when the open tender competition is restricted within a specific county i.e., only the market operators registered within a certain county are allowed to participate in the bidding process</a:t>
            </a:r>
          </a:p>
        </p:txBody>
      </p:sp>
    </p:spTree>
    <p:extLst>
      <p:ext uri="{BB962C8B-B14F-4D97-AF65-F5344CB8AC3E}">
        <p14:creationId xmlns:p14="http://schemas.microsoft.com/office/powerpoint/2010/main" val="2688207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5CC50F2E-EF04-4D7A-A09C-5AEF6E5EAD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5995" cy="3429000"/>
          </a:xfrm>
          <a:prstGeom prst="rect">
            <a:avLst/>
          </a:prstGeom>
          <a:ln>
            <a:noFill/>
          </a:ln>
          <a:effectLst>
            <a:outerShdw blurRad="342900" dist="2286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4419600" y="235881"/>
            <a:ext cx="7581899" cy="996019"/>
          </a:xfrm>
        </p:spPr>
        <p:txBody>
          <a:bodyPr anchor="ctr">
            <a:normAutofit/>
          </a:bodyPr>
          <a:lstStyle/>
          <a:p>
            <a:pPr>
              <a:lnSpc>
                <a:spcPct val="90000"/>
              </a:lnSpc>
            </a:pPr>
            <a:r>
              <a:rPr lang="en-US" sz="2000" b="1" dirty="0"/>
              <a:t>Conditions favoring the use of open tender method</a:t>
            </a:r>
          </a:p>
        </p:txBody>
      </p:sp>
      <p:pic>
        <p:nvPicPr>
          <p:cNvPr id="5" name="Picture 4" descr="A hand touching a small plant">
            <a:extLst>
              <a:ext uri="{FF2B5EF4-FFF2-40B4-BE49-F238E27FC236}">
                <a16:creationId xmlns:a16="http://schemas.microsoft.com/office/drawing/2014/main" id="{43EADAE8-BA98-2EF2-06A1-10170CAD27A8}"/>
              </a:ext>
            </a:extLst>
          </p:cNvPr>
          <p:cNvPicPr>
            <a:picLocks noChangeAspect="1"/>
          </p:cNvPicPr>
          <p:nvPr/>
        </p:nvPicPr>
        <p:blipFill>
          <a:blip r:embed="rId2"/>
          <a:srcRect l="40757" r="-3" b="-3"/>
          <a:stretch/>
        </p:blipFill>
        <p:spPr>
          <a:xfrm>
            <a:off x="20" y="10"/>
            <a:ext cx="3865398" cy="6857989"/>
          </a:xfrm>
          <a:prstGeom prst="rect">
            <a:avLst/>
          </a:prstGeom>
        </p:spPr>
      </p:pic>
      <p:cxnSp>
        <p:nvCxnSpPr>
          <p:cNvPr id="13" name="Straight Connector 12">
            <a:extLst>
              <a:ext uri="{FF2B5EF4-FFF2-40B4-BE49-F238E27FC236}">
                <a16:creationId xmlns:a16="http://schemas.microsoft.com/office/drawing/2014/main" id="{1D7AD51E-A168-490B-B8A6-8AFE86E0F2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8D730B87-BB3F-B39C-1915-82C59DC8AB46}"/>
              </a:ext>
            </a:extLst>
          </p:cNvPr>
          <p:cNvSpPr txBox="1"/>
          <p:nvPr/>
        </p:nvSpPr>
        <p:spPr>
          <a:xfrm>
            <a:off x="3976258" y="990680"/>
            <a:ext cx="8025241" cy="3424527"/>
          </a:xfrm>
          <a:prstGeom prst="rect">
            <a:avLst/>
          </a:prstGeom>
          <a:noFill/>
        </p:spPr>
        <p:txBody>
          <a:bodyPr wrap="square">
            <a:spAutoFit/>
          </a:bodyPr>
          <a:lstStyle/>
          <a:p>
            <a:pPr marL="285750" indent="-285750" algn="just">
              <a:lnSpc>
                <a:spcPct val="102000"/>
              </a:lnSpc>
              <a:spcAft>
                <a:spcPts val="1000"/>
              </a:spcAft>
              <a:buFont typeface="Arial" panose="020B0604020202020204" pitchFamily="34" charset="0"/>
              <a:buChar char="•"/>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dirty="0">
                <a:effectLst/>
                <a:latin typeface="Tenorite Display" panose="00000500000000000000" pitchFamily="2" charset="0"/>
                <a:ea typeface="Times New Roman" panose="02020603050405020304" pitchFamily="18" charset="0"/>
                <a:cs typeface="Times New Roman" panose="02020603050405020304" pitchFamily="18" charset="0"/>
              </a:rPr>
              <a:t>The tender value (value of the purchase) should be large enough to justify the cost of this method in line with the threshold matrix.</a:t>
            </a:r>
            <a:endParaRPr lang="en-GB" dirty="0">
              <a:effectLst/>
              <a:latin typeface="Tenorite Display" panose="00000500000000000000" pitchFamily="2"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Arial" panose="020B0604020202020204" pitchFamily="34" charset="0"/>
              <a:buChar char="•"/>
            </a:pPr>
            <a:r>
              <a:rPr lang="en-GB" sz="2000" dirty="0">
                <a:effectLst/>
                <a:latin typeface="Tenorite Display" panose="00000500000000000000" pitchFamily="2" charset="0"/>
                <a:ea typeface="Times New Roman" panose="02020603050405020304" pitchFamily="18" charset="0"/>
                <a:cs typeface="Times New Roman" panose="02020603050405020304" pitchFamily="18" charset="0"/>
              </a:rPr>
              <a:t> Competitive market conditions-i.e., there must be an adequate number of suppliers in the market. </a:t>
            </a:r>
            <a:endParaRPr lang="en-GB" dirty="0">
              <a:effectLst/>
              <a:latin typeface="Tenorite Display" panose="00000500000000000000" pitchFamily="2"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Arial" panose="020B0604020202020204" pitchFamily="34" charset="0"/>
              <a:buChar char="•"/>
            </a:pPr>
            <a:r>
              <a:rPr lang="en-GB" sz="2000" dirty="0">
                <a:effectLst/>
                <a:latin typeface="Tenorite Display" panose="00000500000000000000" pitchFamily="2" charset="0"/>
                <a:ea typeface="Times New Roman" panose="02020603050405020304" pitchFamily="18" charset="0"/>
                <a:cs typeface="Times New Roman" panose="02020603050405020304" pitchFamily="18" charset="0"/>
              </a:rPr>
              <a:t>There should be sufficient time to allow the application of tendering process to be completed i.e., no agency of the need </a:t>
            </a:r>
            <a:endParaRPr lang="en-GB" dirty="0">
              <a:effectLst/>
              <a:latin typeface="Tenorite Display" panose="00000500000000000000" pitchFamily="2"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Arial" panose="020B0604020202020204" pitchFamily="34" charset="0"/>
              <a:buChar char="•"/>
            </a:pPr>
            <a:r>
              <a:rPr lang="en-GB" sz="2000" dirty="0">
                <a:effectLst/>
                <a:latin typeface="Tenorite Display" panose="00000500000000000000" pitchFamily="2" charset="0"/>
                <a:ea typeface="Times New Roman" panose="02020603050405020304" pitchFamily="18" charset="0"/>
                <a:cs typeface="Times New Roman" panose="02020603050405020304" pitchFamily="18" charset="0"/>
              </a:rPr>
              <a:t>The specifications should be clear enough to give the bidders/tenderers a clear idea of what is expected of them and the cost involved. </a:t>
            </a:r>
            <a:endParaRPr lang="en-GB" dirty="0">
              <a:effectLst/>
              <a:latin typeface="Tenorite Display" panose="00000500000000000000" pitchFamily="2" charset="0"/>
              <a:ea typeface="Times New Roman" panose="02020603050405020304" pitchFamily="18" charset="0"/>
              <a:cs typeface="Angsana New" panose="02020603050405020304" pitchFamily="18" charset="-34"/>
            </a:endParaRPr>
          </a:p>
          <a:p>
            <a:pPr marL="285750" indent="-285750">
              <a:buFont typeface="Arial" panose="020B0604020202020204" pitchFamily="34" charset="0"/>
              <a:buChar char="•"/>
            </a:pPr>
            <a:r>
              <a:rPr lang="en-GB" sz="2000" kern="0" dirty="0">
                <a:effectLst/>
                <a:latin typeface="Tenorite Display" panose="00000500000000000000" pitchFamily="2" charset="0"/>
                <a:ea typeface="Times New Roman" panose="02020603050405020304" pitchFamily="18" charset="0"/>
              </a:rPr>
              <a:t>The suppliers should be technically qualified and willing to do business</a:t>
            </a:r>
            <a:endParaRPr lang="en-GB" sz="2000" dirty="0">
              <a:latin typeface="Tenorite Display" panose="00000500000000000000" pitchFamily="2" charset="0"/>
            </a:endParaRPr>
          </a:p>
        </p:txBody>
      </p:sp>
    </p:spTree>
    <p:extLst>
      <p:ext uri="{BB962C8B-B14F-4D97-AF65-F5344CB8AC3E}">
        <p14:creationId xmlns:p14="http://schemas.microsoft.com/office/powerpoint/2010/main" val="1703427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77800" y="520700"/>
            <a:ext cx="3352800" cy="5491215"/>
          </a:xfrm>
        </p:spPr>
        <p:txBody>
          <a:bodyPr>
            <a:normAutofit/>
          </a:bodyPr>
          <a:lstStyle/>
          <a:p>
            <a:pPr algn="just">
              <a:lnSpc>
                <a:spcPct val="102000"/>
              </a:lnSpc>
              <a:spcAft>
                <a:spcPts val="1000"/>
              </a:spcAft>
            </a:pPr>
            <a:r>
              <a:rPr lang="en-GB" sz="1800" b="1" dirty="0">
                <a:effectLst/>
                <a:latin typeface="Tahoma" panose="020B0604030504040204" pitchFamily="34" charset="0"/>
                <a:ea typeface="Tahoma" panose="020B0604030504040204" pitchFamily="34" charset="0"/>
                <a:cs typeface="Tahoma" panose="020B0604030504040204" pitchFamily="34" charset="0"/>
              </a:rPr>
              <a:t>Situations in which open tender method should not be used: </a:t>
            </a:r>
            <a:endParaRPr lang="en-GB" sz="1800" dirty="0">
              <a:effectLst/>
              <a:latin typeface="Tahoma" panose="020B0604030504040204" pitchFamily="34" charset="0"/>
              <a:ea typeface="Tahoma" panose="020B0604030504040204" pitchFamily="34" charset="0"/>
              <a:cs typeface="Tahoma" panose="020B0604030504040204" pitchFamily="34" charset="0"/>
            </a:endParaRPr>
          </a:p>
        </p:txBody>
      </p:sp>
      <p:sp>
        <p:nvSpPr>
          <p:cNvPr id="4" name="Content Placeholder 3">
            <a:extLst>
              <a:ext uri="{FF2B5EF4-FFF2-40B4-BE49-F238E27FC236}">
                <a16:creationId xmlns:a16="http://schemas.microsoft.com/office/drawing/2014/main" id="{771F588C-B5E7-C28C-40BB-18828F4285CA}"/>
              </a:ext>
            </a:extLst>
          </p:cNvPr>
          <p:cNvSpPr>
            <a:spLocks noGrp="1"/>
          </p:cNvSpPr>
          <p:nvPr>
            <p:ph idx="1"/>
          </p:nvPr>
        </p:nvSpPr>
        <p:spPr>
          <a:xfrm>
            <a:off x="3530600" y="165100"/>
            <a:ext cx="7772399" cy="4991100"/>
          </a:xfrm>
        </p:spPr>
        <p:txBody>
          <a:bodyPr>
            <a:normAutofit/>
          </a:bodyPr>
          <a:lstStyle/>
          <a:p>
            <a:pPr marL="342900" indent="-342900" algn="just">
              <a:lnSpc>
                <a:spcPct val="102000"/>
              </a:lnSpc>
              <a:spcAft>
                <a:spcPts val="1000"/>
              </a:spcAft>
              <a:buFont typeface="Wingdings" panose="05000000000000000000" pitchFamily="2" charset="2"/>
              <a:buChar char="q"/>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Where there is urgent need of the goods, works or services </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342900" indent="-342900" algn="just">
              <a:lnSpc>
                <a:spcPct val="102000"/>
              </a:lnSpc>
              <a:spcAft>
                <a:spcPts val="1000"/>
              </a:spcAft>
              <a:buFont typeface="Wingdings" panose="05000000000000000000" pitchFamily="2" charset="2"/>
              <a:buChar char="q"/>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In a monopolistic market e.g., only one known supplier </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342900" indent="-342900" algn="just">
              <a:lnSpc>
                <a:spcPct val="102000"/>
              </a:lnSpc>
              <a:spcAft>
                <a:spcPts val="1000"/>
              </a:spcAft>
              <a:buFont typeface="Wingdings" panose="05000000000000000000" pitchFamily="2" charset="2"/>
              <a:buChar char="q"/>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Situations where it is impossible to estimate the cost of the goods, works or a service</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342900" indent="-342900" algn="just">
              <a:lnSpc>
                <a:spcPct val="102000"/>
              </a:lnSpc>
              <a:spcAft>
                <a:spcPts val="1000"/>
              </a:spcAft>
              <a:buFont typeface="Wingdings" panose="05000000000000000000" pitchFamily="2" charset="2"/>
              <a:buChar char="q"/>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Where there are other considerations other than the cost and technical qualifications.</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endParaRPr lang="en-GB" dirty="0"/>
          </a:p>
        </p:txBody>
      </p:sp>
    </p:spTree>
    <p:extLst>
      <p:ext uri="{BB962C8B-B14F-4D97-AF65-F5344CB8AC3E}">
        <p14:creationId xmlns:p14="http://schemas.microsoft.com/office/powerpoint/2010/main" val="3312918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56927B1C-2055-4F66-A747-7DB82B79E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BA92B251-4A53-4024-BFEB-4894511C77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69106" cy="6858000"/>
          </a:xfrm>
          <a:prstGeom prst="rect">
            <a:avLst/>
          </a:prstGeom>
          <a:ln>
            <a:noFill/>
          </a:ln>
          <a:effectLst>
            <a:outerShdw blurRad="381000" dist="2540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23298" y="1537936"/>
            <a:ext cx="3672847" cy="1891064"/>
          </a:xfrm>
        </p:spPr>
        <p:txBody>
          <a:bodyPr>
            <a:normAutofit fontScale="90000"/>
          </a:bodyPr>
          <a:lstStyle/>
          <a:p>
            <a:r>
              <a:rPr lang="en-US" dirty="0"/>
              <a:t>Demerits of open tendering</a:t>
            </a:r>
          </a:p>
        </p:txBody>
      </p:sp>
      <p:cxnSp>
        <p:nvCxnSpPr>
          <p:cNvPr id="14" name="Straight Connector 13">
            <a:extLst>
              <a:ext uri="{FF2B5EF4-FFF2-40B4-BE49-F238E27FC236}">
                <a16:creationId xmlns:a16="http://schemas.microsoft.com/office/drawing/2014/main" id="{48A448B8-5E47-4A21-B872-FCB55ADBF2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D172379A-E36D-F182-22C6-A830CD623002}"/>
              </a:ext>
            </a:extLst>
          </p:cNvPr>
          <p:cNvSpPr txBox="1"/>
          <p:nvPr/>
        </p:nvSpPr>
        <p:spPr>
          <a:xfrm>
            <a:off x="3685310" y="520701"/>
            <a:ext cx="7982843" cy="3982757"/>
          </a:xfrm>
          <a:prstGeom prst="rect">
            <a:avLst/>
          </a:prstGeom>
          <a:noFill/>
        </p:spPr>
        <p:txBody>
          <a:bodyPr wrap="square">
            <a:spAutoFit/>
          </a:bodyPr>
          <a:lstStyle/>
          <a:p>
            <a:pPr marL="285750" indent="-285750" algn="just">
              <a:lnSpc>
                <a:spcPct val="102000"/>
              </a:lnSpc>
              <a:spcAft>
                <a:spcPts val="1000"/>
              </a:spcAft>
              <a:buFont typeface="Wingdings" panose="05000000000000000000" pitchFamily="2" charset="2"/>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Requires lengthy time frame therefore not suitable for urgent needs </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Wingdings" panose="05000000000000000000" pitchFamily="2" charset="2"/>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Expensive in terms of advertisement costs . </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Wingdings" panose="05000000000000000000" pitchFamily="2" charset="2"/>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May require highly qualified staff or technical staff to come up with technical specification.</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Wingdings" panose="05000000000000000000" pitchFamily="2" charset="2"/>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Excessive procedures may discourage some competent suppliers participating in the process. </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Wingdings" panose="05000000000000000000" pitchFamily="2" charset="2"/>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 The possibility of building long term relationship with the suppliers is limited</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1544205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dirty="0"/>
              <a:t>RESTRICTED TENDERING METHODS-</a:t>
            </a:r>
            <a:br>
              <a:rPr lang="en-US" dirty="0"/>
            </a:br>
            <a:r>
              <a:rPr lang="en-US" i="1" dirty="0"/>
              <a:t>This method is used:-</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88B47110-8522-455E-6B3A-7BE8B6F268FC}"/>
              </a:ext>
            </a:extLst>
          </p:cNvPr>
          <p:cNvGraphicFramePr>
            <a:graphicFrameLocks noGrp="1"/>
          </p:cNvGraphicFramePr>
          <p:nvPr>
            <p:ph idx="1"/>
            <p:extLst>
              <p:ext uri="{D42A27DB-BD31-4B8C-83A1-F6EECF244321}">
                <p14:modId xmlns:p14="http://schemas.microsoft.com/office/powerpoint/2010/main" val="3666878599"/>
              </p:ext>
            </p:extLst>
          </p:nvPr>
        </p:nvGraphicFramePr>
        <p:xfrm>
          <a:off x="4212862" y="180109"/>
          <a:ext cx="6931448" cy="47382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1090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60607" y="1537935"/>
            <a:ext cx="3290693" cy="1891064"/>
          </a:xfrm>
        </p:spPr>
        <p:txBody>
          <a:bodyPr>
            <a:normAutofit fontScale="90000"/>
          </a:bodyPr>
          <a:lstStyle/>
          <a:p>
            <a:pPr algn="ctr"/>
            <a:r>
              <a:rPr lang="en-US" dirty="0">
                <a:latin typeface="Abadi Extra Light" panose="020F0502020204030204" pitchFamily="34" charset="0"/>
              </a:rPr>
              <a:t>Procedure for purchasing under this method</a:t>
            </a:r>
          </a:p>
        </p:txBody>
      </p:sp>
      <p:sp>
        <p:nvSpPr>
          <p:cNvPr id="4" name="TextBox 3">
            <a:extLst>
              <a:ext uri="{FF2B5EF4-FFF2-40B4-BE49-F238E27FC236}">
                <a16:creationId xmlns:a16="http://schemas.microsoft.com/office/drawing/2014/main" id="{D172379A-E36D-F182-22C6-A830CD623002}"/>
              </a:ext>
            </a:extLst>
          </p:cNvPr>
          <p:cNvSpPr txBox="1"/>
          <p:nvPr/>
        </p:nvSpPr>
        <p:spPr>
          <a:xfrm>
            <a:off x="5130800" y="520700"/>
            <a:ext cx="6959600" cy="4102983"/>
          </a:xfrm>
          <a:prstGeom prst="rect">
            <a:avLst/>
          </a:prstGeom>
          <a:noFill/>
        </p:spPr>
        <p:txBody>
          <a:bodyPr wrap="square">
            <a:spAutoFit/>
          </a:bodyPr>
          <a:lstStyle/>
          <a:p>
            <a:pPr marL="285750" indent="-285750" algn="just">
              <a:lnSpc>
                <a:spcPct val="102000"/>
              </a:lnSpc>
              <a:spcAft>
                <a:spcPts val="1000"/>
              </a:spcAft>
              <a:buFont typeface="Arial" panose="020B0604020202020204" pitchFamily="34" charset="0"/>
              <a:buChar char="•"/>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The buying organization should maintains a list of suppliers for the different categories of goods works and services it may need from time to time. </a:t>
            </a:r>
          </a:p>
          <a:p>
            <a:pPr marL="285750" indent="-285750" algn="just">
              <a:lnSpc>
                <a:spcPct val="102000"/>
              </a:lnSpc>
              <a:spcAft>
                <a:spcPts val="1000"/>
              </a:spcAft>
              <a:buFont typeface="Arial" panose="020B0604020202020204" pitchFamily="34" charset="0"/>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Alternatively, the buying organization may maintain and keep updating a list of registered suppliers for various categories of goods works and services from where to draw the participants in the restricted tendering process. </a:t>
            </a:r>
          </a:p>
          <a:p>
            <a:pPr marL="285750" indent="-285750" algn="just">
              <a:lnSpc>
                <a:spcPct val="102000"/>
              </a:lnSpc>
              <a:spcAft>
                <a:spcPts val="1000"/>
              </a:spcAft>
              <a:buFont typeface="Arial" panose="020B0604020202020204" pitchFamily="34" charset="0"/>
              <a:buChar char="•"/>
            </a:pPr>
            <a:r>
              <a:rPr lang="en-GB" sz="2400" dirty="0">
                <a:effectLst/>
                <a:latin typeface="Abadi Extra Light" panose="020F0502020204030204" pitchFamily="34" charset="0"/>
                <a:ea typeface="Times New Roman" panose="02020603050405020304" pitchFamily="18" charset="0"/>
                <a:cs typeface="Times New Roman" panose="02020603050405020304" pitchFamily="18" charset="0"/>
              </a:rPr>
              <a:t>The procedure followed for restricted tendering is same as that of open tender method. </a:t>
            </a:r>
            <a:endParaRPr lang="en-GB" sz="2400" dirty="0">
              <a:effectLst/>
              <a:latin typeface="Abadi Extra Light" panose="020F0502020204030204" pitchFamily="34"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31450432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sz="3400" dirty="0"/>
              <a:t>DIRECT PROCUREMENT</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681789C7-5A75-CAD4-CD3A-798DD0638959}"/>
              </a:ext>
            </a:extLst>
          </p:cNvPr>
          <p:cNvGraphicFramePr>
            <a:graphicFrameLocks noGrp="1"/>
          </p:cNvGraphicFramePr>
          <p:nvPr>
            <p:ph idx="1"/>
            <p:extLst>
              <p:ext uri="{D42A27DB-BD31-4B8C-83A1-F6EECF244321}">
                <p14:modId xmlns:p14="http://schemas.microsoft.com/office/powerpoint/2010/main" val="1776421450"/>
              </p:ext>
            </p:extLst>
          </p:nvPr>
        </p:nvGraphicFramePr>
        <p:xfrm>
          <a:off x="4212861" y="124691"/>
          <a:ext cx="7455293" cy="4670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023915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60607" y="1537934"/>
            <a:ext cx="2689175" cy="2868965"/>
          </a:xfrm>
        </p:spPr>
        <p:txBody>
          <a:bodyPr>
            <a:noAutofit/>
          </a:bodyPr>
          <a:lstStyle/>
          <a:p>
            <a:pPr algn="ctr">
              <a:lnSpc>
                <a:spcPct val="102000"/>
              </a:lnSpc>
              <a:spcAft>
                <a:spcPts val="1000"/>
              </a:spcAft>
            </a:pPr>
            <a:r>
              <a:rPr lang="en-GB" sz="3200" dirty="0">
                <a:effectLst/>
                <a:latin typeface="Abadi Extra Light" panose="020F0502020204030204" pitchFamily="34" charset="0"/>
                <a:ea typeface="Times New Roman" panose="02020603050405020304" pitchFamily="18" charset="0"/>
                <a:cs typeface="Times New Roman" panose="02020603050405020304" pitchFamily="18" charset="0"/>
              </a:rPr>
              <a:t>Direct procurement method is only used under any of the following circumstances: </a:t>
            </a:r>
            <a:endParaRPr lang="en-GB" sz="3200" dirty="0">
              <a:effectLst/>
              <a:latin typeface="Abadi Extra Light" panose="020F0502020204030204" pitchFamily="34" charset="0"/>
              <a:ea typeface="Times New Roman" panose="02020603050405020304" pitchFamily="18" charset="0"/>
              <a:cs typeface="Angsana New" panose="02020603050405020304" pitchFamily="18" charset="-34"/>
            </a:endParaRPr>
          </a:p>
        </p:txBody>
      </p:sp>
      <p:sp>
        <p:nvSpPr>
          <p:cNvPr id="4" name="TextBox 3">
            <a:extLst>
              <a:ext uri="{FF2B5EF4-FFF2-40B4-BE49-F238E27FC236}">
                <a16:creationId xmlns:a16="http://schemas.microsoft.com/office/drawing/2014/main" id="{D172379A-E36D-F182-22C6-A830CD623002}"/>
              </a:ext>
            </a:extLst>
          </p:cNvPr>
          <p:cNvSpPr txBox="1"/>
          <p:nvPr/>
        </p:nvSpPr>
        <p:spPr>
          <a:xfrm>
            <a:off x="3449782" y="193964"/>
            <a:ext cx="8520545" cy="4989571"/>
          </a:xfrm>
          <a:prstGeom prst="rect">
            <a:avLst/>
          </a:prstGeom>
          <a:noFill/>
        </p:spPr>
        <p:txBody>
          <a:bodyPr wrap="square">
            <a:spAutoFit/>
          </a:bodyPr>
          <a:lstStyle/>
          <a:p>
            <a:pPr marL="285750" indent="-285750" algn="just">
              <a:lnSpc>
                <a:spcPct val="102000"/>
              </a:lnSpc>
              <a:spcAft>
                <a:spcPts val="1000"/>
              </a:spcAft>
              <a:buFont typeface="Wingdings" panose="05000000000000000000" pitchFamily="2" charset="2"/>
              <a:buChar char="ü"/>
            </a:pPr>
            <a:r>
              <a:rPr lang="en-GB" sz="2000" b="1" dirty="0">
                <a:effectLst/>
                <a:latin typeface="Abadi Extra Light" panose="020F0502020204030204" pitchFamily="34" charset="0"/>
                <a:ea typeface="Times New Roman" panose="02020603050405020304" pitchFamily="18" charset="0"/>
                <a:cs typeface="Times New Roman" panose="02020603050405020304" pitchFamily="18" charset="0"/>
              </a:rPr>
              <a:t>In a monopolistic market</a:t>
            </a:r>
            <a:r>
              <a:rPr lang="en-GB" sz="2000" dirty="0">
                <a:effectLst/>
                <a:latin typeface="Abadi Extra Light" panose="020F0502020204030204" pitchFamily="34" charset="0"/>
                <a:ea typeface="Times New Roman" panose="02020603050405020304" pitchFamily="18" charset="0"/>
                <a:cs typeface="Times New Roman" panose="02020603050405020304" pitchFamily="18" charset="0"/>
              </a:rPr>
              <a:t>, i.e., if the goods, works or services are available only from a particular supplier/contractor </a:t>
            </a:r>
          </a:p>
          <a:p>
            <a:pPr marL="285750" indent="-285750" algn="just">
              <a:lnSpc>
                <a:spcPct val="102000"/>
              </a:lnSpc>
              <a:spcAft>
                <a:spcPts val="1000"/>
              </a:spcAft>
              <a:buFont typeface="Wingdings" panose="05000000000000000000" pitchFamily="2" charset="2"/>
              <a:buChar char="ü"/>
            </a:pPr>
            <a:r>
              <a:rPr lang="en-GB" sz="2000" b="1" dirty="0">
                <a:effectLst/>
                <a:latin typeface="Abadi Extra Light" panose="020F0502020204030204" pitchFamily="34" charset="0"/>
                <a:ea typeface="Times New Roman" panose="02020603050405020304" pitchFamily="18" charset="0"/>
                <a:cs typeface="Times New Roman" panose="02020603050405020304" pitchFamily="18" charset="0"/>
              </a:rPr>
              <a:t>Urgency</a:t>
            </a:r>
            <a:r>
              <a:rPr lang="en-GB" sz="2000" dirty="0">
                <a:effectLst/>
                <a:latin typeface="Abadi Extra Light" panose="020F0502020204030204" pitchFamily="34" charset="0"/>
                <a:ea typeface="Times New Roman" panose="02020603050405020304" pitchFamily="18" charset="0"/>
                <a:cs typeface="Times New Roman" panose="02020603050405020304" pitchFamily="18" charset="0"/>
              </a:rPr>
              <a:t>- there is an urgent need for the goods, works or services, making it impractical to use other methods. The urgency may be due to war, natural disaster, and disorder. </a:t>
            </a:r>
            <a:endParaRPr lang="en-GB" sz="20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algn="just">
              <a:lnSpc>
                <a:spcPct val="102000"/>
              </a:lnSpc>
              <a:spcAft>
                <a:spcPts val="1000"/>
              </a:spcAft>
            </a:pPr>
            <a:r>
              <a:rPr lang="en-GB" sz="2000" b="1" dirty="0">
                <a:effectLst/>
                <a:latin typeface="Abadi Extra Light" panose="020F0502020204030204" pitchFamily="34" charset="0"/>
                <a:ea typeface="Times New Roman" panose="02020603050405020304" pitchFamily="18" charset="0"/>
                <a:cs typeface="Times New Roman" panose="02020603050405020304" pitchFamily="18" charset="0"/>
              </a:rPr>
              <a:t> </a:t>
            </a:r>
            <a:endParaRPr lang="en-GB" sz="2000" dirty="0">
              <a:effectLst/>
              <a:latin typeface="Abadi Extra Light" panose="020F0502020204030204" pitchFamily="34" charset="0"/>
              <a:ea typeface="Times New Roman" panose="02020603050405020304" pitchFamily="18" charset="0"/>
              <a:cs typeface="Angsana New" panose="02020603050405020304" pitchFamily="18" charset="-34"/>
            </a:endParaRPr>
          </a:p>
          <a:p>
            <a:pPr marL="285750" indent="-285750" algn="just">
              <a:lnSpc>
                <a:spcPct val="102000"/>
              </a:lnSpc>
              <a:spcAft>
                <a:spcPts val="1000"/>
              </a:spcAft>
              <a:buFont typeface="Wingdings" panose="05000000000000000000" pitchFamily="2" charset="2"/>
              <a:buChar char="ü"/>
            </a:pPr>
            <a:r>
              <a:rPr lang="en-GB" sz="2000" b="1" dirty="0">
                <a:effectLst/>
                <a:latin typeface="Abadi Extra Light" panose="020F0502020204030204" pitchFamily="34" charset="0"/>
                <a:ea typeface="Times New Roman" panose="02020603050405020304" pitchFamily="18" charset="0"/>
                <a:cs typeface="Times New Roman" panose="02020603050405020304" pitchFamily="18" charset="0"/>
              </a:rPr>
              <a:t> Compatibility</a:t>
            </a:r>
            <a:r>
              <a:rPr lang="en-GB" sz="2000" dirty="0">
                <a:effectLst/>
                <a:latin typeface="Abadi Extra Light" panose="020F0502020204030204" pitchFamily="34" charset="0"/>
                <a:ea typeface="Times New Roman" panose="02020603050405020304" pitchFamily="18" charset="0"/>
                <a:cs typeface="Times New Roman" panose="02020603050405020304" pitchFamily="18" charset="0"/>
              </a:rPr>
              <a:t> </a:t>
            </a:r>
            <a:r>
              <a:rPr lang="en-GB" sz="2000" b="1" dirty="0">
                <a:effectLst/>
                <a:latin typeface="Abadi Extra Light" panose="020F0502020204030204" pitchFamily="34" charset="0"/>
                <a:ea typeface="Times New Roman" panose="02020603050405020304" pitchFamily="18" charset="0"/>
                <a:cs typeface="Times New Roman" panose="02020603050405020304" pitchFamily="18" charset="0"/>
              </a:rPr>
              <a:t>and standardization-</a:t>
            </a:r>
            <a:r>
              <a:rPr lang="en-GB" sz="2000" dirty="0">
                <a:effectLst/>
                <a:latin typeface="Abadi Extra Light" panose="020F0502020204030204" pitchFamily="34" charset="0"/>
                <a:ea typeface="Times New Roman" panose="02020603050405020304" pitchFamily="18" charset="0"/>
                <a:cs typeface="Times New Roman" panose="02020603050405020304" pitchFamily="18" charset="0"/>
              </a:rPr>
              <a:t>this where an entity having procured goods, equipment, service or technology from a supplier may be forced to use direct procurement method from the same supplier for additional supplies for compatibility and standardization with already existing goods, equipment or technology.</a:t>
            </a:r>
          </a:p>
          <a:p>
            <a:pPr marL="285750" indent="-285750" algn="just">
              <a:lnSpc>
                <a:spcPct val="102000"/>
              </a:lnSpc>
              <a:spcAft>
                <a:spcPts val="1000"/>
              </a:spcAft>
              <a:buFont typeface="Wingdings" panose="05000000000000000000" pitchFamily="2" charset="2"/>
              <a:buChar char="ü"/>
            </a:pPr>
            <a:r>
              <a:rPr lang="en-GB" sz="2000" b="1" dirty="0">
                <a:effectLst/>
                <a:latin typeface="Abadi Extra Light" panose="020F0502020204030204" pitchFamily="34" charset="0"/>
                <a:ea typeface="Times New Roman" panose="02020603050405020304" pitchFamily="18" charset="0"/>
                <a:cs typeface="Times New Roman" panose="02020603050405020304" pitchFamily="18" charset="0"/>
              </a:rPr>
              <a:t> Public entity supplier-</a:t>
            </a:r>
            <a:r>
              <a:rPr lang="en-GB" sz="2000" dirty="0">
                <a:effectLst/>
                <a:latin typeface="Abadi Extra Light" panose="020F0502020204030204" pitchFamily="34" charset="0"/>
                <a:ea typeface="Times New Roman" panose="02020603050405020304" pitchFamily="18" charset="0"/>
                <a:cs typeface="Times New Roman" panose="02020603050405020304" pitchFamily="18" charset="0"/>
              </a:rPr>
              <a:t> for acquiring goods, works or services provided by a public entity provided the prices are of goods works are fair and compares well with the prevailing market prices.</a:t>
            </a:r>
            <a:endParaRPr lang="en-GB" sz="2000" dirty="0">
              <a:effectLst/>
              <a:latin typeface="Abadi Extra Light" panose="020F0502020204030204" pitchFamily="34"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354257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dirty="0"/>
              <a:t>REQUEST FOR QUOTATIONS</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CE0F627B-368F-748A-A939-7214F68896E2}"/>
              </a:ext>
            </a:extLst>
          </p:cNvPr>
          <p:cNvGraphicFramePr>
            <a:graphicFrameLocks noGrp="1"/>
          </p:cNvGraphicFramePr>
          <p:nvPr>
            <p:ph idx="1"/>
            <p:extLst>
              <p:ext uri="{D42A27DB-BD31-4B8C-83A1-F6EECF244321}">
                <p14:modId xmlns:p14="http://schemas.microsoft.com/office/powerpoint/2010/main" val="3334068502"/>
              </p:ext>
            </p:extLst>
          </p:nvPr>
        </p:nvGraphicFramePr>
        <p:xfrm>
          <a:off x="4212854" y="180109"/>
          <a:ext cx="7455294" cy="44888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288221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60607" y="241300"/>
            <a:ext cx="2630293" cy="4165599"/>
          </a:xfrm>
        </p:spPr>
        <p:txBody>
          <a:bodyPr>
            <a:noAutofit/>
          </a:bodyPr>
          <a:lstStyle/>
          <a:p>
            <a:pPr algn="ctr">
              <a:lnSpc>
                <a:spcPct val="102000"/>
              </a:lnSpc>
              <a:spcAft>
                <a:spcPts val="1000"/>
              </a:spcAft>
            </a:pPr>
            <a:r>
              <a:rPr lang="en-GB" sz="2800" kern="0" dirty="0">
                <a:latin typeface="Aharoni" panose="02010803020104030203" pitchFamily="2" charset="-79"/>
                <a:ea typeface="Times New Roman" panose="02020603050405020304" pitchFamily="18" charset="0"/>
                <a:cs typeface="Aharoni" panose="02010803020104030203" pitchFamily="2" charset="-79"/>
              </a:rPr>
              <a:t>B</a:t>
            </a:r>
            <a:r>
              <a:rPr lang="en-GB" sz="2800" kern="0" dirty="0">
                <a:effectLst/>
                <a:latin typeface="Aharoni" panose="02010803020104030203" pitchFamily="2" charset="-79"/>
                <a:ea typeface="Times New Roman" panose="02020603050405020304" pitchFamily="18" charset="0"/>
                <a:cs typeface="Aharoni" panose="02010803020104030203" pitchFamily="2" charset="-79"/>
              </a:rPr>
              <a:t>uying organization may request for quotation method only on the following conditions</a:t>
            </a:r>
            <a:endParaRPr lang="en-GB" sz="4400" dirty="0">
              <a:effectLst/>
              <a:latin typeface="Aharoni" panose="02010803020104030203" pitchFamily="2" charset="-79"/>
              <a:ea typeface="Times New Roman" panose="02020603050405020304" pitchFamily="18" charset="0"/>
              <a:cs typeface="Aharoni" panose="02010803020104030203" pitchFamily="2" charset="-79"/>
            </a:endParaRPr>
          </a:p>
        </p:txBody>
      </p:sp>
      <p:sp>
        <p:nvSpPr>
          <p:cNvPr id="4" name="TextBox 3">
            <a:extLst>
              <a:ext uri="{FF2B5EF4-FFF2-40B4-BE49-F238E27FC236}">
                <a16:creationId xmlns:a16="http://schemas.microsoft.com/office/drawing/2014/main" id="{D172379A-E36D-F182-22C6-A830CD623002}"/>
              </a:ext>
            </a:extLst>
          </p:cNvPr>
          <p:cNvSpPr txBox="1"/>
          <p:nvPr/>
        </p:nvSpPr>
        <p:spPr>
          <a:xfrm>
            <a:off x="3492500" y="520700"/>
            <a:ext cx="8204200" cy="4429867"/>
          </a:xfrm>
          <a:prstGeom prst="rect">
            <a:avLst/>
          </a:prstGeom>
          <a:noFill/>
        </p:spPr>
        <p:txBody>
          <a:bodyPr wrap="square">
            <a:spAutoFit/>
          </a:bodyPr>
          <a:lstStyle/>
          <a:p>
            <a:pPr algn="just">
              <a:lnSpc>
                <a:spcPct val="102000"/>
              </a:lnSpc>
              <a:spcAft>
                <a:spcPts val="1000"/>
              </a:spcAft>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sz="2800" dirty="0">
              <a:effectLst/>
              <a:latin typeface="Aptos Serif" panose="020B0502040204020203" pitchFamily="18" charset="0"/>
              <a:ea typeface="Times New Roman" panose="02020603050405020304" pitchFamily="18" charset="0"/>
              <a:cs typeface="Aptos Serif" panose="020B0502040204020203" pitchFamily="18" charset="0"/>
            </a:endParaRPr>
          </a:p>
          <a:p>
            <a:pPr marL="457200" lvl="0" indent="-457200" algn="just">
              <a:lnSpc>
                <a:spcPct val="102000"/>
              </a:lnSpc>
              <a:buFont typeface="Wingdings" panose="05000000000000000000" pitchFamily="2" charset="2"/>
              <a:buChar char="v"/>
            </a:pPr>
            <a:r>
              <a:rPr lang="en-GB" sz="2800" dirty="0">
                <a:effectLst/>
                <a:latin typeface="Aptos Serif" panose="020B0502040204020203" pitchFamily="18" charset="0"/>
                <a:ea typeface="Times New Roman" panose="02020603050405020304" pitchFamily="18" charset="0"/>
                <a:cs typeface="Aptos Serif" panose="020B0502040204020203" pitchFamily="18" charset="0"/>
              </a:rPr>
              <a:t>If the procurement is for goods, works or non-consultancy services that are readily available in the market; </a:t>
            </a:r>
          </a:p>
          <a:p>
            <a:pPr marL="457200" lvl="0" indent="-457200" algn="just">
              <a:lnSpc>
                <a:spcPct val="102000"/>
              </a:lnSpc>
              <a:buFont typeface="Wingdings" panose="05000000000000000000" pitchFamily="2" charset="2"/>
              <a:buChar char="v"/>
            </a:pPr>
            <a:r>
              <a:rPr lang="en-GB" sz="2800" dirty="0">
                <a:effectLst/>
                <a:latin typeface="Aptos Serif" panose="020B0502040204020203" pitchFamily="18" charset="0"/>
                <a:ea typeface="Times New Roman" panose="02020603050405020304" pitchFamily="18" charset="0"/>
                <a:cs typeface="Aptos Serif" panose="020B0502040204020203" pitchFamily="18" charset="0"/>
              </a:rPr>
              <a:t>When there is an established market for goods works or services to be procured; </a:t>
            </a:r>
          </a:p>
          <a:p>
            <a:pPr marL="457200" lvl="0" indent="-457200" algn="just">
              <a:lnSpc>
                <a:spcPct val="102000"/>
              </a:lnSpc>
              <a:spcAft>
                <a:spcPts val="1000"/>
              </a:spcAft>
              <a:buFont typeface="Wingdings" panose="05000000000000000000" pitchFamily="2" charset="2"/>
              <a:buChar char="v"/>
            </a:pPr>
            <a:r>
              <a:rPr lang="en-GB" sz="2800" dirty="0">
                <a:effectLst/>
                <a:latin typeface="Aptos Serif" panose="020B0502040204020203" pitchFamily="18" charset="0"/>
                <a:ea typeface="Times New Roman" panose="02020603050405020304" pitchFamily="18" charset="0"/>
                <a:cs typeface="Aptos Serif" panose="020B0502040204020203" pitchFamily="18" charset="0"/>
              </a:rPr>
              <a:t>When the estimated value of goods, works or non-consultancy services being procured is within the financial threshold as provided by the threshold matrix in the regulations; </a:t>
            </a:r>
          </a:p>
        </p:txBody>
      </p:sp>
    </p:spTree>
    <p:extLst>
      <p:ext uri="{BB962C8B-B14F-4D97-AF65-F5344CB8AC3E}">
        <p14:creationId xmlns:p14="http://schemas.microsoft.com/office/powerpoint/2010/main" val="40390239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60607" y="241300"/>
            <a:ext cx="2630293" cy="4165599"/>
          </a:xfrm>
        </p:spPr>
        <p:txBody>
          <a:bodyPr>
            <a:noAutofit/>
          </a:bodyPr>
          <a:lstStyle/>
          <a:p>
            <a:pPr algn="ctr">
              <a:lnSpc>
                <a:spcPct val="102000"/>
              </a:lnSpc>
              <a:spcAft>
                <a:spcPts val="1000"/>
              </a:spcAft>
            </a:pPr>
            <a:r>
              <a:rPr lang="en-GB" sz="2400" b="1" dirty="0">
                <a:effectLst/>
                <a:latin typeface="Tahoma" panose="020B0604030504040204" pitchFamily="34" charset="0"/>
                <a:ea typeface="Tahoma" panose="020B0604030504040204" pitchFamily="34" charset="0"/>
                <a:cs typeface="Tahoma" panose="020B0604030504040204" pitchFamily="34" charset="0"/>
              </a:rPr>
              <a:t>To ensure competition and fairness, a buying organization using request for quotation method is expected to observe the following;</a:t>
            </a:r>
          </a:p>
        </p:txBody>
      </p:sp>
      <p:sp>
        <p:nvSpPr>
          <p:cNvPr id="4" name="TextBox 3">
            <a:extLst>
              <a:ext uri="{FF2B5EF4-FFF2-40B4-BE49-F238E27FC236}">
                <a16:creationId xmlns:a16="http://schemas.microsoft.com/office/drawing/2014/main" id="{D172379A-E36D-F182-22C6-A830CD623002}"/>
              </a:ext>
            </a:extLst>
          </p:cNvPr>
          <p:cNvSpPr txBox="1"/>
          <p:nvPr/>
        </p:nvSpPr>
        <p:spPr>
          <a:xfrm>
            <a:off x="3492500" y="520700"/>
            <a:ext cx="8204200" cy="4443332"/>
          </a:xfrm>
          <a:prstGeom prst="rect">
            <a:avLst/>
          </a:prstGeom>
          <a:noFill/>
        </p:spPr>
        <p:txBody>
          <a:bodyPr wrap="square">
            <a:spAutoFit/>
          </a:bodyPr>
          <a:lstStyle/>
          <a:p>
            <a:pPr algn="just">
              <a:lnSpc>
                <a:spcPct val="102000"/>
              </a:lnSpc>
              <a:spcAft>
                <a:spcPts val="1000"/>
              </a:spcAft>
            </a:pPr>
            <a:r>
              <a:rPr lang="en-GB" sz="1800" dirty="0">
                <a:effectLst/>
                <a:latin typeface="Aptos SemiBold" panose="020F0502020204030204" pitchFamily="34" charset="0"/>
                <a:ea typeface="Times New Roman" panose="02020603050405020304" pitchFamily="18" charset="0"/>
                <a:cs typeface="Times New Roman" panose="02020603050405020304" pitchFamily="18" charset="0"/>
              </a:rPr>
              <a:t> </a:t>
            </a:r>
            <a:endParaRPr lang="en-GB" sz="2800" dirty="0">
              <a:effectLst/>
              <a:latin typeface="Aptos SemiBold" panose="020F0502020204030204" pitchFamily="34" charset="0"/>
              <a:ea typeface="Times New Roman" panose="02020603050405020304" pitchFamily="18" charset="0"/>
              <a:cs typeface="Aptos Serif" panose="020B0502040204020203" pitchFamily="18" charset="0"/>
            </a:endParaRPr>
          </a:p>
          <a:p>
            <a:pPr marL="342900" lvl="0" indent="-342900" algn="just">
              <a:lnSpc>
                <a:spcPct val="102000"/>
              </a:lnSpc>
              <a:buFont typeface="Wingdings" panose="05000000000000000000" pitchFamily="2" charset="2"/>
              <a:buChar char=""/>
            </a:pPr>
            <a:r>
              <a:rPr lang="en-GB" sz="2800" dirty="0">
                <a:effectLst/>
                <a:latin typeface="Aptos SemiBold" panose="020F0502020204030204" pitchFamily="34" charset="0"/>
                <a:ea typeface="Times New Roman" panose="02020603050405020304" pitchFamily="18" charset="0"/>
                <a:cs typeface="Times New Roman" panose="02020603050405020304" pitchFamily="18" charset="0"/>
              </a:rPr>
              <a:t>Quotation request is sent to a list of registered suppliers for the identified category of requirement, i.e., the buying organization must have registered such suppliers under that category;</a:t>
            </a:r>
            <a:endParaRPr lang="en-GB" sz="2800" dirty="0">
              <a:effectLst/>
              <a:latin typeface="Aptos SemiBold" panose="020F0502020204030204" pitchFamily="34" charset="0"/>
              <a:ea typeface="Times New Roman" panose="02020603050405020304" pitchFamily="18" charset="0"/>
              <a:cs typeface="Angsana New" panose="02020603050405020304" pitchFamily="18" charset="-34"/>
            </a:endParaRPr>
          </a:p>
          <a:p>
            <a:pPr marL="342900" lvl="0" indent="-342900" algn="just">
              <a:lnSpc>
                <a:spcPct val="102000"/>
              </a:lnSpc>
              <a:buFont typeface="Wingdings" panose="05000000000000000000" pitchFamily="2" charset="2"/>
              <a:buChar char=""/>
            </a:pPr>
            <a:r>
              <a:rPr lang="en-GB" sz="2800" dirty="0">
                <a:effectLst/>
                <a:latin typeface="Aptos SemiBold" panose="020F0502020204030204" pitchFamily="34" charset="0"/>
                <a:ea typeface="Times New Roman" panose="02020603050405020304" pitchFamily="18" charset="0"/>
                <a:cs typeface="Times New Roman" panose="02020603050405020304" pitchFamily="18" charset="0"/>
              </a:rPr>
              <a:t>The request is to be sent to as many suppliers as necessary to ensure effective competition and where possible at least three suppliers; and </a:t>
            </a:r>
            <a:endParaRPr lang="en-GB" sz="2800" dirty="0">
              <a:effectLst/>
              <a:latin typeface="Aptos SemiBold" panose="020F0502020204030204" pitchFamily="34" charset="0"/>
              <a:ea typeface="Times New Roman" panose="02020603050405020304" pitchFamily="18" charset="0"/>
              <a:cs typeface="Angsana New" panose="02020603050405020304" pitchFamily="18" charset="-34"/>
            </a:endParaRPr>
          </a:p>
          <a:p>
            <a:pPr marL="342900" lvl="0" indent="-342900" algn="just">
              <a:lnSpc>
                <a:spcPct val="102000"/>
              </a:lnSpc>
              <a:spcAft>
                <a:spcPts val="1000"/>
              </a:spcAft>
              <a:buFont typeface="Wingdings" panose="05000000000000000000" pitchFamily="2" charset="2"/>
              <a:buChar char=""/>
            </a:pPr>
            <a:r>
              <a:rPr lang="en-GB" sz="2800" dirty="0">
                <a:effectLst/>
                <a:latin typeface="Aptos SemiBold" panose="020F0502020204030204" pitchFamily="34" charset="0"/>
                <a:ea typeface="Times New Roman" panose="02020603050405020304" pitchFamily="18" charset="0"/>
                <a:cs typeface="Times New Roman" panose="02020603050405020304" pitchFamily="18" charset="0"/>
              </a:rPr>
              <a:t>At least three quotations should be received before the commencement of evaluation. </a:t>
            </a:r>
            <a:endParaRPr lang="en-GB" sz="2800" dirty="0">
              <a:effectLst/>
              <a:latin typeface="Aptos SemiBold" panose="020F0502020204030204" pitchFamily="34"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42932261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144310"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788582" y="858983"/>
            <a:ext cx="3968783" cy="2021378"/>
          </a:xfrm>
        </p:spPr>
        <p:txBody>
          <a:bodyPr>
            <a:normAutofit/>
          </a:bodyPr>
          <a:lstStyle/>
          <a:p>
            <a:r>
              <a:rPr lang="en-US"/>
              <a:t>REQUEST FOR QUOTATIONS</a:t>
            </a:r>
          </a:p>
        </p:txBody>
      </p:sp>
      <p:pic>
        <p:nvPicPr>
          <p:cNvPr id="6" name="Picture 5" descr="Back view of graduates in an outdoor graduation">
            <a:extLst>
              <a:ext uri="{FF2B5EF4-FFF2-40B4-BE49-F238E27FC236}">
                <a16:creationId xmlns:a16="http://schemas.microsoft.com/office/drawing/2014/main" id="{3F8EA746-A705-E254-88DD-54BE17907418}"/>
              </a:ext>
            </a:extLst>
          </p:cNvPr>
          <p:cNvPicPr>
            <a:picLocks noChangeAspect="1"/>
          </p:cNvPicPr>
          <p:nvPr/>
        </p:nvPicPr>
        <p:blipFill>
          <a:blip r:embed="rId2"/>
          <a:srcRect l="9650" r="28392" b="-4"/>
          <a:stretch/>
        </p:blipFill>
        <p:spPr>
          <a:xfrm>
            <a:off x="-1" y="-2"/>
            <a:ext cx="6374929" cy="6858002"/>
          </a:xfrm>
          <a:prstGeom prst="rect">
            <a:avLst/>
          </a:prstGeom>
        </p:spPr>
      </p:pic>
      <p:sp>
        <p:nvSpPr>
          <p:cNvPr id="3" name="Content Placeholder"/>
          <p:cNvSpPr>
            <a:spLocks noGrp="1"/>
          </p:cNvSpPr>
          <p:nvPr>
            <p:ph idx="1"/>
          </p:nvPr>
        </p:nvSpPr>
        <p:spPr>
          <a:xfrm>
            <a:off x="6374928" y="595745"/>
            <a:ext cx="4382437" cy="5644335"/>
          </a:xfrm>
        </p:spPr>
        <p:txBody>
          <a:bodyPr anchor="ctr">
            <a:normAutofit/>
          </a:bodyPr>
          <a:lstStyle/>
          <a:p>
            <a:pPr lvl="0"/>
            <a:r>
              <a:rPr lang="en-US" dirty="0"/>
              <a:t>At least three quotations should be received before the commencement of evaluation</a:t>
            </a:r>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49511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sz="3400" dirty="0"/>
              <a:t>LOW-VALUE PROCUREMENT</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8B944259-A8F2-8170-8B66-A990DB3B44F2}"/>
              </a:ext>
            </a:extLst>
          </p:cNvPr>
          <p:cNvGraphicFramePr>
            <a:graphicFrameLocks noGrp="1"/>
          </p:cNvGraphicFramePr>
          <p:nvPr>
            <p:ph idx="1"/>
            <p:extLst>
              <p:ext uri="{D42A27DB-BD31-4B8C-83A1-F6EECF244321}">
                <p14:modId xmlns:p14="http://schemas.microsoft.com/office/powerpoint/2010/main" val="3882214982"/>
              </p:ext>
            </p:extLst>
          </p:nvPr>
        </p:nvGraphicFramePr>
        <p:xfrm>
          <a:off x="4087091" y="193964"/>
          <a:ext cx="7689266" cy="46009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68770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760607" y="241300"/>
            <a:ext cx="2630293" cy="4165599"/>
          </a:xfrm>
        </p:spPr>
        <p:txBody>
          <a:bodyPr>
            <a:noAutofit/>
          </a:bodyPr>
          <a:lstStyle/>
          <a:p>
            <a:pPr algn="ctr">
              <a:lnSpc>
                <a:spcPct val="102000"/>
              </a:lnSpc>
              <a:spcAft>
                <a:spcPts val="1000"/>
              </a:spcAft>
            </a:pPr>
            <a:r>
              <a:rPr lang="en-US" sz="2400" b="1" dirty="0"/>
              <a:t>FRAMEWORK AGREEMENT</a:t>
            </a:r>
            <a:endParaRPr lang="en-GB" sz="2400" b="1" dirty="0">
              <a:effectLst/>
              <a:latin typeface="Tahoma" panose="020B0604030504040204" pitchFamily="34" charset="0"/>
              <a:ea typeface="Tahoma" panose="020B0604030504040204" pitchFamily="34" charset="0"/>
              <a:cs typeface="Tahoma" panose="020B0604030504040204" pitchFamily="34" charset="0"/>
            </a:endParaRPr>
          </a:p>
        </p:txBody>
      </p:sp>
      <p:sp>
        <p:nvSpPr>
          <p:cNvPr id="4" name="TextBox 3">
            <a:extLst>
              <a:ext uri="{FF2B5EF4-FFF2-40B4-BE49-F238E27FC236}">
                <a16:creationId xmlns:a16="http://schemas.microsoft.com/office/drawing/2014/main" id="{D172379A-E36D-F182-22C6-A830CD623002}"/>
              </a:ext>
            </a:extLst>
          </p:cNvPr>
          <p:cNvSpPr txBox="1"/>
          <p:nvPr/>
        </p:nvSpPr>
        <p:spPr>
          <a:xfrm>
            <a:off x="3390900" y="241300"/>
            <a:ext cx="8305800" cy="4586640"/>
          </a:xfrm>
          <a:prstGeom prst="rect">
            <a:avLst/>
          </a:prstGeom>
          <a:noFill/>
        </p:spPr>
        <p:txBody>
          <a:bodyPr wrap="square">
            <a:spAutoFit/>
          </a:bodyPr>
          <a:lstStyle/>
          <a:p>
            <a:pPr algn="just">
              <a:lnSpc>
                <a:spcPct val="102000"/>
              </a:lnSpc>
              <a:spcAft>
                <a:spcPts val="1000"/>
              </a:spcAft>
            </a:pPr>
            <a:r>
              <a:rPr lang="en-GB" sz="1800" dirty="0">
                <a:effectLst/>
                <a:latin typeface="Aptos SemiBold" panose="020F0502020204030204" pitchFamily="34" charset="0"/>
                <a:ea typeface="Times New Roman" panose="02020603050405020304" pitchFamily="18" charset="0"/>
                <a:cs typeface="Times New Roman" panose="02020603050405020304" pitchFamily="18" charset="0"/>
              </a:rPr>
              <a:t> </a:t>
            </a:r>
            <a:endParaRPr lang="en-GB" sz="2800" dirty="0">
              <a:effectLst/>
              <a:latin typeface="Aptos SemiBold" panose="020F0502020204030204" pitchFamily="34" charset="0"/>
              <a:ea typeface="Times New Roman" panose="02020603050405020304" pitchFamily="18" charset="0"/>
              <a:cs typeface="Aptos Serif" panose="020B0502040204020203" pitchFamily="18" charset="0"/>
            </a:endParaRPr>
          </a:p>
          <a:p>
            <a:pPr marL="285750" indent="-285750" algn="ctr">
              <a:lnSpc>
                <a:spcPct val="102000"/>
              </a:lnSpc>
              <a:spcAft>
                <a:spcPts val="1000"/>
              </a:spcAft>
              <a:buFont typeface="Wingdings" panose="05000000000000000000" pitchFamily="2" charset="2"/>
              <a:buChar char="§"/>
            </a:pPr>
            <a:r>
              <a:rPr lang="en-GB" sz="2800" dirty="0">
                <a:effectLst/>
                <a:latin typeface="Tempus Sans ITC" panose="04020404030D07020202" pitchFamily="82" charset="0"/>
                <a:ea typeface="Times New Roman" panose="02020603050405020304" pitchFamily="18" charset="0"/>
                <a:cs typeface="Times New Roman" panose="02020603050405020304" pitchFamily="18" charset="0"/>
              </a:rPr>
              <a:t>Framework contracts are contracting arrangements where one or more suppliers are engaged to supply goods, services or works for a period of one to three years at agreed prices among other contractual terms</a:t>
            </a:r>
            <a:endParaRPr lang="en-GB" sz="2800" dirty="0">
              <a:effectLst/>
              <a:latin typeface="Tempus Sans ITC" panose="04020404030D07020202" pitchFamily="82" charset="0"/>
              <a:ea typeface="Times New Roman" panose="02020603050405020304" pitchFamily="18" charset="0"/>
              <a:cs typeface="Angsana New" panose="02020603050405020304" pitchFamily="18" charset="-34"/>
            </a:endParaRPr>
          </a:p>
          <a:p>
            <a:pPr marL="285750" indent="-285750" algn="ctr">
              <a:lnSpc>
                <a:spcPct val="102000"/>
              </a:lnSpc>
              <a:spcAft>
                <a:spcPts val="1000"/>
              </a:spcAft>
              <a:buFont typeface="Wingdings" panose="05000000000000000000" pitchFamily="2" charset="2"/>
              <a:buChar char="§"/>
            </a:pPr>
            <a:r>
              <a:rPr lang="en-GB" sz="2800" dirty="0">
                <a:effectLst/>
                <a:latin typeface="Tempus Sans ITC" panose="04020404030D07020202" pitchFamily="82" charset="0"/>
                <a:ea typeface="Times New Roman" panose="02020603050405020304" pitchFamily="18" charset="0"/>
                <a:cs typeface="Times New Roman" panose="02020603050405020304" pitchFamily="18" charset="0"/>
              </a:rPr>
              <a:t>Framework agreements are suitable for goods and services that are required regularly or consumables, e.g., foodstuff, maintenance and repair materials and any other items of routine nature. </a:t>
            </a:r>
            <a:endParaRPr lang="en-GB" sz="2800" dirty="0">
              <a:effectLst/>
              <a:latin typeface="Tempus Sans ITC" panose="04020404030D07020202" pitchFamily="82"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27580843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pPr algn="ctr"/>
            <a:r>
              <a:rPr lang="en-US" sz="4100" dirty="0"/>
              <a:t>FRAMEWORK AGREEMENT-</a:t>
            </a:r>
            <a:br>
              <a:rPr lang="en-US" sz="4100" dirty="0"/>
            </a:br>
            <a:r>
              <a:rPr lang="en-GB" sz="2400" kern="0" dirty="0">
                <a:effectLst/>
                <a:latin typeface="Tenorite" panose="020F0502020204030204" pitchFamily="2" charset="0"/>
                <a:ea typeface="Times New Roman" panose="02020603050405020304" pitchFamily="18" charset="0"/>
              </a:rPr>
              <a:t>In public procurement open tender is used as the primary procedure leading to a framework contracting, the tender documents must set out the following:</a:t>
            </a:r>
            <a:endParaRPr lang="en-US" sz="4100" dirty="0">
              <a:latin typeface="Tenorite" panose="020F0502020204030204" pitchFamily="2" charset="0"/>
            </a:endParaRP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02E33A0F-5A81-A856-5085-1BECCB4C9029}"/>
              </a:ext>
            </a:extLst>
          </p:cNvPr>
          <p:cNvGraphicFramePr>
            <a:graphicFrameLocks noGrp="1"/>
          </p:cNvGraphicFramePr>
          <p:nvPr>
            <p:ph idx="1"/>
            <p:extLst>
              <p:ext uri="{D42A27DB-BD31-4B8C-83A1-F6EECF244321}">
                <p14:modId xmlns:p14="http://schemas.microsoft.com/office/powerpoint/2010/main" val="3709674011"/>
              </p:ext>
            </p:extLst>
          </p:nvPr>
        </p:nvGraphicFramePr>
        <p:xfrm>
          <a:off x="4364183" y="110836"/>
          <a:ext cx="6844144" cy="46966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95703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5CC50F2E-EF04-4D7A-A09C-5AEF6E5EAD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F489C2E0-4895-4B72-85EA-7EE9FAFFDC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6095995" cy="3429000"/>
          </a:xfrm>
          <a:prstGeom prst="rect">
            <a:avLst/>
          </a:prstGeom>
          <a:ln>
            <a:noFill/>
          </a:ln>
          <a:effectLst>
            <a:outerShdw blurRad="342900" dist="228600" dir="546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6575305" y="235881"/>
            <a:ext cx="4569006" cy="716619"/>
          </a:xfrm>
        </p:spPr>
        <p:txBody>
          <a:bodyPr anchor="ctr">
            <a:normAutofit fontScale="90000"/>
          </a:bodyPr>
          <a:lstStyle/>
          <a:p>
            <a:r>
              <a:rPr lang="en-US" sz="2400" b="1" dirty="0"/>
              <a:t>Types of framework agreements</a:t>
            </a:r>
          </a:p>
        </p:txBody>
      </p:sp>
      <p:pic>
        <p:nvPicPr>
          <p:cNvPr id="5" name="Picture 4" descr="Pen placed on top of a signature line">
            <a:extLst>
              <a:ext uri="{FF2B5EF4-FFF2-40B4-BE49-F238E27FC236}">
                <a16:creationId xmlns:a16="http://schemas.microsoft.com/office/drawing/2014/main" id="{6AC2A52A-2CDA-0E2B-2092-CBEF8EAE78B0}"/>
              </a:ext>
            </a:extLst>
          </p:cNvPr>
          <p:cNvPicPr>
            <a:picLocks noChangeAspect="1"/>
          </p:cNvPicPr>
          <p:nvPr/>
        </p:nvPicPr>
        <p:blipFill>
          <a:blip r:embed="rId2"/>
          <a:srcRect l="40757" r="-3" b="-3"/>
          <a:stretch/>
        </p:blipFill>
        <p:spPr>
          <a:xfrm>
            <a:off x="20" y="10"/>
            <a:ext cx="6095978" cy="6857989"/>
          </a:xfrm>
          <a:prstGeom prst="rect">
            <a:avLst/>
          </a:prstGeom>
        </p:spPr>
      </p:pic>
      <p:cxnSp>
        <p:nvCxnSpPr>
          <p:cNvPr id="13" name="Straight Connector 12">
            <a:extLst>
              <a:ext uri="{FF2B5EF4-FFF2-40B4-BE49-F238E27FC236}">
                <a16:creationId xmlns:a16="http://schemas.microsoft.com/office/drawing/2014/main" id="{1D7AD51E-A168-490B-B8A6-8AFE86E0F2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572ED680-ABDB-A0F7-7987-970ABC2E66EB}"/>
              </a:ext>
            </a:extLst>
          </p:cNvPr>
          <p:cNvSpPr txBox="1"/>
          <p:nvPr/>
        </p:nvSpPr>
        <p:spPr>
          <a:xfrm>
            <a:off x="6648450" y="809624"/>
            <a:ext cx="5019703" cy="3212226"/>
          </a:xfrm>
          <a:prstGeom prst="rect">
            <a:avLst/>
          </a:prstGeom>
          <a:noFill/>
        </p:spPr>
        <p:txBody>
          <a:bodyPr wrap="square">
            <a:spAutoFit/>
          </a:bodyPr>
          <a:lstStyle/>
          <a:p>
            <a:pPr algn="just">
              <a:lnSpc>
                <a:spcPct val="102000"/>
              </a:lnSpc>
              <a:spcAft>
                <a:spcPts val="1000"/>
              </a:spcAft>
            </a:pPr>
            <a:r>
              <a:rPr lang="en-GB" sz="2400" b="1" dirty="0">
                <a:effectLst/>
                <a:latin typeface="Times New Roman" panose="02020603050405020304" pitchFamily="18" charset="0"/>
                <a:ea typeface="Times New Roman" panose="02020603050405020304" pitchFamily="18" charset="0"/>
                <a:cs typeface="Times New Roman" panose="02020603050405020304" pitchFamily="18" charset="0"/>
              </a:rPr>
              <a:t>-Known quantity but not delivery schedule (definite quantity</a:t>
            </a: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 indefinite delivery schedule). </a:t>
            </a:r>
          </a:p>
          <a:p>
            <a:pPr marL="342900" indent="-342900" algn="just">
              <a:lnSpc>
                <a:spcPct val="102000"/>
              </a:lnSpc>
              <a:spcAft>
                <a:spcPts val="1000"/>
              </a:spcAft>
              <a:buFont typeface="Arial" panose="020B0604020202020204" pitchFamily="34" charset="0"/>
              <a:buChar char="•"/>
            </a:pPr>
            <a:r>
              <a:rPr lang="en-GB" sz="2400" dirty="0">
                <a:effectLst/>
                <a:latin typeface="Times New Roman" panose="02020603050405020304" pitchFamily="18" charset="0"/>
                <a:ea typeface="Times New Roman" panose="02020603050405020304" pitchFamily="18" charset="0"/>
                <a:cs typeface="Times New Roman" panose="02020603050405020304" pitchFamily="18" charset="0"/>
              </a:rPr>
              <a:t>This is where a supplier or a set of suppliers are contracted to supply a known quantity of goods to be delivered as and when required during the framework duration. </a:t>
            </a:r>
            <a:endParaRPr lang="en-GB" sz="2000" dirty="0">
              <a:effectLst/>
              <a:latin typeface="Times New Roman" panose="02020603050405020304" pitchFamily="18" charset="0"/>
              <a:ea typeface="Times New Roman" panose="02020603050405020304" pitchFamily="18" charset="0"/>
              <a:cs typeface="Angsana New" panose="02020603050405020304" pitchFamily="18" charset="-34"/>
            </a:endParaRPr>
          </a:p>
        </p:txBody>
      </p:sp>
    </p:spTree>
    <p:extLst>
      <p:ext uri="{BB962C8B-B14F-4D97-AF65-F5344CB8AC3E}">
        <p14:creationId xmlns:p14="http://schemas.microsoft.com/office/powerpoint/2010/main" val="14293573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575305" y="235882"/>
            <a:ext cx="4569006" cy="897594"/>
          </a:xfrm>
        </p:spPr>
        <p:txBody>
          <a:bodyPr anchor="ctr">
            <a:normAutofit fontScale="90000"/>
          </a:bodyPr>
          <a:lstStyle/>
          <a:p>
            <a:pPr algn="ctr"/>
            <a:r>
              <a:rPr lang="en-US" sz="3600" dirty="0"/>
              <a:t>Types of framework agreements</a:t>
            </a:r>
          </a:p>
        </p:txBody>
      </p:sp>
      <p:pic>
        <p:nvPicPr>
          <p:cNvPr id="5" name="Picture 4" descr="Pen placed on top of a signature line">
            <a:extLst>
              <a:ext uri="{FF2B5EF4-FFF2-40B4-BE49-F238E27FC236}">
                <a16:creationId xmlns:a16="http://schemas.microsoft.com/office/drawing/2014/main" id="{6AC2A52A-2CDA-0E2B-2092-CBEF8EAE78B0}"/>
              </a:ext>
            </a:extLst>
          </p:cNvPr>
          <p:cNvPicPr>
            <a:picLocks noChangeAspect="1"/>
          </p:cNvPicPr>
          <p:nvPr/>
        </p:nvPicPr>
        <p:blipFill>
          <a:blip r:embed="rId2"/>
          <a:srcRect l="40757" r="-3" b="-3"/>
          <a:stretch/>
        </p:blipFill>
        <p:spPr>
          <a:xfrm>
            <a:off x="20" y="10"/>
            <a:ext cx="6095978" cy="6857989"/>
          </a:xfrm>
          <a:prstGeom prst="rect">
            <a:avLst/>
          </a:prstGeom>
        </p:spPr>
      </p:pic>
      <p:sp>
        <p:nvSpPr>
          <p:cNvPr id="4" name="TextBox 3">
            <a:extLst>
              <a:ext uri="{FF2B5EF4-FFF2-40B4-BE49-F238E27FC236}">
                <a16:creationId xmlns:a16="http://schemas.microsoft.com/office/drawing/2014/main" id="{63EA18DA-0658-6DA5-5DC5-E6937B466FBB}"/>
              </a:ext>
            </a:extLst>
          </p:cNvPr>
          <p:cNvSpPr txBox="1"/>
          <p:nvPr/>
        </p:nvSpPr>
        <p:spPr>
          <a:xfrm>
            <a:off x="6575304" y="1133476"/>
            <a:ext cx="5378571" cy="2308324"/>
          </a:xfrm>
          <a:prstGeom prst="rect">
            <a:avLst/>
          </a:prstGeom>
          <a:noFill/>
        </p:spPr>
        <p:txBody>
          <a:bodyPr wrap="square">
            <a:spAutoFit/>
          </a:bodyPr>
          <a:lstStyle/>
          <a:p>
            <a:pPr algn="just"/>
            <a:r>
              <a:rPr lang="en-GB" sz="2400" b="1" kern="0" dirty="0">
                <a:effectLst/>
                <a:latin typeface="Times New Roman" panose="02020603050405020304" pitchFamily="18" charset="0"/>
                <a:ea typeface="Times New Roman" panose="02020603050405020304" pitchFamily="18" charset="0"/>
              </a:rPr>
              <a:t>-Indefinite quantity -</a:t>
            </a:r>
            <a:r>
              <a:rPr lang="en-GB" sz="2400" kern="0" dirty="0">
                <a:effectLst/>
                <a:latin typeface="Times New Roman" panose="02020603050405020304" pitchFamily="18" charset="0"/>
                <a:ea typeface="Times New Roman" panose="02020603050405020304" pitchFamily="18" charset="0"/>
              </a:rPr>
              <a:t>definite delivery schedule. Under this type, the supplier/suppliers are under a contract to supply an unknown quantity of goods to be delivered from time to time as the need arises. </a:t>
            </a:r>
            <a:endParaRPr lang="en-GB" sz="2400" dirty="0"/>
          </a:p>
        </p:txBody>
      </p:sp>
    </p:spTree>
    <p:extLst>
      <p:ext uri="{BB962C8B-B14F-4D97-AF65-F5344CB8AC3E}">
        <p14:creationId xmlns:p14="http://schemas.microsoft.com/office/powerpoint/2010/main" val="20536786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575305" y="235881"/>
            <a:ext cx="4569006" cy="811869"/>
          </a:xfrm>
        </p:spPr>
        <p:txBody>
          <a:bodyPr anchor="ctr">
            <a:normAutofit/>
          </a:bodyPr>
          <a:lstStyle/>
          <a:p>
            <a:r>
              <a:rPr lang="en-US" sz="2000" dirty="0"/>
              <a:t>Types of framework agreements</a:t>
            </a:r>
          </a:p>
        </p:txBody>
      </p:sp>
      <p:pic>
        <p:nvPicPr>
          <p:cNvPr id="5" name="Picture 4" descr="Pen placed on top of a signature line">
            <a:extLst>
              <a:ext uri="{FF2B5EF4-FFF2-40B4-BE49-F238E27FC236}">
                <a16:creationId xmlns:a16="http://schemas.microsoft.com/office/drawing/2014/main" id="{6AC2A52A-2CDA-0E2B-2092-CBEF8EAE78B0}"/>
              </a:ext>
            </a:extLst>
          </p:cNvPr>
          <p:cNvPicPr>
            <a:picLocks noChangeAspect="1"/>
          </p:cNvPicPr>
          <p:nvPr/>
        </p:nvPicPr>
        <p:blipFill>
          <a:blip r:embed="rId2"/>
          <a:srcRect l="40757" r="-3" b="-3"/>
          <a:stretch/>
        </p:blipFill>
        <p:spPr>
          <a:xfrm>
            <a:off x="20" y="10"/>
            <a:ext cx="6095978" cy="6857989"/>
          </a:xfrm>
          <a:prstGeom prst="rect">
            <a:avLst/>
          </a:prstGeom>
        </p:spPr>
      </p:pic>
      <p:sp>
        <p:nvSpPr>
          <p:cNvPr id="4" name="TextBox 3">
            <a:extLst>
              <a:ext uri="{FF2B5EF4-FFF2-40B4-BE49-F238E27FC236}">
                <a16:creationId xmlns:a16="http://schemas.microsoft.com/office/drawing/2014/main" id="{F251CD8B-45B5-5E9F-4FA2-4201D20B4298}"/>
              </a:ext>
            </a:extLst>
          </p:cNvPr>
          <p:cNvSpPr txBox="1"/>
          <p:nvPr/>
        </p:nvSpPr>
        <p:spPr>
          <a:xfrm>
            <a:off x="6260896" y="885825"/>
            <a:ext cx="5464380" cy="3416320"/>
          </a:xfrm>
          <a:prstGeom prst="rect">
            <a:avLst/>
          </a:prstGeom>
          <a:noFill/>
        </p:spPr>
        <p:txBody>
          <a:bodyPr wrap="square">
            <a:spAutoFit/>
          </a:bodyPr>
          <a:lstStyle/>
          <a:p>
            <a:r>
              <a:rPr lang="en-GB" sz="2400" b="1" kern="0" dirty="0">
                <a:effectLst/>
                <a:latin typeface="Aptos Mono" panose="020F0502020204030204" pitchFamily="49" charset="0"/>
                <a:ea typeface="Times New Roman" panose="02020603050405020304" pitchFamily="18" charset="0"/>
              </a:rPr>
              <a:t>-Indefinite delivery framework agreement</a:t>
            </a:r>
            <a:r>
              <a:rPr lang="en-GB" sz="2400" kern="0" dirty="0">
                <a:effectLst/>
                <a:latin typeface="Aptos Mono" panose="020F0502020204030204" pitchFamily="49" charset="0"/>
                <a:ea typeface="Times New Roman" panose="02020603050405020304" pitchFamily="18" charset="0"/>
              </a:rPr>
              <a:t>.</a:t>
            </a:r>
          </a:p>
          <a:p>
            <a:pPr marL="342900" indent="-342900">
              <a:buFont typeface="Arial" panose="020B0604020202020204" pitchFamily="34" charset="0"/>
              <a:buChar char="•"/>
            </a:pPr>
            <a:r>
              <a:rPr lang="en-GB" sz="2400" kern="0" dirty="0">
                <a:effectLst/>
                <a:latin typeface="Aptos Mono" panose="020F0502020204030204" pitchFamily="49" charset="0"/>
                <a:ea typeface="Times New Roman" panose="02020603050405020304" pitchFamily="18" charset="0"/>
              </a:rPr>
              <a:t> This is when the need for supplies has been established but the exact delivery dates and exact quantities of future deliveries are unknown. </a:t>
            </a:r>
          </a:p>
          <a:p>
            <a:pPr marL="342900" indent="-342900">
              <a:buFont typeface="Arial" panose="020B0604020202020204" pitchFamily="34" charset="0"/>
              <a:buChar char="•"/>
            </a:pPr>
            <a:r>
              <a:rPr lang="en-GB" sz="2400" kern="0" dirty="0">
                <a:effectLst/>
                <a:latin typeface="Aptos Mono" panose="020F0502020204030204" pitchFamily="49" charset="0"/>
                <a:ea typeface="Times New Roman" panose="02020603050405020304" pitchFamily="18" charset="0"/>
              </a:rPr>
              <a:t>This type of arrangement permits the procuring entity to keep minimal stock levels.</a:t>
            </a:r>
            <a:endParaRPr lang="en-GB" sz="2400" dirty="0">
              <a:latin typeface="Aptos Mono" panose="020F0502020204030204" pitchFamily="49" charset="0"/>
            </a:endParaRPr>
          </a:p>
        </p:txBody>
      </p:sp>
    </p:spTree>
    <p:extLst>
      <p:ext uri="{BB962C8B-B14F-4D97-AF65-F5344CB8AC3E}">
        <p14:creationId xmlns:p14="http://schemas.microsoft.com/office/powerpoint/2010/main" val="29631226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1047690" y="858982"/>
            <a:ext cx="3165172" cy="5152933"/>
          </a:xfrm>
        </p:spPr>
        <p:txBody>
          <a:bodyPr>
            <a:normAutofit/>
          </a:bodyPr>
          <a:lstStyle/>
          <a:p>
            <a:r>
              <a:rPr lang="en-US" dirty="0"/>
              <a:t>Conclusion</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635CCC2F-26BB-7824-839B-5202F9EE889F}"/>
              </a:ext>
            </a:extLst>
          </p:cNvPr>
          <p:cNvGraphicFramePr>
            <a:graphicFrameLocks noGrp="1"/>
          </p:cNvGraphicFramePr>
          <p:nvPr>
            <p:ph idx="1"/>
            <p:extLst>
              <p:ext uri="{D42A27DB-BD31-4B8C-83A1-F6EECF244321}">
                <p14:modId xmlns:p14="http://schemas.microsoft.com/office/powerpoint/2010/main" val="2074975222"/>
              </p:ext>
            </p:extLst>
          </p:nvPr>
        </p:nvGraphicFramePr>
        <p:xfrm>
          <a:off x="4100945" y="193965"/>
          <a:ext cx="7232073" cy="47382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80154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9165109B-7036-4613-93D4-579E77F6EF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761802" y="858982"/>
            <a:ext cx="3451060" cy="5152933"/>
          </a:xfrm>
        </p:spPr>
        <p:txBody>
          <a:bodyPr>
            <a:normAutofit/>
          </a:bodyPr>
          <a:lstStyle/>
          <a:p>
            <a:r>
              <a:rPr lang="en-US" dirty="0"/>
              <a:t>Revision questions</a:t>
            </a:r>
          </a:p>
        </p:txBody>
      </p:sp>
      <p:sp useBgFill="1">
        <p:nvSpPr>
          <p:cNvPr id="12" name="Rectangle 11">
            <a:extLst>
              <a:ext uri="{FF2B5EF4-FFF2-40B4-BE49-F238E27FC236}">
                <a16:creationId xmlns:a16="http://schemas.microsoft.com/office/drawing/2014/main" id="{43E8FEA2-54EE-4F84-B5DB-A055A7D805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36707" y="0"/>
            <a:ext cx="7455294" cy="6858000"/>
          </a:xfrm>
          <a:prstGeom prst="rect">
            <a:avLst/>
          </a:prstGeom>
          <a:ln>
            <a:noFill/>
          </a:ln>
          <a:effectLst>
            <a:outerShdw blurRad="660400" dist="279400" dir="798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E58B1629-F209-47B0-BA59-6BD937DBB0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668155" y="5641010"/>
            <a:ext cx="0" cy="59906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551823F8-9154-D5B4-49A8-A500EFFE5244}"/>
              </a:ext>
            </a:extLst>
          </p:cNvPr>
          <p:cNvGraphicFramePr>
            <a:graphicFrameLocks noGrp="1"/>
          </p:cNvGraphicFramePr>
          <p:nvPr>
            <p:ph idx="1"/>
            <p:extLst>
              <p:ext uri="{D42A27DB-BD31-4B8C-83A1-F6EECF244321}">
                <p14:modId xmlns:p14="http://schemas.microsoft.com/office/powerpoint/2010/main" val="2973461463"/>
              </p:ext>
            </p:extLst>
          </p:nvPr>
        </p:nvGraphicFramePr>
        <p:xfrm>
          <a:off x="4114803" y="180110"/>
          <a:ext cx="7455294" cy="45997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15132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7BFF8-153E-05C0-F770-809251C61802}"/>
              </a:ext>
            </a:extLst>
          </p:cNvPr>
          <p:cNvSpPr>
            <a:spLocks noGrp="1"/>
          </p:cNvSpPr>
          <p:nvPr>
            <p:ph type="ctrTitle"/>
          </p:nvPr>
        </p:nvSpPr>
        <p:spPr/>
        <p:txBody>
          <a:bodyPr>
            <a:normAutofit/>
          </a:bodyPr>
          <a:lstStyle/>
          <a:p>
            <a:pPr algn="ctr"/>
            <a:r>
              <a:rPr lang="en-GB" sz="6600" dirty="0"/>
              <a:t>END </a:t>
            </a:r>
          </a:p>
        </p:txBody>
      </p:sp>
      <p:sp>
        <p:nvSpPr>
          <p:cNvPr id="3" name="Subtitle 2">
            <a:extLst>
              <a:ext uri="{FF2B5EF4-FFF2-40B4-BE49-F238E27FC236}">
                <a16:creationId xmlns:a16="http://schemas.microsoft.com/office/drawing/2014/main" id="{EB91C739-2A66-8699-6B54-2F5CF9D302FF}"/>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40072340"/>
      </p:ext>
    </p:extLst>
  </p:cSld>
  <p:clrMapOvr>
    <a:masterClrMapping/>
  </p:clrMapOvr>
</p:sld>
</file>

<file path=ppt/theme/theme1.xml><?xml version="1.0" encoding="utf-8"?>
<a:theme xmlns:a="http://schemas.openxmlformats.org/drawingml/2006/main" name="BevelVTI">
  <a:themeElements>
    <a:clrScheme name="AnalogousFromRegularSeedLeftStep">
      <a:dk1>
        <a:srgbClr val="000000"/>
      </a:dk1>
      <a:lt1>
        <a:srgbClr val="FFFFFF"/>
      </a:lt1>
      <a:dk2>
        <a:srgbClr val="32271C"/>
      </a:dk2>
      <a:lt2>
        <a:srgbClr val="E2E5E8"/>
      </a:lt2>
      <a:accent1>
        <a:srgbClr val="C48E4C"/>
      </a:accent1>
      <a:accent2>
        <a:srgbClr val="B24A3A"/>
      </a:accent2>
      <a:accent3>
        <a:srgbClr val="C44C6E"/>
      </a:accent3>
      <a:accent4>
        <a:srgbClr val="B23A8E"/>
      </a:accent4>
      <a:accent5>
        <a:srgbClr val="B64CC4"/>
      </a:accent5>
      <a:accent6>
        <a:srgbClr val="723AB2"/>
      </a:accent6>
      <a:hlink>
        <a:srgbClr val="3F78BF"/>
      </a:hlink>
      <a:folHlink>
        <a:srgbClr val="7F7F7F"/>
      </a:folHlink>
    </a:clrScheme>
    <a:fontScheme name="Custom 53">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evelVTI" id="{C9E5F598-602B-46C1-AA16-073CEB959654}" vid="{2AE1FD39-65AD-4D34-93E9-C7019D0ECBAC}"/>
    </a:ext>
  </a:extLst>
</a:theme>
</file>

<file path=docProps/app.xml><?xml version="1.0" encoding="utf-8"?>
<Properties xmlns="http://schemas.openxmlformats.org/officeDocument/2006/extended-properties" xmlns:vt="http://schemas.openxmlformats.org/officeDocument/2006/docPropsVTypes">
  <TotalTime>63</TotalTime>
  <Words>2270</Words>
  <Application>Microsoft Office PowerPoint</Application>
  <PresentationFormat>Widescreen</PresentationFormat>
  <Paragraphs>140</Paragraphs>
  <Slides>32</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32</vt:i4>
      </vt:variant>
    </vt:vector>
  </HeadingPairs>
  <TitlesOfParts>
    <vt:vector size="46" baseType="lpstr">
      <vt:lpstr>Abadi Extra Light</vt:lpstr>
      <vt:lpstr>Aharoni</vt:lpstr>
      <vt:lpstr>Aptos Mono</vt:lpstr>
      <vt:lpstr>Aptos SemiBold</vt:lpstr>
      <vt:lpstr>Aptos Serif</vt:lpstr>
      <vt:lpstr>Arial</vt:lpstr>
      <vt:lpstr>Bierstadt</vt:lpstr>
      <vt:lpstr>Tahoma</vt:lpstr>
      <vt:lpstr>Tempus Sans ITC</vt:lpstr>
      <vt:lpstr>Tenorite</vt:lpstr>
      <vt:lpstr>Tenorite Display</vt:lpstr>
      <vt:lpstr>Times New Roman</vt:lpstr>
      <vt:lpstr>Wingdings</vt:lpstr>
      <vt:lpstr>BevelVTI</vt:lpstr>
      <vt:lpstr>Principles of Purchasing Lecture 5  Methods Of Procurement   Lecturer: Samson Ndonye </vt:lpstr>
      <vt:lpstr>Lecture Learning outcomes</vt:lpstr>
      <vt:lpstr>Introduction</vt:lpstr>
      <vt:lpstr>Introduction</vt:lpstr>
      <vt:lpstr>Procurement Methods</vt:lpstr>
      <vt:lpstr>Prequalification of suppliers </vt:lpstr>
      <vt:lpstr>Open Tender</vt:lpstr>
      <vt:lpstr>OPEN TENDER METHOD During the tender invitation period, the procuring organization will: - </vt:lpstr>
      <vt:lpstr>The following are primary principles of open tendering method:  </vt:lpstr>
      <vt:lpstr>The following are the forms of open tender method</vt:lpstr>
      <vt:lpstr>The following are the forms of open tender method</vt:lpstr>
      <vt:lpstr>The following are the forms of open tender method</vt:lpstr>
      <vt:lpstr>Conditions favoring the use of open tender method</vt:lpstr>
      <vt:lpstr>Situations in which open tender method should not be used: </vt:lpstr>
      <vt:lpstr>Demerits of open tendering</vt:lpstr>
      <vt:lpstr>RESTRICTED TENDERING METHODS- This method is used:-</vt:lpstr>
      <vt:lpstr>Procedure for purchasing under this method</vt:lpstr>
      <vt:lpstr>DIRECT PROCUREMENT</vt:lpstr>
      <vt:lpstr>Direct procurement method is only used under any of the following circumstances: </vt:lpstr>
      <vt:lpstr>REQUEST FOR QUOTATIONS</vt:lpstr>
      <vt:lpstr>Buying organization may request for quotation method only on the following conditions</vt:lpstr>
      <vt:lpstr>To ensure competition and fairness, a buying organization using request for quotation method is expected to observe the following;</vt:lpstr>
      <vt:lpstr>REQUEST FOR QUOTATIONS</vt:lpstr>
      <vt:lpstr>LOW-VALUE PROCUREMENT</vt:lpstr>
      <vt:lpstr>FRAMEWORK AGREEMENT</vt:lpstr>
      <vt:lpstr>FRAMEWORK AGREEMENT- In public procurement open tender is used as the primary procedure leading to a framework contracting, the tender documents must set out the following:</vt:lpstr>
      <vt:lpstr>Types of framework agreements</vt:lpstr>
      <vt:lpstr>Types of framework agreements</vt:lpstr>
      <vt:lpstr>Types of framework agreements</vt:lpstr>
      <vt:lpstr>Conclusion</vt:lpstr>
      <vt:lpstr>Revision questions</vt:lpstr>
      <vt:lpstr>END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9</cp:revision>
  <dcterms:created xsi:type="dcterms:W3CDTF">2024-10-12T10:00:05Z</dcterms:created>
  <dcterms:modified xsi:type="dcterms:W3CDTF">2024-10-12T11:17:45Z</dcterms:modified>
</cp:coreProperties>
</file>