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embeddedFontLst>
    <p:embeddedFont>
      <p:font typeface="Overlock"/>
      <p:regular r:id="rId38"/>
      <p:bold r:id="rId39"/>
      <p:italic r:id="rId40"/>
      <p:boldItalic r:id="rId41"/>
    </p:embeddedFont>
    <p:embeddedFont>
      <p:font typeface="Bilbo"/>
      <p:regular r:id="rId42"/>
    </p:embeddedFont>
    <p:embeddedFont>
      <p:font typeface="Tahoma"/>
      <p:regular r:id="rId43"/>
      <p:bold r:id="rId44"/>
    </p:embeddedFont>
    <p:embeddedFont>
      <p:font typeface="Noto Sans Symbols"/>
      <p:regular r:id="rId45"/>
      <p:bold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7" roundtripDataSignature="AMtx7mjkkxcd/yVJycvn/kuR10L84zpt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Overlock-italic.fntdata"/><Relationship Id="rId20" Type="http://schemas.openxmlformats.org/officeDocument/2006/relationships/slide" Target="slides/slide16.xml"/><Relationship Id="rId42" Type="http://schemas.openxmlformats.org/officeDocument/2006/relationships/font" Target="fonts/Bilbo-regular.fntdata"/><Relationship Id="rId41" Type="http://schemas.openxmlformats.org/officeDocument/2006/relationships/font" Target="fonts/Overlock-boldItalic.fntdata"/><Relationship Id="rId22" Type="http://schemas.openxmlformats.org/officeDocument/2006/relationships/slide" Target="slides/slide18.xml"/><Relationship Id="rId44" Type="http://schemas.openxmlformats.org/officeDocument/2006/relationships/font" Target="fonts/Tahoma-bold.fntdata"/><Relationship Id="rId21" Type="http://schemas.openxmlformats.org/officeDocument/2006/relationships/slide" Target="slides/slide17.xml"/><Relationship Id="rId43" Type="http://schemas.openxmlformats.org/officeDocument/2006/relationships/font" Target="fonts/Tahoma-regular.fntdata"/><Relationship Id="rId24" Type="http://schemas.openxmlformats.org/officeDocument/2006/relationships/slide" Target="slides/slide20.xml"/><Relationship Id="rId46" Type="http://schemas.openxmlformats.org/officeDocument/2006/relationships/font" Target="fonts/NotoSansSymbols-bold.fntdata"/><Relationship Id="rId23" Type="http://schemas.openxmlformats.org/officeDocument/2006/relationships/slide" Target="slides/slide19.xml"/><Relationship Id="rId45" Type="http://schemas.openxmlformats.org/officeDocument/2006/relationships/font" Target="fonts/NotoSansSymbols-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customschemas.google.com/relationships/presentationmetadata" Target="meta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Overlock-bold.fntdata"/><Relationship Id="rId16" Type="http://schemas.openxmlformats.org/officeDocument/2006/relationships/slide" Target="slides/slide12.xml"/><Relationship Id="rId38" Type="http://schemas.openxmlformats.org/officeDocument/2006/relationships/font" Target="fonts/Overlock-regular.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35"/>
          <p:cNvSpPr txBox="1"/>
          <p:nvPr>
            <p:ph type="ctrTitle"/>
          </p:nvPr>
        </p:nvSpPr>
        <p:spPr>
          <a:xfrm>
            <a:off x="1084727" y="1597961"/>
            <a:ext cx="9144000" cy="3162300"/>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3200"/>
              <a:buFont typeface="Avenir"/>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35"/>
          <p:cNvSpPr txBox="1"/>
          <p:nvPr>
            <p:ph idx="1" type="subTitle"/>
          </p:nvPr>
        </p:nvSpPr>
        <p:spPr>
          <a:xfrm>
            <a:off x="1084727" y="4902488"/>
            <a:ext cx="9144000" cy="985075"/>
          </a:xfrm>
          <a:prstGeom prst="rect">
            <a:avLst/>
          </a:prstGeom>
          <a:noFill/>
          <a:ln>
            <a:noFill/>
          </a:ln>
        </p:spPr>
        <p:txBody>
          <a:bodyPr anchorCtr="0" anchor="t" bIns="45700" lIns="91425" spcFirstLastPara="1" rIns="91425" wrap="square" tIns="45700">
            <a:normAutofit/>
          </a:bodyPr>
          <a:lstStyle>
            <a:lvl1pPr lvl="0" algn="l">
              <a:lnSpc>
                <a:spcPct val="120000"/>
              </a:lnSpc>
              <a:spcBef>
                <a:spcPts val="1000"/>
              </a:spcBef>
              <a:spcAft>
                <a:spcPts val="0"/>
              </a:spcAft>
              <a:buClr>
                <a:schemeClr val="dk1"/>
              </a:buClr>
              <a:buSzPts val="1800"/>
              <a:buNone/>
              <a:defRPr sz="1800"/>
            </a:lvl1pPr>
            <a:lvl2pPr lvl="1" algn="ctr">
              <a:lnSpc>
                <a:spcPct val="120000"/>
              </a:lnSpc>
              <a:spcBef>
                <a:spcPts val="500"/>
              </a:spcBef>
              <a:spcAft>
                <a:spcPts val="0"/>
              </a:spcAft>
              <a:buClr>
                <a:schemeClr val="dk1"/>
              </a:buClr>
              <a:buSzPts val="2000"/>
              <a:buFont typeface="Avenir"/>
              <a:buNone/>
              <a:defRPr sz="2000"/>
            </a:lvl2pPr>
            <a:lvl3pPr lvl="2" algn="ctr">
              <a:lnSpc>
                <a:spcPct val="120000"/>
              </a:lnSpc>
              <a:spcBef>
                <a:spcPts val="500"/>
              </a:spcBef>
              <a:spcAft>
                <a:spcPts val="0"/>
              </a:spcAft>
              <a:buClr>
                <a:schemeClr val="dk1"/>
              </a:buClr>
              <a:buSzPts val="1800"/>
              <a:buNone/>
              <a:defRPr sz="1800"/>
            </a:lvl3pPr>
            <a:lvl4pPr lvl="3" algn="ctr">
              <a:lnSpc>
                <a:spcPct val="120000"/>
              </a:lnSpc>
              <a:spcBef>
                <a:spcPts val="500"/>
              </a:spcBef>
              <a:spcAft>
                <a:spcPts val="0"/>
              </a:spcAft>
              <a:buClr>
                <a:schemeClr val="dk1"/>
              </a:buClr>
              <a:buSzPts val="1600"/>
              <a:buFont typeface="Avenir"/>
              <a:buNone/>
              <a:defRPr sz="1600"/>
            </a:lvl4pPr>
            <a:lvl5pPr lvl="4" algn="ctr">
              <a:lnSpc>
                <a:spcPct val="12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5" name="Google Shape;15;p35"/>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5"/>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35"/>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6"/>
          <p:cNvSpPr txBox="1"/>
          <p:nvPr>
            <p:ph type="title"/>
          </p:nvPr>
        </p:nvSpPr>
        <p:spPr>
          <a:xfrm>
            <a:off x="1077362" y="720434"/>
            <a:ext cx="9950103" cy="1507376"/>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6"/>
          <p:cNvSpPr txBox="1"/>
          <p:nvPr>
            <p:ph idx="1" type="body"/>
          </p:nvPr>
        </p:nvSpPr>
        <p:spPr>
          <a:xfrm>
            <a:off x="1077362" y="2427316"/>
            <a:ext cx="9950103" cy="3513514"/>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dk1"/>
              </a:buClr>
              <a:buSzPts val="1800"/>
              <a:buChar char="•"/>
              <a:defRPr/>
            </a:lvl1pPr>
            <a:lvl2pPr indent="-228600" lvl="1" marL="914400" algn="l">
              <a:lnSpc>
                <a:spcPct val="120000"/>
              </a:lnSpc>
              <a:spcBef>
                <a:spcPts val="500"/>
              </a:spcBef>
              <a:spcAft>
                <a:spcPts val="0"/>
              </a:spcAft>
              <a:buClr>
                <a:schemeClr val="dk1"/>
              </a:buClr>
              <a:buSzPts val="1800"/>
              <a:buNone/>
              <a:defRPr/>
            </a:lvl2pPr>
            <a:lvl3pPr indent="-342900" lvl="2" marL="1371600" algn="l">
              <a:lnSpc>
                <a:spcPct val="120000"/>
              </a:lnSpc>
              <a:spcBef>
                <a:spcPts val="500"/>
              </a:spcBef>
              <a:spcAft>
                <a:spcPts val="0"/>
              </a:spcAft>
              <a:buClr>
                <a:schemeClr val="dk1"/>
              </a:buClr>
              <a:buSzPts val="1800"/>
              <a:buChar char="•"/>
              <a:defRPr/>
            </a:lvl3pPr>
            <a:lvl4pPr indent="-228600" lvl="3" marL="1828800" algn="l">
              <a:lnSpc>
                <a:spcPct val="120000"/>
              </a:lnSpc>
              <a:spcBef>
                <a:spcPts val="500"/>
              </a:spcBef>
              <a:spcAft>
                <a:spcPts val="0"/>
              </a:spcAft>
              <a:buClr>
                <a:schemeClr val="dk1"/>
              </a:buClr>
              <a:buSzPts val="1800"/>
              <a:buNone/>
              <a:defRPr/>
            </a:lvl4pPr>
            <a:lvl5pPr indent="-342900" lvl="4" marL="2286000" algn="l">
              <a:lnSpc>
                <a:spcPct val="12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6"/>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6"/>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6"/>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sp>
        <p:nvSpPr>
          <p:cNvPr id="25" name="Google Shape;25;p37"/>
          <p:cNvSpPr txBox="1"/>
          <p:nvPr>
            <p:ph type="title"/>
          </p:nvPr>
        </p:nvSpPr>
        <p:spPr>
          <a:xfrm>
            <a:off x="1084726" y="1709738"/>
            <a:ext cx="9143999" cy="3050523"/>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4400"/>
              <a:buFont typeface="Avenir"/>
              <a:buNone/>
              <a:defRPr sz="4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7"/>
          <p:cNvSpPr txBox="1"/>
          <p:nvPr>
            <p:ph idx="1" type="body"/>
          </p:nvPr>
        </p:nvSpPr>
        <p:spPr>
          <a:xfrm>
            <a:off x="1084726" y="4902488"/>
            <a:ext cx="9143999" cy="98507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rgbClr val="888888"/>
              </a:buClr>
              <a:buSzPts val="2400"/>
              <a:buNone/>
              <a:defRPr sz="2400">
                <a:solidFill>
                  <a:srgbClr val="888888"/>
                </a:solidFill>
              </a:defRPr>
            </a:lvl1pPr>
            <a:lvl2pPr indent="-228600" lvl="1" marL="914400" algn="l">
              <a:lnSpc>
                <a:spcPct val="120000"/>
              </a:lnSpc>
              <a:spcBef>
                <a:spcPts val="500"/>
              </a:spcBef>
              <a:spcAft>
                <a:spcPts val="0"/>
              </a:spcAft>
              <a:buClr>
                <a:srgbClr val="888888"/>
              </a:buClr>
              <a:buSzPts val="2000"/>
              <a:buFont typeface="Avenir"/>
              <a:buNone/>
              <a:defRPr sz="2000">
                <a:solidFill>
                  <a:srgbClr val="888888"/>
                </a:solidFill>
              </a:defRPr>
            </a:lvl2pPr>
            <a:lvl3pPr indent="-228600" lvl="2" marL="1371600" algn="l">
              <a:lnSpc>
                <a:spcPct val="120000"/>
              </a:lnSpc>
              <a:spcBef>
                <a:spcPts val="500"/>
              </a:spcBef>
              <a:spcAft>
                <a:spcPts val="0"/>
              </a:spcAft>
              <a:buClr>
                <a:srgbClr val="888888"/>
              </a:buClr>
              <a:buSzPts val="1800"/>
              <a:buNone/>
              <a:defRPr sz="1800">
                <a:solidFill>
                  <a:srgbClr val="888888"/>
                </a:solidFill>
              </a:defRPr>
            </a:lvl3pPr>
            <a:lvl4pPr indent="-228600" lvl="3" marL="1828800" algn="l">
              <a:lnSpc>
                <a:spcPct val="120000"/>
              </a:lnSpc>
              <a:spcBef>
                <a:spcPts val="500"/>
              </a:spcBef>
              <a:spcAft>
                <a:spcPts val="0"/>
              </a:spcAft>
              <a:buClr>
                <a:srgbClr val="888888"/>
              </a:buClr>
              <a:buSzPts val="1600"/>
              <a:buFont typeface="Avenir"/>
              <a:buNone/>
              <a:defRPr sz="1600">
                <a:solidFill>
                  <a:srgbClr val="888888"/>
                </a:solidFill>
              </a:defRPr>
            </a:lvl4pPr>
            <a:lvl5pPr indent="-228600" lvl="4" marL="2286000" algn="l">
              <a:lnSpc>
                <a:spcPct val="12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7" name="Google Shape;27;p37"/>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7"/>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7"/>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0" name="Shape 30"/>
        <p:cNvGrpSpPr/>
        <p:nvPr/>
      </p:nvGrpSpPr>
      <p:grpSpPr>
        <a:xfrm>
          <a:off x="0" y="0"/>
          <a:ext cx="0" cy="0"/>
          <a:chOff x="0" y="0"/>
          <a:chExt cx="0" cy="0"/>
        </a:xfrm>
      </p:grpSpPr>
      <p:sp>
        <p:nvSpPr>
          <p:cNvPr id="31" name="Google Shape;31;p38"/>
          <p:cNvSpPr txBox="1"/>
          <p:nvPr>
            <p:ph type="title"/>
          </p:nvPr>
        </p:nvSpPr>
        <p:spPr>
          <a:xfrm>
            <a:off x="1077362" y="720434"/>
            <a:ext cx="9950103" cy="1507376"/>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8"/>
          <p:cNvSpPr txBox="1"/>
          <p:nvPr>
            <p:ph idx="1" type="body"/>
          </p:nvPr>
        </p:nvSpPr>
        <p:spPr>
          <a:xfrm>
            <a:off x="1077362" y="2227809"/>
            <a:ext cx="4942438" cy="3949154"/>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dk1"/>
              </a:buClr>
              <a:buSzPts val="1800"/>
              <a:buChar char="•"/>
              <a:defRPr/>
            </a:lvl1pPr>
            <a:lvl2pPr indent="-228600" lvl="1" marL="914400" algn="l">
              <a:lnSpc>
                <a:spcPct val="120000"/>
              </a:lnSpc>
              <a:spcBef>
                <a:spcPts val="500"/>
              </a:spcBef>
              <a:spcAft>
                <a:spcPts val="0"/>
              </a:spcAft>
              <a:buClr>
                <a:schemeClr val="dk1"/>
              </a:buClr>
              <a:buSzPts val="1800"/>
              <a:buNone/>
              <a:defRPr/>
            </a:lvl2pPr>
            <a:lvl3pPr indent="-342900" lvl="2" marL="1371600" algn="l">
              <a:lnSpc>
                <a:spcPct val="120000"/>
              </a:lnSpc>
              <a:spcBef>
                <a:spcPts val="500"/>
              </a:spcBef>
              <a:spcAft>
                <a:spcPts val="0"/>
              </a:spcAft>
              <a:buClr>
                <a:schemeClr val="dk1"/>
              </a:buClr>
              <a:buSzPts val="1800"/>
              <a:buChar char="•"/>
              <a:defRPr/>
            </a:lvl3pPr>
            <a:lvl4pPr indent="-228600" lvl="3" marL="1828800" algn="l">
              <a:lnSpc>
                <a:spcPct val="120000"/>
              </a:lnSpc>
              <a:spcBef>
                <a:spcPts val="500"/>
              </a:spcBef>
              <a:spcAft>
                <a:spcPts val="0"/>
              </a:spcAft>
              <a:buClr>
                <a:schemeClr val="dk1"/>
              </a:buClr>
              <a:buSzPts val="1800"/>
              <a:buNone/>
              <a:defRPr/>
            </a:lvl4pPr>
            <a:lvl5pPr indent="-342900" lvl="4" marL="2286000" algn="l">
              <a:lnSpc>
                <a:spcPct val="12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8"/>
          <p:cNvSpPr txBox="1"/>
          <p:nvPr>
            <p:ph idx="2" type="body"/>
          </p:nvPr>
        </p:nvSpPr>
        <p:spPr>
          <a:xfrm>
            <a:off x="6172200" y="2227809"/>
            <a:ext cx="4855265" cy="394915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dk1"/>
              </a:buClr>
              <a:buSzPts val="1800"/>
              <a:buChar char="•"/>
              <a:defRPr/>
            </a:lvl1pPr>
            <a:lvl2pPr indent="-228600" lvl="1" marL="914400" algn="l">
              <a:lnSpc>
                <a:spcPct val="120000"/>
              </a:lnSpc>
              <a:spcBef>
                <a:spcPts val="500"/>
              </a:spcBef>
              <a:spcAft>
                <a:spcPts val="0"/>
              </a:spcAft>
              <a:buClr>
                <a:schemeClr val="dk1"/>
              </a:buClr>
              <a:buSzPts val="1800"/>
              <a:buNone/>
              <a:defRPr/>
            </a:lvl2pPr>
            <a:lvl3pPr indent="-342900" lvl="2" marL="1371600" algn="l">
              <a:lnSpc>
                <a:spcPct val="120000"/>
              </a:lnSpc>
              <a:spcBef>
                <a:spcPts val="500"/>
              </a:spcBef>
              <a:spcAft>
                <a:spcPts val="0"/>
              </a:spcAft>
              <a:buClr>
                <a:schemeClr val="dk1"/>
              </a:buClr>
              <a:buSzPts val="1800"/>
              <a:buChar char="•"/>
              <a:defRPr/>
            </a:lvl3pPr>
            <a:lvl4pPr indent="-228600" lvl="3" marL="1828800" algn="l">
              <a:lnSpc>
                <a:spcPct val="120000"/>
              </a:lnSpc>
              <a:spcBef>
                <a:spcPts val="500"/>
              </a:spcBef>
              <a:spcAft>
                <a:spcPts val="0"/>
              </a:spcAft>
              <a:buClr>
                <a:schemeClr val="dk1"/>
              </a:buClr>
              <a:buSzPts val="1800"/>
              <a:buNone/>
              <a:defRPr/>
            </a:lvl4pPr>
            <a:lvl5pPr indent="-342900" lvl="4" marL="2286000" algn="l">
              <a:lnSpc>
                <a:spcPct val="12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38"/>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8"/>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8"/>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7" name="Shape 37"/>
        <p:cNvGrpSpPr/>
        <p:nvPr/>
      </p:nvGrpSpPr>
      <p:grpSpPr>
        <a:xfrm>
          <a:off x="0" y="0"/>
          <a:ext cx="0" cy="0"/>
          <a:chOff x="0" y="0"/>
          <a:chExt cx="0" cy="0"/>
        </a:xfrm>
      </p:grpSpPr>
      <p:sp>
        <p:nvSpPr>
          <p:cNvPr id="38" name="Google Shape;38;p39"/>
          <p:cNvSpPr txBox="1"/>
          <p:nvPr>
            <p:ph type="title"/>
          </p:nvPr>
        </p:nvSpPr>
        <p:spPr>
          <a:xfrm>
            <a:off x="1084726" y="365125"/>
            <a:ext cx="9942739" cy="1325563"/>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9"/>
          <p:cNvSpPr txBox="1"/>
          <p:nvPr>
            <p:ph idx="1" type="body"/>
          </p:nvPr>
        </p:nvSpPr>
        <p:spPr>
          <a:xfrm>
            <a:off x="1084725" y="1681163"/>
            <a:ext cx="491285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2400"/>
              <a:buNone/>
              <a:defRPr b="1" sz="2400"/>
            </a:lvl1pPr>
            <a:lvl2pPr indent="-228600" lvl="1" marL="914400" algn="l">
              <a:lnSpc>
                <a:spcPct val="120000"/>
              </a:lnSpc>
              <a:spcBef>
                <a:spcPts val="500"/>
              </a:spcBef>
              <a:spcAft>
                <a:spcPts val="0"/>
              </a:spcAft>
              <a:buClr>
                <a:schemeClr val="dk1"/>
              </a:buClr>
              <a:buSzPts val="2000"/>
              <a:buFont typeface="Avenir"/>
              <a:buNone/>
              <a:defRPr b="1" sz="2000"/>
            </a:lvl2pPr>
            <a:lvl3pPr indent="-228600" lvl="2" marL="1371600" algn="l">
              <a:lnSpc>
                <a:spcPct val="120000"/>
              </a:lnSpc>
              <a:spcBef>
                <a:spcPts val="500"/>
              </a:spcBef>
              <a:spcAft>
                <a:spcPts val="0"/>
              </a:spcAft>
              <a:buClr>
                <a:schemeClr val="dk1"/>
              </a:buClr>
              <a:buSzPts val="1800"/>
              <a:buNone/>
              <a:defRPr b="1" sz="1800"/>
            </a:lvl3pPr>
            <a:lvl4pPr indent="-228600" lvl="3" marL="1828800" algn="l">
              <a:lnSpc>
                <a:spcPct val="120000"/>
              </a:lnSpc>
              <a:spcBef>
                <a:spcPts val="500"/>
              </a:spcBef>
              <a:spcAft>
                <a:spcPts val="0"/>
              </a:spcAft>
              <a:buClr>
                <a:schemeClr val="dk1"/>
              </a:buClr>
              <a:buSzPts val="1600"/>
              <a:buFont typeface="Avenir"/>
              <a:buNone/>
              <a:defRPr b="1" sz="1600"/>
            </a:lvl4pPr>
            <a:lvl5pPr indent="-228600" lvl="4" marL="2286000" algn="l">
              <a:lnSpc>
                <a:spcPct val="12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0" name="Google Shape;40;p39"/>
          <p:cNvSpPr txBox="1"/>
          <p:nvPr>
            <p:ph idx="2" type="body"/>
          </p:nvPr>
        </p:nvSpPr>
        <p:spPr>
          <a:xfrm>
            <a:off x="1084726" y="2505075"/>
            <a:ext cx="4912849"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dk1"/>
              </a:buClr>
              <a:buSzPts val="1800"/>
              <a:buChar char="•"/>
              <a:defRPr/>
            </a:lvl1pPr>
            <a:lvl2pPr indent="-228600" lvl="1" marL="914400" algn="l">
              <a:lnSpc>
                <a:spcPct val="120000"/>
              </a:lnSpc>
              <a:spcBef>
                <a:spcPts val="500"/>
              </a:spcBef>
              <a:spcAft>
                <a:spcPts val="0"/>
              </a:spcAft>
              <a:buClr>
                <a:schemeClr val="dk1"/>
              </a:buClr>
              <a:buSzPts val="1800"/>
              <a:buNone/>
              <a:defRPr/>
            </a:lvl2pPr>
            <a:lvl3pPr indent="-342900" lvl="2" marL="1371600" algn="l">
              <a:lnSpc>
                <a:spcPct val="120000"/>
              </a:lnSpc>
              <a:spcBef>
                <a:spcPts val="500"/>
              </a:spcBef>
              <a:spcAft>
                <a:spcPts val="0"/>
              </a:spcAft>
              <a:buClr>
                <a:schemeClr val="dk1"/>
              </a:buClr>
              <a:buSzPts val="1800"/>
              <a:buChar char="•"/>
              <a:defRPr/>
            </a:lvl3pPr>
            <a:lvl4pPr indent="-228600" lvl="3" marL="1828800" algn="l">
              <a:lnSpc>
                <a:spcPct val="120000"/>
              </a:lnSpc>
              <a:spcBef>
                <a:spcPts val="500"/>
              </a:spcBef>
              <a:spcAft>
                <a:spcPts val="0"/>
              </a:spcAft>
              <a:buClr>
                <a:schemeClr val="dk1"/>
              </a:buClr>
              <a:buSzPts val="1800"/>
              <a:buNone/>
              <a:defRPr/>
            </a:lvl4pPr>
            <a:lvl5pPr indent="-342900" lvl="4" marL="2286000" algn="l">
              <a:lnSpc>
                <a:spcPct val="12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9"/>
          <p:cNvSpPr txBox="1"/>
          <p:nvPr>
            <p:ph idx="3" type="body"/>
          </p:nvPr>
        </p:nvSpPr>
        <p:spPr>
          <a:xfrm>
            <a:off x="6172200" y="1681163"/>
            <a:ext cx="4855265"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2400"/>
              <a:buNone/>
              <a:defRPr b="1" sz="2400"/>
            </a:lvl1pPr>
            <a:lvl2pPr indent="-228600" lvl="1" marL="914400" algn="l">
              <a:lnSpc>
                <a:spcPct val="120000"/>
              </a:lnSpc>
              <a:spcBef>
                <a:spcPts val="500"/>
              </a:spcBef>
              <a:spcAft>
                <a:spcPts val="0"/>
              </a:spcAft>
              <a:buClr>
                <a:schemeClr val="dk1"/>
              </a:buClr>
              <a:buSzPts val="2000"/>
              <a:buFont typeface="Avenir"/>
              <a:buNone/>
              <a:defRPr b="1" sz="2000"/>
            </a:lvl2pPr>
            <a:lvl3pPr indent="-228600" lvl="2" marL="1371600" algn="l">
              <a:lnSpc>
                <a:spcPct val="120000"/>
              </a:lnSpc>
              <a:spcBef>
                <a:spcPts val="500"/>
              </a:spcBef>
              <a:spcAft>
                <a:spcPts val="0"/>
              </a:spcAft>
              <a:buClr>
                <a:schemeClr val="dk1"/>
              </a:buClr>
              <a:buSzPts val="1800"/>
              <a:buNone/>
              <a:defRPr b="1" sz="1800"/>
            </a:lvl3pPr>
            <a:lvl4pPr indent="-228600" lvl="3" marL="1828800" algn="l">
              <a:lnSpc>
                <a:spcPct val="120000"/>
              </a:lnSpc>
              <a:spcBef>
                <a:spcPts val="500"/>
              </a:spcBef>
              <a:spcAft>
                <a:spcPts val="0"/>
              </a:spcAft>
              <a:buClr>
                <a:schemeClr val="dk1"/>
              </a:buClr>
              <a:buSzPts val="1600"/>
              <a:buFont typeface="Avenir"/>
              <a:buNone/>
              <a:defRPr b="1" sz="1600"/>
            </a:lvl4pPr>
            <a:lvl5pPr indent="-228600" lvl="4" marL="2286000" algn="l">
              <a:lnSpc>
                <a:spcPct val="12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2" name="Google Shape;42;p39"/>
          <p:cNvSpPr txBox="1"/>
          <p:nvPr>
            <p:ph idx="4" type="body"/>
          </p:nvPr>
        </p:nvSpPr>
        <p:spPr>
          <a:xfrm>
            <a:off x="6172200" y="2505075"/>
            <a:ext cx="4855265"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dk1"/>
              </a:buClr>
              <a:buSzPts val="1800"/>
              <a:buChar char="•"/>
              <a:defRPr/>
            </a:lvl1pPr>
            <a:lvl2pPr indent="-228600" lvl="1" marL="914400" algn="l">
              <a:lnSpc>
                <a:spcPct val="120000"/>
              </a:lnSpc>
              <a:spcBef>
                <a:spcPts val="500"/>
              </a:spcBef>
              <a:spcAft>
                <a:spcPts val="0"/>
              </a:spcAft>
              <a:buClr>
                <a:schemeClr val="dk1"/>
              </a:buClr>
              <a:buSzPts val="1800"/>
              <a:buNone/>
              <a:defRPr/>
            </a:lvl2pPr>
            <a:lvl3pPr indent="-342900" lvl="2" marL="1371600" algn="l">
              <a:lnSpc>
                <a:spcPct val="120000"/>
              </a:lnSpc>
              <a:spcBef>
                <a:spcPts val="500"/>
              </a:spcBef>
              <a:spcAft>
                <a:spcPts val="0"/>
              </a:spcAft>
              <a:buClr>
                <a:schemeClr val="dk1"/>
              </a:buClr>
              <a:buSzPts val="1800"/>
              <a:buChar char="•"/>
              <a:defRPr/>
            </a:lvl3pPr>
            <a:lvl4pPr indent="-228600" lvl="3" marL="1828800" algn="l">
              <a:lnSpc>
                <a:spcPct val="120000"/>
              </a:lnSpc>
              <a:spcBef>
                <a:spcPts val="500"/>
              </a:spcBef>
              <a:spcAft>
                <a:spcPts val="0"/>
              </a:spcAft>
              <a:buClr>
                <a:schemeClr val="dk1"/>
              </a:buClr>
              <a:buSzPts val="1800"/>
              <a:buNone/>
              <a:defRPr/>
            </a:lvl4pPr>
            <a:lvl5pPr indent="-342900" lvl="4" marL="2286000" algn="l">
              <a:lnSpc>
                <a:spcPct val="12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9"/>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9"/>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9"/>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40"/>
          <p:cNvSpPr txBox="1"/>
          <p:nvPr>
            <p:ph type="title"/>
          </p:nvPr>
        </p:nvSpPr>
        <p:spPr>
          <a:xfrm>
            <a:off x="1077362" y="720434"/>
            <a:ext cx="9950103" cy="1507376"/>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40"/>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0"/>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0"/>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1" name="Shape 51"/>
        <p:cNvGrpSpPr/>
        <p:nvPr/>
      </p:nvGrpSpPr>
      <p:grpSpPr>
        <a:xfrm>
          <a:off x="0" y="0"/>
          <a:ext cx="0" cy="0"/>
          <a:chOff x="0" y="0"/>
          <a:chExt cx="0" cy="0"/>
        </a:xfrm>
      </p:grpSpPr>
      <p:sp>
        <p:nvSpPr>
          <p:cNvPr id="52" name="Google Shape;52;p41"/>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1"/>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5" name="Shape 55"/>
        <p:cNvGrpSpPr/>
        <p:nvPr/>
      </p:nvGrpSpPr>
      <p:grpSpPr>
        <a:xfrm>
          <a:off x="0" y="0"/>
          <a:ext cx="0" cy="0"/>
          <a:chOff x="0" y="0"/>
          <a:chExt cx="0" cy="0"/>
        </a:xfrm>
      </p:grpSpPr>
      <p:sp>
        <p:nvSpPr>
          <p:cNvPr id="56" name="Google Shape;56;p42"/>
          <p:cNvSpPr txBox="1"/>
          <p:nvPr>
            <p:ph type="title"/>
          </p:nvPr>
        </p:nvSpPr>
        <p:spPr>
          <a:xfrm>
            <a:off x="1084727" y="457200"/>
            <a:ext cx="3687298" cy="1600200"/>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3200"/>
              <a:buFont typeface="Avenir"/>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42"/>
          <p:cNvSpPr txBox="1"/>
          <p:nvPr>
            <p:ph idx="1" type="body"/>
          </p:nvPr>
        </p:nvSpPr>
        <p:spPr>
          <a:xfrm>
            <a:off x="5183188" y="987425"/>
            <a:ext cx="5844277"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120000"/>
              </a:lnSpc>
              <a:spcBef>
                <a:spcPts val="1000"/>
              </a:spcBef>
              <a:spcAft>
                <a:spcPts val="0"/>
              </a:spcAft>
              <a:buClr>
                <a:schemeClr val="dk1"/>
              </a:buClr>
              <a:buSzPts val="2400"/>
              <a:buChar char="•"/>
              <a:defRPr sz="2400"/>
            </a:lvl1pPr>
            <a:lvl2pPr indent="-228600" lvl="1" marL="914400" algn="l">
              <a:lnSpc>
                <a:spcPct val="120000"/>
              </a:lnSpc>
              <a:spcBef>
                <a:spcPts val="500"/>
              </a:spcBef>
              <a:spcAft>
                <a:spcPts val="0"/>
              </a:spcAft>
              <a:buClr>
                <a:schemeClr val="dk1"/>
              </a:buClr>
              <a:buSzPts val="2000"/>
              <a:buFont typeface="Avenir"/>
              <a:buNone/>
              <a:defRPr sz="2000"/>
            </a:lvl2pPr>
            <a:lvl3pPr indent="-342900" lvl="2" marL="1371600" algn="l">
              <a:lnSpc>
                <a:spcPct val="120000"/>
              </a:lnSpc>
              <a:spcBef>
                <a:spcPts val="500"/>
              </a:spcBef>
              <a:spcAft>
                <a:spcPts val="0"/>
              </a:spcAft>
              <a:buClr>
                <a:schemeClr val="dk1"/>
              </a:buClr>
              <a:buSzPts val="1800"/>
              <a:buChar char="•"/>
              <a:defRPr sz="1800"/>
            </a:lvl3pPr>
            <a:lvl4pPr indent="-228600" lvl="3" marL="1828800" algn="l">
              <a:lnSpc>
                <a:spcPct val="120000"/>
              </a:lnSpc>
              <a:spcBef>
                <a:spcPts val="500"/>
              </a:spcBef>
              <a:spcAft>
                <a:spcPts val="0"/>
              </a:spcAft>
              <a:buClr>
                <a:schemeClr val="dk1"/>
              </a:buClr>
              <a:buSzPts val="1600"/>
              <a:buFont typeface="Avenir"/>
              <a:buNone/>
              <a:defRPr sz="1600"/>
            </a:lvl4pPr>
            <a:lvl5pPr indent="-330200" lvl="4" marL="2286000" algn="l">
              <a:lnSpc>
                <a:spcPct val="120000"/>
              </a:lnSpc>
              <a:spcBef>
                <a:spcPts val="500"/>
              </a:spcBef>
              <a:spcAft>
                <a:spcPts val="0"/>
              </a:spcAft>
              <a:buClr>
                <a:schemeClr val="dk1"/>
              </a:buClr>
              <a:buSzPts val="1600"/>
              <a:buChar char="•"/>
              <a:defRPr sz="16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8" name="Google Shape;58;p42"/>
          <p:cNvSpPr txBox="1"/>
          <p:nvPr>
            <p:ph idx="2" type="body"/>
          </p:nvPr>
        </p:nvSpPr>
        <p:spPr>
          <a:xfrm>
            <a:off x="1084727" y="2253343"/>
            <a:ext cx="3687298" cy="361564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600"/>
              <a:buNone/>
              <a:defRPr sz="1600"/>
            </a:lvl1pPr>
            <a:lvl2pPr indent="-228600" lvl="1" marL="914400" algn="l">
              <a:lnSpc>
                <a:spcPct val="120000"/>
              </a:lnSpc>
              <a:spcBef>
                <a:spcPts val="500"/>
              </a:spcBef>
              <a:spcAft>
                <a:spcPts val="0"/>
              </a:spcAft>
              <a:buClr>
                <a:schemeClr val="dk1"/>
              </a:buClr>
              <a:buSzPts val="1400"/>
              <a:buFont typeface="Avenir"/>
              <a:buNone/>
              <a:defRPr sz="1400"/>
            </a:lvl2pPr>
            <a:lvl3pPr indent="-228600" lvl="2" marL="1371600" algn="l">
              <a:lnSpc>
                <a:spcPct val="120000"/>
              </a:lnSpc>
              <a:spcBef>
                <a:spcPts val="500"/>
              </a:spcBef>
              <a:spcAft>
                <a:spcPts val="0"/>
              </a:spcAft>
              <a:buClr>
                <a:schemeClr val="dk1"/>
              </a:buClr>
              <a:buSzPts val="1200"/>
              <a:buNone/>
              <a:defRPr sz="1200"/>
            </a:lvl3pPr>
            <a:lvl4pPr indent="-228600" lvl="3" marL="1828800" algn="l">
              <a:lnSpc>
                <a:spcPct val="120000"/>
              </a:lnSpc>
              <a:spcBef>
                <a:spcPts val="500"/>
              </a:spcBef>
              <a:spcAft>
                <a:spcPts val="0"/>
              </a:spcAft>
              <a:buClr>
                <a:schemeClr val="dk1"/>
              </a:buClr>
              <a:buSzPts val="1000"/>
              <a:buFont typeface="Avenir"/>
              <a:buNone/>
              <a:defRPr sz="1000"/>
            </a:lvl4pPr>
            <a:lvl5pPr indent="-228600" lvl="4" marL="2286000" algn="l">
              <a:lnSpc>
                <a:spcPct val="12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9" name="Google Shape;59;p42"/>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2"/>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2"/>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2" name="Shape 62"/>
        <p:cNvGrpSpPr/>
        <p:nvPr/>
      </p:nvGrpSpPr>
      <p:grpSpPr>
        <a:xfrm>
          <a:off x="0" y="0"/>
          <a:ext cx="0" cy="0"/>
          <a:chOff x="0" y="0"/>
          <a:chExt cx="0" cy="0"/>
        </a:xfrm>
      </p:grpSpPr>
      <p:sp>
        <p:nvSpPr>
          <p:cNvPr id="63" name="Google Shape;63;p43"/>
          <p:cNvSpPr txBox="1"/>
          <p:nvPr>
            <p:ph type="title"/>
          </p:nvPr>
        </p:nvSpPr>
        <p:spPr>
          <a:xfrm>
            <a:off x="1084727" y="720433"/>
            <a:ext cx="3687298" cy="1587337"/>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3200"/>
              <a:buFont typeface="Avenir"/>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3"/>
          <p:cNvSpPr/>
          <p:nvPr>
            <p:ph idx="2" type="pic"/>
          </p:nvPr>
        </p:nvSpPr>
        <p:spPr>
          <a:xfrm>
            <a:off x="5183188" y="987425"/>
            <a:ext cx="5827712" cy="4873625"/>
          </a:xfrm>
          <a:prstGeom prst="rect">
            <a:avLst/>
          </a:prstGeom>
          <a:noFill/>
          <a:ln>
            <a:noFill/>
          </a:ln>
        </p:spPr>
      </p:sp>
      <p:sp>
        <p:nvSpPr>
          <p:cNvPr id="65" name="Google Shape;65;p43"/>
          <p:cNvSpPr txBox="1"/>
          <p:nvPr>
            <p:ph idx="1" type="body"/>
          </p:nvPr>
        </p:nvSpPr>
        <p:spPr>
          <a:xfrm>
            <a:off x="1084727" y="2449286"/>
            <a:ext cx="3687298" cy="341970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600"/>
              <a:buNone/>
              <a:defRPr sz="1600"/>
            </a:lvl1pPr>
            <a:lvl2pPr indent="-228600" lvl="1" marL="914400" algn="l">
              <a:lnSpc>
                <a:spcPct val="120000"/>
              </a:lnSpc>
              <a:spcBef>
                <a:spcPts val="500"/>
              </a:spcBef>
              <a:spcAft>
                <a:spcPts val="0"/>
              </a:spcAft>
              <a:buClr>
                <a:schemeClr val="dk1"/>
              </a:buClr>
              <a:buSzPts val="1400"/>
              <a:buFont typeface="Avenir"/>
              <a:buNone/>
              <a:defRPr sz="1400"/>
            </a:lvl2pPr>
            <a:lvl3pPr indent="-228600" lvl="2" marL="1371600" algn="l">
              <a:lnSpc>
                <a:spcPct val="120000"/>
              </a:lnSpc>
              <a:spcBef>
                <a:spcPts val="500"/>
              </a:spcBef>
              <a:spcAft>
                <a:spcPts val="0"/>
              </a:spcAft>
              <a:buClr>
                <a:schemeClr val="dk1"/>
              </a:buClr>
              <a:buSzPts val="1200"/>
              <a:buNone/>
              <a:defRPr sz="1200"/>
            </a:lvl3pPr>
            <a:lvl4pPr indent="-228600" lvl="3" marL="1828800" algn="l">
              <a:lnSpc>
                <a:spcPct val="120000"/>
              </a:lnSpc>
              <a:spcBef>
                <a:spcPts val="500"/>
              </a:spcBef>
              <a:spcAft>
                <a:spcPts val="0"/>
              </a:spcAft>
              <a:buClr>
                <a:schemeClr val="dk1"/>
              </a:buClr>
              <a:buSzPts val="1000"/>
              <a:buFont typeface="Avenir"/>
              <a:buNone/>
              <a:defRPr sz="1000"/>
            </a:lvl4pPr>
            <a:lvl5pPr indent="-228600" lvl="4" marL="2286000" algn="l">
              <a:lnSpc>
                <a:spcPct val="12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43"/>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3"/>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9" name="Shape 69"/>
        <p:cNvGrpSpPr/>
        <p:nvPr/>
      </p:nvGrpSpPr>
      <p:grpSpPr>
        <a:xfrm>
          <a:off x="0" y="0"/>
          <a:ext cx="0" cy="0"/>
          <a:chOff x="0" y="0"/>
          <a:chExt cx="0" cy="0"/>
        </a:xfrm>
      </p:grpSpPr>
      <p:sp>
        <p:nvSpPr>
          <p:cNvPr id="70" name="Google Shape;70;p44"/>
          <p:cNvSpPr txBox="1"/>
          <p:nvPr>
            <p:ph type="title"/>
          </p:nvPr>
        </p:nvSpPr>
        <p:spPr>
          <a:xfrm>
            <a:off x="1077362" y="720434"/>
            <a:ext cx="9950103" cy="1507376"/>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4"/>
          <p:cNvSpPr txBox="1"/>
          <p:nvPr>
            <p:ph idx="1" type="body"/>
          </p:nvPr>
        </p:nvSpPr>
        <p:spPr>
          <a:xfrm rot="5400000">
            <a:off x="4295656" y="-790979"/>
            <a:ext cx="3513514" cy="995010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dk1"/>
              </a:buClr>
              <a:buSzPts val="1800"/>
              <a:buChar char="•"/>
              <a:defRPr/>
            </a:lvl1pPr>
            <a:lvl2pPr indent="-228600" lvl="1" marL="914400" algn="l">
              <a:lnSpc>
                <a:spcPct val="120000"/>
              </a:lnSpc>
              <a:spcBef>
                <a:spcPts val="500"/>
              </a:spcBef>
              <a:spcAft>
                <a:spcPts val="0"/>
              </a:spcAft>
              <a:buClr>
                <a:schemeClr val="dk1"/>
              </a:buClr>
              <a:buSzPts val="1800"/>
              <a:buNone/>
              <a:defRPr/>
            </a:lvl2pPr>
            <a:lvl3pPr indent="-342900" lvl="2" marL="1371600" algn="l">
              <a:lnSpc>
                <a:spcPct val="120000"/>
              </a:lnSpc>
              <a:spcBef>
                <a:spcPts val="500"/>
              </a:spcBef>
              <a:spcAft>
                <a:spcPts val="0"/>
              </a:spcAft>
              <a:buClr>
                <a:schemeClr val="dk1"/>
              </a:buClr>
              <a:buSzPts val="1800"/>
              <a:buChar char="•"/>
              <a:defRPr/>
            </a:lvl3pPr>
            <a:lvl4pPr indent="-228600" lvl="3" marL="1828800" algn="l">
              <a:lnSpc>
                <a:spcPct val="120000"/>
              </a:lnSpc>
              <a:spcBef>
                <a:spcPts val="500"/>
              </a:spcBef>
              <a:spcAft>
                <a:spcPts val="0"/>
              </a:spcAft>
              <a:buClr>
                <a:schemeClr val="dk1"/>
              </a:buClr>
              <a:buSzPts val="1800"/>
              <a:buNone/>
              <a:defRPr/>
            </a:lvl4pPr>
            <a:lvl5pPr indent="-342900" lvl="4" marL="2286000" algn="l">
              <a:lnSpc>
                <a:spcPct val="12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 name="Google Shape;72;p44"/>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4"/>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5" name="Shape 75"/>
        <p:cNvGrpSpPr/>
        <p:nvPr/>
      </p:nvGrpSpPr>
      <p:grpSpPr>
        <a:xfrm>
          <a:off x="0" y="0"/>
          <a:ext cx="0" cy="0"/>
          <a:chOff x="0" y="0"/>
          <a:chExt cx="0" cy="0"/>
        </a:xfrm>
      </p:grpSpPr>
      <p:sp>
        <p:nvSpPr>
          <p:cNvPr id="76" name="Google Shape;76;p45"/>
          <p:cNvSpPr txBox="1"/>
          <p:nvPr>
            <p:ph type="title"/>
          </p:nvPr>
        </p:nvSpPr>
        <p:spPr>
          <a:xfrm rot="5400000">
            <a:off x="7682592" y="2217963"/>
            <a:ext cx="5061857" cy="2280557"/>
          </a:xfrm>
          <a:prstGeom prst="rect">
            <a:avLst/>
          </a:prstGeom>
          <a:noFill/>
          <a:ln>
            <a:noFill/>
          </a:ln>
        </p:spPr>
        <p:txBody>
          <a:bodyPr anchorCtr="0" anchor="b" bIns="45700" lIns="91425" spcFirstLastPara="1" rIns="91425" wrap="square" tIns="45700">
            <a:normAutofit/>
          </a:bodyPr>
          <a:lstStyle>
            <a:lvl1pPr lvl="0" algn="l">
              <a:lnSpc>
                <a:spcPct val="11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5"/>
          <p:cNvSpPr txBox="1"/>
          <p:nvPr>
            <p:ph idx="1" type="body"/>
          </p:nvPr>
        </p:nvSpPr>
        <p:spPr>
          <a:xfrm rot="5400000">
            <a:off x="2364922" y="-699408"/>
            <a:ext cx="5061857" cy="811530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Clr>
                <a:schemeClr val="dk1"/>
              </a:buClr>
              <a:buSzPts val="1800"/>
              <a:buChar char="•"/>
              <a:defRPr/>
            </a:lvl1pPr>
            <a:lvl2pPr indent="-228600" lvl="1" marL="914400" algn="l">
              <a:lnSpc>
                <a:spcPct val="120000"/>
              </a:lnSpc>
              <a:spcBef>
                <a:spcPts val="500"/>
              </a:spcBef>
              <a:spcAft>
                <a:spcPts val="0"/>
              </a:spcAft>
              <a:buClr>
                <a:schemeClr val="dk1"/>
              </a:buClr>
              <a:buSzPts val="1800"/>
              <a:buNone/>
              <a:defRPr/>
            </a:lvl2pPr>
            <a:lvl3pPr indent="-342900" lvl="2" marL="1371600" algn="l">
              <a:lnSpc>
                <a:spcPct val="120000"/>
              </a:lnSpc>
              <a:spcBef>
                <a:spcPts val="500"/>
              </a:spcBef>
              <a:spcAft>
                <a:spcPts val="0"/>
              </a:spcAft>
              <a:buClr>
                <a:schemeClr val="dk1"/>
              </a:buClr>
              <a:buSzPts val="1800"/>
              <a:buChar char="•"/>
              <a:defRPr/>
            </a:lvl3pPr>
            <a:lvl4pPr indent="-228600" lvl="3" marL="1828800" algn="l">
              <a:lnSpc>
                <a:spcPct val="120000"/>
              </a:lnSpc>
              <a:spcBef>
                <a:spcPts val="500"/>
              </a:spcBef>
              <a:spcAft>
                <a:spcPts val="0"/>
              </a:spcAft>
              <a:buClr>
                <a:schemeClr val="dk1"/>
              </a:buClr>
              <a:buSzPts val="1800"/>
              <a:buNone/>
              <a:defRPr/>
            </a:lvl4pPr>
            <a:lvl5pPr indent="-342900" lvl="4" marL="2286000" algn="l">
              <a:lnSpc>
                <a:spcPct val="12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45"/>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5"/>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p:nvPr/>
        </p:nvSpPr>
        <p:spPr>
          <a:xfrm>
            <a:off x="8803792"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7" name="Google Shape;7;p34"/>
          <p:cNvSpPr txBox="1"/>
          <p:nvPr>
            <p:ph type="title"/>
          </p:nvPr>
        </p:nvSpPr>
        <p:spPr>
          <a:xfrm>
            <a:off x="1077362" y="720434"/>
            <a:ext cx="9950103" cy="1507376"/>
          </a:xfrm>
          <a:prstGeom prst="rect">
            <a:avLst/>
          </a:prstGeom>
          <a:noFill/>
          <a:ln>
            <a:noFill/>
          </a:ln>
        </p:spPr>
        <p:txBody>
          <a:bodyPr anchorCtr="0" anchor="b" bIns="45700" lIns="91425" spcFirstLastPara="1" rIns="91425" wrap="square" tIns="45700">
            <a:normAutofit/>
          </a:bodyPr>
          <a:lstStyle>
            <a:lvl1pPr lvl="0" marR="0" rtl="0" algn="l">
              <a:lnSpc>
                <a:spcPct val="110000"/>
              </a:lnSpc>
              <a:spcBef>
                <a:spcPts val="0"/>
              </a:spcBef>
              <a:spcAft>
                <a:spcPts val="0"/>
              </a:spcAft>
              <a:buClr>
                <a:schemeClr val="dk1"/>
              </a:buClr>
              <a:buSzPts val="3200"/>
              <a:buFont typeface="Avenir"/>
              <a:buNone/>
              <a:defRPr b="1" i="0" sz="3200" u="none" cap="none" strike="noStrike">
                <a:solidFill>
                  <a:schemeClr val="dk1"/>
                </a:solidFill>
                <a:latin typeface="Avenir"/>
                <a:ea typeface="Avenir"/>
                <a:cs typeface="Avenir"/>
                <a:sym typeface="Avenir"/>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34"/>
          <p:cNvSpPr txBox="1"/>
          <p:nvPr>
            <p:ph idx="1" type="body"/>
          </p:nvPr>
        </p:nvSpPr>
        <p:spPr>
          <a:xfrm>
            <a:off x="1077362" y="2427316"/>
            <a:ext cx="9950103" cy="3513514"/>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20000"/>
              </a:lnSpc>
              <a:spcBef>
                <a:spcPts val="10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1pPr>
            <a:lvl2pPr indent="-228600" lvl="1" marL="914400" marR="0" rtl="0" algn="l">
              <a:lnSpc>
                <a:spcPct val="120000"/>
              </a:lnSpc>
              <a:spcBef>
                <a:spcPts val="500"/>
              </a:spcBef>
              <a:spcAft>
                <a:spcPts val="0"/>
              </a:spcAft>
              <a:buClr>
                <a:schemeClr val="dk1"/>
              </a:buClr>
              <a:buSzPts val="1600"/>
              <a:buFont typeface="Avenir"/>
              <a:buNone/>
              <a:defRPr b="1" i="0" sz="1600" u="none" cap="none" strike="noStrike">
                <a:solidFill>
                  <a:schemeClr val="dk1"/>
                </a:solidFill>
                <a:latin typeface="Avenir"/>
                <a:ea typeface="Avenir"/>
                <a:cs typeface="Avenir"/>
                <a:sym typeface="Avenir"/>
              </a:defRPr>
            </a:lvl2pPr>
            <a:lvl3pPr indent="-317500" lvl="2" marL="1371600" marR="0" rtl="0" algn="l">
              <a:lnSpc>
                <a:spcPct val="120000"/>
              </a:lnSpc>
              <a:spcBef>
                <a:spcPts val="500"/>
              </a:spcBef>
              <a:spcAft>
                <a:spcPts val="0"/>
              </a:spcAft>
              <a:buClr>
                <a:schemeClr val="dk1"/>
              </a:buClr>
              <a:buSzPts val="1400"/>
              <a:buFont typeface="Arial"/>
              <a:buChar char="•"/>
              <a:defRPr b="0" i="0" sz="1400" u="none" cap="none" strike="noStrike">
                <a:solidFill>
                  <a:schemeClr val="dk1"/>
                </a:solidFill>
                <a:latin typeface="Avenir"/>
                <a:ea typeface="Avenir"/>
                <a:cs typeface="Avenir"/>
                <a:sym typeface="Avenir"/>
              </a:defRPr>
            </a:lvl3pPr>
            <a:lvl4pPr indent="-228600" lvl="3" marL="1828800" marR="0" rtl="0" algn="l">
              <a:lnSpc>
                <a:spcPct val="120000"/>
              </a:lnSpc>
              <a:spcBef>
                <a:spcPts val="500"/>
              </a:spcBef>
              <a:spcAft>
                <a:spcPts val="0"/>
              </a:spcAft>
              <a:buClr>
                <a:schemeClr val="dk1"/>
              </a:buClr>
              <a:buSzPts val="1200"/>
              <a:buFont typeface="Avenir"/>
              <a:buNone/>
              <a:defRPr b="1" i="0" sz="1200" u="none" cap="none" strike="noStrike">
                <a:solidFill>
                  <a:schemeClr val="dk1"/>
                </a:solidFill>
                <a:latin typeface="Avenir"/>
                <a:ea typeface="Avenir"/>
                <a:cs typeface="Avenir"/>
                <a:sym typeface="Avenir"/>
              </a:defRPr>
            </a:lvl4pPr>
            <a:lvl5pPr indent="-304800" lvl="4" marL="2286000" marR="0" rtl="0" algn="l">
              <a:lnSpc>
                <a:spcPct val="120000"/>
              </a:lnSpc>
              <a:spcBef>
                <a:spcPts val="500"/>
              </a:spcBef>
              <a:spcAft>
                <a:spcPts val="0"/>
              </a:spcAft>
              <a:buClr>
                <a:schemeClr val="dk1"/>
              </a:buClr>
              <a:buSzPts val="1200"/>
              <a:buFont typeface="Arial"/>
              <a:buChar char="•"/>
              <a:defRPr b="0" i="0" sz="1200" u="none" cap="none" strike="noStrike">
                <a:solidFill>
                  <a:schemeClr val="dk1"/>
                </a:solidFill>
                <a:latin typeface="Avenir"/>
                <a:ea typeface="Avenir"/>
                <a:cs typeface="Avenir"/>
                <a:sym typeface="Aveni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9pPr>
          </a:lstStyle>
          <a:p/>
        </p:txBody>
      </p:sp>
      <p:sp>
        <p:nvSpPr>
          <p:cNvPr id="9" name="Google Shape;9;p34"/>
          <p:cNvSpPr txBox="1"/>
          <p:nvPr>
            <p:ph idx="10" type="dt"/>
          </p:nvPr>
        </p:nvSpPr>
        <p:spPr>
          <a:xfrm>
            <a:off x="9243751" y="6356350"/>
            <a:ext cx="229660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chemeClr val="lt1"/>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0" name="Google Shape;10;p34"/>
          <p:cNvSpPr txBox="1"/>
          <p:nvPr>
            <p:ph idx="11" type="ftr"/>
          </p:nvPr>
        </p:nvSpPr>
        <p:spPr>
          <a:xfrm rot="5400000">
            <a:off x="-1610380" y="1926575"/>
            <a:ext cx="383035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chemeClr val="dk1"/>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1" name="Google Shape;11;p34"/>
          <p:cNvSpPr txBox="1"/>
          <p:nvPr>
            <p:ph idx="12" type="sldNum"/>
          </p:nvPr>
        </p:nvSpPr>
        <p:spPr>
          <a:xfrm>
            <a:off x="11540355" y="6356350"/>
            <a:ext cx="410973"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lt1"/>
                </a:solidFill>
                <a:latin typeface="Avenir"/>
                <a:ea typeface="Avenir"/>
                <a:cs typeface="Avenir"/>
                <a:sym typeface="Avenir"/>
              </a:defRPr>
            </a:lvl1pPr>
            <a:lvl2pPr indent="0" lvl="1" marL="0" marR="0" rtl="0" algn="r">
              <a:spcBef>
                <a:spcPts val="0"/>
              </a:spcBef>
              <a:buNone/>
              <a:defRPr b="0" i="0" sz="900" u="none" cap="none" strike="noStrike">
                <a:solidFill>
                  <a:schemeClr val="lt1"/>
                </a:solidFill>
                <a:latin typeface="Avenir"/>
                <a:ea typeface="Avenir"/>
                <a:cs typeface="Avenir"/>
                <a:sym typeface="Avenir"/>
              </a:defRPr>
            </a:lvl2pPr>
            <a:lvl3pPr indent="0" lvl="2" marL="0" marR="0" rtl="0" algn="r">
              <a:spcBef>
                <a:spcPts val="0"/>
              </a:spcBef>
              <a:buNone/>
              <a:defRPr b="0" i="0" sz="900" u="none" cap="none" strike="noStrike">
                <a:solidFill>
                  <a:schemeClr val="lt1"/>
                </a:solidFill>
                <a:latin typeface="Avenir"/>
                <a:ea typeface="Avenir"/>
                <a:cs typeface="Avenir"/>
                <a:sym typeface="Avenir"/>
              </a:defRPr>
            </a:lvl3pPr>
            <a:lvl4pPr indent="0" lvl="3" marL="0" marR="0" rtl="0" algn="r">
              <a:spcBef>
                <a:spcPts val="0"/>
              </a:spcBef>
              <a:buNone/>
              <a:defRPr b="0" i="0" sz="900" u="none" cap="none" strike="noStrike">
                <a:solidFill>
                  <a:schemeClr val="lt1"/>
                </a:solidFill>
                <a:latin typeface="Avenir"/>
                <a:ea typeface="Avenir"/>
                <a:cs typeface="Avenir"/>
                <a:sym typeface="Avenir"/>
              </a:defRPr>
            </a:lvl4pPr>
            <a:lvl5pPr indent="0" lvl="4" marL="0" marR="0" rtl="0" algn="r">
              <a:spcBef>
                <a:spcPts val="0"/>
              </a:spcBef>
              <a:buNone/>
              <a:defRPr b="0" i="0" sz="900" u="none" cap="none" strike="noStrike">
                <a:solidFill>
                  <a:schemeClr val="lt1"/>
                </a:solidFill>
                <a:latin typeface="Avenir"/>
                <a:ea typeface="Avenir"/>
                <a:cs typeface="Avenir"/>
                <a:sym typeface="Avenir"/>
              </a:defRPr>
            </a:lvl5pPr>
            <a:lvl6pPr indent="0" lvl="5" marL="0" marR="0" rtl="0" algn="r">
              <a:spcBef>
                <a:spcPts val="0"/>
              </a:spcBef>
              <a:buNone/>
              <a:defRPr b="0" i="0" sz="900" u="none" cap="none" strike="noStrike">
                <a:solidFill>
                  <a:schemeClr val="lt1"/>
                </a:solidFill>
                <a:latin typeface="Avenir"/>
                <a:ea typeface="Avenir"/>
                <a:cs typeface="Avenir"/>
                <a:sym typeface="Avenir"/>
              </a:defRPr>
            </a:lvl6pPr>
            <a:lvl7pPr indent="0" lvl="6" marL="0" marR="0" rtl="0" algn="r">
              <a:spcBef>
                <a:spcPts val="0"/>
              </a:spcBef>
              <a:buNone/>
              <a:defRPr b="0" i="0" sz="900" u="none" cap="none" strike="noStrike">
                <a:solidFill>
                  <a:schemeClr val="lt1"/>
                </a:solidFill>
                <a:latin typeface="Avenir"/>
                <a:ea typeface="Avenir"/>
                <a:cs typeface="Avenir"/>
                <a:sym typeface="Avenir"/>
              </a:defRPr>
            </a:lvl7pPr>
            <a:lvl8pPr indent="0" lvl="7" marL="0" marR="0" rtl="0" algn="r">
              <a:spcBef>
                <a:spcPts val="0"/>
              </a:spcBef>
              <a:buNone/>
              <a:defRPr b="0" i="0" sz="900" u="none" cap="none" strike="noStrike">
                <a:solidFill>
                  <a:schemeClr val="lt1"/>
                </a:solidFill>
                <a:latin typeface="Avenir"/>
                <a:ea typeface="Avenir"/>
                <a:cs typeface="Avenir"/>
                <a:sym typeface="Avenir"/>
              </a:defRPr>
            </a:lvl8pPr>
            <a:lvl9pPr indent="0" lvl="8" marL="0" marR="0" rtl="0" algn="r">
              <a:spcBef>
                <a:spcPts val="0"/>
              </a:spcBef>
              <a:buNone/>
              <a:defRPr b="0" i="0" sz="900" u="none" cap="none" strike="noStrike">
                <a:solidFill>
                  <a:schemeClr val="lt1"/>
                </a:solidFill>
                <a:latin typeface="Avenir"/>
                <a:ea typeface="Avenir"/>
                <a:cs typeface="Avenir"/>
                <a:sym typeface="Avenir"/>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5.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86" name="Google Shape;86;p1"/>
          <p:cNvSpPr txBox="1"/>
          <p:nvPr>
            <p:ph type="ctrTitle"/>
          </p:nvPr>
        </p:nvSpPr>
        <p:spPr>
          <a:xfrm>
            <a:off x="139699" y="419100"/>
            <a:ext cx="5076633" cy="5273040"/>
          </a:xfrm>
          <a:prstGeom prst="rect">
            <a:avLst/>
          </a:prstGeom>
          <a:noFill/>
          <a:ln>
            <a:noFill/>
          </a:ln>
        </p:spPr>
        <p:txBody>
          <a:bodyPr anchorCtr="0" anchor="b" bIns="45700" lIns="91425" spcFirstLastPara="1" rIns="91425" wrap="square" tIns="45700">
            <a:normAutofit/>
          </a:bodyPr>
          <a:lstStyle/>
          <a:p>
            <a:pPr indent="0" lvl="0" marL="0" rtl="0" algn="ctr">
              <a:lnSpc>
                <a:spcPct val="150000"/>
              </a:lnSpc>
              <a:spcBef>
                <a:spcPts val="0"/>
              </a:spcBef>
              <a:spcAft>
                <a:spcPts val="0"/>
              </a:spcAft>
              <a:buClr>
                <a:schemeClr val="dk1"/>
              </a:buClr>
              <a:buSzPts val="2700"/>
              <a:buFont typeface="Avenir"/>
              <a:buNone/>
            </a:pPr>
            <a:r>
              <a:rPr lang="en-US" sz="2700"/>
              <a:t>Principles of Purchasing</a:t>
            </a:r>
            <a:br>
              <a:rPr lang="en-US" sz="2700"/>
            </a:br>
            <a:r>
              <a:rPr b="1" lang="en-US" sz="2700">
                <a:latin typeface="Times New Roman"/>
                <a:ea typeface="Times New Roman"/>
                <a:cs typeface="Times New Roman"/>
                <a:sym typeface="Times New Roman"/>
              </a:rPr>
              <a:t>Lecture 11</a:t>
            </a:r>
            <a:br>
              <a:rPr b="1" lang="en-US" sz="2700">
                <a:latin typeface="Times New Roman"/>
                <a:ea typeface="Times New Roman"/>
                <a:cs typeface="Times New Roman"/>
                <a:sym typeface="Times New Roman"/>
              </a:rPr>
            </a:br>
            <a:br>
              <a:rPr lang="en-US" sz="2700">
                <a:latin typeface="Times New Roman"/>
                <a:ea typeface="Times New Roman"/>
                <a:cs typeface="Times New Roman"/>
                <a:sym typeface="Times New Roman"/>
              </a:rPr>
            </a:br>
            <a:r>
              <a:rPr b="1" lang="en-US" sz="2200">
                <a:latin typeface="Times New Roman"/>
                <a:ea typeface="Times New Roman"/>
                <a:cs typeface="Times New Roman"/>
                <a:sym typeface="Times New Roman"/>
              </a:rPr>
              <a:t>Information Communication Technology in Purchasing</a:t>
            </a:r>
            <a:br>
              <a:rPr lang="en-US" sz="1800">
                <a:latin typeface="Arial"/>
                <a:ea typeface="Arial"/>
                <a:cs typeface="Arial"/>
                <a:sym typeface="Arial"/>
              </a:rPr>
            </a:br>
            <a:br>
              <a:rPr lang="en-US" sz="2700">
                <a:latin typeface="Times New Roman"/>
                <a:ea typeface="Times New Roman"/>
                <a:cs typeface="Times New Roman"/>
                <a:sym typeface="Times New Roman"/>
              </a:rPr>
            </a:br>
            <a:r>
              <a:rPr b="1" lang="en-US" sz="2700">
                <a:latin typeface="Times New Roman"/>
                <a:ea typeface="Times New Roman"/>
                <a:cs typeface="Times New Roman"/>
                <a:sym typeface="Times New Roman"/>
              </a:rPr>
              <a:t>Lecturer: Samson Ndonye</a:t>
            </a:r>
            <a:br>
              <a:rPr lang="en-US" sz="1800">
                <a:latin typeface="Times New Roman"/>
                <a:ea typeface="Times New Roman"/>
                <a:cs typeface="Times New Roman"/>
                <a:sym typeface="Times New Roman"/>
              </a:rPr>
            </a:br>
            <a:endParaRPr/>
          </a:p>
        </p:txBody>
      </p:sp>
      <p:sp>
        <p:nvSpPr>
          <p:cNvPr id="87" name="Google Shape;87;p1"/>
          <p:cNvSpPr/>
          <p:nvPr/>
        </p:nvSpPr>
        <p:spPr>
          <a:xfrm>
            <a:off x="5218040" y="-2529"/>
            <a:ext cx="3482163" cy="3426894"/>
          </a:xfrm>
          <a:custGeom>
            <a:rect b="b" l="l" r="r" t="t"/>
            <a:pathLst>
              <a:path extrusionOk="0" h="3426894" w="3482163">
                <a:moveTo>
                  <a:pt x="0" y="0"/>
                </a:moveTo>
                <a:lnTo>
                  <a:pt x="3482163" y="0"/>
                </a:lnTo>
                <a:lnTo>
                  <a:pt x="3482163" y="2529"/>
                </a:lnTo>
                <a:lnTo>
                  <a:pt x="3418142" y="2529"/>
                </a:lnTo>
                <a:lnTo>
                  <a:pt x="0" y="3426894"/>
                </a:lnTo>
                <a:close/>
              </a:path>
            </a:pathLst>
          </a:cu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88" name="Google Shape;88;p1"/>
          <p:cNvSpPr/>
          <p:nvPr/>
        </p:nvSpPr>
        <p:spPr>
          <a:xfrm>
            <a:off x="5218040" y="3427486"/>
            <a:ext cx="3483870" cy="3432819"/>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id="89" name="Google Shape;89;p1"/>
          <p:cNvPicPr preferRelativeResize="0"/>
          <p:nvPr/>
        </p:nvPicPr>
        <p:blipFill rotWithShape="1">
          <a:blip r:embed="rId3">
            <a:alphaModFix/>
          </a:blip>
          <a:srcRect b="10" l="0" r="11" t="26057"/>
          <a:stretch/>
        </p:blipFill>
        <p:spPr>
          <a:xfrm>
            <a:off x="6990420" y="10"/>
            <a:ext cx="5201683" cy="3435230"/>
          </a:xfrm>
          <a:custGeom>
            <a:rect b="b" l="l" r="r" t="t"/>
            <a:pathLst>
              <a:path extrusionOk="0" h="3435240" w="6980887">
                <a:moveTo>
                  <a:pt x="3425069" y="0"/>
                </a:moveTo>
                <a:lnTo>
                  <a:pt x="6980887" y="0"/>
                </a:lnTo>
                <a:lnTo>
                  <a:pt x="6980887" y="3435240"/>
                </a:lnTo>
                <a:lnTo>
                  <a:pt x="0" y="3435240"/>
                </a:lnTo>
                <a:lnTo>
                  <a:pt x="0" y="3431304"/>
                </a:lnTo>
                <a:close/>
              </a:path>
            </a:pathLst>
          </a:custGeom>
          <a:noFill/>
          <a:ln>
            <a:noFill/>
          </a:ln>
        </p:spPr>
      </p:pic>
      <p:sp>
        <p:nvSpPr>
          <p:cNvPr id="90" name="Google Shape;90;p1"/>
          <p:cNvSpPr/>
          <p:nvPr/>
        </p:nvSpPr>
        <p:spPr>
          <a:xfrm>
            <a:off x="8709837" y="3431305"/>
            <a:ext cx="3482163" cy="3430264"/>
          </a:xfrm>
          <a:prstGeom prst="rect">
            <a:avLst/>
          </a:pr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91" name="Google Shape;91;p1"/>
          <p:cNvSpPr/>
          <p:nvPr/>
        </p:nvSpPr>
        <p:spPr>
          <a:xfrm flipH="1" rot="-5400000">
            <a:off x="8731258" y="3396388"/>
            <a:ext cx="3432752" cy="3502586"/>
          </a:xfrm>
          <a:custGeom>
            <a:rect b="b" l="l" r="r" t="t"/>
            <a:pathLst>
              <a:path extrusionOk="0" h="2559050" w="2559050">
                <a:moveTo>
                  <a:pt x="0" y="0"/>
                </a:moveTo>
                <a:lnTo>
                  <a:pt x="2559050" y="0"/>
                </a:lnTo>
                <a:cubicBezTo>
                  <a:pt x="2559050" y="1413324"/>
                  <a:pt x="1413324" y="2559050"/>
                  <a:pt x="0" y="2559050"/>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venir"/>
              <a:ea typeface="Avenir"/>
              <a:cs typeface="Avenir"/>
              <a:sym typeface="Aveni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5" name="Shape 95"/>
        <p:cNvGrpSpPr/>
        <p:nvPr/>
      </p:nvGrpSpPr>
      <p:grpSpPr>
        <a:xfrm>
          <a:off x="0" y="0"/>
          <a:ext cx="0" cy="0"/>
          <a:chOff x="0" y="0"/>
          <a:chExt cx="0" cy="0"/>
        </a:xfrm>
      </p:grpSpPr>
      <p:sp>
        <p:nvSpPr>
          <p:cNvPr id="96" name="Google Shape;96;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97" name="Google Shape;97;p2"/>
          <p:cNvSpPr txBox="1"/>
          <p:nvPr>
            <p:ph type="ctrTitle"/>
          </p:nvPr>
        </p:nvSpPr>
        <p:spPr>
          <a:xfrm>
            <a:off x="0" y="800100"/>
            <a:ext cx="3566160" cy="1776845"/>
          </a:xfrm>
          <a:prstGeom prst="rect">
            <a:avLst/>
          </a:prstGeom>
          <a:noFill/>
          <a:ln>
            <a:noFill/>
          </a:ln>
        </p:spPr>
        <p:txBody>
          <a:bodyPr anchorCtr="0" anchor="b" bIns="45700" lIns="91425" spcFirstLastPara="1" rIns="91425" wrap="square" tIns="45700">
            <a:normAutofit/>
          </a:bodyPr>
          <a:lstStyle/>
          <a:p>
            <a:pPr indent="0" lvl="0" marL="0" rtl="0" algn="l">
              <a:lnSpc>
                <a:spcPct val="110000"/>
              </a:lnSpc>
              <a:spcBef>
                <a:spcPts val="0"/>
              </a:spcBef>
              <a:spcAft>
                <a:spcPts val="0"/>
              </a:spcAft>
              <a:buClr>
                <a:schemeClr val="dk1"/>
              </a:buClr>
              <a:buSzPts val="3200"/>
              <a:buFont typeface="Avenir"/>
              <a:buNone/>
            </a:pPr>
            <a:r>
              <a:rPr lang="en-US"/>
              <a:t>Lecture Learning outcomes</a:t>
            </a:r>
            <a:endParaRPr/>
          </a:p>
        </p:txBody>
      </p:sp>
      <p:sp>
        <p:nvSpPr>
          <p:cNvPr id="98" name="Google Shape;98;p2"/>
          <p:cNvSpPr/>
          <p:nvPr/>
        </p:nvSpPr>
        <p:spPr>
          <a:xfrm rot="-5400000">
            <a:off x="8794726" y="-906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99" name="Google Shape;99;p2"/>
          <p:cNvSpPr/>
          <p:nvPr/>
        </p:nvSpPr>
        <p:spPr>
          <a:xfrm>
            <a:off x="8803793"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00" name="Google Shape;100;p2"/>
          <p:cNvSpPr txBox="1"/>
          <p:nvPr/>
        </p:nvSpPr>
        <p:spPr>
          <a:xfrm>
            <a:off x="3566160" y="274320"/>
            <a:ext cx="7541112" cy="318516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cap="none" strike="noStrike">
                <a:solidFill>
                  <a:srgbClr val="000000"/>
                </a:solidFill>
                <a:latin typeface="Overlock"/>
                <a:ea typeface="Overlock"/>
                <a:cs typeface="Overlock"/>
                <a:sym typeface="Overlock"/>
              </a:rPr>
              <a:t>At the end of the lecture, you will be able to: </a:t>
            </a:r>
            <a:endParaRPr/>
          </a:p>
          <a:p>
            <a:pPr indent="0" lvl="0" marL="0" marR="0" rtl="0" algn="l">
              <a:lnSpc>
                <a:spcPct val="115000"/>
              </a:lnSpc>
              <a:spcBef>
                <a:spcPts val="0"/>
              </a:spcBef>
              <a:spcAft>
                <a:spcPts val="0"/>
              </a:spcAft>
              <a:buNone/>
            </a:pPr>
            <a:r>
              <a:rPr b="0" i="0" lang="en-US" sz="2400" u="none" cap="none" strike="noStrike">
                <a:solidFill>
                  <a:srgbClr val="000000"/>
                </a:solidFill>
                <a:latin typeface="Avenir"/>
                <a:ea typeface="Avenir"/>
                <a:cs typeface="Avenir"/>
                <a:sym typeface="Avenir"/>
              </a:rPr>
              <a:t>1. Describe the fundamental concepts of electronic procurement (e-procurement)</a:t>
            </a:r>
            <a:endParaRPr b="0" i="0" sz="2400" u="none" cap="none" strike="noStrike">
              <a:solidFill>
                <a:schemeClr val="dk1"/>
              </a:solidFill>
              <a:latin typeface="Avenir"/>
              <a:ea typeface="Avenir"/>
              <a:cs typeface="Avenir"/>
              <a:sym typeface="Avenir"/>
            </a:endParaRPr>
          </a:p>
          <a:p>
            <a:pPr indent="0" lvl="0" marL="0" marR="0" rtl="0" algn="l">
              <a:lnSpc>
                <a:spcPct val="115000"/>
              </a:lnSpc>
              <a:spcBef>
                <a:spcPts val="800"/>
              </a:spcBef>
              <a:spcAft>
                <a:spcPts val="0"/>
              </a:spcAft>
              <a:buNone/>
            </a:pPr>
            <a:r>
              <a:rPr b="0" i="0" lang="en-US" sz="2400" u="none" cap="none" strike="noStrike">
                <a:solidFill>
                  <a:srgbClr val="000000"/>
                </a:solidFill>
                <a:latin typeface="Avenir"/>
                <a:ea typeface="Avenir"/>
                <a:cs typeface="Avenir"/>
                <a:sym typeface="Avenir"/>
              </a:rPr>
              <a:t>2. Assess key factors in the successful implementation of an e-procurement system</a:t>
            </a:r>
            <a:endParaRPr b="0" i="0" sz="2400" u="none" cap="none" strike="noStrike">
              <a:solidFill>
                <a:schemeClr val="dk1"/>
              </a:solidFill>
              <a:latin typeface="Avenir"/>
              <a:ea typeface="Avenir"/>
              <a:cs typeface="Avenir"/>
              <a:sym typeface="Avenir"/>
            </a:endParaRPr>
          </a:p>
          <a:p>
            <a:pPr indent="0" lvl="0" marL="0" marR="0" rtl="0" algn="l">
              <a:lnSpc>
                <a:spcPct val="115000"/>
              </a:lnSpc>
              <a:spcBef>
                <a:spcPts val="800"/>
              </a:spcBef>
              <a:spcAft>
                <a:spcPts val="0"/>
              </a:spcAft>
              <a:buNone/>
            </a:pPr>
            <a:r>
              <a:rPr b="0" i="0" lang="en-US" sz="2400" u="none" cap="none" strike="noStrike">
                <a:solidFill>
                  <a:srgbClr val="000000"/>
                </a:solidFill>
                <a:latin typeface="Avenir"/>
                <a:ea typeface="Avenir"/>
                <a:cs typeface="Avenir"/>
                <a:sym typeface="Avenir"/>
              </a:rPr>
              <a:t>3. Examine the advantages and limitations of adopting e-procurement,</a:t>
            </a:r>
            <a:endParaRPr b="0" i="0" sz="2400" u="none" cap="none" strike="noStrike">
              <a:solidFill>
                <a:schemeClr val="dk1"/>
              </a:solidFill>
              <a:latin typeface="Avenir"/>
              <a:ea typeface="Avenir"/>
              <a:cs typeface="Avenir"/>
              <a:sym typeface="Aveni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3"/>
          <p:cNvSpPr txBox="1"/>
          <p:nvPr>
            <p:ph type="ctrTitle"/>
          </p:nvPr>
        </p:nvSpPr>
        <p:spPr>
          <a:xfrm>
            <a:off x="1084728" y="587829"/>
            <a:ext cx="3795812" cy="640080"/>
          </a:xfrm>
          <a:prstGeom prst="rect">
            <a:avLst/>
          </a:prstGeom>
          <a:noFill/>
          <a:ln>
            <a:noFill/>
          </a:ln>
        </p:spPr>
        <p:txBody>
          <a:bodyPr anchorCtr="0" anchor="b" bIns="45700" lIns="91425" spcFirstLastPara="1" rIns="91425" wrap="square" tIns="45700">
            <a:normAutofit/>
          </a:bodyPr>
          <a:lstStyle/>
          <a:p>
            <a:pPr indent="0" lvl="0" marL="0" rtl="0" algn="l">
              <a:lnSpc>
                <a:spcPct val="110000"/>
              </a:lnSpc>
              <a:spcBef>
                <a:spcPts val="0"/>
              </a:spcBef>
              <a:spcAft>
                <a:spcPts val="0"/>
              </a:spcAft>
              <a:buClr>
                <a:schemeClr val="dk1"/>
              </a:buClr>
              <a:buSzPts val="3200"/>
              <a:buFont typeface="Avenir"/>
              <a:buNone/>
            </a:pPr>
            <a:r>
              <a:rPr lang="en-US"/>
              <a:t>Introduction</a:t>
            </a:r>
            <a:endParaRPr/>
          </a:p>
        </p:txBody>
      </p:sp>
      <p:pic>
        <p:nvPicPr>
          <p:cNvPr descr="Chemical formulae are written on paper" id="106" name="Google Shape;106;p3"/>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
        <p:nvSpPr>
          <p:cNvPr id="107" name="Google Shape;107;p3"/>
          <p:cNvSpPr txBox="1"/>
          <p:nvPr/>
        </p:nvSpPr>
        <p:spPr>
          <a:xfrm>
            <a:off x="0" y="1423850"/>
            <a:ext cx="6818700" cy="62001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2400"/>
              <a:buFont typeface="Arial"/>
              <a:buChar char="•"/>
            </a:pPr>
            <a:r>
              <a:rPr b="0" i="0" lang="en-US" sz="2400" u="none" cap="none" strike="noStrike">
                <a:solidFill>
                  <a:schemeClr val="dk1"/>
                </a:solidFill>
                <a:latin typeface="Arial"/>
                <a:ea typeface="Arial"/>
                <a:cs typeface="Arial"/>
                <a:sym typeface="Arial"/>
              </a:rPr>
              <a:t>Information and Communication Technology (ICT) has transformed purchasing by enabling faster, more efficient, and transparent procurement processes. </a:t>
            </a:r>
            <a:endParaRPr/>
          </a:p>
          <a:p>
            <a:pPr indent="-285750" lvl="0" marL="285750" marR="0" rtl="0" algn="just">
              <a:lnSpc>
                <a:spcPct val="115000"/>
              </a:lnSpc>
              <a:spcBef>
                <a:spcPts val="800"/>
              </a:spcBef>
              <a:spcAft>
                <a:spcPts val="0"/>
              </a:spcAft>
              <a:buClr>
                <a:schemeClr val="dk1"/>
              </a:buClr>
              <a:buSzPts val="2400"/>
              <a:buFont typeface="Arial"/>
              <a:buChar char="•"/>
            </a:pPr>
            <a:r>
              <a:rPr b="0" i="0" lang="en-US" sz="2400" u="none" cap="none" strike="noStrike">
                <a:solidFill>
                  <a:schemeClr val="dk1"/>
                </a:solidFill>
                <a:latin typeface="Arial"/>
                <a:ea typeface="Arial"/>
                <a:cs typeface="Arial"/>
                <a:sym typeface="Arial"/>
              </a:rPr>
              <a:t>Through ICT, organizations can automate tasks, streamline workflows, and improve data management, thereby enhancing decision-making in procurement. </a:t>
            </a:r>
            <a:endParaRPr/>
          </a:p>
          <a:p>
            <a:pPr indent="-285750" lvl="0" marL="285750" marR="0" rtl="0" algn="just">
              <a:lnSpc>
                <a:spcPct val="115000"/>
              </a:lnSpc>
              <a:spcBef>
                <a:spcPts val="800"/>
              </a:spcBef>
              <a:spcAft>
                <a:spcPts val="0"/>
              </a:spcAft>
              <a:buClr>
                <a:schemeClr val="dk1"/>
              </a:buClr>
              <a:buSzPts val="2400"/>
              <a:buFont typeface="Arial"/>
              <a:buChar char="•"/>
            </a:pPr>
            <a:r>
              <a:rPr b="0" i="0" lang="en-US" sz="2400" u="none" cap="none" strike="noStrike">
                <a:solidFill>
                  <a:schemeClr val="dk1"/>
                </a:solidFill>
                <a:latin typeface="Arial"/>
                <a:ea typeface="Arial"/>
                <a:cs typeface="Arial"/>
                <a:sym typeface="Arial"/>
              </a:rPr>
              <a:t>E-Procurement, as a key ICT application, utilizes internet-based systems to handle transactions and interactions between businesses and suppliers, ensuring greater accuracy and control. </a:t>
            </a:r>
            <a:endParaRPr/>
          </a:p>
          <a:p>
            <a:pPr indent="-228600" lvl="0" marL="342900" marR="0" rtl="0" algn="just">
              <a:spcBef>
                <a:spcPts val="800"/>
              </a:spcBef>
              <a:spcAft>
                <a:spcPts val="0"/>
              </a:spcAft>
              <a:buClr>
                <a:schemeClr val="dk1"/>
              </a:buClr>
              <a:buSzPts val="1800"/>
              <a:buFont typeface="Arial"/>
              <a:buNone/>
            </a:pPr>
            <a:r>
              <a:t/>
            </a:r>
            <a:endParaRPr b="0" i="0" sz="1800" u="none" cap="none" strike="noStrike">
              <a:solidFill>
                <a:srgbClr val="000000"/>
              </a:solidFill>
              <a:latin typeface="Avenir"/>
              <a:ea typeface="Avenir"/>
              <a:cs typeface="Avenir"/>
              <a:sym typeface="Aveni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ctrTitle"/>
          </p:nvPr>
        </p:nvSpPr>
        <p:spPr>
          <a:xfrm>
            <a:off x="1084728" y="587829"/>
            <a:ext cx="3795812" cy="640080"/>
          </a:xfrm>
          <a:prstGeom prst="rect">
            <a:avLst/>
          </a:prstGeom>
          <a:noFill/>
          <a:ln>
            <a:noFill/>
          </a:ln>
        </p:spPr>
        <p:txBody>
          <a:bodyPr anchorCtr="0" anchor="b" bIns="45700" lIns="91425" spcFirstLastPara="1" rIns="91425" wrap="square" tIns="45700">
            <a:normAutofit/>
          </a:bodyPr>
          <a:lstStyle/>
          <a:p>
            <a:pPr indent="0" lvl="0" marL="0" rtl="0" algn="l">
              <a:lnSpc>
                <a:spcPct val="110000"/>
              </a:lnSpc>
              <a:spcBef>
                <a:spcPts val="0"/>
              </a:spcBef>
              <a:spcAft>
                <a:spcPts val="0"/>
              </a:spcAft>
              <a:buClr>
                <a:schemeClr val="dk1"/>
              </a:buClr>
              <a:buSzPts val="3200"/>
              <a:buFont typeface="Avenir"/>
              <a:buNone/>
            </a:pPr>
            <a:r>
              <a:rPr lang="en-US"/>
              <a:t>Introduction</a:t>
            </a:r>
            <a:endParaRPr/>
          </a:p>
        </p:txBody>
      </p:sp>
      <p:pic>
        <p:nvPicPr>
          <p:cNvPr descr="Chemical formulae are written on paper" id="113" name="Google Shape;113;p4"/>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
        <p:nvSpPr>
          <p:cNvPr id="114" name="Google Shape;114;p4"/>
          <p:cNvSpPr txBox="1"/>
          <p:nvPr/>
        </p:nvSpPr>
        <p:spPr>
          <a:xfrm>
            <a:off x="0" y="1423851"/>
            <a:ext cx="6818811" cy="4499693"/>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2400"/>
              <a:buFont typeface="Arial"/>
              <a:buChar char="•"/>
            </a:pPr>
            <a:r>
              <a:rPr b="0" i="0" lang="en-US" sz="2400" u="none" cap="none" strike="noStrike">
                <a:solidFill>
                  <a:schemeClr val="dk1"/>
                </a:solidFill>
                <a:latin typeface="Arial"/>
                <a:ea typeface="Arial"/>
                <a:cs typeface="Arial"/>
                <a:sym typeface="Arial"/>
              </a:rPr>
              <a:t>E-Procurement, as a key ICT application, utilizes internet-based systems to handle transactions and interactions between businesses and suppliers, ensuring greater accuracy and control. </a:t>
            </a:r>
            <a:endParaRPr/>
          </a:p>
          <a:p>
            <a:pPr indent="-285750" lvl="0" marL="285750" marR="0" rtl="0" algn="just">
              <a:lnSpc>
                <a:spcPct val="115000"/>
              </a:lnSpc>
              <a:spcBef>
                <a:spcPts val="800"/>
              </a:spcBef>
              <a:spcAft>
                <a:spcPts val="0"/>
              </a:spcAft>
              <a:buClr>
                <a:schemeClr val="dk1"/>
              </a:buClr>
              <a:buSzPts val="2400"/>
              <a:buFont typeface="Arial"/>
              <a:buChar char="•"/>
            </a:pPr>
            <a:r>
              <a:rPr b="0" i="0" lang="en-US" sz="2400" u="none" cap="none" strike="noStrike">
                <a:solidFill>
                  <a:schemeClr val="dk1"/>
                </a:solidFill>
                <a:latin typeface="Avenir"/>
                <a:ea typeface="Avenir"/>
                <a:cs typeface="Avenir"/>
                <a:sym typeface="Avenir"/>
              </a:rPr>
              <a:t>By leveraging e-Procurement, companies can optimize sourcing, reduce costs, and build stronger supplier relationships in a competitive market.</a:t>
            </a:r>
            <a:endParaRPr/>
          </a:p>
          <a:p>
            <a:pPr indent="-133350" lvl="0" marL="285750" marR="0" rtl="0" algn="just">
              <a:lnSpc>
                <a:spcPct val="115000"/>
              </a:lnSpc>
              <a:spcBef>
                <a:spcPts val="80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a:p>
            <a:pPr indent="-228600" lvl="0" marL="342900" marR="0" rtl="0" algn="just">
              <a:spcBef>
                <a:spcPts val="800"/>
              </a:spcBef>
              <a:spcAft>
                <a:spcPts val="0"/>
              </a:spcAft>
              <a:buClr>
                <a:schemeClr val="dk1"/>
              </a:buClr>
              <a:buSzPts val="1800"/>
              <a:buFont typeface="Arial"/>
              <a:buNone/>
            </a:pPr>
            <a:r>
              <a:t/>
            </a:r>
            <a:endParaRPr b="0" i="0" sz="1800" u="none" cap="none" strike="noStrike">
              <a:solidFill>
                <a:srgbClr val="000000"/>
              </a:solidFill>
              <a:latin typeface="Avenir"/>
              <a:ea typeface="Avenir"/>
              <a:cs typeface="Avenir"/>
              <a:sym typeface="Aveni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8" name="Shape 118"/>
        <p:cNvGrpSpPr/>
        <p:nvPr/>
      </p:nvGrpSpPr>
      <p:grpSpPr>
        <a:xfrm>
          <a:off x="0" y="0"/>
          <a:ext cx="0" cy="0"/>
          <a:chOff x="0" y="0"/>
          <a:chExt cx="0" cy="0"/>
        </a:xfrm>
      </p:grpSpPr>
      <p:sp>
        <p:nvSpPr>
          <p:cNvPr id="119" name="Google Shape;119;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20" name="Google Shape;120;p5"/>
          <p:cNvSpPr txBox="1"/>
          <p:nvPr>
            <p:ph idx="4294967295" type="ctrTitle"/>
          </p:nvPr>
        </p:nvSpPr>
        <p:spPr>
          <a:xfrm>
            <a:off x="1077362" y="720435"/>
            <a:ext cx="4855352" cy="376845"/>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5000"/>
              </a:lnSpc>
              <a:spcBef>
                <a:spcPts val="0"/>
              </a:spcBef>
              <a:spcAft>
                <a:spcPts val="0"/>
              </a:spcAft>
              <a:buClr>
                <a:schemeClr val="dk1"/>
              </a:buClr>
              <a:buSzPct val="100000"/>
              <a:buFont typeface="Times New Roman"/>
              <a:buNone/>
            </a:pPr>
            <a:r>
              <a:rPr b="1" i="0" lang="en-US" sz="2400" u="none" cap="none" strike="noStrike">
                <a:solidFill>
                  <a:schemeClr val="dk1"/>
                </a:solidFill>
                <a:latin typeface="Times New Roman"/>
                <a:ea typeface="Times New Roman"/>
                <a:cs typeface="Times New Roman"/>
                <a:sym typeface="Times New Roman"/>
              </a:rPr>
              <a:t>Adoption of E-procurement </a:t>
            </a:r>
            <a:endParaRPr b="1" i="0" sz="2400" u="none" cap="none" strike="noStrike">
              <a:solidFill>
                <a:schemeClr val="dk1"/>
              </a:solidFill>
              <a:latin typeface="Arial"/>
              <a:ea typeface="Arial"/>
              <a:cs typeface="Arial"/>
              <a:sym typeface="Arial"/>
            </a:endParaRPr>
          </a:p>
        </p:txBody>
      </p:sp>
      <p:sp>
        <p:nvSpPr>
          <p:cNvPr id="121" name="Google Shape;121;p5"/>
          <p:cNvSpPr txBox="1"/>
          <p:nvPr>
            <p:ph idx="1" type="body"/>
          </p:nvPr>
        </p:nvSpPr>
        <p:spPr>
          <a:xfrm>
            <a:off x="1077362" y="1097281"/>
            <a:ext cx="5349564" cy="5760720"/>
          </a:xfrm>
          <a:prstGeom prst="rect">
            <a:avLst/>
          </a:prstGeom>
          <a:noFill/>
          <a:ln>
            <a:noFill/>
          </a:ln>
        </p:spPr>
        <p:txBody>
          <a:bodyPr anchorCtr="0" anchor="t" bIns="45700" lIns="91425" spcFirstLastPara="1" rIns="91425" wrap="square" tIns="45700">
            <a:noAutofit/>
          </a:bodyPr>
          <a:lstStyle/>
          <a:p>
            <a:pPr indent="-228600" lvl="0" marL="228600" rtl="0" algn="l">
              <a:lnSpc>
                <a:spcPct val="115000"/>
              </a:lnSpc>
              <a:spcBef>
                <a:spcPts val="0"/>
              </a:spcBef>
              <a:spcAft>
                <a:spcPts val="0"/>
              </a:spcAft>
              <a:buClr>
                <a:schemeClr val="dk1"/>
              </a:buClr>
              <a:buSzPts val="1800"/>
              <a:buChar char="•"/>
            </a:pPr>
            <a:r>
              <a:rPr lang="en-US" sz="1800"/>
              <a:t>Before embarking on e-Procurement or any aspect of e-Business the following issues must be put into consideration:</a:t>
            </a:r>
            <a:endParaRPr sz="1800"/>
          </a:p>
          <a:p>
            <a:pPr indent="-342900" lvl="0" marL="342900" rtl="0" algn="l">
              <a:lnSpc>
                <a:spcPct val="115000"/>
              </a:lnSpc>
              <a:spcBef>
                <a:spcPts val="1800"/>
              </a:spcBef>
              <a:spcAft>
                <a:spcPts val="0"/>
              </a:spcAft>
              <a:buClr>
                <a:schemeClr val="dk1"/>
              </a:buClr>
              <a:buSzPts val="1800"/>
              <a:buFont typeface="Arial"/>
              <a:buChar char="•"/>
            </a:pPr>
            <a:r>
              <a:rPr lang="en-US" sz="1800"/>
              <a:t>Setting clear objectives - consultation with senior management will help align e-Procurement system with corporate goals and enlist management approval and support during implementation. It also involves this involves consultation with key stakeholders to ensure the system expectations are met</a:t>
            </a:r>
            <a:endParaRPr sz="1800"/>
          </a:p>
          <a:p>
            <a:pPr indent="-342900" lvl="0" marL="342900" rtl="0" algn="l">
              <a:lnSpc>
                <a:spcPct val="115000"/>
              </a:lnSpc>
              <a:spcBef>
                <a:spcPts val="1800"/>
              </a:spcBef>
              <a:spcAft>
                <a:spcPts val="0"/>
              </a:spcAft>
              <a:buClr>
                <a:schemeClr val="dk1"/>
              </a:buClr>
              <a:buSzPts val="1800"/>
              <a:buFont typeface="Arial"/>
              <a:buChar char="•"/>
            </a:pPr>
            <a:r>
              <a:rPr lang="en-US" sz="1800"/>
              <a:t>Defining the scope of activities to be covered- this involves defining the value chain and then the key business and procurement processes, including those which will benefit from e-purchasing</a:t>
            </a:r>
            <a:endParaRPr sz="1800"/>
          </a:p>
          <a:p>
            <a:pPr indent="-127000" lvl="0" marL="228600" rtl="0" algn="l">
              <a:lnSpc>
                <a:spcPct val="110000"/>
              </a:lnSpc>
              <a:spcBef>
                <a:spcPts val="1800"/>
              </a:spcBef>
              <a:spcAft>
                <a:spcPts val="0"/>
              </a:spcAft>
              <a:buClr>
                <a:schemeClr val="dk1"/>
              </a:buClr>
              <a:buSzPts val="1600"/>
              <a:buNone/>
            </a:pPr>
            <a:r>
              <a:t/>
            </a:r>
            <a:endParaRPr sz="1600"/>
          </a:p>
        </p:txBody>
      </p:sp>
      <p:sp>
        <p:nvSpPr>
          <p:cNvPr id="122" name="Google Shape;122;p5"/>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Packages on conveyor belt" id="123" name="Google Shape;123;p5"/>
          <p:cNvPicPr preferRelativeResize="0"/>
          <p:nvPr/>
        </p:nvPicPr>
        <p:blipFill rotWithShape="1">
          <a:blip r:embed="rId3">
            <a:alphaModFix/>
          </a:blip>
          <a:srcRect b="1" l="8246" r="41013"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7" name="Shape 127"/>
        <p:cNvGrpSpPr/>
        <p:nvPr/>
      </p:nvGrpSpPr>
      <p:grpSpPr>
        <a:xfrm>
          <a:off x="0" y="0"/>
          <a:ext cx="0" cy="0"/>
          <a:chOff x="0" y="0"/>
          <a:chExt cx="0" cy="0"/>
        </a:xfrm>
      </p:grpSpPr>
      <p:sp>
        <p:nvSpPr>
          <p:cNvPr id="128" name="Google Shape;128;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29" name="Google Shape;129;p6"/>
          <p:cNvSpPr txBox="1"/>
          <p:nvPr>
            <p:ph idx="4294967295" type="ctrTitle"/>
          </p:nvPr>
        </p:nvSpPr>
        <p:spPr>
          <a:xfrm>
            <a:off x="1077362" y="720435"/>
            <a:ext cx="4855352" cy="376845"/>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5000"/>
              </a:lnSpc>
              <a:spcBef>
                <a:spcPts val="0"/>
              </a:spcBef>
              <a:spcAft>
                <a:spcPts val="0"/>
              </a:spcAft>
              <a:buClr>
                <a:schemeClr val="dk1"/>
              </a:buClr>
              <a:buSzPct val="100000"/>
              <a:buFont typeface="Times New Roman"/>
              <a:buNone/>
            </a:pPr>
            <a:r>
              <a:rPr b="1" i="0" lang="en-US" sz="2400" u="none" cap="none" strike="noStrike">
                <a:solidFill>
                  <a:schemeClr val="dk1"/>
                </a:solidFill>
                <a:latin typeface="Times New Roman"/>
                <a:ea typeface="Times New Roman"/>
                <a:cs typeface="Times New Roman"/>
                <a:sym typeface="Times New Roman"/>
              </a:rPr>
              <a:t>Adoption of E-procurement </a:t>
            </a:r>
            <a:endParaRPr b="1" i="0" sz="2400" u="none" cap="none" strike="noStrike">
              <a:solidFill>
                <a:schemeClr val="dk1"/>
              </a:solidFill>
              <a:latin typeface="Arial"/>
              <a:ea typeface="Arial"/>
              <a:cs typeface="Arial"/>
              <a:sym typeface="Arial"/>
            </a:endParaRPr>
          </a:p>
        </p:txBody>
      </p:sp>
      <p:sp>
        <p:nvSpPr>
          <p:cNvPr id="130" name="Google Shape;130;p6"/>
          <p:cNvSpPr txBox="1"/>
          <p:nvPr>
            <p:ph idx="1" type="body"/>
          </p:nvPr>
        </p:nvSpPr>
        <p:spPr>
          <a:xfrm>
            <a:off x="1077362" y="1097281"/>
            <a:ext cx="5349564" cy="5760720"/>
          </a:xfrm>
          <a:prstGeom prst="rect">
            <a:avLst/>
          </a:prstGeom>
          <a:noFill/>
          <a:ln>
            <a:noFill/>
          </a:ln>
        </p:spPr>
        <p:txBody>
          <a:bodyPr anchorCtr="0" anchor="t" bIns="45700" lIns="91425" spcFirstLastPara="1" rIns="91425" wrap="square" tIns="45700">
            <a:noAutofit/>
          </a:bodyPr>
          <a:lstStyle/>
          <a:p>
            <a:pPr indent="-342900" lvl="0" marL="342900" rtl="0" algn="just">
              <a:lnSpc>
                <a:spcPct val="115000"/>
              </a:lnSpc>
              <a:spcBef>
                <a:spcPts val="0"/>
              </a:spcBef>
              <a:spcAft>
                <a:spcPts val="0"/>
              </a:spcAft>
              <a:buClr>
                <a:schemeClr val="dk1"/>
              </a:buClr>
              <a:buSzPts val="1800"/>
              <a:buFont typeface="Arial"/>
              <a:buChar char="•"/>
            </a:pPr>
            <a:r>
              <a:rPr b="1" lang="en-US"/>
              <a:t>Defining the messages and data to be used- </a:t>
            </a:r>
            <a:r>
              <a:rPr lang="en-US"/>
              <a:t>this involves determining e-documents and formats to be used in the system</a:t>
            </a:r>
            <a:endParaRPr/>
          </a:p>
          <a:p>
            <a:pPr indent="-342900" lvl="0" marL="342900" rtl="0" algn="just">
              <a:lnSpc>
                <a:spcPct val="115000"/>
              </a:lnSpc>
              <a:spcBef>
                <a:spcPts val="1800"/>
              </a:spcBef>
              <a:spcAft>
                <a:spcPts val="0"/>
              </a:spcAft>
              <a:buClr>
                <a:schemeClr val="dk1"/>
              </a:buClr>
              <a:buSzPts val="1800"/>
              <a:buFont typeface="Arial"/>
              <a:buChar char="•"/>
            </a:pPr>
            <a:r>
              <a:rPr b="1" lang="en-US"/>
              <a:t>Defining the infrastructure- </a:t>
            </a:r>
            <a:r>
              <a:rPr lang="en-US"/>
              <a:t>this involves determining the computer systems, applications and data bases involved infrastructure and since this infra-structure will be internal and external it will include intranets/extranets. </a:t>
            </a:r>
            <a:endParaRPr/>
          </a:p>
          <a:p>
            <a:pPr indent="-342900" lvl="0" marL="342900" rtl="0" algn="just">
              <a:lnSpc>
                <a:spcPct val="115000"/>
              </a:lnSpc>
              <a:spcBef>
                <a:spcPts val="1800"/>
              </a:spcBef>
              <a:spcAft>
                <a:spcPts val="0"/>
              </a:spcAft>
              <a:buClr>
                <a:schemeClr val="dk1"/>
              </a:buClr>
              <a:buSzPts val="1800"/>
              <a:buFont typeface="Arial"/>
              <a:buChar char="•"/>
            </a:pPr>
            <a:r>
              <a:rPr b="1" lang="en-US"/>
              <a:t>Examining carefully security issues </a:t>
            </a:r>
            <a:r>
              <a:rPr lang="en-US"/>
              <a:t>– Potential data corruption, hacking, cyber-security, etc. Security of data in e-Procurement systems is critical. </a:t>
            </a:r>
            <a:endParaRPr/>
          </a:p>
        </p:txBody>
      </p:sp>
      <p:sp>
        <p:nvSpPr>
          <p:cNvPr id="131" name="Google Shape;131;p6"/>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Packages on conveyor belt" id="132" name="Google Shape;132;p6"/>
          <p:cNvPicPr preferRelativeResize="0"/>
          <p:nvPr/>
        </p:nvPicPr>
        <p:blipFill rotWithShape="1">
          <a:blip r:embed="rId3">
            <a:alphaModFix/>
          </a:blip>
          <a:srcRect b="1" l="8246" r="41013"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6" name="Shape 136"/>
        <p:cNvGrpSpPr/>
        <p:nvPr/>
      </p:nvGrpSpPr>
      <p:grpSpPr>
        <a:xfrm>
          <a:off x="0" y="0"/>
          <a:ext cx="0" cy="0"/>
          <a:chOff x="0" y="0"/>
          <a:chExt cx="0" cy="0"/>
        </a:xfrm>
      </p:grpSpPr>
      <p:sp>
        <p:nvSpPr>
          <p:cNvPr id="137" name="Google Shape;137;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38" name="Google Shape;138;p7"/>
          <p:cNvSpPr txBox="1"/>
          <p:nvPr>
            <p:ph idx="4294967295" type="ctrTitle"/>
          </p:nvPr>
        </p:nvSpPr>
        <p:spPr>
          <a:xfrm>
            <a:off x="1240648" y="204396"/>
            <a:ext cx="4855352" cy="473336"/>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5000"/>
              </a:lnSpc>
              <a:spcBef>
                <a:spcPts val="0"/>
              </a:spcBef>
              <a:spcAft>
                <a:spcPts val="0"/>
              </a:spcAft>
              <a:buClr>
                <a:schemeClr val="dk1"/>
              </a:buClr>
              <a:buSzPct val="100000"/>
              <a:buFont typeface="Times New Roman"/>
              <a:buNone/>
            </a:pPr>
            <a:r>
              <a:rPr b="1" i="0" lang="en-US" sz="2400" u="none" cap="none" strike="noStrike">
                <a:solidFill>
                  <a:schemeClr val="dk1"/>
                </a:solidFill>
                <a:latin typeface="Times New Roman"/>
                <a:ea typeface="Times New Roman"/>
                <a:cs typeface="Times New Roman"/>
                <a:sym typeface="Times New Roman"/>
              </a:rPr>
              <a:t>Adoption of E-procurement </a:t>
            </a:r>
            <a:endParaRPr b="1" i="0" sz="2400" u="none" cap="none" strike="noStrike">
              <a:solidFill>
                <a:schemeClr val="dk1"/>
              </a:solidFill>
              <a:latin typeface="Arial"/>
              <a:ea typeface="Arial"/>
              <a:cs typeface="Arial"/>
              <a:sym typeface="Arial"/>
            </a:endParaRPr>
          </a:p>
        </p:txBody>
      </p:sp>
      <p:sp>
        <p:nvSpPr>
          <p:cNvPr id="139" name="Google Shape;139;p7"/>
          <p:cNvSpPr txBox="1"/>
          <p:nvPr>
            <p:ph idx="1" type="body"/>
          </p:nvPr>
        </p:nvSpPr>
        <p:spPr>
          <a:xfrm>
            <a:off x="421105" y="882128"/>
            <a:ext cx="6169107" cy="5642659"/>
          </a:xfrm>
          <a:prstGeom prst="rect">
            <a:avLst/>
          </a:prstGeom>
          <a:noFill/>
          <a:ln>
            <a:noFill/>
          </a:ln>
        </p:spPr>
        <p:txBody>
          <a:bodyPr anchorCtr="0" anchor="t" bIns="45700" lIns="91425" spcFirstLastPara="1" rIns="91425" wrap="square" tIns="45700">
            <a:noAutofit/>
          </a:bodyPr>
          <a:lstStyle/>
          <a:p>
            <a:pPr indent="-342900" lvl="0" marL="342900" rtl="0" algn="l">
              <a:lnSpc>
                <a:spcPct val="115000"/>
              </a:lnSpc>
              <a:spcBef>
                <a:spcPts val="0"/>
              </a:spcBef>
              <a:spcAft>
                <a:spcPts val="0"/>
              </a:spcAft>
              <a:buClr>
                <a:schemeClr val="dk1"/>
              </a:buClr>
              <a:buSzPts val="1600"/>
              <a:buFont typeface="Arial"/>
              <a:buChar char="•"/>
            </a:pPr>
            <a:r>
              <a:rPr b="1" lang="en-US" sz="1600"/>
              <a:t>Implementation</a:t>
            </a:r>
            <a:r>
              <a:rPr lang="en-US" sz="1600"/>
              <a:t> -There are also issues to overcome when implementing e-Procurement including: </a:t>
            </a:r>
            <a:endParaRPr sz="1600"/>
          </a:p>
          <a:p>
            <a:pPr indent="-342900" lvl="0" marL="342900" rtl="0" algn="r">
              <a:lnSpc>
                <a:spcPct val="115000"/>
              </a:lnSpc>
              <a:spcBef>
                <a:spcPts val="1800"/>
              </a:spcBef>
              <a:spcAft>
                <a:spcPts val="0"/>
              </a:spcAft>
              <a:buClr>
                <a:schemeClr val="dk1"/>
              </a:buClr>
              <a:buSzPts val="1600"/>
              <a:buFont typeface="Noto Sans Symbols"/>
              <a:buChar char="✔"/>
            </a:pPr>
            <a:r>
              <a:rPr lang="en-US" sz="1600"/>
              <a:t>Ensuring that, by deploying e-Procurement, organizations are not simply passing costs or process inefficiencies on to another part of the organization or on to suppliers </a:t>
            </a:r>
            <a:endParaRPr sz="1600"/>
          </a:p>
          <a:p>
            <a:pPr indent="-342900" lvl="0" marL="342900" rtl="0" algn="r">
              <a:lnSpc>
                <a:spcPct val="115000"/>
              </a:lnSpc>
              <a:spcBef>
                <a:spcPts val="1800"/>
              </a:spcBef>
              <a:spcAft>
                <a:spcPts val="0"/>
              </a:spcAft>
              <a:buClr>
                <a:schemeClr val="dk1"/>
              </a:buClr>
              <a:buSzPts val="1600"/>
              <a:buFont typeface="Noto Sans Symbols"/>
              <a:buChar char="✔"/>
            </a:pPr>
            <a:r>
              <a:rPr lang="en-US" sz="1600"/>
              <a:t>Competition issues (e.g. in exchanges using collaborative purchasing) </a:t>
            </a:r>
            <a:endParaRPr sz="1600"/>
          </a:p>
          <a:p>
            <a:pPr indent="-342900" lvl="0" marL="342900" rtl="0" algn="r">
              <a:lnSpc>
                <a:spcPct val="115000"/>
              </a:lnSpc>
              <a:spcBef>
                <a:spcPts val="1800"/>
              </a:spcBef>
              <a:spcAft>
                <a:spcPts val="0"/>
              </a:spcAft>
              <a:buClr>
                <a:schemeClr val="dk1"/>
              </a:buClr>
              <a:buSzPts val="1600"/>
              <a:buFont typeface="Noto Sans Symbols"/>
              <a:buChar char="✔"/>
            </a:pPr>
            <a:r>
              <a:rPr lang="en-US" sz="1600"/>
              <a:t>Possible negative perception from suppliers, for example, due to their margins being reduced by e-auctions</a:t>
            </a:r>
            <a:endParaRPr/>
          </a:p>
          <a:p>
            <a:pPr indent="-228600" lvl="0" marL="228600" rtl="0" algn="l">
              <a:lnSpc>
                <a:spcPct val="115000"/>
              </a:lnSpc>
              <a:spcBef>
                <a:spcPts val="1800"/>
              </a:spcBef>
              <a:spcAft>
                <a:spcPts val="0"/>
              </a:spcAft>
              <a:buClr>
                <a:schemeClr val="dk1"/>
              </a:buClr>
              <a:buSzPts val="1600"/>
              <a:buChar char="•"/>
            </a:pPr>
            <a:r>
              <a:rPr b="1" lang="en-US" sz="1600"/>
              <a:t>Evaluation and review </a:t>
            </a:r>
            <a:r>
              <a:rPr lang="en-US" sz="1600"/>
              <a:t>– this involves monitoring and assessing the performance of the system and making necessary adjustments to ensure achievement of the set objectives</a:t>
            </a:r>
            <a:endParaRPr sz="1600"/>
          </a:p>
          <a:p>
            <a:pPr indent="0" lvl="0" marL="0" rtl="0" algn="l">
              <a:lnSpc>
                <a:spcPct val="115000"/>
              </a:lnSpc>
              <a:spcBef>
                <a:spcPts val="1800"/>
              </a:spcBef>
              <a:spcAft>
                <a:spcPts val="0"/>
              </a:spcAft>
              <a:buClr>
                <a:schemeClr val="dk1"/>
              </a:buClr>
              <a:buSzPts val="1800"/>
              <a:buNone/>
            </a:pPr>
            <a:r>
              <a:t/>
            </a:r>
            <a:endParaRPr sz="1800">
              <a:latin typeface="Noto Sans Symbols"/>
              <a:ea typeface="Noto Sans Symbols"/>
              <a:cs typeface="Noto Sans Symbols"/>
              <a:sym typeface="Noto Sans Symbols"/>
            </a:endParaRPr>
          </a:p>
        </p:txBody>
      </p:sp>
      <p:sp>
        <p:nvSpPr>
          <p:cNvPr id="140" name="Google Shape;140;p7"/>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Packages on conveyor belt" id="141" name="Google Shape;141;p7"/>
          <p:cNvPicPr preferRelativeResize="0"/>
          <p:nvPr/>
        </p:nvPicPr>
        <p:blipFill rotWithShape="1">
          <a:blip r:embed="rId3">
            <a:alphaModFix/>
          </a:blip>
          <a:srcRect b="1" l="8246" r="41013"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5" name="Shape 145"/>
        <p:cNvGrpSpPr/>
        <p:nvPr/>
      </p:nvGrpSpPr>
      <p:grpSpPr>
        <a:xfrm>
          <a:off x="0" y="0"/>
          <a:ext cx="0" cy="0"/>
          <a:chOff x="0" y="0"/>
          <a:chExt cx="0" cy="0"/>
        </a:xfrm>
      </p:grpSpPr>
      <p:sp>
        <p:nvSpPr>
          <p:cNvPr id="146" name="Google Shape;146;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47" name="Google Shape;147;p8"/>
          <p:cNvSpPr txBox="1"/>
          <p:nvPr>
            <p:ph idx="4294967295" type="ctrTitle"/>
          </p:nvPr>
        </p:nvSpPr>
        <p:spPr>
          <a:xfrm>
            <a:off x="1077362" y="444137"/>
            <a:ext cx="4855352" cy="74458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0000"/>
              </a:lnSpc>
              <a:spcBef>
                <a:spcPts val="0"/>
              </a:spcBef>
              <a:spcAft>
                <a:spcPts val="0"/>
              </a:spcAft>
              <a:buClr>
                <a:schemeClr val="dk1"/>
              </a:buClr>
              <a:buSzPct val="100000"/>
              <a:buFont typeface="Bilbo"/>
              <a:buNone/>
            </a:pPr>
            <a:r>
              <a:rPr b="1" i="0" lang="en-US" sz="1800" u="none" cap="none" strike="noStrike">
                <a:solidFill>
                  <a:schemeClr val="dk1"/>
                </a:solidFill>
                <a:latin typeface="Bilbo"/>
                <a:ea typeface="Bilbo"/>
                <a:cs typeface="Bilbo"/>
                <a:sym typeface="Bilbo"/>
              </a:rPr>
              <a:t> </a:t>
            </a:r>
            <a:r>
              <a:rPr b="1" i="0" lang="en-US" sz="2800" u="none" cap="none" strike="noStrike">
                <a:solidFill>
                  <a:schemeClr val="dk1"/>
                </a:solidFill>
                <a:latin typeface="Bilbo"/>
                <a:ea typeface="Bilbo"/>
                <a:cs typeface="Bilbo"/>
                <a:sym typeface="Bilbo"/>
              </a:rPr>
              <a:t>Types of e-Procurement software</a:t>
            </a:r>
            <a:br>
              <a:rPr b="1" i="0" lang="en-US" sz="2800" u="none" cap="none" strike="noStrike">
                <a:solidFill>
                  <a:schemeClr val="dk1"/>
                </a:solidFill>
                <a:latin typeface="Arial"/>
                <a:ea typeface="Arial"/>
                <a:cs typeface="Arial"/>
                <a:sym typeface="Arial"/>
              </a:rPr>
            </a:br>
            <a:endParaRPr b="1" i="0" sz="2800" u="none" cap="none" strike="noStrike">
              <a:solidFill>
                <a:schemeClr val="dk1"/>
              </a:solidFill>
              <a:latin typeface="Bilbo"/>
              <a:ea typeface="Bilbo"/>
              <a:cs typeface="Bilbo"/>
              <a:sym typeface="Bilbo"/>
            </a:endParaRPr>
          </a:p>
        </p:txBody>
      </p:sp>
      <p:sp>
        <p:nvSpPr>
          <p:cNvPr id="148" name="Google Shape;148;p8"/>
          <p:cNvSpPr txBox="1"/>
          <p:nvPr>
            <p:ph idx="1" type="body"/>
          </p:nvPr>
        </p:nvSpPr>
        <p:spPr>
          <a:xfrm>
            <a:off x="209006" y="1188720"/>
            <a:ext cx="6622868" cy="539496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2400"/>
              <a:buNone/>
            </a:pPr>
            <a:r>
              <a:rPr lang="en-US" sz="2400"/>
              <a:t>The procurement software market, broadly speaking, has several segments:</a:t>
            </a:r>
            <a:endParaRPr sz="2400"/>
          </a:p>
          <a:p>
            <a:pPr indent="-342900" lvl="0" marL="342900" rtl="0" algn="l">
              <a:lnSpc>
                <a:spcPct val="115000"/>
              </a:lnSpc>
              <a:spcBef>
                <a:spcPts val="1800"/>
              </a:spcBef>
              <a:spcAft>
                <a:spcPts val="0"/>
              </a:spcAft>
              <a:buClr>
                <a:schemeClr val="dk1"/>
              </a:buClr>
              <a:buSzPts val="2400"/>
              <a:buFont typeface="Noto Sans Symbols"/>
              <a:buChar char="🕐"/>
            </a:pPr>
            <a:r>
              <a:rPr b="1" lang="en-US" sz="2400"/>
              <a:t>E-Sourcing</a:t>
            </a:r>
            <a:r>
              <a:rPr lang="en-US" sz="2400"/>
              <a:t>: e -Sourcing is a faster, more transparent and fairer way of facilitating tenders and conducting negotiations.</a:t>
            </a:r>
            <a:endParaRPr/>
          </a:p>
          <a:p>
            <a:pPr indent="-342900" lvl="0" marL="342900" rtl="0" algn="l">
              <a:lnSpc>
                <a:spcPct val="115000"/>
              </a:lnSpc>
              <a:spcBef>
                <a:spcPts val="1000"/>
              </a:spcBef>
              <a:spcAft>
                <a:spcPts val="0"/>
              </a:spcAft>
              <a:buClr>
                <a:schemeClr val="dk1"/>
              </a:buClr>
              <a:buSzPts val="2400"/>
              <a:buFont typeface="Noto Sans Symbols"/>
              <a:buChar char="🕐"/>
            </a:pPr>
            <a:r>
              <a:rPr lang="en-US" sz="2400"/>
              <a:t> Founded on a web-based platform, e-sourcing ensures smooth and clear communication, and is a more profitable business tool.</a:t>
            </a:r>
            <a:endParaRPr/>
          </a:p>
        </p:txBody>
      </p:sp>
      <p:sp>
        <p:nvSpPr>
          <p:cNvPr id="149" name="Google Shape;149;p8"/>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Chemical formulae are written on paper" id="150" name="Google Shape;150;p8"/>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id="155" name="Google Shape;155;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56" name="Google Shape;156;p9"/>
          <p:cNvSpPr txBox="1"/>
          <p:nvPr>
            <p:ph idx="4294967295" type="ctrTitle"/>
          </p:nvPr>
        </p:nvSpPr>
        <p:spPr>
          <a:xfrm>
            <a:off x="1077362" y="444137"/>
            <a:ext cx="4855352" cy="74458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0000"/>
              </a:lnSpc>
              <a:spcBef>
                <a:spcPts val="0"/>
              </a:spcBef>
              <a:spcAft>
                <a:spcPts val="0"/>
              </a:spcAft>
              <a:buClr>
                <a:schemeClr val="dk1"/>
              </a:buClr>
              <a:buSzPct val="100000"/>
              <a:buFont typeface="Bilbo"/>
              <a:buNone/>
            </a:pPr>
            <a:r>
              <a:rPr b="1" i="0" lang="en-US" sz="1800" u="none" cap="none" strike="noStrike">
                <a:solidFill>
                  <a:schemeClr val="dk1"/>
                </a:solidFill>
                <a:latin typeface="Bilbo"/>
                <a:ea typeface="Bilbo"/>
                <a:cs typeface="Bilbo"/>
                <a:sym typeface="Bilbo"/>
              </a:rPr>
              <a:t> </a:t>
            </a:r>
            <a:r>
              <a:rPr b="1" i="0" lang="en-US" sz="2800" u="none" cap="none" strike="noStrike">
                <a:solidFill>
                  <a:schemeClr val="dk1"/>
                </a:solidFill>
                <a:latin typeface="Bilbo"/>
                <a:ea typeface="Bilbo"/>
                <a:cs typeface="Bilbo"/>
                <a:sym typeface="Bilbo"/>
              </a:rPr>
              <a:t>Types of e-Procurement software</a:t>
            </a:r>
            <a:br>
              <a:rPr b="1" i="0" lang="en-US" sz="2800" u="none" cap="none" strike="noStrike">
                <a:solidFill>
                  <a:schemeClr val="dk1"/>
                </a:solidFill>
                <a:latin typeface="Arial"/>
                <a:ea typeface="Arial"/>
                <a:cs typeface="Arial"/>
                <a:sym typeface="Arial"/>
              </a:rPr>
            </a:br>
            <a:endParaRPr b="1" i="0" sz="2800" u="none" cap="none" strike="noStrike">
              <a:solidFill>
                <a:schemeClr val="dk1"/>
              </a:solidFill>
              <a:latin typeface="Bilbo"/>
              <a:ea typeface="Bilbo"/>
              <a:cs typeface="Bilbo"/>
              <a:sym typeface="Bilbo"/>
            </a:endParaRPr>
          </a:p>
        </p:txBody>
      </p:sp>
      <p:sp>
        <p:nvSpPr>
          <p:cNvPr id="157" name="Google Shape;157;p9"/>
          <p:cNvSpPr txBox="1"/>
          <p:nvPr>
            <p:ph idx="1" type="body"/>
          </p:nvPr>
        </p:nvSpPr>
        <p:spPr>
          <a:xfrm>
            <a:off x="209006" y="1188720"/>
            <a:ext cx="6622868" cy="5394960"/>
          </a:xfrm>
          <a:prstGeom prst="rect">
            <a:avLst/>
          </a:prstGeom>
          <a:noFill/>
          <a:ln>
            <a:noFill/>
          </a:ln>
        </p:spPr>
        <p:txBody>
          <a:bodyPr anchorCtr="0" anchor="t" bIns="45700" lIns="91425" spcFirstLastPara="1" rIns="91425" wrap="square" tIns="45700">
            <a:noAutofit/>
          </a:bodyPr>
          <a:lstStyle/>
          <a:p>
            <a:pPr indent="-342900" lvl="0" marL="342900" rtl="0" algn="l">
              <a:lnSpc>
                <a:spcPct val="115000"/>
              </a:lnSpc>
              <a:spcBef>
                <a:spcPts val="0"/>
              </a:spcBef>
              <a:spcAft>
                <a:spcPts val="0"/>
              </a:spcAft>
              <a:buClr>
                <a:schemeClr val="dk1"/>
              </a:buClr>
              <a:buSzPts val="1800"/>
              <a:buFont typeface="Noto Sans Symbols"/>
              <a:buChar char="▪"/>
            </a:pPr>
            <a:r>
              <a:rPr lang="en-US" sz="1800">
                <a:latin typeface="Arial"/>
                <a:ea typeface="Arial"/>
                <a:cs typeface="Arial"/>
                <a:sym typeface="Arial"/>
              </a:rPr>
              <a:t>-</a:t>
            </a:r>
            <a:r>
              <a:rPr lang="en-US" sz="2400"/>
              <a:t>E-RFQ (Electronic-Request for Quotation): Online collection of quotes to either award business or shortlist suppliers.</a:t>
            </a:r>
            <a:endParaRPr/>
          </a:p>
          <a:p>
            <a:pPr indent="-342900" lvl="0" marL="342900" rtl="0" algn="l">
              <a:lnSpc>
                <a:spcPct val="115000"/>
              </a:lnSpc>
              <a:spcBef>
                <a:spcPts val="1000"/>
              </a:spcBef>
              <a:spcAft>
                <a:spcPts val="0"/>
              </a:spcAft>
              <a:buClr>
                <a:schemeClr val="dk1"/>
              </a:buClr>
              <a:buSzPts val="2400"/>
              <a:buFont typeface="Noto Sans Symbols"/>
              <a:buChar char="▪"/>
            </a:pPr>
            <a:r>
              <a:rPr lang="en-US" sz="2400"/>
              <a:t>-E-RFP (Electronic-Request For Proposal): Online collection of proposals used to evaluate and shortlist business cases.</a:t>
            </a:r>
            <a:endParaRPr/>
          </a:p>
          <a:p>
            <a:pPr indent="-342900" lvl="0" marL="342900" rtl="0" algn="l">
              <a:lnSpc>
                <a:spcPct val="115000"/>
              </a:lnSpc>
              <a:spcBef>
                <a:spcPts val="1800"/>
              </a:spcBef>
              <a:spcAft>
                <a:spcPts val="0"/>
              </a:spcAft>
              <a:buClr>
                <a:schemeClr val="dk1"/>
              </a:buClr>
              <a:buSzPts val="2400"/>
              <a:buFont typeface="Noto Sans Symbols"/>
              <a:buChar char="▪"/>
            </a:pPr>
            <a:r>
              <a:rPr lang="en-US" sz="2400">
                <a:latin typeface="Arial"/>
                <a:ea typeface="Arial"/>
                <a:cs typeface="Arial"/>
                <a:sym typeface="Arial"/>
              </a:rPr>
              <a:t>-E-RFI (Electronic-Request for Information): Online collection of information used to shortlist suppliers.</a:t>
            </a:r>
            <a:endParaRPr/>
          </a:p>
          <a:p>
            <a:pPr indent="-190500" lvl="0" marL="342900" rtl="0" algn="l">
              <a:lnSpc>
                <a:spcPct val="115000"/>
              </a:lnSpc>
              <a:spcBef>
                <a:spcPts val="1800"/>
              </a:spcBef>
              <a:spcAft>
                <a:spcPts val="0"/>
              </a:spcAft>
              <a:buClr>
                <a:schemeClr val="dk1"/>
              </a:buClr>
              <a:buSzPts val="2400"/>
              <a:buFont typeface="Noto Sans Symbols"/>
              <a:buNone/>
            </a:pPr>
            <a:r>
              <a:t/>
            </a:r>
            <a:endParaRPr sz="2400"/>
          </a:p>
        </p:txBody>
      </p:sp>
      <p:sp>
        <p:nvSpPr>
          <p:cNvPr id="158" name="Google Shape;158;p9"/>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Chemical formulae are written on paper" id="159" name="Google Shape;159;p9"/>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3" name="Shape 163"/>
        <p:cNvGrpSpPr/>
        <p:nvPr/>
      </p:nvGrpSpPr>
      <p:grpSpPr>
        <a:xfrm>
          <a:off x="0" y="0"/>
          <a:ext cx="0" cy="0"/>
          <a:chOff x="0" y="0"/>
          <a:chExt cx="0" cy="0"/>
        </a:xfrm>
      </p:grpSpPr>
      <p:sp>
        <p:nvSpPr>
          <p:cNvPr id="164" name="Google Shape;164;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65" name="Google Shape;165;p10"/>
          <p:cNvSpPr txBox="1"/>
          <p:nvPr>
            <p:ph idx="4294967295" type="ctrTitle"/>
          </p:nvPr>
        </p:nvSpPr>
        <p:spPr>
          <a:xfrm>
            <a:off x="1077362" y="444137"/>
            <a:ext cx="4855352" cy="74458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0000"/>
              </a:lnSpc>
              <a:spcBef>
                <a:spcPts val="0"/>
              </a:spcBef>
              <a:spcAft>
                <a:spcPts val="0"/>
              </a:spcAft>
              <a:buClr>
                <a:schemeClr val="dk1"/>
              </a:buClr>
              <a:buSzPct val="100000"/>
              <a:buFont typeface="Bilbo"/>
              <a:buNone/>
            </a:pPr>
            <a:r>
              <a:rPr b="1" i="0" lang="en-US" sz="1800" u="none" cap="none" strike="noStrike">
                <a:solidFill>
                  <a:schemeClr val="dk1"/>
                </a:solidFill>
                <a:latin typeface="Bilbo"/>
                <a:ea typeface="Bilbo"/>
                <a:cs typeface="Bilbo"/>
                <a:sym typeface="Bilbo"/>
              </a:rPr>
              <a:t> </a:t>
            </a:r>
            <a:r>
              <a:rPr b="1" i="0" lang="en-US" sz="2800" u="none" cap="none" strike="noStrike">
                <a:solidFill>
                  <a:schemeClr val="dk1"/>
                </a:solidFill>
                <a:latin typeface="Bilbo"/>
                <a:ea typeface="Bilbo"/>
                <a:cs typeface="Bilbo"/>
                <a:sym typeface="Bilbo"/>
              </a:rPr>
              <a:t>Types of e-Procurement software</a:t>
            </a:r>
            <a:br>
              <a:rPr b="1" i="0" lang="en-US" sz="2800" u="none" cap="none" strike="noStrike">
                <a:solidFill>
                  <a:schemeClr val="dk1"/>
                </a:solidFill>
                <a:latin typeface="Arial"/>
                <a:ea typeface="Arial"/>
                <a:cs typeface="Arial"/>
                <a:sym typeface="Arial"/>
              </a:rPr>
            </a:br>
            <a:endParaRPr b="1" i="0" sz="2800" u="none" cap="none" strike="noStrike">
              <a:solidFill>
                <a:schemeClr val="dk1"/>
              </a:solidFill>
              <a:latin typeface="Bilbo"/>
              <a:ea typeface="Bilbo"/>
              <a:cs typeface="Bilbo"/>
              <a:sym typeface="Bilbo"/>
            </a:endParaRPr>
          </a:p>
        </p:txBody>
      </p:sp>
      <p:sp>
        <p:nvSpPr>
          <p:cNvPr id="166" name="Google Shape;166;p10"/>
          <p:cNvSpPr txBox="1"/>
          <p:nvPr>
            <p:ph idx="1" type="body"/>
          </p:nvPr>
        </p:nvSpPr>
        <p:spPr>
          <a:xfrm>
            <a:off x="209006" y="867905"/>
            <a:ext cx="6622868" cy="5715775"/>
          </a:xfrm>
          <a:prstGeom prst="rect">
            <a:avLst/>
          </a:prstGeom>
          <a:noFill/>
          <a:ln>
            <a:noFill/>
          </a:ln>
        </p:spPr>
        <p:txBody>
          <a:bodyPr anchorCtr="0" anchor="t" bIns="45700" lIns="91425" spcFirstLastPara="1" rIns="91425" wrap="square" tIns="45700">
            <a:noAutofit/>
          </a:bodyPr>
          <a:lstStyle/>
          <a:p>
            <a:pPr indent="-342900" lvl="0" marL="342900" rtl="0" algn="l">
              <a:lnSpc>
                <a:spcPct val="115000"/>
              </a:lnSpc>
              <a:spcBef>
                <a:spcPts val="0"/>
              </a:spcBef>
              <a:spcAft>
                <a:spcPts val="0"/>
              </a:spcAft>
              <a:buClr>
                <a:schemeClr val="dk1"/>
              </a:buClr>
              <a:buSzPts val="2000"/>
              <a:buFont typeface="Noto Sans Symbols"/>
              <a:buChar char="▪"/>
            </a:pPr>
            <a:r>
              <a:rPr b="1" i="1" lang="en-US" sz="2000">
                <a:latin typeface="Arial"/>
                <a:ea typeface="Arial"/>
                <a:cs typeface="Arial"/>
                <a:sym typeface="Arial"/>
              </a:rPr>
              <a:t>E-tendering-</a:t>
            </a:r>
            <a:r>
              <a:rPr lang="en-US" sz="2000">
                <a:latin typeface="Arial"/>
                <a:ea typeface="Arial"/>
                <a:cs typeface="Arial"/>
                <a:sym typeface="Arial"/>
              </a:rPr>
              <a:t> supports the selection stage and acts as a communication platform between the procuring organization and suppliers. It covers the complete tendering process, usually including support for the analysis and assessment activities.</a:t>
            </a:r>
            <a:endParaRPr sz="2000">
              <a:latin typeface="Arial"/>
              <a:ea typeface="Arial"/>
              <a:cs typeface="Arial"/>
              <a:sym typeface="Arial"/>
            </a:endParaRPr>
          </a:p>
          <a:p>
            <a:pPr indent="-228600" lvl="0" marL="228600" rtl="0" algn="l">
              <a:lnSpc>
                <a:spcPct val="115000"/>
              </a:lnSpc>
              <a:spcBef>
                <a:spcPts val="1800"/>
              </a:spcBef>
              <a:spcAft>
                <a:spcPts val="0"/>
              </a:spcAft>
              <a:buClr>
                <a:schemeClr val="dk1"/>
              </a:buClr>
              <a:buSzPts val="2000"/>
              <a:buChar char="•"/>
            </a:pPr>
            <a:r>
              <a:rPr lang="en-US" sz="2000">
                <a:latin typeface="Arial"/>
                <a:ea typeface="Arial"/>
                <a:cs typeface="Arial"/>
                <a:sym typeface="Arial"/>
              </a:rPr>
              <a:t> </a:t>
            </a:r>
            <a:r>
              <a:rPr b="1" lang="en-US" sz="2000">
                <a:latin typeface="Arial"/>
                <a:ea typeface="Arial"/>
                <a:cs typeface="Arial"/>
                <a:sym typeface="Arial"/>
              </a:rPr>
              <a:t>E-Awarding</a:t>
            </a:r>
            <a:r>
              <a:rPr lang="en-US" sz="2000">
                <a:latin typeface="Arial"/>
                <a:ea typeface="Arial"/>
                <a:cs typeface="Arial"/>
                <a:sym typeface="Arial"/>
              </a:rPr>
              <a:t>: opening and evaluation of the electronic tenders received, and award of the contract to the best offer in terms of the lowest price or economically most advantageous bid.</a:t>
            </a:r>
            <a:endParaRPr/>
          </a:p>
          <a:p>
            <a:pPr indent="-342900" lvl="0" marL="342900" rtl="0" algn="l">
              <a:lnSpc>
                <a:spcPct val="115000"/>
              </a:lnSpc>
              <a:spcBef>
                <a:spcPts val="1800"/>
              </a:spcBef>
              <a:spcAft>
                <a:spcPts val="0"/>
              </a:spcAft>
              <a:buClr>
                <a:schemeClr val="dk1"/>
              </a:buClr>
              <a:buSzPts val="2000"/>
              <a:buFont typeface="Arial"/>
              <a:buChar char="•"/>
            </a:pPr>
            <a:r>
              <a:rPr b="1" i="1" lang="en-US" sz="2000">
                <a:latin typeface="Arial"/>
                <a:ea typeface="Arial"/>
                <a:cs typeface="Arial"/>
                <a:sym typeface="Arial"/>
              </a:rPr>
              <a:t>E-ordering and web-based ERP-</a:t>
            </a:r>
            <a:r>
              <a:rPr lang="en-US" sz="2000">
                <a:latin typeface="Arial"/>
                <a:ea typeface="Arial"/>
                <a:cs typeface="Arial"/>
                <a:sym typeface="Arial"/>
              </a:rPr>
              <a:t> the process of creating and approving procurement requisitions, placing purchase orders, as well as receiving goods and services ordered, by using software systems based on the Internet.</a:t>
            </a:r>
            <a:endParaRPr sz="2000">
              <a:latin typeface="Arial"/>
              <a:ea typeface="Arial"/>
              <a:cs typeface="Arial"/>
              <a:sym typeface="Arial"/>
            </a:endParaRPr>
          </a:p>
        </p:txBody>
      </p:sp>
      <p:sp>
        <p:nvSpPr>
          <p:cNvPr id="167" name="Google Shape;167;p10"/>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Chemical formulae are written on paper" id="168" name="Google Shape;168;p10"/>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2" name="Shape 172"/>
        <p:cNvGrpSpPr/>
        <p:nvPr/>
      </p:nvGrpSpPr>
      <p:grpSpPr>
        <a:xfrm>
          <a:off x="0" y="0"/>
          <a:ext cx="0" cy="0"/>
          <a:chOff x="0" y="0"/>
          <a:chExt cx="0" cy="0"/>
        </a:xfrm>
      </p:grpSpPr>
      <p:sp>
        <p:nvSpPr>
          <p:cNvPr id="173" name="Google Shape;173;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74" name="Google Shape;174;p11"/>
          <p:cNvSpPr txBox="1"/>
          <p:nvPr>
            <p:ph idx="4294967295" type="ctrTitle"/>
          </p:nvPr>
        </p:nvSpPr>
        <p:spPr>
          <a:xfrm>
            <a:off x="1077362" y="444137"/>
            <a:ext cx="4855352" cy="74458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0000"/>
              </a:lnSpc>
              <a:spcBef>
                <a:spcPts val="0"/>
              </a:spcBef>
              <a:spcAft>
                <a:spcPts val="0"/>
              </a:spcAft>
              <a:buClr>
                <a:schemeClr val="dk1"/>
              </a:buClr>
              <a:buSzPct val="100000"/>
              <a:buFont typeface="Bilbo"/>
              <a:buNone/>
            </a:pPr>
            <a:r>
              <a:rPr b="1" i="0" lang="en-US" sz="1800" u="none" cap="none" strike="noStrike">
                <a:solidFill>
                  <a:schemeClr val="dk1"/>
                </a:solidFill>
                <a:latin typeface="Bilbo"/>
                <a:ea typeface="Bilbo"/>
                <a:cs typeface="Bilbo"/>
                <a:sym typeface="Bilbo"/>
              </a:rPr>
              <a:t> </a:t>
            </a:r>
            <a:r>
              <a:rPr b="1" i="0" lang="en-US" sz="2800" u="none" cap="none" strike="noStrike">
                <a:solidFill>
                  <a:schemeClr val="dk1"/>
                </a:solidFill>
                <a:latin typeface="Bilbo"/>
                <a:ea typeface="Bilbo"/>
                <a:cs typeface="Bilbo"/>
                <a:sym typeface="Bilbo"/>
              </a:rPr>
              <a:t>Types of e-Procurement software</a:t>
            </a:r>
            <a:br>
              <a:rPr b="1" i="0" lang="en-US" sz="2800" u="none" cap="none" strike="noStrike">
                <a:solidFill>
                  <a:schemeClr val="dk1"/>
                </a:solidFill>
                <a:latin typeface="Arial"/>
                <a:ea typeface="Arial"/>
                <a:cs typeface="Arial"/>
                <a:sym typeface="Arial"/>
              </a:rPr>
            </a:br>
            <a:endParaRPr b="1" i="0" sz="2800" u="none" cap="none" strike="noStrike">
              <a:solidFill>
                <a:schemeClr val="dk1"/>
              </a:solidFill>
              <a:latin typeface="Bilbo"/>
              <a:ea typeface="Bilbo"/>
              <a:cs typeface="Bilbo"/>
              <a:sym typeface="Bilbo"/>
            </a:endParaRPr>
          </a:p>
        </p:txBody>
      </p:sp>
      <p:sp>
        <p:nvSpPr>
          <p:cNvPr id="175" name="Google Shape;175;p11"/>
          <p:cNvSpPr txBox="1"/>
          <p:nvPr>
            <p:ph idx="1" type="body"/>
          </p:nvPr>
        </p:nvSpPr>
        <p:spPr>
          <a:xfrm>
            <a:off x="209006" y="1188720"/>
            <a:ext cx="6622868" cy="539496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2000"/>
              <a:buNone/>
            </a:pPr>
            <a:r>
              <a:rPr lang="en-US" sz="2000"/>
              <a:t>• </a:t>
            </a:r>
            <a:r>
              <a:rPr b="1" lang="en-US" sz="2000"/>
              <a:t>E-Contract</a:t>
            </a:r>
            <a:r>
              <a:rPr lang="en-US" sz="2000"/>
              <a:t>: conclusion, enactment and monitoring of a contract / agreement through electronic means between the contracting authority/entity and the winning tenderer.</a:t>
            </a:r>
            <a:endParaRPr/>
          </a:p>
          <a:p>
            <a:pPr indent="0" lvl="0" marL="0" rtl="0" algn="l">
              <a:lnSpc>
                <a:spcPct val="115000"/>
              </a:lnSpc>
              <a:spcBef>
                <a:spcPts val="1800"/>
              </a:spcBef>
              <a:spcAft>
                <a:spcPts val="0"/>
              </a:spcAft>
              <a:buClr>
                <a:schemeClr val="dk1"/>
              </a:buClr>
              <a:buSzPts val="2000"/>
              <a:buNone/>
            </a:pPr>
            <a:r>
              <a:rPr lang="en-US" sz="2000"/>
              <a:t>• E-</a:t>
            </a:r>
            <a:r>
              <a:rPr b="1" lang="en-US" sz="2000"/>
              <a:t>Invoicing</a:t>
            </a:r>
            <a:r>
              <a:rPr lang="en-US" sz="2000"/>
              <a:t>: preparation and delivery of an invoice in electronic format.</a:t>
            </a:r>
            <a:endParaRPr/>
          </a:p>
          <a:p>
            <a:pPr indent="-342900" lvl="0" marL="342900" rtl="0" algn="l">
              <a:lnSpc>
                <a:spcPct val="115000"/>
              </a:lnSpc>
              <a:spcBef>
                <a:spcPts val="1800"/>
              </a:spcBef>
              <a:spcAft>
                <a:spcPts val="0"/>
              </a:spcAft>
              <a:buClr>
                <a:schemeClr val="dk1"/>
              </a:buClr>
              <a:buSzPts val="2000"/>
              <a:buFont typeface="Noto Sans Symbols"/>
              <a:buChar char="🕐"/>
            </a:pPr>
            <a:r>
              <a:rPr b="1" i="1" lang="en-US" sz="2000"/>
              <a:t>E-informing</a:t>
            </a:r>
            <a:r>
              <a:rPr lang="en-US" sz="2000"/>
              <a:t>-it is not directly associated with a stage in the procurement process; it is the process of gathering and distributing procurement information both from and to internal and external parties using Internet technology</a:t>
            </a:r>
            <a:endParaRPr sz="2000"/>
          </a:p>
        </p:txBody>
      </p:sp>
      <p:sp>
        <p:nvSpPr>
          <p:cNvPr id="176" name="Google Shape;176;p11"/>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Chemical formulae are written on paper" id="177" name="Google Shape;177;p11"/>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83" name="Google Shape;183;p12"/>
          <p:cNvSpPr txBox="1"/>
          <p:nvPr>
            <p:ph idx="4294967295" type="ctrTitle"/>
          </p:nvPr>
        </p:nvSpPr>
        <p:spPr>
          <a:xfrm>
            <a:off x="1077362" y="444137"/>
            <a:ext cx="4855352" cy="74458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0000"/>
              </a:lnSpc>
              <a:spcBef>
                <a:spcPts val="0"/>
              </a:spcBef>
              <a:spcAft>
                <a:spcPts val="0"/>
              </a:spcAft>
              <a:buClr>
                <a:schemeClr val="dk1"/>
              </a:buClr>
              <a:buSzPct val="100000"/>
              <a:buFont typeface="Bilbo"/>
              <a:buNone/>
            </a:pPr>
            <a:r>
              <a:rPr b="1" i="0" lang="en-US" sz="1800" u="none" cap="none" strike="noStrike">
                <a:solidFill>
                  <a:schemeClr val="dk1"/>
                </a:solidFill>
                <a:latin typeface="Bilbo"/>
                <a:ea typeface="Bilbo"/>
                <a:cs typeface="Bilbo"/>
                <a:sym typeface="Bilbo"/>
              </a:rPr>
              <a:t> </a:t>
            </a:r>
            <a:r>
              <a:rPr b="1" i="0" lang="en-US" sz="2800" u="none" cap="none" strike="noStrike">
                <a:solidFill>
                  <a:schemeClr val="dk1"/>
                </a:solidFill>
                <a:latin typeface="Bilbo"/>
                <a:ea typeface="Bilbo"/>
                <a:cs typeface="Bilbo"/>
                <a:sym typeface="Bilbo"/>
              </a:rPr>
              <a:t>Types of e-Procurement software</a:t>
            </a:r>
            <a:br>
              <a:rPr b="1" i="0" lang="en-US" sz="2800" u="none" cap="none" strike="noStrike">
                <a:solidFill>
                  <a:schemeClr val="dk1"/>
                </a:solidFill>
                <a:latin typeface="Arial"/>
                <a:ea typeface="Arial"/>
                <a:cs typeface="Arial"/>
                <a:sym typeface="Arial"/>
              </a:rPr>
            </a:br>
            <a:endParaRPr b="1" i="0" sz="2800" u="none" cap="none" strike="noStrike">
              <a:solidFill>
                <a:schemeClr val="dk1"/>
              </a:solidFill>
              <a:latin typeface="Bilbo"/>
              <a:ea typeface="Bilbo"/>
              <a:cs typeface="Bilbo"/>
              <a:sym typeface="Bilbo"/>
            </a:endParaRPr>
          </a:p>
        </p:txBody>
      </p:sp>
      <p:sp>
        <p:nvSpPr>
          <p:cNvPr id="184" name="Google Shape;184;p12"/>
          <p:cNvSpPr txBox="1"/>
          <p:nvPr>
            <p:ph idx="1" type="body"/>
          </p:nvPr>
        </p:nvSpPr>
        <p:spPr>
          <a:xfrm>
            <a:off x="209006" y="1188720"/>
            <a:ext cx="6622868" cy="5394960"/>
          </a:xfrm>
          <a:prstGeom prst="rect">
            <a:avLst/>
          </a:prstGeom>
          <a:noFill/>
          <a:ln>
            <a:noFill/>
          </a:ln>
        </p:spPr>
        <p:txBody>
          <a:bodyPr anchorCtr="0" anchor="t" bIns="45700" lIns="91425" spcFirstLastPara="1" rIns="91425" wrap="square" tIns="45700">
            <a:noAutofit/>
          </a:bodyPr>
          <a:lstStyle/>
          <a:p>
            <a:pPr indent="-342900" lvl="0" marL="342900" rtl="0" algn="l">
              <a:lnSpc>
                <a:spcPct val="115000"/>
              </a:lnSpc>
              <a:spcBef>
                <a:spcPts val="0"/>
              </a:spcBef>
              <a:spcAft>
                <a:spcPts val="0"/>
              </a:spcAft>
              <a:buClr>
                <a:schemeClr val="dk1"/>
              </a:buClr>
              <a:buSzPts val="1800"/>
              <a:buChar char="•"/>
            </a:pPr>
            <a:r>
              <a:rPr b="1" lang="en-US" sz="1800"/>
              <a:t>E-catalogue-</a:t>
            </a:r>
            <a:r>
              <a:rPr lang="en-US" sz="1800"/>
              <a:t> This allows end users to search catalogs of pre-approved products and services from contracted suppliers, create requisitions and have those requisitions turned into purchase orders (either manually by buyers or, when certain criteria are met, automatically.</a:t>
            </a:r>
            <a:endParaRPr sz="1800"/>
          </a:p>
          <a:p>
            <a:pPr indent="-342900" lvl="0" marL="342900" rtl="0" algn="l">
              <a:lnSpc>
                <a:spcPct val="115000"/>
              </a:lnSpc>
              <a:spcBef>
                <a:spcPts val="1800"/>
              </a:spcBef>
              <a:spcAft>
                <a:spcPts val="0"/>
              </a:spcAft>
              <a:buClr>
                <a:schemeClr val="dk1"/>
              </a:buClr>
              <a:buSzPts val="1800"/>
              <a:buFont typeface="Arial"/>
              <a:buChar char="•"/>
            </a:pPr>
            <a:r>
              <a:rPr b="1" i="1" lang="en-US" sz="1800"/>
              <a:t>E-Invoicing</a:t>
            </a:r>
            <a:r>
              <a:rPr lang="en-US" sz="1800"/>
              <a:t>- enables the buyer to receive supplier invoices electronically, improving efficiency and accuracy.</a:t>
            </a:r>
            <a:endParaRPr/>
          </a:p>
          <a:p>
            <a:pPr indent="-342900" lvl="0" marL="342900" rtl="0" algn="l">
              <a:lnSpc>
                <a:spcPct val="115000"/>
              </a:lnSpc>
              <a:spcBef>
                <a:spcPts val="1800"/>
              </a:spcBef>
              <a:spcAft>
                <a:spcPts val="0"/>
              </a:spcAft>
              <a:buClr>
                <a:schemeClr val="dk1"/>
              </a:buClr>
              <a:buSzPts val="1800"/>
              <a:buChar char="•"/>
            </a:pPr>
            <a:r>
              <a:rPr b="1" i="1" lang="en-US" sz="1800"/>
              <a:t>E - Contract Management-</a:t>
            </a:r>
            <a:r>
              <a:rPr lang="en-US" sz="1800"/>
              <a:t> enables the buyer to quickly prepare contracts using pre-written templates and clause libraries. It can electronically route contracts for approval, track revisions, notify you of impending contract expirations and serve as a central repository for executed contracts</a:t>
            </a:r>
            <a:endParaRPr sz="1800"/>
          </a:p>
          <a:p>
            <a:pPr indent="-228600" lvl="0" marL="342900" rtl="0" algn="l">
              <a:lnSpc>
                <a:spcPct val="115000"/>
              </a:lnSpc>
              <a:spcBef>
                <a:spcPts val="1800"/>
              </a:spcBef>
              <a:spcAft>
                <a:spcPts val="0"/>
              </a:spcAft>
              <a:buClr>
                <a:schemeClr val="dk1"/>
              </a:buClr>
              <a:buSzPts val="1800"/>
              <a:buFont typeface="Arial"/>
              <a:buNone/>
            </a:pPr>
            <a:r>
              <a:t/>
            </a:r>
            <a:endParaRPr sz="1800">
              <a:latin typeface="Arial"/>
              <a:ea typeface="Arial"/>
              <a:cs typeface="Arial"/>
              <a:sym typeface="Arial"/>
            </a:endParaRPr>
          </a:p>
        </p:txBody>
      </p:sp>
      <p:sp>
        <p:nvSpPr>
          <p:cNvPr id="185" name="Google Shape;185;p12"/>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Chemical formulae are written on paper" id="186" name="Google Shape;186;p12"/>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0" name="Shape 190"/>
        <p:cNvGrpSpPr/>
        <p:nvPr/>
      </p:nvGrpSpPr>
      <p:grpSpPr>
        <a:xfrm>
          <a:off x="0" y="0"/>
          <a:ext cx="0" cy="0"/>
          <a:chOff x="0" y="0"/>
          <a:chExt cx="0" cy="0"/>
        </a:xfrm>
      </p:grpSpPr>
      <p:sp>
        <p:nvSpPr>
          <p:cNvPr id="191" name="Google Shape;191;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192" name="Google Shape;192;p13"/>
          <p:cNvSpPr txBox="1"/>
          <p:nvPr>
            <p:ph idx="4294967295" type="ctrTitle"/>
          </p:nvPr>
        </p:nvSpPr>
        <p:spPr>
          <a:xfrm>
            <a:off x="1077362" y="444137"/>
            <a:ext cx="4855352" cy="744583"/>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10000"/>
              </a:lnSpc>
              <a:spcBef>
                <a:spcPts val="0"/>
              </a:spcBef>
              <a:spcAft>
                <a:spcPts val="0"/>
              </a:spcAft>
              <a:buClr>
                <a:schemeClr val="dk1"/>
              </a:buClr>
              <a:buSzPct val="100000"/>
              <a:buFont typeface="Bilbo"/>
              <a:buNone/>
            </a:pPr>
            <a:r>
              <a:rPr b="1" i="0" lang="en-US" sz="1800" u="none" cap="none" strike="noStrike">
                <a:solidFill>
                  <a:schemeClr val="dk1"/>
                </a:solidFill>
                <a:latin typeface="Bilbo"/>
                <a:ea typeface="Bilbo"/>
                <a:cs typeface="Bilbo"/>
                <a:sym typeface="Bilbo"/>
              </a:rPr>
              <a:t> </a:t>
            </a:r>
            <a:r>
              <a:rPr b="1" i="0" lang="en-US" sz="2800" u="none" cap="none" strike="noStrike">
                <a:solidFill>
                  <a:schemeClr val="dk1"/>
                </a:solidFill>
                <a:latin typeface="Bilbo"/>
                <a:ea typeface="Bilbo"/>
                <a:cs typeface="Bilbo"/>
                <a:sym typeface="Bilbo"/>
              </a:rPr>
              <a:t>Types of e-Procurement software</a:t>
            </a:r>
            <a:br>
              <a:rPr b="1" i="0" lang="en-US" sz="2800" u="none" cap="none" strike="noStrike">
                <a:solidFill>
                  <a:schemeClr val="dk1"/>
                </a:solidFill>
                <a:latin typeface="Arial"/>
                <a:ea typeface="Arial"/>
                <a:cs typeface="Arial"/>
                <a:sym typeface="Arial"/>
              </a:rPr>
            </a:br>
            <a:endParaRPr b="1" i="0" sz="2800" u="none" cap="none" strike="noStrike">
              <a:solidFill>
                <a:schemeClr val="dk1"/>
              </a:solidFill>
              <a:latin typeface="Bilbo"/>
              <a:ea typeface="Bilbo"/>
              <a:cs typeface="Bilbo"/>
              <a:sym typeface="Bilbo"/>
            </a:endParaRPr>
          </a:p>
        </p:txBody>
      </p:sp>
      <p:sp>
        <p:nvSpPr>
          <p:cNvPr id="193" name="Google Shape;193;p13"/>
          <p:cNvSpPr txBox="1"/>
          <p:nvPr>
            <p:ph idx="1" type="body"/>
          </p:nvPr>
        </p:nvSpPr>
        <p:spPr>
          <a:xfrm>
            <a:off x="209006" y="1188720"/>
            <a:ext cx="6622868" cy="5394960"/>
          </a:xfrm>
          <a:prstGeom prst="rect">
            <a:avLst/>
          </a:prstGeom>
          <a:noFill/>
          <a:ln>
            <a:noFill/>
          </a:ln>
        </p:spPr>
        <p:txBody>
          <a:bodyPr anchorCtr="0" anchor="t" bIns="45700" lIns="91425" spcFirstLastPara="1" rIns="91425" wrap="square" tIns="45700">
            <a:noAutofit/>
          </a:bodyPr>
          <a:lstStyle/>
          <a:p>
            <a:pPr indent="-228600" lvl="0" marL="228600" rtl="0" algn="l">
              <a:lnSpc>
                <a:spcPct val="115000"/>
              </a:lnSpc>
              <a:spcBef>
                <a:spcPts val="0"/>
              </a:spcBef>
              <a:spcAft>
                <a:spcPts val="0"/>
              </a:spcAft>
              <a:buClr>
                <a:schemeClr val="dk1"/>
              </a:buClr>
              <a:buSzPts val="2400"/>
              <a:buChar char="•"/>
            </a:pPr>
            <a:r>
              <a:rPr lang="en-US" sz="2400">
                <a:latin typeface="Times New Roman"/>
                <a:ea typeface="Times New Roman"/>
                <a:cs typeface="Times New Roman"/>
                <a:sym typeface="Times New Roman"/>
              </a:rPr>
              <a:t>• </a:t>
            </a:r>
            <a:r>
              <a:rPr b="1" lang="en-US" sz="2400">
                <a:latin typeface="Times New Roman"/>
                <a:ea typeface="Times New Roman"/>
                <a:cs typeface="Times New Roman"/>
                <a:sym typeface="Times New Roman"/>
              </a:rPr>
              <a:t>E-Noticing</a:t>
            </a:r>
            <a:r>
              <a:rPr lang="en-US" sz="2400">
                <a:latin typeface="Times New Roman"/>
                <a:ea typeface="Times New Roman"/>
                <a:cs typeface="Times New Roman"/>
                <a:sym typeface="Times New Roman"/>
              </a:rPr>
              <a:t>: advertisement of calls for tenders through the publication of appropriate</a:t>
            </a:r>
            <a:r>
              <a:rPr lang="en-US" sz="2400">
                <a:latin typeface="Arial"/>
                <a:ea typeface="Arial"/>
                <a:cs typeface="Arial"/>
                <a:sym typeface="Arial"/>
              </a:rPr>
              <a:t> </a:t>
            </a:r>
            <a:r>
              <a:rPr lang="en-US" sz="2400">
                <a:latin typeface="Times New Roman"/>
                <a:ea typeface="Times New Roman"/>
                <a:cs typeface="Times New Roman"/>
                <a:sym typeface="Times New Roman"/>
              </a:rPr>
              <a:t>contract notices in electronic format in the relevant Official Journal</a:t>
            </a:r>
            <a:endParaRPr sz="2400">
              <a:latin typeface="Arial"/>
              <a:ea typeface="Arial"/>
              <a:cs typeface="Arial"/>
              <a:sym typeface="Arial"/>
            </a:endParaRPr>
          </a:p>
          <a:p>
            <a:pPr indent="-228600" lvl="0" marL="228600" rtl="0" algn="l">
              <a:lnSpc>
                <a:spcPct val="115000"/>
              </a:lnSpc>
              <a:spcBef>
                <a:spcPts val="1800"/>
              </a:spcBef>
              <a:spcAft>
                <a:spcPts val="0"/>
              </a:spcAft>
              <a:buClr>
                <a:schemeClr val="dk1"/>
              </a:buClr>
              <a:buSzPts val="2400"/>
              <a:buChar char="•"/>
            </a:pPr>
            <a:r>
              <a:rPr lang="en-US" sz="2400">
                <a:latin typeface="Arial"/>
                <a:ea typeface="Arial"/>
                <a:cs typeface="Arial"/>
                <a:sym typeface="Arial"/>
              </a:rPr>
              <a:t> </a:t>
            </a:r>
            <a:r>
              <a:rPr b="1" lang="en-US" sz="2400">
                <a:latin typeface="Arial"/>
                <a:ea typeface="Arial"/>
                <a:cs typeface="Arial"/>
                <a:sym typeface="Arial"/>
              </a:rPr>
              <a:t>E-Access</a:t>
            </a:r>
            <a:r>
              <a:rPr lang="en-US" sz="2400">
                <a:latin typeface="Arial"/>
                <a:ea typeface="Arial"/>
                <a:cs typeface="Arial"/>
                <a:sym typeface="Arial"/>
              </a:rPr>
              <a:t>: electronic access to tender documents and specifications as well support to economic operators for the preparation of an offer, e.g. clarifications, questions and answers.</a:t>
            </a:r>
            <a:endParaRPr/>
          </a:p>
          <a:p>
            <a:pPr indent="-228600" lvl="0" marL="228600" rtl="0" algn="l">
              <a:lnSpc>
                <a:spcPct val="115000"/>
              </a:lnSpc>
              <a:spcBef>
                <a:spcPts val="1800"/>
              </a:spcBef>
              <a:spcAft>
                <a:spcPts val="0"/>
              </a:spcAft>
              <a:buClr>
                <a:schemeClr val="dk1"/>
              </a:buClr>
              <a:buSzPts val="2400"/>
              <a:buChar char="•"/>
            </a:pPr>
            <a:r>
              <a:rPr lang="en-US" sz="2400">
                <a:latin typeface="Arial"/>
                <a:ea typeface="Arial"/>
                <a:cs typeface="Arial"/>
                <a:sym typeface="Arial"/>
              </a:rPr>
              <a:t> </a:t>
            </a:r>
            <a:r>
              <a:rPr b="1" lang="en-US" sz="2400">
                <a:latin typeface="Arial"/>
                <a:ea typeface="Arial"/>
                <a:cs typeface="Arial"/>
                <a:sym typeface="Arial"/>
              </a:rPr>
              <a:t>E-Payment</a:t>
            </a:r>
            <a:r>
              <a:rPr lang="en-US" sz="2400">
                <a:latin typeface="Arial"/>
                <a:ea typeface="Arial"/>
                <a:cs typeface="Arial"/>
                <a:sym typeface="Arial"/>
              </a:rPr>
              <a:t>: electronic payment of the ordered goods, services or works.</a:t>
            </a:r>
            <a:endParaRPr/>
          </a:p>
        </p:txBody>
      </p:sp>
      <p:sp>
        <p:nvSpPr>
          <p:cNvPr id="194" name="Google Shape;194;p13"/>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Chemical formulae are written on paper" id="195" name="Google Shape;195;p13"/>
          <p:cNvPicPr preferRelativeResize="0"/>
          <p:nvPr/>
        </p:nvPicPr>
        <p:blipFill rotWithShape="1">
          <a:blip r:embed="rId3">
            <a:alphaModFix/>
          </a:blip>
          <a:srcRect b="6" l="27704" r="29474"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9" name="Shape 199"/>
        <p:cNvGrpSpPr/>
        <p:nvPr/>
      </p:nvGrpSpPr>
      <p:grpSpPr>
        <a:xfrm>
          <a:off x="0" y="0"/>
          <a:ext cx="0" cy="0"/>
          <a:chOff x="0" y="0"/>
          <a:chExt cx="0" cy="0"/>
        </a:xfrm>
      </p:grpSpPr>
      <p:sp>
        <p:nvSpPr>
          <p:cNvPr id="200" name="Google Shape;200;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01" name="Google Shape;201;p14"/>
          <p:cNvSpPr txBox="1"/>
          <p:nvPr>
            <p:ph idx="4294967295" type="ctrTitle"/>
          </p:nvPr>
        </p:nvSpPr>
        <p:spPr>
          <a:xfrm>
            <a:off x="0" y="2"/>
            <a:ext cx="7222210" cy="998620"/>
          </a:xfrm>
          <a:prstGeom prst="rect">
            <a:avLst/>
          </a:prstGeom>
          <a:noFill/>
          <a:ln>
            <a:noFill/>
          </a:ln>
        </p:spPr>
        <p:txBody>
          <a:bodyPr anchorCtr="0" anchor="b" bIns="45700" lIns="91425" spcFirstLastPara="1" rIns="91425" wrap="square" tIns="45700">
            <a:normAutofit/>
          </a:bodyPr>
          <a:lstStyle/>
          <a:p>
            <a:pPr indent="0" lvl="0" marL="0" marR="0" rtl="0" algn="ctr">
              <a:lnSpc>
                <a:spcPct val="115000"/>
              </a:lnSpc>
              <a:spcBef>
                <a:spcPts val="0"/>
              </a:spcBef>
              <a:spcAft>
                <a:spcPts val="0"/>
              </a:spcAft>
              <a:buClr>
                <a:schemeClr val="dk1"/>
              </a:buClr>
              <a:buSzPts val="2400"/>
              <a:buFont typeface="Times New Roman"/>
              <a:buNone/>
            </a:pPr>
            <a:r>
              <a:rPr b="1" i="0" lang="en-US" sz="2400" u="none" cap="none" strike="noStrike">
                <a:solidFill>
                  <a:schemeClr val="dk1"/>
                </a:solidFill>
                <a:latin typeface="Times New Roman"/>
                <a:ea typeface="Times New Roman"/>
                <a:cs typeface="Times New Roman"/>
                <a:sym typeface="Times New Roman"/>
              </a:rPr>
              <a:t>Advantages of using the E-Procurement system</a:t>
            </a:r>
            <a:endParaRPr b="1" i="0" sz="2400" u="none" cap="none" strike="noStrike">
              <a:solidFill>
                <a:schemeClr val="dk1"/>
              </a:solidFill>
              <a:latin typeface="Arial"/>
              <a:ea typeface="Arial"/>
              <a:cs typeface="Arial"/>
              <a:sym typeface="Arial"/>
            </a:endParaRPr>
          </a:p>
        </p:txBody>
      </p:sp>
      <p:sp>
        <p:nvSpPr>
          <p:cNvPr id="202" name="Google Shape;202;p14"/>
          <p:cNvSpPr txBox="1"/>
          <p:nvPr>
            <p:ph idx="1" type="body"/>
          </p:nvPr>
        </p:nvSpPr>
        <p:spPr>
          <a:xfrm>
            <a:off x="278969" y="890337"/>
            <a:ext cx="6230319" cy="5789432"/>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b="1" lang="en-US" sz="2000">
                <a:latin typeface="Arial"/>
                <a:ea typeface="Arial"/>
                <a:cs typeface="Arial"/>
                <a:sym typeface="Arial"/>
              </a:rPr>
              <a:t>Accelerated process time</a:t>
            </a:r>
            <a:r>
              <a:rPr lang="en-US" sz="2000">
                <a:latin typeface="Arial"/>
                <a:ea typeface="Arial"/>
                <a:cs typeface="Arial"/>
                <a:sym typeface="Arial"/>
              </a:rPr>
              <a:t>-With electronic procurement (e-procurement), companies can save time as its automated facility speeds up the internal process in terms of sourcing.</a:t>
            </a:r>
            <a:endParaRPr/>
          </a:p>
          <a:p>
            <a:pPr indent="-342900" lvl="0" marL="342900" rtl="0" algn="l">
              <a:lnSpc>
                <a:spcPct val="115000"/>
              </a:lnSpc>
              <a:spcBef>
                <a:spcPts val="1800"/>
              </a:spcBef>
              <a:spcAft>
                <a:spcPts val="0"/>
              </a:spcAft>
              <a:buClr>
                <a:schemeClr val="dk1"/>
              </a:buClr>
              <a:buSzPts val="1000"/>
              <a:buFont typeface="Noto Sans Symbols"/>
              <a:buChar char="🕐"/>
            </a:pPr>
            <a:r>
              <a:rPr lang="en-US" sz="2000">
                <a:latin typeface="Arial"/>
                <a:ea typeface="Arial"/>
                <a:cs typeface="Arial"/>
                <a:sym typeface="Arial"/>
              </a:rPr>
              <a:t> Significantly, negotiation and getting the best price can be completed in just few clicks.</a:t>
            </a:r>
            <a:endParaRPr sz="2000">
              <a:latin typeface="Arial"/>
              <a:ea typeface="Arial"/>
              <a:cs typeface="Arial"/>
              <a:sym typeface="Arial"/>
            </a:endParaRPr>
          </a:p>
          <a:p>
            <a:pPr indent="-342900" lvl="0" marL="342900" rtl="0" algn="l">
              <a:lnSpc>
                <a:spcPct val="115000"/>
              </a:lnSpc>
              <a:spcBef>
                <a:spcPts val="1800"/>
              </a:spcBef>
              <a:spcAft>
                <a:spcPts val="0"/>
              </a:spcAft>
              <a:buClr>
                <a:schemeClr val="dk1"/>
              </a:buClr>
              <a:buSzPts val="1000"/>
              <a:buFont typeface="Noto Sans Symbols"/>
              <a:buChar char="🕐"/>
            </a:pPr>
            <a:r>
              <a:rPr b="1" lang="en-US" sz="2000">
                <a:latin typeface="Arial"/>
                <a:ea typeface="Arial"/>
                <a:cs typeface="Arial"/>
                <a:sym typeface="Arial"/>
              </a:rPr>
              <a:t>Easy access to more suppliers</a:t>
            </a:r>
            <a:r>
              <a:rPr lang="en-US" sz="2000">
                <a:latin typeface="Arial"/>
                <a:ea typeface="Arial"/>
                <a:cs typeface="Arial"/>
                <a:sym typeface="Arial"/>
              </a:rPr>
              <a:t>-E-procurement helps lessen the effort of organizations since it allows easy access to more suppliers, which opens more possibilities and options.</a:t>
            </a:r>
            <a:endParaRPr/>
          </a:p>
          <a:p>
            <a:pPr indent="-342900" lvl="0" marL="342900" rtl="0" algn="l">
              <a:lnSpc>
                <a:spcPct val="115000"/>
              </a:lnSpc>
              <a:spcBef>
                <a:spcPts val="1800"/>
              </a:spcBef>
              <a:spcAft>
                <a:spcPts val="0"/>
              </a:spcAft>
              <a:buClr>
                <a:schemeClr val="dk1"/>
              </a:buClr>
              <a:buSzPts val="1000"/>
              <a:buFont typeface="Noto Sans Symbols"/>
              <a:buChar char="🕐"/>
            </a:pPr>
            <a:r>
              <a:rPr lang="en-US" sz="2000">
                <a:latin typeface="Arial"/>
                <a:ea typeface="Arial"/>
                <a:cs typeface="Arial"/>
                <a:sym typeface="Arial"/>
              </a:rPr>
              <a:t> Unlike the traditional process, this enables to connect with a wide-range of suppliers not just locally, but also globally.</a:t>
            </a:r>
            <a:endParaRPr sz="2000">
              <a:latin typeface="Arial"/>
              <a:ea typeface="Arial"/>
              <a:cs typeface="Arial"/>
              <a:sym typeface="Arial"/>
            </a:endParaRPr>
          </a:p>
        </p:txBody>
      </p:sp>
      <p:sp>
        <p:nvSpPr>
          <p:cNvPr id="203" name="Google Shape;203;p14"/>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Magnifying glass showing decling performance" id="204" name="Google Shape;204;p14"/>
          <p:cNvPicPr preferRelativeResize="0"/>
          <p:nvPr/>
        </p:nvPicPr>
        <p:blipFill rotWithShape="1">
          <a:blip r:embed="rId3">
            <a:alphaModFix/>
          </a:blip>
          <a:srcRect b="1" l="26597" r="22662"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8" name="Shape 208"/>
        <p:cNvGrpSpPr/>
        <p:nvPr/>
      </p:nvGrpSpPr>
      <p:grpSpPr>
        <a:xfrm>
          <a:off x="0" y="0"/>
          <a:ext cx="0" cy="0"/>
          <a:chOff x="0" y="0"/>
          <a:chExt cx="0" cy="0"/>
        </a:xfrm>
      </p:grpSpPr>
      <p:sp>
        <p:nvSpPr>
          <p:cNvPr id="209" name="Google Shape;209;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10" name="Google Shape;210;p15"/>
          <p:cNvSpPr txBox="1"/>
          <p:nvPr>
            <p:ph idx="4294967295" type="ctrTitle"/>
          </p:nvPr>
        </p:nvSpPr>
        <p:spPr>
          <a:xfrm>
            <a:off x="0" y="720435"/>
            <a:ext cx="7222210" cy="819607"/>
          </a:xfrm>
          <a:prstGeom prst="rect">
            <a:avLst/>
          </a:prstGeom>
          <a:noFill/>
          <a:ln>
            <a:noFill/>
          </a:ln>
        </p:spPr>
        <p:txBody>
          <a:bodyPr anchorCtr="0" anchor="b" bIns="45700" lIns="91425" spcFirstLastPara="1" rIns="91425" wrap="square" tIns="45700">
            <a:normAutofit/>
          </a:bodyPr>
          <a:lstStyle/>
          <a:p>
            <a:pPr indent="0" lvl="0" marL="0" marR="0" rtl="0" algn="ctr">
              <a:lnSpc>
                <a:spcPct val="115000"/>
              </a:lnSpc>
              <a:spcBef>
                <a:spcPts val="0"/>
              </a:spcBef>
              <a:spcAft>
                <a:spcPts val="0"/>
              </a:spcAft>
              <a:buClr>
                <a:schemeClr val="dk1"/>
              </a:buClr>
              <a:buSzPts val="2400"/>
              <a:buFont typeface="Times New Roman"/>
              <a:buNone/>
            </a:pPr>
            <a:r>
              <a:rPr b="1" i="0" lang="en-US" sz="2400" u="none" cap="none" strike="noStrike">
                <a:solidFill>
                  <a:schemeClr val="dk1"/>
                </a:solidFill>
                <a:latin typeface="Times New Roman"/>
                <a:ea typeface="Times New Roman"/>
                <a:cs typeface="Times New Roman"/>
                <a:sym typeface="Times New Roman"/>
              </a:rPr>
              <a:t>Advantages of using the E-Procurement system</a:t>
            </a:r>
            <a:endParaRPr b="1" i="0" sz="2400" u="none" cap="none" strike="noStrike">
              <a:solidFill>
                <a:schemeClr val="dk1"/>
              </a:solidFill>
              <a:latin typeface="Arial"/>
              <a:ea typeface="Arial"/>
              <a:cs typeface="Arial"/>
              <a:sym typeface="Arial"/>
            </a:endParaRPr>
          </a:p>
        </p:txBody>
      </p:sp>
      <p:sp>
        <p:nvSpPr>
          <p:cNvPr id="211" name="Google Shape;211;p15"/>
          <p:cNvSpPr txBox="1"/>
          <p:nvPr>
            <p:ph idx="1" type="body"/>
          </p:nvPr>
        </p:nvSpPr>
        <p:spPr>
          <a:xfrm>
            <a:off x="278969" y="1443789"/>
            <a:ext cx="6230319" cy="5235979"/>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b="1" lang="en-US" sz="2000">
                <a:latin typeface="Avenir"/>
                <a:ea typeface="Avenir"/>
                <a:cs typeface="Avenir"/>
                <a:sym typeface="Avenir"/>
              </a:rPr>
              <a:t>Reduced transaction costs and cycle times</a:t>
            </a:r>
            <a:r>
              <a:rPr lang="en-US" sz="2000">
                <a:latin typeface="Avenir"/>
                <a:ea typeface="Avenir"/>
                <a:cs typeface="Avenir"/>
                <a:sym typeface="Avenir"/>
              </a:rPr>
              <a:t>-Use of potentially more efficient and cheaper connectivity methods - such as the Internet results in lower total tendering cost</a:t>
            </a:r>
            <a:endParaRPr sz="2000">
              <a:latin typeface="Avenir"/>
              <a:ea typeface="Avenir"/>
              <a:cs typeface="Avenir"/>
              <a:sym typeface="Avenir"/>
            </a:endParaRPr>
          </a:p>
          <a:p>
            <a:pPr indent="-342900" lvl="0" marL="342900" rtl="0" algn="l">
              <a:lnSpc>
                <a:spcPct val="115000"/>
              </a:lnSpc>
              <a:spcBef>
                <a:spcPts val="1800"/>
              </a:spcBef>
              <a:spcAft>
                <a:spcPts val="0"/>
              </a:spcAft>
              <a:buClr>
                <a:schemeClr val="dk1"/>
              </a:buClr>
              <a:buSzPts val="1000"/>
              <a:buFont typeface="Noto Sans Symbols"/>
              <a:buChar char="🕐"/>
            </a:pPr>
            <a:r>
              <a:rPr b="1" lang="en-US" sz="2000">
                <a:latin typeface="Avenir"/>
                <a:ea typeface="Avenir"/>
                <a:cs typeface="Avenir"/>
                <a:sym typeface="Avenir"/>
              </a:rPr>
              <a:t>Connectivity to internal systems and sources of information</a:t>
            </a:r>
            <a:r>
              <a:rPr lang="en-US" sz="2000">
                <a:latin typeface="Avenir"/>
                <a:ea typeface="Avenir"/>
                <a:cs typeface="Avenir"/>
                <a:sym typeface="Avenir"/>
              </a:rPr>
              <a:t> – these include inventory management, maintenance management and Materials Resource Planning (MRP), Enterprise Resource Planning (MRP &amp; MRPII) Payment systems -e.g. links to banks, credit card companies and purchasing cards systems amongst others</a:t>
            </a:r>
            <a:endParaRPr sz="2000">
              <a:latin typeface="Avenir"/>
              <a:ea typeface="Avenir"/>
              <a:cs typeface="Avenir"/>
              <a:sym typeface="Avenir"/>
            </a:endParaRPr>
          </a:p>
        </p:txBody>
      </p:sp>
      <p:sp>
        <p:nvSpPr>
          <p:cNvPr id="212" name="Google Shape;212;p15"/>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Magnifying glass showing decling performance" id="213" name="Google Shape;213;p15"/>
          <p:cNvPicPr preferRelativeResize="0"/>
          <p:nvPr/>
        </p:nvPicPr>
        <p:blipFill rotWithShape="1">
          <a:blip r:embed="rId3">
            <a:alphaModFix/>
          </a:blip>
          <a:srcRect b="1" l="26597" r="22662"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7" name="Shape 217"/>
        <p:cNvGrpSpPr/>
        <p:nvPr/>
      </p:nvGrpSpPr>
      <p:grpSpPr>
        <a:xfrm>
          <a:off x="0" y="0"/>
          <a:ext cx="0" cy="0"/>
          <a:chOff x="0" y="0"/>
          <a:chExt cx="0" cy="0"/>
        </a:xfrm>
      </p:grpSpPr>
      <p:sp>
        <p:nvSpPr>
          <p:cNvPr id="218" name="Google Shape;218;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19" name="Google Shape;219;p16"/>
          <p:cNvSpPr txBox="1"/>
          <p:nvPr>
            <p:ph idx="4294967295" type="ctrTitle"/>
          </p:nvPr>
        </p:nvSpPr>
        <p:spPr>
          <a:xfrm>
            <a:off x="0" y="720435"/>
            <a:ext cx="7222210" cy="819607"/>
          </a:xfrm>
          <a:prstGeom prst="rect">
            <a:avLst/>
          </a:prstGeom>
          <a:noFill/>
          <a:ln>
            <a:noFill/>
          </a:ln>
        </p:spPr>
        <p:txBody>
          <a:bodyPr anchorCtr="0" anchor="b" bIns="45700" lIns="91425" spcFirstLastPara="1" rIns="91425" wrap="square" tIns="45700">
            <a:normAutofit/>
          </a:bodyPr>
          <a:lstStyle/>
          <a:p>
            <a:pPr indent="0" lvl="0" marL="0" marR="0" rtl="0" algn="ctr">
              <a:lnSpc>
                <a:spcPct val="115000"/>
              </a:lnSpc>
              <a:spcBef>
                <a:spcPts val="0"/>
              </a:spcBef>
              <a:spcAft>
                <a:spcPts val="0"/>
              </a:spcAft>
              <a:buClr>
                <a:schemeClr val="dk1"/>
              </a:buClr>
              <a:buSzPts val="2400"/>
              <a:buFont typeface="Times New Roman"/>
              <a:buNone/>
            </a:pPr>
            <a:r>
              <a:rPr b="1" i="0" lang="en-US" sz="2400" u="none" cap="none" strike="noStrike">
                <a:solidFill>
                  <a:schemeClr val="dk1"/>
                </a:solidFill>
                <a:latin typeface="Times New Roman"/>
                <a:ea typeface="Times New Roman"/>
                <a:cs typeface="Times New Roman"/>
                <a:sym typeface="Times New Roman"/>
              </a:rPr>
              <a:t>Advantages of using the E-Procurement system</a:t>
            </a:r>
            <a:endParaRPr b="1" i="0" sz="2400" u="none" cap="none" strike="noStrike">
              <a:solidFill>
                <a:schemeClr val="dk1"/>
              </a:solidFill>
              <a:latin typeface="Arial"/>
              <a:ea typeface="Arial"/>
              <a:cs typeface="Arial"/>
              <a:sym typeface="Arial"/>
            </a:endParaRPr>
          </a:p>
        </p:txBody>
      </p:sp>
      <p:sp>
        <p:nvSpPr>
          <p:cNvPr id="220" name="Google Shape;220;p16"/>
          <p:cNvSpPr txBox="1"/>
          <p:nvPr>
            <p:ph idx="1" type="body"/>
          </p:nvPr>
        </p:nvSpPr>
        <p:spPr>
          <a:xfrm>
            <a:off x="278975" y="1923324"/>
            <a:ext cx="6230400" cy="4756500"/>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b="1" lang="en-US" sz="2000">
                <a:latin typeface="Times New Roman"/>
                <a:ea typeface="Times New Roman"/>
                <a:cs typeface="Times New Roman"/>
                <a:sym typeface="Times New Roman"/>
              </a:rPr>
              <a:t>Connectivity to external sources of information and external supply chains</a:t>
            </a:r>
            <a:r>
              <a:rPr lang="en-US" sz="2000">
                <a:latin typeface="Times New Roman"/>
                <a:ea typeface="Times New Roman"/>
                <a:cs typeface="Times New Roman"/>
                <a:sym typeface="Times New Roman"/>
              </a:rPr>
              <a:t>-</a:t>
            </a:r>
            <a:endParaRPr/>
          </a:p>
          <a:p>
            <a:pPr indent="-342900" lvl="0" marL="342900" rtl="0" algn="l">
              <a:lnSpc>
                <a:spcPct val="115000"/>
              </a:lnSpc>
              <a:spcBef>
                <a:spcPts val="1800"/>
              </a:spcBef>
              <a:spcAft>
                <a:spcPts val="0"/>
              </a:spcAft>
              <a:buClr>
                <a:schemeClr val="dk1"/>
              </a:buClr>
              <a:buSzPts val="1000"/>
              <a:buFont typeface="Noto Sans Symbols"/>
              <a:buChar char="🕐"/>
            </a:pPr>
            <a:r>
              <a:rPr lang="en-US" sz="2000">
                <a:latin typeface="Times New Roman"/>
                <a:ea typeface="Times New Roman"/>
                <a:cs typeface="Times New Roman"/>
                <a:sym typeface="Times New Roman"/>
              </a:rPr>
              <a:t>e.g. databases, catalogues and portals such as eHubs and e-marketplaces, extranets and allowing shared real time information (such as suppliers accessing real time sales) </a:t>
            </a:r>
            <a:endParaRPr sz="2000">
              <a:latin typeface="Noto Sans Symbols"/>
              <a:ea typeface="Noto Sans Symbols"/>
              <a:cs typeface="Noto Sans Symbols"/>
              <a:sym typeface="Noto Sans Symbols"/>
            </a:endParaRPr>
          </a:p>
        </p:txBody>
      </p:sp>
      <p:sp>
        <p:nvSpPr>
          <p:cNvPr id="221" name="Google Shape;221;p16"/>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Magnifying glass showing decling performance" id="222" name="Google Shape;222;p16"/>
          <p:cNvPicPr preferRelativeResize="0"/>
          <p:nvPr/>
        </p:nvPicPr>
        <p:blipFill rotWithShape="1">
          <a:blip r:embed="rId3">
            <a:alphaModFix/>
          </a:blip>
          <a:srcRect b="1" l="26597" r="22662"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6" name="Shape 226"/>
        <p:cNvGrpSpPr/>
        <p:nvPr/>
      </p:nvGrpSpPr>
      <p:grpSpPr>
        <a:xfrm>
          <a:off x="0" y="0"/>
          <a:ext cx="0" cy="0"/>
          <a:chOff x="0" y="0"/>
          <a:chExt cx="0" cy="0"/>
        </a:xfrm>
      </p:grpSpPr>
      <p:sp>
        <p:nvSpPr>
          <p:cNvPr id="227" name="Google Shape;227;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28" name="Google Shape;228;p17"/>
          <p:cNvSpPr txBox="1"/>
          <p:nvPr>
            <p:ph idx="4294967295" type="ctrTitle"/>
          </p:nvPr>
        </p:nvSpPr>
        <p:spPr>
          <a:xfrm>
            <a:off x="0" y="720435"/>
            <a:ext cx="7222210" cy="1507375"/>
          </a:xfrm>
          <a:prstGeom prst="rect">
            <a:avLst/>
          </a:prstGeom>
          <a:noFill/>
          <a:ln>
            <a:noFill/>
          </a:ln>
        </p:spPr>
        <p:txBody>
          <a:bodyPr anchorCtr="0" anchor="b" bIns="45700" lIns="91425" spcFirstLastPara="1" rIns="91425" wrap="square" tIns="45700">
            <a:normAutofit/>
          </a:bodyPr>
          <a:lstStyle/>
          <a:p>
            <a:pPr indent="0" lvl="0" marL="0" marR="0" rtl="0" algn="ctr">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Advantages of using the E-Procurement system</a:t>
            </a:r>
            <a:endParaRPr b="1" i="0" sz="3200" u="none" cap="none" strike="noStrike">
              <a:solidFill>
                <a:schemeClr val="dk1"/>
              </a:solidFill>
              <a:latin typeface="Arial"/>
              <a:ea typeface="Arial"/>
              <a:cs typeface="Arial"/>
              <a:sym typeface="Arial"/>
            </a:endParaRPr>
          </a:p>
        </p:txBody>
      </p:sp>
      <p:sp>
        <p:nvSpPr>
          <p:cNvPr id="229" name="Google Shape;229;p17"/>
          <p:cNvSpPr txBox="1"/>
          <p:nvPr>
            <p:ph idx="1" type="body"/>
          </p:nvPr>
        </p:nvSpPr>
        <p:spPr>
          <a:xfrm>
            <a:off x="278969" y="2227809"/>
            <a:ext cx="6230319" cy="4451959"/>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b="1" lang="en-US" sz="2000"/>
              <a:t>New functionality-</a:t>
            </a:r>
            <a:r>
              <a:rPr lang="en-US" sz="2000"/>
              <a:t> e-Sourcing using intelligent search engines and data mining, Requests for Quotations (RFQs), e-auctions and Improvements in supply chain mechanisms and consortia etc. leading to mutual benefits</a:t>
            </a:r>
            <a:endParaRPr sz="2000"/>
          </a:p>
          <a:p>
            <a:pPr indent="-342900" lvl="0" marL="342900" rtl="0" algn="l">
              <a:lnSpc>
                <a:spcPct val="115000"/>
              </a:lnSpc>
              <a:spcBef>
                <a:spcPts val="1800"/>
              </a:spcBef>
              <a:spcAft>
                <a:spcPts val="0"/>
              </a:spcAft>
              <a:buClr>
                <a:schemeClr val="dk1"/>
              </a:buClr>
              <a:buSzPts val="1000"/>
              <a:buFont typeface="Noto Sans Symbols"/>
              <a:buChar char="🕐"/>
            </a:pPr>
            <a:r>
              <a:rPr b="1" lang="en-US" sz="2000"/>
              <a:t>Higher productivity</a:t>
            </a:r>
            <a:r>
              <a:rPr lang="en-US" sz="2000"/>
              <a:t>-Since it automates the process, companies don’t have to spend so much effort and time when sourcing. The whole process is done electronically so the company can focus on other strategic tasks and function of their business.</a:t>
            </a:r>
            <a:endParaRPr sz="2000"/>
          </a:p>
        </p:txBody>
      </p:sp>
      <p:sp>
        <p:nvSpPr>
          <p:cNvPr id="230" name="Google Shape;230;p17"/>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Magnifying glass showing decling performance" id="231" name="Google Shape;231;p17"/>
          <p:cNvPicPr preferRelativeResize="0"/>
          <p:nvPr/>
        </p:nvPicPr>
        <p:blipFill rotWithShape="1">
          <a:blip r:embed="rId3">
            <a:alphaModFix/>
          </a:blip>
          <a:srcRect b="1" l="26597" r="22662"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5" name="Shape 235"/>
        <p:cNvGrpSpPr/>
        <p:nvPr/>
      </p:nvGrpSpPr>
      <p:grpSpPr>
        <a:xfrm>
          <a:off x="0" y="0"/>
          <a:ext cx="0" cy="0"/>
          <a:chOff x="0" y="0"/>
          <a:chExt cx="0" cy="0"/>
        </a:xfrm>
      </p:grpSpPr>
      <p:sp>
        <p:nvSpPr>
          <p:cNvPr id="236" name="Google Shape;236;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37" name="Google Shape;237;p18"/>
          <p:cNvSpPr txBox="1"/>
          <p:nvPr>
            <p:ph idx="4294967295" type="ctrTitle"/>
          </p:nvPr>
        </p:nvSpPr>
        <p:spPr>
          <a:xfrm>
            <a:off x="0" y="720436"/>
            <a:ext cx="7222210" cy="1046372"/>
          </a:xfrm>
          <a:prstGeom prst="rect">
            <a:avLst/>
          </a:prstGeom>
          <a:noFill/>
          <a:ln>
            <a:noFill/>
          </a:ln>
        </p:spPr>
        <p:txBody>
          <a:bodyPr anchorCtr="0" anchor="b" bIns="45700" lIns="91425" spcFirstLastPara="1" rIns="91425" wrap="square" tIns="45700">
            <a:normAutofit fontScale="90000"/>
          </a:bodyPr>
          <a:lstStyle/>
          <a:p>
            <a:pPr indent="0" lvl="0" marL="0" marR="0" rtl="0" algn="ctr">
              <a:lnSpc>
                <a:spcPct val="115000"/>
              </a:lnSpc>
              <a:spcBef>
                <a:spcPts val="0"/>
              </a:spcBef>
              <a:spcAft>
                <a:spcPts val="0"/>
              </a:spcAft>
              <a:buClr>
                <a:schemeClr val="dk1"/>
              </a:buClr>
              <a:buSzPct val="100000"/>
              <a:buFont typeface="Times New Roman"/>
              <a:buNone/>
            </a:pPr>
            <a:r>
              <a:rPr b="1" i="0" lang="en-US" sz="3200" u="none" cap="none" strike="noStrike">
                <a:solidFill>
                  <a:schemeClr val="dk1"/>
                </a:solidFill>
                <a:latin typeface="Times New Roman"/>
                <a:ea typeface="Times New Roman"/>
                <a:cs typeface="Times New Roman"/>
                <a:sym typeface="Times New Roman"/>
              </a:rPr>
              <a:t>Advantages of using the E-Procurement system</a:t>
            </a:r>
            <a:endParaRPr b="1" i="0" sz="3200" u="none" cap="none" strike="noStrike">
              <a:solidFill>
                <a:schemeClr val="dk1"/>
              </a:solidFill>
              <a:latin typeface="Arial"/>
              <a:ea typeface="Arial"/>
              <a:cs typeface="Arial"/>
              <a:sym typeface="Arial"/>
            </a:endParaRPr>
          </a:p>
        </p:txBody>
      </p:sp>
      <p:sp>
        <p:nvSpPr>
          <p:cNvPr id="238" name="Google Shape;238;p18"/>
          <p:cNvSpPr txBox="1"/>
          <p:nvPr>
            <p:ph idx="1" type="body"/>
          </p:nvPr>
        </p:nvSpPr>
        <p:spPr>
          <a:xfrm>
            <a:off x="278969" y="1906293"/>
            <a:ext cx="6688049" cy="4773476"/>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lang="en-US" sz="2000">
                <a:latin typeface="Arial"/>
                <a:ea typeface="Arial"/>
                <a:cs typeface="Arial"/>
                <a:sym typeface="Arial"/>
              </a:rPr>
              <a:t> </a:t>
            </a:r>
            <a:r>
              <a:rPr b="1" lang="en-US" sz="2000">
                <a:latin typeface="Arial"/>
                <a:ea typeface="Arial"/>
                <a:cs typeface="Arial"/>
                <a:sym typeface="Arial"/>
              </a:rPr>
              <a:t>Transparency in purchasing transactions</a:t>
            </a:r>
            <a:r>
              <a:rPr lang="en-US" sz="2000">
                <a:latin typeface="Arial"/>
                <a:ea typeface="Arial"/>
                <a:cs typeface="Arial"/>
                <a:sym typeface="Arial"/>
              </a:rPr>
              <a:t>-With the use of advance technology, documentation and communication become easier. </a:t>
            </a:r>
            <a:endParaRPr/>
          </a:p>
          <a:p>
            <a:pPr indent="-342900" lvl="0" marL="342900" rtl="0" algn="l">
              <a:lnSpc>
                <a:spcPct val="115000"/>
              </a:lnSpc>
              <a:spcBef>
                <a:spcPts val="1800"/>
              </a:spcBef>
              <a:spcAft>
                <a:spcPts val="0"/>
              </a:spcAft>
              <a:buClr>
                <a:schemeClr val="dk1"/>
              </a:buClr>
              <a:buSzPts val="1000"/>
              <a:buFont typeface="Noto Sans Symbols"/>
              <a:buChar char="🕐"/>
            </a:pPr>
            <a:r>
              <a:rPr lang="en-US" sz="2000">
                <a:latin typeface="Arial"/>
                <a:ea typeface="Arial"/>
                <a:cs typeface="Arial"/>
                <a:sym typeface="Arial"/>
              </a:rPr>
              <a:t>This can ensure compliance between the contract and the actual procedure.</a:t>
            </a:r>
            <a:endParaRPr/>
          </a:p>
          <a:p>
            <a:pPr indent="-342900" lvl="0" marL="342900" rtl="0" algn="l">
              <a:lnSpc>
                <a:spcPct val="115000"/>
              </a:lnSpc>
              <a:spcBef>
                <a:spcPts val="1800"/>
              </a:spcBef>
              <a:spcAft>
                <a:spcPts val="0"/>
              </a:spcAft>
              <a:buClr>
                <a:schemeClr val="dk1"/>
              </a:buClr>
              <a:buSzPts val="1000"/>
              <a:buFont typeface="Noto Sans Symbols"/>
              <a:buChar char="🕐"/>
            </a:pPr>
            <a:r>
              <a:rPr lang="en-US" sz="2000">
                <a:latin typeface="Arial"/>
                <a:ea typeface="Arial"/>
                <a:cs typeface="Arial"/>
                <a:sym typeface="Arial"/>
              </a:rPr>
              <a:t>  Furthermore, transparency is necessary in sourcing to prevent corruption that may occur during transactions of both organizations. Manual negotiations are minimized.  There is complete transparency in negotiations</a:t>
            </a:r>
            <a:endParaRPr sz="2000">
              <a:latin typeface="Arial"/>
              <a:ea typeface="Arial"/>
              <a:cs typeface="Arial"/>
              <a:sym typeface="Arial"/>
            </a:endParaRPr>
          </a:p>
        </p:txBody>
      </p:sp>
      <p:sp>
        <p:nvSpPr>
          <p:cNvPr id="239" name="Google Shape;239;p18"/>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Magnifying glass showing decling performance" id="240" name="Google Shape;240;p18"/>
          <p:cNvPicPr preferRelativeResize="0"/>
          <p:nvPr/>
        </p:nvPicPr>
        <p:blipFill rotWithShape="1">
          <a:blip r:embed="rId3">
            <a:alphaModFix/>
          </a:blip>
          <a:srcRect b="1" l="26597" r="22662"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4" name="Shape 244"/>
        <p:cNvGrpSpPr/>
        <p:nvPr/>
      </p:nvGrpSpPr>
      <p:grpSpPr>
        <a:xfrm>
          <a:off x="0" y="0"/>
          <a:ext cx="0" cy="0"/>
          <a:chOff x="0" y="0"/>
          <a:chExt cx="0" cy="0"/>
        </a:xfrm>
      </p:grpSpPr>
      <p:sp>
        <p:nvSpPr>
          <p:cNvPr id="245" name="Google Shape;245;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46" name="Google Shape;246;p19"/>
          <p:cNvSpPr txBox="1"/>
          <p:nvPr>
            <p:ph idx="4294967295" type="ctrTitle"/>
          </p:nvPr>
        </p:nvSpPr>
        <p:spPr>
          <a:xfrm>
            <a:off x="0" y="720436"/>
            <a:ext cx="7222210" cy="1046372"/>
          </a:xfrm>
          <a:prstGeom prst="rect">
            <a:avLst/>
          </a:prstGeom>
          <a:noFill/>
          <a:ln>
            <a:noFill/>
          </a:ln>
        </p:spPr>
        <p:txBody>
          <a:bodyPr anchorCtr="0" anchor="b" bIns="45700" lIns="91425" spcFirstLastPara="1" rIns="91425" wrap="square" tIns="45700">
            <a:normAutofit fontScale="90000"/>
          </a:bodyPr>
          <a:lstStyle/>
          <a:p>
            <a:pPr indent="0" lvl="0" marL="0" marR="0" rtl="0" algn="ctr">
              <a:lnSpc>
                <a:spcPct val="115000"/>
              </a:lnSpc>
              <a:spcBef>
                <a:spcPts val="0"/>
              </a:spcBef>
              <a:spcAft>
                <a:spcPts val="0"/>
              </a:spcAft>
              <a:buClr>
                <a:schemeClr val="dk1"/>
              </a:buClr>
              <a:buSzPct val="100000"/>
              <a:buFont typeface="Times New Roman"/>
              <a:buNone/>
            </a:pPr>
            <a:r>
              <a:rPr b="1" i="0" lang="en-US" sz="3200" u="none" cap="none" strike="noStrike">
                <a:solidFill>
                  <a:schemeClr val="dk1"/>
                </a:solidFill>
                <a:latin typeface="Times New Roman"/>
                <a:ea typeface="Times New Roman"/>
                <a:cs typeface="Times New Roman"/>
                <a:sym typeface="Times New Roman"/>
              </a:rPr>
              <a:t>Advantages of using the E-Procurement system</a:t>
            </a:r>
            <a:endParaRPr b="1" i="0" sz="3200" u="none" cap="none" strike="noStrike">
              <a:solidFill>
                <a:schemeClr val="dk1"/>
              </a:solidFill>
              <a:latin typeface="Arial"/>
              <a:ea typeface="Arial"/>
              <a:cs typeface="Arial"/>
              <a:sym typeface="Arial"/>
            </a:endParaRPr>
          </a:p>
        </p:txBody>
      </p:sp>
      <p:sp>
        <p:nvSpPr>
          <p:cNvPr id="247" name="Google Shape;247;p19"/>
          <p:cNvSpPr txBox="1"/>
          <p:nvPr>
            <p:ph idx="1" type="body"/>
          </p:nvPr>
        </p:nvSpPr>
        <p:spPr>
          <a:xfrm>
            <a:off x="278969" y="1906293"/>
            <a:ext cx="6688049" cy="4773476"/>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b="1" lang="en-US" sz="2000">
                <a:latin typeface="Tahoma"/>
                <a:ea typeface="Tahoma"/>
                <a:cs typeface="Tahoma"/>
                <a:sym typeface="Tahoma"/>
              </a:rPr>
              <a:t>Possibility of developing Vendor Managed Inventory</a:t>
            </a:r>
            <a:r>
              <a:rPr lang="en-US" sz="2000">
                <a:latin typeface="Tahoma"/>
                <a:ea typeface="Tahoma"/>
                <a:cs typeface="Tahoma"/>
                <a:sym typeface="Tahoma"/>
              </a:rPr>
              <a:t> - More accurate deliveries due to reduced input order errors by suppliers. </a:t>
            </a:r>
            <a:endParaRPr/>
          </a:p>
          <a:p>
            <a:pPr indent="-342900" lvl="0" marL="342900" rtl="0" algn="l">
              <a:lnSpc>
                <a:spcPct val="115000"/>
              </a:lnSpc>
              <a:spcBef>
                <a:spcPts val="1800"/>
              </a:spcBef>
              <a:spcAft>
                <a:spcPts val="0"/>
              </a:spcAft>
              <a:buClr>
                <a:schemeClr val="dk1"/>
              </a:buClr>
              <a:buSzPts val="1000"/>
              <a:buFont typeface="Noto Sans Symbols"/>
              <a:buChar char="🕐"/>
            </a:pPr>
            <a:r>
              <a:rPr lang="en-US" sz="2000">
                <a:latin typeface="Tahoma"/>
                <a:ea typeface="Tahoma"/>
                <a:cs typeface="Tahoma"/>
                <a:sym typeface="Tahoma"/>
              </a:rPr>
              <a:t>Potential for less expediting by the buyer as the supplier acknowledges orders by exception which automatically updates the buyer's system real time information (such as suppliers accessing real time sales) </a:t>
            </a:r>
            <a:endParaRPr sz="2000">
              <a:latin typeface="Tahoma"/>
              <a:ea typeface="Tahoma"/>
              <a:cs typeface="Tahoma"/>
              <a:sym typeface="Tahoma"/>
            </a:endParaRPr>
          </a:p>
        </p:txBody>
      </p:sp>
      <p:sp>
        <p:nvSpPr>
          <p:cNvPr id="248" name="Google Shape;248;p19"/>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Magnifying glass showing decling performance" id="249" name="Google Shape;249;p19"/>
          <p:cNvPicPr preferRelativeResize="0"/>
          <p:nvPr/>
        </p:nvPicPr>
        <p:blipFill rotWithShape="1">
          <a:blip r:embed="rId3">
            <a:alphaModFix/>
          </a:blip>
          <a:srcRect b="1" l="26597" r="22662"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55" name="Google Shape;255;p20"/>
          <p:cNvSpPr txBox="1"/>
          <p:nvPr>
            <p:ph idx="4294967295" type="ctrTitle"/>
          </p:nvPr>
        </p:nvSpPr>
        <p:spPr>
          <a:xfrm>
            <a:off x="0" y="720436"/>
            <a:ext cx="7222210" cy="1046372"/>
          </a:xfrm>
          <a:prstGeom prst="rect">
            <a:avLst/>
          </a:prstGeom>
          <a:noFill/>
          <a:ln>
            <a:noFill/>
          </a:ln>
        </p:spPr>
        <p:txBody>
          <a:bodyPr anchorCtr="0" anchor="b" bIns="45700" lIns="91425" spcFirstLastPara="1" rIns="91425" wrap="square" tIns="45700">
            <a:normAutofit fontScale="90000"/>
          </a:bodyPr>
          <a:lstStyle/>
          <a:p>
            <a:pPr indent="0" lvl="0" marL="0" marR="0" rtl="0" algn="ctr">
              <a:lnSpc>
                <a:spcPct val="115000"/>
              </a:lnSpc>
              <a:spcBef>
                <a:spcPts val="0"/>
              </a:spcBef>
              <a:spcAft>
                <a:spcPts val="0"/>
              </a:spcAft>
              <a:buClr>
                <a:schemeClr val="dk1"/>
              </a:buClr>
              <a:buSzPct val="100000"/>
              <a:buFont typeface="Times New Roman"/>
              <a:buNone/>
            </a:pPr>
            <a:r>
              <a:rPr b="1" i="0" lang="en-US" sz="3200" u="none" cap="none" strike="noStrike">
                <a:solidFill>
                  <a:schemeClr val="dk1"/>
                </a:solidFill>
                <a:latin typeface="Times New Roman"/>
                <a:ea typeface="Times New Roman"/>
                <a:cs typeface="Times New Roman"/>
                <a:sym typeface="Times New Roman"/>
              </a:rPr>
              <a:t>Advantages of using the E-Procurement system</a:t>
            </a:r>
            <a:endParaRPr b="1" i="0" sz="3200" u="none" cap="none" strike="noStrike">
              <a:solidFill>
                <a:schemeClr val="dk1"/>
              </a:solidFill>
              <a:latin typeface="Arial"/>
              <a:ea typeface="Arial"/>
              <a:cs typeface="Arial"/>
              <a:sym typeface="Arial"/>
            </a:endParaRPr>
          </a:p>
        </p:txBody>
      </p:sp>
      <p:sp>
        <p:nvSpPr>
          <p:cNvPr id="256" name="Google Shape;256;p20"/>
          <p:cNvSpPr txBox="1"/>
          <p:nvPr>
            <p:ph idx="1" type="body"/>
          </p:nvPr>
        </p:nvSpPr>
        <p:spPr>
          <a:xfrm>
            <a:off x="278969" y="1906293"/>
            <a:ext cx="6230319" cy="4773476"/>
          </a:xfrm>
          <a:prstGeom prst="rect">
            <a:avLst/>
          </a:prstGeom>
          <a:noFill/>
          <a:ln>
            <a:noFill/>
          </a:ln>
        </p:spPr>
        <p:txBody>
          <a:bodyPr anchorCtr="0" anchor="t" bIns="45700" lIns="91425" spcFirstLastPara="1" rIns="91425" wrap="square" tIns="45700">
            <a:normAutofit/>
          </a:bodyPr>
          <a:lstStyle/>
          <a:p>
            <a:pPr indent="-342900" lvl="0" marL="342900" rtl="0" algn="ctr">
              <a:lnSpc>
                <a:spcPct val="115000"/>
              </a:lnSpc>
              <a:spcBef>
                <a:spcPts val="0"/>
              </a:spcBef>
              <a:spcAft>
                <a:spcPts val="0"/>
              </a:spcAft>
              <a:buClr>
                <a:schemeClr val="dk1"/>
              </a:buClr>
              <a:buSzPts val="1000"/>
              <a:buFont typeface="Noto Sans Symbols"/>
              <a:buChar char="🕐"/>
            </a:pPr>
            <a:r>
              <a:rPr b="1" lang="en-US" sz="1800">
                <a:latin typeface="Avenir"/>
                <a:ea typeface="Avenir"/>
                <a:cs typeface="Avenir"/>
                <a:sym typeface="Avenir"/>
              </a:rPr>
              <a:t>Improved workflow and control of the tendering process</a:t>
            </a:r>
            <a:r>
              <a:rPr lang="en-US" sz="1800">
                <a:latin typeface="Avenir"/>
                <a:ea typeface="Avenir"/>
                <a:cs typeface="Avenir"/>
                <a:sym typeface="Avenir"/>
              </a:rPr>
              <a:t> - Bids are placed in one interface. It enables end-user self-service and decentralization with centralized control through company-specific formats</a:t>
            </a:r>
            <a:endParaRPr/>
          </a:p>
          <a:p>
            <a:pPr indent="-342900" lvl="0" marL="342900" rtl="0" algn="ctr">
              <a:lnSpc>
                <a:spcPct val="115000"/>
              </a:lnSpc>
              <a:spcBef>
                <a:spcPts val="1800"/>
              </a:spcBef>
              <a:spcAft>
                <a:spcPts val="0"/>
              </a:spcAft>
              <a:buClr>
                <a:schemeClr val="dk1"/>
              </a:buClr>
              <a:buSzPts val="1000"/>
              <a:buFont typeface="Noto Sans Symbols"/>
              <a:buChar char="🕐"/>
            </a:pPr>
            <a:r>
              <a:rPr b="1" lang="en-US" sz="1800">
                <a:latin typeface="Avenir"/>
                <a:ea typeface="Avenir"/>
                <a:cs typeface="Avenir"/>
                <a:sym typeface="Avenir"/>
              </a:rPr>
              <a:t>Sustainable tendering process</a:t>
            </a:r>
            <a:r>
              <a:rPr lang="en-US" sz="1800">
                <a:latin typeface="Avenir"/>
                <a:ea typeface="Avenir"/>
                <a:cs typeface="Avenir"/>
                <a:sym typeface="Avenir"/>
              </a:rPr>
              <a:t>-reduction in waste, particularly the production of multiple copies of paper-based information, can also lead to a more environmentally friendly tendering process</a:t>
            </a:r>
            <a:endParaRPr/>
          </a:p>
          <a:p>
            <a:pPr indent="-279400" lvl="0" marL="342900" rtl="0" algn="ctr">
              <a:lnSpc>
                <a:spcPct val="115000"/>
              </a:lnSpc>
              <a:spcBef>
                <a:spcPts val="1800"/>
              </a:spcBef>
              <a:spcAft>
                <a:spcPts val="0"/>
              </a:spcAft>
              <a:buClr>
                <a:schemeClr val="dk1"/>
              </a:buClr>
              <a:buSzPts val="1000"/>
              <a:buFont typeface="Noto Sans Symbols"/>
              <a:buNone/>
            </a:pPr>
            <a:r>
              <a:t/>
            </a:r>
            <a:endParaRPr sz="1800">
              <a:latin typeface="Avenir"/>
              <a:ea typeface="Avenir"/>
              <a:cs typeface="Avenir"/>
              <a:sym typeface="Avenir"/>
            </a:endParaRPr>
          </a:p>
          <a:p>
            <a:pPr indent="-279400" lvl="0" marL="342900" rtl="0" algn="l">
              <a:lnSpc>
                <a:spcPct val="115000"/>
              </a:lnSpc>
              <a:spcBef>
                <a:spcPts val="1800"/>
              </a:spcBef>
              <a:spcAft>
                <a:spcPts val="0"/>
              </a:spcAft>
              <a:buClr>
                <a:schemeClr val="dk1"/>
              </a:buClr>
              <a:buSzPts val="1000"/>
              <a:buFont typeface="Noto Sans Symbols"/>
              <a:buNone/>
            </a:pPr>
            <a:r>
              <a:t/>
            </a:r>
            <a:endParaRPr sz="1800">
              <a:latin typeface="Noto Sans Symbols"/>
              <a:ea typeface="Noto Sans Symbols"/>
              <a:cs typeface="Noto Sans Symbols"/>
              <a:sym typeface="Noto Sans Symbols"/>
            </a:endParaRPr>
          </a:p>
        </p:txBody>
      </p:sp>
      <p:sp>
        <p:nvSpPr>
          <p:cNvPr id="257" name="Google Shape;257;p20"/>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Magnifying glass showing decling performance" id="258" name="Google Shape;258;p20"/>
          <p:cNvPicPr preferRelativeResize="0"/>
          <p:nvPr/>
        </p:nvPicPr>
        <p:blipFill rotWithShape="1">
          <a:blip r:embed="rId3">
            <a:alphaModFix/>
          </a:blip>
          <a:srcRect b="1" l="26597" r="22662"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2" name="Shape 262"/>
        <p:cNvGrpSpPr/>
        <p:nvPr/>
      </p:nvGrpSpPr>
      <p:grpSpPr>
        <a:xfrm>
          <a:off x="0" y="0"/>
          <a:ext cx="0" cy="0"/>
          <a:chOff x="0" y="0"/>
          <a:chExt cx="0" cy="0"/>
        </a:xfrm>
      </p:grpSpPr>
      <p:sp>
        <p:nvSpPr>
          <p:cNvPr id="263" name="Google Shape;263;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64" name="Google Shape;264;p21"/>
          <p:cNvSpPr txBox="1"/>
          <p:nvPr>
            <p:ph idx="4294967295" type="ctrTitle"/>
          </p:nvPr>
        </p:nvSpPr>
        <p:spPr>
          <a:xfrm>
            <a:off x="587829" y="574767"/>
            <a:ext cx="5344885" cy="1528354"/>
          </a:xfrm>
          <a:prstGeom prst="rect">
            <a:avLst/>
          </a:prstGeom>
          <a:noFill/>
          <a:ln>
            <a:noFill/>
          </a:ln>
        </p:spPr>
        <p:txBody>
          <a:bodyPr anchorCtr="0" anchor="b" bIns="45700" lIns="91425" spcFirstLastPara="1" rIns="91425" wrap="square" tIns="45700">
            <a:noAutofit/>
          </a:bodyPr>
          <a:lstStyle/>
          <a:p>
            <a:pPr indent="0" lvl="0" marL="0" marR="0" rtl="0" algn="l">
              <a:lnSpc>
                <a:spcPct val="115000"/>
              </a:lnSpc>
              <a:spcBef>
                <a:spcPts val="0"/>
              </a:spcBef>
              <a:spcAft>
                <a:spcPts val="0"/>
              </a:spcAft>
              <a:buClr>
                <a:schemeClr val="dk1"/>
              </a:buClr>
              <a:buSzPts val="2400"/>
              <a:buFont typeface="Times New Roman"/>
              <a:buNone/>
            </a:pPr>
            <a:r>
              <a:rPr b="1" i="0" lang="en-US" sz="2400" u="none" cap="none" strike="noStrike">
                <a:solidFill>
                  <a:schemeClr val="dk1"/>
                </a:solidFill>
                <a:latin typeface="Times New Roman"/>
                <a:ea typeface="Times New Roman"/>
                <a:cs typeface="Times New Roman"/>
                <a:sym typeface="Times New Roman"/>
              </a:rPr>
              <a:t>Features of E- Procurement:</a:t>
            </a:r>
            <a:endParaRPr b="1" i="0" sz="2400" u="none" cap="none" strike="noStrike">
              <a:solidFill>
                <a:schemeClr val="dk1"/>
              </a:solidFill>
              <a:latin typeface="Arial"/>
              <a:ea typeface="Arial"/>
              <a:cs typeface="Arial"/>
              <a:sym typeface="Arial"/>
            </a:endParaRPr>
          </a:p>
        </p:txBody>
      </p:sp>
      <p:sp>
        <p:nvSpPr>
          <p:cNvPr id="265" name="Google Shape;265;p21"/>
          <p:cNvSpPr txBox="1"/>
          <p:nvPr>
            <p:ph idx="1" type="body"/>
          </p:nvPr>
        </p:nvSpPr>
        <p:spPr>
          <a:xfrm>
            <a:off x="404949" y="2103121"/>
            <a:ext cx="6309360" cy="4754879"/>
          </a:xfrm>
          <a:prstGeom prst="rect">
            <a:avLst/>
          </a:prstGeom>
          <a:noFill/>
          <a:ln>
            <a:noFill/>
          </a:ln>
        </p:spPr>
        <p:txBody>
          <a:bodyPr anchorCtr="0" anchor="t" bIns="45700" lIns="91425" spcFirstLastPara="1" rIns="91425" wrap="square" tIns="45700">
            <a:noAutofit/>
          </a:bodyPr>
          <a:lstStyle/>
          <a:p>
            <a:pPr indent="-342900" lvl="0" marL="342900" rtl="0" algn="l">
              <a:lnSpc>
                <a:spcPct val="115000"/>
              </a:lnSpc>
              <a:spcBef>
                <a:spcPts val="0"/>
              </a:spcBef>
              <a:spcAft>
                <a:spcPts val="0"/>
              </a:spcAft>
              <a:buClr>
                <a:schemeClr val="dk1"/>
              </a:buClr>
              <a:buSzPts val="1000"/>
              <a:buFont typeface="Noto Sans Symbols"/>
              <a:buChar char="🕐"/>
            </a:pPr>
            <a:r>
              <a:rPr lang="en-US" sz="2400">
                <a:latin typeface="Times New Roman"/>
                <a:ea typeface="Times New Roman"/>
                <a:cs typeface="Times New Roman"/>
                <a:sym typeface="Times New Roman"/>
              </a:rPr>
              <a:t>Easy to use wizard to create contracts and e-Tenders</a:t>
            </a:r>
            <a:endParaRPr sz="2400">
              <a:latin typeface="Noto Sans Symbols"/>
              <a:ea typeface="Noto Sans Symbols"/>
              <a:cs typeface="Noto Sans Symbols"/>
              <a:sym typeface="Noto Sans Symbols"/>
            </a:endParaRPr>
          </a:p>
          <a:p>
            <a:pPr indent="-342900" lvl="0" marL="342900" rtl="0" algn="l">
              <a:lnSpc>
                <a:spcPct val="115000"/>
              </a:lnSpc>
              <a:spcBef>
                <a:spcPts val="1800"/>
              </a:spcBef>
              <a:spcAft>
                <a:spcPts val="0"/>
              </a:spcAft>
              <a:buClr>
                <a:schemeClr val="dk1"/>
              </a:buClr>
              <a:buSzPts val="1000"/>
              <a:buFont typeface="Noto Sans Symbols"/>
              <a:buChar char="🕐"/>
            </a:pPr>
            <a:r>
              <a:rPr lang="en-US" sz="2400">
                <a:latin typeface="Times New Roman"/>
                <a:ea typeface="Times New Roman"/>
                <a:cs typeface="Times New Roman"/>
                <a:sym typeface="Times New Roman"/>
              </a:rPr>
              <a:t>Automated notification alerts for all significant events in the Contract Management and e-Tendering process</a:t>
            </a:r>
            <a:endParaRPr sz="2400">
              <a:latin typeface="Noto Sans Symbols"/>
              <a:ea typeface="Noto Sans Symbols"/>
              <a:cs typeface="Noto Sans Symbols"/>
              <a:sym typeface="Noto Sans Symbols"/>
            </a:endParaRPr>
          </a:p>
          <a:p>
            <a:pPr indent="-342900" lvl="0" marL="342900" rtl="0" algn="l">
              <a:lnSpc>
                <a:spcPct val="115000"/>
              </a:lnSpc>
              <a:spcBef>
                <a:spcPts val="1800"/>
              </a:spcBef>
              <a:spcAft>
                <a:spcPts val="0"/>
              </a:spcAft>
              <a:buClr>
                <a:schemeClr val="dk1"/>
              </a:buClr>
              <a:buSzPts val="1000"/>
              <a:buFont typeface="Noto Sans Symbols"/>
              <a:buChar char="🕐"/>
            </a:pPr>
            <a:r>
              <a:rPr lang="en-US" sz="2400">
                <a:latin typeface="Times New Roman"/>
                <a:ea typeface="Times New Roman"/>
                <a:cs typeface="Times New Roman"/>
                <a:sym typeface="Times New Roman"/>
              </a:rPr>
              <a:t>Onscreen reporting and exportable reports for post event analysis</a:t>
            </a:r>
            <a:endParaRPr sz="2400">
              <a:latin typeface="Noto Sans Symbols"/>
              <a:ea typeface="Noto Sans Symbols"/>
              <a:cs typeface="Noto Sans Symbols"/>
              <a:sym typeface="Noto Sans Symbols"/>
            </a:endParaRPr>
          </a:p>
        </p:txBody>
      </p:sp>
      <p:sp>
        <p:nvSpPr>
          <p:cNvPr id="266" name="Google Shape;266;p21"/>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Pen placed on top of a signature line" id="267" name="Google Shape;267;p21"/>
          <p:cNvPicPr preferRelativeResize="0"/>
          <p:nvPr/>
        </p:nvPicPr>
        <p:blipFill rotWithShape="1">
          <a:blip r:embed="rId3">
            <a:alphaModFix/>
          </a:blip>
          <a:srcRect b="1" l="49258" r="1"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1" name="Shape 271"/>
        <p:cNvGrpSpPr/>
        <p:nvPr/>
      </p:nvGrpSpPr>
      <p:grpSpPr>
        <a:xfrm>
          <a:off x="0" y="0"/>
          <a:ext cx="0" cy="0"/>
          <a:chOff x="0" y="0"/>
          <a:chExt cx="0" cy="0"/>
        </a:xfrm>
      </p:grpSpPr>
      <p:sp>
        <p:nvSpPr>
          <p:cNvPr id="272" name="Google Shape;272;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73" name="Google Shape;273;p22"/>
          <p:cNvSpPr txBox="1"/>
          <p:nvPr>
            <p:ph idx="4294967295" type="ctrTitle"/>
          </p:nvPr>
        </p:nvSpPr>
        <p:spPr>
          <a:xfrm>
            <a:off x="587829" y="574767"/>
            <a:ext cx="5344885" cy="1528354"/>
          </a:xfrm>
          <a:prstGeom prst="rect">
            <a:avLst/>
          </a:prstGeom>
          <a:noFill/>
          <a:ln>
            <a:noFill/>
          </a:ln>
        </p:spPr>
        <p:txBody>
          <a:bodyPr anchorCtr="0" anchor="b" bIns="45700" lIns="91425" spcFirstLastPara="1" rIns="91425" wrap="square" tIns="45700">
            <a:noAutofit/>
          </a:bodyPr>
          <a:lstStyle/>
          <a:p>
            <a:pPr indent="0" lvl="0" marL="0" marR="0" rtl="0" algn="l">
              <a:lnSpc>
                <a:spcPct val="115000"/>
              </a:lnSpc>
              <a:spcBef>
                <a:spcPts val="0"/>
              </a:spcBef>
              <a:spcAft>
                <a:spcPts val="0"/>
              </a:spcAft>
              <a:buClr>
                <a:schemeClr val="dk1"/>
              </a:buClr>
              <a:buSzPts val="2400"/>
              <a:buFont typeface="Times New Roman"/>
              <a:buNone/>
            </a:pPr>
            <a:r>
              <a:rPr b="1" i="0" lang="en-US" sz="2400" u="none" cap="none" strike="noStrike">
                <a:solidFill>
                  <a:schemeClr val="dk1"/>
                </a:solidFill>
                <a:latin typeface="Times New Roman"/>
                <a:ea typeface="Times New Roman"/>
                <a:cs typeface="Times New Roman"/>
                <a:sym typeface="Times New Roman"/>
              </a:rPr>
              <a:t>Features of E- Procurement:</a:t>
            </a:r>
            <a:endParaRPr b="1" i="0" sz="2400" u="none" cap="none" strike="noStrike">
              <a:solidFill>
                <a:schemeClr val="dk1"/>
              </a:solidFill>
              <a:latin typeface="Arial"/>
              <a:ea typeface="Arial"/>
              <a:cs typeface="Arial"/>
              <a:sym typeface="Arial"/>
            </a:endParaRPr>
          </a:p>
        </p:txBody>
      </p:sp>
      <p:sp>
        <p:nvSpPr>
          <p:cNvPr id="274" name="Google Shape;274;p22"/>
          <p:cNvSpPr txBox="1"/>
          <p:nvPr>
            <p:ph idx="1" type="body"/>
          </p:nvPr>
        </p:nvSpPr>
        <p:spPr>
          <a:xfrm>
            <a:off x="404949" y="2103121"/>
            <a:ext cx="6309360" cy="4754879"/>
          </a:xfrm>
          <a:prstGeom prst="rect">
            <a:avLst/>
          </a:prstGeom>
          <a:noFill/>
          <a:ln>
            <a:noFill/>
          </a:ln>
        </p:spPr>
        <p:txBody>
          <a:bodyPr anchorCtr="0" anchor="t" bIns="45700" lIns="91425" spcFirstLastPara="1" rIns="91425" wrap="square" tIns="45700">
            <a:noAutofit/>
          </a:bodyPr>
          <a:lstStyle/>
          <a:p>
            <a:pPr indent="-342900" lvl="0" marL="342900" rtl="0" algn="l">
              <a:lnSpc>
                <a:spcPct val="115000"/>
              </a:lnSpc>
              <a:spcBef>
                <a:spcPts val="0"/>
              </a:spcBef>
              <a:spcAft>
                <a:spcPts val="0"/>
              </a:spcAft>
              <a:buClr>
                <a:schemeClr val="dk1"/>
              </a:buClr>
              <a:buSzPts val="1000"/>
              <a:buFont typeface="Noto Sans Symbols"/>
              <a:buChar char="🕐"/>
            </a:pPr>
            <a:r>
              <a:rPr lang="en-US" sz="2400"/>
              <a:t>Real-time collaboration within various divisions / individuals within an organization for the creation, management and analysis of the Contract Management and e Tendering process</a:t>
            </a:r>
            <a:endParaRPr sz="2400"/>
          </a:p>
          <a:p>
            <a:pPr indent="-342900" lvl="0" marL="342900" rtl="0" algn="l">
              <a:lnSpc>
                <a:spcPct val="115000"/>
              </a:lnSpc>
              <a:spcBef>
                <a:spcPts val="1800"/>
              </a:spcBef>
              <a:spcAft>
                <a:spcPts val="0"/>
              </a:spcAft>
              <a:buClr>
                <a:schemeClr val="dk1"/>
              </a:buClr>
              <a:buSzPts val="1000"/>
              <a:buFont typeface="Noto Sans Symbols"/>
              <a:buChar char="🕐"/>
            </a:pPr>
            <a:r>
              <a:rPr lang="en-US" sz="2400"/>
              <a:t>Lockbox feature for sealing responses until a specific time / day of response opening including audit features</a:t>
            </a:r>
            <a:endParaRPr sz="2400"/>
          </a:p>
        </p:txBody>
      </p:sp>
      <p:sp>
        <p:nvSpPr>
          <p:cNvPr id="275" name="Google Shape;275;p22"/>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Pen placed on top of a signature line" id="276" name="Google Shape;276;p22"/>
          <p:cNvPicPr preferRelativeResize="0"/>
          <p:nvPr/>
        </p:nvPicPr>
        <p:blipFill rotWithShape="1">
          <a:blip r:embed="rId3">
            <a:alphaModFix/>
          </a:blip>
          <a:srcRect b="1" l="49258" r="1"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0" name="Shape 280"/>
        <p:cNvGrpSpPr/>
        <p:nvPr/>
      </p:nvGrpSpPr>
      <p:grpSpPr>
        <a:xfrm>
          <a:off x="0" y="0"/>
          <a:ext cx="0" cy="0"/>
          <a:chOff x="0" y="0"/>
          <a:chExt cx="0" cy="0"/>
        </a:xfrm>
      </p:grpSpPr>
      <p:sp>
        <p:nvSpPr>
          <p:cNvPr id="281" name="Google Shape;281;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82" name="Google Shape;282;p23"/>
          <p:cNvSpPr txBox="1"/>
          <p:nvPr>
            <p:ph idx="4294967295" type="ctrTitle"/>
          </p:nvPr>
        </p:nvSpPr>
        <p:spPr>
          <a:xfrm>
            <a:off x="156411" y="444137"/>
            <a:ext cx="6557898" cy="1293223"/>
          </a:xfrm>
          <a:prstGeom prst="rect">
            <a:avLst/>
          </a:prstGeom>
          <a:noFill/>
          <a:ln>
            <a:noFill/>
          </a:ln>
        </p:spPr>
        <p:txBody>
          <a:bodyPr anchorCtr="0" anchor="b"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Benefits of Use of ICT to suppliers</a:t>
            </a:r>
            <a:endParaRPr b="1" i="0" sz="3200" u="none" cap="none" strike="noStrike">
              <a:solidFill>
                <a:schemeClr val="dk1"/>
              </a:solidFill>
              <a:latin typeface="Arial"/>
              <a:ea typeface="Arial"/>
              <a:cs typeface="Arial"/>
              <a:sym typeface="Arial"/>
            </a:endParaRPr>
          </a:p>
        </p:txBody>
      </p:sp>
      <p:sp>
        <p:nvSpPr>
          <p:cNvPr id="283" name="Google Shape;283;p23"/>
          <p:cNvSpPr txBox="1"/>
          <p:nvPr>
            <p:ph idx="1" type="body"/>
          </p:nvPr>
        </p:nvSpPr>
        <p:spPr>
          <a:xfrm>
            <a:off x="816105" y="1959428"/>
            <a:ext cx="5898204" cy="4781005"/>
          </a:xfrm>
          <a:prstGeom prst="rect">
            <a:avLst/>
          </a:prstGeom>
          <a:noFill/>
          <a:ln>
            <a:noFill/>
          </a:ln>
        </p:spPr>
        <p:txBody>
          <a:bodyPr anchorCtr="0" anchor="t" bIns="45700" lIns="91425" spcFirstLastPara="1" rIns="91425" wrap="square" tIns="45700">
            <a:normAutofit/>
          </a:bodyPr>
          <a:lstStyle/>
          <a:p>
            <a:pPr indent="-228600" lvl="0" marL="228600" rtl="0" algn="l">
              <a:lnSpc>
                <a:spcPct val="115000"/>
              </a:lnSpc>
              <a:spcBef>
                <a:spcPts val="0"/>
              </a:spcBef>
              <a:spcAft>
                <a:spcPts val="0"/>
              </a:spcAft>
              <a:buClr>
                <a:schemeClr val="dk1"/>
              </a:buClr>
              <a:buSzPts val="2400"/>
              <a:buChar char="•"/>
            </a:pPr>
            <a:r>
              <a:rPr lang="en-US" sz="2400"/>
              <a:t>Engaging in the e-tendering process also brings potential benefits to suppliers. These include: </a:t>
            </a:r>
            <a:endParaRPr sz="2400"/>
          </a:p>
          <a:p>
            <a:pPr indent="-342900" lvl="0" marL="342900" rtl="0" algn="l">
              <a:lnSpc>
                <a:spcPct val="115000"/>
              </a:lnSpc>
              <a:spcBef>
                <a:spcPts val="1800"/>
              </a:spcBef>
              <a:spcAft>
                <a:spcPts val="0"/>
              </a:spcAft>
              <a:buClr>
                <a:schemeClr val="dk1"/>
              </a:buClr>
              <a:buSzPts val="1000"/>
              <a:buFont typeface="Noto Sans Symbols"/>
              <a:buChar char="🕐"/>
            </a:pPr>
            <a:r>
              <a:rPr lang="en-US" sz="2400"/>
              <a:t>Time and cost savings in submitting bids</a:t>
            </a:r>
            <a:endParaRPr sz="2400"/>
          </a:p>
          <a:p>
            <a:pPr indent="-342900" lvl="0" marL="342900" rtl="0" algn="l">
              <a:lnSpc>
                <a:spcPct val="115000"/>
              </a:lnSpc>
              <a:spcBef>
                <a:spcPts val="1800"/>
              </a:spcBef>
              <a:spcAft>
                <a:spcPts val="0"/>
              </a:spcAft>
              <a:buClr>
                <a:schemeClr val="dk1"/>
              </a:buClr>
              <a:buSzPts val="1000"/>
              <a:buFont typeface="Noto Sans Symbols"/>
              <a:buChar char="🕐"/>
            </a:pPr>
            <a:r>
              <a:rPr lang="en-US" sz="2400"/>
              <a:t>Reduction in errors, e.g. from re-inputting orders, deliveries, returns, invoices and payments</a:t>
            </a:r>
            <a:endParaRPr sz="2400"/>
          </a:p>
          <a:p>
            <a:pPr indent="0" lvl="0" marL="0" rtl="0" algn="l">
              <a:lnSpc>
                <a:spcPct val="120000"/>
              </a:lnSpc>
              <a:spcBef>
                <a:spcPts val="1800"/>
              </a:spcBef>
              <a:spcAft>
                <a:spcPts val="0"/>
              </a:spcAft>
              <a:buClr>
                <a:schemeClr val="dk1"/>
              </a:buClr>
              <a:buSzPts val="1800"/>
              <a:buNone/>
            </a:pPr>
            <a:r>
              <a:t/>
            </a:r>
            <a:endParaRPr/>
          </a:p>
        </p:txBody>
      </p:sp>
      <p:sp>
        <p:nvSpPr>
          <p:cNvPr id="284" name="Google Shape;284;p23"/>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Sunset silhouette of scaffolding in construction site" id="285" name="Google Shape;285;p23"/>
          <p:cNvPicPr preferRelativeResize="0"/>
          <p:nvPr/>
        </p:nvPicPr>
        <p:blipFill rotWithShape="1">
          <a:blip r:embed="rId3">
            <a:alphaModFix/>
          </a:blip>
          <a:srcRect b="7" l="31250" r="17936"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9" name="Shape 289"/>
        <p:cNvGrpSpPr/>
        <p:nvPr/>
      </p:nvGrpSpPr>
      <p:grpSpPr>
        <a:xfrm>
          <a:off x="0" y="0"/>
          <a:ext cx="0" cy="0"/>
          <a:chOff x="0" y="0"/>
          <a:chExt cx="0" cy="0"/>
        </a:xfrm>
      </p:grpSpPr>
      <p:sp>
        <p:nvSpPr>
          <p:cNvPr id="290" name="Google Shape;290;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291" name="Google Shape;291;p24"/>
          <p:cNvSpPr txBox="1"/>
          <p:nvPr>
            <p:ph idx="4294967295" type="ctrTitle"/>
          </p:nvPr>
        </p:nvSpPr>
        <p:spPr>
          <a:xfrm>
            <a:off x="156411" y="444137"/>
            <a:ext cx="6557898" cy="1293223"/>
          </a:xfrm>
          <a:prstGeom prst="rect">
            <a:avLst/>
          </a:prstGeom>
          <a:noFill/>
          <a:ln>
            <a:noFill/>
          </a:ln>
        </p:spPr>
        <p:txBody>
          <a:bodyPr anchorCtr="0" anchor="b"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Benefits of Use of ICT to suppliers</a:t>
            </a:r>
            <a:endParaRPr b="1" i="0" sz="3200" u="none" cap="none" strike="noStrike">
              <a:solidFill>
                <a:schemeClr val="dk1"/>
              </a:solidFill>
              <a:latin typeface="Arial"/>
              <a:ea typeface="Arial"/>
              <a:cs typeface="Arial"/>
              <a:sym typeface="Arial"/>
            </a:endParaRPr>
          </a:p>
        </p:txBody>
      </p:sp>
      <p:sp>
        <p:nvSpPr>
          <p:cNvPr id="292" name="Google Shape;292;p24"/>
          <p:cNvSpPr txBox="1"/>
          <p:nvPr>
            <p:ph idx="1" type="body"/>
          </p:nvPr>
        </p:nvSpPr>
        <p:spPr>
          <a:xfrm>
            <a:off x="816105" y="1959428"/>
            <a:ext cx="5898204" cy="4781005"/>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lang="en-US" sz="2400"/>
              <a:t>Reduced transaction costs and cycle times </a:t>
            </a:r>
            <a:endParaRPr sz="2400"/>
          </a:p>
          <a:p>
            <a:pPr indent="-342900" lvl="0" marL="342900" rtl="0" algn="l">
              <a:lnSpc>
                <a:spcPct val="115000"/>
              </a:lnSpc>
              <a:spcBef>
                <a:spcPts val="1800"/>
              </a:spcBef>
              <a:spcAft>
                <a:spcPts val="0"/>
              </a:spcAft>
              <a:buClr>
                <a:schemeClr val="dk1"/>
              </a:buClr>
              <a:buSzPts val="1000"/>
              <a:buFont typeface="Noto Sans Symbols"/>
              <a:buChar char="🕐"/>
            </a:pPr>
            <a:r>
              <a:rPr lang="en-US" sz="2400"/>
              <a:t>Holding less stock because of more efficient communications with customers i.e. real time sales data</a:t>
            </a:r>
            <a:endParaRPr sz="2400"/>
          </a:p>
          <a:p>
            <a:pPr indent="-342900" lvl="0" marL="342900" rtl="0" algn="l">
              <a:lnSpc>
                <a:spcPct val="115000"/>
              </a:lnSpc>
              <a:spcBef>
                <a:spcPts val="1800"/>
              </a:spcBef>
              <a:spcAft>
                <a:spcPts val="0"/>
              </a:spcAft>
              <a:buClr>
                <a:schemeClr val="dk1"/>
              </a:buClr>
              <a:buSzPts val="1000"/>
              <a:buFont typeface="Noto Sans Symbols"/>
              <a:buChar char="🕐"/>
            </a:pPr>
            <a:r>
              <a:rPr lang="en-US" sz="2400"/>
              <a:t>Information for use in planning and forecasting</a:t>
            </a:r>
            <a:endParaRPr sz="2400"/>
          </a:p>
          <a:p>
            <a:pPr indent="0" lvl="0" marL="0" rtl="0" algn="l">
              <a:lnSpc>
                <a:spcPct val="120000"/>
              </a:lnSpc>
              <a:spcBef>
                <a:spcPts val="1800"/>
              </a:spcBef>
              <a:spcAft>
                <a:spcPts val="0"/>
              </a:spcAft>
              <a:buClr>
                <a:schemeClr val="dk1"/>
              </a:buClr>
              <a:buSzPts val="1800"/>
              <a:buNone/>
            </a:pPr>
            <a:r>
              <a:t/>
            </a:r>
            <a:endParaRPr/>
          </a:p>
        </p:txBody>
      </p:sp>
      <p:sp>
        <p:nvSpPr>
          <p:cNvPr id="293" name="Google Shape;293;p24"/>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Sunset silhouette of scaffolding in construction site" id="294" name="Google Shape;294;p24"/>
          <p:cNvPicPr preferRelativeResize="0"/>
          <p:nvPr/>
        </p:nvPicPr>
        <p:blipFill rotWithShape="1">
          <a:blip r:embed="rId3">
            <a:alphaModFix/>
          </a:blip>
          <a:srcRect b="7" l="31250" r="17936"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8" name="Shape 298"/>
        <p:cNvGrpSpPr/>
        <p:nvPr/>
      </p:nvGrpSpPr>
      <p:grpSpPr>
        <a:xfrm>
          <a:off x="0" y="0"/>
          <a:ext cx="0" cy="0"/>
          <a:chOff x="0" y="0"/>
          <a:chExt cx="0" cy="0"/>
        </a:xfrm>
      </p:grpSpPr>
      <p:sp>
        <p:nvSpPr>
          <p:cNvPr id="299" name="Google Shape;299;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00" name="Google Shape;300;p25"/>
          <p:cNvSpPr txBox="1"/>
          <p:nvPr>
            <p:ph idx="4294967295" type="ctrTitle"/>
          </p:nvPr>
        </p:nvSpPr>
        <p:spPr>
          <a:xfrm>
            <a:off x="156411" y="444137"/>
            <a:ext cx="6557898" cy="1293223"/>
          </a:xfrm>
          <a:prstGeom prst="rect">
            <a:avLst/>
          </a:prstGeom>
          <a:noFill/>
          <a:ln>
            <a:noFill/>
          </a:ln>
        </p:spPr>
        <p:txBody>
          <a:bodyPr anchorCtr="0" anchor="b"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Benefits of Use of ICT to suppliers</a:t>
            </a:r>
            <a:endParaRPr b="1" i="0" sz="3200" u="none" cap="none" strike="noStrike">
              <a:solidFill>
                <a:schemeClr val="dk1"/>
              </a:solidFill>
              <a:latin typeface="Arial"/>
              <a:ea typeface="Arial"/>
              <a:cs typeface="Arial"/>
              <a:sym typeface="Arial"/>
            </a:endParaRPr>
          </a:p>
        </p:txBody>
      </p:sp>
      <p:sp>
        <p:nvSpPr>
          <p:cNvPr id="301" name="Google Shape;301;p25"/>
          <p:cNvSpPr txBox="1"/>
          <p:nvPr>
            <p:ph idx="1" type="body"/>
          </p:nvPr>
        </p:nvSpPr>
        <p:spPr>
          <a:xfrm>
            <a:off x="816105" y="1959428"/>
            <a:ext cx="5898204" cy="4781005"/>
          </a:xfrm>
          <a:prstGeom prst="rect">
            <a:avLst/>
          </a:prstGeom>
          <a:noFill/>
          <a:ln>
            <a:noFill/>
          </a:ln>
        </p:spPr>
        <p:txBody>
          <a:bodyPr anchorCtr="0" anchor="t" bIns="45700" lIns="91425" spcFirstLastPara="1" rIns="91425" wrap="square" tIns="45700">
            <a:normAutofit/>
          </a:bodyPr>
          <a:lstStyle/>
          <a:p>
            <a:pPr indent="-342900" lvl="0" marL="342900" rtl="0" algn="l">
              <a:lnSpc>
                <a:spcPct val="115000"/>
              </a:lnSpc>
              <a:spcBef>
                <a:spcPts val="0"/>
              </a:spcBef>
              <a:spcAft>
                <a:spcPts val="0"/>
              </a:spcAft>
              <a:buClr>
                <a:schemeClr val="dk1"/>
              </a:buClr>
              <a:buSzPts val="1000"/>
              <a:buFont typeface="Noto Sans Symbols"/>
              <a:buChar char="🕐"/>
            </a:pPr>
            <a:r>
              <a:rPr lang="en-US" sz="2400">
                <a:latin typeface="Arial"/>
                <a:ea typeface="Arial"/>
                <a:cs typeface="Arial"/>
                <a:sym typeface="Arial"/>
              </a:rPr>
              <a:t>Improved supplier performance by sharing supplier measurement information</a:t>
            </a:r>
            <a:endParaRPr sz="2400">
              <a:latin typeface="Arial"/>
              <a:ea typeface="Arial"/>
              <a:cs typeface="Arial"/>
              <a:sym typeface="Arial"/>
            </a:endParaRPr>
          </a:p>
          <a:p>
            <a:pPr indent="-342900" lvl="0" marL="342900" rtl="0" algn="l">
              <a:lnSpc>
                <a:spcPct val="115000"/>
              </a:lnSpc>
              <a:spcBef>
                <a:spcPts val="1800"/>
              </a:spcBef>
              <a:spcAft>
                <a:spcPts val="0"/>
              </a:spcAft>
              <a:buClr>
                <a:schemeClr val="dk1"/>
              </a:buClr>
              <a:buSzPts val="1000"/>
              <a:buFont typeface="Noto Sans Symbols"/>
              <a:buChar char="🕐"/>
            </a:pPr>
            <a:r>
              <a:rPr lang="en-US" sz="2400">
                <a:latin typeface="Arial"/>
                <a:ea typeface="Arial"/>
                <a:cs typeface="Arial"/>
                <a:sym typeface="Arial"/>
              </a:rPr>
              <a:t>Faster payment</a:t>
            </a:r>
            <a:endParaRPr sz="2400">
              <a:latin typeface="Arial"/>
              <a:ea typeface="Arial"/>
              <a:cs typeface="Arial"/>
              <a:sym typeface="Arial"/>
            </a:endParaRPr>
          </a:p>
          <a:p>
            <a:pPr indent="-342900" lvl="0" marL="342900" rtl="0" algn="l">
              <a:lnSpc>
                <a:spcPct val="115000"/>
              </a:lnSpc>
              <a:spcBef>
                <a:spcPts val="1800"/>
              </a:spcBef>
              <a:spcAft>
                <a:spcPts val="0"/>
              </a:spcAft>
              <a:buClr>
                <a:schemeClr val="dk1"/>
              </a:buClr>
              <a:buSzPts val="1000"/>
              <a:buFont typeface="Noto Sans Symbols"/>
              <a:buChar char="🕐"/>
            </a:pPr>
            <a:r>
              <a:rPr lang="en-US" sz="2400">
                <a:latin typeface="Arial"/>
                <a:ea typeface="Arial"/>
                <a:cs typeface="Arial"/>
                <a:sym typeface="Arial"/>
              </a:rPr>
              <a:t>Improved management information</a:t>
            </a:r>
            <a:endParaRPr sz="2400">
              <a:latin typeface="Arial"/>
              <a:ea typeface="Arial"/>
              <a:cs typeface="Arial"/>
              <a:sym typeface="Arial"/>
            </a:endParaRPr>
          </a:p>
          <a:p>
            <a:pPr indent="0" lvl="0" marL="0" rtl="0" algn="l">
              <a:lnSpc>
                <a:spcPct val="120000"/>
              </a:lnSpc>
              <a:spcBef>
                <a:spcPts val="1800"/>
              </a:spcBef>
              <a:spcAft>
                <a:spcPts val="0"/>
              </a:spcAft>
              <a:buClr>
                <a:schemeClr val="dk1"/>
              </a:buClr>
              <a:buSzPts val="1800"/>
              <a:buNone/>
            </a:pPr>
            <a:r>
              <a:t/>
            </a:r>
            <a:endParaRPr/>
          </a:p>
        </p:txBody>
      </p:sp>
      <p:sp>
        <p:nvSpPr>
          <p:cNvPr id="302" name="Google Shape;302;p25"/>
          <p:cNvSpPr/>
          <p:nvPr/>
        </p:nvSpPr>
        <p:spPr>
          <a:xfrm>
            <a:off x="8703268" y="3431554"/>
            <a:ext cx="3488732" cy="3432751"/>
          </a:xfrm>
          <a:custGeom>
            <a:rect b="b" l="l" r="r" t="t"/>
            <a:pathLst>
              <a:path extrusionOk="0" h="3432751" w="3488732">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pic>
        <p:nvPicPr>
          <p:cNvPr descr="Sunset silhouette of scaffolding in construction site" id="303" name="Google Shape;303;p25"/>
          <p:cNvPicPr preferRelativeResize="0"/>
          <p:nvPr/>
        </p:nvPicPr>
        <p:blipFill rotWithShape="1">
          <a:blip r:embed="rId3">
            <a:alphaModFix/>
          </a:blip>
          <a:srcRect b="7" l="31250" r="17936" t="0"/>
          <a:stretch/>
        </p:blipFill>
        <p:spPr>
          <a:xfrm>
            <a:off x="6967018" y="10"/>
            <a:ext cx="5224982" cy="6863174"/>
          </a:xfrm>
          <a:custGeom>
            <a:rect b="b" l="l" r="r" t="t"/>
            <a:pathLst>
              <a:path extrusionOk="0" h="6846790" w="5224982">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7" name="Shape 307"/>
        <p:cNvGrpSpPr/>
        <p:nvPr/>
      </p:nvGrpSpPr>
      <p:grpSpPr>
        <a:xfrm>
          <a:off x="0" y="0"/>
          <a:ext cx="0" cy="0"/>
          <a:chOff x="0" y="0"/>
          <a:chExt cx="0" cy="0"/>
        </a:xfrm>
      </p:grpSpPr>
      <p:sp>
        <p:nvSpPr>
          <p:cNvPr id="308" name="Google Shape;308;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09" name="Google Shape;309;p26"/>
          <p:cNvSpPr txBox="1"/>
          <p:nvPr>
            <p:ph idx="4294967295" type="ctrTitle"/>
          </p:nvPr>
        </p:nvSpPr>
        <p:spPr>
          <a:xfrm>
            <a:off x="288759" y="1597960"/>
            <a:ext cx="3790020" cy="3555931"/>
          </a:xfrm>
          <a:prstGeom prst="rect">
            <a:avLst/>
          </a:prstGeom>
          <a:noFill/>
          <a:ln>
            <a:noFill/>
          </a:ln>
        </p:spPr>
        <p:txBody>
          <a:bodyPr anchorCtr="0" anchor="t"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Risk of using ICT in Procurement </a:t>
            </a:r>
            <a:endParaRPr b="1" i="0" sz="3200" u="none" cap="none" strike="noStrike">
              <a:solidFill>
                <a:schemeClr val="dk1"/>
              </a:solidFill>
              <a:latin typeface="Arial"/>
              <a:ea typeface="Arial"/>
              <a:cs typeface="Arial"/>
              <a:sym typeface="Arial"/>
            </a:endParaRPr>
          </a:p>
        </p:txBody>
      </p:sp>
      <p:sp>
        <p:nvSpPr>
          <p:cNvPr id="310" name="Google Shape;310;p26"/>
          <p:cNvSpPr/>
          <p:nvPr/>
        </p:nvSpPr>
        <p:spPr>
          <a:xfrm>
            <a:off x="8803792"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11" name="Google Shape;311;p26"/>
          <p:cNvSpPr txBox="1"/>
          <p:nvPr>
            <p:ph idx="1" type="body"/>
          </p:nvPr>
        </p:nvSpPr>
        <p:spPr>
          <a:xfrm>
            <a:off x="4572000" y="1383632"/>
            <a:ext cx="6455465" cy="4557198"/>
          </a:xfrm>
          <a:prstGeom prst="rect">
            <a:avLst/>
          </a:prstGeom>
          <a:noFill/>
          <a:ln>
            <a:noFill/>
          </a:ln>
        </p:spPr>
        <p:txBody>
          <a:bodyPr anchorCtr="0" anchor="t" bIns="45700" lIns="91425" spcFirstLastPara="1" rIns="91425" wrap="square" tIns="45700">
            <a:normAutofit/>
          </a:bodyPr>
          <a:lstStyle/>
          <a:p>
            <a:pPr indent="-228600" lvl="0" marL="228600" rtl="0" algn="just">
              <a:lnSpc>
                <a:spcPct val="115000"/>
              </a:lnSpc>
              <a:spcBef>
                <a:spcPts val="0"/>
              </a:spcBef>
              <a:spcAft>
                <a:spcPts val="0"/>
              </a:spcAft>
              <a:buClr>
                <a:schemeClr val="dk1"/>
              </a:buClr>
              <a:buSzPts val="1800"/>
              <a:buChar char="•"/>
            </a:pPr>
            <a:r>
              <a:rPr b="1" lang="en-US" sz="1800">
                <a:latin typeface="Times New Roman"/>
                <a:ea typeface="Times New Roman"/>
                <a:cs typeface="Times New Roman"/>
                <a:sym typeface="Times New Roman"/>
              </a:rPr>
              <a:t>Data Security and Privacy Risks</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E-Procurement systems handle sensitive information such as financial data, supplier details, and contract terms. </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A breach or unauthorized access could lead to data theft, manipulation, or loss, compromising both organizational integrity and supplier relationships. Organizations must enforce strict security measures, such as encryption, firewalls, and regular audits, to protect data.</a:t>
            </a:r>
            <a:endParaRPr sz="1800">
              <a:latin typeface="Arial"/>
              <a:ea typeface="Arial"/>
              <a:cs typeface="Arial"/>
              <a:sym typeface="Arial"/>
            </a:endParaRPr>
          </a:p>
          <a:p>
            <a:pPr indent="-114300" lvl="0" marL="228600" rtl="0" algn="l">
              <a:lnSpc>
                <a:spcPct val="120000"/>
              </a:lnSpc>
              <a:spcBef>
                <a:spcPts val="1800"/>
              </a:spcBef>
              <a:spcAft>
                <a:spcPts val="0"/>
              </a:spcAft>
              <a:buClr>
                <a:schemeClr val="dk1"/>
              </a:buClr>
              <a:buSzPts val="18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5" name="Shape 315"/>
        <p:cNvGrpSpPr/>
        <p:nvPr/>
      </p:nvGrpSpPr>
      <p:grpSpPr>
        <a:xfrm>
          <a:off x="0" y="0"/>
          <a:ext cx="0" cy="0"/>
          <a:chOff x="0" y="0"/>
          <a:chExt cx="0" cy="0"/>
        </a:xfrm>
      </p:grpSpPr>
      <p:sp>
        <p:nvSpPr>
          <p:cNvPr id="316" name="Google Shape;316;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17" name="Google Shape;317;p27"/>
          <p:cNvSpPr txBox="1"/>
          <p:nvPr>
            <p:ph idx="4294967295" type="ctrTitle"/>
          </p:nvPr>
        </p:nvSpPr>
        <p:spPr>
          <a:xfrm>
            <a:off x="288759" y="1597960"/>
            <a:ext cx="3790020" cy="3555931"/>
          </a:xfrm>
          <a:prstGeom prst="rect">
            <a:avLst/>
          </a:prstGeom>
          <a:noFill/>
          <a:ln>
            <a:noFill/>
          </a:ln>
        </p:spPr>
        <p:txBody>
          <a:bodyPr anchorCtr="0" anchor="t"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Risk of using ICT in Procurement </a:t>
            </a:r>
            <a:endParaRPr b="1" i="0" sz="3200" u="none" cap="none" strike="noStrike">
              <a:solidFill>
                <a:schemeClr val="dk1"/>
              </a:solidFill>
              <a:latin typeface="Arial"/>
              <a:ea typeface="Arial"/>
              <a:cs typeface="Arial"/>
              <a:sym typeface="Arial"/>
            </a:endParaRPr>
          </a:p>
        </p:txBody>
      </p:sp>
      <p:sp>
        <p:nvSpPr>
          <p:cNvPr id="318" name="Google Shape;318;p27"/>
          <p:cNvSpPr/>
          <p:nvPr/>
        </p:nvSpPr>
        <p:spPr>
          <a:xfrm>
            <a:off x="8803792"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19" name="Google Shape;319;p27"/>
          <p:cNvSpPr txBox="1"/>
          <p:nvPr>
            <p:ph idx="1" type="body"/>
          </p:nvPr>
        </p:nvSpPr>
        <p:spPr>
          <a:xfrm>
            <a:off x="4572000" y="1383632"/>
            <a:ext cx="6455465" cy="4557198"/>
          </a:xfrm>
          <a:prstGeom prst="rect">
            <a:avLst/>
          </a:prstGeom>
          <a:noFill/>
          <a:ln>
            <a:noFill/>
          </a:ln>
        </p:spPr>
        <p:txBody>
          <a:bodyPr anchorCtr="0" anchor="t" bIns="45700" lIns="91425" spcFirstLastPara="1" rIns="91425" wrap="square" tIns="45700">
            <a:normAutofit/>
          </a:bodyPr>
          <a:lstStyle/>
          <a:p>
            <a:pPr indent="-228600" lvl="0" marL="228600" rtl="0" algn="just">
              <a:lnSpc>
                <a:spcPct val="115000"/>
              </a:lnSpc>
              <a:spcBef>
                <a:spcPts val="0"/>
              </a:spcBef>
              <a:spcAft>
                <a:spcPts val="0"/>
              </a:spcAft>
              <a:buClr>
                <a:schemeClr val="dk1"/>
              </a:buClr>
              <a:buSzPts val="1800"/>
              <a:buChar char="•"/>
            </a:pPr>
            <a:r>
              <a:rPr b="1" lang="en-US" sz="1800">
                <a:latin typeface="Times New Roman"/>
                <a:ea typeface="Times New Roman"/>
                <a:cs typeface="Times New Roman"/>
                <a:sym typeface="Times New Roman"/>
              </a:rPr>
              <a:t>Cybersecurity Threats</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ICT systems are vulnerable to various cyber threats, including malware, phishing attacks, and ransomware, which could disrupt procurement operations. </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A cyber-attack might delay purchasing processes, corrupt important data, or even halt operations. Robust cybersecurity protocols, employee training, and regular software updates are essential to mitigate these risks.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3" name="Shape 323"/>
        <p:cNvGrpSpPr/>
        <p:nvPr/>
      </p:nvGrpSpPr>
      <p:grpSpPr>
        <a:xfrm>
          <a:off x="0" y="0"/>
          <a:ext cx="0" cy="0"/>
          <a:chOff x="0" y="0"/>
          <a:chExt cx="0" cy="0"/>
        </a:xfrm>
      </p:grpSpPr>
      <p:sp>
        <p:nvSpPr>
          <p:cNvPr id="324" name="Google Shape;324;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25" name="Google Shape;325;p28"/>
          <p:cNvSpPr txBox="1"/>
          <p:nvPr>
            <p:ph idx="4294967295" type="ctrTitle"/>
          </p:nvPr>
        </p:nvSpPr>
        <p:spPr>
          <a:xfrm>
            <a:off x="288759" y="1597960"/>
            <a:ext cx="3790020" cy="3555931"/>
          </a:xfrm>
          <a:prstGeom prst="rect">
            <a:avLst/>
          </a:prstGeom>
          <a:noFill/>
          <a:ln>
            <a:noFill/>
          </a:ln>
        </p:spPr>
        <p:txBody>
          <a:bodyPr anchorCtr="0" anchor="t"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Risk of using ICT in Procurement </a:t>
            </a:r>
            <a:endParaRPr b="1" i="0" sz="3200" u="none" cap="none" strike="noStrike">
              <a:solidFill>
                <a:schemeClr val="dk1"/>
              </a:solidFill>
              <a:latin typeface="Arial"/>
              <a:ea typeface="Arial"/>
              <a:cs typeface="Arial"/>
              <a:sym typeface="Arial"/>
            </a:endParaRPr>
          </a:p>
        </p:txBody>
      </p:sp>
      <p:sp>
        <p:nvSpPr>
          <p:cNvPr id="326" name="Google Shape;326;p28"/>
          <p:cNvSpPr/>
          <p:nvPr/>
        </p:nvSpPr>
        <p:spPr>
          <a:xfrm>
            <a:off x="8803792"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27" name="Google Shape;327;p28"/>
          <p:cNvSpPr txBox="1"/>
          <p:nvPr>
            <p:ph idx="1" type="body"/>
          </p:nvPr>
        </p:nvSpPr>
        <p:spPr>
          <a:xfrm>
            <a:off x="4572000" y="1383632"/>
            <a:ext cx="6455465" cy="4557198"/>
          </a:xfrm>
          <a:prstGeom prst="rect">
            <a:avLst/>
          </a:prstGeom>
          <a:noFill/>
          <a:ln>
            <a:noFill/>
          </a:ln>
        </p:spPr>
        <p:txBody>
          <a:bodyPr anchorCtr="0" anchor="t" bIns="45700" lIns="91425" spcFirstLastPara="1" rIns="91425" wrap="square" tIns="45700">
            <a:normAutofit/>
          </a:bodyPr>
          <a:lstStyle/>
          <a:p>
            <a:pPr indent="-228600" lvl="0" marL="228600" rtl="0" algn="just">
              <a:lnSpc>
                <a:spcPct val="115000"/>
              </a:lnSpc>
              <a:spcBef>
                <a:spcPts val="0"/>
              </a:spcBef>
              <a:spcAft>
                <a:spcPts val="0"/>
              </a:spcAft>
              <a:buClr>
                <a:schemeClr val="dk1"/>
              </a:buClr>
              <a:buSzPts val="1800"/>
              <a:buChar char="•"/>
            </a:pPr>
            <a:r>
              <a:rPr b="1" lang="en-US" sz="1800">
                <a:latin typeface="Times New Roman"/>
                <a:ea typeface="Times New Roman"/>
                <a:cs typeface="Times New Roman"/>
                <a:sym typeface="Times New Roman"/>
              </a:rPr>
              <a:t>System Downtime and Reliability Issues</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E-Procurement platforms require consistent uptime for smooth operations. System crashes, network outages, or software failures can lead to downtime, delaying procurement processes and affecting supplier relationships.</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 Backup systems, regular maintenance, and reliable IT support are necessary to reduce the impact of potential system failures.</a:t>
            </a:r>
            <a:endParaRPr sz="1800">
              <a:latin typeface="Arial"/>
              <a:ea typeface="Arial"/>
              <a:cs typeface="Arial"/>
              <a:sym typeface="Arial"/>
            </a:endParaRPr>
          </a:p>
          <a:p>
            <a:pPr indent="-114300" lvl="0" marL="228600" rtl="0" algn="l">
              <a:lnSpc>
                <a:spcPct val="120000"/>
              </a:lnSpc>
              <a:spcBef>
                <a:spcPts val="1800"/>
              </a:spcBef>
              <a:spcAft>
                <a:spcPts val="0"/>
              </a:spcAft>
              <a:buClr>
                <a:schemeClr val="dk1"/>
              </a:buClr>
              <a:buSzPts val="18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1" name="Shape 331"/>
        <p:cNvGrpSpPr/>
        <p:nvPr/>
      </p:nvGrpSpPr>
      <p:grpSpPr>
        <a:xfrm>
          <a:off x="0" y="0"/>
          <a:ext cx="0" cy="0"/>
          <a:chOff x="0" y="0"/>
          <a:chExt cx="0" cy="0"/>
        </a:xfrm>
      </p:grpSpPr>
      <p:sp>
        <p:nvSpPr>
          <p:cNvPr id="332" name="Google Shape;332;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33" name="Google Shape;333;p29"/>
          <p:cNvSpPr txBox="1"/>
          <p:nvPr>
            <p:ph idx="4294967295" type="ctrTitle"/>
          </p:nvPr>
        </p:nvSpPr>
        <p:spPr>
          <a:xfrm>
            <a:off x="288759" y="1597960"/>
            <a:ext cx="3790020" cy="3555931"/>
          </a:xfrm>
          <a:prstGeom prst="rect">
            <a:avLst/>
          </a:prstGeom>
          <a:noFill/>
          <a:ln>
            <a:noFill/>
          </a:ln>
        </p:spPr>
        <p:txBody>
          <a:bodyPr anchorCtr="0" anchor="t"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Risk of using ICT in Procurement </a:t>
            </a:r>
            <a:endParaRPr b="1" i="0" sz="3200" u="none" cap="none" strike="noStrike">
              <a:solidFill>
                <a:schemeClr val="dk1"/>
              </a:solidFill>
              <a:latin typeface="Arial"/>
              <a:ea typeface="Arial"/>
              <a:cs typeface="Arial"/>
              <a:sym typeface="Arial"/>
            </a:endParaRPr>
          </a:p>
        </p:txBody>
      </p:sp>
      <p:sp>
        <p:nvSpPr>
          <p:cNvPr id="334" name="Google Shape;334;p29"/>
          <p:cNvSpPr/>
          <p:nvPr/>
        </p:nvSpPr>
        <p:spPr>
          <a:xfrm>
            <a:off x="8803792"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35" name="Google Shape;335;p29"/>
          <p:cNvSpPr txBox="1"/>
          <p:nvPr>
            <p:ph idx="1" type="body"/>
          </p:nvPr>
        </p:nvSpPr>
        <p:spPr>
          <a:xfrm>
            <a:off x="4572000" y="1022684"/>
            <a:ext cx="6455465" cy="4918146"/>
          </a:xfrm>
          <a:prstGeom prst="rect">
            <a:avLst/>
          </a:prstGeom>
          <a:noFill/>
          <a:ln>
            <a:noFill/>
          </a:ln>
        </p:spPr>
        <p:txBody>
          <a:bodyPr anchorCtr="0" anchor="t" bIns="45700" lIns="91425" spcFirstLastPara="1" rIns="91425" wrap="square" tIns="45700">
            <a:normAutofit/>
          </a:bodyPr>
          <a:lstStyle/>
          <a:p>
            <a:pPr indent="-228600" lvl="0" marL="228600" rtl="0" algn="just">
              <a:lnSpc>
                <a:spcPct val="115000"/>
              </a:lnSpc>
              <a:spcBef>
                <a:spcPts val="0"/>
              </a:spcBef>
              <a:spcAft>
                <a:spcPts val="0"/>
              </a:spcAft>
              <a:buClr>
                <a:schemeClr val="dk1"/>
              </a:buClr>
              <a:buSzPts val="1800"/>
              <a:buChar char="•"/>
            </a:pPr>
            <a:r>
              <a:rPr b="1" lang="en-US" sz="1800">
                <a:latin typeface="Times New Roman"/>
                <a:ea typeface="Times New Roman"/>
                <a:cs typeface="Times New Roman"/>
                <a:sym typeface="Times New Roman"/>
              </a:rPr>
              <a:t>Compliance and Legal Risks</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E-Procurement systems must comply with local and international regulations regarding data handling, privacy, and electronic transactions. </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Non-compliance could lead to legal consequences, fines, or reputational damage. </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Regularly updating procurement practices to meet regulatory standards and conducting compliance checks can help manage these risks..</a:t>
            </a:r>
            <a:endParaRPr sz="1800">
              <a:latin typeface="Arial"/>
              <a:ea typeface="Arial"/>
              <a:cs typeface="Arial"/>
              <a:sym typeface="Arial"/>
            </a:endParaRPr>
          </a:p>
          <a:p>
            <a:pPr indent="-114300" lvl="0" marL="228600" rtl="0" algn="l">
              <a:lnSpc>
                <a:spcPct val="120000"/>
              </a:lnSpc>
              <a:spcBef>
                <a:spcPts val="1800"/>
              </a:spcBef>
              <a:spcAft>
                <a:spcPts val="0"/>
              </a:spcAft>
              <a:buClr>
                <a:schemeClr val="dk1"/>
              </a:buClr>
              <a:buSzPts val="18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9" name="Shape 339"/>
        <p:cNvGrpSpPr/>
        <p:nvPr/>
      </p:nvGrpSpPr>
      <p:grpSpPr>
        <a:xfrm>
          <a:off x="0" y="0"/>
          <a:ext cx="0" cy="0"/>
          <a:chOff x="0" y="0"/>
          <a:chExt cx="0" cy="0"/>
        </a:xfrm>
      </p:grpSpPr>
      <p:sp>
        <p:nvSpPr>
          <p:cNvPr id="340" name="Google Shape;340;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41" name="Google Shape;341;p30"/>
          <p:cNvSpPr txBox="1"/>
          <p:nvPr>
            <p:ph idx="4294967295" type="ctrTitle"/>
          </p:nvPr>
        </p:nvSpPr>
        <p:spPr>
          <a:xfrm>
            <a:off x="288759" y="1597960"/>
            <a:ext cx="3790020" cy="3555931"/>
          </a:xfrm>
          <a:prstGeom prst="rect">
            <a:avLst/>
          </a:prstGeom>
          <a:noFill/>
          <a:ln>
            <a:noFill/>
          </a:ln>
        </p:spPr>
        <p:txBody>
          <a:bodyPr anchorCtr="0" anchor="t" bIns="45700" lIns="91425" spcFirstLastPara="1" rIns="91425" wrap="square" tIns="45700">
            <a:normAutofit/>
          </a:bodyPr>
          <a:lstStyle/>
          <a:p>
            <a:pPr indent="0" lvl="0" marL="0" marR="0" rtl="0" algn="l">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Risk of using ICT in Procurement </a:t>
            </a:r>
            <a:endParaRPr b="1" i="0" sz="3200" u="none" cap="none" strike="noStrike">
              <a:solidFill>
                <a:schemeClr val="dk1"/>
              </a:solidFill>
              <a:latin typeface="Arial"/>
              <a:ea typeface="Arial"/>
              <a:cs typeface="Arial"/>
              <a:sym typeface="Arial"/>
            </a:endParaRPr>
          </a:p>
        </p:txBody>
      </p:sp>
      <p:sp>
        <p:nvSpPr>
          <p:cNvPr id="342" name="Google Shape;342;p30"/>
          <p:cNvSpPr/>
          <p:nvPr/>
        </p:nvSpPr>
        <p:spPr>
          <a:xfrm>
            <a:off x="8803792"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43" name="Google Shape;343;p30"/>
          <p:cNvSpPr txBox="1"/>
          <p:nvPr>
            <p:ph idx="1" type="body"/>
          </p:nvPr>
        </p:nvSpPr>
        <p:spPr>
          <a:xfrm>
            <a:off x="4572000" y="1383632"/>
            <a:ext cx="6455465" cy="4557198"/>
          </a:xfrm>
          <a:prstGeom prst="rect">
            <a:avLst/>
          </a:prstGeom>
          <a:noFill/>
          <a:ln>
            <a:noFill/>
          </a:ln>
        </p:spPr>
        <p:txBody>
          <a:bodyPr anchorCtr="0" anchor="t" bIns="45700" lIns="91425" spcFirstLastPara="1" rIns="91425" wrap="square" tIns="45700">
            <a:normAutofit/>
          </a:bodyPr>
          <a:lstStyle/>
          <a:p>
            <a:pPr indent="-228600" lvl="0" marL="228600" rtl="0" algn="just">
              <a:lnSpc>
                <a:spcPct val="115000"/>
              </a:lnSpc>
              <a:spcBef>
                <a:spcPts val="0"/>
              </a:spcBef>
              <a:spcAft>
                <a:spcPts val="0"/>
              </a:spcAft>
              <a:buClr>
                <a:schemeClr val="dk1"/>
              </a:buClr>
              <a:buSzPts val="1800"/>
              <a:buChar char="•"/>
            </a:pPr>
            <a:r>
              <a:rPr b="1" lang="en-US" sz="1800">
                <a:latin typeface="Times New Roman"/>
                <a:ea typeface="Times New Roman"/>
                <a:cs typeface="Times New Roman"/>
                <a:sym typeface="Times New Roman"/>
              </a:rPr>
              <a:t>Data Integrity and Accuracy Risks</a:t>
            </a:r>
            <a:endParaRPr/>
          </a:p>
          <a:p>
            <a:pPr indent="-228600" lvl="0" marL="228600" rtl="0" algn="just">
              <a:lnSpc>
                <a:spcPct val="115000"/>
              </a:lnSpc>
              <a:spcBef>
                <a:spcPts val="1800"/>
              </a:spcBef>
              <a:spcAft>
                <a:spcPts val="0"/>
              </a:spcAft>
              <a:buClr>
                <a:schemeClr val="dk1"/>
              </a:buClr>
              <a:buSzPts val="1800"/>
              <a:buChar char="•"/>
            </a:pPr>
            <a:r>
              <a:rPr b="1" lang="en-US" sz="1800">
                <a:latin typeface="Times New Roman"/>
                <a:ea typeface="Times New Roman"/>
                <a:cs typeface="Times New Roman"/>
                <a:sym typeface="Times New Roman"/>
              </a:rPr>
              <a:t> </a:t>
            </a:r>
            <a:r>
              <a:rPr lang="en-US" sz="1800">
                <a:latin typeface="Times New Roman"/>
                <a:ea typeface="Times New Roman"/>
                <a:cs typeface="Times New Roman"/>
                <a:sym typeface="Times New Roman"/>
              </a:rPr>
              <a:t>Errors in data entry, outdated information, or inconsistencies between systems can lead to inaccurate procurement data, which affects decision-making and supplier evaluations.</a:t>
            </a:r>
            <a:endParaRPr/>
          </a:p>
          <a:p>
            <a:pPr indent="-228600" lvl="0" marL="228600" rtl="0" algn="just">
              <a:lnSpc>
                <a:spcPct val="115000"/>
              </a:lnSpc>
              <a:spcBef>
                <a:spcPts val="1800"/>
              </a:spcBef>
              <a:spcAft>
                <a:spcPts val="0"/>
              </a:spcAft>
              <a:buClr>
                <a:schemeClr val="dk1"/>
              </a:buClr>
              <a:buSzPts val="1800"/>
              <a:buChar char="•"/>
            </a:pPr>
            <a:r>
              <a:rPr lang="en-US" sz="1800">
                <a:latin typeface="Times New Roman"/>
                <a:ea typeface="Times New Roman"/>
                <a:cs typeface="Times New Roman"/>
                <a:sym typeface="Times New Roman"/>
              </a:rPr>
              <a:t> Ensuring data quality through routine audits, validation checks, and integration between systems can mitigate issues related to data integrity.</a:t>
            </a:r>
            <a:endParaRPr sz="1800">
              <a:latin typeface="Arial"/>
              <a:ea typeface="Arial"/>
              <a:cs typeface="Arial"/>
              <a:sym typeface="Arial"/>
            </a:endParaRPr>
          </a:p>
          <a:p>
            <a:pPr indent="-114300" lvl="0" marL="228600" rtl="0" algn="l">
              <a:lnSpc>
                <a:spcPct val="120000"/>
              </a:lnSpc>
              <a:spcBef>
                <a:spcPts val="1800"/>
              </a:spcBef>
              <a:spcAft>
                <a:spcPts val="0"/>
              </a:spcAft>
              <a:buClr>
                <a:schemeClr val="dk1"/>
              </a:buClr>
              <a:buSzPts val="18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7" name="Shape 347"/>
        <p:cNvGrpSpPr/>
        <p:nvPr/>
      </p:nvGrpSpPr>
      <p:grpSpPr>
        <a:xfrm>
          <a:off x="0" y="0"/>
          <a:ext cx="0" cy="0"/>
          <a:chOff x="0" y="0"/>
          <a:chExt cx="0" cy="0"/>
        </a:xfrm>
      </p:grpSpPr>
      <p:sp>
        <p:nvSpPr>
          <p:cNvPr id="348" name="Google Shape;348;p31"/>
          <p:cNvSpPr/>
          <p:nvPr/>
        </p:nvSpPr>
        <p:spPr>
          <a:xfrm>
            <a:off x="0" y="0"/>
            <a:ext cx="12192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49" name="Google Shape;349;p31"/>
          <p:cNvSpPr/>
          <p:nvPr/>
        </p:nvSpPr>
        <p:spPr>
          <a:xfrm>
            <a:off x="0" y="3529852"/>
            <a:ext cx="6736976" cy="3328145"/>
          </a:xfrm>
          <a:prstGeom prst="rect">
            <a:avLst/>
          </a:pr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50" name="Google Shape;350;p31"/>
          <p:cNvSpPr/>
          <p:nvPr/>
        </p:nvSpPr>
        <p:spPr>
          <a:xfrm>
            <a:off x="0" y="2"/>
            <a:ext cx="3414824" cy="6864873"/>
          </a:xfrm>
          <a:custGeom>
            <a:rect b="b" l="l" r="r" t="t"/>
            <a:pathLst>
              <a:path extrusionOk="0" h="6864873" w="3414824">
                <a:moveTo>
                  <a:pt x="0" y="3376141"/>
                </a:moveTo>
                <a:lnTo>
                  <a:pt x="3414824" y="3376141"/>
                </a:lnTo>
                <a:cubicBezTo>
                  <a:pt x="3414824" y="5302914"/>
                  <a:pt x="1885955" y="6864873"/>
                  <a:pt x="0" y="6864873"/>
                </a:cubicBezTo>
                <a:close/>
                <a:moveTo>
                  <a:pt x="2" y="0"/>
                </a:moveTo>
                <a:lnTo>
                  <a:pt x="3414824" y="0"/>
                </a:lnTo>
                <a:lnTo>
                  <a:pt x="3414824" y="3376140"/>
                </a:lnTo>
                <a:lnTo>
                  <a:pt x="2" y="337614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51" name="Google Shape;351;p31"/>
          <p:cNvSpPr txBox="1"/>
          <p:nvPr>
            <p:ph idx="4294967295" type="ctrTitle"/>
          </p:nvPr>
        </p:nvSpPr>
        <p:spPr>
          <a:xfrm>
            <a:off x="752476" y="1597958"/>
            <a:ext cx="2401165" cy="2491904"/>
          </a:xfrm>
          <a:prstGeom prst="rect">
            <a:avLst/>
          </a:prstGeom>
          <a:noFill/>
          <a:ln>
            <a:noFill/>
          </a:ln>
        </p:spPr>
        <p:txBody>
          <a:bodyPr anchorCtr="0" anchor="t" bIns="45700" lIns="91425" spcFirstLastPara="1" rIns="91425" wrap="square" tIns="45700">
            <a:normAutofit/>
          </a:bodyPr>
          <a:lstStyle/>
          <a:p>
            <a:pPr indent="0" lvl="0" marL="0" marR="0" rtl="0" algn="l">
              <a:lnSpc>
                <a:spcPct val="110000"/>
              </a:lnSpc>
              <a:spcBef>
                <a:spcPts val="0"/>
              </a:spcBef>
              <a:spcAft>
                <a:spcPts val="0"/>
              </a:spcAft>
              <a:buClr>
                <a:schemeClr val="dk1"/>
              </a:buClr>
              <a:buSzPts val="2400"/>
              <a:buFont typeface="Avenir"/>
              <a:buNone/>
            </a:pPr>
            <a:r>
              <a:rPr b="1" i="0" lang="en-US" sz="2400" u="none" cap="none" strike="noStrike">
                <a:solidFill>
                  <a:schemeClr val="dk1"/>
                </a:solidFill>
                <a:latin typeface="Avenir"/>
                <a:ea typeface="Avenir"/>
                <a:cs typeface="Avenir"/>
                <a:sym typeface="Avenir"/>
              </a:rPr>
              <a:t>Conclusion</a:t>
            </a:r>
            <a:endParaRPr/>
          </a:p>
        </p:txBody>
      </p:sp>
      <p:sp>
        <p:nvSpPr>
          <p:cNvPr id="352" name="Google Shape;352;p31"/>
          <p:cNvSpPr/>
          <p:nvPr/>
        </p:nvSpPr>
        <p:spPr>
          <a:xfrm>
            <a:off x="3414823" y="-6876"/>
            <a:ext cx="8777176" cy="6871754"/>
          </a:xfrm>
          <a:custGeom>
            <a:rect b="b" l="l" r="r" t="t"/>
            <a:pathLst>
              <a:path extrusionOk="0" h="6871754" w="8777176">
                <a:moveTo>
                  <a:pt x="0" y="0"/>
                </a:moveTo>
                <a:lnTo>
                  <a:pt x="3414822" y="0"/>
                </a:lnTo>
                <a:lnTo>
                  <a:pt x="3414822" y="6875"/>
                </a:lnTo>
                <a:lnTo>
                  <a:pt x="8777176" y="6875"/>
                </a:lnTo>
                <a:lnTo>
                  <a:pt x="8777176" y="6871754"/>
                </a:lnTo>
                <a:lnTo>
                  <a:pt x="3251085" y="6871754"/>
                </a:lnTo>
                <a:lnTo>
                  <a:pt x="3251085" y="6860643"/>
                </a:lnTo>
                <a:lnTo>
                  <a:pt x="3239098" y="6860334"/>
                </a:lnTo>
                <a:cubicBezTo>
                  <a:pt x="1434808" y="6766895"/>
                  <a:pt x="0" y="5242703"/>
                  <a:pt x="0" y="3376141"/>
                </a:cubicBezTo>
                <a:lnTo>
                  <a:pt x="3251085" y="3376141"/>
                </a:lnTo>
                <a:lnTo>
                  <a:pt x="3251085" y="3376140"/>
                </a:lnTo>
                <a:lnTo>
                  <a:pt x="0" y="3376140"/>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grpSp>
        <p:nvGrpSpPr>
          <p:cNvPr id="353" name="Google Shape;353;p31"/>
          <p:cNvGrpSpPr/>
          <p:nvPr/>
        </p:nvGrpSpPr>
        <p:grpSpPr>
          <a:xfrm>
            <a:off x="3371461" y="869055"/>
            <a:ext cx="7222324" cy="2803139"/>
            <a:chOff x="2973" y="977340"/>
            <a:chExt cx="7222324" cy="2803139"/>
          </a:xfrm>
        </p:grpSpPr>
        <p:sp>
          <p:nvSpPr>
            <p:cNvPr id="354" name="Google Shape;354;p31"/>
            <p:cNvSpPr/>
            <p:nvPr/>
          </p:nvSpPr>
          <p:spPr>
            <a:xfrm>
              <a:off x="314212" y="977340"/>
              <a:ext cx="973617" cy="973617"/>
            </a:xfrm>
            <a:prstGeom prst="round2DiagRect">
              <a:avLst>
                <a:gd fmla="val 29727" name="adj1"/>
                <a:gd fmla="val 0" name="adj2"/>
              </a:avLst>
            </a:prstGeom>
            <a:solidFill>
              <a:srgbClr val="B039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1"/>
            <p:cNvSpPr/>
            <p:nvPr/>
          </p:nvSpPr>
          <p:spPr>
            <a:xfrm>
              <a:off x="521704" y="1184832"/>
              <a:ext cx="558632" cy="55863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1"/>
            <p:cNvSpPr/>
            <p:nvPr/>
          </p:nvSpPr>
          <p:spPr>
            <a:xfrm>
              <a:off x="2973" y="2254215"/>
              <a:ext cx="1596093" cy="152626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1"/>
            <p:cNvSpPr txBox="1"/>
            <p:nvPr/>
          </p:nvSpPr>
          <p:spPr>
            <a:xfrm>
              <a:off x="2973" y="2254215"/>
              <a:ext cx="1596093" cy="1526264"/>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100"/>
                <a:buFont typeface="Avenir"/>
                <a:buNone/>
              </a:pPr>
              <a:r>
                <a:rPr b="0" i="0" lang="en-US" sz="1100" u="none" cap="none" strike="noStrike">
                  <a:solidFill>
                    <a:schemeClr val="dk1"/>
                  </a:solidFill>
                  <a:latin typeface="Avenir"/>
                  <a:ea typeface="Avenir"/>
                  <a:cs typeface="Avenir"/>
                  <a:sym typeface="Avenir"/>
                </a:rPr>
                <a:t>WHILE ICT OFFERS NUMEROUS ADVANTAGES, SUCH AS STREAMLINED PROCESSES, IMPROVED TRANSPARENCY, AND ACCESS TO A BROADER SUPPLIER BASE, IT ALSO PRESENTS UNIQUE RISKS.</a:t>
              </a:r>
              <a:endParaRPr b="0" i="0" sz="1100" u="none" cap="none" strike="noStrike">
                <a:solidFill>
                  <a:schemeClr val="dk1"/>
                </a:solidFill>
                <a:latin typeface="Avenir"/>
                <a:ea typeface="Avenir"/>
                <a:cs typeface="Avenir"/>
                <a:sym typeface="Avenir"/>
              </a:endParaRPr>
            </a:p>
          </p:txBody>
        </p:sp>
        <p:sp>
          <p:nvSpPr>
            <p:cNvPr id="358" name="Google Shape;358;p31"/>
            <p:cNvSpPr/>
            <p:nvPr/>
          </p:nvSpPr>
          <p:spPr>
            <a:xfrm>
              <a:off x="2189622" y="977340"/>
              <a:ext cx="973617" cy="973617"/>
            </a:xfrm>
            <a:prstGeom prst="round2DiagRect">
              <a:avLst>
                <a:gd fmla="val 29727" name="adj1"/>
                <a:gd fmla="val 0" name="adj2"/>
              </a:avLst>
            </a:prstGeom>
            <a:solidFill>
              <a:srgbClr val="C24CA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1"/>
            <p:cNvSpPr/>
            <p:nvPr/>
          </p:nvSpPr>
          <p:spPr>
            <a:xfrm>
              <a:off x="2397114" y="1184832"/>
              <a:ext cx="558632" cy="558632"/>
            </a:xfrm>
            <a:prstGeom prst="rect">
              <a:avLst/>
            </a:prstGeom>
            <a:solidFill>
              <a:schemeClr val="lt1"/>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1"/>
            <p:cNvSpPr/>
            <p:nvPr/>
          </p:nvSpPr>
          <p:spPr>
            <a:xfrm>
              <a:off x="1878384" y="2254215"/>
              <a:ext cx="1596093" cy="152626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1"/>
            <p:cNvSpPr txBox="1"/>
            <p:nvPr/>
          </p:nvSpPr>
          <p:spPr>
            <a:xfrm>
              <a:off x="1878384" y="2254215"/>
              <a:ext cx="1596093" cy="1526264"/>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100"/>
                <a:buFont typeface="Avenir"/>
                <a:buNone/>
              </a:pPr>
              <a:r>
                <a:rPr b="0" i="0" lang="en-US" sz="1100" u="none" cap="none" strike="noStrike">
                  <a:solidFill>
                    <a:schemeClr val="dk1"/>
                  </a:solidFill>
                  <a:latin typeface="Avenir"/>
                  <a:ea typeface="Avenir"/>
                  <a:cs typeface="Avenir"/>
                  <a:sym typeface="Avenir"/>
                </a:rPr>
                <a:t>KEY CONCERNS INCLUDE DATA SECURITY, CYBER THREATS, AND SYSTEM RELIABILITY, ALL OF WHICH REQUIRE STRONG IT SAFEGUARDS AND USER TRAINING. </a:t>
              </a:r>
              <a:endParaRPr/>
            </a:p>
          </p:txBody>
        </p:sp>
        <p:sp>
          <p:nvSpPr>
            <p:cNvPr id="362" name="Google Shape;362;p31"/>
            <p:cNvSpPr/>
            <p:nvPr/>
          </p:nvSpPr>
          <p:spPr>
            <a:xfrm>
              <a:off x="4065032" y="977340"/>
              <a:ext cx="973617" cy="973617"/>
            </a:xfrm>
            <a:prstGeom prst="round2DiagRect">
              <a:avLst>
                <a:gd fmla="val 29727" name="adj1"/>
                <a:gd fmla="val 0" name="adj2"/>
              </a:avLst>
            </a:prstGeom>
            <a:solidFill>
              <a:srgbClr val="9839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31"/>
            <p:cNvSpPr/>
            <p:nvPr/>
          </p:nvSpPr>
          <p:spPr>
            <a:xfrm>
              <a:off x="4272524" y="1184832"/>
              <a:ext cx="558632" cy="558632"/>
            </a:xfrm>
            <a:prstGeom prst="rect">
              <a:avLst/>
            </a:prstGeom>
            <a:solidFill>
              <a:schemeClr val="lt1"/>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1"/>
            <p:cNvSpPr/>
            <p:nvPr/>
          </p:nvSpPr>
          <p:spPr>
            <a:xfrm>
              <a:off x="3753794" y="2254215"/>
              <a:ext cx="1596093" cy="152626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1"/>
            <p:cNvSpPr txBox="1"/>
            <p:nvPr/>
          </p:nvSpPr>
          <p:spPr>
            <a:xfrm>
              <a:off x="3753794" y="2254215"/>
              <a:ext cx="1596093" cy="1526264"/>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100"/>
                <a:buFont typeface="Avenir"/>
                <a:buNone/>
              </a:pPr>
              <a:r>
                <a:rPr b="0" i="0" lang="en-US" sz="1100" u="none" cap="none" strike="noStrike">
                  <a:solidFill>
                    <a:schemeClr val="dk1"/>
                  </a:solidFill>
                  <a:latin typeface="Avenir"/>
                  <a:ea typeface="Avenir"/>
                  <a:cs typeface="Avenir"/>
                  <a:sym typeface="Avenir"/>
                </a:rPr>
                <a:t>ADDITIONALLY, COMPLIANCE WITH LEGAL STANDARDS, DEPENDENCY ON TECHNOLOGY, AND MAINTAINING DATA ACCURACY ARE CRITICAL TO MINIMIZING RISKS AND ENSURING A ROBUST PROCUREMENT PROCESS. </a:t>
              </a:r>
              <a:endParaRPr/>
            </a:p>
          </p:txBody>
        </p:sp>
        <p:sp>
          <p:nvSpPr>
            <p:cNvPr id="366" name="Google Shape;366;p31"/>
            <p:cNvSpPr/>
            <p:nvPr/>
          </p:nvSpPr>
          <p:spPr>
            <a:xfrm>
              <a:off x="5940442" y="977340"/>
              <a:ext cx="973617" cy="973617"/>
            </a:xfrm>
            <a:prstGeom prst="round2DiagRect">
              <a:avLst>
                <a:gd fmla="val 29727" name="adj1"/>
                <a:gd fmla="val 0" name="adj2"/>
              </a:avLst>
            </a:prstGeom>
            <a:solidFill>
              <a:srgbClr val="784C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1"/>
            <p:cNvSpPr/>
            <p:nvPr/>
          </p:nvSpPr>
          <p:spPr>
            <a:xfrm>
              <a:off x="6147934" y="1184832"/>
              <a:ext cx="558632" cy="558632"/>
            </a:xfrm>
            <a:prstGeom prst="rect">
              <a:avLst/>
            </a:prstGeom>
            <a:solidFill>
              <a:schemeClr val="lt1"/>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1"/>
            <p:cNvSpPr/>
            <p:nvPr/>
          </p:nvSpPr>
          <p:spPr>
            <a:xfrm>
              <a:off x="5629204" y="2254215"/>
              <a:ext cx="1596093" cy="152626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1"/>
            <p:cNvSpPr txBox="1"/>
            <p:nvPr/>
          </p:nvSpPr>
          <p:spPr>
            <a:xfrm>
              <a:off x="5629204" y="2254215"/>
              <a:ext cx="1596093" cy="1526264"/>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100"/>
                <a:buFont typeface="Avenir"/>
                <a:buNone/>
              </a:pPr>
              <a:r>
                <a:rPr b="0" i="0" lang="en-US" sz="1100" u="none" cap="none" strike="noStrike">
                  <a:solidFill>
                    <a:schemeClr val="dk1"/>
                  </a:solidFill>
                  <a:latin typeface="Avenir"/>
                  <a:ea typeface="Avenir"/>
                  <a:cs typeface="Avenir"/>
                  <a:sym typeface="Avenir"/>
                </a:rPr>
                <a:t>BY CAREFULLY ADDRESSING THESE CHALLENGES, ORGANIZATIONS CAN HARNESS THE FULL POTENTIAL OF E-PROCUREMENT WHILE MITIGATING ITS RISKS.</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3" name="Shape 373"/>
        <p:cNvGrpSpPr/>
        <p:nvPr/>
      </p:nvGrpSpPr>
      <p:grpSpPr>
        <a:xfrm>
          <a:off x="0" y="0"/>
          <a:ext cx="0" cy="0"/>
          <a:chOff x="0" y="0"/>
          <a:chExt cx="0" cy="0"/>
        </a:xfrm>
      </p:grpSpPr>
      <p:sp>
        <p:nvSpPr>
          <p:cNvPr id="374" name="Google Shape;374;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375" name="Google Shape;375;p32"/>
          <p:cNvSpPr txBox="1"/>
          <p:nvPr>
            <p:ph idx="4294967295" type="ctrTitle"/>
          </p:nvPr>
        </p:nvSpPr>
        <p:spPr>
          <a:xfrm>
            <a:off x="1077363" y="1597960"/>
            <a:ext cx="3001415" cy="3555931"/>
          </a:xfrm>
          <a:prstGeom prst="rect">
            <a:avLst/>
          </a:prstGeom>
          <a:noFill/>
          <a:ln>
            <a:noFill/>
          </a:ln>
        </p:spPr>
        <p:txBody>
          <a:bodyPr anchorCtr="0" anchor="t" bIns="45700" lIns="91425" spcFirstLastPara="1" rIns="91425" wrap="square" tIns="45700">
            <a:normAutofit/>
          </a:bodyPr>
          <a:lstStyle/>
          <a:p>
            <a:pPr indent="0" lvl="0" marL="0" marR="0" rtl="0" algn="l">
              <a:lnSpc>
                <a:spcPct val="110000"/>
              </a:lnSpc>
              <a:spcBef>
                <a:spcPts val="0"/>
              </a:spcBef>
              <a:spcAft>
                <a:spcPts val="0"/>
              </a:spcAft>
              <a:buClr>
                <a:schemeClr val="dk1"/>
              </a:buClr>
              <a:buSzPts val="3200"/>
              <a:buFont typeface="Avenir"/>
              <a:buNone/>
            </a:pPr>
            <a:r>
              <a:rPr b="1" i="0" lang="en-US" sz="3200" u="none" cap="none" strike="noStrike">
                <a:solidFill>
                  <a:schemeClr val="dk1"/>
                </a:solidFill>
                <a:latin typeface="Avenir"/>
                <a:ea typeface="Avenir"/>
                <a:cs typeface="Avenir"/>
                <a:sym typeface="Avenir"/>
              </a:rPr>
              <a:t>Revision questions</a:t>
            </a:r>
            <a:endParaRPr/>
          </a:p>
        </p:txBody>
      </p:sp>
      <p:sp>
        <p:nvSpPr>
          <p:cNvPr id="376" name="Google Shape;376;p32"/>
          <p:cNvSpPr/>
          <p:nvPr/>
        </p:nvSpPr>
        <p:spPr>
          <a:xfrm>
            <a:off x="8803792" y="3455896"/>
            <a:ext cx="3388208" cy="3406341"/>
          </a:xfrm>
          <a:custGeom>
            <a:rect b="b" l="l" r="r" t="t"/>
            <a:pathLst>
              <a:path extrusionOk="0" h="3406341" w="3388208">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rgbClr val="D8ABE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grpSp>
        <p:nvGrpSpPr>
          <p:cNvPr id="377" name="Google Shape;377;p32"/>
          <p:cNvGrpSpPr/>
          <p:nvPr/>
        </p:nvGrpSpPr>
        <p:grpSpPr>
          <a:xfrm>
            <a:off x="4078778" y="261304"/>
            <a:ext cx="6373321" cy="4994827"/>
            <a:chOff x="0" y="3908"/>
            <a:chExt cx="6373321" cy="4994827"/>
          </a:xfrm>
        </p:grpSpPr>
        <p:sp>
          <p:nvSpPr>
            <p:cNvPr id="378" name="Google Shape;378;p32"/>
            <p:cNvSpPr/>
            <p:nvPr/>
          </p:nvSpPr>
          <p:spPr>
            <a:xfrm>
              <a:off x="0" y="3908"/>
              <a:ext cx="6373321" cy="83247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2"/>
            <p:cNvSpPr/>
            <p:nvPr/>
          </p:nvSpPr>
          <p:spPr>
            <a:xfrm>
              <a:off x="251822" y="191214"/>
              <a:ext cx="457859" cy="457859"/>
            </a:xfrm>
            <a:prstGeom prst="rect">
              <a:avLst/>
            </a:prstGeom>
            <a:solidFill>
              <a:srgbClr val="B03964"/>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2"/>
            <p:cNvSpPr/>
            <p:nvPr/>
          </p:nvSpPr>
          <p:spPr>
            <a:xfrm>
              <a:off x="961504" y="3908"/>
              <a:ext cx="5411817" cy="83247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2"/>
            <p:cNvSpPr txBox="1"/>
            <p:nvPr/>
          </p:nvSpPr>
          <p:spPr>
            <a:xfrm>
              <a:off x="961504" y="3908"/>
              <a:ext cx="5411817" cy="832471"/>
            </a:xfrm>
            <a:prstGeom prst="rect">
              <a:avLst/>
            </a:prstGeom>
            <a:noFill/>
            <a:ln>
              <a:noFill/>
            </a:ln>
          </p:spPr>
          <p:txBody>
            <a:bodyPr anchorCtr="0" anchor="ctr" bIns="88100" lIns="88100" spcFirstLastPara="1" rIns="88100" wrap="square" tIns="88100">
              <a:noAutofit/>
            </a:bodyPr>
            <a:lstStyle/>
            <a:p>
              <a:pPr indent="0" lvl="0" marL="0" marR="0" rtl="0" algn="l">
                <a:lnSpc>
                  <a:spcPct val="100000"/>
                </a:lnSpc>
                <a:spcBef>
                  <a:spcPts val="0"/>
                </a:spcBef>
                <a:spcAft>
                  <a:spcPts val="0"/>
                </a:spcAft>
                <a:buClr>
                  <a:schemeClr val="dk1"/>
                </a:buClr>
                <a:buSzPts val="1400"/>
                <a:buFont typeface="Avenir"/>
                <a:buNone/>
              </a:pPr>
              <a:r>
                <a:rPr b="0" i="0" lang="en-US" sz="1400" u="none" cap="none" strike="noStrike">
                  <a:solidFill>
                    <a:schemeClr val="dk1"/>
                  </a:solidFill>
                  <a:latin typeface="Avenir"/>
                  <a:ea typeface="Avenir"/>
                  <a:cs typeface="Avenir"/>
                  <a:sym typeface="Avenir"/>
                </a:rPr>
                <a:t>Explain the role of ICT in business-to-business (B2B), business-to-consumer (B2C), and business-to-government (B2G) transactions.</a:t>
              </a:r>
              <a:endParaRPr/>
            </a:p>
          </p:txBody>
        </p:sp>
        <p:sp>
          <p:nvSpPr>
            <p:cNvPr id="382" name="Google Shape;382;p32"/>
            <p:cNvSpPr/>
            <p:nvPr/>
          </p:nvSpPr>
          <p:spPr>
            <a:xfrm>
              <a:off x="0" y="1044497"/>
              <a:ext cx="6373321" cy="83247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2"/>
            <p:cNvSpPr/>
            <p:nvPr/>
          </p:nvSpPr>
          <p:spPr>
            <a:xfrm>
              <a:off x="251822" y="1231803"/>
              <a:ext cx="457859" cy="457859"/>
            </a:xfrm>
            <a:prstGeom prst="rect">
              <a:avLst/>
            </a:prstGeom>
            <a:solidFill>
              <a:srgbClr val="C24CAA"/>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2"/>
            <p:cNvSpPr/>
            <p:nvPr/>
          </p:nvSpPr>
          <p:spPr>
            <a:xfrm>
              <a:off x="961504" y="1044497"/>
              <a:ext cx="5411817" cy="83247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2"/>
            <p:cNvSpPr txBox="1"/>
            <p:nvPr/>
          </p:nvSpPr>
          <p:spPr>
            <a:xfrm>
              <a:off x="961504" y="1044497"/>
              <a:ext cx="5411817" cy="832471"/>
            </a:xfrm>
            <a:prstGeom prst="rect">
              <a:avLst/>
            </a:prstGeom>
            <a:noFill/>
            <a:ln>
              <a:noFill/>
            </a:ln>
          </p:spPr>
          <p:txBody>
            <a:bodyPr anchorCtr="0" anchor="ctr" bIns="88100" lIns="88100" spcFirstLastPara="1" rIns="88100" wrap="square" tIns="88100">
              <a:noAutofit/>
            </a:bodyPr>
            <a:lstStyle/>
            <a:p>
              <a:pPr indent="0" lvl="0" marL="0" marR="0" rtl="0" algn="l">
                <a:lnSpc>
                  <a:spcPct val="100000"/>
                </a:lnSpc>
                <a:spcBef>
                  <a:spcPts val="0"/>
                </a:spcBef>
                <a:spcAft>
                  <a:spcPts val="0"/>
                </a:spcAft>
                <a:buClr>
                  <a:schemeClr val="dk1"/>
                </a:buClr>
                <a:buSzPts val="1400"/>
                <a:buFont typeface="Avenir"/>
                <a:buNone/>
              </a:pPr>
              <a:r>
                <a:rPr b="0" i="0" lang="en-US" sz="1400" u="none" cap="none" strike="noStrike">
                  <a:solidFill>
                    <a:schemeClr val="dk1"/>
                  </a:solidFill>
                  <a:latin typeface="Avenir"/>
                  <a:ea typeface="Avenir"/>
                  <a:cs typeface="Avenir"/>
                  <a:sym typeface="Avenir"/>
                </a:rPr>
                <a:t>What are the key considerations an organization should assess before adopting an e-Procurement system? Discuss at least three of these considerations.</a:t>
              </a:r>
              <a:endParaRPr/>
            </a:p>
          </p:txBody>
        </p:sp>
        <p:sp>
          <p:nvSpPr>
            <p:cNvPr id="386" name="Google Shape;386;p32"/>
            <p:cNvSpPr/>
            <p:nvPr/>
          </p:nvSpPr>
          <p:spPr>
            <a:xfrm>
              <a:off x="0" y="2085086"/>
              <a:ext cx="6373321" cy="83247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2"/>
            <p:cNvSpPr/>
            <p:nvPr/>
          </p:nvSpPr>
          <p:spPr>
            <a:xfrm>
              <a:off x="251822" y="2272392"/>
              <a:ext cx="457859" cy="457859"/>
            </a:xfrm>
            <a:prstGeom prst="rect">
              <a:avLst/>
            </a:prstGeom>
            <a:solidFill>
              <a:srgbClr val="9839B0"/>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2"/>
            <p:cNvSpPr/>
            <p:nvPr/>
          </p:nvSpPr>
          <p:spPr>
            <a:xfrm>
              <a:off x="961504" y="2085086"/>
              <a:ext cx="5411817" cy="83247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32"/>
            <p:cNvSpPr txBox="1"/>
            <p:nvPr/>
          </p:nvSpPr>
          <p:spPr>
            <a:xfrm>
              <a:off x="961504" y="2085086"/>
              <a:ext cx="5411817" cy="832471"/>
            </a:xfrm>
            <a:prstGeom prst="rect">
              <a:avLst/>
            </a:prstGeom>
            <a:noFill/>
            <a:ln>
              <a:noFill/>
            </a:ln>
          </p:spPr>
          <p:txBody>
            <a:bodyPr anchorCtr="0" anchor="ctr" bIns="88100" lIns="88100" spcFirstLastPara="1" rIns="88100" wrap="square" tIns="88100">
              <a:noAutofit/>
            </a:bodyPr>
            <a:lstStyle/>
            <a:p>
              <a:pPr indent="0" lvl="0" marL="0" marR="0" rtl="0" algn="l">
                <a:lnSpc>
                  <a:spcPct val="100000"/>
                </a:lnSpc>
                <a:spcBef>
                  <a:spcPts val="0"/>
                </a:spcBef>
                <a:spcAft>
                  <a:spcPts val="0"/>
                </a:spcAft>
                <a:buClr>
                  <a:schemeClr val="dk1"/>
                </a:buClr>
                <a:buSzPts val="1400"/>
                <a:buFont typeface="Avenir"/>
                <a:buNone/>
              </a:pPr>
              <a:r>
                <a:rPr b="0" i="0" lang="en-US" sz="1400" u="none" cap="none" strike="noStrike">
                  <a:solidFill>
                    <a:schemeClr val="dk1"/>
                  </a:solidFill>
                  <a:latin typeface="Avenir"/>
                  <a:ea typeface="Avenir"/>
                  <a:cs typeface="Avenir"/>
                  <a:sym typeface="Avenir"/>
                </a:rPr>
                <a:t>Describe the different types of e-Procurement software and their specific functions in the procurement process. Provide examples of at least three types.</a:t>
              </a:r>
              <a:endParaRPr/>
            </a:p>
          </p:txBody>
        </p:sp>
        <p:sp>
          <p:nvSpPr>
            <p:cNvPr id="390" name="Google Shape;390;p32"/>
            <p:cNvSpPr/>
            <p:nvPr/>
          </p:nvSpPr>
          <p:spPr>
            <a:xfrm>
              <a:off x="0" y="3125675"/>
              <a:ext cx="6373321" cy="83247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2"/>
            <p:cNvSpPr/>
            <p:nvPr/>
          </p:nvSpPr>
          <p:spPr>
            <a:xfrm>
              <a:off x="251822" y="3312981"/>
              <a:ext cx="457859" cy="457859"/>
            </a:xfrm>
            <a:prstGeom prst="rect">
              <a:avLst/>
            </a:prstGeom>
            <a:solidFill>
              <a:srgbClr val="784CC2"/>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2"/>
            <p:cNvSpPr/>
            <p:nvPr/>
          </p:nvSpPr>
          <p:spPr>
            <a:xfrm>
              <a:off x="961504" y="3125675"/>
              <a:ext cx="5411817" cy="83247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2"/>
            <p:cNvSpPr txBox="1"/>
            <p:nvPr/>
          </p:nvSpPr>
          <p:spPr>
            <a:xfrm>
              <a:off x="961504" y="3125675"/>
              <a:ext cx="5411817" cy="832471"/>
            </a:xfrm>
            <a:prstGeom prst="rect">
              <a:avLst/>
            </a:prstGeom>
            <a:noFill/>
            <a:ln>
              <a:noFill/>
            </a:ln>
          </p:spPr>
          <p:txBody>
            <a:bodyPr anchorCtr="0" anchor="ctr" bIns="88100" lIns="88100" spcFirstLastPara="1" rIns="88100" wrap="square" tIns="88100">
              <a:noAutofit/>
            </a:bodyPr>
            <a:lstStyle/>
            <a:p>
              <a:pPr indent="0" lvl="0" marL="0" marR="0" rtl="0" algn="l">
                <a:lnSpc>
                  <a:spcPct val="100000"/>
                </a:lnSpc>
                <a:spcBef>
                  <a:spcPts val="0"/>
                </a:spcBef>
                <a:spcAft>
                  <a:spcPts val="0"/>
                </a:spcAft>
                <a:buClr>
                  <a:schemeClr val="dk1"/>
                </a:buClr>
                <a:buSzPts val="1400"/>
                <a:buFont typeface="Avenir"/>
                <a:buNone/>
              </a:pPr>
              <a:r>
                <a:rPr b="0" i="0" lang="en-US" sz="1400" u="none" cap="none" strike="noStrike">
                  <a:solidFill>
                    <a:schemeClr val="dk1"/>
                  </a:solidFill>
                  <a:latin typeface="Avenir"/>
                  <a:ea typeface="Avenir"/>
                  <a:cs typeface="Avenir"/>
                  <a:sym typeface="Avenir"/>
                </a:rPr>
                <a:t>List and explain three advantages of using ICT system for an organization. How do these benefits contribute to the procurement process?</a:t>
              </a:r>
              <a:endParaRPr/>
            </a:p>
          </p:txBody>
        </p:sp>
        <p:sp>
          <p:nvSpPr>
            <p:cNvPr id="394" name="Google Shape;394;p32"/>
            <p:cNvSpPr/>
            <p:nvPr/>
          </p:nvSpPr>
          <p:spPr>
            <a:xfrm>
              <a:off x="0" y="4166264"/>
              <a:ext cx="6373321" cy="83247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2"/>
            <p:cNvSpPr/>
            <p:nvPr/>
          </p:nvSpPr>
          <p:spPr>
            <a:xfrm>
              <a:off x="251822" y="4353570"/>
              <a:ext cx="457859" cy="457859"/>
            </a:xfrm>
            <a:prstGeom prst="rect">
              <a:avLst/>
            </a:prstGeom>
            <a:solidFill>
              <a:srgbClr val="3B42B3"/>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2"/>
            <p:cNvSpPr/>
            <p:nvPr/>
          </p:nvSpPr>
          <p:spPr>
            <a:xfrm>
              <a:off x="961504" y="4166264"/>
              <a:ext cx="5411817" cy="83247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32"/>
            <p:cNvSpPr txBox="1"/>
            <p:nvPr/>
          </p:nvSpPr>
          <p:spPr>
            <a:xfrm>
              <a:off x="961504" y="4166264"/>
              <a:ext cx="5411817" cy="832471"/>
            </a:xfrm>
            <a:prstGeom prst="rect">
              <a:avLst/>
            </a:prstGeom>
            <a:noFill/>
            <a:ln>
              <a:noFill/>
            </a:ln>
          </p:spPr>
          <p:txBody>
            <a:bodyPr anchorCtr="0" anchor="ctr" bIns="88100" lIns="88100" spcFirstLastPara="1" rIns="88100" wrap="square" tIns="88100">
              <a:noAutofit/>
            </a:bodyPr>
            <a:lstStyle/>
            <a:p>
              <a:pPr indent="0" lvl="0" marL="0" marR="0" rtl="0" algn="l">
                <a:lnSpc>
                  <a:spcPct val="100000"/>
                </a:lnSpc>
                <a:spcBef>
                  <a:spcPts val="0"/>
                </a:spcBef>
                <a:spcAft>
                  <a:spcPts val="0"/>
                </a:spcAft>
                <a:buClr>
                  <a:schemeClr val="dk1"/>
                </a:buClr>
                <a:buSzPts val="1400"/>
                <a:buFont typeface="Avenir"/>
                <a:buNone/>
              </a:pPr>
              <a:r>
                <a:rPr b="0" i="0" lang="en-US" sz="1400" u="none" cap="none" strike="noStrike">
                  <a:solidFill>
                    <a:schemeClr val="dk1"/>
                  </a:solidFill>
                  <a:latin typeface="Avenir"/>
                  <a:ea typeface="Avenir"/>
                  <a:cs typeface="Avenir"/>
                  <a:sym typeface="Avenir"/>
                </a:rPr>
                <a:t>Identify and discuss two potential risks associated with using ICT in procurement. What measures can organizations take to mitigate these risks?</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3"/>
          <p:cNvSpPr txBox="1"/>
          <p:nvPr>
            <p:ph type="title"/>
          </p:nvPr>
        </p:nvSpPr>
        <p:spPr>
          <a:xfrm>
            <a:off x="1077362" y="720434"/>
            <a:ext cx="9950103" cy="1507376"/>
          </a:xfrm>
          <a:prstGeom prst="rect">
            <a:avLst/>
          </a:prstGeom>
          <a:noFill/>
          <a:ln>
            <a:noFill/>
          </a:ln>
        </p:spPr>
        <p:txBody>
          <a:bodyPr anchorCtr="0" anchor="b" bIns="45700" lIns="91425" spcFirstLastPara="1" rIns="91425" wrap="square" tIns="45700">
            <a:normAutofit/>
          </a:bodyPr>
          <a:lstStyle/>
          <a:p>
            <a:pPr indent="0" lvl="0" marL="0" rtl="0" algn="l">
              <a:lnSpc>
                <a:spcPct val="110000"/>
              </a:lnSpc>
              <a:spcBef>
                <a:spcPts val="0"/>
              </a:spcBef>
              <a:spcAft>
                <a:spcPts val="0"/>
              </a:spcAft>
              <a:buClr>
                <a:schemeClr val="dk1"/>
              </a:buClr>
              <a:buSzPts val="3200"/>
              <a:buFont typeface="Avenir"/>
              <a:buNone/>
            </a:pPr>
            <a:r>
              <a:t/>
            </a:r>
            <a:endParaRPr/>
          </a:p>
        </p:txBody>
      </p:sp>
      <p:sp>
        <p:nvSpPr>
          <p:cNvPr id="403" name="Google Shape;403;p33"/>
          <p:cNvSpPr txBox="1"/>
          <p:nvPr>
            <p:ph idx="1" type="body"/>
          </p:nvPr>
        </p:nvSpPr>
        <p:spPr>
          <a:xfrm>
            <a:off x="1077362" y="2427316"/>
            <a:ext cx="9950103" cy="3513514"/>
          </a:xfrm>
          <a:prstGeom prst="rect">
            <a:avLst/>
          </a:prstGeom>
          <a:noFill/>
          <a:ln>
            <a:noFill/>
          </a:ln>
        </p:spPr>
        <p:txBody>
          <a:bodyPr anchorCtr="0" anchor="t" bIns="45700" lIns="91425" spcFirstLastPara="1" rIns="91425" wrap="square" tIns="45700">
            <a:normAutofit/>
          </a:bodyPr>
          <a:lstStyle/>
          <a:p>
            <a:pPr indent="-781050" lvl="0" marL="228600" rtl="0" algn="l">
              <a:lnSpc>
                <a:spcPct val="120000"/>
              </a:lnSpc>
              <a:spcBef>
                <a:spcPts val="0"/>
              </a:spcBef>
              <a:spcAft>
                <a:spcPts val="0"/>
              </a:spcAft>
              <a:buClr>
                <a:schemeClr val="dk1"/>
              </a:buClr>
              <a:buSzPts val="12300"/>
              <a:buChar char="•"/>
            </a:pPr>
            <a:r>
              <a:rPr b="1" lang="en-US" sz="12300"/>
              <a:t>End</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ocksVTI">
  <a:themeElements>
    <a:clrScheme name="AnalogousFromDarkSeedLeftStep">
      <a:dk1>
        <a:srgbClr val="000000"/>
      </a:dk1>
      <a:lt1>
        <a:srgbClr val="FFFFFF"/>
      </a:lt1>
      <a:dk2>
        <a:srgbClr val="311C23"/>
      </a:dk2>
      <a:lt2>
        <a:srgbClr val="F0F3F3"/>
      </a:lt2>
      <a:accent1>
        <a:srgbClr val="C3524D"/>
      </a:accent1>
      <a:accent2>
        <a:srgbClr val="B13B66"/>
      </a:accent2>
      <a:accent3>
        <a:srgbClr val="C34DAA"/>
      </a:accent3>
      <a:accent4>
        <a:srgbClr val="993BB1"/>
      </a:accent4>
      <a:accent5>
        <a:srgbClr val="7A4DC3"/>
      </a:accent5>
      <a:accent6>
        <a:srgbClr val="3E42B3"/>
      </a:accent6>
      <a:hlink>
        <a:srgbClr val="853FB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2024-10-11T14:47:55Z</dcterms:created>
  <dc:creator>-</dc:creator>
</cp:coreProperties>
</file>