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embeddedFontLst>
    <p:embeddedFont>
      <p:font typeface="Play"/>
      <p:regular r:id="rId37"/>
      <p:bold r:id="rId38"/>
    </p:embeddedFont>
    <p:embeddedFont>
      <p:font typeface="Bilbo"/>
      <p:regular r:id="rId39"/>
    </p:embeddedFont>
    <p:embeddedFont>
      <p:font typeface="Tahoma"/>
      <p:regular r:id="rId40"/>
      <p:bold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2" roundtripDataSignature="AMtx7mgPDW9Ntw8kylj6ThkUBfV84fuu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Tahoma-regular.fntdata"/><Relationship Id="rId20" Type="http://schemas.openxmlformats.org/officeDocument/2006/relationships/slide" Target="slides/slide16.xml"/><Relationship Id="rId42" Type="http://customschemas.google.com/relationships/presentationmetadata" Target="metadata"/><Relationship Id="rId41" Type="http://schemas.openxmlformats.org/officeDocument/2006/relationships/font" Target="fonts/Tahoma-bold.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font" Target="fonts/Play-regular.fnt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Bilbo-regular.fntdata"/><Relationship Id="rId16" Type="http://schemas.openxmlformats.org/officeDocument/2006/relationships/slide" Target="slides/slide12.xml"/><Relationship Id="rId38" Type="http://schemas.openxmlformats.org/officeDocument/2006/relationships/font" Target="fonts/Play-bold.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7" name="Shape 17"/>
        <p:cNvGrpSpPr/>
        <p:nvPr/>
      </p:nvGrpSpPr>
      <p:grpSpPr>
        <a:xfrm>
          <a:off x="0" y="0"/>
          <a:ext cx="0" cy="0"/>
          <a:chOff x="0" y="0"/>
          <a:chExt cx="0" cy="0"/>
        </a:xfrm>
      </p:grpSpPr>
      <p:sp>
        <p:nvSpPr>
          <p:cNvPr id="18" name="Google Shape;18;p3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 name="Google Shape;19;p34"/>
          <p:cNvSpPr/>
          <p:nvPr/>
        </p:nvSpPr>
        <p:spPr>
          <a:xfrm>
            <a:off x="0" y="-2"/>
            <a:ext cx="12188952" cy="3567547"/>
          </a:xfrm>
          <a:prstGeom prst="rect">
            <a:avLst/>
          </a:prstGeom>
          <a:solidFill>
            <a:schemeClr val="lt1"/>
          </a:solidFill>
          <a:ln>
            <a:noFill/>
          </a:ln>
          <a:effectLst>
            <a:outerShdw blurRad="228600" sx="95000" rotWithShape="0" algn="t" dir="5460000" dist="152400" sy="95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 name="Google Shape;20;p34"/>
          <p:cNvSpPr txBox="1"/>
          <p:nvPr>
            <p:ph type="ctrTitle"/>
          </p:nvPr>
        </p:nvSpPr>
        <p:spPr>
          <a:xfrm>
            <a:off x="761802" y="852055"/>
            <a:ext cx="10380572" cy="2581463"/>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4800"/>
              <a:buFont typeface="Arial"/>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4"/>
          <p:cNvSpPr txBox="1"/>
          <p:nvPr>
            <p:ph idx="1" type="subTitle"/>
          </p:nvPr>
        </p:nvSpPr>
        <p:spPr>
          <a:xfrm>
            <a:off x="761802" y="3754582"/>
            <a:ext cx="10380572" cy="2244436"/>
          </a:xfrm>
          <a:prstGeom prst="rect">
            <a:avLst/>
          </a:prstGeom>
          <a:noFill/>
          <a:ln>
            <a:noFill/>
          </a:ln>
        </p:spPr>
        <p:txBody>
          <a:bodyPr anchorCtr="0" anchor="t" bIns="45700" lIns="91425" spcFirstLastPara="1" rIns="91425" wrap="square" tIns="45700">
            <a:normAutofit/>
          </a:bodyPr>
          <a:lstStyle>
            <a:lvl1pPr lvl="0" algn="l">
              <a:lnSpc>
                <a:spcPct val="110000"/>
              </a:lnSpc>
              <a:spcBef>
                <a:spcPts val="1000"/>
              </a:spcBef>
              <a:spcAft>
                <a:spcPts val="0"/>
              </a:spcAft>
              <a:buClr>
                <a:schemeClr val="dk1"/>
              </a:buClr>
              <a:buSzPts val="2400"/>
              <a:buNone/>
              <a:defRPr sz="2400"/>
            </a:lvl1pPr>
            <a:lvl2pPr lvl="1" algn="ctr">
              <a:lnSpc>
                <a:spcPct val="110000"/>
              </a:lnSpc>
              <a:spcBef>
                <a:spcPts val="500"/>
              </a:spcBef>
              <a:spcAft>
                <a:spcPts val="0"/>
              </a:spcAft>
              <a:buClr>
                <a:schemeClr val="dk1"/>
              </a:buClr>
              <a:buSzPts val="2000"/>
              <a:buNone/>
              <a:defRPr sz="2000"/>
            </a:lvl2pPr>
            <a:lvl3pPr lvl="2" algn="ctr">
              <a:lnSpc>
                <a:spcPct val="110000"/>
              </a:lnSpc>
              <a:spcBef>
                <a:spcPts val="500"/>
              </a:spcBef>
              <a:spcAft>
                <a:spcPts val="0"/>
              </a:spcAft>
              <a:buClr>
                <a:schemeClr val="dk1"/>
              </a:buClr>
              <a:buSzPts val="1800"/>
              <a:buNone/>
              <a:defRPr sz="1800"/>
            </a:lvl3pPr>
            <a:lvl4pPr lvl="3" algn="ctr">
              <a:lnSpc>
                <a:spcPct val="110000"/>
              </a:lnSpc>
              <a:spcBef>
                <a:spcPts val="500"/>
              </a:spcBef>
              <a:spcAft>
                <a:spcPts val="0"/>
              </a:spcAft>
              <a:buClr>
                <a:schemeClr val="dk1"/>
              </a:buClr>
              <a:buSzPts val="1600"/>
              <a:buNone/>
              <a:defRPr sz="1600"/>
            </a:lvl4pPr>
            <a:lvl5pPr lvl="4" algn="ctr">
              <a:lnSpc>
                <a:spcPct val="11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34"/>
          <p:cNvSpPr txBox="1"/>
          <p:nvPr>
            <p:ph idx="10" type="dt"/>
          </p:nvPr>
        </p:nvSpPr>
        <p:spPr>
          <a:xfrm>
            <a:off x="332481" y="624007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4"/>
          <p:cNvSpPr txBox="1"/>
          <p:nvPr>
            <p:ph idx="11" type="ftr"/>
          </p:nvPr>
        </p:nvSpPr>
        <p:spPr>
          <a:xfrm>
            <a:off x="332481" y="23619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4"/>
          <p:cNvSpPr txBox="1"/>
          <p:nvPr>
            <p:ph idx="12" type="sldNum"/>
          </p:nvPr>
        </p:nvSpPr>
        <p:spPr>
          <a:xfrm>
            <a:off x="11289782" y="235881"/>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cxnSp>
        <p:nvCxnSpPr>
          <p:cNvPr id="25" name="Google Shape;25;p34"/>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cxnSp>
        <p:nvCxnSpPr>
          <p:cNvPr id="26" name="Google Shape;26;p34"/>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35"/>
          <p:cNvSpPr txBox="1"/>
          <p:nvPr>
            <p:ph type="title"/>
          </p:nvPr>
        </p:nvSpPr>
        <p:spPr>
          <a:xfrm>
            <a:off x="761801" y="858982"/>
            <a:ext cx="10380573" cy="1432273"/>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5"/>
          <p:cNvSpPr txBox="1"/>
          <p:nvPr>
            <p:ph idx="1" type="body"/>
          </p:nvPr>
        </p:nvSpPr>
        <p:spPr>
          <a:xfrm>
            <a:off x="761799" y="2750126"/>
            <a:ext cx="10381205" cy="3261789"/>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a:lvl1pPr>
            <a:lvl2pPr indent="-228600" lvl="1" marL="914400" algn="l">
              <a:lnSpc>
                <a:spcPct val="110000"/>
              </a:lnSpc>
              <a:spcBef>
                <a:spcPts val="500"/>
              </a:spcBef>
              <a:spcAft>
                <a:spcPts val="0"/>
              </a:spcAft>
              <a:buClr>
                <a:schemeClr val="dk1"/>
              </a:buClr>
              <a:buSzPts val="1800"/>
              <a:buNone/>
              <a:defRPr/>
            </a:lvl2pPr>
            <a:lvl3pPr indent="-228600" lvl="2" marL="1371600" algn="l">
              <a:lnSpc>
                <a:spcPct val="110000"/>
              </a:lnSpc>
              <a:spcBef>
                <a:spcPts val="500"/>
              </a:spcBef>
              <a:spcAft>
                <a:spcPts val="0"/>
              </a:spcAft>
              <a:buClr>
                <a:schemeClr val="dk1"/>
              </a:buClr>
              <a:buSzPts val="1800"/>
              <a:buNone/>
              <a:defRPr/>
            </a:lvl3pPr>
            <a:lvl4pPr indent="-228600" lvl="3" marL="1828800" algn="l">
              <a:lnSpc>
                <a:spcPct val="110000"/>
              </a:lnSpc>
              <a:spcBef>
                <a:spcPts val="500"/>
              </a:spcBef>
              <a:spcAft>
                <a:spcPts val="0"/>
              </a:spcAft>
              <a:buClr>
                <a:schemeClr val="dk1"/>
              </a:buClr>
              <a:buSzPts val="1800"/>
              <a:buNone/>
              <a:defRPr/>
            </a:lvl4pPr>
            <a:lvl5pPr indent="-228600" lvl="4" marL="2286000" algn="l">
              <a:lnSpc>
                <a:spcPct val="110000"/>
              </a:lnSpc>
              <a:spcBef>
                <a:spcPts val="500"/>
              </a:spcBef>
              <a:spcAft>
                <a:spcPts val="0"/>
              </a:spcAft>
              <a:buClr>
                <a:schemeClr val="dk1"/>
              </a:buClr>
              <a:buSzPts val="18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35"/>
          <p:cNvSpPr txBox="1"/>
          <p:nvPr>
            <p:ph idx="10" type="dt"/>
          </p:nvPr>
        </p:nvSpPr>
        <p:spPr>
          <a:xfrm>
            <a:off x="332481" y="624007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1" type="ftr"/>
          </p:nvPr>
        </p:nvSpPr>
        <p:spPr>
          <a:xfrm>
            <a:off x="332481" y="23619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5"/>
          <p:cNvSpPr txBox="1"/>
          <p:nvPr>
            <p:ph idx="12" type="sldNum"/>
          </p:nvPr>
        </p:nvSpPr>
        <p:spPr>
          <a:xfrm>
            <a:off x="11289782" y="235881"/>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3" name="Shape 33"/>
        <p:cNvGrpSpPr/>
        <p:nvPr/>
      </p:nvGrpSpPr>
      <p:grpSpPr>
        <a:xfrm>
          <a:off x="0" y="0"/>
          <a:ext cx="0" cy="0"/>
          <a:chOff x="0" y="0"/>
          <a:chExt cx="0" cy="0"/>
        </a:xfrm>
      </p:grpSpPr>
      <p:sp>
        <p:nvSpPr>
          <p:cNvPr id="34" name="Google Shape;34;p3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5" name="Google Shape;35;p36"/>
          <p:cNvSpPr/>
          <p:nvPr/>
        </p:nvSpPr>
        <p:spPr>
          <a:xfrm>
            <a:off x="0" y="-2"/>
            <a:ext cx="12192000" cy="3862064"/>
          </a:xfrm>
          <a:prstGeom prst="rect">
            <a:avLst/>
          </a:prstGeom>
          <a:solidFill>
            <a:schemeClr val="lt1"/>
          </a:solidFill>
          <a:ln>
            <a:noFill/>
          </a:ln>
          <a:effectLst>
            <a:outerShdw blurRad="203200" sx="96000" rotWithShape="0" algn="t" dir="5460000" dist="127000" sy="96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36" name="Google Shape;36;p36"/>
          <p:cNvCxnSpPr/>
          <p:nvPr/>
        </p:nvCxnSpPr>
        <p:spPr>
          <a:xfrm>
            <a:off x="11668155" y="852056"/>
            <a:ext cx="0" cy="599069"/>
          </a:xfrm>
          <a:prstGeom prst="straightConnector1">
            <a:avLst/>
          </a:prstGeom>
          <a:noFill/>
          <a:ln cap="flat" cmpd="sng" w="38100">
            <a:solidFill>
              <a:schemeClr val="dk1"/>
            </a:solidFill>
            <a:prstDash val="solid"/>
            <a:miter lim="800000"/>
            <a:headEnd len="sm" w="sm" type="none"/>
            <a:tailEnd len="sm" w="sm" type="none"/>
          </a:ln>
        </p:spPr>
      </p:cxnSp>
      <p:sp>
        <p:nvSpPr>
          <p:cNvPr id="37" name="Google Shape;37;p36"/>
          <p:cNvSpPr txBox="1"/>
          <p:nvPr>
            <p:ph type="title"/>
          </p:nvPr>
        </p:nvSpPr>
        <p:spPr>
          <a:xfrm>
            <a:off x="761801" y="852056"/>
            <a:ext cx="10380572" cy="2576944"/>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5400"/>
              <a:buFont typeface="Arial"/>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6"/>
          <p:cNvSpPr txBox="1"/>
          <p:nvPr>
            <p:ph idx="1" type="body"/>
          </p:nvPr>
        </p:nvSpPr>
        <p:spPr>
          <a:xfrm>
            <a:off x="761797" y="4202832"/>
            <a:ext cx="10395116" cy="1789260"/>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400"/>
              <a:buNone/>
              <a:defRPr sz="2400">
                <a:solidFill>
                  <a:schemeClr val="dk1"/>
                </a:solidFill>
              </a:defRPr>
            </a:lvl1pPr>
            <a:lvl2pPr indent="-228600" lvl="1" marL="914400" algn="l">
              <a:lnSpc>
                <a:spcPct val="110000"/>
              </a:lnSpc>
              <a:spcBef>
                <a:spcPts val="500"/>
              </a:spcBef>
              <a:spcAft>
                <a:spcPts val="0"/>
              </a:spcAft>
              <a:buClr>
                <a:srgbClr val="888888"/>
              </a:buClr>
              <a:buSzPts val="2000"/>
              <a:buNone/>
              <a:defRPr sz="2000">
                <a:solidFill>
                  <a:srgbClr val="888888"/>
                </a:solidFill>
              </a:defRPr>
            </a:lvl2pPr>
            <a:lvl3pPr indent="-228600" lvl="2" marL="1371600" algn="l">
              <a:lnSpc>
                <a:spcPct val="110000"/>
              </a:lnSpc>
              <a:spcBef>
                <a:spcPts val="500"/>
              </a:spcBef>
              <a:spcAft>
                <a:spcPts val="0"/>
              </a:spcAft>
              <a:buClr>
                <a:srgbClr val="888888"/>
              </a:buClr>
              <a:buSzPts val="1800"/>
              <a:buNone/>
              <a:defRPr sz="1800">
                <a:solidFill>
                  <a:srgbClr val="888888"/>
                </a:solidFill>
              </a:defRPr>
            </a:lvl3pPr>
            <a:lvl4pPr indent="-228600" lvl="3" marL="1828800" algn="l">
              <a:lnSpc>
                <a:spcPct val="110000"/>
              </a:lnSpc>
              <a:spcBef>
                <a:spcPts val="500"/>
              </a:spcBef>
              <a:spcAft>
                <a:spcPts val="0"/>
              </a:spcAft>
              <a:buClr>
                <a:srgbClr val="888888"/>
              </a:buClr>
              <a:buSzPts val="1600"/>
              <a:buNone/>
              <a:defRPr sz="1600">
                <a:solidFill>
                  <a:srgbClr val="888888"/>
                </a:solidFill>
              </a:defRPr>
            </a:lvl4pPr>
            <a:lvl5pPr indent="-228600" lvl="4" marL="2286000" algn="l">
              <a:lnSpc>
                <a:spcPct val="11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9" name="Google Shape;39;p36"/>
          <p:cNvSpPr txBox="1"/>
          <p:nvPr>
            <p:ph idx="10" type="dt"/>
          </p:nvPr>
        </p:nvSpPr>
        <p:spPr>
          <a:xfrm>
            <a:off x="332481" y="6236208"/>
            <a:ext cx="303745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36"/>
          <p:cNvSpPr txBox="1"/>
          <p:nvPr>
            <p:ph idx="11" type="ftr"/>
          </p:nvPr>
        </p:nvSpPr>
        <p:spPr>
          <a:xfrm>
            <a:off x="332481" y="237744"/>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6"/>
          <p:cNvSpPr txBox="1"/>
          <p:nvPr>
            <p:ph idx="12" type="sldNum"/>
          </p:nvPr>
        </p:nvSpPr>
        <p:spPr>
          <a:xfrm>
            <a:off x="11289782" y="237744"/>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cxnSp>
        <p:nvCxnSpPr>
          <p:cNvPr id="42" name="Google Shape;42;p36"/>
          <p:cNvCxnSpPr/>
          <p:nvPr/>
        </p:nvCxnSpPr>
        <p:spPr>
          <a:xfrm>
            <a:off x="11668155" y="852056"/>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3" name="Shape 43"/>
        <p:cNvGrpSpPr/>
        <p:nvPr/>
      </p:nvGrpSpPr>
      <p:grpSpPr>
        <a:xfrm>
          <a:off x="0" y="0"/>
          <a:ext cx="0" cy="0"/>
          <a:chOff x="0" y="0"/>
          <a:chExt cx="0" cy="0"/>
        </a:xfrm>
      </p:grpSpPr>
      <p:sp>
        <p:nvSpPr>
          <p:cNvPr id="44" name="Google Shape;44;p37"/>
          <p:cNvSpPr txBox="1"/>
          <p:nvPr>
            <p:ph type="title"/>
          </p:nvPr>
        </p:nvSpPr>
        <p:spPr>
          <a:xfrm>
            <a:off x="761801" y="858982"/>
            <a:ext cx="10380573" cy="1432273"/>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7"/>
          <p:cNvSpPr txBox="1"/>
          <p:nvPr>
            <p:ph idx="1" type="body"/>
          </p:nvPr>
        </p:nvSpPr>
        <p:spPr>
          <a:xfrm>
            <a:off x="761800" y="2833255"/>
            <a:ext cx="5045281" cy="3165763"/>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a:lvl1pPr>
            <a:lvl2pPr indent="-228600" lvl="1" marL="914400" algn="l">
              <a:lnSpc>
                <a:spcPct val="110000"/>
              </a:lnSpc>
              <a:spcBef>
                <a:spcPts val="500"/>
              </a:spcBef>
              <a:spcAft>
                <a:spcPts val="0"/>
              </a:spcAft>
              <a:buClr>
                <a:schemeClr val="dk1"/>
              </a:buClr>
              <a:buSzPts val="1800"/>
              <a:buNone/>
              <a:defRPr/>
            </a:lvl2pPr>
            <a:lvl3pPr indent="-228600" lvl="2" marL="1371600" algn="l">
              <a:lnSpc>
                <a:spcPct val="110000"/>
              </a:lnSpc>
              <a:spcBef>
                <a:spcPts val="500"/>
              </a:spcBef>
              <a:spcAft>
                <a:spcPts val="0"/>
              </a:spcAft>
              <a:buClr>
                <a:schemeClr val="dk1"/>
              </a:buClr>
              <a:buSzPts val="1800"/>
              <a:buNone/>
              <a:defRPr/>
            </a:lvl3pPr>
            <a:lvl4pPr indent="-228600" lvl="3" marL="1828800" algn="l">
              <a:lnSpc>
                <a:spcPct val="110000"/>
              </a:lnSpc>
              <a:spcBef>
                <a:spcPts val="500"/>
              </a:spcBef>
              <a:spcAft>
                <a:spcPts val="0"/>
              </a:spcAft>
              <a:buClr>
                <a:schemeClr val="dk1"/>
              </a:buClr>
              <a:buSzPts val="1800"/>
              <a:buNone/>
              <a:defRPr/>
            </a:lvl4pPr>
            <a:lvl5pPr indent="-228600" lvl="4" marL="2286000" algn="l">
              <a:lnSpc>
                <a:spcPct val="110000"/>
              </a:lnSpc>
              <a:spcBef>
                <a:spcPts val="500"/>
              </a:spcBef>
              <a:spcAft>
                <a:spcPts val="0"/>
              </a:spcAft>
              <a:buClr>
                <a:schemeClr val="dk1"/>
              </a:buClr>
              <a:buSzPts val="18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7"/>
          <p:cNvSpPr txBox="1"/>
          <p:nvPr>
            <p:ph idx="2" type="body"/>
          </p:nvPr>
        </p:nvSpPr>
        <p:spPr>
          <a:xfrm>
            <a:off x="6097092" y="2833255"/>
            <a:ext cx="5045281" cy="3165763"/>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a:lvl1pPr>
            <a:lvl2pPr indent="-228600" lvl="1" marL="914400" algn="l">
              <a:lnSpc>
                <a:spcPct val="110000"/>
              </a:lnSpc>
              <a:spcBef>
                <a:spcPts val="500"/>
              </a:spcBef>
              <a:spcAft>
                <a:spcPts val="0"/>
              </a:spcAft>
              <a:buClr>
                <a:schemeClr val="dk1"/>
              </a:buClr>
              <a:buSzPts val="1800"/>
              <a:buNone/>
              <a:defRPr/>
            </a:lvl2pPr>
            <a:lvl3pPr indent="-228600" lvl="2" marL="1371600" algn="l">
              <a:lnSpc>
                <a:spcPct val="110000"/>
              </a:lnSpc>
              <a:spcBef>
                <a:spcPts val="500"/>
              </a:spcBef>
              <a:spcAft>
                <a:spcPts val="0"/>
              </a:spcAft>
              <a:buClr>
                <a:schemeClr val="dk1"/>
              </a:buClr>
              <a:buSzPts val="1800"/>
              <a:buNone/>
              <a:defRPr/>
            </a:lvl3pPr>
            <a:lvl4pPr indent="-228600" lvl="3" marL="1828800" algn="l">
              <a:lnSpc>
                <a:spcPct val="110000"/>
              </a:lnSpc>
              <a:spcBef>
                <a:spcPts val="500"/>
              </a:spcBef>
              <a:spcAft>
                <a:spcPts val="0"/>
              </a:spcAft>
              <a:buClr>
                <a:schemeClr val="dk1"/>
              </a:buClr>
              <a:buSzPts val="1800"/>
              <a:buNone/>
              <a:defRPr/>
            </a:lvl4pPr>
            <a:lvl5pPr indent="-228600" lvl="4" marL="2286000" algn="l">
              <a:lnSpc>
                <a:spcPct val="110000"/>
              </a:lnSpc>
              <a:spcBef>
                <a:spcPts val="500"/>
              </a:spcBef>
              <a:spcAft>
                <a:spcPts val="0"/>
              </a:spcAft>
              <a:buClr>
                <a:schemeClr val="dk1"/>
              </a:buClr>
              <a:buSzPts val="18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37"/>
          <p:cNvSpPr txBox="1"/>
          <p:nvPr>
            <p:ph idx="10" type="dt"/>
          </p:nvPr>
        </p:nvSpPr>
        <p:spPr>
          <a:xfrm>
            <a:off x="332481" y="6236208"/>
            <a:ext cx="303745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1" type="ftr"/>
          </p:nvPr>
        </p:nvSpPr>
        <p:spPr>
          <a:xfrm>
            <a:off x="332481" y="237744"/>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7"/>
          <p:cNvSpPr txBox="1"/>
          <p:nvPr>
            <p:ph idx="12" type="sldNum"/>
          </p:nvPr>
        </p:nvSpPr>
        <p:spPr>
          <a:xfrm>
            <a:off x="11289782" y="237744"/>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0" name="Shape 50"/>
        <p:cNvGrpSpPr/>
        <p:nvPr/>
      </p:nvGrpSpPr>
      <p:grpSpPr>
        <a:xfrm>
          <a:off x="0" y="0"/>
          <a:ext cx="0" cy="0"/>
          <a:chOff x="0" y="0"/>
          <a:chExt cx="0" cy="0"/>
        </a:xfrm>
      </p:grpSpPr>
      <p:sp>
        <p:nvSpPr>
          <p:cNvPr id="51" name="Google Shape;51;p38"/>
          <p:cNvSpPr txBox="1"/>
          <p:nvPr>
            <p:ph type="title"/>
          </p:nvPr>
        </p:nvSpPr>
        <p:spPr>
          <a:xfrm>
            <a:off x="761802" y="872836"/>
            <a:ext cx="10380572" cy="1427019"/>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38"/>
          <p:cNvSpPr txBox="1"/>
          <p:nvPr>
            <p:ph idx="1" type="body"/>
          </p:nvPr>
        </p:nvSpPr>
        <p:spPr>
          <a:xfrm>
            <a:off x="761801" y="2713326"/>
            <a:ext cx="5023424"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400"/>
              <a:buNone/>
              <a:defRPr b="0" i="1" sz="2400" u="none"/>
            </a:lvl1pPr>
            <a:lvl2pPr indent="-228600" lvl="1" marL="914400" algn="l">
              <a:lnSpc>
                <a:spcPct val="110000"/>
              </a:lnSpc>
              <a:spcBef>
                <a:spcPts val="500"/>
              </a:spcBef>
              <a:spcAft>
                <a:spcPts val="0"/>
              </a:spcAft>
              <a:buClr>
                <a:schemeClr val="dk1"/>
              </a:buClr>
              <a:buSzPts val="2000"/>
              <a:buNone/>
              <a:defRPr b="1" sz="2000"/>
            </a:lvl2pPr>
            <a:lvl3pPr indent="-228600" lvl="2" marL="1371600" algn="l">
              <a:lnSpc>
                <a:spcPct val="110000"/>
              </a:lnSpc>
              <a:spcBef>
                <a:spcPts val="500"/>
              </a:spcBef>
              <a:spcAft>
                <a:spcPts val="0"/>
              </a:spcAft>
              <a:buClr>
                <a:schemeClr val="dk1"/>
              </a:buClr>
              <a:buSzPts val="1800"/>
              <a:buNone/>
              <a:defRPr b="1" sz="1800"/>
            </a:lvl3pPr>
            <a:lvl4pPr indent="-228600" lvl="3" marL="1828800" algn="l">
              <a:lnSpc>
                <a:spcPct val="110000"/>
              </a:lnSpc>
              <a:spcBef>
                <a:spcPts val="500"/>
              </a:spcBef>
              <a:spcAft>
                <a:spcPts val="0"/>
              </a:spcAft>
              <a:buClr>
                <a:schemeClr val="dk1"/>
              </a:buClr>
              <a:buSzPts val="1600"/>
              <a:buNone/>
              <a:defRPr b="1" sz="1600"/>
            </a:lvl4pPr>
            <a:lvl5pPr indent="-228600" lvl="4" marL="2286000" algn="l">
              <a:lnSpc>
                <a:spcPct val="11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38"/>
          <p:cNvSpPr txBox="1"/>
          <p:nvPr>
            <p:ph idx="2" type="body"/>
          </p:nvPr>
        </p:nvSpPr>
        <p:spPr>
          <a:xfrm>
            <a:off x="761801" y="3706091"/>
            <a:ext cx="5023424" cy="2334491"/>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a:lvl1pPr>
            <a:lvl2pPr indent="-228600" lvl="1" marL="914400" algn="l">
              <a:lnSpc>
                <a:spcPct val="110000"/>
              </a:lnSpc>
              <a:spcBef>
                <a:spcPts val="500"/>
              </a:spcBef>
              <a:spcAft>
                <a:spcPts val="0"/>
              </a:spcAft>
              <a:buClr>
                <a:schemeClr val="dk1"/>
              </a:buClr>
              <a:buSzPts val="1800"/>
              <a:buNone/>
              <a:defRPr/>
            </a:lvl2pPr>
            <a:lvl3pPr indent="-228600" lvl="2" marL="1371600" algn="l">
              <a:lnSpc>
                <a:spcPct val="110000"/>
              </a:lnSpc>
              <a:spcBef>
                <a:spcPts val="500"/>
              </a:spcBef>
              <a:spcAft>
                <a:spcPts val="0"/>
              </a:spcAft>
              <a:buClr>
                <a:schemeClr val="dk1"/>
              </a:buClr>
              <a:buSzPts val="1800"/>
              <a:buNone/>
              <a:defRPr/>
            </a:lvl3pPr>
            <a:lvl4pPr indent="-228600" lvl="3" marL="1828800" algn="l">
              <a:lnSpc>
                <a:spcPct val="110000"/>
              </a:lnSpc>
              <a:spcBef>
                <a:spcPts val="500"/>
              </a:spcBef>
              <a:spcAft>
                <a:spcPts val="0"/>
              </a:spcAft>
              <a:buClr>
                <a:schemeClr val="dk1"/>
              </a:buClr>
              <a:buSzPts val="1800"/>
              <a:buNone/>
              <a:defRPr/>
            </a:lvl4pPr>
            <a:lvl5pPr indent="-228600" lvl="4" marL="2286000" algn="l">
              <a:lnSpc>
                <a:spcPct val="110000"/>
              </a:lnSpc>
              <a:spcBef>
                <a:spcPts val="500"/>
              </a:spcBef>
              <a:spcAft>
                <a:spcPts val="0"/>
              </a:spcAft>
              <a:buClr>
                <a:schemeClr val="dk1"/>
              </a:buClr>
              <a:buSzPts val="18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38"/>
          <p:cNvSpPr txBox="1"/>
          <p:nvPr>
            <p:ph idx="3" type="body"/>
          </p:nvPr>
        </p:nvSpPr>
        <p:spPr>
          <a:xfrm>
            <a:off x="6094211" y="2713326"/>
            <a:ext cx="5048163"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400"/>
              <a:buNone/>
              <a:defRPr b="0" i="1" sz="2400" u="none"/>
            </a:lvl1pPr>
            <a:lvl2pPr indent="-228600" lvl="1" marL="914400" algn="l">
              <a:lnSpc>
                <a:spcPct val="110000"/>
              </a:lnSpc>
              <a:spcBef>
                <a:spcPts val="500"/>
              </a:spcBef>
              <a:spcAft>
                <a:spcPts val="0"/>
              </a:spcAft>
              <a:buClr>
                <a:schemeClr val="dk1"/>
              </a:buClr>
              <a:buSzPts val="2000"/>
              <a:buNone/>
              <a:defRPr b="1" sz="2000"/>
            </a:lvl2pPr>
            <a:lvl3pPr indent="-228600" lvl="2" marL="1371600" algn="l">
              <a:lnSpc>
                <a:spcPct val="110000"/>
              </a:lnSpc>
              <a:spcBef>
                <a:spcPts val="500"/>
              </a:spcBef>
              <a:spcAft>
                <a:spcPts val="0"/>
              </a:spcAft>
              <a:buClr>
                <a:schemeClr val="dk1"/>
              </a:buClr>
              <a:buSzPts val="1800"/>
              <a:buNone/>
              <a:defRPr b="1" sz="1800"/>
            </a:lvl3pPr>
            <a:lvl4pPr indent="-228600" lvl="3" marL="1828800" algn="l">
              <a:lnSpc>
                <a:spcPct val="110000"/>
              </a:lnSpc>
              <a:spcBef>
                <a:spcPts val="500"/>
              </a:spcBef>
              <a:spcAft>
                <a:spcPts val="0"/>
              </a:spcAft>
              <a:buClr>
                <a:schemeClr val="dk1"/>
              </a:buClr>
              <a:buSzPts val="1600"/>
              <a:buNone/>
              <a:defRPr b="1" sz="1600"/>
            </a:lvl4pPr>
            <a:lvl5pPr indent="-228600" lvl="4" marL="2286000" algn="l">
              <a:lnSpc>
                <a:spcPct val="11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38"/>
          <p:cNvSpPr txBox="1"/>
          <p:nvPr>
            <p:ph idx="4" type="body"/>
          </p:nvPr>
        </p:nvSpPr>
        <p:spPr>
          <a:xfrm>
            <a:off x="6094211" y="3706091"/>
            <a:ext cx="5048163" cy="2334491"/>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a:lvl1pPr>
            <a:lvl2pPr indent="-228600" lvl="1" marL="914400" algn="l">
              <a:lnSpc>
                <a:spcPct val="110000"/>
              </a:lnSpc>
              <a:spcBef>
                <a:spcPts val="500"/>
              </a:spcBef>
              <a:spcAft>
                <a:spcPts val="0"/>
              </a:spcAft>
              <a:buClr>
                <a:schemeClr val="dk1"/>
              </a:buClr>
              <a:buSzPts val="1800"/>
              <a:buNone/>
              <a:defRPr/>
            </a:lvl2pPr>
            <a:lvl3pPr indent="-228600" lvl="2" marL="1371600" algn="l">
              <a:lnSpc>
                <a:spcPct val="110000"/>
              </a:lnSpc>
              <a:spcBef>
                <a:spcPts val="500"/>
              </a:spcBef>
              <a:spcAft>
                <a:spcPts val="0"/>
              </a:spcAft>
              <a:buClr>
                <a:schemeClr val="dk1"/>
              </a:buClr>
              <a:buSzPts val="1800"/>
              <a:buNone/>
              <a:defRPr/>
            </a:lvl3pPr>
            <a:lvl4pPr indent="-228600" lvl="3" marL="1828800" algn="l">
              <a:lnSpc>
                <a:spcPct val="110000"/>
              </a:lnSpc>
              <a:spcBef>
                <a:spcPts val="500"/>
              </a:spcBef>
              <a:spcAft>
                <a:spcPts val="0"/>
              </a:spcAft>
              <a:buClr>
                <a:schemeClr val="dk1"/>
              </a:buClr>
              <a:buSzPts val="1800"/>
              <a:buNone/>
              <a:defRPr/>
            </a:lvl4pPr>
            <a:lvl5pPr indent="-228600" lvl="4" marL="2286000" algn="l">
              <a:lnSpc>
                <a:spcPct val="110000"/>
              </a:lnSpc>
              <a:spcBef>
                <a:spcPts val="500"/>
              </a:spcBef>
              <a:spcAft>
                <a:spcPts val="0"/>
              </a:spcAft>
              <a:buClr>
                <a:schemeClr val="dk1"/>
              </a:buClr>
              <a:buSzPts val="18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38"/>
          <p:cNvSpPr txBox="1"/>
          <p:nvPr>
            <p:ph idx="10" type="dt"/>
          </p:nvPr>
        </p:nvSpPr>
        <p:spPr>
          <a:xfrm>
            <a:off x="332481" y="6236208"/>
            <a:ext cx="303745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8"/>
          <p:cNvSpPr txBox="1"/>
          <p:nvPr>
            <p:ph idx="11" type="ftr"/>
          </p:nvPr>
        </p:nvSpPr>
        <p:spPr>
          <a:xfrm>
            <a:off x="332481" y="237744"/>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8"/>
          <p:cNvSpPr txBox="1"/>
          <p:nvPr>
            <p:ph idx="12" type="sldNum"/>
          </p:nvPr>
        </p:nvSpPr>
        <p:spPr>
          <a:xfrm>
            <a:off x="11289782" y="237744"/>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39"/>
          <p:cNvSpPr txBox="1"/>
          <p:nvPr>
            <p:ph type="title"/>
          </p:nvPr>
        </p:nvSpPr>
        <p:spPr>
          <a:xfrm>
            <a:off x="761801" y="858982"/>
            <a:ext cx="10380573" cy="1432273"/>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39"/>
          <p:cNvSpPr txBox="1"/>
          <p:nvPr>
            <p:ph idx="10" type="dt"/>
          </p:nvPr>
        </p:nvSpPr>
        <p:spPr>
          <a:xfrm>
            <a:off x="332481" y="624007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9"/>
          <p:cNvSpPr txBox="1"/>
          <p:nvPr>
            <p:ph idx="11" type="ftr"/>
          </p:nvPr>
        </p:nvSpPr>
        <p:spPr>
          <a:xfrm>
            <a:off x="332481" y="23619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9"/>
          <p:cNvSpPr txBox="1"/>
          <p:nvPr>
            <p:ph idx="12" type="sldNum"/>
          </p:nvPr>
        </p:nvSpPr>
        <p:spPr>
          <a:xfrm>
            <a:off x="11289782" y="235881"/>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64" name="Shape 64"/>
        <p:cNvGrpSpPr/>
        <p:nvPr/>
      </p:nvGrpSpPr>
      <p:grpSpPr>
        <a:xfrm>
          <a:off x="0" y="0"/>
          <a:ext cx="0" cy="0"/>
          <a:chOff x="0" y="0"/>
          <a:chExt cx="0" cy="0"/>
        </a:xfrm>
      </p:grpSpPr>
      <p:sp>
        <p:nvSpPr>
          <p:cNvPr id="65" name="Google Shape;65;p4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66" name="Google Shape;66;p40"/>
          <p:cNvSpPr txBox="1"/>
          <p:nvPr>
            <p:ph idx="10" type="dt"/>
          </p:nvPr>
        </p:nvSpPr>
        <p:spPr>
          <a:xfrm>
            <a:off x="332481" y="624007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0"/>
          <p:cNvSpPr txBox="1"/>
          <p:nvPr>
            <p:ph idx="11" type="ftr"/>
          </p:nvPr>
        </p:nvSpPr>
        <p:spPr>
          <a:xfrm>
            <a:off x="332481" y="23619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0"/>
          <p:cNvSpPr txBox="1"/>
          <p:nvPr>
            <p:ph idx="12" type="sldNum"/>
          </p:nvPr>
        </p:nvSpPr>
        <p:spPr>
          <a:xfrm>
            <a:off x="11289782" y="235881"/>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cxnSp>
        <p:nvCxnSpPr>
          <p:cNvPr id="69" name="Google Shape;69;p40"/>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70" name="Shape 70"/>
        <p:cNvGrpSpPr/>
        <p:nvPr/>
      </p:nvGrpSpPr>
      <p:grpSpPr>
        <a:xfrm>
          <a:off x="0" y="0"/>
          <a:ext cx="0" cy="0"/>
          <a:chOff x="0" y="0"/>
          <a:chExt cx="0" cy="0"/>
        </a:xfrm>
      </p:grpSpPr>
      <p:sp>
        <p:nvSpPr>
          <p:cNvPr id="71" name="Google Shape;71;p41"/>
          <p:cNvSpPr/>
          <p:nvPr/>
        </p:nvSpPr>
        <p:spPr>
          <a:xfrm>
            <a:off x="79067" y="0"/>
            <a:ext cx="4998624" cy="6858000"/>
          </a:xfrm>
          <a:prstGeom prst="rect">
            <a:avLst/>
          </a:prstGeom>
          <a:solidFill>
            <a:schemeClr val="lt1"/>
          </a:solidFill>
          <a:ln>
            <a:noFill/>
          </a:ln>
          <a:effectLst>
            <a:outerShdw blurRad="228600" sx="96000" rotWithShape="0" algn="t" dir="21540000" dist="114300" sy="96000">
              <a:srgbClr val="000000">
                <a:alpha val="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72" name="Google Shape;72;p4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73" name="Google Shape;73;p41"/>
          <p:cNvSpPr/>
          <p:nvPr/>
        </p:nvSpPr>
        <p:spPr>
          <a:xfrm>
            <a:off x="0" y="0"/>
            <a:ext cx="6096000" cy="6858000"/>
          </a:xfrm>
          <a:prstGeom prst="rect">
            <a:avLst/>
          </a:prstGeom>
          <a:solidFill>
            <a:schemeClr val="lt1"/>
          </a:solidFill>
          <a:ln>
            <a:noFill/>
          </a:ln>
          <a:effectLst>
            <a:outerShdw blurRad="228600" sx="96000" rotWithShape="0" algn="t" dir="21540000" dist="152400" sy="96000">
              <a:srgbClr val="000000">
                <a:alpha val="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74" name="Google Shape;74;p41"/>
          <p:cNvSpPr txBox="1"/>
          <p:nvPr>
            <p:ph type="title"/>
          </p:nvPr>
        </p:nvSpPr>
        <p:spPr>
          <a:xfrm>
            <a:off x="770537" y="872836"/>
            <a:ext cx="4560525" cy="2281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dk1"/>
              </a:buClr>
              <a:buSzPts val="3600"/>
              <a:buFont typeface="Arial"/>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41"/>
          <p:cNvSpPr txBox="1"/>
          <p:nvPr>
            <p:ph idx="1" type="body"/>
          </p:nvPr>
        </p:nvSpPr>
        <p:spPr>
          <a:xfrm>
            <a:off x="6621781" y="872837"/>
            <a:ext cx="4520593" cy="5140036"/>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800"/>
              <a:buNone/>
              <a:defRPr sz="2800"/>
            </a:lvl1pPr>
            <a:lvl2pPr indent="-228600" lvl="1" marL="914400" algn="l">
              <a:lnSpc>
                <a:spcPct val="110000"/>
              </a:lnSpc>
              <a:spcBef>
                <a:spcPts val="500"/>
              </a:spcBef>
              <a:spcAft>
                <a:spcPts val="0"/>
              </a:spcAft>
              <a:buClr>
                <a:schemeClr val="dk1"/>
              </a:buClr>
              <a:buSzPts val="2400"/>
              <a:buNone/>
              <a:defRPr sz="2400"/>
            </a:lvl2pPr>
            <a:lvl3pPr indent="-228600" lvl="2" marL="1371600" algn="l">
              <a:lnSpc>
                <a:spcPct val="110000"/>
              </a:lnSpc>
              <a:spcBef>
                <a:spcPts val="500"/>
              </a:spcBef>
              <a:spcAft>
                <a:spcPts val="0"/>
              </a:spcAft>
              <a:buClr>
                <a:schemeClr val="dk1"/>
              </a:buClr>
              <a:buSzPts val="2000"/>
              <a:buNone/>
              <a:defRPr sz="2000"/>
            </a:lvl3pPr>
            <a:lvl4pPr indent="-228600" lvl="3" marL="1828800" algn="l">
              <a:lnSpc>
                <a:spcPct val="110000"/>
              </a:lnSpc>
              <a:spcBef>
                <a:spcPts val="500"/>
              </a:spcBef>
              <a:spcAft>
                <a:spcPts val="0"/>
              </a:spcAft>
              <a:buClr>
                <a:schemeClr val="dk1"/>
              </a:buClr>
              <a:buSzPts val="1800"/>
              <a:buNone/>
              <a:defRPr sz="1800"/>
            </a:lvl4pPr>
            <a:lvl5pPr indent="-228600" lvl="4" marL="2286000" algn="l">
              <a:lnSpc>
                <a:spcPct val="110000"/>
              </a:lnSpc>
              <a:spcBef>
                <a:spcPts val="500"/>
              </a:spcBef>
              <a:spcAft>
                <a:spcPts val="0"/>
              </a:spcAft>
              <a:buClr>
                <a:schemeClr val="dk1"/>
              </a:buClr>
              <a:buSzPts val="1800"/>
              <a:buNone/>
              <a:defRPr sz="18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6" name="Google Shape;76;p41"/>
          <p:cNvSpPr txBox="1"/>
          <p:nvPr>
            <p:ph idx="2" type="body"/>
          </p:nvPr>
        </p:nvSpPr>
        <p:spPr>
          <a:xfrm>
            <a:off x="770537" y="3442854"/>
            <a:ext cx="4560525" cy="2576945"/>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400"/>
              <a:buNone/>
              <a:defRPr sz="2400"/>
            </a:lvl1pPr>
            <a:lvl2pPr indent="-228600" lvl="1" marL="914400" algn="l">
              <a:lnSpc>
                <a:spcPct val="110000"/>
              </a:lnSpc>
              <a:spcBef>
                <a:spcPts val="500"/>
              </a:spcBef>
              <a:spcAft>
                <a:spcPts val="0"/>
              </a:spcAft>
              <a:buClr>
                <a:schemeClr val="dk1"/>
              </a:buClr>
              <a:buSzPts val="1400"/>
              <a:buNone/>
              <a:defRPr sz="1400"/>
            </a:lvl2pPr>
            <a:lvl3pPr indent="-228600" lvl="2" marL="1371600" algn="l">
              <a:lnSpc>
                <a:spcPct val="110000"/>
              </a:lnSpc>
              <a:spcBef>
                <a:spcPts val="500"/>
              </a:spcBef>
              <a:spcAft>
                <a:spcPts val="0"/>
              </a:spcAft>
              <a:buClr>
                <a:schemeClr val="dk1"/>
              </a:buClr>
              <a:buSzPts val="1200"/>
              <a:buNone/>
              <a:defRPr sz="1200"/>
            </a:lvl3pPr>
            <a:lvl4pPr indent="-228600" lvl="3" marL="1828800" algn="l">
              <a:lnSpc>
                <a:spcPct val="110000"/>
              </a:lnSpc>
              <a:spcBef>
                <a:spcPts val="500"/>
              </a:spcBef>
              <a:spcAft>
                <a:spcPts val="0"/>
              </a:spcAft>
              <a:buClr>
                <a:schemeClr val="dk1"/>
              </a:buClr>
              <a:buSzPts val="1000"/>
              <a:buNone/>
              <a:defRPr sz="1000"/>
            </a:lvl4pPr>
            <a:lvl5pPr indent="-228600" lvl="4" marL="2286000" algn="l">
              <a:lnSpc>
                <a:spcPct val="11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41"/>
          <p:cNvSpPr txBox="1"/>
          <p:nvPr>
            <p:ph idx="10" type="dt"/>
          </p:nvPr>
        </p:nvSpPr>
        <p:spPr>
          <a:xfrm>
            <a:off x="329184" y="6236208"/>
            <a:ext cx="303745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1"/>
          <p:cNvSpPr txBox="1"/>
          <p:nvPr>
            <p:ph idx="11" type="ftr"/>
          </p:nvPr>
        </p:nvSpPr>
        <p:spPr>
          <a:xfrm>
            <a:off x="329184" y="237744"/>
            <a:ext cx="379253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1"/>
          <p:cNvSpPr txBox="1"/>
          <p:nvPr>
            <p:ph idx="12" type="sldNum"/>
          </p:nvPr>
        </p:nvSpPr>
        <p:spPr>
          <a:xfrm>
            <a:off x="11292840" y="237744"/>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cxnSp>
        <p:nvCxnSpPr>
          <p:cNvPr id="80" name="Google Shape;80;p41"/>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cxnSp>
        <p:nvCxnSpPr>
          <p:cNvPr id="81" name="Google Shape;81;p41"/>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82" name="Shape 82"/>
        <p:cNvGrpSpPr/>
        <p:nvPr/>
      </p:nvGrpSpPr>
      <p:grpSpPr>
        <a:xfrm>
          <a:off x="0" y="0"/>
          <a:ext cx="0" cy="0"/>
          <a:chOff x="0" y="0"/>
          <a:chExt cx="0" cy="0"/>
        </a:xfrm>
      </p:grpSpPr>
      <p:sp>
        <p:nvSpPr>
          <p:cNvPr id="83" name="Google Shape;83;p4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4" name="Google Shape;84;p42"/>
          <p:cNvSpPr/>
          <p:nvPr/>
        </p:nvSpPr>
        <p:spPr>
          <a:xfrm>
            <a:off x="-1" y="0"/>
            <a:ext cx="6087677" cy="6858000"/>
          </a:xfrm>
          <a:prstGeom prst="rect">
            <a:avLst/>
          </a:prstGeom>
          <a:solidFill>
            <a:schemeClr val="lt1"/>
          </a:solidFill>
          <a:ln>
            <a:noFill/>
          </a:ln>
          <a:effectLst>
            <a:outerShdw blurRad="228600" sx="96000" rotWithShape="0" algn="t" dir="21540000" dist="152400" sy="96000">
              <a:srgbClr val="000000">
                <a:alpha val="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5" name="Google Shape;85;p42"/>
          <p:cNvSpPr txBox="1"/>
          <p:nvPr>
            <p:ph type="title"/>
          </p:nvPr>
        </p:nvSpPr>
        <p:spPr>
          <a:xfrm>
            <a:off x="768733" y="858981"/>
            <a:ext cx="4556749" cy="2281052"/>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3600"/>
              <a:buFont typeface="Arial"/>
              <a:buNone/>
              <a:defRPr sz="3600">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42"/>
          <p:cNvSpPr/>
          <p:nvPr>
            <p:ph idx="2" type="pic"/>
          </p:nvPr>
        </p:nvSpPr>
        <p:spPr>
          <a:xfrm>
            <a:off x="6559826" y="865909"/>
            <a:ext cx="4582548" cy="5126182"/>
          </a:xfrm>
          <a:prstGeom prst="rect">
            <a:avLst/>
          </a:prstGeom>
          <a:noFill/>
          <a:ln>
            <a:noFill/>
          </a:ln>
        </p:spPr>
      </p:sp>
      <p:sp>
        <p:nvSpPr>
          <p:cNvPr id="87" name="Google Shape;87;p42"/>
          <p:cNvSpPr txBox="1"/>
          <p:nvPr>
            <p:ph idx="1" type="body"/>
          </p:nvPr>
        </p:nvSpPr>
        <p:spPr>
          <a:xfrm>
            <a:off x="768733" y="3429000"/>
            <a:ext cx="4556749" cy="2590800"/>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400"/>
              <a:buNone/>
              <a:defRPr sz="2400">
                <a:solidFill>
                  <a:schemeClr val="dk1"/>
                </a:solidFill>
                <a:latin typeface="Arial"/>
                <a:ea typeface="Arial"/>
                <a:cs typeface="Arial"/>
                <a:sym typeface="Arial"/>
              </a:defRPr>
            </a:lvl1pPr>
            <a:lvl2pPr indent="-228600" lvl="1" marL="914400" algn="l">
              <a:lnSpc>
                <a:spcPct val="110000"/>
              </a:lnSpc>
              <a:spcBef>
                <a:spcPts val="500"/>
              </a:spcBef>
              <a:spcAft>
                <a:spcPts val="0"/>
              </a:spcAft>
              <a:buClr>
                <a:schemeClr val="dk1"/>
              </a:buClr>
              <a:buSzPts val="1400"/>
              <a:buNone/>
              <a:defRPr sz="1400"/>
            </a:lvl2pPr>
            <a:lvl3pPr indent="-228600" lvl="2" marL="1371600" algn="l">
              <a:lnSpc>
                <a:spcPct val="110000"/>
              </a:lnSpc>
              <a:spcBef>
                <a:spcPts val="500"/>
              </a:spcBef>
              <a:spcAft>
                <a:spcPts val="0"/>
              </a:spcAft>
              <a:buClr>
                <a:schemeClr val="dk1"/>
              </a:buClr>
              <a:buSzPts val="1200"/>
              <a:buNone/>
              <a:defRPr sz="1200"/>
            </a:lvl3pPr>
            <a:lvl4pPr indent="-228600" lvl="3" marL="1828800" algn="l">
              <a:lnSpc>
                <a:spcPct val="110000"/>
              </a:lnSpc>
              <a:spcBef>
                <a:spcPts val="500"/>
              </a:spcBef>
              <a:spcAft>
                <a:spcPts val="0"/>
              </a:spcAft>
              <a:buClr>
                <a:schemeClr val="dk1"/>
              </a:buClr>
              <a:buSzPts val="1000"/>
              <a:buNone/>
              <a:defRPr sz="1000"/>
            </a:lvl4pPr>
            <a:lvl5pPr indent="-228600" lvl="4" marL="2286000" algn="l">
              <a:lnSpc>
                <a:spcPct val="11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8" name="Google Shape;88;p42"/>
          <p:cNvSpPr txBox="1"/>
          <p:nvPr>
            <p:ph idx="10" type="dt"/>
          </p:nvPr>
        </p:nvSpPr>
        <p:spPr>
          <a:xfrm>
            <a:off x="329184" y="6236208"/>
            <a:ext cx="303745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2"/>
          <p:cNvSpPr txBox="1"/>
          <p:nvPr>
            <p:ph idx="11" type="ftr"/>
          </p:nvPr>
        </p:nvSpPr>
        <p:spPr>
          <a:xfrm>
            <a:off x="329184" y="237744"/>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2"/>
          <p:cNvSpPr txBox="1"/>
          <p:nvPr>
            <p:ph idx="12" type="sldNum"/>
          </p:nvPr>
        </p:nvSpPr>
        <p:spPr>
          <a:xfrm>
            <a:off x="11292840" y="237744"/>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cxnSp>
        <p:nvCxnSpPr>
          <p:cNvPr id="91" name="Google Shape;91;p42"/>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cxnSp>
        <p:nvCxnSpPr>
          <p:cNvPr id="92" name="Google Shape;92;p42"/>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3" name="Shape 93"/>
        <p:cNvGrpSpPr/>
        <p:nvPr/>
      </p:nvGrpSpPr>
      <p:grpSpPr>
        <a:xfrm>
          <a:off x="0" y="0"/>
          <a:ext cx="0" cy="0"/>
          <a:chOff x="0" y="0"/>
          <a:chExt cx="0" cy="0"/>
        </a:xfrm>
      </p:grpSpPr>
      <p:sp>
        <p:nvSpPr>
          <p:cNvPr id="94" name="Google Shape;94;p43"/>
          <p:cNvSpPr txBox="1"/>
          <p:nvPr>
            <p:ph type="title"/>
          </p:nvPr>
        </p:nvSpPr>
        <p:spPr>
          <a:xfrm>
            <a:off x="761801" y="858982"/>
            <a:ext cx="10380573" cy="1432273"/>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5" name="Google Shape;95;p43"/>
          <p:cNvSpPr txBox="1"/>
          <p:nvPr>
            <p:ph idx="1" type="body"/>
          </p:nvPr>
        </p:nvSpPr>
        <p:spPr>
          <a:xfrm rot="5400000">
            <a:off x="4321507" y="-809582"/>
            <a:ext cx="3261789" cy="10381205"/>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a:lvl1pPr>
            <a:lvl2pPr indent="-228600" lvl="1" marL="914400" algn="l">
              <a:lnSpc>
                <a:spcPct val="110000"/>
              </a:lnSpc>
              <a:spcBef>
                <a:spcPts val="500"/>
              </a:spcBef>
              <a:spcAft>
                <a:spcPts val="0"/>
              </a:spcAft>
              <a:buClr>
                <a:schemeClr val="dk1"/>
              </a:buClr>
              <a:buSzPts val="1800"/>
              <a:buNone/>
              <a:defRPr/>
            </a:lvl2pPr>
            <a:lvl3pPr indent="-228600" lvl="2" marL="1371600" algn="l">
              <a:lnSpc>
                <a:spcPct val="110000"/>
              </a:lnSpc>
              <a:spcBef>
                <a:spcPts val="500"/>
              </a:spcBef>
              <a:spcAft>
                <a:spcPts val="0"/>
              </a:spcAft>
              <a:buClr>
                <a:schemeClr val="dk1"/>
              </a:buClr>
              <a:buSzPts val="1800"/>
              <a:buNone/>
              <a:defRPr/>
            </a:lvl3pPr>
            <a:lvl4pPr indent="-228600" lvl="3" marL="1828800" algn="l">
              <a:lnSpc>
                <a:spcPct val="110000"/>
              </a:lnSpc>
              <a:spcBef>
                <a:spcPts val="500"/>
              </a:spcBef>
              <a:spcAft>
                <a:spcPts val="0"/>
              </a:spcAft>
              <a:buClr>
                <a:schemeClr val="dk1"/>
              </a:buClr>
              <a:buSzPts val="1800"/>
              <a:buNone/>
              <a:defRPr/>
            </a:lvl4pPr>
            <a:lvl5pPr indent="-228600" lvl="4" marL="2286000" algn="l">
              <a:lnSpc>
                <a:spcPct val="110000"/>
              </a:lnSpc>
              <a:spcBef>
                <a:spcPts val="500"/>
              </a:spcBef>
              <a:spcAft>
                <a:spcPts val="0"/>
              </a:spcAft>
              <a:buClr>
                <a:schemeClr val="dk1"/>
              </a:buClr>
              <a:buSzPts val="18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6" name="Google Shape;96;p43"/>
          <p:cNvSpPr txBox="1"/>
          <p:nvPr>
            <p:ph idx="10" type="dt"/>
          </p:nvPr>
        </p:nvSpPr>
        <p:spPr>
          <a:xfrm>
            <a:off x="332481" y="624007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3"/>
          <p:cNvSpPr txBox="1"/>
          <p:nvPr>
            <p:ph idx="11" type="ftr"/>
          </p:nvPr>
        </p:nvSpPr>
        <p:spPr>
          <a:xfrm>
            <a:off x="332481" y="236199"/>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3"/>
          <p:cNvSpPr txBox="1"/>
          <p:nvPr>
            <p:ph idx="12" type="sldNum"/>
          </p:nvPr>
        </p:nvSpPr>
        <p:spPr>
          <a:xfrm>
            <a:off x="11289782" y="235881"/>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99" name="Shape 99"/>
        <p:cNvGrpSpPr/>
        <p:nvPr/>
      </p:nvGrpSpPr>
      <p:grpSpPr>
        <a:xfrm>
          <a:off x="0" y="0"/>
          <a:ext cx="0" cy="0"/>
          <a:chOff x="0" y="0"/>
          <a:chExt cx="0" cy="0"/>
        </a:xfrm>
      </p:grpSpPr>
      <p:sp>
        <p:nvSpPr>
          <p:cNvPr id="100" name="Google Shape;100;p4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1" name="Google Shape;101;p44"/>
          <p:cNvSpPr/>
          <p:nvPr/>
        </p:nvSpPr>
        <p:spPr>
          <a:xfrm>
            <a:off x="7813964" y="0"/>
            <a:ext cx="4378036" cy="6858000"/>
          </a:xfrm>
          <a:prstGeom prst="rect">
            <a:avLst/>
          </a:prstGeom>
          <a:solidFill>
            <a:schemeClr val="lt1"/>
          </a:solidFill>
          <a:ln>
            <a:noFill/>
          </a:ln>
          <a:effectLst>
            <a:outerShdw blurRad="254000" sx="95000" rotWithShape="0" algn="t" dir="10680000" dist="152400" sy="95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102" name="Google Shape;102;p44"/>
          <p:cNvCxnSpPr/>
          <p:nvPr/>
        </p:nvCxnSpPr>
        <p:spPr>
          <a:xfrm rot="10800000">
            <a:off x="10361537" y="120772"/>
            <a:ext cx="0" cy="599069"/>
          </a:xfrm>
          <a:prstGeom prst="straightConnector1">
            <a:avLst/>
          </a:prstGeom>
          <a:noFill/>
          <a:ln cap="flat" cmpd="sng" w="38100">
            <a:solidFill>
              <a:schemeClr val="dk1"/>
            </a:solidFill>
            <a:prstDash val="solid"/>
            <a:miter lim="800000"/>
            <a:headEnd len="sm" w="sm" type="none"/>
            <a:tailEnd len="sm" w="sm" type="none"/>
          </a:ln>
        </p:spPr>
      </p:cxnSp>
      <p:sp>
        <p:nvSpPr>
          <p:cNvPr id="103" name="Google Shape;103;p44"/>
          <p:cNvSpPr txBox="1"/>
          <p:nvPr>
            <p:ph type="title"/>
          </p:nvPr>
        </p:nvSpPr>
        <p:spPr>
          <a:xfrm rot="5400000">
            <a:off x="6840680" y="2171700"/>
            <a:ext cx="5119256" cy="2521527"/>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44"/>
          <p:cNvSpPr txBox="1"/>
          <p:nvPr>
            <p:ph idx="1" type="body"/>
          </p:nvPr>
        </p:nvSpPr>
        <p:spPr>
          <a:xfrm rot="5400000">
            <a:off x="1514203" y="115379"/>
            <a:ext cx="5119256" cy="6634169"/>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1800"/>
              <a:buNone/>
              <a:defRPr/>
            </a:lvl1pPr>
            <a:lvl2pPr indent="-228600" lvl="1" marL="914400" algn="l">
              <a:lnSpc>
                <a:spcPct val="110000"/>
              </a:lnSpc>
              <a:spcBef>
                <a:spcPts val="500"/>
              </a:spcBef>
              <a:spcAft>
                <a:spcPts val="0"/>
              </a:spcAft>
              <a:buClr>
                <a:schemeClr val="dk1"/>
              </a:buClr>
              <a:buSzPts val="1800"/>
              <a:buNone/>
              <a:defRPr/>
            </a:lvl2pPr>
            <a:lvl3pPr indent="-228600" lvl="2" marL="1371600" algn="l">
              <a:lnSpc>
                <a:spcPct val="110000"/>
              </a:lnSpc>
              <a:spcBef>
                <a:spcPts val="500"/>
              </a:spcBef>
              <a:spcAft>
                <a:spcPts val="0"/>
              </a:spcAft>
              <a:buClr>
                <a:schemeClr val="dk1"/>
              </a:buClr>
              <a:buSzPts val="1800"/>
              <a:buNone/>
              <a:defRPr/>
            </a:lvl3pPr>
            <a:lvl4pPr indent="-228600" lvl="3" marL="1828800" algn="l">
              <a:lnSpc>
                <a:spcPct val="110000"/>
              </a:lnSpc>
              <a:spcBef>
                <a:spcPts val="500"/>
              </a:spcBef>
              <a:spcAft>
                <a:spcPts val="0"/>
              </a:spcAft>
              <a:buClr>
                <a:schemeClr val="dk1"/>
              </a:buClr>
              <a:buSzPts val="1800"/>
              <a:buNone/>
              <a:defRPr/>
            </a:lvl4pPr>
            <a:lvl5pPr indent="-228600" lvl="4" marL="2286000" algn="l">
              <a:lnSpc>
                <a:spcPct val="110000"/>
              </a:lnSpc>
              <a:spcBef>
                <a:spcPts val="500"/>
              </a:spcBef>
              <a:spcAft>
                <a:spcPts val="0"/>
              </a:spcAft>
              <a:buClr>
                <a:schemeClr val="dk1"/>
              </a:buClr>
              <a:buSzPts val="18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5" name="Google Shape;105;p44"/>
          <p:cNvSpPr txBox="1"/>
          <p:nvPr>
            <p:ph idx="10" type="dt"/>
          </p:nvPr>
        </p:nvSpPr>
        <p:spPr>
          <a:xfrm>
            <a:off x="329184" y="6236208"/>
            <a:ext cx="303745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4"/>
          <p:cNvSpPr txBox="1"/>
          <p:nvPr>
            <p:ph idx="11" type="ftr"/>
          </p:nvPr>
        </p:nvSpPr>
        <p:spPr>
          <a:xfrm>
            <a:off x="329184" y="237744"/>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4"/>
          <p:cNvSpPr txBox="1"/>
          <p:nvPr>
            <p:ph idx="12" type="sldNum"/>
          </p:nvPr>
        </p:nvSpPr>
        <p:spPr>
          <a:xfrm>
            <a:off x="11292840" y="237744"/>
            <a:ext cx="756746" cy="36576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cxnSp>
        <p:nvCxnSpPr>
          <p:cNvPr id="108" name="Google Shape;108;p44"/>
          <p:cNvCxnSpPr/>
          <p:nvPr/>
        </p:nvCxnSpPr>
        <p:spPr>
          <a:xfrm rot="10800000">
            <a:off x="10361537" y="120772"/>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7" name="Google Shape;7;p33"/>
          <p:cNvSpPr/>
          <p:nvPr/>
        </p:nvSpPr>
        <p:spPr>
          <a:xfrm>
            <a:off x="0" y="0"/>
            <a:ext cx="12188952" cy="6858000"/>
          </a:xfrm>
          <a:prstGeom prst="rect">
            <a:avLst/>
          </a:prstGeom>
          <a:solidFill>
            <a:schemeClr val="lt2">
              <a:alpha val="4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 name="Google Shape;8;p3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 name="Google Shape;9;p33"/>
          <p:cNvSpPr/>
          <p:nvPr/>
        </p:nvSpPr>
        <p:spPr>
          <a:xfrm>
            <a:off x="0" y="-2"/>
            <a:ext cx="12188952" cy="2544415"/>
          </a:xfrm>
          <a:prstGeom prst="rect">
            <a:avLst/>
          </a:prstGeom>
          <a:solidFill>
            <a:schemeClr val="lt1"/>
          </a:solidFill>
          <a:ln>
            <a:noFill/>
          </a:ln>
          <a:effectLst>
            <a:outerShdw blurRad="190500" sx="94000" rotWithShape="0" algn="t" dir="5460000" dist="127000" sy="94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 name="Google Shape;10;p33"/>
          <p:cNvSpPr txBox="1"/>
          <p:nvPr>
            <p:ph type="title"/>
          </p:nvPr>
        </p:nvSpPr>
        <p:spPr>
          <a:xfrm>
            <a:off x="761801" y="858982"/>
            <a:ext cx="10380573" cy="1432273"/>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761799" y="2750126"/>
            <a:ext cx="10381205" cy="3261789"/>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10000"/>
              </a:lnSpc>
              <a:spcBef>
                <a:spcPts val="1000"/>
              </a:spcBef>
              <a:spcAft>
                <a:spcPts val="0"/>
              </a:spcAft>
              <a:buClr>
                <a:schemeClr val="dk1"/>
              </a:buClr>
              <a:buSzPts val="2200"/>
              <a:buFont typeface="Arial"/>
              <a:buNone/>
              <a:defRPr b="0" i="0" sz="2200" u="none" cap="none" strike="noStrike">
                <a:solidFill>
                  <a:schemeClr val="dk1"/>
                </a:solidFill>
                <a:latin typeface="Arial"/>
                <a:ea typeface="Arial"/>
                <a:cs typeface="Arial"/>
                <a:sym typeface="Arial"/>
              </a:defRPr>
            </a:lvl1pPr>
            <a:lvl2pPr indent="-228600" lvl="1" marL="914400" marR="0" rtl="0" algn="l">
              <a:lnSpc>
                <a:spcPct val="11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indent="-228600" lvl="2" marL="1371600" marR="0" rtl="0" algn="l">
              <a:lnSpc>
                <a:spcPct val="11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indent="-228600" lvl="3" marL="1828800" marR="0" rtl="0" algn="l">
              <a:lnSpc>
                <a:spcPct val="11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indent="-228600" lvl="4" marL="2286000" marR="0" rtl="0" algn="l">
              <a:lnSpc>
                <a:spcPct val="11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33"/>
          <p:cNvSpPr txBox="1"/>
          <p:nvPr>
            <p:ph idx="10" type="dt"/>
          </p:nvPr>
        </p:nvSpPr>
        <p:spPr>
          <a:xfrm>
            <a:off x="332481" y="6240079"/>
            <a:ext cx="411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33"/>
          <p:cNvSpPr txBox="1"/>
          <p:nvPr>
            <p:ph idx="11" type="ftr"/>
          </p:nvPr>
        </p:nvSpPr>
        <p:spPr>
          <a:xfrm>
            <a:off x="332481" y="236199"/>
            <a:ext cx="411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33"/>
          <p:cNvSpPr txBox="1"/>
          <p:nvPr>
            <p:ph idx="12" type="sldNum"/>
          </p:nvPr>
        </p:nvSpPr>
        <p:spPr>
          <a:xfrm>
            <a:off x="11289782" y="235881"/>
            <a:ext cx="756746" cy="36576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chemeClr val="dk1"/>
                </a:solidFill>
                <a:latin typeface="Arial"/>
                <a:ea typeface="Arial"/>
                <a:cs typeface="Arial"/>
                <a:sym typeface="Arial"/>
              </a:defRPr>
            </a:lvl1pPr>
            <a:lvl2pPr indent="0" lvl="1" marL="0" marR="0" rtl="0" algn="ctr">
              <a:spcBef>
                <a:spcPts val="0"/>
              </a:spcBef>
              <a:buNone/>
              <a:defRPr b="1" i="0" sz="1400" u="none" cap="none" strike="noStrike">
                <a:solidFill>
                  <a:schemeClr val="dk1"/>
                </a:solidFill>
                <a:latin typeface="Arial"/>
                <a:ea typeface="Arial"/>
                <a:cs typeface="Arial"/>
                <a:sym typeface="Arial"/>
              </a:defRPr>
            </a:lvl2pPr>
            <a:lvl3pPr indent="0" lvl="2" marL="0" marR="0" rtl="0" algn="ctr">
              <a:spcBef>
                <a:spcPts val="0"/>
              </a:spcBef>
              <a:buNone/>
              <a:defRPr b="1" i="0" sz="1400" u="none" cap="none" strike="noStrike">
                <a:solidFill>
                  <a:schemeClr val="dk1"/>
                </a:solidFill>
                <a:latin typeface="Arial"/>
                <a:ea typeface="Arial"/>
                <a:cs typeface="Arial"/>
                <a:sym typeface="Arial"/>
              </a:defRPr>
            </a:lvl3pPr>
            <a:lvl4pPr indent="0" lvl="3" marL="0" marR="0" rtl="0" algn="ctr">
              <a:spcBef>
                <a:spcPts val="0"/>
              </a:spcBef>
              <a:buNone/>
              <a:defRPr b="1" i="0" sz="1400" u="none" cap="none" strike="noStrike">
                <a:solidFill>
                  <a:schemeClr val="dk1"/>
                </a:solidFill>
                <a:latin typeface="Arial"/>
                <a:ea typeface="Arial"/>
                <a:cs typeface="Arial"/>
                <a:sym typeface="Arial"/>
              </a:defRPr>
            </a:lvl4pPr>
            <a:lvl5pPr indent="0" lvl="4" marL="0" marR="0" rtl="0" algn="ctr">
              <a:spcBef>
                <a:spcPts val="0"/>
              </a:spcBef>
              <a:buNone/>
              <a:defRPr b="1" i="0" sz="1400" u="none" cap="none" strike="noStrike">
                <a:solidFill>
                  <a:schemeClr val="dk1"/>
                </a:solidFill>
                <a:latin typeface="Arial"/>
                <a:ea typeface="Arial"/>
                <a:cs typeface="Arial"/>
                <a:sym typeface="Arial"/>
              </a:defRPr>
            </a:lvl5pPr>
            <a:lvl6pPr indent="0" lvl="5" marL="0" marR="0" rtl="0" algn="ctr">
              <a:spcBef>
                <a:spcPts val="0"/>
              </a:spcBef>
              <a:buNone/>
              <a:defRPr b="1" i="0" sz="1400" u="none" cap="none" strike="noStrike">
                <a:solidFill>
                  <a:schemeClr val="dk1"/>
                </a:solidFill>
                <a:latin typeface="Arial"/>
                <a:ea typeface="Arial"/>
                <a:cs typeface="Arial"/>
                <a:sym typeface="Arial"/>
              </a:defRPr>
            </a:lvl6pPr>
            <a:lvl7pPr indent="0" lvl="6" marL="0" marR="0" rtl="0" algn="ctr">
              <a:spcBef>
                <a:spcPts val="0"/>
              </a:spcBef>
              <a:buNone/>
              <a:defRPr b="1" i="0" sz="1400" u="none" cap="none" strike="noStrike">
                <a:solidFill>
                  <a:schemeClr val="dk1"/>
                </a:solidFill>
                <a:latin typeface="Arial"/>
                <a:ea typeface="Arial"/>
                <a:cs typeface="Arial"/>
                <a:sym typeface="Arial"/>
              </a:defRPr>
            </a:lvl7pPr>
            <a:lvl8pPr indent="0" lvl="7" marL="0" marR="0" rtl="0" algn="ctr">
              <a:spcBef>
                <a:spcPts val="0"/>
              </a:spcBef>
              <a:buNone/>
              <a:defRPr b="1" i="0" sz="1400" u="none" cap="none" strike="noStrike">
                <a:solidFill>
                  <a:schemeClr val="dk1"/>
                </a:solidFill>
                <a:latin typeface="Arial"/>
                <a:ea typeface="Arial"/>
                <a:cs typeface="Arial"/>
                <a:sym typeface="Arial"/>
              </a:defRPr>
            </a:lvl8pPr>
            <a:lvl9pPr indent="0" lvl="8" marL="0" marR="0" rtl="0" algn="ctr">
              <a:spcBef>
                <a:spcPts val="0"/>
              </a:spcBef>
              <a:buNone/>
              <a:defRPr b="1" i="0" sz="1400" u="none" cap="none" strike="noStrike">
                <a:solidFill>
                  <a:schemeClr val="dk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cxnSp>
        <p:nvCxnSpPr>
          <p:cNvPr id="15" name="Google Shape;15;p33"/>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cxnSp>
        <p:nvCxnSpPr>
          <p:cNvPr id="16" name="Google Shape;16;p33"/>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2" name="Shape 112"/>
        <p:cNvGrpSpPr/>
        <p:nvPr/>
      </p:nvGrpSpPr>
      <p:grpSpPr>
        <a:xfrm>
          <a:off x="0" y="0"/>
          <a:ext cx="0" cy="0"/>
          <a:chOff x="0" y="0"/>
          <a:chExt cx="0" cy="0"/>
        </a:xfrm>
      </p:grpSpPr>
      <p:sp>
        <p:nvSpPr>
          <p:cNvPr id="113" name="Google Shape;113;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4" name="Google Shape;114;p1"/>
          <p:cNvSpPr/>
          <p:nvPr/>
        </p:nvSpPr>
        <p:spPr>
          <a:xfrm>
            <a:off x="6095999" y="0"/>
            <a:ext cx="6095995" cy="3429000"/>
          </a:xfrm>
          <a:prstGeom prst="rect">
            <a:avLst/>
          </a:prstGeom>
          <a:solidFill>
            <a:schemeClr val="lt1"/>
          </a:solidFill>
          <a:ln>
            <a:noFill/>
          </a:ln>
          <a:effectLst>
            <a:outerShdw blurRad="342900" sx="90000" rotWithShape="0" algn="t" dir="5460000" dist="228600" sy="90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5" name="Google Shape;115;p1"/>
          <p:cNvSpPr txBox="1"/>
          <p:nvPr>
            <p:ph type="ctrTitle"/>
          </p:nvPr>
        </p:nvSpPr>
        <p:spPr>
          <a:xfrm>
            <a:off x="5897880" y="235880"/>
            <a:ext cx="5770267" cy="5684859"/>
          </a:xfrm>
          <a:prstGeom prst="rect">
            <a:avLst/>
          </a:prstGeom>
          <a:noFill/>
          <a:ln>
            <a:noFill/>
          </a:ln>
        </p:spPr>
        <p:txBody>
          <a:bodyPr anchorCtr="0" anchor="ctr" bIns="45700" lIns="91425" spcFirstLastPara="1" rIns="91425" wrap="square" tIns="45700">
            <a:normAutofit/>
          </a:bodyPr>
          <a:lstStyle/>
          <a:p>
            <a:pPr indent="0" lvl="0" marL="0" rtl="0" algn="ctr">
              <a:lnSpc>
                <a:spcPct val="150000"/>
              </a:lnSpc>
              <a:spcBef>
                <a:spcPts val="0"/>
              </a:spcBef>
              <a:spcAft>
                <a:spcPts val="0"/>
              </a:spcAft>
              <a:buClr>
                <a:schemeClr val="dk1"/>
              </a:buClr>
              <a:buSzPts val="3600"/>
              <a:buFont typeface="Arial"/>
              <a:buNone/>
            </a:pPr>
            <a:r>
              <a:rPr lang="en-GB" sz="3600"/>
              <a:t>Principles of Purchasing</a:t>
            </a:r>
            <a:br>
              <a:rPr lang="en-GB" sz="2200"/>
            </a:br>
            <a:r>
              <a:rPr b="1" lang="en-GB" sz="2200">
                <a:latin typeface="Tahoma"/>
                <a:ea typeface="Tahoma"/>
                <a:cs typeface="Tahoma"/>
                <a:sym typeface="Tahoma"/>
              </a:rPr>
              <a:t>Lecture 12</a:t>
            </a:r>
            <a:br>
              <a:rPr b="1" lang="en-GB" sz="2200">
                <a:latin typeface="Tahoma"/>
                <a:ea typeface="Tahoma"/>
                <a:cs typeface="Tahoma"/>
                <a:sym typeface="Tahoma"/>
              </a:rPr>
            </a:br>
            <a:br>
              <a:rPr lang="en-GB" sz="3600">
                <a:latin typeface="Tahoma"/>
                <a:ea typeface="Tahoma"/>
                <a:cs typeface="Tahoma"/>
                <a:sym typeface="Tahoma"/>
              </a:rPr>
            </a:br>
            <a:r>
              <a:rPr b="1" lang="en-GB" sz="3100">
                <a:solidFill>
                  <a:srgbClr val="000000"/>
                </a:solidFill>
                <a:latin typeface="Times New Roman"/>
                <a:ea typeface="Times New Roman"/>
                <a:cs typeface="Times New Roman"/>
                <a:sym typeface="Times New Roman"/>
              </a:rPr>
              <a:t>Emerging Issues in Purchasing</a:t>
            </a:r>
            <a:r>
              <a:rPr b="1" lang="en-GB" sz="3100">
                <a:solidFill>
                  <a:srgbClr val="2E74B5"/>
                </a:solidFill>
                <a:latin typeface="Times New Roman"/>
                <a:ea typeface="Times New Roman"/>
                <a:cs typeface="Times New Roman"/>
                <a:sym typeface="Times New Roman"/>
              </a:rPr>
              <a:t> </a:t>
            </a:r>
            <a:br>
              <a:rPr lang="en-GB" sz="1800">
                <a:solidFill>
                  <a:srgbClr val="000000"/>
                </a:solidFill>
                <a:latin typeface="Arial"/>
                <a:ea typeface="Arial"/>
                <a:cs typeface="Arial"/>
                <a:sym typeface="Arial"/>
              </a:rPr>
            </a:br>
            <a:br>
              <a:rPr b="1" lang="en-GB" sz="2200">
                <a:latin typeface="Tahoma"/>
                <a:ea typeface="Tahoma"/>
                <a:cs typeface="Tahoma"/>
                <a:sym typeface="Tahoma"/>
              </a:rPr>
            </a:br>
            <a:br>
              <a:rPr b="1" lang="en-GB" sz="2200">
                <a:latin typeface="Tahoma"/>
                <a:ea typeface="Tahoma"/>
                <a:cs typeface="Tahoma"/>
                <a:sym typeface="Tahoma"/>
              </a:rPr>
            </a:br>
            <a:br>
              <a:rPr lang="en-GB" sz="2200">
                <a:latin typeface="Tahoma"/>
                <a:ea typeface="Tahoma"/>
                <a:cs typeface="Tahoma"/>
                <a:sym typeface="Tahoma"/>
              </a:rPr>
            </a:br>
            <a:r>
              <a:rPr b="1" lang="en-GB" sz="2200">
                <a:latin typeface="Tahoma"/>
                <a:ea typeface="Tahoma"/>
                <a:cs typeface="Tahoma"/>
                <a:sym typeface="Tahoma"/>
              </a:rPr>
              <a:t>Lecturer: Samson Ndonye</a:t>
            </a:r>
            <a:br>
              <a:rPr lang="en-GB" sz="2000">
                <a:latin typeface="Times New Roman"/>
                <a:ea typeface="Times New Roman"/>
                <a:cs typeface="Times New Roman"/>
                <a:sym typeface="Times New Roman"/>
              </a:rPr>
            </a:br>
            <a:endParaRPr sz="2000"/>
          </a:p>
        </p:txBody>
      </p:sp>
      <p:pic>
        <p:nvPicPr>
          <p:cNvPr id="116" name="Google Shape;116;p1"/>
          <p:cNvPicPr preferRelativeResize="0"/>
          <p:nvPr/>
        </p:nvPicPr>
        <p:blipFill rotWithShape="1">
          <a:blip r:embed="rId3">
            <a:alphaModFix/>
          </a:blip>
          <a:srcRect b="-4" l="0" r="7156" t="0"/>
          <a:stretch/>
        </p:blipFill>
        <p:spPr>
          <a:xfrm>
            <a:off x="20" y="10"/>
            <a:ext cx="6095978" cy="6857989"/>
          </a:xfrm>
          <a:prstGeom prst="rect">
            <a:avLst/>
          </a:prstGeom>
          <a:noFill/>
          <a:ln>
            <a:noFill/>
          </a:ln>
        </p:spPr>
      </p:pic>
      <p:cxnSp>
        <p:nvCxnSpPr>
          <p:cNvPr id="117" name="Google Shape;117;p1"/>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1" name="Shape 121"/>
        <p:cNvGrpSpPr/>
        <p:nvPr/>
      </p:nvGrpSpPr>
      <p:grpSpPr>
        <a:xfrm>
          <a:off x="0" y="0"/>
          <a:ext cx="0" cy="0"/>
          <a:chOff x="0" y="0"/>
          <a:chExt cx="0" cy="0"/>
        </a:xfrm>
      </p:grpSpPr>
      <p:sp>
        <p:nvSpPr>
          <p:cNvPr id="122" name="Google Shape;12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3" name="Google Shape;123;p2"/>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400"/>
              <a:buFont typeface="Arial"/>
              <a:buNone/>
            </a:pPr>
            <a:r>
              <a:rPr b="0" i="0" lang="en-GB" sz="4400" u="none" cap="none" strike="noStrike">
                <a:solidFill>
                  <a:schemeClr val="dk1"/>
                </a:solidFill>
                <a:latin typeface="Arial"/>
                <a:ea typeface="Arial"/>
                <a:cs typeface="Arial"/>
                <a:sym typeface="Arial"/>
              </a:rPr>
              <a:t>Lecture Learning outcomes-</a:t>
            </a:r>
            <a:r>
              <a:rPr b="0" i="0" lang="en-GB" sz="2800" u="none" cap="none" strike="noStrike">
                <a:solidFill>
                  <a:srgbClr val="000000"/>
                </a:solidFill>
                <a:latin typeface="Times New Roman"/>
                <a:ea typeface="Times New Roman"/>
                <a:cs typeface="Times New Roman"/>
                <a:sym typeface="Times New Roman"/>
              </a:rPr>
              <a:t>At the end of the lecture, you will be able to</a:t>
            </a:r>
            <a:endParaRPr b="0" i="0" sz="4400" u="none" cap="none" strike="noStrike">
              <a:solidFill>
                <a:schemeClr val="dk1"/>
              </a:solidFill>
              <a:latin typeface="Arial"/>
              <a:ea typeface="Arial"/>
              <a:cs typeface="Arial"/>
              <a:sym typeface="Arial"/>
            </a:endParaRPr>
          </a:p>
        </p:txBody>
      </p:sp>
      <p:sp>
        <p:nvSpPr>
          <p:cNvPr id="124" name="Google Shape;124;p2"/>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125" name="Google Shape;125;p2"/>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126" name="Google Shape;126;p2"/>
          <p:cNvGrpSpPr/>
          <p:nvPr/>
        </p:nvGrpSpPr>
        <p:grpSpPr>
          <a:xfrm>
            <a:off x="5088860" y="388515"/>
            <a:ext cx="6579295" cy="4820205"/>
            <a:chOff x="0" y="588"/>
            <a:chExt cx="6579295" cy="4820205"/>
          </a:xfrm>
        </p:grpSpPr>
        <p:sp>
          <p:nvSpPr>
            <p:cNvPr id="127" name="Google Shape;127;p2"/>
            <p:cNvSpPr/>
            <p:nvPr/>
          </p:nvSpPr>
          <p:spPr>
            <a:xfrm>
              <a:off x="0" y="588"/>
              <a:ext cx="6579295" cy="137720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2"/>
            <p:cNvSpPr/>
            <p:nvPr/>
          </p:nvSpPr>
          <p:spPr>
            <a:xfrm>
              <a:off x="416603" y="310458"/>
              <a:ext cx="757460" cy="757460"/>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
            <p:cNvSpPr/>
            <p:nvPr/>
          </p:nvSpPr>
          <p:spPr>
            <a:xfrm>
              <a:off x="1590667" y="588"/>
              <a:ext cx="4988627" cy="137720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2"/>
            <p:cNvSpPr txBox="1"/>
            <p:nvPr/>
          </p:nvSpPr>
          <p:spPr>
            <a:xfrm>
              <a:off x="1590667" y="588"/>
              <a:ext cx="4988627" cy="1377201"/>
            </a:xfrm>
            <a:prstGeom prst="rect">
              <a:avLst/>
            </a:prstGeom>
            <a:noFill/>
            <a:ln>
              <a:noFill/>
            </a:ln>
          </p:spPr>
          <p:txBody>
            <a:bodyPr anchorCtr="0" anchor="ctr" bIns="145750" lIns="145750" spcFirstLastPara="1" rIns="145750" wrap="square" tIns="145750">
              <a:noAutofit/>
            </a:bodyPr>
            <a:lstStyle/>
            <a:p>
              <a:pPr indent="0" lvl="0" marL="0" marR="0" rtl="0" algn="l">
                <a:lnSpc>
                  <a:spcPct val="100000"/>
                </a:lnSpc>
                <a:spcBef>
                  <a:spcPts val="0"/>
                </a:spcBef>
                <a:spcAft>
                  <a:spcPts val="0"/>
                </a:spcAft>
                <a:buClr>
                  <a:schemeClr val="dk1"/>
                </a:buClr>
                <a:buSzPts val="2300"/>
                <a:buFont typeface="Arial"/>
                <a:buNone/>
              </a:pPr>
              <a:r>
                <a:rPr b="0" i="0" lang="en-GB" sz="2300" u="none" cap="none" strike="noStrike">
                  <a:solidFill>
                    <a:schemeClr val="dk1"/>
                  </a:solidFill>
                  <a:latin typeface="Arial"/>
                  <a:ea typeface="Arial"/>
                  <a:cs typeface="Arial"/>
                  <a:sym typeface="Arial"/>
                </a:rPr>
                <a:t>1. Identify and explain key emerging trends in procurement management</a:t>
              </a:r>
              <a:endParaRPr b="0" i="0" sz="2300" u="none" cap="none" strike="noStrike">
                <a:solidFill>
                  <a:schemeClr val="dk1"/>
                </a:solidFill>
                <a:latin typeface="Arial"/>
                <a:ea typeface="Arial"/>
                <a:cs typeface="Arial"/>
                <a:sym typeface="Arial"/>
              </a:endParaRPr>
            </a:p>
          </p:txBody>
        </p:sp>
        <p:sp>
          <p:nvSpPr>
            <p:cNvPr id="131" name="Google Shape;131;p2"/>
            <p:cNvSpPr/>
            <p:nvPr/>
          </p:nvSpPr>
          <p:spPr>
            <a:xfrm>
              <a:off x="0" y="1722090"/>
              <a:ext cx="6579295" cy="137720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2"/>
            <p:cNvSpPr/>
            <p:nvPr/>
          </p:nvSpPr>
          <p:spPr>
            <a:xfrm>
              <a:off x="416603" y="2031960"/>
              <a:ext cx="757460" cy="757460"/>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2"/>
            <p:cNvSpPr/>
            <p:nvPr/>
          </p:nvSpPr>
          <p:spPr>
            <a:xfrm>
              <a:off x="1590667" y="1722090"/>
              <a:ext cx="4988627" cy="137720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2"/>
            <p:cNvSpPr txBox="1"/>
            <p:nvPr/>
          </p:nvSpPr>
          <p:spPr>
            <a:xfrm>
              <a:off x="1590667" y="1722090"/>
              <a:ext cx="4988627" cy="1377201"/>
            </a:xfrm>
            <a:prstGeom prst="rect">
              <a:avLst/>
            </a:prstGeom>
            <a:noFill/>
            <a:ln>
              <a:noFill/>
            </a:ln>
          </p:spPr>
          <p:txBody>
            <a:bodyPr anchorCtr="0" anchor="ctr" bIns="145750" lIns="145750" spcFirstLastPara="1" rIns="145750" wrap="square" tIns="145750">
              <a:noAutofit/>
            </a:bodyPr>
            <a:lstStyle/>
            <a:p>
              <a:pPr indent="0" lvl="0" marL="0" marR="0" rtl="0" algn="l">
                <a:lnSpc>
                  <a:spcPct val="100000"/>
                </a:lnSpc>
                <a:spcBef>
                  <a:spcPts val="0"/>
                </a:spcBef>
                <a:spcAft>
                  <a:spcPts val="0"/>
                </a:spcAft>
                <a:buClr>
                  <a:schemeClr val="dk1"/>
                </a:buClr>
                <a:buSzPts val="2300"/>
                <a:buFont typeface="Arial"/>
                <a:buNone/>
              </a:pPr>
              <a:r>
                <a:rPr b="0" i="0" lang="en-GB" sz="2300" u="none" cap="none" strike="noStrike">
                  <a:solidFill>
                    <a:schemeClr val="dk1"/>
                  </a:solidFill>
                  <a:latin typeface="Arial"/>
                  <a:ea typeface="Arial"/>
                  <a:cs typeface="Arial"/>
                  <a:sym typeface="Arial"/>
                </a:rPr>
                <a:t>2.</a:t>
              </a:r>
              <a:r>
                <a:rPr lang="en-GB" sz="2300">
                  <a:solidFill>
                    <a:schemeClr val="dk1"/>
                  </a:solidFill>
                </a:rPr>
                <a:t>Describe</a:t>
              </a:r>
              <a:r>
                <a:rPr b="0" i="0" lang="en-GB" sz="2300" u="none" cap="none" strike="noStrike">
                  <a:solidFill>
                    <a:schemeClr val="dk1"/>
                  </a:solidFill>
                  <a:latin typeface="Arial"/>
                  <a:ea typeface="Arial"/>
                  <a:cs typeface="Arial"/>
                  <a:sym typeface="Arial"/>
                </a:rPr>
                <a:t> the role of strategic procurement practices </a:t>
              </a:r>
              <a:endParaRPr/>
            </a:p>
          </p:txBody>
        </p:sp>
        <p:sp>
          <p:nvSpPr>
            <p:cNvPr id="135" name="Google Shape;135;p2"/>
            <p:cNvSpPr/>
            <p:nvPr/>
          </p:nvSpPr>
          <p:spPr>
            <a:xfrm>
              <a:off x="0" y="3443592"/>
              <a:ext cx="6579295" cy="137720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
            <p:cNvSpPr/>
            <p:nvPr/>
          </p:nvSpPr>
          <p:spPr>
            <a:xfrm>
              <a:off x="416603" y="3753462"/>
              <a:ext cx="757460" cy="757460"/>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2"/>
            <p:cNvSpPr/>
            <p:nvPr/>
          </p:nvSpPr>
          <p:spPr>
            <a:xfrm>
              <a:off x="1590667" y="3443592"/>
              <a:ext cx="4988627" cy="137720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
            <p:cNvSpPr txBox="1"/>
            <p:nvPr/>
          </p:nvSpPr>
          <p:spPr>
            <a:xfrm>
              <a:off x="1590667" y="3443592"/>
              <a:ext cx="4988627" cy="1377201"/>
            </a:xfrm>
            <a:prstGeom prst="rect">
              <a:avLst/>
            </a:prstGeom>
            <a:noFill/>
            <a:ln>
              <a:noFill/>
            </a:ln>
          </p:spPr>
          <p:txBody>
            <a:bodyPr anchorCtr="0" anchor="ctr" bIns="145750" lIns="145750" spcFirstLastPara="1" rIns="145750" wrap="square" tIns="145750">
              <a:noAutofit/>
            </a:bodyPr>
            <a:lstStyle/>
            <a:p>
              <a:pPr indent="0" lvl="0" marL="0" marR="0" rtl="0" algn="l">
                <a:lnSpc>
                  <a:spcPct val="100000"/>
                </a:lnSpc>
                <a:spcBef>
                  <a:spcPts val="0"/>
                </a:spcBef>
                <a:spcAft>
                  <a:spcPts val="0"/>
                </a:spcAft>
                <a:buClr>
                  <a:schemeClr val="dk1"/>
                </a:buClr>
                <a:buSzPts val="2300"/>
                <a:buFont typeface="Arial"/>
                <a:buNone/>
              </a:pPr>
              <a:r>
                <a:rPr b="0" i="0" lang="en-GB" sz="2300" u="none" cap="none" strike="noStrike">
                  <a:solidFill>
                    <a:schemeClr val="dk1"/>
                  </a:solidFill>
                  <a:latin typeface="Arial"/>
                  <a:ea typeface="Arial"/>
                  <a:cs typeface="Arial"/>
                  <a:sym typeface="Arial"/>
                </a:rPr>
                <a:t>3. Understand how procurement teams should adapt to dynamic supply chain environments. </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2" name="Shape 142"/>
        <p:cNvGrpSpPr/>
        <p:nvPr/>
      </p:nvGrpSpPr>
      <p:grpSpPr>
        <a:xfrm>
          <a:off x="0" y="0"/>
          <a:ext cx="0" cy="0"/>
          <a:chOff x="0" y="0"/>
          <a:chExt cx="0" cy="0"/>
        </a:xfrm>
      </p:grpSpPr>
      <p:sp>
        <p:nvSpPr>
          <p:cNvPr id="143" name="Google Shape;143;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4" name="Google Shape;144;p3"/>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400"/>
              <a:buFont typeface="Arial"/>
              <a:buNone/>
            </a:pPr>
            <a:r>
              <a:rPr b="0" i="0" lang="en-GB" sz="4400" u="none" cap="none" strike="noStrike">
                <a:solidFill>
                  <a:schemeClr val="dk1"/>
                </a:solidFill>
                <a:latin typeface="Arial"/>
                <a:ea typeface="Arial"/>
                <a:cs typeface="Arial"/>
                <a:sym typeface="Arial"/>
              </a:rPr>
              <a:t>Introduction</a:t>
            </a:r>
            <a:endParaRPr/>
          </a:p>
        </p:txBody>
      </p:sp>
      <p:sp>
        <p:nvSpPr>
          <p:cNvPr id="145" name="Google Shape;145;p3"/>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146" name="Google Shape;146;p3"/>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147" name="Google Shape;147;p3"/>
          <p:cNvGrpSpPr/>
          <p:nvPr/>
        </p:nvGrpSpPr>
        <p:grpSpPr>
          <a:xfrm>
            <a:off x="4073239" y="291510"/>
            <a:ext cx="7594915" cy="4626288"/>
            <a:chOff x="0" y="564"/>
            <a:chExt cx="7594915" cy="4626288"/>
          </a:xfrm>
        </p:grpSpPr>
        <p:sp>
          <p:nvSpPr>
            <p:cNvPr id="148" name="Google Shape;148;p3"/>
            <p:cNvSpPr/>
            <p:nvPr/>
          </p:nvSpPr>
          <p:spPr>
            <a:xfrm>
              <a:off x="0" y="564"/>
              <a:ext cx="7594915" cy="132179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3"/>
            <p:cNvSpPr/>
            <p:nvPr/>
          </p:nvSpPr>
          <p:spPr>
            <a:xfrm>
              <a:off x="399843" y="297969"/>
              <a:ext cx="726988" cy="726988"/>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3"/>
            <p:cNvSpPr/>
            <p:nvPr/>
          </p:nvSpPr>
          <p:spPr>
            <a:xfrm>
              <a:off x="1526675" y="564"/>
              <a:ext cx="6068239" cy="132179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a:off x="1526675" y="564"/>
              <a:ext cx="6068239" cy="1321796"/>
            </a:xfrm>
            <a:prstGeom prst="rect">
              <a:avLst/>
            </a:prstGeom>
            <a:noFill/>
            <a:ln>
              <a:noFill/>
            </a:ln>
          </p:spPr>
          <p:txBody>
            <a:bodyPr anchorCtr="0" anchor="ctr" bIns="139875" lIns="139875" spcFirstLastPara="1" rIns="139875" wrap="square" tIns="13987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Increasingly, procurement management is becoming a strategic priority of firms and states for their sustainable competitive advantage in turbulent times.</a:t>
              </a:r>
              <a:endParaRPr/>
            </a:p>
          </p:txBody>
        </p:sp>
        <p:sp>
          <p:nvSpPr>
            <p:cNvPr id="152" name="Google Shape;152;p3"/>
            <p:cNvSpPr/>
            <p:nvPr/>
          </p:nvSpPr>
          <p:spPr>
            <a:xfrm>
              <a:off x="0" y="1652810"/>
              <a:ext cx="7594915" cy="132179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p:nvPr/>
          </p:nvSpPr>
          <p:spPr>
            <a:xfrm>
              <a:off x="399843" y="1950214"/>
              <a:ext cx="726988" cy="726988"/>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3"/>
            <p:cNvSpPr/>
            <p:nvPr/>
          </p:nvSpPr>
          <p:spPr>
            <a:xfrm>
              <a:off x="1526675" y="1652810"/>
              <a:ext cx="6068239" cy="132179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a:off x="1526675" y="1652810"/>
              <a:ext cx="6068239" cy="1321796"/>
            </a:xfrm>
            <a:prstGeom prst="rect">
              <a:avLst/>
            </a:prstGeom>
            <a:noFill/>
            <a:ln>
              <a:noFill/>
            </a:ln>
          </p:spPr>
          <p:txBody>
            <a:bodyPr anchorCtr="0" anchor="ctr" bIns="139875" lIns="139875" spcFirstLastPara="1" rIns="139875" wrap="square" tIns="13987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Procurement is positioned as a critical integrative business process in today's dynamic market environment. Its focus has been extended from short term cost minimization to long term value creation and delivery. </a:t>
              </a:r>
              <a:endParaRPr/>
            </a:p>
          </p:txBody>
        </p:sp>
        <p:sp>
          <p:nvSpPr>
            <p:cNvPr id="156" name="Google Shape;156;p3"/>
            <p:cNvSpPr/>
            <p:nvPr/>
          </p:nvSpPr>
          <p:spPr>
            <a:xfrm>
              <a:off x="0" y="3305056"/>
              <a:ext cx="7594915" cy="132179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p:nvPr/>
          </p:nvSpPr>
          <p:spPr>
            <a:xfrm>
              <a:off x="399843" y="3602460"/>
              <a:ext cx="726988" cy="726988"/>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3"/>
            <p:cNvSpPr/>
            <p:nvPr/>
          </p:nvSpPr>
          <p:spPr>
            <a:xfrm>
              <a:off x="1526675" y="3305056"/>
              <a:ext cx="6068239" cy="132179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3"/>
            <p:cNvSpPr txBox="1"/>
            <p:nvPr/>
          </p:nvSpPr>
          <p:spPr>
            <a:xfrm>
              <a:off x="1526675" y="3305056"/>
              <a:ext cx="6068239" cy="1321796"/>
            </a:xfrm>
            <a:prstGeom prst="rect">
              <a:avLst/>
            </a:prstGeom>
            <a:noFill/>
            <a:ln>
              <a:noFill/>
            </a:ln>
          </p:spPr>
          <p:txBody>
            <a:bodyPr anchorCtr="0" anchor="ctr" bIns="139875" lIns="139875" spcFirstLastPara="1" rIns="139875" wrap="square" tIns="13987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There is a need for more changes in how procurement of goods, works, or services is carried out. A procurement system needs to be very agile and quick to adapt to customers' everchanging needs. </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3" name="Shape 163"/>
        <p:cNvGrpSpPr/>
        <p:nvPr/>
      </p:nvGrpSpPr>
      <p:grpSpPr>
        <a:xfrm>
          <a:off x="0" y="0"/>
          <a:ext cx="0" cy="0"/>
          <a:chOff x="0" y="0"/>
          <a:chExt cx="0" cy="0"/>
        </a:xfrm>
      </p:grpSpPr>
      <p:sp>
        <p:nvSpPr>
          <p:cNvPr id="164" name="Google Shape;164;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5" name="Google Shape;165;p4"/>
          <p:cNvSpPr/>
          <p:nvPr/>
        </p:nvSpPr>
        <p:spPr>
          <a:xfrm>
            <a:off x="0" y="0"/>
            <a:ext cx="11144310"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6" name="Google Shape;166;p4"/>
          <p:cNvSpPr txBox="1"/>
          <p:nvPr>
            <p:ph idx="4294967295" type="ctrTitle"/>
          </p:nvPr>
        </p:nvSpPr>
        <p:spPr>
          <a:xfrm>
            <a:off x="568035" y="182881"/>
            <a:ext cx="8312165" cy="676102"/>
          </a:xfrm>
          <a:prstGeom prst="rect">
            <a:avLst/>
          </a:prstGeom>
          <a:noFill/>
          <a:ln>
            <a:noFill/>
          </a:ln>
        </p:spPr>
        <p:txBody>
          <a:bodyPr anchorCtr="0" anchor="ctr" bIns="45700" lIns="91425" spcFirstLastPara="1" rIns="91425" wrap="square" tIns="45700">
            <a:noAutofit/>
          </a:bodyPr>
          <a:lstStyle/>
          <a:p>
            <a:pPr indent="-234950" lvl="0" marL="234950" marR="0" rtl="0" algn="just">
              <a:lnSpc>
                <a:spcPct val="150000"/>
              </a:lnSpc>
              <a:spcBef>
                <a:spcPts val="0"/>
              </a:spcBef>
              <a:spcAft>
                <a:spcPts val="0"/>
              </a:spcAft>
              <a:buClr>
                <a:srgbClr val="0F4761"/>
              </a:buClr>
              <a:buSzPts val="2400"/>
              <a:buFont typeface="Times New Roman"/>
              <a:buNone/>
            </a:pPr>
            <a:r>
              <a:rPr b="1" i="0" lang="en-GB" sz="2400" u="none" cap="none" strike="noStrike">
                <a:solidFill>
                  <a:srgbClr val="0F4761"/>
                </a:solidFill>
                <a:latin typeface="Times New Roman"/>
                <a:ea typeface="Times New Roman"/>
                <a:cs typeface="Times New Roman"/>
                <a:sym typeface="Times New Roman"/>
              </a:rPr>
              <a:t>Emerging Issues and Trends in procurement Management </a:t>
            </a:r>
            <a:endParaRPr b="1" i="0" sz="2400" u="none" cap="none" strike="noStrike">
              <a:solidFill>
                <a:srgbClr val="0F4761"/>
              </a:solidFill>
              <a:latin typeface="Play"/>
              <a:ea typeface="Play"/>
              <a:cs typeface="Play"/>
              <a:sym typeface="Play"/>
            </a:endParaRPr>
          </a:p>
        </p:txBody>
      </p:sp>
      <p:pic>
        <p:nvPicPr>
          <p:cNvPr descr="Back view of graduates in an outdoor graduation" id="167" name="Google Shape;167;p4"/>
          <p:cNvPicPr preferRelativeResize="0"/>
          <p:nvPr/>
        </p:nvPicPr>
        <p:blipFill rotWithShape="1">
          <a:blip r:embed="rId3">
            <a:alphaModFix/>
          </a:blip>
          <a:srcRect b="-4" l="9649" r="28391" t="0"/>
          <a:stretch/>
        </p:blipFill>
        <p:spPr>
          <a:xfrm>
            <a:off x="8880202" y="1"/>
            <a:ext cx="5052061" cy="6858002"/>
          </a:xfrm>
          <a:prstGeom prst="rect">
            <a:avLst/>
          </a:prstGeom>
          <a:noFill/>
          <a:ln>
            <a:noFill/>
          </a:ln>
        </p:spPr>
      </p:pic>
      <p:sp>
        <p:nvSpPr>
          <p:cNvPr id="168" name="Google Shape;168;p4"/>
          <p:cNvSpPr txBox="1"/>
          <p:nvPr>
            <p:ph idx="1" type="body"/>
          </p:nvPr>
        </p:nvSpPr>
        <p:spPr>
          <a:xfrm>
            <a:off x="160025" y="1094350"/>
            <a:ext cx="8720100" cy="5580900"/>
          </a:xfrm>
          <a:prstGeom prst="rect">
            <a:avLst/>
          </a:prstGeom>
          <a:noFill/>
          <a:ln>
            <a:noFill/>
          </a:ln>
        </p:spPr>
        <p:txBody>
          <a:bodyPr anchorCtr="0" anchor="ctr" bIns="45700" lIns="91425" spcFirstLastPara="1" rIns="91425" wrap="square" tIns="45700">
            <a:normAutofit fontScale="55000"/>
          </a:bodyPr>
          <a:lstStyle/>
          <a:p>
            <a:pPr indent="-318135" lvl="0" marL="342900" rtl="0" algn="just">
              <a:lnSpc>
                <a:spcPct val="150000"/>
              </a:lnSpc>
              <a:spcBef>
                <a:spcPts val="0"/>
              </a:spcBef>
              <a:spcAft>
                <a:spcPts val="0"/>
              </a:spcAft>
              <a:buClr>
                <a:srgbClr val="0E101A"/>
              </a:buClr>
              <a:buSzPct val="100000"/>
              <a:buFont typeface="Noto Sans Symbols"/>
              <a:buChar char="❖"/>
            </a:pPr>
            <a:r>
              <a:rPr b="1" lang="en-GB" sz="2600">
                <a:solidFill>
                  <a:srgbClr val="0E101A"/>
                </a:solidFill>
              </a:rPr>
              <a:t>Outsourcing </a:t>
            </a:r>
            <a:endParaRPr b="1" sz="2600">
              <a:solidFill>
                <a:srgbClr val="0F4761"/>
              </a:solidFill>
            </a:endParaRPr>
          </a:p>
          <a:p>
            <a:pPr indent="-6350" lvl="0" marL="6350" marR="35560" rtl="0" algn="just">
              <a:lnSpc>
                <a:spcPct val="150000"/>
              </a:lnSpc>
              <a:spcBef>
                <a:spcPts val="1400"/>
              </a:spcBef>
              <a:spcAft>
                <a:spcPts val="0"/>
              </a:spcAft>
              <a:buClr>
                <a:srgbClr val="0E101A"/>
              </a:buClr>
              <a:buSzPct val="100000"/>
              <a:buNone/>
            </a:pPr>
            <a:r>
              <a:rPr lang="en-GB" sz="2600">
                <a:solidFill>
                  <a:srgbClr val="0E101A"/>
                </a:solidFill>
              </a:rPr>
              <a:t>-Outsourcing enables companies to concentrate on their core business and to get expertise in particular areas such as security, logistics, cleaning, and manufacturing while saving on costs. </a:t>
            </a:r>
            <a:endParaRPr sz="2600">
              <a:solidFill>
                <a:srgbClr val="000000"/>
              </a:solidFill>
            </a:endParaRPr>
          </a:p>
          <a:p>
            <a:pPr indent="-6350" lvl="0" marL="6350" marR="35560" rtl="0" algn="just">
              <a:lnSpc>
                <a:spcPct val="150000"/>
              </a:lnSpc>
              <a:spcBef>
                <a:spcPts val="1025"/>
              </a:spcBef>
              <a:spcAft>
                <a:spcPts val="0"/>
              </a:spcAft>
              <a:buClr>
                <a:srgbClr val="0E101A"/>
              </a:buClr>
              <a:buSzPct val="100000"/>
              <a:buNone/>
            </a:pPr>
            <a:r>
              <a:rPr lang="en-GB" sz="2600">
                <a:solidFill>
                  <a:srgbClr val="0E101A"/>
                </a:solidFill>
              </a:rPr>
              <a:t>It enables companies to produce best quality on their core business.  </a:t>
            </a:r>
            <a:endParaRPr sz="2600">
              <a:solidFill>
                <a:srgbClr val="000000"/>
              </a:solidFill>
            </a:endParaRPr>
          </a:p>
          <a:p>
            <a:pPr indent="-6350" lvl="0" marL="6350" marR="35560" rtl="0" algn="just">
              <a:lnSpc>
                <a:spcPct val="150000"/>
              </a:lnSpc>
              <a:spcBef>
                <a:spcPts val="1025"/>
              </a:spcBef>
              <a:spcAft>
                <a:spcPts val="0"/>
              </a:spcAft>
              <a:buClr>
                <a:srgbClr val="0E101A"/>
              </a:buClr>
              <a:buSzPct val="100000"/>
              <a:buNone/>
            </a:pPr>
            <a:r>
              <a:rPr lang="en-GB" sz="2600">
                <a:solidFill>
                  <a:srgbClr val="0E101A"/>
                </a:solidFill>
              </a:rPr>
              <a:t>There are various reasons why an organisation may outsource: </a:t>
            </a:r>
            <a:endParaRPr sz="2600">
              <a:solidFill>
                <a:srgbClr val="000000"/>
              </a:solidFill>
            </a:endParaRPr>
          </a:p>
          <a:p>
            <a:pPr indent="-327932" lvl="0" marL="342900" marR="35560" rtl="0" algn="just">
              <a:lnSpc>
                <a:spcPct val="150000"/>
              </a:lnSpc>
              <a:spcBef>
                <a:spcPts val="1025"/>
              </a:spcBef>
              <a:spcAft>
                <a:spcPts val="0"/>
              </a:spcAft>
              <a:buClr>
                <a:srgbClr val="0E101A"/>
              </a:buClr>
              <a:buSzPct val="60439"/>
              <a:buFont typeface="Arial"/>
              <a:buAutoNum type="alphaLcParenR"/>
            </a:pPr>
            <a:r>
              <a:rPr lang="en-GB" sz="2600" u="none" strike="noStrike">
                <a:solidFill>
                  <a:srgbClr val="0E101A"/>
                </a:solidFill>
              </a:rPr>
              <a:t>To get access to world-class products or services </a:t>
            </a:r>
            <a:endParaRPr sz="2600" u="none" strike="noStrike">
              <a:solidFill>
                <a:srgbClr val="000000"/>
              </a:solidFill>
            </a:endParaRPr>
          </a:p>
          <a:p>
            <a:pPr indent="-327932" lvl="0" marL="342900" marR="35560" rtl="0" algn="just">
              <a:lnSpc>
                <a:spcPct val="150000"/>
              </a:lnSpc>
              <a:spcBef>
                <a:spcPts val="1210"/>
              </a:spcBef>
              <a:spcAft>
                <a:spcPts val="0"/>
              </a:spcAft>
              <a:buClr>
                <a:srgbClr val="0E101A"/>
              </a:buClr>
              <a:buSzPct val="60439"/>
              <a:buFont typeface="Arial"/>
              <a:buAutoNum type="alphaLcParenR"/>
            </a:pPr>
            <a:r>
              <a:rPr lang="en-GB" sz="2600" u="none" strike="noStrike">
                <a:solidFill>
                  <a:srgbClr val="0E101A"/>
                </a:solidFill>
              </a:rPr>
              <a:t>To concentrate on company’s core business </a:t>
            </a:r>
            <a:endParaRPr sz="2600" u="none" strike="noStrike">
              <a:solidFill>
                <a:srgbClr val="000000"/>
              </a:solidFill>
            </a:endParaRPr>
          </a:p>
          <a:p>
            <a:pPr indent="-327932" lvl="0" marL="342900" marR="35560" rtl="0" algn="just">
              <a:lnSpc>
                <a:spcPct val="150000"/>
              </a:lnSpc>
              <a:spcBef>
                <a:spcPts val="1025"/>
              </a:spcBef>
              <a:spcAft>
                <a:spcPts val="0"/>
              </a:spcAft>
              <a:buClr>
                <a:srgbClr val="0E101A"/>
              </a:buClr>
              <a:buSzPct val="60439"/>
              <a:buFont typeface="Arial"/>
              <a:buAutoNum type="alphaLcParenR"/>
            </a:pPr>
            <a:r>
              <a:rPr lang="en-GB" sz="2600" u="none" strike="noStrike">
                <a:solidFill>
                  <a:srgbClr val="0E101A"/>
                </a:solidFill>
              </a:rPr>
              <a:t>Reduce operational costs </a:t>
            </a:r>
            <a:endParaRPr sz="2600" u="none" strike="noStrike">
              <a:solidFill>
                <a:srgbClr val="000000"/>
              </a:solidFill>
            </a:endParaRPr>
          </a:p>
          <a:p>
            <a:pPr indent="-327932" lvl="0" marL="342900" marR="35560" rtl="0" algn="just">
              <a:lnSpc>
                <a:spcPct val="150000"/>
              </a:lnSpc>
              <a:spcBef>
                <a:spcPts val="1025"/>
              </a:spcBef>
              <a:spcAft>
                <a:spcPts val="0"/>
              </a:spcAft>
              <a:buClr>
                <a:srgbClr val="0E101A"/>
              </a:buClr>
              <a:buSzPct val="60439"/>
              <a:buFont typeface="Arial"/>
              <a:buAutoNum type="alphaLcParenR"/>
            </a:pPr>
            <a:r>
              <a:rPr lang="en-GB" sz="2600" u="none" strike="noStrike">
                <a:solidFill>
                  <a:srgbClr val="0E101A"/>
                </a:solidFill>
              </a:rPr>
              <a:t>To share risks with external partnership </a:t>
            </a:r>
            <a:endParaRPr sz="2600" u="none" strike="noStrike">
              <a:solidFill>
                <a:srgbClr val="000000"/>
              </a:solidFill>
            </a:endParaRPr>
          </a:p>
          <a:p>
            <a:pPr indent="-327932" lvl="0" marL="342900" marR="35560" rtl="0" algn="just">
              <a:lnSpc>
                <a:spcPct val="150000"/>
              </a:lnSpc>
              <a:spcBef>
                <a:spcPts val="1025"/>
              </a:spcBef>
              <a:spcAft>
                <a:spcPts val="0"/>
              </a:spcAft>
              <a:buClr>
                <a:srgbClr val="0E101A"/>
              </a:buClr>
              <a:buSzPct val="60439"/>
              <a:buFont typeface="Arial"/>
              <a:buAutoNum type="alphaLcParenR"/>
            </a:pPr>
            <a:r>
              <a:rPr lang="en-GB" sz="2600" u="none" strike="noStrike">
                <a:solidFill>
                  <a:srgbClr val="0E101A"/>
                </a:solidFill>
              </a:rPr>
              <a:t>To save on time for time consuming functions </a:t>
            </a:r>
            <a:endParaRPr sz="2600" u="none" strike="noStrike">
              <a:solidFill>
                <a:srgbClr val="000000"/>
              </a:solidFill>
            </a:endParaRPr>
          </a:p>
          <a:p>
            <a:pPr indent="-327932" lvl="0" marL="342900" marR="35560" rtl="0" algn="just">
              <a:lnSpc>
                <a:spcPct val="150000"/>
              </a:lnSpc>
              <a:spcBef>
                <a:spcPts val="1025"/>
              </a:spcBef>
              <a:spcAft>
                <a:spcPts val="0"/>
              </a:spcAft>
              <a:buClr>
                <a:srgbClr val="0E101A"/>
              </a:buClr>
              <a:buSzPct val="60439"/>
              <a:buFont typeface="Arial"/>
              <a:buAutoNum type="alphaLcParenR"/>
            </a:pPr>
            <a:r>
              <a:rPr lang="en-GB" sz="2600" u="none" strike="noStrike">
                <a:solidFill>
                  <a:srgbClr val="0E101A"/>
                </a:solidFill>
              </a:rPr>
              <a:t>Maximize the use of external resources </a:t>
            </a:r>
            <a:endParaRPr sz="2600" u="none" strike="noStrike">
              <a:solidFill>
                <a:srgbClr val="000000"/>
              </a:solidFill>
            </a:endParaRPr>
          </a:p>
          <a:p>
            <a:pPr indent="0" lvl="0" marL="0" rtl="0" algn="l">
              <a:lnSpc>
                <a:spcPct val="110000"/>
              </a:lnSpc>
              <a:spcBef>
                <a:spcPts val="2330"/>
              </a:spcBef>
              <a:spcAft>
                <a:spcPts val="0"/>
              </a:spcAft>
              <a:buClr>
                <a:schemeClr val="dk1"/>
              </a:buClr>
              <a:buSzPct val="100000"/>
              <a:buNone/>
            </a:pPr>
            <a:r>
              <a:t/>
            </a:r>
            <a:endParaRPr/>
          </a:p>
        </p:txBody>
      </p:sp>
      <p:cxnSp>
        <p:nvCxnSpPr>
          <p:cNvPr id="169" name="Google Shape;169;p4"/>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5" name="Google Shape;175;p5"/>
          <p:cNvSpPr/>
          <p:nvPr/>
        </p:nvSpPr>
        <p:spPr>
          <a:xfrm>
            <a:off x="0" y="0"/>
            <a:ext cx="11144310"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6" name="Google Shape;176;p5"/>
          <p:cNvSpPr txBox="1"/>
          <p:nvPr>
            <p:ph idx="4294967295" type="ctrTitle"/>
          </p:nvPr>
        </p:nvSpPr>
        <p:spPr>
          <a:xfrm>
            <a:off x="1" y="182880"/>
            <a:ext cx="8880200" cy="1257301"/>
          </a:xfrm>
          <a:prstGeom prst="rect">
            <a:avLst/>
          </a:prstGeom>
          <a:noFill/>
          <a:ln>
            <a:noFill/>
          </a:ln>
        </p:spPr>
        <p:txBody>
          <a:bodyPr anchorCtr="0" anchor="ctr" bIns="45700" lIns="91425" spcFirstLastPara="1" rIns="91425" wrap="square" tIns="45700">
            <a:noAutofit/>
          </a:bodyPr>
          <a:lstStyle/>
          <a:p>
            <a:pPr indent="-234950" lvl="0" marL="234950" marR="0" rtl="0" algn="just">
              <a:lnSpc>
                <a:spcPct val="150000"/>
              </a:lnSpc>
              <a:spcBef>
                <a:spcPts val="0"/>
              </a:spcBef>
              <a:spcAft>
                <a:spcPts val="0"/>
              </a:spcAft>
              <a:buClr>
                <a:srgbClr val="0F4761"/>
              </a:buClr>
              <a:buSzPts val="2400"/>
              <a:buFont typeface="Times New Roman"/>
              <a:buNone/>
            </a:pPr>
            <a:r>
              <a:rPr b="1" i="0" lang="en-GB" sz="2400" u="none" cap="none" strike="noStrike">
                <a:solidFill>
                  <a:srgbClr val="0F4761"/>
                </a:solidFill>
                <a:latin typeface="Times New Roman"/>
                <a:ea typeface="Times New Roman"/>
                <a:cs typeface="Times New Roman"/>
                <a:sym typeface="Times New Roman"/>
              </a:rPr>
              <a:t>Emerging Issues and Trends in procurement Management </a:t>
            </a:r>
            <a:endParaRPr b="1" i="0" sz="2400" u="none" cap="none" strike="noStrike">
              <a:solidFill>
                <a:srgbClr val="0F4761"/>
              </a:solidFill>
              <a:latin typeface="Play"/>
              <a:ea typeface="Play"/>
              <a:cs typeface="Play"/>
              <a:sym typeface="Play"/>
            </a:endParaRPr>
          </a:p>
        </p:txBody>
      </p:sp>
      <p:pic>
        <p:nvPicPr>
          <p:cNvPr descr="Back view of graduates in an outdoor graduation" id="177" name="Google Shape;177;p5"/>
          <p:cNvPicPr preferRelativeResize="0"/>
          <p:nvPr/>
        </p:nvPicPr>
        <p:blipFill rotWithShape="1">
          <a:blip r:embed="rId3">
            <a:alphaModFix/>
          </a:blip>
          <a:srcRect b="-4" l="9649" r="28391" t="0"/>
          <a:stretch/>
        </p:blipFill>
        <p:spPr>
          <a:xfrm>
            <a:off x="8880202" y="1"/>
            <a:ext cx="5052061" cy="6858002"/>
          </a:xfrm>
          <a:prstGeom prst="rect">
            <a:avLst/>
          </a:prstGeom>
          <a:noFill/>
          <a:ln>
            <a:noFill/>
          </a:ln>
        </p:spPr>
      </p:pic>
      <p:sp>
        <p:nvSpPr>
          <p:cNvPr id="178" name="Google Shape;178;p5"/>
          <p:cNvSpPr txBox="1"/>
          <p:nvPr>
            <p:ph idx="1" type="body"/>
          </p:nvPr>
        </p:nvSpPr>
        <p:spPr>
          <a:xfrm>
            <a:off x="160025" y="1295000"/>
            <a:ext cx="8720100" cy="4945200"/>
          </a:xfrm>
          <a:prstGeom prst="rect">
            <a:avLst/>
          </a:prstGeom>
          <a:noFill/>
          <a:ln>
            <a:noFill/>
          </a:ln>
        </p:spPr>
        <p:txBody>
          <a:bodyPr anchorCtr="0" anchor="ctr" bIns="45700" lIns="91425" spcFirstLastPara="1" rIns="91425" wrap="square" tIns="45700">
            <a:normAutofit fontScale="85000" lnSpcReduction="10000"/>
          </a:bodyPr>
          <a:lstStyle/>
          <a:p>
            <a:pPr indent="0" lvl="0" marL="0" rtl="0" algn="l">
              <a:lnSpc>
                <a:spcPct val="150000"/>
              </a:lnSpc>
              <a:spcBef>
                <a:spcPts val="0"/>
              </a:spcBef>
              <a:spcAft>
                <a:spcPts val="0"/>
              </a:spcAft>
              <a:buClr>
                <a:srgbClr val="000000"/>
              </a:buClr>
              <a:buSzPct val="100000"/>
              <a:buNone/>
            </a:pPr>
            <a:r>
              <a:rPr b="1" lang="en-GB" sz="2000">
                <a:solidFill>
                  <a:srgbClr val="000000"/>
                </a:solidFill>
                <a:latin typeface="Arial"/>
                <a:ea typeface="Arial"/>
                <a:cs typeface="Arial"/>
                <a:sym typeface="Arial"/>
              </a:rPr>
              <a:t>Supplier Relationship Management (SRM): </a:t>
            </a:r>
            <a:endParaRPr sz="2000">
              <a:solidFill>
                <a:srgbClr val="000000"/>
              </a:solidFill>
              <a:latin typeface="Arial"/>
              <a:ea typeface="Arial"/>
              <a:cs typeface="Arial"/>
              <a:sym typeface="Arial"/>
            </a:endParaRPr>
          </a:p>
          <a:p>
            <a:pPr indent="-280086" lvl="1" marL="742950" rtl="0" algn="just">
              <a:lnSpc>
                <a:spcPct val="150000"/>
              </a:lnSpc>
              <a:spcBef>
                <a:spcPts val="1415"/>
              </a:spcBef>
              <a:spcAft>
                <a:spcPts val="0"/>
              </a:spcAft>
              <a:buClr>
                <a:srgbClr val="000000"/>
              </a:buClr>
              <a:buSzPct val="59459"/>
              <a:buFont typeface="Arial"/>
              <a:buChar char="•"/>
            </a:pPr>
            <a:r>
              <a:rPr lang="en-GB" u="none" strike="noStrike">
                <a:solidFill>
                  <a:srgbClr val="000000"/>
                </a:solidFill>
                <a:latin typeface="Arial"/>
                <a:ea typeface="Arial"/>
                <a:cs typeface="Arial"/>
                <a:sym typeface="Arial"/>
              </a:rPr>
              <a:t>-</a:t>
            </a:r>
            <a:r>
              <a:rPr i="1" lang="en-GB" u="none" strike="noStrike">
                <a:solidFill>
                  <a:srgbClr val="000000"/>
                </a:solidFill>
                <a:latin typeface="Arial"/>
                <a:ea typeface="Arial"/>
                <a:cs typeface="Arial"/>
                <a:sym typeface="Arial"/>
              </a:rPr>
              <a:t>Trend: </a:t>
            </a:r>
            <a:r>
              <a:rPr lang="en-GB" u="none" strike="noStrike">
                <a:solidFill>
                  <a:srgbClr val="000000"/>
                </a:solidFill>
                <a:latin typeface="Arial"/>
                <a:ea typeface="Arial"/>
                <a:cs typeface="Arial"/>
                <a:sym typeface="Arial"/>
              </a:rPr>
              <a:t>There's an increased focus on building strong and collaborative relationships with key suppliers. This involves not only selecting suppliers based on cost but also considering factors like innovation, sustainability, and reliability. </a:t>
            </a:r>
            <a:endParaRPr/>
          </a:p>
          <a:p>
            <a:pPr indent="-280086" lvl="1" marL="742950" rtl="0" algn="just">
              <a:lnSpc>
                <a:spcPct val="150000"/>
              </a:lnSpc>
              <a:spcBef>
                <a:spcPts val="525"/>
              </a:spcBef>
              <a:spcAft>
                <a:spcPts val="0"/>
              </a:spcAft>
              <a:buClr>
                <a:srgbClr val="000000"/>
              </a:buClr>
              <a:buSzPct val="59459"/>
              <a:buFont typeface="Arial"/>
              <a:buChar char="•"/>
            </a:pPr>
            <a:r>
              <a:rPr i="1" lang="en-GB" u="none" strike="noStrike">
                <a:solidFill>
                  <a:srgbClr val="000000"/>
                </a:solidFill>
                <a:latin typeface="Arial"/>
                <a:ea typeface="Arial"/>
                <a:cs typeface="Arial"/>
                <a:sym typeface="Arial"/>
              </a:rPr>
              <a:t>Issue:</a:t>
            </a:r>
            <a:r>
              <a:rPr lang="en-GB" u="none" strike="noStrike">
                <a:solidFill>
                  <a:srgbClr val="000000"/>
                </a:solidFill>
                <a:latin typeface="Arial"/>
                <a:ea typeface="Arial"/>
                <a:cs typeface="Arial"/>
                <a:sym typeface="Arial"/>
              </a:rPr>
              <a:t> Developing and maintaining effective SRM programs requires a cultural shift within organizations, as well as the ability to measure and demonstrate the value of these relationships. </a:t>
            </a:r>
            <a:endParaRPr/>
          </a:p>
          <a:p>
            <a:pPr indent="-280086" lvl="1" marL="742950" rtl="0" algn="just">
              <a:lnSpc>
                <a:spcPct val="150000"/>
              </a:lnSpc>
              <a:spcBef>
                <a:spcPts val="525"/>
              </a:spcBef>
              <a:spcAft>
                <a:spcPts val="0"/>
              </a:spcAft>
              <a:buClr>
                <a:srgbClr val="000000"/>
              </a:buClr>
              <a:buSzPct val="59459"/>
              <a:buFont typeface="Arial"/>
              <a:buChar char="•"/>
            </a:pPr>
            <a:r>
              <a:rPr i="1" lang="en-GB" u="none" strike="noStrike">
                <a:solidFill>
                  <a:srgbClr val="000000"/>
                </a:solidFill>
                <a:latin typeface="Arial"/>
                <a:ea typeface="Arial"/>
                <a:cs typeface="Arial"/>
                <a:sym typeface="Arial"/>
              </a:rPr>
              <a:t>Response Mechanism:</a:t>
            </a:r>
            <a:r>
              <a:rPr lang="en-GB" u="none" strike="noStrike">
                <a:solidFill>
                  <a:srgbClr val="000000"/>
                </a:solidFill>
                <a:latin typeface="Arial"/>
                <a:ea typeface="Arial"/>
                <a:cs typeface="Arial"/>
                <a:sym typeface="Arial"/>
              </a:rPr>
              <a:t> Establish robust SRM programs, focusing on collaboration and long-term partnerships. Regularly assess supplier performance, and communicate clearly defined expectations regarding sustainability, innovation, and reliability. </a:t>
            </a:r>
            <a:endParaRPr/>
          </a:p>
          <a:p>
            <a:pPr indent="0" lvl="0" marL="0" rtl="0" algn="l">
              <a:lnSpc>
                <a:spcPct val="110000"/>
              </a:lnSpc>
              <a:spcBef>
                <a:spcPts val="1825"/>
              </a:spcBef>
              <a:spcAft>
                <a:spcPts val="0"/>
              </a:spcAft>
              <a:buClr>
                <a:schemeClr val="dk1"/>
              </a:buClr>
              <a:buSzPct val="100000"/>
              <a:buNone/>
            </a:pPr>
            <a:r>
              <a:t/>
            </a:r>
            <a:endParaRPr/>
          </a:p>
        </p:txBody>
      </p:sp>
      <p:cxnSp>
        <p:nvCxnSpPr>
          <p:cNvPr id="179" name="Google Shape;179;p5"/>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3" name="Shape 183"/>
        <p:cNvGrpSpPr/>
        <p:nvPr/>
      </p:nvGrpSpPr>
      <p:grpSpPr>
        <a:xfrm>
          <a:off x="0" y="0"/>
          <a:ext cx="0" cy="0"/>
          <a:chOff x="0" y="0"/>
          <a:chExt cx="0" cy="0"/>
        </a:xfrm>
      </p:grpSpPr>
      <p:sp>
        <p:nvSpPr>
          <p:cNvPr id="184" name="Google Shape;184;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5" name="Google Shape;185;p6"/>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Management </a:t>
            </a:r>
            <a:endParaRPr b="0" i="0" sz="3400" u="none" cap="none" strike="noStrike">
              <a:solidFill>
                <a:schemeClr val="dk1"/>
              </a:solidFill>
              <a:latin typeface="Arial"/>
              <a:ea typeface="Arial"/>
              <a:cs typeface="Arial"/>
              <a:sym typeface="Arial"/>
            </a:endParaRPr>
          </a:p>
        </p:txBody>
      </p:sp>
      <p:sp>
        <p:nvSpPr>
          <p:cNvPr id="186" name="Google Shape;186;p6"/>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187" name="Google Shape;187;p6"/>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188" name="Google Shape;188;p6"/>
          <p:cNvGrpSpPr/>
          <p:nvPr/>
        </p:nvGrpSpPr>
        <p:grpSpPr>
          <a:xfrm>
            <a:off x="4087091" y="195873"/>
            <a:ext cx="7689266" cy="4597142"/>
            <a:chOff x="0" y="1909"/>
            <a:chExt cx="7689266" cy="4597142"/>
          </a:xfrm>
        </p:grpSpPr>
        <p:sp>
          <p:nvSpPr>
            <p:cNvPr id="189" name="Google Shape;189;p6"/>
            <p:cNvSpPr/>
            <p:nvPr/>
          </p:nvSpPr>
          <p:spPr>
            <a:xfrm>
              <a:off x="0" y="1909"/>
              <a:ext cx="7689266" cy="96781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6"/>
            <p:cNvSpPr/>
            <p:nvPr/>
          </p:nvSpPr>
          <p:spPr>
            <a:xfrm>
              <a:off x="292765" y="219668"/>
              <a:ext cx="532300" cy="532300"/>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6"/>
            <p:cNvSpPr/>
            <p:nvPr/>
          </p:nvSpPr>
          <p:spPr>
            <a:xfrm>
              <a:off x="1117831" y="1909"/>
              <a:ext cx="6571434" cy="9678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6"/>
            <p:cNvSpPr txBox="1"/>
            <p:nvPr/>
          </p:nvSpPr>
          <p:spPr>
            <a:xfrm>
              <a:off x="1117831" y="1909"/>
              <a:ext cx="6571434" cy="967819"/>
            </a:xfrm>
            <a:prstGeom prst="rect">
              <a:avLst/>
            </a:prstGeom>
            <a:noFill/>
            <a:ln>
              <a:noFill/>
            </a:ln>
          </p:spPr>
          <p:txBody>
            <a:bodyPr anchorCtr="0" anchor="ctr" bIns="102425" lIns="102425" spcFirstLastPara="1" rIns="102425" wrap="square" tIns="102425">
              <a:noAutofit/>
            </a:bodyPr>
            <a:lstStyle/>
            <a:p>
              <a:pPr indent="0" lvl="0" marL="0" marR="0" rtl="0" algn="l">
                <a:lnSpc>
                  <a:spcPct val="100000"/>
                </a:lnSpc>
                <a:spcBef>
                  <a:spcPts val="0"/>
                </a:spcBef>
                <a:spcAft>
                  <a:spcPts val="0"/>
                </a:spcAft>
                <a:buClr>
                  <a:schemeClr val="dk1"/>
                </a:buClr>
                <a:buSzPts val="1500"/>
                <a:buFont typeface="Arial"/>
                <a:buNone/>
              </a:pPr>
              <a:r>
                <a:rPr b="1" i="0" lang="en-GB" sz="1500" u="none" cap="none" strike="noStrike">
                  <a:solidFill>
                    <a:schemeClr val="dk1"/>
                  </a:solidFill>
                  <a:latin typeface="Arial"/>
                  <a:ea typeface="Arial"/>
                  <a:cs typeface="Arial"/>
                  <a:sym typeface="Arial"/>
                </a:rPr>
                <a:t>Strategic sourcing and supplier management </a:t>
              </a:r>
              <a:endParaRPr b="0" i="0" sz="1500" u="none" cap="none" strike="noStrike">
                <a:solidFill>
                  <a:schemeClr val="dk1"/>
                </a:solidFill>
                <a:latin typeface="Arial"/>
                <a:ea typeface="Arial"/>
                <a:cs typeface="Arial"/>
                <a:sym typeface="Arial"/>
              </a:endParaRPr>
            </a:p>
          </p:txBody>
        </p:sp>
        <p:sp>
          <p:nvSpPr>
            <p:cNvPr id="193" name="Google Shape;193;p6"/>
            <p:cNvSpPr/>
            <p:nvPr/>
          </p:nvSpPr>
          <p:spPr>
            <a:xfrm>
              <a:off x="0" y="1211683"/>
              <a:ext cx="7689266" cy="96781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6"/>
            <p:cNvSpPr/>
            <p:nvPr/>
          </p:nvSpPr>
          <p:spPr>
            <a:xfrm>
              <a:off x="292765" y="1429443"/>
              <a:ext cx="532300" cy="532300"/>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6"/>
            <p:cNvSpPr/>
            <p:nvPr/>
          </p:nvSpPr>
          <p:spPr>
            <a:xfrm>
              <a:off x="1117831" y="1211683"/>
              <a:ext cx="6571434" cy="9678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6"/>
            <p:cNvSpPr txBox="1"/>
            <p:nvPr/>
          </p:nvSpPr>
          <p:spPr>
            <a:xfrm>
              <a:off x="1117831" y="1211683"/>
              <a:ext cx="6571434" cy="967819"/>
            </a:xfrm>
            <a:prstGeom prst="rect">
              <a:avLst/>
            </a:prstGeom>
            <a:noFill/>
            <a:ln>
              <a:noFill/>
            </a:ln>
          </p:spPr>
          <p:txBody>
            <a:bodyPr anchorCtr="0" anchor="ctr" bIns="102425" lIns="102425" spcFirstLastPara="1" rIns="102425" wrap="square" tIns="102425">
              <a:noAutofit/>
            </a:bodyPr>
            <a:lstStyle/>
            <a:p>
              <a:pPr indent="0" lvl="0" marL="0" marR="0" rtl="0" algn="l">
                <a:lnSpc>
                  <a:spcPct val="100000"/>
                </a:lnSpc>
                <a:spcBef>
                  <a:spcPts val="0"/>
                </a:spcBef>
                <a:spcAft>
                  <a:spcPts val="0"/>
                </a:spcAft>
                <a:buClr>
                  <a:schemeClr val="dk1"/>
                </a:buClr>
                <a:buSzPts val="1500"/>
                <a:buFont typeface="Arial"/>
                <a:buNone/>
              </a:pPr>
              <a:r>
                <a:rPr b="0" i="0" lang="en-GB" sz="1500" u="none" cap="none" strike="noStrike">
                  <a:solidFill>
                    <a:schemeClr val="dk1"/>
                  </a:solidFill>
                  <a:latin typeface="Arial"/>
                  <a:ea typeface="Arial"/>
                  <a:cs typeface="Arial"/>
                  <a:sym typeface="Arial"/>
                </a:rPr>
                <a:t>All procuring organizations need some methodology for assessing supplier performance.</a:t>
              </a:r>
              <a:endParaRPr/>
            </a:p>
          </p:txBody>
        </p:sp>
        <p:sp>
          <p:nvSpPr>
            <p:cNvPr id="197" name="Google Shape;197;p6"/>
            <p:cNvSpPr/>
            <p:nvPr/>
          </p:nvSpPr>
          <p:spPr>
            <a:xfrm>
              <a:off x="0" y="2421457"/>
              <a:ext cx="7689266" cy="96781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6"/>
            <p:cNvSpPr/>
            <p:nvPr/>
          </p:nvSpPr>
          <p:spPr>
            <a:xfrm>
              <a:off x="292765" y="2639217"/>
              <a:ext cx="532300" cy="532300"/>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6"/>
            <p:cNvSpPr/>
            <p:nvPr/>
          </p:nvSpPr>
          <p:spPr>
            <a:xfrm>
              <a:off x="1117831" y="2421457"/>
              <a:ext cx="6571434" cy="9678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6"/>
            <p:cNvSpPr txBox="1"/>
            <p:nvPr/>
          </p:nvSpPr>
          <p:spPr>
            <a:xfrm>
              <a:off x="1117831" y="2421457"/>
              <a:ext cx="6571434" cy="967819"/>
            </a:xfrm>
            <a:prstGeom prst="rect">
              <a:avLst/>
            </a:prstGeom>
            <a:noFill/>
            <a:ln>
              <a:noFill/>
            </a:ln>
          </p:spPr>
          <p:txBody>
            <a:bodyPr anchorCtr="0" anchor="ctr" bIns="102425" lIns="102425" spcFirstLastPara="1" rIns="102425" wrap="square" tIns="102425">
              <a:noAutofit/>
            </a:bodyPr>
            <a:lstStyle/>
            <a:p>
              <a:pPr indent="0" lvl="0" marL="0" marR="0" rtl="0" algn="l">
                <a:lnSpc>
                  <a:spcPct val="100000"/>
                </a:lnSpc>
                <a:spcBef>
                  <a:spcPts val="0"/>
                </a:spcBef>
                <a:spcAft>
                  <a:spcPts val="0"/>
                </a:spcAft>
                <a:buClr>
                  <a:schemeClr val="dk1"/>
                </a:buClr>
                <a:buSzPts val="1500"/>
                <a:buFont typeface="Arial"/>
                <a:buNone/>
              </a:pPr>
              <a:r>
                <a:rPr b="0" i="0" lang="en-GB" sz="1500" u="none" cap="none" strike="noStrike">
                  <a:solidFill>
                    <a:schemeClr val="dk1"/>
                  </a:solidFill>
                  <a:latin typeface="Arial"/>
                  <a:ea typeface="Arial"/>
                  <a:cs typeface="Arial"/>
                  <a:sym typeface="Arial"/>
                </a:rPr>
                <a:t>Many firms have formal supplier-evaluation programs that effectively monitor supplier performance in quality, quantity delivery, on-time delivery, early delivery (just-in-time users do not like early deliveries), cost, and intangibles. </a:t>
              </a:r>
              <a:endParaRPr/>
            </a:p>
          </p:txBody>
        </p:sp>
        <p:sp>
          <p:nvSpPr>
            <p:cNvPr id="201" name="Google Shape;201;p6"/>
            <p:cNvSpPr/>
            <p:nvPr/>
          </p:nvSpPr>
          <p:spPr>
            <a:xfrm>
              <a:off x="0" y="3631232"/>
              <a:ext cx="7689266" cy="96781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6"/>
            <p:cNvSpPr/>
            <p:nvPr/>
          </p:nvSpPr>
          <p:spPr>
            <a:xfrm>
              <a:off x="292765" y="3848991"/>
              <a:ext cx="532300" cy="532300"/>
            </a:xfrm>
            <a:prstGeom prst="rect">
              <a:avLst/>
            </a:prstGeom>
            <a:solidFill>
              <a:srgbClr val="B44CC2"/>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6"/>
            <p:cNvSpPr/>
            <p:nvPr/>
          </p:nvSpPr>
          <p:spPr>
            <a:xfrm>
              <a:off x="1117831" y="3631232"/>
              <a:ext cx="6571434" cy="9678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6"/>
            <p:cNvSpPr txBox="1"/>
            <p:nvPr/>
          </p:nvSpPr>
          <p:spPr>
            <a:xfrm>
              <a:off x="1117831" y="3631232"/>
              <a:ext cx="6571434" cy="967819"/>
            </a:xfrm>
            <a:prstGeom prst="rect">
              <a:avLst/>
            </a:prstGeom>
            <a:noFill/>
            <a:ln>
              <a:noFill/>
            </a:ln>
          </p:spPr>
          <p:txBody>
            <a:bodyPr anchorCtr="0" anchor="ctr" bIns="102425" lIns="102425" spcFirstLastPara="1" rIns="102425" wrap="square" tIns="102425">
              <a:noAutofit/>
            </a:bodyPr>
            <a:lstStyle/>
            <a:p>
              <a:pPr indent="0" lvl="0" marL="0" marR="0" rtl="0" algn="l">
                <a:lnSpc>
                  <a:spcPct val="100000"/>
                </a:lnSpc>
                <a:spcBef>
                  <a:spcPts val="0"/>
                </a:spcBef>
                <a:spcAft>
                  <a:spcPts val="0"/>
                </a:spcAft>
                <a:buClr>
                  <a:schemeClr val="dk1"/>
                </a:buClr>
                <a:buSzPts val="1500"/>
                <a:buFont typeface="Arial"/>
                <a:buNone/>
              </a:pPr>
              <a:r>
                <a:rPr b="0" i="0" lang="en-GB" sz="1500" u="none" cap="none" strike="noStrike">
                  <a:solidFill>
                    <a:schemeClr val="dk1"/>
                  </a:solidFill>
                  <a:latin typeface="Arial"/>
                  <a:ea typeface="Arial"/>
                  <a:cs typeface="Arial"/>
                  <a:sym typeface="Arial"/>
                </a:rPr>
                <a:t>The buyer is also responsible for maintaining a cordial relationship with the its suppliers. If the buyer is an unreasonable negotiator, and does not allow the supplier to make an adequate profit, future dealings may be endangered.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8" name="Shape 208"/>
        <p:cNvGrpSpPr/>
        <p:nvPr/>
      </p:nvGrpSpPr>
      <p:grpSpPr>
        <a:xfrm>
          <a:off x="0" y="0"/>
          <a:ext cx="0" cy="0"/>
          <a:chOff x="0" y="0"/>
          <a:chExt cx="0" cy="0"/>
        </a:xfrm>
      </p:grpSpPr>
      <p:sp>
        <p:nvSpPr>
          <p:cNvPr id="209" name="Google Shape;209;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0" name="Google Shape;210;p7"/>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Management </a:t>
            </a:r>
            <a:endParaRPr b="0" i="0" sz="3400" u="none" cap="none" strike="noStrike">
              <a:solidFill>
                <a:schemeClr val="dk1"/>
              </a:solidFill>
              <a:latin typeface="Arial"/>
              <a:ea typeface="Arial"/>
              <a:cs typeface="Arial"/>
              <a:sym typeface="Arial"/>
            </a:endParaRPr>
          </a:p>
        </p:txBody>
      </p:sp>
      <p:sp>
        <p:nvSpPr>
          <p:cNvPr id="211" name="Google Shape;211;p7"/>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212" name="Google Shape;212;p7"/>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213" name="Google Shape;213;p7"/>
          <p:cNvGrpSpPr/>
          <p:nvPr/>
        </p:nvGrpSpPr>
        <p:grpSpPr>
          <a:xfrm>
            <a:off x="4087091" y="194525"/>
            <a:ext cx="7689266" cy="4599838"/>
            <a:chOff x="0" y="561"/>
            <a:chExt cx="7689266" cy="4599838"/>
          </a:xfrm>
        </p:grpSpPr>
        <p:sp>
          <p:nvSpPr>
            <p:cNvPr id="214" name="Google Shape;214;p7"/>
            <p:cNvSpPr/>
            <p:nvPr/>
          </p:nvSpPr>
          <p:spPr>
            <a:xfrm>
              <a:off x="0" y="561"/>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7"/>
            <p:cNvSpPr/>
            <p:nvPr/>
          </p:nvSpPr>
          <p:spPr>
            <a:xfrm>
              <a:off x="397557" y="296265"/>
              <a:ext cx="722831" cy="72283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7"/>
            <p:cNvSpPr/>
            <p:nvPr/>
          </p:nvSpPr>
          <p:spPr>
            <a:xfrm>
              <a:off x="1517946" y="561"/>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7"/>
            <p:cNvSpPr txBox="1"/>
            <p:nvPr/>
          </p:nvSpPr>
          <p:spPr>
            <a:xfrm>
              <a:off x="1517946" y="561"/>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800"/>
                <a:buFont typeface="Arial"/>
                <a:buNone/>
              </a:pPr>
              <a:r>
                <a:rPr b="1" i="0" lang="en-GB" sz="1800" u="none" cap="none" strike="noStrike">
                  <a:solidFill>
                    <a:schemeClr val="dk1"/>
                  </a:solidFill>
                  <a:latin typeface="Arial"/>
                  <a:ea typeface="Arial"/>
                  <a:cs typeface="Arial"/>
                  <a:sym typeface="Arial"/>
                </a:rPr>
                <a:t>Demand-driven planning </a:t>
              </a:r>
              <a:endParaRPr b="0" i="0" sz="1800" u="none" cap="none" strike="noStrike">
                <a:solidFill>
                  <a:schemeClr val="dk1"/>
                </a:solidFill>
                <a:latin typeface="Arial"/>
                <a:ea typeface="Arial"/>
                <a:cs typeface="Arial"/>
                <a:sym typeface="Arial"/>
              </a:endParaRPr>
            </a:p>
          </p:txBody>
        </p:sp>
        <p:sp>
          <p:nvSpPr>
            <p:cNvPr id="218" name="Google Shape;218;p7"/>
            <p:cNvSpPr/>
            <p:nvPr/>
          </p:nvSpPr>
          <p:spPr>
            <a:xfrm>
              <a:off x="0" y="16433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7"/>
            <p:cNvSpPr/>
            <p:nvPr/>
          </p:nvSpPr>
          <p:spPr>
            <a:xfrm>
              <a:off x="397557" y="1939064"/>
              <a:ext cx="722831" cy="72283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7"/>
            <p:cNvSpPr/>
            <p:nvPr/>
          </p:nvSpPr>
          <p:spPr>
            <a:xfrm>
              <a:off x="1517946" y="16433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7"/>
            <p:cNvSpPr txBox="1"/>
            <p:nvPr/>
          </p:nvSpPr>
          <p:spPr>
            <a:xfrm>
              <a:off x="1517946" y="16433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800"/>
                <a:buFont typeface="Arial"/>
                <a:buNone/>
              </a:pPr>
              <a:r>
                <a:rPr b="0" i="0" lang="en-GB" sz="1800" u="none" cap="none" strike="noStrike">
                  <a:solidFill>
                    <a:schemeClr val="dk1"/>
                  </a:solidFill>
                  <a:latin typeface="Arial"/>
                  <a:ea typeface="Arial"/>
                  <a:cs typeface="Arial"/>
                  <a:sym typeface="Arial"/>
                </a:rPr>
                <a:t>Organizations are slowly changing from planning based on production and distribution capabilities to adapting more customer-focused procurement. </a:t>
              </a:r>
              <a:endParaRPr/>
            </a:p>
          </p:txBody>
        </p:sp>
        <p:sp>
          <p:nvSpPr>
            <p:cNvPr id="222" name="Google Shape;222;p7"/>
            <p:cNvSpPr/>
            <p:nvPr/>
          </p:nvSpPr>
          <p:spPr>
            <a:xfrm>
              <a:off x="0" y="32861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7"/>
            <p:cNvSpPr/>
            <p:nvPr/>
          </p:nvSpPr>
          <p:spPr>
            <a:xfrm>
              <a:off x="397557" y="3581863"/>
              <a:ext cx="722831" cy="722831"/>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7"/>
            <p:cNvSpPr/>
            <p:nvPr/>
          </p:nvSpPr>
          <p:spPr>
            <a:xfrm>
              <a:off x="1517946" y="32861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7"/>
            <p:cNvSpPr txBox="1"/>
            <p:nvPr/>
          </p:nvSpPr>
          <p:spPr>
            <a:xfrm>
              <a:off x="1517946" y="32861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800"/>
                <a:buFont typeface="Arial"/>
                <a:buNone/>
              </a:pPr>
              <a:r>
                <a:rPr b="0" i="0" lang="en-GB" sz="1800" u="none" cap="none" strike="noStrike">
                  <a:solidFill>
                    <a:schemeClr val="dk1"/>
                  </a:solidFill>
                  <a:latin typeface="Arial"/>
                  <a:ea typeface="Arial"/>
                  <a:cs typeface="Arial"/>
                  <a:sym typeface="Arial"/>
                </a:rPr>
                <a:t>This enables entities to keep costs low without affecting the efficiency in operations, and it needs careful prediction of consumer demands and well calculated lead-times. </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1" name="Google Shape;231;p8"/>
          <p:cNvSpPr/>
          <p:nvPr/>
        </p:nvSpPr>
        <p:spPr>
          <a:xfrm>
            <a:off x="6095999" y="0"/>
            <a:ext cx="6095995" cy="3429000"/>
          </a:xfrm>
          <a:prstGeom prst="rect">
            <a:avLst/>
          </a:prstGeom>
          <a:solidFill>
            <a:schemeClr val="lt1"/>
          </a:solidFill>
          <a:ln>
            <a:noFill/>
          </a:ln>
          <a:effectLst>
            <a:outerShdw blurRad="342900" sx="90000" rotWithShape="0" algn="t" dir="5460000" dist="228600" sy="90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2" name="Google Shape;232;p8"/>
          <p:cNvSpPr txBox="1"/>
          <p:nvPr>
            <p:ph type="ctrTitle"/>
          </p:nvPr>
        </p:nvSpPr>
        <p:spPr>
          <a:xfrm>
            <a:off x="124692" y="235881"/>
            <a:ext cx="7467599" cy="71661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Clr>
                <a:srgbClr val="0F4761"/>
              </a:buClr>
              <a:buSzPct val="100000"/>
              <a:buFont typeface="Times New Roman"/>
              <a:buNone/>
            </a:pPr>
            <a:r>
              <a:rPr b="1" lang="en-GB" sz="2400">
                <a:solidFill>
                  <a:srgbClr val="0F4761"/>
                </a:solidFill>
                <a:latin typeface="Times New Roman"/>
                <a:ea typeface="Times New Roman"/>
                <a:cs typeface="Times New Roman"/>
                <a:sym typeface="Times New Roman"/>
              </a:rPr>
              <a:t>Emerging Issues and Trends in procurement Management </a:t>
            </a:r>
            <a:endParaRPr b="1" sz="2400"/>
          </a:p>
        </p:txBody>
      </p:sp>
      <p:pic>
        <p:nvPicPr>
          <p:cNvPr descr="Pen placed on top of a signature line" id="233" name="Google Shape;233;p8"/>
          <p:cNvPicPr preferRelativeResize="0"/>
          <p:nvPr/>
        </p:nvPicPr>
        <p:blipFill rotWithShape="1">
          <a:blip r:embed="rId3">
            <a:alphaModFix/>
          </a:blip>
          <a:srcRect b="-3" l="40757" r="-3" t="0"/>
          <a:stretch/>
        </p:blipFill>
        <p:spPr>
          <a:xfrm>
            <a:off x="7855527" y="11"/>
            <a:ext cx="4341720" cy="6857989"/>
          </a:xfrm>
          <a:prstGeom prst="rect">
            <a:avLst/>
          </a:prstGeom>
          <a:noFill/>
          <a:ln>
            <a:noFill/>
          </a:ln>
        </p:spPr>
      </p:pic>
      <p:cxnSp>
        <p:nvCxnSpPr>
          <p:cNvPr id="234" name="Google Shape;234;p8"/>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
        <p:nvSpPr>
          <p:cNvPr id="235" name="Google Shape;235;p8"/>
          <p:cNvSpPr txBox="1"/>
          <p:nvPr/>
        </p:nvSpPr>
        <p:spPr>
          <a:xfrm>
            <a:off x="124692" y="809624"/>
            <a:ext cx="7564581" cy="5166735"/>
          </a:xfrm>
          <a:prstGeom prst="rect">
            <a:avLst/>
          </a:prstGeom>
          <a:noFill/>
          <a:ln>
            <a:noFill/>
          </a:ln>
        </p:spPr>
        <p:txBody>
          <a:bodyPr anchorCtr="0" anchor="t" bIns="45700" lIns="91425" spcFirstLastPara="1" rIns="91425" wrap="square" tIns="45700">
            <a:spAutoFit/>
          </a:bodyPr>
          <a:lstStyle/>
          <a:p>
            <a:pPr indent="-285750" lvl="1" marL="742950" marR="0" rtl="0" algn="just">
              <a:lnSpc>
                <a:spcPct val="150000"/>
              </a:lnSpc>
              <a:spcBef>
                <a:spcPts val="0"/>
              </a:spcBef>
              <a:spcAft>
                <a:spcPts val="0"/>
              </a:spcAft>
              <a:buClr>
                <a:srgbClr val="000000"/>
              </a:buClr>
              <a:buSzPts val="1100"/>
              <a:buFont typeface="Arial"/>
              <a:buChar char="•"/>
            </a:pPr>
            <a:r>
              <a:rPr b="1" i="0" lang="en-GB" sz="1800" u="none" cap="none" strike="noStrike">
                <a:solidFill>
                  <a:srgbClr val="000000"/>
                </a:solidFill>
                <a:latin typeface="Arial"/>
                <a:ea typeface="Arial"/>
                <a:cs typeface="Arial"/>
                <a:sym typeface="Arial"/>
              </a:rPr>
              <a:t>Sustainability and ESG (Environmental, Social, and Governance) Considerations: </a:t>
            </a:r>
            <a:endParaRPr b="0" i="0" sz="1800" u="none" cap="none" strike="noStrike">
              <a:solidFill>
                <a:srgbClr val="000000"/>
              </a:solidFill>
              <a:latin typeface="Arial"/>
              <a:ea typeface="Arial"/>
              <a:cs typeface="Arial"/>
              <a:sym typeface="Arial"/>
            </a:endParaRPr>
          </a:p>
          <a:p>
            <a:pPr indent="-285750" lvl="1" marL="742950" marR="0" rtl="0" algn="just">
              <a:lnSpc>
                <a:spcPct val="150000"/>
              </a:lnSpc>
              <a:spcBef>
                <a:spcPts val="25"/>
              </a:spcBef>
              <a:spcAft>
                <a:spcPts val="0"/>
              </a:spcAft>
              <a:buClr>
                <a:srgbClr val="000000"/>
              </a:buClr>
              <a:buSzPts val="1100"/>
              <a:buFont typeface="Arial"/>
              <a:buChar char="•"/>
            </a:pPr>
            <a:r>
              <a:rPr b="1" i="0" lang="en-GB" sz="2400" u="none" cap="none" strike="noStrike">
                <a:solidFill>
                  <a:schemeClr val="dk1"/>
                </a:solidFill>
                <a:latin typeface="Arial"/>
                <a:ea typeface="Arial"/>
                <a:cs typeface="Arial"/>
                <a:sym typeface="Arial"/>
              </a:rPr>
              <a:t>-</a:t>
            </a:r>
            <a:r>
              <a:rPr b="0" i="1" lang="en-GB" sz="1800" u="none" cap="none" strike="noStrike">
                <a:solidFill>
                  <a:srgbClr val="000000"/>
                </a:solidFill>
                <a:latin typeface="Arial"/>
                <a:ea typeface="Arial"/>
                <a:cs typeface="Arial"/>
                <a:sym typeface="Arial"/>
              </a:rPr>
              <a:t>Trend:</a:t>
            </a:r>
            <a:r>
              <a:rPr b="0" i="0" lang="en-GB" sz="1800" u="none" cap="none" strike="noStrike">
                <a:solidFill>
                  <a:srgbClr val="000000"/>
                </a:solidFill>
                <a:latin typeface="Arial"/>
                <a:ea typeface="Arial"/>
                <a:cs typeface="Arial"/>
                <a:sym typeface="Arial"/>
              </a:rPr>
              <a:t> Organizations are placing a greater emphasis on sustainability and ESG factors when managing categories. This includes evaluating suppliers based on their environmental and social practices. </a:t>
            </a:r>
            <a:endParaRPr/>
          </a:p>
          <a:p>
            <a:pPr indent="-285750" lvl="1" marL="742950" marR="0" rtl="0" algn="just">
              <a:lnSpc>
                <a:spcPct val="150000"/>
              </a:lnSpc>
              <a:spcBef>
                <a:spcPts val="25"/>
              </a:spcBef>
              <a:spcAft>
                <a:spcPts val="0"/>
              </a:spcAft>
              <a:buClr>
                <a:srgbClr val="000000"/>
              </a:buClr>
              <a:buSzPts val="1100"/>
              <a:buFont typeface="Arial"/>
              <a:buChar char="•"/>
            </a:pPr>
            <a:r>
              <a:rPr b="0" i="1" lang="en-GB" sz="1800" u="none" cap="none" strike="noStrike">
                <a:solidFill>
                  <a:srgbClr val="000000"/>
                </a:solidFill>
                <a:latin typeface="Arial"/>
                <a:ea typeface="Arial"/>
                <a:cs typeface="Arial"/>
                <a:sym typeface="Arial"/>
              </a:rPr>
              <a:t>Issue</a:t>
            </a:r>
            <a:r>
              <a:rPr b="0" i="0" lang="en-GB" sz="1800" u="none" cap="none" strike="noStrike">
                <a:solidFill>
                  <a:srgbClr val="000000"/>
                </a:solidFill>
                <a:latin typeface="Arial"/>
                <a:ea typeface="Arial"/>
                <a:cs typeface="Arial"/>
                <a:sym typeface="Arial"/>
              </a:rPr>
              <a:t>: Balancing sustainability goals with cost considerations and ensuring that suppliers meet ethical standards can be challenging. It requires robust assessment frameworks and transparent supply chain practices. </a:t>
            </a:r>
            <a:endParaRPr/>
          </a:p>
          <a:p>
            <a:pPr indent="-285750" lvl="1" marL="742950" marR="0" rtl="0" algn="just">
              <a:lnSpc>
                <a:spcPct val="150000"/>
              </a:lnSpc>
              <a:spcBef>
                <a:spcPts val="25"/>
              </a:spcBef>
              <a:spcAft>
                <a:spcPts val="0"/>
              </a:spcAft>
              <a:buClr>
                <a:srgbClr val="000000"/>
              </a:buClr>
              <a:buSzPts val="1100"/>
              <a:buFont typeface="Arial"/>
              <a:buChar char="•"/>
            </a:pPr>
            <a:r>
              <a:rPr b="0" i="1" lang="en-GB" sz="1800" u="none" cap="none" strike="noStrike">
                <a:solidFill>
                  <a:srgbClr val="000000"/>
                </a:solidFill>
                <a:latin typeface="Arial"/>
                <a:ea typeface="Arial"/>
                <a:cs typeface="Arial"/>
                <a:sym typeface="Arial"/>
              </a:rPr>
              <a:t>Response Mechanism:</a:t>
            </a:r>
            <a:r>
              <a:rPr b="0" i="0" lang="en-GB" sz="1800" u="none" cap="none" strike="noStrike">
                <a:solidFill>
                  <a:srgbClr val="000000"/>
                </a:solidFill>
                <a:latin typeface="Arial"/>
                <a:ea typeface="Arial"/>
                <a:cs typeface="Arial"/>
                <a:sym typeface="Arial"/>
              </a:rPr>
              <a:t> Develop and communicate clear sustainability guidelines to suppliers. Actively seek eco-friendly alternatives in sourcing products and materials. Regularly assess and audit suppliers for compliance with sustainability standards.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9" name="Shape 239"/>
        <p:cNvGrpSpPr/>
        <p:nvPr/>
      </p:nvGrpSpPr>
      <p:grpSpPr>
        <a:xfrm>
          <a:off x="0" y="0"/>
          <a:ext cx="0" cy="0"/>
          <a:chOff x="0" y="0"/>
          <a:chExt cx="0" cy="0"/>
        </a:xfrm>
      </p:grpSpPr>
      <p:sp>
        <p:nvSpPr>
          <p:cNvPr id="240" name="Google Shape;240;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1" name="Google Shape;241;p9"/>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Management </a:t>
            </a:r>
            <a:endParaRPr b="0" i="0" sz="3400" u="none" cap="none" strike="noStrike">
              <a:solidFill>
                <a:schemeClr val="dk1"/>
              </a:solidFill>
              <a:latin typeface="Arial"/>
              <a:ea typeface="Arial"/>
              <a:cs typeface="Arial"/>
              <a:sym typeface="Arial"/>
            </a:endParaRPr>
          </a:p>
        </p:txBody>
      </p:sp>
      <p:sp>
        <p:nvSpPr>
          <p:cNvPr id="242" name="Google Shape;242;p9"/>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243" name="Google Shape;243;p9"/>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244" name="Google Shape;244;p9"/>
          <p:cNvGrpSpPr/>
          <p:nvPr/>
        </p:nvGrpSpPr>
        <p:grpSpPr>
          <a:xfrm>
            <a:off x="4087091" y="198118"/>
            <a:ext cx="7689266" cy="4592652"/>
            <a:chOff x="0" y="4154"/>
            <a:chExt cx="7689266" cy="4592652"/>
          </a:xfrm>
        </p:grpSpPr>
        <p:sp>
          <p:nvSpPr>
            <p:cNvPr id="245" name="Google Shape;245;p9"/>
            <p:cNvSpPr/>
            <p:nvPr/>
          </p:nvSpPr>
          <p:spPr>
            <a:xfrm>
              <a:off x="0" y="4154"/>
              <a:ext cx="7689266" cy="859443"/>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9"/>
            <p:cNvSpPr/>
            <p:nvPr/>
          </p:nvSpPr>
          <p:spPr>
            <a:xfrm>
              <a:off x="259981" y="197529"/>
              <a:ext cx="473156" cy="472694"/>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9"/>
            <p:cNvSpPr/>
            <p:nvPr/>
          </p:nvSpPr>
          <p:spPr>
            <a:xfrm>
              <a:off x="993119" y="4154"/>
              <a:ext cx="6636493" cy="96687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9"/>
            <p:cNvSpPr txBox="1"/>
            <p:nvPr/>
          </p:nvSpPr>
          <p:spPr>
            <a:xfrm>
              <a:off x="993119" y="4154"/>
              <a:ext cx="6636493" cy="966874"/>
            </a:xfrm>
            <a:prstGeom prst="rect">
              <a:avLst/>
            </a:prstGeom>
            <a:noFill/>
            <a:ln>
              <a:noFill/>
            </a:ln>
          </p:spPr>
          <p:txBody>
            <a:bodyPr anchorCtr="0" anchor="ctr" bIns="102325" lIns="102325" spcFirstLastPara="1" rIns="102325" wrap="square" tIns="102325">
              <a:noAutofit/>
            </a:bodyPr>
            <a:lstStyle/>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Arial"/>
                  <a:ea typeface="Arial"/>
                  <a:cs typeface="Arial"/>
                  <a:sym typeface="Arial"/>
                </a:rPr>
                <a:t>Global sourcing </a:t>
              </a:r>
              <a:endParaRPr/>
            </a:p>
          </p:txBody>
        </p:sp>
        <p:sp>
          <p:nvSpPr>
            <p:cNvPr id="249" name="Google Shape;249;p9"/>
            <p:cNvSpPr/>
            <p:nvPr/>
          </p:nvSpPr>
          <p:spPr>
            <a:xfrm>
              <a:off x="0" y="1212747"/>
              <a:ext cx="7689266" cy="859443"/>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9"/>
            <p:cNvSpPr/>
            <p:nvPr/>
          </p:nvSpPr>
          <p:spPr>
            <a:xfrm>
              <a:off x="259981" y="1406121"/>
              <a:ext cx="473156" cy="472694"/>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9"/>
            <p:cNvSpPr/>
            <p:nvPr/>
          </p:nvSpPr>
          <p:spPr>
            <a:xfrm>
              <a:off x="993119" y="1212747"/>
              <a:ext cx="6636493" cy="96687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9"/>
            <p:cNvSpPr txBox="1"/>
            <p:nvPr/>
          </p:nvSpPr>
          <p:spPr>
            <a:xfrm>
              <a:off x="993119" y="1212747"/>
              <a:ext cx="6636493" cy="966874"/>
            </a:xfrm>
            <a:prstGeom prst="rect">
              <a:avLst/>
            </a:prstGeom>
            <a:noFill/>
            <a:ln>
              <a:noFill/>
            </a:ln>
          </p:spPr>
          <p:txBody>
            <a:bodyPr anchorCtr="0" anchor="ctr" bIns="102325" lIns="102325" spcFirstLastPara="1" rIns="102325" wrap="square" tIns="102325">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Globalization is the integration of international trade, people, culture, and investment worldwide. </a:t>
              </a:r>
              <a:endParaRPr/>
            </a:p>
          </p:txBody>
        </p:sp>
        <p:sp>
          <p:nvSpPr>
            <p:cNvPr id="253" name="Google Shape;253;p9"/>
            <p:cNvSpPr/>
            <p:nvPr/>
          </p:nvSpPr>
          <p:spPr>
            <a:xfrm>
              <a:off x="0" y="2421339"/>
              <a:ext cx="7689266" cy="859443"/>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9"/>
            <p:cNvSpPr/>
            <p:nvPr/>
          </p:nvSpPr>
          <p:spPr>
            <a:xfrm>
              <a:off x="259981" y="2614714"/>
              <a:ext cx="473156" cy="472694"/>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9"/>
            <p:cNvSpPr/>
            <p:nvPr/>
          </p:nvSpPr>
          <p:spPr>
            <a:xfrm>
              <a:off x="993119" y="2421339"/>
              <a:ext cx="6636493" cy="96687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9"/>
            <p:cNvSpPr txBox="1"/>
            <p:nvPr/>
          </p:nvSpPr>
          <p:spPr>
            <a:xfrm>
              <a:off x="993119" y="2421339"/>
              <a:ext cx="6636493" cy="966874"/>
            </a:xfrm>
            <a:prstGeom prst="rect">
              <a:avLst/>
            </a:prstGeom>
            <a:noFill/>
            <a:ln>
              <a:noFill/>
            </a:ln>
          </p:spPr>
          <p:txBody>
            <a:bodyPr anchorCtr="0" anchor="ctr" bIns="102325" lIns="102325" spcFirstLastPara="1" rIns="102325" wrap="square" tIns="102325">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People are now increasingly adopting globalization as there is a growing need to export, outsource or import from other countries to get the best of quality, better prices, more variety, better technology, etc. </a:t>
              </a:r>
              <a:endParaRPr/>
            </a:p>
          </p:txBody>
        </p:sp>
        <p:sp>
          <p:nvSpPr>
            <p:cNvPr id="257" name="Google Shape;257;p9"/>
            <p:cNvSpPr/>
            <p:nvPr/>
          </p:nvSpPr>
          <p:spPr>
            <a:xfrm>
              <a:off x="0" y="3629932"/>
              <a:ext cx="7689266" cy="859443"/>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9"/>
            <p:cNvSpPr/>
            <p:nvPr/>
          </p:nvSpPr>
          <p:spPr>
            <a:xfrm>
              <a:off x="260235" y="3823307"/>
              <a:ext cx="473156" cy="472694"/>
            </a:xfrm>
            <a:prstGeom prst="rect">
              <a:avLst/>
            </a:prstGeom>
            <a:solidFill>
              <a:srgbClr val="B44CC2"/>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9"/>
            <p:cNvSpPr/>
            <p:nvPr/>
          </p:nvSpPr>
          <p:spPr>
            <a:xfrm>
              <a:off x="993627" y="3629932"/>
              <a:ext cx="6571434" cy="96687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9"/>
            <p:cNvSpPr txBox="1"/>
            <p:nvPr/>
          </p:nvSpPr>
          <p:spPr>
            <a:xfrm>
              <a:off x="993627" y="3629932"/>
              <a:ext cx="6571434" cy="966874"/>
            </a:xfrm>
            <a:prstGeom prst="rect">
              <a:avLst/>
            </a:prstGeom>
            <a:noFill/>
            <a:ln>
              <a:noFill/>
            </a:ln>
          </p:spPr>
          <p:txBody>
            <a:bodyPr anchorCtr="0" anchor="ctr" bIns="102325" lIns="102325" spcFirstLastPara="1" rIns="102325" wrap="square" tIns="102325">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Therefore, global sourcing is sourcing products and (sometimes services) irrespective of national boundaries. Purchasing companies seek low labour and production costs that are not countered by high delivery costs. Many improving countries also offer attractive tax and tariffs to encourage exports.  </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4" name="Shape 264"/>
        <p:cNvGrpSpPr/>
        <p:nvPr/>
      </p:nvGrpSpPr>
      <p:grpSpPr>
        <a:xfrm>
          <a:off x="0" y="0"/>
          <a:ext cx="0" cy="0"/>
          <a:chOff x="0" y="0"/>
          <a:chExt cx="0" cy="0"/>
        </a:xfrm>
      </p:grpSpPr>
      <p:sp>
        <p:nvSpPr>
          <p:cNvPr id="265" name="Google Shape;265;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66" name="Google Shape;266;p10"/>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Management </a:t>
            </a:r>
            <a:endParaRPr b="0" i="0" sz="3400" u="none" cap="none" strike="noStrike">
              <a:solidFill>
                <a:schemeClr val="dk1"/>
              </a:solidFill>
              <a:latin typeface="Arial"/>
              <a:ea typeface="Arial"/>
              <a:cs typeface="Arial"/>
              <a:sym typeface="Arial"/>
            </a:endParaRPr>
          </a:p>
        </p:txBody>
      </p:sp>
      <p:sp>
        <p:nvSpPr>
          <p:cNvPr id="267" name="Google Shape;267;p10"/>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268" name="Google Shape;268;p10"/>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
        <p:nvSpPr>
          <p:cNvPr id="269" name="Google Shape;269;p10"/>
          <p:cNvSpPr txBox="1"/>
          <p:nvPr>
            <p:ph idx="1" type="body"/>
          </p:nvPr>
        </p:nvSpPr>
        <p:spPr>
          <a:xfrm>
            <a:off x="4736707" y="0"/>
            <a:ext cx="7051081" cy="572097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000000"/>
              </a:buClr>
              <a:buSzPts val="1800"/>
              <a:buNone/>
            </a:pPr>
            <a:r>
              <a:rPr b="1" lang="en-GB" sz="1800">
                <a:solidFill>
                  <a:srgbClr val="000000"/>
                </a:solidFill>
                <a:latin typeface="Times New Roman"/>
                <a:ea typeface="Times New Roman"/>
                <a:cs typeface="Times New Roman"/>
                <a:sym typeface="Times New Roman"/>
              </a:rPr>
              <a:t>Digitalization and E-Procurement: </a:t>
            </a:r>
            <a:endParaRPr/>
          </a:p>
          <a:p>
            <a:pPr indent="-285750" lvl="1" marL="742950" rtl="0" algn="just">
              <a:lnSpc>
                <a:spcPct val="150000"/>
              </a:lnSpc>
              <a:spcBef>
                <a:spcPts val="1415"/>
              </a:spcBef>
              <a:spcAft>
                <a:spcPts val="0"/>
              </a:spcAft>
              <a:buClr>
                <a:srgbClr val="000000"/>
              </a:buClr>
              <a:buSzPts val="1100"/>
              <a:buFont typeface="Arial"/>
              <a:buChar char="•"/>
            </a:pPr>
            <a:r>
              <a:rPr i="1" lang="en-GB" sz="1800" u="none" strike="noStrike">
                <a:solidFill>
                  <a:srgbClr val="000000"/>
                </a:solidFill>
                <a:latin typeface="Times New Roman"/>
                <a:ea typeface="Times New Roman"/>
                <a:cs typeface="Times New Roman"/>
                <a:sym typeface="Times New Roman"/>
              </a:rPr>
              <a:t>Trend</a:t>
            </a:r>
            <a:r>
              <a:rPr lang="en-GB" sz="1800" u="none" strike="noStrike">
                <a:solidFill>
                  <a:srgbClr val="000000"/>
                </a:solidFill>
                <a:latin typeface="Times New Roman"/>
                <a:ea typeface="Times New Roman"/>
                <a:cs typeface="Times New Roman"/>
                <a:sym typeface="Times New Roman"/>
              </a:rPr>
              <a:t>: The adoption of digital tools for procurement processes, such as e-procurement platforms, is on the rise. These tools streamline sourcing, purchasing, and payment processes. </a:t>
            </a:r>
            <a:endParaRPr sz="1800" u="none" strike="noStrike">
              <a:solidFill>
                <a:srgbClr val="000000"/>
              </a:solidFill>
              <a:latin typeface="Arial"/>
              <a:ea typeface="Arial"/>
              <a:cs typeface="Arial"/>
              <a:sym typeface="Arial"/>
            </a:endParaRPr>
          </a:p>
          <a:p>
            <a:pPr indent="-285750" lvl="1" marL="742950" rtl="0" algn="just">
              <a:lnSpc>
                <a:spcPct val="150000"/>
              </a:lnSpc>
              <a:spcBef>
                <a:spcPts val="525"/>
              </a:spcBef>
              <a:spcAft>
                <a:spcPts val="0"/>
              </a:spcAft>
              <a:buClr>
                <a:srgbClr val="000000"/>
              </a:buClr>
              <a:buSzPts val="1100"/>
              <a:buFont typeface="Arial"/>
              <a:buChar char="•"/>
            </a:pPr>
            <a:r>
              <a:rPr i="1" lang="en-GB" sz="1800" u="none" strike="noStrike">
                <a:solidFill>
                  <a:srgbClr val="000000"/>
                </a:solidFill>
                <a:latin typeface="Times New Roman"/>
                <a:ea typeface="Times New Roman"/>
                <a:cs typeface="Times New Roman"/>
                <a:sym typeface="Times New Roman"/>
              </a:rPr>
              <a:t>Issue</a:t>
            </a:r>
            <a:r>
              <a:rPr lang="en-GB" sz="1800" u="none" strike="noStrike">
                <a:solidFill>
                  <a:srgbClr val="000000"/>
                </a:solidFill>
                <a:latin typeface="Times New Roman"/>
                <a:ea typeface="Times New Roman"/>
                <a:cs typeface="Times New Roman"/>
                <a:sym typeface="Times New Roman"/>
              </a:rPr>
              <a:t>: Implementing digital solutions requires investment, training, and integration with existing systems. Resistance to change and ensuring data security are common challenges. </a:t>
            </a:r>
            <a:endParaRPr sz="1800" u="none" strike="noStrike">
              <a:solidFill>
                <a:srgbClr val="000000"/>
              </a:solidFill>
              <a:latin typeface="Arial"/>
              <a:ea typeface="Arial"/>
              <a:cs typeface="Arial"/>
              <a:sym typeface="Arial"/>
            </a:endParaRPr>
          </a:p>
          <a:p>
            <a:pPr indent="-285750" lvl="1" marL="742950" rtl="0" algn="just">
              <a:lnSpc>
                <a:spcPct val="150000"/>
              </a:lnSpc>
              <a:spcBef>
                <a:spcPts val="525"/>
              </a:spcBef>
              <a:spcAft>
                <a:spcPts val="0"/>
              </a:spcAft>
              <a:buClr>
                <a:srgbClr val="000000"/>
              </a:buClr>
              <a:buSzPts val="1100"/>
              <a:buFont typeface="Arial"/>
              <a:buChar char="•"/>
            </a:pPr>
            <a:r>
              <a:rPr i="1" lang="en-GB" sz="1800" u="none" strike="noStrike">
                <a:solidFill>
                  <a:srgbClr val="000000"/>
                </a:solidFill>
                <a:latin typeface="Times New Roman"/>
                <a:ea typeface="Times New Roman"/>
                <a:cs typeface="Times New Roman"/>
                <a:sym typeface="Times New Roman"/>
              </a:rPr>
              <a:t>Response Mechanism</a:t>
            </a:r>
            <a:r>
              <a:rPr lang="en-GB" sz="1800" u="none" strike="noStrike">
                <a:solidFill>
                  <a:srgbClr val="000000"/>
                </a:solidFill>
                <a:latin typeface="Times New Roman"/>
                <a:ea typeface="Times New Roman"/>
                <a:cs typeface="Times New Roman"/>
                <a:sym typeface="Times New Roman"/>
              </a:rPr>
              <a:t>: Embrace digital solutions for procurement processes. Invest in user-friendly e-procurement platforms. Provide training to employees to ensure smooth adoption of digital tools. </a:t>
            </a:r>
            <a:endParaRPr sz="1800" u="none" strike="noStrike">
              <a:solidFill>
                <a:srgbClr val="000000"/>
              </a:solidFill>
              <a:latin typeface="Arial"/>
              <a:ea typeface="Arial"/>
              <a:cs typeface="Arial"/>
              <a:sym typeface="Arial"/>
            </a:endParaRPr>
          </a:p>
          <a:p>
            <a:pPr indent="0" lvl="0" marL="0" rtl="0" algn="l">
              <a:lnSpc>
                <a:spcPct val="150000"/>
              </a:lnSpc>
              <a:spcBef>
                <a:spcPts val="1825"/>
              </a:spcBef>
              <a:spcAft>
                <a:spcPts val="0"/>
              </a:spcAft>
              <a:buClr>
                <a:schemeClr val="dk1"/>
              </a:buClr>
              <a:buSzPts val="1800"/>
              <a:buNone/>
            </a:pPr>
            <a:r>
              <a:t/>
            </a:r>
            <a:endParaRPr sz="1800">
              <a:solidFill>
                <a:srgbClr val="000000"/>
              </a:solidFill>
              <a:latin typeface="Arial"/>
              <a:ea typeface="Arial"/>
              <a:cs typeface="Arial"/>
              <a:sym typeface="Arial"/>
            </a:endParaRPr>
          </a:p>
          <a:p>
            <a:pPr indent="0" lvl="0" marL="0" rtl="0" algn="l">
              <a:lnSpc>
                <a:spcPct val="110000"/>
              </a:lnSpc>
              <a:spcBef>
                <a:spcPts val="1915"/>
              </a:spcBef>
              <a:spcAft>
                <a:spcPts val="0"/>
              </a:spcAft>
              <a:buClr>
                <a:schemeClr val="dk1"/>
              </a:buClr>
              <a:buSzPts val="22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3" name="Shape 273"/>
        <p:cNvGrpSpPr/>
        <p:nvPr/>
      </p:nvGrpSpPr>
      <p:grpSpPr>
        <a:xfrm>
          <a:off x="0" y="0"/>
          <a:ext cx="0" cy="0"/>
          <a:chOff x="0" y="0"/>
          <a:chExt cx="0" cy="0"/>
        </a:xfrm>
      </p:grpSpPr>
      <p:sp>
        <p:nvSpPr>
          <p:cNvPr id="274" name="Google Shape;274;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75" name="Google Shape;275;p11"/>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a:t>
            </a:r>
            <a:r>
              <a:rPr b="1" i="0" lang="en-GB" sz="3600" u="none" cap="none" strike="noStrike">
                <a:solidFill>
                  <a:srgbClr val="0F4761"/>
                </a:solidFill>
                <a:latin typeface="Bilbo"/>
                <a:ea typeface="Bilbo"/>
                <a:cs typeface="Bilbo"/>
                <a:sym typeface="Bilbo"/>
              </a:rPr>
              <a:t>Management-</a:t>
            </a:r>
            <a:r>
              <a:rPr b="1" i="0" lang="en-GB" sz="1800" u="none" cap="none" strike="noStrike">
                <a:solidFill>
                  <a:srgbClr val="000000"/>
                </a:solidFill>
                <a:latin typeface="Bilbo"/>
                <a:ea typeface="Bilbo"/>
                <a:cs typeface="Bilbo"/>
                <a:sym typeface="Bilbo"/>
              </a:rPr>
              <a:t>Resilience and Risk Management: </a:t>
            </a:r>
            <a:br>
              <a:rPr b="0" i="0" lang="en-GB" sz="1800" u="none" cap="none" strike="noStrike">
                <a:solidFill>
                  <a:srgbClr val="000000"/>
                </a:solidFill>
                <a:latin typeface="Arial"/>
                <a:ea typeface="Arial"/>
                <a:cs typeface="Arial"/>
                <a:sym typeface="Arial"/>
              </a:rPr>
            </a:br>
            <a:r>
              <a:rPr b="1" i="0" lang="en-GB" sz="3600" u="none" cap="none" strike="noStrike">
                <a:solidFill>
                  <a:srgbClr val="0F4761"/>
                </a:solidFill>
                <a:latin typeface="Times New Roman"/>
                <a:ea typeface="Times New Roman"/>
                <a:cs typeface="Times New Roman"/>
                <a:sym typeface="Times New Roman"/>
              </a:rPr>
              <a:t> </a:t>
            </a:r>
            <a:endParaRPr b="0" i="0" sz="3400" u="none" cap="none" strike="noStrike">
              <a:solidFill>
                <a:schemeClr val="dk1"/>
              </a:solidFill>
              <a:latin typeface="Arial"/>
              <a:ea typeface="Arial"/>
              <a:cs typeface="Arial"/>
              <a:sym typeface="Arial"/>
            </a:endParaRPr>
          </a:p>
        </p:txBody>
      </p:sp>
      <p:sp>
        <p:nvSpPr>
          <p:cNvPr id="276" name="Google Shape;276;p11"/>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277" name="Google Shape;277;p11"/>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278" name="Google Shape;278;p11"/>
          <p:cNvGrpSpPr/>
          <p:nvPr/>
        </p:nvGrpSpPr>
        <p:grpSpPr>
          <a:xfrm>
            <a:off x="4087091" y="194525"/>
            <a:ext cx="7689266" cy="4599838"/>
            <a:chOff x="0" y="561"/>
            <a:chExt cx="7689266" cy="4599838"/>
          </a:xfrm>
        </p:grpSpPr>
        <p:sp>
          <p:nvSpPr>
            <p:cNvPr id="279" name="Google Shape;279;p11"/>
            <p:cNvSpPr/>
            <p:nvPr/>
          </p:nvSpPr>
          <p:spPr>
            <a:xfrm>
              <a:off x="0" y="561"/>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1"/>
            <p:cNvSpPr/>
            <p:nvPr/>
          </p:nvSpPr>
          <p:spPr>
            <a:xfrm>
              <a:off x="397557" y="296265"/>
              <a:ext cx="722831" cy="72283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1"/>
            <p:cNvSpPr/>
            <p:nvPr/>
          </p:nvSpPr>
          <p:spPr>
            <a:xfrm>
              <a:off x="1517946" y="561"/>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1"/>
            <p:cNvSpPr txBox="1"/>
            <p:nvPr/>
          </p:nvSpPr>
          <p:spPr>
            <a:xfrm>
              <a:off x="1517946" y="561"/>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600"/>
                <a:buFont typeface="Arial"/>
                <a:buNone/>
              </a:pPr>
              <a:r>
                <a:rPr b="0" i="1" lang="en-GB" sz="1600" u="none" cap="none" strike="noStrike">
                  <a:solidFill>
                    <a:schemeClr val="dk1"/>
                  </a:solidFill>
                  <a:latin typeface="Arial"/>
                  <a:ea typeface="Arial"/>
                  <a:cs typeface="Arial"/>
                  <a:sym typeface="Arial"/>
                </a:rPr>
                <a:t>Trend:</a:t>
              </a:r>
              <a:r>
                <a:rPr b="0" i="0" lang="en-GB" sz="1600" u="none" cap="none" strike="noStrike">
                  <a:solidFill>
                    <a:schemeClr val="dk1"/>
                  </a:solidFill>
                  <a:latin typeface="Arial"/>
                  <a:ea typeface="Arial"/>
                  <a:cs typeface="Arial"/>
                  <a:sym typeface="Arial"/>
                </a:rPr>
                <a:t> The COVID-19 pandemic highlighted the need for resilient supply chains. Category management is increasingly focused on identifying and mitigating risks, including geopolitical, economic, and health-related factors. </a:t>
              </a:r>
              <a:endParaRPr/>
            </a:p>
          </p:txBody>
        </p:sp>
        <p:sp>
          <p:nvSpPr>
            <p:cNvPr id="283" name="Google Shape;283;p11"/>
            <p:cNvSpPr/>
            <p:nvPr/>
          </p:nvSpPr>
          <p:spPr>
            <a:xfrm>
              <a:off x="0" y="16433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1"/>
            <p:cNvSpPr/>
            <p:nvPr/>
          </p:nvSpPr>
          <p:spPr>
            <a:xfrm>
              <a:off x="397557" y="1939064"/>
              <a:ext cx="722831" cy="72283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1"/>
            <p:cNvSpPr/>
            <p:nvPr/>
          </p:nvSpPr>
          <p:spPr>
            <a:xfrm>
              <a:off x="1517946" y="16433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1"/>
            <p:cNvSpPr txBox="1"/>
            <p:nvPr/>
          </p:nvSpPr>
          <p:spPr>
            <a:xfrm>
              <a:off x="1517946" y="16433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600"/>
                <a:buFont typeface="Arial"/>
                <a:buNone/>
              </a:pPr>
              <a:r>
                <a:rPr b="0" i="1" lang="en-GB" sz="1600" u="none" cap="none" strike="noStrike">
                  <a:solidFill>
                    <a:schemeClr val="dk1"/>
                  </a:solidFill>
                  <a:latin typeface="Arial"/>
                  <a:ea typeface="Arial"/>
                  <a:cs typeface="Arial"/>
                  <a:sym typeface="Arial"/>
                </a:rPr>
                <a:t>Issue</a:t>
              </a:r>
              <a:r>
                <a:rPr b="0" i="0" lang="en-GB" sz="1600" u="none" cap="none" strike="noStrike">
                  <a:solidFill>
                    <a:schemeClr val="dk1"/>
                  </a:solidFill>
                  <a:latin typeface="Arial"/>
                  <a:ea typeface="Arial"/>
                  <a:cs typeface="Arial"/>
                  <a:sym typeface="Arial"/>
                </a:rPr>
                <a:t>: Building resilient supply chains requires a deep understanding of potential risks, developing contingency plans, and sometimes diversifying sources, which may impact cost structures. </a:t>
              </a:r>
              <a:endParaRPr/>
            </a:p>
          </p:txBody>
        </p:sp>
        <p:sp>
          <p:nvSpPr>
            <p:cNvPr id="287" name="Google Shape;287;p11"/>
            <p:cNvSpPr/>
            <p:nvPr/>
          </p:nvSpPr>
          <p:spPr>
            <a:xfrm>
              <a:off x="0" y="32861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1"/>
            <p:cNvSpPr/>
            <p:nvPr/>
          </p:nvSpPr>
          <p:spPr>
            <a:xfrm>
              <a:off x="397557" y="3581863"/>
              <a:ext cx="722831" cy="722831"/>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1"/>
            <p:cNvSpPr/>
            <p:nvPr/>
          </p:nvSpPr>
          <p:spPr>
            <a:xfrm>
              <a:off x="1517946" y="32861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1"/>
            <p:cNvSpPr txBox="1"/>
            <p:nvPr/>
          </p:nvSpPr>
          <p:spPr>
            <a:xfrm>
              <a:off x="1517946" y="32861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600"/>
                <a:buFont typeface="Arial"/>
                <a:buNone/>
              </a:pPr>
              <a:r>
                <a:rPr b="0" i="1" lang="en-GB" sz="1600" u="none" cap="none" strike="noStrike">
                  <a:solidFill>
                    <a:schemeClr val="dk1"/>
                  </a:solidFill>
                  <a:latin typeface="Arial"/>
                  <a:ea typeface="Arial"/>
                  <a:cs typeface="Arial"/>
                  <a:sym typeface="Arial"/>
                </a:rPr>
                <a:t>Response Mechanism:</a:t>
              </a:r>
              <a:r>
                <a:rPr b="0" i="0" lang="en-GB" sz="1600" u="none" cap="none" strike="noStrike">
                  <a:solidFill>
                    <a:schemeClr val="dk1"/>
                  </a:solidFill>
                  <a:latin typeface="Arial"/>
                  <a:ea typeface="Arial"/>
                  <a:cs typeface="Arial"/>
                  <a:sym typeface="Arial"/>
                </a:rPr>
                <a:t> Conduct regular risk assessments and develop contingency plans. Diversify suppliers and sources to mitigate potential disruptions. Stay informed about geopolitical and economic developments that may impact the supply chain.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4" name="Shape 294"/>
        <p:cNvGrpSpPr/>
        <p:nvPr/>
      </p:nvGrpSpPr>
      <p:grpSpPr>
        <a:xfrm>
          <a:off x="0" y="0"/>
          <a:ext cx="0" cy="0"/>
          <a:chOff x="0" y="0"/>
          <a:chExt cx="0" cy="0"/>
        </a:xfrm>
      </p:grpSpPr>
      <p:sp>
        <p:nvSpPr>
          <p:cNvPr id="295" name="Google Shape;295;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6" name="Google Shape;296;p12"/>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a:t>
            </a:r>
            <a:r>
              <a:rPr b="1" i="0" lang="en-GB" sz="3600" u="none" cap="none" strike="noStrike">
                <a:solidFill>
                  <a:srgbClr val="0F4761"/>
                </a:solidFill>
                <a:latin typeface="Bilbo"/>
                <a:ea typeface="Bilbo"/>
                <a:cs typeface="Bilbo"/>
                <a:sym typeface="Bilbo"/>
              </a:rPr>
              <a:t>Management-</a:t>
            </a:r>
            <a:r>
              <a:rPr b="1" i="0" lang="en-GB" sz="1800" u="none" cap="none" strike="noStrike">
                <a:solidFill>
                  <a:srgbClr val="0E101A"/>
                </a:solidFill>
                <a:latin typeface="Times New Roman"/>
                <a:ea typeface="Times New Roman"/>
                <a:cs typeface="Times New Roman"/>
                <a:sym typeface="Times New Roman"/>
              </a:rPr>
              <a:t>Changing roles of procurement professionals </a:t>
            </a:r>
            <a:br>
              <a:rPr b="1" i="0" lang="en-GB" sz="1800" u="none" cap="none" strike="noStrike">
                <a:solidFill>
                  <a:srgbClr val="0F4761"/>
                </a:solidFill>
                <a:latin typeface="Arial"/>
                <a:ea typeface="Arial"/>
                <a:cs typeface="Arial"/>
                <a:sym typeface="Arial"/>
              </a:rPr>
            </a:br>
            <a:r>
              <a:rPr b="1" i="0" lang="en-GB" sz="1800" u="none" cap="none" strike="noStrike">
                <a:solidFill>
                  <a:srgbClr val="000000"/>
                </a:solidFill>
                <a:latin typeface="Bilbo"/>
                <a:ea typeface="Bilbo"/>
                <a:cs typeface="Bilbo"/>
                <a:sym typeface="Bilbo"/>
              </a:rPr>
              <a:t> </a:t>
            </a:r>
            <a:br>
              <a:rPr b="0" i="0" lang="en-GB" sz="1800" u="none" cap="none" strike="noStrike">
                <a:solidFill>
                  <a:srgbClr val="000000"/>
                </a:solidFill>
                <a:latin typeface="Arial"/>
                <a:ea typeface="Arial"/>
                <a:cs typeface="Arial"/>
                <a:sym typeface="Arial"/>
              </a:rPr>
            </a:br>
            <a:r>
              <a:rPr b="1" i="0" lang="en-GB" sz="3600" u="none" cap="none" strike="noStrike">
                <a:solidFill>
                  <a:srgbClr val="0F4761"/>
                </a:solidFill>
                <a:latin typeface="Times New Roman"/>
                <a:ea typeface="Times New Roman"/>
                <a:cs typeface="Times New Roman"/>
                <a:sym typeface="Times New Roman"/>
              </a:rPr>
              <a:t> </a:t>
            </a:r>
            <a:endParaRPr b="0" i="0" sz="3400" u="none" cap="none" strike="noStrike">
              <a:solidFill>
                <a:schemeClr val="dk1"/>
              </a:solidFill>
              <a:latin typeface="Arial"/>
              <a:ea typeface="Arial"/>
              <a:cs typeface="Arial"/>
              <a:sym typeface="Arial"/>
            </a:endParaRPr>
          </a:p>
        </p:txBody>
      </p:sp>
      <p:sp>
        <p:nvSpPr>
          <p:cNvPr id="297" name="Google Shape;297;p12"/>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298" name="Google Shape;298;p12"/>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299" name="Google Shape;299;p12"/>
          <p:cNvGrpSpPr/>
          <p:nvPr/>
        </p:nvGrpSpPr>
        <p:grpSpPr>
          <a:xfrm>
            <a:off x="4087091" y="194525"/>
            <a:ext cx="7689266" cy="4599838"/>
            <a:chOff x="0" y="561"/>
            <a:chExt cx="7689266" cy="4599838"/>
          </a:xfrm>
        </p:grpSpPr>
        <p:sp>
          <p:nvSpPr>
            <p:cNvPr id="300" name="Google Shape;300;p12"/>
            <p:cNvSpPr/>
            <p:nvPr/>
          </p:nvSpPr>
          <p:spPr>
            <a:xfrm>
              <a:off x="0" y="561"/>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2"/>
            <p:cNvSpPr/>
            <p:nvPr/>
          </p:nvSpPr>
          <p:spPr>
            <a:xfrm>
              <a:off x="397557" y="296265"/>
              <a:ext cx="722831" cy="72283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2"/>
            <p:cNvSpPr/>
            <p:nvPr/>
          </p:nvSpPr>
          <p:spPr>
            <a:xfrm>
              <a:off x="1517946" y="561"/>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2"/>
            <p:cNvSpPr txBox="1"/>
            <p:nvPr/>
          </p:nvSpPr>
          <p:spPr>
            <a:xfrm>
              <a:off x="1517946" y="561"/>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2200"/>
                <a:buFont typeface="Arial"/>
                <a:buNone/>
              </a:pPr>
              <a:r>
                <a:rPr b="0" i="0" lang="en-GB" sz="2200" u="none" cap="none" strike="noStrike">
                  <a:solidFill>
                    <a:schemeClr val="dk1"/>
                  </a:solidFill>
                  <a:latin typeface="Arial"/>
                  <a:ea typeface="Arial"/>
                  <a:cs typeface="Arial"/>
                  <a:sym typeface="Arial"/>
                </a:rPr>
                <a:t>The procurement role has changed and will continue to change. It has shifted from being technical to more managerial. </a:t>
              </a:r>
              <a:endParaRPr/>
            </a:p>
          </p:txBody>
        </p:sp>
        <p:sp>
          <p:nvSpPr>
            <p:cNvPr id="304" name="Google Shape;304;p12"/>
            <p:cNvSpPr/>
            <p:nvPr/>
          </p:nvSpPr>
          <p:spPr>
            <a:xfrm>
              <a:off x="0" y="16433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2"/>
            <p:cNvSpPr/>
            <p:nvPr/>
          </p:nvSpPr>
          <p:spPr>
            <a:xfrm>
              <a:off x="397557" y="1939064"/>
              <a:ext cx="722831" cy="72283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2"/>
            <p:cNvSpPr/>
            <p:nvPr/>
          </p:nvSpPr>
          <p:spPr>
            <a:xfrm>
              <a:off x="1517946" y="16433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2"/>
            <p:cNvSpPr txBox="1"/>
            <p:nvPr/>
          </p:nvSpPr>
          <p:spPr>
            <a:xfrm>
              <a:off x="1517946" y="16433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2200"/>
                <a:buFont typeface="Arial"/>
                <a:buNone/>
              </a:pPr>
              <a:r>
                <a:rPr b="0" i="0" lang="en-GB" sz="2200" u="none" cap="none" strike="noStrike">
                  <a:solidFill>
                    <a:schemeClr val="dk1"/>
                  </a:solidFill>
                  <a:latin typeface="Arial"/>
                  <a:ea typeface="Arial"/>
                  <a:cs typeface="Arial"/>
                  <a:sym typeface="Arial"/>
                </a:rPr>
                <a:t>There is increased pressure to adopt global procurement practice and licensing for procurement professionals. </a:t>
              </a:r>
              <a:endParaRPr/>
            </a:p>
          </p:txBody>
        </p:sp>
        <p:sp>
          <p:nvSpPr>
            <p:cNvPr id="308" name="Google Shape;308;p12"/>
            <p:cNvSpPr/>
            <p:nvPr/>
          </p:nvSpPr>
          <p:spPr>
            <a:xfrm>
              <a:off x="0" y="32861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2"/>
            <p:cNvSpPr/>
            <p:nvPr/>
          </p:nvSpPr>
          <p:spPr>
            <a:xfrm>
              <a:off x="397557" y="3581863"/>
              <a:ext cx="722831" cy="722831"/>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2"/>
            <p:cNvSpPr/>
            <p:nvPr/>
          </p:nvSpPr>
          <p:spPr>
            <a:xfrm>
              <a:off x="1517946" y="32861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2"/>
            <p:cNvSpPr txBox="1"/>
            <p:nvPr/>
          </p:nvSpPr>
          <p:spPr>
            <a:xfrm>
              <a:off x="1517946" y="32861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2200"/>
                <a:buFont typeface="Arial"/>
                <a:buNone/>
              </a:pPr>
              <a:r>
                <a:rPr b="0" i="0" lang="en-GB" sz="2200" u="none" cap="none" strike="noStrike">
                  <a:solidFill>
                    <a:schemeClr val="dk1"/>
                  </a:solidFill>
                  <a:latin typeface="Arial"/>
                  <a:ea typeface="Arial"/>
                  <a:cs typeface="Arial"/>
                  <a:sym typeface="Arial"/>
                </a:rPr>
                <a:t>There is also increased training of procurement professionals to enhance their efficiency and productivity. </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5" name="Shape 315"/>
        <p:cNvGrpSpPr/>
        <p:nvPr/>
      </p:nvGrpSpPr>
      <p:grpSpPr>
        <a:xfrm>
          <a:off x="0" y="0"/>
          <a:ext cx="0" cy="0"/>
          <a:chOff x="0" y="0"/>
          <a:chExt cx="0" cy="0"/>
        </a:xfrm>
      </p:grpSpPr>
      <p:sp>
        <p:nvSpPr>
          <p:cNvPr id="316" name="Google Shape;316;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17" name="Google Shape;317;p13"/>
          <p:cNvSpPr txBox="1"/>
          <p:nvPr>
            <p:ph idx="4294967295" type="ctrTitle"/>
          </p:nvPr>
        </p:nvSpPr>
        <p:spPr>
          <a:xfrm>
            <a:off x="761802" y="858982"/>
            <a:ext cx="3117471"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a:t>
            </a:r>
            <a:r>
              <a:rPr b="1" i="0" lang="en-GB" sz="3600" u="none" cap="none" strike="noStrike">
                <a:solidFill>
                  <a:srgbClr val="0F4761"/>
                </a:solidFill>
                <a:latin typeface="Bilbo"/>
                <a:ea typeface="Bilbo"/>
                <a:cs typeface="Bilbo"/>
                <a:sym typeface="Bilbo"/>
              </a:rPr>
              <a:t>Management-</a:t>
            </a:r>
            <a:r>
              <a:rPr b="1" i="0" lang="en-GB" sz="1800" u="none" cap="none" strike="noStrike">
                <a:solidFill>
                  <a:srgbClr val="0E101A"/>
                </a:solidFill>
                <a:latin typeface="Times New Roman"/>
                <a:ea typeface="Times New Roman"/>
                <a:cs typeface="Times New Roman"/>
                <a:sym typeface="Times New Roman"/>
              </a:rPr>
              <a:t>Just-In-Time purchasing  </a:t>
            </a:r>
            <a:br>
              <a:rPr b="1" i="0" lang="en-GB" sz="1800" u="none" cap="none" strike="noStrike">
                <a:solidFill>
                  <a:srgbClr val="0F4761"/>
                </a:solidFill>
                <a:latin typeface="Arial"/>
                <a:ea typeface="Arial"/>
                <a:cs typeface="Arial"/>
                <a:sym typeface="Arial"/>
              </a:rPr>
            </a:br>
            <a:br>
              <a:rPr b="0" i="0" lang="en-GB" sz="1800" u="none" cap="none" strike="noStrike">
                <a:solidFill>
                  <a:srgbClr val="000000"/>
                </a:solidFill>
                <a:latin typeface="Arial"/>
                <a:ea typeface="Arial"/>
                <a:cs typeface="Arial"/>
                <a:sym typeface="Arial"/>
              </a:rPr>
            </a:br>
            <a:r>
              <a:rPr b="1" i="0" lang="en-GB" sz="3600" u="none" cap="none" strike="noStrike">
                <a:solidFill>
                  <a:srgbClr val="0F4761"/>
                </a:solidFill>
                <a:latin typeface="Times New Roman"/>
                <a:ea typeface="Times New Roman"/>
                <a:cs typeface="Times New Roman"/>
                <a:sym typeface="Times New Roman"/>
              </a:rPr>
              <a:t> </a:t>
            </a:r>
            <a:endParaRPr b="0" i="0" sz="3400" u="none" cap="none" strike="noStrike">
              <a:solidFill>
                <a:schemeClr val="dk1"/>
              </a:solidFill>
              <a:latin typeface="Arial"/>
              <a:ea typeface="Arial"/>
              <a:cs typeface="Arial"/>
              <a:sym typeface="Arial"/>
            </a:endParaRPr>
          </a:p>
        </p:txBody>
      </p:sp>
      <p:sp>
        <p:nvSpPr>
          <p:cNvPr id="318" name="Google Shape;318;p13"/>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319" name="Google Shape;319;p13"/>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320" name="Google Shape;320;p13"/>
          <p:cNvGrpSpPr/>
          <p:nvPr/>
        </p:nvGrpSpPr>
        <p:grpSpPr>
          <a:xfrm>
            <a:off x="4087091" y="194525"/>
            <a:ext cx="7689266" cy="4599838"/>
            <a:chOff x="0" y="561"/>
            <a:chExt cx="7689266" cy="4599838"/>
          </a:xfrm>
        </p:grpSpPr>
        <p:sp>
          <p:nvSpPr>
            <p:cNvPr id="321" name="Google Shape;321;p13"/>
            <p:cNvSpPr/>
            <p:nvPr/>
          </p:nvSpPr>
          <p:spPr>
            <a:xfrm>
              <a:off x="0" y="561"/>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3"/>
            <p:cNvSpPr/>
            <p:nvPr/>
          </p:nvSpPr>
          <p:spPr>
            <a:xfrm>
              <a:off x="397557" y="296265"/>
              <a:ext cx="722831" cy="72283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3"/>
            <p:cNvSpPr/>
            <p:nvPr/>
          </p:nvSpPr>
          <p:spPr>
            <a:xfrm>
              <a:off x="1517946" y="561"/>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3"/>
            <p:cNvSpPr txBox="1"/>
            <p:nvPr/>
          </p:nvSpPr>
          <p:spPr>
            <a:xfrm>
              <a:off x="1517946" y="561"/>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JIT companies maintain only enough inventory to manufacture the products they need very soon. Parts are ordered on a near-continuous basis and often go directly from the loading dock to the assembly line.</a:t>
              </a:r>
              <a:endParaRPr b="0" i="0" sz="1600" u="none" cap="none" strike="noStrike">
                <a:solidFill>
                  <a:schemeClr val="dk1"/>
                </a:solidFill>
                <a:latin typeface="Arial"/>
                <a:ea typeface="Arial"/>
                <a:cs typeface="Arial"/>
                <a:sym typeface="Arial"/>
              </a:endParaRPr>
            </a:p>
          </p:txBody>
        </p:sp>
        <p:sp>
          <p:nvSpPr>
            <p:cNvPr id="325" name="Google Shape;325;p13"/>
            <p:cNvSpPr/>
            <p:nvPr/>
          </p:nvSpPr>
          <p:spPr>
            <a:xfrm>
              <a:off x="0" y="16433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3"/>
            <p:cNvSpPr/>
            <p:nvPr/>
          </p:nvSpPr>
          <p:spPr>
            <a:xfrm>
              <a:off x="397557" y="1939064"/>
              <a:ext cx="722831" cy="72283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3"/>
            <p:cNvSpPr/>
            <p:nvPr/>
          </p:nvSpPr>
          <p:spPr>
            <a:xfrm>
              <a:off x="1517946" y="16433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3"/>
            <p:cNvSpPr txBox="1"/>
            <p:nvPr/>
          </p:nvSpPr>
          <p:spPr>
            <a:xfrm>
              <a:off x="1517946" y="16433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The benefits of this system include reduced inventory, improved quality, reduced lead-time, reduced scrap and rework, and reduced equipment downtime.</a:t>
              </a:r>
              <a:endParaRPr/>
            </a:p>
          </p:txBody>
        </p:sp>
        <p:sp>
          <p:nvSpPr>
            <p:cNvPr id="329" name="Google Shape;329;p13"/>
            <p:cNvSpPr/>
            <p:nvPr/>
          </p:nvSpPr>
          <p:spPr>
            <a:xfrm>
              <a:off x="0" y="32861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3"/>
            <p:cNvSpPr/>
            <p:nvPr/>
          </p:nvSpPr>
          <p:spPr>
            <a:xfrm>
              <a:off x="397557" y="3581863"/>
              <a:ext cx="722831" cy="722831"/>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3"/>
            <p:cNvSpPr/>
            <p:nvPr/>
          </p:nvSpPr>
          <p:spPr>
            <a:xfrm>
              <a:off x="1517946" y="32861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3"/>
            <p:cNvSpPr txBox="1"/>
            <p:nvPr/>
          </p:nvSpPr>
          <p:spPr>
            <a:xfrm>
              <a:off x="1517946" y="32861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However, when a company shifts to JIT manufacturing, it must also shift to JIT purchasing.  JIT purchasing requires a nearly 180-degree change in purchasing philosophy.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6" name="Shape 336"/>
        <p:cNvGrpSpPr/>
        <p:nvPr/>
      </p:nvGrpSpPr>
      <p:grpSpPr>
        <a:xfrm>
          <a:off x="0" y="0"/>
          <a:ext cx="0" cy="0"/>
          <a:chOff x="0" y="0"/>
          <a:chExt cx="0" cy="0"/>
        </a:xfrm>
      </p:grpSpPr>
      <p:sp>
        <p:nvSpPr>
          <p:cNvPr id="337" name="Google Shape;337;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38" name="Google Shape;338;p14"/>
          <p:cNvSpPr txBox="1"/>
          <p:nvPr>
            <p:ph idx="4294967295" type="ctrTitle"/>
          </p:nvPr>
        </p:nvSpPr>
        <p:spPr>
          <a:xfrm>
            <a:off x="761800" y="858975"/>
            <a:ext cx="3451500" cy="5152800"/>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a:t>
            </a:r>
            <a:r>
              <a:rPr b="1" i="0" lang="en-GB" sz="3600" u="none" cap="none" strike="noStrike">
                <a:solidFill>
                  <a:srgbClr val="0F4761"/>
                </a:solidFill>
                <a:latin typeface="Bilbo"/>
                <a:ea typeface="Bilbo"/>
                <a:cs typeface="Bilbo"/>
                <a:sym typeface="Bilbo"/>
              </a:rPr>
              <a:t>Management-</a:t>
            </a:r>
            <a:r>
              <a:rPr b="1" i="0" lang="en-GB" sz="1800" u="none" cap="none" strike="noStrike">
                <a:solidFill>
                  <a:srgbClr val="0E101A"/>
                </a:solidFill>
                <a:latin typeface="Times New Roman"/>
                <a:ea typeface="Times New Roman"/>
                <a:cs typeface="Times New Roman"/>
                <a:sym typeface="Times New Roman"/>
              </a:rPr>
              <a:t>Just-In-Time purchasing  </a:t>
            </a:r>
            <a:br>
              <a:rPr b="1" i="0" lang="en-GB" sz="1800" u="none" cap="none" strike="noStrike">
                <a:solidFill>
                  <a:srgbClr val="0F4761"/>
                </a:solidFill>
                <a:latin typeface="Arial"/>
                <a:ea typeface="Arial"/>
                <a:cs typeface="Arial"/>
                <a:sym typeface="Arial"/>
              </a:rPr>
            </a:br>
            <a:br>
              <a:rPr b="0" i="0" lang="en-GB" sz="1800" u="none" cap="none" strike="noStrike">
                <a:solidFill>
                  <a:srgbClr val="000000"/>
                </a:solidFill>
                <a:latin typeface="Arial"/>
                <a:ea typeface="Arial"/>
                <a:cs typeface="Arial"/>
                <a:sym typeface="Arial"/>
              </a:rPr>
            </a:br>
            <a:r>
              <a:rPr b="1" i="0" lang="en-GB" sz="3600" u="none" cap="none" strike="noStrike">
                <a:solidFill>
                  <a:srgbClr val="0F4761"/>
                </a:solidFill>
                <a:latin typeface="Times New Roman"/>
                <a:ea typeface="Times New Roman"/>
                <a:cs typeface="Times New Roman"/>
                <a:sym typeface="Times New Roman"/>
              </a:rPr>
              <a:t> </a:t>
            </a:r>
            <a:endParaRPr b="0" i="0" sz="3400" u="none" cap="none" strike="noStrike">
              <a:solidFill>
                <a:schemeClr val="dk1"/>
              </a:solidFill>
              <a:latin typeface="Arial"/>
              <a:ea typeface="Arial"/>
              <a:cs typeface="Arial"/>
              <a:sym typeface="Arial"/>
            </a:endParaRPr>
          </a:p>
        </p:txBody>
      </p:sp>
      <p:sp>
        <p:nvSpPr>
          <p:cNvPr id="339" name="Google Shape;339;p14"/>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340" name="Google Shape;340;p14"/>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341" name="Google Shape;341;p14"/>
          <p:cNvGrpSpPr/>
          <p:nvPr/>
        </p:nvGrpSpPr>
        <p:grpSpPr>
          <a:xfrm>
            <a:off x="4087091" y="941620"/>
            <a:ext cx="7689266" cy="3105648"/>
            <a:chOff x="0" y="747656"/>
            <a:chExt cx="7689266" cy="3105648"/>
          </a:xfrm>
        </p:grpSpPr>
        <p:sp>
          <p:nvSpPr>
            <p:cNvPr id="342" name="Google Shape;342;p14"/>
            <p:cNvSpPr/>
            <p:nvPr/>
          </p:nvSpPr>
          <p:spPr>
            <a:xfrm>
              <a:off x="0" y="747656"/>
              <a:ext cx="7689266" cy="138028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14"/>
            <p:cNvSpPr/>
            <p:nvPr/>
          </p:nvSpPr>
          <p:spPr>
            <a:xfrm>
              <a:off x="417537" y="1058221"/>
              <a:ext cx="759158" cy="759158"/>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14"/>
            <p:cNvSpPr/>
            <p:nvPr/>
          </p:nvSpPr>
          <p:spPr>
            <a:xfrm>
              <a:off x="1594232" y="747656"/>
              <a:ext cx="6095033" cy="138028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14"/>
            <p:cNvSpPr txBox="1"/>
            <p:nvPr/>
          </p:nvSpPr>
          <p:spPr>
            <a:xfrm>
              <a:off x="1594232" y="747656"/>
              <a:ext cx="6095033" cy="1380288"/>
            </a:xfrm>
            <a:prstGeom prst="rect">
              <a:avLst/>
            </a:prstGeom>
            <a:noFill/>
            <a:ln>
              <a:noFill/>
            </a:ln>
          </p:spPr>
          <p:txBody>
            <a:bodyPr anchorCtr="0" anchor="ctr" bIns="146075" lIns="146075" spcFirstLastPara="1" rIns="146075" wrap="square" tIns="146075">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Traditional purchasing meant building a supplier list over time by constantly adding new suppliers, spreading purchases around, and maintaining higher inventory levels in case demand for a product soared or quality from a supplier dipped suddenly.</a:t>
              </a:r>
              <a:endParaRPr/>
            </a:p>
          </p:txBody>
        </p:sp>
        <p:sp>
          <p:nvSpPr>
            <p:cNvPr id="346" name="Google Shape;346;p14"/>
            <p:cNvSpPr/>
            <p:nvPr/>
          </p:nvSpPr>
          <p:spPr>
            <a:xfrm>
              <a:off x="0" y="2473016"/>
              <a:ext cx="7689266" cy="138028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14"/>
            <p:cNvSpPr/>
            <p:nvPr/>
          </p:nvSpPr>
          <p:spPr>
            <a:xfrm>
              <a:off x="417537" y="2783581"/>
              <a:ext cx="759158" cy="759158"/>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4"/>
            <p:cNvSpPr/>
            <p:nvPr/>
          </p:nvSpPr>
          <p:spPr>
            <a:xfrm>
              <a:off x="1594232" y="2473016"/>
              <a:ext cx="6095033" cy="138028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4"/>
            <p:cNvSpPr txBox="1"/>
            <p:nvPr/>
          </p:nvSpPr>
          <p:spPr>
            <a:xfrm>
              <a:off x="1594232" y="2473016"/>
              <a:ext cx="6095033" cy="1380288"/>
            </a:xfrm>
            <a:prstGeom prst="rect">
              <a:avLst/>
            </a:prstGeom>
            <a:noFill/>
            <a:ln>
              <a:noFill/>
            </a:ln>
          </p:spPr>
          <p:txBody>
            <a:bodyPr anchorCtr="0" anchor="ctr" bIns="146075" lIns="146075" spcFirstLastPara="1" rIns="146075" wrap="square" tIns="146075">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JIT purchasing demands that buyers narrow their supplier list to chosen few who can deliver high-quality products ondemand and timely.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3" name="Shape 353"/>
        <p:cNvGrpSpPr/>
        <p:nvPr/>
      </p:nvGrpSpPr>
      <p:grpSpPr>
        <a:xfrm>
          <a:off x="0" y="0"/>
          <a:ext cx="0" cy="0"/>
          <a:chOff x="0" y="0"/>
          <a:chExt cx="0" cy="0"/>
        </a:xfrm>
      </p:grpSpPr>
      <p:sp>
        <p:nvSpPr>
          <p:cNvPr id="354" name="Google Shape;354;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55" name="Google Shape;355;p15"/>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a:t>
            </a:r>
            <a:r>
              <a:rPr b="1" i="0" lang="en-GB" sz="3600" u="none" cap="none" strike="noStrike">
                <a:solidFill>
                  <a:srgbClr val="0F4761"/>
                </a:solidFill>
                <a:latin typeface="Bilbo"/>
                <a:ea typeface="Bilbo"/>
                <a:cs typeface="Bilbo"/>
                <a:sym typeface="Bilbo"/>
              </a:rPr>
              <a:t>Management</a:t>
            </a:r>
            <a:br>
              <a:rPr b="1" i="0" lang="en-GB" sz="1800" u="none" cap="none" strike="noStrike">
                <a:solidFill>
                  <a:srgbClr val="0F4761"/>
                </a:solidFill>
                <a:latin typeface="Arial"/>
                <a:ea typeface="Arial"/>
                <a:cs typeface="Arial"/>
                <a:sym typeface="Arial"/>
              </a:rPr>
            </a:br>
            <a:r>
              <a:rPr b="1" i="0" lang="en-GB" sz="1800" u="none" cap="none" strike="noStrike">
                <a:solidFill>
                  <a:srgbClr val="000000"/>
                </a:solidFill>
                <a:latin typeface="Bilbo"/>
                <a:ea typeface="Bilbo"/>
                <a:cs typeface="Bilbo"/>
                <a:sym typeface="Bilbo"/>
              </a:rPr>
              <a:t> </a:t>
            </a:r>
            <a:br>
              <a:rPr b="0" i="0" lang="en-GB" sz="1800" u="none" cap="none" strike="noStrike">
                <a:solidFill>
                  <a:srgbClr val="000000"/>
                </a:solidFill>
                <a:latin typeface="Arial"/>
                <a:ea typeface="Arial"/>
                <a:cs typeface="Arial"/>
                <a:sym typeface="Arial"/>
              </a:rPr>
            </a:br>
            <a:r>
              <a:rPr b="1" i="0" lang="en-GB" sz="3600" u="none" cap="none" strike="noStrike">
                <a:solidFill>
                  <a:srgbClr val="0F4761"/>
                </a:solidFill>
                <a:latin typeface="Times New Roman"/>
                <a:ea typeface="Times New Roman"/>
                <a:cs typeface="Times New Roman"/>
                <a:sym typeface="Times New Roman"/>
              </a:rPr>
              <a:t> </a:t>
            </a:r>
            <a:endParaRPr b="0" i="0" sz="3400" u="none" cap="none" strike="noStrike">
              <a:solidFill>
                <a:schemeClr val="dk1"/>
              </a:solidFill>
              <a:latin typeface="Arial"/>
              <a:ea typeface="Arial"/>
              <a:cs typeface="Arial"/>
              <a:sym typeface="Arial"/>
            </a:endParaRPr>
          </a:p>
        </p:txBody>
      </p:sp>
      <p:sp>
        <p:nvSpPr>
          <p:cNvPr id="356" name="Google Shape;356;p15"/>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357" name="Google Shape;357;p15"/>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358" name="Google Shape;358;p15"/>
          <p:cNvGrpSpPr/>
          <p:nvPr/>
        </p:nvGrpSpPr>
        <p:grpSpPr>
          <a:xfrm>
            <a:off x="4087091" y="194525"/>
            <a:ext cx="7689266" cy="4599838"/>
            <a:chOff x="0" y="561"/>
            <a:chExt cx="7689266" cy="4599838"/>
          </a:xfrm>
        </p:grpSpPr>
        <p:sp>
          <p:nvSpPr>
            <p:cNvPr id="359" name="Google Shape;359;p15"/>
            <p:cNvSpPr/>
            <p:nvPr/>
          </p:nvSpPr>
          <p:spPr>
            <a:xfrm>
              <a:off x="0" y="561"/>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5"/>
            <p:cNvSpPr/>
            <p:nvPr/>
          </p:nvSpPr>
          <p:spPr>
            <a:xfrm>
              <a:off x="397557" y="296265"/>
              <a:ext cx="722831" cy="72283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5"/>
            <p:cNvSpPr/>
            <p:nvPr/>
          </p:nvSpPr>
          <p:spPr>
            <a:xfrm>
              <a:off x="1517946" y="561"/>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5"/>
            <p:cNvSpPr txBox="1"/>
            <p:nvPr/>
          </p:nvSpPr>
          <p:spPr>
            <a:xfrm>
              <a:off x="1517946" y="561"/>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Arial"/>
                  <a:ea typeface="Arial"/>
                  <a:cs typeface="Arial"/>
                  <a:sym typeface="Arial"/>
                </a:rPr>
                <a:t>Supply chains partnerships </a:t>
              </a:r>
              <a:endParaRPr b="0" i="0" sz="1400" u="none" cap="none" strike="noStrike">
                <a:solidFill>
                  <a:schemeClr val="dk1"/>
                </a:solidFill>
                <a:latin typeface="Arial"/>
                <a:ea typeface="Arial"/>
                <a:cs typeface="Arial"/>
                <a:sym typeface="Arial"/>
              </a:endParaRPr>
            </a:p>
          </p:txBody>
        </p:sp>
        <p:sp>
          <p:nvSpPr>
            <p:cNvPr id="363" name="Google Shape;363;p15"/>
            <p:cNvSpPr/>
            <p:nvPr/>
          </p:nvSpPr>
          <p:spPr>
            <a:xfrm>
              <a:off x="0" y="1504813"/>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5"/>
            <p:cNvSpPr/>
            <p:nvPr/>
          </p:nvSpPr>
          <p:spPr>
            <a:xfrm>
              <a:off x="397557" y="1939064"/>
              <a:ext cx="722831" cy="72283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5"/>
            <p:cNvSpPr/>
            <p:nvPr/>
          </p:nvSpPr>
          <p:spPr>
            <a:xfrm>
              <a:off x="1517946" y="16433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5"/>
            <p:cNvSpPr txBox="1"/>
            <p:nvPr/>
          </p:nvSpPr>
          <p:spPr>
            <a:xfrm>
              <a:off x="1517946" y="16433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In recent years, management experts have touted the benefits businesses can realize by establishing "partnerships" with their suppliers.</a:t>
              </a:r>
              <a:endParaRPr/>
            </a:p>
          </p:txBody>
        </p:sp>
        <p:sp>
          <p:nvSpPr>
            <p:cNvPr id="367" name="Google Shape;367;p15"/>
            <p:cNvSpPr/>
            <p:nvPr/>
          </p:nvSpPr>
          <p:spPr>
            <a:xfrm>
              <a:off x="0" y="32861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5"/>
            <p:cNvSpPr/>
            <p:nvPr/>
          </p:nvSpPr>
          <p:spPr>
            <a:xfrm>
              <a:off x="397557" y="3581863"/>
              <a:ext cx="722831" cy="722831"/>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15"/>
            <p:cNvSpPr/>
            <p:nvPr/>
          </p:nvSpPr>
          <p:spPr>
            <a:xfrm>
              <a:off x="1517946" y="32861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5"/>
            <p:cNvSpPr txBox="1"/>
            <p:nvPr/>
          </p:nvSpPr>
          <p:spPr>
            <a:xfrm>
              <a:off x="1517946" y="32861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Under such a plan, distribution channels are set up across organizations so that all the members of the channel, from suppliers to endusers, coordinate their business activities and processes to minimize their total costs and maximize their effectiveness in the marketplace.</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4" name="Shape 374"/>
        <p:cNvGrpSpPr/>
        <p:nvPr/>
      </p:nvGrpSpPr>
      <p:grpSpPr>
        <a:xfrm>
          <a:off x="0" y="0"/>
          <a:ext cx="0" cy="0"/>
          <a:chOff x="0" y="0"/>
          <a:chExt cx="0" cy="0"/>
        </a:xfrm>
      </p:grpSpPr>
      <p:sp>
        <p:nvSpPr>
          <p:cNvPr id="375" name="Google Shape;375;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76" name="Google Shape;376;p16"/>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a:t>
            </a:r>
            <a:r>
              <a:rPr b="1" i="0" lang="en-GB" sz="3600" u="none" cap="none" strike="noStrike">
                <a:solidFill>
                  <a:srgbClr val="0F4761"/>
                </a:solidFill>
                <a:latin typeface="Bilbo"/>
                <a:ea typeface="Bilbo"/>
                <a:cs typeface="Bilbo"/>
                <a:sym typeface="Bilbo"/>
              </a:rPr>
              <a:t>Management</a:t>
            </a:r>
            <a:br>
              <a:rPr b="1" i="0" lang="en-GB" sz="1800" u="none" cap="none" strike="noStrike">
                <a:solidFill>
                  <a:srgbClr val="0F4761"/>
                </a:solidFill>
                <a:latin typeface="Arial"/>
                <a:ea typeface="Arial"/>
                <a:cs typeface="Arial"/>
                <a:sym typeface="Arial"/>
              </a:rPr>
            </a:br>
            <a:r>
              <a:rPr b="1" i="0" lang="en-GB" sz="1800" u="none" cap="none" strike="noStrike">
                <a:solidFill>
                  <a:srgbClr val="000000"/>
                </a:solidFill>
                <a:latin typeface="Bilbo"/>
                <a:ea typeface="Bilbo"/>
                <a:cs typeface="Bilbo"/>
                <a:sym typeface="Bilbo"/>
              </a:rPr>
              <a:t> </a:t>
            </a:r>
            <a:br>
              <a:rPr b="0" i="0" lang="en-GB" sz="1800" u="none" cap="none" strike="noStrike">
                <a:solidFill>
                  <a:srgbClr val="000000"/>
                </a:solidFill>
                <a:latin typeface="Arial"/>
                <a:ea typeface="Arial"/>
                <a:cs typeface="Arial"/>
                <a:sym typeface="Arial"/>
              </a:rPr>
            </a:br>
            <a:r>
              <a:rPr b="1" i="0" lang="en-GB" sz="3600" u="none" cap="none" strike="noStrike">
                <a:solidFill>
                  <a:srgbClr val="0F4761"/>
                </a:solidFill>
                <a:latin typeface="Times New Roman"/>
                <a:ea typeface="Times New Roman"/>
                <a:cs typeface="Times New Roman"/>
                <a:sym typeface="Times New Roman"/>
              </a:rPr>
              <a:t> </a:t>
            </a:r>
            <a:endParaRPr b="0" i="0" sz="3400" u="none" cap="none" strike="noStrike">
              <a:solidFill>
                <a:schemeClr val="dk1"/>
              </a:solidFill>
              <a:latin typeface="Arial"/>
              <a:ea typeface="Arial"/>
              <a:cs typeface="Arial"/>
              <a:sym typeface="Arial"/>
            </a:endParaRPr>
          </a:p>
        </p:txBody>
      </p:sp>
      <p:sp>
        <p:nvSpPr>
          <p:cNvPr id="377" name="Google Shape;377;p16"/>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378" name="Google Shape;378;p16"/>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379" name="Google Shape;379;p16"/>
          <p:cNvGrpSpPr/>
          <p:nvPr/>
        </p:nvGrpSpPr>
        <p:grpSpPr>
          <a:xfrm>
            <a:off x="4087091" y="194525"/>
            <a:ext cx="7689266" cy="4600399"/>
            <a:chOff x="0" y="561"/>
            <a:chExt cx="7689266" cy="4600399"/>
          </a:xfrm>
        </p:grpSpPr>
        <p:sp>
          <p:nvSpPr>
            <p:cNvPr id="380" name="Google Shape;380;p16"/>
            <p:cNvSpPr/>
            <p:nvPr/>
          </p:nvSpPr>
          <p:spPr>
            <a:xfrm>
              <a:off x="0" y="561"/>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16"/>
            <p:cNvSpPr/>
            <p:nvPr/>
          </p:nvSpPr>
          <p:spPr>
            <a:xfrm>
              <a:off x="397557" y="296265"/>
              <a:ext cx="722831" cy="72283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16"/>
            <p:cNvSpPr/>
            <p:nvPr/>
          </p:nvSpPr>
          <p:spPr>
            <a:xfrm>
              <a:off x="1517946" y="561"/>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6"/>
            <p:cNvSpPr txBox="1"/>
            <p:nvPr/>
          </p:nvSpPr>
          <p:spPr>
            <a:xfrm>
              <a:off x="1517946" y="561"/>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Arial"/>
                  <a:ea typeface="Arial"/>
                  <a:cs typeface="Arial"/>
                  <a:sym typeface="Arial"/>
                </a:rPr>
                <a:t>Information Technology </a:t>
              </a:r>
              <a:endParaRPr b="0" i="0" sz="1600" u="none" cap="none" strike="noStrike">
                <a:solidFill>
                  <a:schemeClr val="dk1"/>
                </a:solidFill>
                <a:latin typeface="Arial"/>
                <a:ea typeface="Arial"/>
                <a:cs typeface="Arial"/>
                <a:sym typeface="Arial"/>
              </a:endParaRPr>
            </a:p>
          </p:txBody>
        </p:sp>
        <p:sp>
          <p:nvSpPr>
            <p:cNvPr id="384" name="Google Shape;384;p16"/>
            <p:cNvSpPr/>
            <p:nvPr/>
          </p:nvSpPr>
          <p:spPr>
            <a:xfrm>
              <a:off x="0" y="16433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16"/>
            <p:cNvSpPr/>
            <p:nvPr/>
          </p:nvSpPr>
          <p:spPr>
            <a:xfrm>
              <a:off x="397557" y="1939064"/>
              <a:ext cx="722831" cy="72283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6"/>
            <p:cNvSpPr/>
            <p:nvPr/>
          </p:nvSpPr>
          <p:spPr>
            <a:xfrm>
              <a:off x="1517946" y="16433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16"/>
            <p:cNvSpPr txBox="1"/>
            <p:nvPr/>
          </p:nvSpPr>
          <p:spPr>
            <a:xfrm>
              <a:off x="1517946" y="16433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2000"/>
                <a:buFont typeface="Arial"/>
                <a:buNone/>
              </a:pPr>
              <a:r>
                <a:rPr b="0" i="0" lang="en-GB" sz="2000" u="none" cap="none" strike="noStrike">
                  <a:solidFill>
                    <a:schemeClr val="dk1"/>
                  </a:solidFill>
                  <a:latin typeface="Arial"/>
                  <a:ea typeface="Arial"/>
                  <a:cs typeface="Arial"/>
                  <a:sym typeface="Arial"/>
                </a:rPr>
                <a:t>There has been an increase of use of information technology in the supply chain. </a:t>
              </a:r>
              <a:endParaRPr/>
            </a:p>
          </p:txBody>
        </p:sp>
        <p:sp>
          <p:nvSpPr>
            <p:cNvPr id="388" name="Google Shape;388;p16"/>
            <p:cNvSpPr/>
            <p:nvPr/>
          </p:nvSpPr>
          <p:spPr>
            <a:xfrm>
              <a:off x="0" y="3286721"/>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16"/>
            <p:cNvSpPr/>
            <p:nvPr/>
          </p:nvSpPr>
          <p:spPr>
            <a:xfrm>
              <a:off x="397557" y="3581863"/>
              <a:ext cx="722831" cy="722831"/>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16"/>
            <p:cNvSpPr/>
            <p:nvPr/>
          </p:nvSpPr>
          <p:spPr>
            <a:xfrm>
              <a:off x="1517946" y="32861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6"/>
            <p:cNvSpPr txBox="1"/>
            <p:nvPr/>
          </p:nvSpPr>
          <p:spPr>
            <a:xfrm>
              <a:off x="1517946" y="32861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 Adoption of IT in communication and information sharing like e-procurement systems for procurement management, Electronic Data Interchange for information sharing, Material Requirement Planning for inventory management.</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5" name="Shape 395"/>
        <p:cNvGrpSpPr/>
        <p:nvPr/>
      </p:nvGrpSpPr>
      <p:grpSpPr>
        <a:xfrm>
          <a:off x="0" y="0"/>
          <a:ext cx="0" cy="0"/>
          <a:chOff x="0" y="0"/>
          <a:chExt cx="0" cy="0"/>
        </a:xfrm>
      </p:grpSpPr>
      <p:sp>
        <p:nvSpPr>
          <p:cNvPr id="396" name="Google Shape;396;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97" name="Google Shape;397;p17"/>
          <p:cNvSpPr txBox="1"/>
          <p:nvPr>
            <p:ph idx="4294967295" type="ctrTitle"/>
          </p:nvPr>
        </p:nvSpPr>
        <p:spPr>
          <a:xfrm>
            <a:off x="415643" y="858982"/>
            <a:ext cx="3797219"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F4761"/>
              </a:buClr>
              <a:buSzPts val="3600"/>
              <a:buFont typeface="Times New Roman"/>
              <a:buNone/>
            </a:pPr>
            <a:r>
              <a:rPr b="1" i="0" lang="en-GB" sz="3600" u="none" cap="none" strike="noStrike">
                <a:solidFill>
                  <a:srgbClr val="0F4761"/>
                </a:solidFill>
                <a:latin typeface="Times New Roman"/>
                <a:ea typeface="Times New Roman"/>
                <a:cs typeface="Times New Roman"/>
                <a:sym typeface="Times New Roman"/>
              </a:rPr>
              <a:t>Emerging Issues and Trends in procurement </a:t>
            </a:r>
            <a:r>
              <a:rPr b="1" i="0" lang="en-GB" sz="3600" u="none" cap="none" strike="noStrike">
                <a:solidFill>
                  <a:srgbClr val="0F4761"/>
                </a:solidFill>
                <a:latin typeface="Bilbo"/>
                <a:ea typeface="Bilbo"/>
                <a:cs typeface="Bilbo"/>
                <a:sym typeface="Bilbo"/>
              </a:rPr>
              <a:t>Management-</a:t>
            </a:r>
            <a:r>
              <a:rPr b="1" i="0" lang="en-GB" sz="2400" u="none" cap="none" strike="noStrike">
                <a:solidFill>
                  <a:srgbClr val="0E101A"/>
                </a:solidFill>
                <a:latin typeface="Bilbo"/>
                <a:ea typeface="Bilbo"/>
                <a:cs typeface="Bilbo"/>
                <a:sym typeface="Bilbo"/>
              </a:rPr>
              <a:t>Lean manufacturing/JIT  </a:t>
            </a:r>
            <a:br>
              <a:rPr b="0" i="0" lang="en-GB" sz="1800" u="none" cap="none" strike="noStrike">
                <a:solidFill>
                  <a:srgbClr val="000000"/>
                </a:solidFill>
                <a:latin typeface="Arial"/>
                <a:ea typeface="Arial"/>
                <a:cs typeface="Arial"/>
                <a:sym typeface="Arial"/>
              </a:rPr>
            </a:br>
            <a:br>
              <a:rPr b="1" i="0" lang="en-GB" sz="1800" u="none" cap="none" strike="noStrike">
                <a:solidFill>
                  <a:srgbClr val="0F4761"/>
                </a:solidFill>
                <a:latin typeface="Arial"/>
                <a:ea typeface="Arial"/>
                <a:cs typeface="Arial"/>
                <a:sym typeface="Arial"/>
              </a:rPr>
            </a:br>
            <a:r>
              <a:rPr b="1" i="0" lang="en-GB" sz="1800" u="none" cap="none" strike="noStrike">
                <a:solidFill>
                  <a:srgbClr val="000000"/>
                </a:solidFill>
                <a:latin typeface="Bilbo"/>
                <a:ea typeface="Bilbo"/>
                <a:cs typeface="Bilbo"/>
                <a:sym typeface="Bilbo"/>
              </a:rPr>
              <a:t> </a:t>
            </a:r>
            <a:br>
              <a:rPr b="0" i="0" lang="en-GB" sz="1800" u="none" cap="none" strike="noStrike">
                <a:solidFill>
                  <a:srgbClr val="000000"/>
                </a:solidFill>
                <a:latin typeface="Arial"/>
                <a:ea typeface="Arial"/>
                <a:cs typeface="Arial"/>
                <a:sym typeface="Arial"/>
              </a:rPr>
            </a:br>
            <a:r>
              <a:rPr b="1" i="0" lang="en-GB" sz="3600" u="none" cap="none" strike="noStrike">
                <a:solidFill>
                  <a:srgbClr val="0F4761"/>
                </a:solidFill>
                <a:latin typeface="Times New Roman"/>
                <a:ea typeface="Times New Roman"/>
                <a:cs typeface="Times New Roman"/>
                <a:sym typeface="Times New Roman"/>
              </a:rPr>
              <a:t> </a:t>
            </a:r>
            <a:endParaRPr b="0" i="0" sz="3400" u="none" cap="none" strike="noStrike">
              <a:solidFill>
                <a:schemeClr val="dk1"/>
              </a:solidFill>
              <a:latin typeface="Arial"/>
              <a:ea typeface="Arial"/>
              <a:cs typeface="Arial"/>
              <a:sym typeface="Arial"/>
            </a:endParaRPr>
          </a:p>
        </p:txBody>
      </p:sp>
      <p:sp>
        <p:nvSpPr>
          <p:cNvPr id="398" name="Google Shape;398;p17"/>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399" name="Google Shape;399;p17"/>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400" name="Google Shape;400;p17"/>
          <p:cNvGrpSpPr/>
          <p:nvPr/>
        </p:nvGrpSpPr>
        <p:grpSpPr>
          <a:xfrm>
            <a:off x="4087091" y="194525"/>
            <a:ext cx="7689266" cy="4599838"/>
            <a:chOff x="0" y="561"/>
            <a:chExt cx="7689266" cy="4599838"/>
          </a:xfrm>
        </p:grpSpPr>
        <p:sp>
          <p:nvSpPr>
            <p:cNvPr id="401" name="Google Shape;401;p17"/>
            <p:cNvSpPr/>
            <p:nvPr/>
          </p:nvSpPr>
          <p:spPr>
            <a:xfrm>
              <a:off x="0" y="1124604"/>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7"/>
            <p:cNvSpPr/>
            <p:nvPr/>
          </p:nvSpPr>
          <p:spPr>
            <a:xfrm>
              <a:off x="397557" y="296265"/>
              <a:ext cx="722831" cy="72283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17"/>
            <p:cNvSpPr/>
            <p:nvPr/>
          </p:nvSpPr>
          <p:spPr>
            <a:xfrm>
              <a:off x="1517946" y="561"/>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7"/>
            <p:cNvSpPr txBox="1"/>
            <p:nvPr/>
          </p:nvSpPr>
          <p:spPr>
            <a:xfrm>
              <a:off x="1517946" y="561"/>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Lean manufacturing encompasses several things. It essentially is a version of JIT and Japanese kaizen, or continuous improvement. </a:t>
              </a:r>
              <a:endParaRPr/>
            </a:p>
          </p:txBody>
        </p:sp>
        <p:sp>
          <p:nvSpPr>
            <p:cNvPr id="405" name="Google Shape;405;p17"/>
            <p:cNvSpPr/>
            <p:nvPr/>
          </p:nvSpPr>
          <p:spPr>
            <a:xfrm>
              <a:off x="0" y="16433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17"/>
            <p:cNvSpPr/>
            <p:nvPr/>
          </p:nvSpPr>
          <p:spPr>
            <a:xfrm>
              <a:off x="397557" y="1939064"/>
              <a:ext cx="722831" cy="72283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17"/>
            <p:cNvSpPr/>
            <p:nvPr/>
          </p:nvSpPr>
          <p:spPr>
            <a:xfrm>
              <a:off x="1517946" y="16433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7"/>
            <p:cNvSpPr txBox="1"/>
            <p:nvPr/>
          </p:nvSpPr>
          <p:spPr>
            <a:xfrm>
              <a:off x="1517946" y="16433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Lean manufacturing is a process for measuring and reducing inventory and streamlining production, and it is a means for changing the way a company measures plant performance.</a:t>
              </a:r>
              <a:endParaRPr/>
            </a:p>
          </p:txBody>
        </p:sp>
        <p:sp>
          <p:nvSpPr>
            <p:cNvPr id="409" name="Google Shape;409;p17"/>
            <p:cNvSpPr/>
            <p:nvPr/>
          </p:nvSpPr>
          <p:spPr>
            <a:xfrm>
              <a:off x="0" y="3286160"/>
              <a:ext cx="7689266" cy="131423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17"/>
            <p:cNvSpPr/>
            <p:nvPr/>
          </p:nvSpPr>
          <p:spPr>
            <a:xfrm>
              <a:off x="397557" y="3581863"/>
              <a:ext cx="722831" cy="722831"/>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17"/>
            <p:cNvSpPr/>
            <p:nvPr/>
          </p:nvSpPr>
          <p:spPr>
            <a:xfrm>
              <a:off x="1517946" y="3286160"/>
              <a:ext cx="6171319" cy="13142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17"/>
            <p:cNvSpPr txBox="1"/>
            <p:nvPr/>
          </p:nvSpPr>
          <p:spPr>
            <a:xfrm>
              <a:off x="1517946" y="3286160"/>
              <a:ext cx="6171319" cy="1314239"/>
            </a:xfrm>
            <a:prstGeom prst="rect">
              <a:avLst/>
            </a:prstGeom>
            <a:noFill/>
            <a:ln>
              <a:noFill/>
            </a:ln>
          </p:spPr>
          <p:txBody>
            <a:bodyPr anchorCtr="0" anchor="ctr" bIns="139075" lIns="139075" spcFirstLastPara="1" rIns="139075" wrap="square" tIns="13907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A knowledge-based system, lean manufacturing takes years of hard work, preparation, and support from upper management.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6" name="Shape 416"/>
        <p:cNvGrpSpPr/>
        <p:nvPr/>
      </p:nvGrpSpPr>
      <p:grpSpPr>
        <a:xfrm>
          <a:off x="0" y="0"/>
          <a:ext cx="0" cy="0"/>
          <a:chOff x="0" y="0"/>
          <a:chExt cx="0" cy="0"/>
        </a:xfrm>
      </p:grpSpPr>
      <p:sp>
        <p:nvSpPr>
          <p:cNvPr id="417" name="Google Shape;417;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18" name="Google Shape;418;p18"/>
          <p:cNvSpPr txBox="1"/>
          <p:nvPr>
            <p:ph idx="4294967295" type="ctrTitle"/>
          </p:nvPr>
        </p:nvSpPr>
        <p:spPr>
          <a:xfrm>
            <a:off x="180109" y="858982"/>
            <a:ext cx="4032753" cy="5152933"/>
          </a:xfrm>
          <a:prstGeom prst="rect">
            <a:avLst/>
          </a:prstGeom>
          <a:noFill/>
          <a:ln>
            <a:noFill/>
          </a:ln>
        </p:spPr>
        <p:txBody>
          <a:bodyPr anchorCtr="0" anchor="ctr" bIns="45700" lIns="91425" spcFirstLastPara="1" rIns="91425" wrap="square" tIns="45700">
            <a:normAutofit/>
          </a:bodyPr>
          <a:lstStyle/>
          <a:p>
            <a:pPr indent="-234950" lvl="0" marL="234950" marR="30480" rtl="0" algn="ctr">
              <a:lnSpc>
                <a:spcPct val="150000"/>
              </a:lnSpc>
              <a:spcBef>
                <a:spcPts val="0"/>
              </a:spcBef>
              <a:spcAft>
                <a:spcPts val="0"/>
              </a:spcAft>
              <a:buClr>
                <a:srgbClr val="0E101A"/>
              </a:buClr>
              <a:buSzPts val="2000"/>
              <a:buFont typeface="Play"/>
              <a:buNone/>
            </a:pPr>
            <a:r>
              <a:rPr b="1" i="0" lang="en-GB" sz="2000" u="none" cap="none" strike="noStrike">
                <a:solidFill>
                  <a:srgbClr val="0E101A"/>
                </a:solidFill>
                <a:latin typeface="Play"/>
                <a:ea typeface="Play"/>
                <a:cs typeface="Play"/>
                <a:sym typeface="Play"/>
              </a:rPr>
              <a:t>Challenges and Opportunities Posed by Emerging Issues and Trends in Procurement</a:t>
            </a:r>
            <a:endParaRPr b="0" i="0" sz="2000" u="none" cap="none" strike="noStrike">
              <a:solidFill>
                <a:srgbClr val="000000"/>
              </a:solidFill>
              <a:latin typeface="Play"/>
              <a:ea typeface="Play"/>
              <a:cs typeface="Play"/>
              <a:sym typeface="Play"/>
            </a:endParaRPr>
          </a:p>
        </p:txBody>
      </p:sp>
      <p:sp>
        <p:nvSpPr>
          <p:cNvPr id="419" name="Google Shape;419;p18"/>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420" name="Google Shape;420;p18"/>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421" name="Google Shape;421;p18"/>
          <p:cNvGrpSpPr/>
          <p:nvPr/>
        </p:nvGrpSpPr>
        <p:grpSpPr>
          <a:xfrm>
            <a:off x="4212862" y="858990"/>
            <a:ext cx="7799023" cy="2631746"/>
            <a:chOff x="0" y="1251077"/>
            <a:chExt cx="7799023" cy="2631746"/>
          </a:xfrm>
        </p:grpSpPr>
        <p:sp>
          <p:nvSpPr>
            <p:cNvPr id="422" name="Google Shape;422;p18"/>
            <p:cNvSpPr/>
            <p:nvPr/>
          </p:nvSpPr>
          <p:spPr>
            <a:xfrm>
              <a:off x="0" y="1332424"/>
              <a:ext cx="7799023" cy="130004"/>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18"/>
            <p:cNvSpPr/>
            <p:nvPr/>
          </p:nvSpPr>
          <p:spPr>
            <a:xfrm>
              <a:off x="39326" y="1361676"/>
              <a:ext cx="71502" cy="71502"/>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8"/>
            <p:cNvSpPr/>
            <p:nvPr/>
          </p:nvSpPr>
          <p:spPr>
            <a:xfrm>
              <a:off x="538849" y="1251077"/>
              <a:ext cx="7260173" cy="263174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18"/>
            <p:cNvSpPr txBox="1"/>
            <p:nvPr/>
          </p:nvSpPr>
          <p:spPr>
            <a:xfrm>
              <a:off x="538849" y="1251077"/>
              <a:ext cx="7260173" cy="2631746"/>
            </a:xfrm>
            <a:prstGeom prst="rect">
              <a:avLst/>
            </a:prstGeom>
            <a:noFill/>
            <a:ln>
              <a:noFill/>
            </a:ln>
          </p:spPr>
          <p:txBody>
            <a:bodyPr anchorCtr="0" anchor="ctr" bIns="278525" lIns="278525" spcFirstLastPara="1" rIns="278525" wrap="square" tIns="278525">
              <a:noAutofit/>
            </a:bodyPr>
            <a:lstStyle/>
            <a:p>
              <a:pPr indent="0" lvl="0" marL="0" marR="0" rtl="0" algn="l">
                <a:lnSpc>
                  <a:spcPct val="100000"/>
                </a:lnSpc>
                <a:spcBef>
                  <a:spcPts val="0"/>
                </a:spcBef>
                <a:spcAft>
                  <a:spcPts val="0"/>
                </a:spcAft>
                <a:buClr>
                  <a:schemeClr val="dk1"/>
                </a:buClr>
                <a:buSzPts val="2000"/>
                <a:buFont typeface="Arial"/>
                <a:buNone/>
              </a:pPr>
              <a:r>
                <a:rPr b="1" i="0" lang="en-GB" sz="2000" u="none" cap="none" strike="noStrike">
                  <a:solidFill>
                    <a:schemeClr val="dk1"/>
                  </a:solidFill>
                  <a:latin typeface="Arial"/>
                  <a:ea typeface="Arial"/>
                  <a:cs typeface="Arial"/>
                  <a:sym typeface="Arial"/>
                </a:rPr>
                <a:t>Increased collaboration with supply chain partnership </a:t>
              </a:r>
              <a:endParaRPr/>
            </a:p>
            <a:p>
              <a:pPr indent="0" lvl="0" marL="0" marR="0" rtl="0" algn="l">
                <a:lnSpc>
                  <a:spcPct val="100000"/>
                </a:lnSpc>
                <a:spcBef>
                  <a:spcPts val="700"/>
                </a:spcBef>
                <a:spcAft>
                  <a:spcPts val="0"/>
                </a:spcAft>
                <a:buClr>
                  <a:schemeClr val="dk1"/>
                </a:buClr>
                <a:buSzPts val="2000"/>
                <a:buFont typeface="Arial"/>
                <a:buNone/>
              </a:pPr>
              <a:r>
                <a:rPr b="1" i="0" lang="en-GB" sz="2000" u="none" cap="none" strike="noStrike">
                  <a:solidFill>
                    <a:schemeClr val="dk1"/>
                  </a:solidFill>
                  <a:latin typeface="Arial"/>
                  <a:ea typeface="Arial"/>
                  <a:cs typeface="Arial"/>
                  <a:sym typeface="Arial"/>
                </a:rPr>
                <a:t>-</a:t>
              </a:r>
              <a:r>
                <a:rPr b="0" i="0" lang="en-GB" sz="2000" u="none" cap="none" strike="noStrike">
                  <a:solidFill>
                    <a:schemeClr val="dk1"/>
                  </a:solidFill>
                  <a:latin typeface="Arial"/>
                  <a:ea typeface="Arial"/>
                  <a:cs typeface="Arial"/>
                  <a:sym typeface="Arial"/>
                </a:rPr>
                <a:t>There is increased collaboration with suppliers to develop innovative solutions to fully satisfy customer demand. </a:t>
              </a:r>
              <a:endParaRPr/>
            </a:p>
            <a:p>
              <a:pPr indent="0" lvl="0" marL="0" marR="0" rtl="0" algn="l">
                <a:lnSpc>
                  <a:spcPct val="100000"/>
                </a:lnSpc>
                <a:spcBef>
                  <a:spcPts val="700"/>
                </a:spcBef>
                <a:spcAft>
                  <a:spcPts val="0"/>
                </a:spcAft>
                <a:buClr>
                  <a:schemeClr val="dk1"/>
                </a:buClr>
                <a:buSzPts val="2000"/>
                <a:buFont typeface="Arial"/>
                <a:buNone/>
              </a:pPr>
              <a:r>
                <a:rPr b="0" i="0" lang="en-GB" sz="2000" u="none" cap="none" strike="noStrike">
                  <a:solidFill>
                    <a:schemeClr val="dk1"/>
                  </a:solidFill>
                  <a:latin typeface="Arial"/>
                  <a:ea typeface="Arial"/>
                  <a:cs typeface="Arial"/>
                  <a:sym typeface="Arial"/>
                </a:rPr>
                <a:t>-Supplier collaboration can be achieved through joint problem solving, having shared quality or customer service goals, having shared profit goals, etc.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9" name="Shape 429"/>
        <p:cNvGrpSpPr/>
        <p:nvPr/>
      </p:nvGrpSpPr>
      <p:grpSpPr>
        <a:xfrm>
          <a:off x="0" y="0"/>
          <a:ext cx="0" cy="0"/>
          <a:chOff x="0" y="0"/>
          <a:chExt cx="0" cy="0"/>
        </a:xfrm>
      </p:grpSpPr>
      <p:sp>
        <p:nvSpPr>
          <p:cNvPr id="430" name="Google Shape;430;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31" name="Google Shape;431;p19"/>
          <p:cNvSpPr txBox="1"/>
          <p:nvPr>
            <p:ph idx="4294967295" type="ctrTitle"/>
          </p:nvPr>
        </p:nvSpPr>
        <p:spPr>
          <a:xfrm>
            <a:off x="180109" y="858982"/>
            <a:ext cx="4032753" cy="5152933"/>
          </a:xfrm>
          <a:prstGeom prst="rect">
            <a:avLst/>
          </a:prstGeom>
          <a:noFill/>
          <a:ln>
            <a:noFill/>
          </a:ln>
        </p:spPr>
        <p:txBody>
          <a:bodyPr anchorCtr="0" anchor="ctr" bIns="45700" lIns="91425" spcFirstLastPara="1" rIns="91425" wrap="square" tIns="45700">
            <a:normAutofit/>
          </a:bodyPr>
          <a:lstStyle/>
          <a:p>
            <a:pPr indent="-234950" lvl="0" marL="234950" marR="30480" rtl="0" algn="ctr">
              <a:lnSpc>
                <a:spcPct val="150000"/>
              </a:lnSpc>
              <a:spcBef>
                <a:spcPts val="0"/>
              </a:spcBef>
              <a:spcAft>
                <a:spcPts val="0"/>
              </a:spcAft>
              <a:buClr>
                <a:srgbClr val="0E101A"/>
              </a:buClr>
              <a:buSzPts val="2000"/>
              <a:buFont typeface="Play"/>
              <a:buNone/>
            </a:pPr>
            <a:r>
              <a:rPr b="1" i="0" lang="en-GB" sz="2000" u="none" cap="none" strike="noStrike">
                <a:solidFill>
                  <a:srgbClr val="0E101A"/>
                </a:solidFill>
                <a:latin typeface="Play"/>
                <a:ea typeface="Play"/>
                <a:cs typeface="Play"/>
                <a:sym typeface="Play"/>
              </a:rPr>
              <a:t>Challenges and Opportunities Posed by Emerging Issues and Trends in Procurement</a:t>
            </a:r>
            <a:endParaRPr b="0" i="0" sz="2000" u="none" cap="none" strike="noStrike">
              <a:solidFill>
                <a:srgbClr val="000000"/>
              </a:solidFill>
              <a:latin typeface="Play"/>
              <a:ea typeface="Play"/>
              <a:cs typeface="Play"/>
              <a:sym typeface="Play"/>
            </a:endParaRPr>
          </a:p>
        </p:txBody>
      </p:sp>
      <p:sp>
        <p:nvSpPr>
          <p:cNvPr id="432" name="Google Shape;432;p19"/>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433" name="Google Shape;433;p19"/>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434" name="Google Shape;434;p19"/>
          <p:cNvGrpSpPr/>
          <p:nvPr/>
        </p:nvGrpSpPr>
        <p:grpSpPr>
          <a:xfrm>
            <a:off x="4212862" y="1040837"/>
            <a:ext cx="7799023" cy="2430747"/>
            <a:chOff x="0" y="1432924"/>
            <a:chExt cx="7799023" cy="2430747"/>
          </a:xfrm>
        </p:grpSpPr>
        <p:sp>
          <p:nvSpPr>
            <p:cNvPr id="435" name="Google Shape;435;p19"/>
            <p:cNvSpPr/>
            <p:nvPr/>
          </p:nvSpPr>
          <p:spPr>
            <a:xfrm>
              <a:off x="0" y="1432924"/>
              <a:ext cx="7799023" cy="2160664"/>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19"/>
            <p:cNvSpPr/>
            <p:nvPr/>
          </p:nvSpPr>
          <p:spPr>
            <a:xfrm>
              <a:off x="653601" y="1919073"/>
              <a:ext cx="1188365" cy="1188365"/>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9"/>
            <p:cNvSpPr/>
            <p:nvPr/>
          </p:nvSpPr>
          <p:spPr>
            <a:xfrm>
              <a:off x="2495567" y="1432924"/>
              <a:ext cx="5152325" cy="243074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9"/>
            <p:cNvSpPr txBox="1"/>
            <p:nvPr/>
          </p:nvSpPr>
          <p:spPr>
            <a:xfrm>
              <a:off x="2495567" y="1432924"/>
              <a:ext cx="5152325" cy="2430747"/>
            </a:xfrm>
            <a:prstGeom prst="rect">
              <a:avLst/>
            </a:prstGeom>
            <a:noFill/>
            <a:ln>
              <a:noFill/>
            </a:ln>
          </p:spPr>
          <p:txBody>
            <a:bodyPr anchorCtr="0" anchor="ctr" bIns="257250" lIns="257250" spcFirstLastPara="1" rIns="257250" wrap="square" tIns="257250">
              <a:no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Arial"/>
                  <a:ea typeface="Arial"/>
                  <a:cs typeface="Arial"/>
                  <a:sym typeface="Arial"/>
                </a:rPr>
                <a:t>Risk reduction:</a:t>
              </a:r>
              <a:r>
                <a:rPr b="0" i="0" lang="en-GB" sz="1600" u="none" cap="none" strike="noStrike">
                  <a:solidFill>
                    <a:schemeClr val="dk1"/>
                  </a:solidFill>
                  <a:latin typeface="Arial"/>
                  <a:ea typeface="Arial"/>
                  <a:cs typeface="Arial"/>
                  <a:sym typeface="Arial"/>
                </a:rPr>
                <a:t> </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-Procurement is undergoing a major shift by adopting a strategy that includes risk exposure, risk mitigation and risk transferring.</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-Also, with improved demand-driven planning in the procurement function, there is less risk to take than when production was done based on different schedules</a:t>
              </a:r>
              <a:r>
                <a:rPr b="1" i="0" lang="en-GB" sz="1600" u="none" cap="none" strike="noStrike">
                  <a:solidFill>
                    <a:schemeClr val="dk1"/>
                  </a:solidFill>
                  <a:latin typeface="Arial"/>
                  <a:ea typeface="Arial"/>
                  <a:cs typeface="Arial"/>
                  <a:sym typeface="Arial"/>
                </a:rPr>
                <a:t>.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2" name="Shape 442"/>
        <p:cNvGrpSpPr/>
        <p:nvPr/>
      </p:nvGrpSpPr>
      <p:grpSpPr>
        <a:xfrm>
          <a:off x="0" y="0"/>
          <a:ext cx="0" cy="0"/>
          <a:chOff x="0" y="0"/>
          <a:chExt cx="0" cy="0"/>
        </a:xfrm>
      </p:grpSpPr>
      <p:sp>
        <p:nvSpPr>
          <p:cNvPr id="443" name="Google Shape;443;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44" name="Google Shape;444;p20"/>
          <p:cNvSpPr txBox="1"/>
          <p:nvPr>
            <p:ph idx="4294967295" type="ctrTitle"/>
          </p:nvPr>
        </p:nvSpPr>
        <p:spPr>
          <a:xfrm>
            <a:off x="180109" y="858982"/>
            <a:ext cx="4032753" cy="5152933"/>
          </a:xfrm>
          <a:prstGeom prst="rect">
            <a:avLst/>
          </a:prstGeom>
          <a:noFill/>
          <a:ln>
            <a:noFill/>
          </a:ln>
        </p:spPr>
        <p:txBody>
          <a:bodyPr anchorCtr="0" anchor="ctr" bIns="45700" lIns="91425" spcFirstLastPara="1" rIns="91425" wrap="square" tIns="45700">
            <a:normAutofit/>
          </a:bodyPr>
          <a:lstStyle/>
          <a:p>
            <a:pPr indent="-234950" lvl="0" marL="234950" marR="30480" rtl="0" algn="ctr">
              <a:lnSpc>
                <a:spcPct val="150000"/>
              </a:lnSpc>
              <a:spcBef>
                <a:spcPts val="0"/>
              </a:spcBef>
              <a:spcAft>
                <a:spcPts val="0"/>
              </a:spcAft>
              <a:buClr>
                <a:srgbClr val="0E101A"/>
              </a:buClr>
              <a:buSzPts val="2000"/>
              <a:buFont typeface="Play"/>
              <a:buNone/>
            </a:pPr>
            <a:r>
              <a:rPr b="1" i="0" lang="en-GB" sz="2000" u="none" cap="none" strike="noStrike">
                <a:solidFill>
                  <a:srgbClr val="0E101A"/>
                </a:solidFill>
                <a:latin typeface="Play"/>
                <a:ea typeface="Play"/>
                <a:cs typeface="Play"/>
                <a:sym typeface="Play"/>
              </a:rPr>
              <a:t>Challenges and Opportunities Posed by Emerging Issues and Trends in Procurement</a:t>
            </a:r>
            <a:endParaRPr b="0" i="0" sz="2000" u="none" cap="none" strike="noStrike">
              <a:solidFill>
                <a:srgbClr val="000000"/>
              </a:solidFill>
              <a:latin typeface="Play"/>
              <a:ea typeface="Play"/>
              <a:cs typeface="Play"/>
              <a:sym typeface="Play"/>
            </a:endParaRPr>
          </a:p>
        </p:txBody>
      </p:sp>
      <p:sp>
        <p:nvSpPr>
          <p:cNvPr id="445" name="Google Shape;445;p20"/>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446" name="Google Shape;446;p20"/>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447" name="Google Shape;447;p20"/>
          <p:cNvGrpSpPr/>
          <p:nvPr/>
        </p:nvGrpSpPr>
        <p:grpSpPr>
          <a:xfrm>
            <a:off x="4212862" y="220170"/>
            <a:ext cx="7799023" cy="4575001"/>
            <a:chOff x="0" y="109335"/>
            <a:chExt cx="7799023" cy="4575001"/>
          </a:xfrm>
        </p:grpSpPr>
        <p:sp>
          <p:nvSpPr>
            <p:cNvPr id="448" name="Google Shape;448;p20"/>
            <p:cNvSpPr/>
            <p:nvPr/>
          </p:nvSpPr>
          <p:spPr>
            <a:xfrm>
              <a:off x="0" y="109335"/>
              <a:ext cx="7799023" cy="210603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0"/>
            <p:cNvSpPr/>
            <p:nvPr/>
          </p:nvSpPr>
          <p:spPr>
            <a:xfrm>
              <a:off x="637074" y="583192"/>
              <a:ext cx="1159448" cy="1158316"/>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0"/>
            <p:cNvSpPr/>
            <p:nvPr/>
          </p:nvSpPr>
          <p:spPr>
            <a:xfrm>
              <a:off x="2433597" y="109335"/>
              <a:ext cx="5360665" cy="210808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0"/>
            <p:cNvSpPr txBox="1"/>
            <p:nvPr/>
          </p:nvSpPr>
          <p:spPr>
            <a:xfrm>
              <a:off x="2433597" y="109335"/>
              <a:ext cx="5360665" cy="2108088"/>
            </a:xfrm>
            <a:prstGeom prst="rect">
              <a:avLst/>
            </a:prstGeom>
            <a:noFill/>
            <a:ln>
              <a:noFill/>
            </a:ln>
          </p:spPr>
          <p:txBody>
            <a:bodyPr anchorCtr="0" anchor="ctr" bIns="223100" lIns="223100" spcFirstLastPara="1" rIns="223100" wrap="square" tIns="223100">
              <a:no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Arial"/>
                  <a:ea typeface="Arial"/>
                  <a:cs typeface="Arial"/>
                  <a:sym typeface="Arial"/>
                </a:rPr>
                <a:t>Globalization</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-Companies can now source globally for whatever need they may have. Procurement managers need to have expertise on how to ship globally.</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 The internet has made globalization easy as all procurement transactions can be made electronically. </a:t>
              </a:r>
              <a:endParaRPr/>
            </a:p>
          </p:txBody>
        </p:sp>
        <p:sp>
          <p:nvSpPr>
            <p:cNvPr id="452" name="Google Shape;452;p20"/>
            <p:cNvSpPr/>
            <p:nvPr/>
          </p:nvSpPr>
          <p:spPr>
            <a:xfrm>
              <a:off x="0" y="2576248"/>
              <a:ext cx="7799023" cy="210603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0"/>
            <p:cNvSpPr/>
            <p:nvPr/>
          </p:nvSpPr>
          <p:spPr>
            <a:xfrm>
              <a:off x="637074" y="3050105"/>
              <a:ext cx="1159448" cy="1158316"/>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0"/>
            <p:cNvSpPr/>
            <p:nvPr/>
          </p:nvSpPr>
          <p:spPr>
            <a:xfrm>
              <a:off x="2433597" y="2576248"/>
              <a:ext cx="5360665" cy="210808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0"/>
            <p:cNvSpPr txBox="1"/>
            <p:nvPr/>
          </p:nvSpPr>
          <p:spPr>
            <a:xfrm>
              <a:off x="2433597" y="2576248"/>
              <a:ext cx="5360665" cy="2108088"/>
            </a:xfrm>
            <a:prstGeom prst="rect">
              <a:avLst/>
            </a:prstGeom>
            <a:noFill/>
            <a:ln>
              <a:noFill/>
            </a:ln>
          </p:spPr>
          <p:txBody>
            <a:bodyPr anchorCtr="0" anchor="ctr" bIns="223100" lIns="223100" spcFirstLastPara="1" rIns="223100" wrap="square" tIns="223100">
              <a:no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Arial"/>
                  <a:ea typeface="Arial"/>
                  <a:cs typeface="Arial"/>
                  <a:sym typeface="Arial"/>
                </a:rPr>
                <a:t>Cost reduction</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-Good procurement governance will allow upfront saving by procuring items, services and contracts at the best available prices. </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-They will take advantage of warranties or discounts that are often neglected, leading to major savings. E-procurement also eliminates paperwork and errors.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9" name="Shape 459"/>
        <p:cNvGrpSpPr/>
        <p:nvPr/>
      </p:nvGrpSpPr>
      <p:grpSpPr>
        <a:xfrm>
          <a:off x="0" y="0"/>
          <a:ext cx="0" cy="0"/>
          <a:chOff x="0" y="0"/>
          <a:chExt cx="0" cy="0"/>
        </a:xfrm>
      </p:grpSpPr>
      <p:sp>
        <p:nvSpPr>
          <p:cNvPr id="460" name="Google Shape;460;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61" name="Google Shape;461;p21"/>
          <p:cNvSpPr txBox="1"/>
          <p:nvPr>
            <p:ph idx="4294967295" type="ctrTitle"/>
          </p:nvPr>
        </p:nvSpPr>
        <p:spPr>
          <a:xfrm>
            <a:off x="180109" y="858982"/>
            <a:ext cx="4032753" cy="5152933"/>
          </a:xfrm>
          <a:prstGeom prst="rect">
            <a:avLst/>
          </a:prstGeom>
          <a:noFill/>
          <a:ln>
            <a:noFill/>
          </a:ln>
        </p:spPr>
        <p:txBody>
          <a:bodyPr anchorCtr="0" anchor="ctr" bIns="45700" lIns="91425" spcFirstLastPara="1" rIns="91425" wrap="square" tIns="45700">
            <a:normAutofit/>
          </a:bodyPr>
          <a:lstStyle/>
          <a:p>
            <a:pPr indent="-234950" lvl="0" marL="234950" marR="30480" rtl="0" algn="ctr">
              <a:lnSpc>
                <a:spcPct val="150000"/>
              </a:lnSpc>
              <a:spcBef>
                <a:spcPts val="0"/>
              </a:spcBef>
              <a:spcAft>
                <a:spcPts val="0"/>
              </a:spcAft>
              <a:buClr>
                <a:srgbClr val="0E101A"/>
              </a:buClr>
              <a:buSzPts val="2000"/>
              <a:buFont typeface="Play"/>
              <a:buNone/>
            </a:pPr>
            <a:r>
              <a:rPr b="1" i="0" lang="en-GB" sz="2000" u="none" cap="none" strike="noStrike">
                <a:solidFill>
                  <a:srgbClr val="0E101A"/>
                </a:solidFill>
                <a:latin typeface="Play"/>
                <a:ea typeface="Play"/>
                <a:cs typeface="Play"/>
                <a:sym typeface="Play"/>
              </a:rPr>
              <a:t>Challenges and Opportunities Posed by Emerging Issues and Trends in Procurement</a:t>
            </a:r>
            <a:endParaRPr b="0" i="0" sz="2000" u="none" cap="none" strike="noStrike">
              <a:solidFill>
                <a:srgbClr val="000000"/>
              </a:solidFill>
              <a:latin typeface="Play"/>
              <a:ea typeface="Play"/>
              <a:cs typeface="Play"/>
              <a:sym typeface="Play"/>
            </a:endParaRPr>
          </a:p>
        </p:txBody>
      </p:sp>
      <p:sp>
        <p:nvSpPr>
          <p:cNvPr id="462" name="Google Shape;462;p21"/>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463" name="Google Shape;463;p21"/>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464" name="Google Shape;464;p21"/>
          <p:cNvGrpSpPr/>
          <p:nvPr/>
        </p:nvGrpSpPr>
        <p:grpSpPr>
          <a:xfrm>
            <a:off x="4212862" y="197914"/>
            <a:ext cx="7799023" cy="4702642"/>
            <a:chOff x="0" y="3951"/>
            <a:chExt cx="7799023" cy="4702642"/>
          </a:xfrm>
        </p:grpSpPr>
        <p:sp>
          <p:nvSpPr>
            <p:cNvPr id="465" name="Google Shape;465;p21"/>
            <p:cNvSpPr/>
            <p:nvPr/>
          </p:nvSpPr>
          <p:spPr>
            <a:xfrm>
              <a:off x="0" y="3951"/>
              <a:ext cx="7799023" cy="1948363"/>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1"/>
            <p:cNvSpPr/>
            <p:nvPr/>
          </p:nvSpPr>
          <p:spPr>
            <a:xfrm>
              <a:off x="589380" y="442333"/>
              <a:ext cx="1072647" cy="1071600"/>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21"/>
            <p:cNvSpPr/>
            <p:nvPr/>
          </p:nvSpPr>
          <p:spPr>
            <a:xfrm>
              <a:off x="2251407" y="3951"/>
              <a:ext cx="5283229" cy="219190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1"/>
            <p:cNvSpPr txBox="1"/>
            <p:nvPr/>
          </p:nvSpPr>
          <p:spPr>
            <a:xfrm>
              <a:off x="2251407" y="3951"/>
              <a:ext cx="5283229" cy="2191909"/>
            </a:xfrm>
            <a:prstGeom prst="rect">
              <a:avLst/>
            </a:prstGeom>
            <a:noFill/>
            <a:ln>
              <a:noFill/>
            </a:ln>
          </p:spPr>
          <p:txBody>
            <a:bodyPr anchorCtr="0" anchor="ctr" bIns="231975" lIns="231975" spcFirstLastPara="1" rIns="231975" wrap="square" tIns="231975">
              <a:no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Arial"/>
                  <a:ea typeface="Arial"/>
                  <a:cs typeface="Arial"/>
                  <a:sym typeface="Arial"/>
                </a:rPr>
                <a:t>Increased visibility spending-</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-A good procurement system will give good visibility to an entity’s spendings and budget.</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 -E procurement allows centralized tracking of procurement transactions allowing an informed report of requisitions, order processing and even payments. This allows the company to spend its money in an informed manner</a:t>
              </a:r>
              <a:r>
                <a:rPr b="0" i="0" lang="en-GB" sz="1400" u="none" cap="none" strike="noStrike">
                  <a:solidFill>
                    <a:schemeClr val="dk1"/>
                  </a:solidFill>
                  <a:latin typeface="Arial"/>
                  <a:ea typeface="Arial"/>
                  <a:cs typeface="Arial"/>
                  <a:sym typeface="Arial"/>
                </a:rPr>
                <a:t>. </a:t>
              </a:r>
              <a:endParaRPr/>
            </a:p>
          </p:txBody>
        </p:sp>
        <p:sp>
          <p:nvSpPr>
            <p:cNvPr id="469" name="Google Shape;469;p21"/>
            <p:cNvSpPr/>
            <p:nvPr/>
          </p:nvSpPr>
          <p:spPr>
            <a:xfrm>
              <a:off x="0" y="2514684"/>
              <a:ext cx="7799023" cy="1948363"/>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21"/>
            <p:cNvSpPr/>
            <p:nvPr/>
          </p:nvSpPr>
          <p:spPr>
            <a:xfrm>
              <a:off x="589380" y="2953065"/>
              <a:ext cx="1072647" cy="1071600"/>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21"/>
            <p:cNvSpPr/>
            <p:nvPr/>
          </p:nvSpPr>
          <p:spPr>
            <a:xfrm>
              <a:off x="2251407" y="2514684"/>
              <a:ext cx="5283229" cy="219190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21"/>
            <p:cNvSpPr txBox="1"/>
            <p:nvPr/>
          </p:nvSpPr>
          <p:spPr>
            <a:xfrm>
              <a:off x="2251407" y="2514684"/>
              <a:ext cx="5283229" cy="2191909"/>
            </a:xfrm>
            <a:prstGeom prst="rect">
              <a:avLst/>
            </a:prstGeom>
            <a:noFill/>
            <a:ln>
              <a:noFill/>
            </a:ln>
          </p:spPr>
          <p:txBody>
            <a:bodyPr anchorCtr="0" anchor="ctr" bIns="231975" lIns="231975" spcFirstLastPara="1" rIns="231975" wrap="square" tIns="231975">
              <a:no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Arial"/>
                  <a:ea typeface="Arial"/>
                  <a:cs typeface="Arial"/>
                  <a:sym typeface="Arial"/>
                </a:rPr>
                <a:t>Easy information sharing</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-Software such as electronic data interchange, material requirement planning assist in information sharing in the procurement process. </a:t>
              </a:r>
              <a:endParaRPr/>
            </a:p>
            <a:p>
              <a:pPr indent="0" lvl="0" marL="0" marR="0" rtl="0" algn="l">
                <a:lnSpc>
                  <a:spcPct val="100000"/>
                </a:lnSpc>
                <a:spcBef>
                  <a:spcPts val="560"/>
                </a:spcBef>
                <a:spcAft>
                  <a:spcPts val="0"/>
                </a:spcAft>
                <a:buClr>
                  <a:schemeClr val="dk1"/>
                </a:buClr>
                <a:buSzPts val="1600"/>
                <a:buFont typeface="Arial"/>
                <a:buNone/>
              </a:pPr>
              <a:r>
                <a:rPr b="0" i="0" lang="en-GB" sz="1600" u="none" cap="none" strike="noStrike">
                  <a:solidFill>
                    <a:schemeClr val="dk1"/>
                  </a:solidFill>
                  <a:latin typeface="Arial"/>
                  <a:ea typeface="Arial"/>
                  <a:cs typeface="Arial"/>
                  <a:sym typeface="Arial"/>
                </a:rPr>
                <a:t>-Standard procurement documentation like  E-request for proposal or e-request for quotation allow procurement transactions.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6" name="Shape 476"/>
        <p:cNvGrpSpPr/>
        <p:nvPr/>
      </p:nvGrpSpPr>
      <p:grpSpPr>
        <a:xfrm>
          <a:off x="0" y="0"/>
          <a:ext cx="0" cy="0"/>
          <a:chOff x="0" y="0"/>
          <a:chExt cx="0" cy="0"/>
        </a:xfrm>
      </p:grpSpPr>
      <p:sp>
        <p:nvSpPr>
          <p:cNvPr id="477" name="Google Shape;477;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78" name="Google Shape;478;p22"/>
          <p:cNvSpPr txBox="1"/>
          <p:nvPr>
            <p:ph idx="4294967295" type="ctrTitle"/>
          </p:nvPr>
        </p:nvSpPr>
        <p:spPr>
          <a:xfrm>
            <a:off x="180109" y="858982"/>
            <a:ext cx="4032753" cy="5152933"/>
          </a:xfrm>
          <a:prstGeom prst="rect">
            <a:avLst/>
          </a:prstGeom>
          <a:noFill/>
          <a:ln>
            <a:noFill/>
          </a:ln>
        </p:spPr>
        <p:txBody>
          <a:bodyPr anchorCtr="0" anchor="ctr" bIns="45700" lIns="91425" spcFirstLastPara="1" rIns="91425" wrap="square" tIns="45700">
            <a:normAutofit/>
          </a:bodyPr>
          <a:lstStyle/>
          <a:p>
            <a:pPr indent="-234950" lvl="0" marL="234950" marR="30480" rtl="0" algn="ctr">
              <a:lnSpc>
                <a:spcPct val="150000"/>
              </a:lnSpc>
              <a:spcBef>
                <a:spcPts val="0"/>
              </a:spcBef>
              <a:spcAft>
                <a:spcPts val="0"/>
              </a:spcAft>
              <a:buClr>
                <a:srgbClr val="0E101A"/>
              </a:buClr>
              <a:buSzPts val="2000"/>
              <a:buFont typeface="Play"/>
              <a:buNone/>
            </a:pPr>
            <a:r>
              <a:rPr b="1" i="0" lang="en-GB" sz="2000" u="none" cap="none" strike="noStrike">
                <a:solidFill>
                  <a:srgbClr val="0E101A"/>
                </a:solidFill>
                <a:latin typeface="Play"/>
                <a:ea typeface="Play"/>
                <a:cs typeface="Play"/>
                <a:sym typeface="Play"/>
              </a:rPr>
              <a:t>Challenges and Opportunities Posed by Emerging Issues and Trends in Procurement</a:t>
            </a:r>
            <a:endParaRPr b="0" i="0" sz="2000" u="none" cap="none" strike="noStrike">
              <a:solidFill>
                <a:srgbClr val="000000"/>
              </a:solidFill>
              <a:latin typeface="Play"/>
              <a:ea typeface="Play"/>
              <a:cs typeface="Play"/>
              <a:sym typeface="Play"/>
            </a:endParaRPr>
          </a:p>
        </p:txBody>
      </p:sp>
      <p:sp>
        <p:nvSpPr>
          <p:cNvPr id="479" name="Google Shape;479;p22"/>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480" name="Google Shape;480;p22"/>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481" name="Google Shape;481;p22"/>
          <p:cNvGrpSpPr/>
          <p:nvPr/>
        </p:nvGrpSpPr>
        <p:grpSpPr>
          <a:xfrm>
            <a:off x="4212862" y="685305"/>
            <a:ext cx="7799023" cy="3135056"/>
            <a:chOff x="0" y="1077392"/>
            <a:chExt cx="7799023" cy="3135056"/>
          </a:xfrm>
        </p:grpSpPr>
        <p:sp>
          <p:nvSpPr>
            <p:cNvPr id="482" name="Google Shape;482;p22"/>
            <p:cNvSpPr/>
            <p:nvPr/>
          </p:nvSpPr>
          <p:spPr>
            <a:xfrm>
              <a:off x="0" y="1077392"/>
              <a:ext cx="7799023" cy="163152"/>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2"/>
            <p:cNvSpPr/>
            <p:nvPr/>
          </p:nvSpPr>
          <p:spPr>
            <a:xfrm>
              <a:off x="49353" y="1120856"/>
              <a:ext cx="89733" cy="89733"/>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22"/>
            <p:cNvSpPr/>
            <p:nvPr/>
          </p:nvSpPr>
          <p:spPr>
            <a:xfrm>
              <a:off x="188440" y="1084146"/>
              <a:ext cx="7117114" cy="312830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22"/>
            <p:cNvSpPr txBox="1"/>
            <p:nvPr/>
          </p:nvSpPr>
          <p:spPr>
            <a:xfrm>
              <a:off x="188440" y="1084146"/>
              <a:ext cx="7117114" cy="3128302"/>
            </a:xfrm>
            <a:prstGeom prst="rect">
              <a:avLst/>
            </a:prstGeom>
            <a:noFill/>
            <a:ln>
              <a:noFill/>
            </a:ln>
          </p:spPr>
          <p:txBody>
            <a:bodyPr anchorCtr="0" anchor="ctr" bIns="331075" lIns="331075" spcFirstLastPara="1" rIns="331075" wrap="square" tIns="331075">
              <a:noAutofit/>
            </a:bodyPr>
            <a:lstStyle/>
            <a:p>
              <a:pPr indent="0" lvl="0" marL="0" marR="0" rtl="0" algn="l">
                <a:lnSpc>
                  <a:spcPct val="100000"/>
                </a:lnSpc>
                <a:spcBef>
                  <a:spcPts val="0"/>
                </a:spcBef>
                <a:spcAft>
                  <a:spcPts val="0"/>
                </a:spcAft>
                <a:buClr>
                  <a:schemeClr val="dk1"/>
                </a:buClr>
                <a:buSzPts val="2400"/>
                <a:buFont typeface="Arial"/>
                <a:buNone/>
              </a:pPr>
              <a:r>
                <a:rPr b="1" i="0" lang="en-GB" sz="2400" u="none" cap="none" strike="noStrike">
                  <a:solidFill>
                    <a:schemeClr val="dk1"/>
                  </a:solidFill>
                  <a:latin typeface="Arial"/>
                  <a:ea typeface="Arial"/>
                  <a:cs typeface="Arial"/>
                  <a:sym typeface="Arial"/>
                </a:rPr>
                <a:t>International trade</a:t>
              </a:r>
              <a:endParaRPr/>
            </a:p>
            <a:p>
              <a:pPr indent="0" lvl="0" marL="0" marR="0" rtl="0" algn="l">
                <a:lnSpc>
                  <a:spcPct val="100000"/>
                </a:lnSpc>
                <a:spcBef>
                  <a:spcPts val="840"/>
                </a:spcBef>
                <a:spcAft>
                  <a:spcPts val="0"/>
                </a:spcAft>
                <a:buClr>
                  <a:schemeClr val="dk1"/>
                </a:buClr>
                <a:buSzPts val="2400"/>
                <a:buFont typeface="Arial"/>
                <a:buNone/>
              </a:pPr>
              <a:r>
                <a:rPr b="1" i="0" lang="en-GB" sz="2400" u="none" cap="none" strike="noStrike">
                  <a:solidFill>
                    <a:schemeClr val="dk1"/>
                  </a:solidFill>
                  <a:latin typeface="Arial"/>
                  <a:ea typeface="Arial"/>
                  <a:cs typeface="Arial"/>
                  <a:sym typeface="Arial"/>
                </a:rPr>
                <a:t>-</a:t>
              </a:r>
              <a:r>
                <a:rPr b="0" i="0" lang="en-GB" sz="2400" u="none" cap="none" strike="noStrike">
                  <a:solidFill>
                    <a:schemeClr val="dk1"/>
                  </a:solidFill>
                  <a:latin typeface="Arial"/>
                  <a:ea typeface="Arial"/>
                  <a:cs typeface="Arial"/>
                  <a:sym typeface="Arial"/>
                </a:rPr>
                <a:t>Globalization has opened up a new window for international trade. </a:t>
              </a:r>
              <a:endParaRPr/>
            </a:p>
            <a:p>
              <a:pPr indent="0" lvl="0" marL="0" marR="0" rtl="0" algn="l">
                <a:lnSpc>
                  <a:spcPct val="100000"/>
                </a:lnSpc>
                <a:spcBef>
                  <a:spcPts val="840"/>
                </a:spcBef>
                <a:spcAft>
                  <a:spcPts val="0"/>
                </a:spcAft>
                <a:buClr>
                  <a:schemeClr val="dk1"/>
                </a:buClr>
                <a:buSzPts val="2400"/>
                <a:buFont typeface="Arial"/>
                <a:buNone/>
              </a:pPr>
              <a:r>
                <a:rPr b="0" i="0" lang="en-GB" sz="2400" u="none" cap="none" strike="noStrike">
                  <a:solidFill>
                    <a:schemeClr val="dk1"/>
                  </a:solidFill>
                  <a:latin typeface="Arial"/>
                  <a:ea typeface="Arial"/>
                  <a:cs typeface="Arial"/>
                  <a:sym typeface="Arial"/>
                </a:rPr>
                <a:t>Organisations can source for products and services from countries they wish to. The internet has opened up new markets.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9" name="Shape 489"/>
        <p:cNvGrpSpPr/>
        <p:nvPr/>
      </p:nvGrpSpPr>
      <p:grpSpPr>
        <a:xfrm>
          <a:off x="0" y="0"/>
          <a:ext cx="0" cy="0"/>
          <a:chOff x="0" y="0"/>
          <a:chExt cx="0" cy="0"/>
        </a:xfrm>
      </p:grpSpPr>
      <p:sp>
        <p:nvSpPr>
          <p:cNvPr id="490" name="Google Shape;490;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91" name="Google Shape;491;p23"/>
          <p:cNvSpPr txBox="1"/>
          <p:nvPr>
            <p:ph idx="4294967295" type="ctrTitle"/>
          </p:nvPr>
        </p:nvSpPr>
        <p:spPr>
          <a:xfrm>
            <a:off x="180109" y="858982"/>
            <a:ext cx="4032753" cy="5152933"/>
          </a:xfrm>
          <a:prstGeom prst="rect">
            <a:avLst/>
          </a:prstGeom>
          <a:noFill/>
          <a:ln>
            <a:noFill/>
          </a:ln>
        </p:spPr>
        <p:txBody>
          <a:bodyPr anchorCtr="0" anchor="ctr" bIns="45700" lIns="91425" spcFirstLastPara="1" rIns="91425" wrap="square" tIns="45700">
            <a:normAutofit/>
          </a:bodyPr>
          <a:lstStyle/>
          <a:p>
            <a:pPr indent="-234950" lvl="0" marL="234950" marR="30480" rtl="0" algn="ctr">
              <a:lnSpc>
                <a:spcPct val="150000"/>
              </a:lnSpc>
              <a:spcBef>
                <a:spcPts val="0"/>
              </a:spcBef>
              <a:spcAft>
                <a:spcPts val="0"/>
              </a:spcAft>
              <a:buClr>
                <a:srgbClr val="0E101A"/>
              </a:buClr>
              <a:buSzPts val="2000"/>
              <a:buFont typeface="Play"/>
              <a:buNone/>
            </a:pPr>
            <a:r>
              <a:rPr b="1" i="0" lang="en-GB" sz="2000" u="none" cap="none" strike="noStrike">
                <a:solidFill>
                  <a:srgbClr val="0E101A"/>
                </a:solidFill>
                <a:latin typeface="Play"/>
                <a:ea typeface="Play"/>
                <a:cs typeface="Play"/>
                <a:sym typeface="Play"/>
              </a:rPr>
              <a:t>Challenges and Opportunities Posed by Emerging Issues and Trends in Procurement</a:t>
            </a:r>
            <a:endParaRPr b="0" i="0" sz="2000" u="none" cap="none" strike="noStrike">
              <a:solidFill>
                <a:srgbClr val="000000"/>
              </a:solidFill>
              <a:latin typeface="Play"/>
              <a:ea typeface="Play"/>
              <a:cs typeface="Play"/>
              <a:sym typeface="Play"/>
            </a:endParaRPr>
          </a:p>
        </p:txBody>
      </p:sp>
      <p:sp>
        <p:nvSpPr>
          <p:cNvPr id="492" name="Google Shape;492;p23"/>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493" name="Google Shape;493;p23"/>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494" name="Google Shape;494;p23"/>
          <p:cNvGrpSpPr/>
          <p:nvPr/>
        </p:nvGrpSpPr>
        <p:grpSpPr>
          <a:xfrm>
            <a:off x="4471619" y="-4539078"/>
            <a:ext cx="7080512" cy="13590578"/>
            <a:chOff x="258757" y="-4146991"/>
            <a:chExt cx="7080512" cy="13590578"/>
          </a:xfrm>
        </p:grpSpPr>
        <p:sp>
          <p:nvSpPr>
            <p:cNvPr id="495" name="Google Shape;495;p23"/>
            <p:cNvSpPr/>
            <p:nvPr/>
          </p:nvSpPr>
          <p:spPr>
            <a:xfrm>
              <a:off x="258757" y="228512"/>
              <a:ext cx="7080512" cy="203397"/>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3"/>
            <p:cNvSpPr/>
            <p:nvPr/>
          </p:nvSpPr>
          <p:spPr>
            <a:xfrm>
              <a:off x="632383" y="376630"/>
              <a:ext cx="111978" cy="111868"/>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3"/>
            <p:cNvSpPr/>
            <p:nvPr/>
          </p:nvSpPr>
          <p:spPr>
            <a:xfrm>
              <a:off x="1274914" y="-4146991"/>
              <a:ext cx="4826031" cy="1359057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3"/>
            <p:cNvSpPr txBox="1"/>
            <p:nvPr/>
          </p:nvSpPr>
          <p:spPr>
            <a:xfrm>
              <a:off x="1274914" y="-4146991"/>
              <a:ext cx="4826031" cy="13590578"/>
            </a:xfrm>
            <a:prstGeom prst="rect">
              <a:avLst/>
            </a:prstGeom>
            <a:noFill/>
            <a:ln>
              <a:noFill/>
            </a:ln>
          </p:spPr>
          <p:txBody>
            <a:bodyPr anchorCtr="0" anchor="ctr" bIns="490500" lIns="490500" spcFirstLastPara="1" rIns="490500" wrap="square" tIns="490500">
              <a:noAutofit/>
            </a:bodyPr>
            <a:lstStyle/>
            <a:p>
              <a:pPr indent="0" lvl="0" marL="0" marR="0" rtl="0" algn="l">
                <a:lnSpc>
                  <a:spcPct val="100000"/>
                </a:lnSpc>
                <a:spcBef>
                  <a:spcPts val="0"/>
                </a:spcBef>
                <a:spcAft>
                  <a:spcPts val="0"/>
                </a:spcAft>
                <a:buClr>
                  <a:schemeClr val="dk1"/>
                </a:buClr>
                <a:buSzPts val="2000"/>
                <a:buFont typeface="Arial"/>
                <a:buNone/>
              </a:pPr>
              <a:r>
                <a:rPr b="1" i="0" lang="en-GB" sz="2000" u="none" cap="none" strike="noStrike">
                  <a:solidFill>
                    <a:schemeClr val="dk1"/>
                  </a:solidFill>
                  <a:latin typeface="Arial"/>
                  <a:ea typeface="Arial"/>
                  <a:cs typeface="Arial"/>
                  <a:sym typeface="Arial"/>
                </a:rPr>
                <a:t>Increased innovation </a:t>
              </a:r>
              <a:endParaRPr/>
            </a:p>
            <a:p>
              <a:pPr indent="0" lvl="0" marL="0" marR="0" rtl="0" algn="l">
                <a:lnSpc>
                  <a:spcPct val="100000"/>
                </a:lnSpc>
                <a:spcBef>
                  <a:spcPts val="700"/>
                </a:spcBef>
                <a:spcAft>
                  <a:spcPts val="0"/>
                </a:spcAft>
                <a:buClr>
                  <a:schemeClr val="dk1"/>
                </a:buClr>
                <a:buSzPts val="2000"/>
                <a:buFont typeface="Arial"/>
                <a:buNone/>
              </a:pPr>
              <a:r>
                <a:rPr b="0" i="0" lang="en-GB" sz="2000" u="none" cap="none" strike="noStrike">
                  <a:solidFill>
                    <a:schemeClr val="dk1"/>
                  </a:solidFill>
                  <a:latin typeface="Arial"/>
                  <a:ea typeface="Arial"/>
                  <a:cs typeface="Arial"/>
                  <a:sym typeface="Arial"/>
                </a:rPr>
                <a:t>-A progressive procurement will ensure it sources innovative products and services, giving the organization a competitive edge. </a:t>
              </a:r>
              <a:endParaRPr/>
            </a:p>
            <a:p>
              <a:pPr indent="0" lvl="0" marL="0" marR="0" rtl="0" algn="l">
                <a:lnSpc>
                  <a:spcPct val="100000"/>
                </a:lnSpc>
                <a:spcBef>
                  <a:spcPts val="700"/>
                </a:spcBef>
                <a:spcAft>
                  <a:spcPts val="0"/>
                </a:spcAft>
                <a:buClr>
                  <a:schemeClr val="dk1"/>
                </a:buClr>
                <a:buSzPts val="2000"/>
                <a:buFont typeface="Arial"/>
                <a:buNone/>
              </a:pPr>
              <a:r>
                <a:rPr b="0" i="0" lang="en-GB" sz="2000" u="none" cap="none" strike="noStrike">
                  <a:solidFill>
                    <a:schemeClr val="dk1"/>
                  </a:solidFill>
                  <a:latin typeface="Arial"/>
                  <a:ea typeface="Arial"/>
                  <a:cs typeface="Arial"/>
                  <a:sym typeface="Arial"/>
                </a:rPr>
                <a:t>-Due to increased competition, procurement has been entrusted with sourcing for innovative goods, services and works so that the organization can remain in competition. </a:t>
              </a:r>
              <a:endParaRPr/>
            </a:p>
          </p:txBody>
        </p:sp>
        <p:sp>
          <p:nvSpPr>
            <p:cNvPr id="499" name="Google Shape;499;p23"/>
            <p:cNvSpPr/>
            <p:nvPr/>
          </p:nvSpPr>
          <p:spPr>
            <a:xfrm>
              <a:off x="4315510" y="330866"/>
              <a:ext cx="359255" cy="20339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23"/>
            <p:cNvSpPr txBox="1"/>
            <p:nvPr/>
          </p:nvSpPr>
          <p:spPr>
            <a:xfrm>
              <a:off x="4315510" y="330866"/>
              <a:ext cx="359255" cy="203397"/>
            </a:xfrm>
            <a:prstGeom prst="rect">
              <a:avLst/>
            </a:prstGeom>
            <a:noFill/>
            <a:ln>
              <a:noFill/>
            </a:ln>
          </p:spPr>
          <p:txBody>
            <a:bodyPr anchorCtr="0" anchor="ctr" bIns="21525" lIns="21525" spcFirstLastPara="1" rIns="21525" wrap="square" tIns="21525">
              <a:noAutofit/>
            </a:bodyPr>
            <a:lstStyle/>
            <a:p>
              <a:pPr indent="0" lvl="0" marL="0" marR="0" rtl="0" algn="l">
                <a:lnSpc>
                  <a:spcPct val="100000"/>
                </a:lnSpc>
                <a:spcBef>
                  <a:spcPts val="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4" name="Shape 504"/>
        <p:cNvGrpSpPr/>
        <p:nvPr/>
      </p:nvGrpSpPr>
      <p:grpSpPr>
        <a:xfrm>
          <a:off x="0" y="0"/>
          <a:ext cx="0" cy="0"/>
          <a:chOff x="0" y="0"/>
          <a:chExt cx="0" cy="0"/>
        </a:xfrm>
      </p:grpSpPr>
      <p:sp>
        <p:nvSpPr>
          <p:cNvPr id="505" name="Google Shape;505;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06" name="Google Shape;506;p24"/>
          <p:cNvSpPr txBox="1"/>
          <p:nvPr>
            <p:ph idx="4294967295" type="ctrTitle"/>
          </p:nvPr>
        </p:nvSpPr>
        <p:spPr>
          <a:xfrm>
            <a:off x="180109" y="858982"/>
            <a:ext cx="4032753" cy="5152933"/>
          </a:xfrm>
          <a:prstGeom prst="rect">
            <a:avLst/>
          </a:prstGeom>
          <a:noFill/>
          <a:ln>
            <a:noFill/>
          </a:ln>
        </p:spPr>
        <p:txBody>
          <a:bodyPr anchorCtr="0" anchor="ctr" bIns="45700" lIns="91425" spcFirstLastPara="1" rIns="91425" wrap="square" tIns="45700">
            <a:normAutofit/>
          </a:bodyPr>
          <a:lstStyle/>
          <a:p>
            <a:pPr indent="-234950" lvl="0" marL="234950" marR="30480" rtl="0" algn="ctr">
              <a:lnSpc>
                <a:spcPct val="150000"/>
              </a:lnSpc>
              <a:spcBef>
                <a:spcPts val="0"/>
              </a:spcBef>
              <a:spcAft>
                <a:spcPts val="0"/>
              </a:spcAft>
              <a:buClr>
                <a:srgbClr val="0E101A"/>
              </a:buClr>
              <a:buSzPts val="2000"/>
              <a:buFont typeface="Play"/>
              <a:buNone/>
            </a:pPr>
            <a:r>
              <a:rPr b="1" i="0" lang="en-GB" sz="2000" u="none" cap="none" strike="noStrike">
                <a:solidFill>
                  <a:srgbClr val="0E101A"/>
                </a:solidFill>
                <a:latin typeface="Play"/>
                <a:ea typeface="Play"/>
                <a:cs typeface="Play"/>
                <a:sym typeface="Play"/>
              </a:rPr>
              <a:t>Challenges and Opportunities Posed by Emerging Issues and Trends in Procurement</a:t>
            </a:r>
            <a:endParaRPr b="0" i="0" sz="2000" u="none" cap="none" strike="noStrike">
              <a:solidFill>
                <a:srgbClr val="000000"/>
              </a:solidFill>
              <a:latin typeface="Play"/>
              <a:ea typeface="Play"/>
              <a:cs typeface="Play"/>
              <a:sym typeface="Play"/>
            </a:endParaRPr>
          </a:p>
        </p:txBody>
      </p:sp>
      <p:sp>
        <p:nvSpPr>
          <p:cNvPr id="507" name="Google Shape;507;p24"/>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508" name="Google Shape;508;p24"/>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509" name="Google Shape;509;p24"/>
          <p:cNvGrpSpPr/>
          <p:nvPr/>
        </p:nvGrpSpPr>
        <p:grpSpPr>
          <a:xfrm>
            <a:off x="4212862" y="152399"/>
            <a:ext cx="7799023" cy="4751528"/>
            <a:chOff x="0" y="0"/>
            <a:chExt cx="7799023" cy="4751528"/>
          </a:xfrm>
        </p:grpSpPr>
        <p:sp>
          <p:nvSpPr>
            <p:cNvPr id="510" name="Google Shape;510;p24"/>
            <p:cNvSpPr/>
            <p:nvPr/>
          </p:nvSpPr>
          <p:spPr>
            <a:xfrm>
              <a:off x="0" y="0"/>
              <a:ext cx="7799023" cy="162889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4"/>
            <p:cNvSpPr/>
            <p:nvPr/>
          </p:nvSpPr>
          <p:spPr>
            <a:xfrm>
              <a:off x="492741" y="367081"/>
              <a:ext cx="895893" cy="895893"/>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4"/>
            <p:cNvSpPr/>
            <p:nvPr/>
          </p:nvSpPr>
          <p:spPr>
            <a:xfrm>
              <a:off x="1881375" y="580"/>
              <a:ext cx="5196338" cy="223973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4"/>
            <p:cNvSpPr txBox="1"/>
            <p:nvPr/>
          </p:nvSpPr>
          <p:spPr>
            <a:xfrm>
              <a:off x="1881375" y="580"/>
              <a:ext cx="5196338" cy="2239733"/>
            </a:xfrm>
            <a:prstGeom prst="rect">
              <a:avLst/>
            </a:prstGeom>
            <a:noFill/>
            <a:ln>
              <a:noFill/>
            </a:ln>
          </p:spPr>
          <p:txBody>
            <a:bodyPr anchorCtr="0" anchor="ctr" bIns="237025" lIns="237025" spcFirstLastPara="1" rIns="237025" wrap="square" tIns="237025">
              <a:no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Arial"/>
                  <a:ea typeface="Arial"/>
                  <a:cs typeface="Arial"/>
                  <a:sym typeface="Arial"/>
                </a:rPr>
                <a:t>Fraud -</a:t>
              </a:r>
              <a:r>
                <a:rPr b="0" i="0" lang="en-GB" sz="1600" u="none" cap="none" strike="noStrike">
                  <a:solidFill>
                    <a:schemeClr val="dk1"/>
                  </a:solidFill>
                  <a:latin typeface="Arial"/>
                  <a:ea typeface="Arial"/>
                  <a:cs typeface="Arial"/>
                  <a:sym typeface="Arial"/>
                </a:rPr>
                <a:t>When doing international sourcing, a company is at risk of being defrauded as some of the online suppliers might be importers. </a:t>
              </a:r>
              <a:endParaRPr/>
            </a:p>
          </p:txBody>
        </p:sp>
        <p:sp>
          <p:nvSpPr>
            <p:cNvPr id="514" name="Google Shape;514;p24"/>
            <p:cNvSpPr/>
            <p:nvPr/>
          </p:nvSpPr>
          <p:spPr>
            <a:xfrm>
              <a:off x="0" y="2511795"/>
              <a:ext cx="7799023" cy="162889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4"/>
            <p:cNvSpPr/>
            <p:nvPr/>
          </p:nvSpPr>
          <p:spPr>
            <a:xfrm>
              <a:off x="492741" y="2878297"/>
              <a:ext cx="895893" cy="895893"/>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24"/>
            <p:cNvSpPr/>
            <p:nvPr/>
          </p:nvSpPr>
          <p:spPr>
            <a:xfrm>
              <a:off x="1881375" y="2511795"/>
              <a:ext cx="5196338" cy="223973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24"/>
            <p:cNvSpPr txBox="1"/>
            <p:nvPr/>
          </p:nvSpPr>
          <p:spPr>
            <a:xfrm>
              <a:off x="1881375" y="2511795"/>
              <a:ext cx="5196338" cy="2239733"/>
            </a:xfrm>
            <a:prstGeom prst="rect">
              <a:avLst/>
            </a:prstGeom>
            <a:noFill/>
            <a:ln>
              <a:noFill/>
            </a:ln>
          </p:spPr>
          <p:txBody>
            <a:bodyPr anchorCtr="0" anchor="ctr" bIns="237025" lIns="237025" spcFirstLastPara="1" rIns="237025" wrap="square" tIns="237025">
              <a:noAutofit/>
            </a:bodyPr>
            <a:lstStyle/>
            <a:p>
              <a:pPr indent="0" lvl="0" marL="0" marR="0" rtl="0" algn="l">
                <a:lnSpc>
                  <a:spcPct val="100000"/>
                </a:lnSpc>
                <a:spcBef>
                  <a:spcPts val="0"/>
                </a:spcBef>
                <a:spcAft>
                  <a:spcPts val="0"/>
                </a:spcAft>
                <a:buClr>
                  <a:schemeClr val="dk1"/>
                </a:buClr>
                <a:buSzPts val="1800"/>
                <a:buFont typeface="Arial"/>
                <a:buNone/>
              </a:pPr>
              <a:r>
                <a:rPr b="1" i="0" lang="en-GB" sz="1800" u="none" cap="none" strike="noStrike">
                  <a:solidFill>
                    <a:schemeClr val="dk1"/>
                  </a:solidFill>
                  <a:latin typeface="Arial"/>
                  <a:ea typeface="Arial"/>
                  <a:cs typeface="Arial"/>
                  <a:sym typeface="Arial"/>
                </a:rPr>
                <a:t>Foreign exchange risk -</a:t>
              </a:r>
              <a:r>
                <a:rPr b="0" i="0" lang="en-GB" sz="1800" u="none" cap="none" strike="noStrike">
                  <a:solidFill>
                    <a:schemeClr val="dk1"/>
                  </a:solidFill>
                  <a:latin typeface="Arial"/>
                  <a:ea typeface="Arial"/>
                  <a:cs typeface="Arial"/>
                  <a:sym typeface="Arial"/>
                </a:rPr>
                <a:t>Procuring goods from overseas adds an extra dimension to a basket of risks in procurement.</a:t>
              </a:r>
              <a:endParaRPr/>
            </a:p>
            <a:p>
              <a:pPr indent="0" lvl="0" marL="0" marR="0" rtl="0" algn="l">
                <a:lnSpc>
                  <a:spcPct val="100000"/>
                </a:lnSpc>
                <a:spcBef>
                  <a:spcPts val="630"/>
                </a:spcBef>
                <a:spcAft>
                  <a:spcPts val="0"/>
                </a:spcAft>
                <a:buClr>
                  <a:schemeClr val="dk1"/>
                </a:buClr>
                <a:buSzPts val="1800"/>
                <a:buFont typeface="Arial"/>
                <a:buNone/>
              </a:pPr>
              <a:r>
                <a:rPr b="0" i="0" lang="en-GB" sz="1800" u="none" cap="none" strike="noStrike">
                  <a:solidFill>
                    <a:schemeClr val="dk1"/>
                  </a:solidFill>
                  <a:latin typeface="Arial"/>
                  <a:ea typeface="Arial"/>
                  <a:cs typeface="Arial"/>
                  <a:sym typeface="Arial"/>
                </a:rPr>
                <a:t> It is the risk that a company may lose money due to fluctuation of foreign exchange. Before engaging in international sourcing, proper forecasting on foreign exchange fluctuations must be done so that money is not lost.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1" name="Shape 521"/>
        <p:cNvGrpSpPr/>
        <p:nvPr/>
      </p:nvGrpSpPr>
      <p:grpSpPr>
        <a:xfrm>
          <a:off x="0" y="0"/>
          <a:ext cx="0" cy="0"/>
          <a:chOff x="0" y="0"/>
          <a:chExt cx="0" cy="0"/>
        </a:xfrm>
      </p:grpSpPr>
      <p:sp>
        <p:nvSpPr>
          <p:cNvPr id="522" name="Google Shape;522;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23" name="Google Shape;523;p25"/>
          <p:cNvSpPr/>
          <p:nvPr/>
        </p:nvSpPr>
        <p:spPr>
          <a:xfrm>
            <a:off x="0" y="0"/>
            <a:ext cx="11144310"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24" name="Google Shape;524;p25"/>
          <p:cNvSpPr txBox="1"/>
          <p:nvPr>
            <p:ph idx="4294967295" type="ctrTitle"/>
          </p:nvPr>
        </p:nvSpPr>
        <p:spPr>
          <a:xfrm>
            <a:off x="1" y="182880"/>
            <a:ext cx="8880200" cy="1257301"/>
          </a:xfrm>
          <a:prstGeom prst="rect">
            <a:avLst/>
          </a:prstGeom>
          <a:noFill/>
          <a:ln>
            <a:noFill/>
          </a:ln>
        </p:spPr>
        <p:txBody>
          <a:bodyPr anchorCtr="0" anchor="ctr" bIns="45700" lIns="91425" spcFirstLastPara="1" rIns="91425" wrap="square" tIns="45700">
            <a:noAutofit/>
          </a:bodyPr>
          <a:lstStyle/>
          <a:p>
            <a:pPr indent="-234950" lvl="0" marL="234950" marR="0" rtl="0" algn="ctr">
              <a:lnSpc>
                <a:spcPct val="150000"/>
              </a:lnSpc>
              <a:spcBef>
                <a:spcPts val="0"/>
              </a:spcBef>
              <a:spcAft>
                <a:spcPts val="0"/>
              </a:spcAft>
              <a:buClr>
                <a:srgbClr val="00B0F0"/>
              </a:buClr>
              <a:buSzPts val="2400"/>
              <a:buFont typeface="Times New Roman"/>
              <a:buNone/>
            </a:pPr>
            <a:r>
              <a:rPr b="1" i="0" lang="en-GB" sz="2400" u="none" cap="none" strike="noStrike">
                <a:solidFill>
                  <a:srgbClr val="00B0F0"/>
                </a:solidFill>
                <a:latin typeface="Times New Roman"/>
                <a:ea typeface="Times New Roman"/>
                <a:cs typeface="Times New Roman"/>
                <a:sym typeface="Times New Roman"/>
              </a:rPr>
              <a:t>How to adapt to the emerging issues in Procurement of Goods, services and works </a:t>
            </a:r>
            <a:endParaRPr b="0" i="0" sz="2400" u="none" cap="none" strike="noStrike">
              <a:solidFill>
                <a:srgbClr val="00B0F0"/>
              </a:solidFill>
              <a:latin typeface="Arial"/>
              <a:ea typeface="Arial"/>
              <a:cs typeface="Arial"/>
              <a:sym typeface="Arial"/>
            </a:endParaRPr>
          </a:p>
        </p:txBody>
      </p:sp>
      <p:pic>
        <p:nvPicPr>
          <p:cNvPr descr="Back view of graduates in an outdoor graduation" id="525" name="Google Shape;525;p25"/>
          <p:cNvPicPr preferRelativeResize="0"/>
          <p:nvPr/>
        </p:nvPicPr>
        <p:blipFill rotWithShape="1">
          <a:blip r:embed="rId3">
            <a:alphaModFix/>
          </a:blip>
          <a:srcRect b="-4" l="9649" r="28391" t="0"/>
          <a:stretch/>
        </p:blipFill>
        <p:spPr>
          <a:xfrm>
            <a:off x="9142125" y="154479"/>
            <a:ext cx="5052061" cy="6858002"/>
          </a:xfrm>
          <a:prstGeom prst="rect">
            <a:avLst/>
          </a:prstGeom>
          <a:noFill/>
          <a:ln>
            <a:noFill/>
          </a:ln>
        </p:spPr>
      </p:pic>
      <p:sp>
        <p:nvSpPr>
          <p:cNvPr id="526" name="Google Shape;526;p25"/>
          <p:cNvSpPr txBox="1"/>
          <p:nvPr>
            <p:ph idx="1" type="body"/>
          </p:nvPr>
        </p:nvSpPr>
        <p:spPr>
          <a:xfrm>
            <a:off x="160020" y="1211580"/>
            <a:ext cx="8720181" cy="5028500"/>
          </a:xfrm>
          <a:prstGeom prst="rect">
            <a:avLst/>
          </a:prstGeom>
          <a:noFill/>
          <a:ln>
            <a:noFill/>
          </a:ln>
        </p:spPr>
        <p:txBody>
          <a:bodyPr anchorCtr="0" anchor="ctr" bIns="45700" lIns="91425" spcFirstLastPara="1" rIns="91425" wrap="square" tIns="45700">
            <a:normAutofit/>
          </a:bodyPr>
          <a:lstStyle/>
          <a:p>
            <a:pPr indent="-6350" lvl="0" marL="6350" marR="35560" rtl="0" algn="just">
              <a:lnSpc>
                <a:spcPct val="150000"/>
              </a:lnSpc>
              <a:spcBef>
                <a:spcPts val="0"/>
              </a:spcBef>
              <a:spcAft>
                <a:spcPts val="0"/>
              </a:spcAft>
              <a:buClr>
                <a:srgbClr val="0E101A"/>
              </a:buClr>
              <a:buSzPts val="2000"/>
              <a:buNone/>
            </a:pPr>
            <a:r>
              <a:rPr lang="en-GB" sz="2000">
                <a:solidFill>
                  <a:srgbClr val="0E101A"/>
                </a:solidFill>
                <a:latin typeface="Arial"/>
                <a:ea typeface="Arial"/>
                <a:cs typeface="Arial"/>
                <a:sym typeface="Arial"/>
              </a:rPr>
              <a:t>Companies in the world both small and large, must rapidly adopt to the changing environment in procurement and supply chain which has been greatly attributed by shift in consumer behaviour and technological developments. </a:t>
            </a:r>
            <a:endParaRPr sz="2000">
              <a:solidFill>
                <a:srgbClr val="000000"/>
              </a:solidFill>
              <a:latin typeface="Arial"/>
              <a:ea typeface="Arial"/>
              <a:cs typeface="Arial"/>
              <a:sym typeface="Arial"/>
            </a:endParaRPr>
          </a:p>
          <a:p>
            <a:pPr indent="-342900" lvl="0" marL="342900" rtl="0" algn="just">
              <a:lnSpc>
                <a:spcPct val="150000"/>
              </a:lnSpc>
              <a:spcBef>
                <a:spcPts val="1025"/>
              </a:spcBef>
              <a:spcAft>
                <a:spcPts val="0"/>
              </a:spcAft>
              <a:buClr>
                <a:srgbClr val="0E101A"/>
              </a:buClr>
              <a:buSzPts val="2000"/>
              <a:buFont typeface="Noto Sans Symbols"/>
              <a:buChar char="∙"/>
            </a:pPr>
            <a:r>
              <a:rPr b="1" lang="en-GB" sz="2000">
                <a:solidFill>
                  <a:srgbClr val="0E101A"/>
                </a:solidFill>
                <a:latin typeface="Arial"/>
                <a:ea typeface="Arial"/>
                <a:cs typeface="Arial"/>
                <a:sym typeface="Arial"/>
              </a:rPr>
              <a:t>Adopting more agile supply chain- </a:t>
            </a:r>
            <a:r>
              <a:rPr lang="en-GB" sz="2000">
                <a:solidFill>
                  <a:srgbClr val="0E101A"/>
                </a:solidFill>
                <a:latin typeface="Arial"/>
                <a:ea typeface="Arial"/>
                <a:cs typeface="Arial"/>
                <a:sym typeface="Arial"/>
              </a:rPr>
              <a:t>Combining visibility with the right level of control will result in the type of agile supply chain that companies need to adjust to changing trends and circumstances in the supply chain for them to retain customers and be ahead of the competition. </a:t>
            </a:r>
            <a:endParaRPr sz="2000">
              <a:solidFill>
                <a:srgbClr val="000000"/>
              </a:solidFill>
              <a:latin typeface="Arial"/>
              <a:ea typeface="Arial"/>
              <a:cs typeface="Arial"/>
              <a:sym typeface="Arial"/>
            </a:endParaRPr>
          </a:p>
          <a:p>
            <a:pPr indent="0" lvl="0" marL="0" rtl="0" algn="l">
              <a:lnSpc>
                <a:spcPct val="110000"/>
              </a:lnSpc>
              <a:spcBef>
                <a:spcPts val="1190"/>
              </a:spcBef>
              <a:spcAft>
                <a:spcPts val="0"/>
              </a:spcAft>
              <a:buClr>
                <a:schemeClr val="dk1"/>
              </a:buClr>
              <a:buSzPts val="2200"/>
              <a:buNone/>
            </a:pPr>
            <a:r>
              <a:t/>
            </a:r>
            <a:endParaRPr/>
          </a:p>
        </p:txBody>
      </p:sp>
      <p:cxnSp>
        <p:nvCxnSpPr>
          <p:cNvPr id="527" name="Google Shape;527;p25"/>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1" name="Shape 531"/>
        <p:cNvGrpSpPr/>
        <p:nvPr/>
      </p:nvGrpSpPr>
      <p:grpSpPr>
        <a:xfrm>
          <a:off x="0" y="0"/>
          <a:ext cx="0" cy="0"/>
          <a:chOff x="0" y="0"/>
          <a:chExt cx="0" cy="0"/>
        </a:xfrm>
      </p:grpSpPr>
      <p:sp>
        <p:nvSpPr>
          <p:cNvPr id="532" name="Google Shape;532;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33" name="Google Shape;533;p26"/>
          <p:cNvSpPr/>
          <p:nvPr/>
        </p:nvSpPr>
        <p:spPr>
          <a:xfrm>
            <a:off x="0" y="0"/>
            <a:ext cx="11144310"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34" name="Google Shape;534;p26"/>
          <p:cNvSpPr txBox="1"/>
          <p:nvPr>
            <p:ph idx="4294967295" type="ctrTitle"/>
          </p:nvPr>
        </p:nvSpPr>
        <p:spPr>
          <a:xfrm>
            <a:off x="1" y="182880"/>
            <a:ext cx="8880200" cy="1257301"/>
          </a:xfrm>
          <a:prstGeom prst="rect">
            <a:avLst/>
          </a:prstGeom>
          <a:noFill/>
          <a:ln>
            <a:noFill/>
          </a:ln>
        </p:spPr>
        <p:txBody>
          <a:bodyPr anchorCtr="0" anchor="ctr" bIns="45700" lIns="91425" spcFirstLastPara="1" rIns="91425" wrap="square" tIns="45700">
            <a:noAutofit/>
          </a:bodyPr>
          <a:lstStyle/>
          <a:p>
            <a:pPr indent="-234950" lvl="0" marL="234950" marR="0" rtl="0" algn="ctr">
              <a:lnSpc>
                <a:spcPct val="150000"/>
              </a:lnSpc>
              <a:spcBef>
                <a:spcPts val="0"/>
              </a:spcBef>
              <a:spcAft>
                <a:spcPts val="0"/>
              </a:spcAft>
              <a:buClr>
                <a:srgbClr val="00B0F0"/>
              </a:buClr>
              <a:buSzPts val="2400"/>
              <a:buFont typeface="Times New Roman"/>
              <a:buNone/>
            </a:pPr>
            <a:r>
              <a:rPr b="1" i="0" lang="en-GB" sz="2400" u="none" cap="none" strike="noStrike">
                <a:solidFill>
                  <a:srgbClr val="00B0F0"/>
                </a:solidFill>
                <a:latin typeface="Times New Roman"/>
                <a:ea typeface="Times New Roman"/>
                <a:cs typeface="Times New Roman"/>
                <a:sym typeface="Times New Roman"/>
              </a:rPr>
              <a:t>How to adapt to the emerging issues in Procurement of Goods, services and works </a:t>
            </a:r>
            <a:endParaRPr b="0" i="0" sz="2400" u="none" cap="none" strike="noStrike">
              <a:solidFill>
                <a:srgbClr val="00B0F0"/>
              </a:solidFill>
              <a:latin typeface="Arial"/>
              <a:ea typeface="Arial"/>
              <a:cs typeface="Arial"/>
              <a:sym typeface="Arial"/>
            </a:endParaRPr>
          </a:p>
        </p:txBody>
      </p:sp>
      <p:pic>
        <p:nvPicPr>
          <p:cNvPr descr="Back view of graduates in an outdoor graduation" id="535" name="Google Shape;535;p26"/>
          <p:cNvPicPr preferRelativeResize="0"/>
          <p:nvPr/>
        </p:nvPicPr>
        <p:blipFill rotWithShape="1">
          <a:blip r:embed="rId3">
            <a:alphaModFix/>
          </a:blip>
          <a:srcRect b="-4" l="9649" r="28391" t="0"/>
          <a:stretch/>
        </p:blipFill>
        <p:spPr>
          <a:xfrm>
            <a:off x="9142125" y="154479"/>
            <a:ext cx="5052061" cy="6858002"/>
          </a:xfrm>
          <a:prstGeom prst="rect">
            <a:avLst/>
          </a:prstGeom>
          <a:noFill/>
          <a:ln>
            <a:noFill/>
          </a:ln>
        </p:spPr>
      </p:pic>
      <p:sp>
        <p:nvSpPr>
          <p:cNvPr id="536" name="Google Shape;536;p26"/>
          <p:cNvSpPr txBox="1"/>
          <p:nvPr>
            <p:ph idx="1" type="body"/>
          </p:nvPr>
        </p:nvSpPr>
        <p:spPr>
          <a:xfrm>
            <a:off x="160020" y="1440180"/>
            <a:ext cx="8720181" cy="4799899"/>
          </a:xfrm>
          <a:prstGeom prst="rect">
            <a:avLst/>
          </a:prstGeom>
          <a:noFill/>
          <a:ln>
            <a:noFill/>
          </a:ln>
        </p:spPr>
        <p:txBody>
          <a:bodyPr anchorCtr="0" anchor="ctr" bIns="45700" lIns="91425" spcFirstLastPara="1" rIns="91425" wrap="square" tIns="45700">
            <a:normAutofit fontScale="92500" lnSpcReduction="10000"/>
          </a:bodyPr>
          <a:lstStyle/>
          <a:p>
            <a:pPr indent="-334327" lvl="0" marL="342900" rtl="0" algn="just">
              <a:lnSpc>
                <a:spcPct val="150000"/>
              </a:lnSpc>
              <a:spcBef>
                <a:spcPts val="0"/>
              </a:spcBef>
              <a:spcAft>
                <a:spcPts val="0"/>
              </a:spcAft>
              <a:buClr>
                <a:srgbClr val="0E101A"/>
              </a:buClr>
              <a:buSzPct val="100000"/>
              <a:buFont typeface="Noto Sans Symbols"/>
              <a:buChar char="∙"/>
            </a:pPr>
            <a:r>
              <a:rPr b="1" lang="en-GB" sz="1800">
                <a:solidFill>
                  <a:srgbClr val="0E101A"/>
                </a:solidFill>
              </a:rPr>
              <a:t>Adopting strategic cost-saving initiatives</a:t>
            </a:r>
            <a:endParaRPr/>
          </a:p>
          <a:p>
            <a:pPr indent="0" lvl="0" marL="0" rtl="0" algn="just">
              <a:lnSpc>
                <a:spcPct val="150000"/>
              </a:lnSpc>
              <a:spcBef>
                <a:spcPts val="1190"/>
              </a:spcBef>
              <a:spcAft>
                <a:spcPts val="0"/>
              </a:spcAft>
              <a:buClr>
                <a:srgbClr val="0E101A"/>
              </a:buClr>
              <a:buSzPct val="100000"/>
              <a:buNone/>
            </a:pPr>
            <a:r>
              <a:rPr b="1" lang="en-GB" sz="1800">
                <a:solidFill>
                  <a:srgbClr val="0E101A"/>
                </a:solidFill>
              </a:rPr>
              <a:t>-</a:t>
            </a:r>
            <a:r>
              <a:rPr lang="en-GB" sz="1800">
                <a:solidFill>
                  <a:srgbClr val="0E101A"/>
                </a:solidFill>
              </a:rPr>
              <a:t>For organisations to save on cost, they should go beyond just reducing the cost of logistics or warehousing. There is now more focus on getting more discounts, negotiating for best rates, optimizing inventory cost, and managing the working capital. </a:t>
            </a:r>
            <a:endParaRPr/>
          </a:p>
          <a:p>
            <a:pPr indent="-334327" lvl="0" marL="342900" rtl="0" algn="just">
              <a:lnSpc>
                <a:spcPct val="150000"/>
              </a:lnSpc>
              <a:spcBef>
                <a:spcPts val="1190"/>
              </a:spcBef>
              <a:spcAft>
                <a:spcPts val="0"/>
              </a:spcAft>
              <a:buClr>
                <a:srgbClr val="0E101A"/>
              </a:buClr>
              <a:buSzPct val="100000"/>
              <a:buFont typeface="Noto Sans Symbols"/>
              <a:buChar char="∙"/>
            </a:pPr>
            <a:r>
              <a:rPr b="1" lang="en-GB" sz="1800">
                <a:solidFill>
                  <a:srgbClr val="0E101A"/>
                </a:solidFill>
              </a:rPr>
              <a:t>Giving more focus to specific customer segments</a:t>
            </a:r>
            <a:endParaRPr/>
          </a:p>
          <a:p>
            <a:pPr indent="0" lvl="0" marL="0" rtl="0" algn="just">
              <a:lnSpc>
                <a:spcPct val="150000"/>
              </a:lnSpc>
              <a:spcBef>
                <a:spcPts val="1190"/>
              </a:spcBef>
              <a:spcAft>
                <a:spcPts val="0"/>
              </a:spcAft>
              <a:buClr>
                <a:srgbClr val="0E101A"/>
              </a:buClr>
              <a:buSzPct val="100000"/>
              <a:buNone/>
            </a:pPr>
            <a:r>
              <a:rPr b="1" lang="en-GB" sz="1800">
                <a:solidFill>
                  <a:srgbClr val="0E101A"/>
                </a:solidFill>
              </a:rPr>
              <a:t>-</a:t>
            </a:r>
            <a:r>
              <a:rPr lang="en-GB" sz="1800">
                <a:solidFill>
                  <a:srgbClr val="0E101A"/>
                </a:solidFill>
              </a:rPr>
              <a:t> More focus is now being given to a specific niche of customers rather than serving a large crowd of people without a specific focus.</a:t>
            </a:r>
            <a:endParaRPr/>
          </a:p>
          <a:p>
            <a:pPr indent="0" lvl="0" marL="0" rtl="0" algn="just">
              <a:lnSpc>
                <a:spcPct val="150000"/>
              </a:lnSpc>
              <a:spcBef>
                <a:spcPts val="1190"/>
              </a:spcBef>
              <a:spcAft>
                <a:spcPts val="0"/>
              </a:spcAft>
              <a:buClr>
                <a:srgbClr val="0E101A"/>
              </a:buClr>
              <a:buSzPct val="100000"/>
              <a:buNone/>
            </a:pPr>
            <a:r>
              <a:rPr lang="en-GB" sz="1800">
                <a:solidFill>
                  <a:srgbClr val="0E101A"/>
                </a:solidFill>
              </a:rPr>
              <a:t>- Procurement should focus more on the niche since niche products are more unique and higher profits. Even in a low tide in the economy, customers are willing to pay more for their unique product. </a:t>
            </a:r>
            <a:endParaRPr sz="1800">
              <a:solidFill>
                <a:srgbClr val="000000"/>
              </a:solidFill>
            </a:endParaRPr>
          </a:p>
          <a:p>
            <a:pPr indent="0" lvl="0" marL="0" rtl="0" algn="l">
              <a:lnSpc>
                <a:spcPct val="110000"/>
              </a:lnSpc>
              <a:spcBef>
                <a:spcPts val="1190"/>
              </a:spcBef>
              <a:spcAft>
                <a:spcPts val="0"/>
              </a:spcAft>
              <a:buClr>
                <a:schemeClr val="dk1"/>
              </a:buClr>
              <a:buSzPct val="100000"/>
              <a:buNone/>
            </a:pPr>
            <a:r>
              <a:t/>
            </a:r>
            <a:endParaRPr/>
          </a:p>
        </p:txBody>
      </p:sp>
      <p:cxnSp>
        <p:nvCxnSpPr>
          <p:cNvPr id="537" name="Google Shape;537;p26"/>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1" name="Shape 541"/>
        <p:cNvGrpSpPr/>
        <p:nvPr/>
      </p:nvGrpSpPr>
      <p:grpSpPr>
        <a:xfrm>
          <a:off x="0" y="0"/>
          <a:ext cx="0" cy="0"/>
          <a:chOff x="0" y="0"/>
          <a:chExt cx="0" cy="0"/>
        </a:xfrm>
      </p:grpSpPr>
      <p:sp>
        <p:nvSpPr>
          <p:cNvPr id="542" name="Google Shape;542;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43" name="Google Shape;543;p27"/>
          <p:cNvSpPr/>
          <p:nvPr/>
        </p:nvSpPr>
        <p:spPr>
          <a:xfrm>
            <a:off x="0" y="0"/>
            <a:ext cx="11144310"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44" name="Google Shape;544;p27"/>
          <p:cNvSpPr txBox="1"/>
          <p:nvPr>
            <p:ph idx="4294967295" type="ctrTitle"/>
          </p:nvPr>
        </p:nvSpPr>
        <p:spPr>
          <a:xfrm>
            <a:off x="1" y="182880"/>
            <a:ext cx="8880200" cy="1257301"/>
          </a:xfrm>
          <a:prstGeom prst="rect">
            <a:avLst/>
          </a:prstGeom>
          <a:noFill/>
          <a:ln>
            <a:noFill/>
          </a:ln>
        </p:spPr>
        <p:txBody>
          <a:bodyPr anchorCtr="0" anchor="ctr" bIns="45700" lIns="91425" spcFirstLastPara="1" rIns="91425" wrap="square" tIns="45700">
            <a:noAutofit/>
          </a:bodyPr>
          <a:lstStyle/>
          <a:p>
            <a:pPr indent="-234950" lvl="0" marL="234950" marR="0" rtl="0" algn="ctr">
              <a:lnSpc>
                <a:spcPct val="150000"/>
              </a:lnSpc>
              <a:spcBef>
                <a:spcPts val="0"/>
              </a:spcBef>
              <a:spcAft>
                <a:spcPts val="0"/>
              </a:spcAft>
              <a:buClr>
                <a:srgbClr val="00B0F0"/>
              </a:buClr>
              <a:buSzPts val="2400"/>
              <a:buFont typeface="Times New Roman"/>
              <a:buNone/>
            </a:pPr>
            <a:r>
              <a:rPr b="1" i="0" lang="en-GB" sz="2400" u="none" cap="none" strike="noStrike">
                <a:solidFill>
                  <a:srgbClr val="00B0F0"/>
                </a:solidFill>
                <a:latin typeface="Times New Roman"/>
                <a:ea typeface="Times New Roman"/>
                <a:cs typeface="Times New Roman"/>
                <a:sym typeface="Times New Roman"/>
              </a:rPr>
              <a:t>How to adapt to the emerging issues in Procurement of Goods, services and works </a:t>
            </a:r>
            <a:endParaRPr b="0" i="0" sz="2400" u="none" cap="none" strike="noStrike">
              <a:solidFill>
                <a:srgbClr val="00B0F0"/>
              </a:solidFill>
              <a:latin typeface="Arial"/>
              <a:ea typeface="Arial"/>
              <a:cs typeface="Arial"/>
              <a:sym typeface="Arial"/>
            </a:endParaRPr>
          </a:p>
        </p:txBody>
      </p:sp>
      <p:pic>
        <p:nvPicPr>
          <p:cNvPr descr="Back view of graduates in an outdoor graduation" id="545" name="Google Shape;545;p27"/>
          <p:cNvPicPr preferRelativeResize="0"/>
          <p:nvPr/>
        </p:nvPicPr>
        <p:blipFill rotWithShape="1">
          <a:blip r:embed="rId3">
            <a:alphaModFix/>
          </a:blip>
          <a:srcRect b="-4" l="9649" r="28391" t="0"/>
          <a:stretch/>
        </p:blipFill>
        <p:spPr>
          <a:xfrm>
            <a:off x="9142125" y="154479"/>
            <a:ext cx="5052061" cy="6858002"/>
          </a:xfrm>
          <a:prstGeom prst="rect">
            <a:avLst/>
          </a:prstGeom>
          <a:noFill/>
          <a:ln>
            <a:noFill/>
          </a:ln>
        </p:spPr>
      </p:pic>
      <p:sp>
        <p:nvSpPr>
          <p:cNvPr id="546" name="Google Shape;546;p27"/>
          <p:cNvSpPr txBox="1"/>
          <p:nvPr>
            <p:ph idx="1" type="body"/>
          </p:nvPr>
        </p:nvSpPr>
        <p:spPr>
          <a:xfrm>
            <a:off x="160020" y="1440180"/>
            <a:ext cx="8720100" cy="4800000"/>
          </a:xfrm>
          <a:prstGeom prst="rect">
            <a:avLst/>
          </a:prstGeom>
          <a:noFill/>
          <a:ln>
            <a:noFill/>
          </a:ln>
        </p:spPr>
        <p:txBody>
          <a:bodyPr anchorCtr="0" anchor="ctr" bIns="45700" lIns="91425" spcFirstLastPara="1" rIns="91425" wrap="square" tIns="45700">
            <a:normAutofit fontScale="92500" lnSpcReduction="20000"/>
          </a:bodyPr>
          <a:lstStyle/>
          <a:p>
            <a:pPr indent="-334327" lvl="0" marL="342900" rtl="0" algn="just">
              <a:lnSpc>
                <a:spcPct val="150000"/>
              </a:lnSpc>
              <a:spcBef>
                <a:spcPts val="0"/>
              </a:spcBef>
              <a:spcAft>
                <a:spcPts val="0"/>
              </a:spcAft>
              <a:buClr>
                <a:srgbClr val="0E101A"/>
              </a:buClr>
              <a:buSzPct val="100000"/>
              <a:buFont typeface="Noto Sans Symbols"/>
              <a:buChar char="∙"/>
            </a:pPr>
            <a:r>
              <a:rPr b="1" lang="en-GB" sz="1800">
                <a:solidFill>
                  <a:srgbClr val="0E101A"/>
                </a:solidFill>
              </a:rPr>
              <a:t>Aligning organizational supply chain objectives with organizational objectives</a:t>
            </a:r>
            <a:endParaRPr/>
          </a:p>
          <a:p>
            <a:pPr indent="0" lvl="0" marL="0" rtl="0" algn="just">
              <a:lnSpc>
                <a:spcPct val="150000"/>
              </a:lnSpc>
              <a:spcBef>
                <a:spcPts val="1190"/>
              </a:spcBef>
              <a:spcAft>
                <a:spcPts val="0"/>
              </a:spcAft>
              <a:buClr>
                <a:srgbClr val="0E101A"/>
              </a:buClr>
              <a:buSzPct val="100000"/>
              <a:buNone/>
            </a:pPr>
            <a:r>
              <a:rPr b="1" lang="en-GB" sz="1800">
                <a:solidFill>
                  <a:srgbClr val="0E101A"/>
                </a:solidFill>
              </a:rPr>
              <a:t>-</a:t>
            </a:r>
            <a:r>
              <a:rPr lang="en-GB" sz="1800">
                <a:solidFill>
                  <a:srgbClr val="0E101A"/>
                </a:solidFill>
              </a:rPr>
              <a:t>In an organization, various departments will be involved in the supply chain or procurement activities. </a:t>
            </a:r>
            <a:endParaRPr/>
          </a:p>
          <a:p>
            <a:pPr indent="0" lvl="0" marL="0" rtl="0" algn="just">
              <a:lnSpc>
                <a:spcPct val="150000"/>
              </a:lnSpc>
              <a:spcBef>
                <a:spcPts val="1190"/>
              </a:spcBef>
              <a:spcAft>
                <a:spcPts val="0"/>
              </a:spcAft>
              <a:buClr>
                <a:srgbClr val="0E101A"/>
              </a:buClr>
              <a:buSzPct val="100000"/>
              <a:buNone/>
            </a:pPr>
            <a:r>
              <a:rPr lang="en-GB" sz="1800">
                <a:solidFill>
                  <a:srgbClr val="0E101A"/>
                </a:solidFill>
              </a:rPr>
              <a:t>-If these departments can work together, will lead to a successful procurement function</a:t>
            </a:r>
            <a:r>
              <a:rPr b="1" lang="en-GB" sz="1800">
                <a:solidFill>
                  <a:srgbClr val="0E101A"/>
                </a:solidFill>
              </a:rPr>
              <a:t>.</a:t>
            </a:r>
            <a:r>
              <a:rPr lang="en-GB" sz="1800">
                <a:solidFill>
                  <a:srgbClr val="0E101A"/>
                </a:solidFill>
              </a:rPr>
              <a:t> Outsourcing non-core activities will enable a retailer to focus on his strength. </a:t>
            </a:r>
            <a:endParaRPr/>
          </a:p>
          <a:p>
            <a:pPr indent="0" lvl="0" marL="0" rtl="0" algn="just">
              <a:lnSpc>
                <a:spcPct val="150000"/>
              </a:lnSpc>
              <a:spcBef>
                <a:spcPts val="1190"/>
              </a:spcBef>
              <a:spcAft>
                <a:spcPts val="0"/>
              </a:spcAft>
              <a:buClr>
                <a:srgbClr val="0E101A"/>
              </a:buClr>
              <a:buSzPct val="100000"/>
              <a:buNone/>
            </a:pPr>
            <a:r>
              <a:rPr b="1" lang="en-GB" sz="1800">
                <a:solidFill>
                  <a:srgbClr val="0E101A"/>
                </a:solidFill>
              </a:rPr>
              <a:t>Achieving quality and compliance</a:t>
            </a:r>
            <a:endParaRPr/>
          </a:p>
          <a:p>
            <a:pPr indent="-277177" lvl="0" marL="285750" rtl="0" algn="just">
              <a:lnSpc>
                <a:spcPct val="150000"/>
              </a:lnSpc>
              <a:spcBef>
                <a:spcPts val="1190"/>
              </a:spcBef>
              <a:spcAft>
                <a:spcPts val="0"/>
              </a:spcAft>
              <a:buClr>
                <a:srgbClr val="0E101A"/>
              </a:buClr>
              <a:buSzPct val="100000"/>
              <a:buFont typeface="Arial"/>
              <a:buChar char="-"/>
            </a:pPr>
            <a:r>
              <a:rPr lang="en-GB" sz="1800">
                <a:solidFill>
                  <a:srgbClr val="0E101A"/>
                </a:solidFill>
              </a:rPr>
              <a:t>Due to globalization and increased competition has compelled firms to create or sell high quality goods, works and services consistently.</a:t>
            </a:r>
            <a:endParaRPr/>
          </a:p>
          <a:p>
            <a:pPr indent="-277177" lvl="0" marL="285750" rtl="0" algn="just">
              <a:lnSpc>
                <a:spcPct val="150000"/>
              </a:lnSpc>
              <a:spcBef>
                <a:spcPts val="1025"/>
              </a:spcBef>
              <a:spcAft>
                <a:spcPts val="0"/>
              </a:spcAft>
              <a:buClr>
                <a:srgbClr val="0E101A"/>
              </a:buClr>
              <a:buSzPct val="100000"/>
              <a:buFont typeface="Arial"/>
              <a:buChar char="-"/>
            </a:pPr>
            <a:r>
              <a:rPr lang="en-GB" sz="1800">
                <a:solidFill>
                  <a:srgbClr val="0E101A"/>
                </a:solidFill>
              </a:rPr>
              <a:t> Quality has to be addressed at every level from the raw materials, production, packaging, logistics, and product handling stages. </a:t>
            </a:r>
            <a:endParaRPr sz="1800">
              <a:solidFill>
                <a:srgbClr val="000000"/>
              </a:solidFill>
            </a:endParaRPr>
          </a:p>
          <a:p>
            <a:pPr indent="0" lvl="0" marL="0" rtl="0" algn="l">
              <a:lnSpc>
                <a:spcPct val="110000"/>
              </a:lnSpc>
              <a:spcBef>
                <a:spcPts val="1025"/>
              </a:spcBef>
              <a:spcAft>
                <a:spcPts val="0"/>
              </a:spcAft>
              <a:buClr>
                <a:schemeClr val="dk1"/>
              </a:buClr>
              <a:buSzPct val="100000"/>
              <a:buNone/>
            </a:pPr>
            <a:r>
              <a:t/>
            </a:r>
            <a:endParaRPr/>
          </a:p>
        </p:txBody>
      </p:sp>
      <p:cxnSp>
        <p:nvCxnSpPr>
          <p:cNvPr id="547" name="Google Shape;547;p27"/>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1" name="Shape 551"/>
        <p:cNvGrpSpPr/>
        <p:nvPr/>
      </p:nvGrpSpPr>
      <p:grpSpPr>
        <a:xfrm>
          <a:off x="0" y="0"/>
          <a:ext cx="0" cy="0"/>
          <a:chOff x="0" y="0"/>
          <a:chExt cx="0" cy="0"/>
        </a:xfrm>
      </p:grpSpPr>
      <p:sp>
        <p:nvSpPr>
          <p:cNvPr id="552" name="Google Shape;552;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53" name="Google Shape;553;p28"/>
          <p:cNvSpPr/>
          <p:nvPr/>
        </p:nvSpPr>
        <p:spPr>
          <a:xfrm>
            <a:off x="0" y="0"/>
            <a:ext cx="11144310"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54" name="Google Shape;554;p28"/>
          <p:cNvSpPr txBox="1"/>
          <p:nvPr>
            <p:ph idx="4294967295" type="ctrTitle"/>
          </p:nvPr>
        </p:nvSpPr>
        <p:spPr>
          <a:xfrm>
            <a:off x="1" y="182880"/>
            <a:ext cx="8880200" cy="1257301"/>
          </a:xfrm>
          <a:prstGeom prst="rect">
            <a:avLst/>
          </a:prstGeom>
          <a:noFill/>
          <a:ln>
            <a:noFill/>
          </a:ln>
        </p:spPr>
        <p:txBody>
          <a:bodyPr anchorCtr="0" anchor="ctr" bIns="45700" lIns="91425" spcFirstLastPara="1" rIns="91425" wrap="square" tIns="45700">
            <a:noAutofit/>
          </a:bodyPr>
          <a:lstStyle/>
          <a:p>
            <a:pPr indent="-234950" lvl="0" marL="234950" marR="0" rtl="0" algn="ctr">
              <a:lnSpc>
                <a:spcPct val="150000"/>
              </a:lnSpc>
              <a:spcBef>
                <a:spcPts val="0"/>
              </a:spcBef>
              <a:spcAft>
                <a:spcPts val="0"/>
              </a:spcAft>
              <a:buClr>
                <a:schemeClr val="accent1"/>
              </a:buClr>
              <a:buSzPts val="2400"/>
              <a:buFont typeface="Times New Roman"/>
              <a:buNone/>
            </a:pPr>
            <a:r>
              <a:rPr b="1" i="0" lang="en-GB" sz="2400" u="none" cap="none" strike="noStrike">
                <a:solidFill>
                  <a:schemeClr val="accent1"/>
                </a:solidFill>
                <a:latin typeface="Times New Roman"/>
                <a:ea typeface="Times New Roman"/>
                <a:cs typeface="Times New Roman"/>
                <a:sym typeface="Times New Roman"/>
              </a:rPr>
              <a:t>How to adapt to the emerging issues in Procurement of Goods, services and works </a:t>
            </a:r>
            <a:endParaRPr b="0" i="0" sz="2400" u="none" cap="none" strike="noStrike">
              <a:solidFill>
                <a:schemeClr val="accent1"/>
              </a:solidFill>
              <a:latin typeface="Arial"/>
              <a:ea typeface="Arial"/>
              <a:cs typeface="Arial"/>
              <a:sym typeface="Arial"/>
            </a:endParaRPr>
          </a:p>
        </p:txBody>
      </p:sp>
      <p:pic>
        <p:nvPicPr>
          <p:cNvPr descr="Back view of graduates in an outdoor graduation" id="555" name="Google Shape;555;p28"/>
          <p:cNvPicPr preferRelativeResize="0"/>
          <p:nvPr/>
        </p:nvPicPr>
        <p:blipFill rotWithShape="1">
          <a:blip r:embed="rId3">
            <a:alphaModFix/>
          </a:blip>
          <a:srcRect b="-4" l="9649" r="28391" t="0"/>
          <a:stretch/>
        </p:blipFill>
        <p:spPr>
          <a:xfrm>
            <a:off x="9142125" y="154479"/>
            <a:ext cx="5052061" cy="6858002"/>
          </a:xfrm>
          <a:prstGeom prst="rect">
            <a:avLst/>
          </a:prstGeom>
          <a:noFill/>
          <a:ln>
            <a:noFill/>
          </a:ln>
        </p:spPr>
      </p:pic>
      <p:sp>
        <p:nvSpPr>
          <p:cNvPr id="556" name="Google Shape;556;p28"/>
          <p:cNvSpPr txBox="1"/>
          <p:nvPr>
            <p:ph idx="1" type="body"/>
          </p:nvPr>
        </p:nvSpPr>
        <p:spPr>
          <a:xfrm>
            <a:off x="160020" y="1440180"/>
            <a:ext cx="8720181" cy="4799899"/>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50000"/>
              </a:lnSpc>
              <a:spcBef>
                <a:spcPts val="0"/>
              </a:spcBef>
              <a:spcAft>
                <a:spcPts val="0"/>
              </a:spcAft>
              <a:buClr>
                <a:srgbClr val="0E101A"/>
              </a:buClr>
              <a:buSzPts val="2000"/>
              <a:buFont typeface="Noto Sans Symbols"/>
              <a:buChar char="🕐"/>
            </a:pPr>
            <a:r>
              <a:rPr b="1" lang="en-GB" sz="2000">
                <a:solidFill>
                  <a:srgbClr val="0E101A"/>
                </a:solidFill>
              </a:rPr>
              <a:t>Data management and supply chain integration </a:t>
            </a:r>
            <a:endParaRPr sz="2000">
              <a:solidFill>
                <a:srgbClr val="000000"/>
              </a:solidFill>
            </a:endParaRPr>
          </a:p>
          <a:p>
            <a:pPr indent="-285750" lvl="0" marL="285750" marR="35560" rtl="0" algn="just">
              <a:lnSpc>
                <a:spcPct val="150000"/>
              </a:lnSpc>
              <a:spcBef>
                <a:spcPts val="1025"/>
              </a:spcBef>
              <a:spcAft>
                <a:spcPts val="0"/>
              </a:spcAft>
              <a:buClr>
                <a:srgbClr val="0E101A"/>
              </a:buClr>
              <a:buSzPts val="2000"/>
              <a:buFont typeface="Arial"/>
              <a:buChar char="•"/>
            </a:pPr>
            <a:r>
              <a:rPr lang="en-GB" sz="2000">
                <a:solidFill>
                  <a:srgbClr val="0E101A"/>
                </a:solidFill>
              </a:rPr>
              <a:t>Organisations are increasing overcoming supply chain challenges by properly managing their data and integrating their supply chains. </a:t>
            </a:r>
            <a:endParaRPr/>
          </a:p>
          <a:p>
            <a:pPr indent="-285750" lvl="0" marL="285750" marR="35560" rtl="0" algn="just">
              <a:lnSpc>
                <a:spcPct val="150000"/>
              </a:lnSpc>
              <a:spcBef>
                <a:spcPts val="1025"/>
              </a:spcBef>
              <a:spcAft>
                <a:spcPts val="0"/>
              </a:spcAft>
              <a:buClr>
                <a:srgbClr val="0E101A"/>
              </a:buClr>
              <a:buSzPts val="2000"/>
              <a:buFont typeface="Arial"/>
              <a:buChar char="•"/>
            </a:pPr>
            <a:r>
              <a:rPr lang="en-GB" sz="2000">
                <a:solidFill>
                  <a:srgbClr val="0E101A"/>
                </a:solidFill>
              </a:rPr>
              <a:t>Due to increased globalization, companies may be overwhelmed by massive data coming from their supplies and customers in different regions, which they need to manage. </a:t>
            </a:r>
            <a:endParaRPr/>
          </a:p>
          <a:p>
            <a:pPr indent="-285750" lvl="0" marL="285750" marR="35560" rtl="0" algn="just">
              <a:lnSpc>
                <a:spcPct val="150000"/>
              </a:lnSpc>
              <a:spcBef>
                <a:spcPts val="1025"/>
              </a:spcBef>
              <a:spcAft>
                <a:spcPts val="0"/>
              </a:spcAft>
              <a:buClr>
                <a:srgbClr val="0E101A"/>
              </a:buClr>
              <a:buSzPts val="2000"/>
              <a:buFont typeface="Arial"/>
              <a:buChar char="•"/>
            </a:pPr>
            <a:r>
              <a:rPr lang="en-GB" sz="2000">
                <a:solidFill>
                  <a:srgbClr val="0E101A"/>
                </a:solidFill>
              </a:rPr>
              <a:t>Information in the supply chain may differ from material prices, demand forecasting, freight bills, compliance documents, contracts with suppliers, </a:t>
            </a:r>
            <a:endParaRPr sz="2000">
              <a:solidFill>
                <a:srgbClr val="000000"/>
              </a:solidFill>
            </a:endParaRPr>
          </a:p>
          <a:p>
            <a:pPr indent="0" lvl="0" marL="0" rtl="0" algn="l">
              <a:lnSpc>
                <a:spcPct val="110000"/>
              </a:lnSpc>
              <a:spcBef>
                <a:spcPts val="1025"/>
              </a:spcBef>
              <a:spcAft>
                <a:spcPts val="0"/>
              </a:spcAft>
              <a:buClr>
                <a:schemeClr val="dk1"/>
              </a:buClr>
              <a:buSzPts val="2200"/>
              <a:buNone/>
            </a:pPr>
            <a:r>
              <a:t/>
            </a:r>
            <a:endParaRPr/>
          </a:p>
        </p:txBody>
      </p:sp>
      <p:cxnSp>
        <p:nvCxnSpPr>
          <p:cNvPr id="557" name="Google Shape;557;p28"/>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1" name="Shape 561"/>
        <p:cNvGrpSpPr/>
        <p:nvPr/>
      </p:nvGrpSpPr>
      <p:grpSpPr>
        <a:xfrm>
          <a:off x="0" y="0"/>
          <a:ext cx="0" cy="0"/>
          <a:chOff x="0" y="0"/>
          <a:chExt cx="0" cy="0"/>
        </a:xfrm>
      </p:grpSpPr>
      <p:sp>
        <p:nvSpPr>
          <p:cNvPr id="562" name="Google Shape;562;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63" name="Google Shape;563;p29"/>
          <p:cNvSpPr txBox="1"/>
          <p:nvPr>
            <p:ph idx="4294967295" type="ctrTitle"/>
          </p:nvPr>
        </p:nvSpPr>
        <p:spPr>
          <a:xfrm>
            <a:off x="1047690" y="858982"/>
            <a:ext cx="3165172"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400"/>
              <a:buFont typeface="Arial"/>
              <a:buNone/>
            </a:pPr>
            <a:r>
              <a:rPr b="0" i="0" lang="en-GB" sz="4400" u="none" cap="none" strike="noStrike">
                <a:solidFill>
                  <a:schemeClr val="dk1"/>
                </a:solidFill>
                <a:latin typeface="Arial"/>
                <a:ea typeface="Arial"/>
                <a:cs typeface="Arial"/>
                <a:sym typeface="Arial"/>
              </a:rPr>
              <a:t>Conclusion</a:t>
            </a:r>
            <a:endParaRPr/>
          </a:p>
        </p:txBody>
      </p:sp>
      <p:sp>
        <p:nvSpPr>
          <p:cNvPr id="564" name="Google Shape;564;p29"/>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565" name="Google Shape;565;p29"/>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566" name="Google Shape;566;p29"/>
          <p:cNvGrpSpPr/>
          <p:nvPr/>
        </p:nvGrpSpPr>
        <p:grpSpPr>
          <a:xfrm>
            <a:off x="4100945" y="963931"/>
            <a:ext cx="7232073" cy="3198321"/>
            <a:chOff x="0" y="769966"/>
            <a:chExt cx="7232073" cy="3198321"/>
          </a:xfrm>
        </p:grpSpPr>
        <p:sp>
          <p:nvSpPr>
            <p:cNvPr id="567" name="Google Shape;567;p29"/>
            <p:cNvSpPr/>
            <p:nvPr/>
          </p:nvSpPr>
          <p:spPr>
            <a:xfrm>
              <a:off x="0" y="769966"/>
              <a:ext cx="7232073" cy="142147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29"/>
            <p:cNvSpPr/>
            <p:nvPr/>
          </p:nvSpPr>
          <p:spPr>
            <a:xfrm>
              <a:off x="429996" y="1089798"/>
              <a:ext cx="781811" cy="78181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29"/>
            <p:cNvSpPr/>
            <p:nvPr/>
          </p:nvSpPr>
          <p:spPr>
            <a:xfrm>
              <a:off x="1641805" y="769966"/>
              <a:ext cx="5590267" cy="142147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29"/>
            <p:cNvSpPr txBox="1"/>
            <p:nvPr/>
          </p:nvSpPr>
          <p:spPr>
            <a:xfrm>
              <a:off x="1641805" y="769966"/>
              <a:ext cx="5590267" cy="1421476"/>
            </a:xfrm>
            <a:prstGeom prst="rect">
              <a:avLst/>
            </a:prstGeom>
            <a:noFill/>
            <a:ln>
              <a:noFill/>
            </a:ln>
          </p:spPr>
          <p:txBody>
            <a:bodyPr anchorCtr="0" anchor="ctr" bIns="150425" lIns="150425" spcFirstLastPara="1" rIns="150425" wrap="square" tIns="150425">
              <a:noAutofit/>
            </a:bodyPr>
            <a:lstStyle/>
            <a:p>
              <a:pPr indent="0" lvl="0" marL="0" marR="0" rtl="0" algn="l">
                <a:lnSpc>
                  <a:spcPct val="100000"/>
                </a:lnSpc>
                <a:spcBef>
                  <a:spcPts val="0"/>
                </a:spcBef>
                <a:spcAft>
                  <a:spcPts val="0"/>
                </a:spcAft>
                <a:buClr>
                  <a:schemeClr val="dk1"/>
                </a:buClr>
                <a:buSzPts val="1800"/>
                <a:buFont typeface="Arial"/>
                <a:buNone/>
              </a:pPr>
              <a:r>
                <a:rPr b="0" i="0" lang="en-GB" sz="1800" u="none" cap="none" strike="noStrike">
                  <a:solidFill>
                    <a:schemeClr val="dk1"/>
                  </a:solidFill>
                  <a:latin typeface="Arial"/>
                  <a:ea typeface="Arial"/>
                  <a:cs typeface="Arial"/>
                  <a:sym typeface="Arial"/>
                </a:rPr>
                <a:t>In conclusion, procurement management has evolved into a strategic function essential for achieving sustainable competitive advantage.</a:t>
              </a:r>
              <a:endParaRPr/>
            </a:p>
          </p:txBody>
        </p:sp>
        <p:sp>
          <p:nvSpPr>
            <p:cNvPr id="571" name="Google Shape;571;p29"/>
            <p:cNvSpPr/>
            <p:nvPr/>
          </p:nvSpPr>
          <p:spPr>
            <a:xfrm>
              <a:off x="0" y="2546811"/>
              <a:ext cx="7232073" cy="142147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29"/>
            <p:cNvSpPr/>
            <p:nvPr/>
          </p:nvSpPr>
          <p:spPr>
            <a:xfrm>
              <a:off x="429996" y="2866643"/>
              <a:ext cx="781811" cy="78181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29"/>
            <p:cNvSpPr/>
            <p:nvPr/>
          </p:nvSpPr>
          <p:spPr>
            <a:xfrm>
              <a:off x="1641805" y="2546811"/>
              <a:ext cx="5590267" cy="142147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29"/>
            <p:cNvSpPr txBox="1"/>
            <p:nvPr/>
          </p:nvSpPr>
          <p:spPr>
            <a:xfrm>
              <a:off x="1641805" y="2546811"/>
              <a:ext cx="5590267" cy="1421476"/>
            </a:xfrm>
            <a:prstGeom prst="rect">
              <a:avLst/>
            </a:prstGeom>
            <a:noFill/>
            <a:ln>
              <a:noFill/>
            </a:ln>
          </p:spPr>
          <p:txBody>
            <a:bodyPr anchorCtr="0" anchor="ctr" bIns="150425" lIns="150425" spcFirstLastPara="1" rIns="150425" wrap="square" tIns="150425">
              <a:noAutofit/>
            </a:bodyPr>
            <a:lstStyle/>
            <a:p>
              <a:pPr indent="0" lvl="0" marL="0" marR="0" rtl="0" algn="l">
                <a:lnSpc>
                  <a:spcPct val="100000"/>
                </a:lnSpc>
                <a:spcBef>
                  <a:spcPts val="0"/>
                </a:spcBef>
                <a:spcAft>
                  <a:spcPts val="0"/>
                </a:spcAft>
                <a:buClr>
                  <a:schemeClr val="dk1"/>
                </a:buClr>
                <a:buSzPts val="1800"/>
                <a:buFont typeface="Arial"/>
                <a:buNone/>
              </a:pPr>
              <a:r>
                <a:rPr b="0" i="0" lang="en-GB" sz="1800" u="none" cap="none" strike="noStrike">
                  <a:solidFill>
                    <a:schemeClr val="dk1"/>
                  </a:solidFill>
                  <a:latin typeface="Arial"/>
                  <a:ea typeface="Arial"/>
                  <a:cs typeface="Arial"/>
                  <a:sym typeface="Arial"/>
                </a:rPr>
                <a:t>Organizations must navigate emerging trends like digitalization, sustainability, and risk management while adapting agile and customer-centric approaches. </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8" name="Shape 578"/>
        <p:cNvGrpSpPr/>
        <p:nvPr/>
      </p:nvGrpSpPr>
      <p:grpSpPr>
        <a:xfrm>
          <a:off x="0" y="0"/>
          <a:ext cx="0" cy="0"/>
          <a:chOff x="0" y="0"/>
          <a:chExt cx="0" cy="0"/>
        </a:xfrm>
      </p:grpSpPr>
      <p:sp>
        <p:nvSpPr>
          <p:cNvPr id="579" name="Google Shape;579;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80" name="Google Shape;580;p30"/>
          <p:cNvSpPr txBox="1"/>
          <p:nvPr>
            <p:ph idx="4294967295" type="ctrTitle"/>
          </p:nvPr>
        </p:nvSpPr>
        <p:spPr>
          <a:xfrm>
            <a:off x="1047690" y="858982"/>
            <a:ext cx="3165172"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400"/>
              <a:buFont typeface="Arial"/>
              <a:buNone/>
            </a:pPr>
            <a:r>
              <a:rPr b="0" i="0" lang="en-GB" sz="4400" u="none" cap="none" strike="noStrike">
                <a:solidFill>
                  <a:schemeClr val="dk1"/>
                </a:solidFill>
                <a:latin typeface="Arial"/>
                <a:ea typeface="Arial"/>
                <a:cs typeface="Arial"/>
                <a:sym typeface="Arial"/>
              </a:rPr>
              <a:t>Conclusion</a:t>
            </a:r>
            <a:endParaRPr/>
          </a:p>
        </p:txBody>
      </p:sp>
      <p:sp>
        <p:nvSpPr>
          <p:cNvPr id="581" name="Google Shape;581;p30"/>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582" name="Google Shape;582;p30"/>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583" name="Google Shape;583;p30"/>
          <p:cNvGrpSpPr/>
          <p:nvPr/>
        </p:nvGrpSpPr>
        <p:grpSpPr>
          <a:xfrm>
            <a:off x="4100945" y="194543"/>
            <a:ext cx="7232073" cy="4737097"/>
            <a:chOff x="0" y="578"/>
            <a:chExt cx="7232073" cy="4737097"/>
          </a:xfrm>
        </p:grpSpPr>
        <p:sp>
          <p:nvSpPr>
            <p:cNvPr id="584" name="Google Shape;584;p30"/>
            <p:cNvSpPr/>
            <p:nvPr/>
          </p:nvSpPr>
          <p:spPr>
            <a:xfrm>
              <a:off x="0" y="578"/>
              <a:ext cx="7232073" cy="135345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0"/>
            <p:cNvSpPr/>
            <p:nvPr/>
          </p:nvSpPr>
          <p:spPr>
            <a:xfrm>
              <a:off x="409420" y="305106"/>
              <a:ext cx="744400" cy="744400"/>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0"/>
            <p:cNvSpPr/>
            <p:nvPr/>
          </p:nvSpPr>
          <p:spPr>
            <a:xfrm>
              <a:off x="1563242" y="578"/>
              <a:ext cx="5668830" cy="135345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0"/>
            <p:cNvSpPr txBox="1"/>
            <p:nvPr/>
          </p:nvSpPr>
          <p:spPr>
            <a:xfrm>
              <a:off x="1563242" y="578"/>
              <a:ext cx="5668830" cy="1353456"/>
            </a:xfrm>
            <a:prstGeom prst="rect">
              <a:avLst/>
            </a:prstGeom>
            <a:noFill/>
            <a:ln>
              <a:noFill/>
            </a:ln>
          </p:spPr>
          <p:txBody>
            <a:bodyPr anchorCtr="0" anchor="ctr" bIns="143225" lIns="143225" spcFirstLastPara="1" rIns="143225" wrap="square" tIns="14322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The shift in procurement from a cost-focused function to a value-driven process underscores the importance of strategic partnerships, resilience, and global perspectives. </a:t>
              </a:r>
              <a:endParaRPr/>
            </a:p>
          </p:txBody>
        </p:sp>
        <p:sp>
          <p:nvSpPr>
            <p:cNvPr id="588" name="Google Shape;588;p30"/>
            <p:cNvSpPr/>
            <p:nvPr/>
          </p:nvSpPr>
          <p:spPr>
            <a:xfrm>
              <a:off x="0" y="1692398"/>
              <a:ext cx="7232073" cy="135345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0"/>
            <p:cNvSpPr/>
            <p:nvPr/>
          </p:nvSpPr>
          <p:spPr>
            <a:xfrm>
              <a:off x="409420" y="1996926"/>
              <a:ext cx="744400" cy="744400"/>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0"/>
            <p:cNvSpPr/>
            <p:nvPr/>
          </p:nvSpPr>
          <p:spPr>
            <a:xfrm>
              <a:off x="1563242" y="1692398"/>
              <a:ext cx="5668830" cy="135345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0"/>
            <p:cNvSpPr txBox="1"/>
            <p:nvPr/>
          </p:nvSpPr>
          <p:spPr>
            <a:xfrm>
              <a:off x="1563242" y="1692398"/>
              <a:ext cx="5668830" cy="1353456"/>
            </a:xfrm>
            <a:prstGeom prst="rect">
              <a:avLst/>
            </a:prstGeom>
            <a:noFill/>
            <a:ln>
              <a:noFill/>
            </a:ln>
          </p:spPr>
          <p:txBody>
            <a:bodyPr anchorCtr="0" anchor="ctr" bIns="143225" lIns="143225" spcFirstLastPara="1" rIns="143225" wrap="square" tIns="14322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By prioritizing efficient procurement practices, organizations can enhance operational efficiency, reduce costs, and ensure sustainable growth</a:t>
              </a:r>
              <a:endParaRPr/>
            </a:p>
          </p:txBody>
        </p:sp>
        <p:sp>
          <p:nvSpPr>
            <p:cNvPr id="592" name="Google Shape;592;p30"/>
            <p:cNvSpPr/>
            <p:nvPr/>
          </p:nvSpPr>
          <p:spPr>
            <a:xfrm>
              <a:off x="0" y="3384219"/>
              <a:ext cx="7232073" cy="135345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0"/>
            <p:cNvSpPr/>
            <p:nvPr/>
          </p:nvSpPr>
          <p:spPr>
            <a:xfrm>
              <a:off x="409420" y="3688746"/>
              <a:ext cx="744400" cy="744400"/>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0"/>
            <p:cNvSpPr/>
            <p:nvPr/>
          </p:nvSpPr>
          <p:spPr>
            <a:xfrm>
              <a:off x="1563242" y="3384219"/>
              <a:ext cx="5668830" cy="135345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30"/>
            <p:cNvSpPr txBox="1"/>
            <p:nvPr/>
          </p:nvSpPr>
          <p:spPr>
            <a:xfrm>
              <a:off x="1563242" y="3384219"/>
              <a:ext cx="5668830" cy="1353456"/>
            </a:xfrm>
            <a:prstGeom prst="rect">
              <a:avLst/>
            </a:prstGeom>
            <a:noFill/>
            <a:ln>
              <a:noFill/>
            </a:ln>
          </p:spPr>
          <p:txBody>
            <a:bodyPr anchorCtr="0" anchor="ctr" bIns="143225" lIns="143225" spcFirstLastPara="1" rIns="143225" wrap="square" tIns="143225">
              <a:no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Arial"/>
                  <a:ea typeface="Arial"/>
                  <a:cs typeface="Arial"/>
                  <a:sym typeface="Arial"/>
                </a:rPr>
                <a:t>. </a:t>
              </a:r>
              <a:endParaRPr b="0" i="0" sz="1700" u="none" cap="none" strike="noStrike">
                <a:solidFill>
                  <a:schemeClr val="dk1"/>
                </a:solidFill>
                <a:latin typeface="Arial"/>
                <a:ea typeface="Arial"/>
                <a:cs typeface="Arial"/>
                <a:sym typeface="Arial"/>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9" name="Shape 599"/>
        <p:cNvGrpSpPr/>
        <p:nvPr/>
      </p:nvGrpSpPr>
      <p:grpSpPr>
        <a:xfrm>
          <a:off x="0" y="0"/>
          <a:ext cx="0" cy="0"/>
          <a:chOff x="0" y="0"/>
          <a:chExt cx="0" cy="0"/>
        </a:xfrm>
      </p:grpSpPr>
      <p:sp>
        <p:nvSpPr>
          <p:cNvPr id="600" name="Google Shape;600;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601" name="Google Shape;601;p31"/>
          <p:cNvSpPr txBox="1"/>
          <p:nvPr>
            <p:ph idx="4294967295" type="ctrTitle"/>
          </p:nvPr>
        </p:nvSpPr>
        <p:spPr>
          <a:xfrm>
            <a:off x="761802" y="858982"/>
            <a:ext cx="3451060" cy="5152933"/>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400"/>
              <a:buFont typeface="Arial"/>
              <a:buNone/>
            </a:pPr>
            <a:r>
              <a:rPr b="0" i="0" lang="en-GB" sz="4400" u="none" cap="none" strike="noStrike">
                <a:solidFill>
                  <a:schemeClr val="dk1"/>
                </a:solidFill>
                <a:latin typeface="Arial"/>
                <a:ea typeface="Arial"/>
                <a:cs typeface="Arial"/>
                <a:sym typeface="Arial"/>
              </a:rPr>
              <a:t>Revision questions</a:t>
            </a:r>
            <a:endParaRPr/>
          </a:p>
        </p:txBody>
      </p:sp>
      <p:sp>
        <p:nvSpPr>
          <p:cNvPr id="602" name="Google Shape;602;p31"/>
          <p:cNvSpPr/>
          <p:nvPr/>
        </p:nvSpPr>
        <p:spPr>
          <a:xfrm>
            <a:off x="4736707" y="0"/>
            <a:ext cx="7455294" cy="6858000"/>
          </a:xfrm>
          <a:prstGeom prst="rect">
            <a:avLst/>
          </a:prstGeom>
          <a:solidFill>
            <a:schemeClr val="lt1"/>
          </a:solidFill>
          <a:ln>
            <a:noFill/>
          </a:ln>
          <a:effectLst>
            <a:outerShdw blurRad="660400" sx="92000" rotWithShape="0" algn="t" dir="7980000" dist="2794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cxnSp>
        <p:nvCxnSpPr>
          <p:cNvPr id="603" name="Google Shape;603;p31"/>
          <p:cNvCxnSpPr/>
          <p:nvPr/>
        </p:nvCxnSpPr>
        <p:spPr>
          <a:xfrm>
            <a:off x="11668155" y="5641010"/>
            <a:ext cx="0" cy="599069"/>
          </a:xfrm>
          <a:prstGeom prst="straightConnector1">
            <a:avLst/>
          </a:prstGeom>
          <a:noFill/>
          <a:ln cap="flat" cmpd="sng" w="38100">
            <a:solidFill>
              <a:schemeClr val="dk1"/>
            </a:solidFill>
            <a:prstDash val="solid"/>
            <a:miter lim="800000"/>
            <a:headEnd len="sm" w="sm" type="none"/>
            <a:tailEnd len="sm" w="sm" type="none"/>
          </a:ln>
        </p:spPr>
      </p:cxnSp>
      <p:grpSp>
        <p:nvGrpSpPr>
          <p:cNvPr id="604" name="Google Shape;604;p31"/>
          <p:cNvGrpSpPr/>
          <p:nvPr/>
        </p:nvGrpSpPr>
        <p:grpSpPr>
          <a:xfrm>
            <a:off x="4114803" y="183703"/>
            <a:ext cx="7455294" cy="4592521"/>
            <a:chOff x="0" y="3593"/>
            <a:chExt cx="7455294" cy="4592521"/>
          </a:xfrm>
        </p:grpSpPr>
        <p:sp>
          <p:nvSpPr>
            <p:cNvPr id="605" name="Google Shape;605;p31"/>
            <p:cNvSpPr/>
            <p:nvPr/>
          </p:nvSpPr>
          <p:spPr>
            <a:xfrm>
              <a:off x="0" y="3593"/>
              <a:ext cx="7455294" cy="76542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1"/>
            <p:cNvSpPr/>
            <p:nvPr/>
          </p:nvSpPr>
          <p:spPr>
            <a:xfrm>
              <a:off x="231539" y="175813"/>
              <a:ext cx="420981" cy="420981"/>
            </a:xfrm>
            <a:prstGeom prst="rect">
              <a:avLst/>
            </a:prstGeom>
            <a:solidFill>
              <a:srgbClr val="B24837"/>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1"/>
            <p:cNvSpPr/>
            <p:nvPr/>
          </p:nvSpPr>
          <p:spPr>
            <a:xfrm>
              <a:off x="884060" y="3593"/>
              <a:ext cx="6571233" cy="7654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1"/>
            <p:cNvSpPr txBox="1"/>
            <p:nvPr/>
          </p:nvSpPr>
          <p:spPr>
            <a:xfrm>
              <a:off x="884060" y="3593"/>
              <a:ext cx="6571233" cy="765420"/>
            </a:xfrm>
            <a:prstGeom prst="rect">
              <a:avLst/>
            </a:prstGeom>
            <a:noFill/>
            <a:ln>
              <a:noFill/>
            </a:ln>
          </p:spPr>
          <p:txBody>
            <a:bodyPr anchorCtr="0" anchor="ctr" bIns="81000" lIns="81000" spcFirstLastPara="1" rIns="81000" wrap="square" tIns="81000">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What are the primary reasons organizations choose to outsource certain functions, and how does it contribute to their core business?</a:t>
              </a:r>
              <a:endParaRPr/>
            </a:p>
          </p:txBody>
        </p:sp>
        <p:sp>
          <p:nvSpPr>
            <p:cNvPr id="609" name="Google Shape;609;p31"/>
            <p:cNvSpPr/>
            <p:nvPr/>
          </p:nvSpPr>
          <p:spPr>
            <a:xfrm>
              <a:off x="0" y="960368"/>
              <a:ext cx="7455294" cy="76542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31"/>
            <p:cNvSpPr/>
            <p:nvPr/>
          </p:nvSpPr>
          <p:spPr>
            <a:xfrm>
              <a:off x="231539" y="1132588"/>
              <a:ext cx="420981" cy="420981"/>
            </a:xfrm>
            <a:prstGeom prst="rect">
              <a:avLst/>
            </a:prstGeom>
            <a:solidFill>
              <a:srgbClr val="C24C6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31"/>
            <p:cNvSpPr/>
            <p:nvPr/>
          </p:nvSpPr>
          <p:spPr>
            <a:xfrm>
              <a:off x="884060" y="960368"/>
              <a:ext cx="6571233" cy="7654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31"/>
            <p:cNvSpPr txBox="1"/>
            <p:nvPr/>
          </p:nvSpPr>
          <p:spPr>
            <a:xfrm>
              <a:off x="884060" y="960368"/>
              <a:ext cx="6571233" cy="765420"/>
            </a:xfrm>
            <a:prstGeom prst="rect">
              <a:avLst/>
            </a:prstGeom>
            <a:noFill/>
            <a:ln>
              <a:noFill/>
            </a:ln>
          </p:spPr>
          <p:txBody>
            <a:bodyPr anchorCtr="0" anchor="ctr" bIns="81000" lIns="81000" spcFirstLastPara="1" rIns="81000" wrap="square" tIns="81000">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How does Supplier Relationship Management (SRM) enhance procurement processes, and what challenges may arise in its implementation?</a:t>
              </a:r>
              <a:endParaRPr/>
            </a:p>
          </p:txBody>
        </p:sp>
        <p:sp>
          <p:nvSpPr>
            <p:cNvPr id="613" name="Google Shape;613;p31"/>
            <p:cNvSpPr/>
            <p:nvPr/>
          </p:nvSpPr>
          <p:spPr>
            <a:xfrm>
              <a:off x="0" y="1917143"/>
              <a:ext cx="7455294" cy="76542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31"/>
            <p:cNvSpPr/>
            <p:nvPr/>
          </p:nvSpPr>
          <p:spPr>
            <a:xfrm>
              <a:off x="231539" y="2089363"/>
              <a:ext cx="420981" cy="420981"/>
            </a:xfrm>
            <a:prstGeom prst="rect">
              <a:avLst/>
            </a:prstGeom>
            <a:solidFill>
              <a:srgbClr val="B2378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31"/>
            <p:cNvSpPr/>
            <p:nvPr/>
          </p:nvSpPr>
          <p:spPr>
            <a:xfrm>
              <a:off x="884060" y="1917143"/>
              <a:ext cx="6571233" cy="7654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31"/>
            <p:cNvSpPr txBox="1"/>
            <p:nvPr/>
          </p:nvSpPr>
          <p:spPr>
            <a:xfrm>
              <a:off x="884060" y="1917143"/>
              <a:ext cx="6571233" cy="765420"/>
            </a:xfrm>
            <a:prstGeom prst="rect">
              <a:avLst/>
            </a:prstGeom>
            <a:noFill/>
            <a:ln>
              <a:noFill/>
            </a:ln>
          </p:spPr>
          <p:txBody>
            <a:bodyPr anchorCtr="0" anchor="ctr" bIns="81000" lIns="81000" spcFirstLastPara="1" rIns="81000" wrap="square" tIns="81000">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Describe the role of digitalization in modern procurement management and outline the potential challenges of adopting e-procurement systems.</a:t>
              </a:r>
              <a:endParaRPr/>
            </a:p>
          </p:txBody>
        </p:sp>
        <p:sp>
          <p:nvSpPr>
            <p:cNvPr id="617" name="Google Shape;617;p31"/>
            <p:cNvSpPr/>
            <p:nvPr/>
          </p:nvSpPr>
          <p:spPr>
            <a:xfrm>
              <a:off x="0" y="2873919"/>
              <a:ext cx="7455294" cy="76542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1"/>
            <p:cNvSpPr/>
            <p:nvPr/>
          </p:nvSpPr>
          <p:spPr>
            <a:xfrm>
              <a:off x="231539" y="3046138"/>
              <a:ext cx="420981" cy="420981"/>
            </a:xfrm>
            <a:prstGeom prst="rect">
              <a:avLst/>
            </a:prstGeom>
            <a:solidFill>
              <a:srgbClr val="B44CC2"/>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1"/>
            <p:cNvSpPr/>
            <p:nvPr/>
          </p:nvSpPr>
          <p:spPr>
            <a:xfrm>
              <a:off x="884060" y="2873919"/>
              <a:ext cx="6571233" cy="7654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1"/>
            <p:cNvSpPr txBox="1"/>
            <p:nvPr/>
          </p:nvSpPr>
          <p:spPr>
            <a:xfrm>
              <a:off x="884060" y="2873919"/>
              <a:ext cx="6571233" cy="765420"/>
            </a:xfrm>
            <a:prstGeom prst="rect">
              <a:avLst/>
            </a:prstGeom>
            <a:noFill/>
            <a:ln>
              <a:noFill/>
            </a:ln>
          </p:spPr>
          <p:txBody>
            <a:bodyPr anchorCtr="0" anchor="ctr" bIns="81000" lIns="81000" spcFirstLastPara="1" rIns="81000" wrap="square" tIns="81000">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Discuss the significance of sustainability and ESG considerations in procurement decisions, and how organizations can balance these with cost-effectiveness.</a:t>
              </a:r>
              <a:endParaRPr/>
            </a:p>
          </p:txBody>
        </p:sp>
        <p:sp>
          <p:nvSpPr>
            <p:cNvPr id="621" name="Google Shape;621;p31"/>
            <p:cNvSpPr/>
            <p:nvPr/>
          </p:nvSpPr>
          <p:spPr>
            <a:xfrm>
              <a:off x="0" y="3830694"/>
              <a:ext cx="7455294" cy="76542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1"/>
            <p:cNvSpPr/>
            <p:nvPr/>
          </p:nvSpPr>
          <p:spPr>
            <a:xfrm>
              <a:off x="231539" y="4002913"/>
              <a:ext cx="420981" cy="420981"/>
            </a:xfrm>
            <a:prstGeom prst="rect">
              <a:avLst/>
            </a:prstGeom>
            <a:solidFill>
              <a:srgbClr val="6F37B2"/>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1"/>
            <p:cNvSpPr/>
            <p:nvPr/>
          </p:nvSpPr>
          <p:spPr>
            <a:xfrm>
              <a:off x="884060" y="3830694"/>
              <a:ext cx="6571233" cy="7654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31"/>
            <p:cNvSpPr txBox="1"/>
            <p:nvPr/>
          </p:nvSpPr>
          <p:spPr>
            <a:xfrm>
              <a:off x="884060" y="3830694"/>
              <a:ext cx="6571233" cy="765420"/>
            </a:xfrm>
            <a:prstGeom prst="rect">
              <a:avLst/>
            </a:prstGeom>
            <a:noFill/>
            <a:ln>
              <a:noFill/>
            </a:ln>
          </p:spPr>
          <p:txBody>
            <a:bodyPr anchorCtr="0" anchor="ctr" bIns="81000" lIns="81000" spcFirstLastPara="1" rIns="81000" wrap="square" tIns="81000">
              <a:noAutofit/>
            </a:bodyPr>
            <a:lstStyle/>
            <a:p>
              <a:pPr indent="0" lvl="0" marL="0" marR="0" rtl="0" algn="l">
                <a:lnSpc>
                  <a:spcPct val="100000"/>
                </a:lnSpc>
                <a:spcBef>
                  <a:spcPts val="0"/>
                </a:spcBef>
                <a:spcAft>
                  <a:spcPts val="0"/>
                </a:spcAft>
                <a:buClr>
                  <a:schemeClr val="dk1"/>
                </a:buClr>
                <a:buSzPts val="1400"/>
                <a:buFont typeface="Arial"/>
                <a:buNone/>
              </a:pPr>
              <a:r>
                <a:rPr b="0" i="0" lang="en-GB" sz="1400" u="none" cap="none" strike="noStrike">
                  <a:solidFill>
                    <a:schemeClr val="dk1"/>
                  </a:solidFill>
                  <a:latin typeface="Arial"/>
                  <a:ea typeface="Arial"/>
                  <a:cs typeface="Arial"/>
                  <a:sym typeface="Arial"/>
                </a:rPr>
                <a:t>How do global sourcing and Just-In-Time (JIT) purchasing contribute to lean supply chain operations, and what risks are associated with these practices?</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32"/>
          <p:cNvSpPr txBox="1"/>
          <p:nvPr>
            <p:ph type="ctrTitle"/>
          </p:nvPr>
        </p:nvSpPr>
        <p:spPr>
          <a:xfrm>
            <a:off x="761802" y="852055"/>
            <a:ext cx="10380572" cy="2581463"/>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chemeClr val="dk1"/>
              </a:buClr>
              <a:buSzPts val="6600"/>
              <a:buFont typeface="Arial"/>
              <a:buNone/>
            </a:pPr>
            <a:r>
              <a:t/>
            </a:r>
            <a:endParaRPr/>
          </a:p>
        </p:txBody>
      </p:sp>
      <p:sp>
        <p:nvSpPr>
          <p:cNvPr id="630" name="Google Shape;630;p32"/>
          <p:cNvSpPr txBox="1"/>
          <p:nvPr>
            <p:ph idx="1" type="subTitle"/>
          </p:nvPr>
        </p:nvSpPr>
        <p:spPr>
          <a:xfrm>
            <a:off x="761802" y="3754582"/>
            <a:ext cx="10380572" cy="2244436"/>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1"/>
              </a:buClr>
              <a:buSzPts val="6600"/>
              <a:buFont typeface="Arial"/>
              <a:buNone/>
            </a:pPr>
            <a:r>
              <a:rPr lang="en-GB" sz="6600"/>
              <a:t>END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velVTI">
  <a:themeElements>
    <a:clrScheme name="AnalogousFromRegularSeedLeftStep">
      <a:dk1>
        <a:srgbClr val="000000"/>
      </a:dk1>
      <a:lt1>
        <a:srgbClr val="FFFFFF"/>
      </a:lt1>
      <a:dk2>
        <a:srgbClr val="32271C"/>
      </a:dk2>
      <a:lt2>
        <a:srgbClr val="E2E5E8"/>
      </a:lt2>
      <a:accent1>
        <a:srgbClr val="C48E4C"/>
      </a:accent1>
      <a:accent2>
        <a:srgbClr val="B24A3A"/>
      </a:accent2>
      <a:accent3>
        <a:srgbClr val="C44C6E"/>
      </a:accent3>
      <a:accent4>
        <a:srgbClr val="B23A8E"/>
      </a:accent4>
      <a:accent5>
        <a:srgbClr val="B64CC4"/>
      </a:accent5>
      <a:accent6>
        <a:srgbClr val="723AB2"/>
      </a:accent6>
      <a:hlink>
        <a:srgbClr val="3F78B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2024-10-12T10:00:05Z</dcterms:created>
  <dc:creator>-</dc:creator>
</cp:coreProperties>
</file>