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4"/>
  </p:notesMasterIdLst>
  <p:sldIdLst>
    <p:sldId id="315" r:id="rId2"/>
    <p:sldId id="297" r:id="rId3"/>
    <p:sldId id="316" r:id="rId4"/>
    <p:sldId id="317" r:id="rId5"/>
    <p:sldId id="258" r:id="rId6"/>
    <p:sldId id="319" r:id="rId7"/>
    <p:sldId id="260" r:id="rId8"/>
    <p:sldId id="320" r:id="rId9"/>
    <p:sldId id="261" r:id="rId10"/>
    <p:sldId id="276" r:id="rId11"/>
    <p:sldId id="323" r:id="rId12"/>
    <p:sldId id="324" r:id="rId13"/>
    <p:sldId id="259" r:id="rId14"/>
    <p:sldId id="327" r:id="rId15"/>
    <p:sldId id="328" r:id="rId16"/>
    <p:sldId id="277" r:id="rId17"/>
    <p:sldId id="330" r:id="rId18"/>
    <p:sldId id="332" r:id="rId19"/>
    <p:sldId id="263" r:id="rId20"/>
    <p:sldId id="264" r:id="rId21"/>
    <p:sldId id="269" r:id="rId22"/>
    <p:sldId id="331" r:id="rId23"/>
    <p:sldId id="265" r:id="rId24"/>
    <p:sldId id="270" r:id="rId25"/>
    <p:sldId id="271" r:id="rId26"/>
    <p:sldId id="272" r:id="rId27"/>
    <p:sldId id="273" r:id="rId28"/>
    <p:sldId id="274" r:id="rId29"/>
    <p:sldId id="333" r:id="rId30"/>
    <p:sldId id="334" r:id="rId31"/>
    <p:sldId id="278" r:id="rId32"/>
    <p:sldId id="335" r:id="rId33"/>
  </p:sldIdLst>
  <p:sldSz cx="12192000" cy="6858000"/>
  <p:notesSz cx="6858000" cy="9144000"/>
  <p:defaultTextStyle>
    <a:defPPr>
      <a:defRPr lang="en-US"/>
    </a:defPPr>
    <a:lvl1pPr marL="0" algn="l" defTabSz="545465" rtl="0" eaLnBrk="1" latinLnBrk="0" hangingPunct="1">
      <a:defRPr sz="2100" kern="1200">
        <a:solidFill>
          <a:schemeClr val="tx1"/>
        </a:solidFill>
        <a:latin typeface="+mn-lt"/>
        <a:ea typeface="+mn-ea"/>
        <a:cs typeface="+mn-cs"/>
      </a:defRPr>
    </a:lvl1pPr>
    <a:lvl2pPr marL="545465" algn="l" defTabSz="545465" rtl="0" eaLnBrk="1" latinLnBrk="0" hangingPunct="1">
      <a:defRPr sz="2100" kern="1200">
        <a:solidFill>
          <a:schemeClr val="tx1"/>
        </a:solidFill>
        <a:latin typeface="+mn-lt"/>
        <a:ea typeface="+mn-ea"/>
        <a:cs typeface="+mn-cs"/>
      </a:defRPr>
    </a:lvl2pPr>
    <a:lvl3pPr marL="1090295" algn="l" defTabSz="545465" rtl="0" eaLnBrk="1" latinLnBrk="0" hangingPunct="1">
      <a:defRPr sz="2100" kern="1200">
        <a:solidFill>
          <a:schemeClr val="tx1"/>
        </a:solidFill>
        <a:latin typeface="+mn-lt"/>
        <a:ea typeface="+mn-ea"/>
        <a:cs typeface="+mn-cs"/>
      </a:defRPr>
    </a:lvl3pPr>
    <a:lvl4pPr marL="1635760" algn="l" defTabSz="545465" rtl="0" eaLnBrk="1" latinLnBrk="0" hangingPunct="1">
      <a:defRPr sz="2100" kern="1200">
        <a:solidFill>
          <a:schemeClr val="tx1"/>
        </a:solidFill>
        <a:latin typeface="+mn-lt"/>
        <a:ea typeface="+mn-ea"/>
        <a:cs typeface="+mn-cs"/>
      </a:defRPr>
    </a:lvl4pPr>
    <a:lvl5pPr marL="2180590" algn="l" defTabSz="545465" rtl="0" eaLnBrk="1" latinLnBrk="0" hangingPunct="1">
      <a:defRPr sz="2100" kern="1200">
        <a:solidFill>
          <a:schemeClr val="tx1"/>
        </a:solidFill>
        <a:latin typeface="+mn-lt"/>
        <a:ea typeface="+mn-ea"/>
        <a:cs typeface="+mn-cs"/>
      </a:defRPr>
    </a:lvl5pPr>
    <a:lvl6pPr marL="2726055" algn="l" defTabSz="545465" rtl="0" eaLnBrk="1" latinLnBrk="0" hangingPunct="1">
      <a:defRPr sz="2100" kern="1200">
        <a:solidFill>
          <a:schemeClr val="tx1"/>
        </a:solidFill>
        <a:latin typeface="+mn-lt"/>
        <a:ea typeface="+mn-ea"/>
        <a:cs typeface="+mn-cs"/>
      </a:defRPr>
    </a:lvl6pPr>
    <a:lvl7pPr marL="3271520" algn="l" defTabSz="545465" rtl="0" eaLnBrk="1" latinLnBrk="0" hangingPunct="1">
      <a:defRPr sz="2100" kern="1200">
        <a:solidFill>
          <a:schemeClr val="tx1"/>
        </a:solidFill>
        <a:latin typeface="+mn-lt"/>
        <a:ea typeface="+mn-ea"/>
        <a:cs typeface="+mn-cs"/>
      </a:defRPr>
    </a:lvl7pPr>
    <a:lvl8pPr marL="3816350" algn="l" defTabSz="545465" rtl="0" eaLnBrk="1" latinLnBrk="0" hangingPunct="1">
      <a:defRPr sz="2100" kern="1200">
        <a:solidFill>
          <a:schemeClr val="tx1"/>
        </a:solidFill>
        <a:latin typeface="+mn-lt"/>
        <a:ea typeface="+mn-ea"/>
        <a:cs typeface="+mn-cs"/>
      </a:defRPr>
    </a:lvl8pPr>
    <a:lvl9pPr marL="4361815" algn="l" defTabSz="545465"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0C1023-0D4A-4ACE-96B1-61CE58685335}" type="datetimeFigureOut">
              <a:rPr lang="en-US" smtClean="0"/>
              <a:t>9/19/2024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505292-97D5-426D-830A-F035C3B94090}"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542925" indent="0" algn="ctr">
              <a:buNone/>
              <a:defRPr>
                <a:solidFill>
                  <a:schemeClr val="tx1">
                    <a:tint val="75000"/>
                  </a:schemeClr>
                </a:solidFill>
              </a:defRPr>
            </a:lvl2pPr>
            <a:lvl3pPr marL="1086485" indent="0" algn="ctr">
              <a:buNone/>
              <a:defRPr>
                <a:solidFill>
                  <a:schemeClr val="tx1">
                    <a:tint val="75000"/>
                  </a:schemeClr>
                </a:solidFill>
              </a:defRPr>
            </a:lvl3pPr>
            <a:lvl4pPr marL="1629410" indent="0" algn="ctr">
              <a:buNone/>
              <a:defRPr>
                <a:solidFill>
                  <a:schemeClr val="tx1">
                    <a:tint val="75000"/>
                  </a:schemeClr>
                </a:solidFill>
              </a:defRPr>
            </a:lvl4pPr>
            <a:lvl5pPr marL="2172335" indent="0" algn="ctr">
              <a:buNone/>
              <a:defRPr>
                <a:solidFill>
                  <a:schemeClr val="tx1">
                    <a:tint val="75000"/>
                  </a:schemeClr>
                </a:solidFill>
              </a:defRPr>
            </a:lvl5pPr>
            <a:lvl6pPr marL="2715260" indent="0" algn="ctr">
              <a:buNone/>
              <a:defRPr>
                <a:solidFill>
                  <a:schemeClr val="tx1">
                    <a:tint val="75000"/>
                  </a:schemeClr>
                </a:solidFill>
              </a:defRPr>
            </a:lvl6pPr>
            <a:lvl7pPr marL="3258820" indent="0" algn="ctr">
              <a:buNone/>
              <a:defRPr>
                <a:solidFill>
                  <a:schemeClr val="tx1">
                    <a:tint val="75000"/>
                  </a:schemeClr>
                </a:solidFill>
              </a:defRPr>
            </a:lvl7pPr>
            <a:lvl8pPr marL="3801745" indent="0" algn="ctr">
              <a:buNone/>
              <a:defRPr>
                <a:solidFill>
                  <a:schemeClr val="tx1">
                    <a:tint val="75000"/>
                  </a:schemeClr>
                </a:solidFill>
              </a:defRPr>
            </a:lvl8pPr>
            <a:lvl9pPr marL="434467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D6EE87-EBD5-4F12-A48A-63ACA297AC8F}" type="datetimeFigureOut">
              <a:rPr lang="en-US" smtClean="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3794B-289A-4A80-97D7-111025398D45}" type="datetimeFigureOut">
              <a:rPr lang="en-US" smtClean="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780" b="1" cap="all"/>
            </a:lvl1pPr>
          </a:lstStyle>
          <a:p>
            <a:r>
              <a:rPr lang="en-US"/>
              <a:t>Click to edit Master title style</a:t>
            </a:r>
          </a:p>
        </p:txBody>
      </p:sp>
      <p:sp>
        <p:nvSpPr>
          <p:cNvPr id="3" name="Text Placeholder 2"/>
          <p:cNvSpPr>
            <a:spLocks noGrp="1"/>
          </p:cNvSpPr>
          <p:nvPr>
            <p:ph type="body" idx="1"/>
          </p:nvPr>
        </p:nvSpPr>
        <p:spPr>
          <a:xfrm>
            <a:off x="963084" y="2906714"/>
            <a:ext cx="10363200" cy="1500187"/>
          </a:xfrm>
        </p:spPr>
        <p:txBody>
          <a:bodyPr anchor="b"/>
          <a:lstStyle>
            <a:lvl1pPr marL="0" indent="0">
              <a:buNone/>
              <a:defRPr sz="2390">
                <a:solidFill>
                  <a:schemeClr val="tx1">
                    <a:tint val="75000"/>
                  </a:schemeClr>
                </a:solidFill>
              </a:defRPr>
            </a:lvl1pPr>
            <a:lvl2pPr marL="542925" indent="0">
              <a:buNone/>
              <a:defRPr sz="2090">
                <a:solidFill>
                  <a:schemeClr val="tx1">
                    <a:tint val="75000"/>
                  </a:schemeClr>
                </a:solidFill>
              </a:defRPr>
            </a:lvl2pPr>
            <a:lvl3pPr marL="1086485" indent="0">
              <a:buNone/>
              <a:defRPr sz="1895">
                <a:solidFill>
                  <a:schemeClr val="tx1">
                    <a:tint val="75000"/>
                  </a:schemeClr>
                </a:solidFill>
              </a:defRPr>
            </a:lvl3pPr>
            <a:lvl4pPr marL="1629410" indent="0">
              <a:buNone/>
              <a:defRPr sz="1695">
                <a:solidFill>
                  <a:schemeClr val="tx1">
                    <a:tint val="75000"/>
                  </a:schemeClr>
                </a:solidFill>
              </a:defRPr>
            </a:lvl4pPr>
            <a:lvl5pPr marL="2172335" indent="0">
              <a:buNone/>
              <a:defRPr sz="1695">
                <a:solidFill>
                  <a:schemeClr val="tx1">
                    <a:tint val="75000"/>
                  </a:schemeClr>
                </a:solidFill>
              </a:defRPr>
            </a:lvl5pPr>
            <a:lvl6pPr marL="2715260" indent="0">
              <a:buNone/>
              <a:defRPr sz="1695">
                <a:solidFill>
                  <a:schemeClr val="tx1">
                    <a:tint val="75000"/>
                  </a:schemeClr>
                </a:solidFill>
              </a:defRPr>
            </a:lvl6pPr>
            <a:lvl7pPr marL="3258820" indent="0">
              <a:buNone/>
              <a:defRPr sz="1695">
                <a:solidFill>
                  <a:schemeClr val="tx1">
                    <a:tint val="75000"/>
                  </a:schemeClr>
                </a:solidFill>
              </a:defRPr>
            </a:lvl7pPr>
            <a:lvl8pPr marL="3801745" indent="0">
              <a:buNone/>
              <a:defRPr sz="1695">
                <a:solidFill>
                  <a:schemeClr val="tx1">
                    <a:tint val="75000"/>
                  </a:schemeClr>
                </a:solidFill>
              </a:defRPr>
            </a:lvl8pPr>
            <a:lvl9pPr marL="4344670" indent="0">
              <a:buNone/>
              <a:defRPr sz="169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smtClean="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12801" y="1606551"/>
            <a:ext cx="7217834" cy="4543425"/>
          </a:xfrm>
        </p:spPr>
        <p:txBody>
          <a:bodyPr/>
          <a:lstStyle>
            <a:lvl1pPr>
              <a:defRPr sz="3285"/>
            </a:lvl1pPr>
            <a:lvl2pPr>
              <a:defRPr sz="2890"/>
            </a:lvl2pPr>
            <a:lvl3pPr>
              <a:defRPr sz="2390"/>
            </a:lvl3pPr>
            <a:lvl4pPr>
              <a:defRPr sz="2090"/>
            </a:lvl4pPr>
            <a:lvl5pPr>
              <a:defRPr sz="2090"/>
            </a:lvl5pPr>
            <a:lvl6pPr>
              <a:defRPr sz="2090"/>
            </a:lvl6pPr>
            <a:lvl7pPr>
              <a:defRPr sz="2090"/>
            </a:lvl7pPr>
            <a:lvl8pPr>
              <a:defRPr sz="2090"/>
            </a:lvl8pPr>
            <a:lvl9pPr>
              <a:defRPr sz="209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33834" y="1606551"/>
            <a:ext cx="7217834" cy="4543425"/>
          </a:xfrm>
        </p:spPr>
        <p:txBody>
          <a:bodyPr/>
          <a:lstStyle>
            <a:lvl1pPr>
              <a:defRPr sz="3285"/>
            </a:lvl1pPr>
            <a:lvl2pPr>
              <a:defRPr sz="2890"/>
            </a:lvl2pPr>
            <a:lvl3pPr>
              <a:defRPr sz="2390"/>
            </a:lvl3pPr>
            <a:lvl4pPr>
              <a:defRPr sz="2090"/>
            </a:lvl4pPr>
            <a:lvl5pPr>
              <a:defRPr sz="2090"/>
            </a:lvl5pPr>
            <a:lvl6pPr>
              <a:defRPr sz="2090"/>
            </a:lvl6pPr>
            <a:lvl7pPr>
              <a:defRPr sz="2090"/>
            </a:lvl7pPr>
            <a:lvl8pPr>
              <a:defRPr sz="2090"/>
            </a:lvl8pPr>
            <a:lvl9pPr>
              <a:defRPr sz="209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C6A301-0538-44EC-B09D-202E1042A48B}" type="datetimeFigureOut">
              <a:rPr lang="en-US" smtClean="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1" y="1535113"/>
            <a:ext cx="5386917" cy="639762"/>
          </a:xfrm>
        </p:spPr>
        <p:txBody>
          <a:bodyPr anchor="b"/>
          <a:lstStyle>
            <a:lvl1pPr marL="0" indent="0">
              <a:buNone/>
              <a:defRPr sz="2890" b="1"/>
            </a:lvl1pPr>
            <a:lvl2pPr marL="542925" indent="0">
              <a:buNone/>
              <a:defRPr sz="2390" b="1"/>
            </a:lvl2pPr>
            <a:lvl3pPr marL="1086485" indent="0">
              <a:buNone/>
              <a:defRPr sz="2090" b="1"/>
            </a:lvl3pPr>
            <a:lvl4pPr marL="1629410" indent="0">
              <a:buNone/>
              <a:defRPr sz="1895" b="1"/>
            </a:lvl4pPr>
            <a:lvl5pPr marL="2172335" indent="0">
              <a:buNone/>
              <a:defRPr sz="1895" b="1"/>
            </a:lvl5pPr>
            <a:lvl6pPr marL="2715260" indent="0">
              <a:buNone/>
              <a:defRPr sz="1895" b="1"/>
            </a:lvl6pPr>
            <a:lvl7pPr marL="3258820" indent="0">
              <a:buNone/>
              <a:defRPr sz="1895" b="1"/>
            </a:lvl7pPr>
            <a:lvl8pPr marL="3801745" indent="0">
              <a:buNone/>
              <a:defRPr sz="1895" b="1"/>
            </a:lvl8pPr>
            <a:lvl9pPr marL="4344670" indent="0">
              <a:buNone/>
              <a:defRPr sz="1895" b="1"/>
            </a:lvl9pPr>
          </a:lstStyle>
          <a:p>
            <a:pPr lvl="0"/>
            <a:r>
              <a:rPr lang="en-US"/>
              <a:t>Click to edit Master text styles</a:t>
            </a:r>
          </a:p>
        </p:txBody>
      </p:sp>
      <p:sp>
        <p:nvSpPr>
          <p:cNvPr id="4" name="Content Placeholder 3"/>
          <p:cNvSpPr>
            <a:spLocks noGrp="1"/>
          </p:cNvSpPr>
          <p:nvPr>
            <p:ph sz="half" idx="2"/>
          </p:nvPr>
        </p:nvSpPr>
        <p:spPr>
          <a:xfrm>
            <a:off x="609601" y="2174876"/>
            <a:ext cx="5386917" cy="3951288"/>
          </a:xfrm>
        </p:spPr>
        <p:txBody>
          <a:bodyPr/>
          <a:lstStyle>
            <a:lvl1pPr>
              <a:defRPr sz="2890"/>
            </a:lvl1pPr>
            <a:lvl2pPr>
              <a:defRPr sz="2390"/>
            </a:lvl2pPr>
            <a:lvl3pPr>
              <a:defRPr sz="2090"/>
            </a:lvl3pPr>
            <a:lvl4pPr>
              <a:defRPr sz="1895"/>
            </a:lvl4pPr>
            <a:lvl5pPr>
              <a:defRPr sz="1895"/>
            </a:lvl5pPr>
            <a:lvl6pPr>
              <a:defRPr sz="1895"/>
            </a:lvl6pPr>
            <a:lvl7pPr>
              <a:defRPr sz="1895"/>
            </a:lvl7pPr>
            <a:lvl8pPr>
              <a:defRPr sz="1895"/>
            </a:lvl8pPr>
            <a:lvl9pPr>
              <a:defRPr sz="18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890" b="1"/>
            </a:lvl1pPr>
            <a:lvl2pPr marL="542925" indent="0">
              <a:buNone/>
              <a:defRPr sz="2390" b="1"/>
            </a:lvl2pPr>
            <a:lvl3pPr marL="1086485" indent="0">
              <a:buNone/>
              <a:defRPr sz="2090" b="1"/>
            </a:lvl3pPr>
            <a:lvl4pPr marL="1629410" indent="0">
              <a:buNone/>
              <a:defRPr sz="1895" b="1"/>
            </a:lvl4pPr>
            <a:lvl5pPr marL="2172335" indent="0">
              <a:buNone/>
              <a:defRPr sz="1895" b="1"/>
            </a:lvl5pPr>
            <a:lvl6pPr marL="2715260" indent="0">
              <a:buNone/>
              <a:defRPr sz="1895" b="1"/>
            </a:lvl6pPr>
            <a:lvl7pPr marL="3258820" indent="0">
              <a:buNone/>
              <a:defRPr sz="1895" b="1"/>
            </a:lvl7pPr>
            <a:lvl8pPr marL="3801745" indent="0">
              <a:buNone/>
              <a:defRPr sz="1895" b="1"/>
            </a:lvl8pPr>
            <a:lvl9pPr marL="4344670" indent="0">
              <a:buNone/>
              <a:defRPr sz="1895" b="1"/>
            </a:lvl9pPr>
          </a:lstStyle>
          <a:p>
            <a:pPr lvl="0"/>
            <a:r>
              <a:rPr lang="en-US"/>
              <a:t>Click to edit Master text styles</a:t>
            </a:r>
          </a:p>
        </p:txBody>
      </p:sp>
      <p:sp>
        <p:nvSpPr>
          <p:cNvPr id="6" name="Content Placeholder 5"/>
          <p:cNvSpPr>
            <a:spLocks noGrp="1"/>
          </p:cNvSpPr>
          <p:nvPr>
            <p:ph sz="quarter" idx="4"/>
          </p:nvPr>
        </p:nvSpPr>
        <p:spPr>
          <a:xfrm>
            <a:off x="6193367" y="2174876"/>
            <a:ext cx="5389033" cy="3951288"/>
          </a:xfrm>
        </p:spPr>
        <p:txBody>
          <a:bodyPr/>
          <a:lstStyle>
            <a:lvl1pPr>
              <a:defRPr sz="2890"/>
            </a:lvl1pPr>
            <a:lvl2pPr>
              <a:defRPr sz="2390"/>
            </a:lvl2pPr>
            <a:lvl3pPr>
              <a:defRPr sz="2090"/>
            </a:lvl3pPr>
            <a:lvl4pPr>
              <a:defRPr sz="1895"/>
            </a:lvl4pPr>
            <a:lvl5pPr>
              <a:defRPr sz="1895"/>
            </a:lvl5pPr>
            <a:lvl6pPr>
              <a:defRPr sz="1895"/>
            </a:lvl6pPr>
            <a:lvl7pPr>
              <a:defRPr sz="1895"/>
            </a:lvl7pPr>
            <a:lvl8pPr>
              <a:defRPr sz="1895"/>
            </a:lvl8pPr>
            <a:lvl9pPr>
              <a:defRPr sz="18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89574A-8875-45EF-8EA2-3CAA0F7ABC4C}" type="datetimeFigureOut">
              <a:rPr lang="en-US" smtClean="0"/>
              <a:t>9/19/2024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F4D4C-5367-4C26-9E2B-D8088D7FCA81}" type="datetimeFigureOut">
              <a:rPr lang="en-US" smtClean="0"/>
              <a:t>9/19/2024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t>9/19/2024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1"/>
            <a:ext cx="4011084" cy="1162050"/>
          </a:xfrm>
        </p:spPr>
        <p:txBody>
          <a:bodyPr anchor="b"/>
          <a:lstStyle>
            <a:lvl1pPr algn="l">
              <a:defRPr sz="2390" b="1"/>
            </a:lvl1pPr>
          </a:lstStyle>
          <a:p>
            <a:r>
              <a:rPr lang="en-US"/>
              <a:t>Click to edit Master title style</a:t>
            </a:r>
          </a:p>
        </p:txBody>
      </p:sp>
      <p:sp>
        <p:nvSpPr>
          <p:cNvPr id="3" name="Content Placeholder 2"/>
          <p:cNvSpPr>
            <a:spLocks noGrp="1"/>
          </p:cNvSpPr>
          <p:nvPr>
            <p:ph idx="1"/>
          </p:nvPr>
        </p:nvSpPr>
        <p:spPr>
          <a:xfrm>
            <a:off x="4766733" y="273051"/>
            <a:ext cx="6815666" cy="5853113"/>
          </a:xfrm>
        </p:spPr>
        <p:txBody>
          <a:bodyPr/>
          <a:lstStyle>
            <a:lvl1pPr>
              <a:defRPr sz="3785"/>
            </a:lvl1pPr>
            <a:lvl2pPr>
              <a:defRPr sz="3285"/>
            </a:lvl2pPr>
            <a:lvl3pPr>
              <a:defRPr sz="2890"/>
            </a:lvl3pPr>
            <a:lvl4pPr>
              <a:defRPr sz="2390"/>
            </a:lvl4pPr>
            <a:lvl5pPr>
              <a:defRPr sz="2390"/>
            </a:lvl5pPr>
            <a:lvl6pPr>
              <a:defRPr sz="2390"/>
            </a:lvl6pPr>
            <a:lvl7pPr>
              <a:defRPr sz="2390"/>
            </a:lvl7pPr>
            <a:lvl8pPr>
              <a:defRPr sz="2390"/>
            </a:lvl8pPr>
            <a:lvl9pPr>
              <a:defRPr sz="239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695"/>
            </a:lvl1pPr>
            <a:lvl2pPr marL="542925" indent="0">
              <a:buNone/>
              <a:defRPr sz="1395"/>
            </a:lvl2pPr>
            <a:lvl3pPr marL="1086485" indent="0">
              <a:buNone/>
              <a:defRPr sz="1195"/>
            </a:lvl3pPr>
            <a:lvl4pPr marL="1629410" indent="0">
              <a:buNone/>
              <a:defRPr sz="1095"/>
            </a:lvl4pPr>
            <a:lvl5pPr marL="2172335" indent="0">
              <a:buNone/>
              <a:defRPr sz="1095"/>
            </a:lvl5pPr>
            <a:lvl6pPr marL="2715260" indent="0">
              <a:buNone/>
              <a:defRPr sz="1095"/>
            </a:lvl6pPr>
            <a:lvl7pPr marL="3258820" indent="0">
              <a:buNone/>
              <a:defRPr sz="1095"/>
            </a:lvl7pPr>
            <a:lvl8pPr marL="3801745" indent="0">
              <a:buNone/>
              <a:defRPr sz="1095"/>
            </a:lvl8pPr>
            <a:lvl9pPr marL="4344670" indent="0">
              <a:buNone/>
              <a:defRPr sz="1095"/>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smtClean="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39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785"/>
            </a:lvl1pPr>
            <a:lvl2pPr marL="542925" indent="0">
              <a:buNone/>
              <a:defRPr sz="3285"/>
            </a:lvl2pPr>
            <a:lvl3pPr marL="1086485" indent="0">
              <a:buNone/>
              <a:defRPr sz="2890"/>
            </a:lvl3pPr>
            <a:lvl4pPr marL="1629410" indent="0">
              <a:buNone/>
              <a:defRPr sz="2390"/>
            </a:lvl4pPr>
            <a:lvl5pPr marL="2172335" indent="0">
              <a:buNone/>
              <a:defRPr sz="2390"/>
            </a:lvl5pPr>
            <a:lvl6pPr marL="2715260" indent="0">
              <a:buNone/>
              <a:defRPr sz="2390"/>
            </a:lvl6pPr>
            <a:lvl7pPr marL="3258820" indent="0">
              <a:buNone/>
              <a:defRPr sz="2390"/>
            </a:lvl7pPr>
            <a:lvl8pPr marL="3801745" indent="0">
              <a:buNone/>
              <a:defRPr sz="2390"/>
            </a:lvl8pPr>
            <a:lvl9pPr marL="4344670" indent="0">
              <a:buNone/>
              <a:defRPr sz="239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695"/>
            </a:lvl1pPr>
            <a:lvl2pPr marL="542925" indent="0">
              <a:buNone/>
              <a:defRPr sz="1395"/>
            </a:lvl2pPr>
            <a:lvl3pPr marL="1086485" indent="0">
              <a:buNone/>
              <a:defRPr sz="1195"/>
            </a:lvl3pPr>
            <a:lvl4pPr marL="1629410" indent="0">
              <a:buNone/>
              <a:defRPr sz="1095"/>
            </a:lvl4pPr>
            <a:lvl5pPr marL="2172335" indent="0">
              <a:buNone/>
              <a:defRPr sz="1095"/>
            </a:lvl5pPr>
            <a:lvl6pPr marL="2715260" indent="0">
              <a:buNone/>
              <a:defRPr sz="1095"/>
            </a:lvl6pPr>
            <a:lvl7pPr marL="3258820" indent="0">
              <a:buNone/>
              <a:defRPr sz="1095"/>
            </a:lvl7pPr>
            <a:lvl8pPr marL="3801745" indent="0">
              <a:buNone/>
              <a:defRPr sz="1095"/>
            </a:lvl8pPr>
            <a:lvl9pPr marL="4344670" indent="0">
              <a:buNone/>
              <a:defRPr sz="1095"/>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CD73815-2707-4475-8F1A-B873CB631BB4}" type="datetimeFigureOut">
              <a:rPr lang="en-US" smtClean="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91951" y="276226"/>
            <a:ext cx="3659716" cy="58737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12801" y="276226"/>
            <a:ext cx="10775951" cy="5873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4AFB99-0EAB-4182-AFF8-E214C82A68F6}" type="datetimeFigureOut">
              <a:rPr lang="en-US" smtClean="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1" y="274638"/>
            <a:ext cx="10972800" cy="1143000"/>
          </a:xfrm>
          <a:prstGeom prst="rect">
            <a:avLst/>
          </a:prstGeom>
        </p:spPr>
        <p:txBody>
          <a:bodyPr vert="horz" lIns="109042" tIns="54521" rIns="109042" bIns="54521" rtlCol="0" anchor="ctr">
            <a:normAutofit/>
          </a:bodyPr>
          <a:lstStyle/>
          <a:p>
            <a:r>
              <a:rPr lang="en-US"/>
              <a:t>Click to edit Master title style</a:t>
            </a:r>
          </a:p>
        </p:txBody>
      </p:sp>
      <p:sp>
        <p:nvSpPr>
          <p:cNvPr id="3" name="Text Placeholder 2"/>
          <p:cNvSpPr>
            <a:spLocks noGrp="1"/>
          </p:cNvSpPr>
          <p:nvPr>
            <p:ph type="body" idx="1"/>
          </p:nvPr>
        </p:nvSpPr>
        <p:spPr>
          <a:xfrm>
            <a:off x="609601" y="1600201"/>
            <a:ext cx="10972800" cy="4525963"/>
          </a:xfrm>
          <a:prstGeom prst="rect">
            <a:avLst/>
          </a:prstGeom>
        </p:spPr>
        <p:txBody>
          <a:bodyPr vert="horz" lIns="109042" tIns="54521" rIns="109042" bIns="5452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109042" tIns="54521" rIns="109042" bIns="54521" rtlCol="0" anchor="ctr"/>
          <a:lstStyle>
            <a:lvl1pPr algn="l">
              <a:defRPr sz="1395">
                <a:solidFill>
                  <a:schemeClr val="tx1">
                    <a:tint val="75000"/>
                  </a:schemeClr>
                </a:solidFill>
              </a:defRPr>
            </a:lvl1pPr>
          </a:lstStyle>
          <a:p>
            <a:fld id="{90298CD5-6C1E-4009-B41F-6DF62E31D3BE}" type="datetimeFigureOut">
              <a:rPr lang="en-US" smtClean="0"/>
              <a:t>9/19/2024</a:t>
            </a:fld>
            <a:endParaRPr lang="en-US" dirty="0"/>
          </a:p>
        </p:txBody>
      </p:sp>
      <p:sp>
        <p:nvSpPr>
          <p:cNvPr id="5" name="Footer Placeholder 4"/>
          <p:cNvSpPr>
            <a:spLocks noGrp="1"/>
          </p:cNvSpPr>
          <p:nvPr>
            <p:ph type="ftr" sz="quarter" idx="3"/>
          </p:nvPr>
        </p:nvSpPr>
        <p:spPr>
          <a:xfrm>
            <a:off x="4165601" y="6356350"/>
            <a:ext cx="3860800" cy="365125"/>
          </a:xfrm>
          <a:prstGeom prst="rect">
            <a:avLst/>
          </a:prstGeom>
        </p:spPr>
        <p:txBody>
          <a:bodyPr vert="horz" lIns="109042" tIns="54521" rIns="109042" bIns="54521" rtlCol="0" anchor="ctr"/>
          <a:lstStyle>
            <a:lvl1pPr algn="ctr">
              <a:defRPr sz="139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109042" tIns="54521" rIns="109042" bIns="54521" rtlCol="0" anchor="ctr"/>
          <a:lstStyle>
            <a:lvl1pPr algn="r">
              <a:defRPr sz="1395">
                <a:solidFill>
                  <a:schemeClr val="tx1">
                    <a:tint val="75000"/>
                  </a:schemeClr>
                </a:solidFill>
              </a:defRPr>
            </a:lvl1pPr>
          </a:lstStyle>
          <a:p>
            <a:fld id="{4FAB73BC-B049-4115-A692-8D63A059BFB8}"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42925" rtl="0" eaLnBrk="1" latinLnBrk="0" hangingPunct="1">
        <a:spcBef>
          <a:spcPct val="0"/>
        </a:spcBef>
        <a:buNone/>
        <a:defRPr sz="5180" kern="1200">
          <a:solidFill>
            <a:schemeClr val="tx1"/>
          </a:solidFill>
          <a:latin typeface="+mj-lt"/>
          <a:ea typeface="+mj-ea"/>
          <a:cs typeface="+mj-cs"/>
        </a:defRPr>
      </a:lvl1pPr>
    </p:titleStyle>
    <p:bodyStyle>
      <a:lvl1pPr marL="407035" indent="-407035" algn="l" defTabSz="542925" rtl="0" eaLnBrk="1" latinLnBrk="0" hangingPunct="1">
        <a:spcBef>
          <a:spcPct val="20000"/>
        </a:spcBef>
        <a:buFont typeface="Arial" panose="020B0604020202020204"/>
        <a:buChar char="•"/>
        <a:defRPr sz="3785" kern="1200">
          <a:solidFill>
            <a:schemeClr val="tx1"/>
          </a:solidFill>
          <a:latin typeface="+mn-lt"/>
          <a:ea typeface="+mn-ea"/>
          <a:cs typeface="+mn-cs"/>
        </a:defRPr>
      </a:lvl1pPr>
      <a:lvl2pPr marL="882650" indent="-339725" algn="l" defTabSz="542925" rtl="0" eaLnBrk="1" latinLnBrk="0" hangingPunct="1">
        <a:spcBef>
          <a:spcPct val="20000"/>
        </a:spcBef>
        <a:buFont typeface="Arial" panose="020B0604020202020204"/>
        <a:buChar char="–"/>
        <a:defRPr sz="3285" kern="1200">
          <a:solidFill>
            <a:schemeClr val="tx1"/>
          </a:solidFill>
          <a:latin typeface="+mn-lt"/>
          <a:ea typeface="+mn-ea"/>
          <a:cs typeface="+mn-cs"/>
        </a:defRPr>
      </a:lvl2pPr>
      <a:lvl3pPr marL="1357630" indent="-271780" algn="l" defTabSz="542925" rtl="0" eaLnBrk="1" latinLnBrk="0" hangingPunct="1">
        <a:spcBef>
          <a:spcPct val="20000"/>
        </a:spcBef>
        <a:buFont typeface="Arial" panose="020B0604020202020204"/>
        <a:buChar char="•"/>
        <a:defRPr sz="2890" kern="1200">
          <a:solidFill>
            <a:schemeClr val="tx1"/>
          </a:solidFill>
          <a:latin typeface="+mn-lt"/>
          <a:ea typeface="+mn-ea"/>
          <a:cs typeface="+mn-cs"/>
        </a:defRPr>
      </a:lvl3pPr>
      <a:lvl4pPr marL="190055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4pPr>
      <a:lvl5pPr marL="244411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5pPr>
      <a:lvl6pPr marL="298704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6pPr>
      <a:lvl7pPr marL="352996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7pPr>
      <a:lvl8pPr marL="407289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8pPr>
      <a:lvl9pPr marL="461645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9pPr>
    </p:bodyStyle>
    <p:otherStyle>
      <a:defPPr>
        <a:defRPr lang="en-US"/>
      </a:defPPr>
      <a:lvl1pPr marL="0" algn="l" defTabSz="542925" rtl="0" eaLnBrk="1" latinLnBrk="0" hangingPunct="1">
        <a:defRPr sz="2090" kern="1200">
          <a:solidFill>
            <a:schemeClr val="tx1"/>
          </a:solidFill>
          <a:latin typeface="+mn-lt"/>
          <a:ea typeface="+mn-ea"/>
          <a:cs typeface="+mn-cs"/>
        </a:defRPr>
      </a:lvl1pPr>
      <a:lvl2pPr marL="542925" algn="l" defTabSz="542925" rtl="0" eaLnBrk="1" latinLnBrk="0" hangingPunct="1">
        <a:defRPr sz="2090" kern="1200">
          <a:solidFill>
            <a:schemeClr val="tx1"/>
          </a:solidFill>
          <a:latin typeface="+mn-lt"/>
          <a:ea typeface="+mn-ea"/>
          <a:cs typeface="+mn-cs"/>
        </a:defRPr>
      </a:lvl2pPr>
      <a:lvl3pPr marL="1086485" algn="l" defTabSz="542925" rtl="0" eaLnBrk="1" latinLnBrk="0" hangingPunct="1">
        <a:defRPr sz="2090" kern="1200">
          <a:solidFill>
            <a:schemeClr val="tx1"/>
          </a:solidFill>
          <a:latin typeface="+mn-lt"/>
          <a:ea typeface="+mn-ea"/>
          <a:cs typeface="+mn-cs"/>
        </a:defRPr>
      </a:lvl3pPr>
      <a:lvl4pPr marL="1629410" algn="l" defTabSz="542925" rtl="0" eaLnBrk="1" latinLnBrk="0" hangingPunct="1">
        <a:defRPr sz="2090" kern="1200">
          <a:solidFill>
            <a:schemeClr val="tx1"/>
          </a:solidFill>
          <a:latin typeface="+mn-lt"/>
          <a:ea typeface="+mn-ea"/>
          <a:cs typeface="+mn-cs"/>
        </a:defRPr>
      </a:lvl4pPr>
      <a:lvl5pPr marL="2172335" algn="l" defTabSz="542925" rtl="0" eaLnBrk="1" latinLnBrk="0" hangingPunct="1">
        <a:defRPr sz="2090" kern="1200">
          <a:solidFill>
            <a:schemeClr val="tx1"/>
          </a:solidFill>
          <a:latin typeface="+mn-lt"/>
          <a:ea typeface="+mn-ea"/>
          <a:cs typeface="+mn-cs"/>
        </a:defRPr>
      </a:lvl5pPr>
      <a:lvl6pPr marL="2715260" algn="l" defTabSz="542925" rtl="0" eaLnBrk="1" latinLnBrk="0" hangingPunct="1">
        <a:defRPr sz="2090" kern="1200">
          <a:solidFill>
            <a:schemeClr val="tx1"/>
          </a:solidFill>
          <a:latin typeface="+mn-lt"/>
          <a:ea typeface="+mn-ea"/>
          <a:cs typeface="+mn-cs"/>
        </a:defRPr>
      </a:lvl6pPr>
      <a:lvl7pPr marL="3258820" algn="l" defTabSz="542925" rtl="0" eaLnBrk="1" latinLnBrk="0" hangingPunct="1">
        <a:defRPr sz="2090" kern="1200">
          <a:solidFill>
            <a:schemeClr val="tx1"/>
          </a:solidFill>
          <a:latin typeface="+mn-lt"/>
          <a:ea typeface="+mn-ea"/>
          <a:cs typeface="+mn-cs"/>
        </a:defRPr>
      </a:lvl7pPr>
      <a:lvl8pPr marL="3801745" algn="l" defTabSz="542925" rtl="0" eaLnBrk="1" latinLnBrk="0" hangingPunct="1">
        <a:defRPr sz="2090" kern="1200">
          <a:solidFill>
            <a:schemeClr val="tx1"/>
          </a:solidFill>
          <a:latin typeface="+mn-lt"/>
          <a:ea typeface="+mn-ea"/>
          <a:cs typeface="+mn-cs"/>
        </a:defRPr>
      </a:lvl8pPr>
      <a:lvl9pPr marL="4344670" algn="l" defTabSz="542925" rtl="0" eaLnBrk="1" latinLnBrk="0" hangingPunct="1">
        <a:defRPr sz="20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br>
              <a:rPr kumimoji="0" lang="en-US" altLang="en-US"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Content Placeholder 5"/>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1</a:t>
            </a:r>
          </a:p>
          <a:p>
            <a:pPr marL="0" indent="0" algn="ctr">
              <a:buNone/>
            </a:pPr>
            <a:r>
              <a:rPr lang="en-US" sz="3600" b="1" dirty="0">
                <a:latin typeface="Times New Roman" panose="02020603050405020304" pitchFamily="18" charset="0"/>
                <a:cs typeface="Times New Roman" panose="02020603050405020304" pitchFamily="18" charset="0"/>
              </a:rPr>
              <a:t>Overview of Biometrics </a:t>
            </a: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Lecture learning outcomes</a:t>
            </a:r>
          </a:p>
        </p:txBody>
      </p:sp>
      <p:sp>
        <p:nvSpPr>
          <p:cNvPr id="3" name="Content Placeholder 2"/>
          <p:cNvSpPr>
            <a:spLocks noGrp="1"/>
          </p:cNvSpPr>
          <p:nvPr>
            <p:ph idx="1"/>
          </p:nvPr>
        </p:nvSpPr>
        <p:spPr>
          <a:xfrm>
            <a:off x="1205948" y="1825625"/>
            <a:ext cx="10147852" cy="4351338"/>
          </a:xfrm>
        </p:spPr>
        <p:txBody>
          <a:bodyPr rtlCol="0">
            <a:normAutofit fontScale="85000" lnSpcReduction="10000"/>
          </a:bodyPr>
          <a:lstStyle/>
          <a:p>
            <a:pPr marL="118745" indent="0" algn="just">
              <a:lnSpc>
                <a:spcPct val="150000"/>
              </a:lnSpc>
              <a:spcBef>
                <a:spcPts val="0"/>
              </a:spcBef>
              <a:buNone/>
              <a:defRPr/>
            </a:pPr>
            <a:r>
              <a:rPr lang="en-US" dirty="0"/>
              <a:t>At the end of the lecture you will be able to:</a:t>
            </a:r>
          </a:p>
          <a:p>
            <a:pPr marL="690245" indent="-571500" algn="just">
              <a:lnSpc>
                <a:spcPct val="150000"/>
              </a:lnSpc>
              <a:spcBef>
                <a:spcPts val="0"/>
              </a:spcBef>
              <a:buFont typeface="+mj-lt"/>
              <a:buAutoNum type="romanLcPeriod"/>
              <a:defRPr/>
            </a:pPr>
            <a:r>
              <a:rPr lang="en-US" dirty="0"/>
              <a:t>Understand the history of biometrics </a:t>
            </a:r>
          </a:p>
          <a:p>
            <a:pPr marL="690245" indent="-571500" algn="just">
              <a:lnSpc>
                <a:spcPct val="150000"/>
              </a:lnSpc>
              <a:spcBef>
                <a:spcPts val="0"/>
              </a:spcBef>
              <a:buFont typeface="+mj-lt"/>
              <a:buAutoNum type="romanLcPeriod"/>
              <a:defRPr/>
            </a:pPr>
            <a:r>
              <a:rPr lang="en-US" dirty="0"/>
              <a:t>Establish why we need biometrics and its shortcomings.</a:t>
            </a:r>
          </a:p>
          <a:p>
            <a:pPr marL="690245" indent="-571500" algn="just">
              <a:lnSpc>
                <a:spcPct val="150000"/>
              </a:lnSpc>
              <a:spcBef>
                <a:spcPts val="0"/>
              </a:spcBef>
              <a:buFont typeface="+mj-lt"/>
              <a:buAutoNum type="romanLcPeriod"/>
              <a:defRPr/>
            </a:pPr>
            <a:r>
              <a:rPr lang="en-US" dirty="0"/>
              <a:t>Identify example of biometrics in real life scenarios.</a:t>
            </a:r>
          </a:p>
          <a:p>
            <a:pPr marL="690245" indent="-571500" algn="just">
              <a:lnSpc>
                <a:spcPct val="150000"/>
              </a:lnSpc>
              <a:spcBef>
                <a:spcPts val="0"/>
              </a:spcBef>
              <a:buFont typeface="+mj-lt"/>
              <a:buAutoNum type="romanLcPeriod"/>
              <a:defRPr/>
            </a:pPr>
            <a:r>
              <a:rPr lang="en-US" dirty="0"/>
              <a:t>Discuss various application of biometrics. </a:t>
            </a:r>
          </a:p>
          <a:p>
            <a:pPr marL="118745"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67500" lnSpcReduction="20000"/>
          </a:bodyPr>
          <a:lstStyle/>
          <a:p>
            <a:pPr marL="118745" indent="0" algn="just">
              <a:lnSpc>
                <a:spcPct val="150000"/>
              </a:lnSpc>
              <a:spcBef>
                <a:spcPts val="0"/>
              </a:spcBef>
              <a:buNone/>
              <a:defRPr/>
            </a:pPr>
            <a:r>
              <a:rPr lang="en-US" dirty="0"/>
              <a:t>The main areas of focus in this presentation include:</a:t>
            </a:r>
          </a:p>
          <a:p>
            <a:pPr marL="975995" indent="-857250" algn="just">
              <a:lnSpc>
                <a:spcPct val="150000"/>
              </a:lnSpc>
              <a:spcBef>
                <a:spcPts val="0"/>
              </a:spcBef>
              <a:buFont typeface="+mj-lt"/>
              <a:buAutoNum type="romanLcPeriod"/>
              <a:defRPr/>
            </a:pPr>
            <a:r>
              <a:rPr lang="en-US" dirty="0"/>
              <a:t>Introduction </a:t>
            </a:r>
          </a:p>
          <a:p>
            <a:pPr marL="975995" indent="-857250" algn="just">
              <a:lnSpc>
                <a:spcPct val="150000"/>
              </a:lnSpc>
              <a:spcBef>
                <a:spcPts val="0"/>
              </a:spcBef>
              <a:buFont typeface="+mj-lt"/>
              <a:buAutoNum type="romanLcPeriod"/>
              <a:defRPr/>
            </a:pPr>
            <a:r>
              <a:rPr lang="en-US" dirty="0"/>
              <a:t>Biometrics </a:t>
            </a:r>
          </a:p>
          <a:p>
            <a:pPr marL="975995" indent="-857250" algn="just">
              <a:lnSpc>
                <a:spcPct val="150000"/>
              </a:lnSpc>
              <a:spcBef>
                <a:spcPts val="0"/>
              </a:spcBef>
              <a:buFont typeface="+mj-lt"/>
              <a:buAutoNum type="romanLcPeriod"/>
              <a:defRPr/>
            </a:pPr>
            <a:r>
              <a:rPr lang="en-US" dirty="0"/>
              <a:t>Authentication vs Verification </a:t>
            </a:r>
          </a:p>
          <a:p>
            <a:pPr marL="975995" indent="-857250" algn="just">
              <a:lnSpc>
                <a:spcPct val="150000"/>
              </a:lnSpc>
              <a:spcBef>
                <a:spcPts val="0"/>
              </a:spcBef>
              <a:buFont typeface="+mj-lt"/>
              <a:buAutoNum type="romanLcPeriod"/>
              <a:defRPr/>
            </a:pPr>
            <a:r>
              <a:rPr lang="en-US" dirty="0"/>
              <a:t>Examples of biometrics  </a:t>
            </a:r>
          </a:p>
          <a:p>
            <a:pPr marL="975995" indent="-857250" algn="just">
              <a:lnSpc>
                <a:spcPct val="150000"/>
              </a:lnSpc>
              <a:spcBef>
                <a:spcPts val="0"/>
              </a:spcBef>
              <a:buFont typeface="+mj-lt"/>
              <a:buAutoNum type="romanLcPeriod"/>
              <a:defRPr/>
            </a:pPr>
            <a:r>
              <a:rPr lang="en-US" dirty="0"/>
              <a:t>Issues and concerns </a:t>
            </a:r>
          </a:p>
          <a:p>
            <a:pPr marL="975995" indent="-857250" algn="just">
              <a:lnSpc>
                <a:spcPct val="150000"/>
              </a:lnSpc>
              <a:spcBef>
                <a:spcPts val="0"/>
              </a:spcBef>
              <a:buFont typeface="+mj-lt"/>
              <a:buAutoNum type="romanLcPeriod"/>
              <a:defRPr/>
            </a:pPr>
            <a:r>
              <a:rPr lang="en-US" dirty="0"/>
              <a:t>Application of biometrics </a:t>
            </a:r>
          </a:p>
          <a:p>
            <a:pPr marL="975995" indent="-857250" algn="just">
              <a:lnSpc>
                <a:spcPct val="150000"/>
              </a:lnSpc>
              <a:spcBef>
                <a:spcPts val="0"/>
              </a:spcBef>
              <a:buFont typeface="+mj-lt"/>
              <a:buAutoNum type="romanLcPeriod"/>
              <a:defRPr/>
            </a:pPr>
            <a:r>
              <a:rPr lang="en-US" dirty="0"/>
              <a:t>Advantages and disadvantages of biometric system</a:t>
            </a:r>
          </a:p>
          <a:p>
            <a:pPr marL="975995" indent="-857250" algn="just">
              <a:lnSpc>
                <a:spcPct val="150000"/>
              </a:lnSpc>
              <a:spcBef>
                <a:spcPts val="0"/>
              </a:spcBef>
              <a:buFont typeface="+mj-lt"/>
              <a:buAutoNum type="romanLcPeriod"/>
              <a:defRPr/>
            </a:pPr>
            <a:endParaRPr lang="en-US" dirty="0"/>
          </a:p>
          <a:p>
            <a:pPr marL="118745" indent="0">
              <a:spcBef>
                <a:spcPts val="0"/>
              </a:spcBef>
              <a:buNone/>
              <a:defRPr/>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1. Introduction   </a:t>
            </a:r>
          </a:p>
        </p:txBody>
      </p:sp>
      <p:sp>
        <p:nvSpPr>
          <p:cNvPr id="3" name="Content Placeholder 2"/>
          <p:cNvSpPr>
            <a:spLocks noGrp="1"/>
          </p:cNvSpPr>
          <p:nvPr>
            <p:ph idx="1"/>
          </p:nvPr>
        </p:nvSpPr>
        <p:spPr>
          <a:xfrm>
            <a:off x="1457739" y="1690689"/>
            <a:ext cx="8786191" cy="4961902"/>
          </a:xfrm>
        </p:spPr>
        <p:txBody>
          <a:bodyPr rtlCol="0">
            <a:normAutofit fontScale="55000" lnSpcReduction="20000"/>
          </a:bodyPr>
          <a:lstStyle/>
          <a:p>
            <a:pPr marL="118745" indent="0" algn="just">
              <a:lnSpc>
                <a:spcPct val="220000"/>
              </a:lnSpc>
              <a:spcBef>
                <a:spcPts val="0"/>
              </a:spcBef>
              <a:buNone/>
              <a:defRPr/>
            </a:pPr>
            <a:r>
              <a:rPr lang="en-US" dirty="0">
                <a:solidFill>
                  <a:srgbClr val="FF0000"/>
                </a:solidFill>
                <a:latin typeface="Times New Roman" panose="02020603050405020304" pitchFamily="18" charset="0"/>
                <a:cs typeface="Times New Roman" panose="02020603050405020304" pitchFamily="18" charset="0"/>
              </a:rPr>
              <a:t>People identification </a:t>
            </a:r>
            <a:r>
              <a:rPr lang="en-US" dirty="0">
                <a:latin typeface="Times New Roman" panose="02020603050405020304" pitchFamily="18" charset="0"/>
                <a:cs typeface="Times New Roman" panose="02020603050405020304" pitchFamily="18" charset="0"/>
              </a:rPr>
              <a:t>is a critical process in both physical and digital environments, ensuring security, personalization, and access control. </a:t>
            </a:r>
          </a:p>
          <a:p>
            <a:pPr marL="118745" indent="0" algn="just">
              <a:lnSpc>
                <a:spcPct val="220000"/>
              </a:lnSpc>
              <a:spcBef>
                <a:spcPts val="0"/>
              </a:spcBef>
              <a:buNone/>
              <a:defRPr/>
            </a:pPr>
            <a:r>
              <a:rPr lang="en-US" dirty="0">
                <a:latin typeface="Times New Roman" panose="02020603050405020304" pitchFamily="18" charset="0"/>
                <a:cs typeface="Times New Roman" panose="02020603050405020304" pitchFamily="18" charset="0"/>
              </a:rPr>
              <a:t>It involves verifying or recognizing individuals based on specific identifiers, which can range from </a:t>
            </a:r>
            <a:r>
              <a:rPr lang="en-US" dirty="0">
                <a:solidFill>
                  <a:srgbClr val="FF0000"/>
                </a:solidFill>
                <a:latin typeface="Times New Roman" panose="02020603050405020304" pitchFamily="18" charset="0"/>
                <a:cs typeface="Times New Roman" panose="02020603050405020304" pitchFamily="18" charset="0"/>
              </a:rPr>
              <a:t>traditional methods like ID cards and passwords </a:t>
            </a:r>
            <a:r>
              <a:rPr lang="en-US" dirty="0">
                <a:latin typeface="Times New Roman" panose="02020603050405020304" pitchFamily="18" charset="0"/>
                <a:cs typeface="Times New Roman" panose="02020603050405020304" pitchFamily="18" charset="0"/>
              </a:rPr>
              <a:t>to more </a:t>
            </a:r>
            <a:r>
              <a:rPr lang="en-US" dirty="0">
                <a:solidFill>
                  <a:srgbClr val="FF0000"/>
                </a:solidFill>
                <a:latin typeface="Times New Roman" panose="02020603050405020304" pitchFamily="18" charset="0"/>
                <a:cs typeface="Times New Roman" panose="02020603050405020304" pitchFamily="18" charset="0"/>
              </a:rPr>
              <a:t>advanced technologies like biometrics</a:t>
            </a:r>
            <a:r>
              <a:rPr lang="en-US" dirty="0">
                <a:latin typeface="Times New Roman" panose="02020603050405020304" pitchFamily="18" charset="0"/>
                <a:cs typeface="Times New Roman" panose="02020603050405020304" pitchFamily="18" charset="0"/>
              </a:rPr>
              <a:t>. </a:t>
            </a:r>
          </a:p>
          <a:p>
            <a:pPr marL="118745" indent="0" algn="just">
              <a:lnSpc>
                <a:spcPct val="220000"/>
              </a:lnSpc>
              <a:spcBef>
                <a:spcPts val="0"/>
              </a:spcBef>
              <a:buNone/>
              <a:defRPr/>
            </a:pPr>
            <a:r>
              <a:rPr lang="en-US" dirty="0">
                <a:latin typeface="Times New Roman" panose="02020603050405020304" pitchFamily="18" charset="0"/>
                <a:cs typeface="Times New Roman" panose="02020603050405020304" pitchFamily="18" charset="0"/>
              </a:rPr>
              <a:t>The importance of people identification is growing as societies and systems become more interconnected and reliant on technology.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Content Placeholder 11"/>
          <p:cNvSpPr>
            <a:spLocks noGrp="1"/>
          </p:cNvSpPr>
          <p:nvPr>
            <p:ph idx="1"/>
          </p:nvPr>
        </p:nvSpPr>
        <p:spPr>
          <a:xfrm>
            <a:off x="1828799" y="1590261"/>
            <a:ext cx="9693965" cy="4187687"/>
          </a:xfrm>
        </p:spPr>
        <p:txBody>
          <a:bodyPr>
            <a:noAutofit/>
          </a:bodyPr>
          <a:lstStyle/>
          <a:p>
            <a:pPr>
              <a:lnSpc>
                <a:spcPct val="150000"/>
              </a:lnSpc>
              <a:buFont typeface="Arial" panose="020B0604020202020204" pitchFamily="34" charset="0"/>
              <a:buChar char="•"/>
            </a:pPr>
            <a:endParaRPr lang="en-US" sz="2400" dirty="0">
              <a:solidFill>
                <a:srgbClr val="FF0000"/>
              </a:solidFill>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sz="2400" dirty="0">
                <a:solidFill>
                  <a:srgbClr val="FF0000"/>
                </a:solidFill>
                <a:latin typeface="Times New Roman" panose="02020603050405020304" pitchFamily="18" charset="0"/>
                <a:cs typeface="Times New Roman" panose="02020603050405020304" pitchFamily="18" charset="0"/>
              </a:rPr>
              <a:t>Token based: </a:t>
            </a:r>
            <a:r>
              <a:rPr lang="en-US" sz="2400" dirty="0">
                <a:latin typeface="Times New Roman" panose="02020603050405020304" pitchFamily="18" charset="0"/>
                <a:cs typeface="Times New Roman" panose="02020603050405020304" pitchFamily="18" charset="0"/>
              </a:rPr>
              <a:t>something that you POSSESS, e.g. an ID card with photo, a key, an access card.</a:t>
            </a:r>
          </a:p>
          <a:p>
            <a:pPr>
              <a:lnSpc>
                <a:spcPct val="150000"/>
              </a:lnSpc>
              <a:buFont typeface="Arial" panose="020B0604020202020204" pitchFamily="34" charset="0"/>
              <a:buChar char="•"/>
            </a:pPr>
            <a:r>
              <a:rPr lang="en-US" sz="2400" dirty="0">
                <a:solidFill>
                  <a:srgbClr val="FF0000"/>
                </a:solidFill>
                <a:latin typeface="Times New Roman" panose="02020603050405020304" pitchFamily="18" charset="0"/>
                <a:cs typeface="Times New Roman" panose="02020603050405020304" pitchFamily="18" charset="0"/>
              </a:rPr>
              <a:t>Knowledge based </a:t>
            </a:r>
            <a:r>
              <a:rPr lang="en-US" sz="2400" dirty="0">
                <a:latin typeface="Times New Roman" panose="02020603050405020304" pitchFamily="18" charset="0"/>
                <a:cs typeface="Times New Roman" panose="02020603050405020304" pitchFamily="18" charset="0"/>
              </a:rPr>
              <a:t>: something that you KNOW, e.g. a password, a PIN. </a:t>
            </a:r>
          </a:p>
          <a:p>
            <a:pPr>
              <a:lnSpc>
                <a:spcPct val="150000"/>
              </a:lnSpc>
              <a:buFont typeface="Arial" panose="020B0604020202020204" pitchFamily="34" charset="0"/>
              <a:buChar char="•"/>
            </a:pPr>
            <a:r>
              <a:rPr lang="en-US" sz="2400" dirty="0">
                <a:solidFill>
                  <a:srgbClr val="FF0000"/>
                </a:solidFill>
                <a:latin typeface="Times New Roman" panose="02020603050405020304" pitchFamily="18" charset="0"/>
                <a:cs typeface="Times New Roman" panose="02020603050405020304" pitchFamily="18" charset="0"/>
              </a:rPr>
              <a:t>Biometrics:</a:t>
            </a:r>
            <a:r>
              <a:rPr lang="en-US" sz="2400" dirty="0">
                <a:latin typeface="Times New Roman" panose="02020603050405020304" pitchFamily="18" charset="0"/>
                <a:cs typeface="Times New Roman" panose="02020603050405020304" pitchFamily="18" charset="0"/>
              </a:rPr>
              <a:t> something that you “ARE”,(e.g. your fingerprint, your face, etc.)or that you “DO” or “PRODUCE”,(e.g. your signature, your voice, etc.)</a:t>
            </a:r>
          </a:p>
        </p:txBody>
      </p:sp>
      <p:sp>
        <p:nvSpPr>
          <p:cNvPr id="4" name="Title 1"/>
          <p:cNvSpPr>
            <a:spLocks noGrp="1"/>
          </p:cNvSpPr>
          <p:nvPr>
            <p:ph type="title"/>
          </p:nvPr>
        </p:nvSpPr>
        <p:spPr>
          <a:xfrm>
            <a:off x="1" y="1"/>
            <a:ext cx="12191999" cy="1139686"/>
          </a:xfrm>
          <a:solidFill>
            <a:schemeClr val="tx1"/>
          </a:solidFill>
        </p:spPr>
        <p:txBody>
          <a:bodyPr>
            <a:normAutofit fontScale="90000"/>
          </a:bodyPr>
          <a:lstStyle/>
          <a:p>
            <a:pPr>
              <a:defRPr/>
            </a:pPr>
            <a:r>
              <a:rPr lang="en-US" sz="5400" dirty="0">
                <a:solidFill>
                  <a:schemeClr val="accent4"/>
                </a:solidFill>
              </a:rPr>
              <a:t>     </a:t>
            </a:r>
            <a:br>
              <a:rPr lang="en-US" sz="5400" dirty="0">
                <a:solidFill>
                  <a:schemeClr val="accent4"/>
                </a:solidFill>
              </a:rPr>
            </a:br>
            <a:r>
              <a:rPr lang="en-US" sz="4400" dirty="0">
                <a:solidFill>
                  <a:srgbClr val="FFFF00"/>
                </a:solidFill>
              </a:rPr>
              <a:t>People are identified by three basic means: </a:t>
            </a:r>
            <a:br>
              <a:rPr lang="en-US" sz="4400" dirty="0">
                <a:solidFill>
                  <a:srgbClr val="FFFF00"/>
                </a:solidFill>
              </a:rPr>
            </a:br>
            <a:r>
              <a:rPr lang="en-US" sz="5400" dirty="0">
                <a:solidFill>
                  <a:srgbClr val="FFFF00"/>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7" dur="500"/>
                                        <p:tgtEl>
                                          <p:spTgt spid="25">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10" dur="500"/>
                                        <p:tgtEl>
                                          <p:spTgt spid="25">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13" dur="500"/>
                                        <p:tgtEl>
                                          <p:spTgt spid="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Person Identification   </a:t>
            </a:r>
          </a:p>
        </p:txBody>
      </p:sp>
      <p:sp>
        <p:nvSpPr>
          <p:cNvPr id="3" name="Content Placeholder 2"/>
          <p:cNvSpPr>
            <a:spLocks noGrp="1"/>
          </p:cNvSpPr>
          <p:nvPr>
            <p:ph idx="1"/>
          </p:nvPr>
        </p:nvSpPr>
        <p:spPr>
          <a:xfrm>
            <a:off x="1457739" y="1690689"/>
            <a:ext cx="8786191" cy="4961902"/>
          </a:xfrm>
        </p:spPr>
        <p:txBody>
          <a:bodyPr rtlCol="0">
            <a:normAutofit fontScale="62500" lnSpcReduction="20000"/>
          </a:bodyPr>
          <a:lstStyle/>
          <a:p>
            <a:pPr marL="690245" indent="-571500" algn="just">
              <a:lnSpc>
                <a:spcPct val="220000"/>
              </a:lnSpc>
              <a:spcBef>
                <a:spcPts val="0"/>
              </a:spcBef>
              <a:buFont typeface="Wingdings" panose="05000000000000000000" pitchFamily="2" charset="2"/>
              <a:buChar char="Ø"/>
              <a:defRPr/>
            </a:pPr>
            <a:r>
              <a:rPr lang="en-US" dirty="0"/>
              <a:t>Person identification determines or verifies an individual’s identity based on specific characteristics or data.</a:t>
            </a:r>
          </a:p>
          <a:p>
            <a:pPr marL="690245" indent="-571500" algn="just">
              <a:lnSpc>
                <a:spcPct val="220000"/>
              </a:lnSpc>
              <a:spcBef>
                <a:spcPts val="0"/>
              </a:spcBef>
              <a:buFont typeface="Wingdings" panose="05000000000000000000" pitchFamily="2" charset="2"/>
              <a:buChar char="Ø"/>
              <a:defRPr/>
            </a:pPr>
            <a:r>
              <a:rPr lang="en-US" dirty="0"/>
              <a:t>It plays a crucial role in both physical and digital environments for security, access control, and personalization. </a:t>
            </a:r>
          </a:p>
          <a:p>
            <a:pPr marL="690245" indent="-571500" algn="just">
              <a:lnSpc>
                <a:spcPct val="220000"/>
              </a:lnSpc>
              <a:spcBef>
                <a:spcPts val="0"/>
              </a:spcBef>
              <a:buFont typeface="Wingdings" panose="05000000000000000000" pitchFamily="2" charset="2"/>
              <a:buChar char="Ø"/>
              <a:defRPr/>
            </a:pPr>
            <a:r>
              <a:rPr lang="en-US" dirty="0"/>
              <a:t>There are various methods of person identification, each with its own strengths, weaknesses, and applications.</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6922" y="1298713"/>
            <a:ext cx="9793356" cy="4837044"/>
          </a:xfrm>
        </p:spPr>
        <p:txBody>
          <a:bodyPr>
            <a:noAutofit/>
          </a:bodyPr>
          <a:lstStyle/>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Identifying fellow human beings has been crucial to the fabric of human society </a:t>
            </a:r>
          </a:p>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In the early days of civilization, people lived in small communities and everyone knew each other </a:t>
            </a:r>
          </a:p>
          <a:p>
            <a:pPr algn="just">
              <a:lnSpc>
                <a:spcPct val="15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small size of these communities made it easy to recognize individuals based on their physical appearance, behavior, and role in the community. </a:t>
            </a:r>
          </a:p>
        </p:txBody>
      </p:sp>
      <p:sp>
        <p:nvSpPr>
          <p:cNvPr id="8" name="Title 1"/>
          <p:cNvSpPr>
            <a:spLocks noGrp="1"/>
          </p:cNvSpPr>
          <p:nvPr>
            <p:ph type="title"/>
          </p:nvPr>
        </p:nvSpPr>
        <p:spPr>
          <a:xfrm>
            <a:off x="1" y="1"/>
            <a:ext cx="12191999" cy="1298712"/>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cont.…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122" y="1298713"/>
            <a:ext cx="10760765" cy="5010647"/>
          </a:xfrm>
        </p:spPr>
        <p:txBody>
          <a:bodyPr>
            <a:noAutofit/>
          </a:bodyPr>
          <a:lstStyle/>
          <a:p>
            <a:pPr algn="just">
              <a:lnSpc>
                <a:spcPct val="160000"/>
              </a:lnSpc>
              <a:buFont typeface="Wingdings" panose="05000000000000000000" pitchFamily="2" charset="2"/>
              <a:buChar char="Ø"/>
            </a:pPr>
            <a:r>
              <a:rPr lang="en-US" sz="2800" dirty="0"/>
              <a:t>However, as societies grew in size and complexity, and interactions extended beyond immediate communities, the challenge of identifying individuals from distant regions became more apparent. </a:t>
            </a:r>
          </a:p>
          <a:p>
            <a:pPr algn="just">
              <a:lnSpc>
                <a:spcPct val="160000"/>
              </a:lnSpc>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we started relying on </a:t>
            </a:r>
            <a:r>
              <a:rPr lang="en-US" sz="2800" dirty="0">
                <a:solidFill>
                  <a:srgbClr val="FF0000"/>
                </a:solidFill>
                <a:latin typeface="Times New Roman" panose="02020603050405020304" pitchFamily="18" charset="0"/>
                <a:cs typeface="Times New Roman" panose="02020603050405020304" pitchFamily="18" charset="0"/>
              </a:rPr>
              <a:t>documents</a:t>
            </a:r>
            <a:r>
              <a:rPr lang="en-US" sz="2800" dirty="0">
                <a:latin typeface="Times New Roman" panose="02020603050405020304" pitchFamily="18" charset="0"/>
                <a:cs typeface="Times New Roman" panose="02020603050405020304" pitchFamily="18" charset="0"/>
              </a:rPr>
              <a:t> and </a:t>
            </a:r>
            <a:r>
              <a:rPr lang="en-US" sz="2800" dirty="0">
                <a:solidFill>
                  <a:srgbClr val="FF0000"/>
                </a:solidFill>
                <a:latin typeface="Times New Roman" panose="02020603050405020304" pitchFamily="18" charset="0"/>
                <a:cs typeface="Times New Roman" panose="02020603050405020304" pitchFamily="18" charset="0"/>
              </a:rPr>
              <a:t>secrets</a:t>
            </a:r>
            <a:r>
              <a:rPr lang="en-US" sz="2800" dirty="0">
                <a:latin typeface="Times New Roman" panose="02020603050405020304" pitchFamily="18" charset="0"/>
                <a:cs typeface="Times New Roman" panose="02020603050405020304" pitchFamily="18" charset="0"/>
              </a:rPr>
              <a:t> to establish identity Person identification is now an integral part of the infrastructure needed for diverse business sectors such as </a:t>
            </a:r>
            <a:r>
              <a:rPr lang="en-US" sz="2800" b="1" dirty="0">
                <a:latin typeface="Times New Roman" panose="02020603050405020304" pitchFamily="18" charset="0"/>
                <a:cs typeface="Times New Roman" panose="02020603050405020304" pitchFamily="18" charset="0"/>
              </a:rPr>
              <a:t>banking, border control, law enforcement</a:t>
            </a:r>
            <a:r>
              <a:rPr lang="en-US" sz="2800" dirty="0">
                <a:latin typeface="Times New Roman" panose="02020603050405020304" pitchFamily="18" charset="0"/>
                <a:cs typeface="Times New Roman" panose="02020603050405020304" pitchFamily="18" charset="0"/>
              </a:rPr>
              <a:t>. </a:t>
            </a:r>
          </a:p>
        </p:txBody>
      </p:sp>
      <p:sp>
        <p:nvSpPr>
          <p:cNvPr id="8" name="Title 1"/>
          <p:cNvSpPr>
            <a:spLocks noGrp="1"/>
          </p:cNvSpPr>
          <p:nvPr>
            <p:ph type="title"/>
          </p:nvPr>
        </p:nvSpPr>
        <p:spPr>
          <a:xfrm>
            <a:off x="1" y="1"/>
            <a:ext cx="12191999" cy="1298712"/>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cont.…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0059" y="1298713"/>
            <a:ext cx="10247812" cy="4754880"/>
          </a:xfrm>
        </p:spPr>
        <p:txBody>
          <a:bodyPr>
            <a:normAutofit/>
          </a:bodyPr>
          <a:lstStyle/>
          <a:p>
            <a:pPr algn="just">
              <a:lnSpc>
                <a:spcPct val="150000"/>
              </a:lnSpc>
              <a:buFont typeface="Wingdings" panose="05000000000000000000" pitchFamily="2" charset="2"/>
              <a:buChar char="Ø"/>
            </a:pPr>
            <a:r>
              <a:rPr lang="en-US" sz="3200" dirty="0"/>
              <a:t>Card may be lost, stolen or forgotten </a:t>
            </a:r>
          </a:p>
          <a:p>
            <a:pPr algn="just">
              <a:lnSpc>
                <a:spcPct val="150000"/>
              </a:lnSpc>
              <a:buFont typeface="Wingdings" panose="05000000000000000000" pitchFamily="2" charset="2"/>
              <a:buChar char="Ø"/>
            </a:pPr>
            <a:r>
              <a:rPr lang="en-US" sz="3200" dirty="0"/>
              <a:t> Password or PIN may be forgotten or guessed by the imposters </a:t>
            </a:r>
            <a:endParaRPr lang="en-US" sz="3200" b="1" dirty="0"/>
          </a:p>
          <a:p>
            <a:pPr algn="just">
              <a:lnSpc>
                <a:spcPct val="150000"/>
              </a:lnSpc>
              <a:buFont typeface="Wingdings" panose="05000000000000000000" pitchFamily="2" charset="2"/>
              <a:buChar char="Ø"/>
            </a:pPr>
            <a:r>
              <a:rPr lang="en-US" sz="3200" dirty="0">
                <a:solidFill>
                  <a:srgbClr val="FF0000"/>
                </a:solidFill>
              </a:rPr>
              <a:t>The traditional approaches are unable to differentiate between an authorized person and an impostor </a:t>
            </a:r>
          </a:p>
        </p:txBody>
      </p:sp>
      <p:sp>
        <p:nvSpPr>
          <p:cNvPr id="4" name="Title 1"/>
          <p:cNvSpPr txBox="1"/>
          <p:nvPr/>
        </p:nvSpPr>
        <p:spPr>
          <a:xfrm>
            <a:off x="1" y="1"/>
            <a:ext cx="12191999" cy="1298712"/>
          </a:xfrm>
          <a:prstGeom prst="rect">
            <a:avLst/>
          </a:prstGeom>
          <a:solidFill>
            <a:schemeClr val="tx1"/>
          </a:solidFill>
        </p:spPr>
        <p:txBody>
          <a:bodyPr vert="horz" lIns="109042" tIns="54521" rIns="109042" bIns="54521" rtlCol="0" anchor="ctr">
            <a:normAutofit fontScale="85000" lnSpcReduction="10000"/>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Problems with Knowledge- based Approaches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886988"/>
            <a:ext cx="11025051" cy="4422371"/>
          </a:xfrm>
        </p:spPr>
        <p:txBody>
          <a:bodyPr>
            <a:normAutofit fontScale="70000" lnSpcReduction="20000"/>
          </a:bodyPr>
          <a:lstStyle/>
          <a:p>
            <a:pPr marL="584200" marR="271145" indent="-571500" algn="just">
              <a:lnSpc>
                <a:spcPct val="170000"/>
              </a:lnSpc>
              <a:spcBef>
                <a:spcPts val="100"/>
              </a:spcBef>
              <a:buClr>
                <a:srgbClr val="B80000"/>
              </a:buClr>
              <a:buFont typeface="Wingdings" panose="05000000000000000000" pitchFamily="2" charset="2"/>
              <a:buChar char="Ø"/>
              <a:tabLst>
                <a:tab pos="354965" algn="l"/>
                <a:tab pos="355600" algn="l"/>
              </a:tabLst>
            </a:pPr>
            <a:r>
              <a:rPr lang="en-US" sz="4000" dirty="0">
                <a:solidFill>
                  <a:srgbClr val="282828"/>
                </a:solidFill>
                <a:latin typeface="Times New Roman" panose="02020603050405020304" pitchFamily="18" charset="0"/>
                <a:cs typeface="Times New Roman" panose="02020603050405020304" pitchFamily="18" charset="0"/>
              </a:rPr>
              <a:t>The term "</a:t>
            </a:r>
            <a:r>
              <a:rPr lang="en-US" sz="4000" dirty="0">
                <a:latin typeface="Times New Roman" panose="02020603050405020304" pitchFamily="18" charset="0"/>
                <a:cs typeface="Times New Roman" panose="02020603050405020304" pitchFamily="18" charset="0"/>
              </a:rPr>
              <a:t>biometrics</a:t>
            </a:r>
            <a:r>
              <a:rPr lang="en-US" sz="4000" dirty="0">
                <a:solidFill>
                  <a:srgbClr val="282828"/>
                </a:solidFill>
                <a:latin typeface="Times New Roman" panose="02020603050405020304" pitchFamily="18" charset="0"/>
                <a:cs typeface="Times New Roman" panose="02020603050405020304" pitchFamily="18" charset="0"/>
              </a:rPr>
              <a:t>" is derived from the Greek </a:t>
            </a:r>
            <a:r>
              <a:rPr lang="en-US" sz="4000" spc="-76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words</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bio</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(life)</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and</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metric</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(to measure).</a:t>
            </a:r>
            <a:endParaRPr lang="en-US" sz="4000" dirty="0">
              <a:latin typeface="Times New Roman" panose="02020603050405020304" pitchFamily="18" charset="0"/>
              <a:cs typeface="Times New Roman" panose="02020603050405020304" pitchFamily="18" charset="0"/>
            </a:endParaRPr>
          </a:p>
          <a:p>
            <a:pPr marL="584200" marR="5080" indent="-571500" algn="just">
              <a:lnSpc>
                <a:spcPct val="170000"/>
              </a:lnSpc>
              <a:spcBef>
                <a:spcPts val="680"/>
              </a:spcBef>
              <a:buClr>
                <a:srgbClr val="B80000"/>
              </a:buClr>
              <a:buFont typeface="Wingdings" panose="05000000000000000000" pitchFamily="2" charset="2"/>
              <a:buChar char="Ø"/>
              <a:tabLst>
                <a:tab pos="354965" algn="l"/>
                <a:tab pos="355600" algn="l"/>
              </a:tabLst>
            </a:pPr>
            <a:r>
              <a:rPr lang="en-US" sz="4000" dirty="0">
                <a:solidFill>
                  <a:srgbClr val="282828"/>
                </a:solidFill>
                <a:latin typeface="Times New Roman" panose="02020603050405020304" pitchFamily="18" charset="0"/>
                <a:cs typeface="Times New Roman" panose="02020603050405020304" pitchFamily="18" charset="0"/>
              </a:rPr>
              <a:t>For our use, biometrics refers to technologies for </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measuring</a:t>
            </a:r>
            <a:r>
              <a:rPr lang="en-US" sz="4000" spc="90"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and</a:t>
            </a:r>
            <a:r>
              <a:rPr lang="en-US" sz="4000" spc="9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analyzing</a:t>
            </a:r>
            <a:r>
              <a:rPr lang="en-US" sz="4000" spc="90"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a</a:t>
            </a:r>
            <a:r>
              <a:rPr lang="en-US" sz="4000" spc="9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person's </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physiological or behavioral characteristics. </a:t>
            </a:r>
          </a:p>
          <a:p>
            <a:pPr marL="584200" marR="5080" indent="-571500" algn="just">
              <a:lnSpc>
                <a:spcPct val="170000"/>
              </a:lnSpc>
              <a:spcBef>
                <a:spcPts val="680"/>
              </a:spcBef>
              <a:buClr>
                <a:srgbClr val="B80000"/>
              </a:buClr>
              <a:buFont typeface="Wingdings" panose="05000000000000000000" pitchFamily="2" charset="2"/>
              <a:buChar char="Ø"/>
              <a:tabLst>
                <a:tab pos="354965" algn="l"/>
                <a:tab pos="355600" algn="l"/>
              </a:tabLst>
            </a:pPr>
            <a:r>
              <a:rPr lang="en-US" sz="4000" dirty="0">
                <a:solidFill>
                  <a:srgbClr val="282828"/>
                </a:solidFill>
                <a:latin typeface="Times New Roman" panose="02020603050405020304" pitchFamily="18" charset="0"/>
                <a:cs typeface="Times New Roman" panose="02020603050405020304" pitchFamily="18" charset="0"/>
              </a:rPr>
              <a:t>These </a:t>
            </a:r>
            <a:r>
              <a:rPr lang="en-US" sz="4000" spc="-765" dirty="0">
                <a:solidFill>
                  <a:srgbClr val="282828"/>
                </a:solidFill>
                <a:latin typeface="Times New Roman" panose="02020603050405020304" pitchFamily="18" charset="0"/>
                <a:cs typeface="Times New Roman" panose="02020603050405020304" pitchFamily="18" charset="0"/>
              </a:rPr>
              <a:t> </a:t>
            </a:r>
            <a:r>
              <a:rPr lang="en-US" sz="4000" dirty="0">
                <a:solidFill>
                  <a:srgbClr val="FF0000"/>
                </a:solidFill>
                <a:latin typeface="Times New Roman" panose="02020603050405020304" pitchFamily="18" charset="0"/>
                <a:cs typeface="Times New Roman" panose="02020603050405020304" pitchFamily="18" charset="0"/>
              </a:rPr>
              <a:t>characteristics are unique to individuals </a:t>
            </a:r>
            <a:r>
              <a:rPr lang="en-US" sz="4000" dirty="0">
                <a:solidFill>
                  <a:srgbClr val="282828"/>
                </a:solidFill>
                <a:latin typeface="Times New Roman" panose="02020603050405020304" pitchFamily="18" charset="0"/>
                <a:cs typeface="Times New Roman" panose="02020603050405020304" pitchFamily="18" charset="0"/>
              </a:rPr>
              <a:t>hence </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can</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be</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used</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to verify</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or</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identify</a:t>
            </a:r>
            <a:r>
              <a:rPr lang="en-US" sz="4000" spc="-5" dirty="0">
                <a:solidFill>
                  <a:srgbClr val="282828"/>
                </a:solidFill>
                <a:latin typeface="Times New Roman" panose="02020603050405020304" pitchFamily="18" charset="0"/>
                <a:cs typeface="Times New Roman" panose="02020603050405020304" pitchFamily="18" charset="0"/>
              </a:rPr>
              <a:t> </a:t>
            </a:r>
            <a:r>
              <a:rPr lang="en-US" sz="4000" dirty="0">
                <a:solidFill>
                  <a:srgbClr val="282828"/>
                </a:solidFill>
                <a:latin typeface="Times New Roman" panose="02020603050405020304" pitchFamily="18" charset="0"/>
                <a:cs typeface="Times New Roman" panose="02020603050405020304" pitchFamily="18" charset="0"/>
              </a:rPr>
              <a:t>a person.</a:t>
            </a:r>
            <a:endParaRPr lang="en-US" sz="4000" dirty="0">
              <a:latin typeface="Times New Roman" panose="02020603050405020304" pitchFamily="18" charset="0"/>
              <a:cs typeface="Times New Roman" panose="02020603050405020304" pitchFamily="18" charset="0"/>
            </a:endParaRPr>
          </a:p>
          <a:p>
            <a:endParaRPr lang="en-US" dirty="0"/>
          </a:p>
        </p:txBody>
      </p:sp>
      <p:sp>
        <p:nvSpPr>
          <p:cNvPr id="4" name="Title 1"/>
          <p:cNvSpPr txBox="1"/>
          <p:nvPr/>
        </p:nvSpPr>
        <p:spPr>
          <a:xfrm>
            <a:off x="1" y="1"/>
            <a:ext cx="12191999" cy="1298712"/>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2. Biometrics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6000" b="1" kern="0" dirty="0">
                <a:solidFill>
                  <a:srgbClr val="FFFF00"/>
                </a:solidFill>
                <a:latin typeface="Times New Roman" panose="02020603050405020304" pitchFamily="18" charset="0"/>
                <a:ea typeface="Verdana" panose="020B0604030504040204" pitchFamily="34" charset="0"/>
                <a:cs typeface="Times New Roman" panose="02020603050405020304" pitchFamily="18" charset="0"/>
              </a:rPr>
              <a:t>History of Biometrics </a:t>
            </a:r>
            <a:br>
              <a:rPr lang="en-US" sz="60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US" sz="6000" dirty="0">
              <a:solidFill>
                <a:schemeClr val="accent4"/>
              </a:solidFill>
            </a:endParaRPr>
          </a:p>
        </p:txBody>
      </p:sp>
      <p:sp>
        <p:nvSpPr>
          <p:cNvPr id="3" name="Content Placeholder 2"/>
          <p:cNvSpPr>
            <a:spLocks noGrp="1"/>
          </p:cNvSpPr>
          <p:nvPr>
            <p:ph idx="1"/>
          </p:nvPr>
        </p:nvSpPr>
        <p:spPr>
          <a:xfrm>
            <a:off x="1683025" y="1683027"/>
            <a:ext cx="9289775" cy="4532244"/>
          </a:xfrm>
        </p:spPr>
        <p:txBody>
          <a:bodyPr>
            <a:noAutofit/>
          </a:bodyPr>
          <a:lstStyle/>
          <a:p>
            <a:pPr algn="just">
              <a:buFont typeface="Arial" panose="020B0604020202020204" pitchFamily="34" charset="0"/>
              <a:buChar char="•"/>
            </a:pPr>
            <a:r>
              <a:rPr lang="en-US" sz="3200" b="0" i="0" dirty="0">
                <a:solidFill>
                  <a:srgbClr val="2B2A29"/>
                </a:solidFill>
                <a:effectLst/>
                <a:latin typeface="Times New Roman" panose="02020603050405020304" pitchFamily="18" charset="0"/>
                <a:cs typeface="Times New Roman" panose="02020603050405020304" pitchFamily="18" charset="0"/>
              </a:rPr>
              <a:t>The biometric system is not new in this world. It was there, since the 14th century.</a:t>
            </a:r>
          </a:p>
          <a:p>
            <a:pPr algn="just">
              <a:buFont typeface="Arial" panose="020B0604020202020204" pitchFamily="34" charset="0"/>
              <a:buChar char="•"/>
            </a:pPr>
            <a:r>
              <a:rPr lang="en-US" sz="3200" b="0" i="0" dirty="0">
                <a:solidFill>
                  <a:srgbClr val="2B2A29"/>
                </a:solidFill>
                <a:effectLst/>
                <a:latin typeface="Times New Roman" panose="02020603050405020304" pitchFamily="18" charset="0"/>
                <a:cs typeface="Times New Roman" panose="02020603050405020304" pitchFamily="18" charset="0"/>
              </a:rPr>
              <a:t>At that period, China had introduced fingerprinting and had started taking fingerprints of its merchants and their children to distinguish them from all others.</a:t>
            </a:r>
          </a:p>
          <a:p>
            <a:pPr algn="just">
              <a:buFont typeface="Arial" panose="020B0604020202020204" pitchFamily="34" charset="0"/>
              <a:buChar char="•"/>
            </a:pPr>
            <a:r>
              <a:rPr lang="en-US" sz="3200" b="0" i="0" dirty="0">
                <a:solidFill>
                  <a:srgbClr val="2B2A29"/>
                </a:solidFill>
                <a:effectLst/>
                <a:latin typeface="Times New Roman" panose="02020603050405020304" pitchFamily="18" charset="0"/>
                <a:cs typeface="Times New Roman" panose="02020603050405020304" pitchFamily="18" charset="0"/>
              </a:rPr>
              <a:t>Fingerprinting has evolved since then.</a:t>
            </a:r>
          </a:p>
          <a:p>
            <a:pPr marL="1257300" lvl="2" indent="-342900" algn="just">
              <a:lnSpc>
                <a:spcPct val="100000"/>
              </a:lnSpc>
              <a:spcBef>
                <a:spcPts val="2400"/>
              </a:spcBef>
              <a:spcAft>
                <a:spcPts val="2400"/>
              </a:spcAft>
              <a:buFont typeface="+mj-lt"/>
              <a:buAutoNum type="arabicPeriod"/>
            </a:pPr>
            <a:endParaRPr lang="en-US" sz="2800" dirty="0">
              <a:effectLst/>
              <a:latin typeface="Calibri" panose="020F0502020204030204" charset="0"/>
              <a:ea typeface="Calibri" panose="020F0502020204030204"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6000" b="1" kern="0" dirty="0">
                <a:solidFill>
                  <a:srgbClr val="FFFF00"/>
                </a:solidFill>
                <a:latin typeface="Times New Roman" panose="02020603050405020304" pitchFamily="18" charset="0"/>
                <a:ea typeface="Verdana" panose="020B0604030504040204" pitchFamily="34" charset="0"/>
                <a:cs typeface="Times New Roman" panose="02020603050405020304" pitchFamily="18" charset="0"/>
              </a:rPr>
              <a:t>cont... </a:t>
            </a:r>
            <a:br>
              <a:rPr lang="en-US" sz="6000" b="1" kern="0" dirty="0">
                <a:solidFill>
                  <a:srgbClr val="FFFF00"/>
                </a:solidFill>
                <a:effectLst/>
                <a:latin typeface="Verdana" panose="020B0604030504040204" pitchFamily="34" charset="0"/>
                <a:ea typeface="Verdana" panose="020B0604030504040204" pitchFamily="34" charset="0"/>
                <a:cs typeface="Verdana" panose="020B0604030504040204" pitchFamily="34" charset="0"/>
              </a:rPr>
            </a:br>
            <a:endParaRPr lang="en-US" sz="6000" dirty="0">
              <a:solidFill>
                <a:srgbClr val="FFFF00"/>
              </a:solidFill>
            </a:endParaRPr>
          </a:p>
        </p:txBody>
      </p:sp>
      <p:sp>
        <p:nvSpPr>
          <p:cNvPr id="3" name="Content Placeholder 2"/>
          <p:cNvSpPr>
            <a:spLocks noGrp="1"/>
          </p:cNvSpPr>
          <p:nvPr>
            <p:ph idx="1"/>
          </p:nvPr>
        </p:nvSpPr>
        <p:spPr>
          <a:xfrm>
            <a:off x="954157" y="1444487"/>
            <a:ext cx="10296939" cy="4770784"/>
          </a:xfrm>
        </p:spPr>
        <p:txBody>
          <a:bodyPr>
            <a:noAutofit/>
          </a:bodyPr>
          <a:lstStyle/>
          <a:p>
            <a:pPr algn="just">
              <a:buFont typeface="Arial" panose="020B0604020202020204" pitchFamily="34" charset="0"/>
              <a:buChar char="•"/>
            </a:pPr>
            <a:r>
              <a:rPr lang="en-US" sz="2400" b="0" i="0" dirty="0">
                <a:solidFill>
                  <a:srgbClr val="2B2A29"/>
                </a:solidFill>
                <a:effectLst/>
                <a:latin typeface="Times New Roman" panose="02020603050405020304" pitchFamily="18" charset="0"/>
                <a:cs typeface="Times New Roman" panose="02020603050405020304" pitchFamily="18" charset="0"/>
              </a:rPr>
              <a:t>In the 19th century, a Scientist named </a:t>
            </a:r>
            <a:r>
              <a:rPr lang="en-US" sz="2400" b="1" i="0" dirty="0">
                <a:solidFill>
                  <a:srgbClr val="2B2A29"/>
                </a:solidFill>
                <a:effectLst/>
                <a:latin typeface="Times New Roman" panose="02020603050405020304" pitchFamily="18" charset="0"/>
                <a:cs typeface="Times New Roman" panose="02020603050405020304" pitchFamily="18" charset="0"/>
              </a:rPr>
              <a:t>Alphonse </a:t>
            </a:r>
            <a:r>
              <a:rPr lang="en-US" sz="2400" b="1" i="0" dirty="0" err="1">
                <a:solidFill>
                  <a:srgbClr val="2B2A29"/>
                </a:solidFill>
                <a:effectLst/>
                <a:latin typeface="Times New Roman" panose="02020603050405020304" pitchFamily="18" charset="0"/>
                <a:cs typeface="Times New Roman" panose="02020603050405020304" pitchFamily="18" charset="0"/>
              </a:rPr>
              <a:t>Bertillion</a:t>
            </a:r>
            <a:r>
              <a:rPr lang="en-US" sz="2400" b="0" i="0" dirty="0">
                <a:solidFill>
                  <a:srgbClr val="2B2A29"/>
                </a:solidFill>
                <a:effectLst/>
                <a:latin typeface="Times New Roman" panose="02020603050405020304" pitchFamily="18" charset="0"/>
                <a:cs typeface="Times New Roman" panose="02020603050405020304" pitchFamily="18" charset="0"/>
              </a:rPr>
              <a:t> discovered a system, i.e., measurements of the body of a person to identify them. It took the subject's photograph and recorded height, the length of one foot, an arm, and index finger.</a:t>
            </a:r>
          </a:p>
          <a:p>
            <a:pPr algn="just">
              <a:buFont typeface="Arial" panose="020B0604020202020204" pitchFamily="34" charset="0"/>
              <a:buChar char="•"/>
            </a:pPr>
            <a:r>
              <a:rPr lang="en-US" sz="2400" b="0" i="0" dirty="0">
                <a:solidFill>
                  <a:srgbClr val="2B2A29"/>
                </a:solidFill>
                <a:effectLst/>
                <a:latin typeface="Times New Roman" panose="02020603050405020304" pitchFamily="18" charset="0"/>
                <a:cs typeface="Times New Roman" panose="02020603050405020304" pitchFamily="18" charset="0"/>
              </a:rPr>
              <a:t>The notion of retinal identification was first introduced by </a:t>
            </a:r>
            <a:r>
              <a:rPr lang="en-US" sz="2400" b="1" i="0" dirty="0">
                <a:solidFill>
                  <a:srgbClr val="2B2A29"/>
                </a:solidFill>
                <a:effectLst/>
                <a:latin typeface="Times New Roman" panose="02020603050405020304" pitchFamily="18" charset="0"/>
                <a:cs typeface="Times New Roman" panose="02020603050405020304" pitchFamily="18" charset="0"/>
              </a:rPr>
              <a:t>Dr. Carleton Simon and Dr. Isadore Goldstein</a:t>
            </a:r>
            <a:r>
              <a:rPr lang="en-US" sz="2400" b="0" i="0" dirty="0">
                <a:solidFill>
                  <a:srgbClr val="2B2A29"/>
                </a:solidFill>
                <a:effectLst/>
                <a:latin typeface="Times New Roman" panose="02020603050405020304" pitchFamily="18" charset="0"/>
                <a:cs typeface="Times New Roman" panose="02020603050405020304" pitchFamily="18" charset="0"/>
              </a:rPr>
              <a:t> in 1935. </a:t>
            </a:r>
            <a:endParaRPr lang="en-US" sz="2400" dirty="0">
              <a:solidFill>
                <a:srgbClr val="2B2A29"/>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400" b="1" i="0" dirty="0">
                <a:solidFill>
                  <a:srgbClr val="2B2A29"/>
                </a:solidFill>
                <a:effectLst/>
                <a:latin typeface="Times New Roman" panose="02020603050405020304" pitchFamily="18" charset="0"/>
                <a:cs typeface="Times New Roman" panose="02020603050405020304" pitchFamily="18" charset="0"/>
              </a:rPr>
              <a:t>John </a:t>
            </a:r>
            <a:r>
              <a:rPr lang="en-US" sz="2400" b="1" i="0" dirty="0" err="1">
                <a:solidFill>
                  <a:srgbClr val="2B2A29"/>
                </a:solidFill>
                <a:effectLst/>
                <a:latin typeface="Times New Roman" panose="02020603050405020304" pitchFamily="18" charset="0"/>
                <a:cs typeface="Times New Roman" panose="02020603050405020304" pitchFamily="18" charset="0"/>
              </a:rPr>
              <a:t>Daugman</a:t>
            </a:r>
            <a:r>
              <a:rPr lang="en-US" sz="2400" b="0" i="0" dirty="0">
                <a:solidFill>
                  <a:srgbClr val="2B2A29"/>
                </a:solidFill>
                <a:effectLst/>
                <a:latin typeface="Times New Roman" panose="02020603050405020304" pitchFamily="18" charset="0"/>
                <a:cs typeface="Times New Roman" panose="02020603050405020304" pitchFamily="18" charset="0"/>
              </a:rPr>
              <a:t> introduced the early successful Iris recognition in 1993 at Cambridge University.</a:t>
            </a:r>
          </a:p>
          <a:p>
            <a:pPr algn="just">
              <a:buFont typeface="Arial" panose="020B0604020202020204" pitchFamily="34" charset="0"/>
              <a:buChar char="•"/>
            </a:pPr>
            <a:r>
              <a:rPr lang="en-US" sz="2400" b="1" i="0" dirty="0">
                <a:solidFill>
                  <a:srgbClr val="2B2A29"/>
                </a:solidFill>
                <a:effectLst/>
                <a:latin typeface="Times New Roman" panose="02020603050405020304" pitchFamily="18" charset="0"/>
                <a:cs typeface="Times New Roman" panose="02020603050405020304" pitchFamily="18" charset="0"/>
              </a:rPr>
              <a:t>Biometrics Automated Toolset (BAT)</a:t>
            </a:r>
            <a:r>
              <a:rPr lang="en-US" sz="2400" b="0" i="0" dirty="0">
                <a:solidFill>
                  <a:srgbClr val="2B2A29"/>
                </a:solidFill>
                <a:effectLst/>
                <a:latin typeface="Times New Roman" panose="02020603050405020304" pitchFamily="18" charset="0"/>
                <a:cs typeface="Times New Roman" panose="02020603050405020304" pitchFamily="18" charset="0"/>
              </a:rPr>
              <a:t> was introduced in 2001, which provided an accurate identification technique.</a:t>
            </a:r>
          </a:p>
          <a:p>
            <a:pPr algn="just">
              <a:buFont typeface="Arial" panose="020B0604020202020204" pitchFamily="34" charset="0"/>
              <a:buChar char="•"/>
            </a:pPr>
            <a:endParaRPr lang="en-US" sz="2800" dirty="0">
              <a:effectLst/>
              <a:latin typeface="Calibri" panose="020F0502020204030204" charset="0"/>
              <a:ea typeface="Calibri" panose="020F050202020403020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5704" y="1298713"/>
            <a:ext cx="9498497" cy="5010647"/>
          </a:xfrm>
        </p:spPr>
        <p:txBody>
          <a:bodyPr>
            <a:normAutofit fontScale="85000" lnSpcReduction="20000"/>
          </a:bodyPr>
          <a:lstStyle/>
          <a:p>
            <a:pPr algn="just"/>
            <a:r>
              <a:rPr lang="en-US" dirty="0"/>
              <a:t>With the advent of Biometrics, level of security has enhanced. </a:t>
            </a:r>
          </a:p>
          <a:p>
            <a:pPr algn="just"/>
            <a:r>
              <a:rPr lang="en-US" dirty="0">
                <a:latin typeface="Times New Roman" panose="02020603050405020304" pitchFamily="18" charset="0"/>
                <a:cs typeface="Times New Roman" panose="02020603050405020304" pitchFamily="18" charset="0"/>
              </a:rPr>
              <a:t>When it comes to safety the first step is verification, and afterward, authentication is done. </a:t>
            </a:r>
          </a:p>
          <a:p>
            <a:pPr algn="just"/>
            <a:r>
              <a:rPr lang="en-US" sz="3200" dirty="0">
                <a:latin typeface="Times New Roman" panose="02020603050405020304" pitchFamily="18" charset="0"/>
                <a:cs typeface="Times New Roman" panose="02020603050405020304" pitchFamily="18" charset="0"/>
              </a:rPr>
              <a:t>Biometric Systems  are of two categories: </a:t>
            </a:r>
          </a:p>
          <a:p>
            <a:pPr algn="just"/>
            <a:r>
              <a:rPr lang="en-US" sz="3200" dirty="0">
                <a:solidFill>
                  <a:srgbClr val="FF0000"/>
                </a:solidFill>
                <a:latin typeface="Times New Roman" panose="02020603050405020304" pitchFamily="18" charset="0"/>
                <a:cs typeface="Times New Roman" panose="02020603050405020304" pitchFamily="18" charset="0"/>
              </a:rPr>
              <a:t>Verification: </a:t>
            </a:r>
            <a:r>
              <a:rPr lang="en-US" sz="3300" dirty="0">
                <a:latin typeface="Times New Roman" panose="02020603050405020304" pitchFamily="18" charset="0"/>
                <a:cs typeface="Times New Roman" panose="02020603050405020304" pitchFamily="18" charset="0"/>
              </a:rPr>
              <a:t>ensuring that the data is associated with a particular individual.</a:t>
            </a:r>
          </a:p>
          <a:p>
            <a:pPr algn="just"/>
            <a:r>
              <a:rPr lang="en-US" sz="3200" dirty="0">
                <a:latin typeface="Times New Roman" panose="02020603050405020304" pitchFamily="18" charset="0"/>
                <a:cs typeface="Times New Roman" panose="02020603050405020304" pitchFamily="18" charset="0"/>
              </a:rPr>
              <a:t>Q:“Is he who he claims to be?”(one-to-one comparison) </a:t>
            </a:r>
          </a:p>
          <a:p>
            <a:pPr algn="just"/>
            <a:r>
              <a:rPr lang="en-US" sz="3300" dirty="0">
                <a:solidFill>
                  <a:srgbClr val="FF0000"/>
                </a:solidFill>
                <a:latin typeface="Times New Roman" panose="02020603050405020304" pitchFamily="18" charset="0"/>
                <a:cs typeface="Times New Roman" panose="02020603050405020304" pitchFamily="18" charset="0"/>
              </a:rPr>
              <a:t>Authentication: </a:t>
            </a:r>
            <a:r>
              <a:rPr lang="en-US" sz="3300" dirty="0">
                <a:latin typeface="Times New Roman" panose="02020603050405020304" pitchFamily="18" charset="0"/>
                <a:cs typeface="Times New Roman" panose="02020603050405020304" pitchFamily="18" charset="0"/>
              </a:rPr>
              <a:t>process of determining that an individual is who only they claim to be..  </a:t>
            </a:r>
          </a:p>
          <a:p>
            <a:pPr algn="just"/>
            <a:r>
              <a:rPr lang="en-US" sz="3200" dirty="0">
                <a:latin typeface="Times New Roman" panose="02020603050405020304" pitchFamily="18" charset="0"/>
                <a:cs typeface="Times New Roman" panose="02020603050405020304" pitchFamily="18" charset="0"/>
              </a:rPr>
              <a:t>Q: “Who is he?”(one-to-many comparison)</a:t>
            </a:r>
          </a:p>
        </p:txBody>
      </p:sp>
      <p:sp>
        <p:nvSpPr>
          <p:cNvPr id="4" name="Title 1"/>
          <p:cNvSpPr txBox="1"/>
          <p:nvPr/>
        </p:nvSpPr>
        <p:spPr>
          <a:xfrm>
            <a:off x="1" y="1"/>
            <a:ext cx="12191999" cy="1298712"/>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3. Verification vs Authentication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nodeType="clickEffect">
                                  <p:stCondLst>
                                    <p:cond delay="0"/>
                                  </p:stCondLst>
                                  <p:childTnLst>
                                    <p:animClr clrSpc="hsl" dir="cw">
                                      <p:cBhvr override="childStyle">
                                        <p:cTn id="6" dur="500" fill="hold"/>
                                        <p:tgtEl>
                                          <p:spTgt spid="3">
                                            <p:txEl>
                                              <p:pRg st="0" end="0"/>
                                            </p:txEl>
                                          </p:spTgt>
                                        </p:tgtEl>
                                        <p:attrNameLst>
                                          <p:attrName>style.color</p:attrName>
                                        </p:attrNameLst>
                                      </p:cBhvr>
                                      <p:by>
                                        <p:hsl h="7200000" s="0" l="0"/>
                                      </p:by>
                                    </p:animClr>
                                    <p:animClr clrSpc="hsl" dir="cw">
                                      <p:cBhvr>
                                        <p:cTn id="7" dur="500" fill="hold"/>
                                        <p:tgtEl>
                                          <p:spTgt spid="3">
                                            <p:txEl>
                                              <p:pRg st="0" end="0"/>
                                            </p:txEl>
                                          </p:spTgt>
                                        </p:tgtEl>
                                        <p:attrNameLst>
                                          <p:attrName>fillcolor</p:attrName>
                                        </p:attrNameLst>
                                      </p:cBhvr>
                                      <p:by>
                                        <p:hsl h="7200000" s="0" l="0"/>
                                      </p:by>
                                    </p:animClr>
                                    <p:animClr clrSpc="hsl" dir="cw">
                                      <p:cBhvr>
                                        <p:cTn id="8" dur="500" fill="hold"/>
                                        <p:tgtEl>
                                          <p:spTgt spid="3">
                                            <p:txEl>
                                              <p:pRg st="0" end="0"/>
                                            </p:txEl>
                                          </p:spTgt>
                                        </p:tgtEl>
                                        <p:attrNameLst>
                                          <p:attrName>stroke.color</p:attrName>
                                        </p:attrNameLst>
                                      </p:cBhvr>
                                      <p:by>
                                        <p:hsl h="7200000" s="0" l="0"/>
                                      </p:by>
                                    </p:animClr>
                                    <p:set>
                                      <p:cBhvr>
                                        <p:cTn id="9" dur="500" fill="hold"/>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1" presetClass="emph" presetSubtype="0" fill="hold" nodeType="clickEffect">
                                  <p:stCondLst>
                                    <p:cond delay="0"/>
                                  </p:stCondLst>
                                  <p:childTnLst>
                                    <p:animClr clrSpc="hsl" dir="cw">
                                      <p:cBhvr override="childStyle">
                                        <p:cTn id="13" dur="500" fill="hold"/>
                                        <p:tgtEl>
                                          <p:spTgt spid="3">
                                            <p:txEl>
                                              <p:pRg st="1" end="1"/>
                                            </p:txEl>
                                          </p:spTgt>
                                        </p:tgtEl>
                                        <p:attrNameLst>
                                          <p:attrName>style.color</p:attrName>
                                        </p:attrNameLst>
                                      </p:cBhvr>
                                      <p:by>
                                        <p:hsl h="7200000" s="0" l="0"/>
                                      </p:by>
                                    </p:animClr>
                                    <p:animClr clrSpc="hsl" dir="cw">
                                      <p:cBhvr>
                                        <p:cTn id="14" dur="500" fill="hold"/>
                                        <p:tgtEl>
                                          <p:spTgt spid="3">
                                            <p:txEl>
                                              <p:pRg st="1" end="1"/>
                                            </p:txEl>
                                          </p:spTgt>
                                        </p:tgtEl>
                                        <p:attrNameLst>
                                          <p:attrName>fillcolor</p:attrName>
                                        </p:attrNameLst>
                                      </p:cBhvr>
                                      <p:by>
                                        <p:hsl h="7200000" s="0" l="0"/>
                                      </p:by>
                                    </p:animClr>
                                    <p:animClr clrSpc="hsl" dir="cw">
                                      <p:cBhvr>
                                        <p:cTn id="15" dur="500" fill="hold"/>
                                        <p:tgtEl>
                                          <p:spTgt spid="3">
                                            <p:txEl>
                                              <p:pRg st="1" end="1"/>
                                            </p:txEl>
                                          </p:spTgt>
                                        </p:tgtEl>
                                        <p:attrNameLst>
                                          <p:attrName>stroke.color</p:attrName>
                                        </p:attrNameLst>
                                      </p:cBhvr>
                                      <p:by>
                                        <p:hsl h="7200000" s="0" l="0"/>
                                      </p:by>
                                    </p:animClr>
                                    <p:set>
                                      <p:cBhvr>
                                        <p:cTn id="16" dur="500" fill="hold"/>
                                        <p:tgtEl>
                                          <p:spTgt spid="3">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1" presetClass="emph" presetSubtype="0" fill="hold" nodeType="clickEffect">
                                  <p:stCondLst>
                                    <p:cond delay="0"/>
                                  </p:stCondLst>
                                  <p:childTnLst>
                                    <p:animClr clrSpc="hsl" dir="cw">
                                      <p:cBhvr override="childStyle">
                                        <p:cTn id="20" dur="500" fill="hold"/>
                                        <p:tgtEl>
                                          <p:spTgt spid="3">
                                            <p:txEl>
                                              <p:pRg st="2" end="2"/>
                                            </p:txEl>
                                          </p:spTgt>
                                        </p:tgtEl>
                                        <p:attrNameLst>
                                          <p:attrName>style.color</p:attrName>
                                        </p:attrNameLst>
                                      </p:cBhvr>
                                      <p:by>
                                        <p:hsl h="7200000" s="0" l="0"/>
                                      </p:by>
                                    </p:animClr>
                                    <p:animClr clrSpc="hsl" dir="cw">
                                      <p:cBhvr>
                                        <p:cTn id="21" dur="500" fill="hold"/>
                                        <p:tgtEl>
                                          <p:spTgt spid="3">
                                            <p:txEl>
                                              <p:pRg st="2" end="2"/>
                                            </p:txEl>
                                          </p:spTgt>
                                        </p:tgtEl>
                                        <p:attrNameLst>
                                          <p:attrName>fillcolor</p:attrName>
                                        </p:attrNameLst>
                                      </p:cBhvr>
                                      <p:by>
                                        <p:hsl h="7200000" s="0" l="0"/>
                                      </p:by>
                                    </p:animClr>
                                    <p:animClr clrSpc="hsl" dir="cw">
                                      <p:cBhvr>
                                        <p:cTn id="22" dur="500" fill="hold"/>
                                        <p:tgtEl>
                                          <p:spTgt spid="3">
                                            <p:txEl>
                                              <p:pRg st="2" end="2"/>
                                            </p:txEl>
                                          </p:spTgt>
                                        </p:tgtEl>
                                        <p:attrNameLst>
                                          <p:attrName>stroke.color</p:attrName>
                                        </p:attrNameLst>
                                      </p:cBhvr>
                                      <p:by>
                                        <p:hsl h="7200000" s="0" l="0"/>
                                      </p:by>
                                    </p:animClr>
                                    <p:set>
                                      <p:cBhvr>
                                        <p:cTn id="23" dur="500" fill="hold"/>
                                        <p:tgtEl>
                                          <p:spTgt spid="3">
                                            <p:txEl>
                                              <p:pRg st="2" end="2"/>
                                            </p:txEl>
                                          </p:spTgt>
                                        </p:tgtEl>
                                        <p:attrNameLst>
                                          <p:attrName>fill.type</p:attrName>
                                        </p:attrNameLst>
                                      </p:cBhvr>
                                      <p:to>
                                        <p:strVal val="solid"/>
                                      </p:to>
                                    </p:set>
                                  </p:childTnLst>
                                </p:cTn>
                              </p:par>
                              <p:par>
                                <p:cTn id="24" presetID="21" presetClass="emph" presetSubtype="0" fill="hold" nodeType="withEffect">
                                  <p:stCondLst>
                                    <p:cond delay="0"/>
                                  </p:stCondLst>
                                  <p:childTnLst>
                                    <p:animClr clrSpc="hsl" dir="cw">
                                      <p:cBhvr override="childStyle">
                                        <p:cTn id="25" dur="500" fill="hold"/>
                                        <p:tgtEl>
                                          <p:spTgt spid="3">
                                            <p:txEl>
                                              <p:pRg st="3" end="3"/>
                                            </p:txEl>
                                          </p:spTgt>
                                        </p:tgtEl>
                                        <p:attrNameLst>
                                          <p:attrName>style.color</p:attrName>
                                        </p:attrNameLst>
                                      </p:cBhvr>
                                      <p:by>
                                        <p:hsl h="7200000" s="0" l="0"/>
                                      </p:by>
                                    </p:animClr>
                                    <p:animClr clrSpc="hsl" dir="cw">
                                      <p:cBhvr>
                                        <p:cTn id="26" dur="500" fill="hold"/>
                                        <p:tgtEl>
                                          <p:spTgt spid="3">
                                            <p:txEl>
                                              <p:pRg st="3" end="3"/>
                                            </p:txEl>
                                          </p:spTgt>
                                        </p:tgtEl>
                                        <p:attrNameLst>
                                          <p:attrName>fillcolor</p:attrName>
                                        </p:attrNameLst>
                                      </p:cBhvr>
                                      <p:by>
                                        <p:hsl h="7200000" s="0" l="0"/>
                                      </p:by>
                                    </p:animClr>
                                    <p:animClr clrSpc="hsl" dir="cw">
                                      <p:cBhvr>
                                        <p:cTn id="27" dur="500" fill="hold"/>
                                        <p:tgtEl>
                                          <p:spTgt spid="3">
                                            <p:txEl>
                                              <p:pRg st="3" end="3"/>
                                            </p:txEl>
                                          </p:spTgt>
                                        </p:tgtEl>
                                        <p:attrNameLst>
                                          <p:attrName>stroke.color</p:attrName>
                                        </p:attrNameLst>
                                      </p:cBhvr>
                                      <p:by>
                                        <p:hsl h="7200000" s="0" l="0"/>
                                      </p:by>
                                    </p:animClr>
                                    <p:set>
                                      <p:cBhvr>
                                        <p:cTn id="28" dur="500" fill="hold"/>
                                        <p:tgtEl>
                                          <p:spTgt spid="3">
                                            <p:txEl>
                                              <p:pRg st="3" end="3"/>
                                            </p:txEl>
                                          </p:spTgt>
                                        </p:tgtEl>
                                        <p:attrNameLst>
                                          <p:attrName>fill.type</p:attrName>
                                        </p:attrNameLst>
                                      </p:cBhvr>
                                      <p:to>
                                        <p:strVal val="solid"/>
                                      </p:to>
                                    </p:set>
                                  </p:childTnLst>
                                </p:cTn>
                              </p:par>
                              <p:par>
                                <p:cTn id="29" presetID="21" presetClass="emph" presetSubtype="0" fill="hold" nodeType="withEffect">
                                  <p:stCondLst>
                                    <p:cond delay="0"/>
                                  </p:stCondLst>
                                  <p:childTnLst>
                                    <p:animClr clrSpc="hsl" dir="cw">
                                      <p:cBhvr override="childStyle">
                                        <p:cTn id="30" dur="500" fill="hold"/>
                                        <p:tgtEl>
                                          <p:spTgt spid="3">
                                            <p:txEl>
                                              <p:pRg st="4" end="4"/>
                                            </p:txEl>
                                          </p:spTgt>
                                        </p:tgtEl>
                                        <p:attrNameLst>
                                          <p:attrName>style.color</p:attrName>
                                        </p:attrNameLst>
                                      </p:cBhvr>
                                      <p:by>
                                        <p:hsl h="7200000" s="0" l="0"/>
                                      </p:by>
                                    </p:animClr>
                                    <p:animClr clrSpc="hsl" dir="cw">
                                      <p:cBhvr>
                                        <p:cTn id="31" dur="500" fill="hold"/>
                                        <p:tgtEl>
                                          <p:spTgt spid="3">
                                            <p:txEl>
                                              <p:pRg st="4" end="4"/>
                                            </p:txEl>
                                          </p:spTgt>
                                        </p:tgtEl>
                                        <p:attrNameLst>
                                          <p:attrName>fillcolor</p:attrName>
                                        </p:attrNameLst>
                                      </p:cBhvr>
                                      <p:by>
                                        <p:hsl h="7200000" s="0" l="0"/>
                                      </p:by>
                                    </p:animClr>
                                    <p:animClr clrSpc="hsl" dir="cw">
                                      <p:cBhvr>
                                        <p:cTn id="32" dur="500" fill="hold"/>
                                        <p:tgtEl>
                                          <p:spTgt spid="3">
                                            <p:txEl>
                                              <p:pRg st="4" end="4"/>
                                            </p:txEl>
                                          </p:spTgt>
                                        </p:tgtEl>
                                        <p:attrNameLst>
                                          <p:attrName>stroke.color</p:attrName>
                                        </p:attrNameLst>
                                      </p:cBhvr>
                                      <p:by>
                                        <p:hsl h="7200000" s="0" l="0"/>
                                      </p:by>
                                    </p:animClr>
                                    <p:set>
                                      <p:cBhvr>
                                        <p:cTn id="33" dur="500" fill="hold"/>
                                        <p:tgtEl>
                                          <p:spTgt spid="3">
                                            <p:txEl>
                                              <p:pRg st="4" end="4"/>
                                            </p:txEl>
                                          </p:spTgt>
                                        </p:tgtEl>
                                        <p:attrNameLst>
                                          <p:attrName>fill.type</p:attrName>
                                        </p:attrNameLst>
                                      </p:cBhvr>
                                      <p:to>
                                        <p:strVal val="solid"/>
                                      </p:to>
                                    </p:set>
                                  </p:childTnLst>
                                </p:cTn>
                              </p:par>
                              <p:par>
                                <p:cTn id="34" presetID="21" presetClass="emph" presetSubtype="0" fill="hold" nodeType="withEffect">
                                  <p:stCondLst>
                                    <p:cond delay="0"/>
                                  </p:stCondLst>
                                  <p:childTnLst>
                                    <p:animClr clrSpc="hsl" dir="cw">
                                      <p:cBhvr override="childStyle">
                                        <p:cTn id="35" dur="500" fill="hold"/>
                                        <p:tgtEl>
                                          <p:spTgt spid="3">
                                            <p:txEl>
                                              <p:pRg st="5" end="5"/>
                                            </p:txEl>
                                          </p:spTgt>
                                        </p:tgtEl>
                                        <p:attrNameLst>
                                          <p:attrName>style.color</p:attrName>
                                        </p:attrNameLst>
                                      </p:cBhvr>
                                      <p:by>
                                        <p:hsl h="7200000" s="0" l="0"/>
                                      </p:by>
                                    </p:animClr>
                                    <p:animClr clrSpc="hsl" dir="cw">
                                      <p:cBhvr>
                                        <p:cTn id="36" dur="500" fill="hold"/>
                                        <p:tgtEl>
                                          <p:spTgt spid="3">
                                            <p:txEl>
                                              <p:pRg st="5" end="5"/>
                                            </p:txEl>
                                          </p:spTgt>
                                        </p:tgtEl>
                                        <p:attrNameLst>
                                          <p:attrName>fillcolor</p:attrName>
                                        </p:attrNameLst>
                                      </p:cBhvr>
                                      <p:by>
                                        <p:hsl h="7200000" s="0" l="0"/>
                                      </p:by>
                                    </p:animClr>
                                    <p:animClr clrSpc="hsl" dir="cw">
                                      <p:cBhvr>
                                        <p:cTn id="37" dur="500" fill="hold"/>
                                        <p:tgtEl>
                                          <p:spTgt spid="3">
                                            <p:txEl>
                                              <p:pRg st="5" end="5"/>
                                            </p:txEl>
                                          </p:spTgt>
                                        </p:tgtEl>
                                        <p:attrNameLst>
                                          <p:attrName>stroke.color</p:attrName>
                                        </p:attrNameLst>
                                      </p:cBhvr>
                                      <p:by>
                                        <p:hsl h="7200000" s="0" l="0"/>
                                      </p:by>
                                    </p:animClr>
                                    <p:set>
                                      <p:cBhvr>
                                        <p:cTn id="38" dur="500" fill="hold"/>
                                        <p:tgtEl>
                                          <p:spTgt spid="3">
                                            <p:txEl>
                                              <p:pRg st="5" end="5"/>
                                            </p:txEl>
                                          </p:spTgt>
                                        </p:tgtEl>
                                        <p:attrNameLst>
                                          <p:attrName>fill.type</p:attrName>
                                        </p:attrNameLst>
                                      </p:cBhvr>
                                      <p:to>
                                        <p:strVal val="solid"/>
                                      </p:to>
                                    </p:set>
                                  </p:childTnLst>
                                </p:cTn>
                              </p:par>
                              <p:par>
                                <p:cTn id="39" presetID="21" presetClass="emph" presetSubtype="0" fill="hold" nodeType="withEffect">
                                  <p:stCondLst>
                                    <p:cond delay="0"/>
                                  </p:stCondLst>
                                  <p:childTnLst>
                                    <p:animClr clrSpc="hsl" dir="cw">
                                      <p:cBhvr override="childStyle">
                                        <p:cTn id="40" dur="500" fill="hold"/>
                                        <p:tgtEl>
                                          <p:spTgt spid="3">
                                            <p:txEl>
                                              <p:pRg st="6" end="6"/>
                                            </p:txEl>
                                          </p:spTgt>
                                        </p:tgtEl>
                                        <p:attrNameLst>
                                          <p:attrName>style.color</p:attrName>
                                        </p:attrNameLst>
                                      </p:cBhvr>
                                      <p:by>
                                        <p:hsl h="7200000" s="0" l="0"/>
                                      </p:by>
                                    </p:animClr>
                                    <p:animClr clrSpc="hsl" dir="cw">
                                      <p:cBhvr>
                                        <p:cTn id="41" dur="500" fill="hold"/>
                                        <p:tgtEl>
                                          <p:spTgt spid="3">
                                            <p:txEl>
                                              <p:pRg st="6" end="6"/>
                                            </p:txEl>
                                          </p:spTgt>
                                        </p:tgtEl>
                                        <p:attrNameLst>
                                          <p:attrName>fillcolor</p:attrName>
                                        </p:attrNameLst>
                                      </p:cBhvr>
                                      <p:by>
                                        <p:hsl h="7200000" s="0" l="0"/>
                                      </p:by>
                                    </p:animClr>
                                    <p:animClr clrSpc="hsl" dir="cw">
                                      <p:cBhvr>
                                        <p:cTn id="42" dur="500" fill="hold"/>
                                        <p:tgtEl>
                                          <p:spTgt spid="3">
                                            <p:txEl>
                                              <p:pRg st="6" end="6"/>
                                            </p:txEl>
                                          </p:spTgt>
                                        </p:tgtEl>
                                        <p:attrNameLst>
                                          <p:attrName>stroke.color</p:attrName>
                                        </p:attrNameLst>
                                      </p:cBhvr>
                                      <p:by>
                                        <p:hsl h="7200000" s="0" l="0"/>
                                      </p:by>
                                    </p:animClr>
                                    <p:set>
                                      <p:cBhvr>
                                        <p:cTn id="43" dur="500" fill="hold"/>
                                        <p:tgtEl>
                                          <p:spTgt spid="3">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206343"/>
          <a:ext cx="12192000" cy="6657218"/>
        </p:xfrm>
        <a:graphic>
          <a:graphicData uri="http://schemas.openxmlformats.org/drawingml/2006/table">
            <a:tbl>
              <a:tblPr firstRow="1" bandRow="1">
                <a:tableStyleId>{073A0DAA-6AF3-43AB-8588-CEC1D06C72B9}</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691555">
                <a:tc>
                  <a:txBody>
                    <a:bodyPr/>
                    <a:lstStyle/>
                    <a:p>
                      <a:pPr marL="0" marR="0" lvl="0" indent="0" algn="l" defTabSz="542925" rtl="0" eaLnBrk="1" fontAlgn="auto" latinLnBrk="0" hangingPunct="1">
                        <a:lnSpc>
                          <a:spcPct val="100000"/>
                        </a:lnSpc>
                        <a:spcBef>
                          <a:spcPts val="0"/>
                        </a:spcBef>
                        <a:spcAft>
                          <a:spcPts val="0"/>
                        </a:spcAft>
                        <a:buClrTx/>
                        <a:buSzTx/>
                        <a:buFontTx/>
                        <a:buNone/>
                        <a:defRPr/>
                      </a:pPr>
                      <a:r>
                        <a:rPr lang="en-US" sz="2400" dirty="0">
                          <a:solidFill>
                            <a:srgbClr val="FFFF00"/>
                          </a:solidFill>
                          <a:effectLst/>
                        </a:rPr>
                        <a:t>AUTHENTICATION</a:t>
                      </a:r>
                      <a:endParaRPr lang="en-US" sz="2400" dirty="0">
                        <a:solidFill>
                          <a:srgbClr val="FFFF00"/>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l" defTabSz="542925" rtl="0" eaLnBrk="1" fontAlgn="auto" latinLnBrk="0" hangingPunct="1">
                        <a:lnSpc>
                          <a:spcPct val="100000"/>
                        </a:lnSpc>
                        <a:spcBef>
                          <a:spcPts val="0"/>
                        </a:spcBef>
                        <a:spcAft>
                          <a:spcPts val="0"/>
                        </a:spcAft>
                        <a:buClrTx/>
                        <a:buSzTx/>
                        <a:buFontTx/>
                        <a:buNone/>
                        <a:defRPr/>
                      </a:pPr>
                      <a:r>
                        <a:rPr lang="en-US" sz="2400" dirty="0">
                          <a:solidFill>
                            <a:srgbClr val="FFFF00"/>
                          </a:solidFill>
                          <a:effectLst/>
                        </a:rPr>
                        <a:t>VERIFICATION</a:t>
                      </a:r>
                      <a:endParaRPr lang="en-US" sz="2400" dirty="0">
                        <a:solidFill>
                          <a:srgbClr val="FFFF00"/>
                        </a:solidFill>
                        <a:effectLst/>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1183159">
                <a:tc>
                  <a:txBody>
                    <a:bodyPr/>
                    <a:lstStyle/>
                    <a:p>
                      <a:pPr marL="0" marR="0" lvl="0" indent="0" algn="l" defTabSz="542925" rtl="0" eaLnBrk="1" fontAlgn="auto" latinLnBrk="0" hangingPunct="1">
                        <a:lnSpc>
                          <a:spcPct val="100000"/>
                        </a:lnSpc>
                        <a:spcBef>
                          <a:spcPts val="0"/>
                        </a:spcBef>
                        <a:spcAft>
                          <a:spcPts val="0"/>
                        </a:spcAft>
                        <a:buClrTx/>
                        <a:buSzTx/>
                        <a:buFontTx/>
                        <a:buNone/>
                        <a:defRPr/>
                      </a:pPr>
                      <a:r>
                        <a:rPr lang="en-US" sz="2400" dirty="0">
                          <a:effectLst/>
                        </a:rPr>
                        <a:t>Authentication refers to a process of determining that an individual is who only they claim to be.</a:t>
                      </a:r>
                      <a:endParaRPr lang="en-US" sz="2400" dirty="0">
                        <a:effectLst/>
                        <a:latin typeface="Times New Roman" panose="02020603050405020304" pitchFamily="18" charset="0"/>
                        <a:cs typeface="Times New Roman" panose="02020603050405020304" pitchFamily="18" charset="0"/>
                      </a:endParaRPr>
                    </a:p>
                  </a:txBody>
                  <a:tcPr/>
                </a:tc>
                <a:tc>
                  <a:txBody>
                    <a:bodyPr/>
                    <a:lstStyle/>
                    <a:p>
                      <a:pPr marL="0" marR="0" lvl="0" indent="0" algn="l" defTabSz="542925" rtl="0" eaLnBrk="1" fontAlgn="auto" latinLnBrk="0" hangingPunct="1">
                        <a:lnSpc>
                          <a:spcPct val="100000"/>
                        </a:lnSpc>
                        <a:spcBef>
                          <a:spcPts val="0"/>
                        </a:spcBef>
                        <a:spcAft>
                          <a:spcPts val="0"/>
                        </a:spcAft>
                        <a:buClrTx/>
                        <a:buSzTx/>
                        <a:buFontTx/>
                        <a:buNone/>
                        <a:defRPr/>
                      </a:pPr>
                      <a:r>
                        <a:rPr lang="en-US" sz="2400" dirty="0">
                          <a:effectLst/>
                        </a:rPr>
                        <a:t>Verification means ensuring that the data is associated with a particular individual.</a:t>
                      </a:r>
                      <a:endParaRPr lang="en-US" sz="2400" dirty="0">
                        <a:effectLst/>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4776943">
                <a:tc>
                  <a:txBody>
                    <a:bodyPr/>
                    <a:lstStyle/>
                    <a:p>
                      <a:r>
                        <a:rPr lang="en-US" sz="2400" b="1" dirty="0"/>
                        <a:t>Example </a:t>
                      </a:r>
                    </a:p>
                    <a:p>
                      <a:r>
                        <a:rPr lang="en-US" sz="2400" b="1" dirty="0"/>
                        <a:t>Email Verification</a:t>
                      </a:r>
                      <a:r>
                        <a:rPr lang="en-US" sz="2400" dirty="0"/>
                        <a:t>: When signing up for a new service, the platform may send a verification email with a link to confirm that the email address you entered is correct. By clicking the link, you prove that you own that email.</a:t>
                      </a:r>
                      <a:endParaRPr lang="en-US" sz="2400" dirty="0">
                        <a:effectLst/>
                      </a:endParaRPr>
                    </a:p>
                    <a:p>
                      <a:r>
                        <a:rPr lang="en-US" sz="2400" b="1" dirty="0"/>
                        <a:t>Identity Document Verification</a:t>
                      </a:r>
                      <a:r>
                        <a:rPr lang="en-US" sz="2400" dirty="0"/>
                        <a:t>: In some online services, you may be asked to upload a copy of a government-issued ID (like a passport or driver’s license) to verify your identity. </a:t>
                      </a:r>
                      <a:endParaRPr lang="en-US" sz="2400" dirty="0">
                        <a:effectLst/>
                      </a:endParaRPr>
                    </a:p>
                    <a:p>
                      <a:endParaRPr lang="en-US" dirty="0"/>
                    </a:p>
                  </a:txBody>
                  <a:tcPr/>
                </a:tc>
                <a:tc>
                  <a:txBody>
                    <a:bodyPr/>
                    <a:lstStyle/>
                    <a:p>
                      <a:r>
                        <a:rPr lang="en-US" sz="2400" b="1" dirty="0"/>
                        <a:t>Example </a:t>
                      </a:r>
                    </a:p>
                    <a:p>
                      <a:r>
                        <a:rPr lang="en-US" sz="2400" b="1" dirty="0"/>
                        <a:t>Password Authentication</a:t>
                      </a:r>
                      <a:r>
                        <a:rPr lang="en-US" sz="2400" dirty="0"/>
                        <a:t>: When logging into an online account, you are required to enter a username and password. This verifies that you are the authorized user.</a:t>
                      </a:r>
                    </a:p>
                    <a:p>
                      <a:r>
                        <a:rPr lang="en-US" sz="2400" b="1" dirty="0"/>
                        <a:t>Two-Factor Authentication (2FA)</a:t>
                      </a:r>
                      <a:r>
                        <a:rPr lang="en-US" sz="2400" dirty="0"/>
                        <a:t>: After entering your password (something you know), you receive a code on your phone (something you have) to complete the authentication process.</a:t>
                      </a:r>
                      <a:endParaRPr lang="en-US" sz="2400" dirty="0">
                        <a:effectLst/>
                      </a:endParaRPr>
                    </a:p>
                    <a:p>
                      <a:endParaRPr lang="en-US" dirty="0"/>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1"/>
          <a:ext cx="12072730" cy="6814754"/>
        </p:xfrm>
        <a:graphic>
          <a:graphicData uri="http://schemas.openxmlformats.org/drawingml/2006/table">
            <a:tbl>
              <a:tblPr firstRow="1" bandRow="1">
                <a:tableStyleId>{073A0DAA-6AF3-43AB-8588-CEC1D06C72B9}</a:tableStyleId>
              </a:tblPr>
              <a:tblGrid>
                <a:gridCol w="6036365">
                  <a:extLst>
                    <a:ext uri="{9D8B030D-6E8A-4147-A177-3AD203B41FA5}">
                      <a16:colId xmlns:a16="http://schemas.microsoft.com/office/drawing/2014/main" val="20000"/>
                    </a:ext>
                  </a:extLst>
                </a:gridCol>
                <a:gridCol w="6036365">
                  <a:extLst>
                    <a:ext uri="{9D8B030D-6E8A-4147-A177-3AD203B41FA5}">
                      <a16:colId xmlns:a16="http://schemas.microsoft.com/office/drawing/2014/main" val="20001"/>
                    </a:ext>
                  </a:extLst>
                </a:gridCol>
              </a:tblGrid>
              <a:tr h="636342">
                <a:tc>
                  <a:txBody>
                    <a:bodyPr/>
                    <a:lstStyle/>
                    <a:p>
                      <a:pPr marL="0" marR="0" lvl="0" indent="0" algn="just" defTabSz="542925" rtl="0" eaLnBrk="1" fontAlgn="auto" latinLnBrk="0" hangingPunct="1">
                        <a:lnSpc>
                          <a:spcPct val="150000"/>
                        </a:lnSpc>
                        <a:spcBef>
                          <a:spcPts val="0"/>
                        </a:spcBef>
                        <a:spcAft>
                          <a:spcPts val="0"/>
                        </a:spcAft>
                        <a:buClrTx/>
                        <a:buSzTx/>
                        <a:buFontTx/>
                        <a:buNone/>
                        <a:defRPr/>
                      </a:pPr>
                      <a:r>
                        <a:rPr lang="en-US" sz="2800" dirty="0">
                          <a:solidFill>
                            <a:srgbClr val="FFFF00"/>
                          </a:solidFill>
                          <a:effectLst/>
                          <a:latin typeface="Times New Roman" panose="02020603050405020304" pitchFamily="18" charset="0"/>
                          <a:cs typeface="Times New Roman" panose="02020603050405020304" pitchFamily="18" charset="0"/>
                        </a:rPr>
                        <a:t>AUTHENTICATION</a:t>
                      </a:r>
                    </a:p>
                  </a:txBody>
                  <a:tcPr/>
                </a:tc>
                <a:tc>
                  <a:txBody>
                    <a:bodyPr/>
                    <a:lstStyle/>
                    <a:p>
                      <a:pPr marL="0" marR="0" lvl="0" indent="0" algn="just" defTabSz="542925" rtl="0" eaLnBrk="1" fontAlgn="auto" latinLnBrk="0" hangingPunct="1">
                        <a:lnSpc>
                          <a:spcPct val="150000"/>
                        </a:lnSpc>
                        <a:spcBef>
                          <a:spcPts val="0"/>
                        </a:spcBef>
                        <a:spcAft>
                          <a:spcPts val="0"/>
                        </a:spcAft>
                        <a:buClrTx/>
                        <a:buSzTx/>
                        <a:buFontTx/>
                        <a:buNone/>
                        <a:defRPr/>
                      </a:pPr>
                      <a:r>
                        <a:rPr lang="en-US" sz="2800" dirty="0">
                          <a:solidFill>
                            <a:srgbClr val="FFFF00"/>
                          </a:solidFill>
                          <a:effectLst/>
                          <a:latin typeface="Times New Roman" panose="02020603050405020304" pitchFamily="18" charset="0"/>
                          <a:cs typeface="Times New Roman" panose="02020603050405020304" pitchFamily="18" charset="0"/>
                        </a:rPr>
                        <a:t>VERIFICATION</a:t>
                      </a:r>
                    </a:p>
                  </a:txBody>
                  <a:tcPr/>
                </a:tc>
                <a:extLst>
                  <a:ext uri="{0D108BD9-81ED-4DB2-BD59-A6C34878D82A}">
                    <a16:rowId xmlns:a16="http://schemas.microsoft.com/office/drawing/2014/main" val="10000"/>
                  </a:ext>
                </a:extLst>
              </a:tr>
              <a:tr h="3124446">
                <a:tc>
                  <a:txBody>
                    <a:bodyPr/>
                    <a:lstStyle/>
                    <a:p>
                      <a:pPr marL="0" marR="0" lvl="0" indent="0" algn="just" defTabSz="542925" rtl="0" eaLnBrk="1" fontAlgn="auto" latinLnBrk="0" hangingPunct="1">
                        <a:lnSpc>
                          <a:spcPct val="150000"/>
                        </a:lnSpc>
                        <a:spcBef>
                          <a:spcPts val="0"/>
                        </a:spcBef>
                        <a:spcAft>
                          <a:spcPts val="0"/>
                        </a:spcAft>
                        <a:buClrTx/>
                        <a:buSzTx/>
                        <a:buFontTx/>
                        <a:buNone/>
                        <a:defRPr/>
                      </a:pPr>
                      <a:r>
                        <a:rPr lang="en-US" sz="2800" b="0" i="0" kern="1200" dirty="0">
                          <a:solidFill>
                            <a:schemeClr val="dk1"/>
                          </a:solidFill>
                          <a:effectLst/>
                          <a:latin typeface="Times New Roman" panose="02020603050405020304" pitchFamily="18" charset="0"/>
                          <a:ea typeface="+mn-ea"/>
                          <a:cs typeface="Times New Roman" panose="02020603050405020304" pitchFamily="18" charset="0"/>
                        </a:rPr>
                        <a:t>For authentication, the individual has to answer specific questions to find out whether that person or individual is eligible to have certain rights to access this resource or not.</a:t>
                      </a:r>
                      <a:endParaRPr lang="en-US" sz="2800" dirty="0">
                        <a:effectLst/>
                        <a:latin typeface="Times New Roman" panose="02020603050405020304" pitchFamily="18" charset="0"/>
                        <a:cs typeface="Times New Roman" panose="02020603050405020304" pitchFamily="18" charset="0"/>
                      </a:endParaRPr>
                    </a:p>
                  </a:txBody>
                  <a:tcPr/>
                </a:tc>
                <a:tc>
                  <a:txBody>
                    <a:bodyPr/>
                    <a:lstStyle/>
                    <a:p>
                      <a:pPr marL="0" marR="0" lvl="0" indent="0" algn="just" defTabSz="542925" rtl="0" eaLnBrk="1" fontAlgn="auto" latinLnBrk="0" hangingPunct="1">
                        <a:lnSpc>
                          <a:spcPct val="150000"/>
                        </a:lnSpc>
                        <a:spcBef>
                          <a:spcPts val="0"/>
                        </a:spcBef>
                        <a:spcAft>
                          <a:spcPts val="0"/>
                        </a:spcAft>
                        <a:buClrTx/>
                        <a:buSzTx/>
                        <a:buFontTx/>
                        <a:buNone/>
                        <a:defRPr/>
                      </a:pPr>
                      <a:r>
                        <a:rPr lang="en-US" sz="2800" b="0" i="0" kern="1200" dirty="0">
                          <a:solidFill>
                            <a:schemeClr val="dk1"/>
                          </a:solidFill>
                          <a:effectLst/>
                          <a:latin typeface="Times New Roman" panose="02020603050405020304" pitchFamily="18" charset="0"/>
                          <a:ea typeface="+mn-ea"/>
                          <a:cs typeface="Times New Roman" panose="02020603050405020304" pitchFamily="18" charset="0"/>
                        </a:rPr>
                        <a:t>For verification, the given data which is entered by an individual is matched with the previously stored information present in the database.</a:t>
                      </a:r>
                      <a:endParaRPr lang="en-US" sz="2800" dirty="0">
                        <a:effectLst/>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2944810">
                <a:tc>
                  <a:txBody>
                    <a:bodyPr/>
                    <a:lstStyle/>
                    <a:p>
                      <a:pPr algn="just">
                        <a:lnSpc>
                          <a:spcPct val="150000"/>
                        </a:lnSpc>
                      </a:pPr>
                      <a:r>
                        <a:rPr lang="en-US" sz="2800" b="0" i="0" kern="1200" dirty="0">
                          <a:solidFill>
                            <a:schemeClr val="dk1"/>
                          </a:solidFill>
                          <a:effectLst/>
                          <a:latin typeface="Times New Roman" panose="02020603050405020304" pitchFamily="18" charset="0"/>
                          <a:ea typeface="+mn-ea"/>
                          <a:cs typeface="Times New Roman" panose="02020603050405020304" pitchFamily="18" charset="0"/>
                        </a:rPr>
                        <a:t>Authentication takes confirmation to the next level and is especially important when we are dealing with online transactions.</a:t>
                      </a:r>
                      <a:endParaRPr lang="en-US" sz="2800" dirty="0">
                        <a:latin typeface="Times New Roman" panose="02020603050405020304" pitchFamily="18" charset="0"/>
                        <a:cs typeface="Times New Roman" panose="02020603050405020304" pitchFamily="18" charset="0"/>
                      </a:endParaRPr>
                    </a:p>
                  </a:txBody>
                  <a:tcPr/>
                </a:tc>
                <a:tc>
                  <a:txBody>
                    <a:bodyPr/>
                    <a:lstStyle/>
                    <a:p>
                      <a:pPr algn="just">
                        <a:lnSpc>
                          <a:spcPct val="150000"/>
                        </a:lnSpc>
                      </a:pPr>
                      <a:r>
                        <a:rPr lang="en-US" sz="2800" b="0" i="0" kern="1200" dirty="0">
                          <a:solidFill>
                            <a:schemeClr val="dk1"/>
                          </a:solidFill>
                          <a:effectLst/>
                          <a:latin typeface="Times New Roman" panose="02020603050405020304" pitchFamily="18" charset="0"/>
                          <a:ea typeface="+mn-ea"/>
                          <a:cs typeface="Times New Roman" panose="02020603050405020304" pitchFamily="18" charset="0"/>
                        </a:rPr>
                        <a:t>Verification alone is required by some businesses and is merely an extra layer of security for others.</a:t>
                      </a: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78477" y="1575732"/>
            <a:ext cx="4035602" cy="4547062"/>
          </a:xfrm>
        </p:spPr>
        <p:txBody>
          <a:bodyPr>
            <a:normAutofit fontScale="55000" lnSpcReduction="20000"/>
          </a:bodyPr>
          <a:lstStyle/>
          <a:p>
            <a:pPr marL="354965" indent="-342900">
              <a:spcBef>
                <a:spcPts val="95"/>
              </a:spcBef>
              <a:tabLst>
                <a:tab pos="354965" algn="l"/>
                <a:tab pos="355600" algn="l"/>
              </a:tabLst>
            </a:pPr>
            <a:r>
              <a:rPr lang="en-US" sz="4000" spc="-5" dirty="0">
                <a:solidFill>
                  <a:srgbClr val="282828"/>
                </a:solidFill>
                <a:latin typeface="Arial MT"/>
                <a:cs typeface="Arial MT"/>
              </a:rPr>
              <a:t>Face</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Fingerprint</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Voice</a:t>
            </a:r>
            <a:endParaRPr lang="en-US" sz="4000" dirty="0">
              <a:latin typeface="Arial MT"/>
              <a:cs typeface="Arial MT"/>
            </a:endParaRPr>
          </a:p>
          <a:p>
            <a:pPr marL="354965" indent="-342900">
              <a:tabLst>
                <a:tab pos="354965" algn="l"/>
                <a:tab pos="355600" algn="l"/>
              </a:tabLst>
            </a:pPr>
            <a:r>
              <a:rPr lang="en-US" sz="4000" spc="-5" dirty="0" err="1">
                <a:solidFill>
                  <a:srgbClr val="282828"/>
                </a:solidFill>
                <a:latin typeface="Arial MT"/>
                <a:cs typeface="Arial MT"/>
              </a:rPr>
              <a:t>Palmprint</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Hand</a:t>
            </a:r>
            <a:r>
              <a:rPr lang="en-US" sz="4000" spc="-55" dirty="0">
                <a:solidFill>
                  <a:srgbClr val="282828"/>
                </a:solidFill>
                <a:latin typeface="Arial MT"/>
                <a:cs typeface="Arial MT"/>
              </a:rPr>
              <a:t> </a:t>
            </a:r>
            <a:r>
              <a:rPr lang="en-US" sz="4000" spc="-10" dirty="0">
                <a:solidFill>
                  <a:srgbClr val="282828"/>
                </a:solidFill>
                <a:latin typeface="Arial MT"/>
                <a:cs typeface="Arial MT"/>
              </a:rPr>
              <a:t>Geometry</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Iris</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Retina</a:t>
            </a:r>
            <a:r>
              <a:rPr lang="en-US" sz="4000" spc="-30" dirty="0">
                <a:solidFill>
                  <a:srgbClr val="282828"/>
                </a:solidFill>
                <a:latin typeface="Arial MT"/>
                <a:cs typeface="Arial MT"/>
              </a:rPr>
              <a:t> </a:t>
            </a:r>
            <a:r>
              <a:rPr lang="en-US" sz="4000" spc="-5" dirty="0">
                <a:solidFill>
                  <a:srgbClr val="282828"/>
                </a:solidFill>
                <a:latin typeface="Arial MT"/>
                <a:cs typeface="Arial MT"/>
              </a:rPr>
              <a:t>Scan</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Voice</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DNA</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Signatures</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Gait</a:t>
            </a:r>
            <a:endParaRPr lang="en-US" sz="4000" dirty="0">
              <a:latin typeface="Arial MT"/>
              <a:cs typeface="Arial MT"/>
            </a:endParaRPr>
          </a:p>
          <a:p>
            <a:pPr marL="354965" indent="-342900">
              <a:tabLst>
                <a:tab pos="354965" algn="l"/>
                <a:tab pos="355600" algn="l"/>
              </a:tabLst>
            </a:pPr>
            <a:r>
              <a:rPr lang="en-US" sz="4000" spc="-5" dirty="0">
                <a:solidFill>
                  <a:srgbClr val="282828"/>
                </a:solidFill>
                <a:latin typeface="Arial MT"/>
                <a:cs typeface="Arial MT"/>
              </a:rPr>
              <a:t>Keystroke</a:t>
            </a:r>
            <a:endParaRPr lang="en-US" sz="4000" dirty="0">
              <a:latin typeface="Arial MT"/>
              <a:cs typeface="Arial MT"/>
            </a:endParaRPr>
          </a:p>
          <a:p>
            <a:endParaRPr lang="en-US" dirty="0"/>
          </a:p>
        </p:txBody>
      </p:sp>
      <p:sp>
        <p:nvSpPr>
          <p:cNvPr id="6" name="Content Placeholder 2"/>
          <p:cNvSpPr txBox="1"/>
          <p:nvPr/>
        </p:nvSpPr>
        <p:spPr>
          <a:xfrm>
            <a:off x="5696278" y="1729047"/>
            <a:ext cx="3273552" cy="4547062"/>
          </a:xfrm>
          <a:prstGeom prst="rect">
            <a:avLst/>
          </a:prstGeom>
        </p:spPr>
        <p:txBody>
          <a:bodyPr vert="horz" lIns="109042" tIns="54521" rIns="109042" bIns="54521" rtlCol="0">
            <a:normAutofit/>
          </a:bodyPr>
          <a:lstStyle>
            <a:lvl1pPr marL="407035" indent="-407035" algn="l" defTabSz="542925" rtl="0" eaLnBrk="1" latinLnBrk="0" hangingPunct="1">
              <a:spcBef>
                <a:spcPct val="20000"/>
              </a:spcBef>
              <a:buFont typeface="Arial" panose="020B0604020202020204"/>
              <a:buChar char="•"/>
              <a:defRPr sz="3785" kern="1200">
                <a:solidFill>
                  <a:schemeClr val="tx1"/>
                </a:solidFill>
                <a:latin typeface="+mn-lt"/>
                <a:ea typeface="+mn-ea"/>
                <a:cs typeface="+mn-cs"/>
              </a:defRPr>
            </a:lvl1pPr>
            <a:lvl2pPr marL="882650" indent="-339725" algn="l" defTabSz="542925" rtl="0" eaLnBrk="1" latinLnBrk="0" hangingPunct="1">
              <a:spcBef>
                <a:spcPct val="20000"/>
              </a:spcBef>
              <a:buFont typeface="Arial" panose="020B0604020202020204"/>
              <a:buChar char="–"/>
              <a:defRPr sz="3285" kern="1200">
                <a:solidFill>
                  <a:schemeClr val="tx1"/>
                </a:solidFill>
                <a:latin typeface="+mn-lt"/>
                <a:ea typeface="+mn-ea"/>
                <a:cs typeface="+mn-cs"/>
              </a:defRPr>
            </a:lvl2pPr>
            <a:lvl3pPr marL="1357630" indent="-271780" algn="l" defTabSz="542925" rtl="0" eaLnBrk="1" latinLnBrk="0" hangingPunct="1">
              <a:spcBef>
                <a:spcPct val="20000"/>
              </a:spcBef>
              <a:buFont typeface="Arial" panose="020B0604020202020204"/>
              <a:buChar char="•"/>
              <a:defRPr sz="2890" kern="1200">
                <a:solidFill>
                  <a:schemeClr val="tx1"/>
                </a:solidFill>
                <a:latin typeface="+mn-lt"/>
                <a:ea typeface="+mn-ea"/>
                <a:cs typeface="+mn-cs"/>
              </a:defRPr>
            </a:lvl3pPr>
            <a:lvl4pPr marL="190055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4pPr>
            <a:lvl5pPr marL="244411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5pPr>
            <a:lvl6pPr marL="298704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6pPr>
            <a:lvl7pPr marL="3529965"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7pPr>
            <a:lvl8pPr marL="407289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8pPr>
            <a:lvl9pPr marL="4616450" indent="-271780" algn="l" defTabSz="542925" rtl="0" eaLnBrk="1" latinLnBrk="0" hangingPunct="1">
              <a:spcBef>
                <a:spcPct val="20000"/>
              </a:spcBef>
              <a:buFont typeface="Arial" panose="020B0604020202020204"/>
              <a:buChar char="•"/>
              <a:defRPr sz="2390" kern="1200">
                <a:solidFill>
                  <a:schemeClr val="tx1"/>
                </a:solidFill>
                <a:latin typeface="+mn-lt"/>
                <a:ea typeface="+mn-ea"/>
                <a:cs typeface="+mn-cs"/>
              </a:defRPr>
            </a:lvl9pPr>
          </a:lstStyle>
          <a:p>
            <a:endParaRPr lang="en-US" dirty="0"/>
          </a:p>
        </p:txBody>
      </p:sp>
      <p:sp>
        <p:nvSpPr>
          <p:cNvPr id="4" name="Title 1"/>
          <p:cNvSpPr txBox="1"/>
          <p:nvPr/>
        </p:nvSpPr>
        <p:spPr>
          <a:xfrm>
            <a:off x="0" y="0"/>
            <a:ext cx="12192000" cy="1364974"/>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4. Examples of Biometrics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1" y="1752600"/>
            <a:ext cx="10972800" cy="4930156"/>
          </a:xfrm>
        </p:spPr>
        <p:txBody>
          <a:bodyPr>
            <a:normAutofit fontScale="85000" lnSpcReduction="20000"/>
          </a:bodyPr>
          <a:lstStyle/>
          <a:p>
            <a:endParaRPr lang="en-US" dirty="0"/>
          </a:p>
          <a:p>
            <a:endParaRPr lang="en-US" dirty="0"/>
          </a:p>
          <a:p>
            <a:endParaRPr lang="en-US" dirty="0"/>
          </a:p>
          <a:p>
            <a:endParaRPr lang="en-US" dirty="0"/>
          </a:p>
          <a:p>
            <a:endParaRPr lang="en-US" dirty="0"/>
          </a:p>
          <a:p>
            <a:endParaRPr lang="en-US" dirty="0"/>
          </a:p>
          <a:p>
            <a:pPr marL="0" indent="0" algn="ctr">
              <a:buNone/>
            </a:pPr>
            <a:endParaRPr lang="en-US" dirty="0"/>
          </a:p>
          <a:p>
            <a:pPr marL="0" indent="0" algn="ctr">
              <a:buNone/>
            </a:pPr>
            <a:endParaRPr lang="en-US" dirty="0"/>
          </a:p>
          <a:p>
            <a:pPr marL="0" indent="0" algn="ctr">
              <a:buNone/>
            </a:pPr>
            <a:endParaRPr lang="en-US" dirty="0"/>
          </a:p>
          <a:p>
            <a:pPr marL="0" indent="0" algn="ctr">
              <a:buNone/>
            </a:pPr>
            <a:r>
              <a:rPr lang="en-US" dirty="0"/>
              <a:t>Source: Target.com </a:t>
            </a:r>
          </a:p>
        </p:txBody>
      </p:sp>
      <p:pic>
        <p:nvPicPr>
          <p:cNvPr id="4" name="Content Placeholder 4"/>
          <p:cNvPicPr>
            <a:picLocks noChangeAspect="1"/>
          </p:cNvPicPr>
          <p:nvPr/>
        </p:nvPicPr>
        <p:blipFill>
          <a:blip r:embed="rId2"/>
          <a:stretch>
            <a:fillRect/>
          </a:stretch>
        </p:blipFill>
        <p:spPr>
          <a:xfrm>
            <a:off x="3101008" y="1540565"/>
            <a:ext cx="5632174" cy="4333805"/>
          </a:xfrm>
          <a:prstGeom prst="rect">
            <a:avLst/>
          </a:prstGeom>
        </p:spPr>
      </p:pic>
      <p:sp>
        <p:nvSpPr>
          <p:cNvPr id="5" name="Title 1"/>
          <p:cNvSpPr txBox="1">
            <a:spLocks noGrp="1"/>
          </p:cNvSpPr>
          <p:nvPr>
            <p:ph type="title"/>
          </p:nvPr>
        </p:nvSpPr>
        <p:spPr>
          <a:xfrm>
            <a:off x="0" y="0"/>
            <a:ext cx="12192000" cy="1364974"/>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Diagram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122" y="1600201"/>
            <a:ext cx="11012555" cy="4813851"/>
          </a:xfrm>
        </p:spPr>
        <p:txBody>
          <a:bodyPr>
            <a:normAutofit fontScale="92500"/>
          </a:bodyPr>
          <a:lstStyle/>
          <a:p>
            <a:pPr algn="just">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When implementing biometric systems, several important considerations must be taken into account to ensure they are secure, ethical, and effective.</a:t>
            </a:r>
          </a:p>
          <a:p>
            <a:pPr algn="just">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These considerations span across privacy, security, technical challenges, legal aspects, and user acceptance.</a:t>
            </a:r>
          </a:p>
        </p:txBody>
      </p:sp>
      <p:sp>
        <p:nvSpPr>
          <p:cNvPr id="4" name="Title 1"/>
          <p:cNvSpPr txBox="1">
            <a:spLocks noGrp="1"/>
          </p:cNvSpPr>
          <p:nvPr>
            <p:ph type="title"/>
          </p:nvPr>
        </p:nvSpPr>
        <p:spPr>
          <a:xfrm>
            <a:off x="0" y="0"/>
            <a:ext cx="12192000" cy="1364974"/>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5. Considerations in biometric systems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88165"/>
            <a:ext cx="11834948" cy="4767943"/>
          </a:xfrm>
        </p:spPr>
        <p:txBody>
          <a:bodyPr>
            <a:normAutofit fontScale="92500" lnSpcReduction="10000"/>
          </a:bodyPr>
          <a:lstStyle/>
          <a:p>
            <a:pPr marL="0" indent="0">
              <a:buNone/>
            </a:pPr>
            <a:endParaRPr lang="en-US" sz="2800" dirty="0">
              <a:solidFill>
                <a:srgbClr val="FF0000"/>
              </a:solidFill>
            </a:endParaRPr>
          </a:p>
          <a:p>
            <a:pPr algn="just">
              <a:lnSpc>
                <a:spcPct val="150000"/>
              </a:lnSpc>
              <a:buFont typeface="Wingdings" panose="05000000000000000000" pitchFamily="2" charset="2"/>
              <a:buChar char="Ø"/>
            </a:pPr>
            <a:r>
              <a:rPr lang="en-US" sz="2800" dirty="0">
                <a:solidFill>
                  <a:srgbClr val="FF0000"/>
                </a:solidFill>
              </a:rPr>
              <a:t>Universality</a:t>
            </a:r>
            <a:r>
              <a:rPr lang="en-US" sz="2800" dirty="0"/>
              <a:t> –every individual should have this characteristic. </a:t>
            </a:r>
          </a:p>
          <a:p>
            <a:pPr algn="just">
              <a:lnSpc>
                <a:spcPct val="150000"/>
              </a:lnSpc>
              <a:buFont typeface="Wingdings" panose="05000000000000000000" pitchFamily="2" charset="2"/>
              <a:buChar char="Ø"/>
            </a:pPr>
            <a:r>
              <a:rPr lang="en-US" sz="2800" dirty="0">
                <a:solidFill>
                  <a:srgbClr val="FF0000"/>
                </a:solidFill>
              </a:rPr>
              <a:t>Uniqueness or distinctiveness </a:t>
            </a:r>
            <a:r>
              <a:rPr lang="en-US" sz="2800" dirty="0"/>
              <a:t>–any two person should be “sufficiently different "in terms of the characteristic. </a:t>
            </a:r>
          </a:p>
          <a:p>
            <a:pPr algn="just">
              <a:lnSpc>
                <a:spcPct val="150000"/>
              </a:lnSpc>
              <a:buFont typeface="Wingdings" panose="05000000000000000000" pitchFamily="2" charset="2"/>
              <a:buChar char="Ø"/>
            </a:pPr>
            <a:r>
              <a:rPr lang="en-US" sz="2800" dirty="0">
                <a:solidFill>
                  <a:srgbClr val="FF0000"/>
                </a:solidFill>
              </a:rPr>
              <a:t>Permanence</a:t>
            </a:r>
            <a:r>
              <a:rPr lang="en-US" sz="2800" dirty="0"/>
              <a:t> –ideally, the characteristics should be invariant with time.  However, if the characteristic is “sufficiently invariant”(with respect to the matching criterion) over a period of time, it is acceptable. </a:t>
            </a:r>
          </a:p>
          <a:p>
            <a:pPr algn="just">
              <a:lnSpc>
                <a:spcPct val="150000"/>
              </a:lnSpc>
              <a:buFont typeface="Wingdings" panose="05000000000000000000" pitchFamily="2" charset="2"/>
              <a:buChar char="Ø"/>
            </a:pPr>
            <a:r>
              <a:rPr lang="en-US" sz="2800" dirty="0">
                <a:solidFill>
                  <a:srgbClr val="FF0000"/>
                </a:solidFill>
              </a:rPr>
              <a:t>Collectability</a:t>
            </a:r>
            <a:r>
              <a:rPr lang="en-US" sz="2800" dirty="0"/>
              <a:t>–the characteristics should be measured quantitatively.</a:t>
            </a:r>
          </a:p>
        </p:txBody>
      </p:sp>
      <p:sp>
        <p:nvSpPr>
          <p:cNvPr id="4" name="Title 1"/>
          <p:cNvSpPr txBox="1"/>
          <p:nvPr/>
        </p:nvSpPr>
        <p:spPr>
          <a:xfrm>
            <a:off x="0" y="0"/>
            <a:ext cx="12192000" cy="1364974"/>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5400" dirty="0">
                <a:solidFill>
                  <a:srgbClr val="FFFF00"/>
                </a:solidFill>
              </a:rPr>
              <a:t>Requirements for a Biometric system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nodeType="clickEffect">
                                  <p:stCondLst>
                                    <p:cond delay="0"/>
                                  </p:stCondLst>
                                  <p:childTnLst>
                                    <p:animEffect transition="out" filter="wipe(down)">
                                      <p:cBhvr>
                                        <p:cTn id="6" dur="180" accel="50000">
                                          <p:stCondLst>
                                            <p:cond delay="1820"/>
                                          </p:stCondLst>
                                        </p:cTn>
                                        <p:tgtEl>
                                          <p:spTgt spid="3">
                                            <p:txEl>
                                              <p:pRg st="1" end="1"/>
                                            </p:txEl>
                                          </p:spTgt>
                                        </p:tgtEl>
                                      </p:cBhvr>
                                    </p:animEffect>
                                    <p:anim calcmode="lin" valueType="num">
                                      <p:cBhvr>
                                        <p:cTn id="7" dur="1822" tmFilter="0,0; 0.14,0.31; 0.43,0.73; 0.71,0.91; 1.0,1.0">
                                          <p:stCondLst>
                                            <p:cond delay="0"/>
                                          </p:stCondLst>
                                        </p:cTn>
                                        <p:tgtEl>
                                          <p:spTgt spid="3">
                                            <p:txEl>
                                              <p:pRg st="1" end="1"/>
                                            </p:txEl>
                                          </p:spTgt>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3">
                                            <p:txEl>
                                              <p:pRg st="1" end="1"/>
                                            </p:txEl>
                                          </p:spTgt>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3">
                                            <p:txEl>
                                              <p:pRg st="1" end="1"/>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3">
                                            <p:txEl>
                                              <p:pRg st="1" end="1"/>
                                            </p:txEl>
                                          </p:spTgt>
                                        </p:tgtEl>
                                        <p:attrNameLst>
                                          <p:attrName>ppt_y</p:attrName>
                                        </p:attrNameLst>
                                      </p:cBhvr>
                                      <p:tavLst>
                                        <p:tav tm="0">
                                          <p:val>
                                            <p:strVal val="ppt_y"/>
                                          </p:val>
                                        </p:tav>
                                        <p:tav tm="100000">
                                          <p:val>
                                            <p:strVal val="ppt_y+ppt_h"/>
                                          </p:val>
                                        </p:tav>
                                      </p:tavLst>
                                    </p:anim>
                                    <p:animScale>
                                      <p:cBhvr>
                                        <p:cTn id="14" dur="26">
                                          <p:stCondLst>
                                            <p:cond delay="620"/>
                                          </p:stCondLst>
                                        </p:cTn>
                                        <p:tgtEl>
                                          <p:spTgt spid="3">
                                            <p:txEl>
                                              <p:pRg st="1" end="1"/>
                                            </p:txEl>
                                          </p:spTgt>
                                        </p:tgtEl>
                                      </p:cBhvr>
                                      <p:to x="100000" y="60000"/>
                                    </p:animScale>
                                    <p:animScale>
                                      <p:cBhvr>
                                        <p:cTn id="15" dur="166" decel="50000">
                                          <p:stCondLst>
                                            <p:cond delay="646"/>
                                          </p:stCondLst>
                                        </p:cTn>
                                        <p:tgtEl>
                                          <p:spTgt spid="3">
                                            <p:txEl>
                                              <p:pRg st="1" end="1"/>
                                            </p:txEl>
                                          </p:spTgt>
                                        </p:tgtEl>
                                      </p:cBhvr>
                                      <p:to x="100000" y="100000"/>
                                    </p:animScale>
                                    <p:animScale>
                                      <p:cBhvr>
                                        <p:cTn id="16" dur="26">
                                          <p:stCondLst>
                                            <p:cond delay="1312"/>
                                          </p:stCondLst>
                                        </p:cTn>
                                        <p:tgtEl>
                                          <p:spTgt spid="3">
                                            <p:txEl>
                                              <p:pRg st="1" end="1"/>
                                            </p:txEl>
                                          </p:spTgt>
                                        </p:tgtEl>
                                      </p:cBhvr>
                                      <p:to x="100000" y="80000"/>
                                    </p:animScale>
                                    <p:animScale>
                                      <p:cBhvr>
                                        <p:cTn id="17" dur="166" decel="50000">
                                          <p:stCondLst>
                                            <p:cond delay="1338"/>
                                          </p:stCondLst>
                                        </p:cTn>
                                        <p:tgtEl>
                                          <p:spTgt spid="3">
                                            <p:txEl>
                                              <p:pRg st="1" end="1"/>
                                            </p:txEl>
                                          </p:spTgt>
                                        </p:tgtEl>
                                      </p:cBhvr>
                                      <p:to x="100000" y="100000"/>
                                    </p:animScale>
                                    <p:animScale>
                                      <p:cBhvr>
                                        <p:cTn id="18" dur="26">
                                          <p:stCondLst>
                                            <p:cond delay="1642"/>
                                          </p:stCondLst>
                                        </p:cTn>
                                        <p:tgtEl>
                                          <p:spTgt spid="3">
                                            <p:txEl>
                                              <p:pRg st="1" end="1"/>
                                            </p:txEl>
                                          </p:spTgt>
                                        </p:tgtEl>
                                      </p:cBhvr>
                                      <p:to x="100000" y="90000"/>
                                    </p:animScale>
                                    <p:animScale>
                                      <p:cBhvr>
                                        <p:cTn id="19" dur="166" decel="50000">
                                          <p:stCondLst>
                                            <p:cond delay="1668"/>
                                          </p:stCondLst>
                                        </p:cTn>
                                        <p:tgtEl>
                                          <p:spTgt spid="3">
                                            <p:txEl>
                                              <p:pRg st="1" end="1"/>
                                            </p:txEl>
                                          </p:spTgt>
                                        </p:tgtEl>
                                      </p:cBhvr>
                                      <p:to x="100000" y="100000"/>
                                    </p:animScale>
                                    <p:animScale>
                                      <p:cBhvr>
                                        <p:cTn id="20" dur="26">
                                          <p:stCondLst>
                                            <p:cond delay="1808"/>
                                          </p:stCondLst>
                                        </p:cTn>
                                        <p:tgtEl>
                                          <p:spTgt spid="3">
                                            <p:txEl>
                                              <p:pRg st="1" end="1"/>
                                            </p:txEl>
                                          </p:spTgt>
                                        </p:tgtEl>
                                      </p:cBhvr>
                                      <p:to x="100000" y="95000"/>
                                    </p:animScale>
                                    <p:animScale>
                                      <p:cBhvr>
                                        <p:cTn id="21" dur="166" decel="50000">
                                          <p:stCondLst>
                                            <p:cond delay="1834"/>
                                          </p:stCondLst>
                                        </p:cTn>
                                        <p:tgtEl>
                                          <p:spTgt spid="3">
                                            <p:txEl>
                                              <p:pRg st="1" end="1"/>
                                            </p:txEl>
                                          </p:spTgt>
                                        </p:tgtEl>
                                      </p:cBhvr>
                                      <p:to x="100000" y="100000"/>
                                    </p:animScale>
                                    <p:set>
                                      <p:cBhvr>
                                        <p:cTn id="22" dur="1" fill="hold">
                                          <p:stCondLst>
                                            <p:cond delay="1999"/>
                                          </p:stCondLst>
                                        </p:cTn>
                                        <p:tgtEl>
                                          <p:spTgt spid="3">
                                            <p:txEl>
                                              <p:pRg st="1" end="1"/>
                                            </p:txEl>
                                          </p:spTgt>
                                        </p:tgtEl>
                                        <p:attrNameLst>
                                          <p:attrName>style.visibility</p:attrName>
                                        </p:attrNameLst>
                                      </p:cBhvr>
                                      <p:to>
                                        <p:strVal val="hidden"/>
                                      </p:to>
                                    </p:set>
                                  </p:childTnLst>
                                </p:cTn>
                              </p:par>
                              <p:par>
                                <p:cTn id="23" presetID="26" presetClass="exit" presetSubtype="0" fill="hold" nodeType="withEffect">
                                  <p:stCondLst>
                                    <p:cond delay="0"/>
                                  </p:stCondLst>
                                  <p:childTnLst>
                                    <p:animEffect transition="out" filter="wipe(down)">
                                      <p:cBhvr>
                                        <p:cTn id="24" dur="180" accel="50000">
                                          <p:stCondLst>
                                            <p:cond delay="1820"/>
                                          </p:stCondLst>
                                        </p:cTn>
                                        <p:tgtEl>
                                          <p:spTgt spid="3">
                                            <p:txEl>
                                              <p:pRg st="2" end="2"/>
                                            </p:txEl>
                                          </p:spTgt>
                                        </p:tgtEl>
                                      </p:cBhvr>
                                    </p:animEffect>
                                    <p:anim calcmode="lin" valueType="num">
                                      <p:cBhvr>
                                        <p:cTn id="25" dur="1822" tmFilter="0,0; 0.14,0.31; 0.43,0.73; 0.71,0.91; 1.0,1.0">
                                          <p:stCondLst>
                                            <p:cond delay="0"/>
                                          </p:stCondLst>
                                        </p:cTn>
                                        <p:tgtEl>
                                          <p:spTgt spid="3">
                                            <p:txEl>
                                              <p:pRg st="2" end="2"/>
                                            </p:txEl>
                                          </p:spTgt>
                                        </p:tgtEl>
                                        <p:attrNameLst>
                                          <p:attrName>ppt_x</p:attrName>
                                        </p:attrNameLst>
                                      </p:cBhvr>
                                      <p:tavLst>
                                        <p:tav tm="0">
                                          <p:val>
                                            <p:strVal val="ppt_x"/>
                                          </p:val>
                                        </p:tav>
                                        <p:tav tm="100000">
                                          <p:val>
                                            <p:strVal val="#ppt_x+0.25"/>
                                          </p:val>
                                        </p:tav>
                                      </p:tavLst>
                                    </p:anim>
                                    <p:anim calcmode="lin" valueType="num">
                                      <p:cBhvr>
                                        <p:cTn id="26" dur="178">
                                          <p:stCondLst>
                                            <p:cond delay="1822"/>
                                          </p:stCondLst>
                                        </p:cTn>
                                        <p:tgtEl>
                                          <p:spTgt spid="3">
                                            <p:txEl>
                                              <p:pRg st="2" end="2"/>
                                            </p:txEl>
                                          </p:spTgt>
                                        </p:tgtEl>
                                        <p:attrNameLst>
                                          <p:attrName>ppt_x</p:attrName>
                                        </p:attrNameLst>
                                      </p:cBhvr>
                                      <p:tavLst>
                                        <p:tav tm="0">
                                          <p:val>
                                            <p:strVal val="ppt_x"/>
                                          </p:val>
                                        </p:tav>
                                        <p:tav tm="100000">
                                          <p:val>
                                            <p:strVal val="ppt_x"/>
                                          </p:val>
                                        </p:tav>
                                      </p:tavLst>
                                    </p:anim>
                                    <p:anim calcmode="lin" valueType="num">
                                      <p:cBhvr>
                                        <p:cTn id="27" dur="664" tmFilter="0.0,0.0;0.25,0.07;0.50,0.2;0.75,0.467;1.0,1.0">
                                          <p:stCondLst>
                                            <p:cond delay="0"/>
                                          </p:stCondLst>
                                        </p:cTn>
                                        <p:tgtEl>
                                          <p:spTgt spid="3">
                                            <p:txEl>
                                              <p:pRg st="2" end="2"/>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1" dur="180" accel="50000">
                                          <p:stCondLst>
                                            <p:cond delay="1820"/>
                                          </p:stCondLst>
                                        </p:cTn>
                                        <p:tgtEl>
                                          <p:spTgt spid="3">
                                            <p:txEl>
                                              <p:pRg st="2" end="2"/>
                                            </p:txEl>
                                          </p:spTgt>
                                        </p:tgtEl>
                                        <p:attrNameLst>
                                          <p:attrName>ppt_y</p:attrName>
                                        </p:attrNameLst>
                                      </p:cBhvr>
                                      <p:tavLst>
                                        <p:tav tm="0">
                                          <p:val>
                                            <p:strVal val="ppt_y"/>
                                          </p:val>
                                        </p:tav>
                                        <p:tav tm="100000">
                                          <p:val>
                                            <p:strVal val="ppt_y+ppt_h"/>
                                          </p:val>
                                        </p:tav>
                                      </p:tavLst>
                                    </p:anim>
                                    <p:animScale>
                                      <p:cBhvr>
                                        <p:cTn id="32" dur="26">
                                          <p:stCondLst>
                                            <p:cond delay="620"/>
                                          </p:stCondLst>
                                        </p:cTn>
                                        <p:tgtEl>
                                          <p:spTgt spid="3">
                                            <p:txEl>
                                              <p:pRg st="2" end="2"/>
                                            </p:txEl>
                                          </p:spTgt>
                                        </p:tgtEl>
                                      </p:cBhvr>
                                      <p:to x="100000" y="60000"/>
                                    </p:animScale>
                                    <p:animScale>
                                      <p:cBhvr>
                                        <p:cTn id="33" dur="166" decel="50000">
                                          <p:stCondLst>
                                            <p:cond delay="646"/>
                                          </p:stCondLst>
                                        </p:cTn>
                                        <p:tgtEl>
                                          <p:spTgt spid="3">
                                            <p:txEl>
                                              <p:pRg st="2" end="2"/>
                                            </p:txEl>
                                          </p:spTgt>
                                        </p:tgtEl>
                                      </p:cBhvr>
                                      <p:to x="100000" y="100000"/>
                                    </p:animScale>
                                    <p:animScale>
                                      <p:cBhvr>
                                        <p:cTn id="34" dur="26">
                                          <p:stCondLst>
                                            <p:cond delay="1312"/>
                                          </p:stCondLst>
                                        </p:cTn>
                                        <p:tgtEl>
                                          <p:spTgt spid="3">
                                            <p:txEl>
                                              <p:pRg st="2" end="2"/>
                                            </p:txEl>
                                          </p:spTgt>
                                        </p:tgtEl>
                                      </p:cBhvr>
                                      <p:to x="100000" y="80000"/>
                                    </p:animScale>
                                    <p:animScale>
                                      <p:cBhvr>
                                        <p:cTn id="35" dur="166" decel="50000">
                                          <p:stCondLst>
                                            <p:cond delay="1338"/>
                                          </p:stCondLst>
                                        </p:cTn>
                                        <p:tgtEl>
                                          <p:spTgt spid="3">
                                            <p:txEl>
                                              <p:pRg st="2" end="2"/>
                                            </p:txEl>
                                          </p:spTgt>
                                        </p:tgtEl>
                                      </p:cBhvr>
                                      <p:to x="100000" y="100000"/>
                                    </p:animScale>
                                    <p:animScale>
                                      <p:cBhvr>
                                        <p:cTn id="36" dur="26">
                                          <p:stCondLst>
                                            <p:cond delay="1642"/>
                                          </p:stCondLst>
                                        </p:cTn>
                                        <p:tgtEl>
                                          <p:spTgt spid="3">
                                            <p:txEl>
                                              <p:pRg st="2" end="2"/>
                                            </p:txEl>
                                          </p:spTgt>
                                        </p:tgtEl>
                                      </p:cBhvr>
                                      <p:to x="100000" y="90000"/>
                                    </p:animScale>
                                    <p:animScale>
                                      <p:cBhvr>
                                        <p:cTn id="37" dur="166" decel="50000">
                                          <p:stCondLst>
                                            <p:cond delay="1668"/>
                                          </p:stCondLst>
                                        </p:cTn>
                                        <p:tgtEl>
                                          <p:spTgt spid="3">
                                            <p:txEl>
                                              <p:pRg st="2" end="2"/>
                                            </p:txEl>
                                          </p:spTgt>
                                        </p:tgtEl>
                                      </p:cBhvr>
                                      <p:to x="100000" y="100000"/>
                                    </p:animScale>
                                    <p:animScale>
                                      <p:cBhvr>
                                        <p:cTn id="38" dur="26">
                                          <p:stCondLst>
                                            <p:cond delay="1808"/>
                                          </p:stCondLst>
                                        </p:cTn>
                                        <p:tgtEl>
                                          <p:spTgt spid="3">
                                            <p:txEl>
                                              <p:pRg st="2" end="2"/>
                                            </p:txEl>
                                          </p:spTgt>
                                        </p:tgtEl>
                                      </p:cBhvr>
                                      <p:to x="100000" y="95000"/>
                                    </p:animScale>
                                    <p:animScale>
                                      <p:cBhvr>
                                        <p:cTn id="39" dur="166" decel="50000">
                                          <p:stCondLst>
                                            <p:cond delay="1834"/>
                                          </p:stCondLst>
                                        </p:cTn>
                                        <p:tgtEl>
                                          <p:spTgt spid="3">
                                            <p:txEl>
                                              <p:pRg st="2" end="2"/>
                                            </p:txEl>
                                          </p:spTgt>
                                        </p:tgtEl>
                                      </p:cBhvr>
                                      <p:to x="100000" y="100000"/>
                                    </p:animScale>
                                    <p:set>
                                      <p:cBhvr>
                                        <p:cTn id="40" dur="1" fill="hold">
                                          <p:stCondLst>
                                            <p:cond delay="1999"/>
                                          </p:stCondLst>
                                        </p:cTn>
                                        <p:tgtEl>
                                          <p:spTgt spid="3">
                                            <p:txEl>
                                              <p:pRg st="2" end="2"/>
                                            </p:txEl>
                                          </p:spTgt>
                                        </p:tgtEl>
                                        <p:attrNameLst>
                                          <p:attrName>style.visibility</p:attrName>
                                        </p:attrNameLst>
                                      </p:cBhvr>
                                      <p:to>
                                        <p:strVal val="hidden"/>
                                      </p:to>
                                    </p:set>
                                  </p:childTnLst>
                                </p:cTn>
                              </p:par>
                              <p:par>
                                <p:cTn id="41" presetID="26" presetClass="exit" presetSubtype="0" fill="hold" nodeType="withEffect">
                                  <p:stCondLst>
                                    <p:cond delay="0"/>
                                  </p:stCondLst>
                                  <p:childTnLst>
                                    <p:animEffect transition="out" filter="wipe(down)">
                                      <p:cBhvr>
                                        <p:cTn id="42" dur="180" accel="50000">
                                          <p:stCondLst>
                                            <p:cond delay="1820"/>
                                          </p:stCondLst>
                                        </p:cTn>
                                        <p:tgtEl>
                                          <p:spTgt spid="3">
                                            <p:txEl>
                                              <p:pRg st="3" end="3"/>
                                            </p:txEl>
                                          </p:spTgt>
                                        </p:tgtEl>
                                      </p:cBhvr>
                                    </p:animEffect>
                                    <p:anim calcmode="lin" valueType="num">
                                      <p:cBhvr>
                                        <p:cTn id="43" dur="1822" tmFilter="0,0; 0.14,0.31; 0.43,0.73; 0.71,0.91; 1.0,1.0">
                                          <p:stCondLst>
                                            <p:cond delay="0"/>
                                          </p:stCondLst>
                                        </p:cTn>
                                        <p:tgtEl>
                                          <p:spTgt spid="3">
                                            <p:txEl>
                                              <p:pRg st="3" end="3"/>
                                            </p:txEl>
                                          </p:spTgt>
                                        </p:tgtEl>
                                        <p:attrNameLst>
                                          <p:attrName>ppt_x</p:attrName>
                                        </p:attrNameLst>
                                      </p:cBhvr>
                                      <p:tavLst>
                                        <p:tav tm="0">
                                          <p:val>
                                            <p:strVal val="ppt_x"/>
                                          </p:val>
                                        </p:tav>
                                        <p:tav tm="100000">
                                          <p:val>
                                            <p:strVal val="#ppt_x+0.25"/>
                                          </p:val>
                                        </p:tav>
                                      </p:tavLst>
                                    </p:anim>
                                    <p:anim calcmode="lin" valueType="num">
                                      <p:cBhvr>
                                        <p:cTn id="44" dur="178">
                                          <p:stCondLst>
                                            <p:cond delay="1822"/>
                                          </p:stCondLst>
                                        </p:cTn>
                                        <p:tgtEl>
                                          <p:spTgt spid="3">
                                            <p:txEl>
                                              <p:pRg st="3" end="3"/>
                                            </p:txEl>
                                          </p:spTgt>
                                        </p:tgtEl>
                                        <p:attrNameLst>
                                          <p:attrName>ppt_x</p:attrName>
                                        </p:attrNameLst>
                                      </p:cBhvr>
                                      <p:tavLst>
                                        <p:tav tm="0">
                                          <p:val>
                                            <p:strVal val="ppt_x"/>
                                          </p:val>
                                        </p:tav>
                                        <p:tav tm="100000">
                                          <p:val>
                                            <p:strVal val="ppt_x"/>
                                          </p:val>
                                        </p:tav>
                                      </p:tavLst>
                                    </p:anim>
                                    <p:anim calcmode="lin" valueType="num">
                                      <p:cBhvr>
                                        <p:cTn id="45" dur="664" tmFilter="0.0,0.0;0.25,0.07;0.50,0.2;0.75,0.467;1.0,1.0">
                                          <p:stCondLst>
                                            <p:cond delay="0"/>
                                          </p:stCondLst>
                                        </p:cTn>
                                        <p:tgtEl>
                                          <p:spTgt spid="3">
                                            <p:txEl>
                                              <p:pRg st="3" end="3"/>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49" dur="180" accel="50000">
                                          <p:stCondLst>
                                            <p:cond delay="1820"/>
                                          </p:stCondLst>
                                        </p:cTn>
                                        <p:tgtEl>
                                          <p:spTgt spid="3">
                                            <p:txEl>
                                              <p:pRg st="3" end="3"/>
                                            </p:txEl>
                                          </p:spTgt>
                                        </p:tgtEl>
                                        <p:attrNameLst>
                                          <p:attrName>ppt_y</p:attrName>
                                        </p:attrNameLst>
                                      </p:cBhvr>
                                      <p:tavLst>
                                        <p:tav tm="0">
                                          <p:val>
                                            <p:strVal val="ppt_y"/>
                                          </p:val>
                                        </p:tav>
                                        <p:tav tm="100000">
                                          <p:val>
                                            <p:strVal val="ppt_y+ppt_h"/>
                                          </p:val>
                                        </p:tav>
                                      </p:tavLst>
                                    </p:anim>
                                    <p:animScale>
                                      <p:cBhvr>
                                        <p:cTn id="50" dur="26">
                                          <p:stCondLst>
                                            <p:cond delay="620"/>
                                          </p:stCondLst>
                                        </p:cTn>
                                        <p:tgtEl>
                                          <p:spTgt spid="3">
                                            <p:txEl>
                                              <p:pRg st="3" end="3"/>
                                            </p:txEl>
                                          </p:spTgt>
                                        </p:tgtEl>
                                      </p:cBhvr>
                                      <p:to x="100000" y="60000"/>
                                    </p:animScale>
                                    <p:animScale>
                                      <p:cBhvr>
                                        <p:cTn id="51" dur="166" decel="50000">
                                          <p:stCondLst>
                                            <p:cond delay="646"/>
                                          </p:stCondLst>
                                        </p:cTn>
                                        <p:tgtEl>
                                          <p:spTgt spid="3">
                                            <p:txEl>
                                              <p:pRg st="3" end="3"/>
                                            </p:txEl>
                                          </p:spTgt>
                                        </p:tgtEl>
                                      </p:cBhvr>
                                      <p:to x="100000" y="100000"/>
                                    </p:animScale>
                                    <p:animScale>
                                      <p:cBhvr>
                                        <p:cTn id="52" dur="26">
                                          <p:stCondLst>
                                            <p:cond delay="1312"/>
                                          </p:stCondLst>
                                        </p:cTn>
                                        <p:tgtEl>
                                          <p:spTgt spid="3">
                                            <p:txEl>
                                              <p:pRg st="3" end="3"/>
                                            </p:txEl>
                                          </p:spTgt>
                                        </p:tgtEl>
                                      </p:cBhvr>
                                      <p:to x="100000" y="80000"/>
                                    </p:animScale>
                                    <p:animScale>
                                      <p:cBhvr>
                                        <p:cTn id="53" dur="166" decel="50000">
                                          <p:stCondLst>
                                            <p:cond delay="1338"/>
                                          </p:stCondLst>
                                        </p:cTn>
                                        <p:tgtEl>
                                          <p:spTgt spid="3">
                                            <p:txEl>
                                              <p:pRg st="3" end="3"/>
                                            </p:txEl>
                                          </p:spTgt>
                                        </p:tgtEl>
                                      </p:cBhvr>
                                      <p:to x="100000" y="100000"/>
                                    </p:animScale>
                                    <p:animScale>
                                      <p:cBhvr>
                                        <p:cTn id="54" dur="26">
                                          <p:stCondLst>
                                            <p:cond delay="1642"/>
                                          </p:stCondLst>
                                        </p:cTn>
                                        <p:tgtEl>
                                          <p:spTgt spid="3">
                                            <p:txEl>
                                              <p:pRg st="3" end="3"/>
                                            </p:txEl>
                                          </p:spTgt>
                                        </p:tgtEl>
                                      </p:cBhvr>
                                      <p:to x="100000" y="90000"/>
                                    </p:animScale>
                                    <p:animScale>
                                      <p:cBhvr>
                                        <p:cTn id="55" dur="166" decel="50000">
                                          <p:stCondLst>
                                            <p:cond delay="1668"/>
                                          </p:stCondLst>
                                        </p:cTn>
                                        <p:tgtEl>
                                          <p:spTgt spid="3">
                                            <p:txEl>
                                              <p:pRg st="3" end="3"/>
                                            </p:txEl>
                                          </p:spTgt>
                                        </p:tgtEl>
                                      </p:cBhvr>
                                      <p:to x="100000" y="100000"/>
                                    </p:animScale>
                                    <p:animScale>
                                      <p:cBhvr>
                                        <p:cTn id="56" dur="26">
                                          <p:stCondLst>
                                            <p:cond delay="1808"/>
                                          </p:stCondLst>
                                        </p:cTn>
                                        <p:tgtEl>
                                          <p:spTgt spid="3">
                                            <p:txEl>
                                              <p:pRg st="3" end="3"/>
                                            </p:txEl>
                                          </p:spTgt>
                                        </p:tgtEl>
                                      </p:cBhvr>
                                      <p:to x="100000" y="95000"/>
                                    </p:animScale>
                                    <p:animScale>
                                      <p:cBhvr>
                                        <p:cTn id="57" dur="166" decel="50000">
                                          <p:stCondLst>
                                            <p:cond delay="1834"/>
                                          </p:stCondLst>
                                        </p:cTn>
                                        <p:tgtEl>
                                          <p:spTgt spid="3">
                                            <p:txEl>
                                              <p:pRg st="3" end="3"/>
                                            </p:txEl>
                                          </p:spTgt>
                                        </p:tgtEl>
                                      </p:cBhvr>
                                      <p:to x="100000" y="100000"/>
                                    </p:animScale>
                                    <p:set>
                                      <p:cBhvr>
                                        <p:cTn id="58" dur="1" fill="hold">
                                          <p:stCondLst>
                                            <p:cond delay="1999"/>
                                          </p:stCondLst>
                                        </p:cTn>
                                        <p:tgtEl>
                                          <p:spTgt spid="3">
                                            <p:txEl>
                                              <p:pRg st="3" end="3"/>
                                            </p:txEl>
                                          </p:spTgt>
                                        </p:tgtEl>
                                        <p:attrNameLst>
                                          <p:attrName>style.visibility</p:attrName>
                                        </p:attrNameLst>
                                      </p:cBhvr>
                                      <p:to>
                                        <p:strVal val="hidden"/>
                                      </p:to>
                                    </p:set>
                                  </p:childTnLst>
                                </p:cTn>
                              </p:par>
                              <p:par>
                                <p:cTn id="59" presetID="26" presetClass="exit" presetSubtype="0" fill="hold" nodeType="withEffect">
                                  <p:stCondLst>
                                    <p:cond delay="0"/>
                                  </p:stCondLst>
                                  <p:childTnLst>
                                    <p:animEffect transition="out" filter="wipe(down)">
                                      <p:cBhvr>
                                        <p:cTn id="60" dur="180" accel="50000">
                                          <p:stCondLst>
                                            <p:cond delay="1820"/>
                                          </p:stCondLst>
                                        </p:cTn>
                                        <p:tgtEl>
                                          <p:spTgt spid="3">
                                            <p:txEl>
                                              <p:pRg st="4" end="4"/>
                                            </p:txEl>
                                          </p:spTgt>
                                        </p:tgtEl>
                                      </p:cBhvr>
                                    </p:animEffect>
                                    <p:anim calcmode="lin" valueType="num">
                                      <p:cBhvr>
                                        <p:cTn id="61" dur="1822" tmFilter="0,0; 0.14,0.31; 0.43,0.73; 0.71,0.91; 1.0,1.0">
                                          <p:stCondLst>
                                            <p:cond delay="0"/>
                                          </p:stCondLst>
                                        </p:cTn>
                                        <p:tgtEl>
                                          <p:spTgt spid="3">
                                            <p:txEl>
                                              <p:pRg st="4" end="4"/>
                                            </p:txEl>
                                          </p:spTgt>
                                        </p:tgtEl>
                                        <p:attrNameLst>
                                          <p:attrName>ppt_x</p:attrName>
                                        </p:attrNameLst>
                                      </p:cBhvr>
                                      <p:tavLst>
                                        <p:tav tm="0">
                                          <p:val>
                                            <p:strVal val="ppt_x"/>
                                          </p:val>
                                        </p:tav>
                                        <p:tav tm="100000">
                                          <p:val>
                                            <p:strVal val="#ppt_x+0.25"/>
                                          </p:val>
                                        </p:tav>
                                      </p:tavLst>
                                    </p:anim>
                                    <p:anim calcmode="lin" valueType="num">
                                      <p:cBhvr>
                                        <p:cTn id="62" dur="178">
                                          <p:stCondLst>
                                            <p:cond delay="1822"/>
                                          </p:stCondLst>
                                        </p:cTn>
                                        <p:tgtEl>
                                          <p:spTgt spid="3">
                                            <p:txEl>
                                              <p:pRg st="4" end="4"/>
                                            </p:txEl>
                                          </p:spTgt>
                                        </p:tgtEl>
                                        <p:attrNameLst>
                                          <p:attrName>ppt_x</p:attrName>
                                        </p:attrNameLst>
                                      </p:cBhvr>
                                      <p:tavLst>
                                        <p:tav tm="0">
                                          <p:val>
                                            <p:strVal val="ppt_x"/>
                                          </p:val>
                                        </p:tav>
                                        <p:tav tm="100000">
                                          <p:val>
                                            <p:strVal val="ppt_x"/>
                                          </p:val>
                                        </p:tav>
                                      </p:tavLst>
                                    </p:anim>
                                    <p:anim calcmode="lin" valueType="num">
                                      <p:cBhvr>
                                        <p:cTn id="63" dur="664" tmFilter="0.0,0.0;0.25,0.07;0.50,0.2;0.75,0.467;1.0,1.0">
                                          <p:stCondLst>
                                            <p:cond delay="0"/>
                                          </p:stCondLst>
                                        </p:cTn>
                                        <p:tgtEl>
                                          <p:spTgt spid="3">
                                            <p:txEl>
                                              <p:pRg st="4" end="4"/>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67" dur="180" accel="50000">
                                          <p:stCondLst>
                                            <p:cond delay="1820"/>
                                          </p:stCondLst>
                                        </p:cTn>
                                        <p:tgtEl>
                                          <p:spTgt spid="3">
                                            <p:txEl>
                                              <p:pRg st="4" end="4"/>
                                            </p:txEl>
                                          </p:spTgt>
                                        </p:tgtEl>
                                        <p:attrNameLst>
                                          <p:attrName>ppt_y</p:attrName>
                                        </p:attrNameLst>
                                      </p:cBhvr>
                                      <p:tavLst>
                                        <p:tav tm="0">
                                          <p:val>
                                            <p:strVal val="ppt_y"/>
                                          </p:val>
                                        </p:tav>
                                        <p:tav tm="100000">
                                          <p:val>
                                            <p:strVal val="ppt_y+ppt_h"/>
                                          </p:val>
                                        </p:tav>
                                      </p:tavLst>
                                    </p:anim>
                                    <p:animScale>
                                      <p:cBhvr>
                                        <p:cTn id="68" dur="26">
                                          <p:stCondLst>
                                            <p:cond delay="620"/>
                                          </p:stCondLst>
                                        </p:cTn>
                                        <p:tgtEl>
                                          <p:spTgt spid="3">
                                            <p:txEl>
                                              <p:pRg st="4" end="4"/>
                                            </p:txEl>
                                          </p:spTgt>
                                        </p:tgtEl>
                                      </p:cBhvr>
                                      <p:to x="100000" y="60000"/>
                                    </p:animScale>
                                    <p:animScale>
                                      <p:cBhvr>
                                        <p:cTn id="69" dur="166" decel="50000">
                                          <p:stCondLst>
                                            <p:cond delay="646"/>
                                          </p:stCondLst>
                                        </p:cTn>
                                        <p:tgtEl>
                                          <p:spTgt spid="3">
                                            <p:txEl>
                                              <p:pRg st="4" end="4"/>
                                            </p:txEl>
                                          </p:spTgt>
                                        </p:tgtEl>
                                      </p:cBhvr>
                                      <p:to x="100000" y="100000"/>
                                    </p:animScale>
                                    <p:animScale>
                                      <p:cBhvr>
                                        <p:cTn id="70" dur="26">
                                          <p:stCondLst>
                                            <p:cond delay="1312"/>
                                          </p:stCondLst>
                                        </p:cTn>
                                        <p:tgtEl>
                                          <p:spTgt spid="3">
                                            <p:txEl>
                                              <p:pRg st="4" end="4"/>
                                            </p:txEl>
                                          </p:spTgt>
                                        </p:tgtEl>
                                      </p:cBhvr>
                                      <p:to x="100000" y="80000"/>
                                    </p:animScale>
                                    <p:animScale>
                                      <p:cBhvr>
                                        <p:cTn id="71" dur="166" decel="50000">
                                          <p:stCondLst>
                                            <p:cond delay="1338"/>
                                          </p:stCondLst>
                                        </p:cTn>
                                        <p:tgtEl>
                                          <p:spTgt spid="3">
                                            <p:txEl>
                                              <p:pRg st="4" end="4"/>
                                            </p:txEl>
                                          </p:spTgt>
                                        </p:tgtEl>
                                      </p:cBhvr>
                                      <p:to x="100000" y="100000"/>
                                    </p:animScale>
                                    <p:animScale>
                                      <p:cBhvr>
                                        <p:cTn id="72" dur="26">
                                          <p:stCondLst>
                                            <p:cond delay="1642"/>
                                          </p:stCondLst>
                                        </p:cTn>
                                        <p:tgtEl>
                                          <p:spTgt spid="3">
                                            <p:txEl>
                                              <p:pRg st="4" end="4"/>
                                            </p:txEl>
                                          </p:spTgt>
                                        </p:tgtEl>
                                      </p:cBhvr>
                                      <p:to x="100000" y="90000"/>
                                    </p:animScale>
                                    <p:animScale>
                                      <p:cBhvr>
                                        <p:cTn id="73" dur="166" decel="50000">
                                          <p:stCondLst>
                                            <p:cond delay="1668"/>
                                          </p:stCondLst>
                                        </p:cTn>
                                        <p:tgtEl>
                                          <p:spTgt spid="3">
                                            <p:txEl>
                                              <p:pRg st="4" end="4"/>
                                            </p:txEl>
                                          </p:spTgt>
                                        </p:tgtEl>
                                      </p:cBhvr>
                                      <p:to x="100000" y="100000"/>
                                    </p:animScale>
                                    <p:animScale>
                                      <p:cBhvr>
                                        <p:cTn id="74" dur="26">
                                          <p:stCondLst>
                                            <p:cond delay="1808"/>
                                          </p:stCondLst>
                                        </p:cTn>
                                        <p:tgtEl>
                                          <p:spTgt spid="3">
                                            <p:txEl>
                                              <p:pRg st="4" end="4"/>
                                            </p:txEl>
                                          </p:spTgt>
                                        </p:tgtEl>
                                      </p:cBhvr>
                                      <p:to x="100000" y="95000"/>
                                    </p:animScale>
                                    <p:animScale>
                                      <p:cBhvr>
                                        <p:cTn id="75" dur="166" decel="50000">
                                          <p:stCondLst>
                                            <p:cond delay="1834"/>
                                          </p:stCondLst>
                                        </p:cTn>
                                        <p:tgtEl>
                                          <p:spTgt spid="3">
                                            <p:txEl>
                                              <p:pRg st="4" end="4"/>
                                            </p:txEl>
                                          </p:spTgt>
                                        </p:tgtEl>
                                      </p:cBhvr>
                                      <p:to x="100000" y="100000"/>
                                    </p:animScale>
                                    <p:set>
                                      <p:cBhvr>
                                        <p:cTn id="76" dur="1" fill="hold">
                                          <p:stCondLst>
                                            <p:cond delay="1999"/>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001" y="1239039"/>
            <a:ext cx="11782697" cy="5094514"/>
          </a:xfrm>
        </p:spPr>
        <p:txBody>
          <a:bodyPr>
            <a:normAutofit fontScale="77500" lnSpcReduction="20000"/>
          </a:bodyPr>
          <a:lstStyle/>
          <a:p>
            <a:pPr algn="just">
              <a:lnSpc>
                <a:spcPct val="160000"/>
              </a:lnSpc>
              <a:buFont typeface="Wingdings" panose="05000000000000000000" pitchFamily="2" charset="2"/>
              <a:buChar char="Ø"/>
            </a:pPr>
            <a:r>
              <a:rPr lang="en-US" sz="2800" dirty="0">
                <a:solidFill>
                  <a:srgbClr val="FF0000"/>
                </a:solidFill>
              </a:rPr>
              <a:t>Performance </a:t>
            </a:r>
            <a:r>
              <a:rPr lang="en-US" sz="2800" dirty="0"/>
              <a:t>–refers to the achievable recognition accuracy and speed, the resources required, as well as the operational and environmental conditions that may affect the accuracy and speed. </a:t>
            </a:r>
          </a:p>
          <a:p>
            <a:pPr algn="just">
              <a:lnSpc>
                <a:spcPct val="160000"/>
              </a:lnSpc>
              <a:buFont typeface="Wingdings" panose="05000000000000000000" pitchFamily="2" charset="2"/>
              <a:buChar char="Ø"/>
            </a:pPr>
            <a:r>
              <a:rPr lang="en-US" sz="2800" dirty="0">
                <a:solidFill>
                  <a:srgbClr val="FF0000"/>
                </a:solidFill>
              </a:rPr>
              <a:t>Acceptability</a:t>
            </a:r>
            <a:r>
              <a:rPr lang="en-US" sz="2800" dirty="0"/>
              <a:t> –to what extend people are willing to accept and use the biometric system as part of their daily lives. </a:t>
            </a:r>
          </a:p>
          <a:p>
            <a:pPr algn="just">
              <a:lnSpc>
                <a:spcPct val="160000"/>
              </a:lnSpc>
              <a:buFont typeface="Wingdings" panose="05000000000000000000" pitchFamily="2" charset="2"/>
              <a:buChar char="Ø"/>
            </a:pPr>
            <a:r>
              <a:rPr lang="en-US" sz="2800" dirty="0">
                <a:solidFill>
                  <a:srgbClr val="FF0000"/>
                </a:solidFill>
              </a:rPr>
              <a:t>Degree of intrusiveness </a:t>
            </a:r>
            <a:r>
              <a:rPr lang="en-US" sz="2800" dirty="0"/>
              <a:t>–how much co-operation is required from the user to collect the biometric sample. </a:t>
            </a:r>
          </a:p>
          <a:p>
            <a:pPr algn="just">
              <a:lnSpc>
                <a:spcPct val="160000"/>
              </a:lnSpc>
              <a:buFont typeface="Wingdings" panose="05000000000000000000" pitchFamily="2" charset="2"/>
              <a:buChar char="Ø"/>
            </a:pPr>
            <a:r>
              <a:rPr lang="en-US" sz="2800" dirty="0">
                <a:solidFill>
                  <a:srgbClr val="FF0000"/>
                </a:solidFill>
              </a:rPr>
              <a:t>Circumvention</a:t>
            </a:r>
            <a:r>
              <a:rPr lang="en-US" sz="2800" dirty="0"/>
              <a:t> -how easy it is to fool the system by fraudulent techniques, i.e. degree of vulnerability to fraud. </a:t>
            </a:r>
          </a:p>
          <a:p>
            <a:pPr algn="just">
              <a:lnSpc>
                <a:spcPct val="160000"/>
              </a:lnSpc>
              <a:buFont typeface="Wingdings" panose="05000000000000000000" pitchFamily="2" charset="2"/>
              <a:buChar char="Ø"/>
            </a:pPr>
            <a:r>
              <a:rPr lang="en-US" sz="2800" dirty="0">
                <a:solidFill>
                  <a:srgbClr val="FF0000"/>
                </a:solidFill>
              </a:rPr>
              <a:t>Long-term system support </a:t>
            </a:r>
            <a:r>
              <a:rPr lang="en-US" sz="2800" dirty="0"/>
              <a:t>–DB management, re-enrollment, template updating, etc.</a:t>
            </a:r>
          </a:p>
        </p:txBody>
      </p:sp>
      <p:sp>
        <p:nvSpPr>
          <p:cNvPr id="4" name="Title 1"/>
          <p:cNvSpPr txBox="1"/>
          <p:nvPr/>
        </p:nvSpPr>
        <p:spPr>
          <a:xfrm>
            <a:off x="6350" y="-162224"/>
            <a:ext cx="12192000" cy="1364974"/>
          </a:xfrm>
          <a:prstGeom prst="rect">
            <a:avLst/>
          </a:prstGeom>
          <a:solidFill>
            <a:schemeClr val="tx1"/>
          </a:solidFill>
        </p:spPr>
        <p:txBody>
          <a:bodyPr vert="horz" lIns="109042" tIns="54521" rIns="109042" bIns="54521" rtlCol="0" anchor="ctr">
            <a:normAutofit fontScale="92500"/>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4800" dirty="0">
                <a:solidFill>
                  <a:srgbClr val="FFFF00"/>
                </a:solidFill>
              </a:rPr>
              <a:t>Issues to consider in a practical Biometric system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4" y="998636"/>
            <a:ext cx="11933508" cy="5310724"/>
          </a:xfrm>
        </p:spPr>
        <p:txBody>
          <a:bodyPr>
            <a:normAutofit/>
          </a:bodyPr>
          <a:lstStyle/>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Noisy and distorted images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Changes in sensor technology –the device used for enrollment may be different at the time of recognition.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Population coverage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Stringent system requirements (error rates, verification time, storage, cost, etc.) Template aging/update </a:t>
            </a:r>
          </a:p>
        </p:txBody>
      </p:sp>
      <p:sp>
        <p:nvSpPr>
          <p:cNvPr id="4" name="Title 1"/>
          <p:cNvSpPr txBox="1"/>
          <p:nvPr/>
        </p:nvSpPr>
        <p:spPr>
          <a:xfrm>
            <a:off x="6350" y="-162224"/>
            <a:ext cx="12192000" cy="1160860"/>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4800" dirty="0">
                <a:solidFill>
                  <a:srgbClr val="FFFF00"/>
                </a:solidFill>
              </a:rPr>
              <a:t>Challenges in Biometric Systems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3">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3">
                                            <p:txEl>
                                              <p:pRg st="0" end="0"/>
                                            </p:txEl>
                                          </p:spTgt>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1" dur="500"/>
                                        <p:tgtEl>
                                          <p:spTgt spid="3">
                                            <p:txEl>
                                              <p:pRg st="1" end="1"/>
                                            </p:txEl>
                                          </p:spTgt>
                                        </p:tgtEl>
                                        <p:attrNameLst>
                                          <p:attrName>ppt_y</p:attrName>
                                        </p:attrNameLst>
                                      </p:cBhvr>
                                      <p:tavLst>
                                        <p:tav tm="0">
                                          <p:val>
                                            <p:strVal val="ppt_y"/>
                                          </p:val>
                                        </p:tav>
                                        <p:tav tm="100000">
                                          <p:val>
                                            <p:strVal val="1+ppt_h/2"/>
                                          </p:val>
                                        </p:tav>
                                      </p:tavLst>
                                    </p:anim>
                                    <p:set>
                                      <p:cBhvr>
                                        <p:cTn id="12" dur="1" fill="hold">
                                          <p:stCondLst>
                                            <p:cond delay="499"/>
                                          </p:stCondLst>
                                        </p:cTn>
                                        <p:tgtEl>
                                          <p:spTgt spid="3">
                                            <p:txEl>
                                              <p:pRg st="1" end="1"/>
                                            </p:txEl>
                                          </p:spTgt>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p:tgtEl>
                                          <p:spTgt spid="3">
                                            <p:txEl>
                                              <p:pRg st="2" end="2"/>
                                            </p:txEl>
                                          </p:spTgt>
                                        </p:tgtEl>
                                        <p:attrNameLst>
                                          <p:attrName>ppt_y</p:attrName>
                                        </p:attrNameLst>
                                      </p:cBhvr>
                                      <p:tavLst>
                                        <p:tav tm="0">
                                          <p:val>
                                            <p:strVal val="ppt_y"/>
                                          </p:val>
                                        </p:tav>
                                        <p:tav tm="100000">
                                          <p:val>
                                            <p:strVal val="1+ppt_h/2"/>
                                          </p:val>
                                        </p:tav>
                                      </p:tavLst>
                                    </p:anim>
                                    <p:set>
                                      <p:cBhvr>
                                        <p:cTn id="16" dur="1" fill="hold">
                                          <p:stCondLst>
                                            <p:cond delay="499"/>
                                          </p:stCondLst>
                                        </p:cTn>
                                        <p:tgtEl>
                                          <p:spTgt spid="3">
                                            <p:txEl>
                                              <p:pRg st="2" end="2"/>
                                            </p:txEl>
                                          </p:spTgt>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p:tgtEl>
                                          <p:spTgt spid="3">
                                            <p:txEl>
                                              <p:pRg st="3" end="3"/>
                                            </p:txEl>
                                          </p:spTgt>
                                        </p:tgtEl>
                                        <p:attrNameLst>
                                          <p:attrName>ppt_y</p:attrName>
                                        </p:attrNameLst>
                                      </p:cBhvr>
                                      <p:tavLst>
                                        <p:tav tm="0">
                                          <p:val>
                                            <p:strVal val="ppt_y"/>
                                          </p:val>
                                        </p:tav>
                                        <p:tav tm="100000">
                                          <p:val>
                                            <p:strVal val="1+ppt_h/2"/>
                                          </p:val>
                                        </p:tav>
                                      </p:tavLst>
                                    </p:anim>
                                    <p:set>
                                      <p:cBhvr>
                                        <p:cTn id="2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4" y="998636"/>
            <a:ext cx="11933508" cy="5310724"/>
          </a:xfrm>
        </p:spPr>
        <p:txBody>
          <a:bodyPr>
            <a:normAutofit/>
          </a:bodyPr>
          <a:lstStyle/>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System security (attacks on the system)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System maintenance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User convenience and cultural issues (non-contact sensors)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Small intra-class variability and Large inter-class variability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Estimating extremely low error rates</a:t>
            </a:r>
          </a:p>
        </p:txBody>
      </p:sp>
      <p:sp>
        <p:nvSpPr>
          <p:cNvPr id="4" name="Title 1"/>
          <p:cNvSpPr txBox="1"/>
          <p:nvPr/>
        </p:nvSpPr>
        <p:spPr>
          <a:xfrm>
            <a:off x="6350" y="-162224"/>
            <a:ext cx="12192000" cy="1160860"/>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4800" dirty="0">
                <a:solidFill>
                  <a:srgbClr val="FFFF00"/>
                </a:solidFill>
              </a:rPr>
              <a:t>Challenges in Biometric Systems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3">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3">
                                            <p:txEl>
                                              <p:pRg st="0" end="0"/>
                                            </p:txEl>
                                          </p:spTgt>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1" dur="500"/>
                                        <p:tgtEl>
                                          <p:spTgt spid="3">
                                            <p:txEl>
                                              <p:pRg st="1" end="1"/>
                                            </p:txEl>
                                          </p:spTgt>
                                        </p:tgtEl>
                                        <p:attrNameLst>
                                          <p:attrName>ppt_y</p:attrName>
                                        </p:attrNameLst>
                                      </p:cBhvr>
                                      <p:tavLst>
                                        <p:tav tm="0">
                                          <p:val>
                                            <p:strVal val="ppt_y"/>
                                          </p:val>
                                        </p:tav>
                                        <p:tav tm="100000">
                                          <p:val>
                                            <p:strVal val="1+ppt_h/2"/>
                                          </p:val>
                                        </p:tav>
                                      </p:tavLst>
                                    </p:anim>
                                    <p:set>
                                      <p:cBhvr>
                                        <p:cTn id="12" dur="1" fill="hold">
                                          <p:stCondLst>
                                            <p:cond delay="499"/>
                                          </p:stCondLst>
                                        </p:cTn>
                                        <p:tgtEl>
                                          <p:spTgt spid="3">
                                            <p:txEl>
                                              <p:pRg st="1" end="1"/>
                                            </p:txEl>
                                          </p:spTgt>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p:tgtEl>
                                          <p:spTgt spid="3">
                                            <p:txEl>
                                              <p:pRg st="2" end="2"/>
                                            </p:txEl>
                                          </p:spTgt>
                                        </p:tgtEl>
                                        <p:attrNameLst>
                                          <p:attrName>ppt_y</p:attrName>
                                        </p:attrNameLst>
                                      </p:cBhvr>
                                      <p:tavLst>
                                        <p:tav tm="0">
                                          <p:val>
                                            <p:strVal val="ppt_y"/>
                                          </p:val>
                                        </p:tav>
                                        <p:tav tm="100000">
                                          <p:val>
                                            <p:strVal val="1+ppt_h/2"/>
                                          </p:val>
                                        </p:tav>
                                      </p:tavLst>
                                    </p:anim>
                                    <p:set>
                                      <p:cBhvr>
                                        <p:cTn id="16" dur="1" fill="hold">
                                          <p:stCondLst>
                                            <p:cond delay="499"/>
                                          </p:stCondLst>
                                        </p:cTn>
                                        <p:tgtEl>
                                          <p:spTgt spid="3">
                                            <p:txEl>
                                              <p:pRg st="2" end="2"/>
                                            </p:txEl>
                                          </p:spTgt>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p:tgtEl>
                                          <p:spTgt spid="3">
                                            <p:txEl>
                                              <p:pRg st="3" end="3"/>
                                            </p:txEl>
                                          </p:spTgt>
                                        </p:tgtEl>
                                        <p:attrNameLst>
                                          <p:attrName>ppt_y</p:attrName>
                                        </p:attrNameLst>
                                      </p:cBhvr>
                                      <p:tavLst>
                                        <p:tav tm="0">
                                          <p:val>
                                            <p:strVal val="ppt_y"/>
                                          </p:val>
                                        </p:tav>
                                        <p:tav tm="100000">
                                          <p:val>
                                            <p:strVal val="1+ppt_h/2"/>
                                          </p:val>
                                        </p:tav>
                                      </p:tavLst>
                                    </p:anim>
                                    <p:set>
                                      <p:cBhvr>
                                        <p:cTn id="20" dur="1" fill="hold">
                                          <p:stCondLst>
                                            <p:cond delay="499"/>
                                          </p:stCondLst>
                                        </p:cTn>
                                        <p:tgtEl>
                                          <p:spTgt spid="3">
                                            <p:txEl>
                                              <p:pRg st="3" end="3"/>
                                            </p:txEl>
                                          </p:spTgt>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500"/>
                                        <p:tgtEl>
                                          <p:spTgt spid="3">
                                            <p:txEl>
                                              <p:pRg st="4" end="4"/>
                                            </p:txEl>
                                          </p:spTgt>
                                        </p:tgtEl>
                                        <p:attrNameLst>
                                          <p:attrName>ppt_y</p:attrName>
                                        </p:attrNameLst>
                                      </p:cBhvr>
                                      <p:tavLst>
                                        <p:tav tm="0">
                                          <p:val>
                                            <p:strVal val="ppt_y"/>
                                          </p:val>
                                        </p:tav>
                                        <p:tav tm="100000">
                                          <p:val>
                                            <p:strVal val="1+ppt_h/2"/>
                                          </p:val>
                                        </p:tav>
                                      </p:tavLst>
                                    </p:anim>
                                    <p:set>
                                      <p:cBhvr>
                                        <p:cTn id="24"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1078" y="1022465"/>
            <a:ext cx="8809383" cy="5643378"/>
          </a:xfrm>
        </p:spPr>
        <p:txBody>
          <a:bodyPr>
            <a:normAutofit fontScale="77500" lnSpcReduction="20000"/>
          </a:bodyPr>
          <a:lstStyle/>
          <a:p>
            <a:pPr>
              <a:buFont typeface="Wingdings" panose="05000000000000000000" pitchFamily="2" charset="2"/>
              <a:buChar char="v"/>
            </a:pPr>
            <a:r>
              <a:rPr lang="en-US" sz="2800" dirty="0">
                <a:solidFill>
                  <a:srgbClr val="FF0000"/>
                </a:solidFill>
              </a:rPr>
              <a:t>Biological traces </a:t>
            </a:r>
          </a:p>
          <a:p>
            <a:pPr lvl="3">
              <a:buFont typeface="Wingdings" panose="05000000000000000000" pitchFamily="2" charset="2"/>
              <a:buChar char="v"/>
            </a:pPr>
            <a:r>
              <a:rPr lang="en-US" sz="2800" dirty="0"/>
              <a:t>DNA (</a:t>
            </a:r>
            <a:r>
              <a:rPr lang="en-US" sz="2800" dirty="0" err="1"/>
              <a:t>DeoxyriboNucleic</a:t>
            </a:r>
            <a:r>
              <a:rPr lang="en-US" sz="2800" dirty="0"/>
              <a:t> Acid), </a:t>
            </a:r>
          </a:p>
          <a:p>
            <a:pPr lvl="3">
              <a:buFont typeface="Wingdings" panose="05000000000000000000" pitchFamily="2" charset="2"/>
              <a:buChar char="v"/>
            </a:pPr>
            <a:r>
              <a:rPr lang="en-US" sz="2800" dirty="0"/>
              <a:t>blood, </a:t>
            </a:r>
          </a:p>
          <a:p>
            <a:pPr lvl="3">
              <a:buFont typeface="Wingdings" panose="05000000000000000000" pitchFamily="2" charset="2"/>
              <a:buChar char="v"/>
            </a:pPr>
            <a:r>
              <a:rPr lang="en-US" sz="2800" dirty="0"/>
              <a:t>saliva</a:t>
            </a:r>
          </a:p>
          <a:p>
            <a:pPr>
              <a:buFont typeface="Wingdings" panose="05000000000000000000" pitchFamily="2" charset="2"/>
              <a:buChar char="v"/>
            </a:pPr>
            <a:r>
              <a:rPr lang="en-US" sz="2800" dirty="0">
                <a:solidFill>
                  <a:srgbClr val="FF0000"/>
                </a:solidFill>
              </a:rPr>
              <a:t>Biological (physiological) characteristics </a:t>
            </a:r>
          </a:p>
          <a:p>
            <a:pPr lvl="3">
              <a:buFont typeface="Wingdings" panose="05000000000000000000" pitchFamily="2" charset="2"/>
              <a:buChar char="v"/>
            </a:pPr>
            <a:r>
              <a:rPr lang="en-US" sz="2800" dirty="0"/>
              <a:t>fingerprints, </a:t>
            </a:r>
          </a:p>
          <a:p>
            <a:pPr lvl="3">
              <a:buFont typeface="Wingdings" panose="05000000000000000000" pitchFamily="2" charset="2"/>
              <a:buChar char="v"/>
            </a:pPr>
            <a:r>
              <a:rPr lang="en-US" sz="2800" dirty="0"/>
              <a:t>eye irises and retinas, </a:t>
            </a:r>
          </a:p>
          <a:p>
            <a:pPr lvl="3">
              <a:buFont typeface="Wingdings" panose="05000000000000000000" pitchFamily="2" charset="2"/>
              <a:buChar char="v"/>
            </a:pPr>
            <a:r>
              <a:rPr lang="en-US" sz="2800" dirty="0"/>
              <a:t>hand palms and geometry, </a:t>
            </a:r>
          </a:p>
          <a:p>
            <a:pPr lvl="3">
              <a:buFont typeface="Wingdings" panose="05000000000000000000" pitchFamily="2" charset="2"/>
              <a:buChar char="v"/>
            </a:pPr>
            <a:r>
              <a:rPr lang="en-US" sz="2800" dirty="0"/>
              <a:t>ears</a:t>
            </a:r>
          </a:p>
          <a:p>
            <a:pPr lvl="3">
              <a:buFont typeface="Wingdings" panose="05000000000000000000" pitchFamily="2" charset="2"/>
              <a:buChar char="v"/>
            </a:pPr>
            <a:r>
              <a:rPr lang="en-US" sz="2800" dirty="0"/>
              <a:t>facial geometry </a:t>
            </a:r>
          </a:p>
          <a:p>
            <a:pPr>
              <a:buFont typeface="Wingdings" panose="05000000000000000000" pitchFamily="2" charset="2"/>
              <a:buChar char="v"/>
            </a:pPr>
            <a:r>
              <a:rPr lang="en-US" sz="2800" dirty="0">
                <a:solidFill>
                  <a:srgbClr val="FF0000"/>
                </a:solidFill>
              </a:rPr>
              <a:t>Behavioral characteristics </a:t>
            </a:r>
          </a:p>
          <a:p>
            <a:pPr lvl="3">
              <a:buFont typeface="Wingdings" panose="05000000000000000000" pitchFamily="2" charset="2"/>
              <a:buChar char="v"/>
            </a:pPr>
            <a:r>
              <a:rPr lang="en-US" sz="2800" dirty="0"/>
              <a:t>Dynamic signature, </a:t>
            </a:r>
          </a:p>
          <a:p>
            <a:pPr lvl="3">
              <a:buFont typeface="Wingdings" panose="05000000000000000000" pitchFamily="2" charset="2"/>
              <a:buChar char="v"/>
            </a:pPr>
            <a:r>
              <a:rPr lang="en-US" sz="2800" dirty="0"/>
              <a:t>Gait (Walking style)</a:t>
            </a:r>
          </a:p>
          <a:p>
            <a:pPr lvl="3">
              <a:buFont typeface="Wingdings" panose="05000000000000000000" pitchFamily="2" charset="2"/>
              <a:buChar char="v"/>
            </a:pPr>
            <a:r>
              <a:rPr lang="en-US" sz="2800" dirty="0"/>
              <a:t>Keystroke dynamics, </a:t>
            </a:r>
          </a:p>
          <a:p>
            <a:pPr lvl="3">
              <a:buFont typeface="Wingdings" panose="05000000000000000000" pitchFamily="2" charset="2"/>
              <a:buChar char="v"/>
            </a:pPr>
            <a:r>
              <a:rPr lang="en-US" sz="2800" dirty="0"/>
              <a:t>Lip motion, </a:t>
            </a:r>
          </a:p>
          <a:p>
            <a:pPr lvl="3">
              <a:buFont typeface="Wingdings" panose="05000000000000000000" pitchFamily="2" charset="2"/>
              <a:buChar char="v"/>
            </a:pPr>
            <a:r>
              <a:rPr lang="en-US" sz="2800" dirty="0"/>
              <a:t>Voice </a:t>
            </a:r>
          </a:p>
        </p:txBody>
      </p:sp>
      <p:sp>
        <p:nvSpPr>
          <p:cNvPr id="4" name="Title 1"/>
          <p:cNvSpPr txBox="1"/>
          <p:nvPr/>
        </p:nvSpPr>
        <p:spPr>
          <a:xfrm>
            <a:off x="6350" y="-162224"/>
            <a:ext cx="12192000" cy="1160860"/>
          </a:xfrm>
          <a:prstGeom prst="rect">
            <a:avLst/>
          </a:prstGeom>
          <a:solidFill>
            <a:schemeClr val="tx1"/>
          </a:solidFill>
        </p:spPr>
        <p:txBody>
          <a:bodyPr vert="horz" lIns="109042" tIns="54521" rIns="109042" bIns="54521" rtlCol="0" anchor="ctr">
            <a:normAutofit fontScale="77500" lnSpcReduction="20000"/>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5400" dirty="0">
                <a:solidFill>
                  <a:schemeClr val="accent4"/>
                </a:solidFill>
              </a:rPr>
              <a:t>     </a:t>
            </a:r>
            <a:r>
              <a:rPr lang="en-US" sz="4800" dirty="0">
                <a:solidFill>
                  <a:srgbClr val="FFFF00"/>
                </a:solidFill>
              </a:rPr>
              <a:t>Identifiable biometric characteristics</a:t>
            </a:r>
          </a:p>
          <a:p>
            <a:pPr>
              <a:defRPr/>
            </a:pPr>
            <a:r>
              <a:rPr lang="en-US" sz="4800" dirty="0">
                <a:solidFill>
                  <a:srgbClr val="FFFF00"/>
                </a:solidFill>
              </a:rPr>
              <a:t>(biometric modalities)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barn(inVertical)">
                                      <p:cBhvr>
                                        <p:cTn id="25" dur="500"/>
                                        <p:tgtEl>
                                          <p:spTgt spid="3">
                                            <p:txEl>
                                              <p:pRg st="6" end="6"/>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barn(inVertical)">
                                      <p:cBhvr>
                                        <p:cTn id="28" dur="500"/>
                                        <p:tgtEl>
                                          <p:spTgt spid="3">
                                            <p:txEl>
                                              <p:pRg st="7" end="7"/>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arn(inVertical)">
                                      <p:cBhvr>
                                        <p:cTn id="31" dur="500"/>
                                        <p:tgtEl>
                                          <p:spTgt spid="3">
                                            <p:txEl>
                                              <p:pRg st="8" end="8"/>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barn(inVertical)">
                                      <p:cBhvr>
                                        <p:cTn id="34" dur="500"/>
                                        <p:tgtEl>
                                          <p:spTgt spid="3">
                                            <p:txEl>
                                              <p:pRg st="9" end="9"/>
                                            </p:txEl>
                                          </p:spTgt>
                                        </p:tgtEl>
                                      </p:cBhvr>
                                    </p:animEffect>
                                  </p:childTnLst>
                                </p:cTn>
                              </p:par>
                              <p:par>
                                <p:cTn id="35" presetID="16" presetClass="entr" presetSubtype="21"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barn(inVertical)">
                                      <p:cBhvr>
                                        <p:cTn id="37" dur="500"/>
                                        <p:tgtEl>
                                          <p:spTgt spid="3">
                                            <p:txEl>
                                              <p:pRg st="10" end="10"/>
                                            </p:txEl>
                                          </p:spTgt>
                                        </p:tgtEl>
                                      </p:cBhvr>
                                    </p:animEffect>
                                  </p:childTnLst>
                                </p:cTn>
                              </p:par>
                              <p:par>
                                <p:cTn id="38" presetID="16" presetClass="entr" presetSubtype="21" fill="hold"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barn(inVertical)">
                                      <p:cBhvr>
                                        <p:cTn id="40" dur="500"/>
                                        <p:tgtEl>
                                          <p:spTgt spid="3">
                                            <p:txEl>
                                              <p:pRg st="11" end="11"/>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3">
                                            <p:txEl>
                                              <p:pRg st="12" end="12"/>
                                            </p:txEl>
                                          </p:spTgt>
                                        </p:tgtEl>
                                        <p:attrNameLst>
                                          <p:attrName>style.visibility</p:attrName>
                                        </p:attrNameLst>
                                      </p:cBhvr>
                                      <p:to>
                                        <p:strVal val="visible"/>
                                      </p:to>
                                    </p:set>
                                    <p:animEffect transition="in" filter="barn(inVertical)">
                                      <p:cBhvr>
                                        <p:cTn id="43" dur="500"/>
                                        <p:tgtEl>
                                          <p:spTgt spid="3">
                                            <p:txEl>
                                              <p:pRg st="12" end="12"/>
                                            </p:txEl>
                                          </p:spTgt>
                                        </p:tgtEl>
                                      </p:cBhvr>
                                    </p:animEffect>
                                  </p:childTnLst>
                                </p:cTn>
                              </p:par>
                              <p:par>
                                <p:cTn id="44" presetID="16" presetClass="entr" presetSubtype="21" fill="hold" nodeType="withEffect">
                                  <p:stCondLst>
                                    <p:cond delay="0"/>
                                  </p:stCondLst>
                                  <p:childTnLst>
                                    <p:set>
                                      <p:cBhvr>
                                        <p:cTn id="45" dur="1" fill="hold">
                                          <p:stCondLst>
                                            <p:cond delay="0"/>
                                          </p:stCondLst>
                                        </p:cTn>
                                        <p:tgtEl>
                                          <p:spTgt spid="3">
                                            <p:txEl>
                                              <p:pRg st="13" end="13"/>
                                            </p:txEl>
                                          </p:spTgt>
                                        </p:tgtEl>
                                        <p:attrNameLst>
                                          <p:attrName>style.visibility</p:attrName>
                                        </p:attrNameLst>
                                      </p:cBhvr>
                                      <p:to>
                                        <p:strVal val="visible"/>
                                      </p:to>
                                    </p:set>
                                    <p:animEffect transition="in" filter="barn(inVertical)">
                                      <p:cBhvr>
                                        <p:cTn id="46" dur="500"/>
                                        <p:tgtEl>
                                          <p:spTgt spid="3">
                                            <p:txEl>
                                              <p:pRg st="13" end="13"/>
                                            </p:txEl>
                                          </p:spTgt>
                                        </p:tgtEl>
                                      </p:cBhvr>
                                    </p:animEffect>
                                  </p:childTnLst>
                                </p:cTn>
                              </p:par>
                              <p:par>
                                <p:cTn id="47" presetID="16" presetClass="entr" presetSubtype="21" fill="hold" nodeType="withEffect">
                                  <p:stCondLst>
                                    <p:cond delay="0"/>
                                  </p:stCondLst>
                                  <p:childTnLst>
                                    <p:set>
                                      <p:cBhvr>
                                        <p:cTn id="48" dur="1" fill="hold">
                                          <p:stCondLst>
                                            <p:cond delay="0"/>
                                          </p:stCondLst>
                                        </p:cTn>
                                        <p:tgtEl>
                                          <p:spTgt spid="3">
                                            <p:txEl>
                                              <p:pRg st="14" end="14"/>
                                            </p:txEl>
                                          </p:spTgt>
                                        </p:tgtEl>
                                        <p:attrNameLst>
                                          <p:attrName>style.visibility</p:attrName>
                                        </p:attrNameLst>
                                      </p:cBhvr>
                                      <p:to>
                                        <p:strVal val="visible"/>
                                      </p:to>
                                    </p:set>
                                    <p:animEffect transition="in" filter="barn(inVertical)">
                                      <p:cBhvr>
                                        <p:cTn id="49" dur="500"/>
                                        <p:tgtEl>
                                          <p:spTgt spid="3">
                                            <p:txEl>
                                              <p:pRg st="14" end="14"/>
                                            </p:txEl>
                                          </p:spTgt>
                                        </p:tgtEl>
                                      </p:cBhvr>
                                    </p:animEffect>
                                  </p:childTnLst>
                                </p:cTn>
                              </p:par>
                              <p:par>
                                <p:cTn id="50" presetID="16" presetClass="entr" presetSubtype="21" fill="hold" nodeType="withEffect">
                                  <p:stCondLst>
                                    <p:cond delay="0"/>
                                  </p:stCondLst>
                                  <p:childTnLst>
                                    <p:set>
                                      <p:cBhvr>
                                        <p:cTn id="51" dur="1" fill="hold">
                                          <p:stCondLst>
                                            <p:cond delay="0"/>
                                          </p:stCondLst>
                                        </p:cTn>
                                        <p:tgtEl>
                                          <p:spTgt spid="3">
                                            <p:txEl>
                                              <p:pRg st="15" end="15"/>
                                            </p:txEl>
                                          </p:spTgt>
                                        </p:tgtEl>
                                        <p:attrNameLst>
                                          <p:attrName>style.visibility</p:attrName>
                                        </p:attrNameLst>
                                      </p:cBhvr>
                                      <p:to>
                                        <p:strVal val="visible"/>
                                      </p:to>
                                    </p:set>
                                    <p:animEffect transition="in" filter="barn(inVertical)">
                                      <p:cBhvr>
                                        <p:cTn id="52" dur="5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50" y="1086678"/>
            <a:ext cx="12079633" cy="5771322"/>
          </a:xfrm>
        </p:spPr>
        <p:txBody>
          <a:bodyPr>
            <a:normAutofit fontScale="32500" lnSpcReduction="20000"/>
          </a:bodyPr>
          <a:lstStyle/>
          <a:p>
            <a:pPr marL="0" indent="0" algn="just" fontAlgn="base">
              <a:lnSpc>
                <a:spcPct val="220000"/>
              </a:lnSpc>
              <a:buNone/>
            </a:pPr>
            <a:r>
              <a:rPr lang="en-US" dirty="0"/>
              <a:t>1.    </a:t>
            </a:r>
            <a:r>
              <a:rPr lang="en-US" sz="6000" dirty="0">
                <a:latin typeface="Times New Roman" panose="02020603050405020304" pitchFamily="18" charset="0"/>
                <a:cs typeface="Times New Roman" panose="02020603050405020304" pitchFamily="18" charset="0"/>
              </a:rPr>
              <a:t>  Smartphone Security:</a:t>
            </a:r>
          </a:p>
          <a:p>
            <a:pPr algn="just" fontAlgn="base">
              <a:lnSpc>
                <a:spcPct val="220000"/>
              </a:lnSpc>
            </a:pPr>
            <a:r>
              <a:rPr lang="en-US" sz="6000" dirty="0">
                <a:latin typeface="Times New Roman" panose="02020603050405020304" pitchFamily="18" charset="0"/>
                <a:cs typeface="Times New Roman" panose="02020603050405020304" pitchFamily="18" charset="0"/>
              </a:rPr>
              <a:t>Mobile devices are now featured with fingerprint recognition, voice recognition, facial recognition, and other biometric modalities.</a:t>
            </a:r>
          </a:p>
          <a:p>
            <a:pPr algn="just" fontAlgn="base">
              <a:lnSpc>
                <a:spcPct val="220000"/>
              </a:lnSpc>
            </a:pPr>
            <a:r>
              <a:rPr lang="en-US" sz="6000" dirty="0">
                <a:latin typeface="Times New Roman" panose="02020603050405020304" pitchFamily="18" charset="0"/>
                <a:cs typeface="Times New Roman" panose="02020603050405020304" pitchFamily="18" charset="0"/>
              </a:rPr>
              <a:t>Almost all of the top smartphone companies are now producing biometric features enabled mobile phones to meet user demands.</a:t>
            </a:r>
          </a:p>
          <a:p>
            <a:pPr marL="0" indent="0" algn="just" fontAlgn="base">
              <a:lnSpc>
                <a:spcPct val="220000"/>
              </a:lnSpc>
              <a:buNone/>
            </a:pPr>
            <a:r>
              <a:rPr lang="en-US" sz="6000" dirty="0">
                <a:latin typeface="Times New Roman" panose="02020603050405020304" pitchFamily="18" charset="0"/>
                <a:cs typeface="Times New Roman" panose="02020603050405020304" pitchFamily="18" charset="0"/>
              </a:rPr>
              <a:t>2.      Border Security:</a:t>
            </a:r>
          </a:p>
          <a:p>
            <a:pPr algn="just" fontAlgn="base">
              <a:lnSpc>
                <a:spcPct val="220000"/>
              </a:lnSpc>
            </a:pPr>
            <a:r>
              <a:rPr lang="en-US" sz="6000" dirty="0">
                <a:latin typeface="Times New Roman" panose="02020603050405020304" pitchFamily="18" charset="0"/>
                <a:cs typeface="Times New Roman" panose="02020603050405020304" pitchFamily="18" charset="0"/>
              </a:rPr>
              <a:t>Developed countries like US, UK, Canada, Australia, France, Japan and Russia to name a few have already deployed biometric technologies to tighten their border security.</a:t>
            </a:r>
          </a:p>
          <a:p>
            <a:pPr marL="0" indent="0" algn="just" fontAlgn="base">
              <a:lnSpc>
                <a:spcPct val="220000"/>
              </a:lnSpc>
              <a:buNone/>
            </a:pPr>
            <a:endParaRPr lang="en-US" dirty="0"/>
          </a:p>
        </p:txBody>
      </p:sp>
      <p:sp>
        <p:nvSpPr>
          <p:cNvPr id="9" name="Title 1"/>
          <p:cNvSpPr txBox="1"/>
          <p:nvPr/>
        </p:nvSpPr>
        <p:spPr>
          <a:xfrm>
            <a:off x="6350" y="-74182"/>
            <a:ext cx="12192000" cy="1160860"/>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6. Application of Biometric Systems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 y="12481"/>
            <a:ext cx="12077199" cy="6653361"/>
          </a:xfrm>
        </p:spPr>
        <p:txBody>
          <a:bodyPr>
            <a:normAutofit fontScale="47500" lnSpcReduction="20000"/>
          </a:bodyPr>
          <a:lstStyle/>
          <a:p>
            <a:pPr marL="0" indent="0" fontAlgn="base">
              <a:buNone/>
            </a:pPr>
            <a:endParaRPr lang="en-US" dirty="0"/>
          </a:p>
          <a:p>
            <a:pPr marL="0" indent="0" algn="just" fontAlgn="base">
              <a:lnSpc>
                <a:spcPct val="220000"/>
              </a:lnSpc>
              <a:buNone/>
            </a:pPr>
            <a:endParaRPr lang="en-US" dirty="0"/>
          </a:p>
          <a:p>
            <a:pPr marL="0" indent="0" algn="just" fontAlgn="base">
              <a:lnSpc>
                <a:spcPct val="220000"/>
              </a:lnSpc>
              <a:buNone/>
            </a:pPr>
            <a:r>
              <a:rPr lang="en-US" dirty="0"/>
              <a:t>3</a:t>
            </a:r>
            <a:r>
              <a:rPr lang="en-US" sz="4200" dirty="0">
                <a:latin typeface="Times New Roman" panose="02020603050405020304" pitchFamily="18" charset="0"/>
                <a:cs typeface="Times New Roman" panose="02020603050405020304" pitchFamily="18" charset="0"/>
              </a:rPr>
              <a:t>. National ID:</a:t>
            </a:r>
          </a:p>
          <a:p>
            <a:pPr algn="just" fontAlgn="base">
              <a:lnSpc>
                <a:spcPct val="220000"/>
              </a:lnSpc>
            </a:pPr>
            <a:r>
              <a:rPr lang="en-US" sz="4200" dirty="0">
                <a:latin typeface="Times New Roman" panose="02020603050405020304" pitchFamily="18" charset="0"/>
                <a:cs typeface="Times New Roman" panose="02020603050405020304" pitchFamily="18" charset="0"/>
              </a:rPr>
              <a:t>Growing security concerns around the world constantly create a higher demand for biometric national identification program.</a:t>
            </a:r>
          </a:p>
          <a:p>
            <a:pPr marL="0" indent="0" fontAlgn="base">
              <a:buNone/>
            </a:pPr>
            <a:r>
              <a:rPr lang="en-US" sz="4200" dirty="0">
                <a:latin typeface="Times New Roman" panose="02020603050405020304" pitchFamily="18" charset="0"/>
                <a:cs typeface="Times New Roman" panose="02020603050405020304" pitchFamily="18" charset="0"/>
              </a:rPr>
              <a:t>4.      Banking:</a:t>
            </a:r>
          </a:p>
          <a:p>
            <a:pPr algn="just" fontAlgn="base">
              <a:lnSpc>
                <a:spcPct val="170000"/>
              </a:lnSpc>
            </a:pPr>
            <a:r>
              <a:rPr lang="en-US" sz="4200" dirty="0">
                <a:latin typeface="Times New Roman" panose="02020603050405020304" pitchFamily="18" charset="0"/>
                <a:cs typeface="Times New Roman" panose="02020603050405020304" pitchFamily="18" charset="0"/>
              </a:rPr>
              <a:t>Banking is becoming more digitalized throughout the world to reduce identity theft and to reduce the long and hectic banking process. Biometric technology for banking makes it faster, convenient and trustworthy to the customers.</a:t>
            </a:r>
          </a:p>
          <a:p>
            <a:pPr marL="0" indent="0" algn="just" fontAlgn="base">
              <a:lnSpc>
                <a:spcPct val="170000"/>
              </a:lnSpc>
              <a:buNone/>
            </a:pPr>
            <a:r>
              <a:rPr lang="en-US" sz="4200" dirty="0">
                <a:latin typeface="Times New Roman" panose="02020603050405020304" pitchFamily="18" charset="0"/>
                <a:cs typeface="Times New Roman" panose="02020603050405020304" pitchFamily="18" charset="0"/>
              </a:rPr>
              <a:t>5.      Workforce Management:</a:t>
            </a:r>
          </a:p>
          <a:p>
            <a:pPr algn="just" fontAlgn="base">
              <a:lnSpc>
                <a:spcPct val="170000"/>
              </a:lnSpc>
            </a:pPr>
            <a:r>
              <a:rPr lang="en-US" sz="4200" dirty="0">
                <a:latin typeface="Times New Roman" panose="02020603050405020304" pitchFamily="18" charset="0"/>
                <a:cs typeface="Times New Roman" panose="02020603050405020304" pitchFamily="18" charset="0"/>
              </a:rPr>
              <a:t>Workforce management will take a place among the top uses of biometrics in our everyday lives. There are several purposes of using biometrics in workforce management such as identity management, time and attendance.</a:t>
            </a:r>
          </a:p>
          <a:p>
            <a:endParaRPr lang="en-US" dirty="0"/>
          </a:p>
        </p:txBody>
      </p:sp>
      <p:sp>
        <p:nvSpPr>
          <p:cNvPr id="7"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Cont..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561" y="967409"/>
            <a:ext cx="11965577" cy="5843847"/>
          </a:xfrm>
        </p:spPr>
        <p:txBody>
          <a:bodyPr>
            <a:normAutofit fontScale="70000" lnSpcReduction="20000"/>
          </a:bodyPr>
          <a:lstStyle/>
          <a:p>
            <a:pPr marL="0" indent="0" algn="just" fontAlgn="base">
              <a:lnSpc>
                <a:spcPct val="170000"/>
              </a:lnSpc>
              <a:buNone/>
            </a:pPr>
            <a:r>
              <a:rPr lang="en-US" dirty="0"/>
              <a:t>6</a:t>
            </a:r>
            <a:r>
              <a:rPr lang="en-US" sz="4000" dirty="0">
                <a:latin typeface="Times New Roman" panose="02020603050405020304" pitchFamily="18" charset="0"/>
                <a:cs typeface="Times New Roman" panose="02020603050405020304" pitchFamily="18" charset="0"/>
              </a:rPr>
              <a:t>.      SIM Card:</a:t>
            </a:r>
          </a:p>
          <a:p>
            <a:pPr algn="just" fontAlgn="base">
              <a:lnSpc>
                <a:spcPct val="170000"/>
              </a:lnSpc>
            </a:pPr>
            <a:r>
              <a:rPr lang="en-US" sz="4000" dirty="0">
                <a:latin typeface="Times New Roman" panose="02020603050405020304" pitchFamily="18" charset="0"/>
                <a:cs typeface="Times New Roman" panose="02020603050405020304" pitchFamily="18" charset="0"/>
              </a:rPr>
              <a:t>Several countries adopted biometric SIM card registration to prevent identity fraud. -biometric fingerprints registered to prevent SIM card fraud.</a:t>
            </a:r>
          </a:p>
          <a:p>
            <a:pPr marL="0" indent="0" algn="just" fontAlgn="base">
              <a:lnSpc>
                <a:spcPct val="170000"/>
              </a:lnSpc>
              <a:buNone/>
            </a:pPr>
            <a:r>
              <a:rPr lang="en-US" sz="4000" dirty="0">
                <a:latin typeface="Times New Roman" panose="02020603050405020304" pitchFamily="18" charset="0"/>
                <a:cs typeface="Times New Roman" panose="02020603050405020304" pitchFamily="18" charset="0"/>
              </a:rPr>
              <a:t>7.      Hospital:</a:t>
            </a:r>
          </a:p>
          <a:p>
            <a:pPr algn="just" fontAlgn="base">
              <a:lnSpc>
                <a:spcPct val="170000"/>
              </a:lnSpc>
            </a:pPr>
            <a:r>
              <a:rPr lang="en-US" sz="4000" dirty="0">
                <a:latin typeface="Times New Roman" panose="02020603050405020304" pitchFamily="18" charset="0"/>
                <a:cs typeface="Times New Roman" panose="02020603050405020304" pitchFamily="18" charset="0"/>
              </a:rPr>
              <a:t>Biometric technology can reduce the error rate and enhance the security system. </a:t>
            </a:r>
          </a:p>
          <a:p>
            <a:pPr marL="0" indent="0" algn="just" fontAlgn="base">
              <a:lnSpc>
                <a:spcPct val="170000"/>
              </a:lnSpc>
              <a:buNone/>
            </a:pPr>
            <a:r>
              <a:rPr lang="en-US" sz="4000" dirty="0">
                <a:latin typeface="Times New Roman" panose="02020603050405020304" pitchFamily="18" charset="0"/>
                <a:cs typeface="Times New Roman" panose="02020603050405020304" pitchFamily="18" charset="0"/>
              </a:rPr>
              <a:t>8.      Airports:</a:t>
            </a:r>
          </a:p>
          <a:p>
            <a:pPr algn="just" fontAlgn="base">
              <a:lnSpc>
                <a:spcPct val="170000"/>
              </a:lnSpc>
            </a:pPr>
            <a:r>
              <a:rPr lang="en-US" sz="4000" dirty="0">
                <a:latin typeface="Times New Roman" panose="02020603050405020304" pitchFamily="18" charset="0"/>
                <a:cs typeface="Times New Roman" panose="02020603050405020304" pitchFamily="18" charset="0"/>
              </a:rPr>
              <a:t>To improve the security and make the process more convenient.</a:t>
            </a:r>
          </a:p>
          <a:p>
            <a:pPr algn="just">
              <a:lnSpc>
                <a:spcPct val="170000"/>
              </a:lnSpc>
            </a:pPr>
            <a:endParaRPr lang="en-US" dirty="0"/>
          </a:p>
        </p:txBody>
      </p:sp>
      <p:sp>
        <p:nvSpPr>
          <p:cNvPr id="4"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Cont..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4" y="12483"/>
            <a:ext cx="12186056" cy="6653360"/>
          </a:xfrm>
        </p:spPr>
        <p:txBody>
          <a:bodyPr>
            <a:normAutofit fontScale="55000" lnSpcReduction="20000"/>
          </a:bodyPr>
          <a:lstStyle/>
          <a:p>
            <a:pPr marL="0" indent="0" algn="just" fontAlgn="base">
              <a:lnSpc>
                <a:spcPct val="170000"/>
              </a:lnSpc>
              <a:buNone/>
            </a:pPr>
            <a:endParaRPr lang="en-US" dirty="0"/>
          </a:p>
          <a:p>
            <a:pPr marL="0" indent="0" algn="just" fontAlgn="base">
              <a:lnSpc>
                <a:spcPct val="170000"/>
              </a:lnSpc>
              <a:buNone/>
            </a:pPr>
            <a:endParaRPr lang="en-US" dirty="0"/>
          </a:p>
          <a:p>
            <a:pPr marL="0" indent="0" algn="just" fontAlgn="base">
              <a:lnSpc>
                <a:spcPct val="170000"/>
              </a:lnSpc>
              <a:buNone/>
            </a:pPr>
            <a:r>
              <a:rPr lang="en-US" sz="4400" dirty="0">
                <a:latin typeface="Times New Roman" panose="02020603050405020304" pitchFamily="18" charset="0"/>
                <a:cs typeface="Times New Roman" panose="02020603050405020304" pitchFamily="18" charset="0"/>
              </a:rPr>
              <a:t>9. Law Enforcement:</a:t>
            </a:r>
          </a:p>
          <a:p>
            <a:pPr algn="just" fontAlgn="base">
              <a:lnSpc>
                <a:spcPct val="170000"/>
              </a:lnSpc>
            </a:pPr>
            <a:r>
              <a:rPr lang="en-US" sz="4400" dirty="0">
                <a:latin typeface="Times New Roman" panose="02020603050405020304" pitchFamily="18" charset="0"/>
                <a:cs typeface="Times New Roman" panose="02020603050405020304" pitchFamily="18" charset="0"/>
              </a:rPr>
              <a:t>With the advances in biometric technology to identify a person impeccably, law enforcement agencies around the world continue to adopt this technology as a means of strengthening their system.</a:t>
            </a:r>
          </a:p>
          <a:p>
            <a:pPr marL="0" indent="0" algn="just" fontAlgn="base">
              <a:lnSpc>
                <a:spcPct val="170000"/>
              </a:lnSpc>
              <a:buNone/>
            </a:pPr>
            <a:r>
              <a:rPr lang="en-US" sz="4400" dirty="0">
                <a:latin typeface="Times New Roman" panose="02020603050405020304" pitchFamily="18" charset="0"/>
                <a:cs typeface="Times New Roman" panose="02020603050405020304" pitchFamily="18" charset="0"/>
              </a:rPr>
              <a:t>10. Private Cars:</a:t>
            </a:r>
          </a:p>
          <a:p>
            <a:pPr algn="just" fontAlgn="base">
              <a:lnSpc>
                <a:spcPct val="170000"/>
              </a:lnSpc>
            </a:pPr>
            <a:r>
              <a:rPr lang="en-US" sz="4400" dirty="0">
                <a:latin typeface="Times New Roman" panose="02020603050405020304" pitchFamily="18" charset="0"/>
                <a:cs typeface="Times New Roman" panose="02020603050405020304" pitchFamily="18" charset="0"/>
              </a:rPr>
              <a:t>The automotive industry is adopting fingerprint and iris technology to enhance security.</a:t>
            </a:r>
          </a:p>
          <a:p>
            <a:pPr marL="0" indent="0" algn="just" fontAlgn="base">
              <a:lnSpc>
                <a:spcPct val="170000"/>
              </a:lnSpc>
              <a:buNone/>
            </a:pPr>
            <a:r>
              <a:rPr lang="en-US" sz="4400" dirty="0">
                <a:latin typeface="Times New Roman" panose="02020603050405020304" pitchFamily="18" charset="0"/>
                <a:cs typeface="Times New Roman" panose="02020603050405020304" pitchFamily="18" charset="0"/>
              </a:rPr>
              <a:t>11. Laptop Security:</a:t>
            </a:r>
          </a:p>
          <a:p>
            <a:pPr algn="just" fontAlgn="base">
              <a:lnSpc>
                <a:spcPct val="170000"/>
              </a:lnSpc>
            </a:pPr>
            <a:r>
              <a:rPr lang="en-US" sz="4400" dirty="0">
                <a:latin typeface="Times New Roman" panose="02020603050405020304" pitchFamily="18" charset="0"/>
                <a:cs typeface="Times New Roman" panose="02020603050405020304" pitchFamily="18" charset="0"/>
              </a:rPr>
              <a:t>Apple’s MacBook Pro has their fingerprint identification technology touch ID to unlock the device, using Apple ID and Apple</a:t>
            </a:r>
          </a:p>
        </p:txBody>
      </p:sp>
      <p:sp>
        <p:nvSpPr>
          <p:cNvPr id="4" name="Title 1"/>
          <p:cNvSpPr txBox="1"/>
          <p:nvPr/>
        </p:nvSpPr>
        <p:spPr>
          <a:xfrm>
            <a:off x="6350" y="-74182"/>
            <a:ext cx="12192000" cy="935573"/>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Cont..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 y="12483"/>
            <a:ext cx="12077199" cy="6296878"/>
          </a:xfrm>
        </p:spPr>
        <p:txBody>
          <a:bodyPr>
            <a:normAutofit/>
          </a:bodyPr>
          <a:lstStyle/>
          <a:p>
            <a:pPr marL="0" indent="0" fontAlgn="base">
              <a:buNone/>
            </a:pPr>
            <a:endParaRPr lang="en-US" dirty="0">
              <a:latin typeface="Times New Roman" panose="02020603050405020304" pitchFamily="18" charset="0"/>
              <a:cs typeface="Times New Roman" panose="02020603050405020304" pitchFamily="18" charset="0"/>
            </a:endParaRPr>
          </a:p>
          <a:p>
            <a:pPr marL="0" indent="0" fontAlgn="base">
              <a:buNone/>
            </a:pPr>
            <a:endParaRPr lang="en-US" dirty="0">
              <a:latin typeface="Times New Roman" panose="02020603050405020304" pitchFamily="18" charset="0"/>
              <a:cs typeface="Times New Roman" panose="02020603050405020304" pitchFamily="18" charset="0"/>
            </a:endParaRPr>
          </a:p>
          <a:p>
            <a:pPr marL="0" indent="0" fontAlgn="base">
              <a:buNone/>
            </a:pPr>
            <a:r>
              <a:rPr lang="en-US" dirty="0">
                <a:latin typeface="Times New Roman" panose="02020603050405020304" pitchFamily="18" charset="0"/>
                <a:cs typeface="Times New Roman" panose="02020603050405020304" pitchFamily="18" charset="0"/>
              </a:rPr>
              <a:t>12. Church/School/Gym/ Shopping Malls</a:t>
            </a:r>
          </a:p>
          <a:p>
            <a:pPr marL="0" indent="0">
              <a:buNone/>
            </a:pPr>
            <a:r>
              <a:rPr lang="en-US" dirty="0">
                <a:latin typeface="Times New Roman" panose="02020603050405020304" pitchFamily="18" charset="0"/>
                <a:cs typeface="Times New Roman" panose="02020603050405020304" pitchFamily="18" charset="0"/>
              </a:rPr>
              <a:t>13.Elections</a:t>
            </a:r>
          </a:p>
          <a:p>
            <a:pPr marL="742950" indent="-742950">
              <a:buAutoNum type="arabicPeriod" startAt="14"/>
            </a:pPr>
            <a:r>
              <a:rPr lang="en-US" dirty="0">
                <a:latin typeface="Times New Roman" panose="02020603050405020304" pitchFamily="18" charset="0"/>
                <a:cs typeface="Times New Roman" panose="02020603050405020304" pitchFamily="18" charset="0"/>
              </a:rPr>
              <a:t>Criminal Investigation</a:t>
            </a:r>
          </a:p>
          <a:p>
            <a:pPr marL="0" indent="0">
              <a:buNone/>
            </a:pPr>
            <a:endParaRPr lang="en-US" dirty="0">
              <a:latin typeface="Times New Roman" panose="02020603050405020304" pitchFamily="18" charset="0"/>
              <a:cs typeface="Times New Roman" panose="02020603050405020304" pitchFamily="18" charset="0"/>
            </a:endParaRPr>
          </a:p>
          <a:p>
            <a:pPr fontAlgn="base"/>
            <a:r>
              <a:rPr lang="en-US" dirty="0">
                <a:solidFill>
                  <a:srgbClr val="FF0000"/>
                </a:solidFill>
                <a:latin typeface="Times New Roman" panose="02020603050405020304" pitchFamily="18" charset="0"/>
                <a:cs typeface="Times New Roman" panose="02020603050405020304" pitchFamily="18" charset="0"/>
              </a:rPr>
              <a:t>WHAT ARE THE OTHERS AREAS OF BIOMETRICS APPLICATIONS?</a:t>
            </a:r>
          </a:p>
          <a:p>
            <a:pPr fontAlgn="base"/>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Cont..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 y="12483"/>
            <a:ext cx="12077199" cy="6296878"/>
          </a:xfrm>
        </p:spPr>
        <p:txBody>
          <a:bodyPr>
            <a:normAutofit lnSpcReduction="10000"/>
          </a:bodyPr>
          <a:lstStyle/>
          <a:p>
            <a:pPr marL="0" indent="0" fontAlgn="base">
              <a:buNone/>
            </a:pPr>
            <a:endParaRPr lang="en-US" dirty="0"/>
          </a:p>
          <a:p>
            <a:pPr marL="0" indent="0" fontAlgn="base">
              <a:buNone/>
            </a:pPr>
            <a:endParaRPr lang="en-US" dirty="0"/>
          </a:p>
          <a:p>
            <a:pPr algn="just" fontAlgn="base">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Enhanced security: </a:t>
            </a:r>
            <a:r>
              <a:rPr lang="en-US" sz="3000" dirty="0">
                <a:latin typeface="Times New Roman" panose="02020603050405020304" pitchFamily="18" charset="0"/>
                <a:cs typeface="Times New Roman" panose="02020603050405020304" pitchFamily="18" charset="0"/>
              </a:rPr>
              <a:t>They are difficult to duplicate due to the uniqueness of traits used. </a:t>
            </a:r>
          </a:p>
          <a:p>
            <a:pPr algn="just" fontAlgn="base">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Convenience: </a:t>
            </a:r>
            <a:r>
              <a:rPr lang="en-US" sz="3000" dirty="0">
                <a:latin typeface="Times New Roman" panose="02020603050405020304" pitchFamily="18" charset="0"/>
                <a:cs typeface="Times New Roman" panose="02020603050405020304" pitchFamily="18" charset="0"/>
              </a:rPr>
              <a:t>users do not need to remember passwords or carry tokens.</a:t>
            </a:r>
          </a:p>
          <a:p>
            <a:pPr algn="just" fontAlgn="base">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Fraud prevention: </a:t>
            </a:r>
            <a:r>
              <a:rPr lang="en-US" sz="3000" dirty="0">
                <a:latin typeface="Times New Roman" panose="02020603050405020304" pitchFamily="18" charset="0"/>
                <a:cs typeface="Times New Roman" panose="02020603050405020304" pitchFamily="18" charset="0"/>
              </a:rPr>
              <a:t>they prevent identity theft and fraud </a:t>
            </a:r>
          </a:p>
          <a:p>
            <a:pPr algn="just" fontAlgn="base">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Wide application: </a:t>
            </a:r>
            <a:r>
              <a:rPr lang="en-US" sz="3000" dirty="0">
                <a:latin typeface="Times New Roman" panose="02020603050405020304" pitchFamily="18" charset="0"/>
                <a:cs typeface="Times New Roman" panose="02020603050405020304" pitchFamily="18" charset="0"/>
              </a:rPr>
              <a:t>they are used in various field </a:t>
            </a:r>
          </a:p>
          <a:p>
            <a:pPr algn="just" fontAlgn="base">
              <a:buFont typeface="Wingdings" panose="05000000000000000000" pitchFamily="2" charset="2"/>
              <a:buChar char="Ø"/>
            </a:pPr>
            <a:r>
              <a:rPr lang="en-US" sz="3000" b="1" i="0" dirty="0">
                <a:solidFill>
                  <a:srgbClr val="333333"/>
                </a:solidFill>
                <a:effectLst/>
                <a:latin typeface="Times New Roman" panose="02020603050405020304" pitchFamily="18" charset="0"/>
                <a:cs typeface="Times New Roman" panose="02020603050405020304" pitchFamily="18" charset="0"/>
              </a:rPr>
              <a:t>Maximizes Convenience: </a:t>
            </a:r>
            <a:r>
              <a:rPr lang="en-US" sz="3000" i="0" dirty="0">
                <a:solidFill>
                  <a:srgbClr val="333333"/>
                </a:solidFill>
                <a:effectLst/>
                <a:latin typeface="Times New Roman" panose="02020603050405020304" pitchFamily="18" charset="0"/>
                <a:cs typeface="Times New Roman" panose="02020603050405020304" pitchFamily="18" charset="0"/>
              </a:rPr>
              <a:t>The</a:t>
            </a:r>
            <a:r>
              <a:rPr lang="en-US" sz="3000" i="0" dirty="0">
                <a:solidFill>
                  <a:srgbClr val="444444"/>
                </a:solidFill>
                <a:effectLst/>
                <a:latin typeface="Times New Roman" panose="02020603050405020304" pitchFamily="18" charset="0"/>
                <a:cs typeface="Times New Roman" panose="02020603050405020304" pitchFamily="18" charset="0"/>
              </a:rPr>
              <a:t> </a:t>
            </a:r>
            <a:r>
              <a:rPr lang="en-US" sz="3000" b="0" i="0" dirty="0">
                <a:solidFill>
                  <a:srgbClr val="444444"/>
                </a:solidFill>
                <a:effectLst/>
                <a:latin typeface="Times New Roman" panose="02020603050405020304" pitchFamily="18" charset="0"/>
                <a:cs typeface="Times New Roman" panose="02020603050405020304" pitchFamily="18" charset="0"/>
              </a:rPr>
              <a:t>biometric system is a convenient method of tracking each employee in an organization</a:t>
            </a:r>
          </a:p>
          <a:p>
            <a:pPr algn="just" fontAlgn="base">
              <a:buFont typeface="Wingdings" panose="05000000000000000000" pitchFamily="2" charset="2"/>
              <a:buChar char="Ø"/>
            </a:pPr>
            <a:r>
              <a:rPr lang="en-US" sz="3000" b="1" i="0" dirty="0">
                <a:solidFill>
                  <a:srgbClr val="333333"/>
                </a:solidFill>
                <a:effectLst/>
                <a:latin typeface="Times New Roman" panose="02020603050405020304" pitchFamily="18" charset="0"/>
                <a:cs typeface="Times New Roman" panose="02020603050405020304" pitchFamily="18" charset="0"/>
              </a:rPr>
              <a:t>Complete Control Over Access: </a:t>
            </a:r>
            <a:r>
              <a:rPr lang="en-US" sz="3000" b="0" i="0" dirty="0">
                <a:solidFill>
                  <a:srgbClr val="444444"/>
                </a:solidFill>
                <a:effectLst/>
                <a:latin typeface="Times New Roman" panose="02020603050405020304" pitchFamily="18" charset="0"/>
                <a:cs typeface="Times New Roman" panose="02020603050405020304" pitchFamily="18" charset="0"/>
              </a:rPr>
              <a:t>The physical authentication gives HR officers and organizations control over who has access to the office building, vaults, sensitive data, and lockers.</a:t>
            </a:r>
          </a:p>
          <a:p>
            <a:pPr algn="just" fontAlgn="base"/>
            <a:endParaRPr lang="en-US" sz="3300" b="0" i="0" dirty="0">
              <a:solidFill>
                <a:srgbClr val="444444"/>
              </a:solidFill>
              <a:effectLst/>
              <a:latin typeface="Times New Roman" panose="02020603050405020304" pitchFamily="18" charset="0"/>
              <a:cs typeface="Times New Roman" panose="02020603050405020304" pitchFamily="18" charset="0"/>
            </a:endParaRPr>
          </a:p>
          <a:p>
            <a:pPr marL="0" indent="0" fontAlgn="base">
              <a:buNone/>
            </a:pPr>
            <a:endParaRPr lang="en-US" dirty="0"/>
          </a:p>
        </p:txBody>
      </p:sp>
      <p:sp>
        <p:nvSpPr>
          <p:cNvPr id="4"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7. Advantages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 y="12483"/>
            <a:ext cx="12077199" cy="6296878"/>
          </a:xfrm>
        </p:spPr>
        <p:txBody>
          <a:bodyPr>
            <a:normAutofit/>
          </a:bodyPr>
          <a:lstStyle/>
          <a:p>
            <a:pPr marL="0" indent="0" fontAlgn="base">
              <a:buNone/>
            </a:pPr>
            <a:endParaRPr lang="en-US" dirty="0"/>
          </a:p>
          <a:p>
            <a:pPr marL="0" indent="0" fontAlgn="base">
              <a:buNone/>
            </a:pPr>
            <a:endParaRPr lang="en-US" dirty="0"/>
          </a:p>
          <a:p>
            <a:pPr algn="just" fontAlgn="base">
              <a:buFont typeface="Wingdings" panose="05000000000000000000" pitchFamily="2" charset="2"/>
              <a:buChar char="Ø"/>
            </a:pPr>
            <a:r>
              <a:rPr lang="en-US" sz="3200" b="1" i="0" dirty="0">
                <a:solidFill>
                  <a:srgbClr val="333333"/>
                </a:solidFill>
                <a:effectLst/>
                <a:latin typeface="Times New Roman" panose="02020603050405020304" pitchFamily="18" charset="0"/>
                <a:cs typeface="Times New Roman" panose="02020603050405020304" pitchFamily="18" charset="0"/>
              </a:rPr>
              <a:t>Physical Disabilities: </a:t>
            </a:r>
            <a:r>
              <a:rPr lang="en-US" sz="3200" b="0" i="0" dirty="0">
                <a:solidFill>
                  <a:srgbClr val="444444"/>
                </a:solidFill>
                <a:effectLst/>
                <a:latin typeface="Times New Roman" panose="02020603050405020304" pitchFamily="18" charset="0"/>
                <a:cs typeface="Times New Roman" panose="02020603050405020304" pitchFamily="18" charset="0"/>
              </a:rPr>
              <a:t>The authentication system only recognizes traits that were entered and fail to recognize the user if their physical traits change even the slightest.</a:t>
            </a:r>
          </a:p>
          <a:p>
            <a:pPr algn="just" fontAlgn="base">
              <a:buFont typeface="Wingdings" panose="05000000000000000000" pitchFamily="2" charset="2"/>
              <a:buChar char="Ø"/>
            </a:pPr>
            <a:r>
              <a:rPr lang="en-US" sz="3200" b="1" i="0" dirty="0">
                <a:solidFill>
                  <a:srgbClr val="333333"/>
                </a:solidFill>
                <a:effectLst/>
                <a:latin typeface="Times New Roman" panose="02020603050405020304" pitchFamily="18" charset="0"/>
                <a:cs typeface="Times New Roman" panose="02020603050405020304" pitchFamily="18" charset="0"/>
              </a:rPr>
              <a:t>Expensive: </a:t>
            </a:r>
            <a:r>
              <a:rPr lang="en-US" sz="3200" i="0" dirty="0">
                <a:solidFill>
                  <a:srgbClr val="333333"/>
                </a:solidFill>
                <a:effectLst/>
                <a:latin typeface="Times New Roman" panose="02020603050405020304" pitchFamily="18" charset="0"/>
                <a:cs typeface="Times New Roman" panose="02020603050405020304" pitchFamily="18" charset="0"/>
              </a:rPr>
              <a:t>To implement: requires high initial installation</a:t>
            </a:r>
            <a:r>
              <a:rPr lang="en-US" sz="3200" dirty="0">
                <a:solidFill>
                  <a:srgbClr val="333333"/>
                </a:solidFill>
                <a:latin typeface="Times New Roman" panose="02020603050405020304" pitchFamily="18" charset="0"/>
                <a:cs typeface="Times New Roman" panose="02020603050405020304" pitchFamily="18" charset="0"/>
              </a:rPr>
              <a:t> and maintenance cost.</a:t>
            </a:r>
          </a:p>
          <a:p>
            <a:pPr algn="just" fontAlgn="base">
              <a:buFont typeface="Wingdings" panose="05000000000000000000" pitchFamily="2" charset="2"/>
              <a:buChar char="Ø"/>
            </a:pPr>
            <a:r>
              <a:rPr lang="en-US" sz="3200" b="1" i="0" dirty="0">
                <a:solidFill>
                  <a:srgbClr val="333333"/>
                </a:solidFill>
                <a:effectLst/>
                <a:latin typeface="Times New Roman" panose="02020603050405020304" pitchFamily="18" charset="0"/>
                <a:cs typeface="Times New Roman" panose="02020603050405020304" pitchFamily="18" charset="0"/>
              </a:rPr>
              <a:t>Scanner Issues: </a:t>
            </a:r>
            <a:r>
              <a:rPr lang="en-US" sz="3200" b="0" i="0" dirty="0">
                <a:solidFill>
                  <a:srgbClr val="444444"/>
                </a:solidFill>
                <a:effectLst/>
                <a:latin typeface="Times New Roman" panose="02020603050405020304" pitchFamily="18" charset="0"/>
                <a:cs typeface="Times New Roman" panose="02020603050405020304" pitchFamily="18" charset="0"/>
              </a:rPr>
              <a:t>Some biometric systems can face scanning issues if there is even a slight change of trait.</a:t>
            </a:r>
            <a:endParaRPr lang="en-US" sz="3200" dirty="0">
              <a:solidFill>
                <a:srgbClr val="444444"/>
              </a:solidFill>
              <a:latin typeface="Times New Roman" panose="02020603050405020304" pitchFamily="18" charset="0"/>
              <a:cs typeface="Times New Roman" panose="02020603050405020304" pitchFamily="18" charset="0"/>
            </a:endParaRPr>
          </a:p>
          <a:p>
            <a:pPr algn="just" fontAlgn="base">
              <a:buFont typeface="Wingdings" panose="05000000000000000000" pitchFamily="2" charset="2"/>
              <a:buChar char="Ø"/>
            </a:pPr>
            <a:r>
              <a:rPr lang="en-US" sz="3200" b="1" i="0" dirty="0">
                <a:solidFill>
                  <a:srgbClr val="333333"/>
                </a:solidFill>
                <a:effectLst/>
                <a:latin typeface="Times New Roman" panose="02020603050405020304" pitchFamily="18" charset="0"/>
                <a:cs typeface="Times New Roman" panose="02020603050405020304" pitchFamily="18" charset="0"/>
              </a:rPr>
              <a:t>Software Malfunction: </a:t>
            </a:r>
            <a:r>
              <a:rPr lang="en-US" sz="3200" i="0" dirty="0">
                <a:solidFill>
                  <a:srgbClr val="333333"/>
                </a:solidFill>
                <a:effectLst/>
                <a:latin typeface="Times New Roman" panose="02020603050405020304" pitchFamily="18" charset="0"/>
                <a:cs typeface="Times New Roman" panose="02020603050405020304" pitchFamily="18" charset="0"/>
              </a:rPr>
              <a:t>Challenges in daily operation of software e.g. break down </a:t>
            </a:r>
          </a:p>
          <a:p>
            <a:pPr marL="0" indent="0" algn="l" fontAlgn="base">
              <a:buNone/>
            </a:pPr>
            <a:endParaRPr lang="en-US" b="0" i="0" dirty="0">
              <a:solidFill>
                <a:srgbClr val="444444"/>
              </a:solidFill>
              <a:effectLst/>
              <a:latin typeface="Open Sans" panose="020B0606030504020204" pitchFamily="34" charset="0"/>
            </a:endParaRPr>
          </a:p>
          <a:p>
            <a:pPr marL="0" indent="0" fontAlgn="base">
              <a:buNone/>
            </a:pPr>
            <a:endParaRPr lang="en-US" dirty="0"/>
          </a:p>
        </p:txBody>
      </p:sp>
      <p:sp>
        <p:nvSpPr>
          <p:cNvPr id="4"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Disadvantages</a:t>
            </a:r>
            <a:r>
              <a:rPr lang="en-US" sz="4800" dirty="0">
                <a:solidFill>
                  <a:schemeClr val="accent4"/>
                </a:solidFill>
              </a:rPr>
              <a:t>  </a:t>
            </a:r>
            <a:r>
              <a:rPr lang="en-US" sz="4800" dirty="0">
                <a:solidFill>
                  <a:srgbClr val="FFFF00"/>
                </a:solidFill>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7093" y="1157854"/>
            <a:ext cx="11691257" cy="5562323"/>
          </a:xfrm>
        </p:spPr>
        <p:txBody>
          <a:bodyPr>
            <a:normAutofit/>
          </a:bodyPr>
          <a:lstStyle/>
          <a:p>
            <a:pPr marL="457200" indent="-457200">
              <a:buFont typeface="+mj-lt"/>
              <a:buAutoNum type="arabicParenR"/>
            </a:pPr>
            <a:r>
              <a:rPr lang="en-US" sz="3200" dirty="0">
                <a:latin typeface="Times New Roman" panose="02020603050405020304" pitchFamily="18" charset="0"/>
                <a:cs typeface="Times New Roman" panose="02020603050405020304" pitchFamily="18" charset="0"/>
              </a:rPr>
              <a:t>State the three basic identification techniques</a:t>
            </a:r>
          </a:p>
          <a:p>
            <a:pPr marL="457200" indent="-457200">
              <a:buFont typeface="+mj-lt"/>
              <a:buAutoNum type="arabicParenR"/>
            </a:pPr>
            <a:r>
              <a:rPr lang="en-US" sz="3200" dirty="0">
                <a:latin typeface="Times New Roman" panose="02020603050405020304" pitchFamily="18" charset="0"/>
                <a:cs typeface="Times New Roman" panose="02020603050405020304" pitchFamily="18" charset="0"/>
              </a:rPr>
              <a:t>Highlight the problem(s) associated with Possession based identification techniques</a:t>
            </a:r>
          </a:p>
          <a:p>
            <a:pPr marL="457200" indent="-457200">
              <a:buFont typeface="+mj-lt"/>
              <a:buAutoNum type="arabicParenR"/>
            </a:pPr>
            <a:r>
              <a:rPr lang="en-US" sz="3200" dirty="0">
                <a:latin typeface="Times New Roman" panose="02020603050405020304" pitchFamily="18" charset="0"/>
                <a:cs typeface="Times New Roman" panose="02020603050405020304" pitchFamily="18" charset="0"/>
              </a:rPr>
              <a:t>Highlight the problem(s) associated with Knowledge based identification techniques</a:t>
            </a:r>
          </a:p>
          <a:p>
            <a:pPr marL="457200" indent="-457200">
              <a:buFont typeface="+mj-lt"/>
              <a:buAutoNum type="arabicParenR"/>
            </a:pPr>
            <a:r>
              <a:rPr lang="en-US" sz="3200" dirty="0">
                <a:latin typeface="Times New Roman" panose="02020603050405020304" pitchFamily="18" charset="0"/>
                <a:cs typeface="Times New Roman" panose="02020603050405020304" pitchFamily="18" charset="0"/>
              </a:rPr>
              <a:t>Discuss attributes that every good biometric system must posses</a:t>
            </a:r>
          </a:p>
          <a:p>
            <a:pPr marL="457200" indent="-457200">
              <a:buFont typeface="+mj-lt"/>
              <a:buAutoNum type="arabicParenR"/>
            </a:pPr>
            <a:r>
              <a:rPr lang="en-US" sz="3200" dirty="0">
                <a:latin typeface="Times New Roman" panose="02020603050405020304" pitchFamily="18" charset="0"/>
                <a:cs typeface="Times New Roman" panose="02020603050405020304" pitchFamily="18" charset="0"/>
              </a:rPr>
              <a:t>What issues should anyone implementing a biometric system consider</a:t>
            </a:r>
          </a:p>
          <a:p>
            <a:pPr marL="457200" indent="-457200">
              <a:buFont typeface="+mj-lt"/>
              <a:buAutoNum type="arabicParenR"/>
            </a:pPr>
            <a:endParaRPr lang="en-US" sz="3200" dirty="0">
              <a:latin typeface="Times New Roman" panose="02020603050405020304" pitchFamily="18" charset="0"/>
              <a:cs typeface="Times New Roman" panose="02020603050405020304" pitchFamily="18" charset="0"/>
            </a:endParaRPr>
          </a:p>
          <a:p>
            <a:pPr marL="457200" indent="-457200">
              <a:buFont typeface="+mj-lt"/>
              <a:buAutoNum type="arabicParenR"/>
            </a:pPr>
            <a:endParaRPr lang="en-US" sz="2400" dirty="0"/>
          </a:p>
        </p:txBody>
      </p:sp>
      <p:sp>
        <p:nvSpPr>
          <p:cNvPr id="8"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Review Questions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7093" y="1157854"/>
            <a:ext cx="11691257" cy="5562323"/>
          </a:xfrm>
        </p:spPr>
        <p:txBody>
          <a:bodyPr>
            <a:normAutofit/>
          </a:bodyPr>
          <a:lstStyle/>
          <a:p>
            <a:pPr marL="457200" indent="-457200" algn="just">
              <a:lnSpc>
                <a:spcPct val="150000"/>
              </a:lnSpc>
              <a:buFont typeface="+mj-lt"/>
              <a:buAutoNum type="arabicParenR"/>
            </a:pPr>
            <a:r>
              <a:rPr lang="en-US" sz="2800" dirty="0">
                <a:latin typeface="Times New Roman" panose="02020603050405020304" pitchFamily="18" charset="0"/>
                <a:cs typeface="Times New Roman" panose="02020603050405020304" pitchFamily="18" charset="0"/>
              </a:rPr>
              <a:t>Jain, A. K., Flynn, P., &amp; Ross, A. A. (2024). Guide to biometrics. Springer</a:t>
            </a:r>
          </a:p>
          <a:p>
            <a:pPr marL="457200" indent="-457200" algn="just">
              <a:lnSpc>
                <a:spcPct val="150000"/>
              </a:lnSpc>
              <a:buFont typeface="+mj-lt"/>
              <a:buAutoNum type="arabicParenR"/>
            </a:pPr>
            <a:r>
              <a:rPr lang="en-US" sz="2800" b="0" dirty="0">
                <a:solidFill>
                  <a:srgbClr val="111111"/>
                </a:solidFill>
                <a:effectLst/>
                <a:latin typeface="Times New Roman" panose="02020603050405020304" pitchFamily="18" charset="0"/>
                <a:cs typeface="Times New Roman" panose="02020603050405020304" pitchFamily="18" charset="0"/>
              </a:rPr>
              <a:t>Sarfraz, M., &amp; </a:t>
            </a:r>
            <a:r>
              <a:rPr lang="en-US" sz="2800" b="0" dirty="0" err="1">
                <a:solidFill>
                  <a:srgbClr val="111111"/>
                </a:solidFill>
                <a:effectLst/>
                <a:latin typeface="Times New Roman" panose="02020603050405020304" pitchFamily="18" charset="0"/>
                <a:cs typeface="Times New Roman" panose="02020603050405020304" pitchFamily="18" charset="0"/>
              </a:rPr>
              <a:t>Alfialy</a:t>
            </a:r>
            <a:r>
              <a:rPr lang="en-US" sz="2800" b="0" dirty="0">
                <a:solidFill>
                  <a:srgbClr val="111111"/>
                </a:solidFill>
                <a:effectLst/>
                <a:latin typeface="Times New Roman" panose="02020603050405020304" pitchFamily="18" charset="0"/>
                <a:cs typeface="Times New Roman" panose="02020603050405020304" pitchFamily="18" charset="0"/>
              </a:rPr>
              <a:t>, N. (2022). Introductory Chapter: On Biometrics with Iris. In M. Sarfraz (Ed.), Recent Advances in Biometrics (pp. 1-10). </a:t>
            </a:r>
            <a:r>
              <a:rPr lang="en-US" sz="2800" b="0" dirty="0" err="1">
                <a:solidFill>
                  <a:srgbClr val="111111"/>
                </a:solidFill>
                <a:effectLst/>
                <a:latin typeface="Times New Roman" panose="02020603050405020304" pitchFamily="18" charset="0"/>
                <a:cs typeface="Times New Roman" panose="02020603050405020304" pitchFamily="18" charset="0"/>
              </a:rPr>
              <a:t>IntechOpen</a:t>
            </a:r>
            <a:r>
              <a:rPr lang="en-US" sz="2800" b="0" dirty="0">
                <a:solidFill>
                  <a:srgbClr val="111111"/>
                </a:solidFill>
                <a:effectLst/>
                <a:latin typeface="Times New Roman" panose="02020603050405020304" pitchFamily="18" charset="0"/>
                <a:cs typeface="Times New Roman" panose="02020603050405020304" pitchFamily="18" charset="0"/>
              </a:rPr>
              <a:t>. https://doi.org/10.5772/intechopen.89348</a:t>
            </a:r>
          </a:p>
          <a:p>
            <a:pPr marL="457200" indent="-457200" algn="just">
              <a:lnSpc>
                <a:spcPct val="150000"/>
              </a:lnSpc>
              <a:buFont typeface="+mj-lt"/>
              <a:buAutoNum type="arabicParenR"/>
            </a:pPr>
            <a:r>
              <a:rPr lang="en-US" sz="2800" dirty="0">
                <a:latin typeface="Times New Roman" panose="02020603050405020304" pitchFamily="18" charset="0"/>
                <a:cs typeface="Times New Roman" panose="02020603050405020304" pitchFamily="18" charset="0"/>
              </a:rPr>
              <a:t>https://www.techtarget.com/searchsecurity/definition/biometrics</a:t>
            </a:r>
          </a:p>
          <a:p>
            <a:pPr marL="457200" indent="-457200">
              <a:buFont typeface="+mj-lt"/>
              <a:buAutoNum type="arabicParenR"/>
            </a:pPr>
            <a:endParaRPr lang="en-US" sz="2400" dirty="0"/>
          </a:p>
        </p:txBody>
      </p:sp>
      <p:sp>
        <p:nvSpPr>
          <p:cNvPr id="8" name="Title 1"/>
          <p:cNvSpPr txBox="1"/>
          <p:nvPr/>
        </p:nvSpPr>
        <p:spPr>
          <a:xfrm>
            <a:off x="6350" y="-74182"/>
            <a:ext cx="12192000" cy="1041591"/>
          </a:xfrm>
          <a:prstGeom prst="rect">
            <a:avLst/>
          </a:prstGeom>
          <a:solidFill>
            <a:schemeClr val="tx1"/>
          </a:solidFill>
        </p:spPr>
        <p:txBody>
          <a:bodyPr vert="horz" lIns="109042" tIns="54521" rIns="109042" bIns="54521" rtlCol="0" anchor="ctr">
            <a:normAutofit/>
          </a:bodyPr>
          <a:lstStyle>
            <a:lvl1pPr algn="ctr" defTabSz="542925" rtl="0" eaLnBrk="1" latinLnBrk="0" hangingPunct="1">
              <a:spcBef>
                <a:spcPct val="0"/>
              </a:spcBef>
              <a:buNone/>
              <a:defRPr sz="5180" kern="1200">
                <a:solidFill>
                  <a:schemeClr val="tx1"/>
                </a:solidFill>
                <a:latin typeface="+mj-lt"/>
                <a:ea typeface="+mj-ea"/>
                <a:cs typeface="+mj-cs"/>
              </a:defRPr>
            </a:lvl1pPr>
          </a:lstStyle>
          <a:p>
            <a:pPr>
              <a:defRPr/>
            </a:pPr>
            <a:r>
              <a:rPr lang="en-US" sz="4800" dirty="0">
                <a:solidFill>
                  <a:srgbClr val="FFFF00"/>
                </a:solidFill>
              </a:rPr>
              <a:t>References      </a:t>
            </a:r>
          </a:p>
        </p:txBody>
      </p:sp>
    </p:spTree>
  </p:cSld>
  <p:clrMapOvr>
    <a:masterClrMapping/>
  </p:clrMapOvr>
</p:sld>
</file>

<file path=ppt/theme/theme1.xml><?xml version="1.0" encoding="utf-8"?>
<a:theme xmlns:a="http://schemas.openxmlformats.org/drawingml/2006/main" name="Dayst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Daystar</Template>
  <TotalTime>8</TotalTime>
  <Words>2169</Words>
  <Application>Microsoft Office PowerPoint</Application>
  <PresentationFormat>Widescreen</PresentationFormat>
  <Paragraphs>215</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Arial MT</vt:lpstr>
      <vt:lpstr>Calibri</vt:lpstr>
      <vt:lpstr>Open Sans</vt:lpstr>
      <vt:lpstr>Times New Roman</vt:lpstr>
      <vt:lpstr>Verdana</vt:lpstr>
      <vt:lpstr>Wingdings</vt:lpstr>
      <vt:lpstr>Daystar</vt:lpstr>
      <vt:lpstr>PowerPoint Presentation</vt:lpstr>
      <vt:lpstr>     Lecture learning outcomes</vt:lpstr>
      <vt:lpstr>     Areas of focus </vt:lpstr>
      <vt:lpstr>     1. Introduction   </vt:lpstr>
      <vt:lpstr>      People are identified by three basic means:    </vt:lpstr>
      <vt:lpstr>     Person Identification   </vt:lpstr>
      <vt:lpstr>     cont.…  </vt:lpstr>
      <vt:lpstr>     cont.…  </vt:lpstr>
      <vt:lpstr>PowerPoint Presentation</vt:lpstr>
      <vt:lpstr>PowerPoint Presentation</vt:lpstr>
      <vt:lpstr>   History of Biometrics  </vt:lpstr>
      <vt:lpstr>   cont...  </vt:lpstr>
      <vt:lpstr>PowerPoint Presentation</vt:lpstr>
      <vt:lpstr>PowerPoint Presentation</vt:lpstr>
      <vt:lpstr>PowerPoint Presentation</vt:lpstr>
      <vt:lpstr>PowerPoint Presentation</vt:lpstr>
      <vt:lpstr>     Diagram     </vt:lpstr>
      <vt:lpstr>     5. Considerations in biometric systems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 406 BIOMETRICS</dc:title>
  <dc:creator>Anthony W. Wambua</dc:creator>
  <cp:lastModifiedBy>Joshua</cp:lastModifiedBy>
  <cp:revision>44</cp:revision>
  <dcterms:created xsi:type="dcterms:W3CDTF">2018-06-19T15:22:00Z</dcterms:created>
  <dcterms:modified xsi:type="dcterms:W3CDTF">2024-09-19T13:25:02Z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0442AF9814EA4A868CAF68DE3BA5D41B_12</vt:lpwstr>
  </property>
  <property fmtid="{D5CDD505-2E9C-101B-9397-08002B2CF9AE}" pid="3" name="KSOProductBuildVer">
    <vt:lpwstr>1033-12.2.0.18283</vt:lpwstr>
  </property>
</Properties>
</file>