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1"/>
  </p:sldMasterIdLst>
  <p:notesMasterIdLst>
    <p:notesMasterId r:id="rId33"/>
  </p:notesMasterIdLst>
  <p:sldIdLst>
    <p:sldId id="315" r:id="rId2"/>
    <p:sldId id="297" r:id="rId3"/>
    <p:sldId id="316" r:id="rId4"/>
    <p:sldId id="317" r:id="rId5"/>
    <p:sldId id="318" r:id="rId6"/>
    <p:sldId id="319" r:id="rId7"/>
    <p:sldId id="320" r:id="rId8"/>
    <p:sldId id="321" r:id="rId9"/>
    <p:sldId id="322" r:id="rId10"/>
    <p:sldId id="323" r:id="rId11"/>
    <p:sldId id="324" r:id="rId12"/>
    <p:sldId id="325" r:id="rId13"/>
    <p:sldId id="326" r:id="rId14"/>
    <p:sldId id="327" r:id="rId15"/>
    <p:sldId id="328" r:id="rId16"/>
    <p:sldId id="329" r:id="rId17"/>
    <p:sldId id="330" r:id="rId18"/>
    <p:sldId id="331" r:id="rId19"/>
    <p:sldId id="332" r:id="rId20"/>
    <p:sldId id="333" r:id="rId21"/>
    <p:sldId id="334" r:id="rId22"/>
    <p:sldId id="335" r:id="rId23"/>
    <p:sldId id="336" r:id="rId24"/>
    <p:sldId id="337" r:id="rId25"/>
    <p:sldId id="343" r:id="rId26"/>
    <p:sldId id="338" r:id="rId27"/>
    <p:sldId id="339" r:id="rId28"/>
    <p:sldId id="340" r:id="rId29"/>
    <p:sldId id="341" r:id="rId30"/>
    <p:sldId id="342" r:id="rId31"/>
    <p:sldId id="344"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7774" autoAdjust="0"/>
  </p:normalViewPr>
  <p:slideViewPr>
    <p:cSldViewPr>
      <p:cViewPr varScale="1">
        <p:scale>
          <a:sx n="68" d="100"/>
          <a:sy n="68" d="100"/>
        </p:scale>
        <p:origin x="792" y="72"/>
      </p:cViewPr>
      <p:guideLst>
        <p:guide orient="horz" pos="2160"/>
        <p:guide pos="3840"/>
      </p:guideLst>
    </p:cSldViewPr>
  </p:slideViewPr>
  <p:notesTextViewPr>
    <p:cViewPr>
      <p:scale>
        <a:sx n="100" d="100"/>
        <a:sy n="100" d="100"/>
      </p:scale>
      <p:origin x="0" y="0"/>
    </p:cViewPr>
  </p:notesTextViewPr>
  <p:sorterViewPr>
    <p:cViewPr>
      <p:scale>
        <a:sx n="66" d="100"/>
        <a:sy n="66" d="100"/>
      </p:scale>
      <p:origin x="0" y="0"/>
    </p:cViewPr>
  </p:sorterViewPr>
  <p:notesViewPr>
    <p:cSldViewPr snapToObjects="1">
      <p:cViewPr varScale="1">
        <p:scale>
          <a:sx n="79" d="100"/>
          <a:sy n="79" d="100"/>
        </p:scale>
        <p:origin x="-225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135BF5-409B-1249-B616-D86E03FF670E}" type="datetimeFigureOut">
              <a:rPr lang="en-US" smtClean="0"/>
              <a:pPr/>
              <a:t>10/2/2024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4CA756-111E-CF40-B109-BC0A4B3959E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16</a:t>
            </a:fld>
            <a:endParaRPr lang="en-US"/>
          </a:p>
        </p:txBody>
      </p:sp>
    </p:spTree>
    <p:extLst>
      <p:ext uri="{BB962C8B-B14F-4D97-AF65-F5344CB8AC3E}">
        <p14:creationId xmlns:p14="http://schemas.microsoft.com/office/powerpoint/2010/main" val="745964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17</a:t>
            </a:fld>
            <a:endParaRPr lang="en-US"/>
          </a:p>
        </p:txBody>
      </p:sp>
    </p:spTree>
    <p:extLst>
      <p:ext uri="{BB962C8B-B14F-4D97-AF65-F5344CB8AC3E}">
        <p14:creationId xmlns:p14="http://schemas.microsoft.com/office/powerpoint/2010/main" val="39438988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18</a:t>
            </a:fld>
            <a:endParaRPr lang="en-US"/>
          </a:p>
        </p:txBody>
      </p:sp>
    </p:spTree>
    <p:extLst>
      <p:ext uri="{BB962C8B-B14F-4D97-AF65-F5344CB8AC3E}">
        <p14:creationId xmlns:p14="http://schemas.microsoft.com/office/powerpoint/2010/main" val="35620397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19</a:t>
            </a:fld>
            <a:endParaRPr lang="en-US"/>
          </a:p>
        </p:txBody>
      </p:sp>
    </p:spTree>
    <p:extLst>
      <p:ext uri="{BB962C8B-B14F-4D97-AF65-F5344CB8AC3E}">
        <p14:creationId xmlns:p14="http://schemas.microsoft.com/office/powerpoint/2010/main" val="36554545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20</a:t>
            </a:fld>
            <a:endParaRPr lang="en-US"/>
          </a:p>
        </p:txBody>
      </p:sp>
    </p:spTree>
    <p:extLst>
      <p:ext uri="{BB962C8B-B14F-4D97-AF65-F5344CB8AC3E}">
        <p14:creationId xmlns:p14="http://schemas.microsoft.com/office/powerpoint/2010/main" val="23018184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21</a:t>
            </a:fld>
            <a:endParaRPr lang="en-US"/>
          </a:p>
        </p:txBody>
      </p:sp>
    </p:spTree>
    <p:extLst>
      <p:ext uri="{BB962C8B-B14F-4D97-AF65-F5344CB8AC3E}">
        <p14:creationId xmlns:p14="http://schemas.microsoft.com/office/powerpoint/2010/main" val="757254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22</a:t>
            </a:fld>
            <a:endParaRPr lang="en-US"/>
          </a:p>
        </p:txBody>
      </p:sp>
    </p:spTree>
    <p:extLst>
      <p:ext uri="{BB962C8B-B14F-4D97-AF65-F5344CB8AC3E}">
        <p14:creationId xmlns:p14="http://schemas.microsoft.com/office/powerpoint/2010/main" val="36916399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23</a:t>
            </a:fld>
            <a:endParaRPr lang="en-US"/>
          </a:p>
        </p:txBody>
      </p:sp>
    </p:spTree>
    <p:extLst>
      <p:ext uri="{BB962C8B-B14F-4D97-AF65-F5344CB8AC3E}">
        <p14:creationId xmlns:p14="http://schemas.microsoft.com/office/powerpoint/2010/main" val="3590300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24</a:t>
            </a:fld>
            <a:endParaRPr lang="en-US"/>
          </a:p>
        </p:txBody>
      </p:sp>
    </p:spTree>
    <p:extLst>
      <p:ext uri="{BB962C8B-B14F-4D97-AF65-F5344CB8AC3E}">
        <p14:creationId xmlns:p14="http://schemas.microsoft.com/office/powerpoint/2010/main" val="19618642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25</a:t>
            </a:fld>
            <a:endParaRPr lang="en-US"/>
          </a:p>
        </p:txBody>
      </p:sp>
    </p:spTree>
    <p:extLst>
      <p:ext uri="{BB962C8B-B14F-4D97-AF65-F5344CB8AC3E}">
        <p14:creationId xmlns:p14="http://schemas.microsoft.com/office/powerpoint/2010/main" val="21460212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26</a:t>
            </a:fld>
            <a:endParaRPr lang="en-US"/>
          </a:p>
        </p:txBody>
      </p:sp>
    </p:spTree>
    <p:extLst>
      <p:ext uri="{BB962C8B-B14F-4D97-AF65-F5344CB8AC3E}">
        <p14:creationId xmlns:p14="http://schemas.microsoft.com/office/powerpoint/2010/main" val="3826470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27</a:t>
            </a:fld>
            <a:endParaRPr lang="en-US"/>
          </a:p>
        </p:txBody>
      </p:sp>
    </p:spTree>
    <p:extLst>
      <p:ext uri="{BB962C8B-B14F-4D97-AF65-F5344CB8AC3E}">
        <p14:creationId xmlns:p14="http://schemas.microsoft.com/office/powerpoint/2010/main" val="35095693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28</a:t>
            </a:fld>
            <a:endParaRPr lang="en-US"/>
          </a:p>
        </p:txBody>
      </p:sp>
    </p:spTree>
    <p:extLst>
      <p:ext uri="{BB962C8B-B14F-4D97-AF65-F5344CB8AC3E}">
        <p14:creationId xmlns:p14="http://schemas.microsoft.com/office/powerpoint/2010/main" val="37054022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29</a:t>
            </a:fld>
            <a:endParaRPr lang="en-US"/>
          </a:p>
        </p:txBody>
      </p:sp>
    </p:spTree>
    <p:extLst>
      <p:ext uri="{BB962C8B-B14F-4D97-AF65-F5344CB8AC3E}">
        <p14:creationId xmlns:p14="http://schemas.microsoft.com/office/powerpoint/2010/main" val="32839970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30</a:t>
            </a:fld>
            <a:endParaRPr lang="en-US"/>
          </a:p>
        </p:txBody>
      </p:sp>
    </p:spTree>
    <p:extLst>
      <p:ext uri="{BB962C8B-B14F-4D97-AF65-F5344CB8AC3E}">
        <p14:creationId xmlns:p14="http://schemas.microsoft.com/office/powerpoint/2010/main" val="17024042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C84CA756-111E-CF40-B109-BC0A4B3959EA}" type="slidenum">
              <a:rPr lang="en-US" smtClean="0"/>
              <a:pPr/>
              <a:t>31</a:t>
            </a:fld>
            <a:endParaRPr lang="en-US"/>
          </a:p>
        </p:txBody>
      </p:sp>
    </p:spTree>
    <p:extLst>
      <p:ext uri="{BB962C8B-B14F-4D97-AF65-F5344CB8AC3E}">
        <p14:creationId xmlns:p14="http://schemas.microsoft.com/office/powerpoint/2010/main" val="29988777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227688D-D77A-4A96-8C78-6270A11955DD}" type="datetime1">
              <a:rPr lang="en-US" smtClean="0"/>
              <a:t>10/2/2024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a:t>‹#›</a:t>
            </a:fld>
            <a:endParaRPr kumimoji="0"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951271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7AC5E-7145-4684-992E-9DBAE95B591C}" type="datetime1">
              <a:rPr lang="en-US" smtClean="0"/>
              <a:t>10/2/2024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C22B7E19-DC83-C546-A992-3179F71315CA}" type="slidenum">
              <a:rPr lang="en-US" smtClean="0"/>
              <a:pPr/>
              <a:t>‹#›</a:t>
            </a:fld>
            <a:endParaRPr lang="en-US"/>
          </a:p>
        </p:txBody>
      </p:sp>
    </p:spTree>
    <p:extLst>
      <p:ext uri="{BB962C8B-B14F-4D97-AF65-F5344CB8AC3E}">
        <p14:creationId xmlns:p14="http://schemas.microsoft.com/office/powerpoint/2010/main" val="4162234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9EEB056-1CEC-453C-B268-3C0C2476FC3B}" type="datetime1">
              <a:rPr lang="en-US" smtClean="0"/>
              <a:t>10/2/2024</a:t>
            </a:fld>
            <a:endParaRPr lang="en-US"/>
          </a:p>
        </p:txBody>
      </p:sp>
      <p:sp>
        <p:nvSpPr>
          <p:cNvPr id="5" name="Footer Placeholder 4"/>
          <p:cNvSpPr>
            <a:spLocks noGrp="1"/>
          </p:cNvSpPr>
          <p:nvPr>
            <p:ph type="ftr" sz="quarter" idx="11"/>
          </p:nvPr>
        </p:nvSpPr>
        <p:spPr/>
        <p:txBody>
          <a:bodyPr/>
          <a:lstStyle/>
          <a:p>
            <a:r>
              <a:rPr kumimoji="0" lang="en-US"/>
              <a:t>Learn | Question what you learn | connect the dots</a:t>
            </a:r>
          </a:p>
        </p:txBody>
      </p:sp>
      <p:sp>
        <p:nvSpPr>
          <p:cNvPr id="6" name="Slide Number Placeholder 5"/>
          <p:cNvSpPr>
            <a:spLocks noGrp="1"/>
          </p:cNvSpPr>
          <p:nvPr>
            <p:ph type="sldNum" sz="quarter" idx="12"/>
          </p:nvPr>
        </p:nvSpPr>
        <p:spPr/>
        <p:txBody>
          <a:bodyPr/>
          <a:lstStyle/>
          <a:p>
            <a:fld id="{96652B35-718D-4E28-AFEB-B694A3B357E8}" type="slidenum">
              <a:rPr kumimoji="0" lang="en-US" smtClean="0"/>
              <a:pPr/>
              <a:t>‹#›</a:t>
            </a:fld>
            <a:endParaRPr kumimoji="0"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0229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4F1C29-9D13-421C-8400-BF7D1DF6C54D}" type="datetime1">
              <a:rPr lang="en-US" smtClean="0"/>
              <a:t>10/2/2024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C22B7E19-DC83-C546-A992-3179F71315CA}" type="slidenum">
              <a:rPr lang="en-US" smtClean="0"/>
              <a:pPr/>
              <a:t>‹#›</a:t>
            </a:fld>
            <a:endParaRPr lang="en-US"/>
          </a:p>
        </p:txBody>
      </p:sp>
    </p:spTree>
    <p:extLst>
      <p:ext uri="{BB962C8B-B14F-4D97-AF65-F5344CB8AC3E}">
        <p14:creationId xmlns:p14="http://schemas.microsoft.com/office/powerpoint/2010/main" val="1722085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E251B1B-0741-463C-8539-18E22615D819}" type="datetime1">
              <a:rPr lang="en-US" smtClean="0"/>
              <a:t>10/2/2024</a:t>
            </a:fld>
            <a:endParaRPr lang="en-US"/>
          </a:p>
        </p:txBody>
      </p:sp>
      <p:sp>
        <p:nvSpPr>
          <p:cNvPr id="8" name="Footer Placeholder 7"/>
          <p:cNvSpPr>
            <a:spLocks noGrp="1"/>
          </p:cNvSpPr>
          <p:nvPr>
            <p:ph type="ftr" sz="quarter" idx="11"/>
          </p:nvPr>
        </p:nvSpPr>
        <p:spPr/>
        <p:txBody>
          <a:bodyPr/>
          <a:lstStyle/>
          <a:p>
            <a:r>
              <a:rPr lang="en-US"/>
              <a:t>Learn | Question what you learn | connect the dots</a:t>
            </a:r>
          </a:p>
        </p:txBody>
      </p:sp>
      <p:sp>
        <p:nvSpPr>
          <p:cNvPr id="9" name="Slide Number Placeholder 8"/>
          <p:cNvSpPr>
            <a:spLocks noGrp="1"/>
          </p:cNvSpPr>
          <p:nvPr>
            <p:ph type="sldNum" sz="quarter" idx="12"/>
          </p:nvPr>
        </p:nvSpPr>
        <p:spPr/>
        <p:txBody>
          <a:bodyPr/>
          <a:lstStyle/>
          <a:p>
            <a:fld id="{C22B7E19-DC83-C546-A992-3179F71315CA}" type="slidenum">
              <a:rPr lang="en-US" smtClean="0"/>
              <a:pPr/>
              <a:t>‹#›</a:t>
            </a:fld>
            <a:endParaRPr lang="en-US"/>
          </a:p>
        </p:txBody>
      </p:sp>
    </p:spTree>
    <p:extLst>
      <p:ext uri="{BB962C8B-B14F-4D97-AF65-F5344CB8AC3E}">
        <p14:creationId xmlns:p14="http://schemas.microsoft.com/office/powerpoint/2010/main" val="3292444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6D5429-B163-4418-8B6B-5C58A38C0766}" type="datetime1">
              <a:rPr lang="en-US" smtClean="0"/>
              <a:t>10/2/2024</a:t>
            </a:fld>
            <a:endParaRPr lang="en-US"/>
          </a:p>
        </p:txBody>
      </p:sp>
      <p:sp>
        <p:nvSpPr>
          <p:cNvPr id="4" name="Footer Placeholder 3"/>
          <p:cNvSpPr>
            <a:spLocks noGrp="1"/>
          </p:cNvSpPr>
          <p:nvPr>
            <p:ph type="ftr" sz="quarter" idx="11"/>
          </p:nvPr>
        </p:nvSpPr>
        <p:spPr/>
        <p:txBody>
          <a:bodyPr/>
          <a:lstStyle/>
          <a:p>
            <a:r>
              <a:rPr lang="en-US"/>
              <a:t>Learn | Question what you learn | connect the dots</a:t>
            </a:r>
          </a:p>
        </p:txBody>
      </p:sp>
      <p:sp>
        <p:nvSpPr>
          <p:cNvPr id="5" name="Slide Number Placeholder 4"/>
          <p:cNvSpPr>
            <a:spLocks noGrp="1"/>
          </p:cNvSpPr>
          <p:nvPr>
            <p:ph type="sldNum" sz="quarter" idx="12"/>
          </p:nvPr>
        </p:nvSpPr>
        <p:spPr/>
        <p:txBody>
          <a:bodyPr/>
          <a:lstStyle/>
          <a:p>
            <a:fld id="{C22B7E19-DC83-C546-A992-3179F71315CA}" type="slidenum">
              <a:rPr lang="en-US" smtClean="0"/>
              <a:pPr/>
              <a:t>‹#›</a:t>
            </a:fld>
            <a:endParaRPr lang="en-US"/>
          </a:p>
        </p:txBody>
      </p:sp>
    </p:spTree>
    <p:extLst>
      <p:ext uri="{BB962C8B-B14F-4D97-AF65-F5344CB8AC3E}">
        <p14:creationId xmlns:p14="http://schemas.microsoft.com/office/powerpoint/2010/main" val="4154686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C26CAB-929A-4034-9379-299510AC6D35}" type="datetime1">
              <a:rPr lang="en-US" smtClean="0"/>
              <a:t>10/2/2024</a:t>
            </a:fld>
            <a:endParaRPr lang="en-US"/>
          </a:p>
        </p:txBody>
      </p:sp>
      <p:sp>
        <p:nvSpPr>
          <p:cNvPr id="3" name="Footer Placeholder 2"/>
          <p:cNvSpPr>
            <a:spLocks noGrp="1"/>
          </p:cNvSpPr>
          <p:nvPr>
            <p:ph type="ftr" sz="quarter" idx="11"/>
          </p:nvPr>
        </p:nvSpPr>
        <p:spPr/>
        <p:txBody>
          <a:bodyPr/>
          <a:lstStyle/>
          <a:p>
            <a:r>
              <a:rPr lang="en-US"/>
              <a:t>Learn | Question what you learn | connect the dots</a:t>
            </a:r>
          </a:p>
        </p:txBody>
      </p:sp>
      <p:sp>
        <p:nvSpPr>
          <p:cNvPr id="4" name="Slide Number Placeholder 3"/>
          <p:cNvSpPr>
            <a:spLocks noGrp="1"/>
          </p:cNvSpPr>
          <p:nvPr>
            <p:ph type="sldNum" sz="quarter" idx="12"/>
          </p:nvPr>
        </p:nvSpPr>
        <p:spPr/>
        <p:txBody>
          <a:bodyPr/>
          <a:lstStyle/>
          <a:p>
            <a:fld id="{C22B7E19-DC83-C546-A992-3179F71315CA}" type="slidenum">
              <a:rPr lang="en-US" smtClean="0"/>
              <a:pPr/>
              <a:t>‹#›</a:t>
            </a:fld>
            <a:endParaRPr lang="en-US"/>
          </a:p>
        </p:txBody>
      </p:sp>
    </p:spTree>
    <p:extLst>
      <p:ext uri="{BB962C8B-B14F-4D97-AF65-F5344CB8AC3E}">
        <p14:creationId xmlns:p14="http://schemas.microsoft.com/office/powerpoint/2010/main" val="1557830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EA51262-8852-461F-9D43-254630D05E8D}" type="datetime1">
              <a:rPr lang="en-US" smtClean="0"/>
              <a:t>10/2/2024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C22B7E19-DC83-C546-A992-3179F71315CA}" type="slidenum">
              <a:rPr lang="en-US" smtClean="0"/>
              <a:pPr/>
              <a:t>‹#›</a:t>
            </a:fld>
            <a:endParaRPr lang="en-US"/>
          </a:p>
        </p:txBody>
      </p:sp>
    </p:spTree>
    <p:extLst>
      <p:ext uri="{BB962C8B-B14F-4D97-AF65-F5344CB8AC3E}">
        <p14:creationId xmlns:p14="http://schemas.microsoft.com/office/powerpoint/2010/main" val="126783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E4602D-57E8-444F-8130-AB6169C00E40}" type="datetime1">
              <a:rPr lang="en-US" smtClean="0"/>
              <a:t>10/2/2024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C22B7E19-DC83-C546-A992-3179F71315CA}" type="slidenum">
              <a:rPr lang="en-US" smtClean="0"/>
              <a:pPr/>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89068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7ACB3E-75F6-4F73-90B6-29348D57ABDA}" type="datetime1">
              <a:rPr lang="en-US" smtClean="0"/>
              <a:t>10/2/2024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C22B7E19-DC83-C546-A992-3179F71315CA}" type="slidenum">
              <a:rPr lang="en-US" smtClean="0"/>
              <a:pPr/>
              <a:t>‹#›</a:t>
            </a:fld>
            <a:endParaRPr lang="en-US"/>
          </a:p>
        </p:txBody>
      </p:sp>
    </p:spTree>
    <p:extLst>
      <p:ext uri="{BB962C8B-B14F-4D97-AF65-F5344CB8AC3E}">
        <p14:creationId xmlns:p14="http://schemas.microsoft.com/office/powerpoint/2010/main" val="745437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A7AAB5-70A8-41C3-985A-56C3AE35CC74}" type="datetime1">
              <a:rPr lang="en-US" smtClean="0"/>
              <a:t>10/2/2024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C22B7E19-DC83-C546-A992-3179F71315CA}" type="slidenum">
              <a:rPr lang="en-US" smtClean="0"/>
              <a:pPr/>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3634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389E7C9-C632-4239-8084-FC650041E57E}" type="datetime1">
              <a:rPr lang="en-US" smtClean="0"/>
              <a:t>10/2/2024</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r>
              <a:rPr lang="en-US"/>
              <a:t>Learn | Question what you learn | connect the dots</a:t>
            </a:r>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C22B7E19-DC83-C546-A992-3179F71315CA}" type="slidenum">
              <a:rPr lang="en-US" smtClean="0"/>
              <a:pPr/>
              <a:t>‹#›</a:t>
            </a:fld>
            <a:endParaRPr lang="en-US"/>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0555920"/>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hdr="0" dt="0"/>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0" y="4635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br>
              <a:rPr kumimoji="0" lang="en-US" altLang="en-US" sz="1800" b="0" i="0" u="none" strike="noStrike" cap="none" normalizeH="0" baseline="0">
                <a:ln>
                  <a:noFill/>
                </a:ln>
                <a:solidFill>
                  <a:schemeClr val="tx1"/>
                </a:solidFill>
                <a:effectLst/>
                <a:latin typeface="Arial" panose="020B0604020202020204" pitchFamily="34" charset="0"/>
                <a:ea typeface="Verdana" panose="020B0604030504040204" pitchFamily="34" charset="0"/>
                <a:cs typeface="Verdana" panose="020B060403050404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Content Placeholder 5"/>
          <p:cNvSpPr>
            <a:spLocks noGrp="1"/>
          </p:cNvSpPr>
          <p:nvPr>
            <p:ph idx="1"/>
          </p:nvPr>
        </p:nvSpPr>
        <p:spPr>
          <a:xfrm>
            <a:off x="767408" y="596347"/>
            <a:ext cx="10824932" cy="4850296"/>
          </a:xfrm>
        </p:spPr>
        <p:txBody>
          <a:bodyPr/>
          <a:lstStyle/>
          <a:p>
            <a:pPr marL="0" indent="0" algn="ctr">
              <a:buNone/>
            </a:pPr>
            <a:endParaRPr lang="en-US" altLang="en-US" sz="3600" b="1" dirty="0">
              <a:latin typeface="Times New Roman" panose="02020603050405020304" pitchFamily="18" charset="0"/>
              <a:cs typeface="Times New Roman" panose="02020603050405020304" pitchFamily="18" charset="0"/>
            </a:endParaRPr>
          </a:p>
          <a:p>
            <a:pPr marL="0" indent="0" algn="ctr">
              <a:buNone/>
            </a:pPr>
            <a:r>
              <a:rPr kumimoji="0" lang="en-US" altLang="en-US"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Biometrics  </a:t>
            </a:r>
          </a:p>
          <a:p>
            <a:pPr marL="0" indent="0" algn="ctr">
              <a:buNone/>
            </a:pPr>
            <a:r>
              <a:rPr lang="en-US" altLang="en-US" sz="3600" b="1" dirty="0">
                <a:latin typeface="Times New Roman" panose="02020603050405020304" pitchFamily="18" charset="0"/>
                <a:cs typeface="Times New Roman" panose="02020603050405020304" pitchFamily="18" charset="0"/>
              </a:rPr>
              <a:t>Lecture 2</a:t>
            </a:r>
          </a:p>
          <a:p>
            <a:pPr marL="0" indent="0" algn="ctr">
              <a:buNone/>
            </a:pPr>
            <a:r>
              <a:rPr lang="en-US" sz="3600" b="1" dirty="0">
                <a:latin typeface="Times New Roman" panose="02020603050405020304" pitchFamily="18" charset="0"/>
                <a:cs typeface="Times New Roman" panose="02020603050405020304" pitchFamily="18" charset="0"/>
              </a:rPr>
              <a:t>Design of a biometrics system </a:t>
            </a: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Expected learning outcomes</a:t>
            </a:r>
          </a:p>
        </p:txBody>
      </p:sp>
      <p:sp>
        <p:nvSpPr>
          <p:cNvPr id="3" name="Content Placeholder 2"/>
          <p:cNvSpPr>
            <a:spLocks noGrp="1"/>
          </p:cNvSpPr>
          <p:nvPr>
            <p:ph idx="1"/>
          </p:nvPr>
        </p:nvSpPr>
        <p:spPr>
          <a:xfrm>
            <a:off x="1205948" y="1825625"/>
            <a:ext cx="10147852" cy="4351338"/>
          </a:xfrm>
        </p:spPr>
        <p:txBody>
          <a:bodyPr rtlCol="0">
            <a:normAutofit/>
          </a:bodyPr>
          <a:lstStyle/>
          <a:p>
            <a:pPr marL="118745" indent="0" algn="just">
              <a:lnSpc>
                <a:spcPct val="150000"/>
              </a:lnSpc>
              <a:spcBef>
                <a:spcPts val="0"/>
              </a:spcBef>
              <a:buNone/>
              <a:defRPr/>
            </a:pPr>
            <a:r>
              <a:rPr lang="en-US" sz="2800" dirty="0">
                <a:latin typeface="Times New Roman" panose="02020603050405020304" pitchFamily="18" charset="0"/>
                <a:cs typeface="Times New Roman" panose="02020603050405020304" pitchFamily="18" charset="0"/>
              </a:rPr>
              <a:t>At the end of the lecture you will be able to:</a:t>
            </a:r>
          </a:p>
          <a:p>
            <a:pPr marL="690245" indent="-571500" algn="just">
              <a:lnSpc>
                <a:spcPct val="150000"/>
              </a:lnSpc>
              <a:spcBef>
                <a:spcPts val="0"/>
              </a:spcBef>
              <a:buFont typeface="+mj-lt"/>
              <a:buAutoNum type="romanLcPeriod"/>
              <a:defRPr/>
            </a:pPr>
            <a:r>
              <a:rPr lang="en-US" sz="2800" dirty="0">
                <a:latin typeface="Times New Roman" panose="02020603050405020304" pitchFamily="18" charset="0"/>
                <a:cs typeface="Times New Roman" panose="02020603050405020304" pitchFamily="18" charset="0"/>
              </a:rPr>
              <a:t>Understand the nature of biometrics operation</a:t>
            </a:r>
          </a:p>
          <a:p>
            <a:pPr marL="690245" indent="-571500" algn="just">
              <a:lnSpc>
                <a:spcPct val="150000"/>
              </a:lnSpc>
              <a:spcBef>
                <a:spcPts val="0"/>
              </a:spcBef>
              <a:buFont typeface="+mj-lt"/>
              <a:buAutoNum type="romanLcPeriod"/>
              <a:defRPr/>
            </a:pPr>
            <a:r>
              <a:rPr lang="en-US" sz="2800" dirty="0">
                <a:latin typeface="Times New Roman" panose="02020603050405020304" pitchFamily="18" charset="0"/>
                <a:cs typeface="Times New Roman" panose="02020603050405020304" pitchFamily="18" charset="0"/>
              </a:rPr>
              <a:t>Discuss the module composition of biometric system.</a:t>
            </a:r>
          </a:p>
          <a:p>
            <a:pPr marL="690245" indent="-571500" algn="just">
              <a:lnSpc>
                <a:spcPct val="150000"/>
              </a:lnSpc>
              <a:spcBef>
                <a:spcPts val="0"/>
              </a:spcBef>
              <a:buFont typeface="+mj-lt"/>
              <a:buAutoNum type="romanLcPeriod"/>
              <a:defRPr/>
            </a:pPr>
            <a:r>
              <a:rPr lang="en-US" sz="2800" dirty="0">
                <a:latin typeface="Times New Roman" panose="02020603050405020304" pitchFamily="18" charset="0"/>
                <a:cs typeface="Times New Roman" panose="02020603050405020304" pitchFamily="18" charset="0"/>
              </a:rPr>
              <a:t>Evaluate the mode of operation of biometric system. </a:t>
            </a:r>
          </a:p>
          <a:p>
            <a:pPr marL="118745" indent="0">
              <a:spcBef>
                <a:spcPts val="0"/>
              </a:spcBef>
              <a:buNone/>
              <a:defRPr/>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Areas of focus </a:t>
            </a:r>
          </a:p>
        </p:txBody>
      </p:sp>
      <p:sp>
        <p:nvSpPr>
          <p:cNvPr id="3" name="Content Placeholder 2"/>
          <p:cNvSpPr>
            <a:spLocks noGrp="1"/>
          </p:cNvSpPr>
          <p:nvPr>
            <p:ph idx="1"/>
          </p:nvPr>
        </p:nvSpPr>
        <p:spPr>
          <a:xfrm>
            <a:off x="1709530" y="1690689"/>
            <a:ext cx="8136835" cy="4961902"/>
          </a:xfrm>
        </p:spPr>
        <p:txBody>
          <a:bodyPr rtlCol="0">
            <a:normAutofit fontScale="97500"/>
          </a:bodyPr>
          <a:lstStyle/>
          <a:p>
            <a:pPr marL="118745" indent="0" algn="just">
              <a:lnSpc>
                <a:spcPct val="150000"/>
              </a:lnSpc>
              <a:spcBef>
                <a:spcPts val="0"/>
              </a:spcBef>
              <a:buNone/>
              <a:defRPr/>
            </a:pPr>
            <a:r>
              <a:rPr lang="en-US" sz="2900" dirty="0">
                <a:latin typeface="Times New Roman" panose="02020603050405020304" pitchFamily="18" charset="0"/>
                <a:cs typeface="Times New Roman" panose="02020603050405020304" pitchFamily="18" charset="0"/>
              </a:rPr>
              <a:t>The main areas of focus in this presentation include:</a:t>
            </a:r>
          </a:p>
          <a:p>
            <a:pPr marL="514350" indent="-514350" algn="just">
              <a:lnSpc>
                <a:spcPct val="150000"/>
              </a:lnSpc>
              <a:buFont typeface="+mj-lt"/>
              <a:buAutoNum type="romanLcPeriod"/>
            </a:pPr>
            <a:r>
              <a:rPr lang="en-US" sz="2900" dirty="0">
                <a:latin typeface="Times New Roman" panose="02020603050405020304" pitchFamily="18" charset="0"/>
                <a:cs typeface="Times New Roman" panose="02020603050405020304" pitchFamily="18" charset="0"/>
              </a:rPr>
              <a:t>Biometric System</a:t>
            </a:r>
          </a:p>
          <a:p>
            <a:pPr marL="514350" indent="-514350" algn="just">
              <a:lnSpc>
                <a:spcPct val="150000"/>
              </a:lnSpc>
              <a:buFont typeface="+mj-lt"/>
              <a:buAutoNum type="romanLcPeriod"/>
            </a:pPr>
            <a:r>
              <a:rPr lang="en-US" sz="2900" dirty="0">
                <a:latin typeface="Times New Roman" panose="02020603050405020304" pitchFamily="18" charset="0"/>
                <a:cs typeface="Times New Roman" panose="02020603050405020304" pitchFamily="18" charset="0"/>
              </a:rPr>
              <a:t>Modes of Operation</a:t>
            </a:r>
          </a:p>
          <a:p>
            <a:pPr marL="514350" indent="-514350" algn="just">
              <a:lnSpc>
                <a:spcPct val="150000"/>
              </a:lnSpc>
              <a:buFont typeface="+mj-lt"/>
              <a:buAutoNum type="romanLcPeriod"/>
            </a:pPr>
            <a:r>
              <a:rPr lang="en-US" sz="2900" dirty="0">
                <a:latin typeface="Times New Roman" panose="02020603050405020304" pitchFamily="18" charset="0"/>
                <a:cs typeface="Times New Roman" panose="02020603050405020304" pitchFamily="18" charset="0"/>
              </a:rPr>
              <a:t>Modules</a:t>
            </a:r>
          </a:p>
          <a:p>
            <a:pPr marL="514350" indent="-514350" algn="just">
              <a:lnSpc>
                <a:spcPct val="150000"/>
              </a:lnSpc>
              <a:buFont typeface="+mj-lt"/>
              <a:buAutoNum type="romanLcPeriod"/>
            </a:pPr>
            <a:r>
              <a:rPr lang="en-US" sz="2900" dirty="0">
                <a:latin typeface="Times New Roman" panose="02020603050405020304" pitchFamily="18" charset="0"/>
                <a:cs typeface="Times New Roman" panose="02020603050405020304" pitchFamily="18" charset="0"/>
              </a:rPr>
              <a:t>Types of Biometric Recognition</a:t>
            </a:r>
          </a:p>
          <a:p>
            <a:pPr marL="118745" indent="0">
              <a:spcBef>
                <a:spcPts val="0"/>
              </a:spcBef>
              <a:buNone/>
              <a:defRPr/>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b="1" dirty="0">
                <a:solidFill>
                  <a:srgbClr val="FFFF00"/>
                </a:solidFill>
                <a:latin typeface="Arial"/>
                <a:cs typeface="Arial"/>
              </a:rPr>
              <a:t>Biometric Systems</a:t>
            </a:r>
            <a:r>
              <a:rPr lang="en-US" sz="5400" dirty="0">
                <a:solidFill>
                  <a:srgbClr val="FFFF00"/>
                </a:solidFill>
              </a:rPr>
              <a:t> </a:t>
            </a:r>
          </a:p>
        </p:txBody>
      </p:sp>
      <p:sp>
        <p:nvSpPr>
          <p:cNvPr id="3" name="Content Placeholder 2"/>
          <p:cNvSpPr>
            <a:spLocks noGrp="1"/>
          </p:cNvSpPr>
          <p:nvPr>
            <p:ph idx="1"/>
          </p:nvPr>
        </p:nvSpPr>
        <p:spPr>
          <a:xfrm>
            <a:off x="839416" y="1844824"/>
            <a:ext cx="10729192" cy="5013175"/>
          </a:xfrm>
        </p:spPr>
        <p:txBody>
          <a:bodyPr rtlCol="0">
            <a:normAutofit fontScale="97500"/>
          </a:bodyPr>
          <a:lstStyle/>
          <a:p>
            <a:pPr>
              <a:buNone/>
            </a:pPr>
            <a:r>
              <a:rPr lang="en-US" sz="2900" dirty="0">
                <a:latin typeface="Times New Roman" panose="02020603050405020304" pitchFamily="18" charset="0"/>
                <a:cs typeface="Times New Roman" panose="02020603050405020304" pitchFamily="18" charset="0"/>
              </a:rPr>
              <a:t>A biometric system is a pattern recognition system that operates by:</a:t>
            </a:r>
          </a:p>
          <a:p>
            <a:pPr algn="just">
              <a:lnSpc>
                <a:spcPct val="150000"/>
              </a:lnSpc>
              <a:spcAft>
                <a:spcPts val="800"/>
              </a:spcAft>
              <a:buFont typeface="Wingdings" panose="05000000000000000000" pitchFamily="2" charset="2"/>
              <a:buChar char="Ø"/>
            </a:pPr>
            <a:r>
              <a:rPr lang="en-KE" sz="2900" b="1" kern="100" dirty="0">
                <a:effectLst/>
                <a:latin typeface="Times New Roman" panose="02020603050405020304" pitchFamily="18" charset="0"/>
                <a:ea typeface="Calibri" panose="020F0502020204030204" pitchFamily="34" charset="0"/>
                <a:cs typeface="Times New Roman" panose="02020603050405020304" pitchFamily="18" charset="0"/>
              </a:rPr>
              <a:t>Acquiring biometric data</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It captures physical or behavioural traits of an individual, such as fingerprints, facial features, iris patterns, voice, or gait.</a:t>
            </a:r>
          </a:p>
          <a:p>
            <a:pPr algn="just">
              <a:lnSpc>
                <a:spcPct val="150000"/>
              </a:lnSpc>
              <a:spcAft>
                <a:spcPts val="800"/>
              </a:spcAft>
              <a:buFont typeface="Wingdings" panose="05000000000000000000" pitchFamily="2" charset="2"/>
              <a:buChar char="Ø"/>
            </a:pPr>
            <a:r>
              <a:rPr lang="en-KE" sz="2900" b="1" kern="100" dirty="0">
                <a:effectLst/>
                <a:latin typeface="Times New Roman" panose="02020603050405020304" pitchFamily="18" charset="0"/>
                <a:ea typeface="Calibri" panose="020F0502020204030204" pitchFamily="34" charset="0"/>
                <a:cs typeface="Times New Roman" panose="02020603050405020304" pitchFamily="18" charset="0"/>
              </a:rPr>
              <a:t>Feature extraction</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It processes the captured data to extract distinctive features that can uniquely identify the individual. </a:t>
            </a:r>
          </a:p>
          <a:p>
            <a:pPr marL="118745" indent="0">
              <a:spcBef>
                <a:spcPts val="0"/>
              </a:spcBef>
              <a:buNone/>
              <a:defRPr/>
            </a:pPr>
            <a:endParaRPr lang="en-US" dirty="0"/>
          </a:p>
        </p:txBody>
      </p:sp>
    </p:spTree>
    <p:extLst>
      <p:ext uri="{BB962C8B-B14F-4D97-AF65-F5344CB8AC3E}">
        <p14:creationId xmlns:p14="http://schemas.microsoft.com/office/powerpoint/2010/main" val="1730252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latin typeface="Times New Roman" panose="02020603050405020304" pitchFamily="18" charset="0"/>
                <a:cs typeface="Times New Roman" panose="02020603050405020304" pitchFamily="18" charset="0"/>
              </a:rPr>
              <a:t>     </a:t>
            </a:r>
            <a:r>
              <a:rPr lang="en-US" sz="5400" b="1" dirty="0">
                <a:solidFill>
                  <a:srgbClr val="FFFF00"/>
                </a:solidFill>
                <a:latin typeface="Times New Roman" panose="02020603050405020304" pitchFamily="18" charset="0"/>
                <a:cs typeface="Times New Roman" panose="02020603050405020304" pitchFamily="18" charset="0"/>
              </a:rPr>
              <a:t>cont.…</a:t>
            </a:r>
            <a:endParaRPr lang="en-US" sz="54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27448" y="1690689"/>
            <a:ext cx="10081120" cy="4961902"/>
          </a:xfrm>
        </p:spPr>
        <p:txBody>
          <a:bodyPr rtlCol="0">
            <a:normAutofit fontScale="97500"/>
          </a:bodyPr>
          <a:lstStyle/>
          <a:p>
            <a:pPr>
              <a:buNone/>
            </a:pPr>
            <a:r>
              <a:rPr lang="en-US" sz="2900" dirty="0">
                <a:latin typeface="Times New Roman" panose="02020603050405020304" pitchFamily="18" charset="0"/>
                <a:cs typeface="Times New Roman" panose="02020603050405020304" pitchFamily="18" charset="0"/>
              </a:rPr>
              <a:t>A biometric system is a pattern recognition system that operates by:</a:t>
            </a:r>
          </a:p>
          <a:p>
            <a:pPr algn="just">
              <a:lnSpc>
                <a:spcPct val="150000"/>
              </a:lnSpc>
              <a:spcAft>
                <a:spcPts val="800"/>
              </a:spcAft>
              <a:buFont typeface="Wingdings" panose="05000000000000000000" pitchFamily="2" charset="2"/>
              <a:buChar char="Ø"/>
            </a:pPr>
            <a:r>
              <a:rPr lang="en-KE" sz="2900" b="1" kern="100" dirty="0">
                <a:effectLst/>
                <a:latin typeface="Times New Roman" panose="02020603050405020304" pitchFamily="18" charset="0"/>
                <a:ea typeface="Calibri" panose="020F0502020204030204" pitchFamily="34" charset="0"/>
                <a:cs typeface="Times New Roman" panose="02020603050405020304" pitchFamily="18" charset="0"/>
              </a:rPr>
              <a:t>Comparison</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The extracted biometric features are then compared against stored biometric templates in a database to check for a match.</a:t>
            </a:r>
          </a:p>
          <a:p>
            <a:pPr algn="just">
              <a:lnSpc>
                <a:spcPct val="150000"/>
              </a:lnSpc>
              <a:spcAft>
                <a:spcPts val="800"/>
              </a:spcAft>
              <a:buFont typeface="Wingdings" panose="05000000000000000000" pitchFamily="2" charset="2"/>
              <a:buChar char="Ø"/>
            </a:pPr>
            <a:r>
              <a:rPr lang="en-KE" sz="2900" b="1" kern="100" dirty="0">
                <a:latin typeface="Times New Roman" panose="02020603050405020304" pitchFamily="18" charset="0"/>
                <a:ea typeface="Calibri" panose="020F0502020204030204" pitchFamily="34" charset="0"/>
                <a:cs typeface="Times New Roman" panose="02020603050405020304" pitchFamily="18" charset="0"/>
              </a:rPr>
              <a:t>Decision-making</a:t>
            </a:r>
            <a:r>
              <a:rPr lang="en-KE" sz="2900" kern="100" dirty="0">
                <a:latin typeface="Times New Roman" panose="02020603050405020304" pitchFamily="18" charset="0"/>
                <a:ea typeface="Calibri" panose="020F0502020204030204" pitchFamily="34" charset="0"/>
                <a:cs typeface="Times New Roman" panose="02020603050405020304" pitchFamily="18" charset="0"/>
              </a:rPr>
              <a:t>: Based on the comparison, the system either verifies or identifies the individual, allowing or denying access, depending on the application. </a:t>
            </a:r>
          </a:p>
          <a:p>
            <a:pPr marL="400050" indent="-400050" algn="just">
              <a:lnSpc>
                <a:spcPct val="150000"/>
              </a:lnSpc>
              <a:spcAft>
                <a:spcPts val="800"/>
              </a:spcAft>
              <a:buFont typeface="+mj-lt"/>
              <a:buAutoNum type="romanLcPeriod"/>
            </a:pPr>
            <a:endParaRPr lang="en-US" dirty="0"/>
          </a:p>
        </p:txBody>
      </p:sp>
    </p:spTree>
    <p:extLst>
      <p:ext uri="{BB962C8B-B14F-4D97-AF65-F5344CB8AC3E}">
        <p14:creationId xmlns:p14="http://schemas.microsoft.com/office/powerpoint/2010/main" val="1127979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b="1" dirty="0">
                <a:solidFill>
                  <a:srgbClr val="FFFF00"/>
                </a:solidFill>
                <a:latin typeface="Arial"/>
                <a:cs typeface="Arial"/>
              </a:rPr>
              <a:t>operational mode</a:t>
            </a:r>
            <a:r>
              <a:rPr lang="en-US" sz="5400" dirty="0">
                <a:solidFill>
                  <a:srgbClr val="FFFF00"/>
                </a:solidFill>
              </a:rPr>
              <a:t> </a:t>
            </a:r>
          </a:p>
        </p:txBody>
      </p:sp>
      <p:sp>
        <p:nvSpPr>
          <p:cNvPr id="3" name="Content Placeholder 2"/>
          <p:cNvSpPr>
            <a:spLocks noGrp="1"/>
          </p:cNvSpPr>
          <p:nvPr>
            <p:ph idx="1"/>
          </p:nvPr>
        </p:nvSpPr>
        <p:spPr>
          <a:xfrm>
            <a:off x="839416" y="1690690"/>
            <a:ext cx="10729192" cy="5167310"/>
          </a:xfrm>
        </p:spPr>
        <p:txBody>
          <a:bodyPr rtlCol="0">
            <a:normAutofit fontScale="97500"/>
          </a:bodyPr>
          <a:lstStyle/>
          <a:p>
            <a:pPr algn="just">
              <a:lnSpc>
                <a:spcPct val="150000"/>
              </a:lnSpc>
              <a:buNone/>
            </a:pPr>
            <a:r>
              <a:rPr lang="en-US" sz="3300" dirty="0">
                <a:latin typeface="Times New Roman" panose="02020603050405020304" pitchFamily="18" charset="0"/>
                <a:cs typeface="Times New Roman" panose="02020603050405020304" pitchFamily="18" charset="0"/>
              </a:rPr>
              <a:t>There are two modes of operation.</a:t>
            </a:r>
          </a:p>
          <a:p>
            <a:pPr algn="just">
              <a:lnSpc>
                <a:spcPct val="150000"/>
              </a:lnSpc>
              <a:buFont typeface="Wingdings" panose="05000000000000000000" pitchFamily="2" charset="2"/>
              <a:buChar char="Ø"/>
            </a:pPr>
            <a:r>
              <a:rPr lang="en-US" sz="3300" dirty="0">
                <a:latin typeface="Times New Roman" panose="02020603050405020304" pitchFamily="18" charset="0"/>
                <a:cs typeface="Times New Roman" panose="02020603050405020304" pitchFamily="18" charset="0"/>
              </a:rPr>
              <a:t>Verification Mode</a:t>
            </a:r>
          </a:p>
          <a:p>
            <a:pPr algn="just">
              <a:lnSpc>
                <a:spcPct val="150000"/>
              </a:lnSpc>
              <a:buFont typeface="Wingdings" panose="05000000000000000000" pitchFamily="2" charset="2"/>
              <a:buChar char="Ø"/>
            </a:pPr>
            <a:r>
              <a:rPr lang="en-US" sz="3300" dirty="0">
                <a:latin typeface="Times New Roman" panose="02020603050405020304" pitchFamily="18" charset="0"/>
                <a:cs typeface="Times New Roman" panose="02020603050405020304" pitchFamily="18" charset="0"/>
              </a:rPr>
              <a:t>Identification Mode.</a:t>
            </a:r>
          </a:p>
          <a:p>
            <a:pPr algn="just">
              <a:lnSpc>
                <a:spcPct val="150000"/>
              </a:lnSpc>
            </a:pPr>
            <a:r>
              <a:rPr lang="en-US" sz="3300" dirty="0">
                <a:latin typeface="Times New Roman" panose="02020603050405020304" pitchFamily="18" charset="0"/>
                <a:cs typeface="Times New Roman" panose="02020603050405020304" pitchFamily="18" charset="0"/>
              </a:rPr>
              <a:t>Depending on the Application Context, Biometric System can work either on Verification Mode or in Identification Mode.</a:t>
            </a:r>
          </a:p>
          <a:p>
            <a:pPr marL="118745" indent="0">
              <a:spcBef>
                <a:spcPts val="0"/>
              </a:spcBef>
              <a:buNone/>
              <a:defRPr/>
            </a:pPr>
            <a:endParaRPr lang="en-US" dirty="0"/>
          </a:p>
        </p:txBody>
      </p:sp>
    </p:spTree>
    <p:extLst>
      <p:ext uri="{BB962C8B-B14F-4D97-AF65-F5344CB8AC3E}">
        <p14:creationId xmlns:p14="http://schemas.microsoft.com/office/powerpoint/2010/main" val="32768565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b="1" dirty="0">
                <a:solidFill>
                  <a:srgbClr val="FFFF00"/>
                </a:solidFill>
                <a:latin typeface="Arial"/>
                <a:cs typeface="Arial"/>
              </a:rPr>
              <a:t>Explanation</a:t>
            </a:r>
            <a:r>
              <a:rPr lang="en-US" sz="5400" dirty="0">
                <a:solidFill>
                  <a:srgbClr val="FFFF00"/>
                </a:solidFill>
              </a:rPr>
              <a:t> </a:t>
            </a:r>
          </a:p>
        </p:txBody>
      </p:sp>
      <p:sp>
        <p:nvSpPr>
          <p:cNvPr id="3" name="Content Placeholder 2"/>
          <p:cNvSpPr>
            <a:spLocks noGrp="1"/>
          </p:cNvSpPr>
          <p:nvPr>
            <p:ph idx="1"/>
          </p:nvPr>
        </p:nvSpPr>
        <p:spPr>
          <a:xfrm>
            <a:off x="695400" y="1690690"/>
            <a:ext cx="11017224" cy="5167310"/>
          </a:xfrm>
        </p:spPr>
        <p:txBody>
          <a:bodyPr rtlCol="0">
            <a:normAutofit fontScale="97500"/>
          </a:bodyPr>
          <a:lstStyle/>
          <a:p>
            <a:endParaRPr lang="en-US" sz="2900" b="1" dirty="0">
              <a:latin typeface="Times New Roman" panose="02020603050405020304" pitchFamily="18" charset="0"/>
              <a:cs typeface="Times New Roman" panose="02020603050405020304" pitchFamily="18" charset="0"/>
            </a:endParaRPr>
          </a:p>
          <a:p>
            <a:r>
              <a:rPr lang="en-US" sz="2900" b="1" dirty="0">
                <a:latin typeface="Times New Roman" panose="02020603050405020304" pitchFamily="18" charset="0"/>
                <a:cs typeface="Times New Roman" panose="02020603050405020304" pitchFamily="18" charset="0"/>
              </a:rPr>
              <a:t>1. Verification Mode (1:1 Matching):</a:t>
            </a:r>
          </a:p>
          <a:p>
            <a:pPr>
              <a:lnSpc>
                <a:spcPct val="15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Purpose</a:t>
            </a:r>
            <a:r>
              <a:rPr lang="en-US" sz="2900" dirty="0">
                <a:latin typeface="Times New Roman" panose="02020603050405020304" pitchFamily="18" charset="0"/>
                <a:cs typeface="Times New Roman" panose="02020603050405020304" pitchFamily="18" charset="0"/>
              </a:rPr>
              <a:t>: To confirm a person's identity by comparing their biometric data to a pre-enrolled template.</a:t>
            </a:r>
          </a:p>
          <a:p>
            <a:pPr>
              <a:lnSpc>
                <a:spcPct val="15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Use Case</a:t>
            </a:r>
            <a:r>
              <a:rPr lang="en-US" sz="2900" dirty="0">
                <a:latin typeface="Times New Roman" panose="02020603050405020304" pitchFamily="18" charset="0"/>
                <a:cs typeface="Times New Roman" panose="02020603050405020304" pitchFamily="18" charset="0"/>
              </a:rPr>
              <a:t>: Authentication (e.g., unlocking a smartphone with a fingerprint or face).</a:t>
            </a:r>
          </a:p>
          <a:p>
            <a:pPr marL="118745" indent="0">
              <a:spcBef>
                <a:spcPts val="0"/>
              </a:spcBef>
              <a:buNone/>
              <a:defRPr/>
            </a:pPr>
            <a:endParaRPr lang="en-US" dirty="0"/>
          </a:p>
        </p:txBody>
      </p:sp>
    </p:spTree>
    <p:extLst>
      <p:ext uri="{BB962C8B-B14F-4D97-AF65-F5344CB8AC3E}">
        <p14:creationId xmlns:p14="http://schemas.microsoft.com/office/powerpoint/2010/main" val="27210076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b="1" dirty="0">
                <a:solidFill>
                  <a:srgbClr val="FFFF00"/>
                </a:solidFill>
                <a:latin typeface="Arial"/>
                <a:cs typeface="Arial"/>
              </a:rPr>
              <a:t>Explanation</a:t>
            </a:r>
            <a:r>
              <a:rPr lang="en-US" sz="5400" dirty="0">
                <a:solidFill>
                  <a:srgbClr val="FFFF00"/>
                </a:solidFill>
              </a:rPr>
              <a:t> </a:t>
            </a:r>
          </a:p>
        </p:txBody>
      </p:sp>
      <p:sp>
        <p:nvSpPr>
          <p:cNvPr id="3" name="Content Placeholder 2"/>
          <p:cNvSpPr>
            <a:spLocks noGrp="1"/>
          </p:cNvSpPr>
          <p:nvPr>
            <p:ph idx="1"/>
          </p:nvPr>
        </p:nvSpPr>
        <p:spPr>
          <a:xfrm>
            <a:off x="695400" y="1690690"/>
            <a:ext cx="11017224" cy="5167310"/>
          </a:xfrm>
        </p:spPr>
        <p:txBody>
          <a:bodyPr rtlCol="0">
            <a:normAutofit fontScale="97500" lnSpcReduction="10000"/>
          </a:bodyPr>
          <a:lstStyle/>
          <a:p>
            <a:endParaRPr lang="en-US" sz="2900" b="1" dirty="0">
              <a:latin typeface="Times New Roman" panose="02020603050405020304" pitchFamily="18" charset="0"/>
              <a:cs typeface="Times New Roman" panose="02020603050405020304" pitchFamily="18" charset="0"/>
            </a:endParaRPr>
          </a:p>
          <a:p>
            <a:r>
              <a:rPr lang="en-US" sz="2900" b="1" dirty="0">
                <a:latin typeface="Times New Roman" panose="02020603050405020304" pitchFamily="18" charset="0"/>
                <a:cs typeface="Times New Roman" panose="02020603050405020304" pitchFamily="18" charset="0"/>
              </a:rPr>
              <a:t>1. Verification Mode (1:1 Matching):</a:t>
            </a:r>
          </a:p>
          <a:p>
            <a:pPr>
              <a:buFont typeface="Arial" panose="020B0604020202020204" pitchFamily="34" charset="0"/>
              <a:buChar char="•"/>
            </a:pPr>
            <a:r>
              <a:rPr lang="en-US" sz="3300" b="1" dirty="0"/>
              <a:t>Process</a:t>
            </a:r>
            <a:r>
              <a:rPr lang="en-US" sz="3300" dirty="0"/>
              <a:t>:</a:t>
            </a:r>
          </a:p>
          <a:p>
            <a:pPr algn="just">
              <a:lnSpc>
                <a:spcPct val="150000"/>
              </a:lnSpc>
              <a:buFont typeface="Wingdings" panose="05000000000000000000" pitchFamily="2" charset="2"/>
              <a:buChar char="Ø"/>
            </a:pPr>
            <a:r>
              <a:rPr lang="en-US" sz="2900" dirty="0"/>
              <a:t>The system captures the user's biometric data (e.g., fingerprint or face).</a:t>
            </a:r>
          </a:p>
          <a:p>
            <a:pPr algn="just">
              <a:lnSpc>
                <a:spcPct val="150000"/>
              </a:lnSpc>
              <a:buFont typeface="Wingdings" panose="05000000000000000000" pitchFamily="2" charset="2"/>
              <a:buChar char="Ø"/>
            </a:pPr>
            <a:r>
              <a:rPr lang="en-US" sz="2900" dirty="0"/>
              <a:t>It compares this input to a stored template associated with the user's claimed identity.</a:t>
            </a:r>
          </a:p>
          <a:p>
            <a:pPr algn="just">
              <a:lnSpc>
                <a:spcPct val="150000"/>
              </a:lnSpc>
              <a:buFont typeface="Wingdings" panose="05000000000000000000" pitchFamily="2" charset="2"/>
              <a:buChar char="Ø"/>
            </a:pPr>
            <a:r>
              <a:rPr lang="en-US" sz="2900" dirty="0"/>
              <a:t>The system checks for a match and either grants or denies access based on whether the biometric data matches the stored template.</a:t>
            </a:r>
          </a:p>
          <a:p>
            <a:pPr marL="118745" indent="0">
              <a:spcBef>
                <a:spcPts val="0"/>
              </a:spcBef>
              <a:buNone/>
              <a:defRPr/>
            </a:pPr>
            <a:endParaRPr lang="en-US" dirty="0"/>
          </a:p>
        </p:txBody>
      </p:sp>
    </p:spTree>
    <p:extLst>
      <p:ext uri="{BB962C8B-B14F-4D97-AF65-F5344CB8AC3E}">
        <p14:creationId xmlns:p14="http://schemas.microsoft.com/office/powerpoint/2010/main" val="3637365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b="1" dirty="0">
                <a:solidFill>
                  <a:srgbClr val="FFFF00"/>
                </a:solidFill>
                <a:latin typeface="Arial"/>
                <a:cs typeface="Arial"/>
              </a:rPr>
              <a:t>Explanation</a:t>
            </a:r>
            <a:r>
              <a:rPr lang="en-US" sz="5400" dirty="0">
                <a:solidFill>
                  <a:srgbClr val="FFFF00"/>
                </a:solidFill>
              </a:rPr>
              <a:t> </a:t>
            </a:r>
          </a:p>
        </p:txBody>
      </p:sp>
      <p:sp>
        <p:nvSpPr>
          <p:cNvPr id="3" name="Content Placeholder 2"/>
          <p:cNvSpPr>
            <a:spLocks noGrp="1"/>
          </p:cNvSpPr>
          <p:nvPr>
            <p:ph idx="1"/>
          </p:nvPr>
        </p:nvSpPr>
        <p:spPr>
          <a:xfrm>
            <a:off x="695400" y="1690690"/>
            <a:ext cx="11017224" cy="5167310"/>
          </a:xfrm>
        </p:spPr>
        <p:txBody>
          <a:bodyPr rtlCol="0">
            <a:normAutofit fontScale="97500"/>
          </a:bodyPr>
          <a:lstStyle/>
          <a:p>
            <a:endParaRPr lang="en-US" sz="2900" b="1" dirty="0">
              <a:latin typeface="Times New Roman" panose="02020603050405020304" pitchFamily="18" charset="0"/>
              <a:cs typeface="Times New Roman" panose="02020603050405020304" pitchFamily="18" charset="0"/>
            </a:endParaRPr>
          </a:p>
          <a:p>
            <a:pPr algn="just">
              <a:lnSpc>
                <a:spcPct val="150000"/>
              </a:lnSpc>
            </a:pPr>
            <a:r>
              <a:rPr lang="en-US" sz="2900" b="1" dirty="0">
                <a:latin typeface="Times New Roman" panose="02020603050405020304" pitchFamily="18" charset="0"/>
                <a:cs typeface="Times New Roman" panose="02020603050405020304" pitchFamily="18" charset="0"/>
              </a:rPr>
              <a:t>2. Identification Mode (1: Many Matching):</a:t>
            </a:r>
          </a:p>
          <a:p>
            <a:pPr algn="just">
              <a:lnSpc>
                <a:spcPct val="15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Purpose</a:t>
            </a:r>
            <a:r>
              <a:rPr lang="en-US" sz="2900" dirty="0">
                <a:latin typeface="Times New Roman" panose="02020603050405020304" pitchFamily="18" charset="0"/>
                <a:cs typeface="Times New Roman" panose="02020603050405020304" pitchFamily="18" charset="0"/>
              </a:rPr>
              <a:t>: To identify an individual from a large database of biometric templates without the user claiming an identity.</a:t>
            </a:r>
          </a:p>
          <a:p>
            <a:pPr algn="just">
              <a:lnSpc>
                <a:spcPct val="15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Use Case</a:t>
            </a:r>
            <a:r>
              <a:rPr lang="en-US" sz="2900" dirty="0">
                <a:latin typeface="Times New Roman" panose="02020603050405020304" pitchFamily="18" charset="0"/>
                <a:cs typeface="Times New Roman" panose="02020603050405020304" pitchFamily="18" charset="0"/>
              </a:rPr>
              <a:t>: Security checkpoints, law enforcement (e.g., searching a database for criminal suspects).</a:t>
            </a:r>
          </a:p>
          <a:p>
            <a:pPr marL="118745" indent="0">
              <a:spcBef>
                <a:spcPts val="0"/>
              </a:spcBef>
              <a:buNone/>
              <a:defRPr/>
            </a:pPr>
            <a:endParaRPr lang="en-US" dirty="0"/>
          </a:p>
        </p:txBody>
      </p:sp>
    </p:spTree>
    <p:extLst>
      <p:ext uri="{BB962C8B-B14F-4D97-AF65-F5344CB8AC3E}">
        <p14:creationId xmlns:p14="http://schemas.microsoft.com/office/powerpoint/2010/main" val="11553619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b="1" dirty="0">
                <a:solidFill>
                  <a:srgbClr val="FFFF00"/>
                </a:solidFill>
                <a:latin typeface="Arial"/>
                <a:cs typeface="Arial"/>
              </a:rPr>
              <a:t>Explanation</a:t>
            </a:r>
            <a:r>
              <a:rPr lang="en-US" sz="5400" dirty="0">
                <a:solidFill>
                  <a:srgbClr val="FFFF00"/>
                </a:solidFill>
              </a:rPr>
              <a:t> </a:t>
            </a:r>
          </a:p>
        </p:txBody>
      </p:sp>
      <p:sp>
        <p:nvSpPr>
          <p:cNvPr id="3" name="Content Placeholder 2"/>
          <p:cNvSpPr>
            <a:spLocks noGrp="1"/>
          </p:cNvSpPr>
          <p:nvPr>
            <p:ph idx="1"/>
          </p:nvPr>
        </p:nvSpPr>
        <p:spPr>
          <a:xfrm>
            <a:off x="695400" y="1690690"/>
            <a:ext cx="11017224" cy="5167310"/>
          </a:xfrm>
        </p:spPr>
        <p:txBody>
          <a:bodyPr rtlCol="0">
            <a:normAutofit fontScale="97500"/>
          </a:bodyPr>
          <a:lstStyle/>
          <a:p>
            <a:endParaRPr lang="en-US" sz="2900" b="1" dirty="0">
              <a:latin typeface="Times New Roman" panose="02020603050405020304" pitchFamily="18" charset="0"/>
              <a:cs typeface="Times New Roman" panose="02020603050405020304" pitchFamily="18" charset="0"/>
            </a:endParaRPr>
          </a:p>
          <a:p>
            <a:pPr algn="just">
              <a:lnSpc>
                <a:spcPct val="150000"/>
              </a:lnSpc>
            </a:pPr>
            <a:r>
              <a:rPr lang="en-US" sz="2900" b="1" dirty="0">
                <a:latin typeface="Times New Roman" panose="02020603050405020304" pitchFamily="18" charset="0"/>
                <a:cs typeface="Times New Roman" panose="02020603050405020304" pitchFamily="18" charset="0"/>
              </a:rPr>
              <a:t>Process</a:t>
            </a:r>
            <a:r>
              <a:rPr lang="en-US" sz="2900"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sz="2900" dirty="0">
                <a:latin typeface="Times New Roman" panose="02020603050405020304" pitchFamily="18" charset="0"/>
                <a:cs typeface="Times New Roman" panose="02020603050405020304" pitchFamily="18" charset="0"/>
              </a:rPr>
              <a:t>The system captures the individual's biometric data.</a:t>
            </a:r>
          </a:p>
          <a:p>
            <a:pPr marL="742950" lvl="1" indent="-285750" algn="just">
              <a:lnSpc>
                <a:spcPct val="150000"/>
              </a:lnSpc>
              <a:buFont typeface="Arial" panose="020B0604020202020204" pitchFamily="34" charset="0"/>
              <a:buChar char="•"/>
            </a:pPr>
            <a:r>
              <a:rPr lang="en-US" sz="2900" dirty="0">
                <a:latin typeface="Times New Roman" panose="02020603050405020304" pitchFamily="18" charset="0"/>
                <a:cs typeface="Times New Roman" panose="02020603050405020304" pitchFamily="18" charset="0"/>
              </a:rPr>
              <a:t>It compares the data to all the templates in the system's database.</a:t>
            </a:r>
          </a:p>
          <a:p>
            <a:pPr marL="742950" lvl="1" indent="-285750" algn="just">
              <a:lnSpc>
                <a:spcPct val="150000"/>
              </a:lnSpc>
              <a:buFont typeface="Arial" panose="020B0604020202020204" pitchFamily="34" charset="0"/>
              <a:buChar char="•"/>
            </a:pPr>
            <a:r>
              <a:rPr lang="en-US" sz="2900" dirty="0">
                <a:latin typeface="Times New Roman" panose="02020603050405020304" pitchFamily="18" charset="0"/>
                <a:cs typeface="Times New Roman" panose="02020603050405020304" pitchFamily="18" charset="0"/>
              </a:rPr>
              <a:t>It identifies the person by finding the best match or reports a failure if no match is found.</a:t>
            </a:r>
          </a:p>
          <a:p>
            <a:pPr marL="118745" indent="0">
              <a:spcBef>
                <a:spcPts val="0"/>
              </a:spcBef>
              <a:buNone/>
              <a:defRPr/>
            </a:pPr>
            <a:endParaRPr lang="en-US" dirty="0"/>
          </a:p>
        </p:txBody>
      </p:sp>
    </p:spTree>
    <p:extLst>
      <p:ext uri="{BB962C8B-B14F-4D97-AF65-F5344CB8AC3E}">
        <p14:creationId xmlns:p14="http://schemas.microsoft.com/office/powerpoint/2010/main" val="18148993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Why Biometrics is Required?</a:t>
            </a:r>
          </a:p>
        </p:txBody>
      </p:sp>
      <p:sp>
        <p:nvSpPr>
          <p:cNvPr id="3" name="Content Placeholder 2"/>
          <p:cNvSpPr>
            <a:spLocks noGrp="1"/>
          </p:cNvSpPr>
          <p:nvPr>
            <p:ph idx="1"/>
          </p:nvPr>
        </p:nvSpPr>
        <p:spPr>
          <a:xfrm>
            <a:off x="695400" y="1690690"/>
            <a:ext cx="11017224" cy="5167310"/>
          </a:xfrm>
        </p:spPr>
        <p:txBody>
          <a:bodyPr rtlCol="0">
            <a:normAutofit fontScale="97500"/>
          </a:bodyPr>
          <a:lstStyle/>
          <a:p>
            <a:endParaRPr lang="en-US" sz="29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sz="3200" dirty="0"/>
              <a:t>With increasing use of Information Technology in the field of banking, science, medication, etc., there is an immense need to protect the systems and data from unauthorized users.</a:t>
            </a:r>
          </a:p>
          <a:p>
            <a:pPr algn="just">
              <a:lnSpc>
                <a:spcPct val="150000"/>
              </a:lnSpc>
            </a:pPr>
            <a:r>
              <a:rPr lang="en-US" sz="3200" dirty="0"/>
              <a:t>Biometrics is used for </a:t>
            </a:r>
            <a:r>
              <a:rPr lang="en-US" sz="3200" b="1" dirty="0"/>
              <a:t>authenticating</a:t>
            </a:r>
            <a:r>
              <a:rPr lang="en-US" sz="3200" dirty="0"/>
              <a:t> and </a:t>
            </a:r>
            <a:r>
              <a:rPr lang="en-US" sz="3200" b="1" dirty="0"/>
              <a:t>authorizing</a:t>
            </a:r>
            <a:r>
              <a:rPr lang="en-US" sz="3200" dirty="0"/>
              <a:t> a person.</a:t>
            </a:r>
          </a:p>
          <a:p>
            <a:pPr marL="118745" indent="0">
              <a:spcBef>
                <a:spcPts val="0"/>
              </a:spcBef>
              <a:buNone/>
              <a:defRPr/>
            </a:pPr>
            <a:endParaRPr lang="en-US" dirty="0"/>
          </a:p>
        </p:txBody>
      </p:sp>
    </p:spTree>
    <p:extLst>
      <p:ext uri="{BB962C8B-B14F-4D97-AF65-F5344CB8AC3E}">
        <p14:creationId xmlns:p14="http://schemas.microsoft.com/office/powerpoint/2010/main" val="9095837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cap="none" dirty="0" err="1">
                <a:solidFill>
                  <a:srgbClr val="FFFF00"/>
                </a:solidFill>
                <a:latin typeface="Times New Roman" panose="02020603050405020304" pitchFamily="18" charset="0"/>
                <a:cs typeface="Times New Roman" panose="02020603050405020304" pitchFamily="18" charset="0"/>
              </a:rPr>
              <a:t>Cont</a:t>
            </a:r>
            <a:r>
              <a:rPr lang="en-US" sz="5400" cap="none" dirty="0">
                <a:solidFill>
                  <a:srgbClr val="FFFF00"/>
                </a:solidFill>
                <a:latin typeface="Times New Roman" panose="02020603050405020304" pitchFamily="18" charset="0"/>
                <a:cs typeface="Times New Roman" panose="02020603050405020304" pitchFamily="18" charset="0"/>
              </a:rPr>
              <a:t>…</a:t>
            </a:r>
          </a:p>
        </p:txBody>
      </p:sp>
      <p:sp>
        <p:nvSpPr>
          <p:cNvPr id="3" name="Content Placeholder 2"/>
          <p:cNvSpPr>
            <a:spLocks noGrp="1"/>
          </p:cNvSpPr>
          <p:nvPr>
            <p:ph idx="1"/>
          </p:nvPr>
        </p:nvSpPr>
        <p:spPr>
          <a:xfrm>
            <a:off x="695400" y="1690690"/>
            <a:ext cx="11017224" cy="5167310"/>
          </a:xfrm>
        </p:spPr>
        <p:txBody>
          <a:bodyPr rtlCol="0">
            <a:normAutofit fontScale="97500"/>
          </a:bodyPr>
          <a:lstStyle/>
          <a:p>
            <a:endParaRPr lang="en-US" sz="2900" b="1" dirty="0">
              <a:latin typeface="Times New Roman" panose="02020603050405020304" pitchFamily="18" charset="0"/>
              <a:cs typeface="Times New Roman" panose="02020603050405020304" pitchFamily="18" charset="0"/>
            </a:endParaRPr>
          </a:p>
          <a:p>
            <a:pPr algn="just">
              <a:lnSpc>
                <a:spcPct val="150000"/>
              </a:lnSpc>
            </a:pPr>
            <a:r>
              <a:rPr lang="en-US" sz="3200" b="1" dirty="0"/>
              <a:t>Authentication (Identification)</a:t>
            </a:r>
          </a:p>
          <a:p>
            <a:pPr algn="just">
              <a:lnSpc>
                <a:spcPct val="150000"/>
              </a:lnSpc>
            </a:pPr>
            <a:r>
              <a:rPr lang="en-US" sz="3200" dirty="0"/>
              <a:t>This process tries to find out answer of question, “Are you the same who you are claiming to be?”, or, “Do I know you?” This is one-to-many matching and comparison of a person’s biometrics with the whole database.</a:t>
            </a:r>
          </a:p>
          <a:p>
            <a:pPr marL="118745" indent="0">
              <a:spcBef>
                <a:spcPts val="0"/>
              </a:spcBef>
              <a:buNone/>
              <a:defRPr/>
            </a:pPr>
            <a:endParaRPr lang="en-US" dirty="0"/>
          </a:p>
        </p:txBody>
      </p:sp>
    </p:spTree>
    <p:extLst>
      <p:ext uri="{BB962C8B-B14F-4D97-AF65-F5344CB8AC3E}">
        <p14:creationId xmlns:p14="http://schemas.microsoft.com/office/powerpoint/2010/main" val="8912765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cap="none" dirty="0" err="1">
                <a:solidFill>
                  <a:srgbClr val="FFFF00"/>
                </a:solidFill>
                <a:latin typeface="Times New Roman" panose="02020603050405020304" pitchFamily="18" charset="0"/>
                <a:cs typeface="Times New Roman" panose="02020603050405020304" pitchFamily="18" charset="0"/>
              </a:rPr>
              <a:t>Cont</a:t>
            </a:r>
            <a:r>
              <a:rPr lang="en-US" sz="5400" cap="none" dirty="0">
                <a:solidFill>
                  <a:srgbClr val="FFFF00"/>
                </a:solidFill>
                <a:latin typeface="Times New Roman" panose="02020603050405020304" pitchFamily="18" charset="0"/>
                <a:cs typeface="Times New Roman" panose="02020603050405020304" pitchFamily="18" charset="0"/>
              </a:rPr>
              <a:t>…</a:t>
            </a:r>
          </a:p>
        </p:txBody>
      </p:sp>
      <p:sp>
        <p:nvSpPr>
          <p:cNvPr id="3" name="Content Placeholder 2"/>
          <p:cNvSpPr>
            <a:spLocks noGrp="1"/>
          </p:cNvSpPr>
          <p:nvPr>
            <p:ph idx="1"/>
          </p:nvPr>
        </p:nvSpPr>
        <p:spPr>
          <a:xfrm>
            <a:off x="695400" y="1690690"/>
            <a:ext cx="11017224" cy="5167310"/>
          </a:xfrm>
        </p:spPr>
        <p:txBody>
          <a:bodyPr rtlCol="0">
            <a:normAutofit fontScale="97500"/>
          </a:bodyPr>
          <a:lstStyle/>
          <a:p>
            <a:pPr algn="just">
              <a:lnSpc>
                <a:spcPct val="150000"/>
              </a:lnSpc>
            </a:pPr>
            <a:r>
              <a:rPr lang="en-US" sz="3200" b="1" dirty="0"/>
              <a:t>Verification</a:t>
            </a:r>
          </a:p>
          <a:p>
            <a:pPr algn="just">
              <a:lnSpc>
                <a:spcPct val="150000"/>
              </a:lnSpc>
            </a:pPr>
            <a:r>
              <a:rPr lang="en-US" sz="3200" dirty="0"/>
              <a:t>This is the one-to-one process of matching where live sample entered by the candidate is compared with a previously stored template in the database. If both are matching with more than 70% agreeable similarity, then the verification is successful.</a:t>
            </a:r>
          </a:p>
          <a:p>
            <a:pPr marL="118745" indent="0">
              <a:spcBef>
                <a:spcPts val="0"/>
              </a:spcBef>
              <a:buNone/>
              <a:defRPr/>
            </a:pPr>
            <a:endParaRPr lang="en-US" dirty="0"/>
          </a:p>
        </p:txBody>
      </p:sp>
    </p:spTree>
    <p:extLst>
      <p:ext uri="{BB962C8B-B14F-4D97-AF65-F5344CB8AC3E}">
        <p14:creationId xmlns:p14="http://schemas.microsoft.com/office/powerpoint/2010/main" val="16099622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cap="none" dirty="0" err="1">
                <a:solidFill>
                  <a:srgbClr val="FFFF00"/>
                </a:solidFill>
                <a:latin typeface="Times New Roman" panose="02020603050405020304" pitchFamily="18" charset="0"/>
                <a:cs typeface="Times New Roman" panose="02020603050405020304" pitchFamily="18" charset="0"/>
              </a:rPr>
              <a:t>Cont</a:t>
            </a:r>
            <a:r>
              <a:rPr lang="en-US" sz="5400" cap="none" dirty="0">
                <a:solidFill>
                  <a:srgbClr val="FFFF00"/>
                </a:solidFill>
                <a:latin typeface="Times New Roman" panose="02020603050405020304" pitchFamily="18" charset="0"/>
                <a:cs typeface="Times New Roman" panose="02020603050405020304" pitchFamily="18" charset="0"/>
              </a:rPr>
              <a:t>…</a:t>
            </a:r>
          </a:p>
        </p:txBody>
      </p:sp>
      <p:sp>
        <p:nvSpPr>
          <p:cNvPr id="3" name="Content Placeholder 2"/>
          <p:cNvSpPr>
            <a:spLocks noGrp="1"/>
          </p:cNvSpPr>
          <p:nvPr>
            <p:ph idx="1"/>
          </p:nvPr>
        </p:nvSpPr>
        <p:spPr>
          <a:xfrm>
            <a:off x="695400" y="1690690"/>
            <a:ext cx="11017224" cy="5167310"/>
          </a:xfrm>
        </p:spPr>
        <p:txBody>
          <a:bodyPr rtlCol="0">
            <a:normAutofit fontScale="97500"/>
          </a:bodyPr>
          <a:lstStyle/>
          <a:p>
            <a:endParaRPr lang="en-US" sz="2900" b="1" dirty="0">
              <a:latin typeface="Times New Roman" panose="02020603050405020304" pitchFamily="18" charset="0"/>
              <a:cs typeface="Times New Roman" panose="02020603050405020304" pitchFamily="18" charset="0"/>
            </a:endParaRPr>
          </a:p>
          <a:p>
            <a:pPr algn="just">
              <a:lnSpc>
                <a:spcPct val="150000"/>
              </a:lnSpc>
            </a:pPr>
            <a:r>
              <a:rPr lang="en-US" sz="3200" b="1" dirty="0"/>
              <a:t>Authorization</a:t>
            </a:r>
          </a:p>
          <a:p>
            <a:pPr algn="just">
              <a:lnSpc>
                <a:spcPct val="150000"/>
              </a:lnSpc>
            </a:pPr>
            <a:r>
              <a:rPr lang="en-US" sz="3200" dirty="0"/>
              <a:t>It is the process of assigning access rights to the authenticated or verified users. It tries to find out the answer for the question, “Are you eligible to have certain rights to access this resource?”</a:t>
            </a:r>
          </a:p>
          <a:p>
            <a:pPr marL="118745" indent="0">
              <a:spcBef>
                <a:spcPts val="0"/>
              </a:spcBef>
              <a:buNone/>
              <a:defRPr/>
            </a:pPr>
            <a:endParaRPr lang="en-US" dirty="0"/>
          </a:p>
        </p:txBody>
      </p:sp>
    </p:spTree>
    <p:extLst>
      <p:ext uri="{BB962C8B-B14F-4D97-AF65-F5344CB8AC3E}">
        <p14:creationId xmlns:p14="http://schemas.microsoft.com/office/powerpoint/2010/main" val="35048411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fontScale="90000"/>
          </a:bodyPr>
          <a:lstStyle/>
          <a:p>
            <a:pPr algn="ctr">
              <a:defRPr/>
            </a:pPr>
            <a:br>
              <a:rPr lang="en-US" sz="4900" dirty="0">
                <a:solidFill>
                  <a:srgbClr val="FFFF00"/>
                </a:solidFill>
                <a:latin typeface="Times New Roman" panose="02020603050405020304" pitchFamily="18" charset="0"/>
                <a:cs typeface="Times New Roman" panose="02020603050405020304" pitchFamily="18" charset="0"/>
              </a:rPr>
            </a:br>
            <a:r>
              <a:rPr lang="en-US" sz="4900" dirty="0">
                <a:solidFill>
                  <a:srgbClr val="FFFF00"/>
                </a:solidFill>
                <a:latin typeface="Times New Roman" panose="02020603050405020304" pitchFamily="18" charset="0"/>
                <a:cs typeface="Times New Roman" panose="02020603050405020304" pitchFamily="18" charset="0"/>
              </a:rPr>
              <a:t>Basic Components of a Biometric System</a:t>
            </a:r>
            <a:br>
              <a:rPr lang="en-US" sz="5400" dirty="0"/>
            </a:br>
            <a:endParaRPr lang="en-US" sz="5400" cap="none"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95400" y="1690690"/>
            <a:ext cx="11017224" cy="5167310"/>
          </a:xfrm>
        </p:spPr>
        <p:txBody>
          <a:bodyPr rtlCol="0">
            <a:normAutofit fontScale="97500"/>
          </a:bodyPr>
          <a:lstStyle/>
          <a:p>
            <a:endParaRPr lang="en-US" sz="2900" b="1" dirty="0">
              <a:latin typeface="Times New Roman" panose="02020603050405020304" pitchFamily="18" charset="0"/>
              <a:cs typeface="Times New Roman" panose="02020603050405020304" pitchFamily="18" charset="0"/>
            </a:endParaRPr>
          </a:p>
          <a:p>
            <a:pPr marL="118745" indent="0">
              <a:spcBef>
                <a:spcPts val="0"/>
              </a:spcBef>
              <a:buNone/>
              <a:defRPr/>
            </a:pPr>
            <a:endParaRPr lang="en-US" dirty="0"/>
          </a:p>
        </p:txBody>
      </p:sp>
      <p:pic>
        <p:nvPicPr>
          <p:cNvPr id="4" name="Content Placeholder 3">
            <a:extLst>
              <a:ext uri="{FF2B5EF4-FFF2-40B4-BE49-F238E27FC236}">
                <a16:creationId xmlns:a16="http://schemas.microsoft.com/office/drawing/2014/main" id="{3F61FA3A-ACAD-F84F-44CE-78A7F9ED5F6B}"/>
              </a:ext>
            </a:extLst>
          </p:cNvPr>
          <p:cNvPicPr>
            <a:picLocks noChangeAspect="1"/>
          </p:cNvPicPr>
          <p:nvPr/>
        </p:nvPicPr>
        <p:blipFill>
          <a:blip r:embed="rId2"/>
          <a:stretch>
            <a:fillRect/>
          </a:stretch>
        </p:blipFill>
        <p:spPr>
          <a:xfrm>
            <a:off x="479376" y="1708383"/>
            <a:ext cx="11161240" cy="4680519"/>
          </a:xfrm>
          <a:prstGeom prst="rect">
            <a:avLst/>
          </a:prstGeom>
        </p:spPr>
      </p:pic>
    </p:spTree>
    <p:extLst>
      <p:ext uri="{BB962C8B-B14F-4D97-AF65-F5344CB8AC3E}">
        <p14:creationId xmlns:p14="http://schemas.microsoft.com/office/powerpoint/2010/main" val="8417428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cap="none" dirty="0">
                <a:solidFill>
                  <a:srgbClr val="FFFF00"/>
                </a:solidFill>
                <a:latin typeface="Times New Roman" panose="02020603050405020304" pitchFamily="18" charset="0"/>
                <a:cs typeface="Times New Roman" panose="02020603050405020304" pitchFamily="18" charset="0"/>
              </a:rPr>
              <a:t>		Explanation </a:t>
            </a:r>
          </a:p>
        </p:txBody>
      </p:sp>
      <p:sp>
        <p:nvSpPr>
          <p:cNvPr id="3" name="Content Placeholder 2"/>
          <p:cNvSpPr>
            <a:spLocks noGrp="1"/>
          </p:cNvSpPr>
          <p:nvPr>
            <p:ph idx="1"/>
          </p:nvPr>
        </p:nvSpPr>
        <p:spPr>
          <a:xfrm>
            <a:off x="767408" y="1690690"/>
            <a:ext cx="10945216" cy="5050678"/>
          </a:xfrm>
        </p:spPr>
        <p:txBody>
          <a:bodyPr rtlCol="0">
            <a:normAutofit fontScale="97500" lnSpcReduction="10000"/>
          </a:bodyPr>
          <a:lstStyle/>
          <a:p>
            <a:pPr marL="0" indent="0" algn="just">
              <a:lnSpc>
                <a:spcPct val="150000"/>
              </a:lnSpc>
              <a:buNone/>
            </a:pPr>
            <a:r>
              <a:rPr lang="en-US" sz="3200" b="1" dirty="0"/>
              <a:t>Input Interface (Sensors)</a:t>
            </a:r>
          </a:p>
          <a:p>
            <a:pPr algn="just">
              <a:lnSpc>
                <a:spcPct val="150000"/>
              </a:lnSpc>
            </a:pPr>
            <a:r>
              <a:rPr lang="en-US" sz="3200" dirty="0"/>
              <a:t>It is the sensing component of a biometrics system that converts human biological data into digital form.</a:t>
            </a:r>
          </a:p>
          <a:p>
            <a:pPr algn="just">
              <a:lnSpc>
                <a:spcPct val="150000"/>
              </a:lnSpc>
            </a:pPr>
            <a:r>
              <a:rPr lang="en-US" sz="3200" b="1" dirty="0"/>
              <a:t>For example,</a:t>
            </a:r>
          </a:p>
          <a:p>
            <a:pPr algn="just">
              <a:lnSpc>
                <a:spcPct val="150000"/>
              </a:lnSpc>
            </a:pPr>
            <a:r>
              <a:rPr lang="en-US" sz="3200" dirty="0"/>
              <a:t>An optical sensor in case of fingerprint systems.</a:t>
            </a:r>
          </a:p>
          <a:p>
            <a:pPr algn="just">
              <a:lnSpc>
                <a:spcPct val="150000"/>
              </a:lnSpc>
            </a:pPr>
            <a:r>
              <a:rPr lang="en-US" sz="3200" dirty="0"/>
              <a:t>A microphone in case of voice recognition systems.</a:t>
            </a:r>
          </a:p>
          <a:p>
            <a:pPr marL="118745" indent="0">
              <a:spcBef>
                <a:spcPts val="0"/>
              </a:spcBef>
              <a:buNone/>
              <a:defRPr/>
            </a:pPr>
            <a:endParaRPr lang="en-US" dirty="0"/>
          </a:p>
        </p:txBody>
      </p:sp>
    </p:spTree>
    <p:extLst>
      <p:ext uri="{BB962C8B-B14F-4D97-AF65-F5344CB8AC3E}">
        <p14:creationId xmlns:p14="http://schemas.microsoft.com/office/powerpoint/2010/main" val="1406055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cap="none" dirty="0">
                <a:solidFill>
                  <a:srgbClr val="FFFF00"/>
                </a:solidFill>
                <a:latin typeface="Times New Roman" panose="02020603050405020304" pitchFamily="18" charset="0"/>
                <a:cs typeface="Times New Roman" panose="02020603050405020304" pitchFamily="18" charset="0"/>
              </a:rPr>
              <a:t>		</a:t>
            </a:r>
            <a:r>
              <a:rPr lang="en-US" sz="5400" cap="none" dirty="0" err="1">
                <a:solidFill>
                  <a:srgbClr val="FFFF00"/>
                </a:solidFill>
                <a:latin typeface="Times New Roman" panose="02020603050405020304" pitchFamily="18" charset="0"/>
                <a:cs typeface="Times New Roman" panose="02020603050405020304" pitchFamily="18" charset="0"/>
              </a:rPr>
              <a:t>Cont</a:t>
            </a:r>
            <a:r>
              <a:rPr lang="en-US" sz="5400" cap="none"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767408" y="1690690"/>
            <a:ext cx="10945216" cy="5050678"/>
          </a:xfrm>
        </p:spPr>
        <p:txBody>
          <a:bodyPr rtlCol="0">
            <a:normAutofit fontScale="97500"/>
          </a:bodyPr>
          <a:lstStyle/>
          <a:p>
            <a:pPr marL="0" indent="0" algn="just">
              <a:lnSpc>
                <a:spcPct val="150000"/>
              </a:lnSpc>
              <a:buNone/>
            </a:pPr>
            <a:r>
              <a:rPr lang="en-US" sz="3200" b="1" dirty="0"/>
              <a:t>Input Interface (Sensors)</a:t>
            </a:r>
          </a:p>
          <a:p>
            <a:pPr algn="just">
              <a:lnSpc>
                <a:spcPct val="150000"/>
              </a:lnSpc>
              <a:spcAft>
                <a:spcPts val="800"/>
              </a:spcAft>
              <a:buFont typeface="Wingdings" panose="05000000000000000000" pitchFamily="2" charset="2"/>
              <a:buChar char="Ø"/>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Function</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Provides interaction between the user and the system, allowing the user to input biometric data and receive feedback (e.g., a fingerprint scanner or a camera).</a:t>
            </a:r>
            <a:endParaRPr lang="en-KE" sz="3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buFont typeface="Wingdings" panose="05000000000000000000" pitchFamily="2" charset="2"/>
              <a:buChar char="Ø"/>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Examples</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A mobile app interface for unlocking a phone or a kiosk at an airport.</a:t>
            </a:r>
            <a:endParaRPr lang="en-KE" sz="3200" kern="100" dirty="0">
              <a:effectLst/>
              <a:latin typeface="Calibri" panose="020F0502020204030204" pitchFamily="34" charset="0"/>
              <a:ea typeface="Calibri" panose="020F0502020204030204" pitchFamily="34" charset="0"/>
              <a:cs typeface="Times New Roman" panose="02020603050405020304" pitchFamily="18" charset="0"/>
            </a:endParaRPr>
          </a:p>
          <a:p>
            <a:pPr marL="118745" indent="0">
              <a:spcBef>
                <a:spcPts val="0"/>
              </a:spcBef>
              <a:buNone/>
              <a:defRPr/>
            </a:pPr>
            <a:endParaRPr lang="en-US" dirty="0"/>
          </a:p>
        </p:txBody>
      </p:sp>
    </p:spTree>
    <p:extLst>
      <p:ext uri="{BB962C8B-B14F-4D97-AF65-F5344CB8AC3E}">
        <p14:creationId xmlns:p14="http://schemas.microsoft.com/office/powerpoint/2010/main" val="13906255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cap="none" dirty="0">
                <a:solidFill>
                  <a:srgbClr val="FFFF00"/>
                </a:solidFill>
                <a:latin typeface="Times New Roman" panose="02020603050405020304" pitchFamily="18" charset="0"/>
                <a:cs typeface="Times New Roman" panose="02020603050405020304" pitchFamily="18" charset="0"/>
              </a:rPr>
              <a:t>		Explanation </a:t>
            </a:r>
          </a:p>
        </p:txBody>
      </p:sp>
      <p:sp>
        <p:nvSpPr>
          <p:cNvPr id="3" name="Content Placeholder 2"/>
          <p:cNvSpPr>
            <a:spLocks noGrp="1"/>
          </p:cNvSpPr>
          <p:nvPr>
            <p:ph idx="1"/>
          </p:nvPr>
        </p:nvSpPr>
        <p:spPr>
          <a:xfrm>
            <a:off x="767408" y="1690690"/>
            <a:ext cx="10945216" cy="5050678"/>
          </a:xfrm>
        </p:spPr>
        <p:txBody>
          <a:bodyPr rtlCol="0">
            <a:normAutofit fontScale="90000" lnSpcReduction="20000"/>
          </a:bodyPr>
          <a:lstStyle/>
          <a:p>
            <a:pPr marL="0" indent="0">
              <a:lnSpc>
                <a:spcPct val="150000"/>
              </a:lnSpc>
              <a:buNone/>
            </a:pPr>
            <a:r>
              <a:rPr lang="en-US" sz="3200" b="1" dirty="0"/>
              <a:t>Database Store</a:t>
            </a:r>
            <a:br>
              <a:rPr lang="en-US" sz="3200" dirty="0"/>
            </a:br>
            <a:r>
              <a:rPr lang="en-US" sz="3200" dirty="0"/>
              <a:t>The database </a:t>
            </a:r>
            <a:r>
              <a:rPr lang="en-US" sz="3200" dirty="0">
                <a:solidFill>
                  <a:srgbClr val="FF0000"/>
                </a:solidFill>
              </a:rPr>
              <a:t>stores the enrolled sample</a:t>
            </a:r>
            <a:r>
              <a:rPr lang="en-US" sz="3200" dirty="0"/>
              <a:t>, which is recalled to perform a match at the time of authentication. </a:t>
            </a:r>
          </a:p>
          <a:p>
            <a:pPr marL="0" indent="0" algn="just">
              <a:lnSpc>
                <a:spcPct val="150000"/>
              </a:lnSpc>
              <a:buNone/>
            </a:pPr>
            <a:r>
              <a:rPr lang="en-US" sz="3200" dirty="0"/>
              <a:t>For </a:t>
            </a:r>
            <a:r>
              <a:rPr lang="en-US" sz="3200" dirty="0">
                <a:solidFill>
                  <a:srgbClr val="FF0000"/>
                </a:solidFill>
              </a:rPr>
              <a:t>identification,</a:t>
            </a:r>
            <a:r>
              <a:rPr lang="en-US" sz="3200" dirty="0"/>
              <a:t> there can be any memory from Random Access Memory (RAM), flash EPROM, or a data server. </a:t>
            </a:r>
          </a:p>
          <a:p>
            <a:pPr marL="0" indent="0">
              <a:lnSpc>
                <a:spcPct val="150000"/>
              </a:lnSpc>
              <a:buNone/>
            </a:pPr>
            <a:r>
              <a:rPr lang="en-US" sz="3200" dirty="0"/>
              <a:t>For </a:t>
            </a:r>
            <a:r>
              <a:rPr lang="en-US" sz="3200" dirty="0">
                <a:solidFill>
                  <a:srgbClr val="FF0000"/>
                </a:solidFill>
              </a:rPr>
              <a:t>verification,</a:t>
            </a:r>
            <a:r>
              <a:rPr lang="en-US" sz="3200" dirty="0"/>
              <a:t> a removable storage element like a contact or contactless smart card is used.</a:t>
            </a:r>
            <a:br>
              <a:rPr lang="en-US" sz="3200" dirty="0"/>
            </a:br>
            <a:endParaRPr lang="en-US" dirty="0"/>
          </a:p>
        </p:txBody>
      </p:sp>
    </p:spTree>
    <p:extLst>
      <p:ext uri="{BB962C8B-B14F-4D97-AF65-F5344CB8AC3E}">
        <p14:creationId xmlns:p14="http://schemas.microsoft.com/office/powerpoint/2010/main" val="10518094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cap="none" dirty="0">
                <a:solidFill>
                  <a:srgbClr val="FFFF00"/>
                </a:solidFill>
                <a:latin typeface="Times New Roman" panose="02020603050405020304" pitchFamily="18" charset="0"/>
                <a:cs typeface="Times New Roman" panose="02020603050405020304" pitchFamily="18" charset="0"/>
              </a:rPr>
              <a:t>		Explanation </a:t>
            </a:r>
          </a:p>
        </p:txBody>
      </p:sp>
      <p:sp>
        <p:nvSpPr>
          <p:cNvPr id="3" name="Content Placeholder 2"/>
          <p:cNvSpPr>
            <a:spLocks noGrp="1"/>
          </p:cNvSpPr>
          <p:nvPr>
            <p:ph idx="1"/>
          </p:nvPr>
        </p:nvSpPr>
        <p:spPr>
          <a:xfrm>
            <a:off x="767408" y="1690690"/>
            <a:ext cx="10945216" cy="5050678"/>
          </a:xfrm>
        </p:spPr>
        <p:txBody>
          <a:bodyPr rtlCol="0">
            <a:normAutofit fontScale="90000" lnSpcReduction="10000"/>
          </a:bodyPr>
          <a:lstStyle/>
          <a:p>
            <a:pPr marL="0" indent="0">
              <a:lnSpc>
                <a:spcPct val="150000"/>
              </a:lnSpc>
              <a:buNone/>
            </a:pPr>
            <a:r>
              <a:rPr lang="en-US" sz="3200" b="1" dirty="0"/>
              <a:t>Output Interface</a:t>
            </a:r>
            <a:endParaRPr lang="en-US" sz="3200" dirty="0"/>
          </a:p>
          <a:p>
            <a:pPr marL="0" indent="0" algn="just">
              <a:lnSpc>
                <a:spcPct val="150000"/>
              </a:lnSpc>
              <a:buNone/>
            </a:pPr>
            <a:r>
              <a:rPr lang="en-US" sz="2700" dirty="0">
                <a:latin typeface="Times New Roman" panose="02020603050405020304" pitchFamily="18" charset="0"/>
                <a:cs typeface="Times New Roman" panose="02020603050405020304" pitchFamily="18" charset="0"/>
              </a:rPr>
              <a:t>The output interface </a:t>
            </a:r>
            <a:r>
              <a:rPr lang="en-US" sz="2700" dirty="0">
                <a:solidFill>
                  <a:srgbClr val="FF0000"/>
                </a:solidFill>
                <a:latin typeface="Times New Roman" panose="02020603050405020304" pitchFamily="18" charset="0"/>
                <a:cs typeface="Times New Roman" panose="02020603050405020304" pitchFamily="18" charset="0"/>
              </a:rPr>
              <a:t>communicates the decision </a:t>
            </a:r>
            <a:r>
              <a:rPr lang="en-US" sz="2700" dirty="0">
                <a:latin typeface="Times New Roman" panose="02020603050405020304" pitchFamily="18" charset="0"/>
                <a:cs typeface="Times New Roman" panose="02020603050405020304" pitchFamily="18" charset="0"/>
              </a:rPr>
              <a:t>of the biometric system to enable the access to the user. </a:t>
            </a:r>
          </a:p>
          <a:p>
            <a:pPr marL="0" indent="0" algn="just">
              <a:lnSpc>
                <a:spcPct val="150000"/>
              </a:lnSpc>
              <a:buNone/>
            </a:pPr>
            <a:r>
              <a:rPr lang="en-US" sz="2700" dirty="0">
                <a:latin typeface="Times New Roman" panose="02020603050405020304" pitchFamily="18" charset="0"/>
                <a:cs typeface="Times New Roman" panose="02020603050405020304" pitchFamily="18" charset="0"/>
              </a:rPr>
              <a:t>This can be a simple serial communication protocol RS232, or the higher bandwidth USB protocol. It is widely used for simple, point-to-point communication between computers and devices like modems, printers, and other peripherals.</a:t>
            </a:r>
          </a:p>
          <a:p>
            <a:pPr marL="0" indent="0" algn="just">
              <a:lnSpc>
                <a:spcPct val="150000"/>
              </a:lnSpc>
              <a:buNone/>
            </a:pPr>
            <a:r>
              <a:rPr lang="en-US" sz="2700" dirty="0">
                <a:latin typeface="Times New Roman" panose="02020603050405020304" pitchFamily="18" charset="0"/>
                <a:cs typeface="Times New Roman" panose="02020603050405020304" pitchFamily="18" charset="0"/>
              </a:rPr>
              <a:t> It could also be TCP/IP protocol, Radio Frequency Identification (RFID), Bluetooth, or one of the many cellular protocols.</a:t>
            </a:r>
          </a:p>
        </p:txBody>
      </p:sp>
    </p:spTree>
    <p:extLst>
      <p:ext uri="{BB962C8B-B14F-4D97-AF65-F5344CB8AC3E}">
        <p14:creationId xmlns:p14="http://schemas.microsoft.com/office/powerpoint/2010/main" val="30335028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cap="none" dirty="0">
                <a:solidFill>
                  <a:srgbClr val="FFFF00"/>
                </a:solidFill>
                <a:latin typeface="Times New Roman" panose="02020603050405020304" pitchFamily="18" charset="0"/>
                <a:cs typeface="Times New Roman" panose="02020603050405020304" pitchFamily="18" charset="0"/>
              </a:rPr>
              <a:t>		Explanation </a:t>
            </a:r>
          </a:p>
        </p:txBody>
      </p:sp>
      <p:sp>
        <p:nvSpPr>
          <p:cNvPr id="3" name="Content Placeholder 2"/>
          <p:cNvSpPr>
            <a:spLocks noGrp="1"/>
          </p:cNvSpPr>
          <p:nvPr>
            <p:ph idx="1"/>
          </p:nvPr>
        </p:nvSpPr>
        <p:spPr>
          <a:xfrm>
            <a:off x="191344" y="1779472"/>
            <a:ext cx="11089232" cy="5050678"/>
          </a:xfrm>
        </p:spPr>
        <p:txBody>
          <a:bodyPr rtlCol="0">
            <a:normAutofit fontScale="75000" lnSpcReduction="20000"/>
          </a:bodyPr>
          <a:lstStyle/>
          <a:p>
            <a:pPr marL="0" indent="0">
              <a:lnSpc>
                <a:spcPct val="150000"/>
              </a:lnSpc>
              <a:buNone/>
            </a:pPr>
            <a:r>
              <a:rPr lang="en-US" sz="3200" b="1" dirty="0"/>
              <a:t>Processing Unit</a:t>
            </a:r>
          </a:p>
          <a:p>
            <a:pPr marL="0" indent="0">
              <a:lnSpc>
                <a:spcPct val="150000"/>
              </a:lnSpc>
              <a:buNone/>
            </a:pPr>
            <a:r>
              <a:rPr lang="en-US" sz="3200" dirty="0"/>
              <a:t>The processing component is a microprocessor, Digital Signal Processor (DSP), or computer that processes the data captured from the sensors.</a:t>
            </a:r>
          </a:p>
          <a:p>
            <a:pPr algn="just">
              <a:lnSpc>
                <a:spcPct val="150000"/>
              </a:lnSpc>
            </a:pPr>
            <a:r>
              <a:rPr lang="en-US" sz="3200" dirty="0">
                <a:solidFill>
                  <a:srgbClr val="FF0000"/>
                </a:solidFill>
              </a:rPr>
              <a:t>The processing of the biometric sample involves:</a:t>
            </a:r>
          </a:p>
          <a:p>
            <a:pPr algn="just">
              <a:lnSpc>
                <a:spcPct val="150000"/>
              </a:lnSpc>
              <a:buFont typeface="Wingdings" panose="05000000000000000000" pitchFamily="2" charset="2"/>
              <a:buChar char="Ø"/>
            </a:pPr>
            <a:r>
              <a:rPr lang="en-US" sz="3200" dirty="0"/>
              <a:t>Sample image enhancement</a:t>
            </a:r>
          </a:p>
          <a:p>
            <a:pPr algn="just">
              <a:lnSpc>
                <a:spcPct val="150000"/>
              </a:lnSpc>
              <a:buFont typeface="Wingdings" panose="05000000000000000000" pitchFamily="2" charset="2"/>
              <a:buChar char="Ø"/>
            </a:pPr>
            <a:r>
              <a:rPr lang="en-US" sz="3200" dirty="0"/>
              <a:t>Sample image normalization</a:t>
            </a:r>
          </a:p>
          <a:p>
            <a:pPr algn="just">
              <a:lnSpc>
                <a:spcPct val="150000"/>
              </a:lnSpc>
              <a:buFont typeface="Wingdings" panose="05000000000000000000" pitchFamily="2" charset="2"/>
              <a:buChar char="Ø"/>
            </a:pPr>
            <a:r>
              <a:rPr lang="en-US" sz="3200" dirty="0"/>
              <a:t>Feature extraction</a:t>
            </a:r>
          </a:p>
          <a:p>
            <a:pPr algn="just">
              <a:lnSpc>
                <a:spcPct val="150000"/>
              </a:lnSpc>
              <a:buFont typeface="Wingdings" panose="05000000000000000000" pitchFamily="2" charset="2"/>
              <a:buChar char="Ø"/>
            </a:pPr>
            <a:r>
              <a:rPr lang="en-US" sz="3200" dirty="0"/>
              <a:t>Comparison of the biometric sample with all stored samples in database.</a:t>
            </a:r>
          </a:p>
        </p:txBody>
      </p:sp>
    </p:spTree>
    <p:extLst>
      <p:ext uri="{BB962C8B-B14F-4D97-AF65-F5344CB8AC3E}">
        <p14:creationId xmlns:p14="http://schemas.microsoft.com/office/powerpoint/2010/main" val="22559986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fontScale="90000"/>
          </a:bodyPr>
          <a:lstStyle/>
          <a:p>
            <a:pPr>
              <a:defRPr/>
            </a:pPr>
            <a:r>
              <a:rPr lang="en-US" sz="5400" cap="none" dirty="0">
                <a:solidFill>
                  <a:srgbClr val="FFFF00"/>
                </a:solidFill>
                <a:latin typeface="Times New Roman" panose="02020603050405020304" pitchFamily="18" charset="0"/>
                <a:cs typeface="Times New Roman" panose="02020603050405020304" pitchFamily="18" charset="0"/>
              </a:rPr>
              <a:t>		</a:t>
            </a:r>
            <a:br>
              <a:rPr lang="en-US" sz="5400" dirty="0">
                <a:solidFill>
                  <a:srgbClr val="FFFF00"/>
                </a:solidFill>
              </a:rPr>
            </a:br>
            <a:r>
              <a:rPr lang="en-US" sz="5400" dirty="0">
                <a:solidFill>
                  <a:srgbClr val="FFFF00"/>
                </a:solidFill>
              </a:rPr>
              <a:t>	 Working of a Biometric System</a:t>
            </a:r>
            <a:br>
              <a:rPr lang="en-US" sz="5400" dirty="0">
                <a:solidFill>
                  <a:srgbClr val="FFFF00"/>
                </a:solidFill>
              </a:rPr>
            </a:br>
            <a:r>
              <a:rPr lang="en-US" sz="5400" cap="none"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191344" y="1779472"/>
            <a:ext cx="11089232" cy="5050678"/>
          </a:xfrm>
        </p:spPr>
        <p:txBody>
          <a:bodyPr rtlCol="0">
            <a:normAutofit fontScale="90000" lnSpcReduction="20000"/>
          </a:bodyPr>
          <a:lstStyle/>
          <a:p>
            <a:pPr algn="just">
              <a:lnSpc>
                <a:spcPct val="150000"/>
              </a:lnSpc>
            </a:pPr>
            <a:r>
              <a:rPr lang="en-US" sz="3200" dirty="0">
                <a:solidFill>
                  <a:srgbClr val="000000"/>
                </a:solidFill>
                <a:latin typeface="Times New Roman" panose="02020603050405020304" pitchFamily="18" charset="0"/>
                <a:cs typeface="Times New Roman" panose="02020603050405020304" pitchFamily="18" charset="0"/>
              </a:rPr>
              <a:t>There are four general steps a biometric system takes to perform identification and verification −</a:t>
            </a:r>
          </a:p>
          <a:p>
            <a:pPr marL="0" indent="0" algn="just">
              <a:lnSpc>
                <a:spcPct val="150000"/>
              </a:lnSpc>
              <a:buNone/>
            </a:pPr>
            <a:r>
              <a:rPr lang="en-US" sz="3200" dirty="0">
                <a:solidFill>
                  <a:srgbClr val="FF0000"/>
                </a:solidFill>
                <a:latin typeface="Times New Roman" panose="02020603050405020304" pitchFamily="18" charset="0"/>
                <a:cs typeface="Times New Roman" panose="02020603050405020304" pitchFamily="18" charset="0"/>
              </a:rPr>
              <a:t>1. Acquire live sample from candidate. (using sensors)</a:t>
            </a:r>
          </a:p>
          <a:p>
            <a:pPr marL="0" indent="0" algn="just">
              <a:lnSpc>
                <a:spcPct val="150000"/>
              </a:lnSpc>
              <a:buNone/>
            </a:pPr>
            <a:r>
              <a:rPr lang="en-US" sz="3200" dirty="0">
                <a:solidFill>
                  <a:srgbClr val="FF0000"/>
                </a:solidFill>
                <a:latin typeface="Times New Roman" panose="02020603050405020304" pitchFamily="18" charset="0"/>
                <a:cs typeface="Times New Roman" panose="02020603050405020304" pitchFamily="18" charset="0"/>
              </a:rPr>
              <a:t>2. Extract prominent features from sample. (using processing unit)</a:t>
            </a:r>
          </a:p>
          <a:p>
            <a:pPr marL="0" indent="0" algn="just">
              <a:lnSpc>
                <a:spcPct val="150000"/>
              </a:lnSpc>
              <a:buNone/>
            </a:pPr>
            <a:r>
              <a:rPr lang="en-US" sz="3200" dirty="0">
                <a:solidFill>
                  <a:srgbClr val="FF0000"/>
                </a:solidFill>
                <a:latin typeface="Times New Roman" panose="02020603050405020304" pitchFamily="18" charset="0"/>
                <a:cs typeface="Times New Roman" panose="02020603050405020304" pitchFamily="18" charset="0"/>
              </a:rPr>
              <a:t>3. Compare live sample with samples stored in database. (using algorithms)</a:t>
            </a:r>
          </a:p>
          <a:p>
            <a:pPr marL="0" indent="0" algn="just">
              <a:lnSpc>
                <a:spcPct val="150000"/>
              </a:lnSpc>
              <a:buNone/>
            </a:pPr>
            <a:r>
              <a:rPr lang="en-US" sz="3200" dirty="0">
                <a:solidFill>
                  <a:srgbClr val="FF0000"/>
                </a:solidFill>
                <a:latin typeface="Times New Roman" panose="02020603050405020304" pitchFamily="18" charset="0"/>
                <a:cs typeface="Times New Roman" panose="02020603050405020304" pitchFamily="18" charset="0"/>
              </a:rPr>
              <a:t>4. Present the decision. (Accept or reject the candidate.)</a:t>
            </a:r>
          </a:p>
        </p:txBody>
      </p:sp>
    </p:spTree>
    <p:extLst>
      <p:ext uri="{BB962C8B-B14F-4D97-AF65-F5344CB8AC3E}">
        <p14:creationId xmlns:p14="http://schemas.microsoft.com/office/powerpoint/2010/main" val="8347027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fontScale="90000"/>
          </a:bodyPr>
          <a:lstStyle/>
          <a:p>
            <a:pPr>
              <a:defRPr/>
            </a:pPr>
            <a:r>
              <a:rPr lang="en-US" sz="5400" cap="none" dirty="0">
                <a:solidFill>
                  <a:srgbClr val="FFFF00"/>
                </a:solidFill>
                <a:latin typeface="Times New Roman" panose="02020603050405020304" pitchFamily="18" charset="0"/>
                <a:cs typeface="Times New Roman" panose="02020603050405020304" pitchFamily="18" charset="0"/>
              </a:rPr>
              <a:t>		</a:t>
            </a:r>
            <a:br>
              <a:rPr lang="en-US" sz="5400" cap="none" dirty="0">
                <a:solidFill>
                  <a:srgbClr val="FFFF00"/>
                </a:solidFill>
                <a:latin typeface="Times New Roman" panose="02020603050405020304" pitchFamily="18" charset="0"/>
                <a:cs typeface="Times New Roman" panose="02020603050405020304" pitchFamily="18" charset="0"/>
              </a:rPr>
            </a:br>
            <a:r>
              <a:rPr lang="en-US" sz="5400" cap="none" dirty="0">
                <a:solidFill>
                  <a:srgbClr val="FFFF00"/>
                </a:solidFill>
                <a:latin typeface="Times New Roman" panose="02020603050405020304" pitchFamily="18" charset="0"/>
                <a:cs typeface="Times New Roman" panose="02020603050405020304" pitchFamily="18" charset="0"/>
              </a:rPr>
              <a:t>	</a:t>
            </a:r>
            <a:r>
              <a:rPr lang="en-US" sz="5400" cap="none" dirty="0" err="1">
                <a:solidFill>
                  <a:srgbClr val="FFFF00"/>
                </a:solidFill>
                <a:latin typeface="Times New Roman" panose="02020603050405020304" pitchFamily="18" charset="0"/>
                <a:cs typeface="Times New Roman" panose="02020603050405020304" pitchFamily="18" charset="0"/>
              </a:rPr>
              <a:t>Cont</a:t>
            </a:r>
            <a:r>
              <a:rPr lang="en-US" sz="5400" cap="none" dirty="0">
                <a:solidFill>
                  <a:srgbClr val="FFFF00"/>
                </a:solidFill>
                <a:latin typeface="Times New Roman" panose="02020603050405020304" pitchFamily="18" charset="0"/>
                <a:cs typeface="Times New Roman" panose="02020603050405020304" pitchFamily="18" charset="0"/>
              </a:rPr>
              <a:t>…</a:t>
            </a:r>
            <a:br>
              <a:rPr lang="en-US" sz="5400" dirty="0">
                <a:solidFill>
                  <a:srgbClr val="FFFF00"/>
                </a:solidFill>
              </a:rPr>
            </a:br>
            <a:r>
              <a:rPr lang="en-US" sz="5400" cap="none"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191344" y="1779472"/>
            <a:ext cx="11089232" cy="5050678"/>
          </a:xfrm>
        </p:spPr>
        <p:txBody>
          <a:bodyPr rtlCol="0">
            <a:normAutofit fontScale="97500"/>
          </a:bodyPr>
          <a:lstStyle/>
          <a:p>
            <a:pPr algn="just">
              <a:lnSpc>
                <a:spcPct val="150000"/>
              </a:lnSpc>
            </a:pPr>
            <a:r>
              <a:rPr lang="en-US" sz="3200" dirty="0">
                <a:solidFill>
                  <a:srgbClr val="000000"/>
                </a:solidFill>
                <a:latin typeface="Times New Roman" panose="02020603050405020304" pitchFamily="18" charset="0"/>
                <a:cs typeface="Times New Roman" panose="02020603050405020304" pitchFamily="18" charset="0"/>
              </a:rPr>
              <a:t>The biometric sample is acquired from </a:t>
            </a:r>
            <a:r>
              <a:rPr lang="en-US" sz="3200" dirty="0">
                <a:solidFill>
                  <a:srgbClr val="FF0000"/>
                </a:solidFill>
                <a:latin typeface="Times New Roman" panose="02020603050405020304" pitchFamily="18" charset="0"/>
                <a:cs typeface="Times New Roman" panose="02020603050405020304" pitchFamily="18" charset="0"/>
              </a:rPr>
              <a:t>candidate user. </a:t>
            </a:r>
            <a:r>
              <a:rPr lang="en-US" sz="3200" dirty="0">
                <a:solidFill>
                  <a:srgbClr val="000000"/>
                </a:solidFill>
                <a:latin typeface="Times New Roman" panose="02020603050405020304" pitchFamily="18" charset="0"/>
                <a:cs typeface="Times New Roman" panose="02020603050405020304" pitchFamily="18" charset="0"/>
              </a:rPr>
              <a:t>The prominent features are extracted from the sample and it is then compared with all the </a:t>
            </a:r>
            <a:r>
              <a:rPr lang="en-US" sz="3200" dirty="0">
                <a:solidFill>
                  <a:srgbClr val="FF0000"/>
                </a:solidFill>
                <a:latin typeface="Times New Roman" panose="02020603050405020304" pitchFamily="18" charset="0"/>
                <a:cs typeface="Times New Roman" panose="02020603050405020304" pitchFamily="18" charset="0"/>
              </a:rPr>
              <a:t>samples stored in the database</a:t>
            </a:r>
            <a:r>
              <a:rPr lang="en-US" sz="3200" dirty="0">
                <a:solidFill>
                  <a:srgbClr val="000000"/>
                </a:solidFill>
                <a:latin typeface="Times New Roman" panose="02020603050405020304" pitchFamily="18" charset="0"/>
                <a:cs typeface="Times New Roman" panose="02020603050405020304" pitchFamily="18" charset="0"/>
              </a:rPr>
              <a:t>. When the input sample matches with one of the samples in the database, the biometric system allows the person to </a:t>
            </a:r>
            <a:r>
              <a:rPr lang="en-US" sz="3200" dirty="0">
                <a:solidFill>
                  <a:srgbClr val="FF0000"/>
                </a:solidFill>
                <a:latin typeface="Times New Roman" panose="02020603050405020304" pitchFamily="18" charset="0"/>
                <a:cs typeface="Times New Roman" panose="02020603050405020304" pitchFamily="18" charset="0"/>
              </a:rPr>
              <a:t>access the resources; otherwise prohibits.</a:t>
            </a:r>
          </a:p>
        </p:txBody>
      </p:sp>
    </p:spTree>
    <p:extLst>
      <p:ext uri="{BB962C8B-B14F-4D97-AF65-F5344CB8AC3E}">
        <p14:creationId xmlns:p14="http://schemas.microsoft.com/office/powerpoint/2010/main" val="34559753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fontScale="90000"/>
          </a:bodyPr>
          <a:lstStyle/>
          <a:p>
            <a:pPr>
              <a:defRPr/>
            </a:pPr>
            <a:r>
              <a:rPr lang="en-US" sz="5400" cap="none" dirty="0">
                <a:solidFill>
                  <a:srgbClr val="FFFF00"/>
                </a:solidFill>
                <a:latin typeface="Times New Roman" panose="02020603050405020304" pitchFamily="18" charset="0"/>
                <a:cs typeface="Times New Roman" panose="02020603050405020304" pitchFamily="18" charset="0"/>
              </a:rPr>
              <a:t>		</a:t>
            </a:r>
            <a:br>
              <a:rPr lang="en-US" sz="5400" cap="none" dirty="0">
                <a:solidFill>
                  <a:srgbClr val="FFFF00"/>
                </a:solidFill>
                <a:latin typeface="Times New Roman" panose="02020603050405020304" pitchFamily="18" charset="0"/>
                <a:cs typeface="Times New Roman" panose="02020603050405020304" pitchFamily="18" charset="0"/>
              </a:rPr>
            </a:br>
            <a:r>
              <a:rPr lang="en-US" sz="5400" cap="none" dirty="0">
                <a:solidFill>
                  <a:srgbClr val="FFFF00"/>
                </a:solidFill>
                <a:latin typeface="Times New Roman" panose="02020603050405020304" pitchFamily="18" charset="0"/>
                <a:cs typeface="Times New Roman" panose="02020603050405020304" pitchFamily="18" charset="0"/>
              </a:rPr>
              <a:t>	Diagram </a:t>
            </a:r>
            <a:br>
              <a:rPr lang="en-US" sz="5400" dirty="0">
                <a:solidFill>
                  <a:srgbClr val="FFFF00"/>
                </a:solidFill>
              </a:rPr>
            </a:br>
            <a:r>
              <a:rPr lang="en-US" sz="5400" cap="none" dirty="0">
                <a:solidFill>
                  <a:srgbClr val="FFFF00"/>
                </a:solidFill>
                <a:latin typeface="Times New Roman" panose="02020603050405020304" pitchFamily="18" charset="0"/>
                <a:cs typeface="Times New Roman" panose="02020603050405020304" pitchFamily="18" charset="0"/>
              </a:rPr>
              <a:t> </a:t>
            </a:r>
          </a:p>
        </p:txBody>
      </p:sp>
      <p:sp>
        <p:nvSpPr>
          <p:cNvPr id="5" name="Content Placeholder 4">
            <a:extLst>
              <a:ext uri="{FF2B5EF4-FFF2-40B4-BE49-F238E27FC236}">
                <a16:creationId xmlns:a16="http://schemas.microsoft.com/office/drawing/2014/main" id="{A362AA7D-816F-3AF8-30FD-B0C95D9CFE69}"/>
              </a:ext>
            </a:extLst>
          </p:cNvPr>
          <p:cNvSpPr>
            <a:spLocks noGrp="1"/>
          </p:cNvSpPr>
          <p:nvPr>
            <p:ph idx="1"/>
          </p:nvPr>
        </p:nvSpPr>
        <p:spPr>
          <a:xfrm>
            <a:off x="1024128" y="2286000"/>
            <a:ext cx="9720073" cy="4311352"/>
          </a:xfrm>
        </p:spPr>
        <p:txBody>
          <a:bodyPr>
            <a:normAutofit fontScale="92500" lnSpcReduction="20000"/>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pPr marL="0" indent="0" algn="ctr">
              <a:buNone/>
            </a:pPr>
            <a:endParaRPr lang="en-US" sz="3200" dirty="0">
              <a:latin typeface="Times New Roman" panose="02020603050405020304" pitchFamily="18" charset="0"/>
              <a:cs typeface="Times New Roman" panose="02020603050405020304" pitchFamily="18" charset="0"/>
            </a:endParaRPr>
          </a:p>
          <a:p>
            <a:pPr marL="0" indent="0" algn="ctr">
              <a:buNone/>
            </a:pPr>
            <a:r>
              <a:rPr lang="en-US" sz="3200" dirty="0">
                <a:latin typeface="Times New Roman" panose="02020603050405020304" pitchFamily="18" charset="0"/>
                <a:cs typeface="Times New Roman" panose="02020603050405020304" pitchFamily="18" charset="0"/>
              </a:rPr>
              <a:t>Source: tutorialspoint.com</a:t>
            </a:r>
          </a:p>
          <a:p>
            <a:endParaRPr lang="en-US" dirty="0"/>
          </a:p>
          <a:p>
            <a:endParaRPr lang="en-US" dirty="0"/>
          </a:p>
          <a:p>
            <a:endParaRPr lang="en-US" dirty="0"/>
          </a:p>
          <a:p>
            <a:endParaRPr lang="en-US" dirty="0"/>
          </a:p>
          <a:p>
            <a:endParaRPr lang="en-KE" dirty="0"/>
          </a:p>
        </p:txBody>
      </p:sp>
      <p:pic>
        <p:nvPicPr>
          <p:cNvPr id="6" name="Content Placeholder 3">
            <a:extLst>
              <a:ext uri="{FF2B5EF4-FFF2-40B4-BE49-F238E27FC236}">
                <a16:creationId xmlns:a16="http://schemas.microsoft.com/office/drawing/2014/main" id="{8E7B6D48-4A16-71F1-E5EF-062A057CCE8B}"/>
              </a:ext>
            </a:extLst>
          </p:cNvPr>
          <p:cNvPicPr>
            <a:picLocks noChangeAspect="1"/>
          </p:cNvPicPr>
          <p:nvPr/>
        </p:nvPicPr>
        <p:blipFill>
          <a:blip r:embed="rId3"/>
          <a:stretch>
            <a:fillRect/>
          </a:stretch>
        </p:blipFill>
        <p:spPr>
          <a:xfrm>
            <a:off x="911424" y="1844824"/>
            <a:ext cx="10225136" cy="3816424"/>
          </a:xfrm>
          <a:prstGeom prst="rect">
            <a:avLst/>
          </a:prstGeom>
        </p:spPr>
      </p:pic>
    </p:spTree>
    <p:extLst>
      <p:ext uri="{BB962C8B-B14F-4D97-AF65-F5344CB8AC3E}">
        <p14:creationId xmlns:p14="http://schemas.microsoft.com/office/powerpoint/2010/main" val="8383073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fontScale="90000"/>
          </a:bodyPr>
          <a:lstStyle/>
          <a:p>
            <a:pPr>
              <a:defRPr/>
            </a:pPr>
            <a:r>
              <a:rPr lang="en-US" sz="5400" cap="none" dirty="0">
                <a:solidFill>
                  <a:srgbClr val="FFFF00"/>
                </a:solidFill>
                <a:latin typeface="Times New Roman" panose="02020603050405020304" pitchFamily="18" charset="0"/>
                <a:cs typeface="Times New Roman" panose="02020603050405020304" pitchFamily="18" charset="0"/>
              </a:rPr>
              <a:t>		</a:t>
            </a:r>
            <a:br>
              <a:rPr lang="en-US" sz="5400" cap="none" dirty="0">
                <a:solidFill>
                  <a:srgbClr val="FFFF00"/>
                </a:solidFill>
                <a:latin typeface="Times New Roman" panose="02020603050405020304" pitchFamily="18" charset="0"/>
                <a:cs typeface="Times New Roman" panose="02020603050405020304" pitchFamily="18" charset="0"/>
              </a:rPr>
            </a:br>
            <a:r>
              <a:rPr lang="en-US" sz="5400" cap="none" dirty="0">
                <a:solidFill>
                  <a:srgbClr val="FFFF00"/>
                </a:solidFill>
                <a:latin typeface="Times New Roman" panose="02020603050405020304" pitchFamily="18" charset="0"/>
                <a:cs typeface="Times New Roman" panose="02020603050405020304" pitchFamily="18" charset="0"/>
              </a:rPr>
              <a:t>	Biometrics Terminologies </a:t>
            </a:r>
            <a:br>
              <a:rPr lang="en-US" sz="5400" dirty="0">
                <a:solidFill>
                  <a:srgbClr val="FFFF00"/>
                </a:solidFill>
              </a:rPr>
            </a:br>
            <a:r>
              <a:rPr lang="en-US" sz="5400" cap="none"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191344" y="1779472"/>
            <a:ext cx="11089232" cy="5050678"/>
          </a:xfrm>
        </p:spPr>
        <p:txBody>
          <a:bodyPr rtlCol="0">
            <a:normAutofit fontScale="97500"/>
          </a:bodyPr>
          <a:lstStyle/>
          <a:p>
            <a:pPr algn="just"/>
            <a:r>
              <a:rPr lang="en-US" sz="4000" b="1" dirty="0">
                <a:latin typeface="Times New Roman" panose="02020603050405020304" pitchFamily="18" charset="0"/>
                <a:cs typeface="Times New Roman" panose="02020603050405020304" pitchFamily="18" charset="0"/>
              </a:rPr>
              <a:t>Biometric Template</a:t>
            </a:r>
            <a:r>
              <a:rPr lang="en-US" sz="4000" dirty="0">
                <a:latin typeface="Times New Roman" panose="02020603050405020304" pitchFamily="18" charset="0"/>
                <a:cs typeface="Times New Roman" panose="02020603050405020304" pitchFamily="18" charset="0"/>
              </a:rPr>
              <a:t> − It is a digital reference of the distinct characteristics that are extracted from a biometric sample.</a:t>
            </a:r>
          </a:p>
          <a:p>
            <a:pPr algn="just"/>
            <a:r>
              <a:rPr lang="en-US" sz="4000" b="1" dirty="0">
                <a:latin typeface="Times New Roman" panose="02020603050405020304" pitchFamily="18" charset="0"/>
                <a:cs typeface="Times New Roman" panose="02020603050405020304" pitchFamily="18" charset="0"/>
              </a:rPr>
              <a:t>Candidate/Subject</a:t>
            </a:r>
            <a:r>
              <a:rPr lang="en-US" sz="4000" dirty="0">
                <a:latin typeface="Times New Roman" panose="02020603050405020304" pitchFamily="18" charset="0"/>
                <a:cs typeface="Times New Roman" panose="02020603050405020304" pitchFamily="18" charset="0"/>
              </a:rPr>
              <a:t> − A person who enters his biometric sample.</a:t>
            </a:r>
          </a:p>
          <a:p>
            <a:pPr algn="just"/>
            <a:r>
              <a:rPr lang="en-US" sz="4000" b="1" dirty="0">
                <a:latin typeface="Times New Roman" panose="02020603050405020304" pitchFamily="18" charset="0"/>
                <a:cs typeface="Times New Roman" panose="02020603050405020304" pitchFamily="18" charset="0"/>
              </a:rPr>
              <a:t>Closed-Set Identification</a:t>
            </a:r>
            <a:r>
              <a:rPr lang="en-US" sz="4000" dirty="0">
                <a:latin typeface="Times New Roman" panose="02020603050405020304" pitchFamily="18" charset="0"/>
                <a:cs typeface="Times New Roman" panose="02020603050405020304" pitchFamily="18" charset="0"/>
              </a:rPr>
              <a:t> − The person is known to be existing in the database.</a:t>
            </a:r>
          </a:p>
        </p:txBody>
      </p:sp>
    </p:spTree>
    <p:extLst>
      <p:ext uri="{BB962C8B-B14F-4D97-AF65-F5344CB8AC3E}">
        <p14:creationId xmlns:p14="http://schemas.microsoft.com/office/powerpoint/2010/main" val="32988877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fontScale="90000"/>
          </a:bodyPr>
          <a:lstStyle/>
          <a:p>
            <a:pPr>
              <a:defRPr/>
            </a:pPr>
            <a:r>
              <a:rPr lang="en-US" sz="5400" cap="none" dirty="0">
                <a:solidFill>
                  <a:srgbClr val="FFFF00"/>
                </a:solidFill>
                <a:latin typeface="Times New Roman" panose="02020603050405020304" pitchFamily="18" charset="0"/>
                <a:cs typeface="Times New Roman" panose="02020603050405020304" pitchFamily="18" charset="0"/>
              </a:rPr>
              <a:t>		</a:t>
            </a:r>
            <a:br>
              <a:rPr lang="en-US" sz="5400" cap="none" dirty="0">
                <a:solidFill>
                  <a:srgbClr val="FFFF00"/>
                </a:solidFill>
                <a:latin typeface="Times New Roman" panose="02020603050405020304" pitchFamily="18" charset="0"/>
                <a:cs typeface="Times New Roman" panose="02020603050405020304" pitchFamily="18" charset="0"/>
              </a:rPr>
            </a:br>
            <a:r>
              <a:rPr lang="en-US" sz="5400" cap="none" dirty="0">
                <a:solidFill>
                  <a:srgbClr val="FFFF00"/>
                </a:solidFill>
                <a:latin typeface="Times New Roman" panose="02020603050405020304" pitchFamily="18" charset="0"/>
                <a:cs typeface="Times New Roman" panose="02020603050405020304" pitchFamily="18" charset="0"/>
              </a:rPr>
              <a:t>	Cont.… </a:t>
            </a:r>
            <a:br>
              <a:rPr lang="en-US" sz="5400" dirty="0">
                <a:solidFill>
                  <a:srgbClr val="FFFF00"/>
                </a:solidFill>
              </a:rPr>
            </a:br>
            <a:r>
              <a:rPr lang="en-US" sz="5400" cap="none"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191344" y="1779472"/>
            <a:ext cx="11089232" cy="5050678"/>
          </a:xfrm>
        </p:spPr>
        <p:txBody>
          <a:bodyPr rtlCol="0">
            <a:normAutofit fontScale="97500"/>
          </a:bodyPr>
          <a:lstStyle/>
          <a:p>
            <a:pPr algn="just"/>
            <a:r>
              <a:rPr lang="en-US" sz="3200" b="1" dirty="0">
                <a:latin typeface="Times New Roman" panose="02020603050405020304" pitchFamily="18" charset="0"/>
                <a:cs typeface="Times New Roman" panose="02020603050405020304" pitchFamily="18" charset="0"/>
              </a:rPr>
              <a:t>Enrollment</a:t>
            </a:r>
            <a:r>
              <a:rPr lang="en-US" sz="3200" dirty="0">
                <a:latin typeface="Times New Roman" panose="02020603050405020304" pitchFamily="18" charset="0"/>
                <a:cs typeface="Times New Roman" panose="02020603050405020304" pitchFamily="18" charset="0"/>
              </a:rPr>
              <a:t> − It is when a candidate uses a biometric system for the first time, it records the basic information such as name, address, etc. and then records the candidate’s biometric trait.</a:t>
            </a:r>
          </a:p>
          <a:p>
            <a:pPr algn="just"/>
            <a:r>
              <a:rPr lang="en-US" sz="3200" b="1" dirty="0">
                <a:latin typeface="Times New Roman" panose="02020603050405020304" pitchFamily="18" charset="0"/>
                <a:cs typeface="Times New Roman" panose="02020603050405020304" pitchFamily="18" charset="0"/>
              </a:rPr>
              <a:t>False Acceptance Rate (FAR)</a:t>
            </a:r>
            <a:r>
              <a:rPr lang="en-US" sz="3200" dirty="0">
                <a:latin typeface="Times New Roman" panose="02020603050405020304" pitchFamily="18" charset="0"/>
                <a:cs typeface="Times New Roman" panose="02020603050405020304" pitchFamily="18" charset="0"/>
              </a:rPr>
              <a:t> − It is the measure of possibility that a biometric system will incorrectly identify an unauthorized user as a valid user.</a:t>
            </a:r>
          </a:p>
          <a:p>
            <a:r>
              <a:rPr lang="en-US" sz="3200" b="1" dirty="0"/>
              <a:t>FAR</a:t>
            </a:r>
            <a:r>
              <a:rPr lang="en-US" sz="3200" dirty="0"/>
              <a:t> =Number of False Acceptances / Number of Identification Attempts</a:t>
            </a:r>
          </a:p>
          <a:p>
            <a:r>
              <a:rPr lang="en-US" sz="3200" dirty="0"/>
              <a:t>A biometric system providing </a:t>
            </a:r>
            <a:r>
              <a:rPr lang="en-US" sz="3200" b="1" dirty="0"/>
              <a:t>low FAR ensures high security</a:t>
            </a:r>
            <a:r>
              <a:rPr lang="en-US" sz="3200" dirty="0"/>
              <a:t>.</a:t>
            </a:r>
          </a:p>
          <a:p>
            <a:pPr algn="just"/>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81942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fontScale="90000"/>
          </a:bodyPr>
          <a:lstStyle/>
          <a:p>
            <a:pPr>
              <a:defRPr/>
            </a:pPr>
            <a:r>
              <a:rPr lang="en-US" sz="5400" cap="none" dirty="0">
                <a:solidFill>
                  <a:srgbClr val="FFFF00"/>
                </a:solidFill>
                <a:latin typeface="Times New Roman" panose="02020603050405020304" pitchFamily="18" charset="0"/>
                <a:cs typeface="Times New Roman" panose="02020603050405020304" pitchFamily="18" charset="0"/>
              </a:rPr>
              <a:t>		</a:t>
            </a:r>
            <a:br>
              <a:rPr lang="en-US" sz="5400" cap="none" dirty="0">
                <a:solidFill>
                  <a:srgbClr val="FFFF00"/>
                </a:solidFill>
                <a:latin typeface="Times New Roman" panose="02020603050405020304" pitchFamily="18" charset="0"/>
                <a:cs typeface="Times New Roman" panose="02020603050405020304" pitchFamily="18" charset="0"/>
              </a:rPr>
            </a:br>
            <a:r>
              <a:rPr lang="en-US" sz="5400" cap="none" dirty="0">
                <a:solidFill>
                  <a:srgbClr val="FFFF00"/>
                </a:solidFill>
                <a:latin typeface="Times New Roman" panose="02020603050405020304" pitchFamily="18" charset="0"/>
                <a:cs typeface="Times New Roman" panose="02020603050405020304" pitchFamily="18" charset="0"/>
              </a:rPr>
              <a:t>	Cont.… </a:t>
            </a:r>
            <a:br>
              <a:rPr lang="en-US" sz="5400" dirty="0">
                <a:solidFill>
                  <a:srgbClr val="FFFF00"/>
                </a:solidFill>
              </a:rPr>
            </a:br>
            <a:r>
              <a:rPr lang="en-US" sz="5400" cap="none"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191344" y="1779472"/>
            <a:ext cx="11089232" cy="5050678"/>
          </a:xfrm>
        </p:spPr>
        <p:txBody>
          <a:bodyPr rtlCol="0">
            <a:normAutofit fontScale="97500"/>
          </a:bodyPr>
          <a:lstStyle/>
          <a:p>
            <a:r>
              <a:rPr lang="en-US" sz="3200" b="1" dirty="0"/>
              <a:t>False Reject Rate (FRR)</a:t>
            </a:r>
            <a:r>
              <a:rPr lang="en-US" sz="3200" dirty="0"/>
              <a:t> − It is the measure of possibility that the biometric system will incorrectly reject an authorized user as an invalid user.</a:t>
            </a:r>
          </a:p>
          <a:p>
            <a:r>
              <a:rPr lang="en-US" sz="3200" dirty="0"/>
              <a:t>FRR =Number of False Rejections / Number of Identification Attempts</a:t>
            </a:r>
          </a:p>
          <a:p>
            <a:r>
              <a:rPr lang="en-US" sz="3200" b="1" dirty="0"/>
              <a:t>Open-Set Identification</a:t>
            </a:r>
            <a:r>
              <a:rPr lang="en-US" sz="3200" dirty="0"/>
              <a:t> − The person is not guaranteed to be existing in the database.</a:t>
            </a:r>
          </a:p>
          <a:p>
            <a:r>
              <a:rPr lang="en-US" sz="3200" b="1" dirty="0"/>
              <a:t>Task</a:t>
            </a:r>
            <a:r>
              <a:rPr lang="en-US" sz="3200" dirty="0"/>
              <a:t> − It is when the biometric system searches the database for matching sample.</a:t>
            </a:r>
          </a:p>
        </p:txBody>
      </p:sp>
    </p:spTree>
    <p:extLst>
      <p:ext uri="{BB962C8B-B14F-4D97-AF65-F5344CB8AC3E}">
        <p14:creationId xmlns:p14="http://schemas.microsoft.com/office/powerpoint/2010/main" val="5268592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fontScale="90000"/>
          </a:bodyPr>
          <a:lstStyle/>
          <a:p>
            <a:pPr algn="ctr">
              <a:defRPr/>
            </a:pPr>
            <a:r>
              <a:rPr lang="en-US" sz="5400" cap="none" dirty="0">
                <a:solidFill>
                  <a:srgbClr val="FFFF00"/>
                </a:solidFill>
                <a:latin typeface="Times New Roman" panose="02020603050405020304" pitchFamily="18" charset="0"/>
                <a:cs typeface="Times New Roman" panose="02020603050405020304" pitchFamily="18" charset="0"/>
              </a:rPr>
              <a:t>		</a:t>
            </a:r>
            <a:br>
              <a:rPr lang="en-US" sz="5400" cap="none" dirty="0">
                <a:solidFill>
                  <a:srgbClr val="FFFF00"/>
                </a:solidFill>
                <a:latin typeface="Times New Roman" panose="02020603050405020304" pitchFamily="18" charset="0"/>
                <a:cs typeface="Times New Roman" panose="02020603050405020304" pitchFamily="18" charset="0"/>
              </a:rPr>
            </a:br>
            <a:r>
              <a:rPr lang="en-US" sz="5400" cap="none" dirty="0">
                <a:solidFill>
                  <a:srgbClr val="FFFF00"/>
                </a:solidFill>
                <a:latin typeface="Times New Roman" panose="02020603050405020304" pitchFamily="18" charset="0"/>
                <a:cs typeface="Times New Roman" panose="02020603050405020304" pitchFamily="18" charset="0"/>
              </a:rPr>
              <a:t>	Modules needed to build a biometric system  </a:t>
            </a:r>
            <a:br>
              <a:rPr lang="en-US" sz="5400" dirty="0">
                <a:solidFill>
                  <a:srgbClr val="FFFF00"/>
                </a:solidFill>
              </a:rPr>
            </a:br>
            <a:r>
              <a:rPr lang="en-US" sz="5400" cap="none"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191344" y="1779472"/>
            <a:ext cx="11089232" cy="5050678"/>
          </a:xfrm>
        </p:spPr>
        <p:txBody>
          <a:bodyPr rtlCol="0">
            <a:normAutofit fontScale="97500"/>
          </a:bodyPr>
          <a:lstStyle/>
          <a:p>
            <a:pPr marL="0" indent="0" algn="just">
              <a:lnSpc>
                <a:spcPct val="150000"/>
              </a:lnSpc>
              <a:buNone/>
            </a:pPr>
            <a:r>
              <a:rPr lang="en-US" sz="2800" dirty="0">
                <a:latin typeface="Times New Roman" panose="02020603050405020304" pitchFamily="18" charset="0"/>
                <a:cs typeface="Times New Roman" panose="02020603050405020304" pitchFamily="18" charset="0"/>
              </a:rPr>
              <a:t>To build a biometric system, several essential hardware and software modules are required to ensure it functions correctly.</a:t>
            </a:r>
          </a:p>
          <a:p>
            <a:pPr marL="457200"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Sensor module</a:t>
            </a:r>
          </a:p>
          <a:p>
            <a:pPr marL="457200"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Feature Extraction module</a:t>
            </a:r>
          </a:p>
          <a:p>
            <a:pPr marL="457200"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Matcher Module</a:t>
            </a:r>
          </a:p>
          <a:p>
            <a:pPr marL="457200"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System Database Module</a:t>
            </a:r>
          </a:p>
        </p:txBody>
      </p:sp>
    </p:spTree>
    <p:extLst>
      <p:ext uri="{BB962C8B-B14F-4D97-AF65-F5344CB8AC3E}">
        <p14:creationId xmlns:p14="http://schemas.microsoft.com/office/powerpoint/2010/main" val="3509299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fontScale="90000"/>
          </a:bodyPr>
          <a:lstStyle/>
          <a:p>
            <a:pPr algn="ctr">
              <a:defRPr/>
            </a:pPr>
            <a:r>
              <a:rPr lang="en-US" sz="5400" cap="none" dirty="0">
                <a:solidFill>
                  <a:srgbClr val="FFFF00"/>
                </a:solidFill>
                <a:latin typeface="Times New Roman" panose="02020603050405020304" pitchFamily="18" charset="0"/>
                <a:cs typeface="Times New Roman" panose="02020603050405020304" pitchFamily="18" charset="0"/>
              </a:rPr>
              <a:t>		</a:t>
            </a:r>
            <a:br>
              <a:rPr lang="en-US" sz="5400" cap="none" dirty="0">
                <a:solidFill>
                  <a:srgbClr val="FFFF00"/>
                </a:solidFill>
                <a:latin typeface="Times New Roman" panose="02020603050405020304" pitchFamily="18" charset="0"/>
                <a:cs typeface="Times New Roman" panose="02020603050405020304" pitchFamily="18" charset="0"/>
              </a:rPr>
            </a:br>
            <a:r>
              <a:rPr lang="en-US" sz="5400" cap="none" dirty="0">
                <a:solidFill>
                  <a:srgbClr val="FFFF00"/>
                </a:solidFill>
                <a:latin typeface="Times New Roman" panose="02020603050405020304" pitchFamily="18" charset="0"/>
                <a:cs typeface="Times New Roman" panose="02020603050405020304" pitchFamily="18" charset="0"/>
              </a:rPr>
              <a:t>	Explanation  </a:t>
            </a:r>
            <a:br>
              <a:rPr lang="en-US" sz="5400" dirty="0">
                <a:solidFill>
                  <a:srgbClr val="FFFF00"/>
                </a:solidFill>
              </a:rPr>
            </a:br>
            <a:r>
              <a:rPr lang="en-US" sz="5400" cap="none"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191344" y="1484784"/>
            <a:ext cx="11089232" cy="5345366"/>
          </a:xfrm>
        </p:spPr>
        <p:txBody>
          <a:bodyPr rtlCol="0">
            <a:normAutofit fontScale="97500"/>
          </a:bodyPr>
          <a:lstStyle/>
          <a:p>
            <a:pPr marL="514350" indent="-514350" algn="just">
              <a:lnSpc>
                <a:spcPct val="150000"/>
              </a:lnSpc>
              <a:buFont typeface="+mj-lt"/>
              <a:buAutoNum type="arabicPeriod"/>
            </a:pPr>
            <a:endParaRPr lang="en-US" sz="2800" b="1"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Sensor Module- </a:t>
            </a:r>
            <a:r>
              <a:rPr lang="en-US" sz="2800" dirty="0">
                <a:latin typeface="Times New Roman" panose="02020603050405020304" pitchFamily="18" charset="0"/>
                <a:cs typeface="Times New Roman" panose="02020603050405020304" pitchFamily="18" charset="0"/>
              </a:rPr>
              <a:t>It captures the Biometric data of an Individual. An example can be a Fingerprint Sensor.</a:t>
            </a:r>
          </a:p>
          <a:p>
            <a:pPr algn="just">
              <a:lnSpc>
                <a:spcPct val="15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Feature Extraction Module</a:t>
            </a:r>
            <a:r>
              <a:rPr lang="en-US" sz="2800" dirty="0">
                <a:latin typeface="Times New Roman" panose="02020603050405020304" pitchFamily="18" charset="0"/>
                <a:cs typeface="Times New Roman" panose="02020603050405020304" pitchFamily="18" charset="0"/>
              </a:rPr>
              <a:t>- Here the obtained biometric data of an Individual is processed to extract features. Example can be the Local ridge feature extraction from a Fingerprint.</a:t>
            </a:r>
          </a:p>
        </p:txBody>
      </p:sp>
    </p:spTree>
    <p:extLst>
      <p:ext uri="{BB962C8B-B14F-4D97-AF65-F5344CB8AC3E}">
        <p14:creationId xmlns:p14="http://schemas.microsoft.com/office/powerpoint/2010/main" val="31776723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fontScale="90000"/>
          </a:bodyPr>
          <a:lstStyle/>
          <a:p>
            <a:pPr algn="ctr">
              <a:defRPr/>
            </a:pPr>
            <a:r>
              <a:rPr lang="en-US" sz="5400" cap="none" dirty="0">
                <a:solidFill>
                  <a:srgbClr val="FFFF00"/>
                </a:solidFill>
                <a:latin typeface="Times New Roman" panose="02020603050405020304" pitchFamily="18" charset="0"/>
                <a:cs typeface="Times New Roman" panose="02020603050405020304" pitchFamily="18" charset="0"/>
              </a:rPr>
              <a:t>		</a:t>
            </a:r>
            <a:br>
              <a:rPr lang="en-US" sz="5400" cap="none" dirty="0">
                <a:solidFill>
                  <a:srgbClr val="FFFF00"/>
                </a:solidFill>
                <a:latin typeface="Times New Roman" panose="02020603050405020304" pitchFamily="18" charset="0"/>
                <a:cs typeface="Times New Roman" panose="02020603050405020304" pitchFamily="18" charset="0"/>
              </a:rPr>
            </a:br>
            <a:r>
              <a:rPr lang="en-US" sz="5400" cap="none" dirty="0">
                <a:solidFill>
                  <a:srgbClr val="FFFF00"/>
                </a:solidFill>
                <a:latin typeface="Times New Roman" panose="02020603050405020304" pitchFamily="18" charset="0"/>
                <a:cs typeface="Times New Roman" panose="02020603050405020304" pitchFamily="18" charset="0"/>
              </a:rPr>
              <a:t>	Cont.…  </a:t>
            </a:r>
            <a:br>
              <a:rPr lang="en-US" sz="5400" dirty="0">
                <a:solidFill>
                  <a:srgbClr val="FFFF00"/>
                </a:solidFill>
              </a:rPr>
            </a:br>
            <a:r>
              <a:rPr lang="en-US" sz="5400" cap="none"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335360" y="1690688"/>
            <a:ext cx="11377264" cy="5139461"/>
          </a:xfrm>
        </p:spPr>
        <p:txBody>
          <a:bodyPr rtlCol="0">
            <a:normAutofit fontScale="97500"/>
          </a:bodyPr>
          <a:lstStyle/>
          <a:p>
            <a:pPr marL="0" indent="0" algn="just">
              <a:lnSpc>
                <a:spcPct val="150000"/>
              </a:lnSpc>
              <a:buNone/>
            </a:pPr>
            <a:endParaRPr lang="en-US" sz="2800" b="1"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2900" b="1" dirty="0">
                <a:latin typeface="Times New Roman" panose="02020603050405020304" pitchFamily="18" charset="0"/>
                <a:cs typeface="Times New Roman" panose="02020603050405020304" pitchFamily="18" charset="0"/>
              </a:rPr>
              <a:t>Matcher Module- </a:t>
            </a:r>
            <a:r>
              <a:rPr lang="en-US" sz="2900" dirty="0">
                <a:latin typeface="Times New Roman" panose="02020603050405020304" pitchFamily="18" charset="0"/>
                <a:cs typeface="Times New Roman" panose="02020603050405020304" pitchFamily="18" charset="0"/>
              </a:rPr>
              <a:t>Here the features extracted during the above phase are matched against the templates stored in the database.</a:t>
            </a:r>
          </a:p>
          <a:p>
            <a:pPr algn="just">
              <a:lnSpc>
                <a:spcPct val="150000"/>
              </a:lnSpc>
              <a:buFont typeface="Wingdings" panose="05000000000000000000" pitchFamily="2" charset="2"/>
              <a:buChar char="Ø"/>
            </a:pPr>
            <a:r>
              <a:rPr lang="en-US" sz="2900" b="1" dirty="0">
                <a:latin typeface="Times New Roman" panose="02020603050405020304" pitchFamily="18" charset="0"/>
                <a:cs typeface="Times New Roman" panose="02020603050405020304" pitchFamily="18" charset="0"/>
              </a:rPr>
              <a:t>System Database Module- </a:t>
            </a:r>
            <a:r>
              <a:rPr lang="en-US" sz="2900" dirty="0">
                <a:latin typeface="Times New Roman" panose="02020603050405020304" pitchFamily="18" charset="0"/>
                <a:cs typeface="Times New Roman" panose="02020603050405020304" pitchFamily="18" charset="0"/>
              </a:rPr>
              <a:t>Used to Store Biometric templates of the users enrolled. The enrollment module is responsible for Enrolling Individuals to the database.</a:t>
            </a:r>
            <a:endParaRPr lang="en-US" sz="29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78599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fontScale="90000"/>
          </a:bodyPr>
          <a:lstStyle/>
          <a:p>
            <a:pPr algn="ctr">
              <a:defRPr/>
            </a:pPr>
            <a:r>
              <a:rPr lang="en-US" sz="5400" cap="none" dirty="0">
                <a:solidFill>
                  <a:srgbClr val="FFFF00"/>
                </a:solidFill>
                <a:latin typeface="Times New Roman" panose="02020603050405020304" pitchFamily="18" charset="0"/>
                <a:cs typeface="Times New Roman" panose="02020603050405020304" pitchFamily="18" charset="0"/>
              </a:rPr>
              <a:t>		</a:t>
            </a:r>
            <a:br>
              <a:rPr lang="en-US" sz="5400" cap="none" dirty="0">
                <a:solidFill>
                  <a:srgbClr val="FFFF00"/>
                </a:solidFill>
                <a:latin typeface="Times New Roman" panose="02020603050405020304" pitchFamily="18" charset="0"/>
                <a:cs typeface="Times New Roman" panose="02020603050405020304" pitchFamily="18" charset="0"/>
              </a:rPr>
            </a:br>
            <a:r>
              <a:rPr lang="en-US" sz="5400" cap="none" dirty="0">
                <a:solidFill>
                  <a:srgbClr val="FFFF00"/>
                </a:solidFill>
                <a:latin typeface="Times New Roman" panose="02020603050405020304" pitchFamily="18" charset="0"/>
                <a:cs typeface="Times New Roman" panose="02020603050405020304" pitchFamily="18" charset="0"/>
              </a:rPr>
              <a:t>	Review Questions   </a:t>
            </a:r>
            <a:br>
              <a:rPr lang="en-US" sz="5400" dirty="0">
                <a:solidFill>
                  <a:srgbClr val="FFFF00"/>
                </a:solidFill>
              </a:rPr>
            </a:br>
            <a:r>
              <a:rPr lang="en-US" sz="5400" cap="none"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335360" y="1690688"/>
            <a:ext cx="11377264" cy="5139461"/>
          </a:xfrm>
        </p:spPr>
        <p:txBody>
          <a:bodyPr rtlCol="0">
            <a:normAutofit fontScale="90000" lnSpcReduction="20000"/>
          </a:bodyPr>
          <a:lstStyle/>
          <a:p>
            <a:pPr marL="457200"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Discuss the two modes of Biometric system operations</a:t>
            </a:r>
          </a:p>
          <a:p>
            <a:pPr marL="457200"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Using a block diagram describe the following processes</a:t>
            </a:r>
          </a:p>
          <a:p>
            <a:pPr marL="630936" lvl="1" indent="-457200" algn="just">
              <a:lnSpc>
                <a:spcPct val="150000"/>
              </a:lnSpc>
              <a:buFont typeface="+mj-lt"/>
              <a:buAutoNum type="alphaLcParenR"/>
            </a:pPr>
            <a:r>
              <a:rPr lang="en-US" sz="2800" dirty="0">
                <a:latin typeface="Times New Roman" panose="02020603050405020304" pitchFamily="18" charset="0"/>
                <a:cs typeface="Times New Roman" panose="02020603050405020304" pitchFamily="18" charset="0"/>
              </a:rPr>
              <a:t>Enrollment phase</a:t>
            </a:r>
          </a:p>
          <a:p>
            <a:pPr marL="630936" lvl="1" indent="-457200" algn="just">
              <a:lnSpc>
                <a:spcPct val="150000"/>
              </a:lnSpc>
              <a:buFont typeface="+mj-lt"/>
              <a:buAutoNum type="alphaLcParenR"/>
            </a:pPr>
            <a:r>
              <a:rPr lang="en-US" sz="2800" dirty="0">
                <a:latin typeface="Times New Roman" panose="02020603050405020304" pitchFamily="18" charset="0"/>
                <a:cs typeface="Times New Roman" panose="02020603050405020304" pitchFamily="18" charset="0"/>
              </a:rPr>
              <a:t>Identification phase</a:t>
            </a:r>
          </a:p>
          <a:p>
            <a:pPr marL="630936" lvl="1" indent="-457200" algn="just">
              <a:lnSpc>
                <a:spcPct val="150000"/>
              </a:lnSpc>
              <a:buFont typeface="+mj-lt"/>
              <a:buAutoNum type="alphaLcParenR"/>
            </a:pPr>
            <a:r>
              <a:rPr lang="en-US" sz="2800" dirty="0">
                <a:latin typeface="Times New Roman" panose="02020603050405020304" pitchFamily="18" charset="0"/>
                <a:cs typeface="Times New Roman" panose="02020603050405020304" pitchFamily="18" charset="0"/>
              </a:rPr>
              <a:t>Verification phase </a:t>
            </a:r>
          </a:p>
          <a:p>
            <a:pPr marL="457200"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State the FOUR major modules of a biometric system</a:t>
            </a:r>
          </a:p>
          <a:p>
            <a:pPr marL="457200"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Explain the role of each module that you mentioned in above</a:t>
            </a:r>
          </a:p>
          <a:p>
            <a:pPr marL="457200"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A biometric system is basically a pattern matching system T/F</a:t>
            </a:r>
          </a:p>
          <a:p>
            <a:pPr marL="0" indent="0" algn="just">
              <a:lnSpc>
                <a:spcPct val="150000"/>
              </a:lnSpc>
              <a:buNone/>
            </a:pP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76216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fontScale="90000"/>
          </a:bodyPr>
          <a:lstStyle/>
          <a:p>
            <a:pPr algn="ctr">
              <a:defRPr/>
            </a:pPr>
            <a:r>
              <a:rPr lang="en-US" sz="5400" cap="none" dirty="0">
                <a:solidFill>
                  <a:srgbClr val="FFFF00"/>
                </a:solidFill>
                <a:latin typeface="Times New Roman" panose="02020603050405020304" pitchFamily="18" charset="0"/>
                <a:cs typeface="Times New Roman" panose="02020603050405020304" pitchFamily="18" charset="0"/>
              </a:rPr>
              <a:t>		</a:t>
            </a:r>
            <a:br>
              <a:rPr lang="en-US" sz="5400" cap="none" dirty="0">
                <a:solidFill>
                  <a:srgbClr val="FFFF00"/>
                </a:solidFill>
                <a:latin typeface="Times New Roman" panose="02020603050405020304" pitchFamily="18" charset="0"/>
                <a:cs typeface="Times New Roman" panose="02020603050405020304" pitchFamily="18" charset="0"/>
              </a:rPr>
            </a:br>
            <a:r>
              <a:rPr lang="en-US" sz="5400" cap="none" dirty="0">
                <a:solidFill>
                  <a:srgbClr val="FFFF00"/>
                </a:solidFill>
                <a:latin typeface="Times New Roman" panose="02020603050405020304" pitchFamily="18" charset="0"/>
                <a:cs typeface="Times New Roman" panose="02020603050405020304" pitchFamily="18" charset="0"/>
              </a:rPr>
              <a:t>	References   </a:t>
            </a:r>
            <a:br>
              <a:rPr lang="en-US" sz="5400" dirty="0">
                <a:solidFill>
                  <a:srgbClr val="FFFF00"/>
                </a:solidFill>
              </a:rPr>
            </a:br>
            <a:r>
              <a:rPr lang="en-US" sz="5400" cap="none"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335360" y="1690688"/>
            <a:ext cx="11377264" cy="5139461"/>
          </a:xfrm>
        </p:spPr>
        <p:txBody>
          <a:bodyPr rtlCol="0">
            <a:normAutofit fontScale="97500"/>
          </a:bodyPr>
          <a:lstStyle/>
          <a:p>
            <a:pPr algn="just">
              <a:lnSpc>
                <a:spcPct val="150000"/>
              </a:lnSpc>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Li, S. Z., &amp; Jain, A. K. (Eds.). (2020). Encyclopedia of biometrics (2nd ed.). Springer. </a:t>
            </a:r>
          </a:p>
          <a:p>
            <a:pPr algn="just">
              <a:lnSpc>
                <a:spcPct val="150000"/>
              </a:lnSpc>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www. Tutorialspoint.com</a:t>
            </a:r>
          </a:p>
          <a:p>
            <a:pPr algn="just">
              <a:lnSpc>
                <a:spcPct val="150000"/>
              </a:lnSpc>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Rocha, A., &amp; </a:t>
            </a:r>
            <a:r>
              <a:rPr lang="en-US" sz="2800" dirty="0" err="1">
                <a:latin typeface="Times New Roman" panose="02020603050405020304" pitchFamily="18" charset="0"/>
                <a:cs typeface="Times New Roman" panose="02020603050405020304" pitchFamily="18" charset="0"/>
              </a:rPr>
              <a:t>Conci</a:t>
            </a:r>
            <a:r>
              <a:rPr lang="en-US" sz="2800" dirty="0">
                <a:latin typeface="Times New Roman" panose="02020603050405020304" pitchFamily="18" charset="0"/>
                <a:cs typeface="Times New Roman" panose="02020603050405020304" pitchFamily="18" charset="0"/>
              </a:rPr>
              <a:t>, A. (2023). Biometric systems: Security, privacy, and applications. Springer. https://doi.org/10.1007/978-3-031-12511-4</a:t>
            </a:r>
          </a:p>
        </p:txBody>
      </p:sp>
    </p:spTree>
    <p:extLst>
      <p:ext uri="{BB962C8B-B14F-4D97-AF65-F5344CB8AC3E}">
        <p14:creationId xmlns:p14="http://schemas.microsoft.com/office/powerpoint/2010/main" val="23810465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896</TotalTime>
  <Words>1643</Words>
  <Application>Microsoft Office PowerPoint</Application>
  <PresentationFormat>Widescreen</PresentationFormat>
  <Paragraphs>175</Paragraphs>
  <Slides>31</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Arial</vt:lpstr>
      <vt:lpstr>Calibri</vt:lpstr>
      <vt:lpstr>Times New Roman</vt:lpstr>
      <vt:lpstr>Tw Cen MT</vt:lpstr>
      <vt:lpstr>Tw Cen MT Condensed</vt:lpstr>
      <vt:lpstr>Wingdings</vt:lpstr>
      <vt:lpstr>Wingdings 3</vt:lpstr>
      <vt:lpstr>Integral</vt:lpstr>
      <vt:lpstr>PowerPoint Presentation</vt:lpstr>
      <vt:lpstr>     Expected learning outcomes</vt:lpstr>
      <vt:lpstr>     Areas of focus </vt:lpstr>
      <vt:lpstr>     Biometric Systems </vt:lpstr>
      <vt:lpstr>     cont.…</vt:lpstr>
      <vt:lpstr>     operational mode </vt:lpstr>
      <vt:lpstr>     Explanation </vt:lpstr>
      <vt:lpstr>     Explanation </vt:lpstr>
      <vt:lpstr>     Explanation </vt:lpstr>
      <vt:lpstr>     Explanation </vt:lpstr>
      <vt:lpstr>      Why Biometrics is Required?</vt:lpstr>
      <vt:lpstr>Cont…</vt:lpstr>
      <vt:lpstr>Cont…</vt:lpstr>
      <vt:lpstr>Cont…</vt:lpstr>
      <vt:lpstr> Basic Components of a Biometric System </vt:lpstr>
      <vt:lpstr>  Explanation </vt:lpstr>
      <vt:lpstr>  Cont… </vt:lpstr>
      <vt:lpstr>  Explanation </vt:lpstr>
      <vt:lpstr>  Explanation </vt:lpstr>
      <vt:lpstr>  Explanation </vt:lpstr>
      <vt:lpstr>     Working of a Biometric System  </vt:lpstr>
      <vt:lpstr>    Cont…  </vt:lpstr>
      <vt:lpstr>    Diagram   </vt:lpstr>
      <vt:lpstr>    Biometrics Terminologies   </vt:lpstr>
      <vt:lpstr>    Cont.…   </vt:lpstr>
      <vt:lpstr>    Cont.…   </vt:lpstr>
      <vt:lpstr>    Modules needed to build a biometric system    </vt:lpstr>
      <vt:lpstr>    Explanation    </vt:lpstr>
      <vt:lpstr>    Cont.…    </vt:lpstr>
      <vt:lpstr>    Review Questions     </vt:lpstr>
      <vt:lpstr>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Bms-409 BIOMETRICS </dc:title>
  <dc:creator>Anthony Wambua</dc:creator>
  <cp:lastModifiedBy>Joshua</cp:lastModifiedBy>
  <cp:revision>19</cp:revision>
  <dcterms:created xsi:type="dcterms:W3CDTF">2020-09-12T08:18:37Z</dcterms:created>
  <dcterms:modified xsi:type="dcterms:W3CDTF">2024-10-02T19:52:23Z</dcterms:modified>
</cp:coreProperties>
</file>