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5"/>
  </p:notesMasterIdLst>
  <p:sldIdLst>
    <p:sldId id="283" r:id="rId2"/>
    <p:sldId id="284" r:id="rId3"/>
    <p:sldId id="316" r:id="rId4"/>
    <p:sldId id="285" r:id="rId5"/>
    <p:sldId id="286" r:id="rId6"/>
    <p:sldId id="287" r:id="rId7"/>
    <p:sldId id="288" r:id="rId8"/>
    <p:sldId id="289" r:id="rId9"/>
    <p:sldId id="290" r:id="rId10"/>
    <p:sldId id="257" r:id="rId11"/>
    <p:sldId id="281" r:id="rId12"/>
    <p:sldId id="301" r:id="rId13"/>
    <p:sldId id="291" r:id="rId14"/>
    <p:sldId id="302" r:id="rId15"/>
    <p:sldId id="294" r:id="rId16"/>
    <p:sldId id="304" r:id="rId17"/>
    <p:sldId id="345" r:id="rId18"/>
    <p:sldId id="282" r:id="rId19"/>
    <p:sldId id="261" r:id="rId20"/>
    <p:sldId id="264" r:id="rId21"/>
    <p:sldId id="295" r:id="rId22"/>
    <p:sldId id="265" r:id="rId23"/>
    <p:sldId id="266" r:id="rId24"/>
    <p:sldId id="268" r:id="rId25"/>
    <p:sldId id="296" r:id="rId26"/>
    <p:sldId id="297" r:id="rId27"/>
    <p:sldId id="298" r:id="rId28"/>
    <p:sldId id="299" r:id="rId29"/>
    <p:sldId id="300" r:id="rId30"/>
    <p:sldId id="262" r:id="rId31"/>
    <p:sldId id="263" r:id="rId32"/>
    <p:sldId id="278" r:id="rId33"/>
    <p:sldId id="344" r:id="rId34"/>
  </p:sldIdLst>
  <p:sldSz cx="12192000" cy="6858000"/>
  <p:notesSz cx="6858000" cy="9144000"/>
  <p:defaultTextStyle>
    <a:defPPr>
      <a:defRPr lang="en-US"/>
    </a:defPPr>
    <a:lvl1pPr marL="0" algn="l" defTabSz="545211" rtl="0" eaLnBrk="1" latinLnBrk="0" hangingPunct="1">
      <a:defRPr sz="2100" kern="1200">
        <a:solidFill>
          <a:schemeClr val="tx1"/>
        </a:solidFill>
        <a:latin typeface="+mn-lt"/>
        <a:ea typeface="+mn-ea"/>
        <a:cs typeface="+mn-cs"/>
      </a:defRPr>
    </a:lvl1pPr>
    <a:lvl2pPr marL="545211" algn="l" defTabSz="545211" rtl="0" eaLnBrk="1" latinLnBrk="0" hangingPunct="1">
      <a:defRPr sz="2100" kern="1200">
        <a:solidFill>
          <a:schemeClr val="tx1"/>
        </a:solidFill>
        <a:latin typeface="+mn-lt"/>
        <a:ea typeface="+mn-ea"/>
        <a:cs typeface="+mn-cs"/>
      </a:defRPr>
    </a:lvl2pPr>
    <a:lvl3pPr marL="1090422" algn="l" defTabSz="545211" rtl="0" eaLnBrk="1" latinLnBrk="0" hangingPunct="1">
      <a:defRPr sz="2100" kern="1200">
        <a:solidFill>
          <a:schemeClr val="tx1"/>
        </a:solidFill>
        <a:latin typeface="+mn-lt"/>
        <a:ea typeface="+mn-ea"/>
        <a:cs typeface="+mn-cs"/>
      </a:defRPr>
    </a:lvl3pPr>
    <a:lvl4pPr marL="1635633" algn="l" defTabSz="545211" rtl="0" eaLnBrk="1" latinLnBrk="0" hangingPunct="1">
      <a:defRPr sz="2100" kern="1200">
        <a:solidFill>
          <a:schemeClr val="tx1"/>
        </a:solidFill>
        <a:latin typeface="+mn-lt"/>
        <a:ea typeface="+mn-ea"/>
        <a:cs typeface="+mn-cs"/>
      </a:defRPr>
    </a:lvl4pPr>
    <a:lvl5pPr marL="2180844" algn="l" defTabSz="545211" rtl="0" eaLnBrk="1" latinLnBrk="0" hangingPunct="1">
      <a:defRPr sz="2100" kern="1200">
        <a:solidFill>
          <a:schemeClr val="tx1"/>
        </a:solidFill>
        <a:latin typeface="+mn-lt"/>
        <a:ea typeface="+mn-ea"/>
        <a:cs typeface="+mn-cs"/>
      </a:defRPr>
    </a:lvl5pPr>
    <a:lvl6pPr marL="2726055" algn="l" defTabSz="545211" rtl="0" eaLnBrk="1" latinLnBrk="0" hangingPunct="1">
      <a:defRPr sz="2100" kern="1200">
        <a:solidFill>
          <a:schemeClr val="tx1"/>
        </a:solidFill>
        <a:latin typeface="+mn-lt"/>
        <a:ea typeface="+mn-ea"/>
        <a:cs typeface="+mn-cs"/>
      </a:defRPr>
    </a:lvl6pPr>
    <a:lvl7pPr marL="3271266" algn="l" defTabSz="545211" rtl="0" eaLnBrk="1" latinLnBrk="0" hangingPunct="1">
      <a:defRPr sz="2100" kern="1200">
        <a:solidFill>
          <a:schemeClr val="tx1"/>
        </a:solidFill>
        <a:latin typeface="+mn-lt"/>
        <a:ea typeface="+mn-ea"/>
        <a:cs typeface="+mn-cs"/>
      </a:defRPr>
    </a:lvl7pPr>
    <a:lvl8pPr marL="3816477" algn="l" defTabSz="545211" rtl="0" eaLnBrk="1" latinLnBrk="0" hangingPunct="1">
      <a:defRPr sz="2100" kern="1200">
        <a:solidFill>
          <a:schemeClr val="tx1"/>
        </a:solidFill>
        <a:latin typeface="+mn-lt"/>
        <a:ea typeface="+mn-ea"/>
        <a:cs typeface="+mn-cs"/>
      </a:defRPr>
    </a:lvl8pPr>
    <a:lvl9pPr marL="4361688" algn="l" defTabSz="545211"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10/3/2024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3AF97032-780C-4089-9566-F31F81576BE0}" type="slidenum">
              <a:rPr lang="en-US" smtClean="0"/>
              <a:t>19</a:t>
            </a:fld>
            <a:endParaRPr lang="en-US"/>
          </a:p>
        </p:txBody>
      </p:sp>
    </p:spTree>
    <p:extLst>
      <p:ext uri="{BB962C8B-B14F-4D97-AF65-F5344CB8AC3E}">
        <p14:creationId xmlns:p14="http://schemas.microsoft.com/office/powerpoint/2010/main" val="3626084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33</a:t>
            </a:fld>
            <a:endParaRPr lang="en-US"/>
          </a:p>
        </p:txBody>
      </p:sp>
    </p:spTree>
    <p:extLst>
      <p:ext uri="{BB962C8B-B14F-4D97-AF65-F5344CB8AC3E}">
        <p14:creationId xmlns:p14="http://schemas.microsoft.com/office/powerpoint/2010/main" val="2998877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543085" indent="0" algn="ctr">
              <a:buNone/>
              <a:defRPr>
                <a:solidFill>
                  <a:schemeClr val="tx1">
                    <a:tint val="75000"/>
                  </a:schemeClr>
                </a:solidFill>
              </a:defRPr>
            </a:lvl2pPr>
            <a:lvl3pPr marL="1086169" indent="0" algn="ctr">
              <a:buNone/>
              <a:defRPr>
                <a:solidFill>
                  <a:schemeClr val="tx1">
                    <a:tint val="75000"/>
                  </a:schemeClr>
                </a:solidFill>
              </a:defRPr>
            </a:lvl3pPr>
            <a:lvl4pPr marL="1629254" indent="0" algn="ctr">
              <a:buNone/>
              <a:defRPr>
                <a:solidFill>
                  <a:schemeClr val="tx1">
                    <a:tint val="75000"/>
                  </a:schemeClr>
                </a:solidFill>
              </a:defRPr>
            </a:lvl4pPr>
            <a:lvl5pPr marL="2172339" indent="0" algn="ctr">
              <a:buNone/>
              <a:defRPr>
                <a:solidFill>
                  <a:schemeClr val="tx1">
                    <a:tint val="75000"/>
                  </a:schemeClr>
                </a:solidFill>
              </a:defRPr>
            </a:lvl5pPr>
            <a:lvl6pPr marL="2715423" indent="0" algn="ctr">
              <a:buNone/>
              <a:defRPr>
                <a:solidFill>
                  <a:schemeClr val="tx1">
                    <a:tint val="75000"/>
                  </a:schemeClr>
                </a:solidFill>
              </a:defRPr>
            </a:lvl6pPr>
            <a:lvl7pPr marL="3258508" indent="0" algn="ctr">
              <a:buNone/>
              <a:defRPr>
                <a:solidFill>
                  <a:schemeClr val="tx1">
                    <a:tint val="75000"/>
                  </a:schemeClr>
                </a:solidFill>
              </a:defRPr>
            </a:lvl7pPr>
            <a:lvl8pPr marL="3801593" indent="0" algn="ctr">
              <a:buNone/>
              <a:defRPr>
                <a:solidFill>
                  <a:schemeClr val="tx1">
                    <a:tint val="75000"/>
                  </a:schemeClr>
                </a:solidFill>
              </a:defRPr>
            </a:lvl8pPr>
            <a:lvl9pPr marL="434467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07A3C6C-EB82-4C0B-85F9-AFFB6615E142}"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540915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7A3C6C-EB82-4C0B-85F9-AFFB6615E142}"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343371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781" b="1" cap="all"/>
            </a:lvl1pPr>
          </a:lstStyle>
          <a:p>
            <a:r>
              <a:rPr lang="en-US"/>
              <a:t>Click to edit Master title style</a:t>
            </a:r>
          </a:p>
        </p:txBody>
      </p:sp>
      <p:sp>
        <p:nvSpPr>
          <p:cNvPr id="3" name="Text Placeholder 2"/>
          <p:cNvSpPr>
            <a:spLocks noGrp="1"/>
          </p:cNvSpPr>
          <p:nvPr>
            <p:ph type="body" idx="1"/>
          </p:nvPr>
        </p:nvSpPr>
        <p:spPr>
          <a:xfrm>
            <a:off x="963084" y="2906714"/>
            <a:ext cx="10363200" cy="1500187"/>
          </a:xfrm>
        </p:spPr>
        <p:txBody>
          <a:bodyPr anchor="b"/>
          <a:lstStyle>
            <a:lvl1pPr marL="0" indent="0">
              <a:buNone/>
              <a:defRPr sz="2391">
                <a:solidFill>
                  <a:schemeClr val="tx1">
                    <a:tint val="75000"/>
                  </a:schemeClr>
                </a:solidFill>
              </a:defRPr>
            </a:lvl1pPr>
            <a:lvl2pPr marL="543085" indent="0">
              <a:buNone/>
              <a:defRPr sz="2092">
                <a:solidFill>
                  <a:schemeClr val="tx1">
                    <a:tint val="75000"/>
                  </a:schemeClr>
                </a:solidFill>
              </a:defRPr>
            </a:lvl2pPr>
            <a:lvl3pPr marL="1086169" indent="0">
              <a:buNone/>
              <a:defRPr sz="1893">
                <a:solidFill>
                  <a:schemeClr val="tx1">
                    <a:tint val="75000"/>
                  </a:schemeClr>
                </a:solidFill>
              </a:defRPr>
            </a:lvl3pPr>
            <a:lvl4pPr marL="1629254" indent="0">
              <a:buNone/>
              <a:defRPr sz="1693">
                <a:solidFill>
                  <a:schemeClr val="tx1">
                    <a:tint val="75000"/>
                  </a:schemeClr>
                </a:solidFill>
              </a:defRPr>
            </a:lvl4pPr>
            <a:lvl5pPr marL="2172339" indent="0">
              <a:buNone/>
              <a:defRPr sz="1693">
                <a:solidFill>
                  <a:schemeClr val="tx1">
                    <a:tint val="75000"/>
                  </a:schemeClr>
                </a:solidFill>
              </a:defRPr>
            </a:lvl5pPr>
            <a:lvl6pPr marL="2715423" indent="0">
              <a:buNone/>
              <a:defRPr sz="1693">
                <a:solidFill>
                  <a:schemeClr val="tx1">
                    <a:tint val="75000"/>
                  </a:schemeClr>
                </a:solidFill>
              </a:defRPr>
            </a:lvl6pPr>
            <a:lvl7pPr marL="3258508" indent="0">
              <a:buNone/>
              <a:defRPr sz="1693">
                <a:solidFill>
                  <a:schemeClr val="tx1">
                    <a:tint val="75000"/>
                  </a:schemeClr>
                </a:solidFill>
              </a:defRPr>
            </a:lvl7pPr>
            <a:lvl8pPr marL="3801593" indent="0">
              <a:buNone/>
              <a:defRPr sz="1693">
                <a:solidFill>
                  <a:schemeClr val="tx1">
                    <a:tint val="75000"/>
                  </a:schemeClr>
                </a:solidFill>
              </a:defRPr>
            </a:lvl8pPr>
            <a:lvl9pPr marL="4344677" indent="0">
              <a:buNone/>
              <a:defRPr sz="16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A3C6C-EB82-4C0B-85F9-AFFB6615E142}"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276651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12801" y="1606551"/>
            <a:ext cx="7217834" cy="4543425"/>
          </a:xfrm>
        </p:spPr>
        <p:txBody>
          <a:bodyPr/>
          <a:lstStyle>
            <a:lvl1pPr>
              <a:defRPr sz="3287"/>
            </a:lvl1pPr>
            <a:lvl2pPr>
              <a:defRPr sz="2889"/>
            </a:lvl2pPr>
            <a:lvl3pPr>
              <a:defRPr sz="2391"/>
            </a:lvl3pPr>
            <a:lvl4pPr>
              <a:defRPr sz="2092"/>
            </a:lvl4pPr>
            <a:lvl5pPr>
              <a:defRPr sz="2092"/>
            </a:lvl5pPr>
            <a:lvl6pPr>
              <a:defRPr sz="2092"/>
            </a:lvl6pPr>
            <a:lvl7pPr>
              <a:defRPr sz="2092"/>
            </a:lvl7pPr>
            <a:lvl8pPr>
              <a:defRPr sz="2092"/>
            </a:lvl8pPr>
            <a:lvl9pPr>
              <a:defRPr sz="209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33834" y="1606551"/>
            <a:ext cx="7217834" cy="4543425"/>
          </a:xfrm>
        </p:spPr>
        <p:txBody>
          <a:bodyPr/>
          <a:lstStyle>
            <a:lvl1pPr>
              <a:defRPr sz="3287"/>
            </a:lvl1pPr>
            <a:lvl2pPr>
              <a:defRPr sz="2889"/>
            </a:lvl2pPr>
            <a:lvl3pPr>
              <a:defRPr sz="2391"/>
            </a:lvl3pPr>
            <a:lvl4pPr>
              <a:defRPr sz="2092"/>
            </a:lvl4pPr>
            <a:lvl5pPr>
              <a:defRPr sz="2092"/>
            </a:lvl5pPr>
            <a:lvl6pPr>
              <a:defRPr sz="2092"/>
            </a:lvl6pPr>
            <a:lvl7pPr>
              <a:defRPr sz="2092"/>
            </a:lvl7pPr>
            <a:lvl8pPr>
              <a:defRPr sz="2092"/>
            </a:lvl8pPr>
            <a:lvl9pPr>
              <a:defRPr sz="209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07A3C6C-EB82-4C0B-85F9-AFFB6615E142}"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721834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1" y="1535113"/>
            <a:ext cx="5386917" cy="639762"/>
          </a:xfrm>
        </p:spPr>
        <p:txBody>
          <a:bodyPr anchor="b"/>
          <a:lstStyle>
            <a:lvl1pPr marL="0" indent="0">
              <a:buNone/>
              <a:defRPr sz="2889" b="1"/>
            </a:lvl1pPr>
            <a:lvl2pPr marL="543085" indent="0">
              <a:buNone/>
              <a:defRPr sz="2391" b="1"/>
            </a:lvl2pPr>
            <a:lvl3pPr marL="1086169" indent="0">
              <a:buNone/>
              <a:defRPr sz="2092" b="1"/>
            </a:lvl3pPr>
            <a:lvl4pPr marL="1629254" indent="0">
              <a:buNone/>
              <a:defRPr sz="1893" b="1"/>
            </a:lvl4pPr>
            <a:lvl5pPr marL="2172339" indent="0">
              <a:buNone/>
              <a:defRPr sz="1893" b="1"/>
            </a:lvl5pPr>
            <a:lvl6pPr marL="2715423" indent="0">
              <a:buNone/>
              <a:defRPr sz="1893" b="1"/>
            </a:lvl6pPr>
            <a:lvl7pPr marL="3258508" indent="0">
              <a:buNone/>
              <a:defRPr sz="1893" b="1"/>
            </a:lvl7pPr>
            <a:lvl8pPr marL="3801593" indent="0">
              <a:buNone/>
              <a:defRPr sz="1893" b="1"/>
            </a:lvl8pPr>
            <a:lvl9pPr marL="4344677" indent="0">
              <a:buNone/>
              <a:defRPr sz="1893" b="1"/>
            </a:lvl9pPr>
          </a:lstStyle>
          <a:p>
            <a:pPr lvl="0"/>
            <a:r>
              <a:rPr lang="en-US"/>
              <a:t>Click to edit Master text styles</a:t>
            </a:r>
          </a:p>
        </p:txBody>
      </p:sp>
      <p:sp>
        <p:nvSpPr>
          <p:cNvPr id="4" name="Content Placeholder 3"/>
          <p:cNvSpPr>
            <a:spLocks noGrp="1"/>
          </p:cNvSpPr>
          <p:nvPr>
            <p:ph sz="half" idx="2"/>
          </p:nvPr>
        </p:nvSpPr>
        <p:spPr>
          <a:xfrm>
            <a:off x="609601" y="2174876"/>
            <a:ext cx="5386917" cy="3951288"/>
          </a:xfrm>
        </p:spPr>
        <p:txBody>
          <a:bodyPr/>
          <a:lstStyle>
            <a:lvl1pPr>
              <a:defRPr sz="2889"/>
            </a:lvl1pPr>
            <a:lvl2pPr>
              <a:defRPr sz="2391"/>
            </a:lvl2pPr>
            <a:lvl3pPr>
              <a:defRPr sz="2092"/>
            </a:lvl3pPr>
            <a:lvl4pPr>
              <a:defRPr sz="1893"/>
            </a:lvl4pPr>
            <a:lvl5pPr>
              <a:defRPr sz="1893"/>
            </a:lvl5pPr>
            <a:lvl6pPr>
              <a:defRPr sz="1893"/>
            </a:lvl6pPr>
            <a:lvl7pPr>
              <a:defRPr sz="1893"/>
            </a:lvl7pPr>
            <a:lvl8pPr>
              <a:defRPr sz="1893"/>
            </a:lvl8pPr>
            <a:lvl9pPr>
              <a:defRPr sz="189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889" b="1"/>
            </a:lvl1pPr>
            <a:lvl2pPr marL="543085" indent="0">
              <a:buNone/>
              <a:defRPr sz="2391" b="1"/>
            </a:lvl2pPr>
            <a:lvl3pPr marL="1086169" indent="0">
              <a:buNone/>
              <a:defRPr sz="2092" b="1"/>
            </a:lvl3pPr>
            <a:lvl4pPr marL="1629254" indent="0">
              <a:buNone/>
              <a:defRPr sz="1893" b="1"/>
            </a:lvl4pPr>
            <a:lvl5pPr marL="2172339" indent="0">
              <a:buNone/>
              <a:defRPr sz="1893" b="1"/>
            </a:lvl5pPr>
            <a:lvl6pPr marL="2715423" indent="0">
              <a:buNone/>
              <a:defRPr sz="1893" b="1"/>
            </a:lvl6pPr>
            <a:lvl7pPr marL="3258508" indent="0">
              <a:buNone/>
              <a:defRPr sz="1893" b="1"/>
            </a:lvl7pPr>
            <a:lvl8pPr marL="3801593" indent="0">
              <a:buNone/>
              <a:defRPr sz="1893" b="1"/>
            </a:lvl8pPr>
            <a:lvl9pPr marL="4344677" indent="0">
              <a:buNone/>
              <a:defRPr sz="1893" b="1"/>
            </a:lvl9pPr>
          </a:lstStyle>
          <a:p>
            <a:pPr lvl="0"/>
            <a:r>
              <a:rPr lang="en-US"/>
              <a:t>Click to edit Master text styles</a:t>
            </a:r>
          </a:p>
        </p:txBody>
      </p:sp>
      <p:sp>
        <p:nvSpPr>
          <p:cNvPr id="6" name="Content Placeholder 5"/>
          <p:cNvSpPr>
            <a:spLocks noGrp="1"/>
          </p:cNvSpPr>
          <p:nvPr>
            <p:ph sz="quarter" idx="4"/>
          </p:nvPr>
        </p:nvSpPr>
        <p:spPr>
          <a:xfrm>
            <a:off x="6193367" y="2174876"/>
            <a:ext cx="5389033" cy="3951288"/>
          </a:xfrm>
        </p:spPr>
        <p:txBody>
          <a:bodyPr/>
          <a:lstStyle>
            <a:lvl1pPr>
              <a:defRPr sz="2889"/>
            </a:lvl1pPr>
            <a:lvl2pPr>
              <a:defRPr sz="2391"/>
            </a:lvl2pPr>
            <a:lvl3pPr>
              <a:defRPr sz="2092"/>
            </a:lvl3pPr>
            <a:lvl4pPr>
              <a:defRPr sz="1893"/>
            </a:lvl4pPr>
            <a:lvl5pPr>
              <a:defRPr sz="1893"/>
            </a:lvl5pPr>
            <a:lvl6pPr>
              <a:defRPr sz="1893"/>
            </a:lvl6pPr>
            <a:lvl7pPr>
              <a:defRPr sz="1893"/>
            </a:lvl7pPr>
            <a:lvl8pPr>
              <a:defRPr sz="1893"/>
            </a:lvl8pPr>
            <a:lvl9pPr>
              <a:defRPr sz="189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07A3C6C-EB82-4C0B-85F9-AFFB6615E142}" type="datetimeFigureOut">
              <a:rPr lang="en-US" smtClean="0"/>
              <a:t>10/3/2024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995326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7A3C6C-EB82-4C0B-85F9-AFFB6615E142}" type="datetimeFigureOut">
              <a:rPr lang="en-US" smtClean="0"/>
              <a:t>10/3/2024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80851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7A3C6C-EB82-4C0B-85F9-AFFB6615E142}" type="datetimeFigureOut">
              <a:rPr lang="en-US" smtClean="0"/>
              <a:t>10/3/2024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560247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1"/>
            <a:ext cx="4011084" cy="1162050"/>
          </a:xfrm>
        </p:spPr>
        <p:txBody>
          <a:bodyPr anchor="b"/>
          <a:lstStyle>
            <a:lvl1pPr algn="l">
              <a:defRPr sz="2391" b="1"/>
            </a:lvl1pPr>
          </a:lstStyle>
          <a:p>
            <a:r>
              <a:rPr lang="en-US"/>
              <a:t>Click to edit Master title style</a:t>
            </a:r>
          </a:p>
        </p:txBody>
      </p:sp>
      <p:sp>
        <p:nvSpPr>
          <p:cNvPr id="3" name="Content Placeholder 2"/>
          <p:cNvSpPr>
            <a:spLocks noGrp="1"/>
          </p:cNvSpPr>
          <p:nvPr>
            <p:ph idx="1"/>
          </p:nvPr>
        </p:nvSpPr>
        <p:spPr>
          <a:xfrm>
            <a:off x="4766733" y="273051"/>
            <a:ext cx="6815666" cy="5853113"/>
          </a:xfrm>
        </p:spPr>
        <p:txBody>
          <a:bodyPr/>
          <a:lstStyle>
            <a:lvl1pPr>
              <a:defRPr sz="3785"/>
            </a:lvl1pPr>
            <a:lvl2pPr>
              <a:defRPr sz="3287"/>
            </a:lvl2pPr>
            <a:lvl3pPr>
              <a:defRPr sz="2889"/>
            </a:lvl3pPr>
            <a:lvl4pPr>
              <a:defRPr sz="2391"/>
            </a:lvl4pPr>
            <a:lvl5pPr>
              <a:defRPr sz="2391"/>
            </a:lvl5pPr>
            <a:lvl6pPr>
              <a:defRPr sz="2391"/>
            </a:lvl6pPr>
            <a:lvl7pPr>
              <a:defRPr sz="2391"/>
            </a:lvl7pPr>
            <a:lvl8pPr>
              <a:defRPr sz="2391"/>
            </a:lvl8pPr>
            <a:lvl9pPr>
              <a:defRPr sz="239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693"/>
            </a:lvl1pPr>
            <a:lvl2pPr marL="543085" indent="0">
              <a:buNone/>
              <a:defRPr sz="1395"/>
            </a:lvl2pPr>
            <a:lvl3pPr marL="1086169" indent="0">
              <a:buNone/>
              <a:defRPr sz="1195"/>
            </a:lvl3pPr>
            <a:lvl4pPr marL="1629254" indent="0">
              <a:buNone/>
              <a:defRPr sz="1096"/>
            </a:lvl4pPr>
            <a:lvl5pPr marL="2172339" indent="0">
              <a:buNone/>
              <a:defRPr sz="1096"/>
            </a:lvl5pPr>
            <a:lvl6pPr marL="2715423" indent="0">
              <a:buNone/>
              <a:defRPr sz="1096"/>
            </a:lvl6pPr>
            <a:lvl7pPr marL="3258508" indent="0">
              <a:buNone/>
              <a:defRPr sz="1096"/>
            </a:lvl7pPr>
            <a:lvl8pPr marL="3801593" indent="0">
              <a:buNone/>
              <a:defRPr sz="1096"/>
            </a:lvl8pPr>
            <a:lvl9pPr marL="4344677" indent="0">
              <a:buNone/>
              <a:defRPr sz="1096"/>
            </a:lvl9pPr>
          </a:lstStyle>
          <a:p>
            <a:pPr lvl="0"/>
            <a:r>
              <a:rPr lang="en-US"/>
              <a:t>Click to edit Master text styles</a:t>
            </a:r>
          </a:p>
        </p:txBody>
      </p:sp>
      <p:sp>
        <p:nvSpPr>
          <p:cNvPr id="5" name="Date Placeholder 4"/>
          <p:cNvSpPr>
            <a:spLocks noGrp="1"/>
          </p:cNvSpPr>
          <p:nvPr>
            <p:ph type="dt" sz="half" idx="10"/>
          </p:nvPr>
        </p:nvSpPr>
        <p:spPr/>
        <p:txBody>
          <a:bodyPr/>
          <a:lstStyle/>
          <a:p>
            <a:fld id="{107A3C6C-EB82-4C0B-85F9-AFFB6615E142}"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061885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391"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785"/>
            </a:lvl1pPr>
            <a:lvl2pPr marL="543085" indent="0">
              <a:buNone/>
              <a:defRPr sz="3287"/>
            </a:lvl2pPr>
            <a:lvl3pPr marL="1086169" indent="0">
              <a:buNone/>
              <a:defRPr sz="2889"/>
            </a:lvl3pPr>
            <a:lvl4pPr marL="1629254" indent="0">
              <a:buNone/>
              <a:defRPr sz="2391"/>
            </a:lvl4pPr>
            <a:lvl5pPr marL="2172339" indent="0">
              <a:buNone/>
              <a:defRPr sz="2391"/>
            </a:lvl5pPr>
            <a:lvl6pPr marL="2715423" indent="0">
              <a:buNone/>
              <a:defRPr sz="2391"/>
            </a:lvl6pPr>
            <a:lvl7pPr marL="3258508" indent="0">
              <a:buNone/>
              <a:defRPr sz="2391"/>
            </a:lvl7pPr>
            <a:lvl8pPr marL="3801593" indent="0">
              <a:buNone/>
              <a:defRPr sz="2391"/>
            </a:lvl8pPr>
            <a:lvl9pPr marL="4344677" indent="0">
              <a:buNone/>
              <a:defRPr sz="2391"/>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693"/>
            </a:lvl1pPr>
            <a:lvl2pPr marL="543085" indent="0">
              <a:buNone/>
              <a:defRPr sz="1395"/>
            </a:lvl2pPr>
            <a:lvl3pPr marL="1086169" indent="0">
              <a:buNone/>
              <a:defRPr sz="1195"/>
            </a:lvl3pPr>
            <a:lvl4pPr marL="1629254" indent="0">
              <a:buNone/>
              <a:defRPr sz="1096"/>
            </a:lvl4pPr>
            <a:lvl5pPr marL="2172339" indent="0">
              <a:buNone/>
              <a:defRPr sz="1096"/>
            </a:lvl5pPr>
            <a:lvl6pPr marL="2715423" indent="0">
              <a:buNone/>
              <a:defRPr sz="1096"/>
            </a:lvl6pPr>
            <a:lvl7pPr marL="3258508" indent="0">
              <a:buNone/>
              <a:defRPr sz="1096"/>
            </a:lvl7pPr>
            <a:lvl8pPr marL="3801593" indent="0">
              <a:buNone/>
              <a:defRPr sz="1096"/>
            </a:lvl8pPr>
            <a:lvl9pPr marL="4344677" indent="0">
              <a:buNone/>
              <a:defRPr sz="1096"/>
            </a:lvl9pPr>
          </a:lstStyle>
          <a:p>
            <a:pPr lvl="0"/>
            <a:r>
              <a:rPr lang="en-US"/>
              <a:t>Click to edit Master text styles</a:t>
            </a:r>
          </a:p>
        </p:txBody>
      </p:sp>
      <p:sp>
        <p:nvSpPr>
          <p:cNvPr id="5" name="Date Placeholder 4"/>
          <p:cNvSpPr>
            <a:spLocks noGrp="1"/>
          </p:cNvSpPr>
          <p:nvPr>
            <p:ph type="dt" sz="half" idx="10"/>
          </p:nvPr>
        </p:nvSpPr>
        <p:spPr/>
        <p:txBody>
          <a:bodyPr/>
          <a:lstStyle/>
          <a:p>
            <a:fld id="{107A3C6C-EB82-4C0B-85F9-AFFB6615E142}"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679060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7A3C6C-EB82-4C0B-85F9-AFFB6615E142}"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701823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91951" y="276226"/>
            <a:ext cx="3659716" cy="58737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12801" y="276226"/>
            <a:ext cx="10775951" cy="5873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7A3C6C-EB82-4C0B-85F9-AFFB6615E142}"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63902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1" y="274638"/>
            <a:ext cx="10972800" cy="1143000"/>
          </a:xfrm>
          <a:prstGeom prst="rect">
            <a:avLst/>
          </a:prstGeom>
        </p:spPr>
        <p:txBody>
          <a:bodyPr vert="horz" lIns="109042" tIns="54521" rIns="109042" bIns="54521" rtlCol="0" anchor="ctr">
            <a:normAutofit/>
          </a:bodyPr>
          <a:lstStyle/>
          <a:p>
            <a:r>
              <a:rPr lang="en-US"/>
              <a:t>Click to edit Master title style</a:t>
            </a:r>
          </a:p>
        </p:txBody>
      </p:sp>
      <p:sp>
        <p:nvSpPr>
          <p:cNvPr id="3" name="Text Placeholder 2"/>
          <p:cNvSpPr>
            <a:spLocks noGrp="1"/>
          </p:cNvSpPr>
          <p:nvPr>
            <p:ph type="body" idx="1"/>
          </p:nvPr>
        </p:nvSpPr>
        <p:spPr>
          <a:xfrm>
            <a:off x="609601" y="1600201"/>
            <a:ext cx="10972800" cy="4525963"/>
          </a:xfrm>
          <a:prstGeom prst="rect">
            <a:avLst/>
          </a:prstGeom>
        </p:spPr>
        <p:txBody>
          <a:bodyPr vert="horz" lIns="109042" tIns="54521" rIns="109042" bIns="5452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109042" tIns="54521" rIns="109042" bIns="54521" rtlCol="0" anchor="ctr"/>
          <a:lstStyle>
            <a:lvl1pPr algn="l">
              <a:defRPr sz="1395">
                <a:solidFill>
                  <a:schemeClr val="tx1">
                    <a:tint val="75000"/>
                  </a:schemeClr>
                </a:solidFill>
              </a:defRPr>
            </a:lvl1pPr>
          </a:lstStyle>
          <a:p>
            <a:fld id="{107A3C6C-EB82-4C0B-85F9-AFFB6615E142}" type="datetimeFigureOut">
              <a:rPr lang="en-US" smtClean="0"/>
              <a:t>10/3/2024</a:t>
            </a:fld>
            <a:endParaRPr lang="en-US"/>
          </a:p>
        </p:txBody>
      </p:sp>
      <p:sp>
        <p:nvSpPr>
          <p:cNvPr id="5" name="Footer Placeholder 4"/>
          <p:cNvSpPr>
            <a:spLocks noGrp="1"/>
          </p:cNvSpPr>
          <p:nvPr>
            <p:ph type="ftr" sz="quarter" idx="3"/>
          </p:nvPr>
        </p:nvSpPr>
        <p:spPr>
          <a:xfrm>
            <a:off x="4165601" y="6356350"/>
            <a:ext cx="3860800" cy="365125"/>
          </a:xfrm>
          <a:prstGeom prst="rect">
            <a:avLst/>
          </a:prstGeom>
        </p:spPr>
        <p:txBody>
          <a:bodyPr vert="horz" lIns="109042" tIns="54521" rIns="109042" bIns="54521" rtlCol="0" anchor="ctr"/>
          <a:lstStyle>
            <a:lvl1pPr algn="ctr">
              <a:defRPr sz="139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109042" tIns="54521" rIns="109042" bIns="54521" rtlCol="0" anchor="ctr"/>
          <a:lstStyle>
            <a:lvl1pPr algn="r">
              <a:defRPr sz="1395">
                <a:solidFill>
                  <a:schemeClr val="tx1">
                    <a:tint val="75000"/>
                  </a:schemeClr>
                </a:solidFill>
              </a:defRPr>
            </a:lvl1pPr>
          </a:lstStyle>
          <a:p>
            <a:fld id="{6217EBDE-2C04-4E2C-8F36-61AEF8FD171F}" type="slidenum">
              <a:rPr lang="en-US" smtClean="0"/>
              <a:t>‹#›</a:t>
            </a:fld>
            <a:endParaRPr lang="en-US"/>
          </a:p>
        </p:txBody>
      </p:sp>
    </p:spTree>
    <p:extLst>
      <p:ext uri="{BB962C8B-B14F-4D97-AF65-F5344CB8AC3E}">
        <p14:creationId xmlns:p14="http://schemas.microsoft.com/office/powerpoint/2010/main" val="12218445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543085" rtl="0" eaLnBrk="1" latinLnBrk="0" hangingPunct="1">
        <a:spcBef>
          <a:spcPct val="0"/>
        </a:spcBef>
        <a:buNone/>
        <a:defRPr sz="5180" kern="1200">
          <a:solidFill>
            <a:schemeClr val="tx1"/>
          </a:solidFill>
          <a:latin typeface="+mj-lt"/>
          <a:ea typeface="+mj-ea"/>
          <a:cs typeface="+mj-cs"/>
        </a:defRPr>
      </a:lvl1pPr>
    </p:titleStyle>
    <p:bodyStyle>
      <a:lvl1pPr marL="407313" indent="-407313" algn="l" defTabSz="543085" rtl="0" eaLnBrk="1" latinLnBrk="0" hangingPunct="1">
        <a:spcBef>
          <a:spcPct val="20000"/>
        </a:spcBef>
        <a:buFont typeface="Arial"/>
        <a:buChar char="•"/>
        <a:defRPr sz="3785" kern="1200">
          <a:solidFill>
            <a:schemeClr val="tx1"/>
          </a:solidFill>
          <a:latin typeface="+mn-lt"/>
          <a:ea typeface="+mn-ea"/>
          <a:cs typeface="+mn-cs"/>
        </a:defRPr>
      </a:lvl1pPr>
      <a:lvl2pPr marL="882513" indent="-339428" algn="l" defTabSz="543085" rtl="0" eaLnBrk="1" latinLnBrk="0" hangingPunct="1">
        <a:spcBef>
          <a:spcPct val="20000"/>
        </a:spcBef>
        <a:buFont typeface="Arial"/>
        <a:buChar char="–"/>
        <a:defRPr sz="3287" kern="1200">
          <a:solidFill>
            <a:schemeClr val="tx1"/>
          </a:solidFill>
          <a:latin typeface="+mn-lt"/>
          <a:ea typeface="+mn-ea"/>
          <a:cs typeface="+mn-cs"/>
        </a:defRPr>
      </a:lvl2pPr>
      <a:lvl3pPr marL="1357712" indent="-271543" algn="l" defTabSz="543085" rtl="0" eaLnBrk="1" latinLnBrk="0" hangingPunct="1">
        <a:spcBef>
          <a:spcPct val="20000"/>
        </a:spcBef>
        <a:buFont typeface="Arial"/>
        <a:buChar char="•"/>
        <a:defRPr sz="2889" kern="1200">
          <a:solidFill>
            <a:schemeClr val="tx1"/>
          </a:solidFill>
          <a:latin typeface="+mn-lt"/>
          <a:ea typeface="+mn-ea"/>
          <a:cs typeface="+mn-cs"/>
        </a:defRPr>
      </a:lvl3pPr>
      <a:lvl4pPr marL="1900797" indent="-271543" algn="l" defTabSz="543085" rtl="0" eaLnBrk="1" latinLnBrk="0" hangingPunct="1">
        <a:spcBef>
          <a:spcPct val="20000"/>
        </a:spcBef>
        <a:buFont typeface="Arial"/>
        <a:buChar char="–"/>
        <a:defRPr sz="2391" kern="1200">
          <a:solidFill>
            <a:schemeClr val="tx1"/>
          </a:solidFill>
          <a:latin typeface="+mn-lt"/>
          <a:ea typeface="+mn-ea"/>
          <a:cs typeface="+mn-cs"/>
        </a:defRPr>
      </a:lvl4pPr>
      <a:lvl5pPr marL="2443882" indent="-271543" algn="l" defTabSz="543085" rtl="0" eaLnBrk="1" latinLnBrk="0" hangingPunct="1">
        <a:spcBef>
          <a:spcPct val="20000"/>
        </a:spcBef>
        <a:buFont typeface="Arial"/>
        <a:buChar char="»"/>
        <a:defRPr sz="2391" kern="1200">
          <a:solidFill>
            <a:schemeClr val="tx1"/>
          </a:solidFill>
          <a:latin typeface="+mn-lt"/>
          <a:ea typeface="+mn-ea"/>
          <a:cs typeface="+mn-cs"/>
        </a:defRPr>
      </a:lvl5pPr>
      <a:lvl6pPr marL="2986966" indent="-271543" algn="l" defTabSz="543085" rtl="0" eaLnBrk="1" latinLnBrk="0" hangingPunct="1">
        <a:spcBef>
          <a:spcPct val="20000"/>
        </a:spcBef>
        <a:buFont typeface="Arial"/>
        <a:buChar char="•"/>
        <a:defRPr sz="2391" kern="1200">
          <a:solidFill>
            <a:schemeClr val="tx1"/>
          </a:solidFill>
          <a:latin typeface="+mn-lt"/>
          <a:ea typeface="+mn-ea"/>
          <a:cs typeface="+mn-cs"/>
        </a:defRPr>
      </a:lvl6pPr>
      <a:lvl7pPr marL="3530051" indent="-271543" algn="l" defTabSz="543085" rtl="0" eaLnBrk="1" latinLnBrk="0" hangingPunct="1">
        <a:spcBef>
          <a:spcPct val="20000"/>
        </a:spcBef>
        <a:buFont typeface="Arial"/>
        <a:buChar char="•"/>
        <a:defRPr sz="2391" kern="1200">
          <a:solidFill>
            <a:schemeClr val="tx1"/>
          </a:solidFill>
          <a:latin typeface="+mn-lt"/>
          <a:ea typeface="+mn-ea"/>
          <a:cs typeface="+mn-cs"/>
        </a:defRPr>
      </a:lvl7pPr>
      <a:lvl8pPr marL="4073136" indent="-271543" algn="l" defTabSz="543085" rtl="0" eaLnBrk="1" latinLnBrk="0" hangingPunct="1">
        <a:spcBef>
          <a:spcPct val="20000"/>
        </a:spcBef>
        <a:buFont typeface="Arial"/>
        <a:buChar char="•"/>
        <a:defRPr sz="2391" kern="1200">
          <a:solidFill>
            <a:schemeClr val="tx1"/>
          </a:solidFill>
          <a:latin typeface="+mn-lt"/>
          <a:ea typeface="+mn-ea"/>
          <a:cs typeface="+mn-cs"/>
        </a:defRPr>
      </a:lvl8pPr>
      <a:lvl9pPr marL="4616220" indent="-271543" algn="l" defTabSz="543085" rtl="0" eaLnBrk="1" latinLnBrk="0" hangingPunct="1">
        <a:spcBef>
          <a:spcPct val="20000"/>
        </a:spcBef>
        <a:buFont typeface="Arial"/>
        <a:buChar char="•"/>
        <a:defRPr sz="2391" kern="1200">
          <a:solidFill>
            <a:schemeClr val="tx1"/>
          </a:solidFill>
          <a:latin typeface="+mn-lt"/>
          <a:ea typeface="+mn-ea"/>
          <a:cs typeface="+mn-cs"/>
        </a:defRPr>
      </a:lvl9pPr>
    </p:bodyStyle>
    <p:otherStyle>
      <a:defPPr>
        <a:defRPr lang="en-US"/>
      </a:defPPr>
      <a:lvl1pPr marL="0" algn="l" defTabSz="543085" rtl="0" eaLnBrk="1" latinLnBrk="0" hangingPunct="1">
        <a:defRPr sz="2092" kern="1200">
          <a:solidFill>
            <a:schemeClr val="tx1"/>
          </a:solidFill>
          <a:latin typeface="+mn-lt"/>
          <a:ea typeface="+mn-ea"/>
          <a:cs typeface="+mn-cs"/>
        </a:defRPr>
      </a:lvl1pPr>
      <a:lvl2pPr marL="543085" algn="l" defTabSz="543085" rtl="0" eaLnBrk="1" latinLnBrk="0" hangingPunct="1">
        <a:defRPr sz="2092" kern="1200">
          <a:solidFill>
            <a:schemeClr val="tx1"/>
          </a:solidFill>
          <a:latin typeface="+mn-lt"/>
          <a:ea typeface="+mn-ea"/>
          <a:cs typeface="+mn-cs"/>
        </a:defRPr>
      </a:lvl2pPr>
      <a:lvl3pPr marL="1086169" algn="l" defTabSz="543085" rtl="0" eaLnBrk="1" latinLnBrk="0" hangingPunct="1">
        <a:defRPr sz="2092" kern="1200">
          <a:solidFill>
            <a:schemeClr val="tx1"/>
          </a:solidFill>
          <a:latin typeface="+mn-lt"/>
          <a:ea typeface="+mn-ea"/>
          <a:cs typeface="+mn-cs"/>
        </a:defRPr>
      </a:lvl3pPr>
      <a:lvl4pPr marL="1629254" algn="l" defTabSz="543085" rtl="0" eaLnBrk="1" latinLnBrk="0" hangingPunct="1">
        <a:defRPr sz="2092" kern="1200">
          <a:solidFill>
            <a:schemeClr val="tx1"/>
          </a:solidFill>
          <a:latin typeface="+mn-lt"/>
          <a:ea typeface="+mn-ea"/>
          <a:cs typeface="+mn-cs"/>
        </a:defRPr>
      </a:lvl4pPr>
      <a:lvl5pPr marL="2172339" algn="l" defTabSz="543085" rtl="0" eaLnBrk="1" latinLnBrk="0" hangingPunct="1">
        <a:defRPr sz="2092" kern="1200">
          <a:solidFill>
            <a:schemeClr val="tx1"/>
          </a:solidFill>
          <a:latin typeface="+mn-lt"/>
          <a:ea typeface="+mn-ea"/>
          <a:cs typeface="+mn-cs"/>
        </a:defRPr>
      </a:lvl5pPr>
      <a:lvl6pPr marL="2715423" algn="l" defTabSz="543085" rtl="0" eaLnBrk="1" latinLnBrk="0" hangingPunct="1">
        <a:defRPr sz="2092" kern="1200">
          <a:solidFill>
            <a:schemeClr val="tx1"/>
          </a:solidFill>
          <a:latin typeface="+mn-lt"/>
          <a:ea typeface="+mn-ea"/>
          <a:cs typeface="+mn-cs"/>
        </a:defRPr>
      </a:lvl6pPr>
      <a:lvl7pPr marL="3258508" algn="l" defTabSz="543085" rtl="0" eaLnBrk="1" latinLnBrk="0" hangingPunct="1">
        <a:defRPr sz="2092" kern="1200">
          <a:solidFill>
            <a:schemeClr val="tx1"/>
          </a:solidFill>
          <a:latin typeface="+mn-lt"/>
          <a:ea typeface="+mn-ea"/>
          <a:cs typeface="+mn-cs"/>
        </a:defRPr>
      </a:lvl7pPr>
      <a:lvl8pPr marL="3801593" algn="l" defTabSz="543085" rtl="0" eaLnBrk="1" latinLnBrk="0" hangingPunct="1">
        <a:defRPr sz="2092" kern="1200">
          <a:solidFill>
            <a:schemeClr val="tx1"/>
          </a:solidFill>
          <a:latin typeface="+mn-lt"/>
          <a:ea typeface="+mn-ea"/>
          <a:cs typeface="+mn-cs"/>
        </a:defRPr>
      </a:lvl8pPr>
      <a:lvl9pPr marL="4344677" algn="l" defTabSz="543085" rtl="0" eaLnBrk="1" latinLnBrk="0" hangingPunct="1">
        <a:defRPr sz="209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3</a:t>
            </a:r>
          </a:p>
          <a:p>
            <a:pPr marL="0" indent="0" algn="ctr">
              <a:buNone/>
            </a:pPr>
            <a:r>
              <a:rPr lang="en-US" sz="3600" b="1" dirty="0">
                <a:latin typeface="Times New Roman" panose="02020603050405020304" pitchFamily="18" charset="0"/>
                <a:cs typeface="Times New Roman" panose="02020603050405020304" pitchFamily="18" charset="0"/>
              </a:rPr>
              <a:t>Fingerprints </a:t>
            </a: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lnSpcReduction="10000"/>
          </a:bodyPr>
          <a:lstStyle/>
          <a:p>
            <a:pPr marL="118745" indent="0" algn="just">
              <a:lnSpc>
                <a:spcPct val="150000"/>
              </a:lnSpc>
              <a:spcBef>
                <a:spcPts val="0"/>
              </a:spcBef>
              <a:buNone/>
              <a:defRPr/>
            </a:pPr>
            <a:r>
              <a:rPr lang="en-US" sz="40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mj-lt"/>
              <a:buAutoNum type="romanLcPeriod"/>
              <a:defRPr/>
            </a:pPr>
            <a:r>
              <a:rPr lang="en-US" sz="4000" dirty="0">
                <a:latin typeface="Times New Roman" panose="02020603050405020304" pitchFamily="18" charset="0"/>
                <a:cs typeface="Times New Roman" panose="02020603050405020304" pitchFamily="18" charset="0"/>
              </a:rPr>
              <a:t>Understand biometrics modalities </a:t>
            </a:r>
          </a:p>
          <a:p>
            <a:pPr marL="690245" indent="-571500" algn="just">
              <a:lnSpc>
                <a:spcPct val="150000"/>
              </a:lnSpc>
              <a:spcBef>
                <a:spcPts val="0"/>
              </a:spcBef>
              <a:buFont typeface="+mj-lt"/>
              <a:buAutoNum type="romanLcPeriod"/>
              <a:defRPr/>
            </a:pPr>
            <a:r>
              <a:rPr lang="en-US" sz="4000" dirty="0">
                <a:latin typeface="Times New Roman" panose="02020603050405020304" pitchFamily="18" charset="0"/>
                <a:cs typeface="Times New Roman" panose="02020603050405020304" pitchFamily="18" charset="0"/>
              </a:rPr>
              <a:t>Discuss various biometric fingerprint patterns</a:t>
            </a:r>
          </a:p>
          <a:p>
            <a:pPr marL="690245" indent="-571500" algn="just">
              <a:lnSpc>
                <a:spcPct val="150000"/>
              </a:lnSpc>
              <a:spcBef>
                <a:spcPts val="0"/>
              </a:spcBef>
              <a:buFont typeface="+mj-lt"/>
              <a:buAutoNum type="romanLcPeriod"/>
              <a:defRPr/>
            </a:pPr>
            <a:r>
              <a:rPr lang="en-US" sz="4000" dirty="0">
                <a:latin typeface="Times New Roman" panose="02020603050405020304" pitchFamily="18" charset="0"/>
                <a:cs typeface="Times New Roman" panose="02020603050405020304" pitchFamily="18" charset="0"/>
              </a:rPr>
              <a:t>Evaluate the merits and demerits of fingerprint biometric system</a:t>
            </a: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Tree>
    <p:extLst>
      <p:ext uri="{BB962C8B-B14F-4D97-AF65-F5344CB8AC3E}">
        <p14:creationId xmlns:p14="http://schemas.microsoft.com/office/powerpoint/2010/main" val="183397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0000" lnSpcReduction="100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marL="514350" indent="-514350" algn="just">
              <a:lnSpc>
                <a:spcPct val="150000"/>
              </a:lnSpc>
              <a:buFont typeface="+mj-lt"/>
              <a:buAutoNum type="romanLcPeriod"/>
            </a:pPr>
            <a:r>
              <a:rPr lang="en-US" sz="2900" dirty="0">
                <a:latin typeface="Times New Roman" panose="02020603050405020304" pitchFamily="18" charset="0"/>
                <a:cs typeface="Times New Roman" panose="02020603050405020304" pitchFamily="18" charset="0"/>
              </a:rPr>
              <a:t>Biometric Modalities </a:t>
            </a:r>
          </a:p>
          <a:p>
            <a:pPr marL="514350" indent="-514350" algn="just">
              <a:lnSpc>
                <a:spcPct val="150000"/>
              </a:lnSpc>
              <a:buFont typeface="+mj-lt"/>
              <a:buAutoNum type="romanLcPeriod"/>
            </a:pPr>
            <a:r>
              <a:rPr lang="en-US" sz="3200" dirty="0">
                <a:latin typeface="Times New Roman" panose="02020603050405020304" pitchFamily="18" charset="0"/>
                <a:cs typeface="Times New Roman" panose="02020603050405020304" pitchFamily="18" charset="0"/>
              </a:rPr>
              <a:t>Types of Biometric Modalities </a:t>
            </a:r>
          </a:p>
          <a:p>
            <a:pPr marL="514350" indent="-514350" algn="just">
              <a:lnSpc>
                <a:spcPct val="150000"/>
              </a:lnSpc>
              <a:buFont typeface="+mj-lt"/>
              <a:buAutoNum type="romanLcPeriod"/>
            </a:pPr>
            <a:r>
              <a:rPr lang="en-US" sz="3200" dirty="0"/>
              <a:t>Fingerprint Patterns</a:t>
            </a:r>
            <a:endParaRPr lang="en-US" sz="2900" dirty="0">
              <a:latin typeface="Times New Roman" panose="02020603050405020304" pitchFamily="18" charset="0"/>
              <a:cs typeface="Times New Roman" panose="02020603050405020304" pitchFamily="18" charset="0"/>
            </a:endParaRPr>
          </a:p>
          <a:p>
            <a:pPr marL="514350" indent="-514350" algn="just">
              <a:lnSpc>
                <a:spcPct val="150000"/>
              </a:lnSpc>
              <a:buFont typeface="+mj-lt"/>
              <a:buAutoNum type="romanLcPeriod"/>
            </a:pPr>
            <a:r>
              <a:rPr lang="en-US" sz="3200" dirty="0"/>
              <a:t>Fingerprint matching techniques</a:t>
            </a:r>
          </a:p>
          <a:p>
            <a:pPr marL="514350" indent="-514350" algn="just">
              <a:lnSpc>
                <a:spcPct val="150000"/>
              </a:lnSpc>
              <a:buFont typeface="+mj-lt"/>
              <a:buAutoNum type="romanLcPeriod"/>
            </a:pPr>
            <a:r>
              <a:rPr lang="en-US" sz="3200" dirty="0"/>
              <a:t>Merits and Demerits for fingerprint recognition system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131298" y="1557267"/>
            <a:ext cx="11929403" cy="4525963"/>
          </a:xfrm>
        </p:spPr>
        <p:txBody>
          <a:bodyPr>
            <a:noAutofit/>
          </a:bodyPr>
          <a:lstStyle/>
          <a:p>
            <a:pPr algn="just">
              <a:lnSpc>
                <a:spcPct val="170000"/>
              </a:lnSpc>
            </a:pPr>
            <a:r>
              <a:rPr lang="en-US" sz="2800" dirty="0">
                <a:latin typeface="Times New Roman" panose="02020603050405020304" pitchFamily="18" charset="0"/>
                <a:cs typeface="Times New Roman" panose="02020603050405020304" pitchFamily="18" charset="0"/>
              </a:rPr>
              <a:t>Biometric modalities refer to the different types of </a:t>
            </a:r>
            <a:r>
              <a:rPr lang="en-US" sz="2800" dirty="0">
                <a:solidFill>
                  <a:srgbClr val="FF0000"/>
                </a:solidFill>
                <a:latin typeface="Times New Roman" panose="02020603050405020304" pitchFamily="18" charset="0"/>
                <a:cs typeface="Times New Roman" panose="02020603050405020304" pitchFamily="18" charset="0"/>
              </a:rPr>
              <a:t>human physiological and behavioral traits</a:t>
            </a:r>
            <a:r>
              <a:rPr lang="en-US" sz="2800" dirty="0">
                <a:latin typeface="Times New Roman" panose="02020603050405020304" pitchFamily="18" charset="0"/>
                <a:cs typeface="Times New Roman" panose="02020603050405020304" pitchFamily="18" charset="0"/>
              </a:rPr>
              <a:t> that can be used for identification and authentication in biometric systems. </a:t>
            </a:r>
          </a:p>
          <a:p>
            <a:pPr algn="just">
              <a:lnSpc>
                <a:spcPct val="170000"/>
              </a:lnSpc>
            </a:pPr>
            <a:r>
              <a:rPr lang="en-US" sz="2800" dirty="0">
                <a:latin typeface="Times New Roman" panose="02020603050405020304" pitchFamily="18" charset="0"/>
                <a:cs typeface="Times New Roman" panose="02020603050405020304" pitchFamily="18" charset="0"/>
              </a:rPr>
              <a:t>The category of a biometric system depending upon the </a:t>
            </a:r>
            <a:r>
              <a:rPr lang="en-US" sz="2800" dirty="0">
                <a:solidFill>
                  <a:srgbClr val="FF0000"/>
                </a:solidFill>
                <a:latin typeface="Times New Roman" panose="02020603050405020304" pitchFamily="18" charset="0"/>
                <a:cs typeface="Times New Roman" panose="02020603050405020304" pitchFamily="18" charset="0"/>
              </a:rPr>
              <a:t>type of human trait it takes as input.</a:t>
            </a:r>
          </a:p>
          <a:p>
            <a:pPr algn="just">
              <a:lnSpc>
                <a:spcPct val="170000"/>
              </a:lnSpc>
            </a:pPr>
            <a:r>
              <a:rPr lang="en-US" sz="2800" dirty="0">
                <a:latin typeface="Times New Roman" panose="02020603050405020304" pitchFamily="18" charset="0"/>
                <a:cs typeface="Times New Roman" panose="02020603050405020304" pitchFamily="18" charset="0"/>
              </a:rPr>
              <a:t>The biometrics is largely statistical. The more the data available from sample, the more the system is likely to be unique and reliable. </a:t>
            </a:r>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420836"/>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Biometrics Modalities</a:t>
            </a:r>
          </a:p>
        </p:txBody>
      </p:sp>
    </p:spTree>
    <p:extLst>
      <p:ext uri="{BB962C8B-B14F-4D97-AF65-F5344CB8AC3E}">
        <p14:creationId xmlns:p14="http://schemas.microsoft.com/office/powerpoint/2010/main" val="2057718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fontScale="85000" lnSpcReduction="10000"/>
          </a:bodyPr>
          <a:lstStyle/>
          <a:p>
            <a:pPr algn="just">
              <a:lnSpc>
                <a:spcPct val="170000"/>
              </a:lnSpc>
            </a:pPr>
            <a:r>
              <a:rPr lang="en-US" sz="3600" dirty="0">
                <a:latin typeface="Times New Roman" panose="02020603050405020304" pitchFamily="18" charset="0"/>
                <a:cs typeface="Times New Roman" panose="02020603050405020304" pitchFamily="18" charset="0"/>
              </a:rPr>
              <a:t>It can work on various modalities pertaining to measurements of individual’s body and features, and behavioral patterns.</a:t>
            </a:r>
          </a:p>
          <a:p>
            <a:pPr algn="just">
              <a:lnSpc>
                <a:spcPct val="170000"/>
              </a:lnSpc>
            </a:pPr>
            <a:r>
              <a:rPr lang="en-US" sz="3600" dirty="0">
                <a:latin typeface="Times New Roman" panose="02020603050405020304" pitchFamily="18" charset="0"/>
                <a:cs typeface="Times New Roman" panose="02020603050405020304" pitchFamily="18" charset="0"/>
              </a:rPr>
              <a:t>These modalities are employed based on their </a:t>
            </a:r>
            <a:r>
              <a:rPr lang="en-US" sz="3600" dirty="0">
                <a:solidFill>
                  <a:srgbClr val="FF0000"/>
                </a:solidFill>
                <a:latin typeface="Times New Roman" panose="02020603050405020304" pitchFamily="18" charset="0"/>
                <a:cs typeface="Times New Roman" panose="02020603050405020304" pitchFamily="18" charset="0"/>
              </a:rPr>
              <a:t>uniqueness, permanence, and ease of measurement,</a:t>
            </a:r>
            <a:r>
              <a:rPr lang="en-US" sz="3600" dirty="0">
                <a:latin typeface="Times New Roman" panose="02020603050405020304" pitchFamily="18" charset="0"/>
                <a:cs typeface="Times New Roman" panose="02020603050405020304" pitchFamily="18" charset="0"/>
              </a:rPr>
              <a:t> and they vary in terms of accuracy, security, and usability.</a:t>
            </a: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Cont.…</a:t>
            </a:r>
          </a:p>
        </p:txBody>
      </p:sp>
    </p:spTree>
    <p:extLst>
      <p:ext uri="{BB962C8B-B14F-4D97-AF65-F5344CB8AC3E}">
        <p14:creationId xmlns:p14="http://schemas.microsoft.com/office/powerpoint/2010/main" val="221262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1" y="1810486"/>
            <a:ext cx="11141611" cy="4942006"/>
          </a:xfrm>
        </p:spPr>
        <p:txBody>
          <a:bodyPr>
            <a:normAutofit fontScale="92500"/>
          </a:bodyPr>
          <a:lstStyle/>
          <a:p>
            <a:pPr algn="just">
              <a:lnSpc>
                <a:spcPct val="150000"/>
              </a:lnSpc>
            </a:pPr>
            <a:r>
              <a:rPr lang="en-US" sz="3600" dirty="0">
                <a:latin typeface="Times New Roman" panose="02020603050405020304" pitchFamily="18" charset="0"/>
                <a:cs typeface="Times New Roman" panose="02020603050405020304" pitchFamily="18" charset="0"/>
              </a:rPr>
              <a:t>Here’s an overview of key biometric modalities, fall under three types:</a:t>
            </a:r>
          </a:p>
          <a:p>
            <a:pPr marL="1332450" lvl="1" indent="-857250">
              <a:lnSpc>
                <a:spcPct val="150000"/>
              </a:lnSpc>
              <a:buFont typeface="+mj-lt"/>
              <a:buAutoNum type="romanLcPeriod"/>
            </a:pPr>
            <a:r>
              <a:rPr lang="en-US" sz="3600" dirty="0">
                <a:latin typeface="Times New Roman" panose="02020603050405020304" pitchFamily="18" charset="0"/>
                <a:cs typeface="Times New Roman" panose="02020603050405020304" pitchFamily="18" charset="0"/>
              </a:rPr>
              <a:t>Physiological</a:t>
            </a:r>
          </a:p>
          <a:p>
            <a:pPr marL="1332450" lvl="1" indent="-857250">
              <a:lnSpc>
                <a:spcPct val="150000"/>
              </a:lnSpc>
              <a:buFont typeface="+mj-lt"/>
              <a:buAutoNum type="romanLcPeriod"/>
            </a:pPr>
            <a:r>
              <a:rPr lang="en-US" sz="3600" dirty="0">
                <a:latin typeface="Times New Roman" panose="02020603050405020304" pitchFamily="18" charset="0"/>
                <a:cs typeface="Times New Roman" panose="02020603050405020304" pitchFamily="18" charset="0"/>
              </a:rPr>
              <a:t>Behavioral</a:t>
            </a:r>
          </a:p>
          <a:p>
            <a:pPr marL="1332450" lvl="1" indent="-857250">
              <a:lnSpc>
                <a:spcPct val="150000"/>
              </a:lnSpc>
              <a:buFont typeface="+mj-lt"/>
              <a:buAutoNum type="romanLcPeriod"/>
            </a:pPr>
            <a:r>
              <a:rPr lang="en-US" sz="3600" dirty="0">
                <a:latin typeface="Times New Roman" panose="02020603050405020304" pitchFamily="18" charset="0"/>
                <a:cs typeface="Times New Roman" panose="02020603050405020304" pitchFamily="18" charset="0"/>
              </a:rPr>
              <a:t>Combination of physiological and behavioral modality</a:t>
            </a:r>
          </a:p>
          <a:p>
            <a:pPr algn="just">
              <a:lnSpc>
                <a:spcPct val="170000"/>
              </a:lnSpc>
            </a:pPr>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latin typeface="Times New Roman" panose="02020603050405020304" pitchFamily="18" charset="0"/>
                <a:cs typeface="Times New Roman" panose="02020603050405020304" pitchFamily="18" charset="0"/>
              </a:rPr>
              <a:t>Types of Biometric Modalities</a:t>
            </a:r>
          </a:p>
        </p:txBody>
      </p:sp>
    </p:spTree>
    <p:extLst>
      <p:ext uri="{BB962C8B-B14F-4D97-AF65-F5344CB8AC3E}">
        <p14:creationId xmlns:p14="http://schemas.microsoft.com/office/powerpoint/2010/main" val="2851639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D2D786F-D216-5C32-0A12-1CF90FB92205}"/>
              </a:ext>
            </a:extLst>
          </p:cNvPr>
          <p:cNvGraphicFramePr>
            <a:graphicFrameLocks noGrp="1"/>
          </p:cNvGraphicFramePr>
          <p:nvPr>
            <p:extLst>
              <p:ext uri="{D42A27DB-BD31-4B8C-83A1-F6EECF244321}">
                <p14:modId xmlns:p14="http://schemas.microsoft.com/office/powerpoint/2010/main" val="2891073143"/>
              </p:ext>
            </p:extLst>
          </p:nvPr>
        </p:nvGraphicFramePr>
        <p:xfrm>
          <a:off x="-1" y="1206822"/>
          <a:ext cx="12191999" cy="5592972"/>
        </p:xfrm>
        <a:graphic>
          <a:graphicData uri="http://schemas.openxmlformats.org/drawingml/2006/table">
            <a:tbl>
              <a:tblPr/>
              <a:tblGrid>
                <a:gridCol w="3839549">
                  <a:extLst>
                    <a:ext uri="{9D8B030D-6E8A-4147-A177-3AD203B41FA5}">
                      <a16:colId xmlns:a16="http://schemas.microsoft.com/office/drawing/2014/main" val="2980559413"/>
                    </a:ext>
                  </a:extLst>
                </a:gridCol>
                <a:gridCol w="4154735">
                  <a:extLst>
                    <a:ext uri="{9D8B030D-6E8A-4147-A177-3AD203B41FA5}">
                      <a16:colId xmlns:a16="http://schemas.microsoft.com/office/drawing/2014/main" val="906199531"/>
                    </a:ext>
                  </a:extLst>
                </a:gridCol>
                <a:gridCol w="4197715">
                  <a:extLst>
                    <a:ext uri="{9D8B030D-6E8A-4147-A177-3AD203B41FA5}">
                      <a16:colId xmlns:a16="http://schemas.microsoft.com/office/drawing/2014/main" val="1958305493"/>
                    </a:ext>
                  </a:extLst>
                </a:gridCol>
              </a:tblGrid>
              <a:tr h="902660">
                <a:tc>
                  <a:txBody>
                    <a:bodyPr/>
                    <a:lstStyle/>
                    <a:p>
                      <a:pPr algn="l" fontAlgn="t"/>
                      <a:r>
                        <a:rPr lang="en-US" sz="2800" b="1" dirty="0">
                          <a:effectLst/>
                        </a:rPr>
                        <a:t>Physiological Modality</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tc>
                  <a:txBody>
                    <a:bodyPr/>
                    <a:lstStyle/>
                    <a:p>
                      <a:pPr algn="l" fontAlgn="t"/>
                      <a:r>
                        <a:rPr lang="en-US" sz="2800" b="1" dirty="0">
                          <a:effectLst/>
                        </a:rPr>
                        <a:t>Behavioral Modality</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tc>
                  <a:txBody>
                    <a:bodyPr/>
                    <a:lstStyle/>
                    <a:p>
                      <a:pPr algn="l" fontAlgn="t"/>
                      <a:r>
                        <a:rPr lang="en-US" sz="2800" b="1" dirty="0">
                          <a:effectLst/>
                        </a:rPr>
                        <a:t>Combination of Both Modalities</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extLst>
                  <a:ext uri="{0D108BD9-81ED-4DB2-BD59-A6C34878D82A}">
                    <a16:rowId xmlns:a16="http://schemas.microsoft.com/office/drawing/2014/main" val="3333085386"/>
                  </a:ext>
                </a:extLst>
              </a:tr>
              <a:tr h="1244900">
                <a:tc>
                  <a:txBody>
                    <a:bodyPr/>
                    <a:lstStyle/>
                    <a:p>
                      <a:pPr algn="l" fontAlgn="t">
                        <a:lnSpc>
                          <a:spcPct val="150000"/>
                        </a:lnSpc>
                      </a:pPr>
                      <a:r>
                        <a:rPr lang="en-US" sz="1800" dirty="0">
                          <a:effectLst/>
                        </a:rPr>
                        <a:t>This modality pertains to the shape and size of the body.</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effectLst/>
                        </a:rPr>
                        <a:t>This modality is related to change in human behavior over time.</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effectLst/>
                        </a:rPr>
                        <a:t>This modality includes both traits, where the traits are depending upon physical as well as behavioral changes.</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4237084282"/>
                  </a:ext>
                </a:extLst>
              </a:tr>
              <a:tr h="3283395">
                <a:tc>
                  <a:txBody>
                    <a:bodyPr/>
                    <a:lstStyle/>
                    <a:p>
                      <a:pPr algn="l" fontAlgn="t">
                        <a:lnSpc>
                          <a:spcPct val="150000"/>
                        </a:lnSpc>
                      </a:pPr>
                      <a:r>
                        <a:rPr lang="en-US" sz="1800" dirty="0">
                          <a:solidFill>
                            <a:srgbClr val="000000"/>
                          </a:solidFill>
                          <a:effectLst/>
                        </a:rPr>
                        <a:t>For example −</a:t>
                      </a:r>
                    </a:p>
                    <a:p>
                      <a:pPr algn="l" fontAlgn="t">
                        <a:lnSpc>
                          <a:spcPct val="150000"/>
                        </a:lnSpc>
                        <a:buFont typeface="Arial" panose="020B0604020202020204" pitchFamily="34" charset="0"/>
                        <a:buChar char="•"/>
                      </a:pPr>
                      <a:r>
                        <a:rPr lang="en-US" sz="1800" dirty="0">
                          <a:solidFill>
                            <a:srgbClr val="000000"/>
                          </a:solidFill>
                          <a:effectLst/>
                        </a:rPr>
                        <a:t>Fingerprint Recognition</a:t>
                      </a:r>
                    </a:p>
                    <a:p>
                      <a:pPr algn="l" fontAlgn="t">
                        <a:lnSpc>
                          <a:spcPct val="150000"/>
                        </a:lnSpc>
                        <a:buFont typeface="Arial" panose="020B0604020202020204" pitchFamily="34" charset="0"/>
                        <a:buChar char="•"/>
                      </a:pPr>
                      <a:r>
                        <a:rPr lang="en-US" sz="1800" dirty="0">
                          <a:solidFill>
                            <a:srgbClr val="000000"/>
                          </a:solidFill>
                          <a:effectLst/>
                        </a:rPr>
                        <a:t>Hand Geometry Recognition system</a:t>
                      </a:r>
                    </a:p>
                    <a:p>
                      <a:pPr algn="l" fontAlgn="t">
                        <a:lnSpc>
                          <a:spcPct val="150000"/>
                        </a:lnSpc>
                        <a:buFont typeface="Arial" panose="020B0604020202020204" pitchFamily="34" charset="0"/>
                        <a:buChar char="•"/>
                      </a:pPr>
                      <a:r>
                        <a:rPr lang="en-US" sz="1800" dirty="0">
                          <a:solidFill>
                            <a:srgbClr val="000000"/>
                          </a:solidFill>
                          <a:effectLst/>
                        </a:rPr>
                        <a:t>Facial Recognition System</a:t>
                      </a:r>
                    </a:p>
                    <a:p>
                      <a:pPr algn="l" fontAlgn="t">
                        <a:lnSpc>
                          <a:spcPct val="150000"/>
                        </a:lnSpc>
                        <a:buFont typeface="Arial" panose="020B0604020202020204" pitchFamily="34" charset="0"/>
                        <a:buChar char="•"/>
                      </a:pPr>
                      <a:r>
                        <a:rPr lang="en-US" sz="1800" dirty="0">
                          <a:solidFill>
                            <a:srgbClr val="000000"/>
                          </a:solidFill>
                          <a:effectLst/>
                        </a:rPr>
                        <a:t>Iris Recognition System</a:t>
                      </a:r>
                    </a:p>
                    <a:p>
                      <a:pPr algn="l" fontAlgn="t">
                        <a:lnSpc>
                          <a:spcPct val="150000"/>
                        </a:lnSpc>
                        <a:buFont typeface="Arial" panose="020B0604020202020204" pitchFamily="34" charset="0"/>
                        <a:buChar char="•"/>
                      </a:pPr>
                      <a:r>
                        <a:rPr lang="en-US" sz="1800" dirty="0">
                          <a:solidFill>
                            <a:srgbClr val="000000"/>
                          </a:solidFill>
                          <a:effectLst/>
                        </a:rPr>
                        <a:t>Hand Geometry Recognition System</a:t>
                      </a:r>
                    </a:p>
                    <a:p>
                      <a:pPr algn="l" fontAlgn="t">
                        <a:lnSpc>
                          <a:spcPct val="150000"/>
                        </a:lnSpc>
                        <a:buFont typeface="Arial" panose="020B0604020202020204" pitchFamily="34" charset="0"/>
                        <a:buChar char="•"/>
                      </a:pPr>
                      <a:r>
                        <a:rPr lang="en-US" sz="1800" dirty="0">
                          <a:solidFill>
                            <a:srgbClr val="000000"/>
                          </a:solidFill>
                          <a:effectLst/>
                        </a:rPr>
                        <a:t>Retinal Scanning System</a:t>
                      </a:r>
                    </a:p>
                    <a:p>
                      <a:pPr algn="l" fontAlgn="t">
                        <a:lnSpc>
                          <a:spcPct val="150000"/>
                        </a:lnSpc>
                        <a:buFont typeface="Arial" panose="020B0604020202020204" pitchFamily="34" charset="0"/>
                        <a:buChar char="•"/>
                      </a:pPr>
                      <a:r>
                        <a:rPr lang="en-US" sz="1800" dirty="0">
                          <a:solidFill>
                            <a:srgbClr val="000000"/>
                          </a:solidFill>
                          <a:effectLst/>
                        </a:rPr>
                        <a:t>DNA Recognition System</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solidFill>
                            <a:srgbClr val="000000"/>
                          </a:solidFill>
                          <a:effectLst/>
                        </a:rPr>
                        <a:t>For example −</a:t>
                      </a:r>
                    </a:p>
                    <a:p>
                      <a:pPr algn="l" fontAlgn="t">
                        <a:lnSpc>
                          <a:spcPct val="150000"/>
                        </a:lnSpc>
                        <a:buFont typeface="Arial" panose="020B0604020202020204" pitchFamily="34" charset="0"/>
                        <a:buChar char="•"/>
                      </a:pPr>
                      <a:r>
                        <a:rPr lang="en-US" sz="1800" dirty="0">
                          <a:solidFill>
                            <a:srgbClr val="000000"/>
                          </a:solidFill>
                          <a:effectLst/>
                        </a:rPr>
                        <a:t>Gait (the way one walks)</a:t>
                      </a:r>
                    </a:p>
                    <a:p>
                      <a:pPr algn="l" fontAlgn="t">
                        <a:lnSpc>
                          <a:spcPct val="150000"/>
                        </a:lnSpc>
                        <a:buFont typeface="Arial" panose="020B0604020202020204" pitchFamily="34" charset="0"/>
                        <a:buChar char="•"/>
                      </a:pPr>
                      <a:r>
                        <a:rPr lang="en-US" sz="1800" dirty="0">
                          <a:solidFill>
                            <a:srgbClr val="000000"/>
                          </a:solidFill>
                          <a:effectLst/>
                        </a:rPr>
                        <a:t>Rhythm of typing keys</a:t>
                      </a:r>
                    </a:p>
                    <a:p>
                      <a:pPr algn="l" fontAlgn="t">
                        <a:lnSpc>
                          <a:spcPct val="150000"/>
                        </a:lnSpc>
                        <a:buFont typeface="Arial" panose="020B0604020202020204" pitchFamily="34" charset="0"/>
                        <a:buChar char="•"/>
                      </a:pPr>
                      <a:r>
                        <a:rPr lang="en-US" sz="1800" dirty="0">
                          <a:solidFill>
                            <a:srgbClr val="000000"/>
                          </a:solidFill>
                          <a:effectLst/>
                        </a:rPr>
                        <a:t>Signature</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solidFill>
                            <a:srgbClr val="000000"/>
                          </a:solidFill>
                          <a:effectLst/>
                        </a:rPr>
                        <a:t>For example −</a:t>
                      </a:r>
                    </a:p>
                    <a:p>
                      <a:pPr algn="l" fontAlgn="t">
                        <a:lnSpc>
                          <a:spcPct val="150000"/>
                        </a:lnSpc>
                      </a:pPr>
                      <a:r>
                        <a:rPr lang="en-US" sz="1800" dirty="0">
                          <a:solidFill>
                            <a:srgbClr val="000000"/>
                          </a:solidFill>
                          <a:effectLst/>
                        </a:rPr>
                        <a:t>Voice Recognition</a:t>
                      </a:r>
                    </a:p>
                    <a:p>
                      <a:pPr algn="l" fontAlgn="t">
                        <a:lnSpc>
                          <a:spcPct val="150000"/>
                        </a:lnSpc>
                      </a:pPr>
                      <a:r>
                        <a:rPr lang="en-US" sz="1800" dirty="0">
                          <a:solidFill>
                            <a:srgbClr val="000000"/>
                          </a:solidFill>
                          <a:effectLst/>
                        </a:rPr>
                        <a:t>It depends on health, size, and shape of vocal cord, nasal cavities, mouth cavity, shape of lips, etc., and the emotional status, age, illness (behavior) of a person.</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475393732"/>
                  </a:ext>
                </a:extLst>
              </a:tr>
            </a:tbl>
          </a:graphicData>
        </a:graphic>
      </p:graphicFrame>
      <p:sp>
        <p:nvSpPr>
          <p:cNvPr id="5" name="Title 1">
            <a:extLst>
              <a:ext uri="{FF2B5EF4-FFF2-40B4-BE49-F238E27FC236}">
                <a16:creationId xmlns:a16="http://schemas.microsoft.com/office/drawing/2014/main" id="{92C3C47F-6B57-0127-1C69-96E8F2C0A8CE}"/>
              </a:ext>
            </a:extLst>
          </p:cNvPr>
          <p:cNvSpPr>
            <a:spLocks noGrp="1"/>
          </p:cNvSpPr>
          <p:nvPr>
            <p:ph type="title"/>
          </p:nvPr>
        </p:nvSpPr>
        <p:spPr>
          <a:xfrm>
            <a:off x="1" y="1"/>
            <a:ext cx="12191999" cy="1206821"/>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Cont.…</a:t>
            </a:r>
          </a:p>
        </p:txBody>
      </p:sp>
    </p:spTree>
    <p:extLst>
      <p:ext uri="{BB962C8B-B14F-4D97-AF65-F5344CB8AC3E}">
        <p14:creationId xmlns:p14="http://schemas.microsoft.com/office/powerpoint/2010/main" val="3207127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D2D786F-D216-5C32-0A12-1CF90FB92205}"/>
              </a:ext>
            </a:extLst>
          </p:cNvPr>
          <p:cNvGraphicFramePr>
            <a:graphicFrameLocks noGrp="1"/>
          </p:cNvGraphicFramePr>
          <p:nvPr/>
        </p:nvGraphicFramePr>
        <p:xfrm>
          <a:off x="-1" y="1206822"/>
          <a:ext cx="12191999" cy="5592972"/>
        </p:xfrm>
        <a:graphic>
          <a:graphicData uri="http://schemas.openxmlformats.org/drawingml/2006/table">
            <a:tbl>
              <a:tblPr/>
              <a:tblGrid>
                <a:gridCol w="3839549">
                  <a:extLst>
                    <a:ext uri="{9D8B030D-6E8A-4147-A177-3AD203B41FA5}">
                      <a16:colId xmlns:a16="http://schemas.microsoft.com/office/drawing/2014/main" val="2980559413"/>
                    </a:ext>
                  </a:extLst>
                </a:gridCol>
                <a:gridCol w="4154735">
                  <a:extLst>
                    <a:ext uri="{9D8B030D-6E8A-4147-A177-3AD203B41FA5}">
                      <a16:colId xmlns:a16="http://schemas.microsoft.com/office/drawing/2014/main" val="906199531"/>
                    </a:ext>
                  </a:extLst>
                </a:gridCol>
                <a:gridCol w="4197715">
                  <a:extLst>
                    <a:ext uri="{9D8B030D-6E8A-4147-A177-3AD203B41FA5}">
                      <a16:colId xmlns:a16="http://schemas.microsoft.com/office/drawing/2014/main" val="1958305493"/>
                    </a:ext>
                  </a:extLst>
                </a:gridCol>
              </a:tblGrid>
              <a:tr h="902660">
                <a:tc>
                  <a:txBody>
                    <a:bodyPr/>
                    <a:lstStyle/>
                    <a:p>
                      <a:pPr algn="l" fontAlgn="t"/>
                      <a:r>
                        <a:rPr lang="en-US" sz="2800" b="1" dirty="0">
                          <a:effectLst/>
                        </a:rPr>
                        <a:t>Physiological Modality</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tc>
                  <a:txBody>
                    <a:bodyPr/>
                    <a:lstStyle/>
                    <a:p>
                      <a:pPr algn="l" fontAlgn="t"/>
                      <a:r>
                        <a:rPr lang="en-US" sz="2800" b="1" dirty="0">
                          <a:effectLst/>
                        </a:rPr>
                        <a:t>Behavioral Modality</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tc>
                  <a:txBody>
                    <a:bodyPr/>
                    <a:lstStyle/>
                    <a:p>
                      <a:pPr algn="l" fontAlgn="t"/>
                      <a:r>
                        <a:rPr lang="en-US" sz="2800" b="1" dirty="0">
                          <a:effectLst/>
                        </a:rPr>
                        <a:t>Combination of Both Modalities</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EEEEE"/>
                    </a:solidFill>
                  </a:tcPr>
                </a:tc>
                <a:extLst>
                  <a:ext uri="{0D108BD9-81ED-4DB2-BD59-A6C34878D82A}">
                    <a16:rowId xmlns:a16="http://schemas.microsoft.com/office/drawing/2014/main" val="3333085386"/>
                  </a:ext>
                </a:extLst>
              </a:tr>
              <a:tr h="1244900">
                <a:tc>
                  <a:txBody>
                    <a:bodyPr/>
                    <a:lstStyle/>
                    <a:p>
                      <a:pPr algn="l" fontAlgn="t">
                        <a:lnSpc>
                          <a:spcPct val="150000"/>
                        </a:lnSpc>
                      </a:pPr>
                      <a:r>
                        <a:rPr lang="en-US" sz="1800" dirty="0">
                          <a:effectLst/>
                        </a:rPr>
                        <a:t>This modality pertains to the shape and size of the body.</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effectLst/>
                        </a:rPr>
                        <a:t>This modality is related to change in human behavior over time.</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effectLst/>
                        </a:rPr>
                        <a:t>This modality includes both traits, where the traits are depending upon physical as well as behavioral changes.</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4237084282"/>
                  </a:ext>
                </a:extLst>
              </a:tr>
              <a:tr h="3283395">
                <a:tc>
                  <a:txBody>
                    <a:bodyPr/>
                    <a:lstStyle/>
                    <a:p>
                      <a:pPr algn="l" fontAlgn="t">
                        <a:lnSpc>
                          <a:spcPct val="150000"/>
                        </a:lnSpc>
                      </a:pPr>
                      <a:r>
                        <a:rPr lang="en-US" sz="1800" dirty="0">
                          <a:solidFill>
                            <a:srgbClr val="000000"/>
                          </a:solidFill>
                          <a:effectLst/>
                        </a:rPr>
                        <a:t>For example −</a:t>
                      </a:r>
                    </a:p>
                    <a:p>
                      <a:pPr algn="l" fontAlgn="t">
                        <a:lnSpc>
                          <a:spcPct val="150000"/>
                        </a:lnSpc>
                        <a:buFont typeface="Arial" panose="020B0604020202020204" pitchFamily="34" charset="0"/>
                        <a:buChar char="•"/>
                      </a:pPr>
                      <a:r>
                        <a:rPr lang="en-US" sz="1800" dirty="0">
                          <a:solidFill>
                            <a:srgbClr val="000000"/>
                          </a:solidFill>
                          <a:effectLst/>
                        </a:rPr>
                        <a:t>Fingerprint Recognition</a:t>
                      </a:r>
                    </a:p>
                    <a:p>
                      <a:pPr algn="l" fontAlgn="t">
                        <a:lnSpc>
                          <a:spcPct val="150000"/>
                        </a:lnSpc>
                        <a:buFont typeface="Arial" panose="020B0604020202020204" pitchFamily="34" charset="0"/>
                        <a:buChar char="•"/>
                      </a:pPr>
                      <a:r>
                        <a:rPr lang="en-US" sz="1800" dirty="0">
                          <a:solidFill>
                            <a:srgbClr val="000000"/>
                          </a:solidFill>
                          <a:effectLst/>
                        </a:rPr>
                        <a:t>Hand Geometry Recognition system</a:t>
                      </a:r>
                    </a:p>
                    <a:p>
                      <a:pPr algn="l" fontAlgn="t">
                        <a:lnSpc>
                          <a:spcPct val="150000"/>
                        </a:lnSpc>
                        <a:buFont typeface="Arial" panose="020B0604020202020204" pitchFamily="34" charset="0"/>
                        <a:buChar char="•"/>
                      </a:pPr>
                      <a:r>
                        <a:rPr lang="en-US" sz="1800" dirty="0">
                          <a:solidFill>
                            <a:srgbClr val="000000"/>
                          </a:solidFill>
                          <a:effectLst/>
                        </a:rPr>
                        <a:t>Facial Recognition System</a:t>
                      </a:r>
                    </a:p>
                    <a:p>
                      <a:pPr algn="l" fontAlgn="t">
                        <a:lnSpc>
                          <a:spcPct val="150000"/>
                        </a:lnSpc>
                        <a:buFont typeface="Arial" panose="020B0604020202020204" pitchFamily="34" charset="0"/>
                        <a:buChar char="•"/>
                      </a:pPr>
                      <a:r>
                        <a:rPr lang="en-US" sz="1800" dirty="0">
                          <a:solidFill>
                            <a:srgbClr val="000000"/>
                          </a:solidFill>
                          <a:effectLst/>
                        </a:rPr>
                        <a:t>Iris Recognition System</a:t>
                      </a:r>
                    </a:p>
                    <a:p>
                      <a:pPr algn="l" fontAlgn="t">
                        <a:lnSpc>
                          <a:spcPct val="150000"/>
                        </a:lnSpc>
                        <a:buFont typeface="Arial" panose="020B0604020202020204" pitchFamily="34" charset="0"/>
                        <a:buChar char="•"/>
                      </a:pPr>
                      <a:r>
                        <a:rPr lang="en-US" sz="1800" dirty="0">
                          <a:solidFill>
                            <a:srgbClr val="000000"/>
                          </a:solidFill>
                          <a:effectLst/>
                        </a:rPr>
                        <a:t>Hand Geometry Recognition System</a:t>
                      </a:r>
                    </a:p>
                    <a:p>
                      <a:pPr algn="l" fontAlgn="t">
                        <a:lnSpc>
                          <a:spcPct val="150000"/>
                        </a:lnSpc>
                        <a:buFont typeface="Arial" panose="020B0604020202020204" pitchFamily="34" charset="0"/>
                        <a:buChar char="•"/>
                      </a:pPr>
                      <a:r>
                        <a:rPr lang="en-US" sz="1800" dirty="0">
                          <a:solidFill>
                            <a:srgbClr val="000000"/>
                          </a:solidFill>
                          <a:effectLst/>
                        </a:rPr>
                        <a:t>Retinal Scanning System</a:t>
                      </a:r>
                    </a:p>
                    <a:p>
                      <a:pPr algn="l" fontAlgn="t">
                        <a:lnSpc>
                          <a:spcPct val="150000"/>
                        </a:lnSpc>
                        <a:buFont typeface="Arial" panose="020B0604020202020204" pitchFamily="34" charset="0"/>
                        <a:buChar char="•"/>
                      </a:pPr>
                      <a:r>
                        <a:rPr lang="en-US" sz="1800" dirty="0">
                          <a:solidFill>
                            <a:srgbClr val="000000"/>
                          </a:solidFill>
                          <a:effectLst/>
                        </a:rPr>
                        <a:t>DNA Recognition System</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solidFill>
                            <a:srgbClr val="000000"/>
                          </a:solidFill>
                          <a:effectLst/>
                        </a:rPr>
                        <a:t>For example −</a:t>
                      </a:r>
                    </a:p>
                    <a:p>
                      <a:pPr algn="l" fontAlgn="t">
                        <a:lnSpc>
                          <a:spcPct val="150000"/>
                        </a:lnSpc>
                        <a:buFont typeface="Arial" panose="020B0604020202020204" pitchFamily="34" charset="0"/>
                        <a:buChar char="•"/>
                      </a:pPr>
                      <a:r>
                        <a:rPr lang="en-US" sz="1800" dirty="0">
                          <a:solidFill>
                            <a:srgbClr val="000000"/>
                          </a:solidFill>
                          <a:effectLst/>
                        </a:rPr>
                        <a:t>Gait (the way one walks)</a:t>
                      </a:r>
                    </a:p>
                    <a:p>
                      <a:pPr algn="l" fontAlgn="t">
                        <a:lnSpc>
                          <a:spcPct val="150000"/>
                        </a:lnSpc>
                        <a:buFont typeface="Arial" panose="020B0604020202020204" pitchFamily="34" charset="0"/>
                        <a:buChar char="•"/>
                      </a:pPr>
                      <a:r>
                        <a:rPr lang="en-US" sz="1800" dirty="0">
                          <a:solidFill>
                            <a:srgbClr val="000000"/>
                          </a:solidFill>
                          <a:effectLst/>
                        </a:rPr>
                        <a:t>Rhythm of typing keys</a:t>
                      </a:r>
                    </a:p>
                    <a:p>
                      <a:pPr algn="l" fontAlgn="t">
                        <a:lnSpc>
                          <a:spcPct val="150000"/>
                        </a:lnSpc>
                        <a:buFont typeface="Arial" panose="020B0604020202020204" pitchFamily="34" charset="0"/>
                        <a:buChar char="•"/>
                      </a:pPr>
                      <a:r>
                        <a:rPr lang="en-US" sz="1800" dirty="0">
                          <a:solidFill>
                            <a:srgbClr val="000000"/>
                          </a:solidFill>
                          <a:effectLst/>
                        </a:rPr>
                        <a:t>Signature</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lnSpc>
                          <a:spcPct val="150000"/>
                        </a:lnSpc>
                      </a:pPr>
                      <a:r>
                        <a:rPr lang="en-US" sz="1800" dirty="0">
                          <a:solidFill>
                            <a:srgbClr val="000000"/>
                          </a:solidFill>
                          <a:effectLst/>
                        </a:rPr>
                        <a:t>For example −</a:t>
                      </a:r>
                    </a:p>
                    <a:p>
                      <a:pPr algn="l" fontAlgn="t">
                        <a:lnSpc>
                          <a:spcPct val="150000"/>
                        </a:lnSpc>
                      </a:pPr>
                      <a:r>
                        <a:rPr lang="en-US" sz="1800" dirty="0">
                          <a:solidFill>
                            <a:srgbClr val="000000"/>
                          </a:solidFill>
                          <a:effectLst/>
                        </a:rPr>
                        <a:t>Voice Recognition</a:t>
                      </a:r>
                    </a:p>
                    <a:p>
                      <a:pPr algn="l" fontAlgn="t">
                        <a:lnSpc>
                          <a:spcPct val="150000"/>
                        </a:lnSpc>
                      </a:pPr>
                      <a:r>
                        <a:rPr lang="en-US" sz="1800" dirty="0">
                          <a:solidFill>
                            <a:srgbClr val="000000"/>
                          </a:solidFill>
                          <a:effectLst/>
                        </a:rPr>
                        <a:t>It depends on health, size, and shape of vocal cord, nasal cavities, mouth cavity, shape of lips, etc., and the emotional status, age, illness (behavior) of a person.</a:t>
                      </a:r>
                    </a:p>
                  </a:txBody>
                  <a:tcPr marL="35542" marR="35542" marT="35542" marB="35542">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475393732"/>
                  </a:ext>
                </a:extLst>
              </a:tr>
            </a:tbl>
          </a:graphicData>
        </a:graphic>
      </p:graphicFrame>
      <p:sp>
        <p:nvSpPr>
          <p:cNvPr id="5" name="Title 1">
            <a:extLst>
              <a:ext uri="{FF2B5EF4-FFF2-40B4-BE49-F238E27FC236}">
                <a16:creationId xmlns:a16="http://schemas.microsoft.com/office/drawing/2014/main" id="{92C3C47F-6B57-0127-1C69-96E8F2C0A8CE}"/>
              </a:ext>
            </a:extLst>
          </p:cNvPr>
          <p:cNvSpPr>
            <a:spLocks noGrp="1"/>
          </p:cNvSpPr>
          <p:nvPr>
            <p:ph type="title"/>
          </p:nvPr>
        </p:nvSpPr>
        <p:spPr>
          <a:xfrm>
            <a:off x="1" y="1"/>
            <a:ext cx="12191999" cy="1206821"/>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Cont.…</a:t>
            </a:r>
          </a:p>
        </p:txBody>
      </p:sp>
    </p:spTree>
    <p:extLst>
      <p:ext uri="{BB962C8B-B14F-4D97-AF65-F5344CB8AC3E}">
        <p14:creationId xmlns:p14="http://schemas.microsoft.com/office/powerpoint/2010/main" val="1925923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64234" y="1252025"/>
            <a:ext cx="11099408" cy="5500467"/>
          </a:xfrm>
        </p:spPr>
        <p:txBody>
          <a:bodyPr>
            <a:normAutofit/>
          </a:bodyPr>
          <a:lstStyle/>
          <a:p>
            <a:pPr algn="just">
              <a:lnSpc>
                <a:spcPct val="170000"/>
              </a:lnSpc>
            </a:pPr>
            <a:r>
              <a:rPr lang="en-US" sz="2800" dirty="0">
                <a:latin typeface="Times New Roman" panose="02020603050405020304" pitchFamily="18" charset="0"/>
                <a:cs typeface="Times New Roman" panose="02020603050405020304" pitchFamily="18" charset="0"/>
              </a:rPr>
              <a:t>It is the most known and widely used biometrics solution to authenticate people on biometric systems. </a:t>
            </a:r>
          </a:p>
          <a:p>
            <a:pPr algn="just">
              <a:lnSpc>
                <a:spcPct val="170000"/>
              </a:lnSpc>
            </a:pPr>
            <a:r>
              <a:rPr lang="en-US" sz="2800" dirty="0">
                <a:latin typeface="Times New Roman" panose="02020603050405020304" pitchFamily="18" charset="0"/>
                <a:cs typeface="Times New Roman" panose="02020603050405020304" pitchFamily="18" charset="0"/>
              </a:rPr>
              <a:t>It identifies individuals based on the unique patterns of ridges and valleys present on their fingertips. </a:t>
            </a:r>
          </a:p>
          <a:p>
            <a:pPr algn="just">
              <a:lnSpc>
                <a:spcPct val="170000"/>
              </a:lnSpc>
            </a:pPr>
            <a:r>
              <a:rPr lang="en-US" sz="2800" dirty="0">
                <a:latin typeface="Times New Roman" panose="02020603050405020304" pitchFamily="18" charset="0"/>
                <a:cs typeface="Times New Roman" panose="02020603050405020304" pitchFamily="18" charset="0"/>
              </a:rPr>
              <a:t>This method leverages the distinctiveness of fingerprints, which remain largely unchanged throughout a person's lifetime, making it a reliable and secure biometric modality.</a:t>
            </a:r>
          </a:p>
          <a:p>
            <a:pPr algn="just">
              <a:lnSpc>
                <a:spcPct val="170000"/>
              </a:lnSpc>
            </a:pPr>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252024"/>
          </a:xfrm>
          <a:solidFill>
            <a:schemeClr val="tx1"/>
          </a:solidFill>
        </p:spPr>
        <p:txBody>
          <a:bodyPr>
            <a:normAutofit/>
          </a:bodyPr>
          <a:lstStyle/>
          <a:p>
            <a:pPr>
              <a:defRPr/>
            </a:pPr>
            <a:r>
              <a:rPr lang="en-US" sz="5400" dirty="0">
                <a:solidFill>
                  <a:srgbClr val="FFFF00"/>
                </a:solidFill>
              </a:rPr>
              <a:t> FINGERPRINTS</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106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C84EA9-DF95-4329-889E-E8065CBF6C97}"/>
              </a:ext>
            </a:extLst>
          </p:cNvPr>
          <p:cNvSpPr>
            <a:spLocks noGrp="1"/>
          </p:cNvSpPr>
          <p:nvPr>
            <p:ph idx="1"/>
          </p:nvPr>
        </p:nvSpPr>
        <p:spPr>
          <a:xfrm>
            <a:off x="0" y="1122219"/>
            <a:ext cx="12056012" cy="5616206"/>
          </a:xfrm>
        </p:spPr>
        <p:txBody>
          <a:bodyPr>
            <a:normAutofit lnSpcReduction="10000"/>
          </a:bodyPr>
          <a:lstStyle/>
          <a:p>
            <a:pPr algn="just">
              <a:lnSpc>
                <a:spcPct val="170000"/>
              </a:lnSpc>
            </a:pPr>
            <a:r>
              <a:rPr lang="en-US" dirty="0"/>
              <a:t>Every person has a unique fingerprint which is composed of </a:t>
            </a:r>
            <a:r>
              <a:rPr lang="en-US" b="1" dirty="0"/>
              <a:t>ridges, grooves, and direction of the lines</a:t>
            </a:r>
            <a:r>
              <a:rPr lang="en-US" dirty="0"/>
              <a:t>. There are three basic patterns of ridges namely, </a:t>
            </a:r>
            <a:r>
              <a:rPr lang="en-US" b="1" dirty="0"/>
              <a:t>arch, loop</a:t>
            </a:r>
            <a:r>
              <a:rPr lang="en-US" dirty="0"/>
              <a:t>, and </a:t>
            </a:r>
            <a:r>
              <a:rPr lang="en-US" b="1" dirty="0"/>
              <a:t>whorl</a:t>
            </a:r>
            <a:r>
              <a:rPr lang="en-US" dirty="0"/>
              <a:t>. The uniqueness of fingerprint is determined by these features as well as </a:t>
            </a:r>
            <a:r>
              <a:rPr lang="en-US" b="1" dirty="0"/>
              <a:t>minutiae features</a:t>
            </a:r>
            <a:r>
              <a:rPr lang="en-US" dirty="0"/>
              <a:t> such as bifurcation and spots (ridge endings).</a:t>
            </a:r>
          </a:p>
        </p:txBody>
      </p:sp>
      <p:sp>
        <p:nvSpPr>
          <p:cNvPr id="8" name="Title 1">
            <a:extLst>
              <a:ext uri="{FF2B5EF4-FFF2-40B4-BE49-F238E27FC236}">
                <a16:creationId xmlns:a16="http://schemas.microsoft.com/office/drawing/2014/main" id="{9A2CA9DE-5984-D1B8-A9E8-E81088C520A9}"/>
              </a:ext>
            </a:extLst>
          </p:cNvPr>
          <p:cNvSpPr>
            <a:spLocks noGrp="1"/>
          </p:cNvSpPr>
          <p:nvPr>
            <p:ph type="title"/>
          </p:nvPr>
        </p:nvSpPr>
        <p:spPr>
          <a:xfrm>
            <a:off x="1" y="1"/>
            <a:ext cx="12191999" cy="1122218"/>
          </a:xfrm>
          <a:solidFill>
            <a:schemeClr val="tx1"/>
          </a:solidFill>
        </p:spPr>
        <p:txBody>
          <a:bodyPr>
            <a:normAutofit/>
          </a:body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183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551709"/>
            <a:ext cx="11493305" cy="4757651"/>
          </a:xfrm>
        </p:spPr>
        <p:txBody>
          <a:bodyPr>
            <a:normAutofit fontScale="92500"/>
          </a:bodyPr>
          <a:lstStyle/>
          <a:p>
            <a:pPr>
              <a:lnSpc>
                <a:spcPct val="120000"/>
              </a:lnSpc>
            </a:pPr>
            <a:r>
              <a:rPr lang="en-US" sz="3600" dirty="0">
                <a:latin typeface="Times New Roman" panose="02020603050405020304" pitchFamily="18" charset="0"/>
                <a:cs typeface="Times New Roman" panose="02020603050405020304" pitchFamily="18" charset="0"/>
              </a:rPr>
              <a:t>Fingerprint patterns are the unique configurations of ridges and valleys found on a person's fingertips. These patterns are used in fingerprint recognition systems to identify individuals. </a:t>
            </a:r>
            <a:r>
              <a:rPr lang="en-US" sz="3600" dirty="0">
                <a:solidFill>
                  <a:srgbClr val="FF0000"/>
                </a:solidFill>
                <a:latin typeface="Times New Roman" panose="02020603050405020304" pitchFamily="18" charset="0"/>
                <a:cs typeface="Times New Roman" panose="02020603050405020304" pitchFamily="18" charset="0"/>
              </a:rPr>
              <a:t>There are three primary types of fingerprint patterns</a:t>
            </a:r>
          </a:p>
          <a:p>
            <a:pPr marL="857250" indent="-857250">
              <a:buFont typeface="+mj-lt"/>
              <a:buAutoNum type="romanLcPeriod"/>
            </a:pPr>
            <a:r>
              <a:rPr lang="en-US" sz="3600" b="1" dirty="0">
                <a:latin typeface="Times New Roman" panose="02020603050405020304" pitchFamily="18" charset="0"/>
                <a:cs typeface="Times New Roman" panose="02020603050405020304" pitchFamily="18" charset="0"/>
              </a:rPr>
              <a:t>Arch Pattern</a:t>
            </a:r>
          </a:p>
          <a:p>
            <a:pPr>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Overview</a:t>
            </a:r>
            <a:r>
              <a:rPr lang="en-US" sz="3600" dirty="0">
                <a:latin typeface="Times New Roman" panose="02020603050405020304" pitchFamily="18" charset="0"/>
                <a:cs typeface="Times New Roman" panose="02020603050405020304" pitchFamily="18" charset="0"/>
              </a:rPr>
              <a:t>: Arch patterns are the simplest and least common type of fingerprint pattern, appearing in about 5% of the population.</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Fingerprint Patterns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6591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551709"/>
            <a:ext cx="11493305" cy="4757651"/>
          </a:xfrm>
        </p:spPr>
        <p:txBody>
          <a:bodyPr>
            <a:normAutofit fontScale="92500"/>
          </a:bodyPr>
          <a:lstStyle/>
          <a:p>
            <a:pPr>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Characteristics</a:t>
            </a:r>
            <a:r>
              <a:rPr lang="en-US" sz="3600" dirty="0">
                <a:latin typeface="Times New Roman" panose="02020603050405020304" pitchFamily="18" charset="0"/>
                <a:cs typeface="Times New Roman" panose="02020603050405020304" pitchFamily="18" charset="0"/>
              </a:rPr>
              <a:t>: Ridges flow from one side of the finger to the other without forming any significant loops or whorls.</a:t>
            </a:r>
          </a:p>
          <a:p>
            <a:pPr>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Subtypes</a:t>
            </a:r>
            <a:r>
              <a:rPr lang="en-US" sz="3600" dirty="0">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Plain Arch</a:t>
            </a:r>
            <a:r>
              <a:rPr lang="en-US" sz="3600" dirty="0">
                <a:latin typeface="Times New Roman" panose="02020603050405020304" pitchFamily="18" charset="0"/>
                <a:cs typeface="Times New Roman" panose="02020603050405020304" pitchFamily="18" charset="0"/>
              </a:rPr>
              <a:t>: The ridges enter from one side of the finger, rise slightly in the middle, and exit on the opposite side, creating a gentle wave-like appearance.</a:t>
            </a:r>
          </a:p>
          <a:p>
            <a:pPr>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Tented Arch</a:t>
            </a:r>
            <a:r>
              <a:rPr lang="en-US" sz="3600" dirty="0">
                <a:latin typeface="Times New Roman" panose="02020603050405020304" pitchFamily="18" charset="0"/>
                <a:cs typeface="Times New Roman" panose="02020603050405020304" pitchFamily="18" charset="0"/>
              </a:rPr>
              <a:t>: Similar to the plain arch, but with a more pronounced spike or angle in the center, resembling a tent.</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7555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551709"/>
            <a:ext cx="11755902" cy="4757651"/>
          </a:xfrm>
        </p:spPr>
        <p:txBody>
          <a:bodyPr>
            <a:normAutofit/>
          </a:bodyPr>
          <a:lstStyle/>
          <a:p>
            <a:pPr marL="0" indent="0">
              <a:buNone/>
            </a:pPr>
            <a:r>
              <a:rPr lang="en-US" b="1" dirty="0"/>
              <a:t>ii. Loop Pattern</a:t>
            </a:r>
          </a:p>
          <a:p>
            <a:pPr>
              <a:buFont typeface="Arial" panose="020B0604020202020204" pitchFamily="34" charset="0"/>
              <a:buChar char="•"/>
            </a:pPr>
            <a:r>
              <a:rPr lang="en-US" b="1" dirty="0"/>
              <a:t>Overview</a:t>
            </a:r>
            <a:r>
              <a:rPr lang="en-US" dirty="0"/>
              <a:t>: Loop patterns are the most common, occurring in about 60-70% of the population.</a:t>
            </a:r>
          </a:p>
          <a:p>
            <a:pPr>
              <a:buFont typeface="Arial" panose="020B0604020202020204" pitchFamily="34" charset="0"/>
              <a:buChar char="•"/>
            </a:pPr>
            <a:r>
              <a:rPr lang="en-US" b="1" dirty="0"/>
              <a:t>Characteristics</a:t>
            </a:r>
            <a:r>
              <a:rPr lang="en-US" dirty="0"/>
              <a:t>: The ridges enter from one side of the finger, curve around, and exit on the same side. Loops always have at least one </a:t>
            </a:r>
            <a:r>
              <a:rPr lang="en-US" b="1" dirty="0"/>
              <a:t>delta</a:t>
            </a:r>
            <a:r>
              <a:rPr lang="en-US" dirty="0"/>
              <a:t> (a triangular region where ridge patterns diverge).</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9207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252025"/>
            <a:ext cx="11493305" cy="5057335"/>
          </a:xfrm>
        </p:spPr>
        <p:txBody>
          <a:bodyPr>
            <a:normAutofit/>
          </a:bodyPr>
          <a:lstStyle/>
          <a:p>
            <a:pPr>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Subtypes</a:t>
            </a:r>
            <a:r>
              <a:rPr lang="en-US" sz="3600" dirty="0">
                <a:latin typeface="Times New Roman" panose="02020603050405020304" pitchFamily="18" charset="0"/>
                <a:cs typeface="Times New Roman" panose="02020603050405020304" pitchFamily="18" charset="0"/>
              </a:rPr>
              <a:t>:</a:t>
            </a:r>
          </a:p>
          <a:p>
            <a:pPr marL="742950" lvl="1" indent="-285750">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Ulnar Loop</a:t>
            </a:r>
            <a:r>
              <a:rPr lang="en-US" sz="3600" dirty="0">
                <a:latin typeface="Times New Roman" panose="02020603050405020304" pitchFamily="18" charset="0"/>
                <a:cs typeface="Times New Roman" panose="02020603050405020304" pitchFamily="18" charset="0"/>
              </a:rPr>
              <a:t>: The ridges flow toward the little finger (ulna bone side). If looking at a right hand, the ridges loop toward the right, and for the left hand, they loop toward the left.</a:t>
            </a:r>
          </a:p>
          <a:p>
            <a:pPr marL="742950" lvl="1" indent="-285750">
              <a:buFont typeface="Arial" panose="020B0604020202020204" pitchFamily="34" charset="0"/>
              <a:buChar char="•"/>
            </a:pPr>
            <a:r>
              <a:rPr lang="en-US" sz="3600" b="1" dirty="0">
                <a:latin typeface="Times New Roman" panose="02020603050405020304" pitchFamily="18" charset="0"/>
                <a:cs typeface="Times New Roman" panose="02020603050405020304" pitchFamily="18" charset="0"/>
              </a:rPr>
              <a:t>Radial Loop</a:t>
            </a:r>
            <a:r>
              <a:rPr lang="en-US" sz="3600" dirty="0">
                <a:latin typeface="Times New Roman" panose="02020603050405020304" pitchFamily="18" charset="0"/>
                <a:cs typeface="Times New Roman" panose="02020603050405020304" pitchFamily="18" charset="0"/>
              </a:rPr>
              <a:t>: The ridges flow toward the thumb (radius bone side). This pattern is less common than the ulnar loop.</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0680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551709"/>
            <a:ext cx="11493305" cy="4757651"/>
          </a:xfrm>
        </p:spPr>
        <p:txBody>
          <a:bodyPr>
            <a:normAutofit/>
          </a:bodyPr>
          <a:lstStyle/>
          <a:p>
            <a:pPr marL="0" indent="0">
              <a:buNone/>
            </a:pPr>
            <a:r>
              <a:rPr lang="en-US" b="1" dirty="0"/>
              <a:t>iii. Whorl Pattern</a:t>
            </a:r>
          </a:p>
          <a:p>
            <a:pPr>
              <a:buFont typeface="Arial" panose="020B0604020202020204" pitchFamily="34" charset="0"/>
              <a:buChar char="•"/>
            </a:pPr>
            <a:r>
              <a:rPr lang="en-US" b="1" dirty="0"/>
              <a:t>Overview</a:t>
            </a:r>
            <a:r>
              <a:rPr lang="en-US" dirty="0"/>
              <a:t>: Whorl patterns are more complex and appear in about 25-30% of the population.</a:t>
            </a:r>
          </a:p>
          <a:p>
            <a:pPr>
              <a:buFont typeface="Arial" panose="020B0604020202020204" pitchFamily="34" charset="0"/>
              <a:buChar char="•"/>
            </a:pPr>
            <a:r>
              <a:rPr lang="en-US" b="1" dirty="0"/>
              <a:t>Characteristics</a:t>
            </a:r>
            <a:r>
              <a:rPr lang="en-US" dirty="0"/>
              <a:t>: Ridges form circular or spiral patterns, often containing two </a:t>
            </a:r>
            <a:r>
              <a:rPr lang="en-US" b="1" dirty="0"/>
              <a:t>deltas</a:t>
            </a:r>
            <a:r>
              <a:rPr lang="en-US" dirty="0"/>
              <a:t>.</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8697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551709"/>
            <a:ext cx="11493305" cy="4757651"/>
          </a:xfrm>
        </p:spPr>
        <p:txBody>
          <a:bodyPr>
            <a:normAutofit/>
          </a:bodyPr>
          <a:lstStyle/>
          <a:p>
            <a:pPr marL="0" indent="0">
              <a:buNone/>
            </a:pPr>
            <a:r>
              <a:rPr lang="en-US" b="1" dirty="0"/>
              <a:t>Subtypes</a:t>
            </a:r>
            <a:r>
              <a:rPr lang="en-US" dirty="0"/>
              <a:t>:</a:t>
            </a:r>
          </a:p>
          <a:p>
            <a:pPr marL="342900" lvl="0" indent="-342900">
              <a:lnSpc>
                <a:spcPct val="107000"/>
              </a:lnSpc>
              <a:buFont typeface="Wingdings" panose="05000000000000000000" pitchFamily="2" charset="2"/>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Plain Whorl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The simplest form of whorl, with ridges forming a symmetrical circular or spiral pattern. There are two deltas, one on each side of the pattern.</a:t>
            </a:r>
          </a:p>
          <a:p>
            <a:pPr marL="342900" lvl="0" indent="-342900">
              <a:lnSpc>
                <a:spcPct val="107000"/>
              </a:lnSpc>
              <a:buFont typeface="Wingdings" panose="05000000000000000000" pitchFamily="2" charset="2"/>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Central Pocket Loop Whorl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Similar to a plain whorl, but the circular pattern is tighter and not as symmetrical. It also has two deltas, but the core of the whorl is closer to one of the deltas.</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224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5091A-57C9-46C5-B82D-5F4F3F558485}"/>
              </a:ext>
            </a:extLst>
          </p:cNvPr>
          <p:cNvSpPr>
            <a:spLocks noGrp="1"/>
          </p:cNvSpPr>
          <p:nvPr>
            <p:ph idx="1"/>
          </p:nvPr>
        </p:nvSpPr>
        <p:spPr>
          <a:xfrm>
            <a:off x="436098" y="1551709"/>
            <a:ext cx="11493305" cy="4757651"/>
          </a:xfrm>
        </p:spPr>
        <p:txBody>
          <a:bodyPr>
            <a:normAutofit/>
          </a:bodyPr>
          <a:lstStyle/>
          <a:p>
            <a:pPr marL="0" indent="0">
              <a:buNone/>
            </a:pPr>
            <a:r>
              <a:rPr lang="en-US" b="1" dirty="0"/>
              <a:t>Subtypes</a:t>
            </a:r>
            <a:r>
              <a:rPr lang="en-US" dirty="0"/>
              <a:t>:</a:t>
            </a:r>
          </a:p>
          <a:p>
            <a:pPr marL="342900" lvl="0" indent="-342900" algn="just">
              <a:lnSpc>
                <a:spcPct val="107000"/>
              </a:lnSpc>
              <a:buFont typeface="Wingdings" panose="05000000000000000000" pitchFamily="2" charset="2"/>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Double Loop Whorl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Consists of two distinct loop formations that twist around each other, often resembling the shape of the letter "S". This pattern also has two deltas.</a:t>
            </a:r>
          </a:p>
          <a:p>
            <a:pPr marL="342900" lvl="0" indent="-342900" algn="just">
              <a:lnSpc>
                <a:spcPct val="107000"/>
              </a:lnSpc>
              <a:spcAft>
                <a:spcPts val="800"/>
              </a:spcAft>
              <a:buFont typeface="Wingdings" panose="05000000000000000000" pitchFamily="2" charset="2"/>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Accidental Whorl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 combination of two or more pattern types (usually a mix of loops, arches, and whorls) that doesn’t fit clearly into any of the other categories. There are typically three or more deltas.</a:t>
            </a:r>
          </a:p>
          <a:p>
            <a:pPr>
              <a:lnSpc>
                <a:spcPct val="120000"/>
              </a:lnSpc>
            </a:pPr>
            <a:endParaRPr lang="en-US" sz="3600" dirty="0"/>
          </a:p>
        </p:txBody>
      </p:sp>
      <p:sp>
        <p:nvSpPr>
          <p:cNvPr id="4" name="Title 1">
            <a:extLst>
              <a:ext uri="{FF2B5EF4-FFF2-40B4-BE49-F238E27FC236}">
                <a16:creationId xmlns:a16="http://schemas.microsoft.com/office/drawing/2014/main" id="{335E8A3B-96A5-5D77-994A-CF9C07AC32AF}"/>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48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F27F79D-2ED1-6719-72E5-D5680BA7744A}"/>
              </a:ext>
            </a:extLst>
          </p:cNvPr>
          <p:cNvSpPr txBox="1">
            <a:spLocks/>
          </p:cNvSpPr>
          <p:nvPr/>
        </p:nvSpPr>
        <p:spPr>
          <a:xfrm>
            <a:off x="1" y="1"/>
            <a:ext cx="12191999" cy="956538"/>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Diagram  </a:t>
            </a: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10" name="Content Placeholder 9">
            <a:extLst>
              <a:ext uri="{FF2B5EF4-FFF2-40B4-BE49-F238E27FC236}">
                <a16:creationId xmlns:a16="http://schemas.microsoft.com/office/drawing/2014/main" id="{CFB0D601-B58E-292D-70A0-833771665921}"/>
              </a:ext>
            </a:extLst>
          </p:cNvPr>
          <p:cNvSpPr>
            <a:spLocks noGrp="1"/>
          </p:cNvSpPr>
          <p:nvPr>
            <p:ph idx="1"/>
          </p:nvPr>
        </p:nvSpPr>
        <p:spPr/>
        <p:txBody>
          <a:bodyPr>
            <a:normAutofit lnSpcReduction="10000"/>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lgn="ctr">
              <a:buNone/>
            </a:pPr>
            <a:r>
              <a:rPr lang="en-US" dirty="0">
                <a:latin typeface="Times New Roman" panose="02020603050405020304" pitchFamily="18" charset="0"/>
                <a:cs typeface="Times New Roman" panose="02020603050405020304" pitchFamily="18" charset="0"/>
              </a:rPr>
              <a:t>Source:eurekalert.org</a:t>
            </a:r>
            <a:endParaRPr lang="en-KE" dirty="0">
              <a:latin typeface="Times New Roman" panose="02020603050405020304" pitchFamily="18" charset="0"/>
              <a:cs typeface="Times New Roman" panose="02020603050405020304" pitchFamily="18" charset="0"/>
            </a:endParaRPr>
          </a:p>
        </p:txBody>
      </p:sp>
      <p:pic>
        <p:nvPicPr>
          <p:cNvPr id="11" name="Content Placeholder 6">
            <a:extLst>
              <a:ext uri="{FF2B5EF4-FFF2-40B4-BE49-F238E27FC236}">
                <a16:creationId xmlns:a16="http://schemas.microsoft.com/office/drawing/2014/main" id="{237A0D2C-9F48-BC6A-FE79-37D18AB2EA1A}"/>
              </a:ext>
            </a:extLst>
          </p:cNvPr>
          <p:cNvPicPr>
            <a:picLocks noChangeAspect="1"/>
          </p:cNvPicPr>
          <p:nvPr/>
        </p:nvPicPr>
        <p:blipFill>
          <a:blip r:embed="rId2"/>
          <a:stretch>
            <a:fillRect/>
          </a:stretch>
        </p:blipFill>
        <p:spPr>
          <a:xfrm>
            <a:off x="1828799" y="956539"/>
            <a:ext cx="8384345" cy="4525963"/>
          </a:xfrm>
          <a:prstGeom prst="rect">
            <a:avLst/>
          </a:prstGeom>
        </p:spPr>
      </p:pic>
    </p:spTree>
    <p:extLst>
      <p:ext uri="{BB962C8B-B14F-4D97-AF65-F5344CB8AC3E}">
        <p14:creationId xmlns:p14="http://schemas.microsoft.com/office/powerpoint/2010/main" val="19775674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A38F30A-D9D6-4926-B5F4-F0F6BC818C27}"/>
              </a:ext>
            </a:extLst>
          </p:cNvPr>
          <p:cNvSpPr>
            <a:spLocks noGrp="1"/>
          </p:cNvSpPr>
          <p:nvPr>
            <p:ph sz="half" idx="1"/>
          </p:nvPr>
        </p:nvSpPr>
        <p:spPr>
          <a:xfrm>
            <a:off x="1024126" y="1789889"/>
            <a:ext cx="5285234" cy="4624979"/>
          </a:xfrm>
        </p:spPr>
        <p:txBody>
          <a:bodyPr>
            <a:normAutofit/>
          </a:bodyPr>
          <a:lstStyle/>
          <a:p>
            <a:pPr>
              <a:buFont typeface="Wingdings" panose="05000000000000000000" pitchFamily="2" charset="2"/>
              <a:buChar char="ü"/>
            </a:pPr>
            <a:r>
              <a:rPr lang="en-US" sz="2800" dirty="0">
                <a:solidFill>
                  <a:srgbClr val="FF0000"/>
                </a:solidFill>
                <a:latin typeface="Times New Roman" panose="02020603050405020304" pitchFamily="18" charset="0"/>
                <a:cs typeface="Times New Roman" panose="02020603050405020304" pitchFamily="18" charset="0"/>
              </a:rPr>
              <a:t>Crossover: </a:t>
            </a:r>
            <a:r>
              <a:rPr lang="en-US" sz="2800" dirty="0">
                <a:latin typeface="Times New Roman" panose="02020603050405020304" pitchFamily="18" charset="0"/>
                <a:cs typeface="Times New Roman" panose="02020603050405020304" pitchFamily="18" charset="0"/>
              </a:rPr>
              <a:t>two ridges cross each other Core: </a:t>
            </a:r>
            <a:r>
              <a:rPr lang="en-US" sz="2800" dirty="0" err="1">
                <a:latin typeface="Times New Roman" panose="02020603050405020304" pitchFamily="18" charset="0"/>
                <a:cs typeface="Times New Roman" panose="02020603050405020304" pitchFamily="18" charset="0"/>
              </a:rPr>
              <a:t>centre</a:t>
            </a:r>
            <a:endParaRPr lang="en-US" sz="28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sz="2800" dirty="0">
                <a:solidFill>
                  <a:srgbClr val="FF0000"/>
                </a:solidFill>
                <a:latin typeface="Times New Roman" panose="02020603050405020304" pitchFamily="18" charset="0"/>
                <a:cs typeface="Times New Roman" panose="02020603050405020304" pitchFamily="18" charset="0"/>
              </a:rPr>
              <a:t>Bifurcation: </a:t>
            </a:r>
            <a:r>
              <a:rPr lang="en-US" sz="2800" dirty="0">
                <a:latin typeface="Times New Roman" panose="02020603050405020304" pitchFamily="18" charset="0"/>
                <a:cs typeface="Times New Roman" panose="02020603050405020304" pitchFamily="18" charset="0"/>
              </a:rPr>
              <a:t>ridge separates </a:t>
            </a:r>
          </a:p>
          <a:p>
            <a:pPr>
              <a:buFont typeface="Wingdings" panose="05000000000000000000" pitchFamily="2" charset="2"/>
              <a:buChar char="ü"/>
            </a:pPr>
            <a:r>
              <a:rPr lang="en-US" sz="2800" dirty="0">
                <a:solidFill>
                  <a:srgbClr val="FF0000"/>
                </a:solidFill>
                <a:latin typeface="Times New Roman" panose="02020603050405020304" pitchFamily="18" charset="0"/>
                <a:cs typeface="Times New Roman" panose="02020603050405020304" pitchFamily="18" charset="0"/>
              </a:rPr>
              <a:t>Ridge ending: </a:t>
            </a:r>
            <a:r>
              <a:rPr lang="en-US" sz="2800" dirty="0">
                <a:latin typeface="Times New Roman" panose="02020603050405020304" pitchFamily="18" charset="0"/>
                <a:cs typeface="Times New Roman" panose="02020603050405020304" pitchFamily="18" charset="0"/>
              </a:rPr>
              <a:t>end point </a:t>
            </a:r>
          </a:p>
          <a:p>
            <a:pPr>
              <a:buFont typeface="Wingdings" panose="05000000000000000000" pitchFamily="2" charset="2"/>
              <a:buChar char="ü"/>
            </a:pPr>
            <a:r>
              <a:rPr lang="en-US" sz="2800" dirty="0">
                <a:solidFill>
                  <a:srgbClr val="FF0000"/>
                </a:solidFill>
                <a:latin typeface="Times New Roman" panose="02020603050405020304" pitchFamily="18" charset="0"/>
                <a:cs typeface="Times New Roman" panose="02020603050405020304" pitchFamily="18" charset="0"/>
              </a:rPr>
              <a:t>Island: </a:t>
            </a:r>
            <a:r>
              <a:rPr lang="en-US" sz="2800" dirty="0">
                <a:latin typeface="Times New Roman" panose="02020603050405020304" pitchFamily="18" charset="0"/>
                <a:cs typeface="Times New Roman" panose="02020603050405020304" pitchFamily="18" charset="0"/>
              </a:rPr>
              <a:t>small ridge b/w two </a:t>
            </a:r>
          </a:p>
          <a:p>
            <a:pPr>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spaces </a:t>
            </a:r>
          </a:p>
          <a:p>
            <a:pPr>
              <a:buFont typeface="Wingdings" panose="05000000000000000000" pitchFamily="2" charset="2"/>
              <a:buChar char="ü"/>
            </a:pPr>
            <a:r>
              <a:rPr lang="en-US" sz="2800" dirty="0">
                <a:solidFill>
                  <a:srgbClr val="FF0000"/>
                </a:solidFill>
                <a:latin typeface="Times New Roman" panose="02020603050405020304" pitchFamily="18" charset="0"/>
                <a:cs typeface="Times New Roman" panose="02020603050405020304" pitchFamily="18" charset="0"/>
              </a:rPr>
              <a:t>Delta: </a:t>
            </a:r>
            <a:r>
              <a:rPr lang="en-US" sz="2800" dirty="0">
                <a:latin typeface="Times New Roman" panose="02020603050405020304" pitchFamily="18" charset="0"/>
                <a:cs typeface="Times New Roman" panose="02020603050405020304" pitchFamily="18" charset="0"/>
              </a:rPr>
              <a:t>space between ridges </a:t>
            </a:r>
          </a:p>
          <a:p>
            <a:pPr>
              <a:buFont typeface="Wingdings" panose="05000000000000000000" pitchFamily="2" charset="2"/>
              <a:buChar char="ü"/>
            </a:pPr>
            <a:r>
              <a:rPr lang="en-US" sz="2800" dirty="0">
                <a:solidFill>
                  <a:srgbClr val="FF0000"/>
                </a:solidFill>
                <a:latin typeface="Times New Roman" panose="02020603050405020304" pitchFamily="18" charset="0"/>
                <a:cs typeface="Times New Roman" panose="02020603050405020304" pitchFamily="18" charset="0"/>
              </a:rPr>
              <a:t>Pore: </a:t>
            </a:r>
            <a:r>
              <a:rPr lang="en-US" sz="2800" dirty="0">
                <a:latin typeface="Times New Roman" panose="02020603050405020304" pitchFamily="18" charset="0"/>
                <a:cs typeface="Times New Roman" panose="02020603050405020304" pitchFamily="18" charset="0"/>
              </a:rPr>
              <a:t>human pore</a:t>
            </a:r>
          </a:p>
          <a:p>
            <a:pPr marL="0" indent="0">
              <a:buNone/>
            </a:pPr>
            <a:endParaRPr lang="en-US" sz="2800" dirty="0"/>
          </a:p>
        </p:txBody>
      </p:sp>
      <p:pic>
        <p:nvPicPr>
          <p:cNvPr id="7" name="Content Placeholder 6">
            <a:extLst>
              <a:ext uri="{FF2B5EF4-FFF2-40B4-BE49-F238E27FC236}">
                <a16:creationId xmlns:a16="http://schemas.microsoft.com/office/drawing/2014/main" id="{FEFEAA64-65FE-4A38-A0B3-1E148CBFFF7D}"/>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5456" t="1742"/>
          <a:stretch/>
        </p:blipFill>
        <p:spPr>
          <a:xfrm>
            <a:off x="6672508" y="1761978"/>
            <a:ext cx="5285234" cy="4158492"/>
          </a:xfrm>
        </p:spPr>
      </p:pic>
      <p:sp>
        <p:nvSpPr>
          <p:cNvPr id="5" name="Content Placeholder 3">
            <a:extLst>
              <a:ext uri="{FF2B5EF4-FFF2-40B4-BE49-F238E27FC236}">
                <a16:creationId xmlns:a16="http://schemas.microsoft.com/office/drawing/2014/main" id="{7C132F26-7170-0267-3124-1D255A939386}"/>
              </a:ext>
            </a:extLst>
          </p:cNvPr>
          <p:cNvSpPr txBox="1">
            <a:spLocks/>
          </p:cNvSpPr>
          <p:nvPr/>
        </p:nvSpPr>
        <p:spPr>
          <a:xfrm>
            <a:off x="6850966" y="1692275"/>
            <a:ext cx="5285235" cy="5005225"/>
          </a:xfrm>
          <a:prstGeom prst="rect">
            <a:avLst/>
          </a:prstGeom>
        </p:spPr>
        <p:txBody>
          <a:bodyPr vert="horz" lIns="109042" tIns="54521" rIns="109042" bIns="54521" rtlCol="0">
            <a:normAutofit fontScale="92500" lnSpcReduction="10000"/>
          </a:bodyPr>
          <a:lstStyle>
            <a:lvl1pPr marL="407313" indent="-407313" algn="l" defTabSz="543085" rtl="0" eaLnBrk="1" latinLnBrk="0" hangingPunct="1">
              <a:spcBef>
                <a:spcPct val="20000"/>
              </a:spcBef>
              <a:buFont typeface="Arial"/>
              <a:buChar char="•"/>
              <a:defRPr sz="3287" kern="1200">
                <a:solidFill>
                  <a:schemeClr val="tx1"/>
                </a:solidFill>
                <a:latin typeface="+mn-lt"/>
                <a:ea typeface="+mn-ea"/>
                <a:cs typeface="+mn-cs"/>
              </a:defRPr>
            </a:lvl1pPr>
            <a:lvl2pPr marL="882513" indent="-339428" algn="l" defTabSz="543085" rtl="0" eaLnBrk="1" latinLnBrk="0" hangingPunct="1">
              <a:spcBef>
                <a:spcPct val="20000"/>
              </a:spcBef>
              <a:buFont typeface="Arial"/>
              <a:buChar char="–"/>
              <a:defRPr sz="2889" kern="1200">
                <a:solidFill>
                  <a:schemeClr val="tx1"/>
                </a:solidFill>
                <a:latin typeface="+mn-lt"/>
                <a:ea typeface="+mn-ea"/>
                <a:cs typeface="+mn-cs"/>
              </a:defRPr>
            </a:lvl2pPr>
            <a:lvl3pPr marL="1357712" indent="-271543" algn="l" defTabSz="543085" rtl="0" eaLnBrk="1" latinLnBrk="0" hangingPunct="1">
              <a:spcBef>
                <a:spcPct val="20000"/>
              </a:spcBef>
              <a:buFont typeface="Arial"/>
              <a:buChar char="•"/>
              <a:defRPr sz="2391" kern="1200">
                <a:solidFill>
                  <a:schemeClr val="tx1"/>
                </a:solidFill>
                <a:latin typeface="+mn-lt"/>
                <a:ea typeface="+mn-ea"/>
                <a:cs typeface="+mn-cs"/>
              </a:defRPr>
            </a:lvl3pPr>
            <a:lvl4pPr marL="1900797" indent="-271543" algn="l" defTabSz="543085" rtl="0" eaLnBrk="1" latinLnBrk="0" hangingPunct="1">
              <a:spcBef>
                <a:spcPct val="20000"/>
              </a:spcBef>
              <a:buFont typeface="Arial"/>
              <a:buChar char="–"/>
              <a:defRPr sz="2092" kern="1200">
                <a:solidFill>
                  <a:schemeClr val="tx1"/>
                </a:solidFill>
                <a:latin typeface="+mn-lt"/>
                <a:ea typeface="+mn-ea"/>
                <a:cs typeface="+mn-cs"/>
              </a:defRPr>
            </a:lvl4pPr>
            <a:lvl5pPr marL="2443882" indent="-271543" algn="l" defTabSz="543085" rtl="0" eaLnBrk="1" latinLnBrk="0" hangingPunct="1">
              <a:spcBef>
                <a:spcPct val="20000"/>
              </a:spcBef>
              <a:buFont typeface="Arial"/>
              <a:buChar char="»"/>
              <a:defRPr sz="2092" kern="1200">
                <a:solidFill>
                  <a:schemeClr val="tx1"/>
                </a:solidFill>
                <a:latin typeface="+mn-lt"/>
                <a:ea typeface="+mn-ea"/>
                <a:cs typeface="+mn-cs"/>
              </a:defRPr>
            </a:lvl5pPr>
            <a:lvl6pPr marL="2986966" indent="-271543" algn="l" defTabSz="543085" rtl="0" eaLnBrk="1" latinLnBrk="0" hangingPunct="1">
              <a:spcBef>
                <a:spcPct val="20000"/>
              </a:spcBef>
              <a:buFont typeface="Arial"/>
              <a:buChar char="•"/>
              <a:defRPr sz="2092" kern="1200">
                <a:solidFill>
                  <a:schemeClr val="tx1"/>
                </a:solidFill>
                <a:latin typeface="+mn-lt"/>
                <a:ea typeface="+mn-ea"/>
                <a:cs typeface="+mn-cs"/>
              </a:defRPr>
            </a:lvl6pPr>
            <a:lvl7pPr marL="3530051" indent="-271543" algn="l" defTabSz="543085" rtl="0" eaLnBrk="1" latinLnBrk="0" hangingPunct="1">
              <a:spcBef>
                <a:spcPct val="20000"/>
              </a:spcBef>
              <a:buFont typeface="Arial"/>
              <a:buChar char="•"/>
              <a:defRPr sz="2092" kern="1200">
                <a:solidFill>
                  <a:schemeClr val="tx1"/>
                </a:solidFill>
                <a:latin typeface="+mn-lt"/>
                <a:ea typeface="+mn-ea"/>
                <a:cs typeface="+mn-cs"/>
              </a:defRPr>
            </a:lvl7pPr>
            <a:lvl8pPr marL="4073136" indent="-271543" algn="l" defTabSz="543085" rtl="0" eaLnBrk="1" latinLnBrk="0" hangingPunct="1">
              <a:spcBef>
                <a:spcPct val="20000"/>
              </a:spcBef>
              <a:buFont typeface="Arial"/>
              <a:buChar char="•"/>
              <a:defRPr sz="2092" kern="1200">
                <a:solidFill>
                  <a:schemeClr val="tx1"/>
                </a:solidFill>
                <a:latin typeface="+mn-lt"/>
                <a:ea typeface="+mn-ea"/>
                <a:cs typeface="+mn-cs"/>
              </a:defRPr>
            </a:lvl8pPr>
            <a:lvl9pPr marL="4616220" indent="-271543" algn="l" defTabSz="543085" rtl="0" eaLnBrk="1" latinLnBrk="0" hangingPunct="1">
              <a:spcBef>
                <a:spcPct val="20000"/>
              </a:spcBef>
              <a:buFont typeface="Arial"/>
              <a:buChar char="•"/>
              <a:defRPr sz="2092" kern="1200">
                <a:solidFill>
                  <a:schemeClr val="tx1"/>
                </a:solidFill>
                <a:latin typeface="+mn-lt"/>
                <a:ea typeface="+mn-ea"/>
                <a:cs typeface="+mn-cs"/>
              </a:defRPr>
            </a:lvl9pPr>
          </a:lstStyle>
          <a:p>
            <a:pPr marL="0" indent="0">
              <a:buNone/>
            </a:pPr>
            <a:r>
              <a:rPr lang="en-US" sz="2800" dirty="0"/>
              <a:t> </a:t>
            </a:r>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lgn="ctr">
              <a:buNone/>
            </a:pPr>
            <a:r>
              <a:rPr lang="en-US" sz="2800" dirty="0"/>
              <a:t>Source:mdpi.com</a:t>
            </a:r>
          </a:p>
        </p:txBody>
      </p:sp>
      <p:sp>
        <p:nvSpPr>
          <p:cNvPr id="9" name="Title 1">
            <a:extLst>
              <a:ext uri="{FF2B5EF4-FFF2-40B4-BE49-F238E27FC236}">
                <a16:creationId xmlns:a16="http://schemas.microsoft.com/office/drawing/2014/main" id="{BFB3E16D-0CFD-E17D-BE29-71095D459A4B}"/>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Fingerprint Patterns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9295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B22329A-5063-4D32-B7FB-9BCBB09D175A}"/>
              </a:ext>
            </a:extLst>
          </p:cNvPr>
          <p:cNvSpPr>
            <a:spLocks noGrp="1"/>
          </p:cNvSpPr>
          <p:nvPr>
            <p:ph idx="1"/>
          </p:nvPr>
        </p:nvSpPr>
        <p:spPr>
          <a:xfrm>
            <a:off x="0" y="1264498"/>
            <a:ext cx="11957538" cy="5044862"/>
          </a:xfrm>
        </p:spPr>
        <p:txBody>
          <a:bodyPr>
            <a:normAutofit/>
          </a:bodyPr>
          <a:lstStyle/>
          <a:p>
            <a:pPr algn="just"/>
            <a:r>
              <a:rPr lang="en-US" sz="3600" dirty="0">
                <a:latin typeface="Times New Roman" panose="02020603050405020304" pitchFamily="18" charset="0"/>
                <a:cs typeface="Times New Roman" panose="02020603050405020304" pitchFamily="18" charset="0"/>
              </a:rPr>
              <a:t>Fingerprint matching techniques are of three types</a:t>
            </a:r>
          </a:p>
          <a:p>
            <a:pPr marL="0" indent="0" algn="just">
              <a:buNone/>
            </a:pPr>
            <a:r>
              <a:rPr lang="en-US" sz="3600" b="1" dirty="0" err="1">
                <a:latin typeface="Times New Roman" panose="02020603050405020304" pitchFamily="18" charset="0"/>
                <a:cs typeface="Times New Roman" panose="02020603050405020304" pitchFamily="18" charset="0"/>
              </a:rPr>
              <a:t>i</a:t>
            </a:r>
            <a:r>
              <a:rPr lang="en-US" sz="3600" b="1" dirty="0">
                <a:latin typeface="Times New Roman" panose="02020603050405020304" pitchFamily="18" charset="0"/>
                <a:cs typeface="Times New Roman" panose="02020603050405020304" pitchFamily="18" charset="0"/>
              </a:rPr>
              <a:t>. Minutiae Based Techniques</a:t>
            </a:r>
            <a:r>
              <a:rPr lang="en-US" sz="3600" dirty="0">
                <a:latin typeface="Times New Roman" panose="02020603050405020304" pitchFamily="18" charset="0"/>
                <a:cs typeface="Times New Roman" panose="02020603050405020304" pitchFamily="18" charset="0"/>
              </a:rPr>
              <a:t> − In these </a:t>
            </a:r>
            <a:r>
              <a:rPr lang="en-US" sz="3600" b="1" dirty="0">
                <a:latin typeface="Times New Roman" panose="02020603050405020304" pitchFamily="18" charset="0"/>
                <a:cs typeface="Times New Roman" panose="02020603050405020304" pitchFamily="18" charset="0"/>
              </a:rPr>
              <a:t>minutiae </a:t>
            </a:r>
            <a:r>
              <a:rPr lang="en-US" sz="3600" b="1" dirty="0">
                <a:solidFill>
                  <a:srgbClr val="FF0000"/>
                </a:solidFill>
                <a:latin typeface="Times New Roman" panose="02020603050405020304" pitchFamily="18" charset="0"/>
                <a:cs typeface="Times New Roman" panose="02020603050405020304" pitchFamily="18" charset="0"/>
              </a:rPr>
              <a:t>(precise)</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points are found and then mapped to their relative position on finger. There are some difficulties such as if image is of low quality, then it is difficult to find minutiae points correctly. Another difficulty is, it considers local position of ridges and furrows; not global.</a:t>
            </a:r>
          </a:p>
        </p:txBody>
      </p:sp>
      <p:pic>
        <p:nvPicPr>
          <p:cNvPr id="3" name="Picture 2" descr="Blue LOgo.png">
            <a:extLst>
              <a:ext uri="{FF2B5EF4-FFF2-40B4-BE49-F238E27FC236}">
                <a16:creationId xmlns:a16="http://schemas.microsoft.com/office/drawing/2014/main" id="{D57944A5-6041-4B62-A6C6-E0CD60E2CA7A}"/>
              </a:ext>
            </a:extLst>
          </p:cNvPr>
          <p:cNvPicPr>
            <a:picLocks noChangeAspect="1"/>
          </p:cNvPicPr>
          <p:nvPr/>
        </p:nvPicPr>
        <p:blipFill rotWithShape="1">
          <a:blip r:embed="rId2">
            <a:extLst>
              <a:ext uri="{28A0092B-C50C-407E-A947-70E740481C1C}">
                <a14:useLocalDpi xmlns:a14="http://schemas.microsoft.com/office/drawing/2010/main" val="0"/>
              </a:ext>
            </a:extLst>
          </a:blip>
          <a:srcRect l="40720" t="46354" r="39941" b="46897"/>
          <a:stretch/>
        </p:blipFill>
        <p:spPr>
          <a:xfrm>
            <a:off x="9296401" y="12474"/>
            <a:ext cx="2896006" cy="986154"/>
          </a:xfrm>
          <a:prstGeom prst="rect">
            <a:avLst/>
          </a:prstGeom>
        </p:spPr>
      </p:pic>
      <p:sp>
        <p:nvSpPr>
          <p:cNvPr id="4" name="Title 1">
            <a:extLst>
              <a:ext uri="{FF2B5EF4-FFF2-40B4-BE49-F238E27FC236}">
                <a16:creationId xmlns:a16="http://schemas.microsoft.com/office/drawing/2014/main" id="{8CA517AD-B719-0155-4E22-7EF370025386}"/>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Fingerprint matching techniques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519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B22329A-5063-4D32-B7FB-9BCBB09D175A}"/>
              </a:ext>
            </a:extLst>
          </p:cNvPr>
          <p:cNvSpPr>
            <a:spLocks noGrp="1"/>
          </p:cNvSpPr>
          <p:nvPr>
            <p:ph idx="1"/>
          </p:nvPr>
        </p:nvSpPr>
        <p:spPr>
          <a:xfrm>
            <a:off x="0" y="1406769"/>
            <a:ext cx="12192000" cy="5317588"/>
          </a:xfrm>
        </p:spPr>
        <p:txBody>
          <a:bodyPr>
            <a:normAutofit fontScale="92500"/>
          </a:bodyPr>
          <a:lstStyle/>
          <a:p>
            <a:r>
              <a:rPr lang="en-US" dirty="0"/>
              <a:t>Fingerprint matching techniques are of three types</a:t>
            </a:r>
          </a:p>
          <a:p>
            <a:pPr marL="0" indent="0">
              <a:buNone/>
            </a:pPr>
            <a:r>
              <a:rPr lang="en-US" b="1" dirty="0"/>
              <a:t>ii. Correlation Based Method</a:t>
            </a:r>
            <a:r>
              <a:rPr lang="en-US" dirty="0"/>
              <a:t> − </a:t>
            </a:r>
            <a:r>
              <a:rPr lang="en-US" dirty="0">
                <a:solidFill>
                  <a:srgbClr val="FF0000"/>
                </a:solidFill>
              </a:rPr>
              <a:t>(finding relationship) </a:t>
            </a:r>
            <a:r>
              <a:rPr lang="en-US" dirty="0"/>
              <a:t>It uses richer gray scale information. It overcomes problems of minutiae-based method, by being able to work with bad quality data. But it has some of its own problems like localization of points.</a:t>
            </a:r>
          </a:p>
          <a:p>
            <a:pPr marL="0" indent="0">
              <a:buNone/>
            </a:pPr>
            <a:r>
              <a:rPr lang="en-US" b="1" dirty="0"/>
              <a:t>iii. Pattern Based (Image Based) Matching</a:t>
            </a:r>
            <a:r>
              <a:rPr lang="en-US" dirty="0"/>
              <a:t> − Pattern </a:t>
            </a:r>
            <a:r>
              <a:rPr lang="en-US" dirty="0">
                <a:solidFill>
                  <a:srgbClr val="FF0000"/>
                </a:solidFill>
              </a:rPr>
              <a:t>based algorithms </a:t>
            </a:r>
            <a:r>
              <a:rPr lang="en-US" dirty="0"/>
              <a:t>compare the basic fingerprint patterns (arch, whorl, and loop) between a stored template and a candidate fingerprint.</a:t>
            </a:r>
          </a:p>
        </p:txBody>
      </p:sp>
      <p:pic>
        <p:nvPicPr>
          <p:cNvPr id="3" name="Picture 2" descr="Blue LOgo.png">
            <a:extLst>
              <a:ext uri="{FF2B5EF4-FFF2-40B4-BE49-F238E27FC236}">
                <a16:creationId xmlns:a16="http://schemas.microsoft.com/office/drawing/2014/main" id="{D57944A5-6041-4B62-A6C6-E0CD60E2CA7A}"/>
              </a:ext>
            </a:extLst>
          </p:cNvPr>
          <p:cNvPicPr>
            <a:picLocks noChangeAspect="1"/>
          </p:cNvPicPr>
          <p:nvPr/>
        </p:nvPicPr>
        <p:blipFill rotWithShape="1">
          <a:blip r:embed="rId2">
            <a:extLst>
              <a:ext uri="{28A0092B-C50C-407E-A947-70E740481C1C}">
                <a14:useLocalDpi xmlns:a14="http://schemas.microsoft.com/office/drawing/2010/main" val="0"/>
              </a:ext>
            </a:extLst>
          </a:blip>
          <a:srcRect l="40720" t="46354" r="39941" b="46897"/>
          <a:stretch/>
        </p:blipFill>
        <p:spPr>
          <a:xfrm>
            <a:off x="9296401" y="12474"/>
            <a:ext cx="2896006" cy="986154"/>
          </a:xfrm>
          <a:prstGeom prst="rect">
            <a:avLst/>
          </a:prstGeom>
        </p:spPr>
      </p:pic>
      <p:sp>
        <p:nvSpPr>
          <p:cNvPr id="4" name="Title 1">
            <a:extLst>
              <a:ext uri="{FF2B5EF4-FFF2-40B4-BE49-F238E27FC236}">
                <a16:creationId xmlns:a16="http://schemas.microsoft.com/office/drawing/2014/main" id="{8CA517AD-B719-0155-4E22-7EF370025386}"/>
              </a:ext>
            </a:extLst>
          </p:cNvPr>
          <p:cNvSpPr txBox="1">
            <a:spLocks/>
          </p:cNvSpPr>
          <p:nvPr/>
        </p:nvSpPr>
        <p:spPr>
          <a:xfrm>
            <a:off x="1" y="1"/>
            <a:ext cx="12191999" cy="125202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2076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56FF2C-4F6D-416D-9805-90C8D99BA743}"/>
              </a:ext>
            </a:extLst>
          </p:cNvPr>
          <p:cNvSpPr>
            <a:spLocks noGrp="1"/>
          </p:cNvSpPr>
          <p:nvPr>
            <p:ph sz="half" idx="2"/>
          </p:nvPr>
        </p:nvSpPr>
        <p:spPr>
          <a:xfrm>
            <a:off x="507920" y="1358283"/>
            <a:ext cx="5386917" cy="5007578"/>
          </a:xfrm>
        </p:spPr>
        <p:txBody>
          <a:bodyPr>
            <a:normAutofit lnSpcReduction="10000"/>
          </a:bodyPr>
          <a:lstStyle/>
          <a:p>
            <a:r>
              <a:rPr lang="en-US" dirty="0"/>
              <a:t>The two most prominent local ridge characteristics, called minutiae, are </a:t>
            </a:r>
          </a:p>
          <a:p>
            <a:r>
              <a:rPr lang="en-US" dirty="0"/>
              <a:t>1) ridge ending and </a:t>
            </a:r>
          </a:p>
          <a:p>
            <a:r>
              <a:rPr lang="en-US" dirty="0"/>
              <a:t>2) ridge bifurcation.</a:t>
            </a:r>
          </a:p>
          <a:p>
            <a:r>
              <a:rPr lang="en-US" dirty="0">
                <a:solidFill>
                  <a:srgbClr val="FF0000"/>
                </a:solidFill>
              </a:rPr>
              <a:t>A ridge ending </a:t>
            </a:r>
            <a:r>
              <a:rPr lang="en-US" dirty="0"/>
              <a:t>is defined as the point where a ridge ends abruptly. </a:t>
            </a:r>
          </a:p>
          <a:p>
            <a:r>
              <a:rPr lang="en-US" dirty="0">
                <a:solidFill>
                  <a:srgbClr val="FF0000"/>
                </a:solidFill>
              </a:rPr>
              <a:t>A ridge bifurcation </a:t>
            </a:r>
            <a:r>
              <a:rPr lang="en-US" dirty="0"/>
              <a:t>is defined as the point where a ridge forks or diverges into branch ridges</a:t>
            </a:r>
          </a:p>
          <a:p>
            <a:endParaRPr lang="en-US" dirty="0"/>
          </a:p>
        </p:txBody>
      </p:sp>
      <p:pic>
        <p:nvPicPr>
          <p:cNvPr id="5" name="Picture 4">
            <a:extLst>
              <a:ext uri="{FF2B5EF4-FFF2-40B4-BE49-F238E27FC236}">
                <a16:creationId xmlns:a16="http://schemas.microsoft.com/office/drawing/2014/main" id="{DA55D2B6-3BD0-4B70-B57D-699CD8DBFE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9" y="1358283"/>
            <a:ext cx="5817833" cy="4325156"/>
          </a:xfrm>
          <a:prstGeom prst="rect">
            <a:avLst/>
          </a:prstGeom>
        </p:spPr>
      </p:pic>
      <p:sp>
        <p:nvSpPr>
          <p:cNvPr id="6" name="Content Placeholder 3">
            <a:extLst>
              <a:ext uri="{FF2B5EF4-FFF2-40B4-BE49-F238E27FC236}">
                <a16:creationId xmlns:a16="http://schemas.microsoft.com/office/drawing/2014/main" id="{935B4896-DC86-C84D-287B-A6C11406566B}"/>
              </a:ext>
            </a:extLst>
          </p:cNvPr>
          <p:cNvSpPr txBox="1">
            <a:spLocks/>
          </p:cNvSpPr>
          <p:nvPr/>
        </p:nvSpPr>
        <p:spPr>
          <a:xfrm>
            <a:off x="6297164" y="1174561"/>
            <a:ext cx="5285235" cy="5005225"/>
          </a:xfrm>
          <a:prstGeom prst="rect">
            <a:avLst/>
          </a:prstGeom>
        </p:spPr>
        <p:txBody>
          <a:bodyPr vert="horz" lIns="109042" tIns="54521" rIns="109042" bIns="54521" rtlCol="0">
            <a:normAutofit fontScale="92500" lnSpcReduction="10000"/>
          </a:bodyPr>
          <a:lstStyle>
            <a:lvl1pPr marL="407313" indent="-407313" algn="l" defTabSz="543085" rtl="0" eaLnBrk="1" latinLnBrk="0" hangingPunct="1">
              <a:spcBef>
                <a:spcPct val="20000"/>
              </a:spcBef>
              <a:buFont typeface="Arial"/>
              <a:buChar char="•"/>
              <a:defRPr sz="3287" kern="1200">
                <a:solidFill>
                  <a:schemeClr val="tx1"/>
                </a:solidFill>
                <a:latin typeface="+mn-lt"/>
                <a:ea typeface="+mn-ea"/>
                <a:cs typeface="+mn-cs"/>
              </a:defRPr>
            </a:lvl1pPr>
            <a:lvl2pPr marL="882513" indent="-339428" algn="l" defTabSz="543085" rtl="0" eaLnBrk="1" latinLnBrk="0" hangingPunct="1">
              <a:spcBef>
                <a:spcPct val="20000"/>
              </a:spcBef>
              <a:buFont typeface="Arial"/>
              <a:buChar char="–"/>
              <a:defRPr sz="2889" kern="1200">
                <a:solidFill>
                  <a:schemeClr val="tx1"/>
                </a:solidFill>
                <a:latin typeface="+mn-lt"/>
                <a:ea typeface="+mn-ea"/>
                <a:cs typeface="+mn-cs"/>
              </a:defRPr>
            </a:lvl2pPr>
            <a:lvl3pPr marL="1357712" indent="-271543" algn="l" defTabSz="543085" rtl="0" eaLnBrk="1" latinLnBrk="0" hangingPunct="1">
              <a:spcBef>
                <a:spcPct val="20000"/>
              </a:spcBef>
              <a:buFont typeface="Arial"/>
              <a:buChar char="•"/>
              <a:defRPr sz="2391" kern="1200">
                <a:solidFill>
                  <a:schemeClr val="tx1"/>
                </a:solidFill>
                <a:latin typeface="+mn-lt"/>
                <a:ea typeface="+mn-ea"/>
                <a:cs typeface="+mn-cs"/>
              </a:defRPr>
            </a:lvl3pPr>
            <a:lvl4pPr marL="1900797" indent="-271543" algn="l" defTabSz="543085" rtl="0" eaLnBrk="1" latinLnBrk="0" hangingPunct="1">
              <a:spcBef>
                <a:spcPct val="20000"/>
              </a:spcBef>
              <a:buFont typeface="Arial"/>
              <a:buChar char="–"/>
              <a:defRPr sz="2092" kern="1200">
                <a:solidFill>
                  <a:schemeClr val="tx1"/>
                </a:solidFill>
                <a:latin typeface="+mn-lt"/>
                <a:ea typeface="+mn-ea"/>
                <a:cs typeface="+mn-cs"/>
              </a:defRPr>
            </a:lvl4pPr>
            <a:lvl5pPr marL="2443882" indent="-271543" algn="l" defTabSz="543085" rtl="0" eaLnBrk="1" latinLnBrk="0" hangingPunct="1">
              <a:spcBef>
                <a:spcPct val="20000"/>
              </a:spcBef>
              <a:buFont typeface="Arial"/>
              <a:buChar char="»"/>
              <a:defRPr sz="2092" kern="1200">
                <a:solidFill>
                  <a:schemeClr val="tx1"/>
                </a:solidFill>
                <a:latin typeface="+mn-lt"/>
                <a:ea typeface="+mn-ea"/>
                <a:cs typeface="+mn-cs"/>
              </a:defRPr>
            </a:lvl5pPr>
            <a:lvl6pPr marL="2986966" indent="-271543" algn="l" defTabSz="543085" rtl="0" eaLnBrk="1" latinLnBrk="0" hangingPunct="1">
              <a:spcBef>
                <a:spcPct val="20000"/>
              </a:spcBef>
              <a:buFont typeface="Arial"/>
              <a:buChar char="•"/>
              <a:defRPr sz="2092" kern="1200">
                <a:solidFill>
                  <a:schemeClr val="tx1"/>
                </a:solidFill>
                <a:latin typeface="+mn-lt"/>
                <a:ea typeface="+mn-ea"/>
                <a:cs typeface="+mn-cs"/>
              </a:defRPr>
            </a:lvl6pPr>
            <a:lvl7pPr marL="3530051" indent="-271543" algn="l" defTabSz="543085" rtl="0" eaLnBrk="1" latinLnBrk="0" hangingPunct="1">
              <a:spcBef>
                <a:spcPct val="20000"/>
              </a:spcBef>
              <a:buFont typeface="Arial"/>
              <a:buChar char="•"/>
              <a:defRPr sz="2092" kern="1200">
                <a:solidFill>
                  <a:schemeClr val="tx1"/>
                </a:solidFill>
                <a:latin typeface="+mn-lt"/>
                <a:ea typeface="+mn-ea"/>
                <a:cs typeface="+mn-cs"/>
              </a:defRPr>
            </a:lvl7pPr>
            <a:lvl8pPr marL="4073136" indent="-271543" algn="l" defTabSz="543085" rtl="0" eaLnBrk="1" latinLnBrk="0" hangingPunct="1">
              <a:spcBef>
                <a:spcPct val="20000"/>
              </a:spcBef>
              <a:buFont typeface="Arial"/>
              <a:buChar char="•"/>
              <a:defRPr sz="2092" kern="1200">
                <a:solidFill>
                  <a:schemeClr val="tx1"/>
                </a:solidFill>
                <a:latin typeface="+mn-lt"/>
                <a:ea typeface="+mn-ea"/>
                <a:cs typeface="+mn-cs"/>
              </a:defRPr>
            </a:lvl8pPr>
            <a:lvl9pPr marL="4616220" indent="-271543" algn="l" defTabSz="543085" rtl="0" eaLnBrk="1" latinLnBrk="0" hangingPunct="1">
              <a:spcBef>
                <a:spcPct val="20000"/>
              </a:spcBef>
              <a:buFont typeface="Arial"/>
              <a:buChar char="•"/>
              <a:defRPr sz="2092" kern="1200">
                <a:solidFill>
                  <a:schemeClr val="tx1"/>
                </a:solidFill>
                <a:latin typeface="+mn-lt"/>
                <a:ea typeface="+mn-ea"/>
                <a:cs typeface="+mn-cs"/>
              </a:defRPr>
            </a:lvl9pPr>
          </a:lstStyle>
          <a:p>
            <a:pPr marL="0" indent="0">
              <a:buNone/>
            </a:pPr>
            <a:r>
              <a:rPr lang="en-US" sz="2800" dirty="0"/>
              <a:t> </a:t>
            </a:r>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lgn="ctr">
              <a:buNone/>
            </a:pPr>
            <a:r>
              <a:rPr lang="en-US" sz="2800" dirty="0" err="1">
                <a:latin typeface="Times New Roman" panose="02020603050405020304" pitchFamily="18" charset="0"/>
                <a:cs typeface="Times New Roman" panose="02020603050405020304" pitchFamily="18" charset="0"/>
              </a:rPr>
              <a:t>Source:semanticscholar.org</a:t>
            </a:r>
            <a:endParaRPr lang="en-US" sz="2800" dirty="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E8F9AD6A-DA99-FF48-1CB6-B913AC35A898}"/>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94223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DD6142-003D-4176-A0C2-F51911EE348F}"/>
              </a:ext>
            </a:extLst>
          </p:cNvPr>
          <p:cNvSpPr>
            <a:spLocks noGrp="1"/>
          </p:cNvSpPr>
          <p:nvPr>
            <p:ph idx="1"/>
          </p:nvPr>
        </p:nvSpPr>
        <p:spPr>
          <a:xfrm>
            <a:off x="478302" y="1118586"/>
            <a:ext cx="11521440" cy="5589513"/>
          </a:xfrm>
        </p:spPr>
        <p:txBody>
          <a:bodyPr>
            <a:normAutofit fontScale="92500" lnSpcReduction="10000"/>
          </a:bodyPr>
          <a:lstStyle/>
          <a:p>
            <a:r>
              <a:rPr lang="en-US" sz="4400" dirty="0"/>
              <a:t>The fingerprint recognition problem can be grouped into two sub-domains: </a:t>
            </a:r>
          </a:p>
          <a:p>
            <a:r>
              <a:rPr lang="en-US" sz="4400" dirty="0">
                <a:solidFill>
                  <a:srgbClr val="FF0000"/>
                </a:solidFill>
              </a:rPr>
              <a:t>Fingerprint verification : </a:t>
            </a:r>
          </a:p>
          <a:p>
            <a:r>
              <a:rPr lang="en-US" sz="4400" dirty="0"/>
              <a:t>Fingerprint verification is to verify the authenticity of one person by his fingerprint. </a:t>
            </a:r>
          </a:p>
          <a:p>
            <a:r>
              <a:rPr lang="en-US" sz="4400" dirty="0">
                <a:solidFill>
                  <a:srgbClr val="FF0000"/>
                </a:solidFill>
              </a:rPr>
              <a:t>Fingerprint identification: </a:t>
            </a:r>
          </a:p>
          <a:p>
            <a:r>
              <a:rPr lang="en-US" sz="4400" dirty="0"/>
              <a:t>Fingerprint identification is to specify one person’s identity by his fingerprint(s).</a:t>
            </a:r>
          </a:p>
        </p:txBody>
      </p:sp>
      <p:sp>
        <p:nvSpPr>
          <p:cNvPr id="4" name="Title 1">
            <a:extLst>
              <a:ext uri="{FF2B5EF4-FFF2-40B4-BE49-F238E27FC236}">
                <a16:creationId xmlns:a16="http://schemas.microsoft.com/office/drawing/2014/main" id="{89CB42F9-CB4D-C4F0-9E1F-AB7EAC5F46C2}"/>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Fingerprint recognition problem</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035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A32BEC-4181-4E09-BC6C-14A664BEAA92}"/>
              </a:ext>
            </a:extLst>
          </p:cNvPr>
          <p:cNvSpPr>
            <a:spLocks noGrp="1"/>
          </p:cNvSpPr>
          <p:nvPr>
            <p:ph idx="1"/>
          </p:nvPr>
        </p:nvSpPr>
        <p:spPr>
          <a:xfrm>
            <a:off x="-1" y="1417637"/>
            <a:ext cx="12027877" cy="5194177"/>
          </a:xfrm>
        </p:spPr>
        <p:txBody>
          <a:bodyPr>
            <a:normAutofit/>
          </a:bodyPr>
          <a:lstStyle/>
          <a:p>
            <a:pPr algn="just">
              <a:lnSpc>
                <a:spcPct val="150000"/>
              </a:lnSpc>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fingerprint recognition system</a:t>
            </a:r>
            <a:r>
              <a:rPr lang="en-US" sz="2400" dirty="0">
                <a:latin typeface="Times New Roman" panose="02020603050405020304" pitchFamily="18" charset="0"/>
                <a:cs typeface="Times New Roman" panose="02020603050405020304" pitchFamily="18" charset="0"/>
              </a:rPr>
              <a:t> is a biometric technology that identifies and verifies a person by analyzing the unique patterns in their fingerprints. </a:t>
            </a:r>
          </a:p>
          <a:p>
            <a:pPr algn="just">
              <a:lnSpc>
                <a:spcPct val="150000"/>
              </a:lnSpc>
            </a:pPr>
            <a:r>
              <a:rPr lang="en-US" sz="2400" dirty="0">
                <a:latin typeface="Times New Roman" panose="02020603050405020304" pitchFamily="18" charset="0"/>
                <a:cs typeface="Times New Roman" panose="02020603050405020304" pitchFamily="18" charset="0"/>
              </a:rPr>
              <a:t>This system captures a fingerprint, extracts its distinguishing features, and compares them to previously stored fingerprint data for authentication or identification purposes.</a:t>
            </a:r>
          </a:p>
          <a:p>
            <a:pPr algn="just">
              <a:lnSpc>
                <a:spcPct val="150000"/>
              </a:lnSpc>
            </a:pPr>
            <a:r>
              <a:rPr lang="en-US" sz="2400" dirty="0">
                <a:latin typeface="Times New Roman" panose="02020603050405020304" pitchFamily="18" charset="0"/>
                <a:cs typeface="Times New Roman" panose="02020603050405020304" pitchFamily="18" charset="0"/>
              </a:rPr>
              <a:t>Fingerprint recognition system operates in three stages:</a:t>
            </a:r>
          </a:p>
          <a:p>
            <a:pPr marL="2007834" lvl="3" indent="-514350" algn="just">
              <a:lnSpc>
                <a:spcPct val="150000"/>
              </a:lnSpc>
              <a:buFont typeface="+mj-lt"/>
              <a:buAutoNum type="romanLcPeriod"/>
            </a:pPr>
            <a:r>
              <a:rPr lang="en-US" sz="2800" dirty="0">
                <a:solidFill>
                  <a:srgbClr val="FF0000"/>
                </a:solidFill>
                <a:latin typeface="Times New Roman" panose="02020603050405020304" pitchFamily="18" charset="0"/>
                <a:cs typeface="Times New Roman" panose="02020603050405020304" pitchFamily="18" charset="0"/>
              </a:rPr>
              <a:t>Fingerprint acquiring device </a:t>
            </a:r>
          </a:p>
          <a:p>
            <a:pPr marL="2007834" lvl="3" indent="-514350" algn="just">
              <a:lnSpc>
                <a:spcPct val="150000"/>
              </a:lnSpc>
              <a:buFont typeface="+mj-lt"/>
              <a:buAutoNum type="romanLcPeriod"/>
            </a:pPr>
            <a:r>
              <a:rPr lang="en-US" sz="2800" dirty="0">
                <a:solidFill>
                  <a:srgbClr val="FF0000"/>
                </a:solidFill>
                <a:latin typeface="Times New Roman" panose="02020603050405020304" pitchFamily="18" charset="0"/>
                <a:cs typeface="Times New Roman" panose="02020603050405020304" pitchFamily="18" charset="0"/>
              </a:rPr>
              <a:t>Minutia extraction and </a:t>
            </a:r>
          </a:p>
          <a:p>
            <a:pPr marL="2007834" lvl="3" indent="-514350" algn="just">
              <a:lnSpc>
                <a:spcPct val="150000"/>
              </a:lnSpc>
              <a:buFont typeface="+mj-lt"/>
              <a:buAutoNum type="romanLcPeriod"/>
            </a:pPr>
            <a:r>
              <a:rPr lang="en-US" sz="2800" dirty="0">
                <a:solidFill>
                  <a:srgbClr val="FF0000"/>
                </a:solidFill>
                <a:latin typeface="Times New Roman" panose="02020603050405020304" pitchFamily="18" charset="0"/>
                <a:cs typeface="Times New Roman" panose="02020603050405020304" pitchFamily="18" charset="0"/>
              </a:rPr>
              <a:t>Minutia matching</a:t>
            </a:r>
          </a:p>
        </p:txBody>
      </p:sp>
      <p:sp>
        <p:nvSpPr>
          <p:cNvPr id="6" name="Title 1">
            <a:extLst>
              <a:ext uri="{FF2B5EF4-FFF2-40B4-BE49-F238E27FC236}">
                <a16:creationId xmlns:a16="http://schemas.microsoft.com/office/drawing/2014/main" id="{EA4F53A6-3FFE-02DD-6D35-38BD6F18C415}"/>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Fingerprint recognition system</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787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C0A4A79-B388-D615-BD9D-729106F39AD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9822" y="1758462"/>
            <a:ext cx="10016195" cy="4046407"/>
          </a:xfrm>
          <a:prstGeom prst="rect">
            <a:avLst/>
          </a:prstGeom>
        </p:spPr>
      </p:pic>
      <p:sp>
        <p:nvSpPr>
          <p:cNvPr id="5" name="Title 1">
            <a:extLst>
              <a:ext uri="{FF2B5EF4-FFF2-40B4-BE49-F238E27FC236}">
                <a16:creationId xmlns:a16="http://schemas.microsoft.com/office/drawing/2014/main" id="{4E30CAC4-74D8-69A3-BD8C-C285A5523871}"/>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Diagram</a:t>
            </a: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7762BA34-E812-854D-108E-7063306327F6}"/>
              </a:ext>
            </a:extLst>
          </p:cNvPr>
          <p:cNvSpPr txBox="1">
            <a:spLocks/>
          </p:cNvSpPr>
          <p:nvPr/>
        </p:nvSpPr>
        <p:spPr>
          <a:xfrm>
            <a:off x="609601" y="1600201"/>
            <a:ext cx="10972800" cy="4870937"/>
          </a:xfrm>
          <a:prstGeom prst="rect">
            <a:avLst/>
          </a:prstGeom>
        </p:spPr>
        <p:txBody>
          <a:bodyPr vert="horz" lIns="109042" tIns="54521" rIns="109042" bIns="54521" rtlCol="0">
            <a:normAutofit/>
          </a:bodyPr>
          <a:lstStyle>
            <a:lvl1pPr marL="407313" indent="-407313" algn="l" defTabSz="543085" rtl="0" eaLnBrk="1" latinLnBrk="0" hangingPunct="1">
              <a:spcBef>
                <a:spcPct val="20000"/>
              </a:spcBef>
              <a:buFont typeface="Arial"/>
              <a:buChar char="•"/>
              <a:defRPr sz="3785" kern="1200">
                <a:solidFill>
                  <a:schemeClr val="tx1"/>
                </a:solidFill>
                <a:latin typeface="+mn-lt"/>
                <a:ea typeface="+mn-ea"/>
                <a:cs typeface="+mn-cs"/>
              </a:defRPr>
            </a:lvl1pPr>
            <a:lvl2pPr marL="882513" indent="-339428" algn="l" defTabSz="543085" rtl="0" eaLnBrk="1" latinLnBrk="0" hangingPunct="1">
              <a:spcBef>
                <a:spcPct val="20000"/>
              </a:spcBef>
              <a:buFont typeface="Arial"/>
              <a:buChar char="–"/>
              <a:defRPr sz="3287" kern="1200">
                <a:solidFill>
                  <a:schemeClr val="tx1"/>
                </a:solidFill>
                <a:latin typeface="+mn-lt"/>
                <a:ea typeface="+mn-ea"/>
                <a:cs typeface="+mn-cs"/>
              </a:defRPr>
            </a:lvl2pPr>
            <a:lvl3pPr marL="1357712" indent="-271543" algn="l" defTabSz="543085" rtl="0" eaLnBrk="1" latinLnBrk="0" hangingPunct="1">
              <a:spcBef>
                <a:spcPct val="20000"/>
              </a:spcBef>
              <a:buFont typeface="Arial"/>
              <a:buChar char="•"/>
              <a:defRPr sz="2889" kern="1200">
                <a:solidFill>
                  <a:schemeClr val="tx1"/>
                </a:solidFill>
                <a:latin typeface="+mn-lt"/>
                <a:ea typeface="+mn-ea"/>
                <a:cs typeface="+mn-cs"/>
              </a:defRPr>
            </a:lvl3pPr>
            <a:lvl4pPr marL="1900797" indent="-271543" algn="l" defTabSz="543085" rtl="0" eaLnBrk="1" latinLnBrk="0" hangingPunct="1">
              <a:spcBef>
                <a:spcPct val="20000"/>
              </a:spcBef>
              <a:buFont typeface="Arial"/>
              <a:buChar char="–"/>
              <a:defRPr sz="2391" kern="1200">
                <a:solidFill>
                  <a:schemeClr val="tx1"/>
                </a:solidFill>
                <a:latin typeface="+mn-lt"/>
                <a:ea typeface="+mn-ea"/>
                <a:cs typeface="+mn-cs"/>
              </a:defRPr>
            </a:lvl4pPr>
            <a:lvl5pPr marL="2443882" indent="-271543" algn="l" defTabSz="543085" rtl="0" eaLnBrk="1" latinLnBrk="0" hangingPunct="1">
              <a:spcBef>
                <a:spcPct val="20000"/>
              </a:spcBef>
              <a:buFont typeface="Arial"/>
              <a:buChar char="»"/>
              <a:defRPr sz="2391" kern="1200">
                <a:solidFill>
                  <a:schemeClr val="tx1"/>
                </a:solidFill>
                <a:latin typeface="+mn-lt"/>
                <a:ea typeface="+mn-ea"/>
                <a:cs typeface="+mn-cs"/>
              </a:defRPr>
            </a:lvl5pPr>
            <a:lvl6pPr marL="2986966" indent="-271543" algn="l" defTabSz="543085" rtl="0" eaLnBrk="1" latinLnBrk="0" hangingPunct="1">
              <a:spcBef>
                <a:spcPct val="20000"/>
              </a:spcBef>
              <a:buFont typeface="Arial"/>
              <a:buChar char="•"/>
              <a:defRPr sz="2391" kern="1200">
                <a:solidFill>
                  <a:schemeClr val="tx1"/>
                </a:solidFill>
                <a:latin typeface="+mn-lt"/>
                <a:ea typeface="+mn-ea"/>
                <a:cs typeface="+mn-cs"/>
              </a:defRPr>
            </a:lvl6pPr>
            <a:lvl7pPr marL="3530051" indent="-271543" algn="l" defTabSz="543085" rtl="0" eaLnBrk="1" latinLnBrk="0" hangingPunct="1">
              <a:spcBef>
                <a:spcPct val="20000"/>
              </a:spcBef>
              <a:buFont typeface="Arial"/>
              <a:buChar char="•"/>
              <a:defRPr sz="2391" kern="1200">
                <a:solidFill>
                  <a:schemeClr val="tx1"/>
                </a:solidFill>
                <a:latin typeface="+mn-lt"/>
                <a:ea typeface="+mn-ea"/>
                <a:cs typeface="+mn-cs"/>
              </a:defRPr>
            </a:lvl7pPr>
            <a:lvl8pPr marL="4073136" indent="-271543" algn="l" defTabSz="543085" rtl="0" eaLnBrk="1" latinLnBrk="0" hangingPunct="1">
              <a:spcBef>
                <a:spcPct val="20000"/>
              </a:spcBef>
              <a:buFont typeface="Arial"/>
              <a:buChar char="•"/>
              <a:defRPr sz="2391" kern="1200">
                <a:solidFill>
                  <a:schemeClr val="tx1"/>
                </a:solidFill>
                <a:latin typeface="+mn-lt"/>
                <a:ea typeface="+mn-ea"/>
                <a:cs typeface="+mn-cs"/>
              </a:defRPr>
            </a:lvl8pPr>
            <a:lvl9pPr marL="4616220" indent="-271543" algn="l" defTabSz="543085" rtl="0" eaLnBrk="1" latinLnBrk="0" hangingPunct="1">
              <a:spcBef>
                <a:spcPct val="20000"/>
              </a:spcBef>
              <a:buFont typeface="Arial"/>
              <a:buChar char="•"/>
              <a:defRPr sz="2391" kern="1200">
                <a:solidFill>
                  <a:schemeClr val="tx1"/>
                </a:solidFill>
                <a:latin typeface="+mn-lt"/>
                <a:ea typeface="+mn-ea"/>
                <a:cs typeface="+mn-cs"/>
              </a:defRPr>
            </a:lvl9p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lgn="ctr">
              <a:buNone/>
            </a:pPr>
            <a:r>
              <a:rPr lang="en-US" dirty="0"/>
              <a:t>Source: slideshare.net</a:t>
            </a:r>
            <a:endParaRPr lang="en-KE" dirty="0"/>
          </a:p>
        </p:txBody>
      </p:sp>
    </p:spTree>
    <p:extLst>
      <p:ext uri="{BB962C8B-B14F-4D97-AF65-F5344CB8AC3E}">
        <p14:creationId xmlns:p14="http://schemas.microsoft.com/office/powerpoint/2010/main" val="27995118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A32BEC-4181-4E09-BC6C-14A664BEAA92}"/>
              </a:ext>
            </a:extLst>
          </p:cNvPr>
          <p:cNvSpPr>
            <a:spLocks noGrp="1"/>
          </p:cNvSpPr>
          <p:nvPr>
            <p:ph idx="1"/>
          </p:nvPr>
        </p:nvSpPr>
        <p:spPr>
          <a:xfrm>
            <a:off x="-1" y="1417637"/>
            <a:ext cx="12027877" cy="5194177"/>
          </a:xfrm>
        </p:spPr>
        <p:txBody>
          <a:bodyPr>
            <a:normAutofit/>
          </a:bodyPr>
          <a:lstStyle/>
          <a:p>
            <a:pPr algn="just">
              <a:lnSpc>
                <a:spcPct val="150000"/>
              </a:lnSpc>
              <a:buFont typeface="+mj-lt"/>
              <a:buAutoNum type="arabicPeriod"/>
            </a:pPr>
            <a:r>
              <a:rPr lang="en-US" sz="3200" b="1" i="0" dirty="0">
                <a:solidFill>
                  <a:srgbClr val="111111"/>
                </a:solidFill>
                <a:effectLst/>
                <a:latin typeface="Times New Roman" panose="02020603050405020304" pitchFamily="18" charset="0"/>
                <a:cs typeface="Times New Roman" panose="02020603050405020304" pitchFamily="18" charset="0"/>
              </a:rPr>
              <a:t>Fingerprint Acquiring Device</a:t>
            </a:r>
            <a:r>
              <a:rPr lang="en-US" b="0" i="0" dirty="0">
                <a:solidFill>
                  <a:srgbClr val="111111"/>
                </a:solidFill>
                <a:effectLst/>
                <a:latin typeface="Times New Roman" panose="02020603050405020304" pitchFamily="18" charset="0"/>
                <a:cs typeface="Times New Roman" panose="02020603050405020304" pitchFamily="18" charset="0"/>
              </a:rPr>
              <a:t>:</a:t>
            </a:r>
          </a:p>
          <a:p>
            <a:pPr marL="457200" lvl="1" indent="0" algn="just">
              <a:lnSpc>
                <a:spcPct val="150000"/>
              </a:lnSpc>
              <a:buNone/>
            </a:pPr>
            <a:r>
              <a:rPr lang="en-US" b="0" i="0" dirty="0">
                <a:solidFill>
                  <a:srgbClr val="111111"/>
                </a:solidFill>
                <a:effectLst/>
                <a:latin typeface="Times New Roman" panose="02020603050405020304" pitchFamily="18" charset="0"/>
                <a:cs typeface="Times New Roman" panose="02020603050405020304" pitchFamily="18" charset="0"/>
              </a:rPr>
              <a:t>This device captures the fingerprint image. Common types include optical, capacitive, and ultrasonic sensors. Optical sensors use light to create an image of the fingerprint, while capacitive sensors measure electrical signals, and ultrasonic sensors use sound waves to capture the fingerprint’s details.</a:t>
            </a:r>
          </a:p>
          <a:p>
            <a:pPr algn="just">
              <a:lnSpc>
                <a:spcPct val="150000"/>
              </a:lnSpc>
            </a:pP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EA4F53A6-3FFE-02DD-6D35-38BD6F18C415}"/>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Explanation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50605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A32BEC-4181-4E09-BC6C-14A664BEAA92}"/>
              </a:ext>
            </a:extLst>
          </p:cNvPr>
          <p:cNvSpPr>
            <a:spLocks noGrp="1"/>
          </p:cNvSpPr>
          <p:nvPr>
            <p:ph idx="1"/>
          </p:nvPr>
        </p:nvSpPr>
        <p:spPr>
          <a:xfrm>
            <a:off x="-1" y="1417637"/>
            <a:ext cx="12027877" cy="5194177"/>
          </a:xfrm>
        </p:spPr>
        <p:txBody>
          <a:bodyPr>
            <a:normAutofit fontScale="92500" lnSpcReduction="20000"/>
          </a:bodyPr>
          <a:lstStyle/>
          <a:p>
            <a:pPr marL="0" indent="0" algn="just">
              <a:lnSpc>
                <a:spcPct val="150000"/>
              </a:lnSpc>
              <a:buNone/>
            </a:pPr>
            <a:r>
              <a:rPr lang="en-US" sz="3600" b="1" i="0" dirty="0">
                <a:solidFill>
                  <a:srgbClr val="111111"/>
                </a:solidFill>
                <a:effectLst/>
                <a:latin typeface="Times New Roman" panose="02020603050405020304" pitchFamily="18" charset="0"/>
                <a:cs typeface="Times New Roman" panose="02020603050405020304" pitchFamily="18" charset="0"/>
              </a:rPr>
              <a:t>2. Minutia Extraction</a:t>
            </a:r>
            <a:r>
              <a:rPr lang="en-US" sz="3600" b="0" i="0" dirty="0">
                <a:solidFill>
                  <a:srgbClr val="111111"/>
                </a:solidFill>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3600" b="0" i="0" dirty="0">
                <a:solidFill>
                  <a:srgbClr val="111111"/>
                </a:solidFill>
                <a:effectLst/>
                <a:latin typeface="Times New Roman" panose="02020603050405020304" pitchFamily="18" charset="0"/>
                <a:cs typeface="Times New Roman" panose="02020603050405020304" pitchFamily="18" charset="0"/>
              </a:rPr>
              <a:t>Minutiae are the unique features of a fingerprint, such as ridge endings and bifurcations. The extraction process involves several steps:</a:t>
            </a:r>
          </a:p>
          <a:p>
            <a:pPr marL="742950" lvl="1" indent="-285750" algn="just">
              <a:lnSpc>
                <a:spcPct val="150000"/>
              </a:lnSpc>
              <a:buFont typeface="Arial" panose="020B0604020202020204" pitchFamily="34" charset="0"/>
              <a:buChar char="•"/>
            </a:pPr>
            <a:r>
              <a:rPr lang="en-US" sz="3600" b="1" i="0" dirty="0">
                <a:solidFill>
                  <a:srgbClr val="111111"/>
                </a:solidFill>
                <a:effectLst/>
                <a:latin typeface="Times New Roman" panose="02020603050405020304" pitchFamily="18" charset="0"/>
                <a:cs typeface="Times New Roman" panose="02020603050405020304" pitchFamily="18" charset="0"/>
              </a:rPr>
              <a:t>Preprocessing</a:t>
            </a:r>
            <a:r>
              <a:rPr lang="en-US" sz="3600" b="0" i="0" dirty="0">
                <a:solidFill>
                  <a:srgbClr val="111111"/>
                </a:solidFill>
                <a:effectLst/>
                <a:latin typeface="Times New Roman" panose="02020603050405020304" pitchFamily="18" charset="0"/>
                <a:cs typeface="Times New Roman" panose="02020603050405020304" pitchFamily="18" charset="0"/>
              </a:rPr>
              <a:t>: Enhancing the fingerprint image by denoising, binarization, thinning, and dilation.</a:t>
            </a:r>
          </a:p>
          <a:p>
            <a:pPr marL="742950" lvl="1" indent="-285750" algn="just">
              <a:lnSpc>
                <a:spcPct val="150000"/>
              </a:lnSpc>
              <a:buFont typeface="Arial" panose="020B0604020202020204" pitchFamily="34" charset="0"/>
              <a:buChar char="•"/>
            </a:pPr>
            <a:r>
              <a:rPr lang="en-US" sz="3600" b="1" i="0" dirty="0">
                <a:solidFill>
                  <a:srgbClr val="111111"/>
                </a:solidFill>
                <a:effectLst/>
                <a:latin typeface="Times New Roman" panose="02020603050405020304" pitchFamily="18" charset="0"/>
                <a:cs typeface="Times New Roman" panose="02020603050405020304" pitchFamily="18" charset="0"/>
              </a:rPr>
              <a:t>Detection</a:t>
            </a:r>
            <a:r>
              <a:rPr lang="en-US" sz="3600" b="0" i="0" dirty="0">
                <a:solidFill>
                  <a:srgbClr val="111111"/>
                </a:solidFill>
                <a:effectLst/>
                <a:latin typeface="Times New Roman" panose="02020603050405020304" pitchFamily="18" charset="0"/>
                <a:cs typeface="Times New Roman" panose="02020603050405020304" pitchFamily="18" charset="0"/>
              </a:rPr>
              <a:t>: Identifying and marking the minutiae points. </a:t>
            </a:r>
            <a:endParaRPr lang="en-US" sz="3600" dirty="0">
              <a:solidFill>
                <a:srgbClr val="FF00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EA4F53A6-3FFE-02DD-6D35-38BD6F18C415}"/>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2207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A32BEC-4181-4E09-BC6C-14A664BEAA92}"/>
              </a:ext>
            </a:extLst>
          </p:cNvPr>
          <p:cNvSpPr>
            <a:spLocks noGrp="1"/>
          </p:cNvSpPr>
          <p:nvPr>
            <p:ph idx="1"/>
          </p:nvPr>
        </p:nvSpPr>
        <p:spPr>
          <a:xfrm>
            <a:off x="-1" y="1417637"/>
            <a:ext cx="12027877" cy="5194177"/>
          </a:xfrm>
        </p:spPr>
        <p:txBody>
          <a:bodyPr>
            <a:normAutofit/>
          </a:bodyPr>
          <a:lstStyle/>
          <a:p>
            <a:pPr marL="0" indent="0" algn="just">
              <a:buNone/>
            </a:pPr>
            <a:r>
              <a:rPr lang="en-US" sz="3600" b="1" dirty="0">
                <a:solidFill>
                  <a:srgbClr val="111111"/>
                </a:solidFill>
                <a:latin typeface="Times New Roman" panose="02020603050405020304" pitchFamily="18" charset="0"/>
                <a:cs typeface="Times New Roman" panose="02020603050405020304" pitchFamily="18" charset="0"/>
              </a:rPr>
              <a:t>3.</a:t>
            </a:r>
            <a:r>
              <a:rPr lang="en-US" sz="3200" b="1" i="0" dirty="0">
                <a:solidFill>
                  <a:srgbClr val="111111"/>
                </a:solidFill>
                <a:effectLst/>
                <a:latin typeface="Times New Roman" panose="02020603050405020304" pitchFamily="18" charset="0"/>
                <a:cs typeface="Times New Roman" panose="02020603050405020304" pitchFamily="18" charset="0"/>
              </a:rPr>
              <a:t>Minutia Matching</a:t>
            </a:r>
            <a:r>
              <a:rPr lang="en-US" sz="3200" b="0" i="0" dirty="0">
                <a:solidFill>
                  <a:srgbClr val="111111"/>
                </a:solidFill>
                <a:effectLst/>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3200" b="0" i="0" dirty="0">
                <a:solidFill>
                  <a:srgbClr val="111111"/>
                </a:solidFill>
                <a:effectLst/>
                <a:latin typeface="Times New Roman" panose="02020603050405020304" pitchFamily="18" charset="0"/>
                <a:cs typeface="Times New Roman" panose="02020603050405020304" pitchFamily="18" charset="0"/>
              </a:rPr>
              <a:t>This step involves comparing the extracted minutiae from the captured fingerprint with those stored in a database. The matching process typically uses algorithms to calculate the similarity between the minutiae sets. </a:t>
            </a:r>
          </a:p>
          <a:p>
            <a:pPr algn="just">
              <a:lnSpc>
                <a:spcPct val="150000"/>
              </a:lnSpc>
            </a:pP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EA4F53A6-3FFE-02DD-6D35-38BD6F18C415}"/>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rgbClr val="FFFF00"/>
                </a:solidFill>
              </a:rPr>
              <a:t> Cont.. </a:t>
            </a:r>
            <a:endParaRPr lang="en-US" sz="5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87810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A32BEC-4181-4E09-BC6C-14A664BEAA92}"/>
              </a:ext>
            </a:extLst>
          </p:cNvPr>
          <p:cNvSpPr>
            <a:spLocks noGrp="1"/>
          </p:cNvSpPr>
          <p:nvPr>
            <p:ph idx="1"/>
          </p:nvPr>
        </p:nvSpPr>
        <p:spPr>
          <a:xfrm>
            <a:off x="-1" y="1417637"/>
            <a:ext cx="12027877" cy="5194177"/>
          </a:xfrm>
        </p:spPr>
        <p:txBody>
          <a:bodyPr>
            <a:normAutofit/>
          </a:bodyPr>
          <a:lstStyle/>
          <a:p>
            <a:pPr marL="342900" lvl="0" indent="-342900" algn="just">
              <a:lnSpc>
                <a:spcPct val="150000"/>
              </a:lnSpc>
              <a:buFont typeface="+mj-lt"/>
              <a:buAutoNum type="romanLcPeriod"/>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Optical Sensors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Capture an image of the fingerprint using light. These are common in smartphones but can be affected by dirty or wet fingers.</a:t>
            </a:r>
          </a:p>
          <a:p>
            <a:pPr marL="342900" lvl="0" indent="-342900" algn="just">
              <a:lnSpc>
                <a:spcPct val="150000"/>
              </a:lnSpc>
              <a:buFont typeface="+mj-lt"/>
              <a:buAutoNum type="romanLcPeriod"/>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Capacitive Sensors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Measure the electrical conductivity of the finger ridges and valleys, creating a more accurate and resistant-to-spoofing fingerprint image.</a:t>
            </a:r>
          </a:p>
          <a:p>
            <a:pPr marL="342900" lvl="0" indent="-342900" algn="just">
              <a:lnSpc>
                <a:spcPct val="150000"/>
              </a:lnSpc>
              <a:spcAft>
                <a:spcPts val="800"/>
              </a:spcAft>
              <a:buFont typeface="+mj-lt"/>
              <a:buAutoNum type="romanLcPeriod"/>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Ultrasonic Sensors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Use sound waves to capture the details of the fingerprint. These are highly accurate and can capture prints even through dirt or moisture.</a:t>
            </a:r>
          </a:p>
          <a:p>
            <a:pPr algn="just">
              <a:lnSpc>
                <a:spcPct val="150000"/>
              </a:lnSpc>
            </a:pP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EA4F53A6-3FFE-02DD-6D35-38BD6F18C415}"/>
              </a:ext>
            </a:extLst>
          </p:cNvPr>
          <p:cNvSpPr txBox="1">
            <a:spLocks/>
          </p:cNvSpPr>
          <p:nvPr/>
        </p:nvSpPr>
        <p:spPr>
          <a:xfrm>
            <a:off x="1" y="1"/>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4000" b="1" dirty="0">
                <a:solidFill>
                  <a:srgbClr val="FFFF00"/>
                </a:solidFill>
                <a:latin typeface="Times New Roman" panose="02020603050405020304" pitchFamily="18" charset="0"/>
                <a:cs typeface="Times New Roman" panose="02020603050405020304" pitchFamily="18" charset="0"/>
              </a:rPr>
              <a:t> Types of Fingerprint Sensors </a:t>
            </a:r>
          </a:p>
        </p:txBody>
      </p:sp>
    </p:spTree>
    <p:extLst>
      <p:ext uri="{BB962C8B-B14F-4D97-AF65-F5344CB8AC3E}">
        <p14:creationId xmlns:p14="http://schemas.microsoft.com/office/powerpoint/2010/main" val="8618322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C18446-750B-4399-85C0-6F0A14CE995D}"/>
              </a:ext>
            </a:extLst>
          </p:cNvPr>
          <p:cNvSpPr>
            <a:spLocks noGrp="1"/>
          </p:cNvSpPr>
          <p:nvPr>
            <p:ph idx="1"/>
          </p:nvPr>
        </p:nvSpPr>
        <p:spPr>
          <a:xfrm>
            <a:off x="1235963" y="1525147"/>
            <a:ext cx="9720073" cy="4840483"/>
          </a:xfrm>
        </p:spPr>
        <p:txBody>
          <a:bodyPr>
            <a:normAutofit/>
          </a:bodyPr>
          <a:lstStyle/>
          <a:p>
            <a:r>
              <a:rPr lang="en-US" dirty="0">
                <a:latin typeface="Times New Roman" panose="02020603050405020304" pitchFamily="18" charset="0"/>
                <a:cs typeface="Times New Roman" panose="02020603050405020304" pitchFamily="18" charset="0"/>
              </a:rPr>
              <a:t>It is the most contemporary method.</a:t>
            </a:r>
          </a:p>
          <a:p>
            <a:r>
              <a:rPr lang="en-US" dirty="0">
                <a:latin typeface="Times New Roman" panose="02020603050405020304" pitchFamily="18" charset="0"/>
                <a:cs typeface="Times New Roman" panose="02020603050405020304" pitchFamily="18" charset="0"/>
              </a:rPr>
              <a:t>It is most economical method.</a:t>
            </a:r>
          </a:p>
          <a:p>
            <a:r>
              <a:rPr lang="en-US" dirty="0">
                <a:latin typeface="Times New Roman" panose="02020603050405020304" pitchFamily="18" charset="0"/>
                <a:cs typeface="Times New Roman" panose="02020603050405020304" pitchFamily="18" charset="0"/>
              </a:rPr>
              <a:t>It is highly reliable and secure.</a:t>
            </a:r>
          </a:p>
          <a:p>
            <a:r>
              <a:rPr lang="en-US" dirty="0">
                <a:latin typeface="Times New Roman" panose="02020603050405020304" pitchFamily="18" charset="0"/>
                <a:cs typeface="Times New Roman" panose="02020603050405020304" pitchFamily="18" charset="0"/>
              </a:rPr>
              <a:t>It works on a small template size, which speeds up the verifying process.</a:t>
            </a:r>
          </a:p>
          <a:p>
            <a:r>
              <a:rPr lang="en-US" dirty="0">
                <a:latin typeface="Times New Roman" panose="02020603050405020304" pitchFamily="18" charset="0"/>
                <a:cs typeface="Times New Roman" panose="02020603050405020304" pitchFamily="18" charset="0"/>
              </a:rPr>
              <a:t>It consumes less memory space.</a:t>
            </a:r>
          </a:p>
        </p:txBody>
      </p:sp>
      <p:sp>
        <p:nvSpPr>
          <p:cNvPr id="4" name="Title 1">
            <a:extLst>
              <a:ext uri="{FF2B5EF4-FFF2-40B4-BE49-F238E27FC236}">
                <a16:creationId xmlns:a16="http://schemas.microsoft.com/office/drawing/2014/main" id="{5BB8C2A9-4778-B516-9B11-7A73813CC55C}"/>
              </a:ext>
            </a:extLst>
          </p:cNvPr>
          <p:cNvSpPr txBox="1">
            <a:spLocks/>
          </p:cNvSpPr>
          <p:nvPr/>
        </p:nvSpPr>
        <p:spPr>
          <a:xfrm>
            <a:off x="6351" y="-45249"/>
            <a:ext cx="12185649" cy="1241004"/>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4000" dirty="0">
                <a:solidFill>
                  <a:srgbClr val="FFFF00"/>
                </a:solidFill>
                <a:latin typeface="Times New Roman" panose="02020603050405020304" pitchFamily="18" charset="0"/>
                <a:cs typeface="Times New Roman" panose="02020603050405020304" pitchFamily="18" charset="0"/>
              </a:rPr>
              <a:t> Merits of Finger Recognition System</a:t>
            </a:r>
          </a:p>
        </p:txBody>
      </p:sp>
    </p:spTree>
    <p:extLst>
      <p:ext uri="{BB962C8B-B14F-4D97-AF65-F5344CB8AC3E}">
        <p14:creationId xmlns:p14="http://schemas.microsoft.com/office/powerpoint/2010/main" val="2256267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F52C80-0ED4-4EC7-9ADC-7E2A2F4F0BC9}"/>
              </a:ext>
            </a:extLst>
          </p:cNvPr>
          <p:cNvSpPr>
            <a:spLocks noGrp="1"/>
          </p:cNvSpPr>
          <p:nvPr>
            <p:ph idx="1"/>
          </p:nvPr>
        </p:nvSpPr>
        <p:spPr>
          <a:xfrm>
            <a:off x="1235963" y="1320268"/>
            <a:ext cx="9720073" cy="4538926"/>
          </a:xfrm>
        </p:spPr>
        <p:txBody>
          <a:bodyPr>
            <a:normAutofit/>
          </a:bodyPr>
          <a:lstStyle/>
          <a:p>
            <a:r>
              <a:rPr lang="en-US" dirty="0"/>
              <a:t>Scars, cuts or absence of finger can hinder the recognition process.</a:t>
            </a:r>
          </a:p>
          <a:p>
            <a:r>
              <a:rPr lang="en-US" dirty="0"/>
              <a:t>The systems can be fooled by using artificial finger made of wax.</a:t>
            </a:r>
          </a:p>
          <a:p>
            <a:r>
              <a:rPr lang="en-US" dirty="0"/>
              <a:t>It involves physical contact with the system.</a:t>
            </a:r>
          </a:p>
          <a:p>
            <a:r>
              <a:rPr lang="en-US" dirty="0"/>
              <a:t>They leave the pattern of finger behind at the time of entering sample.</a:t>
            </a:r>
          </a:p>
        </p:txBody>
      </p:sp>
      <p:sp>
        <p:nvSpPr>
          <p:cNvPr id="4" name="Title 1">
            <a:extLst>
              <a:ext uri="{FF2B5EF4-FFF2-40B4-BE49-F238E27FC236}">
                <a16:creationId xmlns:a16="http://schemas.microsoft.com/office/drawing/2014/main" id="{811765E0-F503-D0EA-7EE7-20D17C12670A}"/>
              </a:ext>
            </a:extLst>
          </p:cNvPr>
          <p:cNvSpPr txBox="1">
            <a:spLocks/>
          </p:cNvSpPr>
          <p:nvPr/>
        </p:nvSpPr>
        <p:spPr>
          <a:xfrm>
            <a:off x="6351" y="-45250"/>
            <a:ext cx="12191999" cy="111858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4000" dirty="0">
                <a:solidFill>
                  <a:srgbClr val="FFFF00"/>
                </a:solidFill>
                <a:latin typeface="Times New Roman" panose="02020603050405020304" pitchFamily="18" charset="0"/>
                <a:cs typeface="Times New Roman" panose="02020603050405020304" pitchFamily="18" charset="0"/>
              </a:rPr>
              <a:t> Demerits of Finger Recognition System</a:t>
            </a:r>
          </a:p>
        </p:txBody>
      </p:sp>
    </p:spTree>
    <p:extLst>
      <p:ext uri="{BB962C8B-B14F-4D97-AF65-F5344CB8AC3E}">
        <p14:creationId xmlns:p14="http://schemas.microsoft.com/office/powerpoint/2010/main" val="1505718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460225" y="1570018"/>
            <a:ext cx="9720073" cy="4547062"/>
          </a:xfrm>
        </p:spPr>
        <p:txBody>
          <a:bodyPr>
            <a:normAutofit/>
          </a:bodyPr>
          <a:lstStyle/>
          <a:p>
            <a:r>
              <a:rPr lang="en-US" dirty="0"/>
              <a:t>Verification of driver-license authenticity.</a:t>
            </a:r>
          </a:p>
          <a:p>
            <a:r>
              <a:rPr lang="en-US" dirty="0"/>
              <a:t>Checking validity of driving license.</a:t>
            </a:r>
          </a:p>
          <a:p>
            <a:r>
              <a:rPr lang="en-US" dirty="0"/>
              <a:t>Border Control/Visa Issuance.</a:t>
            </a:r>
          </a:p>
          <a:p>
            <a:r>
              <a:rPr lang="en-US" dirty="0"/>
              <a:t>Access control in organizations.</a:t>
            </a:r>
          </a:p>
          <a:p>
            <a:endParaRPr lang="en-US" dirty="0"/>
          </a:p>
          <a:p>
            <a:endParaRPr lang="en-US" dirty="0"/>
          </a:p>
        </p:txBody>
      </p:sp>
      <p:sp>
        <p:nvSpPr>
          <p:cNvPr id="4" name="Title 1">
            <a:extLst>
              <a:ext uri="{FF2B5EF4-FFF2-40B4-BE49-F238E27FC236}">
                <a16:creationId xmlns:a16="http://schemas.microsoft.com/office/drawing/2014/main" id="{2D338E08-FC72-C967-EAEA-B6C5EFE05C85}"/>
              </a:ext>
            </a:extLst>
          </p:cNvPr>
          <p:cNvSpPr txBox="1">
            <a:spLocks/>
          </p:cNvSpPr>
          <p:nvPr/>
        </p:nvSpPr>
        <p:spPr>
          <a:xfrm>
            <a:off x="12701" y="0"/>
            <a:ext cx="12185649" cy="1353545"/>
          </a:xfrm>
          <a:prstGeom prst="rect">
            <a:avLst/>
          </a:prstGeom>
          <a:solidFill>
            <a:schemeClr val="tx1"/>
          </a:solidFill>
        </p:spPr>
        <p:txBody>
          <a:bodyPr vert="horz" lIns="109042" tIns="54521" rIns="109042" bIns="54521" rtlCol="0" anchor="ctr">
            <a:normAutofit/>
          </a:bodyPr>
          <a:lstStyle>
            <a:lvl1pPr algn="ctr" defTabSz="543085" rtl="0" eaLnBrk="1" latinLnBrk="0" hangingPunct="1">
              <a:spcBef>
                <a:spcPct val="0"/>
              </a:spcBef>
              <a:buNone/>
              <a:defRPr sz="5180" kern="1200">
                <a:solidFill>
                  <a:schemeClr val="tx1"/>
                </a:solidFill>
                <a:latin typeface="+mj-lt"/>
                <a:ea typeface="+mj-ea"/>
                <a:cs typeface="+mj-cs"/>
              </a:defRPr>
            </a:lvl1pPr>
          </a:lstStyle>
          <a:p>
            <a:pPr>
              <a:defRPr/>
            </a:pPr>
            <a:r>
              <a:rPr lang="en-US" sz="4000" dirty="0">
                <a:solidFill>
                  <a:srgbClr val="FFFF00"/>
                </a:solidFill>
                <a:latin typeface="Times New Roman" panose="02020603050405020304" pitchFamily="18" charset="0"/>
                <a:cs typeface="Times New Roman" panose="02020603050405020304" pitchFamily="18" charset="0"/>
              </a:rPr>
              <a:t> </a:t>
            </a:r>
            <a:r>
              <a:rPr lang="en-US" sz="4000" b="1" dirty="0">
                <a:solidFill>
                  <a:srgbClr val="FFFF00"/>
                </a:solidFill>
              </a:rPr>
              <a:t>Applications of Finger Recognition System</a:t>
            </a:r>
            <a:endParaRPr lang="en-US" sz="4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3840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References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335360" y="1690688"/>
            <a:ext cx="11377264" cy="5139461"/>
          </a:xfrm>
        </p:spPr>
        <p:txBody>
          <a:bodyPr rtlCol="0">
            <a:normAutofit fontScale="97500"/>
          </a:bodyPr>
          <a:lstStyle/>
          <a:p>
            <a:pPr algn="l">
              <a:buFont typeface="Wingdings" panose="05000000000000000000" pitchFamily="2" charset="2"/>
              <a:buChar char="Ø"/>
            </a:pPr>
            <a:r>
              <a:rPr lang="en-US" sz="3300" b="0" dirty="0" err="1">
                <a:solidFill>
                  <a:srgbClr val="111111"/>
                </a:solidFill>
                <a:effectLst/>
                <a:latin typeface="Times New Roman" panose="02020603050405020304" pitchFamily="18" charset="0"/>
                <a:cs typeface="Times New Roman" panose="02020603050405020304" pitchFamily="18" charset="0"/>
              </a:rPr>
              <a:t>Maltoni</a:t>
            </a:r>
            <a:r>
              <a:rPr lang="en-US" sz="3300" b="0" dirty="0">
                <a:solidFill>
                  <a:srgbClr val="111111"/>
                </a:solidFill>
                <a:effectLst/>
                <a:latin typeface="Times New Roman" panose="02020603050405020304" pitchFamily="18" charset="0"/>
                <a:cs typeface="Times New Roman" panose="02020603050405020304" pitchFamily="18" charset="0"/>
              </a:rPr>
              <a:t>, D., Maio, D., Jain, A. K., &amp; Prabhakar, S. (2022). Handbook of fingerprint recognition (2nd ed.). Springer.</a:t>
            </a:r>
          </a:p>
          <a:p>
            <a:pPr algn="just">
              <a:lnSpc>
                <a:spcPct val="150000"/>
              </a:lnSpc>
              <a:buFont typeface="Wingdings" panose="05000000000000000000" pitchFamily="2" charset="2"/>
              <a:buChar char="Ø"/>
            </a:pPr>
            <a:r>
              <a:rPr lang="en-US" sz="3300" dirty="0">
                <a:latin typeface="Times New Roman" panose="02020603050405020304" pitchFamily="18" charset="0"/>
                <a:cs typeface="Times New Roman" panose="02020603050405020304" pitchFamily="18" charset="0"/>
              </a:rPr>
              <a:t>Jain, A. K., Flynn, P., &amp; Ross, A. A. (2024). Guide to biometrics. Springer</a:t>
            </a:r>
          </a:p>
          <a:p>
            <a:pPr algn="just">
              <a:lnSpc>
                <a:spcPct val="150000"/>
              </a:lnSpc>
              <a:buFont typeface="Wingdings" panose="05000000000000000000" pitchFamily="2" charset="2"/>
              <a:buChar char="Ø"/>
            </a:pPr>
            <a:r>
              <a:rPr lang="en-US" sz="3300" b="0" dirty="0" err="1">
                <a:solidFill>
                  <a:srgbClr val="111111"/>
                </a:solidFill>
                <a:effectLst/>
                <a:latin typeface="Times New Roman" panose="02020603050405020304" pitchFamily="18" charset="0"/>
                <a:cs typeface="Times New Roman" panose="02020603050405020304" pitchFamily="18" charset="0"/>
              </a:rPr>
              <a:t>Komarinski</a:t>
            </a:r>
            <a:r>
              <a:rPr lang="en-US" sz="3300" b="0" dirty="0">
                <a:solidFill>
                  <a:srgbClr val="111111"/>
                </a:solidFill>
                <a:effectLst/>
                <a:latin typeface="Times New Roman" panose="02020603050405020304" pitchFamily="18" charset="0"/>
                <a:cs typeface="Times New Roman" panose="02020603050405020304" pitchFamily="18" charset="0"/>
              </a:rPr>
              <a:t>, P. (2005). Automated fingerprint identification systems (AFIS). Elsevier.</a:t>
            </a:r>
          </a:p>
          <a:p>
            <a:pPr algn="just">
              <a:lnSpc>
                <a:spcPct val="150000"/>
              </a:lnSpc>
              <a:buFont typeface="Wingdings" panose="05000000000000000000" pitchFamily="2" charset="2"/>
              <a:buChar char="Ø"/>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04657"/>
      </p:ext>
    </p:extLst>
  </p:cSld>
  <p:clrMapOvr>
    <a:masterClrMapping/>
  </p:clrMapOvr>
</p:sld>
</file>

<file path=ppt/theme/theme1.xml><?xml version="1.0" encoding="utf-8"?>
<a:theme xmlns:a="http://schemas.openxmlformats.org/drawingml/2006/main" name="Dayst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Daystar" id="{AA0AAC49-FFAD-4FE1-AEEF-199C28FF4CE6}" vid="{A554BED8-8D48-467F-BAC4-2F2DF591F48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Daystar</Template>
  <TotalTime>815</TotalTime>
  <Words>1956</Words>
  <Application>Microsoft Office PowerPoint</Application>
  <PresentationFormat>Widescreen</PresentationFormat>
  <Paragraphs>217</Paragraphs>
  <Slides>33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Times New Roman</vt:lpstr>
      <vt:lpstr>Wingdings</vt:lpstr>
      <vt:lpstr>Daystar</vt:lpstr>
      <vt:lpstr>PowerPoint Presentation</vt:lpstr>
      <vt:lpstr>     Expected learning outcomes</vt:lpstr>
      <vt:lpstr>     Areas of focus </vt:lpstr>
      <vt:lpstr> Biometrics Modalities</vt:lpstr>
      <vt:lpstr> Cont.…</vt:lpstr>
      <vt:lpstr> Types of Biometric Modalities</vt:lpstr>
      <vt:lpstr> Cont.…</vt:lpstr>
      <vt:lpstr> Cont.…</vt:lpstr>
      <vt:lpstr> FINGERPRINTS</vt:lpstr>
      <vt:lpstr>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three  fingerprints</dc:title>
  <dc:creator>Anthony W. Wambua</dc:creator>
  <cp:lastModifiedBy>Joshua</cp:lastModifiedBy>
  <cp:revision>31</cp:revision>
  <dcterms:created xsi:type="dcterms:W3CDTF">2018-06-26T11:59:28Z</dcterms:created>
  <dcterms:modified xsi:type="dcterms:W3CDTF">2024-10-02T22:44:09Z</dcterms:modified>
</cp:coreProperties>
</file>