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83" r:id="rId2"/>
    <p:sldId id="284" r:id="rId3"/>
    <p:sldId id="316" r:id="rId4"/>
    <p:sldId id="317" r:id="rId5"/>
    <p:sldId id="318" r:id="rId6"/>
    <p:sldId id="324" r:id="rId7"/>
    <p:sldId id="319" r:id="rId8"/>
    <p:sldId id="320" r:id="rId9"/>
    <p:sldId id="321" r:id="rId10"/>
    <p:sldId id="322" r:id="rId11"/>
    <p:sldId id="325" r:id="rId12"/>
    <p:sldId id="342" r:id="rId13"/>
    <p:sldId id="326" r:id="rId14"/>
    <p:sldId id="327" r:id="rId15"/>
    <p:sldId id="328" r:id="rId16"/>
    <p:sldId id="329" r:id="rId17"/>
    <p:sldId id="330" r:id="rId18"/>
    <p:sldId id="331" r:id="rId19"/>
    <p:sldId id="332" r:id="rId20"/>
    <p:sldId id="333" r:id="rId21"/>
    <p:sldId id="334" r:id="rId22"/>
    <p:sldId id="343" r:id="rId23"/>
    <p:sldId id="335" r:id="rId24"/>
    <p:sldId id="336" r:id="rId25"/>
    <p:sldId id="337" r:id="rId26"/>
    <p:sldId id="345" r:id="rId27"/>
    <p:sldId id="339" r:id="rId28"/>
    <p:sldId id="340" r:id="rId29"/>
    <p:sldId id="338" r:id="rId30"/>
    <p:sldId id="341" r:id="rId31"/>
    <p:sldId id="344"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10/13/2024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10/13/2024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10/13/2024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10/13/2024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10/13/2024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10/13/2024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10/13/2024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10/13/2024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10/13/2024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10/13/2024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10/13/2024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10/13/2024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doi.org/10.1007/978-1-84628-064-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4</a:t>
            </a:r>
          </a:p>
          <a:p>
            <a:pPr marL="0" indent="0" algn="ctr">
              <a:buNone/>
            </a:pPr>
            <a:r>
              <a:rPr lang="en-US" sz="3200" b="1" dirty="0">
                <a:latin typeface="Times New Roman" panose="02020603050405020304" pitchFamily="18" charset="0"/>
                <a:cs typeface="Times New Roman" panose="02020603050405020304" pitchFamily="18" charset="0"/>
              </a:rPr>
              <a:t>Facial Recognition System</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fontScale="92500"/>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Explore </a:t>
            </a:r>
            <a:r>
              <a:rPr lang="en-US" sz="4000" dirty="0"/>
              <a:t>Facial Recognition System </a:t>
            </a: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Discuss the composition of </a:t>
            </a:r>
            <a:r>
              <a:rPr lang="en-US" sz="4000" dirty="0"/>
              <a:t>Facial Recognition System </a:t>
            </a:r>
            <a:endParaRPr lang="en-US" sz="4000" dirty="0">
              <a:latin typeface="Times New Roman" panose="02020603050405020304" pitchFamily="18" charset="0"/>
              <a:cs typeface="Times New Roman" panose="02020603050405020304" pitchFamily="18" charset="0"/>
            </a:endParaRP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Evaluate the merits and demerits of </a:t>
            </a:r>
            <a:r>
              <a:rPr lang="en-US" sz="4000" dirty="0"/>
              <a:t>Facial Recognition System </a:t>
            </a:r>
            <a:endParaRPr lang="en-US" sz="4000" dirty="0">
              <a:latin typeface="Times New Roman" panose="02020603050405020304" pitchFamily="18" charset="0"/>
              <a:cs typeface="Times New Roman" panose="02020603050405020304" pitchFamily="18" charset="0"/>
            </a:endParaRP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00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Facial Recognition System  (FRS)</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Reasons why FRS is preferred </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How FRS works </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Components of FRS</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Merits and Demerits for Facial Recognition System </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AD37-F211-78FC-9D0B-BB630A1DB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540D8-6898-D2C5-18E8-49762B8891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Facial Recognition System</a:t>
            </a:r>
          </a:p>
        </p:txBody>
      </p:sp>
      <p:sp>
        <p:nvSpPr>
          <p:cNvPr id="3" name="Content Placeholder 2">
            <a:extLst>
              <a:ext uri="{FF2B5EF4-FFF2-40B4-BE49-F238E27FC236}">
                <a16:creationId xmlns:a16="http://schemas.microsoft.com/office/drawing/2014/main" id="{38D4AE81-FEA0-A587-2CFE-758235AEE16E}"/>
              </a:ext>
            </a:extLst>
          </p:cNvPr>
          <p:cNvSpPr>
            <a:spLocks noGrp="1"/>
          </p:cNvSpPr>
          <p:nvPr>
            <p:ph idx="1"/>
          </p:nvPr>
        </p:nvSpPr>
        <p:spPr>
          <a:xfrm>
            <a:off x="562708" y="1690689"/>
            <a:ext cx="11071274" cy="4961902"/>
          </a:xfrm>
        </p:spPr>
        <p:txBody>
          <a:bodyPr rtlCol="0">
            <a:normAutofit fontScale="97500"/>
          </a:bodyPr>
          <a:lstStyle/>
          <a:p>
            <a:pPr marL="575945" indent="-457200" algn="just">
              <a:lnSpc>
                <a:spcPct val="150000"/>
              </a:lnSpc>
              <a:spcBef>
                <a:spcPts val="0"/>
              </a:spcBef>
              <a:buFont typeface="Arial" panose="020B0604020202020204" pitchFamily="34" charset="0"/>
              <a:buChar char="•"/>
              <a:defRPr/>
            </a:pPr>
            <a:r>
              <a:rPr lang="en-US" sz="3200" dirty="0">
                <a:latin typeface="Times New Roman" panose="02020603050405020304" pitchFamily="18" charset="0"/>
                <a:cs typeface="Times New Roman" panose="02020603050405020304" pitchFamily="18" charset="0"/>
              </a:rPr>
              <a:t>A </a:t>
            </a:r>
            <a:r>
              <a:rPr lang="en-US" sz="3200" b="1" dirty="0">
                <a:latin typeface="Times New Roman" panose="02020603050405020304" pitchFamily="18" charset="0"/>
                <a:cs typeface="Times New Roman" panose="02020603050405020304" pitchFamily="18" charset="0"/>
              </a:rPr>
              <a:t>Facial Recognition System</a:t>
            </a:r>
            <a:r>
              <a:rPr lang="en-US" sz="3200" dirty="0">
                <a:latin typeface="Times New Roman" panose="02020603050405020304" pitchFamily="18" charset="0"/>
                <a:cs typeface="Times New Roman" panose="02020603050405020304" pitchFamily="18" charset="0"/>
              </a:rPr>
              <a:t> is an advanced technology designed to automatically identify or verify a person based on their facial features. It works by using computer algorithms and artificial intelligence (AI) to detect, analyze, and compare the unique patterns in a person’s face.</a:t>
            </a:r>
            <a:endParaRPr 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612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BACB0-1826-54A9-818B-9A69B91D08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A4BF63-E000-A904-F428-849027B2CA1A}"/>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5DD65CBA-6E27-7960-2DE6-FAE72B837443}"/>
              </a:ext>
            </a:extLst>
          </p:cNvPr>
          <p:cNvSpPr>
            <a:spLocks noGrp="1"/>
          </p:cNvSpPr>
          <p:nvPr>
            <p:ph idx="1"/>
          </p:nvPr>
        </p:nvSpPr>
        <p:spPr>
          <a:xfrm>
            <a:off x="562708" y="1690689"/>
            <a:ext cx="11071274" cy="4961902"/>
          </a:xfrm>
        </p:spPr>
        <p:txBody>
          <a:bodyPr rtlCol="0">
            <a:normAutofit fontScale="97500" lnSpcReduction="10000"/>
          </a:bodyPr>
          <a:lstStyle/>
          <a:p>
            <a:pPr algn="just">
              <a:lnSpc>
                <a:spcPct val="150000"/>
              </a:lnSpc>
              <a:buFont typeface="Arial" panose="020B0604020202020204" pitchFamily="34" charset="0"/>
              <a:buChar char="•"/>
            </a:pPr>
            <a:r>
              <a:rPr lang="en-US" sz="3200" b="1" dirty="0">
                <a:solidFill>
                  <a:srgbClr val="FF0000"/>
                </a:solidFill>
                <a:latin typeface="Arial" panose="020B0604020202020204" pitchFamily="34" charset="0"/>
                <a:cs typeface="Arial" panose="020B0604020202020204" pitchFamily="34" charset="0"/>
              </a:rPr>
              <a:t>Facial recognition </a:t>
            </a:r>
            <a:r>
              <a:rPr lang="en-US" sz="3200" dirty="0">
                <a:latin typeface="Arial" panose="020B0604020202020204" pitchFamily="34" charset="0"/>
                <a:cs typeface="Arial" panose="020B0604020202020204" pitchFamily="34" charset="0"/>
              </a:rPr>
              <a:t>is based on determining shape and size of jaw, chin, shape and location of the eyes, eyebrows, nose, lips, and cheekbones. 2D facial scanners start reading face geometry and recording it on the grid. The facial geometry is transferred to the database in terms of points. </a:t>
            </a:r>
            <a:r>
              <a:rPr lang="en-US" sz="3200" dirty="0">
                <a:solidFill>
                  <a:srgbClr val="FF0000"/>
                </a:solidFill>
                <a:latin typeface="Arial" panose="020B0604020202020204" pitchFamily="34" charset="0"/>
                <a:cs typeface="Arial" panose="020B0604020202020204" pitchFamily="34" charset="0"/>
              </a:rPr>
              <a:t>The comparison algorithms perform face matching and come up with the results.</a:t>
            </a:r>
          </a:p>
        </p:txBody>
      </p:sp>
    </p:spTree>
    <p:extLst>
      <p:ext uri="{BB962C8B-B14F-4D97-AF65-F5344CB8AC3E}">
        <p14:creationId xmlns:p14="http://schemas.microsoft.com/office/powerpoint/2010/main" val="1472418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9A2CF-FACF-10A7-358C-DD2907859D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C08ACE-F5E6-3AB7-2C3E-C96DCD0E7ECC}"/>
              </a:ext>
            </a:extLst>
          </p:cNvPr>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dirty="0">
                <a:solidFill>
                  <a:srgbClr val="FFFF00"/>
                </a:solidFill>
              </a:rPr>
              <a:t> 		</a:t>
            </a:r>
            <a:br>
              <a:rPr lang="en-US" sz="5400" dirty="0">
                <a:solidFill>
                  <a:srgbClr val="FFFF00"/>
                </a:solidFill>
              </a:rPr>
            </a:br>
            <a:r>
              <a:rPr lang="en-US" sz="5400" dirty="0">
                <a:solidFill>
                  <a:srgbClr val="FFFF00"/>
                </a:solidFill>
                <a:latin typeface="Times New Roman" panose="02020603050405020304" pitchFamily="18" charset="0"/>
                <a:cs typeface="Times New Roman" panose="02020603050405020304" pitchFamily="18" charset="0"/>
              </a:rPr>
              <a:t>Reasons as to why face recognition is preferred</a:t>
            </a:r>
            <a:br>
              <a:rPr lang="en-US" sz="5400" dirty="0">
                <a:solidFill>
                  <a:srgbClr val="FF00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3971C7-A751-7F95-1185-0953C079F8CF}"/>
              </a:ext>
            </a:extLst>
          </p:cNvPr>
          <p:cNvSpPr>
            <a:spLocks noGrp="1"/>
          </p:cNvSpPr>
          <p:nvPr>
            <p:ph idx="1"/>
          </p:nvPr>
        </p:nvSpPr>
        <p:spPr>
          <a:xfrm>
            <a:off x="337625" y="1690689"/>
            <a:ext cx="11296357" cy="4961902"/>
          </a:xfrm>
        </p:spPr>
        <p:txBody>
          <a:bodyPr rtlCol="0">
            <a:normAutofit fontScale="97500"/>
          </a:bodyPr>
          <a:lstStyle/>
          <a:p>
            <a:pPr algn="just">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It requires no physical interaction on behalf of the user. </a:t>
            </a:r>
          </a:p>
          <a:p>
            <a:pPr algn="just">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 It is accurate and allows for high enrolment and verification rates. </a:t>
            </a:r>
          </a:p>
          <a:p>
            <a:pPr algn="just">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It does not require an expert to interpret the comparison result. </a:t>
            </a:r>
          </a:p>
          <a:p>
            <a:pPr algn="just">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It can use your existing hardware infrastructure, existing cameras and image capture Devices will work with no problems </a:t>
            </a:r>
          </a:p>
          <a:p>
            <a:pPr algn="just">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It is the only biometric that allow you to perform passive identification in a one to. Many environments (e.g.: identifying a terrorist in a busy Airport terminal </a:t>
            </a:r>
          </a:p>
          <a:p>
            <a:pPr marL="0" indent="0">
              <a:buNone/>
            </a:pPr>
            <a:endParaRPr lang="en-US" sz="2400" dirty="0"/>
          </a:p>
        </p:txBody>
      </p:sp>
    </p:spTree>
    <p:extLst>
      <p:ext uri="{BB962C8B-B14F-4D97-AF65-F5344CB8AC3E}">
        <p14:creationId xmlns:p14="http://schemas.microsoft.com/office/powerpoint/2010/main" val="674231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0872A-F63F-7245-8EED-AB6CE50C49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256E6-E577-587B-8308-30EB145D9F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810C88EF-AD47-B0E4-7EB7-996F19E14119}"/>
              </a:ext>
            </a:extLst>
          </p:cNvPr>
          <p:cNvSpPr>
            <a:spLocks noGrp="1"/>
          </p:cNvSpPr>
          <p:nvPr>
            <p:ph idx="1"/>
          </p:nvPr>
        </p:nvSpPr>
        <p:spPr>
          <a:xfrm>
            <a:off x="295422" y="1690689"/>
            <a:ext cx="11338560" cy="4961902"/>
          </a:xfrm>
        </p:spPr>
        <p:txBody>
          <a:bodyPr rtlCol="0">
            <a:normAutofit fontScale="82500" lnSpcReduction="20000"/>
          </a:bodyPr>
          <a:lstStyle/>
          <a:p>
            <a:pPr algn="just">
              <a:lnSpc>
                <a:spcPct val="150000"/>
              </a:lnSpc>
            </a:pPr>
            <a:r>
              <a:rPr lang="en-US" sz="3300" b="1" dirty="0">
                <a:latin typeface="Times New Roman" panose="02020603050405020304" pitchFamily="18" charset="0"/>
                <a:cs typeface="Times New Roman" panose="02020603050405020304" pitchFamily="18" charset="0"/>
              </a:rPr>
              <a:t>Image or Video Capture</a:t>
            </a:r>
            <a:r>
              <a:rPr lang="en-US" sz="33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system captures an image or video containing a face. This could be from a camera, smartphone, or security system. In live settings, the system continuously scans for faces.</a:t>
            </a:r>
          </a:p>
          <a:p>
            <a:pPr algn="just">
              <a:lnSpc>
                <a:spcPct val="150000"/>
              </a:lnSpc>
            </a:pPr>
            <a:r>
              <a:rPr lang="en-US" sz="3300" b="1" dirty="0">
                <a:latin typeface="Times New Roman" panose="02020603050405020304" pitchFamily="18" charset="0"/>
                <a:cs typeface="Times New Roman" panose="02020603050405020304" pitchFamily="18" charset="0"/>
              </a:rPr>
              <a:t>Face Detection</a:t>
            </a:r>
            <a:r>
              <a:rPr lang="en-US" sz="33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Once the image is captured, the system detects the face within the image. This step isolates the face from the background or other objects and ensures that only relevant data (the face) is processed further.</a:t>
            </a:r>
          </a:p>
          <a:p>
            <a:pPr>
              <a:buFont typeface="Arial" panose="020B0604020202020204" pitchFamily="34" charset="0"/>
              <a:buChar char="•"/>
            </a:pPr>
            <a:endParaRPr lang="en-US" sz="2400" dirty="0"/>
          </a:p>
        </p:txBody>
      </p:sp>
    </p:spTree>
    <p:extLst>
      <p:ext uri="{BB962C8B-B14F-4D97-AF65-F5344CB8AC3E}">
        <p14:creationId xmlns:p14="http://schemas.microsoft.com/office/powerpoint/2010/main" val="2058315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C9248-938D-F9A9-421D-16CD36D9C6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99D9B-960B-4632-E28C-9233F3EA10F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8C22CA11-E458-2C68-F057-132876E1B5B8}"/>
              </a:ext>
            </a:extLst>
          </p:cNvPr>
          <p:cNvSpPr>
            <a:spLocks noGrp="1"/>
          </p:cNvSpPr>
          <p:nvPr>
            <p:ph idx="1"/>
          </p:nvPr>
        </p:nvSpPr>
        <p:spPr>
          <a:xfrm>
            <a:off x="562708" y="1690689"/>
            <a:ext cx="11071274" cy="4961902"/>
          </a:xfrm>
        </p:spPr>
        <p:txBody>
          <a:bodyPr rtlCol="0">
            <a:normAutofit fontScale="97500"/>
          </a:bodyPr>
          <a:lstStyle/>
          <a:p>
            <a:pPr algn="just">
              <a:lnSpc>
                <a:spcPct val="150000"/>
              </a:lnSpc>
            </a:pPr>
            <a:r>
              <a:rPr lang="en-US" sz="3300" b="1" dirty="0">
                <a:latin typeface="Times New Roman" panose="02020603050405020304" pitchFamily="18" charset="0"/>
                <a:cs typeface="Times New Roman" panose="02020603050405020304" pitchFamily="18" charset="0"/>
              </a:rPr>
              <a:t>Feature Extraction</a:t>
            </a:r>
            <a:r>
              <a:rPr lang="en-US" sz="33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system analyzes specific facial features such as the distance between the eyes, the shape of the nose, the position of the cheekbones, jawline, and other distinguishable landmarks. These measurements create a unique set of data points, often referred to as a "faceprint" or "facial signature."</a:t>
            </a:r>
          </a:p>
          <a:p>
            <a:pPr marL="0" indent="0">
              <a:buNone/>
            </a:pPr>
            <a:endParaRPr lang="en-US" sz="2400" dirty="0"/>
          </a:p>
        </p:txBody>
      </p:sp>
    </p:spTree>
    <p:extLst>
      <p:ext uri="{BB962C8B-B14F-4D97-AF65-F5344CB8AC3E}">
        <p14:creationId xmlns:p14="http://schemas.microsoft.com/office/powerpoint/2010/main" val="4117158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5E359-EA51-0D2C-7C21-6640BF61FF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D8E50B-B4A1-9928-E80E-5FD179E8160F}"/>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B6823E4E-0148-6FB0-8961-154C51EC8A9C}"/>
              </a:ext>
            </a:extLst>
          </p:cNvPr>
          <p:cNvSpPr>
            <a:spLocks noGrp="1"/>
          </p:cNvSpPr>
          <p:nvPr>
            <p:ph idx="1"/>
          </p:nvPr>
        </p:nvSpPr>
        <p:spPr>
          <a:xfrm>
            <a:off x="562708" y="1690689"/>
            <a:ext cx="11071274" cy="4961902"/>
          </a:xfrm>
        </p:spPr>
        <p:txBody>
          <a:bodyPr rtlCol="0">
            <a:normAutofit fontScale="90000" lnSpcReduction="10000"/>
          </a:bodyPr>
          <a:lstStyle/>
          <a:p>
            <a:pPr algn="just">
              <a:lnSpc>
                <a:spcPct val="150000"/>
              </a:lnSpc>
            </a:pPr>
            <a:r>
              <a:rPr lang="en-US" sz="2900" b="1" dirty="0">
                <a:latin typeface="Times New Roman" panose="02020603050405020304" pitchFamily="18" charset="0"/>
                <a:cs typeface="Times New Roman" panose="02020603050405020304" pitchFamily="18" charset="0"/>
              </a:rPr>
              <a:t>Matching and Comparison</a:t>
            </a:r>
            <a:r>
              <a:rPr lang="en-US" sz="29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900" dirty="0">
                <a:latin typeface="Times New Roman" panose="02020603050405020304" pitchFamily="18" charset="0"/>
                <a:cs typeface="Times New Roman" panose="02020603050405020304" pitchFamily="18" charset="0"/>
              </a:rPr>
              <a:t>The facial data extracted is then compared to a database of stored faceprints. Depending on the application:</a:t>
            </a:r>
          </a:p>
          <a:p>
            <a:pPr marL="742950" lvl="1" indent="-285750" algn="just">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Verification</a:t>
            </a:r>
            <a:r>
              <a:rPr lang="en-US" sz="2900" dirty="0">
                <a:latin typeface="Times New Roman" panose="02020603050405020304" pitchFamily="18" charset="0"/>
                <a:cs typeface="Times New Roman" panose="02020603050405020304" pitchFamily="18" charset="0"/>
              </a:rPr>
              <a:t>: The system checks if the face matches a specific individual (1:1 comparison). For example, verifying that the person unlocking a smartphone is the authorized user.</a:t>
            </a:r>
          </a:p>
          <a:p>
            <a:pPr marL="742950" lvl="1" indent="-285750" algn="just">
              <a:lnSpc>
                <a:spcPct val="15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Identification</a:t>
            </a:r>
            <a:r>
              <a:rPr lang="en-US" sz="2900" dirty="0">
                <a:latin typeface="Times New Roman" panose="02020603050405020304" pitchFamily="18" charset="0"/>
                <a:cs typeface="Times New Roman" panose="02020603050405020304" pitchFamily="18" charset="0"/>
              </a:rPr>
              <a:t>: The system scans the database to find any match (1: many comparison). This is commonly used in law enforcement or security systems.</a:t>
            </a:r>
          </a:p>
          <a:p>
            <a:pPr marL="0" indent="0">
              <a:buNone/>
            </a:pPr>
            <a:endParaRPr lang="en-US" sz="2400" dirty="0"/>
          </a:p>
        </p:txBody>
      </p:sp>
    </p:spTree>
    <p:extLst>
      <p:ext uri="{BB962C8B-B14F-4D97-AF65-F5344CB8AC3E}">
        <p14:creationId xmlns:p14="http://schemas.microsoft.com/office/powerpoint/2010/main" val="3367707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00980-558D-5AD9-1475-AAE42D8A3B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4D9A0D-77F8-6C7F-715B-09554124844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5ACE4ADD-424D-3570-C699-E8BE618864E0}"/>
              </a:ext>
            </a:extLst>
          </p:cNvPr>
          <p:cNvSpPr>
            <a:spLocks noGrp="1"/>
          </p:cNvSpPr>
          <p:nvPr>
            <p:ph idx="1"/>
          </p:nvPr>
        </p:nvSpPr>
        <p:spPr>
          <a:xfrm>
            <a:off x="562708" y="1690689"/>
            <a:ext cx="11071274" cy="4961902"/>
          </a:xfrm>
        </p:spPr>
        <p:txBody>
          <a:bodyPr rtlCol="0">
            <a:normAutofit fontScale="97500"/>
          </a:bodyPr>
          <a:lstStyle/>
          <a:p>
            <a:pPr algn="just">
              <a:lnSpc>
                <a:spcPct val="150000"/>
              </a:lnSpc>
            </a:pPr>
            <a:r>
              <a:rPr lang="en-US" sz="3300" b="1" dirty="0">
                <a:latin typeface="Times New Roman" panose="02020603050405020304" pitchFamily="18" charset="0"/>
                <a:cs typeface="Times New Roman" panose="02020603050405020304" pitchFamily="18" charset="0"/>
              </a:rPr>
              <a:t>Decision Making</a:t>
            </a:r>
            <a:r>
              <a:rPr lang="en-US" sz="33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After comparing the faceprint with the database, the system either confirms a match or indicates no match was found. It then allows or denies access, flags a person, or triggers further action based on the context.</a:t>
            </a:r>
          </a:p>
          <a:p>
            <a:pPr marL="0" indent="0">
              <a:buNone/>
            </a:pPr>
            <a:endParaRPr lang="en-US" sz="2400" dirty="0"/>
          </a:p>
        </p:txBody>
      </p:sp>
    </p:spTree>
    <p:extLst>
      <p:ext uri="{BB962C8B-B14F-4D97-AF65-F5344CB8AC3E}">
        <p14:creationId xmlns:p14="http://schemas.microsoft.com/office/powerpoint/2010/main" val="3835717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33FC0-F0D4-D480-4506-5AF505519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31E426-269D-E831-7042-21045E349C08}"/>
              </a:ext>
            </a:extLst>
          </p:cNvPr>
          <p:cNvSpPr>
            <a:spLocks noGrp="1"/>
          </p:cNvSpPr>
          <p:nvPr>
            <p:ph type="title"/>
          </p:nvPr>
        </p:nvSpPr>
        <p:spPr>
          <a:xfrm>
            <a:off x="1" y="1"/>
            <a:ext cx="12191999" cy="1690688"/>
          </a:xfrm>
          <a:solidFill>
            <a:schemeClr val="tx1"/>
          </a:solidFill>
        </p:spPr>
        <p:txBody>
          <a:bodyPr>
            <a:normAutofit/>
          </a:bodyPr>
          <a:lstStyle/>
          <a:p>
            <a:pPr algn="ctr">
              <a:defRPr/>
            </a:pPr>
            <a:r>
              <a:rPr lang="en-US" sz="5400" dirty="0">
                <a:solidFill>
                  <a:srgbClr val="FFFF00"/>
                </a:solidFill>
              </a:rPr>
              <a:t> 		</a:t>
            </a:r>
            <a:r>
              <a:rPr lang="en-US" sz="5400" b="1" dirty="0">
                <a:latin typeface="Times New Roman" panose="02020603050405020304" pitchFamily="18" charset="0"/>
                <a:cs typeface="Times New Roman" panose="02020603050405020304" pitchFamily="18" charset="0"/>
              </a:rPr>
              <a:t> </a:t>
            </a:r>
            <a:r>
              <a:rPr lang="en-US" sz="4000" b="1" dirty="0">
                <a:solidFill>
                  <a:srgbClr val="FFFF00"/>
                </a:solidFill>
                <a:latin typeface="Times New Roman" panose="02020603050405020304" pitchFamily="18" charset="0"/>
                <a:cs typeface="Times New Roman" panose="02020603050405020304" pitchFamily="18" charset="0"/>
              </a:rPr>
              <a:t>distinguishable landmarks</a:t>
            </a:r>
            <a:r>
              <a:rPr lang="en-US" sz="4000" dirty="0">
                <a:solidFill>
                  <a:srgbClr val="FFFF00"/>
                </a:solidFill>
                <a:latin typeface="Times New Roman" panose="02020603050405020304" pitchFamily="18" charset="0"/>
                <a:cs typeface="Times New Roman" panose="02020603050405020304" pitchFamily="18" charset="0"/>
              </a:rPr>
              <a:t> on your face</a:t>
            </a:r>
            <a:endParaRPr lang="en-US" sz="4000" dirty="0">
              <a:solidFill>
                <a:srgbClr val="FFFF00"/>
              </a:solidFill>
            </a:endParaRPr>
          </a:p>
        </p:txBody>
      </p:sp>
      <p:sp>
        <p:nvSpPr>
          <p:cNvPr id="3" name="Content Placeholder 2">
            <a:extLst>
              <a:ext uri="{FF2B5EF4-FFF2-40B4-BE49-F238E27FC236}">
                <a16:creationId xmlns:a16="http://schemas.microsoft.com/office/drawing/2014/main" id="{3313D484-4FDD-D191-5008-7105A9A3CCF9}"/>
              </a:ext>
            </a:extLst>
          </p:cNvPr>
          <p:cNvSpPr>
            <a:spLocks noGrp="1"/>
          </p:cNvSpPr>
          <p:nvPr>
            <p:ph idx="1"/>
          </p:nvPr>
        </p:nvSpPr>
        <p:spPr>
          <a:xfrm>
            <a:off x="1350498" y="1690689"/>
            <a:ext cx="9762979" cy="4259945"/>
          </a:xfrm>
        </p:spPr>
        <p:txBody>
          <a:bodyPr rtlCol="0">
            <a:noAutofit/>
          </a:bodyPr>
          <a:lstStyle/>
          <a:p>
            <a:pPr algn="just"/>
            <a:endParaRPr lang="en-US"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When you look at your face in the mirror, certain </a:t>
            </a:r>
            <a:r>
              <a:rPr lang="en-US" sz="3600" b="1" dirty="0">
                <a:latin typeface="Times New Roman" panose="02020603050405020304" pitchFamily="18" charset="0"/>
                <a:cs typeface="Times New Roman" panose="02020603050405020304" pitchFamily="18" charset="0"/>
              </a:rPr>
              <a:t>distinguishable landmarks</a:t>
            </a:r>
            <a:r>
              <a:rPr lang="en-US" sz="3600" dirty="0">
                <a:latin typeface="Times New Roman" panose="02020603050405020304" pitchFamily="18" charset="0"/>
                <a:cs typeface="Times New Roman" panose="02020603050405020304" pitchFamily="18" charset="0"/>
              </a:rPr>
              <a:t> on your face—such as the distance between your eyes, the width of your nose, the shape of your cheekbones, and the contour of your jawline—are key in facial recognition. These landmarks are often referred to as </a:t>
            </a:r>
            <a:r>
              <a:rPr lang="en-US" sz="3600" b="1" dirty="0">
                <a:latin typeface="Times New Roman" panose="02020603050405020304" pitchFamily="18" charset="0"/>
                <a:cs typeface="Times New Roman" panose="02020603050405020304" pitchFamily="18" charset="0"/>
              </a:rPr>
              <a:t>nodal points</a:t>
            </a:r>
            <a:r>
              <a:rPr lang="en-US" sz="3600" dirty="0">
                <a:latin typeface="Times New Roman" panose="02020603050405020304" pitchFamily="18" charset="0"/>
                <a:cs typeface="Times New Roman" panose="02020603050405020304" pitchFamily="18" charset="0"/>
              </a:rPr>
              <a:t> in facial recognition technology.</a:t>
            </a:r>
          </a:p>
        </p:txBody>
      </p:sp>
    </p:spTree>
    <p:extLst>
      <p:ext uri="{BB962C8B-B14F-4D97-AF65-F5344CB8AC3E}">
        <p14:creationId xmlns:p14="http://schemas.microsoft.com/office/powerpoint/2010/main" val="2329243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A4A87-EEB6-7A9F-C672-A6CE8AAF71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5C1FDE-E0EA-DD14-EEBF-C06FD346488B}"/>
              </a:ext>
            </a:extLst>
          </p:cNvPr>
          <p:cNvSpPr>
            <a:spLocks noGrp="1"/>
          </p:cNvSpPr>
          <p:nvPr>
            <p:ph type="title"/>
          </p:nvPr>
        </p:nvSpPr>
        <p:spPr>
          <a:xfrm>
            <a:off x="1" y="1"/>
            <a:ext cx="12191999" cy="1690688"/>
          </a:xfrm>
          <a:solidFill>
            <a:schemeClr val="tx1"/>
          </a:solidFill>
        </p:spPr>
        <p:txBody>
          <a:bodyPr>
            <a:normAutofit/>
          </a:bodyPr>
          <a:lstStyle/>
          <a:p>
            <a:pPr algn="ctr">
              <a:defRPr/>
            </a:pPr>
            <a:r>
              <a:rPr lang="en-US" sz="5400" dirty="0">
                <a:solidFill>
                  <a:srgbClr val="FFFF00"/>
                </a:solidFill>
              </a:rPr>
              <a:t> 		</a:t>
            </a:r>
            <a:r>
              <a:rPr lang="en-US" sz="5400" b="1" dirty="0">
                <a:latin typeface="Times New Roman" panose="02020603050405020304" pitchFamily="18" charset="0"/>
                <a:cs typeface="Times New Roman" panose="02020603050405020304" pitchFamily="18" charset="0"/>
              </a:rPr>
              <a:t> </a:t>
            </a:r>
            <a:r>
              <a:rPr lang="en-US" sz="4000" b="1" dirty="0">
                <a:solidFill>
                  <a:srgbClr val="FFFF00"/>
                </a:solidFill>
                <a:latin typeface="Times New Roman" panose="02020603050405020304" pitchFamily="18" charset="0"/>
                <a:cs typeface="Times New Roman" panose="02020603050405020304" pitchFamily="18" charset="0"/>
              </a:rPr>
              <a:t>distinguishable landmarks</a:t>
            </a:r>
            <a:r>
              <a:rPr lang="en-US" sz="4000" dirty="0">
                <a:solidFill>
                  <a:srgbClr val="FFFF00"/>
                </a:solidFill>
                <a:latin typeface="Times New Roman" panose="02020603050405020304" pitchFamily="18" charset="0"/>
                <a:cs typeface="Times New Roman" panose="02020603050405020304" pitchFamily="18" charset="0"/>
              </a:rPr>
              <a:t> on your face</a:t>
            </a:r>
            <a:endParaRPr lang="en-US" sz="4000" dirty="0">
              <a:solidFill>
                <a:srgbClr val="FFFF00"/>
              </a:solidFill>
            </a:endParaRPr>
          </a:p>
        </p:txBody>
      </p:sp>
      <p:sp>
        <p:nvSpPr>
          <p:cNvPr id="3" name="Content Placeholder 2">
            <a:extLst>
              <a:ext uri="{FF2B5EF4-FFF2-40B4-BE49-F238E27FC236}">
                <a16:creationId xmlns:a16="http://schemas.microsoft.com/office/drawing/2014/main" id="{7CDCEC16-EECE-9111-F5DB-0B78A85473BF}"/>
              </a:ext>
            </a:extLst>
          </p:cNvPr>
          <p:cNvSpPr>
            <a:spLocks noGrp="1"/>
          </p:cNvSpPr>
          <p:nvPr>
            <p:ph idx="1"/>
          </p:nvPr>
        </p:nvSpPr>
        <p:spPr>
          <a:xfrm>
            <a:off x="1406769" y="1690689"/>
            <a:ext cx="9650438" cy="4961902"/>
          </a:xfrm>
        </p:spPr>
        <p:txBody>
          <a:bodyPr rtlCol="0">
            <a:noAutofit/>
          </a:bodyPr>
          <a:lstStyle/>
          <a:p>
            <a:pPr algn="just"/>
            <a:endParaRPr lang="en-US" sz="3600" dirty="0">
              <a:latin typeface="Times New Roman" panose="02020603050405020304" pitchFamily="18" charset="0"/>
              <a:cs typeface="Times New Roman" panose="02020603050405020304" pitchFamily="18" charset="0"/>
            </a:endParaRPr>
          </a:p>
          <a:p>
            <a:pPr algn="just"/>
            <a:r>
              <a:rPr lang="en-US" sz="3600" dirty="0">
                <a:latin typeface="Times New Roman" panose="02020603050405020304" pitchFamily="18" charset="0"/>
                <a:cs typeface="Times New Roman" panose="02020603050405020304" pitchFamily="18" charset="0"/>
              </a:rPr>
              <a:t>Nodal points are specific locations on your face that facial recognition software analyzes to create a unique "faceprint" or facial signature. While there are hundreds of distinguishable features, </a:t>
            </a:r>
            <a:r>
              <a:rPr lang="en-US" sz="3600" b="1" dirty="0">
                <a:latin typeface="Times New Roman" panose="02020603050405020304" pitchFamily="18" charset="0"/>
                <a:cs typeface="Times New Roman" panose="02020603050405020304" pitchFamily="18" charset="0"/>
              </a:rPr>
              <a:t>about 80 nodal points</a:t>
            </a:r>
            <a:r>
              <a:rPr lang="en-US" sz="3600" dirty="0">
                <a:latin typeface="Times New Roman" panose="02020603050405020304" pitchFamily="18" charset="0"/>
                <a:cs typeface="Times New Roman" panose="02020603050405020304" pitchFamily="18" charset="0"/>
              </a:rPr>
              <a:t> are generally used in most facial recognition systems.</a:t>
            </a:r>
          </a:p>
        </p:txBody>
      </p:sp>
    </p:spTree>
    <p:extLst>
      <p:ext uri="{BB962C8B-B14F-4D97-AF65-F5344CB8AC3E}">
        <p14:creationId xmlns:p14="http://schemas.microsoft.com/office/powerpoint/2010/main" val="2514019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0F025-162A-A11D-FAFE-22EF4B9858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3A270C-0BBF-A9DA-7268-94887BA64F4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points considered by </a:t>
            </a:r>
            <a:r>
              <a:rPr lang="en-US" sz="5400" dirty="0" err="1">
                <a:solidFill>
                  <a:srgbClr val="FFFF00"/>
                </a:solidFill>
              </a:rPr>
              <a:t>th</a:t>
            </a:r>
            <a:r>
              <a:rPr lang="en-US" sz="5400" dirty="0">
                <a:solidFill>
                  <a:srgbClr val="FFFF00"/>
                </a:solidFill>
              </a:rPr>
              <a:t> </a:t>
            </a:r>
            <a:r>
              <a:rPr lang="en-US" sz="5400" dirty="0" err="1">
                <a:solidFill>
                  <a:srgbClr val="FFFF00"/>
                </a:solidFill>
              </a:rPr>
              <a:t>esoftware</a:t>
            </a:r>
            <a:endParaRPr lang="en-US" sz="5400" dirty="0">
              <a:solidFill>
                <a:srgbClr val="FFFF00"/>
              </a:solidFill>
            </a:endParaRPr>
          </a:p>
        </p:txBody>
      </p:sp>
      <p:sp>
        <p:nvSpPr>
          <p:cNvPr id="3" name="Content Placeholder 2">
            <a:extLst>
              <a:ext uri="{FF2B5EF4-FFF2-40B4-BE49-F238E27FC236}">
                <a16:creationId xmlns:a16="http://schemas.microsoft.com/office/drawing/2014/main" id="{E5D608B4-2862-FAAC-FCF3-B37DF3BBA457}"/>
              </a:ext>
            </a:extLst>
          </p:cNvPr>
          <p:cNvSpPr>
            <a:spLocks noGrp="1"/>
          </p:cNvSpPr>
          <p:nvPr>
            <p:ph idx="1"/>
          </p:nvPr>
        </p:nvSpPr>
        <p:spPr>
          <a:xfrm>
            <a:off x="562708" y="1690689"/>
            <a:ext cx="11071274" cy="4961902"/>
          </a:xfrm>
        </p:spPr>
        <p:txBody>
          <a:bodyPr rtlCol="0">
            <a:normAutofit fontScale="97500"/>
          </a:bodyPr>
          <a:lstStyle/>
          <a:p>
            <a:r>
              <a:rPr lang="en-US" sz="3700" dirty="0">
                <a:latin typeface="Times New Roman" panose="02020603050405020304" pitchFamily="18" charset="0"/>
                <a:cs typeface="Times New Roman" panose="02020603050405020304" pitchFamily="18" charset="0"/>
              </a:rPr>
              <a:t>These points help the software define your face's geometry and include factors like:</a:t>
            </a:r>
          </a:p>
          <a:p>
            <a:pPr>
              <a:buFont typeface="Arial" panose="020B0604020202020204" pitchFamily="34" charset="0"/>
              <a:buChar char="•"/>
            </a:pPr>
            <a:r>
              <a:rPr lang="en-US" sz="3700" dirty="0">
                <a:latin typeface="Times New Roman" panose="02020603050405020304" pitchFamily="18" charset="0"/>
                <a:cs typeface="Times New Roman" panose="02020603050405020304" pitchFamily="18" charset="0"/>
              </a:rPr>
              <a:t>The </a:t>
            </a:r>
            <a:r>
              <a:rPr lang="en-US" sz="3700" b="1" dirty="0">
                <a:latin typeface="Times New Roman" panose="02020603050405020304" pitchFamily="18" charset="0"/>
                <a:cs typeface="Times New Roman" panose="02020603050405020304" pitchFamily="18" charset="0"/>
              </a:rPr>
              <a:t>distance between the eyes</a:t>
            </a:r>
            <a:endParaRPr lang="en-US" sz="37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3700" dirty="0">
                <a:latin typeface="Times New Roman" panose="02020603050405020304" pitchFamily="18" charset="0"/>
                <a:cs typeface="Times New Roman" panose="02020603050405020304" pitchFamily="18" charset="0"/>
              </a:rPr>
              <a:t>The </a:t>
            </a:r>
            <a:r>
              <a:rPr lang="en-US" sz="3700" b="1" dirty="0">
                <a:latin typeface="Times New Roman" panose="02020603050405020304" pitchFamily="18" charset="0"/>
                <a:cs typeface="Times New Roman" panose="02020603050405020304" pitchFamily="18" charset="0"/>
              </a:rPr>
              <a:t>width of the nose</a:t>
            </a:r>
            <a:endParaRPr lang="en-US" sz="37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3700" dirty="0">
                <a:latin typeface="Times New Roman" panose="02020603050405020304" pitchFamily="18" charset="0"/>
                <a:cs typeface="Times New Roman" panose="02020603050405020304" pitchFamily="18" charset="0"/>
              </a:rPr>
              <a:t>The </a:t>
            </a:r>
            <a:r>
              <a:rPr lang="en-US" sz="3700" b="1" dirty="0">
                <a:latin typeface="Times New Roman" panose="02020603050405020304" pitchFamily="18" charset="0"/>
                <a:cs typeface="Times New Roman" panose="02020603050405020304" pitchFamily="18" charset="0"/>
              </a:rPr>
              <a:t>depth of the eye sockets</a:t>
            </a:r>
            <a:endParaRPr lang="en-US" sz="37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3700" dirty="0">
                <a:latin typeface="Times New Roman" panose="02020603050405020304" pitchFamily="18" charset="0"/>
                <a:cs typeface="Times New Roman" panose="02020603050405020304" pitchFamily="18" charset="0"/>
              </a:rPr>
              <a:t>The </a:t>
            </a:r>
            <a:r>
              <a:rPr lang="en-US" sz="3700" b="1" dirty="0">
                <a:latin typeface="Times New Roman" panose="02020603050405020304" pitchFamily="18" charset="0"/>
                <a:cs typeface="Times New Roman" panose="02020603050405020304" pitchFamily="18" charset="0"/>
              </a:rPr>
              <a:t>shape of the cheekbones</a:t>
            </a:r>
            <a:endParaRPr lang="en-US" sz="37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3700" dirty="0">
                <a:latin typeface="Times New Roman" panose="02020603050405020304" pitchFamily="18" charset="0"/>
                <a:cs typeface="Times New Roman" panose="02020603050405020304" pitchFamily="18" charset="0"/>
              </a:rPr>
              <a:t>The </a:t>
            </a:r>
            <a:r>
              <a:rPr lang="en-US" sz="3700" b="1" dirty="0">
                <a:latin typeface="Times New Roman" panose="02020603050405020304" pitchFamily="18" charset="0"/>
                <a:cs typeface="Times New Roman" panose="02020603050405020304" pitchFamily="18" charset="0"/>
              </a:rPr>
              <a:t>length and width of the jawline</a:t>
            </a:r>
            <a:endParaRPr lang="en-US" sz="3700" dirty="0">
              <a:latin typeface="Times New Roman" panose="02020603050405020304" pitchFamily="18"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2359013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B5141-B994-36FE-BBF5-F52ED516B0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7AAEC0-0110-0343-2EDF-757552098BD1}"/>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How the Software Uses Nodal Points</a:t>
            </a:r>
            <a:r>
              <a:rPr lang="en-US" sz="3600" dirty="0">
                <a:solidFill>
                  <a:srgbClr val="FFFF00"/>
                </a:solidFill>
              </a:rPr>
              <a:t>:</a:t>
            </a:r>
          </a:p>
        </p:txBody>
      </p:sp>
      <p:sp>
        <p:nvSpPr>
          <p:cNvPr id="3" name="Content Placeholder 2">
            <a:extLst>
              <a:ext uri="{FF2B5EF4-FFF2-40B4-BE49-F238E27FC236}">
                <a16:creationId xmlns:a16="http://schemas.microsoft.com/office/drawing/2014/main" id="{F90F0311-3788-F11B-9F8D-5E43046421FA}"/>
              </a:ext>
            </a:extLst>
          </p:cNvPr>
          <p:cNvSpPr>
            <a:spLocks noGrp="1"/>
          </p:cNvSpPr>
          <p:nvPr>
            <p:ph idx="1"/>
          </p:nvPr>
        </p:nvSpPr>
        <p:spPr>
          <a:xfrm>
            <a:off x="562708" y="1690689"/>
            <a:ext cx="11071274" cy="4961902"/>
          </a:xfrm>
        </p:spPr>
        <p:txBody>
          <a:bodyPr rtlCol="0">
            <a:normAutofit fontScale="75000" lnSpcReduction="20000"/>
          </a:bodyPr>
          <a:lstStyle/>
          <a:p>
            <a:pPr algn="just">
              <a:lnSpc>
                <a:spcPct val="160000"/>
              </a:lnSpc>
            </a:pPr>
            <a:r>
              <a:rPr lang="en-US" sz="3700" dirty="0">
                <a:latin typeface="Times New Roman" panose="02020603050405020304" pitchFamily="18" charset="0"/>
                <a:cs typeface="Times New Roman" panose="02020603050405020304" pitchFamily="18" charset="0"/>
              </a:rPr>
              <a:t>The system measures these nodal points and converts them into a mathematical formula. This formula is unique to each individual, allowing the software to compare your face with others in a database for identification or verification purposes.</a:t>
            </a:r>
          </a:p>
          <a:p>
            <a:pPr algn="just">
              <a:lnSpc>
                <a:spcPct val="160000"/>
              </a:lnSpc>
            </a:pPr>
            <a:r>
              <a:rPr lang="en-US" sz="3700" dirty="0">
                <a:latin typeface="Times New Roman" panose="02020603050405020304" pitchFamily="18" charset="0"/>
                <a:cs typeface="Times New Roman" panose="02020603050405020304" pitchFamily="18" charset="0"/>
              </a:rPr>
              <a:t>For instance, when you unlock your phone with face ID, the software quickly analyzes the nodal points of your face and compares them to the stored data. If the measurements match, access is granted.</a:t>
            </a:r>
          </a:p>
          <a:p>
            <a:pPr marL="0" indent="0">
              <a:buNone/>
            </a:pPr>
            <a:endParaRPr lang="en-US" sz="2400" dirty="0"/>
          </a:p>
        </p:txBody>
      </p:sp>
    </p:spTree>
    <p:extLst>
      <p:ext uri="{BB962C8B-B14F-4D97-AF65-F5344CB8AC3E}">
        <p14:creationId xmlns:p14="http://schemas.microsoft.com/office/powerpoint/2010/main" val="3961214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3B3CD-DC10-95B0-C172-015504083D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A941EA-74A8-03F8-CC5E-C086E96D6CD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err="1">
                <a:solidFill>
                  <a:srgbClr val="FFFF00"/>
                </a:solidFill>
              </a:rPr>
              <a:t>cont</a:t>
            </a:r>
            <a:r>
              <a:rPr lang="en-US" sz="3600" b="1"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04AD8187-A1AF-4956-8330-F48B4E1F7377}"/>
              </a:ext>
            </a:extLst>
          </p:cNvPr>
          <p:cNvSpPr>
            <a:spLocks noGrp="1"/>
          </p:cNvSpPr>
          <p:nvPr>
            <p:ph idx="1"/>
          </p:nvPr>
        </p:nvSpPr>
        <p:spPr>
          <a:xfrm>
            <a:off x="562707" y="1690689"/>
            <a:ext cx="11380763" cy="4961902"/>
          </a:xfrm>
        </p:spPr>
        <p:txBody>
          <a:bodyPr rtlCol="0">
            <a:normAutofit fontScale="82500" lnSpcReduction="10000"/>
          </a:bodyPr>
          <a:lstStyle/>
          <a:p>
            <a:pPr algn="just">
              <a:lnSpc>
                <a:spcPct val="150000"/>
              </a:lnSpc>
            </a:pPr>
            <a:r>
              <a:rPr lang="en-US" sz="3300" dirty="0">
                <a:latin typeface="Times New Roman" panose="02020603050405020304" pitchFamily="18" charset="0"/>
                <a:cs typeface="Times New Roman" panose="02020603050405020304" pitchFamily="18" charset="0"/>
              </a:rPr>
              <a:t>These nodal points are key to how facial recognition systems identify and differentiate faces, even among billions of people.</a:t>
            </a:r>
          </a:p>
          <a:p>
            <a:pPr algn="just">
              <a:lnSpc>
                <a:spcPct val="150000"/>
              </a:lnSpc>
            </a:pPr>
            <a:r>
              <a:rPr lang="en-US" sz="3300" i="0" dirty="0">
                <a:effectLst/>
                <a:latin typeface="Times New Roman" panose="02020603050405020304" pitchFamily="18" charset="0"/>
                <a:cs typeface="Times New Roman" panose="02020603050405020304" pitchFamily="18" charset="0"/>
              </a:rPr>
              <a:t>Face detection applications use AI algorithms, ML, statistical analysis and image processing to find human faces within larger images and distinguish them from nonface objects such as landscapes, buildings and other human body parts. Before face detection begins, the analyzed media is preprocessed to improve its quality and remove images that might interfere with detection</a:t>
            </a:r>
            <a:r>
              <a:rPr lang="en-US" sz="2400" b="1" i="0" dirty="0">
                <a:effectLst/>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1306077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2418A-76E5-6E42-FED4-2DE80E0763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3E7D03-D252-C6D1-21E9-AE6222ABF2E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err="1">
                <a:solidFill>
                  <a:srgbClr val="FFFF00"/>
                </a:solidFill>
              </a:rPr>
              <a:t>cont</a:t>
            </a:r>
            <a:r>
              <a:rPr lang="en-US" sz="3600" b="1"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A6F1DE3A-5FC1-EB2F-9145-91BB739052FC}"/>
              </a:ext>
            </a:extLst>
          </p:cNvPr>
          <p:cNvSpPr>
            <a:spLocks noGrp="1"/>
          </p:cNvSpPr>
          <p:nvPr>
            <p:ph idx="1"/>
          </p:nvPr>
        </p:nvSpPr>
        <p:spPr>
          <a:xfrm>
            <a:off x="225083" y="1690689"/>
            <a:ext cx="11535507" cy="4961902"/>
          </a:xfrm>
        </p:spPr>
        <p:txBody>
          <a:bodyPr rtlCol="0">
            <a:normAutofit fontScale="97500" lnSpcReduction="10000"/>
          </a:bodyPr>
          <a:lstStyle/>
          <a:p>
            <a:pPr algn="just">
              <a:lnSpc>
                <a:spcPct val="200000"/>
              </a:lnSpc>
            </a:pPr>
            <a:r>
              <a:rPr lang="en-US" sz="3300" i="0" dirty="0">
                <a:solidFill>
                  <a:srgbClr val="666666"/>
                </a:solidFill>
                <a:effectLst/>
                <a:latin typeface="Times New Roman" panose="02020603050405020304" pitchFamily="18" charset="0"/>
                <a:cs typeface="Times New Roman" panose="02020603050405020304" pitchFamily="18" charset="0"/>
              </a:rPr>
              <a:t>Face detection algorithms typically start by searching for human eyes, one of the easiest features to detect. They then try to detect facial landmarks, such as eyebrows, mouth, nose, nostrils and irises. Once the algorithm concludes that it has found a facial region, it does additional tests to confirm that it has detected a face.</a:t>
            </a:r>
          </a:p>
          <a:p>
            <a:pPr marL="0" indent="0">
              <a:buNone/>
            </a:pPr>
            <a:endParaRPr lang="en-US" sz="2400" dirty="0"/>
          </a:p>
        </p:txBody>
      </p:sp>
    </p:spTree>
    <p:extLst>
      <p:ext uri="{BB962C8B-B14F-4D97-AF65-F5344CB8AC3E}">
        <p14:creationId xmlns:p14="http://schemas.microsoft.com/office/powerpoint/2010/main" val="2194101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D4FF8-8ABF-094A-6F89-9969E3434A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87A509-7EA3-05A9-5D4E-EDEE8391F90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cont.…</a:t>
            </a:r>
            <a:endParaRPr lang="en-US" sz="3600" dirty="0">
              <a:solidFill>
                <a:srgbClr val="FFFF00"/>
              </a:solidFill>
            </a:endParaRPr>
          </a:p>
        </p:txBody>
      </p:sp>
      <p:sp>
        <p:nvSpPr>
          <p:cNvPr id="3" name="Content Placeholder 2">
            <a:extLst>
              <a:ext uri="{FF2B5EF4-FFF2-40B4-BE49-F238E27FC236}">
                <a16:creationId xmlns:a16="http://schemas.microsoft.com/office/drawing/2014/main" id="{F8D6F682-EB56-B69F-A814-E68F69BE205C}"/>
              </a:ext>
            </a:extLst>
          </p:cNvPr>
          <p:cNvSpPr>
            <a:spLocks noGrp="1"/>
          </p:cNvSpPr>
          <p:nvPr>
            <p:ph idx="1"/>
          </p:nvPr>
        </p:nvSpPr>
        <p:spPr>
          <a:xfrm>
            <a:off x="562708" y="1690689"/>
            <a:ext cx="11071274" cy="4961902"/>
          </a:xfrm>
        </p:spPr>
        <p:txBody>
          <a:bodyPr rtlCol="0">
            <a:normAutofit fontScale="90000" lnSpcReduction="10000"/>
          </a:bodyPr>
          <a:lstStyle/>
          <a:p>
            <a:pPr algn="just">
              <a:lnSpc>
                <a:spcPct val="200000"/>
              </a:lnSpc>
            </a:pPr>
            <a:r>
              <a:rPr lang="en-US" sz="3700" i="0" dirty="0">
                <a:effectLst/>
                <a:latin typeface="Times New Roman" panose="02020603050405020304" pitchFamily="18" charset="0"/>
                <a:cs typeface="Times New Roman" panose="02020603050405020304" pitchFamily="18" charset="0"/>
              </a:rPr>
              <a:t>To ensure accuracy, the algorithms are trained on large data sets that incorporate hundreds of thousands of positive and negative images. The training improves the algorithms' ability to determine whether there are faces in an image and where they are.</a:t>
            </a:r>
            <a:endParaRPr lang="en-US" sz="3700" dirty="0">
              <a:latin typeface="Times New Roman" panose="02020603050405020304" pitchFamily="18"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7271884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FA457-853F-B3E5-2088-5AB0E12764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555A31-FCE0-80D1-7BCF-7D90B47AF01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dirty="0">
                <a:solidFill>
                  <a:srgbClr val="FFFF00"/>
                </a:solidFill>
              </a:rPr>
              <a:t>COMPONENTS OF FACE RECOGNITION SYSTEMS</a:t>
            </a:r>
          </a:p>
        </p:txBody>
      </p:sp>
      <p:sp>
        <p:nvSpPr>
          <p:cNvPr id="3" name="Content Placeholder 2">
            <a:extLst>
              <a:ext uri="{FF2B5EF4-FFF2-40B4-BE49-F238E27FC236}">
                <a16:creationId xmlns:a16="http://schemas.microsoft.com/office/drawing/2014/main" id="{DF0EEEDE-8982-74D0-F507-4DC61EBAE9D2}"/>
              </a:ext>
            </a:extLst>
          </p:cNvPr>
          <p:cNvSpPr>
            <a:spLocks noGrp="1"/>
          </p:cNvSpPr>
          <p:nvPr>
            <p:ph idx="1"/>
          </p:nvPr>
        </p:nvSpPr>
        <p:spPr>
          <a:xfrm>
            <a:off x="112542" y="1690689"/>
            <a:ext cx="11521440"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latin typeface="Times New Roman" panose="02020603050405020304" pitchFamily="18" charset="0"/>
                <a:cs typeface="Times New Roman" panose="02020603050405020304" pitchFamily="18" charset="0"/>
              </a:rPr>
              <a:t>source: slideshare.net </a:t>
            </a:r>
          </a:p>
          <a:p>
            <a:pPr marL="0" indent="0">
              <a:buNone/>
            </a:pPr>
            <a:r>
              <a:rPr lang="en-US" sz="3300" dirty="0">
                <a:latin typeface="Times New Roman" panose="02020603050405020304" pitchFamily="18" charset="0"/>
                <a:cs typeface="Times New Roman" panose="02020603050405020304" pitchFamily="18" charset="0"/>
              </a:rPr>
              <a:t>Author: Saghir Hussain  </a:t>
            </a:r>
          </a:p>
        </p:txBody>
      </p:sp>
      <p:pic>
        <p:nvPicPr>
          <p:cNvPr id="4" name="Content Placeholder 4" descr="A picture containing screenshot&#10;&#10;Description generated with very high confidence">
            <a:extLst>
              <a:ext uri="{FF2B5EF4-FFF2-40B4-BE49-F238E27FC236}">
                <a16:creationId xmlns:a16="http://schemas.microsoft.com/office/drawing/2014/main" id="{DF46DEB6-3AED-38C9-ADEE-88233594A3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2991" y="2066524"/>
            <a:ext cx="7620000" cy="4586067"/>
          </a:xfrm>
          <a:prstGeom prst="rect">
            <a:avLst/>
          </a:prstGeom>
        </p:spPr>
      </p:pic>
    </p:spTree>
    <p:extLst>
      <p:ext uri="{BB962C8B-B14F-4D97-AF65-F5344CB8AC3E}">
        <p14:creationId xmlns:p14="http://schemas.microsoft.com/office/powerpoint/2010/main" val="313088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9227A-0BE7-3D61-5D38-45A7FD75DE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B76A06-75AD-567E-55AE-7112B6B0EAD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6949A09A-7A70-808B-CFCD-2515B4CE9BBB}"/>
              </a:ext>
            </a:extLst>
          </p:cNvPr>
          <p:cNvSpPr>
            <a:spLocks noGrp="1"/>
          </p:cNvSpPr>
          <p:nvPr>
            <p:ph idx="1"/>
          </p:nvPr>
        </p:nvSpPr>
        <p:spPr>
          <a:xfrm>
            <a:off x="295422" y="1690689"/>
            <a:ext cx="11479236" cy="4961902"/>
          </a:xfrm>
        </p:spPr>
        <p:txBody>
          <a:bodyPr rtlCol="0">
            <a:normAutofit fontScale="82500" lnSpcReduction="20000"/>
          </a:bodyPr>
          <a:lstStyle/>
          <a:p>
            <a:pPr marL="457200" indent="-457200" algn="just">
              <a:lnSpc>
                <a:spcPct val="150000"/>
              </a:lnSpc>
              <a:buAutoNum type="alphaLcPeriod"/>
            </a:pPr>
            <a:r>
              <a:rPr lang="en-US" sz="3700" dirty="0">
                <a:solidFill>
                  <a:srgbClr val="FF0000"/>
                </a:solidFill>
                <a:latin typeface="Times New Roman" panose="02020603050405020304" pitchFamily="18" charset="0"/>
                <a:cs typeface="Times New Roman" panose="02020603050405020304" pitchFamily="18" charset="0"/>
              </a:rPr>
              <a:t>Enrollment module </a:t>
            </a:r>
            <a:r>
              <a:rPr lang="en-US" sz="3700" dirty="0">
                <a:latin typeface="Times New Roman" panose="02020603050405020304" pitchFamily="18" charset="0"/>
                <a:cs typeface="Times New Roman" panose="02020603050405020304" pitchFamily="18" charset="0"/>
              </a:rPr>
              <a:t>: An automated mechanism that scans and captures a digital or an analog image of a living personal characteristics</a:t>
            </a:r>
          </a:p>
          <a:p>
            <a:pPr marL="457200" indent="-457200" algn="just">
              <a:lnSpc>
                <a:spcPct val="150000"/>
              </a:lnSpc>
              <a:buAutoNum type="alphaLcPeriod"/>
            </a:pPr>
            <a:r>
              <a:rPr lang="en-US" sz="3700" dirty="0">
                <a:latin typeface="Times New Roman" panose="02020603050405020304" pitchFamily="18" charset="0"/>
                <a:cs typeface="Times New Roman" panose="02020603050405020304" pitchFamily="18" charset="0"/>
              </a:rPr>
              <a:t> </a:t>
            </a:r>
            <a:r>
              <a:rPr lang="en-US" sz="3700" dirty="0">
                <a:solidFill>
                  <a:srgbClr val="FF0000"/>
                </a:solidFill>
                <a:latin typeface="Times New Roman" panose="02020603050405020304" pitchFamily="18" charset="0"/>
                <a:cs typeface="Times New Roman" panose="02020603050405020304" pitchFamily="18" charset="0"/>
              </a:rPr>
              <a:t>Database </a:t>
            </a:r>
            <a:r>
              <a:rPr lang="en-US" sz="3700" dirty="0">
                <a:latin typeface="Times New Roman" panose="02020603050405020304" pitchFamily="18" charset="0"/>
                <a:cs typeface="Times New Roman" panose="02020603050405020304" pitchFamily="18" charset="0"/>
              </a:rPr>
              <a:t>: Another entity which handles compression, processing, storage and compression of the captured data with stored data </a:t>
            </a:r>
          </a:p>
          <a:p>
            <a:pPr marL="457200" indent="-457200" algn="just">
              <a:lnSpc>
                <a:spcPct val="150000"/>
              </a:lnSpc>
              <a:buAutoNum type="alphaLcPeriod"/>
            </a:pPr>
            <a:r>
              <a:rPr lang="en-US" sz="3700" dirty="0">
                <a:latin typeface="Times New Roman" panose="02020603050405020304" pitchFamily="18" charset="0"/>
                <a:cs typeface="Times New Roman" panose="02020603050405020304" pitchFamily="18" charset="0"/>
              </a:rPr>
              <a:t> </a:t>
            </a:r>
            <a:r>
              <a:rPr lang="en-US" sz="3700" dirty="0">
                <a:solidFill>
                  <a:srgbClr val="FF0000"/>
                </a:solidFill>
                <a:latin typeface="Times New Roman" panose="02020603050405020304" pitchFamily="18" charset="0"/>
                <a:cs typeface="Times New Roman" panose="02020603050405020304" pitchFamily="18" charset="0"/>
              </a:rPr>
              <a:t>Identification module </a:t>
            </a:r>
            <a:r>
              <a:rPr lang="en-US" sz="3700" dirty="0">
                <a:latin typeface="Times New Roman" panose="02020603050405020304" pitchFamily="18" charset="0"/>
                <a:cs typeface="Times New Roman" panose="02020603050405020304" pitchFamily="18" charset="0"/>
              </a:rPr>
              <a:t>: The third interfaces with the application system</a:t>
            </a:r>
            <a:endParaRPr lang="en-US" sz="3700" dirty="0">
              <a:solidFill>
                <a:srgbClr val="FFFFFF"/>
              </a:solidFill>
              <a:latin typeface="Times New Roman" panose="02020603050405020304" pitchFamily="18"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1867931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9ECBC-10F8-7A6F-98BF-A515EB5ED1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60E26-658A-E658-CFBB-15B668B4C21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dirty="0">
                <a:solidFill>
                  <a:srgbClr val="FFFF00"/>
                </a:solidFill>
              </a:rPr>
              <a:t>IMPLEMENTATION OF FACE RECOGNITION TECHNOLOGY</a:t>
            </a:r>
            <a:r>
              <a:rPr lang="en-US" sz="3600" b="1"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736960BB-7928-9177-F03D-045021967469}"/>
              </a:ext>
            </a:extLst>
          </p:cNvPr>
          <p:cNvSpPr>
            <a:spLocks noGrp="1"/>
          </p:cNvSpPr>
          <p:nvPr>
            <p:ph idx="1"/>
          </p:nvPr>
        </p:nvSpPr>
        <p:spPr>
          <a:xfrm>
            <a:off x="562708" y="1690689"/>
            <a:ext cx="11071274" cy="4961902"/>
          </a:xfrm>
        </p:spPr>
        <p:txBody>
          <a:bodyPr rtlCol="0">
            <a:normAutofit fontScale="97500"/>
          </a:bodyPr>
          <a:lstStyle/>
          <a:p>
            <a:pPr algn="just">
              <a:lnSpc>
                <a:spcPct val="150000"/>
              </a:lnSpc>
            </a:pPr>
            <a:r>
              <a:rPr lang="en-US" sz="3300" dirty="0">
                <a:latin typeface="Times New Roman" panose="02020603050405020304" pitchFamily="18" charset="0"/>
                <a:cs typeface="Times New Roman" panose="02020603050405020304" pitchFamily="18" charset="0"/>
              </a:rPr>
              <a:t>The implementation of face recognition technology includes the following three stages: </a:t>
            </a:r>
          </a:p>
          <a:p>
            <a:pPr algn="just">
              <a:lnSpc>
                <a:spcPct val="150000"/>
              </a:lnSpc>
            </a:pPr>
            <a:r>
              <a:rPr lang="en-US" sz="3300" dirty="0">
                <a:latin typeface="Times New Roman" panose="02020603050405020304" pitchFamily="18" charset="0"/>
                <a:cs typeface="Times New Roman" panose="02020603050405020304" pitchFamily="18" charset="0"/>
              </a:rPr>
              <a:t>• Data acquisition </a:t>
            </a:r>
          </a:p>
          <a:p>
            <a:pPr algn="just">
              <a:lnSpc>
                <a:spcPct val="150000"/>
              </a:lnSpc>
            </a:pPr>
            <a:r>
              <a:rPr lang="en-US" sz="3300" dirty="0">
                <a:latin typeface="Times New Roman" panose="02020603050405020304" pitchFamily="18" charset="0"/>
                <a:cs typeface="Times New Roman" panose="02020603050405020304" pitchFamily="18" charset="0"/>
              </a:rPr>
              <a:t>• Input processing </a:t>
            </a:r>
          </a:p>
          <a:p>
            <a:pPr algn="just">
              <a:lnSpc>
                <a:spcPct val="150000"/>
              </a:lnSpc>
            </a:pPr>
            <a:r>
              <a:rPr lang="en-US" sz="3300" dirty="0">
                <a:latin typeface="Times New Roman" panose="02020603050405020304" pitchFamily="18" charset="0"/>
                <a:cs typeface="Times New Roman" panose="02020603050405020304" pitchFamily="18" charset="0"/>
              </a:rPr>
              <a:t>• Face image classification and decision making</a:t>
            </a:r>
          </a:p>
          <a:p>
            <a:pPr marL="0" indent="0">
              <a:buNone/>
            </a:pPr>
            <a:endParaRPr lang="en-US" sz="2400" dirty="0"/>
          </a:p>
        </p:txBody>
      </p:sp>
    </p:spTree>
    <p:extLst>
      <p:ext uri="{BB962C8B-B14F-4D97-AF65-F5344CB8AC3E}">
        <p14:creationId xmlns:p14="http://schemas.microsoft.com/office/powerpoint/2010/main" val="800377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895B3-C786-576E-6D08-516217DF59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A641D8-2DF7-A0E6-4E74-4FE03F8A2A5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dirty="0">
                <a:solidFill>
                  <a:srgbClr val="FFFF00"/>
                </a:solidFill>
              </a:rPr>
              <a:t>explanation </a:t>
            </a:r>
          </a:p>
        </p:txBody>
      </p:sp>
      <p:sp>
        <p:nvSpPr>
          <p:cNvPr id="3" name="Content Placeholder 2">
            <a:extLst>
              <a:ext uri="{FF2B5EF4-FFF2-40B4-BE49-F238E27FC236}">
                <a16:creationId xmlns:a16="http://schemas.microsoft.com/office/drawing/2014/main" id="{64D7A20D-CC73-2EB9-1C69-0ABF9E21A034}"/>
              </a:ext>
            </a:extLst>
          </p:cNvPr>
          <p:cNvSpPr>
            <a:spLocks noGrp="1"/>
          </p:cNvSpPr>
          <p:nvPr>
            <p:ph idx="1"/>
          </p:nvPr>
        </p:nvSpPr>
        <p:spPr>
          <a:xfrm>
            <a:off x="562708" y="1690689"/>
            <a:ext cx="11071274" cy="4961902"/>
          </a:xfrm>
        </p:spPr>
        <p:txBody>
          <a:bodyPr rtlCol="0">
            <a:normAutofit fontScale="97500" lnSpcReduction="10000"/>
          </a:bodyPr>
          <a:lstStyle/>
          <a:p>
            <a:r>
              <a:rPr lang="en-US" sz="3700" dirty="0">
                <a:solidFill>
                  <a:srgbClr val="FF0000"/>
                </a:solidFill>
                <a:latin typeface="Times New Roman" panose="02020603050405020304" pitchFamily="18" charset="0"/>
                <a:cs typeface="Times New Roman" panose="02020603050405020304" pitchFamily="18" charset="0"/>
              </a:rPr>
              <a:t>Data acquisition </a:t>
            </a:r>
          </a:p>
          <a:p>
            <a:r>
              <a:rPr lang="en-US" sz="3700" dirty="0">
                <a:latin typeface="Times New Roman" panose="02020603050405020304" pitchFamily="18" charset="0"/>
                <a:cs typeface="Times New Roman" panose="02020603050405020304" pitchFamily="18" charset="0"/>
              </a:rPr>
              <a:t>The input can be recorded video of the speaker or a still image. A sample of 1 sec duration consists of a 25 frame video sequence. More than one camera can be used to produce a 3D representation of the face.</a:t>
            </a:r>
          </a:p>
          <a:p>
            <a:r>
              <a:rPr lang="en-US" sz="3700" dirty="0">
                <a:solidFill>
                  <a:srgbClr val="FF0000"/>
                </a:solidFill>
                <a:latin typeface="Times New Roman" panose="02020603050405020304" pitchFamily="18" charset="0"/>
                <a:cs typeface="Times New Roman" panose="02020603050405020304" pitchFamily="18" charset="0"/>
              </a:rPr>
              <a:t>Input processing </a:t>
            </a:r>
          </a:p>
          <a:p>
            <a:r>
              <a:rPr lang="en-US" sz="3700" dirty="0">
                <a:latin typeface="Times New Roman" panose="02020603050405020304" pitchFamily="18" charset="0"/>
                <a:cs typeface="Times New Roman" panose="02020603050405020304" pitchFamily="18" charset="0"/>
              </a:rPr>
              <a:t>A pre-processing module locates the eye position and takes care of the surrounding lighting condition and </a:t>
            </a:r>
            <a:r>
              <a:rPr lang="en-US" sz="3700" dirty="0" err="1">
                <a:latin typeface="Times New Roman" panose="02020603050405020304" pitchFamily="18" charset="0"/>
                <a:cs typeface="Times New Roman" panose="02020603050405020304" pitchFamily="18" charset="0"/>
              </a:rPr>
              <a:t>colour</a:t>
            </a:r>
            <a:r>
              <a:rPr lang="en-US" sz="3700" dirty="0">
                <a:latin typeface="Times New Roman" panose="02020603050405020304" pitchFamily="18" charset="0"/>
                <a:cs typeface="Times New Roman" panose="02020603050405020304" pitchFamily="18" charset="0"/>
              </a:rPr>
              <a:t> variance. </a:t>
            </a:r>
          </a:p>
          <a:p>
            <a:pPr marL="0" indent="0">
              <a:buNone/>
            </a:pPr>
            <a:endParaRPr lang="en-US" sz="2400" dirty="0"/>
          </a:p>
        </p:txBody>
      </p:sp>
    </p:spTree>
    <p:extLst>
      <p:ext uri="{BB962C8B-B14F-4D97-AF65-F5344CB8AC3E}">
        <p14:creationId xmlns:p14="http://schemas.microsoft.com/office/powerpoint/2010/main" val="10262768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38B0B-3F04-3B18-FB93-1BC0D98EA0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FF4E16-C5C0-6FC5-B755-5F48B7331C2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dirty="0" err="1">
                <a:solidFill>
                  <a:srgbClr val="FFFF00"/>
                </a:solidFill>
              </a:rPr>
              <a:t>Cont</a:t>
            </a:r>
            <a:r>
              <a:rPr lang="en-US" sz="3600" dirty="0">
                <a:solidFill>
                  <a:srgbClr val="FFFF00"/>
                </a:solidFill>
              </a:rPr>
              <a:t>… </a:t>
            </a:r>
          </a:p>
        </p:txBody>
      </p:sp>
      <p:sp>
        <p:nvSpPr>
          <p:cNvPr id="3" name="Content Placeholder 2">
            <a:extLst>
              <a:ext uri="{FF2B5EF4-FFF2-40B4-BE49-F238E27FC236}">
                <a16:creationId xmlns:a16="http://schemas.microsoft.com/office/drawing/2014/main" id="{96FBFD05-0D41-6D22-621E-217F4DFD65FF}"/>
              </a:ext>
            </a:extLst>
          </p:cNvPr>
          <p:cNvSpPr>
            <a:spLocks noGrp="1"/>
          </p:cNvSpPr>
          <p:nvPr>
            <p:ph idx="1"/>
          </p:nvPr>
        </p:nvSpPr>
        <p:spPr>
          <a:xfrm>
            <a:off x="562708" y="1690689"/>
            <a:ext cx="11071274" cy="4961902"/>
          </a:xfrm>
        </p:spPr>
        <p:txBody>
          <a:bodyPr rtlCol="0">
            <a:normAutofit fontScale="90000"/>
          </a:bodyPr>
          <a:lstStyle/>
          <a:p>
            <a:pPr algn="just">
              <a:lnSpc>
                <a:spcPct val="150000"/>
              </a:lnSpc>
            </a:pPr>
            <a:r>
              <a:rPr lang="en-US" sz="3700" dirty="0">
                <a:latin typeface="Times New Roman" panose="02020603050405020304" pitchFamily="18" charset="0"/>
                <a:cs typeface="Times New Roman" panose="02020603050405020304" pitchFamily="18" charset="0"/>
              </a:rPr>
              <a:t>First the presence of faces or face in a scene must be detected. Once the face is detected, it must be localized. </a:t>
            </a:r>
          </a:p>
          <a:p>
            <a:pPr algn="just">
              <a:lnSpc>
                <a:spcPct val="150000"/>
              </a:lnSpc>
            </a:pPr>
            <a:r>
              <a:rPr lang="en-US" sz="3700" dirty="0">
                <a:latin typeface="Times New Roman" panose="02020603050405020304" pitchFamily="18" charset="0"/>
                <a:cs typeface="Times New Roman" panose="02020603050405020304" pitchFamily="18" charset="0"/>
              </a:rPr>
              <a:t>Some facial recognition approaches use the whole face while others concentrate on facial components and/ or regions (such as lips, eyes </a:t>
            </a:r>
            <a:r>
              <a:rPr lang="en-US" sz="3700" dirty="0" err="1">
                <a:latin typeface="Times New Roman" panose="02020603050405020304" pitchFamily="18" charset="0"/>
                <a:cs typeface="Times New Roman" panose="02020603050405020304" pitchFamily="18" charset="0"/>
              </a:rPr>
              <a:t>etc</a:t>
            </a:r>
            <a:r>
              <a:rPr lang="en-US" sz="3700" dirty="0">
                <a:latin typeface="Times New Roman" panose="02020603050405020304" pitchFamily="18" charset="0"/>
                <a:cs typeface="Times New Roman" panose="02020603050405020304" pitchFamily="18" charset="0"/>
              </a:rPr>
              <a:t>). The appearance of the face can change considerably during speech and due to facial expressions.</a:t>
            </a:r>
          </a:p>
          <a:p>
            <a:pPr marL="0" indent="0">
              <a:buNone/>
            </a:pPr>
            <a:endParaRPr lang="en-US" sz="2400" dirty="0"/>
          </a:p>
        </p:txBody>
      </p:sp>
    </p:spTree>
    <p:extLst>
      <p:ext uri="{BB962C8B-B14F-4D97-AF65-F5344CB8AC3E}">
        <p14:creationId xmlns:p14="http://schemas.microsoft.com/office/powerpoint/2010/main" val="3349290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3E0D8-6D6A-846E-9A92-30A40D162B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AD165B-B256-CBF8-50DC-DC8E1706F96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dirty="0">
                <a:solidFill>
                  <a:srgbClr val="FFFF00"/>
                </a:solidFill>
              </a:rPr>
              <a:t>explanation </a:t>
            </a:r>
          </a:p>
        </p:txBody>
      </p:sp>
      <p:sp>
        <p:nvSpPr>
          <p:cNvPr id="3" name="Content Placeholder 2">
            <a:extLst>
              <a:ext uri="{FF2B5EF4-FFF2-40B4-BE49-F238E27FC236}">
                <a16:creationId xmlns:a16="http://schemas.microsoft.com/office/drawing/2014/main" id="{08AD9529-FBEF-5449-3932-5C89EEB82070}"/>
              </a:ext>
            </a:extLst>
          </p:cNvPr>
          <p:cNvSpPr>
            <a:spLocks noGrp="1"/>
          </p:cNvSpPr>
          <p:nvPr>
            <p:ph idx="1"/>
          </p:nvPr>
        </p:nvSpPr>
        <p:spPr>
          <a:xfrm>
            <a:off x="562707" y="1690689"/>
            <a:ext cx="11380763" cy="5033668"/>
          </a:xfrm>
        </p:spPr>
        <p:txBody>
          <a:bodyPr rtlCol="0">
            <a:normAutofit fontScale="90000"/>
          </a:bodyPr>
          <a:lstStyle/>
          <a:p>
            <a:pPr algn="just"/>
            <a:r>
              <a:rPr lang="en-US" sz="2900" dirty="0">
                <a:solidFill>
                  <a:srgbClr val="FF0000"/>
                </a:solidFill>
                <a:latin typeface="Times New Roman" panose="02020603050405020304" pitchFamily="18" charset="0"/>
                <a:cs typeface="Times New Roman" panose="02020603050405020304" pitchFamily="18" charset="0"/>
              </a:rPr>
              <a:t>Face image classification and decision making </a:t>
            </a:r>
          </a:p>
          <a:p>
            <a:pPr marL="0" indent="0" algn="just">
              <a:lnSpc>
                <a:spcPct val="150000"/>
              </a:lnSpc>
              <a:buNone/>
            </a:pPr>
            <a:r>
              <a:rPr lang="en-US" sz="2900" dirty="0">
                <a:latin typeface="Times New Roman" panose="02020603050405020304" pitchFamily="18" charset="0"/>
                <a:cs typeface="Times New Roman" panose="02020603050405020304" pitchFamily="18" charset="0"/>
              </a:rPr>
              <a:t>Synergetic computer are used to classify optical and audio features, respectively. A synergetic computer is a set of algorithm that simulate synergetic phenomena. In training phase the BIOID creates a prototype called face print for each person. </a:t>
            </a:r>
          </a:p>
          <a:p>
            <a:pPr marL="0" indent="0" algn="just">
              <a:lnSpc>
                <a:spcPct val="150000"/>
              </a:lnSpc>
              <a:buNone/>
            </a:pPr>
            <a:r>
              <a:rPr lang="en-US" sz="2900" dirty="0">
                <a:latin typeface="Times New Roman" panose="02020603050405020304" pitchFamily="18" charset="0"/>
                <a:cs typeface="Times New Roman" panose="02020603050405020304" pitchFamily="18" charset="0"/>
              </a:rPr>
              <a:t>A newly recorded pattern is pre-processed and compared with each face print stored in the database. As comparisons are made, the system assigns a value to the comparison using a scale of one to ten. If a score is above a predetermined threshold, a match is declared.</a:t>
            </a:r>
          </a:p>
          <a:p>
            <a:pPr marL="0" indent="0">
              <a:buNone/>
            </a:pPr>
            <a:endParaRPr lang="en-US" sz="2400" dirty="0"/>
          </a:p>
        </p:txBody>
      </p:sp>
    </p:spTree>
    <p:extLst>
      <p:ext uri="{BB962C8B-B14F-4D97-AF65-F5344CB8AC3E}">
        <p14:creationId xmlns:p14="http://schemas.microsoft.com/office/powerpoint/2010/main" val="1426286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EA2CC-0815-EDE4-4608-158FA377E9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6FCF11-8DDF-7BA1-E75C-D6B62B1714E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Face Bunch Graph</a:t>
            </a:r>
            <a:endParaRPr lang="en-US" sz="3600" dirty="0">
              <a:solidFill>
                <a:srgbClr val="FFFF00"/>
              </a:solidFill>
            </a:endParaRPr>
          </a:p>
        </p:txBody>
      </p:sp>
      <p:sp>
        <p:nvSpPr>
          <p:cNvPr id="3" name="Content Placeholder 2">
            <a:extLst>
              <a:ext uri="{FF2B5EF4-FFF2-40B4-BE49-F238E27FC236}">
                <a16:creationId xmlns:a16="http://schemas.microsoft.com/office/drawing/2014/main" id="{409F5FF2-2350-C906-4634-B33C6B9083C0}"/>
              </a:ext>
            </a:extLst>
          </p:cNvPr>
          <p:cNvSpPr>
            <a:spLocks noGrp="1"/>
          </p:cNvSpPr>
          <p:nvPr>
            <p:ph idx="1"/>
          </p:nvPr>
        </p:nvSpPr>
        <p:spPr>
          <a:xfrm>
            <a:off x="182880" y="1690689"/>
            <a:ext cx="11451102" cy="4961902"/>
          </a:xfrm>
        </p:spPr>
        <p:txBody>
          <a:bodyPr rtlCol="0">
            <a:noAutofit/>
          </a:bodyPr>
          <a:lstStyle/>
          <a:p>
            <a:pPr algn="just"/>
            <a:r>
              <a:rPr lang="en-US" sz="3200" dirty="0">
                <a:latin typeface="Times New Roman" panose="02020603050405020304" pitchFamily="18" charset="0"/>
                <a:cs typeface="Times New Roman" panose="02020603050405020304" pitchFamily="18" charset="0"/>
              </a:rPr>
              <a:t>Face Bunch Graph (FBG) is a concept used in the context of face recognition systems, particularly in algorithms that deal with local feature analysis. </a:t>
            </a:r>
          </a:p>
          <a:p>
            <a:pPr algn="just"/>
            <a:r>
              <a:rPr lang="en-US" sz="3200" dirty="0">
                <a:latin typeface="Times New Roman" panose="02020603050405020304" pitchFamily="18" charset="0"/>
                <a:cs typeface="Times New Roman" panose="02020603050405020304" pitchFamily="18" charset="0"/>
              </a:rPr>
              <a:t>The FBG method focuses on representing a face based on its local features and their relationships, which can improve robustness in facial recognition, especially in varying lighting conditions or facial expressions.</a:t>
            </a:r>
          </a:p>
          <a:p>
            <a:pPr algn="just"/>
            <a:r>
              <a:rPr lang="en-US" sz="3200" dirty="0">
                <a:latin typeface="Times New Roman" panose="02020603050405020304" pitchFamily="18" charset="0"/>
                <a:cs typeface="Times New Roman" panose="02020603050405020304" pitchFamily="18" charset="0"/>
              </a:rPr>
              <a:t>By using a bunch of jets (local features) and organizing them in a graph structure, the system can efficiently recognize faces, even in challenging conditions. </a:t>
            </a:r>
          </a:p>
        </p:txBody>
      </p:sp>
    </p:spTree>
    <p:extLst>
      <p:ext uri="{BB962C8B-B14F-4D97-AF65-F5344CB8AC3E}">
        <p14:creationId xmlns:p14="http://schemas.microsoft.com/office/powerpoint/2010/main" val="37557719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F223D-9B1B-DABC-9D80-2BCE675A50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B3AE1B-BC33-8202-E5BB-88465E1D11B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Face Bunch Graph</a:t>
            </a:r>
            <a:endParaRPr lang="en-US" sz="3600" dirty="0">
              <a:solidFill>
                <a:srgbClr val="FFFF00"/>
              </a:solidFill>
            </a:endParaRPr>
          </a:p>
        </p:txBody>
      </p:sp>
      <p:sp>
        <p:nvSpPr>
          <p:cNvPr id="3" name="Content Placeholder 2">
            <a:extLst>
              <a:ext uri="{FF2B5EF4-FFF2-40B4-BE49-F238E27FC236}">
                <a16:creationId xmlns:a16="http://schemas.microsoft.com/office/drawing/2014/main" id="{D343C165-29E1-8E02-DA42-700F19A6C07C}"/>
              </a:ext>
            </a:extLst>
          </p:cNvPr>
          <p:cNvSpPr>
            <a:spLocks noGrp="1"/>
          </p:cNvSpPr>
          <p:nvPr>
            <p:ph idx="1"/>
          </p:nvPr>
        </p:nvSpPr>
        <p:spPr>
          <a:xfrm>
            <a:off x="562708" y="1690689"/>
            <a:ext cx="11071274" cy="4961902"/>
          </a:xfrm>
        </p:spPr>
        <p:txBody>
          <a:bodyPr rtlCol="0">
            <a:noAutofit/>
          </a:bodyPr>
          <a:lstStyle/>
          <a:p>
            <a:pPr algn="just"/>
            <a:r>
              <a:rPr lang="en-US" sz="2800" dirty="0">
                <a:latin typeface="Times New Roman" panose="02020603050405020304" pitchFamily="18" charset="0"/>
                <a:cs typeface="Times New Roman" panose="02020603050405020304" pitchFamily="18" charset="0"/>
              </a:rPr>
              <a:t>FBG offers a more flexible and reliable recognition system compared to simpler holistic methods that analyze the entire face as a single unit.</a:t>
            </a:r>
          </a:p>
          <a:p>
            <a:pPr algn="just"/>
            <a:r>
              <a:rPr lang="en-US" sz="2800" dirty="0">
                <a:latin typeface="Times New Roman" panose="02020603050405020304" pitchFamily="18" charset="0"/>
                <a:cs typeface="Times New Roman" panose="02020603050405020304" pitchFamily="18" charset="0"/>
              </a:rPr>
              <a:t>A Face bunch graph is created from “70 nodal points” to obtain a general representation of face. </a:t>
            </a:r>
          </a:p>
          <a:p>
            <a:pPr algn="just"/>
            <a:r>
              <a:rPr lang="en-US" sz="2800" dirty="0">
                <a:latin typeface="Times New Roman" panose="02020603050405020304" pitchFamily="18" charset="0"/>
                <a:cs typeface="Times New Roman" panose="02020603050405020304" pitchFamily="18" charset="0"/>
              </a:rPr>
              <a:t>Given an image the face is matched to the Face bunch graph to find the same point. </a:t>
            </a:r>
          </a:p>
          <a:p>
            <a:pPr algn="just"/>
            <a:r>
              <a:rPr lang="en-US" sz="2800" dirty="0">
                <a:latin typeface="Times New Roman" panose="02020603050405020304" pitchFamily="18" charset="0"/>
                <a:cs typeface="Times New Roman" panose="02020603050405020304" pitchFamily="18" charset="0"/>
              </a:rPr>
              <a:t>These nodal points are measured to create a </a:t>
            </a:r>
            <a:r>
              <a:rPr lang="en-US" sz="2800" dirty="0">
                <a:solidFill>
                  <a:srgbClr val="FF0000"/>
                </a:solidFill>
                <a:latin typeface="Times New Roman" panose="02020603050405020304" pitchFamily="18" charset="0"/>
                <a:cs typeface="Times New Roman" panose="02020603050405020304" pitchFamily="18" charset="0"/>
              </a:rPr>
              <a:t>numerical code</a:t>
            </a:r>
            <a:r>
              <a:rPr lang="en-US" sz="2800" dirty="0">
                <a:latin typeface="Times New Roman" panose="02020603050405020304" pitchFamily="18" charset="0"/>
                <a:cs typeface="Times New Roman" panose="02020603050405020304" pitchFamily="18" charset="0"/>
              </a:rPr>
              <a:t>, a string of numbers that represents a face in the database. </a:t>
            </a:r>
            <a:r>
              <a:rPr lang="en-US" sz="2800" b="1" dirty="0">
                <a:latin typeface="Times New Roman" panose="02020603050405020304" pitchFamily="18" charset="0"/>
                <a:cs typeface="Times New Roman" panose="02020603050405020304" pitchFamily="18" charset="0"/>
              </a:rPr>
              <a:t>This code is called face print. </a:t>
            </a:r>
          </a:p>
          <a:p>
            <a:pPr algn="just"/>
            <a:r>
              <a:rPr lang="en-US" sz="2800" dirty="0">
                <a:latin typeface="Times New Roman" panose="02020603050405020304" pitchFamily="18" charset="0"/>
                <a:cs typeface="Times New Roman" panose="02020603050405020304" pitchFamily="18" charset="0"/>
              </a:rPr>
              <a:t>Only 14 to 22 nodal points are needed for </a:t>
            </a:r>
            <a:r>
              <a:rPr lang="en-US" sz="2800" dirty="0" err="1">
                <a:latin typeface="Times New Roman" panose="02020603050405020304" pitchFamily="18" charset="0"/>
                <a:cs typeface="Times New Roman" panose="02020603050405020304" pitchFamily="18" charset="0"/>
              </a:rPr>
              <a:t>faceit</a:t>
            </a:r>
            <a:r>
              <a:rPr lang="en-US" sz="2800" dirty="0">
                <a:latin typeface="Times New Roman" panose="02020603050405020304" pitchFamily="18" charset="0"/>
                <a:cs typeface="Times New Roman" panose="02020603050405020304" pitchFamily="18" charset="0"/>
              </a:rPr>
              <a:t> software to complete the recognition process.</a:t>
            </a:r>
          </a:p>
        </p:txBody>
      </p:sp>
    </p:spTree>
    <p:extLst>
      <p:ext uri="{BB962C8B-B14F-4D97-AF65-F5344CB8AC3E}">
        <p14:creationId xmlns:p14="http://schemas.microsoft.com/office/powerpoint/2010/main" val="1666817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404F5-6234-CA02-340B-AE02CEE264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611B16-B319-BEE1-DF89-2D428957FE9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400" dirty="0">
                <a:solidFill>
                  <a:srgbClr val="FFFF00"/>
                </a:solidFill>
                <a:latin typeface="Times New Roman" panose="02020603050405020304" pitchFamily="18" charset="0"/>
                <a:cs typeface="Times New Roman" panose="02020603050405020304" pitchFamily="18" charset="0"/>
              </a:rPr>
              <a:t>Diagram</a:t>
            </a:r>
            <a:r>
              <a:rPr lang="en-US" sz="3600" dirty="0">
                <a:solidFill>
                  <a:srgbClr val="FFFF00"/>
                </a:solidFill>
              </a:rPr>
              <a:t> </a:t>
            </a:r>
          </a:p>
        </p:txBody>
      </p:sp>
      <p:sp>
        <p:nvSpPr>
          <p:cNvPr id="3" name="Content Placeholder 2">
            <a:extLst>
              <a:ext uri="{FF2B5EF4-FFF2-40B4-BE49-F238E27FC236}">
                <a16:creationId xmlns:a16="http://schemas.microsoft.com/office/drawing/2014/main" id="{5F62640F-5626-8FBA-34C0-A6A26E7BDF01}"/>
              </a:ext>
            </a:extLst>
          </p:cNvPr>
          <p:cNvSpPr>
            <a:spLocks noGrp="1"/>
          </p:cNvSpPr>
          <p:nvPr>
            <p:ph idx="1"/>
          </p:nvPr>
        </p:nvSpPr>
        <p:spPr>
          <a:xfrm>
            <a:off x="112542" y="1690689"/>
            <a:ext cx="11521440"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latin typeface="Times New Roman" panose="02020603050405020304" pitchFamily="18" charset="0"/>
                <a:cs typeface="Times New Roman" panose="02020603050405020304" pitchFamily="18" charset="0"/>
              </a:rPr>
              <a:t>Author: </a:t>
            </a:r>
            <a:r>
              <a:rPr lang="en-US" sz="3300" i="0" dirty="0">
                <a:effectLst/>
                <a:latin typeface="Times New Roman" panose="02020603050405020304" pitchFamily="18" charset="0"/>
                <a:cs typeface="Times New Roman" panose="02020603050405020304" pitchFamily="18" charset="0"/>
              </a:rPr>
              <a:t>Md Khaled Hasan et al </a:t>
            </a:r>
            <a:r>
              <a:rPr lang="en-US" sz="3300" dirty="0">
                <a:latin typeface="Times New Roman" panose="02020603050405020304" pitchFamily="18" charset="0"/>
                <a:cs typeface="Times New Roman" panose="02020603050405020304" pitchFamily="18" charset="0"/>
              </a:rPr>
              <a:t>  </a:t>
            </a:r>
          </a:p>
        </p:txBody>
      </p:sp>
      <p:pic>
        <p:nvPicPr>
          <p:cNvPr id="6" name="Picture 5">
            <a:extLst>
              <a:ext uri="{FF2B5EF4-FFF2-40B4-BE49-F238E27FC236}">
                <a16:creationId xmlns:a16="http://schemas.microsoft.com/office/drawing/2014/main" id="{0BC0FE81-984C-0769-69CB-128E4CE364CA}"/>
              </a:ext>
            </a:extLst>
          </p:cNvPr>
          <p:cNvPicPr>
            <a:picLocks noChangeAspect="1"/>
          </p:cNvPicPr>
          <p:nvPr/>
        </p:nvPicPr>
        <p:blipFill>
          <a:blip r:embed="rId2"/>
          <a:stretch>
            <a:fillRect/>
          </a:stretch>
        </p:blipFill>
        <p:spPr>
          <a:xfrm>
            <a:off x="5746821" y="1690689"/>
            <a:ext cx="6332637" cy="4961902"/>
          </a:xfrm>
          <a:prstGeom prst="rect">
            <a:avLst/>
          </a:prstGeom>
        </p:spPr>
      </p:pic>
    </p:spTree>
    <p:extLst>
      <p:ext uri="{BB962C8B-B14F-4D97-AF65-F5344CB8AC3E}">
        <p14:creationId xmlns:p14="http://schemas.microsoft.com/office/powerpoint/2010/main" val="729410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941D9-49D0-06BB-8612-5C32A6EF4D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97B413-FE59-41EF-3C43-8480BA35675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benefits  </a:t>
            </a:r>
            <a:endParaRPr lang="en-US" sz="3600" dirty="0">
              <a:solidFill>
                <a:srgbClr val="FFFF00"/>
              </a:solidFill>
            </a:endParaRPr>
          </a:p>
        </p:txBody>
      </p:sp>
      <p:sp>
        <p:nvSpPr>
          <p:cNvPr id="3" name="Content Placeholder 2">
            <a:extLst>
              <a:ext uri="{FF2B5EF4-FFF2-40B4-BE49-F238E27FC236}">
                <a16:creationId xmlns:a16="http://schemas.microsoft.com/office/drawing/2014/main" id="{05D2CAAC-402C-B953-A730-42328F5D4973}"/>
              </a:ext>
            </a:extLst>
          </p:cNvPr>
          <p:cNvSpPr>
            <a:spLocks noGrp="1"/>
          </p:cNvSpPr>
          <p:nvPr>
            <p:ph idx="1"/>
          </p:nvPr>
        </p:nvSpPr>
        <p:spPr>
          <a:xfrm>
            <a:off x="562708" y="1690689"/>
            <a:ext cx="11071274" cy="4961902"/>
          </a:xfrm>
        </p:spPr>
        <p:txBody>
          <a:bodyPr rtlCol="0">
            <a:normAutofit fontScale="97500"/>
          </a:bodyPr>
          <a:lstStyle/>
          <a:p>
            <a:pPr algn="just">
              <a:lnSpc>
                <a:spcPct val="200000"/>
              </a:lnSpc>
              <a:spcAft>
                <a:spcPts val="800"/>
              </a:spcAft>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Convenience: Offers a fast and often hands-free way to verify identity.</a:t>
            </a:r>
          </a:p>
          <a:p>
            <a:pPr algn="just">
              <a:lnSpc>
                <a:spcPct val="20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Security: Enhances security in places requiring high levels of protection.</a:t>
            </a:r>
          </a:p>
          <a:p>
            <a:pPr algn="just">
              <a:lnSpc>
                <a:spcPct val="20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Automation: Reduces human error in identifying individuals.</a:t>
            </a:r>
          </a:p>
          <a:p>
            <a:pPr algn="just">
              <a:lnSpc>
                <a:spcPct val="20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1207359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07DC0-EAB4-ACD9-69A5-C513E6280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B6BB0-3BEC-8ADA-1CC5-E805A06EAA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challenges&amp; Concerns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369CD7-2578-7B59-AA89-5B8CCA3597BD}"/>
              </a:ext>
            </a:extLst>
          </p:cNvPr>
          <p:cNvSpPr>
            <a:spLocks noGrp="1"/>
          </p:cNvSpPr>
          <p:nvPr>
            <p:ph idx="1"/>
          </p:nvPr>
        </p:nvSpPr>
        <p:spPr>
          <a:xfrm>
            <a:off x="422031" y="1690689"/>
            <a:ext cx="11211951" cy="4961902"/>
          </a:xfrm>
        </p:spPr>
        <p:txBody>
          <a:bodyPr rtlCol="0">
            <a:normAutofit fontScale="90000" lnSpcReduction="20000"/>
          </a:bodyPr>
          <a:lstStyle/>
          <a:p>
            <a:pPr algn="just">
              <a:lnSpc>
                <a:spcPct val="150000"/>
              </a:lnSpc>
              <a:spcAft>
                <a:spcPts val="800"/>
              </a:spcAft>
              <a:buFont typeface="Arial" panose="020B0604020202020204" pitchFamily="34" charset="0"/>
              <a:buChar char="•"/>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Privacy: Facial data is personal and sensitive. There are concerns about how the data is collected, stored, and used without consent.</a:t>
            </a:r>
          </a:p>
          <a:p>
            <a:pPr algn="just">
              <a:lnSpc>
                <a:spcPct val="150000"/>
              </a:lnSpc>
              <a:spcAft>
                <a:spcPts val="800"/>
              </a:spcAft>
              <a:buFont typeface="Arial" panose="020B0604020202020204" pitchFamily="34" charset="0"/>
              <a:buChar char="•"/>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Accuracy: Some systems may struggle with variations in lighting, angles, or identifying people from different ethnic backgrounds.</a:t>
            </a:r>
          </a:p>
          <a:p>
            <a:pPr algn="just">
              <a:lnSpc>
                <a:spcPct val="150000"/>
              </a:lnSpc>
              <a:spcAft>
                <a:spcPts val="800"/>
              </a:spcAft>
              <a:buFont typeface="Arial" panose="020B0604020202020204" pitchFamily="34" charset="0"/>
              <a:buChar char="•"/>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Bias: Studies have shown that some facial recognition systems can be less accurate for certain demographic groups, leading to concerns about fairness and discrimination.</a:t>
            </a:r>
          </a:p>
        </p:txBody>
      </p:sp>
    </p:spTree>
    <p:extLst>
      <p:ext uri="{BB962C8B-B14F-4D97-AF65-F5344CB8AC3E}">
        <p14:creationId xmlns:p14="http://schemas.microsoft.com/office/powerpoint/2010/main" val="27310769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Application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562708" y="1690689"/>
            <a:ext cx="11071274" cy="4961902"/>
          </a:xfrm>
        </p:spPr>
        <p:txBody>
          <a:bodyPr rtlCol="0">
            <a:normAutofit fontScale="90000" lnSpcReduction="20000"/>
          </a:bodyPr>
          <a:lstStyle/>
          <a:p>
            <a:pPr algn="just">
              <a:lnSpc>
                <a:spcPct val="150000"/>
              </a:lnSpc>
              <a:spcAft>
                <a:spcPts val="800"/>
              </a:spcAft>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Security: Used in surveillance cameras to identify suspects or detect threats in public spaces like airports, train stations, or events.</a:t>
            </a:r>
          </a:p>
          <a:p>
            <a:pPr algn="just">
              <a:lnSpc>
                <a:spcPct val="150000"/>
              </a:lnSpc>
              <a:spcAft>
                <a:spcPts val="800"/>
              </a:spcAft>
              <a:buFont typeface="Arial" panose="020B0604020202020204" pitchFamily="34" charset="0"/>
              <a:buChar char="•"/>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Access Control: Allows authorized personnel to enter secure buildings or rooms, and it’s commonly used in smartphone unlocking.</a:t>
            </a:r>
          </a:p>
          <a:p>
            <a:pPr algn="just">
              <a:lnSpc>
                <a:spcPct val="150000"/>
              </a:lnSpc>
              <a:spcAft>
                <a:spcPts val="800"/>
              </a:spcAft>
              <a:buFont typeface="Arial" panose="020B0604020202020204" pitchFamily="34" charset="0"/>
              <a:buChar char="•"/>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Payments and Authentication: In some regions, facial recognition is used to authenticate online payments or access sensitive information.</a:t>
            </a:r>
          </a:p>
          <a:p>
            <a:pPr algn="just">
              <a:lnSpc>
                <a:spcPct val="150000"/>
              </a:lnSpc>
              <a:spcAft>
                <a:spcPts val="800"/>
              </a:spcAft>
              <a:buFont typeface="Arial" panose="020B0604020202020204" pitchFamily="34" charset="0"/>
              <a:buChar char="•"/>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Retail and Marketing: Brands use it to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analyze</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customer demographics or personalize shopping experiences.</a:t>
            </a:r>
          </a:p>
        </p:txBody>
      </p:sp>
    </p:spTree>
    <p:extLst>
      <p:ext uri="{BB962C8B-B14F-4D97-AF65-F5344CB8AC3E}">
        <p14:creationId xmlns:p14="http://schemas.microsoft.com/office/powerpoint/2010/main" val="25882002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0E7D-CE63-C58F-CD8D-951890AFA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196EE-FC0B-3799-DE8E-793CE2045F7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Review questions </a:t>
            </a:r>
            <a:endParaRPr lang="en-US" sz="3600" dirty="0">
              <a:solidFill>
                <a:srgbClr val="FFFF00"/>
              </a:solidFill>
            </a:endParaRPr>
          </a:p>
        </p:txBody>
      </p:sp>
      <p:sp>
        <p:nvSpPr>
          <p:cNvPr id="3" name="Content Placeholder 2">
            <a:extLst>
              <a:ext uri="{FF2B5EF4-FFF2-40B4-BE49-F238E27FC236}">
                <a16:creationId xmlns:a16="http://schemas.microsoft.com/office/drawing/2014/main" id="{F0E959BD-E9BF-6F54-E91D-742380720511}"/>
              </a:ext>
            </a:extLst>
          </p:cNvPr>
          <p:cNvSpPr>
            <a:spLocks noGrp="1"/>
          </p:cNvSpPr>
          <p:nvPr>
            <p:ph idx="1"/>
          </p:nvPr>
        </p:nvSpPr>
        <p:spPr>
          <a:xfrm>
            <a:off x="337625" y="1690689"/>
            <a:ext cx="11535507" cy="4961902"/>
          </a:xfrm>
        </p:spPr>
        <p:txBody>
          <a:bodyPr rtlCol="0">
            <a:noAutofit/>
          </a:bodyPr>
          <a:lstStyle/>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Highlight reasons as to why you would prefer face recognition to fingerprint recognition</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Mention a situation where face recognition wont work</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In a paragraph, explain how face recognition system works</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Explain THREE areas where you would encourage the use of face recognition systems</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What is a face bunch graph</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State any FOUR nodal points measured by a face recognition system</a:t>
            </a:r>
          </a:p>
          <a:p>
            <a:pPr marL="457200" indent="-457200">
              <a:buFont typeface="+mj-lt"/>
              <a:buAutoNum type="arabicParenR"/>
            </a:pPr>
            <a:r>
              <a:rPr lang="en-US" sz="2800" dirty="0">
                <a:latin typeface="Times New Roman" panose="02020603050405020304" pitchFamily="18" charset="0"/>
                <a:cs typeface="Times New Roman" panose="02020603050405020304" pitchFamily="18" charset="0"/>
              </a:rPr>
              <a:t>Highlight the roles of the different components of a face recognition system</a:t>
            </a:r>
          </a:p>
        </p:txBody>
      </p:sp>
    </p:spTree>
    <p:extLst>
      <p:ext uri="{BB962C8B-B14F-4D97-AF65-F5344CB8AC3E}">
        <p14:creationId xmlns:p14="http://schemas.microsoft.com/office/powerpoint/2010/main" val="29434062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3C374-D522-0800-8BD2-8E99C9483D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656D27-5639-F2F0-652F-03D92682029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2FC4C64F-D9F6-A7CC-60A0-1EA7A6C17D53}"/>
              </a:ext>
            </a:extLst>
          </p:cNvPr>
          <p:cNvSpPr>
            <a:spLocks noGrp="1"/>
          </p:cNvSpPr>
          <p:nvPr>
            <p:ph idx="1"/>
          </p:nvPr>
        </p:nvSpPr>
        <p:spPr>
          <a:xfrm>
            <a:off x="337625" y="1690689"/>
            <a:ext cx="11535507" cy="4961902"/>
          </a:xfrm>
        </p:spPr>
        <p:txBody>
          <a:bodyPr rtlCol="0">
            <a:noAutofit/>
          </a:bodyPr>
          <a:lstStyle/>
          <a:p>
            <a:pPr>
              <a:lnSpc>
                <a:spcPct val="107000"/>
              </a:lnSpc>
              <a:spcAft>
                <a:spcPts val="800"/>
              </a:spcAft>
              <a:buFont typeface="Arial" panose="020B0604020202020204" pitchFamily="34" charset="0"/>
              <a:buChar char="•"/>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Li, S. Z., &amp; Jain, A. K. (Eds.). (2011). Handbook of face recognition (2nd ed.). Springer.</a:t>
            </a: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https://doi.org/10.1007/978-0-85729-932-1</a:t>
            </a:r>
          </a:p>
          <a:p>
            <a:pPr>
              <a:lnSpc>
                <a:spcPct val="107000"/>
              </a:lnSpc>
              <a:spcAft>
                <a:spcPts val="800"/>
              </a:spcAft>
              <a:buFont typeface="Arial" panose="020B0604020202020204" pitchFamily="34" charset="0"/>
              <a:buChar char="•"/>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Wayman, J. L., Jain, A. K., </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Maltoni</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D., &amp; Maio, D. (Eds.). (2005). Biometric systems: Technology, design and performance evaluation. </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Springer.</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://doi.org/10.1007/978-1-84628-064-1</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Cappelli, R., Maio, D., &amp; </a:t>
            </a:r>
            <a:r>
              <a:rPr lang="en-US" sz="3200" dirty="0" err="1">
                <a:latin typeface="Times New Roman" panose="02020603050405020304" pitchFamily="18" charset="0"/>
                <a:cs typeface="Times New Roman" panose="02020603050405020304" pitchFamily="18" charset="0"/>
              </a:rPr>
              <a:t>Maltoni</a:t>
            </a:r>
            <a:r>
              <a:rPr lang="en-US" sz="3200" dirty="0">
                <a:latin typeface="Times New Roman" panose="02020603050405020304" pitchFamily="18" charset="0"/>
                <a:cs typeface="Times New Roman" panose="02020603050405020304" pitchFamily="18" charset="0"/>
              </a:rPr>
              <a:t>, D. (2020). Challenges and solutions in face recognition systems: A review. </a:t>
            </a:r>
            <a:r>
              <a:rPr lang="en-US" sz="3200" i="1" dirty="0">
                <a:latin typeface="Times New Roman" panose="02020603050405020304" pitchFamily="18" charset="0"/>
                <a:cs typeface="Times New Roman" panose="02020603050405020304" pitchFamily="18" charset="0"/>
              </a:rPr>
              <a:t>Pattern Recognition Letters</a:t>
            </a:r>
            <a:r>
              <a:rPr lang="en-US" sz="3200" dirty="0">
                <a:latin typeface="Times New Roman" panose="02020603050405020304" pitchFamily="18" charset="0"/>
                <a:cs typeface="Times New Roman" panose="02020603050405020304" pitchFamily="18" charset="0"/>
              </a:rPr>
              <a:t>, 135, 65-73. https://doi.org/10.1016/j.patrec.2020.04.010</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buFont typeface="Arial" panose="020B0604020202020204" pitchFamily="34" charset="0"/>
              <a:buChar char="•"/>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04042623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452</TotalTime>
  <Words>2072</Words>
  <Application>Microsoft Office PowerPoint</Application>
  <PresentationFormat>Widescreen</PresentationFormat>
  <Paragraphs>139</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Times New Roman</vt:lpstr>
      <vt:lpstr>Tw Cen MT</vt:lpstr>
      <vt:lpstr>Tw Cen MT Condensed</vt:lpstr>
      <vt:lpstr>Wingdings 3</vt:lpstr>
      <vt:lpstr>Integral</vt:lpstr>
      <vt:lpstr>PowerPoint Presentation</vt:lpstr>
      <vt:lpstr>     Expected learning outcomes</vt:lpstr>
      <vt:lpstr>     Areas of focus </vt:lpstr>
      <vt:lpstr>   Facial Recognition System</vt:lpstr>
      <vt:lpstr>   Cont…</vt:lpstr>
      <vt:lpstr>    Reasons as to why face recognition is preferred </vt:lpstr>
      <vt:lpstr>   How it works</vt:lpstr>
      <vt:lpstr>   How it works</vt:lpstr>
      <vt:lpstr>   How it works</vt:lpstr>
      <vt:lpstr>   How it works</vt:lpstr>
      <vt:lpstr>    distinguishable landmarks on your face</vt:lpstr>
      <vt:lpstr>    distinguishable landmarks on your face</vt:lpstr>
      <vt:lpstr>   points considered by th esoftware</vt:lpstr>
      <vt:lpstr>   How the Software Uses Nodal Points:</vt:lpstr>
      <vt:lpstr>   cont…</vt:lpstr>
      <vt:lpstr>   cont…</vt:lpstr>
      <vt:lpstr>   cont.…</vt:lpstr>
      <vt:lpstr>   COMPONENTS OF FACE RECOGNITION SYSTEMS</vt:lpstr>
      <vt:lpstr>   Explanation </vt:lpstr>
      <vt:lpstr>   IMPLEMENTATION OF FACE RECOGNITION TECHNOLOGY </vt:lpstr>
      <vt:lpstr>   explanation </vt:lpstr>
      <vt:lpstr>   Cont… </vt:lpstr>
      <vt:lpstr>   explanation </vt:lpstr>
      <vt:lpstr>  Face Bunch Graph</vt:lpstr>
      <vt:lpstr>  Face Bunch Graph</vt:lpstr>
      <vt:lpstr>   Diagram </vt:lpstr>
      <vt:lpstr>  benefits  </vt:lpstr>
      <vt:lpstr>  challenges&amp; Concerns  </vt:lpstr>
      <vt:lpstr>  Application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18</cp:revision>
  <dcterms:created xsi:type="dcterms:W3CDTF">2020-09-27T20:05:39Z</dcterms:created>
  <dcterms:modified xsi:type="dcterms:W3CDTF">2024-10-13T20:04:50Z</dcterms:modified>
</cp:coreProperties>
</file>