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83" r:id="rId2"/>
    <p:sldId id="284" r:id="rId3"/>
    <p:sldId id="316" r:id="rId4"/>
    <p:sldId id="317" r:id="rId5"/>
    <p:sldId id="355" r:id="rId6"/>
    <p:sldId id="318" r:id="rId7"/>
    <p:sldId id="342" r:id="rId8"/>
    <p:sldId id="343" r:id="rId9"/>
    <p:sldId id="324" r:id="rId10"/>
    <p:sldId id="344" r:id="rId11"/>
    <p:sldId id="345" r:id="rId12"/>
    <p:sldId id="319" r:id="rId13"/>
    <p:sldId id="320" r:id="rId14"/>
    <p:sldId id="325" r:id="rId15"/>
    <p:sldId id="356" r:id="rId16"/>
    <p:sldId id="326" r:id="rId17"/>
    <p:sldId id="327" r:id="rId18"/>
    <p:sldId id="329" r:id="rId19"/>
    <p:sldId id="347" r:id="rId20"/>
    <p:sldId id="332" r:id="rId21"/>
    <p:sldId id="357" r:id="rId22"/>
    <p:sldId id="348" r:id="rId23"/>
    <p:sldId id="350" r:id="rId24"/>
    <p:sldId id="349" r:id="rId25"/>
    <p:sldId id="346" r:id="rId26"/>
    <p:sldId id="330" r:id="rId27"/>
    <p:sldId id="333" r:id="rId28"/>
    <p:sldId id="352" r:id="rId29"/>
    <p:sldId id="353" r:id="rId30"/>
    <p:sldId id="339" r:id="rId31"/>
    <p:sldId id="351" r:id="rId32"/>
    <p:sldId id="340" r:id="rId33"/>
    <p:sldId id="338" r:id="rId34"/>
    <p:sldId id="354" r:id="rId35"/>
    <p:sldId id="341" r:id="rId36"/>
    <p:sldId id="358"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E2D8FD-7916-4279-A402-BC6216A7B8AF}" type="datetimeFigureOut">
              <a:rPr lang="en-US" smtClean="0"/>
              <a:t>10/14/2024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F97032-780C-4089-9566-F31F81576BE0}" type="slidenum">
              <a:rPr lang="en-US" smtClean="0"/>
              <a:t>‹#›</a:t>
            </a:fld>
            <a:endParaRPr lang="en-US"/>
          </a:p>
        </p:txBody>
      </p:sp>
    </p:spTree>
    <p:extLst>
      <p:ext uri="{BB962C8B-B14F-4D97-AF65-F5344CB8AC3E}">
        <p14:creationId xmlns:p14="http://schemas.microsoft.com/office/powerpoint/2010/main" val="3758588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3AF97032-780C-4089-9566-F31F81576BE0}" type="slidenum">
              <a:rPr lang="en-US" smtClean="0"/>
              <a:t>23</a:t>
            </a:fld>
            <a:endParaRPr lang="en-US"/>
          </a:p>
        </p:txBody>
      </p:sp>
    </p:spTree>
    <p:extLst>
      <p:ext uri="{BB962C8B-B14F-4D97-AF65-F5344CB8AC3E}">
        <p14:creationId xmlns:p14="http://schemas.microsoft.com/office/powerpoint/2010/main" val="42189286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KE" dirty="0"/>
          </a:p>
        </p:txBody>
      </p:sp>
      <p:sp>
        <p:nvSpPr>
          <p:cNvPr id="4" name="Slide Number Placeholder 3"/>
          <p:cNvSpPr>
            <a:spLocks noGrp="1"/>
          </p:cNvSpPr>
          <p:nvPr>
            <p:ph type="sldNum" sz="quarter" idx="5"/>
          </p:nvPr>
        </p:nvSpPr>
        <p:spPr/>
        <p:txBody>
          <a:bodyPr/>
          <a:lstStyle/>
          <a:p>
            <a:fld id="{3AF97032-780C-4089-9566-F31F81576BE0}" type="slidenum">
              <a:rPr lang="en-US" smtClean="0"/>
              <a:t>25</a:t>
            </a:fld>
            <a:endParaRPr lang="en-US"/>
          </a:p>
        </p:txBody>
      </p:sp>
    </p:spTree>
    <p:extLst>
      <p:ext uri="{BB962C8B-B14F-4D97-AF65-F5344CB8AC3E}">
        <p14:creationId xmlns:p14="http://schemas.microsoft.com/office/powerpoint/2010/main" val="1981452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0B0E891-E1F2-4285-9C3B-C1F898590433}" type="datetime1">
              <a:rPr lang="en-US" smtClean="0"/>
              <a:t>10/14/2024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3956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EFF049-0C38-4780-A8E9-95AA4A32B9F8}" type="datetime1">
              <a:rPr lang="en-US" smtClean="0"/>
              <a:t>10/14/2024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975612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9302B3-BD48-4625-A55D-80CF4B7188E1}" type="datetime1">
              <a:rPr lang="en-US" smtClean="0"/>
              <a:t>10/14/2024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2637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96E2F0-B759-4809-BF14-C0C7EBDD4FED}" type="datetime1">
              <a:rPr lang="en-US" smtClean="0"/>
              <a:t>10/14/2024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411253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3D7B587-7929-4810-88F7-588BA8B36BBA}" type="datetime1">
              <a:rPr lang="en-US" smtClean="0"/>
              <a:t>10/14/2024</a:t>
            </a:fld>
            <a:endParaRPr lang="en-US"/>
          </a:p>
        </p:txBody>
      </p:sp>
      <p:sp>
        <p:nvSpPr>
          <p:cNvPr id="8" name="Footer Placeholder 7"/>
          <p:cNvSpPr>
            <a:spLocks noGrp="1"/>
          </p:cNvSpPr>
          <p:nvPr>
            <p:ph type="ftr" sz="quarter" idx="11"/>
          </p:nvPr>
        </p:nvSpPr>
        <p:spPr/>
        <p:txBody>
          <a:bodyPr/>
          <a:lstStyle/>
          <a:p>
            <a:r>
              <a:rPr lang="en-US"/>
              <a:t>Learn | Question what you learn | connect the dots</a:t>
            </a:r>
          </a:p>
        </p:txBody>
      </p:sp>
      <p:sp>
        <p:nvSpPr>
          <p:cNvPr id="9" name="Slide Number Placeholder 8"/>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284333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4DFF3C-ABCB-490D-BFA5-50354583E741}" type="datetime1">
              <a:rPr lang="en-US" smtClean="0"/>
              <a:t>10/14/2024</a:t>
            </a:fld>
            <a:endParaRPr lang="en-US"/>
          </a:p>
        </p:txBody>
      </p:sp>
      <p:sp>
        <p:nvSpPr>
          <p:cNvPr id="4" name="Footer Placeholder 3"/>
          <p:cNvSpPr>
            <a:spLocks noGrp="1"/>
          </p:cNvSpPr>
          <p:nvPr>
            <p:ph type="ftr" sz="quarter" idx="11"/>
          </p:nvPr>
        </p:nvSpPr>
        <p:spPr/>
        <p:txBody>
          <a:bodyPr/>
          <a:lstStyle/>
          <a:p>
            <a:r>
              <a:rPr lang="en-US"/>
              <a:t>Learn | Question what you learn | connect the dots</a:t>
            </a:r>
          </a:p>
        </p:txBody>
      </p:sp>
      <p:sp>
        <p:nvSpPr>
          <p:cNvPr id="5" name="Slide Number Placeholder 4"/>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62472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645810-3888-4FE1-AF76-5268E1DFB79D}" type="datetime1">
              <a:rPr lang="en-US" smtClean="0"/>
              <a:t>10/14/2024</a:t>
            </a:fld>
            <a:endParaRPr lang="en-US"/>
          </a:p>
        </p:txBody>
      </p:sp>
      <p:sp>
        <p:nvSpPr>
          <p:cNvPr id="3" name="Footer Placeholder 2"/>
          <p:cNvSpPr>
            <a:spLocks noGrp="1"/>
          </p:cNvSpPr>
          <p:nvPr>
            <p:ph type="ftr" sz="quarter" idx="11"/>
          </p:nvPr>
        </p:nvSpPr>
        <p:spPr/>
        <p:txBody>
          <a:bodyPr/>
          <a:lstStyle/>
          <a:p>
            <a:r>
              <a:rPr lang="en-US"/>
              <a:t>Learn | Question what you learn | connect the dots</a:t>
            </a:r>
          </a:p>
        </p:txBody>
      </p:sp>
      <p:sp>
        <p:nvSpPr>
          <p:cNvPr id="4" name="Slide Number Placeholder 3"/>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197588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7AFFE6-31FC-4AC4-B384-E893E28398F8}" type="datetime1">
              <a:rPr lang="en-US" smtClean="0"/>
              <a:t>10/14/2024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2054155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F260FF0-D042-4423-AFBF-8DB27588A9AB}" type="datetime1">
              <a:rPr lang="en-US" smtClean="0"/>
              <a:t>10/14/2024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756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D939DB-3184-496A-AA89-E11501D55984}" type="datetime1">
              <a:rPr lang="en-US" smtClean="0"/>
              <a:t>10/14/2024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190842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DC5B33-2526-4C88-8372-49250CE60A50}" type="datetime1">
              <a:rPr lang="en-US" smtClean="0"/>
              <a:t>10/14/2024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1042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D43C565-B5F0-41DD-9913-552945B64C4F}" type="datetime1">
              <a:rPr lang="en-US" smtClean="0"/>
              <a:t>10/14/2024</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a:t>Learn | Question what you learn | connect the dots</a:t>
            </a:r>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217EBDE-2C04-4E2C-8F36-61AEF8FD171F}"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1975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oleObject" Target="../embeddings/oleObject1.bin"/><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semanticscholar.org/author/C.-Ratanamahatana/145043192" TargetMode="External"/><Relationship Id="rId2" Type="http://schemas.openxmlformats.org/officeDocument/2006/relationships/hyperlink" Target="https://www.semanticscholar.org/author/V.-Niennattrakul/2549107"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semanticscholar.org/author/C.-Ratanamahatana/145043192" TargetMode="External"/><Relationship Id="rId2" Type="http://schemas.openxmlformats.org/officeDocument/2006/relationships/hyperlink" Target="https://www.semanticscholar.org/author/V.-Niennattrakul/2549107" TargetMode="Externa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doi.org/10.1016/S0969-4765(98)80154-7" TargetMode="External"/><Relationship Id="rId2" Type="http://schemas.openxmlformats.org/officeDocument/2006/relationships/hyperlink" Target="https://doi.org/10.1109/ICUMT.2009.5345652"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FF2B5EF4-FFF2-40B4-BE49-F238E27FC236}">
                <a16:creationId xmlns:a16="http://schemas.microsoft.com/office/drawing/2014/main" id="{838F833C-8295-4ECD-625B-3B38854E8B22}"/>
              </a:ext>
            </a:extLst>
          </p:cNvPr>
          <p:cNvSpPr>
            <a:spLocks noGrp="1"/>
          </p:cNvSpPr>
          <p:nvPr>
            <p:ph idx="1"/>
          </p:nvPr>
        </p:nvSpPr>
        <p:spPr>
          <a:xfrm>
            <a:off x="1076740" y="596347"/>
            <a:ext cx="10515600" cy="4850296"/>
          </a:xfrm>
        </p:spPr>
        <p:txBody>
          <a:bodyPr/>
          <a:lstStyle/>
          <a:p>
            <a:pPr marL="0" indent="0" algn="ctr">
              <a:buNone/>
            </a:pPr>
            <a:endParaRPr lang="en-US" altLang="en-US" sz="3600" b="1" dirty="0">
              <a:latin typeface="Times New Roman" panose="02020603050405020304" pitchFamily="18" charset="0"/>
              <a:cs typeface="Times New Roman" panose="02020603050405020304" pitchFamily="18" charset="0"/>
            </a:endParaRPr>
          </a:p>
          <a:p>
            <a:pPr marL="0" indent="0" algn="ctr">
              <a:buNone/>
            </a:pPr>
            <a:r>
              <a:rPr kumimoji="0" lang="en-US" altLang="en-US"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Biometrics  </a:t>
            </a:r>
          </a:p>
          <a:p>
            <a:pPr marL="0" indent="0" algn="ctr">
              <a:buNone/>
            </a:pPr>
            <a:r>
              <a:rPr lang="en-US" altLang="en-US" sz="3600" b="1" dirty="0">
                <a:latin typeface="Times New Roman" panose="02020603050405020304" pitchFamily="18" charset="0"/>
                <a:cs typeface="Times New Roman" panose="02020603050405020304" pitchFamily="18" charset="0"/>
              </a:rPr>
              <a:t>Lecture 5</a:t>
            </a:r>
          </a:p>
          <a:p>
            <a:pPr marL="0" indent="0" algn="ctr">
              <a:buNone/>
            </a:pPr>
            <a:r>
              <a:rPr lang="en-US" altLang="zh-CN" sz="3600" b="1" dirty="0">
                <a:latin typeface="Times New Roman" panose="02020603050405020304" pitchFamily="18" charset="0"/>
                <a:ea typeface="宋体" panose="02010600030101010101" pitchFamily="2" charset="-122"/>
                <a:cs typeface="Times New Roman" panose="02020603050405020304" pitchFamily="18" charset="0"/>
              </a:rPr>
              <a:t>Hand Geometry</a:t>
            </a:r>
            <a:br>
              <a:rPr lang="en-US" sz="7200" dirty="0"/>
            </a:b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85106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23DBE0-DED1-2AB3-BD59-88490C7191D7}"/>
              </a:ext>
            </a:extLst>
          </p:cNvPr>
          <p:cNvSpPr>
            <a:spLocks noGrp="1"/>
          </p:cNvSpPr>
          <p:nvPr>
            <p:ph idx="1"/>
          </p:nvPr>
        </p:nvSpPr>
        <p:spPr>
          <a:xfrm>
            <a:off x="422032" y="1810486"/>
            <a:ext cx="10972800" cy="4525963"/>
          </a:xfrm>
        </p:spPr>
        <p:txBody>
          <a:bodyPr>
            <a:normAutofit/>
          </a:bodyPr>
          <a:lstStyle/>
          <a:p>
            <a:pPr marL="118745" indent="0" algn="just">
              <a:lnSpc>
                <a:spcPct val="150000"/>
              </a:lnSpc>
              <a:spcBef>
                <a:spcPts val="0"/>
              </a:spcBef>
              <a:buNone/>
              <a:defRPr/>
            </a:pPr>
            <a:r>
              <a:rPr lang="en-US" sz="4000" dirty="0">
                <a:latin typeface="Times New Roman" panose="02020603050405020304" pitchFamily="18" charset="0"/>
                <a:cs typeface="Times New Roman" panose="02020603050405020304" pitchFamily="18" charset="0"/>
              </a:rPr>
              <a:t>At the end of the lecture you will be able to:</a:t>
            </a:r>
          </a:p>
          <a:p>
            <a:pPr marL="690245" indent="-571500" algn="just">
              <a:lnSpc>
                <a:spcPct val="150000"/>
              </a:lnSpc>
              <a:spcBef>
                <a:spcPts val="0"/>
              </a:spcBef>
              <a:buFont typeface="Arial" panose="020B0604020202020204" pitchFamily="34" charset="0"/>
              <a:buChar char="•"/>
              <a:defRPr/>
            </a:pPr>
            <a:r>
              <a:rPr lang="en-US" sz="4000" dirty="0">
                <a:latin typeface="Times New Roman" panose="02020603050405020304" pitchFamily="18" charset="0"/>
                <a:cs typeface="Times New Roman" panose="02020603050405020304" pitchFamily="18" charset="0"/>
              </a:rPr>
              <a:t>Explore the hand geometry </a:t>
            </a:r>
            <a:r>
              <a:rPr lang="en-US" sz="4000" dirty="0"/>
              <a:t>System </a:t>
            </a:r>
          </a:p>
          <a:p>
            <a:pPr marL="690245" indent="-571500" algn="just">
              <a:lnSpc>
                <a:spcPct val="150000"/>
              </a:lnSpc>
              <a:spcBef>
                <a:spcPts val="0"/>
              </a:spcBef>
              <a:buFont typeface="Arial" panose="020B0604020202020204" pitchFamily="34" charset="0"/>
              <a:buChar char="•"/>
              <a:defRPr/>
            </a:pPr>
            <a:r>
              <a:rPr lang="en-US" sz="4000" dirty="0">
                <a:latin typeface="Times New Roman" panose="02020603050405020304" pitchFamily="18" charset="0"/>
                <a:cs typeface="Times New Roman" panose="02020603050405020304" pitchFamily="18" charset="0"/>
              </a:rPr>
              <a:t>Discuss the features of hand geometry </a:t>
            </a:r>
          </a:p>
          <a:p>
            <a:pPr marL="690245" indent="-571500" algn="just">
              <a:lnSpc>
                <a:spcPct val="150000"/>
              </a:lnSpc>
              <a:spcBef>
                <a:spcPts val="0"/>
              </a:spcBef>
              <a:buFont typeface="Arial" panose="020B0604020202020204" pitchFamily="34" charset="0"/>
              <a:buChar char="•"/>
              <a:defRPr/>
            </a:pPr>
            <a:r>
              <a:rPr lang="en-US" sz="4000" dirty="0">
                <a:latin typeface="Times New Roman" panose="02020603050405020304" pitchFamily="18" charset="0"/>
                <a:cs typeface="Times New Roman" panose="02020603050405020304" pitchFamily="18" charset="0"/>
              </a:rPr>
              <a:t>Evaluate the applications of hand geometry </a:t>
            </a:r>
          </a:p>
          <a:p>
            <a:endParaRPr lang="en-KE" dirty="0"/>
          </a:p>
        </p:txBody>
      </p:sp>
      <p:sp>
        <p:nvSpPr>
          <p:cNvPr id="4" name="Title 1">
            <a:extLst>
              <a:ext uri="{FF2B5EF4-FFF2-40B4-BE49-F238E27FC236}">
                <a16:creationId xmlns:a16="http://schemas.microsoft.com/office/drawing/2014/main" id="{816F2AD5-250A-7361-C1BB-C836F25D06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Expected learning outcomes</a:t>
            </a:r>
          </a:p>
        </p:txBody>
      </p:sp>
    </p:spTree>
    <p:extLst>
      <p:ext uri="{BB962C8B-B14F-4D97-AF65-F5344CB8AC3E}">
        <p14:creationId xmlns:p14="http://schemas.microsoft.com/office/powerpoint/2010/main" val="1833970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Areas of focus </a:t>
            </a:r>
          </a:p>
        </p:txBody>
      </p:sp>
      <p:sp>
        <p:nvSpPr>
          <p:cNvPr id="3" name="Content Placeholder 2"/>
          <p:cNvSpPr>
            <a:spLocks noGrp="1"/>
          </p:cNvSpPr>
          <p:nvPr>
            <p:ph idx="1"/>
          </p:nvPr>
        </p:nvSpPr>
        <p:spPr>
          <a:xfrm>
            <a:off x="1709530" y="1690689"/>
            <a:ext cx="8136835" cy="4961902"/>
          </a:xfrm>
        </p:spPr>
        <p:txBody>
          <a:bodyPr rtlCol="0">
            <a:normAutofit fontScale="97500" lnSpcReduction="10000"/>
          </a:bodyPr>
          <a:lstStyle/>
          <a:p>
            <a:pPr marL="118745" indent="0" algn="just">
              <a:lnSpc>
                <a:spcPct val="150000"/>
              </a:lnSpc>
              <a:spcBef>
                <a:spcPts val="0"/>
              </a:spcBef>
              <a:buNone/>
              <a:defRPr/>
            </a:pPr>
            <a:r>
              <a:rPr lang="en-US" sz="2900" dirty="0">
                <a:latin typeface="Times New Roman" panose="02020603050405020304" pitchFamily="18" charset="0"/>
                <a:cs typeface="Times New Roman" panose="02020603050405020304" pitchFamily="18" charset="0"/>
              </a:rPr>
              <a:t>The main areas of focus in this presentation include:</a:t>
            </a:r>
          </a:p>
          <a:p>
            <a:pPr algn="just">
              <a:lnSpc>
                <a:spcPct val="150000"/>
              </a:lnSpc>
              <a:buFont typeface="Arial" panose="020B0604020202020204" pitchFamily="34" charset="0"/>
              <a:buChar char="•"/>
            </a:pPr>
            <a:r>
              <a:rPr lang="en-US" sz="3200" dirty="0"/>
              <a:t>Hand geometry </a:t>
            </a:r>
          </a:p>
          <a:p>
            <a:pPr algn="just">
              <a:lnSpc>
                <a:spcPct val="150000"/>
              </a:lnSpc>
              <a:buFont typeface="Arial" panose="020B0604020202020204" pitchFamily="34" charset="0"/>
              <a:buChar char="•"/>
            </a:pPr>
            <a:r>
              <a:rPr lang="en-US" sz="3200" dirty="0"/>
              <a:t>Dimension of hand measurements </a:t>
            </a:r>
          </a:p>
          <a:p>
            <a:pPr algn="just">
              <a:lnSpc>
                <a:spcPct val="150000"/>
              </a:lnSpc>
              <a:buFont typeface="Arial" panose="020B0604020202020204" pitchFamily="34" charset="0"/>
              <a:buChar char="•"/>
            </a:pPr>
            <a:r>
              <a:rPr lang="en-US" sz="3200" dirty="0"/>
              <a:t>Features of hand geometry  </a:t>
            </a:r>
          </a:p>
          <a:p>
            <a:pPr algn="just">
              <a:lnSpc>
                <a:spcPct val="150000"/>
              </a:lnSpc>
              <a:buFont typeface="Arial" panose="020B0604020202020204" pitchFamily="34" charset="0"/>
              <a:buChar char="•"/>
            </a:pPr>
            <a:r>
              <a:rPr lang="en-US" sz="3200" dirty="0"/>
              <a:t>Merits and Demerits of hand geometry </a:t>
            </a:r>
          </a:p>
          <a:p>
            <a:pPr algn="just">
              <a:lnSpc>
                <a:spcPct val="150000"/>
              </a:lnSpc>
              <a:buFont typeface="Arial" panose="020B0604020202020204" pitchFamily="34" charset="0"/>
              <a:buChar char="•"/>
            </a:pPr>
            <a:r>
              <a:rPr lang="en-US" sz="3300" dirty="0">
                <a:latin typeface="Times New Roman" panose="02020603050405020304" pitchFamily="18" charset="0"/>
                <a:cs typeface="Times New Roman" panose="02020603050405020304" pitchFamily="18" charset="0"/>
              </a:rPr>
              <a:t>Application of hand geometry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1AD37-F211-78FC-9D0B-BB630A1DB0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4540D8-6898-D2C5-18E8-49762B8891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Hand Geometry</a:t>
            </a:r>
            <a:endParaRPr lang="en-US" sz="5400" dirty="0">
              <a:solidFill>
                <a:srgbClr val="FFFF00"/>
              </a:solidFill>
            </a:endParaRPr>
          </a:p>
        </p:txBody>
      </p:sp>
      <p:sp>
        <p:nvSpPr>
          <p:cNvPr id="3" name="Content Placeholder 2">
            <a:extLst>
              <a:ext uri="{FF2B5EF4-FFF2-40B4-BE49-F238E27FC236}">
                <a16:creationId xmlns:a16="http://schemas.microsoft.com/office/drawing/2014/main" id="{38D4AE81-FEA0-A587-2CFE-758235AEE16E}"/>
              </a:ext>
            </a:extLst>
          </p:cNvPr>
          <p:cNvSpPr>
            <a:spLocks noGrp="1"/>
          </p:cNvSpPr>
          <p:nvPr>
            <p:ph idx="1"/>
          </p:nvPr>
        </p:nvSpPr>
        <p:spPr>
          <a:xfrm>
            <a:off x="1026942" y="1690689"/>
            <a:ext cx="10607040" cy="4961902"/>
          </a:xfrm>
        </p:spPr>
        <p:txBody>
          <a:bodyPr rtlCol="0">
            <a:noAutofit/>
          </a:bodyPr>
          <a:lstStyle/>
          <a:p>
            <a:pPr marL="118745" indent="0" algn="just">
              <a:lnSpc>
                <a:spcPct val="150000"/>
              </a:lnSpc>
              <a:spcBef>
                <a:spcPts val="0"/>
              </a:spcBef>
              <a:buNone/>
              <a:defRPr/>
            </a:pPr>
            <a:r>
              <a:rPr lang="en-US" sz="3600" dirty="0">
                <a:latin typeface="Times New Roman" panose="02020603050405020304" pitchFamily="18" charset="0"/>
                <a:cs typeface="Times New Roman" panose="02020603050405020304" pitchFamily="18" charset="0"/>
              </a:rPr>
              <a:t>Hand geometry refers to the method of biometric identification that uses the physical dimensions of a person’s hand to verify their identity. This includes measuring various features like the length, width, thickness, and shape of the fingers and the palm. </a:t>
            </a:r>
          </a:p>
        </p:txBody>
      </p:sp>
    </p:spTree>
    <p:extLst>
      <p:ext uri="{BB962C8B-B14F-4D97-AF65-F5344CB8AC3E}">
        <p14:creationId xmlns:p14="http://schemas.microsoft.com/office/powerpoint/2010/main" val="3676126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C6D98-B06C-35C5-EBA8-3F6F23ADAE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33A7EC-1A75-3A65-9469-EB43877B771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a:t>
            </a:r>
            <a:r>
              <a:rPr lang="en-US" altLang="zh-CN" sz="5400" dirty="0" err="1">
                <a:solidFill>
                  <a:srgbClr val="FFFF00"/>
                </a:solidFill>
                <a:ea typeface="宋体" panose="02010600030101010101" pitchFamily="2" charset="-122"/>
              </a:rPr>
              <a:t>Cont</a:t>
            </a:r>
            <a:r>
              <a:rPr lang="en-US" altLang="zh-CN" sz="5400" dirty="0">
                <a:solidFill>
                  <a:srgbClr val="FFFF00"/>
                </a:solidFill>
                <a:ea typeface="宋体" panose="02010600030101010101" pitchFamily="2" charset="-122"/>
              </a:rPr>
              <a:t>…</a:t>
            </a:r>
            <a:endParaRPr lang="en-US" sz="5400" dirty="0">
              <a:solidFill>
                <a:srgbClr val="FFFF00"/>
              </a:solidFill>
            </a:endParaRPr>
          </a:p>
        </p:txBody>
      </p:sp>
      <p:sp>
        <p:nvSpPr>
          <p:cNvPr id="3" name="Content Placeholder 2">
            <a:extLst>
              <a:ext uri="{FF2B5EF4-FFF2-40B4-BE49-F238E27FC236}">
                <a16:creationId xmlns:a16="http://schemas.microsoft.com/office/drawing/2014/main" id="{BD346615-7AEA-898C-D8A3-82D9D6F77690}"/>
              </a:ext>
            </a:extLst>
          </p:cNvPr>
          <p:cNvSpPr>
            <a:spLocks noGrp="1"/>
          </p:cNvSpPr>
          <p:nvPr>
            <p:ph idx="1"/>
          </p:nvPr>
        </p:nvSpPr>
        <p:spPr>
          <a:xfrm>
            <a:off x="1026942" y="1690689"/>
            <a:ext cx="10607040" cy="4961902"/>
          </a:xfrm>
        </p:spPr>
        <p:txBody>
          <a:bodyPr rtlCol="0">
            <a:noAutofit/>
          </a:bodyPr>
          <a:lstStyle/>
          <a:p>
            <a:pPr marL="118745" indent="0" algn="just">
              <a:lnSpc>
                <a:spcPct val="150000"/>
              </a:lnSpc>
              <a:spcBef>
                <a:spcPts val="0"/>
              </a:spcBef>
              <a:buNone/>
              <a:defRPr/>
            </a:pPr>
            <a:r>
              <a:rPr lang="en-US" sz="3600" dirty="0">
                <a:latin typeface="Times New Roman" panose="02020603050405020304" pitchFamily="18" charset="0"/>
                <a:cs typeface="Times New Roman" panose="02020603050405020304" pitchFamily="18" charset="0"/>
              </a:rPr>
              <a:t>Unlike fingerprint or iris recognition, which focuses on unique patterns, hand geometry relies on overall size and shape, which are distinct enough to differentiate between individuals but less precise than other biometric systems.</a:t>
            </a:r>
            <a:endParaRPr lang="en-US" sz="36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396311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BACB0-1826-54A9-818B-9A69B91D08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A4BF63-E000-A904-F428-849027B2CA1A}"/>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p>
        </p:txBody>
      </p:sp>
      <p:sp>
        <p:nvSpPr>
          <p:cNvPr id="3" name="Content Placeholder 2">
            <a:extLst>
              <a:ext uri="{FF2B5EF4-FFF2-40B4-BE49-F238E27FC236}">
                <a16:creationId xmlns:a16="http://schemas.microsoft.com/office/drawing/2014/main" id="{5DD65CBA-6E27-7960-2DE6-FAE72B837443}"/>
              </a:ext>
            </a:extLst>
          </p:cNvPr>
          <p:cNvSpPr>
            <a:spLocks noGrp="1"/>
          </p:cNvSpPr>
          <p:nvPr>
            <p:ph idx="1"/>
          </p:nvPr>
        </p:nvSpPr>
        <p:spPr>
          <a:xfrm>
            <a:off x="562708" y="1690689"/>
            <a:ext cx="11071274" cy="4961902"/>
          </a:xfrm>
        </p:spPr>
        <p:txBody>
          <a:bodyPr rtlCol="0">
            <a:normAutofit fontScale="97500"/>
          </a:bodyPr>
          <a:lstStyle/>
          <a:p>
            <a:pPr algn="just" eaLnBrk="1" hangingPunct="1">
              <a:lnSpc>
                <a:spcPct val="150000"/>
              </a:lnSpc>
            </a:pPr>
            <a:r>
              <a:rPr lang="en-US" sz="3200" dirty="0">
                <a:latin typeface="Times New Roman" panose="02020603050405020304" pitchFamily="18" charset="0"/>
                <a:cs typeface="Times New Roman" panose="02020603050405020304" pitchFamily="18" charset="0"/>
              </a:rPr>
              <a:t>While it is not as precise as fingerprint or iris recognition, it is highly practical and widely used in access control systems, time and attendance systems, and some security applications. Hand geometry biometrics measure and analyze the physical dimensions of a person’s hand, such as finger lengths, widths, thickness, and overall palm shape.</a:t>
            </a:r>
            <a:endParaRPr lang="en-US" alt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2418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13F5C-BDDD-A81A-5AC2-4DF872A25B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6DBCED-E09A-4C59-89F5-52446703B8B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5400"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3600"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dimensions</a:t>
            </a:r>
            <a:r>
              <a:rPr lang="en-US" sz="3600"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 of the hand measured</a:t>
            </a:r>
            <a:r>
              <a:rPr lang="en-KE" sz="3600" kern="100"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5400" kern="100" dirty="0">
                <a:effectLst/>
                <a:latin typeface="Times New Roman" panose="02020603050405020304" pitchFamily="18" charset="0"/>
                <a:ea typeface="Calibri" panose="020F0502020204030204" pitchFamily="34" charset="0"/>
                <a:cs typeface="Times New Roman" panose="02020603050405020304" pitchFamily="18" charset="0"/>
              </a:rPr>
              <a:t>of the hand</a:t>
            </a:r>
            <a:endParaRPr lang="en-US" sz="5400" dirty="0">
              <a:solidFill>
                <a:srgbClr val="FFFF00"/>
              </a:solidFill>
            </a:endParaRPr>
          </a:p>
        </p:txBody>
      </p:sp>
      <p:sp>
        <p:nvSpPr>
          <p:cNvPr id="3" name="Content Placeholder 2">
            <a:extLst>
              <a:ext uri="{FF2B5EF4-FFF2-40B4-BE49-F238E27FC236}">
                <a16:creationId xmlns:a16="http://schemas.microsoft.com/office/drawing/2014/main" id="{ADE8F0F5-99DC-B7E8-5538-CAD2E972BE8B}"/>
              </a:ext>
            </a:extLst>
          </p:cNvPr>
          <p:cNvSpPr>
            <a:spLocks noGrp="1"/>
          </p:cNvSpPr>
          <p:nvPr>
            <p:ph idx="1"/>
          </p:nvPr>
        </p:nvSpPr>
        <p:spPr>
          <a:xfrm>
            <a:off x="562708" y="1690689"/>
            <a:ext cx="11071274" cy="4961902"/>
          </a:xfrm>
        </p:spPr>
        <p:txBody>
          <a:bodyPr rtlCol="0">
            <a:noAutofit/>
          </a:bodyPr>
          <a:lstStyle/>
          <a:p>
            <a:pPr algn="just">
              <a:lnSpc>
                <a:spcPct val="150000"/>
              </a:lnSpc>
              <a:spcAft>
                <a:spcPts val="800"/>
              </a:spcAft>
            </a:pP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Hand geometry focuses on the dimensions of the hand. It captures and measures the hand's features using a scanner that records characteristics such as:</a:t>
            </a:r>
          </a:p>
          <a:p>
            <a:pPr marL="342900" lvl="0" indent="-342900" algn="just">
              <a:lnSpc>
                <a:spcPct val="100000"/>
              </a:lnSpc>
              <a:spcAft>
                <a:spcPts val="800"/>
              </a:spcAft>
              <a:buSzPts val="1000"/>
              <a:buFont typeface="Symbol" panose="05050102010706020507" pitchFamily="18" charset="2"/>
              <a:buChar char=""/>
              <a:tabLst>
                <a:tab pos="457200" algn="l"/>
              </a:tabLst>
            </a:pPr>
            <a:r>
              <a:rPr lang="en-KE" sz="2400" b="1" kern="100" dirty="0">
                <a:effectLst/>
                <a:latin typeface="Times New Roman" panose="02020603050405020304" pitchFamily="18" charset="0"/>
                <a:ea typeface="Calibri" panose="020F0502020204030204" pitchFamily="34" charset="0"/>
                <a:cs typeface="Times New Roman" panose="02020603050405020304" pitchFamily="18" charset="0"/>
              </a:rPr>
              <a:t>Finger length and width:</a:t>
            </a: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 Each finger is measured in terms of length and width at various points.</a:t>
            </a:r>
          </a:p>
          <a:p>
            <a:pPr marL="342900" lvl="0" indent="-342900" algn="just">
              <a:lnSpc>
                <a:spcPct val="100000"/>
              </a:lnSpc>
              <a:spcAft>
                <a:spcPts val="800"/>
              </a:spcAft>
              <a:buSzPts val="1000"/>
              <a:buFont typeface="Symbol" panose="05050102010706020507" pitchFamily="18" charset="2"/>
              <a:buChar char=""/>
              <a:tabLst>
                <a:tab pos="457200" algn="l"/>
              </a:tabLst>
            </a:pPr>
            <a:r>
              <a:rPr lang="en-KE" sz="2400" b="1" kern="100" dirty="0">
                <a:effectLst/>
                <a:latin typeface="Times New Roman" panose="02020603050405020304" pitchFamily="18" charset="0"/>
                <a:ea typeface="Calibri" panose="020F0502020204030204" pitchFamily="34" charset="0"/>
                <a:cs typeface="Times New Roman" panose="02020603050405020304" pitchFamily="18" charset="0"/>
              </a:rPr>
              <a:t>Palm size and shape:</a:t>
            </a: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 The dimensions of the palm, including the width and height.</a:t>
            </a:r>
          </a:p>
          <a:p>
            <a:pPr marL="342900" lvl="0" indent="-342900" algn="just">
              <a:lnSpc>
                <a:spcPct val="100000"/>
              </a:lnSpc>
              <a:spcAft>
                <a:spcPts val="800"/>
              </a:spcAft>
              <a:buSzPts val="1000"/>
              <a:buFont typeface="Symbol" panose="05050102010706020507" pitchFamily="18" charset="2"/>
              <a:buChar char=""/>
              <a:tabLst>
                <a:tab pos="457200" algn="l"/>
              </a:tabLst>
            </a:pPr>
            <a:r>
              <a:rPr lang="en-KE" sz="2400" b="1" kern="100" dirty="0">
                <a:effectLst/>
                <a:latin typeface="Times New Roman" panose="02020603050405020304" pitchFamily="18" charset="0"/>
                <a:ea typeface="Calibri" panose="020F0502020204030204" pitchFamily="34" charset="0"/>
                <a:cs typeface="Times New Roman" panose="02020603050405020304" pitchFamily="18" charset="0"/>
              </a:rPr>
              <a:t>Finger placement and separation:</a:t>
            </a: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 The distances between the fingers and their relative position.</a:t>
            </a:r>
          </a:p>
          <a:p>
            <a:pPr marL="342900" lvl="0" indent="-342900" algn="just">
              <a:lnSpc>
                <a:spcPct val="100000"/>
              </a:lnSpc>
              <a:spcAft>
                <a:spcPts val="800"/>
              </a:spcAft>
              <a:buSzPts val="1000"/>
              <a:buFont typeface="Symbol" panose="05050102010706020507" pitchFamily="18" charset="2"/>
              <a:buChar char=""/>
              <a:tabLst>
                <a:tab pos="457200" algn="l"/>
              </a:tabLst>
            </a:pPr>
            <a:r>
              <a:rPr lang="en-KE" sz="2400" b="1" kern="100" dirty="0">
                <a:effectLst/>
                <a:latin typeface="Times New Roman" panose="02020603050405020304" pitchFamily="18" charset="0"/>
                <a:ea typeface="Calibri" panose="020F0502020204030204" pitchFamily="34" charset="0"/>
                <a:cs typeface="Times New Roman" panose="02020603050405020304" pitchFamily="18" charset="0"/>
              </a:rPr>
              <a:t>Thumb location:</a:t>
            </a: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 The position and orientation of the thumb relative to the rest of the hand.</a:t>
            </a:r>
          </a:p>
          <a:p>
            <a:pPr algn="just">
              <a:lnSpc>
                <a:spcPct val="150000"/>
              </a:lnSpc>
              <a:spcAft>
                <a:spcPts val="800"/>
              </a:spcAft>
            </a:pPr>
            <a:r>
              <a:rPr lang="en-KE" sz="2400"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55577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CF618-F97C-EB24-368E-9F7AFF1DC7D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933B81-70EF-14E2-294A-F8AA601A682D}"/>
              </a:ext>
            </a:extLst>
          </p:cNvPr>
          <p:cNvSpPr>
            <a:spLocks noGrp="1"/>
          </p:cNvSpPr>
          <p:nvPr>
            <p:ph type="title"/>
          </p:nvPr>
        </p:nvSpPr>
        <p:spPr>
          <a:xfrm>
            <a:off x="1" y="1"/>
            <a:ext cx="12191999" cy="1690688"/>
          </a:xfrm>
          <a:solidFill>
            <a:schemeClr val="tx1"/>
          </a:solidFill>
        </p:spPr>
        <p:txBody>
          <a:bodyPr>
            <a:normAutofit/>
          </a:bodyPr>
          <a:lstStyle/>
          <a:p>
            <a:pPr>
              <a:defRPr/>
            </a:pPr>
            <a:r>
              <a:rPr lang="en-US" sz="3200" dirty="0">
                <a:solidFill>
                  <a:srgbClr val="FFFF00"/>
                </a:solidFill>
                <a:latin typeface="Times New Roman" panose="02020603050405020304" pitchFamily="18" charset="0"/>
                <a:cs typeface="Times New Roman" panose="02020603050405020304" pitchFamily="18" charset="0"/>
              </a:rPr>
              <a:t> 		Uniqueness of Hand Geometry</a:t>
            </a:r>
          </a:p>
        </p:txBody>
      </p:sp>
      <p:sp>
        <p:nvSpPr>
          <p:cNvPr id="3" name="Content Placeholder 2">
            <a:extLst>
              <a:ext uri="{FF2B5EF4-FFF2-40B4-BE49-F238E27FC236}">
                <a16:creationId xmlns:a16="http://schemas.microsoft.com/office/drawing/2014/main" id="{1E727E12-CE46-57A9-EBC7-88295A043D79}"/>
              </a:ext>
            </a:extLst>
          </p:cNvPr>
          <p:cNvSpPr>
            <a:spLocks noGrp="1"/>
          </p:cNvSpPr>
          <p:nvPr>
            <p:ph idx="1"/>
          </p:nvPr>
        </p:nvSpPr>
        <p:spPr>
          <a:xfrm>
            <a:off x="562708" y="1690689"/>
            <a:ext cx="11071274" cy="4961902"/>
          </a:xfrm>
        </p:spPr>
        <p:txBody>
          <a:bodyPr rtlCol="0">
            <a:normAutofit fontScale="97500"/>
          </a:bodyPr>
          <a:lstStyle/>
          <a:p>
            <a:pPr algn="just">
              <a:lnSpc>
                <a:spcPct val="107000"/>
              </a:lnSpc>
              <a:spcAft>
                <a:spcPts val="800"/>
              </a:spcAf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Hand geometry does not provide as </a:t>
            </a:r>
            <a:r>
              <a:rPr lang="en-KE" sz="36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high a level of uniqueness as fingerprints or retinal scans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However, the variation in hand dimensions from person to person is sufficient for identification purposes.</a:t>
            </a:r>
            <a:endParaRPr lang="en-US" sz="36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Hand geometry is more </a:t>
            </a:r>
            <a:r>
              <a:rPr lang="en-KE" sz="36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about the relative proportions of the hand rather than a specific unique pattern </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like fingerprints or iris patterns.</a:t>
            </a:r>
          </a:p>
        </p:txBody>
      </p:sp>
    </p:spTree>
    <p:extLst>
      <p:ext uri="{BB962C8B-B14F-4D97-AF65-F5344CB8AC3E}">
        <p14:creationId xmlns:p14="http://schemas.microsoft.com/office/powerpoint/2010/main" val="407902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9A2CF-FACF-10A7-358C-DD2907859D3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C08ACE-F5E6-3AB7-2C3E-C96DCD0E7EC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There are two Hand Geometry systems</a:t>
            </a:r>
          </a:p>
        </p:txBody>
      </p:sp>
      <p:sp>
        <p:nvSpPr>
          <p:cNvPr id="3" name="Content Placeholder 2">
            <a:extLst>
              <a:ext uri="{FF2B5EF4-FFF2-40B4-BE49-F238E27FC236}">
                <a16:creationId xmlns:a16="http://schemas.microsoft.com/office/drawing/2014/main" id="{113971C7-A751-7F95-1185-0953C079F8CF}"/>
              </a:ext>
            </a:extLst>
          </p:cNvPr>
          <p:cNvSpPr>
            <a:spLocks noGrp="1"/>
          </p:cNvSpPr>
          <p:nvPr>
            <p:ph idx="1"/>
          </p:nvPr>
        </p:nvSpPr>
        <p:spPr>
          <a:xfrm>
            <a:off x="562708" y="1690689"/>
            <a:ext cx="11071274" cy="4961902"/>
          </a:xfrm>
        </p:spPr>
        <p:txBody>
          <a:bodyPr rtlCol="0">
            <a:normAutofit fontScale="97500"/>
          </a:bodyPr>
          <a:lstStyle/>
          <a:p>
            <a:pPr algn="just">
              <a:lnSpc>
                <a:spcPct val="100000"/>
              </a:lnSpc>
            </a:pPr>
            <a:r>
              <a:rPr lang="en-US" altLang="en-KE" sz="4100" b="1" dirty="0">
                <a:latin typeface="Times New Roman" panose="02020603050405020304" pitchFamily="18" charset="0"/>
                <a:cs typeface="Times New Roman" panose="02020603050405020304" pitchFamily="18" charset="0"/>
              </a:rPr>
              <a:t>Contact Based</a:t>
            </a:r>
            <a:r>
              <a:rPr lang="en-US" altLang="en-KE" sz="4100" dirty="0">
                <a:latin typeface="Times New Roman" panose="02020603050405020304" pitchFamily="18" charset="0"/>
                <a:cs typeface="Times New Roman" panose="02020603050405020304" pitchFamily="18" charset="0"/>
              </a:rPr>
              <a:t> − a hand is placed on a scanner’s surface. This placement is positioned by five pins, which guide the candidate hand to position correctly for the camera.</a:t>
            </a:r>
          </a:p>
          <a:p>
            <a:pPr algn="just">
              <a:lnSpc>
                <a:spcPct val="100000"/>
              </a:lnSpc>
            </a:pPr>
            <a:r>
              <a:rPr lang="en-US" altLang="en-KE" sz="4100" b="1" dirty="0">
                <a:latin typeface="Times New Roman" panose="02020603050405020304" pitchFamily="18" charset="0"/>
                <a:cs typeface="Times New Roman" panose="02020603050405020304" pitchFamily="18" charset="0"/>
              </a:rPr>
              <a:t>Contact Less</a:t>
            </a:r>
            <a:r>
              <a:rPr lang="en-US" altLang="en-KE" sz="4100" dirty="0">
                <a:latin typeface="Times New Roman" panose="02020603050405020304" pitchFamily="18" charset="0"/>
                <a:cs typeface="Times New Roman" panose="02020603050405020304" pitchFamily="18" charset="0"/>
              </a:rPr>
              <a:t> − In this approach neither pins nor platform are required for hand image acquisition.</a:t>
            </a:r>
          </a:p>
          <a:p>
            <a:pPr marL="0" indent="0">
              <a:buNone/>
            </a:pPr>
            <a:endParaRPr lang="en-US" sz="2400" dirty="0"/>
          </a:p>
        </p:txBody>
      </p:sp>
    </p:spTree>
    <p:extLst>
      <p:ext uri="{BB962C8B-B14F-4D97-AF65-F5344CB8AC3E}">
        <p14:creationId xmlns:p14="http://schemas.microsoft.com/office/powerpoint/2010/main" val="674231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0FFCDF-0ECF-81D5-B97A-29ADE061865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D50B69-5878-B3B9-8B60-AC5BEB6268D5}"/>
              </a:ext>
            </a:extLst>
          </p:cNvPr>
          <p:cNvSpPr>
            <a:spLocks noGrp="1"/>
          </p:cNvSpPr>
          <p:nvPr>
            <p:ph type="title"/>
          </p:nvPr>
        </p:nvSpPr>
        <p:spPr>
          <a:xfrm>
            <a:off x="1" y="1"/>
            <a:ext cx="12191999" cy="1690688"/>
          </a:xfrm>
          <a:solidFill>
            <a:schemeClr val="tx1"/>
          </a:solidFill>
        </p:spPr>
        <p:txBody>
          <a:bodyPr>
            <a:normAutofit/>
          </a:bodyPr>
          <a:lstStyle/>
          <a:p>
            <a:pPr>
              <a:defRPr/>
            </a:pPr>
            <a:r>
              <a:rPr lang="en-US" sz="4800" dirty="0">
                <a:solidFill>
                  <a:srgbClr val="FFFF00"/>
                </a:solidFill>
              </a:rPr>
              <a:t> 		Features of Hand Geometry</a:t>
            </a:r>
          </a:p>
        </p:txBody>
      </p:sp>
      <p:sp>
        <p:nvSpPr>
          <p:cNvPr id="3" name="Content Placeholder 2">
            <a:extLst>
              <a:ext uri="{FF2B5EF4-FFF2-40B4-BE49-F238E27FC236}">
                <a16:creationId xmlns:a16="http://schemas.microsoft.com/office/drawing/2014/main" id="{3D0949B1-60C7-9156-31D7-BA0C59BD32A3}"/>
              </a:ext>
            </a:extLst>
          </p:cNvPr>
          <p:cNvSpPr>
            <a:spLocks noGrp="1"/>
          </p:cNvSpPr>
          <p:nvPr>
            <p:ph idx="1"/>
          </p:nvPr>
        </p:nvSpPr>
        <p:spPr>
          <a:xfrm>
            <a:off x="562708" y="1690689"/>
            <a:ext cx="11071274" cy="4961902"/>
          </a:xfrm>
        </p:spPr>
        <p:txBody>
          <a:bodyPr rtlCol="0">
            <a:normAutofit fontScale="90000" lnSpcReduction="10000"/>
          </a:bodyPr>
          <a:lstStyle/>
          <a:p>
            <a:pPr algn="just">
              <a:lnSpc>
                <a:spcPct val="107000"/>
              </a:lnSpc>
              <a:spcAft>
                <a:spcPts val="800"/>
              </a:spcAft>
              <a:buFont typeface="Arial" panose="020B0604020202020204" pitchFamily="34" charset="0"/>
              <a:buChar char="•"/>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Robustness: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Hand geometry works effectively even in environments where fingerprints might fail, such as in situations involving dirt, grease, or moisture. It is less affected by wear and tear compared to fingerprint recognition.</a:t>
            </a:r>
          </a:p>
          <a:p>
            <a:pPr algn="just">
              <a:lnSpc>
                <a:spcPct val="107000"/>
              </a:lnSpc>
              <a:spcAft>
                <a:spcPts val="800"/>
              </a:spcAft>
              <a:buFont typeface="Arial" panose="020B0604020202020204" pitchFamily="34" charset="0"/>
              <a:buChar char="•"/>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Low Sensitivity: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It is relatively insensitive to small changes in hand structure over time, like minor cuts, swelling, or age-related variations.</a:t>
            </a:r>
          </a:p>
          <a:p>
            <a:pPr algn="just">
              <a:lnSpc>
                <a:spcPct val="107000"/>
              </a:lnSpc>
              <a:spcAft>
                <a:spcPts val="800"/>
              </a:spcAft>
              <a:buFont typeface="Arial" panose="020B0604020202020204" pitchFamily="34" charset="0"/>
              <a:buChar char="•"/>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Medium Accuracy: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While less precise than fingerprints or iris scans, hand geometry is accurate enough for medium-security environments, such as workplaces or airports.</a:t>
            </a:r>
          </a:p>
          <a:p>
            <a:pPr marL="0" indent="0">
              <a:buNone/>
            </a:pPr>
            <a:endParaRPr lang="en-US" sz="2400" dirty="0"/>
          </a:p>
        </p:txBody>
      </p:sp>
    </p:spTree>
    <p:extLst>
      <p:ext uri="{BB962C8B-B14F-4D97-AF65-F5344CB8AC3E}">
        <p14:creationId xmlns:p14="http://schemas.microsoft.com/office/powerpoint/2010/main" val="834555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5AB21-0CE3-D5FF-A88E-6EBC522EF7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5FAA05-0AF5-A087-E767-7241A80AA49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200" dirty="0">
                <a:solidFill>
                  <a:srgbClr val="FFFF00"/>
                </a:solidFill>
                <a:latin typeface="Times New Roman" panose="02020603050405020304" pitchFamily="18" charset="0"/>
                <a:cs typeface="Times New Roman" panose="02020603050405020304" pitchFamily="18" charset="0"/>
              </a:rPr>
              <a:t>	Data Captured by Hand Geometry Readers</a:t>
            </a:r>
          </a:p>
        </p:txBody>
      </p:sp>
      <p:sp>
        <p:nvSpPr>
          <p:cNvPr id="3" name="Content Placeholder 2">
            <a:extLst>
              <a:ext uri="{FF2B5EF4-FFF2-40B4-BE49-F238E27FC236}">
                <a16:creationId xmlns:a16="http://schemas.microsoft.com/office/drawing/2014/main" id="{2C9447AC-702B-3FCE-D600-2877AE0B9B08}"/>
              </a:ext>
            </a:extLst>
          </p:cNvPr>
          <p:cNvSpPr>
            <a:spLocks noGrp="1"/>
          </p:cNvSpPr>
          <p:nvPr>
            <p:ph idx="1"/>
          </p:nvPr>
        </p:nvSpPr>
        <p:spPr>
          <a:xfrm>
            <a:off x="562708" y="1690689"/>
            <a:ext cx="11071274" cy="4961902"/>
          </a:xfrm>
        </p:spPr>
        <p:txBody>
          <a:bodyPr rtlCol="0">
            <a:normAutofit fontScale="97500"/>
          </a:bodyPr>
          <a:lstStyle/>
          <a:p>
            <a:pPr algn="just">
              <a:lnSpc>
                <a:spcPct val="100000"/>
              </a:lnSpc>
              <a:spcAft>
                <a:spcPts val="800"/>
              </a:spcAf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The hand geometry reader scans the user’s hand when they place it on the reader’s surface, typically using pegs or a guide to ensure the hand is positioned consistently.</a:t>
            </a:r>
            <a:endParaRPr lang="en-US"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800"/>
              </a:spcAf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A </a:t>
            </a: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digital camera</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captures an image of the hand, and a </a:t>
            </a: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light source</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ensures proper visibility for measurement.</a:t>
            </a:r>
            <a:endParaRPr lang="en-US"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800"/>
              </a:spcAf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The image is processed by software that </a:t>
            </a:r>
            <a:r>
              <a:rPr lang="en-KE" sz="3300" kern="100" dirty="0" err="1">
                <a:effectLst/>
                <a:latin typeface="Times New Roman" panose="02020603050405020304" pitchFamily="18" charset="0"/>
                <a:ea typeface="Calibri" panose="020F0502020204030204" pitchFamily="34" charset="0"/>
                <a:cs typeface="Times New Roman" panose="02020603050405020304" pitchFamily="18" charset="0"/>
              </a:rPr>
              <a:t>analyzes</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300" b="1" kern="100" dirty="0">
                <a:effectLst/>
                <a:latin typeface="Times New Roman" panose="02020603050405020304" pitchFamily="18" charset="0"/>
                <a:ea typeface="Calibri" panose="020F0502020204030204" pitchFamily="34" charset="0"/>
                <a:cs typeface="Times New Roman" panose="02020603050405020304" pitchFamily="18" charset="0"/>
              </a:rPr>
              <a:t>90 to 100 unique points</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on the hand, including finger length, finger thickness, and palm shape.</a:t>
            </a:r>
          </a:p>
          <a:p>
            <a:pPr marL="0" indent="0">
              <a:buNone/>
            </a:pPr>
            <a:endParaRPr lang="en-US" sz="2400" dirty="0"/>
          </a:p>
        </p:txBody>
      </p:sp>
    </p:spTree>
    <p:extLst>
      <p:ext uri="{BB962C8B-B14F-4D97-AF65-F5344CB8AC3E}">
        <p14:creationId xmlns:p14="http://schemas.microsoft.com/office/powerpoint/2010/main" val="34033996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0872A-F63F-7245-8EED-AB6CE50C49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8256E6-E577-587B-8308-30EB145D9FB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How it works</a:t>
            </a:r>
          </a:p>
        </p:txBody>
      </p:sp>
      <p:sp>
        <p:nvSpPr>
          <p:cNvPr id="3" name="Content Placeholder 2">
            <a:extLst>
              <a:ext uri="{FF2B5EF4-FFF2-40B4-BE49-F238E27FC236}">
                <a16:creationId xmlns:a16="http://schemas.microsoft.com/office/drawing/2014/main" id="{810C88EF-AD47-B0E4-7EB7-996F19E14119}"/>
              </a:ext>
            </a:extLst>
          </p:cNvPr>
          <p:cNvSpPr>
            <a:spLocks noGrp="1"/>
          </p:cNvSpPr>
          <p:nvPr>
            <p:ph idx="1"/>
          </p:nvPr>
        </p:nvSpPr>
        <p:spPr>
          <a:xfrm>
            <a:off x="562708" y="1690689"/>
            <a:ext cx="11071274" cy="4961902"/>
          </a:xfrm>
        </p:spPr>
        <p:txBody>
          <a:bodyPr rtlCol="0">
            <a:normAutofit fontScale="97500"/>
          </a:bodyPr>
          <a:lstStyle/>
          <a:p>
            <a:pPr>
              <a:lnSpc>
                <a:spcPct val="107000"/>
              </a:lnSpc>
              <a:spcAft>
                <a:spcPts val="800"/>
              </a:spcAft>
              <a:buFont typeface="Arial" panose="020B0604020202020204" pitchFamily="34" charset="0"/>
              <a:buChar char="•"/>
            </a:pPr>
            <a:r>
              <a:rPr lang="en-US"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37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Measurement Analysis:</a:t>
            </a:r>
          </a:p>
          <a:p>
            <a:pPr>
              <a:lnSpc>
                <a:spcPct val="107000"/>
              </a:lnSpc>
              <a:spcAft>
                <a:spcPts val="800"/>
              </a:spcAft>
            </a:pP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The system extracts key measurements such as:</a:t>
            </a:r>
          </a:p>
          <a:p>
            <a:pPr>
              <a:lnSpc>
                <a:spcPct val="107000"/>
              </a:lnSpc>
              <a:spcAft>
                <a:spcPts val="800"/>
              </a:spcAft>
            </a:pP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Finger lengths and thickness at multiple points.</a:t>
            </a:r>
          </a:p>
          <a:p>
            <a:pPr>
              <a:lnSpc>
                <a:spcPct val="107000"/>
              </a:lnSpc>
              <a:spcAft>
                <a:spcPts val="800"/>
              </a:spcAft>
            </a:pP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Palm width and height.</a:t>
            </a:r>
          </a:p>
          <a:p>
            <a:pPr>
              <a:lnSpc>
                <a:spcPct val="107000"/>
              </a:lnSpc>
              <a:spcAft>
                <a:spcPts val="800"/>
              </a:spcAft>
            </a:pP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Distance between fingers.</a:t>
            </a:r>
          </a:p>
          <a:p>
            <a:pPr>
              <a:buFont typeface="Arial" panose="020B0604020202020204" pitchFamily="34" charset="0"/>
              <a:buChar char="•"/>
            </a:pPr>
            <a:endParaRPr lang="en-US" sz="2400" dirty="0"/>
          </a:p>
        </p:txBody>
      </p:sp>
    </p:spTree>
    <p:extLst>
      <p:ext uri="{BB962C8B-B14F-4D97-AF65-F5344CB8AC3E}">
        <p14:creationId xmlns:p14="http://schemas.microsoft.com/office/powerpoint/2010/main" val="2058315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C9248-938D-F9A9-421D-16CD36D9C6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D99D9B-960B-4632-E28C-9233F3EA10F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How it works</a:t>
            </a:r>
          </a:p>
        </p:txBody>
      </p:sp>
      <p:sp>
        <p:nvSpPr>
          <p:cNvPr id="3" name="Content Placeholder 2">
            <a:extLst>
              <a:ext uri="{FF2B5EF4-FFF2-40B4-BE49-F238E27FC236}">
                <a16:creationId xmlns:a16="http://schemas.microsoft.com/office/drawing/2014/main" id="{8C22CA11-E458-2C68-F057-132876E1B5B8}"/>
              </a:ext>
            </a:extLst>
          </p:cNvPr>
          <p:cNvSpPr>
            <a:spLocks noGrp="1"/>
          </p:cNvSpPr>
          <p:nvPr>
            <p:ph idx="1"/>
          </p:nvPr>
        </p:nvSpPr>
        <p:spPr>
          <a:xfrm>
            <a:off x="0" y="1690689"/>
            <a:ext cx="12056012" cy="4961902"/>
          </a:xfrm>
        </p:spPr>
        <p:txBody>
          <a:bodyPr rtlCol="0">
            <a:normAutofit fontScale="90000" lnSpcReduction="10000"/>
          </a:bodyPr>
          <a:lstStyle/>
          <a:p>
            <a:pPr>
              <a:lnSpc>
                <a:spcPct val="107000"/>
              </a:lnSpc>
              <a:spcAft>
                <a:spcPts val="800"/>
              </a:spcAft>
              <a:buFont typeface="Arial" panose="020B0604020202020204" pitchFamily="34" charset="0"/>
              <a:buChar char="•"/>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Template Creation:</a:t>
            </a:r>
          </a:p>
          <a:p>
            <a:pPr algn="just">
              <a:lnSpc>
                <a:spcPct val="107000"/>
              </a:lnSpc>
              <a:spcAft>
                <a:spcPts val="800"/>
              </a:spcAf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The measurements are processed and turned into a biometric template, which is a numerical representation of the key hand geometry characteristics.</a:t>
            </a:r>
            <a:r>
              <a:rPr lang="en-US" sz="33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This template is stored in a database for future comparison.</a:t>
            </a:r>
          </a:p>
          <a:p>
            <a:pPr>
              <a:lnSpc>
                <a:spcPct val="107000"/>
              </a:lnSpc>
              <a:spcAft>
                <a:spcPts val="800"/>
              </a:spcAft>
              <a:buFont typeface="Arial" panose="020B0604020202020204" pitchFamily="34" charset="0"/>
              <a:buChar char="•"/>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Verification or Identification:</a:t>
            </a:r>
          </a:p>
          <a:p>
            <a:pPr>
              <a:lnSpc>
                <a:spcPct val="107000"/>
              </a:lnSpc>
              <a:spcAft>
                <a:spcPts val="800"/>
              </a:spcAf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When a person attempts to gain access or verify their identity, they place their hand on the reader.</a:t>
            </a:r>
            <a:r>
              <a:rPr lang="en-US" sz="33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The system captures the new measurements and compares them against the stored template.</a:t>
            </a:r>
            <a:r>
              <a:rPr lang="en-US" sz="33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If the measurements match within a certain threshold, the identity is confirmed.</a:t>
            </a:r>
          </a:p>
          <a:p>
            <a:pPr marL="0" indent="0">
              <a:buNone/>
            </a:pPr>
            <a:endParaRPr lang="en-US" sz="2400" dirty="0"/>
          </a:p>
        </p:txBody>
      </p:sp>
    </p:spTree>
    <p:extLst>
      <p:ext uri="{BB962C8B-B14F-4D97-AF65-F5344CB8AC3E}">
        <p14:creationId xmlns:p14="http://schemas.microsoft.com/office/powerpoint/2010/main" val="4117158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33FC0-F0D4-D480-4506-5AF5055199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031E426-269D-E831-7042-21045E349C0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where it is used </a:t>
            </a:r>
          </a:p>
        </p:txBody>
      </p:sp>
      <p:sp>
        <p:nvSpPr>
          <p:cNvPr id="3" name="Content Placeholder 2">
            <a:extLst>
              <a:ext uri="{FF2B5EF4-FFF2-40B4-BE49-F238E27FC236}">
                <a16:creationId xmlns:a16="http://schemas.microsoft.com/office/drawing/2014/main" id="{3313D484-4FDD-D191-5008-7105A9A3CCF9}"/>
              </a:ext>
            </a:extLst>
          </p:cNvPr>
          <p:cNvSpPr>
            <a:spLocks noGrp="1"/>
          </p:cNvSpPr>
          <p:nvPr>
            <p:ph idx="1"/>
          </p:nvPr>
        </p:nvSpPr>
        <p:spPr>
          <a:xfrm>
            <a:off x="562708" y="1690689"/>
            <a:ext cx="11071274" cy="4961902"/>
          </a:xfrm>
        </p:spPr>
        <p:txBody>
          <a:bodyPr rtlCol="0">
            <a:normAutofit fontScale="97500"/>
          </a:bodyPr>
          <a:lstStyle/>
          <a:p>
            <a:r>
              <a:rPr lang="en-US" sz="3600" dirty="0">
                <a:solidFill>
                  <a:srgbClr val="FF0000"/>
                </a:solidFill>
                <a:latin typeface="Times New Roman" panose="02020603050405020304" pitchFamily="18" charset="0"/>
                <a:cs typeface="Times New Roman" panose="02020603050405020304" pitchFamily="18" charset="0"/>
              </a:rPr>
              <a:t>Access control </a:t>
            </a:r>
          </a:p>
          <a:p>
            <a:r>
              <a:rPr lang="en-US" sz="3600" dirty="0">
                <a:latin typeface="Times New Roman" panose="02020603050405020304" pitchFamily="18" charset="0"/>
                <a:cs typeface="Times New Roman" panose="02020603050405020304" pitchFamily="18" charset="0"/>
              </a:rPr>
              <a:t>Used to </a:t>
            </a:r>
            <a:r>
              <a:rPr lang="en-US" sz="3600" dirty="0" err="1">
                <a:latin typeface="Times New Roman" panose="02020603050405020304" pitchFamily="18" charset="0"/>
                <a:cs typeface="Times New Roman" panose="02020603050405020304" pitchFamily="18" charset="0"/>
              </a:rPr>
              <a:t>accesss</a:t>
            </a:r>
            <a:r>
              <a:rPr lang="en-US" sz="3600" dirty="0">
                <a:latin typeface="Times New Roman" panose="02020603050405020304" pitchFamily="18" charset="0"/>
                <a:cs typeface="Times New Roman" panose="02020603050405020304" pitchFamily="18" charset="0"/>
              </a:rPr>
              <a:t> Health facilities, Daycare centers </a:t>
            </a:r>
          </a:p>
          <a:p>
            <a:r>
              <a:rPr lang="en-US" sz="3600" dirty="0" err="1">
                <a:latin typeface="Times New Roman" panose="02020603050405020304" pitchFamily="18" charset="0"/>
                <a:cs typeface="Times New Roman" panose="02020603050405020304" pitchFamily="18" charset="0"/>
              </a:rPr>
              <a:t>Labaratories</a:t>
            </a:r>
            <a:r>
              <a:rPr lang="en-US" sz="3600" dirty="0">
                <a:latin typeface="Times New Roman" panose="02020603050405020304" pitchFamily="18" charset="0"/>
                <a:cs typeface="Times New Roman" panose="02020603050405020304" pitchFamily="18" charset="0"/>
              </a:rPr>
              <a:t>, prisons </a:t>
            </a:r>
          </a:p>
          <a:p>
            <a:r>
              <a:rPr lang="en-US" sz="3600" dirty="0">
                <a:latin typeface="Times New Roman" panose="02020603050405020304" pitchFamily="18" charset="0"/>
                <a:cs typeface="Times New Roman" panose="02020603050405020304" pitchFamily="18" charset="0"/>
              </a:rPr>
              <a:t>Times &amp; attendance </a:t>
            </a:r>
          </a:p>
          <a:p>
            <a:r>
              <a:rPr lang="en-US" sz="3600" dirty="0">
                <a:latin typeface="Times New Roman" panose="02020603050405020304" pitchFamily="18" charset="0"/>
                <a:cs typeface="Times New Roman" panose="02020603050405020304" pitchFamily="18" charset="0"/>
              </a:rPr>
              <a:t>Personal Identification </a:t>
            </a:r>
          </a:p>
        </p:txBody>
      </p:sp>
    </p:spTree>
    <p:extLst>
      <p:ext uri="{BB962C8B-B14F-4D97-AF65-F5344CB8AC3E}">
        <p14:creationId xmlns:p14="http://schemas.microsoft.com/office/powerpoint/2010/main" val="23292438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992C8-F115-1BCF-7109-F166D023DB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6B841E1-2955-9860-E8AF-D2ED52F1D0B1}"/>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Equipment needed to implement  </a:t>
            </a:r>
          </a:p>
        </p:txBody>
      </p:sp>
      <p:sp>
        <p:nvSpPr>
          <p:cNvPr id="3" name="Content Placeholder 2">
            <a:extLst>
              <a:ext uri="{FF2B5EF4-FFF2-40B4-BE49-F238E27FC236}">
                <a16:creationId xmlns:a16="http://schemas.microsoft.com/office/drawing/2014/main" id="{E9CBBA3A-8D88-CB1C-1981-C2E229857800}"/>
              </a:ext>
            </a:extLst>
          </p:cNvPr>
          <p:cNvSpPr>
            <a:spLocks noGrp="1"/>
          </p:cNvSpPr>
          <p:nvPr>
            <p:ph idx="1"/>
          </p:nvPr>
        </p:nvSpPr>
        <p:spPr>
          <a:xfrm>
            <a:off x="562708" y="1690689"/>
            <a:ext cx="11071274" cy="4961902"/>
          </a:xfrm>
        </p:spPr>
        <p:txBody>
          <a:bodyPr rtlCol="0">
            <a:normAutofit fontScale="97500"/>
          </a:bodyPr>
          <a:lstStyle/>
          <a:p>
            <a:pPr algn="just">
              <a:lnSpc>
                <a:spcPct val="150000"/>
              </a:lnSpc>
            </a:pPr>
            <a:r>
              <a:rPr lang="en-US" sz="3700" dirty="0">
                <a:latin typeface="Times New Roman" panose="02020603050405020304" pitchFamily="18" charset="0"/>
                <a:cs typeface="Times New Roman" panose="02020603050405020304" pitchFamily="18" charset="0"/>
              </a:rPr>
              <a:t>To implement a hand geometry biometric system, several pieces of equipment are required to capture, process, and verify the physical characteristics of a person's hand. Here is a breakdown of the equipment typically needed for hand geometry recognition systems:</a:t>
            </a:r>
          </a:p>
          <a:p>
            <a:endParaRPr lang="en-US" sz="2000" dirty="0"/>
          </a:p>
        </p:txBody>
      </p:sp>
    </p:spTree>
    <p:extLst>
      <p:ext uri="{BB962C8B-B14F-4D97-AF65-F5344CB8AC3E}">
        <p14:creationId xmlns:p14="http://schemas.microsoft.com/office/powerpoint/2010/main" val="23362067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0F025-162A-A11D-FAFE-22EF4B9858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3A270C-0BBF-A9DA-7268-94887BA64F44}"/>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Equipment needed to implement  </a:t>
            </a:r>
          </a:p>
        </p:txBody>
      </p:sp>
      <p:sp>
        <p:nvSpPr>
          <p:cNvPr id="3" name="Content Placeholder 2">
            <a:extLst>
              <a:ext uri="{FF2B5EF4-FFF2-40B4-BE49-F238E27FC236}">
                <a16:creationId xmlns:a16="http://schemas.microsoft.com/office/drawing/2014/main" id="{E5D608B4-2862-FAAC-FCF3-B37DF3BBA457}"/>
              </a:ext>
            </a:extLst>
          </p:cNvPr>
          <p:cNvSpPr>
            <a:spLocks noGrp="1"/>
          </p:cNvSpPr>
          <p:nvPr>
            <p:ph idx="1"/>
          </p:nvPr>
        </p:nvSpPr>
        <p:spPr>
          <a:xfrm>
            <a:off x="562708" y="1690689"/>
            <a:ext cx="11071274" cy="4961902"/>
          </a:xfrm>
        </p:spPr>
        <p:txBody>
          <a:bodyPr rtlCol="0">
            <a:normAutofit fontScale="90000" lnSpcReduction="10000"/>
          </a:bodyPr>
          <a:lstStyle/>
          <a:p>
            <a:r>
              <a:rPr lang="en-US" sz="3700" dirty="0">
                <a:latin typeface="Times New Roman" panose="02020603050405020304" pitchFamily="18" charset="0"/>
                <a:cs typeface="Times New Roman" panose="02020603050405020304" pitchFamily="18" charset="0"/>
              </a:rPr>
              <a:t>Hand Geometry Scanner (Hand Reader)</a:t>
            </a:r>
          </a:p>
          <a:p>
            <a:r>
              <a:rPr lang="en-US" sz="3700" dirty="0">
                <a:latin typeface="Times New Roman" panose="02020603050405020304" pitchFamily="18" charset="0"/>
                <a:cs typeface="Times New Roman" panose="02020603050405020304" pitchFamily="18" charset="0"/>
              </a:rPr>
              <a:t>Computer/Processing Unit:</a:t>
            </a:r>
          </a:p>
          <a:p>
            <a:r>
              <a:rPr lang="en-US" sz="3700" dirty="0">
                <a:latin typeface="Times New Roman" panose="02020603050405020304" pitchFamily="18" charset="0"/>
                <a:cs typeface="Times New Roman" panose="02020603050405020304" pitchFamily="18" charset="0"/>
              </a:rPr>
              <a:t>Biometric Software (Analysis and </a:t>
            </a:r>
            <a:r>
              <a:rPr lang="en-US" sz="3700" dirty="0" err="1">
                <a:latin typeface="Times New Roman" panose="02020603050405020304" pitchFamily="18" charset="0"/>
                <a:cs typeface="Times New Roman" panose="02020603050405020304" pitchFamily="18" charset="0"/>
              </a:rPr>
              <a:t>martching</a:t>
            </a:r>
            <a:r>
              <a:rPr lang="en-US" sz="3700" dirty="0">
                <a:latin typeface="Times New Roman" panose="02020603050405020304" pitchFamily="18" charset="0"/>
                <a:cs typeface="Times New Roman" panose="02020603050405020304" pitchFamily="18" charset="0"/>
              </a:rPr>
              <a:t>)</a:t>
            </a:r>
          </a:p>
          <a:p>
            <a:r>
              <a:rPr lang="en-US" sz="3700" dirty="0">
                <a:latin typeface="Times New Roman" panose="02020603050405020304" pitchFamily="18" charset="0"/>
                <a:cs typeface="Times New Roman" panose="02020603050405020304" pitchFamily="18" charset="0"/>
              </a:rPr>
              <a:t>Database/ storage system </a:t>
            </a:r>
          </a:p>
          <a:p>
            <a:r>
              <a:rPr lang="en-US" sz="3700" dirty="0" err="1">
                <a:latin typeface="Times New Roman" panose="02020603050405020304" pitchFamily="18" charset="0"/>
                <a:cs typeface="Times New Roman" panose="02020603050405020304" pitchFamily="18" charset="0"/>
              </a:rPr>
              <a:t>Userinterfce</a:t>
            </a:r>
            <a:r>
              <a:rPr lang="en-US" sz="3700" dirty="0">
                <a:latin typeface="Times New Roman" panose="02020603050405020304" pitchFamily="18" charset="0"/>
                <a:cs typeface="Times New Roman" panose="02020603050405020304" pitchFamily="18" charset="0"/>
              </a:rPr>
              <a:t> (optional)</a:t>
            </a:r>
          </a:p>
          <a:p>
            <a:r>
              <a:rPr lang="en-US" sz="3700" dirty="0">
                <a:latin typeface="Times New Roman" panose="02020603050405020304" pitchFamily="18" charset="0"/>
                <a:cs typeface="Times New Roman" panose="02020603050405020304" pitchFamily="18" charset="0"/>
              </a:rPr>
              <a:t>Access control </a:t>
            </a:r>
            <a:r>
              <a:rPr lang="en-US" sz="3700" dirty="0" err="1">
                <a:latin typeface="Times New Roman" panose="02020603050405020304" pitchFamily="18" charset="0"/>
                <a:cs typeface="Times New Roman" panose="02020603050405020304" pitchFamily="18" charset="0"/>
              </a:rPr>
              <a:t>intergration</a:t>
            </a:r>
            <a:r>
              <a:rPr lang="en-US" sz="3700" dirty="0">
                <a:latin typeface="Times New Roman" panose="02020603050405020304" pitchFamily="18" charset="0"/>
                <a:cs typeface="Times New Roman" panose="02020603050405020304" pitchFamily="18" charset="0"/>
              </a:rPr>
              <a:t> (optional)</a:t>
            </a:r>
          </a:p>
          <a:p>
            <a:r>
              <a:rPr lang="en-US" sz="3700" dirty="0">
                <a:latin typeface="Times New Roman" panose="02020603050405020304" pitchFamily="18" charset="0"/>
                <a:cs typeface="Times New Roman" panose="02020603050405020304" pitchFamily="18" charset="0"/>
              </a:rPr>
              <a:t>Communication Interface</a:t>
            </a:r>
          </a:p>
          <a:p>
            <a:r>
              <a:rPr lang="en-US" sz="3700" dirty="0">
                <a:latin typeface="Times New Roman" panose="02020603050405020304" pitchFamily="18" charset="0"/>
                <a:cs typeface="Times New Roman" panose="02020603050405020304" pitchFamily="18" charset="0"/>
              </a:rPr>
              <a:t>Power Supply</a:t>
            </a:r>
          </a:p>
          <a:p>
            <a:endParaRPr lang="en-US" sz="2000" dirty="0"/>
          </a:p>
        </p:txBody>
      </p:sp>
    </p:spTree>
    <p:extLst>
      <p:ext uri="{BB962C8B-B14F-4D97-AF65-F5344CB8AC3E}">
        <p14:creationId xmlns:p14="http://schemas.microsoft.com/office/powerpoint/2010/main" val="23590135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4B5141-B994-36FE-BBF5-F52ED516B0F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7AAEC0-0110-0343-2EDF-757552098BD1}"/>
              </a:ext>
            </a:extLst>
          </p:cNvPr>
          <p:cNvSpPr>
            <a:spLocks noGrp="1"/>
          </p:cNvSpPr>
          <p:nvPr>
            <p:ph type="title"/>
          </p:nvPr>
        </p:nvSpPr>
        <p:spPr>
          <a:xfrm>
            <a:off x="1" y="1"/>
            <a:ext cx="12191999" cy="1690688"/>
          </a:xfrm>
          <a:solidFill>
            <a:schemeClr val="tx1"/>
          </a:solidFill>
        </p:spPr>
        <p:txBody>
          <a:bodyPr>
            <a:normAutofit/>
          </a:bodyPr>
          <a:lstStyle/>
          <a:p>
            <a:pPr>
              <a:defRPr/>
            </a:pPr>
            <a:r>
              <a:rPr lang="en-US" sz="4000" dirty="0">
                <a:solidFill>
                  <a:srgbClr val="FFFF00"/>
                </a:solidFill>
                <a:latin typeface="Times New Roman" panose="02020603050405020304" pitchFamily="18" charset="0"/>
                <a:cs typeface="Times New Roman" panose="02020603050405020304" pitchFamily="18" charset="0"/>
              </a:rPr>
              <a:t> 		 Additional Considerations</a:t>
            </a:r>
          </a:p>
        </p:txBody>
      </p:sp>
      <p:sp>
        <p:nvSpPr>
          <p:cNvPr id="3" name="Content Placeholder 2">
            <a:extLst>
              <a:ext uri="{FF2B5EF4-FFF2-40B4-BE49-F238E27FC236}">
                <a16:creationId xmlns:a16="http://schemas.microsoft.com/office/drawing/2014/main" id="{F90F0311-3788-F11B-9F8D-5E43046421FA}"/>
              </a:ext>
            </a:extLst>
          </p:cNvPr>
          <p:cNvSpPr>
            <a:spLocks noGrp="1"/>
          </p:cNvSpPr>
          <p:nvPr>
            <p:ph idx="1"/>
          </p:nvPr>
        </p:nvSpPr>
        <p:spPr>
          <a:xfrm>
            <a:off x="98474" y="1690689"/>
            <a:ext cx="11535508" cy="5286886"/>
          </a:xfrm>
        </p:spPr>
        <p:txBody>
          <a:bodyPr rtlCol="0">
            <a:normAutofit fontScale="82500" lnSpcReduction="20000"/>
          </a:bodyPr>
          <a:lstStyle/>
          <a:p>
            <a:pPr algn="just">
              <a:lnSpc>
                <a:spcPct val="107000"/>
              </a:lnSpc>
              <a:spcAft>
                <a:spcPts val="800"/>
              </a:spcAft>
              <a:buFont typeface="Arial" panose="020B0604020202020204" pitchFamily="34" charset="0"/>
              <a:buChar char="•"/>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Environment Setup:</a:t>
            </a:r>
          </a:p>
          <a:p>
            <a:pPr algn="just">
              <a:lnSpc>
                <a:spcPct val="107000"/>
              </a:lnSpc>
              <a:spcAft>
                <a:spcPts val="800"/>
              </a:spcAf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Hand geometry readers need to be placed in well-designed environments. Adequate lighting and ergonomic placement of the reader are necessary for user comfort and accuracy.</a:t>
            </a:r>
          </a:p>
          <a:p>
            <a:pPr algn="just">
              <a:lnSpc>
                <a:spcPct val="107000"/>
              </a:lnSpc>
              <a:spcAft>
                <a:spcPts val="800"/>
              </a:spcAft>
              <a:buFont typeface="Arial" panose="020B0604020202020204" pitchFamily="34" charset="0"/>
              <a:buChar char="•"/>
            </a:pP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Security Measures:</a:t>
            </a:r>
          </a:p>
          <a:p>
            <a:pPr algn="just">
              <a:lnSpc>
                <a:spcPct val="107000"/>
              </a:lnSpc>
              <a:spcAft>
                <a:spcPts val="800"/>
              </a:spcAf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To ensure the privacy and security of biometric data, proper data encryption methods and firewall protections are needed, especially if the system is connected to a network.</a:t>
            </a:r>
          </a:p>
          <a:p>
            <a:pPr algn="just">
              <a:lnSpc>
                <a:spcPct val="107000"/>
              </a:lnSpc>
              <a:spcAft>
                <a:spcPts val="800"/>
              </a:spcAft>
              <a:buFont typeface="Arial" panose="020B0604020202020204" pitchFamily="34" charset="0"/>
              <a:buChar char="•"/>
            </a:pP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Maintenance Tools:</a:t>
            </a:r>
          </a:p>
          <a:p>
            <a:pPr algn="just">
              <a:lnSpc>
                <a:spcPct val="107000"/>
              </a:lnSpc>
              <a:spcAft>
                <a:spcPts val="800"/>
              </a:spcAf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Systems need regular cleaning and maintenance. Hand geometry readers can collect dust, dirt, or hand oils, which can affect performance over time. Regular calibration may also be needed for accurate readings.</a:t>
            </a:r>
          </a:p>
          <a:p>
            <a:pPr algn="just">
              <a:lnSpc>
                <a:spcPct val="107000"/>
              </a:lnSpc>
              <a:spcAft>
                <a:spcPts val="800"/>
              </a:spcAft>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sz="2400" dirty="0"/>
          </a:p>
        </p:txBody>
      </p:sp>
    </p:spTree>
    <p:extLst>
      <p:ext uri="{BB962C8B-B14F-4D97-AF65-F5344CB8AC3E}">
        <p14:creationId xmlns:p14="http://schemas.microsoft.com/office/powerpoint/2010/main" val="39612149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62418A-76E5-6E42-FED4-2DE80E0763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3E7D03-D252-C6D1-21E9-AE6222ABF2E5}"/>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en-US" sz="3600" dirty="0">
                <a:solidFill>
                  <a:srgbClr val="FFFF00"/>
                </a:solidFill>
                <a:latin typeface="Times New Roman" panose="02020603050405020304" pitchFamily="18" charset="0"/>
                <a:cs typeface="Times New Roman" panose="02020603050405020304" pitchFamily="18" charset="0"/>
              </a:rPr>
              <a:t> System demonstration</a:t>
            </a:r>
            <a:endParaRPr lang="en-US" sz="3600" dirty="0">
              <a:solidFill>
                <a:srgbClr val="FFFF00"/>
              </a:solidFill>
            </a:endParaRPr>
          </a:p>
        </p:txBody>
      </p:sp>
      <p:sp>
        <p:nvSpPr>
          <p:cNvPr id="3" name="Content Placeholder 2">
            <a:extLst>
              <a:ext uri="{FF2B5EF4-FFF2-40B4-BE49-F238E27FC236}">
                <a16:creationId xmlns:a16="http://schemas.microsoft.com/office/drawing/2014/main" id="{A6F1DE3A-5FC1-EB2F-9145-91BB739052FC}"/>
              </a:ext>
            </a:extLst>
          </p:cNvPr>
          <p:cNvSpPr>
            <a:spLocks noGrp="1"/>
          </p:cNvSpPr>
          <p:nvPr>
            <p:ph idx="1"/>
          </p:nvPr>
        </p:nvSpPr>
        <p:spPr>
          <a:xfrm>
            <a:off x="0" y="1690689"/>
            <a:ext cx="11633982" cy="4961902"/>
          </a:xfrm>
        </p:spPr>
        <p:txBody>
          <a:bodyPr rtlCol="0">
            <a:normAutofit fontScale="97500"/>
          </a:bodyPr>
          <a:lstStyle/>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3300" dirty="0">
                <a:latin typeface="Times New Roman" panose="02020603050405020304" pitchFamily="18" charset="0"/>
                <a:cs typeface="Times New Roman" panose="02020603050405020304" pitchFamily="18" charset="0"/>
              </a:rPr>
              <a:t>Source: slideshare.net </a:t>
            </a:r>
          </a:p>
          <a:p>
            <a:pPr marL="0" indent="0">
              <a:buNone/>
            </a:pPr>
            <a:r>
              <a:rPr lang="en-US" sz="3300" dirty="0">
                <a:latin typeface="Times New Roman" panose="02020603050405020304" pitchFamily="18" charset="0"/>
                <a:cs typeface="Times New Roman" panose="02020603050405020304" pitchFamily="18" charset="0"/>
              </a:rPr>
              <a:t>Author: </a:t>
            </a:r>
            <a:r>
              <a:rPr lang="en-US" sz="3300" dirty="0" err="1">
                <a:latin typeface="Times New Roman" panose="02020603050405020304" pitchFamily="18" charset="0"/>
                <a:cs typeface="Times New Roman" panose="02020603050405020304" pitchFamily="18" charset="0"/>
              </a:rPr>
              <a:t>Naghamallella</a:t>
            </a:r>
            <a:endParaRPr lang="en-US" sz="3300" dirty="0">
              <a:latin typeface="Times New Roman" panose="02020603050405020304" pitchFamily="18" charset="0"/>
              <a:cs typeface="Times New Roman" panose="02020603050405020304" pitchFamily="18" charset="0"/>
            </a:endParaRPr>
          </a:p>
          <a:p>
            <a:pPr marL="0" indent="0">
              <a:buNone/>
            </a:pPr>
            <a:endParaRPr lang="en-US" sz="2400" u="sng" dirty="0"/>
          </a:p>
        </p:txBody>
      </p:sp>
      <p:pic>
        <p:nvPicPr>
          <p:cNvPr id="4" name="Picture 3" descr="systemflowchart">
            <a:extLst>
              <a:ext uri="{FF2B5EF4-FFF2-40B4-BE49-F238E27FC236}">
                <a16:creationId xmlns:a16="http://schemas.microsoft.com/office/drawing/2014/main" id="{7F92DED8-440C-FAA9-507C-58715DBE25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3821723" y="1671017"/>
            <a:ext cx="8370276" cy="4981574"/>
          </a:xfrm>
          <a:prstGeom prst="rect">
            <a:avLst/>
          </a:prstGeom>
          <a:noFill/>
        </p:spPr>
      </p:pic>
    </p:spTree>
    <p:extLst>
      <p:ext uri="{BB962C8B-B14F-4D97-AF65-F5344CB8AC3E}">
        <p14:creationId xmlns:p14="http://schemas.microsoft.com/office/powerpoint/2010/main" val="2194101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AA6564-FD48-2780-8B47-DBBEA22D80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C1517D-C4A5-6E18-E8A6-12F4C88BE77F}"/>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en-US" sz="3600" dirty="0">
                <a:solidFill>
                  <a:srgbClr val="FFFF00"/>
                </a:solidFill>
                <a:latin typeface="Times New Roman" panose="02020603050405020304" pitchFamily="18" charset="0"/>
                <a:cs typeface="Times New Roman" panose="02020603050405020304" pitchFamily="18" charset="0"/>
              </a:rPr>
              <a:t> System demonstration</a:t>
            </a:r>
            <a:endParaRPr lang="en-US" sz="3600" dirty="0">
              <a:solidFill>
                <a:srgbClr val="FFFF00"/>
              </a:solidFill>
            </a:endParaRPr>
          </a:p>
        </p:txBody>
      </p:sp>
      <p:sp>
        <p:nvSpPr>
          <p:cNvPr id="3" name="Content Placeholder 2">
            <a:extLst>
              <a:ext uri="{FF2B5EF4-FFF2-40B4-BE49-F238E27FC236}">
                <a16:creationId xmlns:a16="http://schemas.microsoft.com/office/drawing/2014/main" id="{B6D09CD1-4B3E-0DAA-CB26-E6D217EBCB67}"/>
              </a:ext>
            </a:extLst>
          </p:cNvPr>
          <p:cNvSpPr>
            <a:spLocks noGrp="1"/>
          </p:cNvSpPr>
          <p:nvPr>
            <p:ph idx="1"/>
          </p:nvPr>
        </p:nvSpPr>
        <p:spPr>
          <a:xfrm>
            <a:off x="154745" y="1690689"/>
            <a:ext cx="11479237" cy="4961902"/>
          </a:xfrm>
        </p:spPr>
        <p:txBody>
          <a:bodyPr rtlCol="0">
            <a:normAutofit fontScale="97500"/>
          </a:bodyPr>
          <a:lstStyle/>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3300" dirty="0">
                <a:latin typeface="Times New Roman" panose="02020603050405020304" pitchFamily="18" charset="0"/>
                <a:cs typeface="Times New Roman" panose="02020603050405020304" pitchFamily="18" charset="0"/>
              </a:rPr>
              <a:t>Source: slideplayer.com</a:t>
            </a:r>
          </a:p>
          <a:p>
            <a:pPr marL="0" indent="0">
              <a:buNone/>
            </a:pPr>
            <a:r>
              <a:rPr lang="en-US" sz="3300" dirty="0">
                <a:latin typeface="Times New Roman" panose="02020603050405020304" pitchFamily="18" charset="0"/>
                <a:cs typeface="Times New Roman" panose="02020603050405020304" pitchFamily="18" charset="0"/>
              </a:rPr>
              <a:t>Author: </a:t>
            </a:r>
            <a:r>
              <a:rPr lang="en-US" sz="3300" dirty="0" err="1">
                <a:latin typeface="Times New Roman" panose="02020603050405020304" pitchFamily="18" charset="0"/>
                <a:cs typeface="Times New Roman" panose="02020603050405020304" pitchFamily="18" charset="0"/>
              </a:rPr>
              <a:t>Shanon</a:t>
            </a:r>
            <a:r>
              <a:rPr lang="en-US" sz="3300" dirty="0">
                <a:latin typeface="Times New Roman" panose="02020603050405020304" pitchFamily="18" charset="0"/>
                <a:cs typeface="Times New Roman" panose="02020603050405020304" pitchFamily="18" charset="0"/>
              </a:rPr>
              <a:t> Hoover </a:t>
            </a:r>
          </a:p>
        </p:txBody>
      </p:sp>
      <p:graphicFrame>
        <p:nvGraphicFramePr>
          <p:cNvPr id="5" name="Object 3">
            <a:extLst>
              <a:ext uri="{FF2B5EF4-FFF2-40B4-BE49-F238E27FC236}">
                <a16:creationId xmlns:a16="http://schemas.microsoft.com/office/drawing/2014/main" id="{BB6DD18B-6956-565C-E076-C14C2D7A8D14}"/>
              </a:ext>
            </a:extLst>
          </p:cNvPr>
          <p:cNvGraphicFramePr>
            <a:graphicFrameLocks noChangeAspect="1"/>
          </p:cNvGraphicFramePr>
          <p:nvPr>
            <p:extLst>
              <p:ext uri="{D42A27DB-BD31-4B8C-83A1-F6EECF244321}">
                <p14:modId xmlns:p14="http://schemas.microsoft.com/office/powerpoint/2010/main" val="4099327120"/>
              </p:ext>
            </p:extLst>
          </p:nvPr>
        </p:nvGraphicFramePr>
        <p:xfrm>
          <a:off x="4543865" y="1957565"/>
          <a:ext cx="7085427" cy="3959225"/>
        </p:xfrm>
        <a:graphic>
          <a:graphicData uri="http://schemas.openxmlformats.org/presentationml/2006/ole">
            <mc:AlternateContent xmlns:mc="http://schemas.openxmlformats.org/markup-compatibility/2006">
              <mc:Choice xmlns:v="urn:schemas-microsoft-com:vml" Requires="v">
                <p:oleObj name="Bitmap Image" r:id="rId2" imgW="5838095" imgH="3761905" progId="Paint.Picture">
                  <p:embed/>
                </p:oleObj>
              </mc:Choice>
              <mc:Fallback>
                <p:oleObj name="Bitmap Image" r:id="rId2" imgW="5838095" imgH="3761905" progId="Paint.Picture">
                  <p:embed/>
                  <p:pic>
                    <p:nvPicPr>
                      <p:cNvPr id="28675" name="Object 3">
                        <a:extLst>
                          <a:ext uri="{FF2B5EF4-FFF2-40B4-BE49-F238E27FC236}">
                            <a16:creationId xmlns:a16="http://schemas.microsoft.com/office/drawing/2014/main" id="{7590E54F-38E3-E859-CFDF-C1874A3A9159}"/>
                          </a:ext>
                        </a:extLst>
                      </p:cNvPr>
                      <p:cNvPicPr>
                        <a:picLocks noGrp="1"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3865" y="1957565"/>
                        <a:ext cx="7085427" cy="3959225"/>
                      </a:xfrm>
                      <a:prstGeom prst="rect">
                        <a:avLst/>
                      </a:prstGeom>
                      <a:noFill/>
                      <a:ln>
                        <a:noFill/>
                      </a:ln>
                    </p:spPr>
                  </p:pic>
                </p:oleObj>
              </mc:Fallback>
            </mc:AlternateContent>
          </a:graphicData>
        </a:graphic>
      </p:graphicFrame>
      <p:sp>
        <p:nvSpPr>
          <p:cNvPr id="6" name="Text Box 5">
            <a:extLst>
              <a:ext uri="{FF2B5EF4-FFF2-40B4-BE49-F238E27FC236}">
                <a16:creationId xmlns:a16="http://schemas.microsoft.com/office/drawing/2014/main" id="{8B5EB8CF-2A13-0FDA-B679-34961C9F0101}"/>
              </a:ext>
            </a:extLst>
          </p:cNvPr>
          <p:cNvSpPr txBox="1">
            <a:spLocks noChangeArrowheads="1"/>
          </p:cNvSpPr>
          <p:nvPr/>
        </p:nvSpPr>
        <p:spPr bwMode="auto">
          <a:xfrm>
            <a:off x="2317652" y="5992303"/>
            <a:ext cx="931164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w Cen MT" panose="020B0602020104020603" pitchFamily="34" charset="0"/>
              </a:defRPr>
            </a:lvl1pPr>
            <a:lvl2pPr marL="742950" indent="-285750">
              <a:defRPr>
                <a:solidFill>
                  <a:schemeClr val="tx1"/>
                </a:solidFill>
                <a:latin typeface="Tw Cen MT" panose="020B0602020104020603" pitchFamily="34" charset="0"/>
              </a:defRPr>
            </a:lvl2pPr>
            <a:lvl3pPr marL="1143000" indent="-228600">
              <a:defRPr>
                <a:solidFill>
                  <a:schemeClr val="tx1"/>
                </a:solidFill>
                <a:latin typeface="Tw Cen MT" panose="020B0602020104020603" pitchFamily="34" charset="0"/>
              </a:defRPr>
            </a:lvl3pPr>
            <a:lvl4pPr marL="1600200" indent="-228600">
              <a:defRPr>
                <a:solidFill>
                  <a:schemeClr val="tx1"/>
                </a:solidFill>
                <a:latin typeface="Tw Cen MT" panose="020B0602020104020603" pitchFamily="34" charset="0"/>
              </a:defRPr>
            </a:lvl4pPr>
            <a:lvl5pPr marL="2057400" indent="-228600">
              <a:defRPr>
                <a:solidFill>
                  <a:schemeClr val="tx1"/>
                </a:solidFill>
                <a:latin typeface="Tw Cen MT" panose="020B0602020104020603" pitchFamily="34" charset="0"/>
              </a:defRPr>
            </a:lvl5pPr>
            <a:lvl6pPr marL="2514600" indent="-228600" defTabSz="457200" eaLnBrk="0" fontAlgn="base" hangingPunct="0">
              <a:spcBef>
                <a:spcPct val="0"/>
              </a:spcBef>
              <a:spcAft>
                <a:spcPct val="0"/>
              </a:spcAft>
              <a:defRPr>
                <a:solidFill>
                  <a:schemeClr val="tx1"/>
                </a:solidFill>
                <a:latin typeface="Tw Cen MT" panose="020B0602020104020603" pitchFamily="34" charset="0"/>
              </a:defRPr>
            </a:lvl6pPr>
            <a:lvl7pPr marL="2971800" indent="-228600" defTabSz="457200" eaLnBrk="0" fontAlgn="base" hangingPunct="0">
              <a:spcBef>
                <a:spcPct val="0"/>
              </a:spcBef>
              <a:spcAft>
                <a:spcPct val="0"/>
              </a:spcAft>
              <a:defRPr>
                <a:solidFill>
                  <a:schemeClr val="tx1"/>
                </a:solidFill>
                <a:latin typeface="Tw Cen MT" panose="020B0602020104020603" pitchFamily="34" charset="0"/>
              </a:defRPr>
            </a:lvl7pPr>
            <a:lvl8pPr marL="3429000" indent="-228600" defTabSz="457200" eaLnBrk="0" fontAlgn="base" hangingPunct="0">
              <a:spcBef>
                <a:spcPct val="0"/>
              </a:spcBef>
              <a:spcAft>
                <a:spcPct val="0"/>
              </a:spcAft>
              <a:defRPr>
                <a:solidFill>
                  <a:schemeClr val="tx1"/>
                </a:solidFill>
                <a:latin typeface="Tw Cen MT" panose="020B0602020104020603" pitchFamily="34" charset="0"/>
              </a:defRPr>
            </a:lvl8pPr>
            <a:lvl9pPr marL="3886200" indent="-228600" defTabSz="457200" eaLnBrk="0" fontAlgn="base" hangingPunct="0">
              <a:spcBef>
                <a:spcPct val="0"/>
              </a:spcBef>
              <a:spcAft>
                <a:spcPct val="0"/>
              </a:spcAft>
              <a:defRPr>
                <a:solidFill>
                  <a:schemeClr val="tx1"/>
                </a:solidFill>
                <a:latin typeface="Tw Cen MT" panose="020B0602020104020603" pitchFamily="34" charset="0"/>
              </a:defRPr>
            </a:lvl9pPr>
          </a:lstStyle>
          <a:p>
            <a:pPr algn="ctr" eaLnBrk="1" hangingPunct="1"/>
            <a:r>
              <a:rPr lang="en-US" altLang="en-US" sz="3200" dirty="0">
                <a:latin typeface="Times New Roman" panose="02020603050405020304" pitchFamily="18" charset="0"/>
                <a:ea typeface="宋体" panose="02010600030101010101" pitchFamily="2" charset="-122"/>
                <a:cs typeface="Times New Roman" panose="02020603050405020304" pitchFamily="18" charset="0"/>
              </a:rPr>
              <a:t>A diagram for hand feature extraction and matching</a:t>
            </a:r>
          </a:p>
        </p:txBody>
      </p:sp>
    </p:spTree>
    <p:extLst>
      <p:ext uri="{BB962C8B-B14F-4D97-AF65-F5344CB8AC3E}">
        <p14:creationId xmlns:p14="http://schemas.microsoft.com/office/powerpoint/2010/main" val="22799478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9227A-0BE7-3D61-5D38-45A7FD75DE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B76A06-75AD-567E-55AE-7112B6B0EAD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a:solidFill>
                  <a:srgbClr val="FFFF00"/>
                </a:solidFill>
              </a:rPr>
              <a:t>Explanation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6949A09A-7A70-808B-CFCD-2515B4CE9BBB}"/>
              </a:ext>
            </a:extLst>
          </p:cNvPr>
          <p:cNvSpPr>
            <a:spLocks noGrp="1"/>
          </p:cNvSpPr>
          <p:nvPr>
            <p:ph idx="1"/>
          </p:nvPr>
        </p:nvSpPr>
        <p:spPr>
          <a:xfrm>
            <a:off x="112541" y="1690689"/>
            <a:ext cx="12079457" cy="4961902"/>
          </a:xfrm>
        </p:spPr>
        <p:txBody>
          <a:bodyPr rtlCol="0">
            <a:normAutofit fontScale="97500"/>
          </a:bodyPr>
          <a:lstStyle/>
          <a:p>
            <a:pPr marL="0" indent="0" algn="just">
              <a:lnSpc>
                <a:spcPct val="150000"/>
              </a:lnSpc>
              <a:buNone/>
            </a:pPr>
            <a:r>
              <a:rPr lang="en-US" sz="3300" dirty="0">
                <a:latin typeface="Times New Roman" panose="02020603050405020304" pitchFamily="18" charset="0"/>
                <a:cs typeface="Times New Roman" panose="02020603050405020304" pitchFamily="18" charset="0"/>
              </a:rPr>
              <a:t>In </a:t>
            </a:r>
            <a:r>
              <a:rPr lang="en-US" sz="3300" b="1" dirty="0">
                <a:latin typeface="Times New Roman" panose="02020603050405020304" pitchFamily="18" charset="0"/>
                <a:cs typeface="Times New Roman" panose="02020603050405020304" pitchFamily="18" charset="0"/>
              </a:rPr>
              <a:t>hand geometry biometrics</a:t>
            </a:r>
            <a:r>
              <a:rPr lang="en-US" sz="3300" dirty="0">
                <a:latin typeface="Times New Roman" panose="02020603050405020304" pitchFamily="18" charset="0"/>
                <a:cs typeface="Times New Roman" panose="02020603050405020304" pitchFamily="18" charset="0"/>
              </a:rPr>
              <a:t>, </a:t>
            </a:r>
            <a:r>
              <a:rPr lang="en-US" sz="3300" b="1" dirty="0">
                <a:latin typeface="Times New Roman" panose="02020603050405020304" pitchFamily="18" charset="0"/>
                <a:cs typeface="Times New Roman" panose="02020603050405020304" pitchFamily="18" charset="0"/>
              </a:rPr>
              <a:t>binarization</a:t>
            </a:r>
            <a:r>
              <a:rPr lang="en-US" sz="3300" dirty="0">
                <a:latin typeface="Times New Roman" panose="02020603050405020304" pitchFamily="18" charset="0"/>
                <a:cs typeface="Times New Roman" panose="02020603050405020304" pitchFamily="18" charset="0"/>
              </a:rPr>
              <a:t> plays an important role during the image processing phase, specifically in the extraction and analysis of hand features. Binarization helps convert the captured image of a hand into a binary format, making it easier to differentiate the hand from the background, and to measure key geometric features like finger length, width, and palm shape.</a:t>
            </a:r>
          </a:p>
        </p:txBody>
      </p:sp>
    </p:spTree>
    <p:extLst>
      <p:ext uri="{BB962C8B-B14F-4D97-AF65-F5344CB8AC3E}">
        <p14:creationId xmlns:p14="http://schemas.microsoft.com/office/powerpoint/2010/main" val="18679318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8452F-0808-A946-2739-C63CE9746D6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99FF8E-A28B-609B-400B-57085B6F8C8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a:solidFill>
                  <a:srgbClr val="FFFF00"/>
                </a:solidFill>
              </a:rPr>
              <a:t>Explanation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2F0EE58E-C60D-F555-76F5-83B34D087C25}"/>
              </a:ext>
            </a:extLst>
          </p:cNvPr>
          <p:cNvSpPr>
            <a:spLocks noGrp="1"/>
          </p:cNvSpPr>
          <p:nvPr>
            <p:ph idx="1"/>
          </p:nvPr>
        </p:nvSpPr>
        <p:spPr>
          <a:xfrm>
            <a:off x="112541" y="1690689"/>
            <a:ext cx="12079457" cy="4961902"/>
          </a:xfrm>
        </p:spPr>
        <p:txBody>
          <a:bodyPr rtlCol="0">
            <a:normAutofit fontScale="97500"/>
          </a:bodyPr>
          <a:lstStyle/>
          <a:p>
            <a:pPr marL="0" indent="0" algn="just">
              <a:lnSpc>
                <a:spcPct val="150000"/>
              </a:lnSpc>
              <a:buNone/>
            </a:pPr>
            <a:r>
              <a:rPr lang="en-US" sz="3300" dirty="0">
                <a:latin typeface="Times New Roman" panose="02020603050405020304" pitchFamily="18" charset="0"/>
                <a:cs typeface="Times New Roman" panose="02020603050405020304" pitchFamily="18" charset="0"/>
              </a:rPr>
              <a:t>Binarization process involves:</a:t>
            </a:r>
          </a:p>
          <a:p>
            <a:pPr algn="just">
              <a:lnSpc>
                <a:spcPct val="150000"/>
              </a:lnSpc>
              <a:buFont typeface="Arial" panose="020B0604020202020204" pitchFamily="34" charset="0"/>
              <a:buChar char="•"/>
            </a:pPr>
            <a:r>
              <a:rPr lang="en-US" altLang="en-US" sz="3300" dirty="0">
                <a:latin typeface="Times New Roman" panose="02020603050405020304" pitchFamily="18" charset="0"/>
                <a:cs typeface="Times New Roman" panose="02020603050405020304" pitchFamily="18" charset="0"/>
              </a:rPr>
              <a:t>Change input RGB image into gray-level image</a:t>
            </a:r>
          </a:p>
          <a:p>
            <a:pPr algn="just" eaLnBrk="1" hangingPunct="1">
              <a:lnSpc>
                <a:spcPct val="150000"/>
              </a:lnSpc>
              <a:buFont typeface="Arial" panose="020B0604020202020204" pitchFamily="34" charset="0"/>
              <a:buChar char="•"/>
            </a:pPr>
            <a:r>
              <a:rPr lang="en-US" altLang="en-US" sz="3300" dirty="0">
                <a:latin typeface="Times New Roman" panose="02020603050405020304" pitchFamily="18" charset="0"/>
                <a:cs typeface="Times New Roman" panose="02020603050405020304" pitchFamily="18" charset="0"/>
              </a:rPr>
              <a:t> Change the gray-level image into white-black image. </a:t>
            </a:r>
          </a:p>
          <a:p>
            <a:pPr algn="just" eaLnBrk="1" hangingPunct="1">
              <a:lnSpc>
                <a:spcPct val="150000"/>
              </a:lnSpc>
              <a:buFont typeface="Arial" panose="020B0604020202020204" pitchFamily="34" charset="0"/>
              <a:buChar char="•"/>
            </a:pPr>
            <a:r>
              <a:rPr lang="en-US" altLang="en-US" sz="3300" dirty="0">
                <a:latin typeface="Times New Roman" panose="02020603050405020304" pitchFamily="18" charset="0"/>
                <a:cs typeface="Times New Roman" panose="02020603050405020304" pitchFamily="18" charset="0"/>
              </a:rPr>
              <a:t> Due to illumination problems, Median filtering </a:t>
            </a:r>
          </a:p>
          <a:p>
            <a:pPr marL="457200" indent="-457200">
              <a:buAutoNum type="alphaLcPeriod"/>
            </a:pPr>
            <a:endParaRPr lang="en-US" sz="2400" dirty="0"/>
          </a:p>
        </p:txBody>
      </p:sp>
    </p:spTree>
    <p:extLst>
      <p:ext uri="{BB962C8B-B14F-4D97-AF65-F5344CB8AC3E}">
        <p14:creationId xmlns:p14="http://schemas.microsoft.com/office/powerpoint/2010/main" val="34662664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601196-8BB6-E762-1ABE-CF192694ED8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A92742-46D2-D5C6-A0E7-1563710450B4}"/>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en-US" sz="3600" dirty="0">
                <a:solidFill>
                  <a:srgbClr val="FFFF00"/>
                </a:solidFill>
                <a:latin typeface="Times New Roman" panose="02020603050405020304" pitchFamily="18" charset="0"/>
                <a:cs typeface="Times New Roman" panose="02020603050405020304" pitchFamily="18" charset="0"/>
              </a:rPr>
              <a:t> DIAGRAM </a:t>
            </a:r>
            <a:endParaRPr lang="en-US" sz="3600" dirty="0">
              <a:solidFill>
                <a:srgbClr val="FFFF00"/>
              </a:solidFill>
            </a:endParaRPr>
          </a:p>
        </p:txBody>
      </p:sp>
      <p:sp>
        <p:nvSpPr>
          <p:cNvPr id="3" name="Content Placeholder 2">
            <a:extLst>
              <a:ext uri="{FF2B5EF4-FFF2-40B4-BE49-F238E27FC236}">
                <a16:creationId xmlns:a16="http://schemas.microsoft.com/office/drawing/2014/main" id="{BB12F0E4-CE7B-53A0-D2F9-B52EC965F2C4}"/>
              </a:ext>
            </a:extLst>
          </p:cNvPr>
          <p:cNvSpPr>
            <a:spLocks noGrp="1"/>
          </p:cNvSpPr>
          <p:nvPr>
            <p:ph idx="1"/>
          </p:nvPr>
        </p:nvSpPr>
        <p:spPr>
          <a:xfrm>
            <a:off x="0" y="1690689"/>
            <a:ext cx="11633982" cy="4961902"/>
          </a:xfrm>
        </p:spPr>
        <p:txBody>
          <a:bodyPr rtlCol="0">
            <a:normAutofit fontScale="97500"/>
          </a:bodyPr>
          <a:lstStyle/>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2900" dirty="0">
                <a:latin typeface="Times New Roman" panose="02020603050405020304" pitchFamily="18" charset="0"/>
                <a:cs typeface="Times New Roman" panose="02020603050405020304" pitchFamily="18" charset="0"/>
              </a:rPr>
              <a:t>Author: </a:t>
            </a:r>
            <a:r>
              <a:rPr lang="en-KE" sz="2900" strike="noStrike"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V. </a:t>
            </a:r>
            <a:r>
              <a:rPr lang="en-KE" sz="2900" strike="noStrike" dirty="0" err="1">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Niennattrakul</a:t>
            </a:r>
            <a:endParaRPr lang="en-US" sz="29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US" sz="2900" dirty="0">
                <a:latin typeface="Times New Roman" panose="02020603050405020304" pitchFamily="18" charset="0"/>
                <a:ea typeface="Calibri" panose="020F0502020204030204" pitchFamily="34" charset="0"/>
                <a:cs typeface="Times New Roman" panose="02020603050405020304" pitchFamily="18" charset="0"/>
              </a:rPr>
              <a:t>	</a:t>
            </a:r>
            <a:r>
              <a:rPr lang="en-KE" sz="29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900" strike="noStrike" dirty="0">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C. </a:t>
            </a:r>
            <a:r>
              <a:rPr lang="en-KE" sz="2900" strike="noStrike" dirty="0" err="1">
                <a:solidFill>
                  <a:srgbClr val="0563C1"/>
                </a:solidFill>
                <a:effectLst/>
                <a:latin typeface="Times New Roman" panose="02020603050405020304" pitchFamily="18" charset="0"/>
                <a:ea typeface="Calibri" panose="020F0502020204030204" pitchFamily="34" charset="0"/>
                <a:cs typeface="Times New Roman" panose="02020603050405020304" pitchFamily="18" charset="0"/>
                <a:hlinkClick r:id="rId3"/>
              </a:rPr>
              <a:t>Ratanamahatana</a:t>
            </a:r>
            <a:endParaRPr lang="en-US" sz="2900" dirty="0">
              <a:latin typeface="Times New Roman" panose="02020603050405020304" pitchFamily="18" charset="0"/>
              <a:cs typeface="Times New Roman" panose="02020603050405020304" pitchFamily="18" charset="0"/>
            </a:endParaRPr>
          </a:p>
          <a:p>
            <a:pPr marL="0" indent="0">
              <a:buNone/>
            </a:pPr>
            <a:endParaRPr lang="en-US" sz="2400" u="sng" dirty="0"/>
          </a:p>
        </p:txBody>
      </p:sp>
      <p:pic>
        <p:nvPicPr>
          <p:cNvPr id="6" name="Picture 5">
            <a:extLst>
              <a:ext uri="{FF2B5EF4-FFF2-40B4-BE49-F238E27FC236}">
                <a16:creationId xmlns:a16="http://schemas.microsoft.com/office/drawing/2014/main" id="{5F5ACEAC-7F08-EC20-D87F-307CA90E7585}"/>
              </a:ext>
            </a:extLst>
          </p:cNvPr>
          <p:cNvPicPr>
            <a:picLocks noChangeAspect="1"/>
          </p:cNvPicPr>
          <p:nvPr/>
        </p:nvPicPr>
        <p:blipFill>
          <a:blip r:embed="rId4"/>
          <a:stretch>
            <a:fillRect/>
          </a:stretch>
        </p:blipFill>
        <p:spPr>
          <a:xfrm>
            <a:off x="4017808" y="1690689"/>
            <a:ext cx="7611484" cy="5167311"/>
          </a:xfrm>
          <a:prstGeom prst="rect">
            <a:avLst/>
          </a:prstGeom>
        </p:spPr>
      </p:pic>
    </p:spTree>
    <p:extLst>
      <p:ext uri="{BB962C8B-B14F-4D97-AF65-F5344CB8AC3E}">
        <p14:creationId xmlns:p14="http://schemas.microsoft.com/office/powerpoint/2010/main" val="38998382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14793-B53D-8058-FCBF-45F86D445B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075502-D0F8-F9D4-4007-A3A041A9BBC5}"/>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3600" b="1" dirty="0">
                <a:solidFill>
                  <a:srgbClr val="FFFF00"/>
                </a:solidFill>
              </a:rPr>
              <a:t>Explanation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31897470-7D50-B8FF-87EA-C04948C265DA}"/>
              </a:ext>
            </a:extLst>
          </p:cNvPr>
          <p:cNvSpPr>
            <a:spLocks noGrp="1"/>
          </p:cNvSpPr>
          <p:nvPr>
            <p:ph idx="1"/>
          </p:nvPr>
        </p:nvSpPr>
        <p:spPr>
          <a:xfrm>
            <a:off x="562708" y="1690689"/>
            <a:ext cx="11071274" cy="4961902"/>
          </a:xfrm>
        </p:spPr>
        <p:txBody>
          <a:bodyPr rtlCol="0">
            <a:normAutofit fontScale="90000"/>
          </a:bodyPr>
          <a:lstStyle/>
          <a:p>
            <a:pPr marL="0" indent="0" algn="just">
              <a:lnSpc>
                <a:spcPct val="150000"/>
              </a:lnSpc>
              <a:buNone/>
            </a:pPr>
            <a:r>
              <a:rPr lang="en-US" sz="3200" dirty="0">
                <a:latin typeface="Times New Roman" panose="02020603050405020304" pitchFamily="18" charset="0"/>
                <a:cs typeface="Times New Roman" panose="02020603050405020304" pitchFamily="18" charset="0"/>
              </a:rPr>
              <a:t>Binarization is a critical preprocessing step in hand geometry biometrics. It simplifies the image by reducing it to black-and-white, making it easier for the system to measure and analyze the geometric features of the hand. The success of this step directly affects the accuracy and reliability of the biometric system, especially in terms of feature extraction and matching. Advanced techniques like adaptive thresholding help mitigate challenges such as uneven lighting and noise, ensuring more accurate results.</a:t>
            </a:r>
          </a:p>
        </p:txBody>
      </p:sp>
    </p:spTree>
    <p:extLst>
      <p:ext uri="{BB962C8B-B14F-4D97-AF65-F5344CB8AC3E}">
        <p14:creationId xmlns:p14="http://schemas.microsoft.com/office/powerpoint/2010/main" val="3405825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CCFCC-1EC9-0B1C-B72B-E55972F9BA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29F4D7-9A21-6068-B129-286FDC070BE6}"/>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Diagram </a:t>
            </a:r>
            <a:endParaRPr lang="en-US" sz="3600" dirty="0">
              <a:solidFill>
                <a:srgbClr val="FFFF00"/>
              </a:solidFill>
            </a:endParaRPr>
          </a:p>
        </p:txBody>
      </p:sp>
      <p:sp>
        <p:nvSpPr>
          <p:cNvPr id="3" name="Content Placeholder 2">
            <a:extLst>
              <a:ext uri="{FF2B5EF4-FFF2-40B4-BE49-F238E27FC236}">
                <a16:creationId xmlns:a16="http://schemas.microsoft.com/office/drawing/2014/main" id="{46A91D73-4FB3-6765-E363-E8BF7213AA60}"/>
              </a:ext>
            </a:extLst>
          </p:cNvPr>
          <p:cNvSpPr>
            <a:spLocks noGrp="1"/>
          </p:cNvSpPr>
          <p:nvPr>
            <p:ph idx="1"/>
          </p:nvPr>
        </p:nvSpPr>
        <p:spPr>
          <a:xfrm>
            <a:off x="-112542" y="1690689"/>
            <a:ext cx="11746524" cy="4961902"/>
          </a:xfrm>
        </p:spPr>
        <p:txBody>
          <a:bodyPr rtlCol="0">
            <a:normAutofit fontScale="97500"/>
          </a:bodyPr>
          <a:lstStyle/>
          <a:p>
            <a:pPr eaLnBrk="1" hangingPunct="1">
              <a:buFont typeface="Tw Cen MT" panose="020B0602020104020603" pitchFamily="34" charset="0"/>
              <a:buNone/>
            </a:pPr>
            <a:r>
              <a:rPr lang="en-US" altLang="en-US" sz="3300" dirty="0">
                <a:latin typeface="Times New Roman" panose="02020603050405020304" pitchFamily="18" charset="0"/>
                <a:cs typeface="Times New Roman" panose="02020603050405020304" pitchFamily="18" charset="0"/>
              </a:rPr>
              <a:t>Searching for the starting point using appropriate algorithms then record the coordinates of the border are recorded  </a:t>
            </a:r>
          </a:p>
          <a:p>
            <a:pPr eaLnBrk="1" hangingPunct="1">
              <a:buFont typeface="Tw Cen MT" panose="020B0602020104020603" pitchFamily="34" charset="0"/>
              <a:buNone/>
            </a:pPr>
            <a:endParaRPr lang="en-US" altLang="en-US" sz="2400" dirty="0">
              <a:latin typeface="Tahoma" panose="020B0604030504040204" pitchFamily="34" charset="0"/>
            </a:endParaRPr>
          </a:p>
          <a:p>
            <a:pPr marL="0" indent="0">
              <a:buNone/>
            </a:pPr>
            <a:endParaRPr lang="en-US" sz="2400" dirty="0"/>
          </a:p>
          <a:p>
            <a:pPr marL="0" indent="0">
              <a:buNone/>
            </a:pPr>
            <a:endParaRPr lang="en-US" sz="2400" dirty="0"/>
          </a:p>
          <a:p>
            <a:pPr marL="0" indent="0">
              <a:buNone/>
            </a:pPr>
            <a:r>
              <a:rPr lang="en-US" sz="3700" dirty="0">
                <a:latin typeface="Times New Roman" panose="02020603050405020304" pitchFamily="18" charset="0"/>
                <a:cs typeface="Times New Roman" panose="02020603050405020304" pitchFamily="18" charset="0"/>
              </a:rPr>
              <a:t>Author: </a:t>
            </a:r>
            <a:r>
              <a:rPr lang="en-KE" sz="3700" strike="noStrike" dirty="0">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V. </a:t>
            </a:r>
            <a:r>
              <a:rPr lang="en-KE" sz="3700" strike="noStrike" dirty="0" err="1">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Niennattrakul</a:t>
            </a:r>
            <a:r>
              <a:rPr lang="en-KE" sz="37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37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US" sz="3700" dirty="0">
                <a:latin typeface="Times New Roman" panose="02020603050405020304" pitchFamily="18" charset="0"/>
                <a:ea typeface="Calibri" panose="020F0502020204030204" pitchFamily="34" charset="0"/>
                <a:cs typeface="Times New Roman" panose="02020603050405020304" pitchFamily="18" charset="0"/>
              </a:rPr>
              <a:t>	</a:t>
            </a:r>
            <a:r>
              <a:rPr lang="en-KE" sz="37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700" strike="noStrike" dirty="0">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 </a:t>
            </a:r>
            <a:r>
              <a:rPr lang="en-KE" sz="3700" strike="noStrike" dirty="0" err="1">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Ratanamahatana</a:t>
            </a:r>
            <a:endParaRPr lang="en-US" sz="3700" dirty="0">
              <a:latin typeface="Times New Roman" panose="02020603050405020304" pitchFamily="18" charset="0"/>
              <a:cs typeface="Times New Roman" panose="02020603050405020304" pitchFamily="18" charset="0"/>
            </a:endParaRPr>
          </a:p>
          <a:p>
            <a:pPr marL="0" indent="0">
              <a:buNone/>
            </a:pPr>
            <a:endParaRPr lang="en-US" sz="2400" u="sng" dirty="0"/>
          </a:p>
        </p:txBody>
      </p:sp>
      <p:pic>
        <p:nvPicPr>
          <p:cNvPr id="5" name="Picture 4" descr="A close up of an animal&#10;&#10;Description generated with very high confidence">
            <a:extLst>
              <a:ext uri="{FF2B5EF4-FFF2-40B4-BE49-F238E27FC236}">
                <a16:creationId xmlns:a16="http://schemas.microsoft.com/office/drawing/2014/main" id="{DC183875-D7FF-604C-A18D-7BD2A0F9D2D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7225" y="2686930"/>
            <a:ext cx="7716129" cy="4171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03652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3E82DB-ECC9-8757-BFD7-E06D7A8D87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127E0C-6AB0-0C11-1154-2FD720CF80D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en-US" sz="5400" dirty="0">
                <a:solidFill>
                  <a:srgbClr val="FFFF00"/>
                </a:solidFill>
              </a:rPr>
              <a:t>measurement</a:t>
            </a:r>
            <a:endParaRPr lang="en-US" sz="3600" dirty="0">
              <a:solidFill>
                <a:srgbClr val="FFFF00"/>
              </a:solidFill>
            </a:endParaRPr>
          </a:p>
        </p:txBody>
      </p:sp>
      <p:sp>
        <p:nvSpPr>
          <p:cNvPr id="3" name="Content Placeholder 2">
            <a:extLst>
              <a:ext uri="{FF2B5EF4-FFF2-40B4-BE49-F238E27FC236}">
                <a16:creationId xmlns:a16="http://schemas.microsoft.com/office/drawing/2014/main" id="{BDD6B92A-917E-AFB8-5D16-92A1FD8705C6}"/>
              </a:ext>
            </a:extLst>
          </p:cNvPr>
          <p:cNvSpPr>
            <a:spLocks noGrp="1"/>
          </p:cNvSpPr>
          <p:nvPr>
            <p:ph idx="1"/>
          </p:nvPr>
        </p:nvSpPr>
        <p:spPr>
          <a:xfrm>
            <a:off x="140677" y="1690689"/>
            <a:ext cx="11071273" cy="4961902"/>
          </a:xfrm>
        </p:spPr>
        <p:txBody>
          <a:bodyPr rtlCol="0">
            <a:normAutofit fontScale="97500" lnSpcReduction="10000"/>
          </a:bodyPr>
          <a:lstStyle/>
          <a:p>
            <a:pPr eaLnBrk="1" hangingPunct="1">
              <a:buFont typeface="Wingdings" panose="05000000000000000000" pitchFamily="2" charset="2"/>
              <a:buNone/>
            </a:pPr>
            <a:r>
              <a:rPr lang="en-US" altLang="zh-CN" sz="2900" dirty="0">
                <a:ea typeface="宋体" panose="02010600030101010101" pitchFamily="2" charset="-122"/>
              </a:rPr>
              <a:t>Generate a feature vector </a:t>
            </a:r>
            <a:r>
              <a:rPr lang="en-US" altLang="zh-CN" sz="2900" dirty="0" err="1">
                <a:ea typeface="宋体" panose="02010600030101010101" pitchFamily="2" charset="-122"/>
              </a:rPr>
              <a:t>Vh</a:t>
            </a:r>
            <a:r>
              <a:rPr lang="en-US" altLang="zh-CN" sz="2900" dirty="0">
                <a:ea typeface="宋体" panose="02010600030101010101" pitchFamily="2" charset="-122"/>
              </a:rPr>
              <a:t>, including 5 lengths of fingers, 10 widths</a:t>
            </a:r>
          </a:p>
          <a:p>
            <a:pPr eaLnBrk="1" hangingPunct="1">
              <a:buFont typeface="Wingdings" panose="05000000000000000000" pitchFamily="2" charset="2"/>
              <a:buNone/>
            </a:pPr>
            <a:r>
              <a:rPr lang="en-US" altLang="zh-CN" sz="2900" dirty="0">
                <a:ea typeface="宋体" panose="02010600030101010101" pitchFamily="2" charset="-122"/>
              </a:rPr>
              <a:t>of fingers, and the width between v1 to v2. </a:t>
            </a:r>
          </a:p>
          <a:p>
            <a:pPr eaLnBrk="1" hangingPunct="1">
              <a:buFont typeface="Wingdings" panose="05000000000000000000" pitchFamily="2" charset="2"/>
              <a:buNone/>
            </a:pPr>
            <a:r>
              <a:rPr lang="en-US" altLang="zh-CN" sz="3200" dirty="0">
                <a:ea typeface="宋体" panose="02010600030101010101" pitchFamily="2" charset="-122"/>
              </a:rPr>
              <a:t> </a:t>
            </a:r>
            <a:endParaRPr lang="en-US" altLang="en-US" sz="32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3300" dirty="0"/>
              <a:t>Source: slideshare.net </a:t>
            </a:r>
          </a:p>
          <a:p>
            <a:pPr marL="0" indent="0">
              <a:buNone/>
            </a:pPr>
            <a:r>
              <a:rPr lang="en-US" sz="3300" dirty="0"/>
              <a:t>Author: </a:t>
            </a:r>
            <a:r>
              <a:rPr lang="en-US" sz="3300" dirty="0" err="1"/>
              <a:t>Naghamallella</a:t>
            </a:r>
            <a:endParaRPr lang="en-US" sz="3300" dirty="0"/>
          </a:p>
          <a:p>
            <a:pPr marL="0" indent="0">
              <a:buNone/>
            </a:pPr>
            <a:endParaRPr lang="en-US" sz="2400" u="sng" dirty="0"/>
          </a:p>
        </p:txBody>
      </p:sp>
      <p:pic>
        <p:nvPicPr>
          <p:cNvPr id="5" name="Picture 4" descr="matching_vector3">
            <a:extLst>
              <a:ext uri="{FF2B5EF4-FFF2-40B4-BE49-F238E27FC236}">
                <a16:creationId xmlns:a16="http://schemas.microsoft.com/office/drawing/2014/main" id="{2CE4E4EC-312F-F1A6-061D-0378E5C168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196862" y="2602522"/>
            <a:ext cx="7432429" cy="4255477"/>
          </a:xfrm>
          <a:prstGeom prst="rect">
            <a:avLst/>
          </a:prstGeom>
          <a:noFill/>
        </p:spPr>
      </p:pic>
    </p:spTree>
    <p:extLst>
      <p:ext uri="{BB962C8B-B14F-4D97-AF65-F5344CB8AC3E}">
        <p14:creationId xmlns:p14="http://schemas.microsoft.com/office/powerpoint/2010/main" val="1259648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D4FF8-8ABF-094A-6F89-9969E3434A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87A509-7EA3-05A9-5D4E-EDEE8391F909}"/>
              </a:ext>
            </a:extLst>
          </p:cNvPr>
          <p:cNvSpPr>
            <a:spLocks noGrp="1"/>
          </p:cNvSpPr>
          <p:nvPr>
            <p:ph type="title"/>
          </p:nvPr>
        </p:nvSpPr>
        <p:spPr>
          <a:xfrm>
            <a:off x="1" y="2"/>
            <a:ext cx="12191999" cy="759654"/>
          </a:xfrm>
          <a:solidFill>
            <a:schemeClr val="tx1"/>
          </a:solidFill>
        </p:spPr>
        <p:txBody>
          <a:bodyPr>
            <a:normAutofit fontScale="90000"/>
          </a:bodyPr>
          <a:lstStyle/>
          <a:p>
            <a:pPr>
              <a:defRPr/>
            </a:pPr>
            <a:r>
              <a:rPr lang="en-US" sz="5400" dirty="0">
                <a:solidFill>
                  <a:srgbClr val="FFFF00"/>
                </a:solidFill>
              </a:rPr>
              <a:t> 		</a:t>
            </a:r>
            <a:r>
              <a:rPr lang="en-US" sz="3600" b="1" dirty="0">
                <a:solidFill>
                  <a:srgbClr val="FFFF00"/>
                </a:solidFill>
              </a:rPr>
              <a:t>comparison between biometric</a:t>
            </a:r>
            <a:endParaRPr lang="en-US" sz="3600" dirty="0">
              <a:solidFill>
                <a:srgbClr val="FFFF00"/>
              </a:solidFill>
            </a:endParaRPr>
          </a:p>
        </p:txBody>
      </p:sp>
      <p:graphicFrame>
        <p:nvGraphicFramePr>
          <p:cNvPr id="4" name="Content Placeholder 3">
            <a:extLst>
              <a:ext uri="{FF2B5EF4-FFF2-40B4-BE49-F238E27FC236}">
                <a16:creationId xmlns:a16="http://schemas.microsoft.com/office/drawing/2014/main" id="{D79372EA-CD6F-0A56-A5DE-52D543783144}"/>
              </a:ext>
            </a:extLst>
          </p:cNvPr>
          <p:cNvGraphicFramePr>
            <a:graphicFrameLocks noGrp="1"/>
          </p:cNvGraphicFramePr>
          <p:nvPr>
            <p:ph idx="1"/>
            <p:extLst>
              <p:ext uri="{D42A27DB-BD31-4B8C-83A1-F6EECF244321}">
                <p14:modId xmlns:p14="http://schemas.microsoft.com/office/powerpoint/2010/main" val="3702087256"/>
              </p:ext>
            </p:extLst>
          </p:nvPr>
        </p:nvGraphicFramePr>
        <p:xfrm>
          <a:off x="0" y="675766"/>
          <a:ext cx="12191996" cy="6182234"/>
        </p:xfrm>
        <a:graphic>
          <a:graphicData uri="http://schemas.openxmlformats.org/drawingml/2006/table">
            <a:tbl>
              <a:tblPr firstRow="1" bandRow="1">
                <a:tableStyleId>{5C22544A-7EE6-4342-B048-85BDC9FD1C3A}</a:tableStyleId>
              </a:tblPr>
              <a:tblGrid>
                <a:gridCol w="3047999">
                  <a:extLst>
                    <a:ext uri="{9D8B030D-6E8A-4147-A177-3AD203B41FA5}">
                      <a16:colId xmlns:a16="http://schemas.microsoft.com/office/drawing/2014/main" val="1904521876"/>
                    </a:ext>
                  </a:extLst>
                </a:gridCol>
                <a:gridCol w="3047999">
                  <a:extLst>
                    <a:ext uri="{9D8B030D-6E8A-4147-A177-3AD203B41FA5}">
                      <a16:colId xmlns:a16="http://schemas.microsoft.com/office/drawing/2014/main" val="1697881513"/>
                    </a:ext>
                  </a:extLst>
                </a:gridCol>
                <a:gridCol w="3047999">
                  <a:extLst>
                    <a:ext uri="{9D8B030D-6E8A-4147-A177-3AD203B41FA5}">
                      <a16:colId xmlns:a16="http://schemas.microsoft.com/office/drawing/2014/main" val="90273149"/>
                    </a:ext>
                  </a:extLst>
                </a:gridCol>
                <a:gridCol w="3047999">
                  <a:extLst>
                    <a:ext uri="{9D8B030D-6E8A-4147-A177-3AD203B41FA5}">
                      <a16:colId xmlns:a16="http://schemas.microsoft.com/office/drawing/2014/main" val="3593895264"/>
                    </a:ext>
                  </a:extLst>
                </a:gridCol>
              </a:tblGrid>
              <a:tr h="871133">
                <a:tc>
                  <a:txBody>
                    <a:bodyPr/>
                    <a:lstStyle/>
                    <a:p>
                      <a:r>
                        <a:rPr lang="en-US" sz="2400" dirty="0">
                          <a:latin typeface="Times New Roman" panose="02020603050405020304" pitchFamily="18" charset="0"/>
                          <a:cs typeface="Times New Roman" panose="02020603050405020304" pitchFamily="18" charset="0"/>
                        </a:rPr>
                        <a:t>BIOMETRIC TYPE </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ACCURACY </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EASE OF USE</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USER ACCEPTANCE </a:t>
                      </a:r>
                      <a:endParaRPr lang="en-KE"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863861938"/>
                  </a:ext>
                </a:extLst>
              </a:tr>
              <a:tr h="871133">
                <a:tc>
                  <a:txBody>
                    <a:bodyPr/>
                    <a:lstStyle/>
                    <a:p>
                      <a:r>
                        <a:rPr lang="en-US" sz="2400" dirty="0">
                          <a:latin typeface="Times New Roman" panose="02020603050405020304" pitchFamily="18" charset="0"/>
                          <a:cs typeface="Times New Roman" panose="02020603050405020304" pitchFamily="18" charset="0"/>
                        </a:rPr>
                        <a:t>Fingerprint </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High</a:t>
                      </a:r>
                      <a:endParaRPr lang="en-KE" sz="24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Medium </a:t>
                      </a:r>
                      <a:endParaRPr lang="en-KE" sz="2400" dirty="0">
                        <a:latin typeface="Times New Roman" panose="02020603050405020304" pitchFamily="18" charset="0"/>
                        <a:cs typeface="Times New Roman" panose="02020603050405020304" pitchFamily="18" charset="0"/>
                      </a:endParaRPr>
                    </a:p>
                    <a:p>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Low</a:t>
                      </a:r>
                      <a:endParaRPr lang="en-KE"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4097083315"/>
                  </a:ext>
                </a:extLst>
              </a:tr>
              <a:tr h="871133">
                <a:tc>
                  <a:txBody>
                    <a:bodyPr/>
                    <a:lstStyle/>
                    <a:p>
                      <a:r>
                        <a:rPr lang="en-US" sz="2400" dirty="0">
                          <a:latin typeface="Times New Roman" panose="02020603050405020304" pitchFamily="18" charset="0"/>
                          <a:cs typeface="Times New Roman" panose="02020603050405020304" pitchFamily="18" charset="0"/>
                        </a:rPr>
                        <a:t>Hand Geometry </a:t>
                      </a:r>
                      <a:endParaRPr lang="en-KE" sz="24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Medium </a:t>
                      </a:r>
                      <a:endParaRPr lang="en-KE" sz="2400" dirty="0">
                        <a:latin typeface="Times New Roman" panose="02020603050405020304" pitchFamily="18" charset="0"/>
                        <a:cs typeface="Times New Roman" panose="02020603050405020304" pitchFamily="18" charset="0"/>
                      </a:endParaRPr>
                    </a:p>
                    <a:p>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High</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Medium </a:t>
                      </a:r>
                      <a:endParaRPr lang="en-KE"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409632486"/>
                  </a:ext>
                </a:extLst>
              </a:tr>
              <a:tr h="871133">
                <a:tc>
                  <a:txBody>
                    <a:bodyPr/>
                    <a:lstStyle/>
                    <a:p>
                      <a:r>
                        <a:rPr lang="en-US" sz="2400" dirty="0">
                          <a:latin typeface="Times New Roman" panose="02020603050405020304" pitchFamily="18" charset="0"/>
                          <a:cs typeface="Times New Roman" panose="02020603050405020304" pitchFamily="18" charset="0"/>
                        </a:rPr>
                        <a:t>Voice </a:t>
                      </a:r>
                      <a:endParaRPr lang="en-KE" sz="24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Medium </a:t>
                      </a:r>
                      <a:endParaRPr lang="en-KE" sz="2400" dirty="0">
                        <a:latin typeface="Times New Roman" panose="02020603050405020304" pitchFamily="18" charset="0"/>
                        <a:cs typeface="Times New Roman" panose="02020603050405020304" pitchFamily="18" charset="0"/>
                      </a:endParaRPr>
                    </a:p>
                    <a:p>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High</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High </a:t>
                      </a:r>
                      <a:endParaRPr lang="en-KE"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465073682"/>
                  </a:ext>
                </a:extLst>
              </a:tr>
              <a:tr h="477718">
                <a:tc>
                  <a:txBody>
                    <a:bodyPr/>
                    <a:lstStyle/>
                    <a:p>
                      <a:r>
                        <a:rPr lang="en-US" sz="2400" dirty="0">
                          <a:latin typeface="Times New Roman" panose="02020603050405020304" pitchFamily="18" charset="0"/>
                          <a:cs typeface="Times New Roman" panose="02020603050405020304" pitchFamily="18" charset="0"/>
                        </a:rPr>
                        <a:t>Retina</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High</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Low</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Low</a:t>
                      </a:r>
                      <a:endParaRPr lang="en-KE"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908032079"/>
                  </a:ext>
                </a:extLst>
              </a:tr>
              <a:tr h="871133">
                <a:tc>
                  <a:txBody>
                    <a:bodyPr/>
                    <a:lstStyle/>
                    <a:p>
                      <a:r>
                        <a:rPr lang="en-US" sz="2400" dirty="0">
                          <a:latin typeface="Times New Roman" panose="02020603050405020304" pitchFamily="18" charset="0"/>
                          <a:cs typeface="Times New Roman" panose="02020603050405020304" pitchFamily="18" charset="0"/>
                        </a:rPr>
                        <a:t>Iris</a:t>
                      </a:r>
                      <a:endParaRPr lang="en-KE" sz="24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Medium </a:t>
                      </a:r>
                      <a:endParaRPr lang="en-KE" sz="2400" dirty="0">
                        <a:latin typeface="Times New Roman" panose="02020603050405020304" pitchFamily="18" charset="0"/>
                        <a:cs typeface="Times New Roman" panose="02020603050405020304" pitchFamily="18" charset="0"/>
                      </a:endParaRPr>
                    </a:p>
                    <a:p>
                      <a:endParaRPr lang="en-KE" sz="24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Medium </a:t>
                      </a:r>
                      <a:endParaRPr lang="en-KE" sz="2400" dirty="0">
                        <a:latin typeface="Times New Roman" panose="02020603050405020304" pitchFamily="18" charset="0"/>
                        <a:cs typeface="Times New Roman" panose="02020603050405020304" pitchFamily="18" charset="0"/>
                      </a:endParaRPr>
                    </a:p>
                    <a:p>
                      <a:endParaRPr lang="en-KE" sz="24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Medium </a:t>
                      </a:r>
                      <a:endParaRPr lang="en-KE" sz="2400" dirty="0">
                        <a:latin typeface="Times New Roman" panose="02020603050405020304" pitchFamily="18" charset="0"/>
                        <a:cs typeface="Times New Roman" panose="02020603050405020304" pitchFamily="18" charset="0"/>
                      </a:endParaRPr>
                    </a:p>
                    <a:p>
                      <a:endParaRPr lang="en-KE"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597012657"/>
                  </a:ext>
                </a:extLst>
              </a:tr>
              <a:tr h="871133">
                <a:tc>
                  <a:txBody>
                    <a:bodyPr/>
                    <a:lstStyle/>
                    <a:p>
                      <a:r>
                        <a:rPr lang="en-US" sz="2400" dirty="0">
                          <a:latin typeface="Times New Roman" panose="02020603050405020304" pitchFamily="18" charset="0"/>
                          <a:cs typeface="Times New Roman" panose="02020603050405020304" pitchFamily="18" charset="0"/>
                        </a:rPr>
                        <a:t>Signature </a:t>
                      </a:r>
                      <a:endParaRPr lang="en-KE" sz="2400" dirty="0">
                        <a:latin typeface="Times New Roman" panose="02020603050405020304" pitchFamily="18" charset="0"/>
                        <a:cs typeface="Times New Roman" panose="02020603050405020304" pitchFamily="18"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Times New Roman" panose="02020603050405020304" pitchFamily="18" charset="0"/>
                          <a:cs typeface="Times New Roman" panose="02020603050405020304" pitchFamily="18" charset="0"/>
                        </a:rPr>
                        <a:t>Medium </a:t>
                      </a:r>
                      <a:endParaRPr lang="en-KE" sz="2400" dirty="0">
                        <a:latin typeface="Times New Roman" panose="02020603050405020304" pitchFamily="18" charset="0"/>
                        <a:cs typeface="Times New Roman" panose="02020603050405020304" pitchFamily="18" charset="0"/>
                      </a:endParaRPr>
                    </a:p>
                    <a:p>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Medium </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High </a:t>
                      </a:r>
                      <a:endParaRPr lang="en-KE"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550341763"/>
                  </a:ext>
                </a:extLst>
              </a:tr>
              <a:tr h="477718">
                <a:tc>
                  <a:txBody>
                    <a:bodyPr/>
                    <a:lstStyle/>
                    <a:p>
                      <a:r>
                        <a:rPr lang="en-US" sz="2400" dirty="0">
                          <a:latin typeface="Times New Roman" panose="02020603050405020304" pitchFamily="18" charset="0"/>
                          <a:cs typeface="Times New Roman" panose="02020603050405020304" pitchFamily="18" charset="0"/>
                        </a:rPr>
                        <a:t>Face </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Low</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High</a:t>
                      </a:r>
                      <a:endParaRPr lang="en-KE" sz="2400" dirty="0">
                        <a:latin typeface="Times New Roman" panose="02020603050405020304" pitchFamily="18" charset="0"/>
                        <a:cs typeface="Times New Roman" panose="02020603050405020304" pitchFamily="18" charset="0"/>
                      </a:endParaRPr>
                    </a:p>
                  </a:txBody>
                  <a:tcPr/>
                </a:tc>
                <a:tc>
                  <a:txBody>
                    <a:bodyPr/>
                    <a:lstStyle/>
                    <a:p>
                      <a:r>
                        <a:rPr lang="en-US" sz="2400" dirty="0">
                          <a:latin typeface="Times New Roman" panose="02020603050405020304" pitchFamily="18" charset="0"/>
                          <a:cs typeface="Times New Roman" panose="02020603050405020304" pitchFamily="18" charset="0"/>
                        </a:rPr>
                        <a:t>High</a:t>
                      </a:r>
                      <a:endParaRPr lang="en-KE"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538703040"/>
                  </a:ext>
                </a:extLst>
              </a:tr>
            </a:tbl>
          </a:graphicData>
        </a:graphic>
      </p:graphicFrame>
    </p:spTree>
    <p:extLst>
      <p:ext uri="{BB962C8B-B14F-4D97-AF65-F5344CB8AC3E}">
        <p14:creationId xmlns:p14="http://schemas.microsoft.com/office/powerpoint/2010/main" val="7271884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9ECBC-10F8-7A6F-98BF-A515EB5ED1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C260E26-658A-E658-CFBB-15B668B4C21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en-US" sz="3600" dirty="0">
                <a:solidFill>
                  <a:srgbClr val="FFFF00"/>
                </a:solidFill>
                <a:latin typeface="Times New Roman" panose="02020603050405020304" pitchFamily="18" charset="0"/>
                <a:cs typeface="Times New Roman" panose="02020603050405020304" pitchFamily="18" charset="0"/>
              </a:rPr>
              <a:t>Performance Evaluation</a:t>
            </a:r>
            <a:endParaRPr lang="en-US" sz="3600" dirty="0">
              <a:solidFill>
                <a:srgbClr val="FFFF00"/>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36960BB-7928-9177-F03D-045021967469}"/>
              </a:ext>
            </a:extLst>
          </p:cNvPr>
          <p:cNvSpPr>
            <a:spLocks noGrp="1"/>
          </p:cNvSpPr>
          <p:nvPr>
            <p:ph idx="1"/>
          </p:nvPr>
        </p:nvSpPr>
        <p:spPr>
          <a:xfrm>
            <a:off x="393895" y="1690689"/>
            <a:ext cx="11240087" cy="4961902"/>
          </a:xfrm>
        </p:spPr>
        <p:txBody>
          <a:bodyPr rtlCol="0">
            <a:normAutofit fontScale="97500" lnSpcReduction="10000"/>
          </a:bodyPr>
          <a:lstStyle/>
          <a:p>
            <a:pPr eaLnBrk="1" hangingPunct="1"/>
            <a:r>
              <a:rPr lang="en-US" altLang="en-US" sz="3300" dirty="0"/>
              <a:t>FAR and FRR stands for false acceptance rate and false rejection rate, respectively. The FAR and FRR are defined as below:</a:t>
            </a:r>
          </a:p>
          <a:p>
            <a:pPr eaLnBrk="1" hangingPunct="1"/>
            <a:endParaRPr lang="en-US" altLang="en-US" sz="3300" dirty="0"/>
          </a:p>
          <a:p>
            <a:pPr eaLnBrk="1" hangingPunct="1"/>
            <a:endParaRPr lang="en-US" altLang="en-US" sz="3300" dirty="0"/>
          </a:p>
          <a:p>
            <a:pPr eaLnBrk="1" hangingPunct="1"/>
            <a:endParaRPr lang="en-US" altLang="en-US" sz="3300" dirty="0"/>
          </a:p>
          <a:p>
            <a:pPr eaLnBrk="1" hangingPunct="1"/>
            <a:endParaRPr lang="en-US" altLang="en-US" sz="3300" dirty="0"/>
          </a:p>
          <a:p>
            <a:pPr eaLnBrk="1" hangingPunct="1"/>
            <a:endParaRPr lang="en-US" altLang="en-US" sz="3300" dirty="0"/>
          </a:p>
          <a:p>
            <a:pPr eaLnBrk="1" hangingPunct="1"/>
            <a:endParaRPr lang="en-US" altLang="en-US" sz="3300" dirty="0"/>
          </a:p>
          <a:p>
            <a:pPr eaLnBrk="1" hangingPunct="1"/>
            <a:r>
              <a:rPr lang="en-US" altLang="en-US" sz="3300" dirty="0"/>
              <a:t>Equal error rate (EER)  where FAR = FRR.</a:t>
            </a:r>
          </a:p>
          <a:p>
            <a:pPr eaLnBrk="1" hangingPunct="1"/>
            <a:endParaRPr lang="en-US" altLang="en-US" sz="3300" dirty="0"/>
          </a:p>
          <a:p>
            <a:pPr marL="0" indent="0">
              <a:buNone/>
            </a:pPr>
            <a:endParaRPr lang="en-US" sz="2400" dirty="0"/>
          </a:p>
        </p:txBody>
      </p:sp>
      <p:pic>
        <p:nvPicPr>
          <p:cNvPr id="4" name="Picture 4">
            <a:extLst>
              <a:ext uri="{FF2B5EF4-FFF2-40B4-BE49-F238E27FC236}">
                <a16:creationId xmlns:a16="http://schemas.microsoft.com/office/drawing/2014/main" id="{3898D8CC-3888-9E84-0A26-890684EB24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2523" y="2857499"/>
            <a:ext cx="6470040" cy="25726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00377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E00C8-5168-89C4-71CD-83242FC9F2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7D04C8-FF69-97BD-92EA-3C21866F4E0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advantages  </a:t>
            </a:r>
            <a:endParaRPr lang="en-US" sz="3600" dirty="0">
              <a:solidFill>
                <a:srgbClr val="FFFF00"/>
              </a:solidFill>
            </a:endParaRPr>
          </a:p>
        </p:txBody>
      </p:sp>
      <p:sp>
        <p:nvSpPr>
          <p:cNvPr id="3" name="Content Placeholder 2">
            <a:extLst>
              <a:ext uri="{FF2B5EF4-FFF2-40B4-BE49-F238E27FC236}">
                <a16:creationId xmlns:a16="http://schemas.microsoft.com/office/drawing/2014/main" id="{710A0560-D67C-8386-8833-850B3B56B34E}"/>
              </a:ext>
            </a:extLst>
          </p:cNvPr>
          <p:cNvSpPr>
            <a:spLocks noGrp="1"/>
          </p:cNvSpPr>
          <p:nvPr>
            <p:ph idx="1"/>
          </p:nvPr>
        </p:nvSpPr>
        <p:spPr>
          <a:xfrm>
            <a:off x="0" y="1690689"/>
            <a:ext cx="12192000" cy="4961902"/>
          </a:xfrm>
        </p:spPr>
        <p:txBody>
          <a:bodyPr rtlCol="0">
            <a:normAutofit fontScale="90000"/>
          </a:bodyPr>
          <a:lstStyle/>
          <a:p>
            <a:pPr algn="just">
              <a:lnSpc>
                <a:spcPct val="107000"/>
              </a:lnSpc>
              <a:spcAft>
                <a:spcPts val="800"/>
              </a:spcAft>
            </a:pPr>
            <a:r>
              <a:rPr lang="en-KE" sz="36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User-Friendly:</a:t>
            </a:r>
          </a:p>
          <a:p>
            <a:pPr algn="just">
              <a:lnSpc>
                <a:spcPct val="107000"/>
              </a:lnSpc>
              <a:spcAft>
                <a:spcPts val="800"/>
              </a:spcAf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Hand geometry readers are easy to use, requiring minimal training. Individuals just place their hand on a surface and wait for the scan to complete.</a:t>
            </a:r>
          </a:p>
          <a:p>
            <a:pPr marL="0" indent="0" algn="just">
              <a:lnSpc>
                <a:spcPct val="107000"/>
              </a:lnSpc>
              <a:spcAft>
                <a:spcPts val="800"/>
              </a:spcAft>
              <a:buNone/>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6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Low Intrusiveness:</a:t>
            </a:r>
          </a:p>
          <a:p>
            <a:pPr algn="just">
              <a:lnSpc>
                <a:spcPct val="107000"/>
              </a:lnSpc>
              <a:spcAft>
                <a:spcPts val="800"/>
              </a:spcAf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Unlike fingerprint or retina scanning, hand geometry is considered less invasive, making it more comfortable for users in some applications.</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886384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840502-1442-1088-AEA8-3FD26A093B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983549-B78C-3492-ABDD-A47D4BCA6F44}"/>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1EE52A48-7D50-1BA8-7109-3AAD287FCF53}"/>
              </a:ext>
            </a:extLst>
          </p:cNvPr>
          <p:cNvSpPr>
            <a:spLocks noGrp="1"/>
          </p:cNvSpPr>
          <p:nvPr>
            <p:ph idx="1"/>
          </p:nvPr>
        </p:nvSpPr>
        <p:spPr>
          <a:xfrm>
            <a:off x="576774" y="1533378"/>
            <a:ext cx="11057207" cy="5119213"/>
          </a:xfrm>
        </p:spPr>
        <p:txBody>
          <a:bodyPr rtlCol="0">
            <a:noAutofit/>
          </a:bodyPr>
          <a:lstStyle/>
          <a:p>
            <a:pPr algn="just">
              <a:lnSpc>
                <a:spcPct val="150000"/>
              </a:lnSpc>
              <a:spcAft>
                <a:spcPts val="800"/>
              </a:spcAft>
            </a:pP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Durability:</a:t>
            </a:r>
            <a:r>
              <a:rPr lang="en-US"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The system is durable and can withstand adverse environmental conditions. It works effectively with hands that may be dirty, greasy, or slightly injured.</a:t>
            </a:r>
          </a:p>
          <a:p>
            <a:pPr algn="just">
              <a:lnSpc>
                <a:spcPct val="150000"/>
              </a:lnSpc>
              <a:spcAft>
                <a:spcPts val="800"/>
              </a:spcAft>
            </a:pP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Stability Over Time</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Hand geometry remains fairly stable over a person's lifetime, with only minor changes as a result of age. This allows the system to remain accurate for long-term use without frequent re-</a:t>
            </a:r>
            <a:r>
              <a:rPr lang="en-KE" sz="2800" kern="100" dirty="0" err="1">
                <a:effectLst/>
                <a:latin typeface="Times New Roman" panose="02020603050405020304" pitchFamily="18" charset="0"/>
                <a:ea typeface="Calibri" panose="020F0502020204030204" pitchFamily="34" charset="0"/>
                <a:cs typeface="Times New Roman" panose="02020603050405020304" pitchFamily="18" charset="0"/>
              </a:rPr>
              <a:t>enrollment</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KE"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Speed:</a:t>
            </a:r>
            <a:r>
              <a:rPr lang="en-US" sz="2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The technology is fast, with verification taking less than one second in most systems. </a:t>
            </a:r>
          </a:p>
        </p:txBody>
      </p:sp>
    </p:spTree>
    <p:extLst>
      <p:ext uri="{BB962C8B-B14F-4D97-AF65-F5344CB8AC3E}">
        <p14:creationId xmlns:p14="http://schemas.microsoft.com/office/powerpoint/2010/main" val="39442495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941D9-49D0-06BB-8612-5C32A6EF4D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97B413-FE59-41EF-3C43-8480BA35675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Disadvantages  </a:t>
            </a:r>
            <a:endParaRPr lang="en-US" sz="3600" dirty="0">
              <a:solidFill>
                <a:srgbClr val="FFFF00"/>
              </a:solidFill>
            </a:endParaRPr>
          </a:p>
        </p:txBody>
      </p:sp>
      <p:sp>
        <p:nvSpPr>
          <p:cNvPr id="3" name="Content Placeholder 2">
            <a:extLst>
              <a:ext uri="{FF2B5EF4-FFF2-40B4-BE49-F238E27FC236}">
                <a16:creationId xmlns:a16="http://schemas.microsoft.com/office/drawing/2014/main" id="{05D2CAAC-402C-B953-A730-42328F5D4973}"/>
              </a:ext>
            </a:extLst>
          </p:cNvPr>
          <p:cNvSpPr>
            <a:spLocks noGrp="1"/>
          </p:cNvSpPr>
          <p:nvPr>
            <p:ph idx="1"/>
          </p:nvPr>
        </p:nvSpPr>
        <p:spPr>
          <a:xfrm>
            <a:off x="211015" y="1690689"/>
            <a:ext cx="11422967" cy="4961902"/>
          </a:xfrm>
        </p:spPr>
        <p:txBody>
          <a:bodyPr rtlCol="0">
            <a:normAutofit fontScale="97500" lnSpcReduction="10000"/>
          </a:bodyPr>
          <a:lstStyle/>
          <a:p>
            <a:pPr algn="just">
              <a:lnSpc>
                <a:spcPct val="107000"/>
              </a:lnSpc>
              <a:spcAft>
                <a:spcPts val="800"/>
              </a:spcAft>
            </a:pPr>
            <a:r>
              <a:rPr lang="en-KE" sz="3300"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Lower Uniqueness:</a:t>
            </a:r>
          </a:p>
          <a:p>
            <a:pPr algn="just">
              <a:lnSpc>
                <a:spcPct val="107000"/>
              </a:lnSpc>
              <a:spcAft>
                <a:spcPts val="800"/>
              </a:spcAf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Hand geometry is not as distinctive as other biometric methods, like fingerprints or iris scans. This makes it less suitable for applications where high accuracy and uniqueness are critical.</a:t>
            </a:r>
          </a:p>
          <a:p>
            <a:pPr marL="0" indent="0" algn="just">
              <a:lnSpc>
                <a:spcPct val="107000"/>
              </a:lnSpc>
              <a:spcAft>
                <a:spcPts val="800"/>
              </a:spcAft>
              <a:buNone/>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Size and Bulk:</a:t>
            </a:r>
          </a:p>
          <a:p>
            <a:pPr algn="just">
              <a:lnSpc>
                <a:spcPct val="107000"/>
              </a:lnSpc>
              <a:spcAft>
                <a:spcPts val="800"/>
              </a:spcAft>
            </a:pP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Hand geometry scanners are often larger and bulkier than fingerprint readers, making them less portable and harder to integrate into small devices.</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207359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CB1D4-0088-88C7-7839-8C1DDC9B732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5420F1-E576-A04B-8B8F-47C7ADF3F8E4}"/>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Cont..  </a:t>
            </a:r>
            <a:endParaRPr lang="en-US" sz="3600" dirty="0">
              <a:solidFill>
                <a:srgbClr val="FFFF00"/>
              </a:solidFill>
            </a:endParaRPr>
          </a:p>
        </p:txBody>
      </p:sp>
      <p:sp>
        <p:nvSpPr>
          <p:cNvPr id="3" name="Content Placeholder 2">
            <a:extLst>
              <a:ext uri="{FF2B5EF4-FFF2-40B4-BE49-F238E27FC236}">
                <a16:creationId xmlns:a16="http://schemas.microsoft.com/office/drawing/2014/main" id="{06D95FA0-DBA5-4F16-83BD-B848CCA15B20}"/>
              </a:ext>
            </a:extLst>
          </p:cNvPr>
          <p:cNvSpPr>
            <a:spLocks noGrp="1"/>
          </p:cNvSpPr>
          <p:nvPr>
            <p:ph idx="1"/>
          </p:nvPr>
        </p:nvSpPr>
        <p:spPr>
          <a:xfrm>
            <a:off x="562708" y="1690689"/>
            <a:ext cx="11071274" cy="4961902"/>
          </a:xfrm>
        </p:spPr>
        <p:txBody>
          <a:bodyPr rtlCol="0">
            <a:normAutofit fontScale="90000" lnSpcReduction="10000"/>
          </a:bodyPr>
          <a:lstStyle/>
          <a:p>
            <a:pPr marL="0" indent="0" algn="just">
              <a:lnSpc>
                <a:spcPct val="150000"/>
              </a:lnSpc>
              <a:spcAft>
                <a:spcPts val="800"/>
              </a:spcAft>
              <a:buNone/>
            </a:pPr>
            <a:r>
              <a:rPr lang="en-KE" sz="18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Hand-Related Issues:</a:t>
            </a:r>
          </a:p>
          <a:p>
            <a:pPr algn="just">
              <a:lnSpc>
                <a:spcPct val="150000"/>
              </a:lnSpc>
              <a:spcAft>
                <a:spcPts val="800"/>
              </a:spcAf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Some users may have difficulties if they have hand injuries, deformities, or are missing fingers, which could affect the system's accuracy.</a:t>
            </a:r>
          </a:p>
          <a:p>
            <a:pPr algn="just">
              <a:lnSpc>
                <a:spcPct val="150000"/>
              </a:lnSpc>
              <a:spcAft>
                <a:spcPts val="800"/>
              </a:spcAft>
            </a:pP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Limited Use for Large-Scale Identification:</a:t>
            </a:r>
          </a:p>
          <a:p>
            <a:pPr algn="just">
              <a:lnSpc>
                <a:spcPct val="150000"/>
              </a:lnSpc>
              <a:spcAft>
                <a:spcPts val="800"/>
              </a:spcAft>
            </a:pP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Hand geometry is better suited for verification (one-to-one comparison) rather than identification (one-to-many), due to its limited uniqueness compared to other biometric technologies.</a:t>
            </a:r>
          </a:p>
          <a:p>
            <a:pPr algn="just">
              <a:lnSpc>
                <a:spcPct val="150000"/>
              </a:lnSpc>
              <a:spcAft>
                <a:spcPts val="800"/>
              </a:spcAft>
            </a:pPr>
            <a:endParaRPr lang="en-KE" sz="29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995050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07DC0-EAB4-ACD9-69A5-C513E62809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CB6BB0-3BEC-8ADA-1CC5-E805A06EAAC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challenges&amp; Concerns  </a:t>
            </a:r>
            <a:endParaRPr lang="en-US" sz="3600" dirty="0">
              <a:solidFill>
                <a:srgbClr val="FFFF00"/>
              </a:solidFill>
            </a:endParaRPr>
          </a:p>
        </p:txBody>
      </p:sp>
      <p:sp>
        <p:nvSpPr>
          <p:cNvPr id="3" name="Content Placeholder 2">
            <a:extLst>
              <a:ext uri="{FF2B5EF4-FFF2-40B4-BE49-F238E27FC236}">
                <a16:creationId xmlns:a16="http://schemas.microsoft.com/office/drawing/2014/main" id="{2E369CD7-2578-7B59-AA89-5B8CCA3597BD}"/>
              </a:ext>
            </a:extLst>
          </p:cNvPr>
          <p:cNvSpPr>
            <a:spLocks noGrp="1"/>
          </p:cNvSpPr>
          <p:nvPr>
            <p:ph idx="1"/>
          </p:nvPr>
        </p:nvSpPr>
        <p:spPr>
          <a:xfrm>
            <a:off x="239151" y="1690689"/>
            <a:ext cx="11816861" cy="4961902"/>
          </a:xfrm>
        </p:spPr>
        <p:txBody>
          <a:bodyPr rtlCol="0">
            <a:normAutofit fontScale="97500"/>
          </a:bodyPr>
          <a:lstStyle/>
          <a:p>
            <a:pPr algn="just">
              <a:lnSpc>
                <a:spcPct val="107000"/>
              </a:lnSpc>
              <a:spcAft>
                <a:spcPts val="800"/>
              </a:spcAft>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Inflexibility in Positioning:</a:t>
            </a:r>
            <a:r>
              <a:rPr lang="en-US" sz="2900"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Users need to position their hands correctly each time they interact with the scanner. Improper placement can lead to false rejections.</a:t>
            </a:r>
          </a:p>
          <a:p>
            <a:pPr algn="just">
              <a:lnSpc>
                <a:spcPct val="107000"/>
              </a:lnSpc>
              <a:spcAft>
                <a:spcPts val="800"/>
              </a:spcAft>
            </a:pP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Changes in Hand Size:</a:t>
            </a:r>
            <a:r>
              <a:rPr lang="en-US" sz="2900" kern="100" dirty="0">
                <a:solidFill>
                  <a:srgbClr val="FF0000"/>
                </a:solidFill>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Weight fluctuations, swelling (e.g., due to injury or health conditions), and temporary hand deformities can affect the measurements and might require re-</a:t>
            </a:r>
            <a:r>
              <a:rPr lang="en-KE" sz="2900" kern="100" dirty="0" err="1">
                <a:effectLst/>
                <a:latin typeface="Times New Roman" panose="02020603050405020304" pitchFamily="18" charset="0"/>
                <a:ea typeface="Calibri" panose="020F0502020204030204" pitchFamily="34" charset="0"/>
                <a:cs typeface="Times New Roman" panose="02020603050405020304" pitchFamily="18" charset="0"/>
              </a:rPr>
              <a:t>enrollment</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7000"/>
              </a:lnSpc>
              <a:spcAft>
                <a:spcPts val="800"/>
              </a:spcAft>
            </a:pPr>
            <a:r>
              <a:rPr lang="en-KE" sz="29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Technology Obsolescence</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900" kern="100" dirty="0">
                <a:latin typeface="Times New Roman" panose="02020603050405020304" pitchFamily="18" charset="0"/>
                <a:ea typeface="Calibri" panose="020F0502020204030204" pitchFamily="34" charset="0"/>
                <a:cs typeface="Times New Roman" panose="02020603050405020304" pitchFamily="18" charset="0"/>
              </a:rPr>
              <a:t> </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As more advanced biometric technologies like facial recognition and iris scanning become prevalent, hand geometry systems may face declining usage due to their relatively lower accuracy.</a:t>
            </a:r>
          </a:p>
          <a:p>
            <a:pPr marL="0" indent="0" algn="just">
              <a:lnSpc>
                <a:spcPct val="107000"/>
              </a:lnSpc>
              <a:spcAft>
                <a:spcPts val="800"/>
              </a:spcAft>
              <a:buNone/>
            </a:pPr>
            <a:endParaRPr lang="en-KE" sz="29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310769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AEF1F-CBA2-2AC1-1378-65BED5AB94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95322B-2C90-E320-A69F-D54B9A1A74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Application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5DB7DC8B-31AA-795D-0B3E-C2B2E04F9631}"/>
              </a:ext>
            </a:extLst>
          </p:cNvPr>
          <p:cNvSpPr>
            <a:spLocks noGrp="1"/>
          </p:cNvSpPr>
          <p:nvPr>
            <p:ph idx="1"/>
          </p:nvPr>
        </p:nvSpPr>
        <p:spPr>
          <a:xfrm>
            <a:off x="422031" y="1707323"/>
            <a:ext cx="11591778" cy="5167310"/>
          </a:xfrm>
        </p:spPr>
        <p:txBody>
          <a:bodyPr rtlCol="0">
            <a:noAutofit/>
          </a:bodyPr>
          <a:lstStyle/>
          <a:p>
            <a:pPr algn="just">
              <a:lnSpc>
                <a:spcPct val="107000"/>
              </a:lnSpc>
              <a:spcAft>
                <a:spcPts val="800"/>
              </a:spcAft>
              <a:buFont typeface="Arial" panose="020B0604020202020204" pitchFamily="34" charset="0"/>
              <a:buChar char="•"/>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Access Control:</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Hand geometry systems are often used in </a:t>
            </a: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physical access control</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environments, such as securing entry points to buildings or restricted areas. </a:t>
            </a:r>
            <a:endParaRPr lang="en-US"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buFont typeface="Arial" panose="020B0604020202020204" pitchFamily="34" charset="0"/>
              <a:buChar char="•"/>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Time and Attendance Systems: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In many organizations, hand geometry is used for tracking </a:t>
            </a: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employee attendance</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32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buFont typeface="Arial" panose="020B0604020202020204" pitchFamily="34" charset="0"/>
              <a:buChar char="•"/>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Airport Security:</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Hand geometry recognition has been implemented in some </a:t>
            </a: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airport security systems</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5882002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36858D-79FF-4A6F-6589-9F3E2E5D8D5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F2B0DAC-D0AC-BEDB-E208-1010E685A90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36D64D3A-313E-3333-AF5E-A08A6D5308F5}"/>
              </a:ext>
            </a:extLst>
          </p:cNvPr>
          <p:cNvSpPr>
            <a:spLocks noGrp="1"/>
          </p:cNvSpPr>
          <p:nvPr>
            <p:ph idx="1"/>
          </p:nvPr>
        </p:nvSpPr>
        <p:spPr>
          <a:xfrm>
            <a:off x="0" y="1690689"/>
            <a:ext cx="12192000" cy="4961902"/>
          </a:xfrm>
        </p:spPr>
        <p:txBody>
          <a:bodyPr rtlCol="0">
            <a:noAutofit/>
          </a:bodyPr>
          <a:lstStyle/>
          <a:p>
            <a:pPr algn="just">
              <a:lnSpc>
                <a:spcPct val="150000"/>
              </a:lnSpc>
              <a:spcAft>
                <a:spcPts val="800"/>
              </a:spcAft>
              <a:buFont typeface="Arial" panose="020B0604020202020204" pitchFamily="34" charset="0"/>
              <a:buChar char="•"/>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Healthcare Industry:</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Hospitals and healthcare facilities use hand geometry for </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staff verification</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and </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patient identification</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buFont typeface="Arial" panose="020B0604020202020204" pitchFamily="34" charset="0"/>
              <a:buChar char="•"/>
            </a:pP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Educational Institutions:</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Some universities and schools use hand geometry for </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student attendance</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tracking and access to </a:t>
            </a:r>
            <a:r>
              <a:rPr lang="en-KE" sz="2800" b="1" kern="100" dirty="0">
                <a:effectLst/>
                <a:latin typeface="Times New Roman" panose="02020603050405020304" pitchFamily="18" charset="0"/>
                <a:ea typeface="Calibri" panose="020F0502020204030204" pitchFamily="34" charset="0"/>
                <a:cs typeface="Times New Roman" panose="02020603050405020304" pitchFamily="18" charset="0"/>
              </a:rPr>
              <a:t>facilities</a:t>
            </a:r>
            <a:r>
              <a:rPr lang="en-KE" sz="2800" kern="100" dirty="0">
                <a:effectLst/>
                <a:latin typeface="Times New Roman" panose="02020603050405020304" pitchFamily="18" charset="0"/>
                <a:ea typeface="Calibri" panose="020F0502020204030204" pitchFamily="34" charset="0"/>
                <a:cs typeface="Times New Roman" panose="02020603050405020304" pitchFamily="18" charset="0"/>
              </a:rPr>
              <a:t> such as libraries or examination halls. It ensures secure and accurate verification while maintaining convenience.</a:t>
            </a:r>
          </a:p>
        </p:txBody>
      </p:sp>
    </p:spTree>
    <p:extLst>
      <p:ext uri="{BB962C8B-B14F-4D97-AF65-F5344CB8AC3E}">
        <p14:creationId xmlns:p14="http://schemas.microsoft.com/office/powerpoint/2010/main" val="14832116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C0E7D-CE63-C58F-CD8D-951890AFAD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6196EE-FC0B-3799-DE8E-793CE2045F7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Review questions </a:t>
            </a:r>
            <a:endParaRPr lang="en-US" sz="3600" dirty="0">
              <a:solidFill>
                <a:srgbClr val="FFFF00"/>
              </a:solidFill>
            </a:endParaRPr>
          </a:p>
        </p:txBody>
      </p:sp>
      <p:sp>
        <p:nvSpPr>
          <p:cNvPr id="3" name="Content Placeholder 2">
            <a:extLst>
              <a:ext uri="{FF2B5EF4-FFF2-40B4-BE49-F238E27FC236}">
                <a16:creationId xmlns:a16="http://schemas.microsoft.com/office/drawing/2014/main" id="{F0E959BD-E9BF-6F54-E91D-742380720511}"/>
              </a:ext>
            </a:extLst>
          </p:cNvPr>
          <p:cNvSpPr>
            <a:spLocks noGrp="1"/>
          </p:cNvSpPr>
          <p:nvPr>
            <p:ph idx="1"/>
          </p:nvPr>
        </p:nvSpPr>
        <p:spPr>
          <a:xfrm>
            <a:off x="562708" y="1690689"/>
            <a:ext cx="11071274" cy="4961902"/>
          </a:xfrm>
        </p:spPr>
        <p:txBody>
          <a:bodyPr rtlCol="0">
            <a:normAutofit fontScale="97500"/>
          </a:bodyPr>
          <a:lstStyle/>
          <a:p>
            <a:pPr marL="457200" indent="-457200" algn="just" eaLnBrk="1" fontAlgn="auto" hangingPunct="1">
              <a:lnSpc>
                <a:spcPct val="150000"/>
              </a:lnSpc>
              <a:buFont typeface="+mj-lt"/>
              <a:buAutoNum type="arabicPeriod"/>
              <a:defRPr/>
            </a:pPr>
            <a:r>
              <a:rPr lang="en-US" altLang="en-US" sz="2900" dirty="0">
                <a:latin typeface="Times New Roman" panose="02020603050405020304" pitchFamily="18" charset="0"/>
                <a:cs typeface="Times New Roman" panose="02020603050405020304" pitchFamily="18" charset="0"/>
              </a:rPr>
              <a:t>Where can you use hand geometry . Give a reason for  each place you identify</a:t>
            </a:r>
          </a:p>
          <a:p>
            <a:pPr marL="457200" indent="-457200" algn="just" eaLnBrk="1" fontAlgn="auto" hangingPunct="1">
              <a:lnSpc>
                <a:spcPct val="150000"/>
              </a:lnSpc>
              <a:buFont typeface="+mj-lt"/>
              <a:buAutoNum type="arabicPeriod"/>
              <a:defRPr/>
            </a:pPr>
            <a:r>
              <a:rPr lang="en-US" altLang="en-US" sz="2900" dirty="0">
                <a:latin typeface="Times New Roman" panose="02020603050405020304" pitchFamily="18" charset="0"/>
                <a:cs typeface="Times New Roman" panose="02020603050405020304" pitchFamily="18" charset="0"/>
              </a:rPr>
              <a:t>State three advantage of hand geometry</a:t>
            </a:r>
          </a:p>
          <a:p>
            <a:pPr marL="457200" indent="-457200" algn="just" eaLnBrk="1" fontAlgn="auto" hangingPunct="1">
              <a:lnSpc>
                <a:spcPct val="150000"/>
              </a:lnSpc>
              <a:buFont typeface="+mj-lt"/>
              <a:buAutoNum type="arabicPeriod"/>
              <a:defRPr/>
            </a:pPr>
            <a:r>
              <a:rPr lang="en-US" altLang="en-US" sz="2900" dirty="0">
                <a:latin typeface="Times New Roman" panose="02020603050405020304" pitchFamily="18" charset="0"/>
                <a:cs typeface="Times New Roman" panose="02020603050405020304" pitchFamily="18" charset="0"/>
              </a:rPr>
              <a:t>State three disadvantage of hand geometry</a:t>
            </a:r>
          </a:p>
          <a:p>
            <a:pPr marL="457200" indent="-457200" algn="just" eaLnBrk="1" fontAlgn="auto" hangingPunct="1">
              <a:lnSpc>
                <a:spcPct val="150000"/>
              </a:lnSpc>
              <a:buFont typeface="+mj-lt"/>
              <a:buAutoNum type="arabicPeriod"/>
              <a:defRPr/>
            </a:pPr>
            <a:r>
              <a:rPr lang="en-US" altLang="en-US" sz="2900" dirty="0">
                <a:latin typeface="Times New Roman" panose="02020603050405020304" pitchFamily="18" charset="0"/>
                <a:cs typeface="Times New Roman" panose="02020603050405020304" pitchFamily="18" charset="0"/>
              </a:rPr>
              <a:t>Compare hand geometry to Face recognition</a:t>
            </a:r>
          </a:p>
          <a:p>
            <a:pPr marL="457200" indent="-457200" algn="just" eaLnBrk="1" fontAlgn="auto" hangingPunct="1">
              <a:lnSpc>
                <a:spcPct val="150000"/>
              </a:lnSpc>
              <a:buFont typeface="+mj-lt"/>
              <a:buAutoNum type="arabicPeriod"/>
              <a:defRPr/>
            </a:pPr>
            <a:r>
              <a:rPr lang="en-US" altLang="en-US" sz="2900" dirty="0">
                <a:latin typeface="Times New Roman" panose="02020603050405020304" pitchFamily="18" charset="0"/>
                <a:cs typeface="Times New Roman" panose="02020603050405020304" pitchFamily="18" charset="0"/>
              </a:rPr>
              <a:t>Differentiate FAR from FRR</a:t>
            </a:r>
          </a:p>
          <a:p>
            <a:pPr marL="457200" indent="-457200" algn="just" eaLnBrk="1" fontAlgn="auto" hangingPunct="1">
              <a:lnSpc>
                <a:spcPct val="150000"/>
              </a:lnSpc>
              <a:buFont typeface="+mj-lt"/>
              <a:buAutoNum type="arabicPeriod"/>
              <a:defRPr/>
            </a:pPr>
            <a:endParaRPr lang="en-US" altLang="en-US" sz="2900" dirty="0">
              <a:latin typeface="Times New Roman" panose="02020603050405020304" pitchFamily="18" charset="0"/>
              <a:cs typeface="Times New Roman" panose="02020603050405020304" pitchFamily="18" charset="0"/>
            </a:endParaRPr>
          </a:p>
          <a:p>
            <a:pPr marL="457200" indent="-457200" eaLnBrk="1" fontAlgn="auto" hangingPunct="1">
              <a:buFont typeface="+mj-lt"/>
              <a:buAutoNum type="arabicPeriod"/>
              <a:defRPr/>
            </a:pPr>
            <a:endParaRPr lang="en-US" altLang="en-US" sz="1800" dirty="0"/>
          </a:p>
          <a:p>
            <a:pPr marL="91440" indent="-91440" eaLnBrk="1" fontAlgn="auto" hangingPunct="1">
              <a:defRPr/>
            </a:pPr>
            <a:endParaRPr lang="en-US" altLang="en-US" sz="1800" dirty="0"/>
          </a:p>
        </p:txBody>
      </p:sp>
    </p:spTree>
    <p:extLst>
      <p:ext uri="{BB962C8B-B14F-4D97-AF65-F5344CB8AC3E}">
        <p14:creationId xmlns:p14="http://schemas.microsoft.com/office/powerpoint/2010/main" val="29434062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79B2D8-BAE8-F469-24CF-4B2BBC52BB0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E44F6FE-02AD-DB00-1374-269F909B930D}"/>
              </a:ext>
            </a:extLst>
          </p:cNvPr>
          <p:cNvSpPr>
            <a:spLocks noGrp="1"/>
          </p:cNvSpPr>
          <p:nvPr>
            <p:ph type="title"/>
          </p:nvPr>
        </p:nvSpPr>
        <p:spPr>
          <a:xfrm>
            <a:off x="1" y="1"/>
            <a:ext cx="12191999" cy="1195753"/>
          </a:xfrm>
          <a:solidFill>
            <a:schemeClr val="tx1"/>
          </a:solidFill>
        </p:spPr>
        <p:txBody>
          <a:bodyPr>
            <a:normAutofit/>
          </a:bodyPr>
          <a:lstStyle/>
          <a:p>
            <a:pPr>
              <a:defRPr/>
            </a:pPr>
            <a:r>
              <a:rPr lang="en-US" sz="5400" dirty="0">
                <a:solidFill>
                  <a:srgbClr val="FFFF00"/>
                </a:solidFill>
              </a:rPr>
              <a:t> 	references  </a:t>
            </a:r>
            <a:endParaRPr lang="en-US" sz="3600" dirty="0">
              <a:solidFill>
                <a:srgbClr val="FFFF00"/>
              </a:solidFill>
            </a:endParaRPr>
          </a:p>
        </p:txBody>
      </p:sp>
      <p:sp>
        <p:nvSpPr>
          <p:cNvPr id="3" name="Content Placeholder 2">
            <a:extLst>
              <a:ext uri="{FF2B5EF4-FFF2-40B4-BE49-F238E27FC236}">
                <a16:creationId xmlns:a16="http://schemas.microsoft.com/office/drawing/2014/main" id="{D62CE364-4A1E-A028-DBDA-BD4E810C9591}"/>
              </a:ext>
            </a:extLst>
          </p:cNvPr>
          <p:cNvSpPr>
            <a:spLocks noGrp="1"/>
          </p:cNvSpPr>
          <p:nvPr>
            <p:ph idx="1"/>
          </p:nvPr>
        </p:nvSpPr>
        <p:spPr>
          <a:xfrm>
            <a:off x="295422" y="1195755"/>
            <a:ext cx="11338560" cy="5662246"/>
          </a:xfrm>
        </p:spPr>
        <p:txBody>
          <a:bodyPr rtlCol="0">
            <a:normAutofit fontScale="67500" lnSpcReduction="20000"/>
          </a:bodyPr>
          <a:lstStyle/>
          <a:p>
            <a:pPr marL="457200" indent="-457200" algn="just" eaLnBrk="1" fontAlgn="auto" hangingPunct="1">
              <a:lnSpc>
                <a:spcPct val="170000"/>
              </a:lnSpc>
              <a:buFont typeface="+mj-lt"/>
              <a:buAutoNum type="arabicPeriod"/>
              <a:defRPr/>
            </a:pPr>
            <a:r>
              <a:rPr lang="en-US" sz="3400" dirty="0">
                <a:latin typeface="Times New Roman" panose="02020603050405020304" pitchFamily="18" charset="0"/>
                <a:cs typeface="Times New Roman" panose="02020603050405020304" pitchFamily="18" charset="0"/>
              </a:rPr>
              <a:t>Singh, A. K., Agrawal, A. K., &amp; Pal, C. B. (2019). Hand geometry verification system: A review. </a:t>
            </a:r>
            <a:r>
              <a:rPr lang="en-US" sz="3400" i="1" dirty="0">
                <a:latin typeface="Times New Roman" panose="02020603050405020304" pitchFamily="18" charset="0"/>
                <a:cs typeface="Times New Roman" panose="02020603050405020304" pitchFamily="18" charset="0"/>
              </a:rPr>
              <a:t>Proceedings of the International Conference on Ultra Modern Telecommunications &amp; Workshops</a:t>
            </a:r>
            <a:r>
              <a:rPr lang="en-US" sz="3400" dirty="0">
                <a:latin typeface="Times New Roman" panose="02020603050405020304" pitchFamily="18" charset="0"/>
                <a:cs typeface="Times New Roman" panose="02020603050405020304" pitchFamily="18" charset="0"/>
              </a:rPr>
              <a:t>, St. Petersburg, Russia, 1-7. </a:t>
            </a:r>
            <a:r>
              <a:rPr lang="en-US" sz="3400" dirty="0">
                <a:latin typeface="Times New Roman" panose="02020603050405020304" pitchFamily="18" charset="0"/>
                <a:cs typeface="Times New Roman" panose="02020603050405020304" pitchFamily="18" charset="0"/>
                <a:hlinkClick r:id="rId2"/>
              </a:rPr>
              <a:t>https://doi.org/10.1109/ICUMT.2009.5345652</a:t>
            </a:r>
            <a:endParaRPr lang="en-US" sz="3400" dirty="0">
              <a:latin typeface="Times New Roman" panose="02020603050405020304" pitchFamily="18" charset="0"/>
              <a:cs typeface="Times New Roman" panose="02020603050405020304" pitchFamily="18" charset="0"/>
            </a:endParaRPr>
          </a:p>
          <a:p>
            <a:pPr marL="457200" indent="-457200" algn="just" eaLnBrk="1" fontAlgn="auto" hangingPunct="1">
              <a:lnSpc>
                <a:spcPct val="170000"/>
              </a:lnSpc>
              <a:buFont typeface="+mj-lt"/>
              <a:buAutoNum type="arabicPeriod"/>
              <a:defRPr/>
            </a:pPr>
            <a:r>
              <a:rPr lang="en-KE" sz="3400" kern="100" dirty="0" err="1">
                <a:effectLst/>
                <a:latin typeface="Times New Roman" panose="02020603050405020304" pitchFamily="18" charset="0"/>
                <a:ea typeface="Calibri" panose="020F0502020204030204" pitchFamily="34" charset="0"/>
                <a:cs typeface="Times New Roman" panose="02020603050405020304" pitchFamily="18" charset="0"/>
              </a:rPr>
              <a:t>Sidlauskas</a:t>
            </a:r>
            <a:r>
              <a:rPr lang="en-KE" sz="3400" kern="100" dirty="0">
                <a:effectLst/>
                <a:latin typeface="Times New Roman" panose="02020603050405020304" pitchFamily="18" charset="0"/>
                <a:ea typeface="Calibri" panose="020F0502020204030204" pitchFamily="34" charset="0"/>
                <a:cs typeface="Times New Roman" panose="02020603050405020304" pitchFamily="18" charset="0"/>
              </a:rPr>
              <a:t>, D. (1998). Biometric identification using hand geometry measurements. </a:t>
            </a:r>
            <a:r>
              <a:rPr lang="en-KE" sz="3400" i="1" kern="100" dirty="0">
                <a:effectLst/>
                <a:latin typeface="Times New Roman" panose="02020603050405020304" pitchFamily="18" charset="0"/>
                <a:ea typeface="Calibri" panose="020F0502020204030204" pitchFamily="34" charset="0"/>
                <a:cs typeface="Times New Roman" panose="02020603050405020304" pitchFamily="18" charset="0"/>
              </a:rPr>
              <a:t>Biometric Technology Today</a:t>
            </a:r>
            <a:r>
              <a:rPr lang="en-KE" sz="3400" kern="100" dirty="0">
                <a:effectLst/>
                <a:latin typeface="Times New Roman" panose="02020603050405020304" pitchFamily="18" charset="0"/>
                <a:ea typeface="Calibri" panose="020F0502020204030204" pitchFamily="34" charset="0"/>
                <a:cs typeface="Times New Roman" panose="02020603050405020304" pitchFamily="18" charset="0"/>
              </a:rPr>
              <a:t>, 6(4), 10-12. </a:t>
            </a:r>
            <a:r>
              <a:rPr lang="en-KE" sz="3400"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https://doi.org/10.1016/S0969-4765(98)80154-7</a:t>
            </a:r>
            <a:endParaRPr lang="en-US" sz="3400" kern="100" dirty="0">
              <a:latin typeface="Times New Roman" panose="02020603050405020304" pitchFamily="18" charset="0"/>
              <a:ea typeface="Calibri" panose="020F0502020204030204" pitchFamily="34" charset="0"/>
              <a:cs typeface="Times New Roman" panose="02020603050405020304" pitchFamily="18" charset="0"/>
            </a:endParaRPr>
          </a:p>
          <a:p>
            <a:pPr marL="457200" indent="-457200" algn="just" eaLnBrk="1" fontAlgn="auto" hangingPunct="1">
              <a:lnSpc>
                <a:spcPct val="170000"/>
              </a:lnSpc>
              <a:buFont typeface="+mj-lt"/>
              <a:buAutoNum type="arabicPeriod"/>
              <a:defRPr/>
            </a:pPr>
            <a:r>
              <a:rPr lang="en-KE" sz="34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400" kern="100" dirty="0" err="1">
                <a:effectLst/>
                <a:latin typeface="Times New Roman" panose="02020603050405020304" pitchFamily="18" charset="0"/>
                <a:ea typeface="Calibri" panose="020F0502020204030204" pitchFamily="34" charset="0"/>
                <a:cs typeface="Times New Roman" panose="02020603050405020304" pitchFamily="18" charset="0"/>
              </a:rPr>
              <a:t>Reillo</a:t>
            </a:r>
            <a:r>
              <a:rPr lang="en-KE" sz="3400" kern="100" dirty="0">
                <a:effectLst/>
                <a:latin typeface="Times New Roman" panose="02020603050405020304" pitchFamily="18" charset="0"/>
                <a:ea typeface="Calibri" panose="020F0502020204030204" pitchFamily="34" charset="0"/>
                <a:cs typeface="Times New Roman" panose="02020603050405020304" pitchFamily="18" charset="0"/>
              </a:rPr>
              <a:t>, R. S., &amp; Sanchez-Avila, C. (2001). Hand geometry and verification scores. </a:t>
            </a:r>
            <a:r>
              <a:rPr lang="en-KE" sz="3400" i="1" kern="100" dirty="0">
                <a:effectLst/>
                <a:latin typeface="Times New Roman" panose="02020603050405020304" pitchFamily="18" charset="0"/>
                <a:ea typeface="Calibri" panose="020F0502020204030204" pitchFamily="34" charset="0"/>
                <a:cs typeface="Times New Roman" panose="02020603050405020304" pitchFamily="18" charset="0"/>
              </a:rPr>
              <a:t>Proceedings of the Workshop on Biometric Authentication</a:t>
            </a:r>
            <a:r>
              <a:rPr lang="en-KE" sz="3400" kern="100" dirty="0">
                <a:effectLst/>
                <a:latin typeface="Times New Roman" panose="02020603050405020304" pitchFamily="18" charset="0"/>
                <a:ea typeface="Calibri" panose="020F0502020204030204" pitchFamily="34" charset="0"/>
                <a:cs typeface="Times New Roman" panose="02020603050405020304" pitchFamily="18" charset="0"/>
              </a:rPr>
              <a:t>, 66-69. https://doi.org/10.1007/3-540-44738-2_</a:t>
            </a:r>
            <a:r>
              <a:rPr lang="en-US" sz="3400" kern="100" dirty="0">
                <a:effectLst/>
                <a:latin typeface="Times New Roman" panose="02020603050405020304" pitchFamily="18" charset="0"/>
                <a:ea typeface="Calibri" panose="020F0502020204030204" pitchFamily="34" charset="0"/>
                <a:cs typeface="Times New Roman" panose="02020603050405020304" pitchFamily="18" charset="0"/>
              </a:rPr>
              <a:t>9</a:t>
            </a:r>
            <a:endParaRPr lang="en-KE" sz="3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indent="-457200" eaLnBrk="1" fontAlgn="auto" hangingPunct="1">
              <a:buFont typeface="+mj-lt"/>
              <a:buAutoNum type="arabicPeriod"/>
              <a:defRPr/>
            </a:pPr>
            <a:endParaRPr lang="en-US" altLang="en-US" sz="1800" dirty="0"/>
          </a:p>
          <a:p>
            <a:pPr marL="91440" indent="-91440" eaLnBrk="1" fontAlgn="auto" hangingPunct="1">
              <a:defRPr/>
            </a:pPr>
            <a:endParaRPr lang="en-US" altLang="en-US" sz="1800" dirty="0"/>
          </a:p>
        </p:txBody>
      </p:sp>
    </p:spTree>
    <p:extLst>
      <p:ext uri="{BB962C8B-B14F-4D97-AF65-F5344CB8AC3E}">
        <p14:creationId xmlns:p14="http://schemas.microsoft.com/office/powerpoint/2010/main" val="254576260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678</TotalTime>
  <Words>2090</Words>
  <Application>Microsoft Office PowerPoint</Application>
  <PresentationFormat>Widescreen</PresentationFormat>
  <Paragraphs>217</Paragraphs>
  <Slides>36</Slides>
  <Notes>2</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48" baseType="lpstr">
      <vt:lpstr>宋体</vt:lpstr>
      <vt:lpstr>Arial</vt:lpstr>
      <vt:lpstr>Calibri</vt:lpstr>
      <vt:lpstr>Symbol</vt:lpstr>
      <vt:lpstr>Tahoma</vt:lpstr>
      <vt:lpstr>Times New Roman</vt:lpstr>
      <vt:lpstr>Tw Cen MT</vt:lpstr>
      <vt:lpstr>Tw Cen MT Condensed</vt:lpstr>
      <vt:lpstr>Wingdings</vt:lpstr>
      <vt:lpstr>Wingdings 3</vt:lpstr>
      <vt:lpstr>Integral</vt:lpstr>
      <vt:lpstr>Bitmap Image</vt:lpstr>
      <vt:lpstr>PowerPoint Presentation</vt:lpstr>
      <vt:lpstr>     Expected learning outcomes</vt:lpstr>
      <vt:lpstr>     Areas of focus </vt:lpstr>
      <vt:lpstr>    Hand Geometry</vt:lpstr>
      <vt:lpstr>    Cont…</vt:lpstr>
      <vt:lpstr>   Cont…</vt:lpstr>
      <vt:lpstr>   dimensions of the hand measured of the hand</vt:lpstr>
      <vt:lpstr>   Uniqueness of Hand Geometry</vt:lpstr>
      <vt:lpstr>   There are two Hand Geometry systems</vt:lpstr>
      <vt:lpstr>   Features of Hand Geometry</vt:lpstr>
      <vt:lpstr>   Data Captured by Hand Geometry Readers</vt:lpstr>
      <vt:lpstr>   How it works</vt:lpstr>
      <vt:lpstr>   How it works</vt:lpstr>
      <vt:lpstr>   where it is used </vt:lpstr>
      <vt:lpstr>   Equipment needed to implement  </vt:lpstr>
      <vt:lpstr>   Equipment needed to implement  </vt:lpstr>
      <vt:lpstr>    Additional Considerations</vt:lpstr>
      <vt:lpstr>    System demonstration</vt:lpstr>
      <vt:lpstr>    System demonstration</vt:lpstr>
      <vt:lpstr>   Explanation </vt:lpstr>
      <vt:lpstr>   Explanation </vt:lpstr>
      <vt:lpstr>    DIAGRAM </vt:lpstr>
      <vt:lpstr>   Explanation </vt:lpstr>
      <vt:lpstr>   Diagram </vt:lpstr>
      <vt:lpstr>   measurement</vt:lpstr>
      <vt:lpstr>   comparison between biometric</vt:lpstr>
      <vt:lpstr>   Performance Evaluation</vt:lpstr>
      <vt:lpstr>  advantages  </vt:lpstr>
      <vt:lpstr>  cont…  </vt:lpstr>
      <vt:lpstr>  Disadvantages  </vt:lpstr>
      <vt:lpstr>  Cont..  </vt:lpstr>
      <vt:lpstr>  challenges&amp; Concerns  </vt:lpstr>
      <vt:lpstr>  Application </vt:lpstr>
      <vt:lpstr>  cont… </vt:lpstr>
      <vt:lpstr>  Review questions </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Bms-409 lesson 4 face recognition</dc:title>
  <dc:creator>Anthony Wambua</dc:creator>
  <cp:lastModifiedBy>Joshua</cp:lastModifiedBy>
  <cp:revision>19</cp:revision>
  <dcterms:created xsi:type="dcterms:W3CDTF">2020-09-27T20:05:39Z</dcterms:created>
  <dcterms:modified xsi:type="dcterms:W3CDTF">2024-10-13T22:59:13Z</dcterms:modified>
</cp:coreProperties>
</file>