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83" r:id="rId2"/>
    <p:sldId id="284" r:id="rId3"/>
    <p:sldId id="316" r:id="rId4"/>
    <p:sldId id="317" r:id="rId5"/>
    <p:sldId id="318" r:id="rId6"/>
    <p:sldId id="359" r:id="rId7"/>
    <p:sldId id="360" r:id="rId8"/>
    <p:sldId id="342" r:id="rId9"/>
    <p:sldId id="319" r:id="rId10"/>
    <p:sldId id="320" r:id="rId11"/>
    <p:sldId id="357" r:id="rId12"/>
    <p:sldId id="329" r:id="rId13"/>
    <p:sldId id="364" r:id="rId14"/>
    <p:sldId id="365" r:id="rId15"/>
    <p:sldId id="366" r:id="rId16"/>
    <p:sldId id="367" r:id="rId17"/>
    <p:sldId id="368" r:id="rId18"/>
    <p:sldId id="369" r:id="rId19"/>
    <p:sldId id="352" r:id="rId20"/>
    <p:sldId id="339" r:id="rId21"/>
    <p:sldId id="361" r:id="rId22"/>
    <p:sldId id="362" r:id="rId23"/>
    <p:sldId id="340" r:id="rId24"/>
    <p:sldId id="338" r:id="rId25"/>
    <p:sldId id="353" r:id="rId26"/>
    <p:sldId id="363" r:id="rId27"/>
    <p:sldId id="354" r:id="rId28"/>
    <p:sldId id="358" r:id="rId29"/>
    <p:sldId id="341" r:id="rId30"/>
    <p:sldId id="35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10/14/2024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10/14/2024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10/14/2024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10/14/2024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6</a:t>
            </a:r>
          </a:p>
          <a:p>
            <a:pPr marL="0" indent="0" algn="ctr">
              <a:buNone/>
            </a:pPr>
            <a:r>
              <a:rPr lang="en-US" altLang="zh-CN" sz="3600" b="1" dirty="0">
                <a:latin typeface="Times New Roman" panose="02020603050405020304" pitchFamily="18" charset="0"/>
                <a:ea typeface="宋体" panose="02010600030101010101" pitchFamily="2" charset="-122"/>
                <a:cs typeface="Times New Roman" panose="02020603050405020304" pitchFamily="18" charset="0"/>
              </a:rPr>
              <a:t>Signature verification</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fontScale="85000" lnSpcReduction="20000"/>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Understand signature verification system.</a:t>
            </a:r>
            <a:endParaRPr lang="en-US" sz="4000" dirty="0"/>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Analysis how verification systems work challenges and possible solution. </a:t>
            </a:r>
          </a:p>
          <a:p>
            <a:pPr marL="690245" indent="-571500" algn="just">
              <a:lnSpc>
                <a:spcPct val="150000"/>
              </a:lnSpc>
              <a:spcBef>
                <a:spcPts val="0"/>
              </a:spcBef>
              <a:buFont typeface="+mj-lt"/>
              <a:buAutoNum type="romanLcPeriod"/>
              <a:defRPr/>
            </a:pPr>
            <a:r>
              <a:rPr lang="en-US" sz="4000" dirty="0">
                <a:latin typeface="Times New Roman" panose="02020603050405020304" pitchFamily="18" charset="0"/>
                <a:cs typeface="Times New Roman" panose="02020603050405020304" pitchFamily="18" charset="0"/>
              </a:rPr>
              <a:t>Discuss the merits and demerits of signature verification system</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0000" lnSpcReduction="200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algn="just">
              <a:lnSpc>
                <a:spcPct val="150000"/>
              </a:lnSpc>
              <a:buFont typeface="Arial" panose="020B0604020202020204" pitchFamily="34" charset="0"/>
              <a:buChar char="•"/>
            </a:pPr>
            <a:r>
              <a:rPr lang="en-US" sz="3100" dirty="0">
                <a:latin typeface="Times New Roman" panose="02020603050405020304" pitchFamily="18" charset="0"/>
                <a:cs typeface="Times New Roman" panose="02020603050405020304" pitchFamily="18" charset="0"/>
              </a:rPr>
              <a:t>Overview of Signature verification </a:t>
            </a:r>
          </a:p>
          <a:p>
            <a:pPr algn="just">
              <a:lnSpc>
                <a:spcPct val="150000"/>
              </a:lnSpc>
              <a:buFont typeface="Arial" panose="020B0604020202020204" pitchFamily="34" charset="0"/>
              <a:buChar char="•"/>
            </a:pPr>
            <a:r>
              <a:rPr lang="en-US" sz="3100" dirty="0">
                <a:latin typeface="Times New Roman" panose="02020603050405020304" pitchFamily="18" charset="0"/>
                <a:cs typeface="Times New Roman" panose="02020603050405020304" pitchFamily="18" charset="0"/>
              </a:rPr>
              <a:t>Key metrics in signature verification </a:t>
            </a:r>
          </a:p>
          <a:p>
            <a:pPr algn="just">
              <a:lnSpc>
                <a:spcPct val="150000"/>
              </a:lnSpc>
              <a:buFont typeface="Arial" panose="020B0604020202020204" pitchFamily="34" charset="0"/>
              <a:buChar char="•"/>
            </a:pPr>
            <a:r>
              <a:rPr lang="en-US" sz="3100" dirty="0">
                <a:latin typeface="Times New Roman" panose="02020603050405020304" pitchFamily="18" charset="0"/>
                <a:cs typeface="Times New Roman" panose="02020603050405020304" pitchFamily="18" charset="0"/>
              </a:rPr>
              <a:t>Factors influencing signature viability </a:t>
            </a:r>
          </a:p>
          <a:p>
            <a:pPr algn="just">
              <a:lnSpc>
                <a:spcPct val="150000"/>
              </a:lnSpc>
              <a:buFont typeface="Arial" panose="020B0604020202020204" pitchFamily="34" charset="0"/>
              <a:buChar char="•"/>
            </a:pPr>
            <a:r>
              <a:rPr lang="en-US" sz="3100" dirty="0">
                <a:latin typeface="Times New Roman" panose="02020603050405020304" pitchFamily="18" charset="0"/>
                <a:cs typeface="Times New Roman" panose="02020603050405020304" pitchFamily="18" charset="0"/>
              </a:rPr>
              <a:t>Recent developments &amp; future trends in signature verification </a:t>
            </a:r>
          </a:p>
          <a:p>
            <a:pPr algn="just">
              <a:lnSpc>
                <a:spcPct val="150000"/>
              </a:lnSpc>
              <a:buFont typeface="Arial" panose="020B0604020202020204" pitchFamily="34" charset="0"/>
              <a:buChar char="•"/>
            </a:pPr>
            <a:r>
              <a:rPr lang="en-US" sz="3100" dirty="0">
                <a:latin typeface="Times New Roman" panose="02020603050405020304" pitchFamily="18" charset="0"/>
                <a:cs typeface="Times New Roman" panose="02020603050405020304" pitchFamily="18" charset="0"/>
              </a:rPr>
              <a:t>Applications of signature verification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AD37-F211-78FC-9D0B-BB630A1DB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540D8-6898-D2C5-18E8-49762B8891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latin typeface="Times New Roman" panose="02020603050405020304" pitchFamily="18" charset="0"/>
                <a:cs typeface="Times New Roman" panose="02020603050405020304" pitchFamily="18" charset="0"/>
              </a:rPr>
              <a:t> Signature verification </a:t>
            </a:r>
          </a:p>
        </p:txBody>
      </p:sp>
      <p:sp>
        <p:nvSpPr>
          <p:cNvPr id="3" name="Content Placeholder 2">
            <a:extLst>
              <a:ext uri="{FF2B5EF4-FFF2-40B4-BE49-F238E27FC236}">
                <a16:creationId xmlns:a16="http://schemas.microsoft.com/office/drawing/2014/main" id="{38D4AE81-FEA0-A587-2CFE-758235AEE16E}"/>
              </a:ext>
            </a:extLst>
          </p:cNvPr>
          <p:cNvSpPr>
            <a:spLocks noGrp="1"/>
          </p:cNvSpPr>
          <p:nvPr>
            <p:ph idx="1"/>
          </p:nvPr>
        </p:nvSpPr>
        <p:spPr>
          <a:xfrm>
            <a:off x="225083" y="1690689"/>
            <a:ext cx="11408899" cy="4961902"/>
          </a:xfrm>
        </p:spPr>
        <p:txBody>
          <a:bodyPr rtlCol="0">
            <a:noAutofit/>
          </a:bodyPr>
          <a:lstStyle/>
          <a:p>
            <a:pPr marL="575945" indent="-457200" algn="just">
              <a:lnSpc>
                <a:spcPct val="150000"/>
              </a:lnSpc>
              <a:spcBef>
                <a:spcPts val="0"/>
              </a:spcBef>
              <a:buFont typeface="Arial" panose="020B0604020202020204" pitchFamily="34" charset="0"/>
              <a:buChar char="•"/>
              <a:defRPr/>
            </a:pPr>
            <a:r>
              <a:rPr lang="en-US" sz="3200" dirty="0">
                <a:latin typeface="Times New Roman" panose="02020603050405020304" pitchFamily="18" charset="0"/>
                <a:cs typeface="Times New Roman" panose="02020603050405020304" pitchFamily="18" charset="0"/>
              </a:rPr>
              <a:t>Signature verification is a biometric technology that verifies an individual's identity by analyzing their handwritten signature. It can be used for both authentication (verifying a claimed identity) and identification (finding a match from a database of signatures). Signature verification is commonly employed in banking, legal documentation, and other areas requiring secure transactions.</a:t>
            </a:r>
            <a:endParaRPr 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612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BACB0-1826-54A9-818B-9A69B91D08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A4BF63-E000-A904-F428-849027B2CA1A}"/>
              </a:ext>
            </a:extLst>
          </p:cNvPr>
          <p:cNvSpPr>
            <a:spLocks noGrp="1"/>
          </p:cNvSpPr>
          <p:nvPr>
            <p:ph type="title"/>
          </p:nvPr>
        </p:nvSpPr>
        <p:spPr>
          <a:xfrm>
            <a:off x="1" y="1"/>
            <a:ext cx="12191999" cy="1491174"/>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5DD65CBA-6E27-7960-2DE6-FAE72B837443}"/>
              </a:ext>
            </a:extLst>
          </p:cNvPr>
          <p:cNvSpPr>
            <a:spLocks noGrp="1"/>
          </p:cNvSpPr>
          <p:nvPr>
            <p:ph idx="1"/>
          </p:nvPr>
        </p:nvSpPr>
        <p:spPr>
          <a:xfrm>
            <a:off x="422031" y="1266092"/>
            <a:ext cx="11211951" cy="5386499"/>
          </a:xfrm>
        </p:spPr>
        <p:txBody>
          <a:bodyPr rtlCol="0">
            <a:noAutofit/>
          </a:bodyPr>
          <a:lstStyle/>
          <a:p>
            <a:pPr algn="just">
              <a:lnSpc>
                <a:spcPct val="200000"/>
              </a:lnSpc>
              <a:buFont typeface="Arial" panose="020B0604020202020204" pitchFamily="34" charset="0"/>
              <a:buChar char="•"/>
            </a:pPr>
            <a:r>
              <a:rPr lang="en-US" sz="2800" b="0" i="0" dirty="0">
                <a:solidFill>
                  <a:srgbClr val="222222"/>
                </a:solidFill>
                <a:effectLst/>
                <a:latin typeface="Times New Roman" panose="02020603050405020304" pitchFamily="18" charset="0"/>
                <a:cs typeface="Times New Roman" panose="02020603050405020304" pitchFamily="18" charset="0"/>
              </a:rPr>
              <a:t>A signature is a handwritten representation of a person’s name. Writing a signature is the established method for authentication and for expressing deliberate decisions of the signer in many areas of life, such as banking or the conclusion of legal contracts. </a:t>
            </a:r>
          </a:p>
          <a:p>
            <a:pPr algn="just">
              <a:lnSpc>
                <a:spcPct val="200000"/>
              </a:lnSpc>
              <a:buFont typeface="Arial" panose="020B0604020202020204" pitchFamily="34" charset="0"/>
              <a:buChar char="•"/>
            </a:pPr>
            <a:r>
              <a:rPr lang="en-US" sz="2800" b="0" i="0" dirty="0">
                <a:solidFill>
                  <a:srgbClr val="222222"/>
                </a:solidFill>
                <a:effectLst/>
                <a:latin typeface="Times New Roman" panose="02020603050405020304" pitchFamily="18" charset="0"/>
                <a:cs typeface="Times New Roman" panose="02020603050405020304" pitchFamily="18" charset="0"/>
              </a:rPr>
              <a:t>A closely related concept is a handwritten personal sign depicting something else than a person’s name.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2418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8257C-6A35-7E7D-1949-3E84344AA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6DEA39-DE42-62FD-12E4-82AB53BBFBE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56FB77AB-6F89-377C-2796-CE43FAF7A7CF}"/>
              </a:ext>
            </a:extLst>
          </p:cNvPr>
          <p:cNvSpPr>
            <a:spLocks noGrp="1"/>
          </p:cNvSpPr>
          <p:nvPr>
            <p:ph idx="1"/>
          </p:nvPr>
        </p:nvSpPr>
        <p:spPr>
          <a:xfrm>
            <a:off x="562708" y="1690689"/>
            <a:ext cx="11071274" cy="4961902"/>
          </a:xfrm>
        </p:spPr>
        <p:txBody>
          <a:bodyPr rtlCol="0">
            <a:noAutofit/>
          </a:bodyPr>
          <a:lstStyle/>
          <a:p>
            <a:pPr algn="just">
              <a:lnSpc>
                <a:spcPct val="200000"/>
              </a:lnSpc>
              <a:buFont typeface="Arial" panose="020B0604020202020204" pitchFamily="34" charset="0"/>
              <a:buChar char="•"/>
            </a:pPr>
            <a:r>
              <a:rPr lang="en-US" sz="2800" b="0" i="0" dirty="0">
                <a:solidFill>
                  <a:srgbClr val="222222"/>
                </a:solidFill>
                <a:effectLst/>
                <a:latin typeface="Times New Roman" panose="02020603050405020304" pitchFamily="18" charset="0"/>
                <a:cs typeface="Times New Roman" panose="02020603050405020304" pitchFamily="18" charset="0"/>
              </a:rPr>
              <a:t>As compared to text-independent writer recognition methods, signature/sign recognition goes with shorter handwriting probes but requires writing the same name or personal sign every time. Handwritten signatures and personal signs belong to the </a:t>
            </a:r>
            <a:r>
              <a:rPr lang="en-US" sz="2800" b="1" i="0" dirty="0">
                <a:solidFill>
                  <a:srgbClr val="222222"/>
                </a:solidFill>
                <a:effectLst/>
                <a:latin typeface="Times New Roman" panose="02020603050405020304" pitchFamily="18" charset="0"/>
                <a:cs typeface="Times New Roman" panose="02020603050405020304" pitchFamily="18" charset="0"/>
              </a:rPr>
              <a:t>behavioral biometric</a:t>
            </a:r>
            <a:r>
              <a:rPr lang="en-US" sz="2800" b="0" i="0" dirty="0">
                <a:solidFill>
                  <a:srgbClr val="222222"/>
                </a:solidFill>
                <a:effectLst/>
                <a:latin typeface="Times New Roman" panose="02020603050405020304" pitchFamily="18" charset="0"/>
                <a:cs typeface="Times New Roman" panose="02020603050405020304" pitchFamily="18" charset="0"/>
              </a:rPr>
              <a:t> characteristics as the person must become active for signing.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8553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FD7D4-CA46-A402-F661-9EBF6B80C7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81D7D-DBCA-ED98-B5EC-096882709C4A}"/>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2000" dirty="0"/>
              <a:t> </a:t>
            </a:r>
            <a:r>
              <a:rPr lang="en-US" sz="3200" dirty="0">
                <a:solidFill>
                  <a:srgbClr val="FFFF00"/>
                </a:solidFill>
                <a:latin typeface="Times New Roman" panose="02020603050405020304" pitchFamily="18" charset="0"/>
                <a:cs typeface="Times New Roman" panose="02020603050405020304" pitchFamily="18" charset="0"/>
              </a:rPr>
              <a:t>Types of Signature Verification</a:t>
            </a:r>
          </a:p>
        </p:txBody>
      </p:sp>
      <p:sp>
        <p:nvSpPr>
          <p:cNvPr id="3" name="Content Placeholder 2">
            <a:extLst>
              <a:ext uri="{FF2B5EF4-FFF2-40B4-BE49-F238E27FC236}">
                <a16:creationId xmlns:a16="http://schemas.microsoft.com/office/drawing/2014/main" id="{E7A59FBA-FBED-7A60-4706-EB55D9776B31}"/>
              </a:ext>
            </a:extLst>
          </p:cNvPr>
          <p:cNvSpPr>
            <a:spLocks noGrp="1"/>
          </p:cNvSpPr>
          <p:nvPr>
            <p:ph idx="1"/>
          </p:nvPr>
        </p:nvSpPr>
        <p:spPr>
          <a:xfrm>
            <a:off x="562708" y="1690689"/>
            <a:ext cx="11071274" cy="4961902"/>
          </a:xfrm>
        </p:spPr>
        <p:txBody>
          <a:bodyPr rtlCol="0">
            <a:noAutofit/>
          </a:bodyPr>
          <a:lstStyle/>
          <a:p>
            <a:pPr algn="just">
              <a:lnSpc>
                <a:spcPct val="200000"/>
              </a:lnSpc>
              <a:buFont typeface="Arial" panose="020B0604020202020204" pitchFamily="34" charset="0"/>
              <a:buChar char="•"/>
            </a:pPr>
            <a:r>
              <a:rPr lang="en-US" sz="2800" b="1" dirty="0">
                <a:solidFill>
                  <a:srgbClr val="FF0000"/>
                </a:solidFill>
              </a:rPr>
              <a:t>Static (Offline) Verification</a:t>
            </a:r>
            <a:r>
              <a:rPr lang="en-US" sz="2800" b="1" dirty="0"/>
              <a:t>:</a:t>
            </a:r>
            <a:r>
              <a:rPr lang="en-US" sz="2800" dirty="0"/>
              <a:t> This method uses a scanned image of the signature, typically on paper, and analyzes its visual features. The system compares parameters like shape, strokes, slant, and spacing to determine authenticity. Static systems are commonly used for verifying signatures on bank checks and official documents.</a:t>
            </a:r>
          </a:p>
        </p:txBody>
      </p:sp>
    </p:spTree>
    <p:extLst>
      <p:ext uri="{BB962C8B-B14F-4D97-AF65-F5344CB8AC3E}">
        <p14:creationId xmlns:p14="http://schemas.microsoft.com/office/powerpoint/2010/main" val="3244591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2000" dirty="0"/>
              <a:t> </a:t>
            </a:r>
            <a:r>
              <a:rPr lang="en-US" sz="3200" dirty="0">
                <a:solidFill>
                  <a:srgbClr val="FFFF00"/>
                </a:solidFill>
                <a:latin typeface="Times New Roman" panose="02020603050405020304" pitchFamily="18" charset="0"/>
                <a:cs typeface="Times New Roman" panose="02020603050405020304" pitchFamily="18" charset="0"/>
              </a:rPr>
              <a:t>cont.…</a:t>
            </a: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562708" y="1690689"/>
            <a:ext cx="11071274" cy="4961902"/>
          </a:xfrm>
        </p:spPr>
        <p:txBody>
          <a:bodyPr rtlCol="0">
            <a:noAutofit/>
          </a:bodyPr>
          <a:lstStyle/>
          <a:p>
            <a:pPr algn="just">
              <a:lnSpc>
                <a:spcPct val="200000"/>
              </a:lnSpc>
              <a:buFont typeface="Arial" panose="020B0604020202020204" pitchFamily="34" charset="0"/>
              <a:buChar char="•"/>
            </a:pPr>
            <a:r>
              <a:rPr lang="en-US" sz="2800" b="1" dirty="0">
                <a:solidFill>
                  <a:srgbClr val="FF0000"/>
                </a:solidFill>
              </a:rPr>
              <a:t>Dynamic (Online) Verification</a:t>
            </a:r>
            <a:r>
              <a:rPr lang="en-US" sz="2800" b="1" dirty="0"/>
              <a:t>:</a:t>
            </a:r>
            <a:r>
              <a:rPr lang="en-US" sz="2800" dirty="0"/>
              <a:t> In dynamic signature verification, the system captures not just the shape but also real-time characteristics of how the signature is made. It measures factors </a:t>
            </a:r>
            <a:r>
              <a:rPr lang="en-US" sz="2800" dirty="0">
                <a:solidFill>
                  <a:srgbClr val="FF0000"/>
                </a:solidFill>
              </a:rPr>
              <a:t>such as </a:t>
            </a:r>
            <a:r>
              <a:rPr lang="en-US" sz="2800" b="1" dirty="0">
                <a:solidFill>
                  <a:srgbClr val="FF0000"/>
                </a:solidFill>
              </a:rPr>
              <a:t>speed, pressure, and stroke order</a:t>
            </a:r>
            <a:r>
              <a:rPr lang="en-US" sz="2800" dirty="0">
                <a:solidFill>
                  <a:srgbClr val="FF0000"/>
                </a:solidFill>
              </a:rPr>
              <a:t> </a:t>
            </a:r>
            <a:r>
              <a:rPr lang="en-US" sz="2800" dirty="0"/>
              <a:t>during the signing process, which are unique to each person. Dynamic verification is typically used in electronic devices, such as signature pads at points of sale or digital tablets.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577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0872A-F63F-7245-8EED-AB6CE50C49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256E6-E577-587B-8308-30EB145D9FB3}"/>
              </a:ext>
            </a:extLst>
          </p:cNvPr>
          <p:cNvSpPr>
            <a:spLocks noGrp="1"/>
          </p:cNvSpPr>
          <p:nvPr>
            <p:ph type="title"/>
          </p:nvPr>
        </p:nvSpPr>
        <p:spPr>
          <a:xfrm>
            <a:off x="1" y="1"/>
            <a:ext cx="12191999" cy="1448971"/>
          </a:xfrm>
          <a:solidFill>
            <a:schemeClr val="tx1"/>
          </a:solidFill>
        </p:spPr>
        <p:txBody>
          <a:bodyPr>
            <a:normAutofit/>
          </a:bodyPr>
          <a:lstStyle/>
          <a:p>
            <a:pPr>
              <a:defRPr/>
            </a:pPr>
            <a:r>
              <a:rPr lang="en-US" sz="5400" dirty="0">
                <a:solidFill>
                  <a:srgbClr val="FFFF00"/>
                </a:solidFill>
              </a:rPr>
              <a:t> </a:t>
            </a:r>
            <a:r>
              <a:rPr lang="en-US" sz="3200" dirty="0">
                <a:solidFill>
                  <a:srgbClr val="FFFF00"/>
                </a:solidFill>
                <a:latin typeface="Times New Roman" panose="02020603050405020304" pitchFamily="18" charset="0"/>
                <a:cs typeface="Times New Roman" panose="02020603050405020304" pitchFamily="18" charset="0"/>
              </a:rPr>
              <a:t>		 Features Used in Signature Verification</a:t>
            </a:r>
          </a:p>
        </p:txBody>
      </p:sp>
      <p:sp>
        <p:nvSpPr>
          <p:cNvPr id="3" name="Content Placeholder 2">
            <a:extLst>
              <a:ext uri="{FF2B5EF4-FFF2-40B4-BE49-F238E27FC236}">
                <a16:creationId xmlns:a16="http://schemas.microsoft.com/office/drawing/2014/main" id="{810C88EF-AD47-B0E4-7EB7-996F19E14119}"/>
              </a:ext>
            </a:extLst>
          </p:cNvPr>
          <p:cNvSpPr>
            <a:spLocks noGrp="1"/>
          </p:cNvSpPr>
          <p:nvPr>
            <p:ph idx="1"/>
          </p:nvPr>
        </p:nvSpPr>
        <p:spPr>
          <a:xfrm>
            <a:off x="1" y="1448972"/>
            <a:ext cx="11985674" cy="5409027"/>
          </a:xfrm>
        </p:spPr>
        <p:txBody>
          <a:bodyPr rtlCol="0">
            <a:noAutofit/>
          </a:bodyPr>
          <a:lstStyle/>
          <a:p>
            <a:pPr algn="just">
              <a:lnSpc>
                <a:spcPct val="107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Shape and Structure</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Both static and dynamic systems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analyze</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the overall shape and structure of the signature, including loops, curves, and other distinctive elements.</a:t>
            </a:r>
          </a:p>
          <a:p>
            <a:pPr algn="just">
              <a:lnSpc>
                <a:spcPct val="107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Pen Pressure:</a:t>
            </a: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Dynamic systems record the pressure applied to the writing surface at various points in the signature.</a:t>
            </a:r>
          </a:p>
          <a:p>
            <a:pPr algn="just">
              <a:lnSpc>
                <a:spcPct val="107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Stroke Dynamics</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Features like stroke speed, pen tilt, direction, and the duration of the signing process are captured. These features are harder to replicate by impostors.</a:t>
            </a:r>
          </a:p>
          <a:p>
            <a:pPr algn="just">
              <a:lnSpc>
                <a:spcPct val="107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X-Y Coordinates:</a:t>
            </a: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real-time position of the pen on the writing surface, tracking both the x and y axes, is a vital feature in dynamic systems.</a:t>
            </a:r>
          </a:p>
          <a:p>
            <a:pPr marL="0" indent="0">
              <a:lnSpc>
                <a:spcPct val="107000"/>
              </a:lnSpc>
              <a:spcAft>
                <a:spcPts val="800"/>
              </a:spcAft>
              <a:buNone/>
            </a:pP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8315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C9248-938D-F9A9-421D-16CD36D9C6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99D9B-960B-4632-E28C-9233F3EA10F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latin typeface="Times New Roman" panose="02020603050405020304" pitchFamily="18" charset="0"/>
                <a:cs typeface="Times New Roman" panose="02020603050405020304" pitchFamily="18" charset="0"/>
              </a:rPr>
              <a:t>	Signature Verification Process</a:t>
            </a:r>
          </a:p>
        </p:txBody>
      </p:sp>
      <p:sp>
        <p:nvSpPr>
          <p:cNvPr id="3" name="Content Placeholder 2">
            <a:extLst>
              <a:ext uri="{FF2B5EF4-FFF2-40B4-BE49-F238E27FC236}">
                <a16:creationId xmlns:a16="http://schemas.microsoft.com/office/drawing/2014/main" id="{8C22CA11-E458-2C68-F057-132876E1B5B8}"/>
              </a:ext>
            </a:extLst>
          </p:cNvPr>
          <p:cNvSpPr>
            <a:spLocks noGrp="1"/>
          </p:cNvSpPr>
          <p:nvPr>
            <p:ph idx="1"/>
          </p:nvPr>
        </p:nvSpPr>
        <p:spPr>
          <a:xfrm>
            <a:off x="295423" y="1690689"/>
            <a:ext cx="11563642" cy="4961902"/>
          </a:xfrm>
        </p:spPr>
        <p:txBody>
          <a:bodyPr rtlCol="0">
            <a:normAutofit fontScale="97500"/>
          </a:bodyPr>
          <a:lstStyle/>
          <a:p>
            <a:pPr algn="just">
              <a:lnSpc>
                <a:spcPct val="150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Data Acquisition</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The signature is captured either as an image (static) or using special sensors (dynamic) that track real-time signing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Preprocessing</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The signature data is cleaned to remove noise (e.g., background marks, scanning artifacts) and normalized for size, slant, or orientation.</a:t>
            </a:r>
          </a:p>
          <a:p>
            <a:pPr algn="just">
              <a:lnSpc>
                <a:spcPct val="150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Feature Extraction:</a:t>
            </a: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system extracts essential features such as stroke width, loops, junctions, and pressure patterns. In dynamic systems, additional features such as pen speed, pressure variation, and signing rhythm are also extracted.</a:t>
            </a:r>
          </a:p>
        </p:txBody>
      </p:sp>
    </p:spTree>
    <p:extLst>
      <p:ext uri="{BB962C8B-B14F-4D97-AF65-F5344CB8AC3E}">
        <p14:creationId xmlns:p14="http://schemas.microsoft.com/office/powerpoint/2010/main" val="4117158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78AF6-B6C4-695D-4540-0B60E8CFE5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D4938F-2696-C100-8409-6B867697728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latin typeface="Times New Roman" panose="02020603050405020304" pitchFamily="18" charset="0"/>
                <a:cs typeface="Times New Roman" panose="02020603050405020304" pitchFamily="18" charset="0"/>
              </a:rPr>
              <a:t>	</a:t>
            </a:r>
            <a:r>
              <a:rPr lang="en-US" sz="4000" dirty="0" err="1">
                <a:solidFill>
                  <a:srgbClr val="FFFF00"/>
                </a:solidFill>
                <a:latin typeface="Times New Roman" panose="02020603050405020304" pitchFamily="18" charset="0"/>
                <a:cs typeface="Times New Roman" panose="02020603050405020304" pitchFamily="18" charset="0"/>
              </a:rPr>
              <a:t>cont</a:t>
            </a:r>
            <a:r>
              <a:rPr lang="en-US" sz="4000" dirty="0">
                <a:solidFill>
                  <a:srgbClr val="FFFF00"/>
                </a:solidFill>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EC2C3AC0-2A36-09E2-8180-8F9FD1D38745}"/>
              </a:ext>
            </a:extLst>
          </p:cNvPr>
          <p:cNvSpPr>
            <a:spLocks noGrp="1"/>
          </p:cNvSpPr>
          <p:nvPr>
            <p:ph idx="1"/>
          </p:nvPr>
        </p:nvSpPr>
        <p:spPr>
          <a:xfrm>
            <a:off x="562708" y="1690689"/>
            <a:ext cx="11071274" cy="4961902"/>
          </a:xfrm>
        </p:spPr>
        <p:txBody>
          <a:bodyPr rtlCol="0">
            <a:normAutofit fontScale="90000" lnSpcReduction="20000"/>
          </a:bodyPr>
          <a:lstStyle/>
          <a:p>
            <a:pPr algn="just">
              <a:lnSpc>
                <a:spcPct val="160000"/>
              </a:lnSpc>
              <a:spcAft>
                <a:spcPts val="800"/>
              </a:spcAft>
              <a:buFont typeface="Arial" panose="020B0604020202020204" pitchFamily="34" charset="0"/>
              <a:buChar char="•"/>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Matching Algorithm:</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The extracted features are compared against a stored template or database of genuine signatures using various algorithms. One common method is </a:t>
            </a: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Dynamic Time Warping (DTW)</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which aligns two time-series data (e.g., stroke sequences) and computes their similarity. Neural networks and machine learning methods are also increasingly used to improve accuracy.</a:t>
            </a:r>
          </a:p>
          <a:p>
            <a:pPr algn="just">
              <a:lnSpc>
                <a:spcPct val="160000"/>
              </a:lnSpc>
              <a:spcAft>
                <a:spcPts val="800"/>
              </a:spcAft>
              <a:buFont typeface="Arial" panose="020B0604020202020204" pitchFamily="34" charset="0"/>
              <a:buChar char="•"/>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Decision-Making:</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Based on the comparison, the system decides whether the signature is genuine or forged. A similarity score is calculated, and if it exceeds a certain threshold, the signature is accepted as genuine.</a:t>
            </a:r>
          </a:p>
          <a:p>
            <a:pPr marL="0" indent="0" algn="just">
              <a:lnSpc>
                <a:spcPct val="160000"/>
              </a:lnSpc>
              <a:spcAft>
                <a:spcPts val="800"/>
              </a:spcAft>
              <a:buNone/>
            </a:pP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5700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2418A-76E5-6E42-FED4-2DE80E0763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3E7D03-D252-C6D1-21E9-AE6222ABF2E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System demonstration</a:t>
            </a:r>
            <a:endParaRPr lang="en-US" sz="3600" dirty="0">
              <a:solidFill>
                <a:srgbClr val="FFFF00"/>
              </a:solidFill>
            </a:endParaRPr>
          </a:p>
        </p:txBody>
      </p:sp>
      <p:sp>
        <p:nvSpPr>
          <p:cNvPr id="3" name="Content Placeholder 2">
            <a:extLst>
              <a:ext uri="{FF2B5EF4-FFF2-40B4-BE49-F238E27FC236}">
                <a16:creationId xmlns:a16="http://schemas.microsoft.com/office/drawing/2014/main" id="{A6F1DE3A-5FC1-EB2F-9145-91BB739052FC}"/>
              </a:ext>
            </a:extLst>
          </p:cNvPr>
          <p:cNvSpPr>
            <a:spLocks noGrp="1"/>
          </p:cNvSpPr>
          <p:nvPr>
            <p:ph idx="1"/>
          </p:nvPr>
        </p:nvSpPr>
        <p:spPr>
          <a:xfrm>
            <a:off x="168812" y="1690689"/>
            <a:ext cx="11465170"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t>Source: researchgate.net </a:t>
            </a:r>
          </a:p>
          <a:p>
            <a:pPr marL="0" indent="0">
              <a:buNone/>
            </a:pPr>
            <a:r>
              <a:rPr lang="en-US" sz="3300" dirty="0"/>
              <a:t>Author: </a:t>
            </a:r>
            <a:r>
              <a:rPr lang="en-US" sz="3300" b="0" i="0" u="none" strike="noStrike" dirty="0">
                <a:solidFill>
                  <a:srgbClr val="111111"/>
                </a:solidFill>
                <a:effectLst/>
                <a:latin typeface="inherit"/>
              </a:rPr>
              <a:t>Zainab Hashim et. al</a:t>
            </a:r>
            <a:endParaRPr lang="en-US" sz="3300" b="0" i="0" dirty="0">
              <a:solidFill>
                <a:srgbClr val="111111"/>
              </a:solidFill>
              <a:effectLst/>
              <a:latin typeface="Roboto" panose="02000000000000000000" pitchFamily="2" charset="0"/>
            </a:endParaRPr>
          </a:p>
          <a:p>
            <a:pPr marL="0" indent="0">
              <a:buNone/>
            </a:pPr>
            <a:endParaRPr lang="en-US" sz="3300" dirty="0"/>
          </a:p>
          <a:p>
            <a:pPr marL="0" indent="0">
              <a:buNone/>
            </a:pPr>
            <a:endParaRPr lang="en-US" sz="2400" u="sng" dirty="0"/>
          </a:p>
        </p:txBody>
      </p:sp>
      <p:pic>
        <p:nvPicPr>
          <p:cNvPr id="6" name="Picture 5">
            <a:extLst>
              <a:ext uri="{FF2B5EF4-FFF2-40B4-BE49-F238E27FC236}">
                <a16:creationId xmlns:a16="http://schemas.microsoft.com/office/drawing/2014/main" id="{13D2A729-F552-D45D-F5FC-518DE076E3AA}"/>
              </a:ext>
            </a:extLst>
          </p:cNvPr>
          <p:cNvPicPr>
            <a:picLocks noChangeAspect="1"/>
          </p:cNvPicPr>
          <p:nvPr/>
        </p:nvPicPr>
        <p:blipFill>
          <a:blip r:embed="rId2"/>
          <a:stretch>
            <a:fillRect/>
          </a:stretch>
        </p:blipFill>
        <p:spPr>
          <a:xfrm>
            <a:off x="4882588" y="2076140"/>
            <a:ext cx="6562725" cy="4191000"/>
          </a:xfrm>
          <a:prstGeom prst="rect">
            <a:avLst/>
          </a:prstGeom>
        </p:spPr>
      </p:pic>
    </p:spTree>
    <p:extLst>
      <p:ext uri="{BB962C8B-B14F-4D97-AF65-F5344CB8AC3E}">
        <p14:creationId xmlns:p14="http://schemas.microsoft.com/office/powerpoint/2010/main" val="2194101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F5D10-554B-52FE-BD0E-00567F5EF9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488788-356B-0E25-EF2A-F7B0A0383C56}"/>
              </a:ext>
            </a:extLst>
          </p:cNvPr>
          <p:cNvSpPr>
            <a:spLocks noGrp="1"/>
          </p:cNvSpPr>
          <p:nvPr>
            <p:ph type="title"/>
          </p:nvPr>
        </p:nvSpPr>
        <p:spPr>
          <a:xfrm>
            <a:off x="1" y="1"/>
            <a:ext cx="12191999" cy="1294227"/>
          </a:xfrm>
          <a:solidFill>
            <a:schemeClr val="tx1"/>
          </a:solidFill>
        </p:spPr>
        <p:txBody>
          <a:bodyPr>
            <a:normAutofit/>
          </a:bodyPr>
          <a:lstStyle/>
          <a:p>
            <a:pPr>
              <a:defRPr/>
            </a:pPr>
            <a:r>
              <a:rPr lang="en-US" sz="3200" b="1" dirty="0">
                <a:solidFill>
                  <a:srgbClr val="FFFF00"/>
                </a:solidFill>
                <a:latin typeface="Times New Roman" panose="02020603050405020304" pitchFamily="18" charset="0"/>
                <a:cs typeface="Times New Roman" panose="02020603050405020304" pitchFamily="18" charset="0"/>
              </a:rPr>
              <a:t> 	Key Metrics in Signature Verification  </a:t>
            </a:r>
          </a:p>
        </p:txBody>
      </p:sp>
      <p:sp>
        <p:nvSpPr>
          <p:cNvPr id="3" name="Content Placeholder 2">
            <a:extLst>
              <a:ext uri="{FF2B5EF4-FFF2-40B4-BE49-F238E27FC236}">
                <a16:creationId xmlns:a16="http://schemas.microsoft.com/office/drawing/2014/main" id="{EACF4684-EBD8-3B91-9E82-563FB47F4DF7}"/>
              </a:ext>
            </a:extLst>
          </p:cNvPr>
          <p:cNvSpPr>
            <a:spLocks noGrp="1"/>
          </p:cNvSpPr>
          <p:nvPr>
            <p:ph idx="1"/>
          </p:nvPr>
        </p:nvSpPr>
        <p:spPr>
          <a:xfrm>
            <a:off x="140677" y="1294228"/>
            <a:ext cx="12051323" cy="5563771"/>
          </a:xfrm>
        </p:spPr>
        <p:txBody>
          <a:bodyPr rtlCol="0">
            <a:normAutofit fontScale="82500" lnSpcReduction="20000"/>
          </a:bodyPr>
          <a:lstStyle/>
          <a:p>
            <a:pPr marL="342900" lvl="0" indent="-342900">
              <a:lnSpc>
                <a:spcPct val="150000"/>
              </a:lnSpc>
              <a:spcAft>
                <a:spcPts val="800"/>
              </a:spcAft>
              <a:buFont typeface="+mj-lt"/>
              <a:buAutoNum type="arabicPeriod"/>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False Acceptance Rate (FAR)</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b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The percentage of fraudulent signatures that are mistakenly accepted by the system. High FAR indicates security weakness, as it allows forgery.</a:t>
            </a:r>
          </a:p>
          <a:p>
            <a:pPr marL="342900" lvl="0" indent="-342900">
              <a:lnSpc>
                <a:spcPct val="150000"/>
              </a:lnSpc>
              <a:spcAft>
                <a:spcPts val="800"/>
              </a:spcAft>
              <a:buFont typeface="+mj-lt"/>
              <a:buAutoNum type="arabicPeriod"/>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False Rejection Rate (FRR)</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b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The percentage of legitimate signatures that are mistakenly rejected. High FRR causes inconvenience to users, as their authentic signatures are not accepted.</a:t>
            </a:r>
          </a:p>
          <a:p>
            <a:pPr marL="342900" lvl="0" indent="-342900">
              <a:lnSpc>
                <a:spcPct val="150000"/>
              </a:lnSpc>
              <a:spcAft>
                <a:spcPts val="800"/>
              </a:spcAft>
              <a:buFont typeface="+mj-lt"/>
              <a:buAutoNum type="arabicPeriod"/>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Equal Error Rate (EER)</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b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A metric used to balance FAR and FRR, where the rates of false acceptance and false rejection are equal. Systems aim to achieve a low EER for optimal performance.</a:t>
            </a:r>
          </a:p>
          <a:p>
            <a:pPr>
              <a:lnSpc>
                <a:spcPct val="107000"/>
              </a:lnSpc>
              <a:spcAft>
                <a:spcPts val="800"/>
              </a:spcAft>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20000"/>
              </a:lnSpc>
              <a:spcAft>
                <a:spcPts val="800"/>
              </a:spcAft>
            </a:pP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1958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63D31-7F02-2DB0-B8AF-A52347F1CC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758924-BECD-A53B-506D-F35ABD1A7A8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6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Factors Influencing Variability</a:t>
            </a:r>
            <a:r>
              <a:rPr lang="en-US" sz="36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A4BF721E-9319-7F8B-3EEF-EE5ED04782FE}"/>
              </a:ext>
            </a:extLst>
          </p:cNvPr>
          <p:cNvSpPr>
            <a:spLocks noGrp="1"/>
          </p:cNvSpPr>
          <p:nvPr>
            <p:ph idx="1"/>
          </p:nvPr>
        </p:nvSpPr>
        <p:spPr>
          <a:xfrm>
            <a:off x="140677" y="1690688"/>
            <a:ext cx="12051323" cy="5167311"/>
          </a:xfrm>
        </p:spPr>
        <p:txBody>
          <a:bodyPr rtlCol="0">
            <a:normAutofit fontScale="97500"/>
          </a:bodyPr>
          <a:lstStyle/>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Physical Condition: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Tiredness, illness, or aging can cause a person’s signature to change.</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Emotional State: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Stress, anxiety, or haste can make signatures less consistent.</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Environmental Factors: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Poor writing surfaces or different pen types can alter how a signature appears.</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Time</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Over long periods, individuals may naturally change how they sign their names.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057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22310-BD18-174F-DDAF-194DBD5A35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FE022E-8005-03F5-EAC2-4D2C1827889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6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Factors Influencing Variability</a:t>
            </a:r>
            <a:r>
              <a:rPr lang="en-US" sz="36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B3BBD4AF-9E57-1EEC-4FB2-0B733D22F6BE}"/>
              </a:ext>
            </a:extLst>
          </p:cNvPr>
          <p:cNvSpPr>
            <a:spLocks noGrp="1"/>
          </p:cNvSpPr>
          <p:nvPr>
            <p:ph idx="1"/>
          </p:nvPr>
        </p:nvSpPr>
        <p:spPr>
          <a:xfrm>
            <a:off x="140677" y="1690688"/>
            <a:ext cx="12051323" cy="5167311"/>
          </a:xfrm>
        </p:spPr>
        <p:txBody>
          <a:bodyPr rtlCol="0">
            <a:normAutofit fontScale="97500"/>
          </a:bodyPr>
          <a:lstStyle/>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Physical Condition: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Tiredness, illness, or aging can cause a person’s signature to change.</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Emotional State: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Stress, anxiety, or haste can make signatures less consistent.</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Environmental Factors: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Poor writing surfaces or different pen types can alter how a signature appears.</a:t>
            </a:r>
          </a:p>
          <a:p>
            <a:pPr lvl="0" algn="just">
              <a:lnSpc>
                <a:spcPct val="107000"/>
              </a:lnSpc>
              <a:spcAft>
                <a:spcPts val="800"/>
              </a:spcAft>
              <a:buFont typeface="Arial" panose="020B0604020202020204" pitchFamily="34" charset="0"/>
              <a:buChar char="•"/>
              <a:tabLst>
                <a:tab pos="457200" algn="l"/>
              </a:tabLs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Time</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Over long periods, individuals may naturally change how they sign their names.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3978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F459C-218B-8EE0-3D17-F6D88A50E2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D73FC0-2AD9-CD52-7C40-1456249A551F}"/>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err="1">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cont</a:t>
            </a:r>
            <a:r>
              <a:rPr lang="en-US" sz="36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6B3F87C-7762-F9B4-1226-6E69B72B8511}"/>
              </a:ext>
            </a:extLst>
          </p:cNvPr>
          <p:cNvSpPr>
            <a:spLocks noGrp="1"/>
          </p:cNvSpPr>
          <p:nvPr>
            <p:ph idx="1"/>
          </p:nvPr>
        </p:nvSpPr>
        <p:spPr>
          <a:xfrm>
            <a:off x="1390357" y="1693255"/>
            <a:ext cx="9411286" cy="5167311"/>
          </a:xfrm>
        </p:spPr>
        <p:txBody>
          <a:bodyPr rtlCol="0">
            <a:normAutofit fontScale="97500"/>
          </a:bodyPr>
          <a:lstStyle/>
          <a:p>
            <a:pPr algn="just">
              <a:lnSpc>
                <a:spcPct val="107000"/>
              </a:lnSpc>
              <a:spcAft>
                <a:spcPts val="800"/>
              </a:spcAft>
            </a:pPr>
            <a:r>
              <a:rPr lang="en-US" sz="33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NOTE:  </a:t>
            </a:r>
          </a:p>
          <a:p>
            <a:pPr algn="just">
              <a:lnSpc>
                <a:spcPct val="107000"/>
              </a:lnSpc>
              <a:spcAft>
                <a:spcPts val="800"/>
              </a:spcAft>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Natural variability can cause false rejections in both manual and automated verification systems. Advanced ASV systems try to account for normal fluctuations in handwriting.</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2672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F8376-4A68-89A3-8F43-CF74E5B4B3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2C0F63-D557-E7F1-40F7-DC93CBD0060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a:solidFill>
                  <a:srgbClr val="FFFF00"/>
                </a:solidFill>
                <a:latin typeface="Times New Roman" panose="02020603050405020304" pitchFamily="18" charset="0"/>
                <a:cs typeface="Times New Roman" panose="02020603050405020304" pitchFamily="18" charset="0"/>
              </a:rPr>
              <a:t>	</a:t>
            </a:r>
            <a:r>
              <a:rPr lang="en-KE" sz="36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Forgery in Signature Verification</a:t>
            </a:r>
            <a:br>
              <a:rPr lang="en-KE" sz="36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C3D35DE-0EB9-A633-1290-7ECBCED6C292}"/>
              </a:ext>
            </a:extLst>
          </p:cNvPr>
          <p:cNvSpPr>
            <a:spLocks noGrp="1"/>
          </p:cNvSpPr>
          <p:nvPr>
            <p:ph idx="1"/>
          </p:nvPr>
        </p:nvSpPr>
        <p:spPr>
          <a:xfrm>
            <a:off x="140677" y="1690688"/>
            <a:ext cx="12051323" cy="5167311"/>
          </a:xfrm>
        </p:spPr>
        <p:txBody>
          <a:bodyPr rtlCol="0">
            <a:normAutofit fontScale="97500"/>
          </a:bodyPr>
          <a:lstStyle/>
          <a:p>
            <a:pPr algn="just">
              <a:lnSpc>
                <a:spcPct val="15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There are various types of forgeries that can compromise the effectiveness of signature verification:</a:t>
            </a:r>
          </a:p>
          <a:p>
            <a:pPr marL="342900" lvl="0" indent="-342900" algn="just">
              <a:lnSpc>
                <a:spcPct val="150000"/>
              </a:lnSpc>
              <a:spcAft>
                <a:spcPts val="800"/>
              </a:spcAft>
              <a:buFont typeface="+mj-lt"/>
              <a:buAutoNum type="arabicPeriod"/>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Random Forgery</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An attacker signs a name without knowing the original signature. These are usually easy to detect due to significant differences.</a:t>
            </a:r>
          </a:p>
          <a:p>
            <a:pPr marL="342900" lvl="0" indent="-342900" algn="just">
              <a:lnSpc>
                <a:spcPct val="150000"/>
              </a:lnSpc>
              <a:spcAft>
                <a:spcPts val="800"/>
              </a:spcAft>
              <a:buFont typeface="+mj-lt"/>
              <a:buAutoNum type="arabicPeriod"/>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Simple Forgery</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The attacker knows the signer’s name but not their signature style. It may be somewhat close to the original but still detectably different.</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1294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E83AA-A917-C4E4-D990-DC439F46A7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96C1EC-F4D3-434A-1466-F813EF06EBE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a:solidFill>
                  <a:srgbClr val="FFFF00"/>
                </a:solidFill>
                <a:latin typeface="Times New Roman" panose="02020603050405020304" pitchFamily="18" charset="0"/>
                <a:cs typeface="Times New Roman" panose="02020603050405020304" pitchFamily="18" charset="0"/>
              </a:rPr>
              <a:t>	</a:t>
            </a:r>
            <a:r>
              <a:rPr lang="en-US" sz="36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cont.…</a:t>
            </a:r>
            <a:br>
              <a:rPr lang="en-KE" sz="36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9F8FB2D-1ADC-BD79-DC99-9D253A5941CB}"/>
              </a:ext>
            </a:extLst>
          </p:cNvPr>
          <p:cNvSpPr>
            <a:spLocks noGrp="1"/>
          </p:cNvSpPr>
          <p:nvPr>
            <p:ph idx="1"/>
          </p:nvPr>
        </p:nvSpPr>
        <p:spPr>
          <a:xfrm>
            <a:off x="140677" y="1690688"/>
            <a:ext cx="12051323" cy="5167311"/>
          </a:xfrm>
        </p:spPr>
        <p:txBody>
          <a:bodyPr rtlCol="0">
            <a:normAutofit fontScale="97500"/>
          </a:bodyPr>
          <a:lstStyle/>
          <a:p>
            <a:pPr marL="0" lvl="0" indent="0" algn="just">
              <a:lnSpc>
                <a:spcPct val="150000"/>
              </a:lnSpc>
              <a:spcAft>
                <a:spcPts val="800"/>
              </a:spcAft>
              <a:buNone/>
              <a:tabLst>
                <a:tab pos="457200" algn="l"/>
              </a:tabLst>
            </a:pPr>
            <a:r>
              <a:rPr lang="en-US" sz="2900" b="1" kern="100" dirty="0">
                <a:latin typeface="Times New Roman" panose="02020603050405020304" pitchFamily="18" charset="0"/>
                <a:ea typeface="Calibri" panose="020F0502020204030204" pitchFamily="34" charset="0"/>
                <a:cs typeface="Times New Roman" panose="02020603050405020304" pitchFamily="18" charset="0"/>
              </a:rPr>
              <a:t>3.</a:t>
            </a: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Skilled Forgery</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The forger has studied the original signature and may be able to replicate it convincingly. This type is the hardest to detect, especially in manual verification.</a:t>
            </a:r>
            <a:endParaRPr lang="en-US"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tabLst>
                <a:tab pos="457200" algn="l"/>
              </a:tabLst>
            </a:pPr>
            <a:r>
              <a:rPr lang="en-US" sz="29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NOTE:</a:t>
            </a:r>
          </a:p>
          <a:p>
            <a:pPr marL="0" indent="0" algn="just">
              <a:lnSpc>
                <a:spcPct val="150000"/>
              </a:lnSpc>
              <a:spcAft>
                <a:spcPts val="800"/>
              </a:spcAft>
              <a:buNone/>
              <a:tabLst>
                <a:tab pos="457200" algn="l"/>
              </a:tabLs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Automated systems use algorithms to detect subtle inconsistencies that human verifiers might miss, making them more effective against skilled forgeries.</a:t>
            </a:r>
          </a:p>
          <a:p>
            <a:pPr marL="0" lvl="0" indent="0" algn="just">
              <a:lnSpc>
                <a:spcPct val="150000"/>
              </a:lnSpc>
              <a:spcAft>
                <a:spcPts val="800"/>
              </a:spcAft>
              <a:buNone/>
              <a:tabLst>
                <a:tab pos="457200" algn="l"/>
              </a:tabLst>
            </a:pPr>
            <a:endPar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1544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00C8-5168-89C4-71CD-83242FC9F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D04C8-FF69-97BD-92EA-3C21866F4E0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710A0560-D67C-8386-8833-850B3B56B34E}"/>
              </a:ext>
            </a:extLst>
          </p:cNvPr>
          <p:cNvSpPr>
            <a:spLocks noGrp="1"/>
          </p:cNvSpPr>
          <p:nvPr>
            <p:ph idx="1"/>
          </p:nvPr>
        </p:nvSpPr>
        <p:spPr>
          <a:xfrm>
            <a:off x="140677" y="1690688"/>
            <a:ext cx="12051323" cy="5167311"/>
          </a:xfrm>
        </p:spPr>
        <p:txBody>
          <a:bodyPr rtlCol="0">
            <a:normAutofit fontScale="97500"/>
          </a:bodyPr>
          <a:lstStyle/>
          <a:p>
            <a:pPr marL="342900" lvl="0" indent="-342900" algn="just">
              <a:lnSpc>
                <a:spcPct val="120000"/>
              </a:lnSpc>
              <a:spcAft>
                <a:spcPts val="800"/>
              </a:spcAft>
              <a:buSzPts val="1000"/>
              <a:buFont typeface="Symbol" panose="05050102010706020507" pitchFamily="18" charset="2"/>
              <a:buChar char=""/>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Non-Intrusive:</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Signature verification is non-invasive and comfortable for users since signing is a common, familiar action.</a:t>
            </a:r>
          </a:p>
          <a:p>
            <a:pPr marL="342900" lvl="0" indent="-342900" algn="just">
              <a:lnSpc>
                <a:spcPct val="120000"/>
              </a:lnSpc>
              <a:spcAft>
                <a:spcPts val="800"/>
              </a:spcAft>
              <a:buSzPts val="1000"/>
              <a:buFont typeface="Symbol" panose="05050102010706020507" pitchFamily="18" charset="2"/>
              <a:buChar char=""/>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Behavioural and Physiological Factors</a:t>
            </a: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In dynamic systems, the combination of behavioural traits (how a signature is made) with physiological traits (pen pressure, stroke dynamics) provides a high level of security.</a:t>
            </a:r>
          </a:p>
          <a:p>
            <a:pPr marL="342900" lvl="0" indent="-342900" algn="just">
              <a:lnSpc>
                <a:spcPct val="120000"/>
              </a:lnSpc>
              <a:spcAft>
                <a:spcPts val="800"/>
              </a:spcAft>
              <a:buSzPts val="1000"/>
              <a:buFont typeface="Symbol" panose="05050102010706020507" pitchFamily="18" charset="2"/>
              <a:buChar char=""/>
              <a:tabLst>
                <a:tab pos="457200" algn="l"/>
              </a:tabLst>
            </a:pP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Legal Acceptance:</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Signatures are widely accepted as legal proof of identity in many contexts, making this technology applicable in areas like contract signing, banking, and legal documentation.</a:t>
            </a:r>
          </a:p>
          <a:p>
            <a:pPr algn="just">
              <a:lnSpc>
                <a:spcPct val="120000"/>
              </a:lnSpc>
              <a:spcAft>
                <a:spcPts val="800"/>
              </a:spcAft>
            </a:pP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8638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941D9-49D0-06BB-8612-5C32A6EF4D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97B413-FE59-41EF-3C43-8480BA35675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05D2CAAC-402C-B953-A730-42328F5D4973}"/>
              </a:ext>
            </a:extLst>
          </p:cNvPr>
          <p:cNvSpPr>
            <a:spLocks noGrp="1"/>
          </p:cNvSpPr>
          <p:nvPr>
            <p:ph idx="1"/>
          </p:nvPr>
        </p:nvSpPr>
        <p:spPr>
          <a:xfrm>
            <a:off x="562707" y="1690689"/>
            <a:ext cx="11352627" cy="4961902"/>
          </a:xfrm>
        </p:spPr>
        <p:txBody>
          <a:bodyPr rtlCol="0">
            <a:normAutofit fontScale="75000" lnSpcReduction="20000"/>
          </a:bodyPr>
          <a:lstStyle/>
          <a:p>
            <a:pPr algn="just">
              <a:lnSpc>
                <a:spcPct val="107000"/>
              </a:lnSpc>
              <a:spcAft>
                <a:spcPts val="800"/>
              </a:spcAft>
              <a:buFont typeface="Arial" panose="020B0604020202020204" pitchFamily="34" charset="0"/>
              <a:buChar char="•"/>
            </a:pPr>
            <a:r>
              <a:rPr lang="en-KE" sz="4700" kern="100" dirty="0">
                <a:effectLst/>
                <a:latin typeface="Times New Roman" panose="02020603050405020304" pitchFamily="18" charset="0"/>
                <a:ea typeface="Calibri" panose="020F0502020204030204" pitchFamily="34" charset="0"/>
                <a:cs typeface="Times New Roman" panose="02020603050405020304" pitchFamily="18" charset="0"/>
              </a:rPr>
              <a:t>Variability in Signatures: A person’s signature can change over time due to factors like age, mood, stress, or physical conditions. This can lead to false rejections (false negatives) when legitimate signatures are denied.</a:t>
            </a:r>
          </a:p>
          <a:p>
            <a:pPr algn="just">
              <a:lnSpc>
                <a:spcPct val="107000"/>
              </a:lnSpc>
              <a:spcAft>
                <a:spcPts val="800"/>
              </a:spcAft>
              <a:buFont typeface="Arial" panose="020B0604020202020204" pitchFamily="34" charset="0"/>
              <a:buChar char="•"/>
            </a:pPr>
            <a:r>
              <a:rPr lang="en-KE" sz="4700" kern="100" dirty="0">
                <a:effectLst/>
                <a:latin typeface="Times New Roman" panose="02020603050405020304" pitchFamily="18" charset="0"/>
                <a:ea typeface="Calibri" panose="020F0502020204030204" pitchFamily="34" charset="0"/>
                <a:cs typeface="Times New Roman" panose="02020603050405020304" pitchFamily="18" charset="0"/>
              </a:rPr>
              <a:t>Forgery Risks: Skilled forgers can sometimes replicate signatures convincingly, especially if they have access to examples. This creates security vulnerabilities, making signature verification less reliable than more advanced biometric methods.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0735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C4F3C-B887-A015-1C00-2087143FE1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A472FA-F84F-E6F9-A2BD-A10D08A770E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95F861AE-5991-E2B9-4657-BC1604BED4C8}"/>
              </a:ext>
            </a:extLst>
          </p:cNvPr>
          <p:cNvSpPr>
            <a:spLocks noGrp="1"/>
          </p:cNvSpPr>
          <p:nvPr>
            <p:ph idx="1"/>
          </p:nvPr>
        </p:nvSpPr>
        <p:spPr>
          <a:xfrm>
            <a:off x="562708" y="1690689"/>
            <a:ext cx="11071274" cy="4961902"/>
          </a:xfrm>
        </p:spPr>
        <p:txBody>
          <a:bodyPr rtlCol="0">
            <a:normAutofit fontScale="67500" lnSpcReduction="20000"/>
          </a:bodyPr>
          <a:lstStyle/>
          <a:p>
            <a:pPr>
              <a:lnSpc>
                <a:spcPct val="107000"/>
              </a:lnSpc>
              <a:spcAft>
                <a:spcPts val="800"/>
              </a:spcAft>
              <a:buFont typeface="Arial" panose="020B0604020202020204" pitchFamily="34" charset="0"/>
              <a:buChar char="•"/>
            </a:pPr>
            <a:r>
              <a:rPr lang="en-KE" sz="5300" kern="100" dirty="0">
                <a:effectLst/>
                <a:latin typeface="Times New Roman" panose="02020603050405020304" pitchFamily="18" charset="0"/>
                <a:ea typeface="Calibri" panose="020F0502020204030204" pitchFamily="34" charset="0"/>
                <a:cs typeface="Times New Roman" panose="02020603050405020304" pitchFamily="18" charset="0"/>
              </a:rPr>
              <a:t>False Acceptance Rate (FAR) and False Rejection Rate (FRR): Automatic signature verification systems can produce both false acceptances (fraudulent signatures being accepted) and false rejections, undermining trust in the system.</a:t>
            </a:r>
          </a:p>
          <a:p>
            <a:pPr>
              <a:lnSpc>
                <a:spcPct val="107000"/>
              </a:lnSpc>
              <a:spcAft>
                <a:spcPts val="800"/>
              </a:spcAft>
              <a:buFont typeface="Arial" panose="020B0604020202020204" pitchFamily="34" charset="0"/>
              <a:buChar char="•"/>
            </a:pPr>
            <a:r>
              <a:rPr lang="en-KE" sz="5300" kern="100" dirty="0">
                <a:effectLst/>
                <a:latin typeface="Times New Roman" panose="02020603050405020304" pitchFamily="18" charset="0"/>
                <a:ea typeface="Calibri" panose="020F0502020204030204" pitchFamily="34" charset="0"/>
                <a:cs typeface="Times New Roman" panose="02020603050405020304" pitchFamily="18" charset="0"/>
              </a:rPr>
              <a:t>Dependence on Quality of Input: Poor-quality scans, smudging, or low-resolution images of signatures can lead to incorrect verification results, making it unreliable in certain contexts.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7928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F3033-808A-C2BC-3980-6682038D4C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0426C5-4F5D-1088-1E2A-6F32D0F771D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39D3C6F7-B904-EC76-92C3-D695C882B109}"/>
              </a:ext>
            </a:extLst>
          </p:cNvPr>
          <p:cNvSpPr>
            <a:spLocks noGrp="1"/>
          </p:cNvSpPr>
          <p:nvPr>
            <p:ph idx="1"/>
          </p:nvPr>
        </p:nvSpPr>
        <p:spPr>
          <a:xfrm>
            <a:off x="562708" y="1690689"/>
            <a:ext cx="11071274" cy="4961902"/>
          </a:xfrm>
        </p:spPr>
        <p:txBody>
          <a:bodyPr rtlCol="0">
            <a:normAutofit fontScale="60000" lnSpcReduction="20000"/>
          </a:bodyPr>
          <a:lstStyle/>
          <a:p>
            <a:pPr algn="just">
              <a:lnSpc>
                <a:spcPct val="107000"/>
              </a:lnSpc>
              <a:spcAft>
                <a:spcPts val="800"/>
              </a:spcAft>
              <a:buFont typeface="Arial" panose="020B0604020202020204" pitchFamily="34" charset="0"/>
              <a:buChar char="•"/>
            </a:pPr>
            <a:r>
              <a:rPr lang="en-KE" sz="5300" kern="100" dirty="0">
                <a:effectLst/>
                <a:latin typeface="Times New Roman" panose="02020603050405020304" pitchFamily="18" charset="0"/>
                <a:ea typeface="Calibri" panose="020F0502020204030204" pitchFamily="34" charset="0"/>
                <a:cs typeface="Times New Roman" panose="02020603050405020304" pitchFamily="18" charset="0"/>
              </a:rPr>
              <a:t> Subjectivity in Manual Verification: When signatures are verified manually, the process can be inconsistent. Different people may interpret the authenticity of a signature differently, leading to human error or bias.</a:t>
            </a:r>
          </a:p>
          <a:p>
            <a:pPr algn="just">
              <a:lnSpc>
                <a:spcPct val="107000"/>
              </a:lnSpc>
              <a:spcAft>
                <a:spcPts val="800"/>
              </a:spcAft>
              <a:buFont typeface="Arial" panose="020B0604020202020204" pitchFamily="34" charset="0"/>
              <a:buChar char="•"/>
            </a:pPr>
            <a:r>
              <a:rPr lang="en-KE" sz="5300" kern="100" dirty="0">
                <a:effectLst/>
                <a:latin typeface="Times New Roman" panose="02020603050405020304" pitchFamily="18" charset="0"/>
                <a:ea typeface="Calibri" panose="020F0502020204030204" pitchFamily="34" charset="0"/>
                <a:cs typeface="Times New Roman" panose="02020603050405020304" pitchFamily="18" charset="0"/>
              </a:rPr>
              <a:t> Limited Use in Digital Transactions: In the digital age, handwritten signatures are often impractical for online transactions. While digital signature verification exists, it requires more complex systems and infrastructure, making it less accessible than newer technologies like fingerprint or facial recognition.</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9432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07DC0-EAB4-ACD9-69A5-C513E6280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B6BB0-3BEC-8ADA-1CC5-E805A06EAA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challenges&amp; limitations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369CD7-2578-7B59-AA89-5B8CCA3597BD}"/>
              </a:ext>
            </a:extLst>
          </p:cNvPr>
          <p:cNvSpPr>
            <a:spLocks noGrp="1"/>
          </p:cNvSpPr>
          <p:nvPr>
            <p:ph idx="1"/>
          </p:nvPr>
        </p:nvSpPr>
        <p:spPr>
          <a:xfrm>
            <a:off x="548640" y="1814731"/>
            <a:ext cx="11085342" cy="4837859"/>
          </a:xfrm>
        </p:spPr>
        <p:txBody>
          <a:bodyPr rtlCol="0">
            <a:normAutofit fontScale="97500"/>
          </a:bodyPr>
          <a:lstStyle/>
          <a:p>
            <a:pPr algn="just">
              <a:lnSpc>
                <a:spcPct val="107000"/>
              </a:lnSpc>
              <a:spcAft>
                <a:spcPts val="800"/>
              </a:spcAft>
              <a:buFont typeface="Arial" panose="020B0604020202020204" pitchFamily="34" charset="0"/>
              <a:buChar char="•"/>
            </a:pP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Variability in Signatures:</a:t>
            </a: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person's signature can vary slightly depending on mood, speed, or the writing instrument used, which may reduce the accuracy of the system, especially in static verification.</a:t>
            </a:r>
            <a:endParaRPr lang="en-KE"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Forgery:</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Simple static signature verification is vulnerable to skilled forgeries. Although dynamic systems improve resistance to forgery, they are more complex and expensive.</a:t>
            </a:r>
            <a:endParaRPr lang="en-KE"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Environmental Factors:</a:t>
            </a: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Dynamic signature verification can be affected by the quality of the signature capture device, the surface on which it is signed, and external factors like hand tremors or surface irregularities.</a:t>
            </a:r>
            <a:endParaRPr lang="en-KE"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1076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Application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112542" y="1690689"/>
            <a:ext cx="11521440" cy="4961902"/>
          </a:xfrm>
        </p:spPr>
        <p:txBody>
          <a:bodyPr rtlCol="0">
            <a:normAutofit fontScale="90000"/>
          </a:bodyPr>
          <a:lstStyle/>
          <a:p>
            <a:pPr algn="just">
              <a:lnSpc>
                <a:spcPct val="107000"/>
              </a:lnSpc>
              <a:spcAft>
                <a:spcPts val="800"/>
              </a:spcAft>
              <a:buFont typeface="Arial" panose="020B0604020202020204" pitchFamily="34" charset="0"/>
              <a:buChar char="•"/>
            </a:pPr>
            <a:r>
              <a:rPr lang="en-KE" sz="33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Banking and Financial Services</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Signature verification is used to authenticate transactions, verify checks, and prevent fraud in banking.</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33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Legal Contracts</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It is used for signing legally binding documents, especially where physical signatures are required.</a:t>
            </a:r>
          </a:p>
          <a:p>
            <a:pPr algn="just">
              <a:lnSpc>
                <a:spcPct val="107000"/>
              </a:lnSpc>
              <a:spcAft>
                <a:spcPts val="800"/>
              </a:spcAft>
              <a:buFont typeface="Arial" panose="020B0604020202020204" pitchFamily="34" charset="0"/>
              <a:buChar char="•"/>
            </a:pPr>
            <a:r>
              <a:rPr lang="en-KE" sz="33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Point-of-Sale Systems</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Dynamic signature verification is increasingly used in retail to authorize credit card purchases.</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33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Access Control:</a:t>
            </a: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In some secure environments, signature verification is used as a means of identity verification for access control purposes.</a:t>
            </a:r>
          </a:p>
          <a:p>
            <a:pPr marL="0" indent="0" algn="just">
              <a:lnSpc>
                <a:spcPct val="107000"/>
              </a:lnSpc>
              <a:spcAft>
                <a:spcPts val="800"/>
              </a:spcAft>
              <a:buNone/>
            </a:pP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88200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975A3-4545-B781-F5C1-3846961538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52B470-A565-D62D-0A56-7A478EE6218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400" b="1" dirty="0">
                <a:solidFill>
                  <a:srgbClr val="FFFF00"/>
                </a:solidFill>
                <a:effectLst/>
                <a:latin typeface="Times New Roman" panose="02020603050405020304" pitchFamily="18" charset="0"/>
                <a:ea typeface="Calibri" panose="020F0502020204030204" pitchFamily="34" charset="0"/>
              </a:rPr>
              <a:t>Recent Developments</a:t>
            </a:r>
            <a:r>
              <a:rPr lang="en-US" sz="4400" dirty="0">
                <a:solidFill>
                  <a:srgbClr val="FFFF00"/>
                </a:solidFill>
              </a:rPr>
              <a:t> </a:t>
            </a:r>
          </a:p>
        </p:txBody>
      </p:sp>
      <p:sp>
        <p:nvSpPr>
          <p:cNvPr id="3" name="Content Placeholder 2">
            <a:extLst>
              <a:ext uri="{FF2B5EF4-FFF2-40B4-BE49-F238E27FC236}">
                <a16:creationId xmlns:a16="http://schemas.microsoft.com/office/drawing/2014/main" id="{F4569935-9B45-B5B8-773B-75796228BFA5}"/>
              </a:ext>
            </a:extLst>
          </p:cNvPr>
          <p:cNvSpPr>
            <a:spLocks noGrp="1"/>
          </p:cNvSpPr>
          <p:nvPr>
            <p:ph idx="1"/>
          </p:nvPr>
        </p:nvSpPr>
        <p:spPr>
          <a:xfrm>
            <a:off x="267286" y="1690689"/>
            <a:ext cx="11366696" cy="4961902"/>
          </a:xfrm>
        </p:spPr>
        <p:txBody>
          <a:bodyPr rtlCol="0">
            <a:noAutofit/>
          </a:bodyPr>
          <a:lstStyle/>
          <a:p>
            <a:pPr algn="just">
              <a:lnSpc>
                <a:spcPct val="100000"/>
              </a:lnSpc>
              <a:spcAft>
                <a:spcPts val="800"/>
              </a:spcAft>
              <a:buFont typeface="Arial" panose="020B0604020202020204" pitchFamily="34" charset="0"/>
              <a:buChar char="•"/>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AI and Machine Learning:</a:t>
            </a:r>
            <a:r>
              <a:rPr lang="en-KE" sz="32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Modern signature verification systems are adopting machine learning techniques to improve recognition accuracy. These systems can learn the unique nuances of an individual's signature and adapt to subtle variations.</a:t>
            </a:r>
          </a:p>
          <a:p>
            <a:pPr algn="just">
              <a:lnSpc>
                <a:spcPct val="100000"/>
              </a:lnSpc>
              <a:spcAft>
                <a:spcPts val="800"/>
              </a:spcAft>
              <a:buFont typeface="Arial" panose="020B0604020202020204" pitchFamily="34" charset="0"/>
              <a:buChar char="•"/>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Mobile and Cloud Integration:</a:t>
            </a:r>
            <a:r>
              <a:rPr lang="en-KE" sz="32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With the rise of mobile devices and cloud storage, signature verification systems are being integrated into mobile applications, allowing users to securely sign documents from anywhere using their smartphones or tablets.</a:t>
            </a:r>
          </a:p>
          <a:p>
            <a:pPr marL="0" indent="0" algn="just">
              <a:lnSpc>
                <a:spcPct val="150000"/>
              </a:lnSpc>
              <a:spcAft>
                <a:spcPts val="800"/>
              </a:spcAft>
              <a:buNone/>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51744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F5F3B-D07D-7697-FA95-36C84BC203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CF5486-5B25-0A80-A294-CF72DE0A4A4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400" b="1" dirty="0">
                <a:solidFill>
                  <a:srgbClr val="FFFF00"/>
                </a:solidFill>
                <a:latin typeface="Times New Roman" panose="02020603050405020304" pitchFamily="18" charset="0"/>
              </a:rPr>
              <a:t>cont...</a:t>
            </a:r>
            <a:r>
              <a:rPr lang="en-US" sz="4400" dirty="0">
                <a:solidFill>
                  <a:srgbClr val="FFFF00"/>
                </a:solidFill>
              </a:rPr>
              <a:t> </a:t>
            </a:r>
          </a:p>
        </p:txBody>
      </p:sp>
      <p:sp>
        <p:nvSpPr>
          <p:cNvPr id="3" name="Content Placeholder 2">
            <a:extLst>
              <a:ext uri="{FF2B5EF4-FFF2-40B4-BE49-F238E27FC236}">
                <a16:creationId xmlns:a16="http://schemas.microsoft.com/office/drawing/2014/main" id="{7B3BBD98-F0D9-9968-E9F5-B61D9A1FA6F8}"/>
              </a:ext>
            </a:extLst>
          </p:cNvPr>
          <p:cNvSpPr>
            <a:spLocks noGrp="1"/>
          </p:cNvSpPr>
          <p:nvPr>
            <p:ph idx="1"/>
          </p:nvPr>
        </p:nvSpPr>
        <p:spPr>
          <a:xfrm>
            <a:off x="562708" y="1690689"/>
            <a:ext cx="11071274" cy="4961902"/>
          </a:xfrm>
        </p:spPr>
        <p:txBody>
          <a:bodyPr rtlCol="0">
            <a:noAutofit/>
          </a:bodyPr>
          <a:lstStyle/>
          <a:p>
            <a:pPr algn="just">
              <a:lnSpc>
                <a:spcPct val="150000"/>
              </a:lnSpc>
              <a:spcAft>
                <a:spcPts val="800"/>
              </a:spcAft>
              <a:buFont typeface="Arial" panose="020B0604020202020204" pitchFamily="34" charset="0"/>
              <a:buChar char="•"/>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Multimodal Systems:</a:t>
            </a:r>
            <a:r>
              <a:rPr lang="en-KE" sz="32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To enhance security, signature verification is increasingly combined with other biometric methods such as fingerprint or facial recognition, creating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multimodal biometric systems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3274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28586-50F9-12EF-F5E1-EF7FAC401B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B11229-057F-B7C3-55D0-0191439C44B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0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Future Trends</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29177D3-3FF4-C48C-D1BE-F607D43F410E}"/>
              </a:ext>
            </a:extLst>
          </p:cNvPr>
          <p:cNvSpPr>
            <a:spLocks noGrp="1"/>
          </p:cNvSpPr>
          <p:nvPr>
            <p:ph idx="1"/>
          </p:nvPr>
        </p:nvSpPr>
        <p:spPr>
          <a:xfrm>
            <a:off x="562708" y="1690689"/>
            <a:ext cx="11071274" cy="4961902"/>
          </a:xfrm>
        </p:spPr>
        <p:txBody>
          <a:bodyPr rtlCol="0">
            <a:normAutofit fontScale="97500"/>
          </a:bodyPr>
          <a:lstStyle/>
          <a:p>
            <a:pPr algn="just">
              <a:lnSpc>
                <a:spcPct val="150000"/>
              </a:lnSpc>
              <a:spcAft>
                <a:spcPts val="800"/>
              </a:spcAft>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KE" sz="29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Improvements in AI Algorithms</a:t>
            </a: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Future systems will likely leverage more advanced AI algorithms to distinguish between genuine and forged signatures more accurately, even with minimal sample data.</a:t>
            </a:r>
          </a:p>
          <a:p>
            <a:pPr algn="just">
              <a:lnSpc>
                <a:spcPct val="150000"/>
              </a:lnSpc>
            </a:pP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Widespread Adoption in E-Transactions</a:t>
            </a:r>
            <a:r>
              <a:rPr lang="en-KE" sz="29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 As more transactions move online, signature verification will play an important role in e-signatures, helping to authenticate users in digital contracts and approvals</a:t>
            </a: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5222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DF9FD-416B-BDD4-65B4-31789FB61A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603512-54B0-86C4-71FF-135F8BE7D041}"/>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b="1" dirty="0">
                <a:solidFill>
                  <a:srgbClr val="FFFF00"/>
                </a:solidFill>
                <a:latin typeface="Times New Roman" panose="02020603050405020304" pitchFamily="18" charset="0"/>
                <a:cs typeface="Times New Roman" panose="02020603050405020304" pitchFamily="18" charset="0"/>
              </a:rPr>
              <a:t>conclusion</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1BD29284-B64C-445F-BC0E-BFBFD1AF2478}"/>
              </a:ext>
            </a:extLst>
          </p:cNvPr>
          <p:cNvSpPr>
            <a:spLocks noGrp="1"/>
          </p:cNvSpPr>
          <p:nvPr>
            <p:ph idx="1"/>
          </p:nvPr>
        </p:nvSpPr>
        <p:spPr>
          <a:xfrm>
            <a:off x="562708" y="1690689"/>
            <a:ext cx="11071274" cy="4961902"/>
          </a:xfrm>
        </p:spPr>
        <p:txBody>
          <a:bodyPr rtlCol="0">
            <a:normAutofit fontScale="97500"/>
          </a:bodyPr>
          <a:lstStyle/>
          <a:p>
            <a:pPr algn="just">
              <a:lnSpc>
                <a:spcPct val="150000"/>
              </a:lnSpc>
              <a:spcAft>
                <a:spcPts val="800"/>
              </a:spcAft>
            </a:pPr>
            <a:r>
              <a:rPr lang="en-US" sz="2800" dirty="0">
                <a:latin typeface="Times New Roman" panose="02020603050405020304" pitchFamily="18" charset="0"/>
                <a:cs typeface="Times New Roman" panose="02020603050405020304" pitchFamily="18" charset="0"/>
              </a:rPr>
              <a:t>Signature verification is a valuable biometric tool that leverages both the physiological and behavioral characteristics of an individual's handwriting. Although static systems are easier to deploy, dynamic systems offer greater security by capturing real-time signing characteristics. As advancements in AI and machine learning continue, the reliability and accuracy of signature verification systems are expected to improve, expanding their use across industries.</a:t>
            </a: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8567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0E7D-CE63-C58F-CD8D-951890AFA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196EE-FC0B-3799-DE8E-793CE2045F7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Review questions </a:t>
            </a:r>
            <a:endParaRPr lang="en-US" sz="3600" dirty="0">
              <a:solidFill>
                <a:srgbClr val="FFFF00"/>
              </a:solidFill>
            </a:endParaRPr>
          </a:p>
        </p:txBody>
      </p:sp>
      <p:sp>
        <p:nvSpPr>
          <p:cNvPr id="3" name="Content Placeholder 2">
            <a:extLst>
              <a:ext uri="{FF2B5EF4-FFF2-40B4-BE49-F238E27FC236}">
                <a16:creationId xmlns:a16="http://schemas.microsoft.com/office/drawing/2014/main" id="{F0E959BD-E9BF-6F54-E91D-742380720511}"/>
              </a:ext>
            </a:extLst>
          </p:cNvPr>
          <p:cNvSpPr>
            <a:spLocks noGrp="1"/>
          </p:cNvSpPr>
          <p:nvPr>
            <p:ph idx="1"/>
          </p:nvPr>
        </p:nvSpPr>
        <p:spPr>
          <a:xfrm>
            <a:off x="407963" y="1690689"/>
            <a:ext cx="11507371" cy="4961902"/>
          </a:xfrm>
        </p:spPr>
        <p:txBody>
          <a:bodyPr rtlCol="0">
            <a:normAutofit fontScale="97500" lnSpcReduction="10000"/>
          </a:bodyPr>
          <a:lstStyle/>
          <a:p>
            <a:pPr marL="342900" indent="-342900">
              <a:lnSpc>
                <a:spcPct val="107000"/>
              </a:lnSpc>
              <a:spcAft>
                <a:spcPts val="800"/>
              </a:spcAft>
              <a:buFont typeface="+mj-lt"/>
              <a:buAutoNum type="arabicPeriod"/>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What are the primary challenges associated with verifying signatures manually?</a:t>
            </a:r>
          </a:p>
          <a:p>
            <a:pPr marL="342900" indent="-342900">
              <a:lnSpc>
                <a:spcPct val="107000"/>
              </a:lnSpc>
              <a:spcAft>
                <a:spcPts val="800"/>
              </a:spcAft>
              <a:buFont typeface="+mj-lt"/>
              <a:buAutoNum type="arabicPeriod"/>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How do automatic signature verification systems differ from manual verification?</a:t>
            </a:r>
          </a:p>
          <a:p>
            <a:pPr marL="342900" indent="-342900">
              <a:lnSpc>
                <a:spcPct val="107000"/>
              </a:lnSpc>
              <a:spcAft>
                <a:spcPts val="800"/>
              </a:spcAft>
              <a:buFont typeface="+mj-lt"/>
              <a:buAutoNum type="arabicPeriod"/>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In what scenarios is signature verification most commonly used?</a:t>
            </a:r>
          </a:p>
          <a:p>
            <a:pPr marL="342900" indent="-342900">
              <a:lnSpc>
                <a:spcPct val="107000"/>
              </a:lnSpc>
              <a:spcAft>
                <a:spcPts val="800"/>
              </a:spcAft>
              <a:buFont typeface="+mj-lt"/>
              <a:buAutoNum type="arabicPeriod"/>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How can digital signatures be verified, and how does this differ from traditional handwritten signature verification?</a:t>
            </a:r>
          </a:p>
          <a:p>
            <a:pPr marL="342900" indent="-342900">
              <a:lnSpc>
                <a:spcPct val="107000"/>
              </a:lnSpc>
              <a:spcAft>
                <a:spcPts val="800"/>
              </a:spcAft>
              <a:buFont typeface="+mj-lt"/>
              <a:buAutoNum type="arabicPeriod"/>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What role does artificial intelligence or machine learning play in enhancing signature verification systems?</a:t>
            </a:r>
          </a:p>
          <a:p>
            <a:pPr marL="457200" indent="-457200" eaLnBrk="1" fontAlgn="auto" hangingPunct="1">
              <a:buFont typeface="+mj-lt"/>
              <a:buAutoNum type="arabicPeriod"/>
              <a:defRPr/>
            </a:pPr>
            <a:endParaRPr lang="en-US" altLang="en-US" sz="2900" dirty="0">
              <a:latin typeface="Times New Roman" panose="02020603050405020304" pitchFamily="18" charset="0"/>
              <a:cs typeface="Times New Roman" panose="02020603050405020304" pitchFamily="18" charset="0"/>
            </a:endParaRPr>
          </a:p>
          <a:p>
            <a:pPr marL="91440" indent="-91440" eaLnBrk="1" fontAlgn="auto" hangingPunct="1">
              <a:defRPr/>
            </a:pPr>
            <a:endParaRPr lang="en-US" altLang="en-US" sz="1800" dirty="0"/>
          </a:p>
        </p:txBody>
      </p:sp>
    </p:spTree>
    <p:extLst>
      <p:ext uri="{BB962C8B-B14F-4D97-AF65-F5344CB8AC3E}">
        <p14:creationId xmlns:p14="http://schemas.microsoft.com/office/powerpoint/2010/main" val="2943406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F3EF4-DA14-DF0B-886E-BFF4D7894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54490-CB2B-F281-C12B-69493DF4452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E11430F9-F673-FFE5-87E9-F5BB914F2458}"/>
              </a:ext>
            </a:extLst>
          </p:cNvPr>
          <p:cNvSpPr>
            <a:spLocks noGrp="1"/>
          </p:cNvSpPr>
          <p:nvPr>
            <p:ph idx="1"/>
          </p:nvPr>
        </p:nvSpPr>
        <p:spPr>
          <a:xfrm>
            <a:off x="562708" y="1690689"/>
            <a:ext cx="11071274" cy="4961902"/>
          </a:xfrm>
        </p:spPr>
        <p:txBody>
          <a:bodyPr rtlCol="0">
            <a:normAutofit fontScale="97500" lnSpcReduction="10000"/>
          </a:bodyPr>
          <a:lstStyle/>
          <a:p>
            <a:pPr algn="just">
              <a:lnSpc>
                <a:spcPct val="150000"/>
              </a:lnSpc>
              <a:spcAft>
                <a:spcPts val="800"/>
              </a:spcAft>
              <a:buFont typeface="Arial" panose="020B0604020202020204" pitchFamily="34" charset="0"/>
              <a:buChar char="•"/>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Liu, R., &amp; Xin, Y. (2023). Online handwritten signature verification method based on </a:t>
            </a:r>
            <a:r>
              <a:rPr lang="en-KE" sz="2500" kern="100" dirty="0" err="1">
                <a:effectLst/>
                <a:latin typeface="Times New Roman" panose="02020603050405020304" pitchFamily="18" charset="0"/>
                <a:ea typeface="Calibri" panose="020F0502020204030204" pitchFamily="34" charset="0"/>
                <a:cs typeface="Times New Roman" panose="02020603050405020304" pitchFamily="18" charset="0"/>
              </a:rPr>
              <a:t>uni</a:t>
            </a: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-feature correlation coefficient between signatures. </a:t>
            </a:r>
            <a:r>
              <a:rPr lang="en-KE" sz="2500" i="1" kern="100" dirty="0">
                <a:effectLst/>
                <a:latin typeface="Times New Roman" panose="02020603050405020304" pitchFamily="18" charset="0"/>
                <a:ea typeface="Calibri" panose="020F0502020204030204" pitchFamily="34" charset="0"/>
                <a:cs typeface="Times New Roman" panose="02020603050405020304" pitchFamily="18" charset="0"/>
              </a:rPr>
              <a:t>Sensors</a:t>
            </a: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 23(23), 9341. https://doi.org/10.3390/s23239341&amp;#8203;:contentReference[oaicite:0]{index=0}</a:t>
            </a:r>
          </a:p>
          <a:p>
            <a:pPr algn="just">
              <a:lnSpc>
                <a:spcPct val="150000"/>
              </a:lnSpc>
              <a:spcAft>
                <a:spcPts val="800"/>
              </a:spcAft>
              <a:buFont typeface="Arial" panose="020B0604020202020204" pitchFamily="34" charset="0"/>
              <a:buChar char="•"/>
            </a:pP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Jain, A., Singh, S. K., &amp; Singh, K. P. (2021). Signature verification using geometrical features and artificial neural network classifier. </a:t>
            </a:r>
            <a:r>
              <a:rPr lang="en-KE" sz="2500" i="1" kern="100" dirty="0">
                <a:effectLst/>
                <a:latin typeface="Times New Roman" panose="02020603050405020304" pitchFamily="18" charset="0"/>
                <a:ea typeface="Calibri" panose="020F0502020204030204" pitchFamily="34" charset="0"/>
                <a:cs typeface="Times New Roman" panose="02020603050405020304" pitchFamily="18" charset="0"/>
              </a:rPr>
              <a:t>Neural Computing and Applications</a:t>
            </a: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 33, 6999-7010. https://doi.org/10.1007/s00521-020-05473-7&amp;#8203;:contentReference[oaicite:2]{index=2}</a:t>
            </a:r>
          </a:p>
          <a:p>
            <a:pPr algn="just">
              <a:lnSpc>
                <a:spcPct val="150000"/>
              </a:lnSpc>
              <a:spcAft>
                <a:spcPts val="800"/>
              </a:spcAft>
            </a:pPr>
            <a:r>
              <a:rPr lang="en-KE" sz="25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91440" indent="-91440" eaLnBrk="1" fontAlgn="auto" hangingPunct="1">
              <a:defRPr/>
            </a:pPr>
            <a:endParaRPr lang="en-US" altLang="en-US" sz="1800" dirty="0"/>
          </a:p>
        </p:txBody>
      </p:sp>
    </p:spTree>
    <p:extLst>
      <p:ext uri="{BB962C8B-B14F-4D97-AF65-F5344CB8AC3E}">
        <p14:creationId xmlns:p14="http://schemas.microsoft.com/office/powerpoint/2010/main" val="1103884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TotalTime>
  <Words>2146</Words>
  <Application>Microsoft Office PowerPoint</Application>
  <PresentationFormat>Widescreen</PresentationFormat>
  <Paragraphs>116</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inherit</vt:lpstr>
      <vt:lpstr>Roboto</vt:lpstr>
      <vt:lpstr>Symbol</vt:lpstr>
      <vt:lpstr>Times New Roman</vt:lpstr>
      <vt:lpstr>Tw Cen MT</vt:lpstr>
      <vt:lpstr>Tw Cen MT Condensed</vt:lpstr>
      <vt:lpstr>Wingdings 3</vt:lpstr>
      <vt:lpstr>Integral</vt:lpstr>
      <vt:lpstr>PowerPoint Presentation</vt:lpstr>
      <vt:lpstr>     Expected learning outcomes</vt:lpstr>
      <vt:lpstr>     Areas of focus </vt:lpstr>
      <vt:lpstr>    Signature verification </vt:lpstr>
      <vt:lpstr>   Cont…</vt:lpstr>
      <vt:lpstr>   Cont…</vt:lpstr>
      <vt:lpstr>   Types of Signature Verification</vt:lpstr>
      <vt:lpstr>   cont.…</vt:lpstr>
      <vt:lpstr>    Features Used in Signature Verification</vt:lpstr>
      <vt:lpstr>  Signature Verification Process</vt:lpstr>
      <vt:lpstr>  cont…</vt:lpstr>
      <vt:lpstr>    System demonstration</vt:lpstr>
      <vt:lpstr>  Key Metrics in Signature Verification  </vt:lpstr>
      <vt:lpstr>  Factors Influencing Variability </vt:lpstr>
      <vt:lpstr>  Factors Influencing Variability </vt:lpstr>
      <vt:lpstr>  cont…</vt:lpstr>
      <vt:lpstr>  Forgery in Signature Verification </vt:lpstr>
      <vt:lpstr>  cont.… </vt:lpstr>
      <vt:lpstr>  advantages  </vt:lpstr>
      <vt:lpstr>  Disadvantages  </vt:lpstr>
      <vt:lpstr>  Disadvantages  </vt:lpstr>
      <vt:lpstr>  Disadvantages  </vt:lpstr>
      <vt:lpstr>  challenges&amp; limitations  </vt:lpstr>
      <vt:lpstr>  Application </vt:lpstr>
      <vt:lpstr>  Recent Developments </vt:lpstr>
      <vt:lpstr>  cont... </vt:lpstr>
      <vt:lpstr>  Future Trends </vt:lpstr>
      <vt:lpstr>  conclusion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28</cp:revision>
  <dcterms:created xsi:type="dcterms:W3CDTF">2020-09-27T20:05:39Z</dcterms:created>
  <dcterms:modified xsi:type="dcterms:W3CDTF">2024-10-14T17:19:18Z</dcterms:modified>
</cp:coreProperties>
</file>