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83" r:id="rId2"/>
    <p:sldId id="284" r:id="rId3"/>
    <p:sldId id="316" r:id="rId4"/>
    <p:sldId id="317" r:id="rId5"/>
    <p:sldId id="358" r:id="rId6"/>
    <p:sldId id="318" r:id="rId7"/>
    <p:sldId id="342" r:id="rId8"/>
    <p:sldId id="364" r:id="rId9"/>
    <p:sldId id="363" r:id="rId10"/>
    <p:sldId id="365" r:id="rId11"/>
    <p:sldId id="359" r:id="rId12"/>
    <p:sldId id="360" r:id="rId13"/>
    <p:sldId id="319" r:id="rId14"/>
    <p:sldId id="320" r:id="rId15"/>
    <p:sldId id="361" r:id="rId16"/>
    <p:sldId id="362" r:id="rId17"/>
    <p:sldId id="367" r:id="rId18"/>
    <p:sldId id="366" r:id="rId19"/>
    <p:sldId id="352" r:id="rId20"/>
    <p:sldId id="368" r:id="rId21"/>
    <p:sldId id="369" r:id="rId22"/>
    <p:sldId id="339" r:id="rId23"/>
    <p:sldId id="370" r:id="rId24"/>
    <p:sldId id="340" r:id="rId25"/>
    <p:sldId id="338" r:id="rId26"/>
    <p:sldId id="353" r:id="rId27"/>
    <p:sldId id="354" r:id="rId28"/>
    <p:sldId id="355" r:id="rId29"/>
    <p:sldId id="341" r:id="rId30"/>
    <p:sldId id="356"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E2D8FD-7916-4279-A402-BC6216A7B8AF}" type="datetimeFigureOut">
              <a:rPr lang="en-US" smtClean="0"/>
              <a:t>10/29/2024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F97032-780C-4089-9566-F31F81576BE0}" type="slidenum">
              <a:rPr lang="en-US" smtClean="0"/>
              <a:t>‹#›</a:t>
            </a:fld>
            <a:endParaRPr lang="en-US"/>
          </a:p>
        </p:txBody>
      </p:sp>
    </p:spTree>
    <p:extLst>
      <p:ext uri="{BB962C8B-B14F-4D97-AF65-F5344CB8AC3E}">
        <p14:creationId xmlns:p14="http://schemas.microsoft.com/office/powerpoint/2010/main" val="37585880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0B0E891-E1F2-4285-9C3B-C1F898590433}" type="datetime1">
              <a:rPr lang="en-US" smtClean="0"/>
              <a:t>10/29/2024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39562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AEFF049-0C38-4780-A8E9-95AA4A32B9F8}" type="datetime1">
              <a:rPr lang="en-US" smtClean="0"/>
              <a:t>10/29/2024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975612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9302B3-BD48-4625-A55D-80CF4B7188E1}" type="datetime1">
              <a:rPr lang="en-US" smtClean="0"/>
              <a:t>10/29/2024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2637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896E2F0-B759-4809-BF14-C0C7EBDD4FED}" type="datetime1">
              <a:rPr lang="en-US" smtClean="0"/>
              <a:t>10/29/2024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4112534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3D7B587-7929-4810-88F7-588BA8B36BBA}" type="datetime1">
              <a:rPr lang="en-US" smtClean="0"/>
              <a:t>10/29/2024</a:t>
            </a:fld>
            <a:endParaRPr lang="en-US"/>
          </a:p>
        </p:txBody>
      </p:sp>
      <p:sp>
        <p:nvSpPr>
          <p:cNvPr id="8" name="Footer Placeholder 7"/>
          <p:cNvSpPr>
            <a:spLocks noGrp="1"/>
          </p:cNvSpPr>
          <p:nvPr>
            <p:ph type="ftr" sz="quarter" idx="11"/>
          </p:nvPr>
        </p:nvSpPr>
        <p:spPr/>
        <p:txBody>
          <a:bodyPr/>
          <a:lstStyle/>
          <a:p>
            <a:r>
              <a:rPr lang="en-US"/>
              <a:t>Learn | Question what you learn | connect the dots</a:t>
            </a:r>
          </a:p>
        </p:txBody>
      </p:sp>
      <p:sp>
        <p:nvSpPr>
          <p:cNvPr id="9" name="Slide Number Placeholder 8"/>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1284333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4DFF3C-ABCB-490D-BFA5-50354583E741}" type="datetime1">
              <a:rPr lang="en-US" smtClean="0"/>
              <a:t>10/29/2024</a:t>
            </a:fld>
            <a:endParaRPr lang="en-US"/>
          </a:p>
        </p:txBody>
      </p:sp>
      <p:sp>
        <p:nvSpPr>
          <p:cNvPr id="4" name="Footer Placeholder 3"/>
          <p:cNvSpPr>
            <a:spLocks noGrp="1"/>
          </p:cNvSpPr>
          <p:nvPr>
            <p:ph type="ftr" sz="quarter" idx="11"/>
          </p:nvPr>
        </p:nvSpPr>
        <p:spPr/>
        <p:txBody>
          <a:bodyPr/>
          <a:lstStyle/>
          <a:p>
            <a:r>
              <a:rPr lang="en-US"/>
              <a:t>Learn | Question what you learn | connect the dots</a:t>
            </a:r>
          </a:p>
        </p:txBody>
      </p:sp>
      <p:sp>
        <p:nvSpPr>
          <p:cNvPr id="5" name="Slide Number Placeholder 4"/>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62472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645810-3888-4FE1-AF76-5268E1DFB79D}" type="datetime1">
              <a:rPr lang="en-US" smtClean="0"/>
              <a:t>10/29/2024</a:t>
            </a:fld>
            <a:endParaRPr lang="en-US"/>
          </a:p>
        </p:txBody>
      </p:sp>
      <p:sp>
        <p:nvSpPr>
          <p:cNvPr id="3" name="Footer Placeholder 2"/>
          <p:cNvSpPr>
            <a:spLocks noGrp="1"/>
          </p:cNvSpPr>
          <p:nvPr>
            <p:ph type="ftr" sz="quarter" idx="11"/>
          </p:nvPr>
        </p:nvSpPr>
        <p:spPr/>
        <p:txBody>
          <a:bodyPr/>
          <a:lstStyle/>
          <a:p>
            <a:r>
              <a:rPr lang="en-US"/>
              <a:t>Learn | Question what you learn | connect the dots</a:t>
            </a:r>
          </a:p>
        </p:txBody>
      </p:sp>
      <p:sp>
        <p:nvSpPr>
          <p:cNvPr id="4" name="Slide Number Placeholder 3"/>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41975888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07AFFE6-31FC-4AC4-B384-E893E28398F8}" type="datetime1">
              <a:rPr lang="en-US" smtClean="0"/>
              <a:t>10/29/2024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2054155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F260FF0-D042-4423-AFBF-8DB27588A9AB}" type="datetime1">
              <a:rPr lang="en-US" smtClean="0"/>
              <a:t>10/29/2024</a:t>
            </a:fld>
            <a:endParaRPr lang="en-US"/>
          </a:p>
        </p:txBody>
      </p:sp>
      <p:sp>
        <p:nvSpPr>
          <p:cNvPr id="6" name="Footer Placeholder 5"/>
          <p:cNvSpPr>
            <a:spLocks noGrp="1"/>
          </p:cNvSpPr>
          <p:nvPr>
            <p:ph type="ftr" sz="quarter" idx="11"/>
          </p:nvPr>
        </p:nvSpPr>
        <p:spPr/>
        <p:txBody>
          <a:bodyPr/>
          <a:lstStyle/>
          <a:p>
            <a:r>
              <a:rPr lang="en-US"/>
              <a:t>Learn | Question what you learn | connect the dots</a:t>
            </a:r>
          </a:p>
        </p:txBody>
      </p:sp>
      <p:sp>
        <p:nvSpPr>
          <p:cNvPr id="7" name="Slide Number Placeholder 6"/>
          <p:cNvSpPr>
            <a:spLocks noGrp="1"/>
          </p:cNvSpPr>
          <p:nvPr>
            <p:ph type="sldNum" sz="quarter" idx="12"/>
          </p:nvPr>
        </p:nvSpPr>
        <p:spPr/>
        <p:txBody>
          <a:bodyPr/>
          <a:lstStyle/>
          <a:p>
            <a:fld id="{6217EBDE-2C04-4E2C-8F36-61AEF8FD171F}" type="slidenum">
              <a:rPr lang="en-US" smtClean="0"/>
              <a:t>‹#›</a:t>
            </a:fld>
            <a:endParaRPr lang="en-US"/>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9756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CD939DB-3184-496A-AA89-E11501D55984}" type="datetime1">
              <a:rPr lang="en-US" smtClean="0"/>
              <a:t>10/29/2024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spTree>
    <p:extLst>
      <p:ext uri="{BB962C8B-B14F-4D97-AF65-F5344CB8AC3E}">
        <p14:creationId xmlns:p14="http://schemas.microsoft.com/office/powerpoint/2010/main" val="3190842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DC5B33-2526-4C88-8372-49250CE60A50}" type="datetime1">
              <a:rPr lang="en-US" smtClean="0"/>
              <a:t>10/29/2024</a:t>
            </a:fld>
            <a:endParaRPr lang="en-US"/>
          </a:p>
        </p:txBody>
      </p:sp>
      <p:sp>
        <p:nvSpPr>
          <p:cNvPr id="5" name="Footer Placeholder 4"/>
          <p:cNvSpPr>
            <a:spLocks noGrp="1"/>
          </p:cNvSpPr>
          <p:nvPr>
            <p:ph type="ftr" sz="quarter" idx="11"/>
          </p:nvPr>
        </p:nvSpPr>
        <p:spPr/>
        <p:txBody>
          <a:bodyPr/>
          <a:lstStyle/>
          <a:p>
            <a:r>
              <a:rPr lang="en-US"/>
              <a:t>Learn | Question what you learn | connect the dots</a:t>
            </a:r>
          </a:p>
        </p:txBody>
      </p:sp>
      <p:sp>
        <p:nvSpPr>
          <p:cNvPr id="6" name="Slide Number Placeholder 5"/>
          <p:cNvSpPr>
            <a:spLocks noGrp="1"/>
          </p:cNvSpPr>
          <p:nvPr>
            <p:ph type="sldNum" sz="quarter" idx="12"/>
          </p:nvPr>
        </p:nvSpPr>
        <p:spPr/>
        <p:txBody>
          <a:bodyPr/>
          <a:lstStyle/>
          <a:p>
            <a:fld id="{6217EBDE-2C04-4E2C-8F36-61AEF8FD171F}" type="slidenum">
              <a:rPr lang="en-US" smtClean="0"/>
              <a:t>‹#›</a:t>
            </a:fld>
            <a:endParaRPr lang="en-US"/>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10427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D43C565-B5F0-41DD-9913-552945B64C4F}" type="datetime1">
              <a:rPr lang="en-US" smtClean="0"/>
              <a:t>10/29/2024</a:t>
            </a:fld>
            <a:endParaRPr lang="en-US"/>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r>
              <a:rPr lang="en-US"/>
              <a:t>Learn | Question what you learn | connect the dots</a:t>
            </a:r>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217EBDE-2C04-4E2C-8F36-61AEF8FD171F}" type="slidenum">
              <a:rPr lang="en-US" smtClean="0"/>
              <a:t>‹#›</a:t>
            </a:fld>
            <a:endParaRPr lang="en-US"/>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197524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5">
            <a:extLst>
              <a:ext uri="{FF2B5EF4-FFF2-40B4-BE49-F238E27FC236}">
                <a16:creationId xmlns:a16="http://schemas.microsoft.com/office/drawing/2014/main" id="{838F833C-8295-4ECD-625B-3B38854E8B22}"/>
              </a:ext>
            </a:extLst>
          </p:cNvPr>
          <p:cNvSpPr>
            <a:spLocks noGrp="1"/>
          </p:cNvSpPr>
          <p:nvPr>
            <p:ph idx="1"/>
          </p:nvPr>
        </p:nvSpPr>
        <p:spPr>
          <a:xfrm>
            <a:off x="1076740" y="596347"/>
            <a:ext cx="10515600" cy="4850296"/>
          </a:xfrm>
        </p:spPr>
        <p:txBody>
          <a:bodyPr/>
          <a:lstStyle/>
          <a:p>
            <a:pPr marL="0" indent="0" algn="ctr">
              <a:buNone/>
            </a:pPr>
            <a:endParaRPr lang="en-US" altLang="en-US" sz="3600" b="1" dirty="0">
              <a:latin typeface="Times New Roman" panose="02020603050405020304" pitchFamily="18" charset="0"/>
              <a:cs typeface="Times New Roman" panose="02020603050405020304" pitchFamily="18" charset="0"/>
            </a:endParaRPr>
          </a:p>
          <a:p>
            <a:pPr marL="0" indent="0" algn="ctr">
              <a:buNone/>
            </a:pPr>
            <a:r>
              <a:rPr kumimoji="0" lang="en-US" altLang="en-US" sz="36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Biometrics  </a:t>
            </a:r>
          </a:p>
          <a:p>
            <a:pPr marL="0" indent="0" algn="ctr">
              <a:buNone/>
            </a:pPr>
            <a:r>
              <a:rPr lang="en-US" altLang="en-US" sz="3600" b="1" dirty="0">
                <a:latin typeface="Times New Roman" panose="02020603050405020304" pitchFamily="18" charset="0"/>
                <a:cs typeface="Times New Roman" panose="02020603050405020304" pitchFamily="18" charset="0"/>
              </a:rPr>
              <a:t>Lecture 7</a:t>
            </a:r>
          </a:p>
          <a:p>
            <a:pPr marL="0" indent="0" algn="ctr">
              <a:buNone/>
            </a:pPr>
            <a:r>
              <a:rPr lang="en-US" sz="3600" b="1" dirty="0">
                <a:latin typeface="Times New Roman" panose="02020603050405020304" pitchFamily="18" charset="0"/>
                <a:ea typeface="宋体" panose="02010600030101010101" pitchFamily="2" charset="-122"/>
                <a:cs typeface="Times New Roman" panose="02020603050405020304" pitchFamily="18" charset="0"/>
              </a:rPr>
              <a:t>Iris </a:t>
            </a:r>
            <a:r>
              <a:rPr lang="en-US" sz="3600" b="1">
                <a:latin typeface="Times New Roman" panose="02020603050405020304" pitchFamily="18" charset="0"/>
                <a:ea typeface="宋体" panose="02010600030101010101" pitchFamily="2" charset="-122"/>
                <a:cs typeface="Times New Roman" panose="02020603050405020304" pitchFamily="18" charset="0"/>
              </a:rPr>
              <a:t>Recognition System</a:t>
            </a:r>
            <a:br>
              <a:rPr lang="en-US" sz="7200" dirty="0"/>
            </a:br>
            <a:endParaRPr lang="en-US" sz="3600" b="1" dirty="0">
              <a:latin typeface="Times New Roman" panose="02020603050405020304" pitchFamily="18" charset="0"/>
              <a:cs typeface="Times New Roman" panose="02020603050405020304" pitchFamily="18" charset="0"/>
            </a:endParaRPr>
          </a:p>
          <a:p>
            <a:pPr marL="0" indent="0" algn="ctr">
              <a:buNone/>
            </a:pPr>
            <a:r>
              <a:rPr lang="en-US" sz="3600" b="1" dirty="0">
                <a:latin typeface="Times New Roman" panose="02020603050405020304" pitchFamily="18" charset="0"/>
                <a:cs typeface="Times New Roman" panose="02020603050405020304" pitchFamily="18" charset="0"/>
              </a:rPr>
              <a:t>Lecturer: Dr. Joshua </a:t>
            </a:r>
            <a:r>
              <a:rPr lang="en-US" sz="3600" b="1" dirty="0" err="1">
                <a:latin typeface="Times New Roman" panose="02020603050405020304" pitchFamily="18" charset="0"/>
                <a:cs typeface="Times New Roman" panose="02020603050405020304" pitchFamily="18" charset="0"/>
              </a:rPr>
              <a:t>Okemwa</a:t>
            </a:r>
            <a:r>
              <a:rPr lang="en-US" sz="3600" b="1" dirty="0">
                <a:latin typeface="Times New Roman" panose="02020603050405020304" pitchFamily="18" charset="0"/>
                <a:cs typeface="Times New Roman" panose="02020603050405020304" pitchFamily="18" charset="0"/>
              </a:rPr>
              <a:t> </a:t>
            </a:r>
          </a:p>
          <a:p>
            <a:endParaRPr lang="en-US" dirty="0"/>
          </a:p>
        </p:txBody>
      </p:sp>
    </p:spTree>
    <p:extLst>
      <p:ext uri="{BB962C8B-B14F-4D97-AF65-F5344CB8AC3E}">
        <p14:creationId xmlns:p14="http://schemas.microsoft.com/office/powerpoint/2010/main" val="851064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23DBE0-DED1-2AB3-BD59-88490C7191D7}"/>
              </a:ext>
            </a:extLst>
          </p:cNvPr>
          <p:cNvSpPr>
            <a:spLocks noGrp="1"/>
          </p:cNvSpPr>
          <p:nvPr>
            <p:ph idx="1"/>
          </p:nvPr>
        </p:nvSpPr>
        <p:spPr>
          <a:xfrm>
            <a:off x="422032" y="1810486"/>
            <a:ext cx="10972800" cy="4525963"/>
          </a:xfrm>
        </p:spPr>
        <p:txBody>
          <a:bodyPr>
            <a:normAutofit fontScale="92500"/>
          </a:bodyPr>
          <a:lstStyle/>
          <a:p>
            <a:pPr marL="118745" indent="0" algn="just">
              <a:lnSpc>
                <a:spcPct val="150000"/>
              </a:lnSpc>
              <a:spcBef>
                <a:spcPts val="0"/>
              </a:spcBef>
              <a:buNone/>
              <a:defRPr/>
            </a:pPr>
            <a:r>
              <a:rPr lang="en-US" sz="4000" dirty="0">
                <a:latin typeface="Times New Roman" panose="02020603050405020304" pitchFamily="18" charset="0"/>
                <a:cs typeface="Times New Roman" panose="02020603050405020304" pitchFamily="18" charset="0"/>
              </a:rPr>
              <a:t>At the end of the lecture you will be able to:</a:t>
            </a:r>
          </a:p>
          <a:p>
            <a:pPr marL="690245" indent="-571500" algn="just">
              <a:lnSpc>
                <a:spcPct val="150000"/>
              </a:lnSpc>
              <a:spcBef>
                <a:spcPts val="0"/>
              </a:spcBef>
              <a:buFont typeface="+mj-lt"/>
              <a:buAutoNum type="romanLcPeriod"/>
              <a:defRPr/>
            </a:pPr>
            <a:r>
              <a:rPr lang="en-US" sz="4000" dirty="0">
                <a:solidFill>
                  <a:srgbClr val="FF0000"/>
                </a:solidFill>
                <a:latin typeface="Times New Roman" panose="02020603050405020304" pitchFamily="18" charset="0"/>
                <a:cs typeface="Times New Roman" panose="02020603050405020304" pitchFamily="18" charset="0"/>
              </a:rPr>
              <a:t>Understand the working of </a:t>
            </a:r>
            <a:r>
              <a:rPr lang="en-US" sz="4000" dirty="0">
                <a:solidFill>
                  <a:srgbClr val="FF0000"/>
                </a:solidFill>
              </a:rPr>
              <a:t>Iris Recognition System. </a:t>
            </a:r>
          </a:p>
          <a:p>
            <a:pPr marL="690245" indent="-571500" algn="just">
              <a:lnSpc>
                <a:spcPct val="150000"/>
              </a:lnSpc>
              <a:spcBef>
                <a:spcPts val="0"/>
              </a:spcBef>
              <a:buFont typeface="+mj-lt"/>
              <a:buAutoNum type="romanLcPeriod"/>
              <a:defRPr/>
            </a:pPr>
            <a:r>
              <a:rPr lang="en-US" sz="4000" dirty="0">
                <a:solidFill>
                  <a:srgbClr val="FF0000"/>
                </a:solidFill>
                <a:latin typeface="Times New Roman" panose="02020603050405020304" pitchFamily="18" charset="0"/>
                <a:cs typeface="Times New Roman" panose="02020603050405020304" pitchFamily="18" charset="0"/>
              </a:rPr>
              <a:t>Discuss the features of </a:t>
            </a:r>
            <a:r>
              <a:rPr lang="en-US" sz="4000" dirty="0">
                <a:solidFill>
                  <a:srgbClr val="FF0000"/>
                </a:solidFill>
              </a:rPr>
              <a:t>Iris Recognition System.</a:t>
            </a:r>
            <a:endParaRPr lang="en-US" sz="4000" dirty="0">
              <a:solidFill>
                <a:srgbClr val="FF0000"/>
              </a:solidFill>
              <a:latin typeface="Times New Roman" panose="02020603050405020304" pitchFamily="18" charset="0"/>
              <a:cs typeface="Times New Roman" panose="02020603050405020304" pitchFamily="18" charset="0"/>
            </a:endParaRPr>
          </a:p>
          <a:p>
            <a:pPr marL="690245" indent="-571500" algn="just">
              <a:lnSpc>
                <a:spcPct val="150000"/>
              </a:lnSpc>
              <a:spcBef>
                <a:spcPts val="0"/>
              </a:spcBef>
              <a:buFont typeface="+mj-lt"/>
              <a:buAutoNum type="romanLcPeriod"/>
              <a:defRPr/>
            </a:pPr>
            <a:r>
              <a:rPr lang="en-US" sz="4000" dirty="0">
                <a:solidFill>
                  <a:srgbClr val="FF0000"/>
                </a:solidFill>
                <a:latin typeface="Times New Roman" panose="02020603050405020304" pitchFamily="18" charset="0"/>
                <a:cs typeface="Times New Roman" panose="02020603050405020304" pitchFamily="18" charset="0"/>
              </a:rPr>
              <a:t>Evaluate the challenges, recent developments and future trends. </a:t>
            </a:r>
          </a:p>
          <a:p>
            <a:endParaRPr lang="en-KE" dirty="0"/>
          </a:p>
        </p:txBody>
      </p:sp>
      <p:sp>
        <p:nvSpPr>
          <p:cNvPr id="4" name="Title 1">
            <a:extLst>
              <a:ext uri="{FF2B5EF4-FFF2-40B4-BE49-F238E27FC236}">
                <a16:creationId xmlns:a16="http://schemas.microsoft.com/office/drawing/2014/main" id="{816F2AD5-250A-7361-C1BB-C836F25D065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Expected learning outcomes</a:t>
            </a:r>
          </a:p>
        </p:txBody>
      </p:sp>
    </p:spTree>
    <p:extLst>
      <p:ext uri="{BB962C8B-B14F-4D97-AF65-F5344CB8AC3E}">
        <p14:creationId xmlns:p14="http://schemas.microsoft.com/office/powerpoint/2010/main" val="1833970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chemeClr val="accent4"/>
                </a:solidFill>
              </a:rPr>
              <a:t>     </a:t>
            </a:r>
            <a:r>
              <a:rPr lang="en-US" sz="5400" dirty="0">
                <a:solidFill>
                  <a:srgbClr val="FFFF00"/>
                </a:solidFill>
              </a:rPr>
              <a:t>Areas of focus </a:t>
            </a:r>
          </a:p>
        </p:txBody>
      </p:sp>
      <p:sp>
        <p:nvSpPr>
          <p:cNvPr id="3" name="Content Placeholder 2"/>
          <p:cNvSpPr>
            <a:spLocks noGrp="1"/>
          </p:cNvSpPr>
          <p:nvPr>
            <p:ph idx="1"/>
          </p:nvPr>
        </p:nvSpPr>
        <p:spPr>
          <a:xfrm>
            <a:off x="1709530" y="1690689"/>
            <a:ext cx="8136835" cy="4961902"/>
          </a:xfrm>
        </p:spPr>
        <p:txBody>
          <a:bodyPr rtlCol="0">
            <a:normAutofit fontScale="97500" lnSpcReduction="10000"/>
          </a:bodyPr>
          <a:lstStyle/>
          <a:p>
            <a:pPr marL="118745" indent="0" algn="just">
              <a:lnSpc>
                <a:spcPct val="150000"/>
              </a:lnSpc>
              <a:spcBef>
                <a:spcPts val="0"/>
              </a:spcBef>
              <a:buNone/>
              <a:defRPr/>
            </a:pPr>
            <a:r>
              <a:rPr lang="en-US" sz="2900" dirty="0">
                <a:latin typeface="Times New Roman" panose="02020603050405020304" pitchFamily="18" charset="0"/>
                <a:cs typeface="Times New Roman" panose="02020603050405020304" pitchFamily="18" charset="0"/>
              </a:rPr>
              <a:t>The main areas of focus in this presentation include:</a:t>
            </a:r>
          </a:p>
          <a:p>
            <a:pPr marL="514350" indent="-514350" algn="just">
              <a:lnSpc>
                <a:spcPct val="150000"/>
              </a:lnSpc>
              <a:buFont typeface="+mj-lt"/>
              <a:buAutoNum type="romanLcPeriod"/>
            </a:pPr>
            <a:r>
              <a:rPr lang="en-US" sz="2800" dirty="0">
                <a:solidFill>
                  <a:srgbClr val="FF0000"/>
                </a:solidFill>
              </a:rPr>
              <a:t>Overview of Iris Recognition System (IRS)</a:t>
            </a:r>
          </a:p>
          <a:p>
            <a:pPr marL="514350" indent="-514350" algn="just">
              <a:lnSpc>
                <a:spcPct val="150000"/>
              </a:lnSpc>
              <a:buFont typeface="+mj-lt"/>
              <a:buAutoNum type="romanLcPeriod"/>
            </a:pPr>
            <a:r>
              <a:rPr lang="en-US" sz="3200" dirty="0">
                <a:solidFill>
                  <a:srgbClr val="FF0000"/>
                </a:solidFill>
              </a:rPr>
              <a:t>Features of (IRS)</a:t>
            </a:r>
          </a:p>
          <a:p>
            <a:pPr marL="514350" indent="-514350" algn="just">
              <a:lnSpc>
                <a:spcPct val="150000"/>
              </a:lnSpc>
              <a:buFont typeface="+mj-lt"/>
              <a:buAutoNum type="romanLcPeriod"/>
            </a:pPr>
            <a:r>
              <a:rPr lang="en-US" sz="3200" dirty="0">
                <a:solidFill>
                  <a:srgbClr val="FF0000"/>
                </a:solidFill>
              </a:rPr>
              <a:t>System demonstration</a:t>
            </a:r>
          </a:p>
          <a:p>
            <a:pPr marL="514350" indent="-514350" algn="just">
              <a:lnSpc>
                <a:spcPct val="150000"/>
              </a:lnSpc>
              <a:buFont typeface="+mj-lt"/>
              <a:buAutoNum type="romanLcPeriod"/>
            </a:pPr>
            <a:r>
              <a:rPr lang="en-US" sz="3200" dirty="0">
                <a:solidFill>
                  <a:srgbClr val="FF0000"/>
                </a:solidFill>
              </a:rPr>
              <a:t>Advantages &amp; Disadvantages of (IRS) </a:t>
            </a:r>
          </a:p>
          <a:p>
            <a:pPr marL="514350" indent="-514350" algn="just">
              <a:lnSpc>
                <a:spcPct val="150000"/>
              </a:lnSpc>
              <a:buFont typeface="+mj-lt"/>
              <a:buAutoNum type="romanLcPeriod"/>
            </a:pPr>
            <a:r>
              <a:rPr lang="en-US" sz="3200" dirty="0">
                <a:solidFill>
                  <a:srgbClr val="FF0000"/>
                </a:solidFill>
              </a:rPr>
              <a:t>Challenges and concerns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1AD37-F211-78FC-9D0B-BB630A1DB0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4540D8-6898-D2C5-18E8-49762B88917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zh-CN" sz="5400" dirty="0">
                <a:solidFill>
                  <a:srgbClr val="FFFF00"/>
                </a:solidFill>
                <a:ea typeface="宋体" panose="02010600030101010101" pitchFamily="2" charset="-122"/>
              </a:rPr>
              <a:t> </a:t>
            </a:r>
            <a:r>
              <a:rPr lang="en-US" sz="5400" dirty="0">
                <a:solidFill>
                  <a:srgbClr val="FFFF00"/>
                </a:solidFill>
              </a:rPr>
              <a:t>Iris Recognition System</a:t>
            </a:r>
          </a:p>
        </p:txBody>
      </p:sp>
      <p:sp>
        <p:nvSpPr>
          <p:cNvPr id="3" name="Content Placeholder 2">
            <a:extLst>
              <a:ext uri="{FF2B5EF4-FFF2-40B4-BE49-F238E27FC236}">
                <a16:creationId xmlns:a16="http://schemas.microsoft.com/office/drawing/2014/main" id="{38D4AE81-FEA0-A587-2CFE-758235AEE16E}"/>
              </a:ext>
            </a:extLst>
          </p:cNvPr>
          <p:cNvSpPr>
            <a:spLocks noGrp="1"/>
          </p:cNvSpPr>
          <p:nvPr>
            <p:ph idx="1"/>
          </p:nvPr>
        </p:nvSpPr>
        <p:spPr>
          <a:xfrm>
            <a:off x="267286" y="1690689"/>
            <a:ext cx="11366696" cy="4961902"/>
          </a:xfrm>
        </p:spPr>
        <p:txBody>
          <a:bodyPr rtlCol="0">
            <a:noAutofit/>
          </a:bodyPr>
          <a:lstStyle/>
          <a:p>
            <a:pPr marL="575945" indent="-457200" algn="just">
              <a:lnSpc>
                <a:spcPct val="150000"/>
              </a:lnSpc>
              <a:spcBef>
                <a:spcPts val="0"/>
              </a:spcBef>
              <a:buFont typeface="Wingdings" panose="05000000000000000000" pitchFamily="2" charset="2"/>
              <a:buChar char="Ø"/>
              <a:defRPr/>
            </a:pPr>
            <a:r>
              <a:rPr lang="en-US" sz="2800" dirty="0">
                <a:latin typeface="Times New Roman" panose="02020603050405020304" pitchFamily="18" charset="0"/>
                <a:cs typeface="Times New Roman" panose="02020603050405020304" pitchFamily="18" charset="0"/>
              </a:rPr>
              <a:t>Iris recognition is a biometric identification system that </a:t>
            </a:r>
            <a:r>
              <a:rPr lang="en-US" sz="2800" dirty="0">
                <a:solidFill>
                  <a:srgbClr val="FF0000"/>
                </a:solidFill>
                <a:latin typeface="Times New Roman" panose="02020603050405020304" pitchFamily="18" charset="0"/>
                <a:cs typeface="Times New Roman" panose="02020603050405020304" pitchFamily="18" charset="0"/>
              </a:rPr>
              <a:t>uses unique patterns in the human iris to verify or identify individuals. </a:t>
            </a:r>
            <a:r>
              <a:rPr lang="en-US" sz="2800" dirty="0">
                <a:latin typeface="Times New Roman" panose="02020603050405020304" pitchFamily="18" charset="0"/>
                <a:cs typeface="Times New Roman" panose="02020603050405020304" pitchFamily="18" charset="0"/>
              </a:rPr>
              <a:t>It’s one of the most accurate biometric systems due to the complexity and stability of the iris structure, which remains consistent throughout a person's life.</a:t>
            </a:r>
          </a:p>
          <a:p>
            <a:pPr marL="575945" indent="-457200" algn="just">
              <a:lnSpc>
                <a:spcPct val="150000"/>
              </a:lnSpc>
              <a:spcBef>
                <a:spcPts val="0"/>
              </a:spcBef>
              <a:buFont typeface="Wingdings" panose="05000000000000000000" pitchFamily="2" charset="2"/>
              <a:buChar char="Ø"/>
              <a:defRPr/>
            </a:pPr>
            <a:r>
              <a:rPr lang="en-US" sz="2800" b="0" i="0" dirty="0">
                <a:solidFill>
                  <a:srgbClr val="1F1F1F"/>
                </a:solidFill>
                <a:effectLst/>
                <a:latin typeface="Times New Roman" panose="02020603050405020304" pitchFamily="18" charset="0"/>
                <a:cs typeface="Times New Roman" panose="02020603050405020304" pitchFamily="18" charset="0"/>
              </a:rPr>
              <a:t>Iris recognition refers to the </a:t>
            </a:r>
            <a:r>
              <a:rPr lang="en-US" sz="2800" b="0" i="0" dirty="0">
                <a:solidFill>
                  <a:srgbClr val="FF0000"/>
                </a:solidFill>
                <a:effectLst/>
                <a:latin typeface="Times New Roman" panose="02020603050405020304" pitchFamily="18" charset="0"/>
                <a:cs typeface="Times New Roman" panose="02020603050405020304" pitchFamily="18" charset="0"/>
              </a:rPr>
              <a:t>process of identifying individuals based on the unique patterns present</a:t>
            </a:r>
            <a:r>
              <a:rPr lang="en-US" sz="2800" b="0" i="0" dirty="0">
                <a:solidFill>
                  <a:srgbClr val="1F1F1F"/>
                </a:solidFill>
                <a:effectLst/>
                <a:latin typeface="Times New Roman" panose="02020603050405020304" pitchFamily="18" charset="0"/>
                <a:cs typeface="Times New Roman" panose="02020603050405020304" pitchFamily="18" charset="0"/>
              </a:rPr>
              <a:t> in their iris. </a:t>
            </a:r>
            <a:endParaRPr lang="en-US" sz="28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6126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23EDA6-3FDD-C920-7B2A-9F1FA5565B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2A1FD7-725B-37A6-9A63-7DD67EA814E9}"/>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zh-CN" sz="5400" dirty="0">
                <a:solidFill>
                  <a:srgbClr val="FFFF00"/>
                </a:solidFill>
                <a:ea typeface="宋体" panose="02010600030101010101" pitchFamily="2" charset="-122"/>
              </a:rPr>
              <a:t> </a:t>
            </a:r>
            <a:r>
              <a:rPr lang="en-US" sz="5400" dirty="0">
                <a:solidFill>
                  <a:srgbClr val="FFFF00"/>
                </a:solidFill>
              </a:rPr>
              <a:t>Iris Recognition System</a:t>
            </a:r>
          </a:p>
        </p:txBody>
      </p:sp>
      <p:sp>
        <p:nvSpPr>
          <p:cNvPr id="3" name="Content Placeholder 2">
            <a:extLst>
              <a:ext uri="{FF2B5EF4-FFF2-40B4-BE49-F238E27FC236}">
                <a16:creationId xmlns:a16="http://schemas.microsoft.com/office/drawing/2014/main" id="{A8DF15F7-9E06-FB4C-E8A3-133C1E08B8EC}"/>
              </a:ext>
            </a:extLst>
          </p:cNvPr>
          <p:cNvSpPr>
            <a:spLocks noGrp="1"/>
          </p:cNvSpPr>
          <p:nvPr>
            <p:ph idx="1"/>
          </p:nvPr>
        </p:nvSpPr>
        <p:spPr>
          <a:xfrm>
            <a:off x="182880" y="1690689"/>
            <a:ext cx="11451102" cy="4961902"/>
          </a:xfrm>
        </p:spPr>
        <p:txBody>
          <a:bodyPr rtlCol="0">
            <a:noAutofit/>
          </a:bodyPr>
          <a:lstStyle/>
          <a:p>
            <a:pPr marL="575945" indent="-457200" algn="just">
              <a:lnSpc>
                <a:spcPct val="150000"/>
              </a:lnSpc>
              <a:spcBef>
                <a:spcPts val="0"/>
              </a:spcBef>
              <a:buFont typeface="Wingdings" panose="05000000000000000000" pitchFamily="2" charset="2"/>
              <a:buChar char="Ø"/>
              <a:defRPr/>
            </a:pPr>
            <a:r>
              <a:rPr lang="en-US" sz="2800" dirty="0">
                <a:latin typeface="Times New Roman" panose="02020603050405020304" pitchFamily="18" charset="0"/>
                <a:cs typeface="Times New Roman" panose="02020603050405020304" pitchFamily="18" charset="0"/>
              </a:rPr>
              <a:t>Iris recognition system </a:t>
            </a:r>
            <a:r>
              <a:rPr lang="en-US" sz="2800" b="0" i="0" dirty="0">
                <a:solidFill>
                  <a:srgbClr val="1F1F1F"/>
                </a:solidFill>
                <a:effectLst/>
                <a:latin typeface="Times New Roman" panose="02020603050405020304" pitchFamily="18" charset="0"/>
                <a:cs typeface="Times New Roman" panose="02020603050405020304" pitchFamily="18" charset="0"/>
              </a:rPr>
              <a:t>involves the use of techniques such as Gabor </a:t>
            </a:r>
            <a:r>
              <a:rPr lang="en-US" sz="2800" b="0" i="0" dirty="0">
                <a:solidFill>
                  <a:srgbClr val="FF0000"/>
                </a:solidFill>
                <a:effectLst/>
                <a:latin typeface="Times New Roman" panose="02020603050405020304" pitchFamily="18" charset="0"/>
                <a:cs typeface="Times New Roman" panose="02020603050405020304" pitchFamily="18" charset="0"/>
              </a:rPr>
              <a:t>wavelet-based iris encoding and correlation filters to match iris images </a:t>
            </a:r>
            <a:r>
              <a:rPr lang="en-US" sz="2800" b="0" i="0" dirty="0">
                <a:solidFill>
                  <a:srgbClr val="1F1F1F"/>
                </a:solidFill>
                <a:effectLst/>
                <a:latin typeface="Times New Roman" panose="02020603050405020304" pitchFamily="18" charset="0"/>
                <a:cs typeface="Times New Roman" panose="02020603050405020304" pitchFamily="18" charset="0"/>
              </a:rPr>
              <a:t>and produce a match score. </a:t>
            </a:r>
          </a:p>
          <a:p>
            <a:pPr marL="575945" indent="-457200" algn="just">
              <a:lnSpc>
                <a:spcPct val="150000"/>
              </a:lnSpc>
              <a:spcBef>
                <a:spcPts val="0"/>
              </a:spcBef>
              <a:buFont typeface="Wingdings" panose="05000000000000000000" pitchFamily="2" charset="2"/>
              <a:buChar char="Ø"/>
              <a:defRPr/>
            </a:pPr>
            <a:r>
              <a:rPr lang="en-US" sz="2800" b="0" i="0" dirty="0">
                <a:solidFill>
                  <a:srgbClr val="000000"/>
                </a:solidFill>
                <a:effectLst/>
                <a:latin typeface="Times New Roman" panose="02020603050405020304" pitchFamily="18" charset="0"/>
                <a:cs typeface="Times New Roman" panose="02020603050405020304" pitchFamily="18" charset="0"/>
              </a:rPr>
              <a:t>The iris is the </a:t>
            </a:r>
            <a:r>
              <a:rPr lang="en-US" sz="2800" b="0" i="0" dirty="0">
                <a:solidFill>
                  <a:srgbClr val="FF0000"/>
                </a:solidFill>
                <a:effectLst/>
                <a:latin typeface="Times New Roman" panose="02020603050405020304" pitchFamily="18" charset="0"/>
                <a:cs typeface="Times New Roman" panose="02020603050405020304" pitchFamily="18" charset="0"/>
              </a:rPr>
              <a:t>colored, donut-shaped portion of the eye behind the cornea and surrounds the pupil</a:t>
            </a:r>
            <a:r>
              <a:rPr lang="en-US" sz="2800" b="0" i="0" dirty="0">
                <a:solidFill>
                  <a:srgbClr val="000000"/>
                </a:solidFill>
                <a:effectLst/>
                <a:latin typeface="Times New Roman" panose="02020603050405020304" pitchFamily="18" charset="0"/>
                <a:cs typeface="Times New Roman" panose="02020603050405020304" pitchFamily="18" charset="0"/>
              </a:rPr>
              <a:t>. A person’s iris pattern is unique and remains unchanged throughout life.</a:t>
            </a:r>
          </a:p>
        </p:txBody>
      </p:sp>
    </p:spTree>
    <p:extLst>
      <p:ext uri="{BB962C8B-B14F-4D97-AF65-F5344CB8AC3E}">
        <p14:creationId xmlns:p14="http://schemas.microsoft.com/office/powerpoint/2010/main" val="3671766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BACB0-1826-54A9-818B-9A69B91D08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A4BF63-E000-A904-F428-849027B2CA1A}"/>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p>
        </p:txBody>
      </p:sp>
      <p:sp>
        <p:nvSpPr>
          <p:cNvPr id="3" name="Content Placeholder 2">
            <a:extLst>
              <a:ext uri="{FF2B5EF4-FFF2-40B4-BE49-F238E27FC236}">
                <a16:creationId xmlns:a16="http://schemas.microsoft.com/office/drawing/2014/main" id="{5DD65CBA-6E27-7960-2DE6-FAE72B837443}"/>
              </a:ext>
            </a:extLst>
          </p:cNvPr>
          <p:cNvSpPr>
            <a:spLocks noGrp="1"/>
          </p:cNvSpPr>
          <p:nvPr>
            <p:ph idx="1"/>
          </p:nvPr>
        </p:nvSpPr>
        <p:spPr>
          <a:xfrm>
            <a:off x="562708" y="1690689"/>
            <a:ext cx="11071274" cy="4961902"/>
          </a:xfrm>
        </p:spPr>
        <p:txBody>
          <a:bodyPr rtlCol="0">
            <a:normAutofit fontScale="97500"/>
          </a:bodyPr>
          <a:lstStyle/>
          <a:p>
            <a:pPr algn="just">
              <a:lnSpc>
                <a:spcPct val="20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Iris recognition works on the basis of iris pattern in human eye. The iris is the pigmented elastic tissue that has adjustable circular opening in center. It controls the diameter of pupil. In adult humans, the </a:t>
            </a:r>
            <a:r>
              <a:rPr lang="en-US" sz="2800" dirty="0">
                <a:solidFill>
                  <a:srgbClr val="FF0000"/>
                </a:solidFill>
                <a:latin typeface="Times New Roman" panose="02020603050405020304" pitchFamily="18" charset="0"/>
                <a:cs typeface="Times New Roman" panose="02020603050405020304" pitchFamily="18" charset="0"/>
              </a:rPr>
              <a:t>texture of iris is stable throughout their lives</a:t>
            </a:r>
            <a:r>
              <a:rPr lang="en-US" sz="2800" dirty="0">
                <a:latin typeface="Times New Roman" panose="02020603050405020304" pitchFamily="18" charset="0"/>
                <a:cs typeface="Times New Roman" panose="02020603050405020304" pitchFamily="18" charset="0"/>
              </a:rPr>
              <a:t>. </a:t>
            </a:r>
          </a:p>
          <a:p>
            <a:pPr algn="just">
              <a:lnSpc>
                <a:spcPct val="20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The iris patterns of left and right eyes are different. </a:t>
            </a:r>
          </a:p>
        </p:txBody>
      </p:sp>
    </p:spTree>
    <p:extLst>
      <p:ext uri="{BB962C8B-B14F-4D97-AF65-F5344CB8AC3E}">
        <p14:creationId xmlns:p14="http://schemas.microsoft.com/office/powerpoint/2010/main" val="171933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13F5C-BDDD-A81A-5AC2-4DF872A25B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B6DBCED-E09A-4C59-89F5-52446703B8B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a:t>
            </a:r>
          </a:p>
        </p:txBody>
      </p:sp>
      <p:sp>
        <p:nvSpPr>
          <p:cNvPr id="3" name="Content Placeholder 2">
            <a:extLst>
              <a:ext uri="{FF2B5EF4-FFF2-40B4-BE49-F238E27FC236}">
                <a16:creationId xmlns:a16="http://schemas.microsoft.com/office/drawing/2014/main" id="{ADE8F0F5-99DC-B7E8-5538-CAD2E972BE8B}"/>
              </a:ext>
            </a:extLst>
          </p:cNvPr>
          <p:cNvSpPr>
            <a:spLocks noGrp="1"/>
          </p:cNvSpPr>
          <p:nvPr>
            <p:ph idx="1"/>
          </p:nvPr>
        </p:nvSpPr>
        <p:spPr>
          <a:xfrm>
            <a:off x="281353" y="1690689"/>
            <a:ext cx="11910645" cy="4961902"/>
          </a:xfrm>
        </p:spPr>
        <p:txBody>
          <a:bodyPr rtlCol="0">
            <a:noAutofit/>
          </a:bodyPr>
          <a:lstStyle/>
          <a:p>
            <a:pPr algn="just">
              <a:lnSpc>
                <a:spcPct val="150000"/>
              </a:lnSpc>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iris </a:t>
            </a:r>
            <a:r>
              <a:rPr lang="en-US" sz="3200" dirty="0">
                <a:solidFill>
                  <a:srgbClr val="FF0000"/>
                </a:solidFill>
                <a:latin typeface="Times New Roman" panose="02020603050405020304" pitchFamily="18" charset="0"/>
                <a:cs typeface="Times New Roman" panose="02020603050405020304" pitchFamily="18" charset="0"/>
              </a:rPr>
              <a:t>patterns and colors change from person to person.</a:t>
            </a:r>
          </a:p>
          <a:p>
            <a:pPr algn="just">
              <a:lnSpc>
                <a:spcPct val="150000"/>
              </a:lnSpc>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It involves taking the picture of iris with a capable camera, storing it, and comparing the same with the candidate eyes using mathematical algorithms.</a:t>
            </a:r>
          </a:p>
          <a:p>
            <a:pPr marL="0" indent="0" algn="just">
              <a:lnSpc>
                <a:spcPct val="150000"/>
              </a:lnSpc>
              <a:buNone/>
            </a:pPr>
            <a:r>
              <a:rPr lang="en-US" sz="3200" dirty="0">
                <a:solidFill>
                  <a:srgbClr val="FF0000"/>
                </a:solidFill>
                <a:latin typeface="Times New Roman" panose="02020603050405020304" pitchFamily="18" charset="0"/>
                <a:cs typeface="Times New Roman" panose="02020603050405020304" pitchFamily="18" charset="0"/>
              </a:rPr>
              <a:t>Note: </a:t>
            </a:r>
            <a:r>
              <a:rPr lang="en-US" sz="3200" dirty="0">
                <a:solidFill>
                  <a:srgbClr val="000000"/>
                </a:solidFill>
                <a:latin typeface="Times New Roman" panose="02020603050405020304" pitchFamily="18" charset="0"/>
                <a:cs typeface="Times New Roman" panose="02020603050405020304" pitchFamily="18" charset="0"/>
              </a:rPr>
              <a:t>The iris is </a:t>
            </a:r>
            <a:r>
              <a:rPr lang="en-US" sz="3200" b="0" i="0" dirty="0">
                <a:solidFill>
                  <a:srgbClr val="000000"/>
                </a:solidFill>
                <a:effectLst/>
                <a:latin typeface="Times New Roman" panose="02020603050405020304" pitchFamily="18" charset="0"/>
                <a:cs typeface="Times New Roman" panose="02020603050405020304" pitchFamily="18" charset="0"/>
              </a:rPr>
              <a:t>covered by the cornea, the iris is well protected from damage, making it a suitable body part for biometric authentication.</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25795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CDDF7-7D8D-CA42-B647-E7E6481F633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69A45B-3693-ADDE-E760-9734FA5BD42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en-US" sz="3600" dirty="0">
                <a:solidFill>
                  <a:srgbClr val="FFFF00"/>
                </a:solidFill>
                <a:latin typeface="Times New Roman" panose="02020603050405020304" pitchFamily="18" charset="0"/>
                <a:cs typeface="Times New Roman" panose="02020603050405020304" pitchFamily="18" charset="0"/>
              </a:rPr>
              <a:t> DIAGRAM </a:t>
            </a:r>
            <a:endParaRPr lang="en-US" sz="3600" dirty="0">
              <a:solidFill>
                <a:srgbClr val="FFFF00"/>
              </a:solidFill>
            </a:endParaRPr>
          </a:p>
        </p:txBody>
      </p:sp>
      <p:sp>
        <p:nvSpPr>
          <p:cNvPr id="3" name="Content Placeholder 2">
            <a:extLst>
              <a:ext uri="{FF2B5EF4-FFF2-40B4-BE49-F238E27FC236}">
                <a16:creationId xmlns:a16="http://schemas.microsoft.com/office/drawing/2014/main" id="{5847EA3B-BB95-CDEA-A613-07334F839D89}"/>
              </a:ext>
            </a:extLst>
          </p:cNvPr>
          <p:cNvSpPr>
            <a:spLocks noGrp="1"/>
          </p:cNvSpPr>
          <p:nvPr>
            <p:ph idx="1"/>
          </p:nvPr>
        </p:nvSpPr>
        <p:spPr>
          <a:xfrm>
            <a:off x="562708" y="1690689"/>
            <a:ext cx="11071274" cy="4961902"/>
          </a:xfrm>
        </p:spPr>
        <p:txBody>
          <a:bodyPr rtlCol="0">
            <a:normAutofit fontScale="97500"/>
          </a:bodyPr>
          <a:lstStyle/>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endParaRPr lang="en-US" sz="2400" dirty="0"/>
          </a:p>
          <a:p>
            <a:pPr marL="0" indent="0">
              <a:buNone/>
            </a:pPr>
            <a:r>
              <a:rPr lang="en-US" sz="3700" dirty="0"/>
              <a:t>Source: nec.com</a:t>
            </a:r>
          </a:p>
          <a:p>
            <a:pPr marL="0" indent="0">
              <a:buNone/>
            </a:pPr>
            <a:endParaRPr lang="en-US" sz="2400" u="sng" dirty="0"/>
          </a:p>
        </p:txBody>
      </p:sp>
      <p:pic>
        <p:nvPicPr>
          <p:cNvPr id="5" name="Content Placeholder 4">
            <a:extLst>
              <a:ext uri="{FF2B5EF4-FFF2-40B4-BE49-F238E27FC236}">
                <a16:creationId xmlns:a16="http://schemas.microsoft.com/office/drawing/2014/main" id="{8862119D-2841-A236-D2C8-DAB8083D193A}"/>
              </a:ext>
            </a:extLst>
          </p:cNvPr>
          <p:cNvPicPr>
            <a:picLocks noChangeAspect="1"/>
          </p:cNvPicPr>
          <p:nvPr/>
        </p:nvPicPr>
        <p:blipFill>
          <a:blip r:embed="rId2"/>
          <a:stretch>
            <a:fillRect/>
          </a:stretch>
        </p:blipFill>
        <p:spPr>
          <a:xfrm>
            <a:off x="4086249" y="2209910"/>
            <a:ext cx="7374231" cy="3923459"/>
          </a:xfrm>
          <a:prstGeom prst="rect">
            <a:avLst/>
          </a:prstGeom>
        </p:spPr>
      </p:pic>
    </p:spTree>
    <p:extLst>
      <p:ext uri="{BB962C8B-B14F-4D97-AF65-F5344CB8AC3E}">
        <p14:creationId xmlns:p14="http://schemas.microsoft.com/office/powerpoint/2010/main" val="3163050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31147-3DDA-145E-3D93-16A6ABFE14B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0C5A24-E6FC-0AA1-5629-7695DD473076}"/>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Explanation  </a:t>
            </a:r>
          </a:p>
        </p:txBody>
      </p:sp>
      <p:sp>
        <p:nvSpPr>
          <p:cNvPr id="3" name="Content Placeholder 2">
            <a:extLst>
              <a:ext uri="{FF2B5EF4-FFF2-40B4-BE49-F238E27FC236}">
                <a16:creationId xmlns:a16="http://schemas.microsoft.com/office/drawing/2014/main" id="{84DC45A5-DF25-1820-095D-0DF7EC8207CF}"/>
              </a:ext>
            </a:extLst>
          </p:cNvPr>
          <p:cNvSpPr>
            <a:spLocks noGrp="1"/>
          </p:cNvSpPr>
          <p:nvPr>
            <p:ph idx="1"/>
          </p:nvPr>
        </p:nvSpPr>
        <p:spPr>
          <a:xfrm>
            <a:off x="562708" y="1690689"/>
            <a:ext cx="11071274" cy="4961902"/>
          </a:xfrm>
        </p:spPr>
        <p:txBody>
          <a:bodyPr rtlCol="0">
            <a:noAutofit/>
          </a:bodyPr>
          <a:lstStyle/>
          <a:p>
            <a:pPr algn="just">
              <a:lnSpc>
                <a:spcPct val="150000"/>
              </a:lnSpc>
              <a:buFont typeface="Arial" panose="020B0604020202020204" pitchFamily="34" charset="0"/>
              <a:buChar char="•"/>
            </a:pPr>
            <a:r>
              <a:rPr lang="en-US" sz="3600" b="0" i="0" dirty="0">
                <a:solidFill>
                  <a:srgbClr val="1F1F1F"/>
                </a:solidFill>
                <a:effectLst/>
                <a:latin typeface="Times New Roman" panose="02020603050405020304" pitchFamily="18" charset="0"/>
                <a:cs typeface="Times New Roman" panose="02020603050405020304" pitchFamily="18" charset="0"/>
              </a:rPr>
              <a:t>Iris comes in a variety of colors, including brown (the most common), gray, blue, gray, hazel, violet, and pink. The iris has its own patterns which contribute to each person’s uniqueness. Iris recognition systems use a variety of methods to search the iris. </a:t>
            </a:r>
            <a:endParaRPr lang="en-US"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21440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C139E-F404-81EA-EC6A-CCBCCCC346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0A5779-0F37-9273-0859-BC4EEA0BCFF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CONT…  </a:t>
            </a:r>
          </a:p>
        </p:txBody>
      </p:sp>
      <p:sp>
        <p:nvSpPr>
          <p:cNvPr id="3" name="Content Placeholder 2">
            <a:extLst>
              <a:ext uri="{FF2B5EF4-FFF2-40B4-BE49-F238E27FC236}">
                <a16:creationId xmlns:a16="http://schemas.microsoft.com/office/drawing/2014/main" id="{61DA79B7-2587-C0A0-645E-ABD67C7296C7}"/>
              </a:ext>
            </a:extLst>
          </p:cNvPr>
          <p:cNvSpPr>
            <a:spLocks noGrp="1"/>
          </p:cNvSpPr>
          <p:nvPr>
            <p:ph idx="1"/>
          </p:nvPr>
        </p:nvSpPr>
        <p:spPr>
          <a:xfrm>
            <a:off x="562708" y="1690689"/>
            <a:ext cx="11071274" cy="4961902"/>
          </a:xfrm>
        </p:spPr>
        <p:txBody>
          <a:bodyPr rtlCol="0">
            <a:noAutofit/>
          </a:bodyPr>
          <a:lstStyle/>
          <a:p>
            <a:pPr algn="just">
              <a:lnSpc>
                <a:spcPct val="150000"/>
              </a:lnSpc>
              <a:buFont typeface="Arial" panose="020B0604020202020204" pitchFamily="34" charset="0"/>
              <a:buChar char="•"/>
            </a:pPr>
            <a:r>
              <a:rPr lang="en-US" sz="3200" b="0" i="0" dirty="0">
                <a:solidFill>
                  <a:srgbClr val="1F1F1F"/>
                </a:solidFill>
                <a:effectLst/>
                <a:latin typeface="Times New Roman" panose="02020603050405020304" pitchFamily="18" charset="0"/>
                <a:cs typeface="Times New Roman" panose="02020603050405020304" pitchFamily="18" charset="0"/>
              </a:rPr>
              <a:t>Around 200 points on the iris such as rings, furrows, freckles, and other features will be reviewed. The information from each person is stored in a database and compared when a user wants to access the system.</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26070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0B3C9B-ECA7-24E2-DA83-84E60A7DFD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FAF404-E16A-427C-8F80-254B94A238C2}"/>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FEATURES OF IRIS RECOGNITION </a:t>
            </a:r>
          </a:p>
        </p:txBody>
      </p:sp>
      <p:sp>
        <p:nvSpPr>
          <p:cNvPr id="3" name="Content Placeholder 2">
            <a:extLst>
              <a:ext uri="{FF2B5EF4-FFF2-40B4-BE49-F238E27FC236}">
                <a16:creationId xmlns:a16="http://schemas.microsoft.com/office/drawing/2014/main" id="{CC9F94FB-2BAC-84A4-8329-2AB7142A99FC}"/>
              </a:ext>
            </a:extLst>
          </p:cNvPr>
          <p:cNvSpPr>
            <a:spLocks noGrp="1"/>
          </p:cNvSpPr>
          <p:nvPr>
            <p:ph idx="1"/>
          </p:nvPr>
        </p:nvSpPr>
        <p:spPr>
          <a:xfrm>
            <a:off x="562707" y="1690689"/>
            <a:ext cx="11479237" cy="4961902"/>
          </a:xfrm>
        </p:spPr>
        <p:txBody>
          <a:bodyPr rtlCol="0">
            <a:noAutofit/>
          </a:bodyPr>
          <a:lstStyle/>
          <a:p>
            <a:pPr algn="just">
              <a:buFont typeface="Arial" panose="020B0604020202020204" pitchFamily="34" charset="0"/>
              <a:buChar char="•"/>
            </a:pPr>
            <a:r>
              <a:rPr lang="en-US" sz="3600" b="0" i="0" dirty="0">
                <a:solidFill>
                  <a:srgbClr val="000000"/>
                </a:solidFill>
                <a:effectLst/>
                <a:latin typeface="Times New Roman" panose="02020603050405020304" pitchFamily="18" charset="0"/>
                <a:cs typeface="Times New Roman" panose="02020603050405020304" pitchFamily="18" charset="0"/>
              </a:rPr>
              <a:t>Highly accurate and fast, iris recognition boasts of having top-class precision among different types of biometric authentication technologies.</a:t>
            </a:r>
          </a:p>
          <a:p>
            <a:pPr algn="just">
              <a:buFont typeface="Arial" panose="020B0604020202020204" pitchFamily="34" charset="0"/>
              <a:buChar char="•"/>
            </a:pPr>
            <a:r>
              <a:rPr lang="en-US" sz="3600" b="0" i="0" dirty="0">
                <a:solidFill>
                  <a:srgbClr val="000000"/>
                </a:solidFill>
                <a:effectLst/>
                <a:latin typeface="Times New Roman" panose="02020603050405020304" pitchFamily="18" charset="0"/>
                <a:cs typeface="Times New Roman" panose="02020603050405020304" pitchFamily="18" charset="0"/>
              </a:rPr>
              <a:t>Remains unchanged throughout life. (This does not constitute a guarantee.)</a:t>
            </a:r>
          </a:p>
          <a:p>
            <a:pPr algn="just">
              <a:buFont typeface="Arial" panose="020B0604020202020204" pitchFamily="34" charset="0"/>
              <a:buChar char="•"/>
            </a:pPr>
            <a:r>
              <a:rPr lang="en-US" sz="3600" b="0" i="0" dirty="0">
                <a:solidFill>
                  <a:srgbClr val="000000"/>
                </a:solidFill>
                <a:effectLst/>
                <a:latin typeface="Times New Roman" panose="02020603050405020304" pitchFamily="18" charset="0"/>
                <a:cs typeface="Times New Roman" panose="02020603050405020304" pitchFamily="18" charset="0"/>
              </a:rPr>
              <a:t>Since the iris is different between the left and right eye, recognition can be performed separately by each eye.</a:t>
            </a:r>
          </a:p>
        </p:txBody>
      </p:sp>
    </p:spTree>
    <p:extLst>
      <p:ext uri="{BB962C8B-B14F-4D97-AF65-F5344CB8AC3E}">
        <p14:creationId xmlns:p14="http://schemas.microsoft.com/office/powerpoint/2010/main" val="363297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DA494-7092-772D-647D-14BE9EE1221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5FB60E-09A7-E3AD-02E6-7AF643E1FAD7}"/>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CONT… </a:t>
            </a:r>
          </a:p>
        </p:txBody>
      </p:sp>
      <p:sp>
        <p:nvSpPr>
          <p:cNvPr id="3" name="Content Placeholder 2">
            <a:extLst>
              <a:ext uri="{FF2B5EF4-FFF2-40B4-BE49-F238E27FC236}">
                <a16:creationId xmlns:a16="http://schemas.microsoft.com/office/drawing/2014/main" id="{8551104C-FD65-9A3D-70A6-34864AC9959F}"/>
              </a:ext>
            </a:extLst>
          </p:cNvPr>
          <p:cNvSpPr>
            <a:spLocks noGrp="1"/>
          </p:cNvSpPr>
          <p:nvPr>
            <p:ph idx="1"/>
          </p:nvPr>
        </p:nvSpPr>
        <p:spPr>
          <a:xfrm>
            <a:off x="562708" y="1690689"/>
            <a:ext cx="11071274" cy="4961902"/>
          </a:xfrm>
        </p:spPr>
        <p:txBody>
          <a:bodyPr rtlCol="0">
            <a:noAutofit/>
          </a:bodyPr>
          <a:lstStyle/>
          <a:p>
            <a:pPr algn="just">
              <a:buFont typeface="Arial" panose="020B0604020202020204" pitchFamily="34" charset="0"/>
              <a:buChar char="•"/>
            </a:pPr>
            <a:r>
              <a:rPr lang="en-US" sz="3600" b="0" i="0" dirty="0">
                <a:solidFill>
                  <a:srgbClr val="000000"/>
                </a:solidFill>
                <a:effectLst/>
                <a:latin typeface="Times New Roman" panose="02020603050405020304" pitchFamily="18" charset="0"/>
                <a:cs typeface="Times New Roman" panose="02020603050405020304" pitchFamily="18" charset="0"/>
              </a:rPr>
              <a:t>Possible to distinguish twins.</a:t>
            </a:r>
          </a:p>
          <a:p>
            <a:pPr algn="just">
              <a:buFont typeface="Arial" panose="020B0604020202020204" pitchFamily="34" charset="0"/>
              <a:buChar char="•"/>
            </a:pPr>
            <a:r>
              <a:rPr lang="en-US" sz="3600" b="0" i="0" dirty="0">
                <a:solidFill>
                  <a:srgbClr val="000000"/>
                </a:solidFill>
                <a:effectLst/>
                <a:latin typeface="Times New Roman" panose="02020603050405020304" pitchFamily="18" charset="0"/>
                <a:cs typeface="Times New Roman" panose="02020603050405020304" pitchFamily="18" charset="0"/>
              </a:rPr>
              <a:t>As long as the eyes are exposed, iris recognition can be used even when the subject is wearing a hat, mask, eyeglasses or gloves.</a:t>
            </a:r>
          </a:p>
          <a:p>
            <a:pPr algn="just">
              <a:buFont typeface="Arial" panose="020B0604020202020204" pitchFamily="34" charset="0"/>
              <a:buChar char="•"/>
            </a:pPr>
            <a:r>
              <a:rPr lang="en-US" sz="3600" b="0" i="0" dirty="0">
                <a:solidFill>
                  <a:srgbClr val="000000"/>
                </a:solidFill>
                <a:effectLst/>
                <a:latin typeface="Times New Roman" panose="02020603050405020304" pitchFamily="18" charset="0"/>
                <a:cs typeface="Times New Roman" panose="02020603050405020304" pitchFamily="18" charset="0"/>
              </a:rPr>
              <a:t>Because of using an infrared camera, recognition is available even at night or in the dark.</a:t>
            </a:r>
          </a:p>
          <a:p>
            <a:pPr algn="just">
              <a:buFont typeface="Arial" panose="020B0604020202020204" pitchFamily="34" charset="0"/>
              <a:buChar char="•"/>
            </a:pPr>
            <a:r>
              <a:rPr lang="en-US" sz="3600" b="0" i="0" dirty="0">
                <a:solidFill>
                  <a:srgbClr val="000000"/>
                </a:solidFill>
                <a:effectLst/>
                <a:latin typeface="Times New Roman" panose="02020603050405020304" pitchFamily="18" charset="0"/>
                <a:cs typeface="Times New Roman" panose="02020603050405020304" pitchFamily="18" charset="0"/>
              </a:rPr>
              <a:t>Without the need to touch the device, contactless authentication is possible, making it hygienic to use.</a:t>
            </a:r>
          </a:p>
        </p:txBody>
      </p:sp>
    </p:spTree>
    <p:extLst>
      <p:ext uri="{BB962C8B-B14F-4D97-AF65-F5344CB8AC3E}">
        <p14:creationId xmlns:p14="http://schemas.microsoft.com/office/powerpoint/2010/main" val="34671902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C0872A-F63F-7245-8EED-AB6CE50C49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8256E6-E577-587B-8308-30EB145D9FB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How it works</a:t>
            </a:r>
          </a:p>
        </p:txBody>
      </p:sp>
      <p:sp>
        <p:nvSpPr>
          <p:cNvPr id="3" name="Content Placeholder 2">
            <a:extLst>
              <a:ext uri="{FF2B5EF4-FFF2-40B4-BE49-F238E27FC236}">
                <a16:creationId xmlns:a16="http://schemas.microsoft.com/office/drawing/2014/main" id="{810C88EF-AD47-B0E4-7EB7-996F19E14119}"/>
              </a:ext>
            </a:extLst>
          </p:cNvPr>
          <p:cNvSpPr>
            <a:spLocks noGrp="1"/>
          </p:cNvSpPr>
          <p:nvPr>
            <p:ph idx="1"/>
          </p:nvPr>
        </p:nvSpPr>
        <p:spPr>
          <a:xfrm>
            <a:off x="562708" y="1690689"/>
            <a:ext cx="11394830" cy="4961902"/>
          </a:xfrm>
        </p:spPr>
        <p:txBody>
          <a:bodyPr rtlCol="0">
            <a:normAutofit fontScale="97500"/>
          </a:bodyPr>
          <a:lstStyle/>
          <a:p>
            <a:pPr algn="just">
              <a:lnSpc>
                <a:spcPct val="107000"/>
              </a:lnSpc>
              <a:spcAft>
                <a:spcPts val="800"/>
              </a:spcAft>
            </a:pPr>
            <a:r>
              <a:rPr lang="en-US" sz="3300" b="1" dirty="0">
                <a:latin typeface="Times New Roman" panose="02020603050405020304" pitchFamily="18" charset="0"/>
                <a:cs typeface="Times New Roman" panose="02020603050405020304" pitchFamily="18" charset="0"/>
              </a:rPr>
              <a:t>Image Acquisition:</a:t>
            </a:r>
            <a:r>
              <a:rPr lang="en-US" sz="3300" dirty="0">
                <a:latin typeface="Times New Roman" panose="02020603050405020304" pitchFamily="18" charset="0"/>
                <a:cs typeface="Times New Roman" panose="02020603050405020304" pitchFamily="18" charset="0"/>
              </a:rPr>
              <a:t> A camera, typically using infrared light, captures a high-quality image of the iris. Infrared illumination enhances the visibility of iris patterns while reducing glare and minimizing the effects of reflections from glasses or contact lenses.]</a:t>
            </a:r>
          </a:p>
          <a:p>
            <a:pPr algn="just"/>
            <a:r>
              <a:rPr lang="en-US" sz="3300" b="1" dirty="0">
                <a:latin typeface="Times New Roman" panose="02020603050405020304" pitchFamily="18" charset="0"/>
                <a:cs typeface="Times New Roman" panose="02020603050405020304" pitchFamily="18" charset="0"/>
              </a:rPr>
              <a:t>Preprocessing and Segmentation:</a:t>
            </a:r>
            <a:endParaRPr lang="en-US" sz="3300" dirty="0">
              <a:latin typeface="Times New Roman" panose="02020603050405020304" pitchFamily="18" charset="0"/>
              <a:cs typeface="Times New Roman" panose="02020603050405020304" pitchFamily="18" charset="0"/>
            </a:endParaRPr>
          </a:p>
          <a:p>
            <a:pPr algn="just">
              <a:buFont typeface="Arial" panose="020B0604020202020204" pitchFamily="34" charset="0"/>
              <a:buChar char="•"/>
            </a:pPr>
            <a:r>
              <a:rPr lang="en-US" sz="3300" b="1" dirty="0">
                <a:latin typeface="Times New Roman" panose="02020603050405020304" pitchFamily="18" charset="0"/>
                <a:cs typeface="Times New Roman" panose="02020603050405020304" pitchFamily="18" charset="0"/>
              </a:rPr>
              <a:t>Segmentation:</a:t>
            </a:r>
            <a:r>
              <a:rPr lang="en-US" sz="3300" dirty="0">
                <a:latin typeface="Times New Roman" panose="02020603050405020304" pitchFamily="18" charset="0"/>
                <a:cs typeface="Times New Roman" panose="02020603050405020304" pitchFamily="18" charset="0"/>
              </a:rPr>
              <a:t> This process isolates the iris from other eye parts such as the eyelid, sclera (white part), and eyelashes. Accurate segmentation is crucial for reducing noise and extracting reliable features.</a:t>
            </a:r>
          </a:p>
          <a:p>
            <a:pPr algn="just">
              <a:lnSpc>
                <a:spcPct val="107000"/>
              </a:lnSpc>
              <a:spcAft>
                <a:spcPts val="800"/>
              </a:spcAft>
            </a:pPr>
            <a:endParaRPr lang="en-US" sz="2400" dirty="0"/>
          </a:p>
        </p:txBody>
      </p:sp>
    </p:spTree>
    <p:extLst>
      <p:ext uri="{BB962C8B-B14F-4D97-AF65-F5344CB8AC3E}">
        <p14:creationId xmlns:p14="http://schemas.microsoft.com/office/powerpoint/2010/main" val="20583150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9C9248-938D-F9A9-421D-16CD36D9C67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D99D9B-960B-4632-E28C-9233F3EA10F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CONT </a:t>
            </a:r>
          </a:p>
        </p:txBody>
      </p:sp>
      <p:sp>
        <p:nvSpPr>
          <p:cNvPr id="3" name="Content Placeholder 2">
            <a:extLst>
              <a:ext uri="{FF2B5EF4-FFF2-40B4-BE49-F238E27FC236}">
                <a16:creationId xmlns:a16="http://schemas.microsoft.com/office/drawing/2014/main" id="{8C22CA11-E458-2C68-F057-132876E1B5B8}"/>
              </a:ext>
            </a:extLst>
          </p:cNvPr>
          <p:cNvSpPr>
            <a:spLocks noGrp="1"/>
          </p:cNvSpPr>
          <p:nvPr>
            <p:ph idx="1"/>
          </p:nvPr>
        </p:nvSpPr>
        <p:spPr>
          <a:xfrm>
            <a:off x="562708" y="1690689"/>
            <a:ext cx="11226018" cy="4961902"/>
          </a:xfrm>
        </p:spPr>
        <p:txBody>
          <a:bodyPr rtlCol="0">
            <a:normAutofit fontScale="97500"/>
          </a:bodyPr>
          <a:lstStyle/>
          <a:p>
            <a:pPr marL="0" indent="0" algn="just">
              <a:buNone/>
            </a:pPr>
            <a:r>
              <a:rPr lang="en-US" sz="3600" b="1" dirty="0">
                <a:latin typeface="Times New Roman" panose="02020603050405020304" pitchFamily="18" charset="0"/>
                <a:cs typeface="Times New Roman" panose="02020603050405020304" pitchFamily="18" charset="0"/>
              </a:rPr>
              <a:t>Normalization:</a:t>
            </a:r>
            <a:r>
              <a:rPr lang="en-US" sz="3600" dirty="0">
                <a:latin typeface="Times New Roman" panose="02020603050405020304" pitchFamily="18" charset="0"/>
                <a:cs typeface="Times New Roman" panose="02020603050405020304" pitchFamily="18" charset="0"/>
              </a:rPr>
              <a:t> The segmented iris is transformed into a standardized scale and orientation, accounting for variations in the distance and tilt between the eye and the camera.</a:t>
            </a:r>
          </a:p>
          <a:p>
            <a:pPr marL="0" indent="0" algn="just">
              <a:buNone/>
            </a:pPr>
            <a:r>
              <a:rPr lang="en-US" sz="3300" b="1" dirty="0">
                <a:latin typeface="Times New Roman" panose="02020603050405020304" pitchFamily="18" charset="0"/>
                <a:cs typeface="Times New Roman" panose="02020603050405020304" pitchFamily="18" charset="0"/>
              </a:rPr>
              <a:t>Feature Extraction:</a:t>
            </a:r>
            <a:r>
              <a:rPr lang="en-US" sz="3300" dirty="0">
                <a:latin typeface="Times New Roman" panose="02020603050405020304" pitchFamily="18" charset="0"/>
                <a:cs typeface="Times New Roman" panose="02020603050405020304" pitchFamily="18" charset="0"/>
              </a:rPr>
              <a:t> Mathematical algorithms are applied to extract distinctive features from the iris. Techniques like </a:t>
            </a:r>
            <a:r>
              <a:rPr lang="en-US" sz="3300" b="1" dirty="0">
                <a:latin typeface="Times New Roman" panose="02020603050405020304" pitchFamily="18" charset="0"/>
                <a:cs typeface="Times New Roman" panose="02020603050405020304" pitchFamily="18" charset="0"/>
              </a:rPr>
              <a:t>Gabor filters</a:t>
            </a:r>
            <a:r>
              <a:rPr lang="en-US" sz="3300" dirty="0">
                <a:latin typeface="Times New Roman" panose="02020603050405020304" pitchFamily="18" charset="0"/>
                <a:cs typeface="Times New Roman" panose="02020603050405020304" pitchFamily="18" charset="0"/>
              </a:rPr>
              <a:t> or </a:t>
            </a:r>
            <a:r>
              <a:rPr lang="en-US" sz="3300" b="1" dirty="0">
                <a:latin typeface="Times New Roman" panose="02020603050405020304" pitchFamily="18" charset="0"/>
                <a:cs typeface="Times New Roman" panose="02020603050405020304" pitchFamily="18" charset="0"/>
              </a:rPr>
              <a:t>wavelet transforms</a:t>
            </a:r>
            <a:r>
              <a:rPr lang="en-US" sz="3300" dirty="0">
                <a:latin typeface="Times New Roman" panose="02020603050405020304" pitchFamily="18" charset="0"/>
                <a:cs typeface="Times New Roman" panose="02020603050405020304" pitchFamily="18" charset="0"/>
              </a:rPr>
              <a:t> convert the iris texture into a compact, high-dimensional vector, commonly referred to as an </a:t>
            </a:r>
            <a:r>
              <a:rPr lang="en-US" sz="3300" b="1" dirty="0">
                <a:latin typeface="Times New Roman" panose="02020603050405020304" pitchFamily="18" charset="0"/>
                <a:cs typeface="Times New Roman" panose="02020603050405020304" pitchFamily="18" charset="0"/>
              </a:rPr>
              <a:t>iris code</a:t>
            </a:r>
            <a:r>
              <a:rPr lang="en-US" sz="3300" dirty="0">
                <a:latin typeface="Times New Roman" panose="02020603050405020304" pitchFamily="18" charset="0"/>
                <a:cs typeface="Times New Roman" panose="02020603050405020304" pitchFamily="18" charset="0"/>
              </a:rPr>
              <a:t>. The code represents the unique patterns of furrows, ridges, and freckles found in the iris.</a:t>
            </a:r>
          </a:p>
        </p:txBody>
      </p:sp>
    </p:spTree>
    <p:extLst>
      <p:ext uri="{BB962C8B-B14F-4D97-AF65-F5344CB8AC3E}">
        <p14:creationId xmlns:p14="http://schemas.microsoft.com/office/powerpoint/2010/main" val="41171587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F352B-13DC-96CE-BE53-C1CFBE6E47C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93CFDE-4187-7539-E7B0-A00EA70CEBF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CONT </a:t>
            </a:r>
          </a:p>
        </p:txBody>
      </p:sp>
      <p:sp>
        <p:nvSpPr>
          <p:cNvPr id="3" name="Content Placeholder 2">
            <a:extLst>
              <a:ext uri="{FF2B5EF4-FFF2-40B4-BE49-F238E27FC236}">
                <a16:creationId xmlns:a16="http://schemas.microsoft.com/office/drawing/2014/main" id="{604F075B-A4A6-E7C5-ED70-5E0D97A4F90C}"/>
              </a:ext>
            </a:extLst>
          </p:cNvPr>
          <p:cNvSpPr>
            <a:spLocks noGrp="1"/>
          </p:cNvSpPr>
          <p:nvPr>
            <p:ph idx="1"/>
          </p:nvPr>
        </p:nvSpPr>
        <p:spPr>
          <a:xfrm>
            <a:off x="998806" y="1690689"/>
            <a:ext cx="10466363" cy="4961902"/>
          </a:xfrm>
        </p:spPr>
        <p:txBody>
          <a:bodyPr rtlCol="0">
            <a:normAutofit fontScale="97500"/>
          </a:bodyPr>
          <a:lstStyle/>
          <a:p>
            <a:pPr marL="0" indent="0" algn="just">
              <a:buNone/>
            </a:pPr>
            <a:r>
              <a:rPr lang="en-US" sz="3600" b="1" dirty="0">
                <a:latin typeface="Times New Roman" panose="02020603050405020304" pitchFamily="18" charset="0"/>
                <a:cs typeface="Times New Roman" panose="02020603050405020304" pitchFamily="18" charset="0"/>
              </a:rPr>
              <a:t>Matching:</a:t>
            </a:r>
            <a:r>
              <a:rPr lang="en-US" sz="3600" dirty="0">
                <a:latin typeface="Times New Roman" panose="02020603050405020304" pitchFamily="18" charset="0"/>
                <a:cs typeface="Times New Roman" panose="02020603050405020304" pitchFamily="18" charset="0"/>
              </a:rPr>
              <a:t> The generated iris code is compared against a database of previously stored iris codes. The system calculates the </a:t>
            </a:r>
            <a:r>
              <a:rPr lang="en-US" sz="3600" b="1" dirty="0">
                <a:latin typeface="Times New Roman" panose="02020603050405020304" pitchFamily="18" charset="0"/>
                <a:cs typeface="Times New Roman" panose="02020603050405020304" pitchFamily="18" charset="0"/>
              </a:rPr>
              <a:t>Hamming distance</a:t>
            </a:r>
            <a:r>
              <a:rPr lang="en-US" sz="3600" dirty="0">
                <a:latin typeface="Times New Roman" panose="02020603050405020304" pitchFamily="18" charset="0"/>
                <a:cs typeface="Times New Roman" panose="02020603050405020304" pitchFamily="18" charset="0"/>
              </a:rPr>
              <a:t> between two iris codes, which measures the similarity. If the distance is below a predefined threshold, the system concludes a match.</a:t>
            </a:r>
          </a:p>
        </p:txBody>
      </p:sp>
    </p:spTree>
    <p:extLst>
      <p:ext uri="{BB962C8B-B14F-4D97-AF65-F5344CB8AC3E}">
        <p14:creationId xmlns:p14="http://schemas.microsoft.com/office/powerpoint/2010/main" val="40545221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B631C5-65CF-4D14-3E2A-884098BEFA9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CAC0A6C-AB0E-9006-07C9-722547A91C25}"/>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altLang="en-US" sz="3600" dirty="0">
                <a:solidFill>
                  <a:srgbClr val="FFFF00"/>
                </a:solidFill>
                <a:latin typeface="Times New Roman" panose="02020603050405020304" pitchFamily="18" charset="0"/>
                <a:cs typeface="Times New Roman" panose="02020603050405020304" pitchFamily="18" charset="0"/>
              </a:rPr>
              <a:t> System demonstration</a:t>
            </a:r>
            <a:endParaRPr lang="en-US" sz="3600" dirty="0">
              <a:solidFill>
                <a:srgbClr val="FFFF00"/>
              </a:solidFill>
            </a:endParaRPr>
          </a:p>
        </p:txBody>
      </p:sp>
      <p:sp>
        <p:nvSpPr>
          <p:cNvPr id="3" name="Content Placeholder 2">
            <a:extLst>
              <a:ext uri="{FF2B5EF4-FFF2-40B4-BE49-F238E27FC236}">
                <a16:creationId xmlns:a16="http://schemas.microsoft.com/office/drawing/2014/main" id="{3D798A55-1FCE-13D5-A420-3480E0D918AE}"/>
              </a:ext>
            </a:extLst>
          </p:cNvPr>
          <p:cNvSpPr>
            <a:spLocks noGrp="1"/>
          </p:cNvSpPr>
          <p:nvPr>
            <p:ph idx="1"/>
          </p:nvPr>
        </p:nvSpPr>
        <p:spPr>
          <a:xfrm>
            <a:off x="182880" y="1690689"/>
            <a:ext cx="11451102" cy="4961902"/>
          </a:xfrm>
        </p:spPr>
        <p:txBody>
          <a:bodyPr rtlCol="0">
            <a:normAutofit fontScale="97500"/>
          </a:bodyPr>
          <a:lstStyle/>
          <a:p>
            <a:pPr marL="0" indent="0">
              <a:buNone/>
            </a:pPr>
            <a:endParaRPr lang="en-US" sz="2400" dirty="0"/>
          </a:p>
          <a:p>
            <a:pPr marL="0" indent="0">
              <a:buNone/>
            </a:pPr>
            <a:endParaRPr lang="en-US" sz="2400" dirty="0"/>
          </a:p>
          <a:p>
            <a:pPr marL="0" indent="0">
              <a:buNone/>
            </a:pPr>
            <a:endParaRPr lang="en-US" sz="2400" dirty="0"/>
          </a:p>
          <a:p>
            <a:pPr marL="0" indent="0">
              <a:buNone/>
            </a:pPr>
            <a:r>
              <a:rPr lang="en-US" sz="2900" dirty="0">
                <a:latin typeface="Times New Roman" panose="02020603050405020304" pitchFamily="18" charset="0"/>
                <a:cs typeface="Times New Roman" panose="02020603050405020304" pitchFamily="18" charset="0"/>
              </a:rPr>
              <a:t>Source: sciencedirect.com</a:t>
            </a:r>
          </a:p>
          <a:p>
            <a:pPr marL="0" indent="0">
              <a:buNone/>
            </a:pPr>
            <a:r>
              <a:rPr lang="en-US" sz="2900" dirty="0">
                <a:latin typeface="Times New Roman" panose="02020603050405020304" pitchFamily="18" charset="0"/>
                <a:cs typeface="Times New Roman" panose="02020603050405020304" pitchFamily="18" charset="0"/>
              </a:rPr>
              <a:t>Author: </a:t>
            </a:r>
            <a:r>
              <a:rPr lang="en-US" sz="2900" b="0" i="0" dirty="0">
                <a:solidFill>
                  <a:srgbClr val="1F1F1F"/>
                </a:solidFill>
                <a:effectLst/>
                <a:latin typeface="Times New Roman" panose="02020603050405020304" pitchFamily="18" charset="0"/>
                <a:cs typeface="Times New Roman" panose="02020603050405020304" pitchFamily="18" charset="0"/>
              </a:rPr>
              <a:t>Hala </a:t>
            </a:r>
            <a:r>
              <a:rPr lang="en-US" sz="2900" b="0" i="0" dirty="0" err="1">
                <a:solidFill>
                  <a:srgbClr val="1F1F1F"/>
                </a:solidFill>
                <a:effectLst/>
                <a:latin typeface="Times New Roman" panose="02020603050405020304" pitchFamily="18" charset="0"/>
                <a:cs typeface="Times New Roman" panose="02020603050405020304" pitchFamily="18" charset="0"/>
              </a:rPr>
              <a:t>Fathee</a:t>
            </a:r>
            <a:r>
              <a:rPr lang="en-US" sz="2900" b="0" i="0" dirty="0">
                <a:solidFill>
                  <a:srgbClr val="1F1F1F"/>
                </a:solidFill>
                <a:effectLst/>
                <a:latin typeface="Times New Roman" panose="02020603050405020304" pitchFamily="18" charset="0"/>
                <a:cs typeface="Times New Roman" panose="02020603050405020304" pitchFamily="18" charset="0"/>
              </a:rPr>
              <a:t> et al.</a:t>
            </a:r>
            <a:endParaRPr lang="en-US" sz="2900" dirty="0">
              <a:latin typeface="Times New Roman" panose="02020603050405020304" pitchFamily="18" charset="0"/>
              <a:cs typeface="Times New Roman" panose="02020603050405020304" pitchFamily="18" charset="0"/>
            </a:endParaRPr>
          </a:p>
          <a:p>
            <a:pPr marL="0" indent="0">
              <a:buNone/>
            </a:pPr>
            <a:endParaRPr lang="en-US" sz="2400" u="sng" dirty="0"/>
          </a:p>
        </p:txBody>
      </p:sp>
      <p:pic>
        <p:nvPicPr>
          <p:cNvPr id="6" name="Picture 5">
            <a:extLst>
              <a:ext uri="{FF2B5EF4-FFF2-40B4-BE49-F238E27FC236}">
                <a16:creationId xmlns:a16="http://schemas.microsoft.com/office/drawing/2014/main" id="{61929284-5617-30D8-A6F0-3630240FEAB2}"/>
              </a:ext>
            </a:extLst>
          </p:cNvPr>
          <p:cNvPicPr>
            <a:picLocks noChangeAspect="1"/>
          </p:cNvPicPr>
          <p:nvPr/>
        </p:nvPicPr>
        <p:blipFill>
          <a:blip r:embed="rId2"/>
          <a:stretch>
            <a:fillRect/>
          </a:stretch>
        </p:blipFill>
        <p:spPr>
          <a:xfrm>
            <a:off x="3981156" y="2472851"/>
            <a:ext cx="7821637" cy="3604392"/>
          </a:xfrm>
          <a:prstGeom prst="rect">
            <a:avLst/>
          </a:prstGeom>
        </p:spPr>
      </p:pic>
    </p:spTree>
    <p:extLst>
      <p:ext uri="{BB962C8B-B14F-4D97-AF65-F5344CB8AC3E}">
        <p14:creationId xmlns:p14="http://schemas.microsoft.com/office/powerpoint/2010/main" val="28117012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32334-0304-2B1B-478D-EF0C1E4DAB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054F296-F73A-C4F6-AF34-6E3CC2D33FAA}"/>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Explanation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65CC73D2-6246-1A79-429C-F97F36FB668C}"/>
              </a:ext>
            </a:extLst>
          </p:cNvPr>
          <p:cNvSpPr>
            <a:spLocks noGrp="1"/>
          </p:cNvSpPr>
          <p:nvPr>
            <p:ph idx="1"/>
          </p:nvPr>
        </p:nvSpPr>
        <p:spPr>
          <a:xfrm>
            <a:off x="295423" y="1690689"/>
            <a:ext cx="11619912" cy="4961902"/>
          </a:xfrm>
        </p:spPr>
        <p:txBody>
          <a:bodyPr rtlCol="0">
            <a:normAutofit fontScale="97500"/>
          </a:bodyPr>
          <a:lstStyle/>
          <a:p>
            <a:pPr algn="just">
              <a:lnSpc>
                <a:spcPct val="120000"/>
              </a:lnSpc>
              <a:spcAft>
                <a:spcPts val="800"/>
              </a:spcAft>
            </a:pPr>
            <a:r>
              <a:rPr lang="en-US" sz="3300" dirty="0">
                <a:latin typeface="Times New Roman" panose="02020603050405020304" pitchFamily="18" charset="0"/>
                <a:cs typeface="Times New Roman" panose="02020603050405020304" pitchFamily="18" charset="0"/>
              </a:rPr>
              <a:t>The iris biometric system’s verification and enrollment processes are </a:t>
            </a:r>
            <a:r>
              <a:rPr lang="en-US" sz="3300" dirty="0">
                <a:solidFill>
                  <a:srgbClr val="FF0000"/>
                </a:solidFill>
                <a:latin typeface="Times New Roman" panose="02020603050405020304" pitchFamily="18" charset="0"/>
                <a:cs typeface="Times New Roman" panose="02020603050405020304" pitchFamily="18" charset="0"/>
              </a:rPr>
              <a:t>highly secure and precise,</a:t>
            </a:r>
            <a:r>
              <a:rPr lang="en-US" sz="3300" dirty="0">
                <a:latin typeface="Times New Roman" panose="02020603050405020304" pitchFamily="18" charset="0"/>
                <a:cs typeface="Times New Roman" panose="02020603050405020304" pitchFamily="18" charset="0"/>
              </a:rPr>
              <a:t> utilizing an individual's unique iris patterns for identification.</a:t>
            </a:r>
          </a:p>
          <a:p>
            <a:pPr algn="just">
              <a:lnSpc>
                <a:spcPct val="120000"/>
              </a:lnSpc>
              <a:spcAft>
                <a:spcPts val="800"/>
              </a:spcAft>
            </a:pPr>
            <a:r>
              <a:rPr lang="en-US" sz="3300" dirty="0">
                <a:solidFill>
                  <a:srgbClr val="FF0000"/>
                </a:solidFill>
                <a:latin typeface="Times New Roman" panose="02020603050405020304" pitchFamily="18" charset="0"/>
                <a:cs typeface="Times New Roman" panose="02020603050405020304" pitchFamily="18" charset="0"/>
              </a:rPr>
              <a:t>Enrollment establishes an individual's identity</a:t>
            </a:r>
            <a:r>
              <a:rPr lang="en-US" sz="3300" dirty="0">
                <a:latin typeface="Times New Roman" panose="02020603050405020304" pitchFamily="18" charset="0"/>
                <a:cs typeface="Times New Roman" panose="02020603050405020304" pitchFamily="18" charset="0"/>
              </a:rPr>
              <a:t> by capturing and storing their unique iris pattern in a secure database.</a:t>
            </a:r>
          </a:p>
          <a:p>
            <a:pPr algn="just">
              <a:lnSpc>
                <a:spcPct val="120000"/>
              </a:lnSpc>
              <a:spcAft>
                <a:spcPts val="800"/>
              </a:spcAft>
            </a:pPr>
            <a:r>
              <a:rPr lang="en-KE"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Verification confirms an individual’s identity </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by comparing a new scan of their iris to the stored template in the database.</a:t>
            </a:r>
          </a:p>
          <a:p>
            <a:pPr algn="just">
              <a:lnSpc>
                <a:spcPct val="120000"/>
              </a:lnSpc>
              <a:spcAft>
                <a:spcPts val="800"/>
              </a:spcAft>
            </a:pPr>
            <a:endParaRPr lang="en-US" sz="2800" dirty="0"/>
          </a:p>
          <a:p>
            <a:pPr algn="just">
              <a:lnSpc>
                <a:spcPct val="150000"/>
              </a:lnSpc>
              <a:spcAft>
                <a:spcPts val="800"/>
              </a:spcAft>
            </a:pPr>
            <a:endParaRPr lang="en-US" sz="2800" dirty="0"/>
          </a:p>
          <a:p>
            <a:pPr algn="just">
              <a:lnSpc>
                <a:spcPct val="150000"/>
              </a:lnSpc>
              <a:spcAft>
                <a:spcPts val="800"/>
              </a:spcAft>
            </a:pPr>
            <a:endParaRPr lang="en-KE"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en-KE" dirty="0"/>
          </a:p>
        </p:txBody>
      </p:sp>
    </p:spTree>
    <p:extLst>
      <p:ext uri="{BB962C8B-B14F-4D97-AF65-F5344CB8AC3E}">
        <p14:creationId xmlns:p14="http://schemas.microsoft.com/office/powerpoint/2010/main" val="39857884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F02AD-AE04-E299-4C80-6B0730C2FB3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3C6ABB-DDF9-B527-1A46-7028FCEC099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endParaRPr lang="en-US" sz="3600" dirty="0">
              <a:solidFill>
                <a:srgbClr val="FFFF00"/>
              </a:solidFill>
            </a:endParaRPr>
          </a:p>
        </p:txBody>
      </p:sp>
      <p:sp>
        <p:nvSpPr>
          <p:cNvPr id="3" name="Content Placeholder 2">
            <a:extLst>
              <a:ext uri="{FF2B5EF4-FFF2-40B4-BE49-F238E27FC236}">
                <a16:creationId xmlns:a16="http://schemas.microsoft.com/office/drawing/2014/main" id="{EC434C6B-7F25-0BCA-EDB7-92A306E6A487}"/>
              </a:ext>
            </a:extLst>
          </p:cNvPr>
          <p:cNvSpPr>
            <a:spLocks noGrp="1"/>
          </p:cNvSpPr>
          <p:nvPr>
            <p:ph idx="1"/>
          </p:nvPr>
        </p:nvSpPr>
        <p:spPr>
          <a:xfrm>
            <a:off x="562708" y="1690689"/>
            <a:ext cx="11071274" cy="4961902"/>
          </a:xfrm>
        </p:spPr>
        <p:txBody>
          <a:bodyPr rtlCol="0">
            <a:normAutofit fontScale="97500"/>
          </a:bodyPr>
          <a:lstStyle/>
          <a:p>
            <a:pPr algn="just">
              <a:lnSpc>
                <a:spcPct val="150000"/>
              </a:lnSpc>
              <a:spcAft>
                <a:spcPts val="800"/>
              </a:spcAft>
            </a:pPr>
            <a:r>
              <a:rPr lang="en-US" sz="3300" kern="100" dirty="0">
                <a:effectLst/>
                <a:latin typeface="Times New Roman" panose="02020603050405020304" pitchFamily="18" charset="0"/>
                <a:ea typeface="Calibri" panose="020F0502020204030204" pitchFamily="34" charset="0"/>
                <a:cs typeface="Times New Roman" panose="02020603050405020304" pitchFamily="18" charset="0"/>
              </a:rPr>
              <a:t>The iris is an overt body that is available for remote assessment with the aid of a machine vision system to do automated iris recognition. Iris recognition technology combines </a:t>
            </a:r>
            <a:r>
              <a:rPr lang="en-US" sz="33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computer vision, pattern recognition, statistical inference, and optics. </a:t>
            </a:r>
            <a:r>
              <a:rPr lang="en-US" sz="3300" kern="100" dirty="0">
                <a:effectLst/>
                <a:latin typeface="Times New Roman" panose="02020603050405020304" pitchFamily="18" charset="0"/>
                <a:ea typeface="Calibri" panose="020F0502020204030204" pitchFamily="34" charset="0"/>
                <a:cs typeface="Times New Roman" panose="02020603050405020304" pitchFamily="18" charset="0"/>
              </a:rPr>
              <a:t>The spatial patterns that are apparent in the human iris are highly distinctive to an individual.</a:t>
            </a:r>
            <a:endParaRPr lang="en-KE"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50000"/>
              </a:lnSpc>
              <a:spcAft>
                <a:spcPts val="800"/>
              </a:spcAft>
              <a:buNone/>
            </a:pPr>
            <a:endParaRPr lang="en-KE" sz="33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endParaRPr lang="en-KE" dirty="0"/>
          </a:p>
        </p:txBody>
      </p:sp>
    </p:spTree>
    <p:extLst>
      <p:ext uri="{BB962C8B-B14F-4D97-AF65-F5344CB8AC3E}">
        <p14:creationId xmlns:p14="http://schemas.microsoft.com/office/powerpoint/2010/main" val="19777736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E00C8-5168-89C4-71CD-83242FC9F2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B7D04C8-FF69-97BD-92EA-3C21866F4E0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advantages  </a:t>
            </a:r>
            <a:endParaRPr lang="en-US" sz="3600" dirty="0">
              <a:solidFill>
                <a:srgbClr val="FFFF00"/>
              </a:solidFill>
            </a:endParaRPr>
          </a:p>
        </p:txBody>
      </p:sp>
      <p:sp>
        <p:nvSpPr>
          <p:cNvPr id="3" name="Content Placeholder 2">
            <a:extLst>
              <a:ext uri="{FF2B5EF4-FFF2-40B4-BE49-F238E27FC236}">
                <a16:creationId xmlns:a16="http://schemas.microsoft.com/office/drawing/2014/main" id="{710A0560-D67C-8386-8833-850B3B56B34E}"/>
              </a:ext>
            </a:extLst>
          </p:cNvPr>
          <p:cNvSpPr>
            <a:spLocks noGrp="1"/>
          </p:cNvSpPr>
          <p:nvPr>
            <p:ph idx="1"/>
          </p:nvPr>
        </p:nvSpPr>
        <p:spPr>
          <a:xfrm>
            <a:off x="562708" y="1690689"/>
            <a:ext cx="11071274" cy="4961902"/>
          </a:xfrm>
        </p:spPr>
        <p:txBody>
          <a:bodyPr rtlCol="0">
            <a:normAutofit fontScale="97500"/>
          </a:bodyPr>
          <a:lstStyle/>
          <a:p>
            <a:pPr algn="just"/>
            <a:r>
              <a:rPr lang="en-US" sz="2400" b="1" dirty="0">
                <a:latin typeface="Times New Roman" panose="02020603050405020304" pitchFamily="18" charset="0"/>
                <a:cs typeface="Times New Roman" panose="02020603050405020304" pitchFamily="18" charset="0"/>
              </a:rPr>
              <a:t>Fast Processing Speed</a:t>
            </a:r>
          </a:p>
          <a:p>
            <a:pPr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Instant Verification</a:t>
            </a:r>
            <a:r>
              <a:rPr lang="en-US" sz="2400" dirty="0">
                <a:latin typeface="Times New Roman" panose="02020603050405020304" pitchFamily="18" charset="0"/>
                <a:cs typeface="Times New Roman" panose="02020603050405020304" pitchFamily="18" charset="0"/>
              </a:rPr>
              <a:t>: The system can match a captured iris image to stored data within seconds, making it suitable for time-sensitive situations, such as border control.</a:t>
            </a:r>
          </a:p>
          <a:p>
            <a:pPr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High Throughput</a:t>
            </a:r>
            <a:r>
              <a:rPr lang="en-US" sz="2400" dirty="0">
                <a:latin typeface="Times New Roman" panose="02020603050405020304" pitchFamily="18" charset="0"/>
                <a:cs typeface="Times New Roman" panose="02020603050405020304" pitchFamily="18" charset="0"/>
              </a:rPr>
              <a:t>: Many systems can process multiple people quickly, reducing queues and improving operational efficiency.</a:t>
            </a:r>
          </a:p>
          <a:p>
            <a:pPr algn="just"/>
            <a:r>
              <a:rPr lang="en-US" sz="2400" b="1" dirty="0">
                <a:latin typeface="Times New Roman" panose="02020603050405020304" pitchFamily="18" charset="0"/>
                <a:cs typeface="Times New Roman" panose="02020603050405020304" pitchFamily="18" charset="0"/>
              </a:rPr>
              <a:t>Enhanced Security</a:t>
            </a:r>
          </a:p>
          <a:p>
            <a:pPr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Difficult to Forge</a:t>
            </a:r>
            <a:r>
              <a:rPr lang="en-US" sz="2400" dirty="0">
                <a:latin typeface="Times New Roman" panose="02020603050405020304" pitchFamily="18" charset="0"/>
                <a:cs typeface="Times New Roman" panose="02020603050405020304" pitchFamily="18" charset="0"/>
              </a:rPr>
              <a:t>: The iris has complex patterns that are challenging to replicate, making it more secure against spoofing or identity theft.</a:t>
            </a:r>
          </a:p>
          <a:p>
            <a:pPr algn="just">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Supports Multi-Layer Security</a:t>
            </a:r>
            <a:r>
              <a:rPr lang="en-US" sz="2400" dirty="0">
                <a:latin typeface="Times New Roman" panose="02020603050405020304" pitchFamily="18" charset="0"/>
                <a:cs typeface="Times New Roman" panose="02020603050405020304" pitchFamily="18" charset="0"/>
              </a:rPr>
              <a:t>: Iris recognition can be combined with other biometric systems (e.g., facial recognition or fingerprints) for even higher security, such as in multi-factor authentication.</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886384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2FB580-0CF0-F03D-45DB-10027B0BE7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6ED9797-5D30-8DA9-76DB-B7443D090975}"/>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endParaRPr lang="en-US" sz="3600" dirty="0">
              <a:solidFill>
                <a:srgbClr val="FFFF00"/>
              </a:solidFill>
            </a:endParaRPr>
          </a:p>
        </p:txBody>
      </p:sp>
      <p:sp>
        <p:nvSpPr>
          <p:cNvPr id="3" name="Content Placeholder 2">
            <a:extLst>
              <a:ext uri="{FF2B5EF4-FFF2-40B4-BE49-F238E27FC236}">
                <a16:creationId xmlns:a16="http://schemas.microsoft.com/office/drawing/2014/main" id="{31393F7B-FECA-217C-F583-6D473AB34835}"/>
              </a:ext>
            </a:extLst>
          </p:cNvPr>
          <p:cNvSpPr>
            <a:spLocks noGrp="1"/>
          </p:cNvSpPr>
          <p:nvPr>
            <p:ph idx="1"/>
          </p:nvPr>
        </p:nvSpPr>
        <p:spPr>
          <a:xfrm>
            <a:off x="562708" y="1690689"/>
            <a:ext cx="11071274" cy="4961902"/>
          </a:xfrm>
        </p:spPr>
        <p:txBody>
          <a:bodyPr rtlCol="0">
            <a:normAutofit fontScale="97500" lnSpcReduction="10000"/>
          </a:bodyPr>
          <a:lstStyle/>
          <a:p>
            <a:pPr algn="just"/>
            <a:r>
              <a:rPr lang="en-US" sz="2900" b="1" dirty="0">
                <a:solidFill>
                  <a:schemeClr val="tx1">
                    <a:lumMod val="95000"/>
                    <a:lumOff val="5000"/>
                  </a:schemeClr>
                </a:solidFill>
                <a:latin typeface="Times New Roman" panose="02020603050405020304" pitchFamily="18" charset="0"/>
                <a:cs typeface="Times New Roman" panose="02020603050405020304" pitchFamily="18" charset="0"/>
              </a:rPr>
              <a:t>High Accuracy and Uniqueness</a:t>
            </a:r>
          </a:p>
          <a:p>
            <a:pPr algn="just">
              <a:buFont typeface="Arial" panose="020B0604020202020204" pitchFamily="34" charset="0"/>
              <a:buChar char="•"/>
            </a:pPr>
            <a:r>
              <a:rPr lang="en-US" sz="2900" b="1" dirty="0">
                <a:solidFill>
                  <a:schemeClr val="tx1">
                    <a:lumMod val="95000"/>
                    <a:lumOff val="5000"/>
                  </a:schemeClr>
                </a:solidFill>
                <a:latin typeface="Times New Roman" panose="02020603050405020304" pitchFamily="18" charset="0"/>
                <a:cs typeface="Times New Roman" panose="02020603050405020304" pitchFamily="18" charset="0"/>
              </a:rPr>
              <a:t>Unique Patterns</a:t>
            </a:r>
            <a:r>
              <a:rPr lang="en-US" sz="2900" dirty="0">
                <a:solidFill>
                  <a:schemeClr val="tx1">
                    <a:lumMod val="95000"/>
                    <a:lumOff val="5000"/>
                  </a:schemeClr>
                </a:solidFill>
                <a:latin typeface="Times New Roman" panose="02020603050405020304" pitchFamily="18" charset="0"/>
                <a:cs typeface="Times New Roman" panose="02020603050405020304" pitchFamily="18" charset="0"/>
              </a:rPr>
              <a:t>: Each person’s iris has a unique pattern, even between the left and right eye, making it highly accurate for identity verification.</a:t>
            </a:r>
          </a:p>
          <a:p>
            <a:pPr algn="just">
              <a:buFont typeface="Arial" panose="020B0604020202020204" pitchFamily="34" charset="0"/>
              <a:buChar char="•"/>
            </a:pPr>
            <a:r>
              <a:rPr lang="en-US" sz="2900" b="1" dirty="0">
                <a:solidFill>
                  <a:schemeClr val="tx1">
                    <a:lumMod val="95000"/>
                    <a:lumOff val="5000"/>
                  </a:schemeClr>
                </a:solidFill>
                <a:latin typeface="Times New Roman" panose="02020603050405020304" pitchFamily="18" charset="0"/>
                <a:cs typeface="Times New Roman" panose="02020603050405020304" pitchFamily="18" charset="0"/>
              </a:rPr>
              <a:t>Low Error Rates</a:t>
            </a:r>
            <a:r>
              <a:rPr lang="en-US" sz="2900" dirty="0">
                <a:solidFill>
                  <a:schemeClr val="tx1">
                    <a:lumMod val="95000"/>
                    <a:lumOff val="5000"/>
                  </a:schemeClr>
                </a:solidFill>
                <a:latin typeface="Times New Roman" panose="02020603050405020304" pitchFamily="18" charset="0"/>
                <a:cs typeface="Times New Roman" panose="02020603050405020304" pitchFamily="18" charset="0"/>
              </a:rPr>
              <a:t>: Iris recognition has lower false acceptance and rejection rates compared to other biometrics, minimizing identification errors.</a:t>
            </a:r>
          </a:p>
          <a:p>
            <a:pPr algn="just"/>
            <a:r>
              <a:rPr lang="en-US" sz="2900" b="1" dirty="0">
                <a:solidFill>
                  <a:schemeClr val="tx1">
                    <a:lumMod val="95000"/>
                    <a:lumOff val="5000"/>
                  </a:schemeClr>
                </a:solidFill>
                <a:latin typeface="Times New Roman" panose="02020603050405020304" pitchFamily="18" charset="0"/>
                <a:cs typeface="Times New Roman" panose="02020603050405020304" pitchFamily="18" charset="0"/>
              </a:rPr>
              <a:t>Stability Over Time</a:t>
            </a:r>
          </a:p>
          <a:p>
            <a:pPr algn="just">
              <a:buFont typeface="Arial" panose="020B0604020202020204" pitchFamily="34" charset="0"/>
              <a:buChar char="•"/>
            </a:pPr>
            <a:r>
              <a:rPr lang="en-US" sz="2900" b="1" dirty="0">
                <a:solidFill>
                  <a:schemeClr val="tx1">
                    <a:lumMod val="95000"/>
                    <a:lumOff val="5000"/>
                  </a:schemeClr>
                </a:solidFill>
                <a:latin typeface="Times New Roman" panose="02020603050405020304" pitchFamily="18" charset="0"/>
                <a:cs typeface="Times New Roman" panose="02020603050405020304" pitchFamily="18" charset="0"/>
              </a:rPr>
              <a:t>Permanent Patterns</a:t>
            </a:r>
            <a:r>
              <a:rPr lang="en-US" sz="2900" dirty="0">
                <a:solidFill>
                  <a:schemeClr val="tx1">
                    <a:lumMod val="95000"/>
                    <a:lumOff val="5000"/>
                  </a:schemeClr>
                </a:solidFill>
                <a:latin typeface="Times New Roman" panose="02020603050405020304" pitchFamily="18" charset="0"/>
                <a:cs typeface="Times New Roman" panose="02020603050405020304" pitchFamily="18" charset="0"/>
              </a:rPr>
              <a:t>: Iris patterns are stable from early childhood and do not change with age, illness, or environmental factors, unlike fingerprints or facial features.</a:t>
            </a:r>
          </a:p>
          <a:p>
            <a:pPr algn="just">
              <a:buFont typeface="Arial" panose="020B0604020202020204" pitchFamily="34" charset="0"/>
              <a:buChar char="•"/>
            </a:pPr>
            <a:r>
              <a:rPr lang="en-US" sz="2900" b="1" dirty="0">
                <a:solidFill>
                  <a:schemeClr val="tx1">
                    <a:lumMod val="95000"/>
                    <a:lumOff val="5000"/>
                  </a:schemeClr>
                </a:solidFill>
                <a:latin typeface="Times New Roman" panose="02020603050405020304" pitchFamily="18" charset="0"/>
                <a:cs typeface="Times New Roman" panose="02020603050405020304" pitchFamily="18" charset="0"/>
              </a:rPr>
              <a:t>Long-Term Reliability</a:t>
            </a:r>
            <a:r>
              <a:rPr lang="en-US" sz="2900" dirty="0">
                <a:solidFill>
                  <a:schemeClr val="tx1">
                    <a:lumMod val="95000"/>
                    <a:lumOff val="5000"/>
                  </a:schemeClr>
                </a:solidFill>
                <a:latin typeface="Times New Roman" panose="02020603050405020304" pitchFamily="18" charset="0"/>
                <a:cs typeface="Times New Roman" panose="02020603050405020304" pitchFamily="18" charset="0"/>
              </a:rPr>
              <a:t>: This stability allows iris-based systems to offer consistent accuracy for years without needing re-enrollment.</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430442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FA6DA1-D344-A842-1DC3-FE20A6E58F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93D3702-A175-72FA-2730-F2F6AFF3CCB6}"/>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5400" dirty="0" err="1">
                <a:solidFill>
                  <a:srgbClr val="FFFF00"/>
                </a:solidFill>
              </a:rPr>
              <a:t>cont</a:t>
            </a:r>
            <a:r>
              <a:rPr lang="en-US" sz="5400" dirty="0">
                <a:solidFill>
                  <a:srgbClr val="FFFF00"/>
                </a:solidFill>
              </a:rPr>
              <a:t>…  </a:t>
            </a:r>
            <a:endParaRPr lang="en-US" sz="3600" dirty="0">
              <a:solidFill>
                <a:srgbClr val="FFFF00"/>
              </a:solidFill>
            </a:endParaRPr>
          </a:p>
        </p:txBody>
      </p:sp>
      <p:sp>
        <p:nvSpPr>
          <p:cNvPr id="3" name="Content Placeholder 2">
            <a:extLst>
              <a:ext uri="{FF2B5EF4-FFF2-40B4-BE49-F238E27FC236}">
                <a16:creationId xmlns:a16="http://schemas.microsoft.com/office/drawing/2014/main" id="{BA5A46B2-CDEA-3ADF-551B-921BA9BF2FA1}"/>
              </a:ext>
            </a:extLst>
          </p:cNvPr>
          <p:cNvSpPr>
            <a:spLocks noGrp="1"/>
          </p:cNvSpPr>
          <p:nvPr>
            <p:ph idx="1"/>
          </p:nvPr>
        </p:nvSpPr>
        <p:spPr>
          <a:xfrm>
            <a:off x="562708" y="1690689"/>
            <a:ext cx="11071274" cy="4961902"/>
          </a:xfrm>
        </p:spPr>
        <p:txBody>
          <a:bodyPr rtlCol="0">
            <a:normAutofit fontScale="97500"/>
          </a:bodyPr>
          <a:lstStyle/>
          <a:p>
            <a:pPr algn="just"/>
            <a:r>
              <a:rPr lang="en-US" sz="3700" b="1" dirty="0">
                <a:latin typeface="Times New Roman" panose="02020603050405020304" pitchFamily="18" charset="0"/>
                <a:cs typeface="Times New Roman" panose="02020603050405020304" pitchFamily="18" charset="0"/>
              </a:rPr>
              <a:t>Data Protection and Privacy</a:t>
            </a:r>
          </a:p>
          <a:p>
            <a:pPr algn="just">
              <a:buFont typeface="Arial" panose="020B0604020202020204" pitchFamily="34" charset="0"/>
              <a:buChar char="•"/>
            </a:pPr>
            <a:r>
              <a:rPr lang="en-US" sz="3700" b="1" dirty="0">
                <a:latin typeface="Times New Roman" panose="02020603050405020304" pitchFamily="18" charset="0"/>
                <a:cs typeface="Times New Roman" panose="02020603050405020304" pitchFamily="18" charset="0"/>
              </a:rPr>
              <a:t>Encodes Patterns</a:t>
            </a:r>
            <a:r>
              <a:rPr lang="en-US" sz="3700" dirty="0">
                <a:latin typeface="Times New Roman" panose="02020603050405020304" pitchFamily="18" charset="0"/>
                <a:cs typeface="Times New Roman" panose="02020603050405020304" pitchFamily="18" charset="0"/>
              </a:rPr>
              <a:t>: Only encoded data or "templates" of the iris patterns are stored, not the actual image, which reduces privacy risks.</a:t>
            </a:r>
          </a:p>
          <a:p>
            <a:pPr algn="just">
              <a:buFont typeface="Arial" panose="020B0604020202020204" pitchFamily="34" charset="0"/>
              <a:buChar char="•"/>
            </a:pPr>
            <a:r>
              <a:rPr lang="en-US" sz="3700" b="1" dirty="0">
                <a:latin typeface="Times New Roman" panose="02020603050405020304" pitchFamily="18" charset="0"/>
                <a:cs typeface="Times New Roman" panose="02020603050405020304" pitchFamily="18" charset="0"/>
              </a:rPr>
              <a:t>Compliance with Regulations</a:t>
            </a:r>
            <a:r>
              <a:rPr lang="en-US" sz="3700" dirty="0">
                <a:latin typeface="Times New Roman" panose="02020603050405020304" pitchFamily="18" charset="0"/>
                <a:cs typeface="Times New Roman" panose="02020603050405020304" pitchFamily="18" charset="0"/>
              </a:rPr>
              <a:t>: Many systems are designed to adhere to data protection laws, ensuring that user data remains secure and private.</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463039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941D9-49D0-06BB-8612-5C32A6EF4D7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97B413-FE59-41EF-3C43-8480BA356750}"/>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Disadvantages  </a:t>
            </a:r>
            <a:endParaRPr lang="en-US" sz="3600" dirty="0">
              <a:solidFill>
                <a:srgbClr val="FFFF00"/>
              </a:solidFill>
            </a:endParaRPr>
          </a:p>
        </p:txBody>
      </p:sp>
      <p:sp>
        <p:nvSpPr>
          <p:cNvPr id="3" name="Content Placeholder 2">
            <a:extLst>
              <a:ext uri="{FF2B5EF4-FFF2-40B4-BE49-F238E27FC236}">
                <a16:creationId xmlns:a16="http://schemas.microsoft.com/office/drawing/2014/main" id="{05D2CAAC-402C-B953-A730-42328F5D4973}"/>
              </a:ext>
            </a:extLst>
          </p:cNvPr>
          <p:cNvSpPr>
            <a:spLocks noGrp="1"/>
          </p:cNvSpPr>
          <p:nvPr>
            <p:ph idx="1"/>
          </p:nvPr>
        </p:nvSpPr>
        <p:spPr>
          <a:xfrm>
            <a:off x="281355" y="1690689"/>
            <a:ext cx="11563642" cy="4961902"/>
          </a:xfrm>
        </p:spPr>
        <p:txBody>
          <a:bodyPr rtlCol="0">
            <a:normAutofit fontScale="82500" lnSpcReduction="20000"/>
          </a:bodyPr>
          <a:lstStyle/>
          <a:p>
            <a:pPr algn="just">
              <a:lnSpc>
                <a:spcPct val="110000"/>
              </a:lnSpc>
            </a:pPr>
            <a:r>
              <a:rPr lang="en-US" sz="2900" b="1" dirty="0">
                <a:latin typeface="Times New Roman" panose="02020603050405020304" pitchFamily="18" charset="0"/>
                <a:cs typeface="Times New Roman" panose="02020603050405020304" pitchFamily="18" charset="0"/>
              </a:rPr>
              <a:t>High Initial Costs</a:t>
            </a:r>
          </a:p>
          <a:p>
            <a:pPr algn="just">
              <a:lnSpc>
                <a:spcPct val="11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Expensive Technology</a:t>
            </a:r>
            <a:r>
              <a:rPr lang="en-US" sz="2900" dirty="0">
                <a:latin typeface="Times New Roman" panose="02020603050405020304" pitchFamily="18" charset="0"/>
                <a:cs typeface="Times New Roman" panose="02020603050405020304" pitchFamily="18" charset="0"/>
              </a:rPr>
              <a:t>: Iris recognition requires high-resolution cameras and sophisticated software, making it costlier than other biometric systems like fingerprinting.</a:t>
            </a:r>
          </a:p>
          <a:p>
            <a:pPr algn="just">
              <a:lnSpc>
                <a:spcPct val="11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Setup and Maintenance Costs</a:t>
            </a:r>
            <a:r>
              <a:rPr lang="en-US" sz="2900" dirty="0">
                <a:latin typeface="Times New Roman" panose="02020603050405020304" pitchFamily="18" charset="0"/>
                <a:cs typeface="Times New Roman" panose="02020603050405020304" pitchFamily="18" charset="0"/>
              </a:rPr>
              <a:t>: The infrastructure to install, maintain, and update iris scanners can be expensive, particularly for large-scale deployments in public or high-traffic areas.</a:t>
            </a:r>
          </a:p>
          <a:p>
            <a:pPr algn="just">
              <a:lnSpc>
                <a:spcPct val="110000"/>
              </a:lnSpc>
            </a:pPr>
            <a:r>
              <a:rPr lang="en-US" sz="2900" b="1" dirty="0">
                <a:latin typeface="Times New Roman" panose="02020603050405020304" pitchFamily="18" charset="0"/>
                <a:cs typeface="Times New Roman" panose="02020603050405020304" pitchFamily="18" charset="0"/>
              </a:rPr>
              <a:t>Privacy and Ethical Concerns</a:t>
            </a:r>
          </a:p>
          <a:p>
            <a:pPr algn="just">
              <a:lnSpc>
                <a:spcPct val="11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Privacy Issues</a:t>
            </a:r>
            <a:r>
              <a:rPr lang="en-US" sz="2900" dirty="0">
                <a:latin typeface="Times New Roman" panose="02020603050405020304" pitchFamily="18" charset="0"/>
                <a:cs typeface="Times New Roman" panose="02020603050405020304" pitchFamily="18" charset="0"/>
              </a:rPr>
              <a:t>: The collection and storage of biometric data raise privacy concerns, especially as iris data is highly sensitive and unique to each individual.</a:t>
            </a:r>
          </a:p>
          <a:p>
            <a:pPr algn="just">
              <a:lnSpc>
                <a:spcPct val="110000"/>
              </a:lnSpc>
              <a:buFont typeface="Arial" panose="020B0604020202020204" pitchFamily="34" charset="0"/>
              <a:buChar char="•"/>
            </a:pPr>
            <a:r>
              <a:rPr lang="en-US" sz="2900" b="1" dirty="0">
                <a:latin typeface="Times New Roman" panose="02020603050405020304" pitchFamily="18" charset="0"/>
                <a:cs typeface="Times New Roman" panose="02020603050405020304" pitchFamily="18" charset="0"/>
              </a:rPr>
              <a:t>Potential for Misuse</a:t>
            </a:r>
            <a:r>
              <a:rPr lang="en-US" sz="2900" dirty="0">
                <a:latin typeface="Times New Roman" panose="02020603050405020304" pitchFamily="18" charset="0"/>
                <a:cs typeface="Times New Roman" panose="02020603050405020304" pitchFamily="18" charset="0"/>
              </a:rPr>
              <a:t>: If not properly regulated, iris recognition could be misused for surveillance, raising ethical concerns about consent and personal privacy.</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207359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2AEA5-68E0-1706-FC48-7D6F3DDB66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D39D44-45F8-21AA-2BD4-41512EE454A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cont.…  </a:t>
            </a:r>
            <a:endParaRPr lang="en-US" sz="3600" dirty="0">
              <a:solidFill>
                <a:srgbClr val="FFFF00"/>
              </a:solidFill>
            </a:endParaRPr>
          </a:p>
        </p:txBody>
      </p:sp>
      <p:sp>
        <p:nvSpPr>
          <p:cNvPr id="3" name="Content Placeholder 2">
            <a:extLst>
              <a:ext uri="{FF2B5EF4-FFF2-40B4-BE49-F238E27FC236}">
                <a16:creationId xmlns:a16="http://schemas.microsoft.com/office/drawing/2014/main" id="{2EFAC145-5F02-10E1-ECF2-A9424E03D0E9}"/>
              </a:ext>
            </a:extLst>
          </p:cNvPr>
          <p:cNvSpPr>
            <a:spLocks noGrp="1"/>
          </p:cNvSpPr>
          <p:nvPr>
            <p:ph idx="1"/>
          </p:nvPr>
        </p:nvSpPr>
        <p:spPr>
          <a:xfrm>
            <a:off x="281355" y="1690689"/>
            <a:ext cx="11563642" cy="4961902"/>
          </a:xfrm>
        </p:spPr>
        <p:txBody>
          <a:bodyPr rtlCol="0">
            <a:normAutofit fontScale="90000" lnSpcReduction="10000"/>
          </a:bodyPr>
          <a:lstStyle/>
          <a:p>
            <a:pPr algn="just">
              <a:lnSpc>
                <a:spcPct val="150000"/>
              </a:lnSpc>
            </a:pPr>
            <a:r>
              <a:rPr lang="en-US" sz="3300" b="1" dirty="0">
                <a:latin typeface="Times New Roman" panose="02020603050405020304" pitchFamily="18" charset="0"/>
                <a:cs typeface="Times New Roman" panose="02020603050405020304" pitchFamily="18" charset="0"/>
              </a:rPr>
              <a:t>Limitations in Certain Populations</a:t>
            </a:r>
          </a:p>
          <a:p>
            <a:pPr algn="just">
              <a:lnSpc>
                <a:spcPct val="150000"/>
              </a:lnSpc>
              <a:buFont typeface="Arial" panose="020B0604020202020204" pitchFamily="34" charset="0"/>
              <a:buChar char="•"/>
            </a:pPr>
            <a:r>
              <a:rPr lang="en-US" sz="3300" b="1" dirty="0">
                <a:latin typeface="Times New Roman" panose="02020603050405020304" pitchFamily="18" charset="0"/>
                <a:cs typeface="Times New Roman" panose="02020603050405020304" pitchFamily="18" charset="0"/>
              </a:rPr>
              <a:t>Not Always Inclusive</a:t>
            </a:r>
            <a:r>
              <a:rPr lang="en-US" sz="3300" dirty="0">
                <a:latin typeface="Times New Roman" panose="02020603050405020304" pitchFamily="18" charset="0"/>
                <a:cs typeface="Times New Roman" panose="02020603050405020304" pitchFamily="18" charset="0"/>
              </a:rPr>
              <a:t>: Certain medical conditions (e.g., cataracts, glaucoma) or rare eye diseases can affect the clarity of the iris, leading to difficulties in capturing accurate data.</a:t>
            </a:r>
          </a:p>
          <a:p>
            <a:pPr algn="just">
              <a:lnSpc>
                <a:spcPct val="150000"/>
              </a:lnSpc>
              <a:buFont typeface="Arial" panose="020B0604020202020204" pitchFamily="34" charset="0"/>
              <a:buChar char="•"/>
            </a:pPr>
            <a:r>
              <a:rPr lang="en-US" sz="3300" b="1" dirty="0">
                <a:latin typeface="Times New Roman" panose="02020603050405020304" pitchFamily="18" charset="0"/>
                <a:cs typeface="Times New Roman" panose="02020603050405020304" pitchFamily="18" charset="0"/>
              </a:rPr>
              <a:t>Age and Physical Limitations</a:t>
            </a:r>
            <a:r>
              <a:rPr lang="en-US" sz="3300" dirty="0">
                <a:latin typeface="Times New Roman" panose="02020603050405020304" pitchFamily="18" charset="0"/>
                <a:cs typeface="Times New Roman" panose="02020603050405020304" pitchFamily="18" charset="0"/>
              </a:rPr>
              <a:t>: Some groups, such as young children or the elderly, may have difficulty positioning themselves properly for the scan, reducing the system’s inclusivity.</a:t>
            </a:r>
          </a:p>
          <a:p>
            <a:pPr>
              <a:lnSpc>
                <a:spcPct val="107000"/>
              </a:lnSpc>
              <a:spcAft>
                <a:spcPts val="800"/>
              </a:spcAft>
            </a:pP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23245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07DC0-EAB4-ACD9-69A5-C513E62809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0CB6BB0-3BEC-8ADA-1CC5-E805A06EAACC}"/>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challenges&amp; Concerns  </a:t>
            </a:r>
            <a:endParaRPr lang="en-US" sz="3600" dirty="0">
              <a:solidFill>
                <a:srgbClr val="FFFF00"/>
              </a:solidFill>
            </a:endParaRPr>
          </a:p>
        </p:txBody>
      </p:sp>
      <p:sp>
        <p:nvSpPr>
          <p:cNvPr id="3" name="Content Placeholder 2">
            <a:extLst>
              <a:ext uri="{FF2B5EF4-FFF2-40B4-BE49-F238E27FC236}">
                <a16:creationId xmlns:a16="http://schemas.microsoft.com/office/drawing/2014/main" id="{2E369CD7-2578-7B59-AA89-5B8CCA3597BD}"/>
              </a:ext>
            </a:extLst>
          </p:cNvPr>
          <p:cNvSpPr>
            <a:spLocks noGrp="1"/>
          </p:cNvSpPr>
          <p:nvPr>
            <p:ph idx="1"/>
          </p:nvPr>
        </p:nvSpPr>
        <p:spPr>
          <a:xfrm>
            <a:off x="562708" y="1690689"/>
            <a:ext cx="11071274" cy="4961902"/>
          </a:xfrm>
        </p:spPr>
        <p:txBody>
          <a:bodyPr rtlCol="0">
            <a:normAutofit fontScale="97500"/>
          </a:bodyPr>
          <a:lstStyle/>
          <a:p>
            <a:pPr algn="just">
              <a:lnSpc>
                <a:spcPct val="107000"/>
              </a:lnSpc>
              <a:spcAft>
                <a:spcPts val="800"/>
              </a:spcAft>
              <a:buFont typeface="Arial" panose="020B0604020202020204" pitchFamily="34" charset="0"/>
              <a:buChar char="•"/>
            </a:pP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2900" b="1" kern="100" dirty="0">
                <a:effectLst/>
                <a:latin typeface="Times New Roman" panose="02020603050405020304" pitchFamily="18" charset="0"/>
                <a:ea typeface="Calibri" panose="020F0502020204030204" pitchFamily="34" charset="0"/>
                <a:cs typeface="Times New Roman" panose="02020603050405020304" pitchFamily="18" charset="0"/>
              </a:rPr>
              <a:t>Image Quality Sensitivity:</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The accuracy of iris recognition depends heavily on the quality of the captured image. Poor lighting conditions, occlusion by eyelashes or glasses, and motion can affect performance.</a:t>
            </a:r>
          </a:p>
          <a:p>
            <a:pPr algn="just">
              <a:lnSpc>
                <a:spcPct val="107000"/>
              </a:lnSpc>
              <a:spcAft>
                <a:spcPts val="800"/>
              </a:spcAft>
              <a:buFont typeface="Arial" panose="020B0604020202020204" pitchFamily="34" charset="0"/>
              <a:buChar char="•"/>
            </a:pPr>
            <a:r>
              <a:rPr lang="en-KE" sz="2900" b="1" kern="100" dirty="0">
                <a:effectLst/>
                <a:latin typeface="Times New Roman" panose="02020603050405020304" pitchFamily="18" charset="0"/>
                <a:ea typeface="Calibri" panose="020F0502020204030204" pitchFamily="34" charset="0"/>
                <a:cs typeface="Times New Roman" panose="02020603050405020304" pitchFamily="18" charset="0"/>
              </a:rPr>
              <a:t>Computational Demand:</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Iris recognition requires significant processing power due to the complexity of image processing and feature extraction techniques.</a:t>
            </a:r>
          </a:p>
          <a:p>
            <a:pPr algn="just">
              <a:lnSpc>
                <a:spcPct val="107000"/>
              </a:lnSpc>
              <a:spcAft>
                <a:spcPts val="800"/>
              </a:spcAft>
              <a:buFont typeface="Arial" panose="020B0604020202020204" pitchFamily="34" charset="0"/>
              <a:buChar char="•"/>
            </a:pPr>
            <a:r>
              <a:rPr lang="en-KE" sz="2900" b="1" kern="100" dirty="0">
                <a:effectLst/>
                <a:latin typeface="Times New Roman" panose="02020603050405020304" pitchFamily="18" charset="0"/>
                <a:ea typeface="Calibri" panose="020F0502020204030204" pitchFamily="34" charset="0"/>
                <a:cs typeface="Times New Roman" panose="02020603050405020304" pitchFamily="18" charset="0"/>
              </a:rPr>
              <a:t>Environmental and Operational Issues:</a:t>
            </a:r>
            <a:r>
              <a:rPr lang="en-KE" sz="2900" kern="100" dirty="0">
                <a:effectLst/>
                <a:latin typeface="Times New Roman" panose="02020603050405020304" pitchFamily="18" charset="0"/>
                <a:ea typeface="Calibri" panose="020F0502020204030204" pitchFamily="34" charset="0"/>
                <a:cs typeface="Times New Roman" panose="02020603050405020304" pitchFamily="18" charset="0"/>
              </a:rPr>
              <a:t> External conditions like lighting, distance, and positioning of the camera relative to the eye can affect system performance.</a:t>
            </a:r>
          </a:p>
        </p:txBody>
      </p:sp>
    </p:spTree>
    <p:extLst>
      <p:ext uri="{BB962C8B-B14F-4D97-AF65-F5344CB8AC3E}">
        <p14:creationId xmlns:p14="http://schemas.microsoft.com/office/powerpoint/2010/main" val="27310769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AAEF1F-CBA2-2AC1-1378-65BED5AB94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95322B-2C90-E320-A69F-D54B9A1A747B}"/>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Application </a:t>
            </a:r>
            <a:endParaRPr lang="en-US" sz="3600" dirty="0">
              <a:solidFill>
                <a:srgbClr val="FFFF00"/>
              </a:solidFill>
            </a:endParaRPr>
          </a:p>
        </p:txBody>
      </p:sp>
      <p:sp>
        <p:nvSpPr>
          <p:cNvPr id="3" name="Content Placeholder 2">
            <a:extLst>
              <a:ext uri="{FF2B5EF4-FFF2-40B4-BE49-F238E27FC236}">
                <a16:creationId xmlns:a16="http://schemas.microsoft.com/office/drawing/2014/main" id="{5DB7DC8B-31AA-795D-0B3E-C2B2E04F9631}"/>
              </a:ext>
            </a:extLst>
          </p:cNvPr>
          <p:cNvSpPr>
            <a:spLocks noGrp="1"/>
          </p:cNvSpPr>
          <p:nvPr>
            <p:ph idx="1"/>
          </p:nvPr>
        </p:nvSpPr>
        <p:spPr>
          <a:xfrm>
            <a:off x="562708" y="1690689"/>
            <a:ext cx="11071274" cy="4961902"/>
          </a:xfrm>
        </p:spPr>
        <p:txBody>
          <a:bodyPr rtlCol="0">
            <a:normAutofit fontScale="97500"/>
          </a:bodyPr>
          <a:lstStyle/>
          <a:p>
            <a:pPr algn="just">
              <a:lnSpc>
                <a:spcPct val="100000"/>
              </a:lnSpc>
              <a:spcAft>
                <a:spcPts val="800"/>
              </a:spcAft>
              <a:buFont typeface="Arial" panose="020B0604020202020204" pitchFamily="34" charset="0"/>
              <a:buChar char="•"/>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Security and Access Control:</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Widely used in high-security environments such as airports, military facilities, and government buildings to ensure secure access</a:t>
            </a:r>
            <a:r>
              <a:rPr lang="en-US" sz="3200" kern="100" dirty="0">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00000"/>
              </a:lnSpc>
              <a:spcAft>
                <a:spcPts val="800"/>
              </a:spcAft>
              <a:buFont typeface="Arial" panose="020B0604020202020204" pitchFamily="34" charset="0"/>
              <a:buChar char="•"/>
            </a:pP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Healthcare:</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Helps in patient identification and managing health records.</a:t>
            </a:r>
            <a:endParaRPr lang="en-US" sz="3200" kern="100"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Aft>
                <a:spcPts val="800"/>
              </a:spcAft>
              <a:buFont typeface="Arial" panose="020B0604020202020204" pitchFamily="34" charset="0"/>
              <a:buChar char="•"/>
            </a:pP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200" b="1" kern="100" dirty="0">
                <a:effectLst/>
                <a:latin typeface="Times New Roman" panose="02020603050405020304" pitchFamily="18" charset="0"/>
                <a:ea typeface="Calibri" panose="020F0502020204030204" pitchFamily="34" charset="0"/>
                <a:cs typeface="Times New Roman" panose="02020603050405020304" pitchFamily="18" charset="0"/>
              </a:rPr>
              <a:t>Mobile Authentication:</a:t>
            </a:r>
            <a:r>
              <a:rPr lang="en-KE" sz="3200" kern="100" dirty="0">
                <a:effectLst/>
                <a:latin typeface="Times New Roman" panose="02020603050405020304" pitchFamily="18" charset="0"/>
                <a:ea typeface="Calibri" panose="020F0502020204030204" pitchFamily="34" charset="0"/>
                <a:cs typeface="Times New Roman" panose="02020603050405020304" pitchFamily="18" charset="0"/>
              </a:rPr>
              <a:t> Recently, iris recognition has been implemented in smartphones and other mobile devices for user authentication.</a:t>
            </a:r>
          </a:p>
        </p:txBody>
      </p:sp>
    </p:spTree>
    <p:extLst>
      <p:ext uri="{BB962C8B-B14F-4D97-AF65-F5344CB8AC3E}">
        <p14:creationId xmlns:p14="http://schemas.microsoft.com/office/powerpoint/2010/main" val="25882002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9975A3-4545-B781-F5C1-3846961538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352B470-A565-D62D-0A56-7A478EE62183}"/>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4400" b="1" dirty="0">
                <a:solidFill>
                  <a:srgbClr val="FFFF00"/>
                </a:solidFill>
                <a:effectLst/>
                <a:latin typeface="Times New Roman" panose="02020603050405020304" pitchFamily="18" charset="0"/>
                <a:ea typeface="Calibri" panose="020F0502020204030204" pitchFamily="34" charset="0"/>
              </a:rPr>
              <a:t>Recent Developments</a:t>
            </a:r>
            <a:r>
              <a:rPr lang="en-US" sz="4400" dirty="0">
                <a:solidFill>
                  <a:srgbClr val="FFFF00"/>
                </a:solidFill>
              </a:rPr>
              <a:t> </a:t>
            </a:r>
          </a:p>
        </p:txBody>
      </p:sp>
      <p:sp>
        <p:nvSpPr>
          <p:cNvPr id="3" name="Content Placeholder 2">
            <a:extLst>
              <a:ext uri="{FF2B5EF4-FFF2-40B4-BE49-F238E27FC236}">
                <a16:creationId xmlns:a16="http://schemas.microsoft.com/office/drawing/2014/main" id="{F4569935-9B45-B5B8-773B-75796228BFA5}"/>
              </a:ext>
            </a:extLst>
          </p:cNvPr>
          <p:cNvSpPr>
            <a:spLocks noGrp="1"/>
          </p:cNvSpPr>
          <p:nvPr>
            <p:ph idx="1"/>
          </p:nvPr>
        </p:nvSpPr>
        <p:spPr>
          <a:xfrm>
            <a:off x="562708" y="1690689"/>
            <a:ext cx="11071274" cy="4961902"/>
          </a:xfrm>
        </p:spPr>
        <p:txBody>
          <a:bodyPr rtlCol="0">
            <a:normAutofit fontScale="97500"/>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KE" sz="3700" b="1" kern="100" dirty="0">
                <a:effectLst/>
                <a:latin typeface="Times New Roman" panose="02020603050405020304" pitchFamily="18" charset="0"/>
                <a:ea typeface="Calibri" panose="020F0502020204030204" pitchFamily="34" charset="0"/>
                <a:cs typeface="Times New Roman" panose="02020603050405020304" pitchFamily="18" charset="0"/>
              </a:rPr>
              <a:t>Mobile and Contactless Iris Recognition:</a:t>
            </a: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 Efforts are being made to improve mobile iris recognition systems, making them contactless and more adaptable to real-world conditions.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KE" sz="3700" b="1" kern="100" dirty="0">
                <a:effectLst/>
                <a:latin typeface="Times New Roman" panose="02020603050405020304" pitchFamily="18" charset="0"/>
                <a:ea typeface="Calibri" panose="020F0502020204030204" pitchFamily="34" charset="0"/>
                <a:cs typeface="Times New Roman" panose="02020603050405020304" pitchFamily="18" charset="0"/>
              </a:rPr>
              <a:t>Multimodal Systems:</a:t>
            </a:r>
            <a:r>
              <a:rPr lang="en-KE" sz="3700" kern="100" dirty="0">
                <a:effectLst/>
                <a:latin typeface="Times New Roman" panose="02020603050405020304" pitchFamily="18" charset="0"/>
                <a:ea typeface="Calibri" panose="020F0502020204030204" pitchFamily="34" charset="0"/>
                <a:cs typeface="Times New Roman" panose="02020603050405020304" pitchFamily="18" charset="0"/>
              </a:rPr>
              <a:t> Iris recognition is often combined with other biometrics like fingerprints or facial recognition to enhance security and accuracy</a:t>
            </a:r>
            <a:r>
              <a:rPr lang="en-KE" sz="18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951744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28586-50F9-12EF-F5E1-EF7FAC401B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B11229-057F-B7C3-55D0-0191439C44B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KE" sz="4000" b="1" dirty="0">
                <a:solidFill>
                  <a:srgbClr val="FFFF00"/>
                </a:solidFill>
                <a:effectLst/>
                <a:latin typeface="Times New Roman" panose="02020603050405020304" pitchFamily="18" charset="0"/>
                <a:ea typeface="Calibri" panose="020F0502020204030204" pitchFamily="34" charset="0"/>
                <a:cs typeface="Times New Roman" panose="02020603050405020304" pitchFamily="18" charset="0"/>
              </a:rPr>
              <a:t>Future Trends</a:t>
            </a:r>
            <a:r>
              <a:rPr lang="en-US" sz="4000"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529177D3-3FF4-C48C-D1BE-F607D43F410E}"/>
              </a:ext>
            </a:extLst>
          </p:cNvPr>
          <p:cNvSpPr>
            <a:spLocks noGrp="1"/>
          </p:cNvSpPr>
          <p:nvPr>
            <p:ph idx="1"/>
          </p:nvPr>
        </p:nvSpPr>
        <p:spPr>
          <a:xfrm>
            <a:off x="562708" y="1690689"/>
            <a:ext cx="11071274" cy="4961902"/>
          </a:xfrm>
        </p:spPr>
        <p:txBody>
          <a:bodyPr rtlCol="0">
            <a:no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Enhanced Segmentation Algorithms: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Research continues to improve segmentation techniques, especially in non-ideal scenarios such as variable lighting or off-angle gazes.</a:t>
            </a:r>
          </a:p>
          <a:p>
            <a:pPr marL="342900" lvl="0" indent="-342900" algn="just">
              <a:lnSpc>
                <a:spcPct val="107000"/>
              </a:lnSpc>
              <a:spcAft>
                <a:spcPts val="800"/>
              </a:spcAft>
              <a:buSzPts val="1000"/>
              <a:buFont typeface="Symbol" panose="05050102010706020507" pitchFamily="18" charset="2"/>
              <a:buChar char=""/>
              <a:tabLst>
                <a:tab pos="457200" algn="l"/>
              </a:tabLst>
            </a:pPr>
            <a:r>
              <a:rPr lang="en-KE" sz="3600" b="1" kern="100" dirty="0">
                <a:effectLst/>
                <a:latin typeface="Times New Roman" panose="02020603050405020304" pitchFamily="18" charset="0"/>
                <a:ea typeface="Calibri" panose="020F0502020204030204" pitchFamily="34" charset="0"/>
                <a:cs typeface="Times New Roman" panose="02020603050405020304" pitchFamily="18" charset="0"/>
              </a:rPr>
              <a:t>Lightweight and Fast Algorithms: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 Efforts are also underway to develop more efficient and faster iris recognition algorithms suitable for real-time applications on mobile or embedded devices.</a:t>
            </a:r>
          </a:p>
          <a:p>
            <a:pPr algn="just">
              <a:lnSpc>
                <a:spcPct val="107000"/>
              </a:lnSpc>
              <a:spcAft>
                <a:spcPts val="800"/>
              </a:spcAft>
            </a:pPr>
            <a:r>
              <a:rPr lang="en-US" sz="36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36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05222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84D68-44B4-6268-CF87-712E71D4E1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AEBD75-50F4-F71D-0BA0-FFCAFD8861AD}"/>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a:t>
            </a:r>
            <a:r>
              <a:rPr lang="en-US" sz="4000" b="1" dirty="0">
                <a:solidFill>
                  <a:srgbClr val="FFFF00"/>
                </a:solidFill>
                <a:latin typeface="Times New Roman" panose="02020603050405020304" pitchFamily="18" charset="0"/>
                <a:cs typeface="Times New Roman" panose="02020603050405020304" pitchFamily="18" charset="0"/>
              </a:rPr>
              <a:t>cont....</a:t>
            </a:r>
            <a:r>
              <a:rPr lang="en-US" sz="4000" dirty="0">
                <a:solidFill>
                  <a:srgbClr val="FFFF00"/>
                </a:solidFill>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FED03991-392A-2156-CEF3-0FA419DA35B0}"/>
              </a:ext>
            </a:extLst>
          </p:cNvPr>
          <p:cNvSpPr>
            <a:spLocks noGrp="1"/>
          </p:cNvSpPr>
          <p:nvPr>
            <p:ph idx="1"/>
          </p:nvPr>
        </p:nvSpPr>
        <p:spPr>
          <a:xfrm>
            <a:off x="562708" y="1690689"/>
            <a:ext cx="11071274" cy="4961902"/>
          </a:xfrm>
        </p:spPr>
        <p:txBody>
          <a:bodyPr rtlCol="0">
            <a:normAutofit fontScale="97500"/>
          </a:bodyPr>
          <a:lstStyle/>
          <a:p>
            <a:pPr algn="just">
              <a:lnSpc>
                <a:spcPct val="107000"/>
              </a:lnSpc>
              <a:spcAft>
                <a:spcPts val="800"/>
              </a:spcAf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Iris recognition is a robust and reliable biometric method due to the high uniqueness and stability of the iris. Despite some challenges, especially with image quality and computational demand, </a:t>
            </a:r>
            <a:r>
              <a:rPr lang="en-KE" sz="3600" kern="1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it remains a leading technology in security and identification systems, with continued advancements pushing its boundaries</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KE"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59517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C0E7D-CE63-C58F-CD8D-951890AFAD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6196EE-FC0B-3799-DE8E-793CE2045F7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Review questions </a:t>
            </a:r>
            <a:endParaRPr lang="en-US" sz="3600" dirty="0">
              <a:solidFill>
                <a:srgbClr val="FFFF00"/>
              </a:solidFill>
            </a:endParaRPr>
          </a:p>
        </p:txBody>
      </p:sp>
      <p:sp>
        <p:nvSpPr>
          <p:cNvPr id="3" name="Content Placeholder 2">
            <a:extLst>
              <a:ext uri="{FF2B5EF4-FFF2-40B4-BE49-F238E27FC236}">
                <a16:creationId xmlns:a16="http://schemas.microsoft.com/office/drawing/2014/main" id="{F0E959BD-E9BF-6F54-E91D-742380720511}"/>
              </a:ext>
            </a:extLst>
          </p:cNvPr>
          <p:cNvSpPr>
            <a:spLocks noGrp="1"/>
          </p:cNvSpPr>
          <p:nvPr>
            <p:ph idx="1"/>
          </p:nvPr>
        </p:nvSpPr>
        <p:spPr>
          <a:xfrm>
            <a:off x="562708" y="1690689"/>
            <a:ext cx="11071274" cy="4961902"/>
          </a:xfrm>
        </p:spPr>
        <p:txBody>
          <a:bodyPr rtlCol="0">
            <a:normAutofit fontScale="75000" lnSpcReduction="20000"/>
          </a:bodyPr>
          <a:lstStyle/>
          <a:p>
            <a:pPr marL="342900" lvl="0" indent="-342900">
              <a:lnSpc>
                <a:spcPct val="107000"/>
              </a:lnSpc>
              <a:spcAft>
                <a:spcPts val="800"/>
              </a:spcAft>
              <a:buFont typeface="+mj-lt"/>
              <a:buAutoNum type="arabicPeriod"/>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Discuss the steps involved in iris recognitions processing?</a:t>
            </a:r>
          </a:p>
          <a:p>
            <a:pPr marL="342900" lvl="0" indent="-342900">
              <a:lnSpc>
                <a:spcPct val="107000"/>
              </a:lnSpc>
              <a:spcAft>
                <a:spcPts val="800"/>
              </a:spcAft>
              <a:buFont typeface="+mj-lt"/>
              <a:buAutoNum type="arabicPeriod"/>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Explain the segmentation and normalization stages in iris recognition.</a:t>
            </a:r>
          </a:p>
          <a:p>
            <a:pPr marL="0" indent="0">
              <a:lnSpc>
                <a:spcPct val="107000"/>
              </a:lnSpc>
              <a:spcAft>
                <a:spcPts val="800"/>
              </a:spcAft>
              <a:buFont typeface="+mj-lt"/>
              <a:buAutoNum type="arabicPeriod"/>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Highlight</a:t>
            </a:r>
            <a:r>
              <a:rPr lang="en-US" sz="36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the</a:t>
            </a:r>
            <a:r>
              <a:rPr lang="en-US" sz="3600" kern="100" dirty="0">
                <a:latin typeface="Times New Roman" panose="02020603050405020304" pitchFamily="18" charset="0"/>
                <a:ea typeface="Calibri" panose="020F0502020204030204" pitchFamily="34" charset="0"/>
                <a:cs typeface="Times New Roman" panose="02020603050405020304" pitchFamily="18" charset="0"/>
              </a:rPr>
              <a:t> </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feature extraction techniques</a:t>
            </a:r>
            <a:r>
              <a:rPr lang="en-US" sz="3600" kern="100" dirty="0">
                <a:effectLst/>
                <a:latin typeface="Times New Roman" panose="02020603050405020304" pitchFamily="18" charset="0"/>
                <a:ea typeface="Calibri" panose="020F0502020204030204" pitchFamily="34" charset="0"/>
                <a:cs typeface="Times New Roman" panose="02020603050405020304" pitchFamily="18" charset="0"/>
              </a:rPr>
              <a:t> commonly used in iris recognition systems? </a:t>
            </a:r>
          </a:p>
          <a:p>
            <a:pPr marL="0" indent="0">
              <a:lnSpc>
                <a:spcPct val="107000"/>
              </a:lnSpc>
              <a:spcAft>
                <a:spcPts val="800"/>
              </a:spcAft>
              <a:buFont typeface="+mj-lt"/>
              <a:buAutoNum type="arabicPeriod"/>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Explain how the matching algorithm in iris recognition work?</a:t>
            </a:r>
          </a:p>
          <a:p>
            <a:pPr marL="342900" lvl="0" indent="-342900">
              <a:lnSpc>
                <a:spcPct val="107000"/>
              </a:lnSpc>
              <a:spcAft>
                <a:spcPts val="800"/>
              </a:spcAft>
              <a:buFont typeface="+mj-lt"/>
              <a:buAutoNum type="arabicPeriod"/>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What are the advantages of using iris recognition over other biometric </a:t>
            </a:r>
            <a:r>
              <a:rPr lang="en-US" sz="36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modalities?</a:t>
            </a:r>
          </a:p>
          <a:p>
            <a:pPr marL="342900" lvl="0" indent="-342900">
              <a:lnSpc>
                <a:spcPct val="107000"/>
              </a:lnSpc>
              <a:spcAft>
                <a:spcPts val="800"/>
              </a:spcAft>
              <a:buFont typeface="+mj-lt"/>
              <a:buAutoNum type="arabicPeriod"/>
              <a:tabLst>
                <a:tab pos="457200" algn="l"/>
              </a:tabLst>
            </a:pP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Evaluate the potential vulnerabilities and limitations of iris recognition </a:t>
            </a:r>
            <a:r>
              <a:rPr lang="en-US" sz="36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KE" sz="3600" kern="100" dirty="0">
                <a:effectLst/>
                <a:latin typeface="Times New Roman" panose="02020603050405020304" pitchFamily="18" charset="0"/>
                <a:ea typeface="Calibri" panose="020F0502020204030204" pitchFamily="34" charset="0"/>
                <a:cs typeface="Times New Roman" panose="02020603050405020304" pitchFamily="18" charset="0"/>
              </a:rPr>
              <a:t>systems?</a:t>
            </a:r>
            <a:endParaRPr lang="en-US" altLang="en-US" sz="3600" dirty="0">
              <a:latin typeface="Times New Roman" panose="02020603050405020304" pitchFamily="18" charset="0"/>
              <a:cs typeface="Times New Roman" panose="02020603050405020304" pitchFamily="18" charset="0"/>
            </a:endParaRPr>
          </a:p>
          <a:p>
            <a:pPr marL="91440" indent="-91440" eaLnBrk="1" fontAlgn="auto" hangingPunct="1">
              <a:defRPr/>
            </a:pPr>
            <a:endParaRPr lang="en-US" altLang="en-US" sz="1800" dirty="0"/>
          </a:p>
        </p:txBody>
      </p:sp>
    </p:spTree>
    <p:extLst>
      <p:ext uri="{BB962C8B-B14F-4D97-AF65-F5344CB8AC3E}">
        <p14:creationId xmlns:p14="http://schemas.microsoft.com/office/powerpoint/2010/main" val="29434062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BF3EF4-DA14-DF0B-886E-BFF4D78943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D54490-CB2B-F281-C12B-69493DF44528}"/>
              </a:ext>
            </a:extLst>
          </p:cNvPr>
          <p:cNvSpPr>
            <a:spLocks noGrp="1"/>
          </p:cNvSpPr>
          <p:nvPr>
            <p:ph type="title"/>
          </p:nvPr>
        </p:nvSpPr>
        <p:spPr>
          <a:xfrm>
            <a:off x="1" y="1"/>
            <a:ext cx="12191999" cy="1690688"/>
          </a:xfrm>
          <a:solidFill>
            <a:schemeClr val="tx1"/>
          </a:solidFill>
        </p:spPr>
        <p:txBody>
          <a:bodyPr>
            <a:normAutofit/>
          </a:bodyPr>
          <a:lstStyle/>
          <a:p>
            <a:pPr>
              <a:defRPr/>
            </a:pPr>
            <a:r>
              <a:rPr lang="en-US" sz="5400" dirty="0">
                <a:solidFill>
                  <a:srgbClr val="FFFF00"/>
                </a:solidFill>
              </a:rPr>
              <a:t> 	References  </a:t>
            </a:r>
            <a:endParaRPr lang="en-US" sz="3600" dirty="0">
              <a:solidFill>
                <a:srgbClr val="FFFF00"/>
              </a:solidFill>
            </a:endParaRPr>
          </a:p>
        </p:txBody>
      </p:sp>
      <p:sp>
        <p:nvSpPr>
          <p:cNvPr id="3" name="Content Placeholder 2">
            <a:extLst>
              <a:ext uri="{FF2B5EF4-FFF2-40B4-BE49-F238E27FC236}">
                <a16:creationId xmlns:a16="http://schemas.microsoft.com/office/drawing/2014/main" id="{E11430F9-F673-FFE5-87E9-F5BB914F2458}"/>
              </a:ext>
            </a:extLst>
          </p:cNvPr>
          <p:cNvSpPr>
            <a:spLocks noGrp="1"/>
          </p:cNvSpPr>
          <p:nvPr>
            <p:ph idx="1"/>
          </p:nvPr>
        </p:nvSpPr>
        <p:spPr>
          <a:xfrm>
            <a:off x="562708" y="1690689"/>
            <a:ext cx="11071274" cy="4961902"/>
          </a:xfrm>
        </p:spPr>
        <p:txBody>
          <a:bodyPr rtlCol="0">
            <a:normAutofit fontScale="90000" lnSpcReduction="10000"/>
          </a:bodyPr>
          <a:lstStyle/>
          <a:p>
            <a:pPr algn="just">
              <a:lnSpc>
                <a:spcPct val="150000"/>
              </a:lnSpc>
              <a:spcAft>
                <a:spcPts val="800"/>
              </a:spcAft>
              <a:buFont typeface="Arial" panose="020B0604020202020204" pitchFamily="34" charset="0"/>
              <a:buChar char="•"/>
            </a:pPr>
            <a:r>
              <a:rPr lang="en-KE" sz="3300" kern="100" dirty="0" err="1">
                <a:effectLst/>
                <a:latin typeface="Times New Roman" panose="02020603050405020304" pitchFamily="18" charset="0"/>
                <a:ea typeface="Calibri" panose="020F0502020204030204" pitchFamily="34" charset="0"/>
                <a:cs typeface="Times New Roman" panose="02020603050405020304" pitchFamily="18" charset="0"/>
              </a:rPr>
              <a:t>Daugman</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J. G. (2004). How iris recognition works. IEEE Transactions on Circuits and Systems for Video Technology, 14(1), 21-30. https://doi.org/10.1109/TCSVT.2003.818350</a:t>
            </a:r>
          </a:p>
          <a:p>
            <a:pPr algn="just">
              <a:lnSpc>
                <a:spcPct val="150000"/>
              </a:lnSpc>
              <a:spcAft>
                <a:spcPts val="800"/>
              </a:spcAft>
              <a:buFont typeface="Arial" panose="020B0604020202020204" pitchFamily="34" charset="0"/>
              <a:buChar char="•"/>
            </a:pPr>
            <a:r>
              <a:rPr lang="en-KE" sz="3300" kern="100" dirty="0" err="1">
                <a:effectLst/>
                <a:latin typeface="Times New Roman" panose="02020603050405020304" pitchFamily="18" charset="0"/>
                <a:ea typeface="Calibri" panose="020F0502020204030204" pitchFamily="34" charset="0"/>
                <a:cs typeface="Times New Roman" panose="02020603050405020304" pitchFamily="18" charset="0"/>
              </a:rPr>
              <a:t>Wildes</a:t>
            </a:r>
            <a:r>
              <a:rPr lang="en-KE" sz="3300" kern="100" dirty="0">
                <a:effectLst/>
                <a:latin typeface="Times New Roman" panose="02020603050405020304" pitchFamily="18" charset="0"/>
                <a:ea typeface="Calibri" panose="020F0502020204030204" pitchFamily="34" charset="0"/>
                <a:cs typeface="Times New Roman" panose="02020603050405020304" pitchFamily="18" charset="0"/>
              </a:rPr>
              <a:t>, R. P. (1997). Iris recognition: An emerging biometric technology. Proceedings of the IEEE, 85(9), 1348-1363. https://doi.org/10.1109/5.628669</a:t>
            </a:r>
          </a:p>
          <a:p>
            <a:pPr>
              <a:lnSpc>
                <a:spcPct val="107000"/>
              </a:lnSpc>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KE"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91440" indent="-91440" eaLnBrk="1" fontAlgn="auto" hangingPunct="1">
              <a:defRPr/>
            </a:pPr>
            <a:endParaRPr lang="en-US" altLang="en-US" sz="1800" dirty="0"/>
          </a:p>
        </p:txBody>
      </p:sp>
    </p:spTree>
    <p:extLst>
      <p:ext uri="{BB962C8B-B14F-4D97-AF65-F5344CB8AC3E}">
        <p14:creationId xmlns:p14="http://schemas.microsoft.com/office/powerpoint/2010/main" val="11038840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865</TotalTime>
  <Words>1928</Words>
  <Application>Microsoft Office PowerPoint</Application>
  <PresentationFormat>Widescreen</PresentationFormat>
  <Paragraphs>130</Paragraphs>
  <Slides>30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宋体</vt:lpstr>
      <vt:lpstr>Arial</vt:lpstr>
      <vt:lpstr>Calibri</vt:lpstr>
      <vt:lpstr>Symbol</vt:lpstr>
      <vt:lpstr>Times New Roman</vt:lpstr>
      <vt:lpstr>Tw Cen MT</vt:lpstr>
      <vt:lpstr>Tw Cen MT Condensed</vt:lpstr>
      <vt:lpstr>Wingdings</vt:lpstr>
      <vt:lpstr>Wingdings 3</vt:lpstr>
      <vt:lpstr>Integral</vt:lpstr>
      <vt:lpstr>PowerPoint Presentation</vt:lpstr>
      <vt:lpstr>     Expected learning outcomes</vt:lpstr>
      <vt:lpstr>     Areas of focus </vt:lpstr>
      <vt:lpstr>    Iris Recognition System</vt:lpstr>
      <vt:lpstr>    Iris Recognition System</vt:lpstr>
      <vt:lpstr>   Cont…</vt:lpstr>
      <vt:lpstr>   Cont…</vt:lpstr>
      <vt:lpstr>    DIAGRAM </vt:lpstr>
      <vt:lpstr>   Explanation  </vt:lpstr>
      <vt:lpstr>   CONT…  </vt:lpstr>
      <vt:lpstr>   FEATURES OF IRIS RECOGNITION </vt:lpstr>
      <vt:lpstr>   CONT… </vt:lpstr>
      <vt:lpstr>   How it works</vt:lpstr>
      <vt:lpstr>   CONT </vt:lpstr>
      <vt:lpstr>   CONT </vt:lpstr>
      <vt:lpstr>    System demonstration</vt:lpstr>
      <vt:lpstr>  Explanation   </vt:lpstr>
      <vt:lpstr>  cont….   </vt:lpstr>
      <vt:lpstr>  advantages  </vt:lpstr>
      <vt:lpstr>  Cont…  </vt:lpstr>
      <vt:lpstr>  cont…  </vt:lpstr>
      <vt:lpstr>  Disadvantages  </vt:lpstr>
      <vt:lpstr>  cont.…  </vt:lpstr>
      <vt:lpstr>  challenges&amp; Concerns  </vt:lpstr>
      <vt:lpstr>  Application </vt:lpstr>
      <vt:lpstr>  Recent Developments </vt:lpstr>
      <vt:lpstr>  Future Trends </vt:lpstr>
      <vt:lpstr>  cont.... </vt:lpstr>
      <vt:lpstr>  Review questions </vt:lpstr>
      <vt:lpstr>  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Bms-409 lesson 4 face recognition</dc:title>
  <dc:creator>Anthony Wambua</dc:creator>
  <cp:lastModifiedBy>Joshua</cp:lastModifiedBy>
  <cp:revision>26</cp:revision>
  <dcterms:created xsi:type="dcterms:W3CDTF">2020-09-27T20:05:39Z</dcterms:created>
  <dcterms:modified xsi:type="dcterms:W3CDTF">2024-10-29T21:01:36Z</dcterms:modified>
</cp:coreProperties>
</file>