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2"/>
  </p:notesMasterIdLst>
  <p:sldIdLst>
    <p:sldId id="283" r:id="rId2"/>
    <p:sldId id="284" r:id="rId3"/>
    <p:sldId id="316" r:id="rId4"/>
    <p:sldId id="317" r:id="rId5"/>
    <p:sldId id="373" r:id="rId6"/>
    <p:sldId id="358" r:id="rId7"/>
    <p:sldId id="372" r:id="rId8"/>
    <p:sldId id="371" r:id="rId9"/>
    <p:sldId id="342" r:id="rId10"/>
    <p:sldId id="362" r:id="rId11"/>
    <p:sldId id="376" r:id="rId12"/>
    <p:sldId id="377" r:id="rId13"/>
    <p:sldId id="378" r:id="rId14"/>
    <p:sldId id="379" r:id="rId15"/>
    <p:sldId id="352" r:id="rId16"/>
    <p:sldId id="380" r:id="rId17"/>
    <p:sldId id="382" r:id="rId18"/>
    <p:sldId id="374" r:id="rId19"/>
    <p:sldId id="381" r:id="rId20"/>
    <p:sldId id="375" r:id="rId21"/>
    <p:sldId id="370" r:id="rId22"/>
    <p:sldId id="383" r:id="rId23"/>
    <p:sldId id="384" r:id="rId24"/>
    <p:sldId id="385" r:id="rId25"/>
    <p:sldId id="340" r:id="rId26"/>
    <p:sldId id="338" r:id="rId27"/>
    <p:sldId id="354" r:id="rId28"/>
    <p:sldId id="386" r:id="rId29"/>
    <p:sldId id="387" r:id="rId30"/>
    <p:sldId id="356"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68" d="100"/>
          <a:sy n="68" d="100"/>
        </p:scale>
        <p:origin x="792" y="72"/>
      </p:cViewPr>
      <p:guideLst/>
    </p:cSldViewPr>
  </p:slideViewPr>
  <p:notesTextViewPr>
    <p:cViewPr>
      <p:scale>
        <a:sx n="75" d="100"/>
        <a:sy n="75"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E2D8FD-7916-4279-A402-BC6216A7B8AF}" type="datetimeFigureOut">
              <a:rPr lang="en-US" smtClean="0"/>
              <a:t>10/31/2024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F97032-780C-4089-9566-F31F81576BE0}" type="slidenum">
              <a:rPr lang="en-US" smtClean="0"/>
              <a:t>‹#›</a:t>
            </a:fld>
            <a:endParaRPr lang="en-US"/>
          </a:p>
        </p:txBody>
      </p:sp>
    </p:spTree>
    <p:extLst>
      <p:ext uri="{BB962C8B-B14F-4D97-AF65-F5344CB8AC3E}">
        <p14:creationId xmlns:p14="http://schemas.microsoft.com/office/powerpoint/2010/main" val="37585880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KE" dirty="0"/>
          </a:p>
        </p:txBody>
      </p:sp>
      <p:sp>
        <p:nvSpPr>
          <p:cNvPr id="4" name="Slide Number Placeholder 3"/>
          <p:cNvSpPr>
            <a:spLocks noGrp="1"/>
          </p:cNvSpPr>
          <p:nvPr>
            <p:ph type="sldNum" sz="quarter" idx="5"/>
          </p:nvPr>
        </p:nvSpPr>
        <p:spPr/>
        <p:txBody>
          <a:bodyPr/>
          <a:lstStyle/>
          <a:p>
            <a:fld id="{3AF97032-780C-4089-9566-F31F81576BE0}" type="slidenum">
              <a:rPr lang="en-US" smtClean="0"/>
              <a:t>20</a:t>
            </a:fld>
            <a:endParaRPr lang="en-US"/>
          </a:p>
        </p:txBody>
      </p:sp>
    </p:spTree>
    <p:extLst>
      <p:ext uri="{BB962C8B-B14F-4D97-AF65-F5344CB8AC3E}">
        <p14:creationId xmlns:p14="http://schemas.microsoft.com/office/powerpoint/2010/main" val="35117621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E0B0E891-E1F2-4285-9C3B-C1F898590433}" type="datetime1">
              <a:rPr lang="en-US" smtClean="0"/>
              <a:t>10/31/2024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39562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EFF049-0C38-4780-A8E9-95AA4A32B9F8}" type="datetime1">
              <a:rPr lang="en-US" smtClean="0"/>
              <a:t>10/31/2024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39756123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29302B3-BD48-4625-A55D-80CF4B7188E1}" type="datetime1">
              <a:rPr lang="en-US" smtClean="0"/>
              <a:t>10/31/2024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2637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896E2F0-B759-4809-BF14-C0C7EBDD4FED}" type="datetime1">
              <a:rPr lang="en-US" smtClean="0"/>
              <a:t>10/31/2024</a:t>
            </a:fld>
            <a:endParaRPr lang="en-US"/>
          </a:p>
        </p:txBody>
      </p:sp>
      <p:sp>
        <p:nvSpPr>
          <p:cNvPr id="6" name="Footer Placeholder 5"/>
          <p:cNvSpPr>
            <a:spLocks noGrp="1"/>
          </p:cNvSpPr>
          <p:nvPr>
            <p:ph type="ftr" sz="quarter" idx="11"/>
          </p:nvPr>
        </p:nvSpPr>
        <p:spPr/>
        <p:txBody>
          <a:bodyPr/>
          <a:lstStyle/>
          <a:p>
            <a:r>
              <a:rPr lang="en-US"/>
              <a:t>Learn | Question what you learn | connect the dots</a:t>
            </a:r>
          </a:p>
        </p:txBody>
      </p:sp>
      <p:sp>
        <p:nvSpPr>
          <p:cNvPr id="7" name="Slide Number Placeholder 6"/>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14112534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3D7B587-7929-4810-88F7-588BA8B36BBA}" type="datetime1">
              <a:rPr lang="en-US" smtClean="0"/>
              <a:t>10/31/2024</a:t>
            </a:fld>
            <a:endParaRPr lang="en-US"/>
          </a:p>
        </p:txBody>
      </p:sp>
      <p:sp>
        <p:nvSpPr>
          <p:cNvPr id="8" name="Footer Placeholder 7"/>
          <p:cNvSpPr>
            <a:spLocks noGrp="1"/>
          </p:cNvSpPr>
          <p:nvPr>
            <p:ph type="ftr" sz="quarter" idx="11"/>
          </p:nvPr>
        </p:nvSpPr>
        <p:spPr/>
        <p:txBody>
          <a:bodyPr/>
          <a:lstStyle/>
          <a:p>
            <a:r>
              <a:rPr lang="en-US"/>
              <a:t>Learn | Question what you learn | connect the dots</a:t>
            </a:r>
          </a:p>
        </p:txBody>
      </p:sp>
      <p:sp>
        <p:nvSpPr>
          <p:cNvPr id="9" name="Slide Number Placeholder 8"/>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1284333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24DFF3C-ABCB-490D-BFA5-50354583E741}" type="datetime1">
              <a:rPr lang="en-US" smtClean="0"/>
              <a:t>10/31/2024</a:t>
            </a:fld>
            <a:endParaRPr lang="en-US"/>
          </a:p>
        </p:txBody>
      </p:sp>
      <p:sp>
        <p:nvSpPr>
          <p:cNvPr id="4" name="Footer Placeholder 3"/>
          <p:cNvSpPr>
            <a:spLocks noGrp="1"/>
          </p:cNvSpPr>
          <p:nvPr>
            <p:ph type="ftr" sz="quarter" idx="11"/>
          </p:nvPr>
        </p:nvSpPr>
        <p:spPr/>
        <p:txBody>
          <a:bodyPr/>
          <a:lstStyle/>
          <a:p>
            <a:r>
              <a:rPr lang="en-US"/>
              <a:t>Learn | Question what you learn | connect the dots</a:t>
            </a:r>
          </a:p>
        </p:txBody>
      </p:sp>
      <p:sp>
        <p:nvSpPr>
          <p:cNvPr id="5" name="Slide Number Placeholder 4"/>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462472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645810-3888-4FE1-AF76-5268E1DFB79D}" type="datetime1">
              <a:rPr lang="en-US" smtClean="0"/>
              <a:t>10/31/2024</a:t>
            </a:fld>
            <a:endParaRPr lang="en-US"/>
          </a:p>
        </p:txBody>
      </p:sp>
      <p:sp>
        <p:nvSpPr>
          <p:cNvPr id="3" name="Footer Placeholder 2"/>
          <p:cNvSpPr>
            <a:spLocks noGrp="1"/>
          </p:cNvSpPr>
          <p:nvPr>
            <p:ph type="ftr" sz="quarter" idx="11"/>
          </p:nvPr>
        </p:nvSpPr>
        <p:spPr/>
        <p:txBody>
          <a:bodyPr/>
          <a:lstStyle/>
          <a:p>
            <a:r>
              <a:rPr lang="en-US"/>
              <a:t>Learn | Question what you learn | connect the dots</a:t>
            </a:r>
          </a:p>
        </p:txBody>
      </p:sp>
      <p:sp>
        <p:nvSpPr>
          <p:cNvPr id="4" name="Slide Number Placeholder 3"/>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41975888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07AFFE6-31FC-4AC4-B384-E893E28398F8}" type="datetime1">
              <a:rPr lang="en-US" smtClean="0"/>
              <a:t>10/31/2024</a:t>
            </a:fld>
            <a:endParaRPr lang="en-US"/>
          </a:p>
        </p:txBody>
      </p:sp>
      <p:sp>
        <p:nvSpPr>
          <p:cNvPr id="6" name="Footer Placeholder 5"/>
          <p:cNvSpPr>
            <a:spLocks noGrp="1"/>
          </p:cNvSpPr>
          <p:nvPr>
            <p:ph type="ftr" sz="quarter" idx="11"/>
          </p:nvPr>
        </p:nvSpPr>
        <p:spPr/>
        <p:txBody>
          <a:bodyPr/>
          <a:lstStyle/>
          <a:p>
            <a:r>
              <a:rPr lang="en-US"/>
              <a:t>Learn | Question what you learn | connect the dots</a:t>
            </a:r>
          </a:p>
        </p:txBody>
      </p:sp>
      <p:sp>
        <p:nvSpPr>
          <p:cNvPr id="7" name="Slide Number Placeholder 6"/>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2054155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F260FF0-D042-4423-AFBF-8DB27588A9AB}" type="datetime1">
              <a:rPr lang="en-US" smtClean="0"/>
              <a:t>10/31/2024</a:t>
            </a:fld>
            <a:endParaRPr lang="en-US"/>
          </a:p>
        </p:txBody>
      </p:sp>
      <p:sp>
        <p:nvSpPr>
          <p:cNvPr id="6" name="Footer Placeholder 5"/>
          <p:cNvSpPr>
            <a:spLocks noGrp="1"/>
          </p:cNvSpPr>
          <p:nvPr>
            <p:ph type="ftr" sz="quarter" idx="11"/>
          </p:nvPr>
        </p:nvSpPr>
        <p:spPr/>
        <p:txBody>
          <a:bodyPr/>
          <a:lstStyle/>
          <a:p>
            <a:r>
              <a:rPr lang="en-US"/>
              <a:t>Learn | Question what you learn | connect the dots</a:t>
            </a:r>
          </a:p>
        </p:txBody>
      </p:sp>
      <p:sp>
        <p:nvSpPr>
          <p:cNvPr id="7" name="Slide Number Placeholder 6"/>
          <p:cNvSpPr>
            <a:spLocks noGrp="1"/>
          </p:cNvSpPr>
          <p:nvPr>
            <p:ph type="sldNum" sz="quarter" idx="12"/>
          </p:nvPr>
        </p:nvSpPr>
        <p:spPr/>
        <p:txBody>
          <a:bodyPr/>
          <a:lstStyle/>
          <a:p>
            <a:fld id="{6217EBDE-2C04-4E2C-8F36-61AEF8FD171F}"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97566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CD939DB-3184-496A-AA89-E11501D55984}" type="datetime1">
              <a:rPr lang="en-US" smtClean="0"/>
              <a:t>10/31/2024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31908420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DC5B33-2526-4C88-8372-49250CE60A50}" type="datetime1">
              <a:rPr lang="en-US" smtClean="0"/>
              <a:t>10/31/2024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1042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0D43C565-B5F0-41DD-9913-552945B64C4F}" type="datetime1">
              <a:rPr lang="en-US" smtClean="0"/>
              <a:t>10/31/2024</a:t>
            </a:fld>
            <a:endParaRPr lang="en-US"/>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r>
              <a:rPr lang="en-US"/>
              <a:t>Learn | Question what you learn | connect the dots</a:t>
            </a:r>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6217EBDE-2C04-4E2C-8F36-61AEF8FD171F}" type="slidenum">
              <a:rPr lang="en-US" smtClean="0"/>
              <a:t>‹#›</a:t>
            </a:fld>
            <a:endParaRPr lang="en-US"/>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19752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5">
            <a:extLst>
              <a:ext uri="{FF2B5EF4-FFF2-40B4-BE49-F238E27FC236}">
                <a16:creationId xmlns:a16="http://schemas.microsoft.com/office/drawing/2014/main" id="{838F833C-8295-4ECD-625B-3B38854E8B22}"/>
              </a:ext>
            </a:extLst>
          </p:cNvPr>
          <p:cNvSpPr>
            <a:spLocks noGrp="1"/>
          </p:cNvSpPr>
          <p:nvPr>
            <p:ph idx="1"/>
          </p:nvPr>
        </p:nvSpPr>
        <p:spPr>
          <a:xfrm>
            <a:off x="1076740" y="596347"/>
            <a:ext cx="10515600" cy="4850296"/>
          </a:xfrm>
        </p:spPr>
        <p:txBody>
          <a:bodyPr/>
          <a:lstStyle/>
          <a:p>
            <a:pPr marL="0" indent="0" algn="ctr">
              <a:buNone/>
            </a:pPr>
            <a:endParaRPr lang="en-US" altLang="en-US" sz="3600" b="1" dirty="0">
              <a:latin typeface="Times New Roman" panose="02020603050405020304" pitchFamily="18" charset="0"/>
              <a:cs typeface="Times New Roman" panose="02020603050405020304" pitchFamily="18" charset="0"/>
            </a:endParaRPr>
          </a:p>
          <a:p>
            <a:pPr marL="0" indent="0" algn="ctr">
              <a:buNone/>
            </a:pPr>
            <a:r>
              <a:rPr kumimoji="0" lang="en-US" altLang="en-US" sz="36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Biometrics  </a:t>
            </a:r>
          </a:p>
          <a:p>
            <a:pPr marL="0" indent="0" algn="ctr">
              <a:buNone/>
            </a:pPr>
            <a:r>
              <a:rPr lang="en-US" altLang="en-US" sz="3600" b="1" dirty="0">
                <a:latin typeface="Times New Roman" panose="02020603050405020304" pitchFamily="18" charset="0"/>
                <a:cs typeface="Times New Roman" panose="02020603050405020304" pitchFamily="18" charset="0"/>
              </a:rPr>
              <a:t>Lecture 8</a:t>
            </a:r>
          </a:p>
          <a:p>
            <a:pPr marL="0" indent="0" algn="ctr">
              <a:buNone/>
            </a:pPr>
            <a:r>
              <a:rPr lang="en-US" sz="3600" b="1" dirty="0">
                <a:latin typeface="Times New Roman" panose="02020603050405020304" pitchFamily="18" charset="0"/>
                <a:ea typeface="宋体" panose="02010600030101010101" pitchFamily="2" charset="-122"/>
                <a:cs typeface="Times New Roman" panose="02020603050405020304" pitchFamily="18" charset="0"/>
              </a:rPr>
              <a:t>Multimodal Biometrics</a:t>
            </a:r>
            <a:br>
              <a:rPr lang="en-US" sz="7200" dirty="0"/>
            </a:br>
            <a:endParaRPr lang="en-US" sz="3600" b="1" dirty="0">
              <a:latin typeface="Times New Roman" panose="02020603050405020304" pitchFamily="18" charset="0"/>
              <a:cs typeface="Times New Roman" panose="02020603050405020304" pitchFamily="18" charset="0"/>
            </a:endParaRPr>
          </a:p>
          <a:p>
            <a:pPr marL="0" indent="0" algn="ctr">
              <a:buNone/>
            </a:pPr>
            <a:r>
              <a:rPr lang="en-US" sz="3600" b="1" dirty="0">
                <a:latin typeface="Times New Roman" panose="02020603050405020304" pitchFamily="18" charset="0"/>
                <a:cs typeface="Times New Roman" panose="02020603050405020304" pitchFamily="18" charset="0"/>
              </a:rPr>
              <a:t>Lecturer: Dr. Joshua </a:t>
            </a:r>
            <a:r>
              <a:rPr lang="en-US" sz="3600" b="1" dirty="0" err="1">
                <a:latin typeface="Times New Roman" panose="02020603050405020304" pitchFamily="18" charset="0"/>
                <a:cs typeface="Times New Roman" panose="02020603050405020304" pitchFamily="18" charset="0"/>
              </a:rPr>
              <a:t>Okemwa</a:t>
            </a:r>
            <a:r>
              <a:rPr lang="en-US" sz="3600" b="1" dirty="0">
                <a:latin typeface="Times New Roman" panose="02020603050405020304" pitchFamily="18" charset="0"/>
                <a:cs typeface="Times New Roman" panose="02020603050405020304" pitchFamily="18" charset="0"/>
              </a:rPr>
              <a:t> </a:t>
            </a:r>
          </a:p>
          <a:p>
            <a:endParaRPr lang="en-US" dirty="0"/>
          </a:p>
        </p:txBody>
      </p:sp>
    </p:spTree>
    <p:extLst>
      <p:ext uri="{BB962C8B-B14F-4D97-AF65-F5344CB8AC3E}">
        <p14:creationId xmlns:p14="http://schemas.microsoft.com/office/powerpoint/2010/main" val="851064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923DBE0-DED1-2AB3-BD59-88490C7191D7}"/>
              </a:ext>
            </a:extLst>
          </p:cNvPr>
          <p:cNvSpPr>
            <a:spLocks noGrp="1"/>
          </p:cNvSpPr>
          <p:nvPr>
            <p:ph idx="1"/>
          </p:nvPr>
        </p:nvSpPr>
        <p:spPr>
          <a:xfrm>
            <a:off x="422032" y="1810486"/>
            <a:ext cx="10972800" cy="4525963"/>
          </a:xfrm>
        </p:spPr>
        <p:txBody>
          <a:bodyPr>
            <a:normAutofit lnSpcReduction="10000"/>
          </a:bodyPr>
          <a:lstStyle/>
          <a:p>
            <a:pPr marL="118745" indent="0" algn="just">
              <a:lnSpc>
                <a:spcPct val="150000"/>
              </a:lnSpc>
              <a:spcBef>
                <a:spcPts val="0"/>
              </a:spcBef>
              <a:buNone/>
              <a:defRPr/>
            </a:pPr>
            <a:r>
              <a:rPr lang="en-US" sz="4000" dirty="0">
                <a:latin typeface="Times New Roman" panose="02020603050405020304" pitchFamily="18" charset="0"/>
                <a:cs typeface="Times New Roman" panose="02020603050405020304" pitchFamily="18" charset="0"/>
              </a:rPr>
              <a:t>At the end of the lecture you will be able to:</a:t>
            </a:r>
          </a:p>
          <a:p>
            <a:pPr marL="690245" indent="-571500" algn="just">
              <a:lnSpc>
                <a:spcPct val="150000"/>
              </a:lnSpc>
              <a:spcBef>
                <a:spcPts val="0"/>
              </a:spcBef>
              <a:buFont typeface="+mj-lt"/>
              <a:buAutoNum type="romanLcPeriod"/>
              <a:defRPr/>
            </a:pPr>
            <a:r>
              <a:rPr lang="en-US" sz="4000" dirty="0">
                <a:solidFill>
                  <a:srgbClr val="FF0000"/>
                </a:solidFill>
              </a:rPr>
              <a:t>Understanding multimodal systems. </a:t>
            </a:r>
          </a:p>
          <a:p>
            <a:pPr marL="690245" indent="-571500" algn="just">
              <a:lnSpc>
                <a:spcPct val="150000"/>
              </a:lnSpc>
              <a:spcBef>
                <a:spcPts val="0"/>
              </a:spcBef>
              <a:buFont typeface="+mj-lt"/>
              <a:buAutoNum type="romanLcPeriod"/>
              <a:defRPr/>
            </a:pPr>
            <a:r>
              <a:rPr lang="en-US" sz="4000" dirty="0">
                <a:solidFill>
                  <a:srgbClr val="FF0000"/>
                </a:solidFill>
                <a:latin typeface="Times New Roman" panose="02020603050405020304" pitchFamily="18" charset="0"/>
                <a:cs typeface="Times New Roman" panose="02020603050405020304" pitchFamily="18" charset="0"/>
              </a:rPr>
              <a:t>Discuss the importance of multimodal systems</a:t>
            </a:r>
            <a:r>
              <a:rPr lang="en-US" sz="4000" dirty="0">
                <a:solidFill>
                  <a:srgbClr val="FF0000"/>
                </a:solidFill>
              </a:rPr>
              <a:t>.</a:t>
            </a:r>
            <a:endParaRPr lang="en-US" sz="4000" dirty="0">
              <a:solidFill>
                <a:srgbClr val="FF0000"/>
              </a:solidFill>
              <a:latin typeface="Times New Roman" panose="02020603050405020304" pitchFamily="18" charset="0"/>
              <a:cs typeface="Times New Roman" panose="02020603050405020304" pitchFamily="18" charset="0"/>
            </a:endParaRPr>
          </a:p>
          <a:p>
            <a:pPr marL="690245" indent="-571500" algn="just">
              <a:lnSpc>
                <a:spcPct val="150000"/>
              </a:lnSpc>
              <a:spcBef>
                <a:spcPts val="0"/>
              </a:spcBef>
              <a:buFont typeface="+mj-lt"/>
              <a:buAutoNum type="romanLcPeriod"/>
              <a:defRPr/>
            </a:pPr>
            <a:r>
              <a:rPr lang="en-US" sz="4000" dirty="0">
                <a:solidFill>
                  <a:srgbClr val="FF0000"/>
                </a:solidFill>
                <a:latin typeface="Times New Roman" panose="02020603050405020304" pitchFamily="18" charset="0"/>
                <a:cs typeface="Times New Roman" panose="02020603050405020304" pitchFamily="18" charset="0"/>
              </a:rPr>
              <a:t>Evaluate the challenges, recent developments and future trends of multimodal systems . </a:t>
            </a:r>
          </a:p>
          <a:p>
            <a:endParaRPr lang="en-KE" dirty="0"/>
          </a:p>
        </p:txBody>
      </p:sp>
      <p:sp>
        <p:nvSpPr>
          <p:cNvPr id="4" name="Title 1">
            <a:extLst>
              <a:ext uri="{FF2B5EF4-FFF2-40B4-BE49-F238E27FC236}">
                <a16:creationId xmlns:a16="http://schemas.microsoft.com/office/drawing/2014/main" id="{816F2AD5-250A-7361-C1BB-C836F25D0657}"/>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dirty="0">
                <a:solidFill>
                  <a:srgbClr val="FFFF00"/>
                </a:solidFill>
              </a:rPr>
              <a:t>Expected learning outcomes</a:t>
            </a:r>
          </a:p>
        </p:txBody>
      </p:sp>
    </p:spTree>
    <p:extLst>
      <p:ext uri="{BB962C8B-B14F-4D97-AF65-F5344CB8AC3E}">
        <p14:creationId xmlns:p14="http://schemas.microsoft.com/office/powerpoint/2010/main" val="18339709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dirty="0">
                <a:solidFill>
                  <a:srgbClr val="FFFF00"/>
                </a:solidFill>
              </a:rPr>
              <a:t>Areas of focus </a:t>
            </a:r>
          </a:p>
        </p:txBody>
      </p:sp>
      <p:sp>
        <p:nvSpPr>
          <p:cNvPr id="3" name="Content Placeholder 2"/>
          <p:cNvSpPr>
            <a:spLocks noGrp="1"/>
          </p:cNvSpPr>
          <p:nvPr>
            <p:ph idx="1"/>
          </p:nvPr>
        </p:nvSpPr>
        <p:spPr>
          <a:xfrm>
            <a:off x="1709530" y="1690689"/>
            <a:ext cx="8136835" cy="4961902"/>
          </a:xfrm>
        </p:spPr>
        <p:txBody>
          <a:bodyPr rtlCol="0">
            <a:normAutofit fontScale="97500"/>
          </a:bodyPr>
          <a:lstStyle/>
          <a:p>
            <a:pPr marL="118745" indent="0" algn="just">
              <a:lnSpc>
                <a:spcPct val="150000"/>
              </a:lnSpc>
              <a:spcBef>
                <a:spcPts val="0"/>
              </a:spcBef>
              <a:buNone/>
              <a:defRPr/>
            </a:pPr>
            <a:r>
              <a:rPr lang="en-US" sz="2900" dirty="0">
                <a:latin typeface="Times New Roman" panose="02020603050405020304" pitchFamily="18" charset="0"/>
                <a:cs typeface="Times New Roman" panose="02020603050405020304" pitchFamily="18" charset="0"/>
              </a:rPr>
              <a:t>The main areas of focus in this presentation include:</a:t>
            </a:r>
          </a:p>
          <a:p>
            <a:pPr marL="514350" indent="-514350" algn="just">
              <a:lnSpc>
                <a:spcPct val="150000"/>
              </a:lnSpc>
              <a:buFont typeface="+mj-lt"/>
              <a:buAutoNum type="romanLcPeriod"/>
            </a:pPr>
            <a:r>
              <a:rPr lang="en-US" sz="3200" dirty="0">
                <a:solidFill>
                  <a:srgbClr val="FF0000"/>
                </a:solidFill>
              </a:rPr>
              <a:t>Overview of multimodal systems</a:t>
            </a:r>
          </a:p>
          <a:p>
            <a:pPr marL="514350" indent="-514350" algn="just">
              <a:lnSpc>
                <a:spcPct val="150000"/>
              </a:lnSpc>
              <a:buFont typeface="+mj-lt"/>
              <a:buAutoNum type="romanLcPeriod"/>
            </a:pPr>
            <a:r>
              <a:rPr lang="en-US" sz="3200" dirty="0">
                <a:solidFill>
                  <a:srgbClr val="FF0000"/>
                </a:solidFill>
              </a:rPr>
              <a:t>System demonstration</a:t>
            </a:r>
          </a:p>
          <a:p>
            <a:pPr marL="514350" indent="-514350" algn="just">
              <a:lnSpc>
                <a:spcPct val="150000"/>
              </a:lnSpc>
              <a:buFont typeface="+mj-lt"/>
              <a:buAutoNum type="romanLcPeriod"/>
            </a:pPr>
            <a:r>
              <a:rPr lang="en-US" sz="3200" dirty="0">
                <a:solidFill>
                  <a:srgbClr val="FF0000"/>
                </a:solidFill>
              </a:rPr>
              <a:t>Multimodal vs unimodal systems</a:t>
            </a:r>
          </a:p>
          <a:p>
            <a:pPr marL="514350" indent="-514350" algn="just">
              <a:lnSpc>
                <a:spcPct val="150000"/>
              </a:lnSpc>
              <a:buFont typeface="+mj-lt"/>
              <a:buAutoNum type="romanLcPeriod"/>
            </a:pPr>
            <a:r>
              <a:rPr lang="en-US" sz="3200" dirty="0">
                <a:solidFill>
                  <a:srgbClr val="FF0000"/>
                </a:solidFill>
              </a:rPr>
              <a:t>Application of multimodal system.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1AD37-F211-78FC-9D0B-BB630A1DB0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4540D8-6898-D2C5-18E8-49762B88917B}"/>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altLang="zh-CN" sz="5400" dirty="0">
                <a:solidFill>
                  <a:srgbClr val="FFFF00"/>
                </a:solidFill>
                <a:ea typeface="宋体" panose="02010600030101010101" pitchFamily="2" charset="-122"/>
              </a:rPr>
              <a:t> Introduction</a:t>
            </a:r>
            <a:endParaRPr lang="en-US" sz="5400" dirty="0">
              <a:solidFill>
                <a:srgbClr val="FFFF00"/>
              </a:solidFill>
            </a:endParaRPr>
          </a:p>
        </p:txBody>
      </p:sp>
      <p:sp>
        <p:nvSpPr>
          <p:cNvPr id="3" name="Content Placeholder 2">
            <a:extLst>
              <a:ext uri="{FF2B5EF4-FFF2-40B4-BE49-F238E27FC236}">
                <a16:creationId xmlns:a16="http://schemas.microsoft.com/office/drawing/2014/main" id="{38D4AE81-FEA0-A587-2CFE-758235AEE16E}"/>
              </a:ext>
            </a:extLst>
          </p:cNvPr>
          <p:cNvSpPr>
            <a:spLocks noGrp="1"/>
          </p:cNvSpPr>
          <p:nvPr>
            <p:ph idx="1"/>
          </p:nvPr>
        </p:nvSpPr>
        <p:spPr>
          <a:xfrm>
            <a:off x="267286" y="1690689"/>
            <a:ext cx="11366696" cy="4961902"/>
          </a:xfrm>
        </p:spPr>
        <p:txBody>
          <a:bodyPr rtlCol="0">
            <a:noAutofit/>
          </a:bodyPr>
          <a:lstStyle/>
          <a:p>
            <a:pPr algn="just">
              <a:lnSpc>
                <a:spcPct val="150000"/>
              </a:lnSpc>
              <a:spcAft>
                <a:spcPts val="800"/>
              </a:spcAf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Multimodal biometrics integrates multiple biometric traits, </a:t>
            </a:r>
            <a:r>
              <a:rPr lang="en-US" sz="36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such as </a:t>
            </a:r>
            <a:r>
              <a:rPr lang="en-KE" sz="36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fingerprints, facial recognition, iris scans, and voice recognition</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into a single system</a:t>
            </a:r>
            <a:r>
              <a:rPr lang="en-US" sz="3600"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3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This combination enhances the system's robustness and </a:t>
            </a:r>
            <a:endParaRPr lang="en-US" sz="3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red</a:t>
            </a:r>
            <a:r>
              <a:rPr lang="en-US" sz="3600" kern="100" dirty="0">
                <a:effectLst/>
                <a:latin typeface="Times New Roman" panose="02020603050405020304" pitchFamily="18" charset="0"/>
                <a:ea typeface="Calibri" panose="020F0502020204030204" pitchFamily="34" charset="0"/>
                <a:cs typeface="Times New Roman" panose="02020603050405020304" pitchFamily="18" charset="0"/>
              </a:rPr>
              <a:t>u</a:t>
            </a:r>
            <a:r>
              <a:rPr lang="en-KE" sz="3600" kern="100" dirty="0" err="1">
                <a:effectLst/>
                <a:latin typeface="Times New Roman" panose="02020603050405020304" pitchFamily="18" charset="0"/>
                <a:ea typeface="Calibri" panose="020F0502020204030204" pitchFamily="34" charset="0"/>
                <a:cs typeface="Times New Roman" panose="02020603050405020304" pitchFamily="18" charset="0"/>
              </a:rPr>
              <a:t>ces</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the chances of false positives and false negatives.</a:t>
            </a:r>
          </a:p>
        </p:txBody>
      </p:sp>
    </p:spTree>
    <p:extLst>
      <p:ext uri="{BB962C8B-B14F-4D97-AF65-F5344CB8AC3E}">
        <p14:creationId xmlns:p14="http://schemas.microsoft.com/office/powerpoint/2010/main" val="36761264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773D8A-A5A4-96F3-DEA3-BA71404A349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7EF8F1E-2975-79E1-EAEC-91622A5EF04B}"/>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altLang="zh-CN" sz="5400" dirty="0">
                <a:solidFill>
                  <a:srgbClr val="FFFF00"/>
                </a:solidFill>
                <a:ea typeface="宋体" panose="02010600030101010101" pitchFamily="2" charset="-122"/>
              </a:rPr>
              <a:t> purpose of multimodal biometrics </a:t>
            </a:r>
            <a:endParaRPr lang="en-US" sz="5400" dirty="0">
              <a:solidFill>
                <a:srgbClr val="FFFF00"/>
              </a:solidFill>
            </a:endParaRPr>
          </a:p>
        </p:txBody>
      </p:sp>
      <p:sp>
        <p:nvSpPr>
          <p:cNvPr id="3" name="Content Placeholder 2">
            <a:extLst>
              <a:ext uri="{FF2B5EF4-FFF2-40B4-BE49-F238E27FC236}">
                <a16:creationId xmlns:a16="http://schemas.microsoft.com/office/drawing/2014/main" id="{C31FDFFA-FBF8-B0A6-9A99-CE96BD08238B}"/>
              </a:ext>
            </a:extLst>
          </p:cNvPr>
          <p:cNvSpPr>
            <a:spLocks noGrp="1"/>
          </p:cNvSpPr>
          <p:nvPr>
            <p:ph idx="1"/>
          </p:nvPr>
        </p:nvSpPr>
        <p:spPr>
          <a:xfrm>
            <a:off x="267286" y="1690689"/>
            <a:ext cx="11366696" cy="4961902"/>
          </a:xfrm>
        </p:spPr>
        <p:txBody>
          <a:bodyPr rtlCol="0">
            <a:noAutofit/>
          </a:bodyPr>
          <a:lstStyle/>
          <a:p>
            <a:pPr algn="just">
              <a:lnSpc>
                <a:spcPct val="150000"/>
              </a:lnSpc>
              <a:spcAft>
                <a:spcPts val="800"/>
              </a:spcAft>
              <a:buFont typeface="Arial" panose="020B0604020202020204" pitchFamily="34" charset="0"/>
              <a:buChar char="•"/>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The integration of multiple biometric modalities </a:t>
            </a:r>
            <a:r>
              <a:rPr lang="en-KE" sz="36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addresses the limitations of unimodal systems</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such as susceptibility to spoofing, low recognition accuracy under varying conditions, and higher error rates.</a:t>
            </a:r>
            <a:endParaRPr lang="en-KE"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605780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23EDA6-3FDD-C920-7B2A-9F1FA5565B1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2A1FD7-725B-37A6-9A63-7DD67EA814E9}"/>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altLang="zh-CN" sz="5400" dirty="0">
                <a:solidFill>
                  <a:srgbClr val="FFFF00"/>
                </a:solidFill>
                <a:ea typeface="宋体" panose="02010600030101010101" pitchFamily="2" charset="-122"/>
              </a:rPr>
              <a:t> Unimodal biometrics </a:t>
            </a:r>
            <a:endParaRPr lang="en-US" sz="5400" dirty="0">
              <a:solidFill>
                <a:srgbClr val="FFFF00"/>
              </a:solidFill>
            </a:endParaRPr>
          </a:p>
        </p:txBody>
      </p:sp>
      <p:sp>
        <p:nvSpPr>
          <p:cNvPr id="3" name="Content Placeholder 2">
            <a:extLst>
              <a:ext uri="{FF2B5EF4-FFF2-40B4-BE49-F238E27FC236}">
                <a16:creationId xmlns:a16="http://schemas.microsoft.com/office/drawing/2014/main" id="{A8DF15F7-9E06-FB4C-E8A3-133C1E08B8EC}"/>
              </a:ext>
            </a:extLst>
          </p:cNvPr>
          <p:cNvSpPr>
            <a:spLocks noGrp="1"/>
          </p:cNvSpPr>
          <p:nvPr>
            <p:ph idx="1"/>
          </p:nvPr>
        </p:nvSpPr>
        <p:spPr>
          <a:xfrm>
            <a:off x="182880" y="1690689"/>
            <a:ext cx="11451102" cy="5167310"/>
          </a:xfrm>
        </p:spPr>
        <p:txBody>
          <a:bodyPr rtlCol="0">
            <a:noAutofit/>
          </a:bodyPr>
          <a:lstStyle/>
          <a:p>
            <a:pPr algn="just">
              <a:lnSpc>
                <a:spcPct val="150000"/>
              </a:lnSpc>
            </a:pPr>
            <a:r>
              <a:rPr lang="en-US" sz="3600" b="0" u="none" strike="noStrike" baseline="0" dirty="0">
                <a:latin typeface="Times New Roman" panose="02020603050405020304" pitchFamily="18" charset="0"/>
                <a:cs typeface="Times New Roman" panose="02020603050405020304" pitchFamily="18" charset="0"/>
              </a:rPr>
              <a:t>Unimodal biometrics has several problems such </a:t>
            </a:r>
            <a:r>
              <a:rPr lang="en-US" sz="3600" b="0" u="none" strike="noStrike" baseline="0" dirty="0">
                <a:solidFill>
                  <a:srgbClr val="FF0000"/>
                </a:solidFill>
                <a:latin typeface="Times New Roman" panose="02020603050405020304" pitchFamily="18" charset="0"/>
                <a:cs typeface="Times New Roman" panose="02020603050405020304" pitchFamily="18" charset="0"/>
              </a:rPr>
              <a:t>as noisy data, intra class variation, inter class similarities, non universality and spoofing</a:t>
            </a:r>
            <a:r>
              <a:rPr lang="en-US" sz="3600" b="0" u="none" strike="noStrike" baseline="0" dirty="0">
                <a:latin typeface="Times New Roman" panose="02020603050405020304" pitchFamily="18" charset="0"/>
                <a:cs typeface="Times New Roman" panose="02020603050405020304" pitchFamily="18" charset="0"/>
              </a:rPr>
              <a:t> which cause this system less accurate and secure. </a:t>
            </a:r>
          </a:p>
          <a:p>
            <a:pPr algn="just">
              <a:lnSpc>
                <a:spcPct val="150000"/>
              </a:lnSpc>
            </a:pPr>
            <a:r>
              <a:rPr lang="en-US" sz="3600" b="0" u="none" strike="noStrike" baseline="0" dirty="0">
                <a:latin typeface="Times New Roman" panose="02020603050405020304" pitchFamily="18" charset="0"/>
                <a:cs typeface="Times New Roman" panose="02020603050405020304" pitchFamily="18" charset="0"/>
              </a:rPr>
              <a:t>To overcome these problems and to increase level of security multimodal biometrics is used. </a:t>
            </a:r>
            <a:endParaRPr lang="en-US" sz="3600" b="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17667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217B7-D262-9B9D-D037-0BC4BAEF5B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179F66-631F-CF25-4C43-DB17DB81A30E}"/>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altLang="zh-CN" sz="5400" dirty="0">
                <a:solidFill>
                  <a:srgbClr val="FFFF00"/>
                </a:solidFill>
                <a:ea typeface="宋体" panose="02010600030101010101" pitchFamily="2" charset="-122"/>
              </a:rPr>
              <a:t> </a:t>
            </a:r>
            <a:r>
              <a:rPr lang="en-US" altLang="zh-CN" sz="5400" dirty="0" err="1">
                <a:solidFill>
                  <a:srgbClr val="FFFF00"/>
                </a:solidFill>
                <a:ea typeface="宋体" panose="02010600030101010101" pitchFamily="2" charset="-122"/>
              </a:rPr>
              <a:t>cont</a:t>
            </a:r>
            <a:r>
              <a:rPr lang="en-US" altLang="zh-CN" sz="5400" dirty="0">
                <a:solidFill>
                  <a:srgbClr val="FFFF00"/>
                </a:solidFill>
                <a:ea typeface="宋体" panose="02010600030101010101" pitchFamily="2" charset="-122"/>
              </a:rPr>
              <a:t>… </a:t>
            </a:r>
            <a:endParaRPr lang="en-US" sz="5400" dirty="0">
              <a:solidFill>
                <a:srgbClr val="FFFF00"/>
              </a:solidFill>
            </a:endParaRPr>
          </a:p>
        </p:txBody>
      </p:sp>
      <p:sp>
        <p:nvSpPr>
          <p:cNvPr id="3" name="Content Placeholder 2">
            <a:extLst>
              <a:ext uri="{FF2B5EF4-FFF2-40B4-BE49-F238E27FC236}">
                <a16:creationId xmlns:a16="http://schemas.microsoft.com/office/drawing/2014/main" id="{A6799702-B0D3-824C-A591-66C579B71A8A}"/>
              </a:ext>
            </a:extLst>
          </p:cNvPr>
          <p:cNvSpPr>
            <a:spLocks noGrp="1"/>
          </p:cNvSpPr>
          <p:nvPr>
            <p:ph idx="1"/>
          </p:nvPr>
        </p:nvSpPr>
        <p:spPr>
          <a:xfrm>
            <a:off x="182880" y="1690689"/>
            <a:ext cx="11451102" cy="4961902"/>
          </a:xfrm>
        </p:spPr>
        <p:txBody>
          <a:bodyPr rtlCol="0">
            <a:noAutofit/>
          </a:bodyPr>
          <a:lstStyle/>
          <a:p>
            <a:pPr algn="just">
              <a:lnSpc>
                <a:spcPct val="150000"/>
              </a:lnSpc>
            </a:pPr>
            <a:r>
              <a:rPr lang="en-US" sz="3600" b="0" u="none" strike="noStrike" baseline="0" dirty="0">
                <a:latin typeface="Times New Roman" panose="02020603050405020304" pitchFamily="18" charset="0"/>
                <a:cs typeface="Times New Roman" panose="02020603050405020304" pitchFamily="18" charset="0"/>
              </a:rPr>
              <a:t>Multimodal biometrics makes the </a:t>
            </a:r>
            <a:r>
              <a:rPr lang="en-US" sz="3600" b="0" u="none" strike="noStrike" baseline="0" dirty="0">
                <a:solidFill>
                  <a:srgbClr val="FF0000"/>
                </a:solidFill>
                <a:latin typeface="Times New Roman" panose="02020603050405020304" pitchFamily="18" charset="0"/>
                <a:cs typeface="Times New Roman" panose="02020603050405020304" pitchFamily="18" charset="0"/>
              </a:rPr>
              <a:t>use of multiple source of information</a:t>
            </a:r>
            <a:r>
              <a:rPr lang="en-US" sz="3600" b="0" u="none" strike="noStrike" baseline="0" dirty="0">
                <a:latin typeface="Times New Roman" panose="02020603050405020304" pitchFamily="18" charset="0"/>
                <a:cs typeface="Times New Roman" panose="02020603050405020304" pitchFamily="18" charset="0"/>
              </a:rPr>
              <a:t> for personal authentication. </a:t>
            </a:r>
          </a:p>
          <a:p>
            <a:pPr algn="just">
              <a:lnSpc>
                <a:spcPct val="150000"/>
              </a:lnSpc>
            </a:pPr>
            <a:r>
              <a:rPr lang="en-US" sz="3600" b="0" u="none" strike="noStrike" baseline="0" dirty="0">
                <a:latin typeface="Times New Roman" panose="02020603050405020304" pitchFamily="18" charset="0"/>
                <a:cs typeface="Times New Roman" panose="02020603050405020304" pitchFamily="18" charset="0"/>
              </a:rPr>
              <a:t>Multimodal biometrics has becoming </a:t>
            </a:r>
            <a:r>
              <a:rPr lang="en-US" sz="3600" b="0" u="none" strike="noStrike" baseline="0" dirty="0">
                <a:solidFill>
                  <a:srgbClr val="FF0000"/>
                </a:solidFill>
                <a:latin typeface="Times New Roman" panose="02020603050405020304" pitchFamily="18" charset="0"/>
                <a:cs typeface="Times New Roman" panose="02020603050405020304" pitchFamily="18" charset="0"/>
              </a:rPr>
              <a:t>very popular now days </a:t>
            </a:r>
            <a:r>
              <a:rPr lang="en-US" sz="3600" b="0" u="none" strike="noStrike" baseline="0" dirty="0">
                <a:latin typeface="Times New Roman" panose="02020603050405020304" pitchFamily="18" charset="0"/>
                <a:cs typeface="Times New Roman" panose="02020603050405020304" pitchFamily="18" charset="0"/>
              </a:rPr>
              <a:t>since it is at the frontier of unimodal biometrics. </a:t>
            </a:r>
            <a:endParaRPr lang="en-US" sz="3600" b="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89572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1B113F-626C-A79F-E806-B7B807D4E3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30E9FC2-5261-1114-05BF-AB62299F72C1}"/>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altLang="zh-CN" sz="5400" dirty="0">
                <a:solidFill>
                  <a:srgbClr val="FFFF00"/>
                </a:solidFill>
                <a:ea typeface="宋体" panose="02010600030101010101" pitchFamily="2" charset="-122"/>
              </a:rPr>
              <a:t> unimodal vs multimodal </a:t>
            </a:r>
            <a:endParaRPr lang="en-US" sz="5400" dirty="0">
              <a:solidFill>
                <a:srgbClr val="FFFF00"/>
              </a:solidFill>
            </a:endParaRPr>
          </a:p>
        </p:txBody>
      </p:sp>
      <p:sp>
        <p:nvSpPr>
          <p:cNvPr id="3" name="Content Placeholder 2">
            <a:extLst>
              <a:ext uri="{FF2B5EF4-FFF2-40B4-BE49-F238E27FC236}">
                <a16:creationId xmlns:a16="http://schemas.microsoft.com/office/drawing/2014/main" id="{85D770AF-F996-CCDC-43AC-789A89D71164}"/>
              </a:ext>
            </a:extLst>
          </p:cNvPr>
          <p:cNvSpPr>
            <a:spLocks noGrp="1"/>
          </p:cNvSpPr>
          <p:nvPr>
            <p:ph idx="1"/>
          </p:nvPr>
        </p:nvSpPr>
        <p:spPr>
          <a:xfrm>
            <a:off x="182879" y="1690689"/>
            <a:ext cx="12009119" cy="4961902"/>
          </a:xfrm>
        </p:spPr>
        <p:txBody>
          <a:bodyPr rtlCol="0">
            <a:noAutofit/>
          </a:bodyPr>
          <a:lstStyle/>
          <a:p>
            <a:pPr algn="just">
              <a:lnSpc>
                <a:spcPct val="150000"/>
              </a:lnSpc>
            </a:pPr>
            <a:r>
              <a:rPr lang="en-US" sz="3600" b="0" u="none" strike="noStrike" baseline="0" dirty="0">
                <a:latin typeface="Times New Roman" panose="02020603050405020304" pitchFamily="18" charset="0"/>
                <a:cs typeface="Times New Roman" panose="02020603050405020304" pitchFamily="18" charset="0"/>
              </a:rPr>
              <a:t>Unimodal biometrics</a:t>
            </a:r>
            <a:r>
              <a:rPr lang="en-US" sz="3600" u="none" strike="noStrike" baseline="0" dirty="0">
                <a:latin typeface="Times New Roman" panose="02020603050405020304" pitchFamily="18" charset="0"/>
                <a:cs typeface="Times New Roman" panose="02020603050405020304" pitchFamily="18" charset="0"/>
              </a:rPr>
              <a:t> </a:t>
            </a:r>
            <a:r>
              <a:rPr lang="en-US" sz="3600" b="0" i="0" dirty="0">
                <a:effectLst/>
                <a:latin typeface="Times New Roman" panose="02020603050405020304" pitchFamily="18" charset="0"/>
                <a:cs typeface="Times New Roman" panose="02020603050405020304" pitchFamily="18" charset="0"/>
              </a:rPr>
              <a:t>approach is </a:t>
            </a:r>
            <a:r>
              <a:rPr lang="en-US" sz="3600" b="0" i="0" dirty="0">
                <a:solidFill>
                  <a:srgbClr val="FF0000"/>
                </a:solidFill>
                <a:effectLst/>
                <a:latin typeface="Times New Roman" panose="02020603050405020304" pitchFamily="18" charset="0"/>
                <a:cs typeface="Times New Roman" panose="02020603050405020304" pitchFamily="18" charset="0"/>
              </a:rPr>
              <a:t>simpler and more cost-effective,</a:t>
            </a:r>
            <a:r>
              <a:rPr lang="en-US" sz="3600" b="0" i="0" dirty="0">
                <a:effectLst/>
                <a:latin typeface="Times New Roman" panose="02020603050405020304" pitchFamily="18" charset="0"/>
                <a:cs typeface="Times New Roman" panose="02020603050405020304" pitchFamily="18" charset="0"/>
              </a:rPr>
              <a:t> making it easier to design, implement, and </a:t>
            </a:r>
            <a:r>
              <a:rPr lang="en-US" sz="3600" b="0" i="0" dirty="0" err="1">
                <a:effectLst/>
                <a:latin typeface="Times New Roman" panose="02020603050405020304" pitchFamily="18" charset="0"/>
                <a:cs typeface="Times New Roman" panose="02020603050405020304" pitchFamily="18" charset="0"/>
              </a:rPr>
              <a:t>maintan</a:t>
            </a:r>
            <a:r>
              <a:rPr lang="en-US" sz="3600" b="0" i="0" dirty="0">
                <a:effectLst/>
                <a:latin typeface="Times New Roman" panose="02020603050405020304" pitchFamily="18" charset="0"/>
                <a:cs typeface="Times New Roman" panose="02020603050405020304" pitchFamily="18" charset="0"/>
              </a:rPr>
              <a:t>. </a:t>
            </a:r>
          </a:p>
          <a:p>
            <a:pPr algn="just">
              <a:lnSpc>
                <a:spcPct val="150000"/>
              </a:lnSpc>
            </a:pPr>
            <a:r>
              <a:rPr lang="en-US" sz="3600" b="0" i="0" dirty="0">
                <a:effectLst/>
                <a:latin typeface="Times New Roman" panose="02020603050405020304" pitchFamily="18" charset="0"/>
                <a:cs typeface="Times New Roman" panose="02020603050405020304" pitchFamily="18" charset="0"/>
              </a:rPr>
              <a:t>However, unimodal systems can be less reliable and more </a:t>
            </a:r>
          </a:p>
          <a:p>
            <a:pPr algn="just">
              <a:lnSpc>
                <a:spcPct val="150000"/>
              </a:lnSpc>
            </a:pPr>
            <a:r>
              <a:rPr lang="en-US" sz="3600" b="0" i="0" dirty="0">
                <a:effectLst/>
                <a:latin typeface="Times New Roman" panose="02020603050405020304" pitchFamily="18" charset="0"/>
                <a:cs typeface="Times New Roman" panose="02020603050405020304" pitchFamily="18" charset="0"/>
              </a:rPr>
              <a:t>susceptible to spoofing, environmental limitations, and higher </a:t>
            </a:r>
          </a:p>
          <a:p>
            <a:pPr algn="just">
              <a:lnSpc>
                <a:spcPct val="150000"/>
              </a:lnSpc>
            </a:pPr>
            <a:r>
              <a:rPr lang="en-US" sz="3600" b="0" i="0" dirty="0">
                <a:effectLst/>
                <a:latin typeface="Times New Roman" panose="02020603050405020304" pitchFamily="18" charset="0"/>
                <a:cs typeface="Times New Roman" panose="02020603050405020304" pitchFamily="18" charset="0"/>
              </a:rPr>
              <a:t>false acceptance or rejection rates.</a:t>
            </a:r>
            <a:endParaRPr lang="en-US" sz="3600" b="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37175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F13F5C-BDDD-A81A-5AC2-4DF872A25B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B6DBCED-E09A-4C59-89F5-52446703B8B3}"/>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a:t>
            </a:r>
          </a:p>
        </p:txBody>
      </p:sp>
      <p:sp>
        <p:nvSpPr>
          <p:cNvPr id="3" name="Content Placeholder 2">
            <a:extLst>
              <a:ext uri="{FF2B5EF4-FFF2-40B4-BE49-F238E27FC236}">
                <a16:creationId xmlns:a16="http://schemas.microsoft.com/office/drawing/2014/main" id="{ADE8F0F5-99DC-B7E8-5538-CAD2E972BE8B}"/>
              </a:ext>
            </a:extLst>
          </p:cNvPr>
          <p:cNvSpPr>
            <a:spLocks noGrp="1"/>
          </p:cNvSpPr>
          <p:nvPr>
            <p:ph idx="1"/>
          </p:nvPr>
        </p:nvSpPr>
        <p:spPr>
          <a:xfrm>
            <a:off x="281353" y="1690689"/>
            <a:ext cx="11910645" cy="4961902"/>
          </a:xfrm>
        </p:spPr>
        <p:txBody>
          <a:bodyPr rtlCol="0">
            <a:noAutofit/>
          </a:bodyPr>
          <a:lstStyle/>
          <a:p>
            <a:pPr marL="0" indent="0" algn="just">
              <a:lnSpc>
                <a:spcPct val="150000"/>
              </a:lnSpc>
              <a:buNone/>
            </a:pPr>
            <a:r>
              <a:rPr lang="en-US" sz="2800" b="0" i="0" dirty="0">
                <a:solidFill>
                  <a:srgbClr val="282523"/>
                </a:solidFill>
                <a:effectLst/>
                <a:latin typeface="Times New Roman" panose="02020603050405020304" pitchFamily="18" charset="0"/>
                <a:cs typeface="Times New Roman" panose="02020603050405020304" pitchFamily="18" charset="0"/>
              </a:rPr>
              <a:t>In contrast, multimodal biometrics leverages multiple biometric traits,    like </a:t>
            </a:r>
            <a:r>
              <a:rPr lang="en-US" sz="2800" b="0" i="0" dirty="0">
                <a:solidFill>
                  <a:srgbClr val="FF0000"/>
                </a:solidFill>
                <a:effectLst/>
                <a:latin typeface="Times New Roman" panose="02020603050405020304" pitchFamily="18" charset="0"/>
                <a:cs typeface="Times New Roman" panose="02020603050405020304" pitchFamily="18" charset="0"/>
              </a:rPr>
              <a:t>combining fingerprint, face, and voice recognition. </a:t>
            </a:r>
            <a:r>
              <a:rPr lang="en-US" sz="2800" b="0" i="0" dirty="0">
                <a:solidFill>
                  <a:srgbClr val="282523"/>
                </a:solidFill>
                <a:effectLst/>
                <a:latin typeface="Times New Roman" panose="02020603050405020304" pitchFamily="18" charset="0"/>
                <a:cs typeface="Times New Roman" panose="02020603050405020304" pitchFamily="18" charset="0"/>
              </a:rPr>
              <a:t>This increases   accuracy, security,    and flexibility by compensating for the weaknesses  of individual modalities.       While multimodal systems are more complex and costly to deploy and maintain,    they provide a more robust and reliable means of authentication  by integrating various biometric </a:t>
            </a:r>
            <a:r>
              <a:rPr lang="en-US" sz="3200" b="0" i="0" dirty="0">
                <a:solidFill>
                  <a:srgbClr val="282523"/>
                </a:solidFill>
                <a:effectLst/>
                <a:latin typeface="Times New Roman" panose="02020603050405020304" pitchFamily="18" charset="0"/>
                <a:cs typeface="Times New Roman" panose="02020603050405020304" pitchFamily="18" charset="0"/>
              </a:rPr>
              <a:t>sources reliable means of authentication by  </a:t>
            </a:r>
            <a:r>
              <a:rPr lang="en-US" sz="3200" dirty="0">
                <a:latin typeface="Times New Roman" panose="02020603050405020304" pitchFamily="18" charset="0"/>
                <a:cs typeface="Times New Roman" panose="02020603050405020304" pitchFamily="18" charset="0"/>
              </a:rPr>
              <a:t>integrating various biometric sources.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57956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631C5-65CF-4D14-3E2A-884098BEFA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CAC0A6C-AB0E-9006-07C9-722547A91C25}"/>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altLang="en-US" sz="3600" dirty="0">
                <a:solidFill>
                  <a:srgbClr val="FFFF00"/>
                </a:solidFill>
                <a:latin typeface="Times New Roman" panose="02020603050405020304" pitchFamily="18" charset="0"/>
                <a:cs typeface="Times New Roman" panose="02020603050405020304" pitchFamily="18" charset="0"/>
              </a:rPr>
              <a:t> System demonstration</a:t>
            </a:r>
            <a:endParaRPr lang="en-US" sz="3600" dirty="0">
              <a:solidFill>
                <a:srgbClr val="FFFF00"/>
              </a:solidFill>
            </a:endParaRPr>
          </a:p>
        </p:txBody>
      </p:sp>
      <p:sp>
        <p:nvSpPr>
          <p:cNvPr id="3" name="Content Placeholder 2">
            <a:extLst>
              <a:ext uri="{FF2B5EF4-FFF2-40B4-BE49-F238E27FC236}">
                <a16:creationId xmlns:a16="http://schemas.microsoft.com/office/drawing/2014/main" id="{3D798A55-1FCE-13D5-A420-3480E0D918AE}"/>
              </a:ext>
            </a:extLst>
          </p:cNvPr>
          <p:cNvSpPr>
            <a:spLocks noGrp="1"/>
          </p:cNvSpPr>
          <p:nvPr>
            <p:ph idx="1"/>
          </p:nvPr>
        </p:nvSpPr>
        <p:spPr>
          <a:xfrm>
            <a:off x="182880" y="1690689"/>
            <a:ext cx="11451102" cy="4961902"/>
          </a:xfrm>
        </p:spPr>
        <p:txBody>
          <a:bodyPr rtlCol="0">
            <a:normAutofit fontScale="97500"/>
          </a:bodyPr>
          <a:lstStyle/>
          <a:p>
            <a:pPr marL="0" indent="0">
              <a:buNone/>
            </a:pPr>
            <a:endParaRPr lang="en-US" sz="2400" dirty="0"/>
          </a:p>
          <a:p>
            <a:pPr marL="0" indent="0">
              <a:buNone/>
            </a:pPr>
            <a:endParaRPr lang="en-US" sz="2400" dirty="0"/>
          </a:p>
          <a:p>
            <a:pPr marL="0" indent="0">
              <a:buNone/>
            </a:pPr>
            <a:endParaRPr lang="en-US" sz="2400" dirty="0"/>
          </a:p>
          <a:p>
            <a:pPr marL="0" indent="0">
              <a:buNone/>
            </a:pPr>
            <a:r>
              <a:rPr lang="en-US" sz="3700" dirty="0">
                <a:latin typeface="Times New Roman" panose="02020603050405020304" pitchFamily="18" charset="0"/>
                <a:cs typeface="Times New Roman" panose="02020603050405020304" pitchFamily="18" charset="0"/>
              </a:rPr>
              <a:t>Source: Journal (SIPIJ)</a:t>
            </a:r>
          </a:p>
          <a:p>
            <a:pPr marL="0" indent="0">
              <a:buNone/>
            </a:pPr>
            <a:r>
              <a:rPr lang="en-US" sz="3700" dirty="0" err="1">
                <a:latin typeface="Times New Roman" panose="02020603050405020304" pitchFamily="18" charset="0"/>
                <a:cs typeface="Times New Roman" panose="02020603050405020304" pitchFamily="18" charset="0"/>
              </a:rPr>
              <a:t>Author:P</a:t>
            </a:r>
            <a:r>
              <a:rPr lang="en-US" sz="3700" dirty="0">
                <a:latin typeface="Times New Roman" panose="02020603050405020304" pitchFamily="18" charset="0"/>
                <a:cs typeface="Times New Roman" panose="02020603050405020304" pitchFamily="18" charset="0"/>
              </a:rPr>
              <a:t>. S. </a:t>
            </a:r>
            <a:r>
              <a:rPr lang="en-US" sz="3700" dirty="0" err="1">
                <a:latin typeface="Times New Roman" panose="02020603050405020304" pitchFamily="18" charset="0"/>
                <a:cs typeface="Times New Roman" panose="02020603050405020304" pitchFamily="18" charset="0"/>
              </a:rPr>
              <a:t>Sanjekar</a:t>
            </a:r>
            <a:endParaRPr lang="en-US" sz="3700" u="sng" dirty="0">
              <a:latin typeface="Times New Roman" panose="02020603050405020304" pitchFamily="18" charset="0"/>
              <a:cs typeface="Times New Roman" panose="02020603050405020304" pitchFamily="18" charset="0"/>
            </a:endParaRPr>
          </a:p>
          <a:p>
            <a:pPr marL="0" indent="0">
              <a:buNone/>
            </a:pPr>
            <a:endParaRPr lang="en-US" sz="2400" u="sng" dirty="0"/>
          </a:p>
        </p:txBody>
      </p:sp>
      <p:pic>
        <p:nvPicPr>
          <p:cNvPr id="5" name="Picture 4">
            <a:extLst>
              <a:ext uri="{FF2B5EF4-FFF2-40B4-BE49-F238E27FC236}">
                <a16:creationId xmlns:a16="http://schemas.microsoft.com/office/drawing/2014/main" id="{920ACC4D-6742-F7C4-79A7-C48E205590B3}"/>
              </a:ext>
            </a:extLst>
          </p:cNvPr>
          <p:cNvPicPr>
            <a:picLocks noChangeAspect="1"/>
          </p:cNvPicPr>
          <p:nvPr/>
        </p:nvPicPr>
        <p:blipFill>
          <a:blip r:embed="rId2"/>
          <a:stretch>
            <a:fillRect/>
          </a:stretch>
        </p:blipFill>
        <p:spPr>
          <a:xfrm>
            <a:off x="4712677" y="2349305"/>
            <a:ext cx="7200314" cy="4051495"/>
          </a:xfrm>
          <a:prstGeom prst="rect">
            <a:avLst/>
          </a:prstGeom>
        </p:spPr>
      </p:pic>
    </p:spTree>
    <p:extLst>
      <p:ext uri="{BB962C8B-B14F-4D97-AF65-F5344CB8AC3E}">
        <p14:creationId xmlns:p14="http://schemas.microsoft.com/office/powerpoint/2010/main" val="28117012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F14E3B-B1E2-926C-78F4-CD3CE550AB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25B892-F816-FB31-0E62-EDAE2B88499E}"/>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Explanation  </a:t>
            </a:r>
          </a:p>
        </p:txBody>
      </p:sp>
      <p:sp>
        <p:nvSpPr>
          <p:cNvPr id="3" name="Content Placeholder 2">
            <a:extLst>
              <a:ext uri="{FF2B5EF4-FFF2-40B4-BE49-F238E27FC236}">
                <a16:creationId xmlns:a16="http://schemas.microsoft.com/office/drawing/2014/main" id="{87E4D723-5CDF-0CD7-EDBA-EEBA7A3B30C7}"/>
              </a:ext>
            </a:extLst>
          </p:cNvPr>
          <p:cNvSpPr>
            <a:spLocks noGrp="1"/>
          </p:cNvSpPr>
          <p:nvPr>
            <p:ph idx="1"/>
          </p:nvPr>
        </p:nvSpPr>
        <p:spPr>
          <a:xfrm>
            <a:off x="281353" y="1690689"/>
            <a:ext cx="11910645" cy="4961902"/>
          </a:xfrm>
        </p:spPr>
        <p:txBody>
          <a:bodyPr rtlCol="0">
            <a:noAutofit/>
          </a:bodyPr>
          <a:lstStyle/>
          <a:p>
            <a:pPr marL="0" indent="0" algn="just">
              <a:lnSpc>
                <a:spcPct val="150000"/>
              </a:lnSpc>
              <a:buNone/>
            </a:pPr>
            <a:r>
              <a:rPr lang="en-US" sz="3600" dirty="0">
                <a:latin typeface="Times New Roman" panose="02020603050405020304" pitchFamily="18" charset="0"/>
                <a:cs typeface="Times New Roman" panose="02020603050405020304" pitchFamily="18" charset="0"/>
              </a:rPr>
              <a:t>Multimodal biometric system </a:t>
            </a:r>
            <a:r>
              <a:rPr lang="en-US" sz="3600" dirty="0">
                <a:solidFill>
                  <a:srgbClr val="FF0000"/>
                </a:solidFill>
                <a:latin typeface="Times New Roman" panose="02020603050405020304" pitchFamily="18" charset="0"/>
                <a:cs typeface="Times New Roman" panose="02020603050405020304" pitchFamily="18" charset="0"/>
              </a:rPr>
              <a:t>can operate in serial mode or parallel mode.</a:t>
            </a:r>
            <a:r>
              <a:rPr lang="en-US" sz="3600" dirty="0">
                <a:latin typeface="Times New Roman" panose="02020603050405020304" pitchFamily="18" charset="0"/>
                <a:cs typeface="Times New Roman" panose="02020603050405020304" pitchFamily="18" charset="0"/>
              </a:rPr>
              <a:t> In </a:t>
            </a:r>
            <a:r>
              <a:rPr lang="en-US" sz="3600" dirty="0">
                <a:solidFill>
                  <a:srgbClr val="FF0000"/>
                </a:solidFill>
                <a:latin typeface="Times New Roman" panose="02020603050405020304" pitchFamily="18" charset="0"/>
                <a:cs typeface="Times New Roman" panose="02020603050405020304" pitchFamily="18" charset="0"/>
              </a:rPr>
              <a:t>serial mode </a:t>
            </a:r>
            <a:r>
              <a:rPr lang="en-US" sz="3600" dirty="0">
                <a:latin typeface="Times New Roman" panose="02020603050405020304" pitchFamily="18" charset="0"/>
                <a:cs typeface="Times New Roman" panose="02020603050405020304" pitchFamily="18" charset="0"/>
              </a:rPr>
              <a:t>of operation, the system processes one biometric modality at a time. Each modality's output helps refine or limit the pool of potential identities before moving to the next modality. This can reduce the overall recognition time.</a:t>
            </a:r>
          </a:p>
        </p:txBody>
      </p:sp>
    </p:spTree>
    <p:extLst>
      <p:ext uri="{BB962C8B-B14F-4D97-AF65-F5344CB8AC3E}">
        <p14:creationId xmlns:p14="http://schemas.microsoft.com/office/powerpoint/2010/main" val="22578744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900527-375D-3015-F674-C19BF3D1F80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415631B-79CD-74FF-EA6C-D07E75E6B8A2}"/>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a:t>
            </a:r>
          </a:p>
        </p:txBody>
      </p:sp>
      <p:sp>
        <p:nvSpPr>
          <p:cNvPr id="3" name="Content Placeholder 2">
            <a:extLst>
              <a:ext uri="{FF2B5EF4-FFF2-40B4-BE49-F238E27FC236}">
                <a16:creationId xmlns:a16="http://schemas.microsoft.com/office/drawing/2014/main" id="{C9104E73-C102-8A26-F1BC-9EA56686254A}"/>
              </a:ext>
            </a:extLst>
          </p:cNvPr>
          <p:cNvSpPr>
            <a:spLocks noGrp="1"/>
          </p:cNvSpPr>
          <p:nvPr>
            <p:ph idx="1"/>
          </p:nvPr>
        </p:nvSpPr>
        <p:spPr>
          <a:xfrm>
            <a:off x="281353" y="1690689"/>
            <a:ext cx="11910645" cy="4961902"/>
          </a:xfrm>
        </p:spPr>
        <p:txBody>
          <a:bodyPr rtlCol="0">
            <a:noAutofit/>
          </a:bodyPr>
          <a:lstStyle/>
          <a:p>
            <a:pPr marL="0" indent="0">
              <a:lnSpc>
                <a:spcPct val="150000"/>
              </a:lnSpc>
              <a:buNone/>
            </a:pPr>
            <a:r>
              <a:rPr lang="en-US" sz="3600" dirty="0">
                <a:latin typeface="Times New Roman" panose="02020603050405020304" pitchFamily="18" charset="0"/>
                <a:cs typeface="Times New Roman" panose="02020603050405020304" pitchFamily="18" charset="0"/>
              </a:rPr>
              <a:t>In </a:t>
            </a:r>
            <a:r>
              <a:rPr lang="en-US" sz="3600" b="1" dirty="0">
                <a:solidFill>
                  <a:srgbClr val="FF0000"/>
                </a:solidFill>
                <a:latin typeface="Times New Roman" panose="02020603050405020304" pitchFamily="18" charset="0"/>
                <a:cs typeface="Times New Roman" panose="02020603050405020304" pitchFamily="18" charset="0"/>
              </a:rPr>
              <a:t>parallel mode</a:t>
            </a:r>
            <a:r>
              <a:rPr lang="en-US" sz="3600" dirty="0">
                <a:solidFill>
                  <a:srgbClr val="FF0000"/>
                </a:solidFill>
                <a:latin typeface="Times New Roman" panose="02020603050405020304" pitchFamily="18" charset="0"/>
                <a:cs typeface="Times New Roman" panose="02020603050405020304" pitchFamily="18" charset="0"/>
              </a:rPr>
              <a:t>, </a:t>
            </a:r>
            <a:r>
              <a:rPr lang="en-US" sz="3600" dirty="0">
                <a:latin typeface="Times New Roman" panose="02020603050405020304" pitchFamily="18" charset="0"/>
                <a:cs typeface="Times New Roman" panose="02020603050405020304" pitchFamily="18" charset="0"/>
              </a:rPr>
              <a:t>all selected biometric modalities are captured and processed simultaneously. This method increases the chances of accurate identification since it analyzes multiple data points at once, though it can require more computational resources. In parallel mode of operation, information from different modalities is used simultaneously. </a:t>
            </a:r>
          </a:p>
        </p:txBody>
      </p:sp>
    </p:spTree>
    <p:extLst>
      <p:ext uri="{BB962C8B-B14F-4D97-AF65-F5344CB8AC3E}">
        <p14:creationId xmlns:p14="http://schemas.microsoft.com/office/powerpoint/2010/main" val="34579116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72C5F2-41A7-A489-93BA-3D24FAB9FC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BC1D4D6-14FD-94BA-EDBB-83A9FF533176}"/>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a:t>
            </a:r>
          </a:p>
        </p:txBody>
      </p:sp>
      <p:sp>
        <p:nvSpPr>
          <p:cNvPr id="3" name="Content Placeholder 2">
            <a:extLst>
              <a:ext uri="{FF2B5EF4-FFF2-40B4-BE49-F238E27FC236}">
                <a16:creationId xmlns:a16="http://schemas.microsoft.com/office/drawing/2014/main" id="{EE68E466-C5EE-C784-09CA-64A77BD13FB9}"/>
              </a:ext>
            </a:extLst>
          </p:cNvPr>
          <p:cNvSpPr>
            <a:spLocks noGrp="1"/>
          </p:cNvSpPr>
          <p:nvPr>
            <p:ph idx="1"/>
          </p:nvPr>
        </p:nvSpPr>
        <p:spPr>
          <a:xfrm>
            <a:off x="1237958" y="1378634"/>
            <a:ext cx="10311618" cy="5273957"/>
          </a:xfrm>
        </p:spPr>
        <p:txBody>
          <a:bodyPr rtlCol="0">
            <a:noAutofit/>
          </a:bodyPr>
          <a:lstStyle/>
          <a:p>
            <a:pPr marL="0" indent="0" algn="just">
              <a:lnSpc>
                <a:spcPct val="150000"/>
              </a:lnSpc>
              <a:buNone/>
            </a:pPr>
            <a:endParaRPr lang="en-US" sz="3600" dirty="0">
              <a:latin typeface="Times New Roman" panose="02020603050405020304" pitchFamily="18" charset="0"/>
              <a:cs typeface="Times New Roman" panose="02020603050405020304" pitchFamily="18" charset="0"/>
            </a:endParaRPr>
          </a:p>
          <a:p>
            <a:pPr marL="0" indent="0" algn="just">
              <a:lnSpc>
                <a:spcPct val="150000"/>
              </a:lnSpc>
              <a:buNone/>
            </a:pPr>
            <a:r>
              <a:rPr lang="en-US" sz="3600" dirty="0">
                <a:latin typeface="Times New Roman" panose="02020603050405020304" pitchFamily="18" charset="0"/>
                <a:cs typeface="Times New Roman" panose="02020603050405020304" pitchFamily="18" charset="0"/>
              </a:rPr>
              <a:t>In case of multimodal biometric system decision can be made at various levels of fusion like Feature level fusion, Matching score level fusion and Decision level fusion.</a:t>
            </a:r>
          </a:p>
        </p:txBody>
      </p:sp>
    </p:spTree>
    <p:extLst>
      <p:ext uri="{BB962C8B-B14F-4D97-AF65-F5344CB8AC3E}">
        <p14:creationId xmlns:p14="http://schemas.microsoft.com/office/powerpoint/2010/main" val="25836694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8B5731-638F-2E64-0DE0-A8FF20387C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698820-1FD5-E4E7-4704-BC3A31B7C5EC}"/>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note </a:t>
            </a:r>
          </a:p>
        </p:txBody>
      </p:sp>
      <p:sp>
        <p:nvSpPr>
          <p:cNvPr id="3" name="Content Placeholder 2">
            <a:extLst>
              <a:ext uri="{FF2B5EF4-FFF2-40B4-BE49-F238E27FC236}">
                <a16:creationId xmlns:a16="http://schemas.microsoft.com/office/drawing/2014/main" id="{09C88318-E2DF-7AA5-D615-CBD013DC6362}"/>
              </a:ext>
            </a:extLst>
          </p:cNvPr>
          <p:cNvSpPr>
            <a:spLocks noGrp="1"/>
          </p:cNvSpPr>
          <p:nvPr>
            <p:ph idx="1"/>
          </p:nvPr>
        </p:nvSpPr>
        <p:spPr>
          <a:xfrm>
            <a:off x="281353" y="1690689"/>
            <a:ext cx="11910645" cy="4961902"/>
          </a:xfrm>
        </p:spPr>
        <p:txBody>
          <a:bodyPr rtlCol="0">
            <a:noAutofit/>
          </a:bodyPr>
          <a:lstStyle/>
          <a:p>
            <a:pPr marL="0" indent="0" algn="just">
              <a:lnSpc>
                <a:spcPct val="150000"/>
              </a:lnSpc>
              <a:buNone/>
            </a:pPr>
            <a:r>
              <a:rPr lang="en-US" sz="3600" dirty="0">
                <a:latin typeface="Times New Roman" panose="02020603050405020304" pitchFamily="18" charset="0"/>
                <a:cs typeface="Times New Roman" panose="02020603050405020304" pitchFamily="18" charset="0"/>
              </a:rPr>
              <a:t>Choosing between serial and parallel modes depends on the specific needs of the application. </a:t>
            </a:r>
            <a:r>
              <a:rPr lang="en-US" sz="3600" b="1" dirty="0">
                <a:latin typeface="Times New Roman" panose="02020603050405020304" pitchFamily="18" charset="0"/>
                <a:cs typeface="Times New Roman" panose="02020603050405020304" pitchFamily="18" charset="0"/>
              </a:rPr>
              <a:t>Serial mode</a:t>
            </a:r>
            <a:r>
              <a:rPr lang="en-US" sz="3600" dirty="0">
                <a:latin typeface="Times New Roman" panose="02020603050405020304" pitchFamily="18" charset="0"/>
                <a:cs typeface="Times New Roman" panose="02020603050405020304" pitchFamily="18" charset="0"/>
              </a:rPr>
              <a:t> is ideal for </a:t>
            </a:r>
            <a:r>
              <a:rPr lang="en-US" sz="3600" dirty="0">
                <a:solidFill>
                  <a:srgbClr val="FF0000"/>
                </a:solidFill>
                <a:latin typeface="Times New Roman" panose="02020603050405020304" pitchFamily="18" charset="0"/>
                <a:cs typeface="Times New Roman" panose="02020603050405020304" pitchFamily="18" charset="0"/>
              </a:rPr>
              <a:t>systems prioritizing resource efficiency and lower processing costs</a:t>
            </a:r>
            <a:r>
              <a:rPr lang="en-US" sz="3600" dirty="0">
                <a:latin typeface="Times New Roman" panose="02020603050405020304" pitchFamily="18" charset="0"/>
                <a:cs typeface="Times New Roman" panose="02020603050405020304" pitchFamily="18" charset="0"/>
              </a:rPr>
              <a:t>, while </a:t>
            </a:r>
            <a:r>
              <a:rPr lang="en-US" sz="3600" b="1" dirty="0">
                <a:latin typeface="Times New Roman" panose="02020603050405020304" pitchFamily="18" charset="0"/>
                <a:cs typeface="Times New Roman" panose="02020603050405020304" pitchFamily="18" charset="0"/>
              </a:rPr>
              <a:t>parallel mode</a:t>
            </a:r>
            <a:r>
              <a:rPr lang="en-US" sz="3600" dirty="0">
                <a:latin typeface="Times New Roman" panose="02020603050405020304" pitchFamily="18" charset="0"/>
                <a:cs typeface="Times New Roman" panose="02020603050405020304" pitchFamily="18" charset="0"/>
              </a:rPr>
              <a:t> </a:t>
            </a:r>
            <a:r>
              <a:rPr lang="en-US" sz="3600" dirty="0">
                <a:solidFill>
                  <a:srgbClr val="FF0000"/>
                </a:solidFill>
                <a:latin typeface="Times New Roman" panose="02020603050405020304" pitchFamily="18" charset="0"/>
                <a:cs typeface="Times New Roman" panose="02020603050405020304" pitchFamily="18" charset="0"/>
              </a:rPr>
              <a:t>suits environments where high accuracy and speed are essential</a:t>
            </a:r>
            <a:r>
              <a:rPr lang="en-US" sz="3600" dirty="0">
                <a:latin typeface="Times New Roman" panose="02020603050405020304" pitchFamily="18" charset="0"/>
                <a:cs typeface="Times New Roman" panose="02020603050405020304" pitchFamily="18" charset="0"/>
              </a:rPr>
              <a:t>, even with higher operational costs.</a:t>
            </a:r>
          </a:p>
        </p:txBody>
      </p:sp>
    </p:spTree>
    <p:extLst>
      <p:ext uri="{BB962C8B-B14F-4D97-AF65-F5344CB8AC3E}">
        <p14:creationId xmlns:p14="http://schemas.microsoft.com/office/powerpoint/2010/main" val="31422725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4E00C8-5168-89C4-71CD-83242FC9F2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B7D04C8-FF69-97BD-92EA-3C21866F4E03}"/>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advantages  </a:t>
            </a:r>
            <a:endParaRPr lang="en-US" sz="3600" dirty="0">
              <a:solidFill>
                <a:srgbClr val="FFFF00"/>
              </a:solidFill>
            </a:endParaRPr>
          </a:p>
        </p:txBody>
      </p:sp>
      <p:sp>
        <p:nvSpPr>
          <p:cNvPr id="3" name="Content Placeholder 2">
            <a:extLst>
              <a:ext uri="{FF2B5EF4-FFF2-40B4-BE49-F238E27FC236}">
                <a16:creationId xmlns:a16="http://schemas.microsoft.com/office/drawing/2014/main" id="{710A0560-D67C-8386-8833-850B3B56B34E}"/>
              </a:ext>
            </a:extLst>
          </p:cNvPr>
          <p:cNvSpPr>
            <a:spLocks noGrp="1"/>
          </p:cNvSpPr>
          <p:nvPr>
            <p:ph idx="1"/>
          </p:nvPr>
        </p:nvSpPr>
        <p:spPr>
          <a:xfrm>
            <a:off x="562708" y="1690689"/>
            <a:ext cx="11071274" cy="4961902"/>
          </a:xfrm>
        </p:spPr>
        <p:txBody>
          <a:bodyPr rtlCol="0">
            <a:noAutofit/>
          </a:bodyPr>
          <a:lstStyle/>
          <a:p>
            <a:pPr algn="just">
              <a:lnSpc>
                <a:spcPct val="107000"/>
              </a:lnSpc>
              <a:spcAft>
                <a:spcPts val="800"/>
              </a:spcAft>
              <a:buFont typeface="Arial" panose="020B0604020202020204" pitchFamily="34" charset="0"/>
              <a:buChar char="•"/>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Improved Accuracy</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Combining multiple data sources increases the probability of correct identification and reduces false acceptance and rejection rates.</a:t>
            </a:r>
          </a:p>
          <a:p>
            <a:pPr algn="just">
              <a:lnSpc>
                <a:spcPct val="107000"/>
              </a:lnSpc>
              <a:spcAft>
                <a:spcPts val="800"/>
              </a:spcAft>
              <a:buFont typeface="Arial" panose="020B0604020202020204" pitchFamily="34" charset="0"/>
              <a:buChar char="•"/>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Enhanced Security: </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Multimodal systems are more resilient against spoofing and fraudulent access since replicating multiple biometric traits is more challenging.</a:t>
            </a:r>
          </a:p>
        </p:txBody>
      </p:sp>
    </p:spTree>
    <p:extLst>
      <p:ext uri="{BB962C8B-B14F-4D97-AF65-F5344CB8AC3E}">
        <p14:creationId xmlns:p14="http://schemas.microsoft.com/office/powerpoint/2010/main" val="36886384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58C20F-3292-02D0-3087-735514ABE80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5CBFEEE-FC03-2F29-C511-6D3E4C3F0DF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a:t>
            </a:r>
            <a:endParaRPr lang="en-US" sz="3600" dirty="0">
              <a:solidFill>
                <a:srgbClr val="FFFF00"/>
              </a:solidFill>
            </a:endParaRPr>
          </a:p>
        </p:txBody>
      </p:sp>
      <p:sp>
        <p:nvSpPr>
          <p:cNvPr id="3" name="Content Placeholder 2">
            <a:extLst>
              <a:ext uri="{FF2B5EF4-FFF2-40B4-BE49-F238E27FC236}">
                <a16:creationId xmlns:a16="http://schemas.microsoft.com/office/drawing/2014/main" id="{23D75483-A090-24D3-93CC-53A5D759C97C}"/>
              </a:ext>
            </a:extLst>
          </p:cNvPr>
          <p:cNvSpPr>
            <a:spLocks noGrp="1"/>
          </p:cNvSpPr>
          <p:nvPr>
            <p:ph idx="1"/>
          </p:nvPr>
        </p:nvSpPr>
        <p:spPr>
          <a:xfrm>
            <a:off x="562708" y="1690689"/>
            <a:ext cx="11071274" cy="4961902"/>
          </a:xfrm>
        </p:spPr>
        <p:txBody>
          <a:bodyPr rtlCol="0">
            <a:noAutofit/>
          </a:bodyPr>
          <a:lstStyle/>
          <a:p>
            <a:pPr marL="342900" lvl="0" indent="-342900" algn="just">
              <a:lnSpc>
                <a:spcPct val="100000"/>
              </a:lnSpc>
              <a:spcAft>
                <a:spcPts val="800"/>
              </a:spcAft>
              <a:buSzPts val="1000"/>
              <a:buFont typeface="Symbol" panose="05050102010706020507" pitchFamily="18" charset="2"/>
              <a:buChar char=""/>
              <a:tabLst>
                <a:tab pos="457200" algn="l"/>
              </a:tabLst>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Adaptability to Different Environments</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Multimodal biometrics can adapt to various environmental conditions. For instance, if face recognition is less reliable in poor lighting, the system can prioritize fingerprint or voice recognition.</a:t>
            </a:r>
          </a:p>
          <a:p>
            <a:pPr marL="342900" lvl="0" indent="-342900" algn="just">
              <a:lnSpc>
                <a:spcPct val="100000"/>
              </a:lnSpc>
              <a:spcAft>
                <a:spcPts val="800"/>
              </a:spcAft>
              <a:buSzPts val="1000"/>
              <a:buFont typeface="Symbol" panose="05050102010706020507" pitchFamily="18" charset="2"/>
              <a:buChar char=""/>
              <a:tabLst>
                <a:tab pos="457200" algn="l"/>
              </a:tabLst>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Improved User Experience</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Users have multiple ways to authenticate themselves. If one biometric modality fails (e.g., due to a bandaged finger or noisy background affecting voice), other modalities can still confirm identity, allowing for smoother interactions.</a:t>
            </a:r>
          </a:p>
        </p:txBody>
      </p:sp>
    </p:spTree>
    <p:extLst>
      <p:ext uri="{BB962C8B-B14F-4D97-AF65-F5344CB8AC3E}">
        <p14:creationId xmlns:p14="http://schemas.microsoft.com/office/powerpoint/2010/main" val="1063805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F61CBA-0523-166D-E6BE-892E182A5F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359A91-A60A-160B-32B5-F39B2A8A9BAE}"/>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a:t>
            </a:r>
            <a:endParaRPr lang="en-US" sz="3600" dirty="0">
              <a:solidFill>
                <a:srgbClr val="FFFF00"/>
              </a:solidFill>
            </a:endParaRPr>
          </a:p>
        </p:txBody>
      </p:sp>
      <p:sp>
        <p:nvSpPr>
          <p:cNvPr id="3" name="Content Placeholder 2">
            <a:extLst>
              <a:ext uri="{FF2B5EF4-FFF2-40B4-BE49-F238E27FC236}">
                <a16:creationId xmlns:a16="http://schemas.microsoft.com/office/drawing/2014/main" id="{1A52F27C-A5A6-CB58-62DC-8AC836D01C6A}"/>
              </a:ext>
            </a:extLst>
          </p:cNvPr>
          <p:cNvSpPr>
            <a:spLocks noGrp="1"/>
          </p:cNvSpPr>
          <p:nvPr>
            <p:ph idx="1"/>
          </p:nvPr>
        </p:nvSpPr>
        <p:spPr>
          <a:xfrm>
            <a:off x="225083" y="1690689"/>
            <a:ext cx="11408899" cy="4961902"/>
          </a:xfrm>
        </p:spPr>
        <p:txBody>
          <a:bodyPr rtlCol="0">
            <a:noAutofit/>
          </a:bodyPr>
          <a:lstStyle/>
          <a:p>
            <a:pPr marL="342900" lvl="0" indent="-342900" algn="just">
              <a:lnSpc>
                <a:spcPct val="100000"/>
              </a:lnSpc>
              <a:spcAft>
                <a:spcPts val="800"/>
              </a:spcAft>
              <a:buSzPts val="1000"/>
              <a:buFont typeface="Symbol" panose="05050102010706020507" pitchFamily="18" charset="2"/>
              <a:buChar char=""/>
              <a:tabLst>
                <a:tab pos="457200" algn="l"/>
              </a:tabLst>
            </a:pPr>
            <a:r>
              <a:rPr lang="en-KE" sz="3600" b="1" kern="100" dirty="0">
                <a:effectLst/>
                <a:latin typeface="Calibri" panose="020F0502020204030204" pitchFamily="34" charset="0"/>
                <a:ea typeface="Calibri" panose="020F0502020204030204" pitchFamily="34" charset="0"/>
                <a:cs typeface="Times New Roman" panose="02020603050405020304" pitchFamily="18" charset="0"/>
              </a:rPr>
              <a:t>Enhanced Verification for Sensitive Applications</a:t>
            </a:r>
            <a:r>
              <a:rPr lang="en-KE" sz="3600" kern="100" dirty="0">
                <a:effectLst/>
                <a:latin typeface="Calibri" panose="020F0502020204030204" pitchFamily="34" charset="0"/>
                <a:ea typeface="Calibri" panose="020F0502020204030204" pitchFamily="34" charset="0"/>
                <a:cs typeface="Times New Roman" panose="02020603050405020304" pitchFamily="18" charset="0"/>
              </a:rPr>
              <a:t>: In high-security environments (e.g., government facilities, banking, or military applications), the layered approach of multimodal biometrics meets stricter security requirements.</a:t>
            </a:r>
          </a:p>
          <a:p>
            <a:pPr marL="342900" lvl="0" indent="-342900" algn="just">
              <a:lnSpc>
                <a:spcPct val="100000"/>
              </a:lnSpc>
              <a:spcAft>
                <a:spcPts val="800"/>
              </a:spcAft>
              <a:buSzPts val="1000"/>
              <a:buFont typeface="Symbol" panose="05050102010706020507" pitchFamily="18" charset="2"/>
              <a:buChar char=""/>
              <a:tabLst>
                <a:tab pos="457200" algn="l"/>
              </a:tabLst>
            </a:pPr>
            <a:r>
              <a:rPr lang="en-KE" sz="3600" b="1" kern="100" dirty="0">
                <a:effectLst/>
                <a:latin typeface="Calibri" panose="020F0502020204030204" pitchFamily="34" charset="0"/>
                <a:ea typeface="Calibri" panose="020F0502020204030204" pitchFamily="34" charset="0"/>
                <a:cs typeface="Times New Roman" panose="02020603050405020304" pitchFamily="18" charset="0"/>
              </a:rPr>
              <a:t>Supports Multiple Authentication Scenarios</a:t>
            </a:r>
            <a:r>
              <a:rPr lang="en-KE" sz="3600" kern="100" dirty="0">
                <a:effectLst/>
                <a:latin typeface="Calibri" panose="020F0502020204030204" pitchFamily="34" charset="0"/>
                <a:ea typeface="Calibri" panose="020F0502020204030204" pitchFamily="34" charset="0"/>
                <a:cs typeface="Times New Roman" panose="02020603050405020304" pitchFamily="18" charset="0"/>
              </a:rPr>
              <a:t>: Multimodal systems can tailor the modalities required based on the risk level. </a:t>
            </a:r>
          </a:p>
        </p:txBody>
      </p:sp>
    </p:spTree>
    <p:extLst>
      <p:ext uri="{BB962C8B-B14F-4D97-AF65-F5344CB8AC3E}">
        <p14:creationId xmlns:p14="http://schemas.microsoft.com/office/powerpoint/2010/main" val="34691745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5FE650-E42E-6986-5172-543F44EDEF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9B42C9-CEE7-6E08-BF08-74D9F687AB04}"/>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disadvantages  </a:t>
            </a:r>
            <a:endParaRPr lang="en-US" sz="3600" dirty="0">
              <a:solidFill>
                <a:srgbClr val="FFFF00"/>
              </a:solidFill>
            </a:endParaRPr>
          </a:p>
        </p:txBody>
      </p:sp>
      <p:sp>
        <p:nvSpPr>
          <p:cNvPr id="3" name="Content Placeholder 2">
            <a:extLst>
              <a:ext uri="{FF2B5EF4-FFF2-40B4-BE49-F238E27FC236}">
                <a16:creationId xmlns:a16="http://schemas.microsoft.com/office/drawing/2014/main" id="{1061609F-AB85-7D9B-717F-831CCA46CDCA}"/>
              </a:ext>
            </a:extLst>
          </p:cNvPr>
          <p:cNvSpPr>
            <a:spLocks noGrp="1"/>
          </p:cNvSpPr>
          <p:nvPr>
            <p:ph idx="1"/>
          </p:nvPr>
        </p:nvSpPr>
        <p:spPr>
          <a:xfrm>
            <a:off x="253218" y="1690689"/>
            <a:ext cx="11380764" cy="4961902"/>
          </a:xfrm>
        </p:spPr>
        <p:txBody>
          <a:bodyPr rtlCol="0">
            <a:noAutofit/>
          </a:bodyPr>
          <a:lstStyle/>
          <a:p>
            <a:pPr lvl="0" algn="just">
              <a:lnSpc>
                <a:spcPct val="107000"/>
              </a:lnSpc>
              <a:spcAft>
                <a:spcPts val="800"/>
              </a:spcAft>
              <a:buSzPts val="1000"/>
              <a:buFont typeface="Arial" panose="020B0604020202020204" pitchFamily="34" charset="0"/>
              <a:buChar char="•"/>
              <a:tabLst>
                <a:tab pos="457200" algn="l"/>
              </a:tabLst>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High Implementation Costs</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Multimodal systems require additional hardware and software to capture, process, and integrate data from multiple biometric sources. This makes the setup and maintenance more expensive than single-modal systems.</a:t>
            </a:r>
          </a:p>
          <a:p>
            <a:pPr lvl="0" algn="just">
              <a:lnSpc>
                <a:spcPct val="107000"/>
              </a:lnSpc>
              <a:spcAft>
                <a:spcPts val="800"/>
              </a:spcAft>
              <a:buSzPts val="1000"/>
              <a:buFont typeface="Arial" panose="020B0604020202020204" pitchFamily="34" charset="0"/>
              <a:buChar char="•"/>
              <a:tabLst>
                <a:tab pos="457200" algn="l"/>
              </a:tabLst>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Complex System Architecture</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Integrating multiple biometrics requires advanced data fusion algorithms, making system design, configuration, and troubleshooting more complex.</a:t>
            </a:r>
          </a:p>
          <a:p>
            <a:pPr marL="342900" lvl="0" indent="-342900" algn="just">
              <a:lnSpc>
                <a:spcPct val="107000"/>
              </a:lnSpc>
              <a:spcAft>
                <a:spcPts val="800"/>
              </a:spcAft>
              <a:buSzPts val="1000"/>
              <a:buFont typeface="Symbol" panose="05050102010706020507" pitchFamily="18" charset="2"/>
              <a:buChar char=""/>
              <a:tabLst>
                <a:tab pos="457200" algn="l"/>
              </a:tabLst>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41436409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59F0AD-E306-90C2-BCB5-42978F33CC6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D0813DB-26FA-A5BC-25DB-CF4361D9B11E}"/>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  </a:t>
            </a:r>
            <a:endParaRPr lang="en-US" sz="3600" dirty="0">
              <a:solidFill>
                <a:srgbClr val="FFFF00"/>
              </a:solidFill>
            </a:endParaRPr>
          </a:p>
        </p:txBody>
      </p:sp>
      <p:sp>
        <p:nvSpPr>
          <p:cNvPr id="3" name="Content Placeholder 2">
            <a:extLst>
              <a:ext uri="{FF2B5EF4-FFF2-40B4-BE49-F238E27FC236}">
                <a16:creationId xmlns:a16="http://schemas.microsoft.com/office/drawing/2014/main" id="{C4BBE18F-BB0D-BB11-D31E-413246FBAFC9}"/>
              </a:ext>
            </a:extLst>
          </p:cNvPr>
          <p:cNvSpPr>
            <a:spLocks noGrp="1"/>
          </p:cNvSpPr>
          <p:nvPr>
            <p:ph idx="1"/>
          </p:nvPr>
        </p:nvSpPr>
        <p:spPr>
          <a:xfrm>
            <a:off x="562708" y="1690689"/>
            <a:ext cx="11071274" cy="4961902"/>
          </a:xfrm>
        </p:spPr>
        <p:txBody>
          <a:bodyPr rtlCol="0">
            <a:normAutofit fontScale="97500"/>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KE" sz="3300" b="1" kern="100" dirty="0">
                <a:effectLst/>
                <a:latin typeface="Times New Roman" panose="02020603050405020304" pitchFamily="18" charset="0"/>
                <a:ea typeface="Calibri" panose="020F0502020204030204" pitchFamily="34" charset="0"/>
                <a:cs typeface="Times New Roman" panose="02020603050405020304" pitchFamily="18" charset="0"/>
              </a:rPr>
              <a:t>Greater Processing Power Needed</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 Multimodal systems need significant processing resources to handle multiple biometric data streams and algorithms in real time, especially in high-traffic environments.</a:t>
            </a:r>
          </a:p>
          <a:p>
            <a:pPr marL="342900" lvl="0" indent="-342900" algn="just">
              <a:lnSpc>
                <a:spcPct val="107000"/>
              </a:lnSpc>
              <a:spcAft>
                <a:spcPts val="800"/>
              </a:spcAft>
              <a:buSzPts val="1000"/>
              <a:buFont typeface="Symbol" panose="05050102010706020507" pitchFamily="18" charset="2"/>
              <a:buChar char=""/>
              <a:tabLst>
                <a:tab pos="457200" algn="l"/>
              </a:tabLst>
            </a:pPr>
            <a:r>
              <a:rPr lang="en-KE" sz="3300" b="1" kern="100" dirty="0">
                <a:effectLst/>
                <a:latin typeface="Times New Roman" panose="02020603050405020304" pitchFamily="18" charset="0"/>
                <a:ea typeface="Calibri" panose="020F0502020204030204" pitchFamily="34" charset="0"/>
                <a:cs typeface="Times New Roman" panose="02020603050405020304" pitchFamily="18" charset="0"/>
              </a:rPr>
              <a:t>Increased Storage Demand</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 Since multiple biometric templates (e.g., voice, fingerprint, and face data) need to be stored for each user, the system requires substantial storage capacity, which can be costly.</a:t>
            </a:r>
          </a:p>
          <a:p>
            <a:pPr>
              <a:lnSpc>
                <a:spcPct val="107000"/>
              </a:lnSpc>
              <a:spcAft>
                <a:spcPts val="800"/>
              </a:spcAft>
            </a:pP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148556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7FB2B-312A-027C-4AD4-3BC79EC697A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4184B61-102D-566A-EE68-5F16AC477749}"/>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   </a:t>
            </a:r>
            <a:endParaRPr lang="en-US" sz="3600" dirty="0">
              <a:solidFill>
                <a:srgbClr val="FFFF00"/>
              </a:solidFill>
            </a:endParaRPr>
          </a:p>
        </p:txBody>
      </p:sp>
      <p:sp>
        <p:nvSpPr>
          <p:cNvPr id="3" name="Content Placeholder 2">
            <a:extLst>
              <a:ext uri="{FF2B5EF4-FFF2-40B4-BE49-F238E27FC236}">
                <a16:creationId xmlns:a16="http://schemas.microsoft.com/office/drawing/2014/main" id="{D2AB3CAC-DE7A-5992-27D9-66A3017BE2FF}"/>
              </a:ext>
            </a:extLst>
          </p:cNvPr>
          <p:cNvSpPr>
            <a:spLocks noGrp="1"/>
          </p:cNvSpPr>
          <p:nvPr>
            <p:ph idx="1"/>
          </p:nvPr>
        </p:nvSpPr>
        <p:spPr>
          <a:xfrm>
            <a:off x="351692" y="1690689"/>
            <a:ext cx="11282290" cy="4961902"/>
          </a:xfrm>
        </p:spPr>
        <p:txBody>
          <a:bodyPr rtlCol="0">
            <a:normAutofit fontScale="90000"/>
          </a:bodyPr>
          <a:lstStyle/>
          <a:p>
            <a:pPr lvl="0" algn="just">
              <a:lnSpc>
                <a:spcPct val="150000"/>
              </a:lnSpc>
              <a:spcAft>
                <a:spcPts val="800"/>
              </a:spcAft>
              <a:buSzPts val="1000"/>
              <a:buFont typeface="Arial" panose="020B0604020202020204" pitchFamily="34" charset="0"/>
              <a:buChar char="•"/>
              <a:tabLst>
                <a:tab pos="457200" algn="l"/>
              </a:tabLst>
            </a:pPr>
            <a:r>
              <a:rPr lang="en-KE" sz="3300" b="1" kern="100" dirty="0">
                <a:effectLst/>
                <a:latin typeface="Times New Roman" panose="02020603050405020304" pitchFamily="18" charset="0"/>
                <a:ea typeface="Calibri" panose="020F0502020204030204" pitchFamily="34" charset="0"/>
                <a:cs typeface="Times New Roman" panose="02020603050405020304" pitchFamily="18" charset="0"/>
              </a:rPr>
              <a:t>Complexity in Data Fusion</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 Combining biometric data from different sources can lead to higher error rates if the data fusion isn’t well-optimized, especially if one modality produces inaccurate results.</a:t>
            </a:r>
          </a:p>
          <a:p>
            <a:pPr lvl="0" algn="just">
              <a:lnSpc>
                <a:spcPct val="150000"/>
              </a:lnSpc>
              <a:spcAft>
                <a:spcPts val="800"/>
              </a:spcAft>
              <a:buSzPts val="1000"/>
              <a:buFont typeface="Arial" panose="020B0604020202020204" pitchFamily="34" charset="0"/>
              <a:buChar char="•"/>
              <a:tabLst>
                <a:tab pos="457200" algn="l"/>
              </a:tabLst>
            </a:pPr>
            <a:r>
              <a:rPr lang="en-KE" sz="3300" b="1" kern="100" dirty="0">
                <a:effectLst/>
                <a:latin typeface="Times New Roman" panose="02020603050405020304" pitchFamily="18" charset="0"/>
                <a:ea typeface="Calibri" panose="020F0502020204030204" pitchFamily="34" charset="0"/>
                <a:cs typeface="Times New Roman" panose="02020603050405020304" pitchFamily="18" charset="0"/>
              </a:rPr>
              <a:t>Error Propagation</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 If an error occurs in one modality, it may affect the accuracy of the entire system, especially if that modality’s data heavily influences the final decision.</a:t>
            </a:r>
          </a:p>
          <a:p>
            <a:pPr>
              <a:lnSpc>
                <a:spcPct val="107000"/>
              </a:lnSpc>
              <a:spcAft>
                <a:spcPts val="800"/>
              </a:spcAft>
            </a:pP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853541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42AEA5-68E0-1706-FC48-7D6F3DDB660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D39D44-45F8-21AA-2BD4-41512EE454A3}"/>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fusion levels in multimodal biometrics </a:t>
            </a:r>
            <a:endParaRPr lang="en-US" sz="3600" dirty="0">
              <a:solidFill>
                <a:srgbClr val="FFFF00"/>
              </a:solidFill>
            </a:endParaRPr>
          </a:p>
        </p:txBody>
      </p:sp>
      <p:sp>
        <p:nvSpPr>
          <p:cNvPr id="3" name="Content Placeholder 2">
            <a:extLst>
              <a:ext uri="{FF2B5EF4-FFF2-40B4-BE49-F238E27FC236}">
                <a16:creationId xmlns:a16="http://schemas.microsoft.com/office/drawing/2014/main" id="{2EFAC145-5F02-10E1-ECF2-A9424E03D0E9}"/>
              </a:ext>
            </a:extLst>
          </p:cNvPr>
          <p:cNvSpPr>
            <a:spLocks noGrp="1"/>
          </p:cNvSpPr>
          <p:nvPr>
            <p:ph idx="1"/>
          </p:nvPr>
        </p:nvSpPr>
        <p:spPr>
          <a:xfrm>
            <a:off x="281355" y="1690689"/>
            <a:ext cx="11563642" cy="4961902"/>
          </a:xfrm>
        </p:spPr>
        <p:txBody>
          <a:bodyPr rtlCol="0">
            <a:normAutofit fontScale="97500"/>
          </a:bodyPr>
          <a:lstStyle/>
          <a:p>
            <a:pPr algn="just">
              <a:lnSpc>
                <a:spcPct val="150000"/>
              </a:lnSpc>
              <a:spcAft>
                <a:spcPts val="800"/>
              </a:spcAft>
            </a:pPr>
            <a:r>
              <a:rPr lang="en-US" sz="3600" dirty="0">
                <a:latin typeface="Times New Roman" panose="02020603050405020304" pitchFamily="18" charset="0"/>
                <a:cs typeface="Times New Roman" panose="02020603050405020304" pitchFamily="18" charset="0"/>
              </a:rPr>
              <a:t>Generally there are </a:t>
            </a:r>
            <a:r>
              <a:rPr lang="en-US" sz="3600" dirty="0">
                <a:solidFill>
                  <a:srgbClr val="FF0000"/>
                </a:solidFill>
                <a:latin typeface="Times New Roman" panose="02020603050405020304" pitchFamily="18" charset="0"/>
                <a:cs typeface="Times New Roman" panose="02020603050405020304" pitchFamily="18" charset="0"/>
              </a:rPr>
              <a:t>three fusion levels </a:t>
            </a:r>
            <a:r>
              <a:rPr lang="en-US" sz="3600" dirty="0">
                <a:latin typeface="Times New Roman" panose="02020603050405020304" pitchFamily="18" charset="0"/>
                <a:cs typeface="Times New Roman" panose="02020603050405020304" pitchFamily="18" charset="0"/>
              </a:rPr>
              <a:t>in multimodal biometrics: </a:t>
            </a:r>
            <a:r>
              <a:rPr lang="en-US" sz="3600" dirty="0">
                <a:solidFill>
                  <a:srgbClr val="FF0000"/>
                </a:solidFill>
                <a:latin typeface="Times New Roman" panose="02020603050405020304" pitchFamily="18" charset="0"/>
                <a:cs typeface="Times New Roman" panose="02020603050405020304" pitchFamily="18" charset="0"/>
              </a:rPr>
              <a:t>feature level fusion, matching score level fusion and decision level fusion </a:t>
            </a:r>
            <a:r>
              <a:rPr lang="en-US" sz="3600" dirty="0">
                <a:latin typeface="Times New Roman" panose="02020603050405020304" pitchFamily="18" charset="0"/>
                <a:cs typeface="Times New Roman" panose="02020603050405020304" pitchFamily="18" charset="0"/>
              </a:rPr>
              <a:t>respectively. It is generally believed that a combination scheme applied as early as possible in the recognition system is more effective</a:t>
            </a:r>
            <a:endParaRPr lang="en-KE" sz="36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823245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0C6A28-AB67-4721-B545-39848AC6E3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805E9B4-BD44-5CFC-2D43-5A8CB9EF8657}"/>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explanation </a:t>
            </a:r>
            <a:endParaRPr lang="en-US" sz="3600" dirty="0">
              <a:solidFill>
                <a:srgbClr val="FFFF00"/>
              </a:solidFill>
            </a:endParaRPr>
          </a:p>
        </p:txBody>
      </p:sp>
      <p:sp>
        <p:nvSpPr>
          <p:cNvPr id="3" name="Content Placeholder 2">
            <a:extLst>
              <a:ext uri="{FF2B5EF4-FFF2-40B4-BE49-F238E27FC236}">
                <a16:creationId xmlns:a16="http://schemas.microsoft.com/office/drawing/2014/main" id="{142CEB8E-C5A5-0033-FF5E-524C3459B25A}"/>
              </a:ext>
            </a:extLst>
          </p:cNvPr>
          <p:cNvSpPr>
            <a:spLocks noGrp="1"/>
          </p:cNvSpPr>
          <p:nvPr>
            <p:ph idx="1"/>
          </p:nvPr>
        </p:nvSpPr>
        <p:spPr>
          <a:xfrm>
            <a:off x="281355" y="1690689"/>
            <a:ext cx="11563642" cy="4961902"/>
          </a:xfrm>
        </p:spPr>
        <p:txBody>
          <a:bodyPr rtlCol="0">
            <a:noAutofit/>
          </a:bodyPr>
          <a:lstStyle/>
          <a:p>
            <a:pPr algn="just">
              <a:lnSpc>
                <a:spcPct val="150000"/>
              </a:lnSpc>
              <a:spcAft>
                <a:spcPts val="800"/>
              </a:spcAft>
            </a:pPr>
            <a:r>
              <a:rPr lang="en-US" sz="3200" b="1" dirty="0">
                <a:solidFill>
                  <a:srgbClr val="FF0000"/>
                </a:solidFill>
                <a:latin typeface="Times New Roman" panose="02020603050405020304" pitchFamily="18" charset="0"/>
                <a:cs typeface="Times New Roman" panose="02020603050405020304" pitchFamily="18" charset="0"/>
              </a:rPr>
              <a:t>Feature Level Fusion</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is a method in multimodal biometric systems where the feature sets extracted from different biometric modalities are combined into a single, unified feature set before making a classification or identification decision. </a:t>
            </a:r>
          </a:p>
          <a:p>
            <a:pPr algn="just">
              <a:lnSpc>
                <a:spcPct val="150000"/>
              </a:lnSpc>
              <a:spcAft>
                <a:spcPts val="800"/>
              </a:spcAft>
            </a:pPr>
            <a:r>
              <a:rPr lang="en-US" sz="3200" dirty="0">
                <a:latin typeface="Times New Roman" panose="02020603050405020304" pitchFamily="18" charset="0"/>
                <a:cs typeface="Times New Roman" panose="02020603050405020304" pitchFamily="18" charset="0"/>
              </a:rPr>
              <a:t>This approach is where raw or processed data from each biometric source are merged a representation of the individual’s identity.</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574598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2527F4-B3C7-B409-8E09-9B1504BE54A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8A03041-6FCC-9D9C-A257-B7E14BF6A9D8}"/>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 </a:t>
            </a:r>
            <a:endParaRPr lang="en-US" sz="3600" dirty="0">
              <a:solidFill>
                <a:srgbClr val="FFFF00"/>
              </a:solidFill>
            </a:endParaRPr>
          </a:p>
        </p:txBody>
      </p:sp>
      <p:sp>
        <p:nvSpPr>
          <p:cNvPr id="3" name="Content Placeholder 2">
            <a:extLst>
              <a:ext uri="{FF2B5EF4-FFF2-40B4-BE49-F238E27FC236}">
                <a16:creationId xmlns:a16="http://schemas.microsoft.com/office/drawing/2014/main" id="{E2CA768A-96D6-17EA-6813-2A22764AD3D0}"/>
              </a:ext>
            </a:extLst>
          </p:cNvPr>
          <p:cNvSpPr>
            <a:spLocks noGrp="1"/>
          </p:cNvSpPr>
          <p:nvPr>
            <p:ph idx="1"/>
          </p:nvPr>
        </p:nvSpPr>
        <p:spPr>
          <a:xfrm>
            <a:off x="281355" y="1690689"/>
            <a:ext cx="11563642" cy="4961902"/>
          </a:xfrm>
        </p:spPr>
        <p:txBody>
          <a:bodyPr rtlCol="0">
            <a:normAutofit fontScale="97500"/>
          </a:bodyPr>
          <a:lstStyle/>
          <a:p>
            <a:pPr algn="just">
              <a:lnSpc>
                <a:spcPct val="150000"/>
              </a:lnSpc>
              <a:spcAft>
                <a:spcPts val="800"/>
              </a:spcAft>
            </a:pPr>
            <a:r>
              <a:rPr lang="en-US" sz="3200" b="1" dirty="0">
                <a:solidFill>
                  <a:srgbClr val="FF0000"/>
                </a:solidFill>
                <a:latin typeface="Times New Roman" panose="02020603050405020304" pitchFamily="18" charset="0"/>
                <a:cs typeface="Times New Roman" panose="02020603050405020304" pitchFamily="18" charset="0"/>
              </a:rPr>
              <a:t>Matching Score Level Fusion</a:t>
            </a:r>
            <a:r>
              <a:rPr lang="en-US" sz="3200" dirty="0">
                <a:solidFill>
                  <a:srgbClr val="FF0000"/>
                </a:solidFill>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is a technique used in multimodal biometric systems where each biometric modality (e.g., fingerprint, face, voice) independently produces a score that represents the likelihood of a match. These scores are then combined to make a final decision about identity verification or recognition.</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635955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17C51F-991E-9648-12A1-3A223C25401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FFF362D-3A56-004B-566C-77EE2E306DC3}"/>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 </a:t>
            </a:r>
            <a:endParaRPr lang="en-US" sz="3600" dirty="0">
              <a:solidFill>
                <a:srgbClr val="FFFF00"/>
              </a:solidFill>
            </a:endParaRPr>
          </a:p>
        </p:txBody>
      </p:sp>
      <p:sp>
        <p:nvSpPr>
          <p:cNvPr id="3" name="Content Placeholder 2">
            <a:extLst>
              <a:ext uri="{FF2B5EF4-FFF2-40B4-BE49-F238E27FC236}">
                <a16:creationId xmlns:a16="http://schemas.microsoft.com/office/drawing/2014/main" id="{78BD7855-A0D4-E8B9-18BF-9FDF4D0CC10B}"/>
              </a:ext>
            </a:extLst>
          </p:cNvPr>
          <p:cNvSpPr>
            <a:spLocks noGrp="1"/>
          </p:cNvSpPr>
          <p:nvPr>
            <p:ph idx="1"/>
          </p:nvPr>
        </p:nvSpPr>
        <p:spPr>
          <a:xfrm>
            <a:off x="281355" y="1491175"/>
            <a:ext cx="11563642" cy="5161416"/>
          </a:xfrm>
        </p:spPr>
        <p:txBody>
          <a:bodyPr rtlCol="0">
            <a:noAutofit/>
          </a:bodyPr>
          <a:lstStyle/>
          <a:p>
            <a:pPr algn="just">
              <a:lnSpc>
                <a:spcPct val="150000"/>
              </a:lnSpc>
              <a:spcAft>
                <a:spcPts val="800"/>
              </a:spcAft>
            </a:pPr>
            <a:r>
              <a:rPr lang="en-US" sz="3200" b="1" dirty="0">
                <a:solidFill>
                  <a:srgbClr val="FF0000"/>
                </a:solidFill>
                <a:latin typeface="Times New Roman" panose="02020603050405020304" pitchFamily="18" charset="0"/>
                <a:cs typeface="Times New Roman" panose="02020603050405020304" pitchFamily="18" charset="0"/>
              </a:rPr>
              <a:t>Decision Level Fusion</a:t>
            </a:r>
            <a:r>
              <a:rPr lang="en-US" sz="3200" dirty="0">
                <a:latin typeface="Times New Roman" panose="02020603050405020304" pitchFamily="18" charset="0"/>
                <a:cs typeface="Times New Roman" panose="02020603050405020304" pitchFamily="18" charset="0"/>
              </a:rPr>
              <a:t> in multimodal biometric systems is a technique where each biometric modality independently makes its own decision about a match (e.g., "accept" or "reject") before a final decision is made by combining these individual outputs.</a:t>
            </a:r>
          </a:p>
          <a:p>
            <a:pPr algn="just">
              <a:lnSpc>
                <a:spcPct val="150000"/>
              </a:lnSpc>
              <a:spcAft>
                <a:spcPts val="800"/>
              </a:spcAft>
            </a:pPr>
            <a:r>
              <a:rPr lang="en-US" sz="3200" dirty="0">
                <a:latin typeface="Times New Roman" panose="02020603050405020304" pitchFamily="18" charset="0"/>
                <a:cs typeface="Times New Roman" panose="02020603050405020304" pitchFamily="18" charset="0"/>
              </a:rPr>
              <a:t>This method is typically used when individual biometric systems are separate and each can independently perform identification or verification.</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672449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C07DC0-EAB4-ACD9-69A5-C513E628092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CB6BB0-3BEC-8ADA-1CC5-E805A06EAACC}"/>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challenges&amp; Concerns  </a:t>
            </a:r>
            <a:endParaRPr lang="en-US" sz="3600" dirty="0">
              <a:solidFill>
                <a:srgbClr val="FFFF00"/>
              </a:solidFill>
            </a:endParaRPr>
          </a:p>
        </p:txBody>
      </p:sp>
      <p:sp>
        <p:nvSpPr>
          <p:cNvPr id="3" name="Content Placeholder 2">
            <a:extLst>
              <a:ext uri="{FF2B5EF4-FFF2-40B4-BE49-F238E27FC236}">
                <a16:creationId xmlns:a16="http://schemas.microsoft.com/office/drawing/2014/main" id="{2E369CD7-2578-7B59-AA89-5B8CCA3597BD}"/>
              </a:ext>
            </a:extLst>
          </p:cNvPr>
          <p:cNvSpPr>
            <a:spLocks noGrp="1"/>
          </p:cNvSpPr>
          <p:nvPr>
            <p:ph idx="1"/>
          </p:nvPr>
        </p:nvSpPr>
        <p:spPr>
          <a:xfrm>
            <a:off x="0" y="1690689"/>
            <a:ext cx="11985674" cy="4961902"/>
          </a:xfrm>
        </p:spPr>
        <p:txBody>
          <a:bodyPr rtlCol="0">
            <a:normAutofit fontScale="90000"/>
          </a:bodyPr>
          <a:lstStyle/>
          <a:p>
            <a:pPr algn="just">
              <a:lnSpc>
                <a:spcPct val="107000"/>
              </a:lnSpc>
              <a:spcAft>
                <a:spcPts val="800"/>
              </a:spcAft>
              <a:buFont typeface="Arial" panose="020B0604020202020204" pitchFamily="34" charset="0"/>
              <a:buChar char="•"/>
            </a:pPr>
            <a:r>
              <a:rPr lang="en-KE"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37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Complexity and Cost</a:t>
            </a:r>
            <a:r>
              <a:rPr lang="en-KE" sz="3700" kern="100" dirty="0">
                <a:effectLst/>
                <a:latin typeface="Times New Roman" panose="02020603050405020304" pitchFamily="18" charset="0"/>
                <a:ea typeface="Calibri" panose="020F0502020204030204" pitchFamily="34" charset="0"/>
                <a:cs typeface="Times New Roman" panose="02020603050405020304" pitchFamily="18" charset="0"/>
              </a:rPr>
              <a:t>: Implementing and maintaining a multimodal system is more resource-intensive than a single-modal one.</a:t>
            </a:r>
          </a:p>
          <a:p>
            <a:pPr algn="just">
              <a:lnSpc>
                <a:spcPct val="107000"/>
              </a:lnSpc>
              <a:spcAft>
                <a:spcPts val="800"/>
              </a:spcAft>
              <a:buFont typeface="Arial" panose="020B0604020202020204" pitchFamily="34" charset="0"/>
              <a:buChar char="•"/>
            </a:pPr>
            <a:r>
              <a:rPr lang="en-KE" sz="37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Data Fusion</a:t>
            </a:r>
            <a:r>
              <a:rPr lang="en-KE" sz="3700" kern="100" dirty="0">
                <a:effectLst/>
                <a:latin typeface="Times New Roman" panose="02020603050405020304" pitchFamily="18" charset="0"/>
                <a:ea typeface="Calibri" panose="020F0502020204030204" pitchFamily="34" charset="0"/>
                <a:cs typeface="Times New Roman" panose="02020603050405020304" pitchFamily="18" charset="0"/>
              </a:rPr>
              <a:t>: Combining data from multiple modalities (data fusion) can be technically challenging and requires sophisticated algorithms.</a:t>
            </a:r>
          </a:p>
          <a:p>
            <a:pPr algn="just">
              <a:lnSpc>
                <a:spcPct val="107000"/>
              </a:lnSpc>
              <a:spcAft>
                <a:spcPts val="800"/>
              </a:spcAft>
              <a:buFont typeface="Arial" panose="020B0604020202020204" pitchFamily="34" charset="0"/>
              <a:buChar char="•"/>
            </a:pPr>
            <a:r>
              <a:rPr lang="en-KE" sz="37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Privacy and Data Security: </a:t>
            </a:r>
            <a:r>
              <a:rPr lang="en-KE" sz="3700" kern="100" dirty="0">
                <a:effectLst/>
                <a:latin typeface="Times New Roman" panose="02020603050405020304" pitchFamily="18" charset="0"/>
                <a:ea typeface="Calibri" panose="020F0502020204030204" pitchFamily="34" charset="0"/>
                <a:cs typeface="Times New Roman" panose="02020603050405020304" pitchFamily="18" charset="0"/>
              </a:rPr>
              <a:t>Storing and processing multiple types of sensitive data raises concerns about privacy and the potential for breaches.</a:t>
            </a:r>
          </a:p>
        </p:txBody>
      </p:sp>
    </p:spTree>
    <p:extLst>
      <p:ext uri="{BB962C8B-B14F-4D97-AF65-F5344CB8AC3E}">
        <p14:creationId xmlns:p14="http://schemas.microsoft.com/office/powerpoint/2010/main" val="27310769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AAEF1F-CBA2-2AC1-1378-65BED5AB94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95322B-2C90-E320-A69F-D54B9A1A747B}"/>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Application </a:t>
            </a:r>
            <a:endParaRPr lang="en-US" sz="3600" dirty="0">
              <a:solidFill>
                <a:srgbClr val="FFFF00"/>
              </a:solidFill>
            </a:endParaRPr>
          </a:p>
        </p:txBody>
      </p:sp>
      <p:sp>
        <p:nvSpPr>
          <p:cNvPr id="3" name="Content Placeholder 2">
            <a:extLst>
              <a:ext uri="{FF2B5EF4-FFF2-40B4-BE49-F238E27FC236}">
                <a16:creationId xmlns:a16="http://schemas.microsoft.com/office/drawing/2014/main" id="{5DB7DC8B-31AA-795D-0B3E-C2B2E04F9631}"/>
              </a:ext>
            </a:extLst>
          </p:cNvPr>
          <p:cNvSpPr>
            <a:spLocks noGrp="1"/>
          </p:cNvSpPr>
          <p:nvPr>
            <p:ph idx="1"/>
          </p:nvPr>
        </p:nvSpPr>
        <p:spPr>
          <a:xfrm>
            <a:off x="154745" y="1690689"/>
            <a:ext cx="11915335" cy="4961902"/>
          </a:xfrm>
        </p:spPr>
        <p:txBody>
          <a:bodyPr rtlCol="0">
            <a:normAutofit fontScale="90000" lnSpcReduction="20000"/>
          </a:bodyPr>
          <a:lstStyle/>
          <a:p>
            <a:pPr algn="just">
              <a:lnSpc>
                <a:spcPct val="107000"/>
              </a:lnSpc>
              <a:spcAft>
                <a:spcPts val="800"/>
              </a:spcAft>
              <a:buFont typeface="Arial" panose="020B0604020202020204" pitchFamily="34" charset="0"/>
              <a:buChar char="•"/>
            </a:pPr>
            <a:r>
              <a:rPr lang="en-KE" sz="3700" kern="100" dirty="0">
                <a:effectLst/>
                <a:latin typeface="Times New Roman" panose="02020603050405020304" pitchFamily="18" charset="0"/>
                <a:ea typeface="Calibri" panose="020F0502020204030204" pitchFamily="34" charset="0"/>
                <a:cs typeface="Times New Roman" panose="02020603050405020304" pitchFamily="18" charset="0"/>
              </a:rPr>
              <a:t>Financial Services: Used in banking for secure transactions, with multimodal verification adding extra layers of security.</a:t>
            </a:r>
          </a:p>
          <a:p>
            <a:pPr algn="just">
              <a:lnSpc>
                <a:spcPct val="107000"/>
              </a:lnSpc>
              <a:spcAft>
                <a:spcPts val="800"/>
              </a:spcAft>
              <a:buFont typeface="Arial" panose="020B0604020202020204" pitchFamily="34" charset="0"/>
              <a:buChar char="•"/>
            </a:pPr>
            <a:r>
              <a:rPr lang="en-KE" sz="3700" kern="100" dirty="0">
                <a:effectLst/>
                <a:latin typeface="Times New Roman" panose="02020603050405020304" pitchFamily="18" charset="0"/>
                <a:ea typeface="Calibri" panose="020F0502020204030204" pitchFamily="34" charset="0"/>
                <a:cs typeface="Times New Roman" panose="02020603050405020304" pitchFamily="18" charset="0"/>
              </a:rPr>
              <a:t>Healthcare: Ensures secure patient identification and access to medical records.</a:t>
            </a:r>
          </a:p>
          <a:p>
            <a:pPr algn="just">
              <a:lnSpc>
                <a:spcPct val="107000"/>
              </a:lnSpc>
              <a:spcAft>
                <a:spcPts val="800"/>
              </a:spcAft>
              <a:buFont typeface="Arial" panose="020B0604020202020204" pitchFamily="34" charset="0"/>
              <a:buChar char="•"/>
            </a:pPr>
            <a:r>
              <a:rPr lang="en-KE" sz="3700" kern="100" dirty="0">
                <a:effectLst/>
                <a:latin typeface="Times New Roman" panose="02020603050405020304" pitchFamily="18" charset="0"/>
                <a:ea typeface="Calibri" panose="020F0502020204030204" pitchFamily="34" charset="0"/>
                <a:cs typeface="Times New Roman" panose="02020603050405020304" pitchFamily="18" charset="0"/>
              </a:rPr>
              <a:t>Border Security: Airports and border control use multimodal biometrics to enhance security and manage identity verification efficiently.</a:t>
            </a:r>
          </a:p>
          <a:p>
            <a:pPr algn="just">
              <a:lnSpc>
                <a:spcPct val="107000"/>
              </a:lnSpc>
              <a:spcAft>
                <a:spcPts val="800"/>
              </a:spcAft>
              <a:buFont typeface="Arial" panose="020B0604020202020204" pitchFamily="34" charset="0"/>
              <a:buChar char="•"/>
            </a:pPr>
            <a:r>
              <a:rPr lang="en-KE" sz="3700" kern="100" dirty="0">
                <a:effectLst/>
                <a:latin typeface="Times New Roman" panose="02020603050405020304" pitchFamily="18" charset="0"/>
                <a:ea typeface="Calibri" panose="020F0502020204030204" pitchFamily="34" charset="0"/>
                <a:cs typeface="Times New Roman" panose="02020603050405020304" pitchFamily="18" charset="0"/>
              </a:rPr>
              <a:t>Corporate Security: High-security facilities often require multimodal biometrics to control access.</a:t>
            </a:r>
          </a:p>
        </p:txBody>
      </p:sp>
    </p:spTree>
    <p:extLst>
      <p:ext uri="{BB962C8B-B14F-4D97-AF65-F5344CB8AC3E}">
        <p14:creationId xmlns:p14="http://schemas.microsoft.com/office/powerpoint/2010/main" val="25882002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F28586-50F9-12EF-F5E1-EF7FAC401B1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0B11229-057F-B7C3-55D0-0191439C44B8}"/>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KE" sz="4000" b="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Future </a:t>
            </a:r>
            <a:r>
              <a:rPr lang="en-US" sz="4000" b="1" dirty="0">
                <a:solidFill>
                  <a:srgbClr val="FFFF00"/>
                </a:solidFill>
                <a:latin typeface="Times New Roman" panose="02020603050405020304" pitchFamily="18" charset="0"/>
                <a:ea typeface="Calibri" panose="020F0502020204030204" pitchFamily="34" charset="0"/>
                <a:cs typeface="Times New Roman" panose="02020603050405020304" pitchFamily="18" charset="0"/>
              </a:rPr>
              <a:t>directions </a:t>
            </a:r>
            <a:r>
              <a:rPr lang="en-US" sz="4000" dirty="0">
                <a:solidFill>
                  <a:srgbClr val="FFFF00"/>
                </a:solidFill>
                <a:latin typeface="Times New Roman" panose="02020603050405020304" pitchFamily="18" charset="0"/>
                <a:cs typeface="Times New Roman" panose="02020603050405020304" pitchFamily="18" charset="0"/>
              </a:rPr>
              <a:t> </a:t>
            </a:r>
          </a:p>
        </p:txBody>
      </p:sp>
      <p:sp>
        <p:nvSpPr>
          <p:cNvPr id="3" name="Content Placeholder 2">
            <a:extLst>
              <a:ext uri="{FF2B5EF4-FFF2-40B4-BE49-F238E27FC236}">
                <a16:creationId xmlns:a16="http://schemas.microsoft.com/office/drawing/2014/main" id="{529177D3-3FF4-C48C-D1BE-F607D43F410E}"/>
              </a:ext>
            </a:extLst>
          </p:cNvPr>
          <p:cNvSpPr>
            <a:spLocks noGrp="1"/>
          </p:cNvSpPr>
          <p:nvPr>
            <p:ph idx="1"/>
          </p:nvPr>
        </p:nvSpPr>
        <p:spPr>
          <a:xfrm>
            <a:off x="112542" y="1690689"/>
            <a:ext cx="11521440" cy="4961902"/>
          </a:xfrm>
        </p:spPr>
        <p:txBody>
          <a:bodyPr rtlCol="0">
            <a:noAutofit/>
          </a:bodyPr>
          <a:lstStyle/>
          <a:p>
            <a:pPr algn="just">
              <a:lnSpc>
                <a:spcPct val="150000"/>
              </a:lnSpc>
              <a:spcAft>
                <a:spcPts val="800"/>
              </a:spcAft>
            </a:pPr>
            <a:r>
              <a:rPr lang="en-KE" sz="32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AI and Machine Learning</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These technologies are improving multimodal biometric systems by enhancing pattern recognition and data fusion techniques.</a:t>
            </a:r>
          </a:p>
          <a:p>
            <a:pPr algn="just">
              <a:lnSpc>
                <a:spcPct val="150000"/>
              </a:lnSpc>
              <a:spcAft>
                <a:spcPts val="800"/>
              </a:spcAft>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32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Mobile Multimodal Biometrics: </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Growing in mobile and wearable devices, integrating sensors for face, voice, fingerprint, and even gait recognition.</a:t>
            </a:r>
          </a:p>
        </p:txBody>
      </p:sp>
    </p:spTree>
    <p:extLst>
      <p:ext uri="{BB962C8B-B14F-4D97-AF65-F5344CB8AC3E}">
        <p14:creationId xmlns:p14="http://schemas.microsoft.com/office/powerpoint/2010/main" val="34052227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802464-9A65-4061-9424-36FDE934A03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8872508-A7F1-72BB-E559-9F0F6FC1681F}"/>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KE" sz="4000" b="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Future </a:t>
            </a:r>
            <a:r>
              <a:rPr lang="en-US" sz="4000" b="1" dirty="0">
                <a:solidFill>
                  <a:srgbClr val="FFFF00"/>
                </a:solidFill>
                <a:latin typeface="Times New Roman" panose="02020603050405020304" pitchFamily="18" charset="0"/>
                <a:ea typeface="Calibri" panose="020F0502020204030204" pitchFamily="34" charset="0"/>
                <a:cs typeface="Times New Roman" panose="02020603050405020304" pitchFamily="18" charset="0"/>
              </a:rPr>
              <a:t>directions </a:t>
            </a:r>
            <a:r>
              <a:rPr lang="en-US" sz="4000" dirty="0">
                <a:solidFill>
                  <a:srgbClr val="FFFF00"/>
                </a:solidFill>
                <a:latin typeface="Times New Roman" panose="02020603050405020304" pitchFamily="18" charset="0"/>
                <a:cs typeface="Times New Roman" panose="02020603050405020304" pitchFamily="18" charset="0"/>
              </a:rPr>
              <a:t> </a:t>
            </a:r>
          </a:p>
        </p:txBody>
      </p:sp>
      <p:sp>
        <p:nvSpPr>
          <p:cNvPr id="3" name="Content Placeholder 2">
            <a:extLst>
              <a:ext uri="{FF2B5EF4-FFF2-40B4-BE49-F238E27FC236}">
                <a16:creationId xmlns:a16="http://schemas.microsoft.com/office/drawing/2014/main" id="{92D5C3F6-C761-9C74-A2DD-A0760CB12C3A}"/>
              </a:ext>
            </a:extLst>
          </p:cNvPr>
          <p:cNvSpPr>
            <a:spLocks noGrp="1"/>
          </p:cNvSpPr>
          <p:nvPr>
            <p:ph idx="1"/>
          </p:nvPr>
        </p:nvSpPr>
        <p:spPr>
          <a:xfrm>
            <a:off x="112542" y="1690689"/>
            <a:ext cx="11521440" cy="4961902"/>
          </a:xfrm>
        </p:spPr>
        <p:txBody>
          <a:bodyPr rtlCol="0">
            <a:noAutofit/>
          </a:bodyPr>
          <a:lstStyle/>
          <a:p>
            <a:pPr algn="just">
              <a:lnSpc>
                <a:spcPct val="107000"/>
              </a:lnSpc>
              <a:spcAft>
                <a:spcPts val="800"/>
              </a:spcAft>
            </a:pPr>
            <a:r>
              <a:rPr lang="en-KE" sz="32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Privacy-Preserving Techniques: </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Differential privacy and encryption methods are being explored to secure biometric data while respecting user privacy.</a:t>
            </a:r>
            <a:endParaRPr lang="en-US"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r>
              <a:rPr lang="en-KE" sz="3200" b="1"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Increased Use in Consumer Devices</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Mobile phones, smartwatches, and other wearables are beginning to use multiple biometric sensors, such as face, voice, and even gait recognition. These multimodal systems provide secure, convenient, and seamless authentication options on personal devices.</a:t>
            </a:r>
            <a:endParaRPr lang="en-US"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US" sz="32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074893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B6B9AC-0A37-177A-7F59-2175BDDC7B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09864F6-DB05-3FFF-84E8-8FC8E129D27F}"/>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4000" dirty="0">
                <a:solidFill>
                  <a:srgbClr val="FFFF00"/>
                </a:solidFill>
              </a:rPr>
              <a:t> </a:t>
            </a:r>
            <a:r>
              <a:rPr lang="en-US" sz="4000" dirty="0">
                <a:solidFill>
                  <a:srgbClr val="FFFF00"/>
                </a:solidFill>
                <a:latin typeface="Times New Roman" panose="02020603050405020304" pitchFamily="18" charset="0"/>
                <a:cs typeface="Times New Roman" panose="02020603050405020304" pitchFamily="18" charset="0"/>
              </a:rPr>
              <a:t>Review questions </a:t>
            </a:r>
          </a:p>
        </p:txBody>
      </p:sp>
      <p:sp>
        <p:nvSpPr>
          <p:cNvPr id="3" name="Content Placeholder 2">
            <a:extLst>
              <a:ext uri="{FF2B5EF4-FFF2-40B4-BE49-F238E27FC236}">
                <a16:creationId xmlns:a16="http://schemas.microsoft.com/office/drawing/2014/main" id="{9B22B213-A8F9-A230-7318-270C48135DD5}"/>
              </a:ext>
            </a:extLst>
          </p:cNvPr>
          <p:cNvSpPr>
            <a:spLocks noGrp="1"/>
          </p:cNvSpPr>
          <p:nvPr>
            <p:ph idx="1"/>
          </p:nvPr>
        </p:nvSpPr>
        <p:spPr>
          <a:xfrm>
            <a:off x="112542" y="1690689"/>
            <a:ext cx="11521440" cy="4961902"/>
          </a:xfrm>
        </p:spPr>
        <p:txBody>
          <a:bodyPr rtlCol="0">
            <a:noAutofit/>
          </a:bodyPr>
          <a:lstStyle/>
          <a:p>
            <a:pPr>
              <a:lnSpc>
                <a:spcPct val="100000"/>
              </a:lnSpc>
              <a:spcAft>
                <a:spcPts val="800"/>
              </a:spcAft>
            </a:pPr>
            <a:r>
              <a:rPr lang="en-US" sz="3200" kern="100" dirty="0">
                <a:effectLst/>
                <a:latin typeface="Times New Roman" panose="02020603050405020304" pitchFamily="18" charset="0"/>
                <a:ea typeface="Calibri" panose="020F0502020204030204" pitchFamily="34" charset="0"/>
                <a:cs typeface="Times New Roman" panose="02020603050405020304" pitchFamily="18" charset="0"/>
              </a:rPr>
              <a:t>1. </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Explain the purpose of multimodal biometrics?</a:t>
            </a:r>
          </a:p>
          <a:p>
            <a:pPr>
              <a:lnSpc>
                <a:spcPct val="100000"/>
              </a:lnSpc>
              <a:spcAft>
                <a:spcPts val="800"/>
              </a:spcAft>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2. Elaborate how multimodal biometrics improve security?</a:t>
            </a:r>
          </a:p>
          <a:p>
            <a:pPr>
              <a:lnSpc>
                <a:spcPct val="100000"/>
              </a:lnSpc>
              <a:spcAft>
                <a:spcPts val="800"/>
              </a:spcAft>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3. Highlight challenges in implementing multimodal biometrics?</a:t>
            </a:r>
          </a:p>
          <a:p>
            <a:pPr>
              <a:lnSpc>
                <a:spcPct val="100000"/>
              </a:lnSpc>
              <a:spcAft>
                <a:spcPts val="800"/>
              </a:spcAft>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4. Explain how multimodal biometrics handle variations in user appearance?</a:t>
            </a:r>
          </a:p>
          <a:p>
            <a:pPr>
              <a:lnSpc>
                <a:spcPct val="100000"/>
              </a:lnSpc>
              <a:spcAft>
                <a:spcPts val="800"/>
              </a:spcAft>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5. Discuss some of the applications of multimodal biometrics?</a:t>
            </a:r>
          </a:p>
          <a:p>
            <a:pPr>
              <a:lnSpc>
                <a:spcPct val="100000"/>
              </a:lnSpc>
              <a:spcAft>
                <a:spcPts val="800"/>
              </a:spcAft>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6. Compare to single-modal biometrics in terms of user convenience?</a:t>
            </a:r>
          </a:p>
          <a:p>
            <a:pPr algn="just">
              <a:lnSpc>
                <a:spcPct val="100000"/>
              </a:lnSpc>
              <a:spcAft>
                <a:spcPts val="800"/>
              </a:spcAft>
            </a:pP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US" sz="32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KE" sz="32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295921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BF3EF4-DA14-DF0B-886E-BFF4D78943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BD54490-CB2B-F281-C12B-69493DF44528}"/>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References  </a:t>
            </a:r>
            <a:endParaRPr lang="en-US" sz="3600" dirty="0">
              <a:solidFill>
                <a:srgbClr val="FFFF00"/>
              </a:solidFill>
            </a:endParaRPr>
          </a:p>
        </p:txBody>
      </p:sp>
      <p:sp>
        <p:nvSpPr>
          <p:cNvPr id="3" name="Content Placeholder 2">
            <a:extLst>
              <a:ext uri="{FF2B5EF4-FFF2-40B4-BE49-F238E27FC236}">
                <a16:creationId xmlns:a16="http://schemas.microsoft.com/office/drawing/2014/main" id="{E11430F9-F673-FFE5-87E9-F5BB914F2458}"/>
              </a:ext>
            </a:extLst>
          </p:cNvPr>
          <p:cNvSpPr>
            <a:spLocks noGrp="1"/>
          </p:cNvSpPr>
          <p:nvPr>
            <p:ph idx="1"/>
          </p:nvPr>
        </p:nvSpPr>
        <p:spPr>
          <a:xfrm>
            <a:off x="562708" y="1690689"/>
            <a:ext cx="11071274" cy="4961902"/>
          </a:xfrm>
        </p:spPr>
        <p:txBody>
          <a:bodyPr rtlCol="0">
            <a:normAutofit fontScale="97500"/>
          </a:bodyPr>
          <a:lstStyle/>
          <a:p>
            <a:pPr algn="just" eaLnBrk="1" fontAlgn="auto" hangingPunct="1">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Zhang, D. (2013). Multimodal biometrics: Theory and practice. Springer Science &amp; Business Media.</a:t>
            </a:r>
          </a:p>
          <a:p>
            <a:pPr algn="just" eaLnBrk="1" fontAlgn="auto" hangingPunct="1">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V. Mane and D. Jadhav, “Review of Multimodal Biometrics: Applications, Challenges and Research Areas,” International Journal of Biometrics and Bioinformatics (IJBB), vol. 3, no. 5, pp. 90-95, 2009. Signal &amp; Image Processing : An International Journal (SIPIJ) Vol.4, No.1, February 2013</a:t>
            </a:r>
          </a:p>
          <a:p>
            <a:pPr algn="just" eaLnBrk="1" fontAlgn="auto" hangingPunct="1">
              <a:buFont typeface="Arial" panose="020B0604020202020204" pitchFamily="34" charset="0"/>
              <a:buChar char="•"/>
              <a:defRPr/>
            </a:pPr>
            <a:r>
              <a:rPr lang="en-US" sz="2800" dirty="0">
                <a:latin typeface="Times New Roman" panose="02020603050405020304" pitchFamily="18" charset="0"/>
                <a:cs typeface="Times New Roman" panose="02020603050405020304" pitchFamily="18" charset="0"/>
              </a:rPr>
              <a:t>F. Yang and </a:t>
            </a:r>
            <a:r>
              <a:rPr lang="en-US" sz="2800" dirty="0" err="1">
                <a:latin typeface="Times New Roman" panose="02020603050405020304" pitchFamily="18" charset="0"/>
                <a:cs typeface="Times New Roman" panose="02020603050405020304" pitchFamily="18" charset="0"/>
              </a:rPr>
              <a:t>Baofeng</a:t>
            </a:r>
            <a:r>
              <a:rPr lang="en-US" sz="2800" dirty="0">
                <a:latin typeface="Times New Roman" panose="02020603050405020304" pitchFamily="18" charset="0"/>
                <a:cs typeface="Times New Roman" panose="02020603050405020304" pitchFamily="18" charset="0"/>
              </a:rPr>
              <a:t> M. A, “Two Models Multimodal Biometric Fusion Based on Fingerprint, Palm-Print and Hand-Geometry,” in Proc. of 1st International Conference on Bioinformatics and Biomedical Engineering (ICBBE), Wuhan, pp. 498-501, 6-8 July 2007.</a:t>
            </a:r>
          </a:p>
        </p:txBody>
      </p:sp>
    </p:spTree>
    <p:extLst>
      <p:ext uri="{BB962C8B-B14F-4D97-AF65-F5344CB8AC3E}">
        <p14:creationId xmlns:p14="http://schemas.microsoft.com/office/powerpoint/2010/main" val="110388409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1174</TotalTime>
  <Words>1709</Words>
  <Application>Microsoft Office PowerPoint</Application>
  <PresentationFormat>Widescreen</PresentationFormat>
  <Paragraphs>110</Paragraphs>
  <Slides>30</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30</vt:i4>
      </vt:variant>
    </vt:vector>
  </HeadingPairs>
  <TitlesOfParts>
    <vt:vector size="39" baseType="lpstr">
      <vt:lpstr>宋体</vt:lpstr>
      <vt:lpstr>Arial</vt:lpstr>
      <vt:lpstr>Calibri</vt:lpstr>
      <vt:lpstr>Symbol</vt:lpstr>
      <vt:lpstr>Times New Roman</vt:lpstr>
      <vt:lpstr>Tw Cen MT</vt:lpstr>
      <vt:lpstr>Tw Cen MT Condensed</vt:lpstr>
      <vt:lpstr>Wingdings 3</vt:lpstr>
      <vt:lpstr>Integral</vt:lpstr>
      <vt:lpstr>PowerPoint Presentation</vt:lpstr>
      <vt:lpstr>     Expected learning outcomes</vt:lpstr>
      <vt:lpstr>     Areas of focus </vt:lpstr>
      <vt:lpstr>    Introduction</vt:lpstr>
      <vt:lpstr>    purpose of multimodal biometrics </vt:lpstr>
      <vt:lpstr>    Unimodal biometrics </vt:lpstr>
      <vt:lpstr>    cont… </vt:lpstr>
      <vt:lpstr>    unimodal vs multimodal </vt:lpstr>
      <vt:lpstr>   Cont…</vt:lpstr>
      <vt:lpstr>    System demonstration</vt:lpstr>
      <vt:lpstr>   Explanation  </vt:lpstr>
      <vt:lpstr>   Cont…</vt:lpstr>
      <vt:lpstr>   Cont…</vt:lpstr>
      <vt:lpstr>   note </vt:lpstr>
      <vt:lpstr>  advantages  </vt:lpstr>
      <vt:lpstr>  cont…</vt:lpstr>
      <vt:lpstr>  cont…</vt:lpstr>
      <vt:lpstr>  disadvantages  </vt:lpstr>
      <vt:lpstr> cont…  </vt:lpstr>
      <vt:lpstr>  cont…   </vt:lpstr>
      <vt:lpstr>  fusion levels in multimodal biometrics </vt:lpstr>
      <vt:lpstr>  explanation </vt:lpstr>
      <vt:lpstr>  cont… </vt:lpstr>
      <vt:lpstr>  cont… </vt:lpstr>
      <vt:lpstr>  challenges&amp; Concerns  </vt:lpstr>
      <vt:lpstr>  Application </vt:lpstr>
      <vt:lpstr>  Future directions  </vt:lpstr>
      <vt:lpstr>  Future directions  </vt:lpstr>
      <vt:lpstr>   Review questions </vt:lpstr>
      <vt:lpstr>  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Bms-409 lesson 4 face recognition</dc:title>
  <dc:creator>Anthony Wambua</dc:creator>
  <cp:lastModifiedBy>Joshua</cp:lastModifiedBy>
  <cp:revision>35</cp:revision>
  <dcterms:created xsi:type="dcterms:W3CDTF">2020-09-27T20:05:39Z</dcterms:created>
  <dcterms:modified xsi:type="dcterms:W3CDTF">2024-10-30T21:50:27Z</dcterms:modified>
</cp:coreProperties>
</file>