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7"/>
  </p:notesMasterIdLst>
  <p:sldIdLst>
    <p:sldId id="283" r:id="rId2"/>
    <p:sldId id="284" r:id="rId3"/>
    <p:sldId id="316" r:id="rId4"/>
    <p:sldId id="317" r:id="rId5"/>
    <p:sldId id="373" r:id="rId6"/>
    <p:sldId id="358" r:id="rId7"/>
    <p:sldId id="372" r:id="rId8"/>
    <p:sldId id="371" r:id="rId9"/>
    <p:sldId id="342" r:id="rId10"/>
    <p:sldId id="376" r:id="rId11"/>
    <p:sldId id="377" r:id="rId12"/>
    <p:sldId id="378" r:id="rId13"/>
    <p:sldId id="379" r:id="rId14"/>
    <p:sldId id="352" r:id="rId15"/>
    <p:sldId id="380" r:id="rId16"/>
    <p:sldId id="382" r:id="rId17"/>
    <p:sldId id="374" r:id="rId18"/>
    <p:sldId id="381" r:id="rId19"/>
    <p:sldId id="375" r:id="rId20"/>
    <p:sldId id="389" r:id="rId21"/>
    <p:sldId id="370" r:id="rId22"/>
    <p:sldId id="383" r:id="rId23"/>
    <p:sldId id="384" r:id="rId24"/>
    <p:sldId id="391" r:id="rId25"/>
    <p:sldId id="385" r:id="rId26"/>
    <p:sldId id="390" r:id="rId27"/>
    <p:sldId id="340" r:id="rId28"/>
    <p:sldId id="392" r:id="rId29"/>
    <p:sldId id="338" r:id="rId30"/>
    <p:sldId id="354" r:id="rId31"/>
    <p:sldId id="393" r:id="rId32"/>
    <p:sldId id="386" r:id="rId33"/>
    <p:sldId id="387" r:id="rId34"/>
    <p:sldId id="388" r:id="rId35"/>
    <p:sldId id="356" r:id="rId3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72"/>
      </p:cViewPr>
      <p:guideLst/>
    </p:cSldViewPr>
  </p:slideViewPr>
  <p:notesTextViewPr>
    <p:cViewPr>
      <p:scale>
        <a:sx n="75" d="100"/>
        <a:sy n="75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E2D8FD-7916-4279-A402-BC6216A7B8AF}" type="datetimeFigureOut">
              <a:rPr lang="en-US" smtClean="0"/>
              <a:t>10/29/2024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F97032-780C-4089-9566-F31F81576B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85880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K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F97032-780C-4089-9566-F31F81576BE0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17621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9F242A-8987-010B-5B60-827206254D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268C5CD-7696-5573-077C-9B0DA078D14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70E4170-312E-EBE4-4487-A86E55D0BF2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KE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82EEB38-E3A3-02FA-C8CE-2FDCF0FE815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F97032-780C-4089-9566-F31F81576BE0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89819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E0B0E891-E1F2-4285-9C3B-C1F898590433}" type="datetime1">
              <a:rPr lang="en-US" smtClean="0"/>
              <a:t>10/29/2024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Learn | Question what you learn | connect the dots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7EBDE-2C04-4E2C-8F36-61AEF8FD171F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639562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FF049-0C38-4780-A8E9-95AA4A32B9F8}" type="datetime1">
              <a:rPr lang="en-US" smtClean="0"/>
              <a:t>10/29/2024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Learn | Question what you learn | connect the dots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7EBDE-2C04-4E2C-8F36-61AEF8FD17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56123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302B3-BD48-4625-A55D-80CF4B7188E1}" type="datetime1">
              <a:rPr lang="en-US" smtClean="0"/>
              <a:t>10/29/2024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Learn | Question what you learn | connect the dots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7EBDE-2C04-4E2C-8F36-61AEF8FD171F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926377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6E2F0-B759-4809-BF14-C0C7EBDD4FED}" type="datetime1">
              <a:rPr lang="en-US" smtClean="0"/>
              <a:t>10/29/2024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Learn | Question what you learn | connect the dots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7EBDE-2C04-4E2C-8F36-61AEF8FD17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12534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7B587-7929-4810-88F7-588BA8B36BBA}" type="datetime1">
              <a:rPr lang="en-US" smtClean="0"/>
              <a:t>10/29/2024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Learn | Question what you learn | connect the dots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7EBDE-2C04-4E2C-8F36-61AEF8FD17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43337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DFF3C-ABCB-490D-BFA5-50354583E741}" type="datetime1">
              <a:rPr lang="en-US" smtClean="0"/>
              <a:t>10/29/2024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Learn | Question what you learn | connect the dots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7EBDE-2C04-4E2C-8F36-61AEF8FD17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24724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45810-3888-4FE1-AF76-5268E1DFB79D}" type="datetime1">
              <a:rPr lang="en-US" smtClean="0"/>
              <a:t>10/29/2024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Learn | Question what you learn | connect the dots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7EBDE-2C04-4E2C-8F36-61AEF8FD17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75888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AFFE6-31FC-4AC4-B384-E893E28398F8}" type="datetime1">
              <a:rPr lang="en-US" smtClean="0"/>
              <a:t>10/29/2024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Learn | Question what you learn | connect the dots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7EBDE-2C04-4E2C-8F36-61AEF8FD17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41554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60FF0-D042-4423-AFBF-8DB27588A9AB}" type="datetime1">
              <a:rPr lang="en-US" smtClean="0"/>
              <a:t>10/29/2024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Learn | Question what you learn | connect the dots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7EBDE-2C04-4E2C-8F36-61AEF8FD171F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997566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939DB-3184-496A-AA89-E11501D55984}" type="datetime1">
              <a:rPr lang="en-US" smtClean="0"/>
              <a:t>10/29/2024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Learn | Question what you learn | connect the dots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7EBDE-2C04-4E2C-8F36-61AEF8FD17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08420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C5B33-2526-4C88-8372-49250CE60A50}" type="datetime1">
              <a:rPr lang="en-US" smtClean="0"/>
              <a:t>10/29/2024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Learn | Question what you learn | connect the dots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7EBDE-2C04-4E2C-8F36-61AEF8FD171F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810427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0D43C565-B5F0-41DD-9913-552945B64C4F}" type="datetime1">
              <a:rPr lang="en-US" smtClean="0"/>
              <a:t>10/29/2024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r>
              <a:rPr lang="en-US"/>
              <a:t>Learn | Question what you learn | connect the dots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6217EBDE-2C04-4E2C-8F36-61AEF8FD171F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919752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5">
            <a:extLst>
              <a:ext uri="{FF2B5EF4-FFF2-40B4-BE49-F238E27FC236}">
                <a16:creationId xmlns:a16="http://schemas.microsoft.com/office/drawing/2014/main" id="{838F833C-8295-4ECD-625B-3B38854E8B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6740" y="596347"/>
            <a:ext cx="10515600" cy="4850296"/>
          </a:xfrm>
        </p:spPr>
        <p:txBody>
          <a:bodyPr/>
          <a:lstStyle/>
          <a:p>
            <a:pPr marL="0" indent="0" algn="ctr">
              <a:buNone/>
            </a:pPr>
            <a:endParaRPr lang="en-US" alt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kumimoji="0" lang="en-US" altLang="en-US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Biometrics  </a:t>
            </a:r>
          </a:p>
          <a:p>
            <a:pPr marL="0" indent="0" algn="ctr">
              <a:buNone/>
            </a:pPr>
            <a:r>
              <a:rPr lang="en-US" alt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9</a:t>
            </a:r>
          </a:p>
          <a:p>
            <a:pPr marL="0" indent="0" algn="ctr">
              <a:buNone/>
            </a:pPr>
            <a:r>
              <a:rPr lang="en-US" sz="3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Application of Biometrics</a:t>
            </a:r>
            <a:br>
              <a:rPr lang="en-US" sz="7200" dirty="0"/>
            </a:b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Lecturer: Dr. Joshua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Okemwa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1064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23DBE0-DED1-2AB3-BD59-88490C7191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56602" y="1810486"/>
            <a:ext cx="10156875" cy="4525963"/>
          </a:xfrm>
        </p:spPr>
        <p:txBody>
          <a:bodyPr>
            <a:normAutofit fontScale="85000" lnSpcReduction="20000"/>
          </a:bodyPr>
          <a:lstStyle/>
          <a:p>
            <a:pPr marL="118745" indent="0" algn="just">
              <a:lnSpc>
                <a:spcPct val="150000"/>
              </a:lnSpc>
              <a:spcBef>
                <a:spcPts val="0"/>
              </a:spcBef>
              <a:buNone/>
              <a:defRPr/>
            </a:pP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 the end of the lecture you will be able to:</a:t>
            </a:r>
          </a:p>
          <a:p>
            <a:pPr marL="690245" indent="-571500" algn="just">
              <a:lnSpc>
                <a:spcPct val="150000"/>
              </a:lnSpc>
              <a:spcBef>
                <a:spcPts val="0"/>
              </a:spcBef>
              <a:buFont typeface="+mj-lt"/>
              <a:buAutoNum type="romanLcPeriod"/>
              <a:defRPr/>
            </a:pP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Discuss the categories of biometric application </a:t>
            </a:r>
          </a:p>
          <a:p>
            <a:pPr marL="690245" indent="-571500" algn="just">
              <a:lnSpc>
                <a:spcPct val="150000"/>
              </a:lnSpc>
              <a:spcBef>
                <a:spcPts val="0"/>
              </a:spcBef>
              <a:buFont typeface="+mj-lt"/>
              <a:buAutoNum type="romanLcPeriod"/>
              <a:defRPr/>
            </a:pP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Evaluate the scenarios of application of biometric systems.</a:t>
            </a:r>
          </a:p>
          <a:p>
            <a:pPr marL="690245" indent="-571500" algn="just">
              <a:lnSpc>
                <a:spcPct val="150000"/>
              </a:lnSpc>
              <a:spcBef>
                <a:spcPts val="0"/>
              </a:spcBef>
              <a:buFont typeface="+mj-lt"/>
              <a:buAutoNum type="romanLcPeriod"/>
              <a:defRPr/>
            </a:pP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Analyze the challenges faced in biometric application. </a:t>
            </a:r>
          </a:p>
          <a:p>
            <a:endParaRPr lang="en-KE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816F2AD5-250A-7361-C1BB-C836F25D06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dirty="0">
                <a:solidFill>
                  <a:schemeClr val="accent4"/>
                </a:solidFill>
              </a:rPr>
              <a:t>     </a:t>
            </a:r>
            <a:r>
              <a:rPr lang="en-US" sz="5400" dirty="0">
                <a:solidFill>
                  <a:srgbClr val="FFFF00"/>
                </a:solidFill>
              </a:rPr>
              <a:t>Expected learning outcomes</a:t>
            </a:r>
          </a:p>
        </p:txBody>
      </p:sp>
    </p:spTree>
    <p:extLst>
      <p:ext uri="{BB962C8B-B14F-4D97-AF65-F5344CB8AC3E}">
        <p14:creationId xmlns:p14="http://schemas.microsoft.com/office/powerpoint/2010/main" val="18339709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dirty="0">
                <a:solidFill>
                  <a:schemeClr val="accent4"/>
                </a:solidFill>
              </a:rPr>
              <a:t>     </a:t>
            </a:r>
            <a:r>
              <a:rPr lang="en-US" sz="5400" dirty="0">
                <a:solidFill>
                  <a:srgbClr val="FFFF00"/>
                </a:solidFill>
              </a:rPr>
              <a:t>Areas of focus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09530" y="1690689"/>
            <a:ext cx="8136835" cy="4961902"/>
          </a:xfrm>
        </p:spPr>
        <p:txBody>
          <a:bodyPr rtlCol="0">
            <a:normAutofit fontScale="97500"/>
          </a:bodyPr>
          <a:lstStyle/>
          <a:p>
            <a:pPr marL="118745" indent="0" algn="just">
              <a:lnSpc>
                <a:spcPct val="150000"/>
              </a:lnSpc>
              <a:spcBef>
                <a:spcPts val="0"/>
              </a:spcBef>
              <a:buNone/>
              <a:defRPr/>
            </a:pPr>
            <a:r>
              <a:rPr lang="en-US" sz="2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main areas of focus in this presentation include: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romanLcPeriod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application of biometrics. 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romanLcPeriod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Categories of biometric application 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romanLcPeriod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Application of biometric systems 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romanLcPeriod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Challenges of biometric systems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41AD37-F211-78FC-9D0B-BB630A1DB0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4540D8-6898-D2C5-18E8-49762B889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dirty="0">
                <a:solidFill>
                  <a:srgbClr val="FFFF00"/>
                </a:solidFill>
              </a:rPr>
              <a:t> 		</a:t>
            </a:r>
            <a:r>
              <a:rPr lang="en-US" altLang="zh-CN" sz="5400" dirty="0">
                <a:solidFill>
                  <a:srgbClr val="FFFF00"/>
                </a:solidFill>
                <a:ea typeface="宋体" panose="02010600030101010101" pitchFamily="2" charset="-122"/>
              </a:rPr>
              <a:t> application of biometrics </a:t>
            </a:r>
            <a:endParaRPr lang="en-US" sz="5400" dirty="0">
              <a:solidFill>
                <a:srgbClr val="FFFF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D4AE81-FEA0-A587-2CFE-758235AEE1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7286" y="1690689"/>
            <a:ext cx="11366696" cy="4961902"/>
          </a:xfrm>
        </p:spPr>
        <p:txBody>
          <a:bodyPr rtlCol="0">
            <a:no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Biometrics involves using 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biological data and physical characteristics unique to individuals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 verify identity, authenticate access, or monitor security. It plays a crucial role across various industries, from security and healthcare to banking and retail.</a:t>
            </a:r>
            <a:endParaRPr lang="en-KE" sz="36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61264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773D8A-A5A4-96F3-DEA3-BA71404A34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EF8F1E-2975-79E1-EAEC-91622A5EF0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dirty="0">
                <a:solidFill>
                  <a:srgbClr val="FFFF00"/>
                </a:solidFill>
              </a:rPr>
              <a:t> 		</a:t>
            </a:r>
            <a:r>
              <a:rPr lang="en-US" altLang="zh-CN" sz="5400" dirty="0">
                <a:solidFill>
                  <a:srgbClr val="FFFF00"/>
                </a:solidFill>
                <a:ea typeface="宋体" panose="02010600030101010101" pitchFamily="2" charset="-122"/>
              </a:rPr>
              <a:t> </a:t>
            </a:r>
            <a:r>
              <a:rPr lang="en-US" altLang="zh-CN" sz="5400" dirty="0" err="1">
                <a:solidFill>
                  <a:srgbClr val="FFFF00"/>
                </a:solidFill>
                <a:ea typeface="宋体" panose="02010600030101010101" pitchFamily="2" charset="-122"/>
              </a:rPr>
              <a:t>cont</a:t>
            </a:r>
            <a:r>
              <a:rPr lang="en-US" altLang="zh-CN" sz="5400" dirty="0">
                <a:solidFill>
                  <a:srgbClr val="FFFF00"/>
                </a:solidFill>
                <a:ea typeface="宋体" panose="02010600030101010101" pitchFamily="2" charset="-122"/>
              </a:rPr>
              <a:t>…</a:t>
            </a:r>
            <a:endParaRPr lang="en-US" sz="5400" dirty="0">
              <a:solidFill>
                <a:srgbClr val="FFFF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1FDFFA-FBF8-B0A6-9A99-CE96BD0823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7286" y="1690689"/>
            <a:ext cx="11366696" cy="4961902"/>
          </a:xfrm>
        </p:spPr>
        <p:txBody>
          <a:bodyPr rtlCol="0">
            <a:no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biometric application is the sum of 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functionality, utilization, and role of a biometric technology in operation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Biometric technologies such as 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fingerprint, face recognition, and iris recognition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utilized in a range of applications that vary in terms of performance requirements, operational environment, and privacy impact. </a:t>
            </a:r>
            <a:endParaRPr lang="en-KE" sz="36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05780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23EDA6-3FDD-C920-7B2A-9F1FA5565B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2A1FD7-725B-37A6-9A63-7DD67EA814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dirty="0">
                <a:solidFill>
                  <a:srgbClr val="FFFF00"/>
                </a:solidFill>
              </a:rPr>
              <a:t> 		</a:t>
            </a:r>
            <a:r>
              <a:rPr lang="en-US" altLang="zh-CN" sz="5400" dirty="0">
                <a:solidFill>
                  <a:srgbClr val="FFFF00"/>
                </a:solidFill>
                <a:ea typeface="宋体" panose="02010600030101010101" pitchFamily="2" charset="-122"/>
              </a:rPr>
              <a:t> </a:t>
            </a:r>
            <a:r>
              <a:rPr lang="en-US" altLang="zh-CN" sz="5400" dirty="0" err="1">
                <a:solidFill>
                  <a:srgbClr val="FFFF00"/>
                </a:solidFill>
                <a:ea typeface="宋体" panose="02010600030101010101" pitchFamily="2" charset="-122"/>
              </a:rPr>
              <a:t>cont</a:t>
            </a:r>
            <a:r>
              <a:rPr lang="en-US" altLang="zh-CN" sz="5400" dirty="0">
                <a:solidFill>
                  <a:srgbClr val="FFFF00"/>
                </a:solidFill>
                <a:ea typeface="宋体" panose="02010600030101010101" pitchFamily="2" charset="-122"/>
              </a:rPr>
              <a:t>… </a:t>
            </a:r>
            <a:endParaRPr lang="en-US" sz="5400" dirty="0">
              <a:solidFill>
                <a:srgbClr val="FFFF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DF15F7-9E06-FB4C-E8A3-133C1E08B8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2880" y="1690689"/>
            <a:ext cx="11451102" cy="5167310"/>
          </a:xfrm>
        </p:spPr>
        <p:txBody>
          <a:bodyPr rtlCol="0"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Biometric technology selection – 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which modality to utilize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what hardware and software to deploy – is typically driven in large part by the application.</a:t>
            </a:r>
          </a:p>
          <a:p>
            <a:pPr algn="just">
              <a:lnSpc>
                <a:spcPct val="150000"/>
              </a:lnSpc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Biometric applications can be generalized into 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four categories.</a:t>
            </a:r>
            <a:endParaRPr lang="en-US" sz="3600" b="0" dirty="0">
              <a:solidFill>
                <a:srgbClr val="FF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17667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B217B7-D262-9B9D-D037-0BC4BAEF5B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179F66-631F-CF25-4C43-DB17DB81A3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dirty="0">
                <a:solidFill>
                  <a:srgbClr val="FFFF00"/>
                </a:solidFill>
              </a:rPr>
              <a:t> 		</a:t>
            </a:r>
            <a:r>
              <a:rPr lang="en-US" altLang="zh-CN" sz="5400" dirty="0">
                <a:solidFill>
                  <a:srgbClr val="FFFF00"/>
                </a:solidFill>
                <a:ea typeface="宋体" panose="02010600030101010101" pitchFamily="2" charset="-122"/>
              </a:rPr>
              <a:t> categories of biometric application   </a:t>
            </a:r>
            <a:endParaRPr lang="en-US" sz="5400" dirty="0">
              <a:solidFill>
                <a:srgbClr val="FFFF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799702-B0D3-824C-A591-66C579B71A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2880" y="1690689"/>
            <a:ext cx="11451102" cy="4961902"/>
          </a:xfrm>
        </p:spPr>
        <p:txBody>
          <a:bodyPr rtlCol="0"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instance here is a breakdown of the four main categories of biometric applications and their roles in security and identity management.</a:t>
            </a:r>
          </a:p>
          <a:p>
            <a:pPr lvl="6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Access Control to Data</a:t>
            </a:r>
          </a:p>
          <a:p>
            <a:pPr lvl="6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Access Control to Physical Areas or Tangible Materials</a:t>
            </a:r>
          </a:p>
          <a:p>
            <a:pPr lvl="6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Identity Validation Against Existing Credentials</a:t>
            </a:r>
          </a:p>
          <a:p>
            <a:pPr lvl="6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Registration or Identification</a:t>
            </a:r>
            <a:endParaRPr lang="en-US" sz="2800" b="0" dirty="0">
              <a:solidFill>
                <a:srgbClr val="FF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89572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1B113F-626C-A79F-E806-B7B807D4E3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0E9FC2-5261-1114-05BF-AB62299F72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dirty="0">
                <a:solidFill>
                  <a:srgbClr val="FFFF00"/>
                </a:solidFill>
              </a:rPr>
              <a:t> 		</a:t>
            </a:r>
            <a:r>
              <a:rPr lang="en-US" altLang="zh-CN" sz="5400" dirty="0">
                <a:solidFill>
                  <a:srgbClr val="FFFF00"/>
                </a:solidFill>
                <a:ea typeface="宋体" panose="02010600030101010101" pitchFamily="2" charset="-122"/>
              </a:rPr>
              <a:t> access control to data  </a:t>
            </a:r>
            <a:endParaRPr lang="en-US" sz="5400" dirty="0">
              <a:solidFill>
                <a:srgbClr val="FFFF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D770AF-F996-CCDC-43AC-789A89D711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9151" y="1690689"/>
            <a:ext cx="11352627" cy="4961902"/>
          </a:xfrm>
        </p:spPr>
        <p:txBody>
          <a:bodyPr rtlCol="0">
            <a:noAutofit/>
          </a:bodyPr>
          <a:lstStyle/>
          <a:p>
            <a:pPr marL="342900" lvl="0" indent="-342900" algn="just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KE" sz="36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Purpose:</a:t>
            </a:r>
            <a:r>
              <a:rPr lang="en-KE" sz="36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To </a:t>
            </a:r>
            <a:r>
              <a:rPr lang="en-KE" sz="36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secure digital assets </a:t>
            </a:r>
            <a:r>
              <a:rPr lang="en-KE" sz="36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 </a:t>
            </a:r>
            <a:r>
              <a:rPr lang="en-KE" sz="36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restrict data access </a:t>
            </a:r>
            <a:r>
              <a:rPr lang="en-KE" sz="36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based on identity verification.</a:t>
            </a:r>
          </a:p>
          <a:p>
            <a:pPr marL="342900" lvl="0" indent="-342900" algn="just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KE" sz="36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Examples:</a:t>
            </a:r>
            <a:r>
              <a:rPr lang="en-KE" sz="36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Logging into smartphones, computers, and network systems using fingerprint or facial recognition. </a:t>
            </a:r>
            <a:r>
              <a:rPr lang="en-KE" sz="36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Multifactor authentication </a:t>
            </a:r>
            <a:r>
              <a:rPr lang="en-KE" sz="36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 cloud storage, online banking, and corporate network access also often includes biometric verification.</a:t>
            </a:r>
          </a:p>
        </p:txBody>
      </p:sp>
    </p:spTree>
    <p:extLst>
      <p:ext uri="{BB962C8B-B14F-4D97-AF65-F5344CB8AC3E}">
        <p14:creationId xmlns:p14="http://schemas.microsoft.com/office/powerpoint/2010/main" val="39737175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F13F5C-BDDD-A81A-5AC2-4DF872A25B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6DBCED-E09A-4C59-89F5-52446703B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dirty="0">
                <a:solidFill>
                  <a:srgbClr val="FFFF00"/>
                </a:solidFill>
              </a:rPr>
              <a:t> 		</a:t>
            </a:r>
            <a:r>
              <a:rPr lang="en-US" sz="5400" dirty="0" err="1">
                <a:solidFill>
                  <a:srgbClr val="FFFF00"/>
                </a:solidFill>
              </a:rPr>
              <a:t>Cont</a:t>
            </a:r>
            <a:r>
              <a:rPr lang="en-US" sz="5400" dirty="0">
                <a:solidFill>
                  <a:srgbClr val="FFFF00"/>
                </a:solidFill>
              </a:rPr>
              <a:t>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E8F0F5-99DC-B7E8-5538-CAD2E972BE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" y="1690689"/>
            <a:ext cx="11718388" cy="4961902"/>
          </a:xfrm>
        </p:spPr>
        <p:txBody>
          <a:bodyPr rtlCol="0">
            <a:noAutofit/>
          </a:bodyPr>
          <a:lstStyle/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KE" sz="36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Performance Requirements:</a:t>
            </a:r>
            <a:r>
              <a:rPr lang="en-KE" sz="36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High accuracy, low latency, and seamless integration with existing software systems.</a:t>
            </a:r>
          </a:p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KE" sz="36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Privacy Impact:</a:t>
            </a:r>
            <a:r>
              <a:rPr lang="en-KE" sz="36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Moderate, as data is stored digitally and must be protected from breaches. Privacy measures, such as encryption and local storage, are critical to safeguard user data.</a:t>
            </a:r>
          </a:p>
        </p:txBody>
      </p:sp>
    </p:spTree>
    <p:extLst>
      <p:ext uri="{BB962C8B-B14F-4D97-AF65-F5344CB8AC3E}">
        <p14:creationId xmlns:p14="http://schemas.microsoft.com/office/powerpoint/2010/main" val="15257956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F14E3B-B1E2-926C-78F4-CD3CE550AB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25B892-F816-FB31-0E62-EDAE2B8849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dirty="0">
                <a:solidFill>
                  <a:srgbClr val="FFFF00"/>
                </a:solidFill>
              </a:rPr>
              <a:t> 		Access control to physical areas 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E4D723-5CDF-0CD7-EDBA-EEBA7A3B30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4178" y="1690689"/>
            <a:ext cx="11563644" cy="5167310"/>
          </a:xfrm>
        </p:spPr>
        <p:txBody>
          <a:bodyPr rtlCol="0">
            <a:noAutofit/>
          </a:bodyPr>
          <a:lstStyle/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KE" sz="36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Purpose:</a:t>
            </a:r>
            <a:r>
              <a:rPr lang="en-KE" sz="36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To restrict or monitor entry into physical spaces and control access to tangible assets.</a:t>
            </a:r>
          </a:p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KE" sz="36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Examples:</a:t>
            </a:r>
            <a:r>
              <a:rPr lang="en-KE" sz="36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Restricted areas in buildings (e.g., server rooms, laboratories), security zones at airports, and vaults or storage rooms. Typically implemented in high-security facilities using fingerprint or iris recognition.</a:t>
            </a:r>
          </a:p>
        </p:txBody>
      </p:sp>
    </p:spTree>
    <p:extLst>
      <p:ext uri="{BB962C8B-B14F-4D97-AF65-F5344CB8AC3E}">
        <p14:creationId xmlns:p14="http://schemas.microsoft.com/office/powerpoint/2010/main" val="22578744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900527-375D-3015-F674-C19BF3D1F8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15631B-79CD-74FF-EA6C-D07E75E6B8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dirty="0">
                <a:solidFill>
                  <a:srgbClr val="FFFF00"/>
                </a:solidFill>
              </a:rPr>
              <a:t> 		</a:t>
            </a:r>
            <a:r>
              <a:rPr lang="en-US" sz="5400" dirty="0" err="1">
                <a:solidFill>
                  <a:srgbClr val="FFFF00"/>
                </a:solidFill>
              </a:rPr>
              <a:t>Cont</a:t>
            </a:r>
            <a:r>
              <a:rPr lang="en-US" sz="5400" dirty="0">
                <a:solidFill>
                  <a:srgbClr val="FFFF00"/>
                </a:solidFill>
              </a:rPr>
              <a:t>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104E73-C102-8A26-F1BC-9EA5668625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4745" y="1690689"/>
            <a:ext cx="11816861" cy="4961902"/>
          </a:xfrm>
        </p:spPr>
        <p:txBody>
          <a:bodyPr rtlCol="0">
            <a:noAutofit/>
          </a:bodyPr>
          <a:lstStyle/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KE" sz="40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Performance Requirements:</a:t>
            </a:r>
            <a:r>
              <a:rPr lang="en-KE" sz="40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Biometric systems used here must be robust, highly accurate, and capable of operating under various environmental conditions (e.g., lighting, temperature).</a:t>
            </a: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KE" sz="40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Privacy Impact:</a:t>
            </a:r>
            <a:r>
              <a:rPr lang="en-KE" sz="40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Varies depending on context; often considered lower risk but may still raise concerns when combined with surveillance or tracking.</a:t>
            </a:r>
          </a:p>
        </p:txBody>
      </p:sp>
    </p:spTree>
    <p:extLst>
      <p:ext uri="{BB962C8B-B14F-4D97-AF65-F5344CB8AC3E}">
        <p14:creationId xmlns:p14="http://schemas.microsoft.com/office/powerpoint/2010/main" val="34579116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72C5F2-41A7-A489-93BA-3D24FAB9FC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C1D4D6-14FD-94BA-EDBB-83A9FF5331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4400" dirty="0">
                <a:solidFill>
                  <a:srgbClr val="FFFF00"/>
                </a:solidFill>
              </a:rPr>
              <a:t>identity validation against existing credentials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68E466-C5EE-C784-09CA-64A77BD13F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1520" y="1941341"/>
            <a:ext cx="11015003" cy="4234375"/>
          </a:xfrm>
        </p:spPr>
        <p:txBody>
          <a:bodyPr rtlCol="0">
            <a:noAutofit/>
          </a:bodyPr>
          <a:lstStyle/>
          <a:p>
            <a:pPr marL="0" lvl="0" indent="0" algn="just">
              <a:lnSpc>
                <a:spcPct val="107000"/>
              </a:lnSpc>
              <a:spcAft>
                <a:spcPts val="800"/>
              </a:spcAft>
              <a:buSzPts val="1000"/>
              <a:buNone/>
              <a:tabLst>
                <a:tab pos="457200" algn="l"/>
              </a:tabLst>
            </a:pPr>
            <a:r>
              <a:rPr lang="en-KE" sz="32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Purpose:</a:t>
            </a:r>
            <a:r>
              <a:rPr lang="en-KE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To verify an individual’s identity by comparing it to a pre-existing database or credential, often for purposes of border control or high-security access.</a:t>
            </a:r>
            <a:endParaRPr lang="en-US" sz="32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07000"/>
              </a:lnSpc>
              <a:spcAft>
                <a:spcPts val="800"/>
              </a:spcAft>
              <a:buSzPts val="1000"/>
              <a:buNone/>
              <a:tabLst>
                <a:tab pos="457200" algn="l"/>
              </a:tabLst>
            </a:pPr>
            <a:r>
              <a:rPr lang="en-KE" sz="32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Examples:</a:t>
            </a:r>
            <a:r>
              <a:rPr lang="en-KE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Border control checks where </a:t>
            </a:r>
            <a:r>
              <a:rPr lang="en-KE" sz="32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travelers'</a:t>
            </a:r>
            <a:r>
              <a:rPr lang="en-KE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biometric data (e.g., facial recognition) is compared against passport data. Also seen in high-security areas where users must validate their identity using a government-issued ID linked to biometrics</a:t>
            </a:r>
            <a:r>
              <a:rPr lang="en-KE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836694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8B5731-638F-2E64-0DE0-A8FF20387C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698820-1FD5-E4E7-4704-BC3A31B7C5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dirty="0">
                <a:solidFill>
                  <a:srgbClr val="FFFF00"/>
                </a:solidFill>
              </a:rPr>
              <a:t> 		</a:t>
            </a:r>
            <a:r>
              <a:rPr lang="en-US" sz="5400" dirty="0" err="1">
                <a:solidFill>
                  <a:srgbClr val="FFFF00"/>
                </a:solidFill>
              </a:rPr>
              <a:t>cont</a:t>
            </a:r>
            <a:r>
              <a:rPr lang="en-US" sz="5400" dirty="0">
                <a:solidFill>
                  <a:srgbClr val="FFFF00"/>
                </a:solidFill>
              </a:rPr>
              <a:t>…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C88318-E2DF-7AA5-D615-CBD013DC63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9772" y="1690689"/>
            <a:ext cx="11732456" cy="4961902"/>
          </a:xfrm>
        </p:spPr>
        <p:txBody>
          <a:bodyPr rtlCol="0">
            <a:noAutofit/>
          </a:bodyPr>
          <a:lstStyle/>
          <a:p>
            <a:pPr marL="0" lvl="0" indent="0" algn="just">
              <a:lnSpc>
                <a:spcPct val="150000"/>
              </a:lnSpc>
              <a:spcAft>
                <a:spcPts val="800"/>
              </a:spcAft>
              <a:buSzPts val="1000"/>
              <a:buNone/>
              <a:tabLst>
                <a:tab pos="457200" algn="l"/>
              </a:tabLst>
            </a:pPr>
            <a:r>
              <a:rPr lang="en-KE" sz="32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Performance Requirements:</a:t>
            </a:r>
            <a:r>
              <a:rPr lang="en-KE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High accuracy and speed, particularly important in high-traffic settings like airports. Systems must be capable of handling large databases and complex matching algorithms.</a:t>
            </a:r>
          </a:p>
          <a:p>
            <a:pPr algn="just">
              <a:lnSpc>
                <a:spcPct val="150000"/>
              </a:lnSpc>
            </a:pPr>
            <a:r>
              <a:rPr lang="en-KE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Privacy Impact:</a:t>
            </a:r>
            <a:r>
              <a:rPr lang="en-K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Higher, as this involves sensitive data such as passport or ID information. Compliance with data protection regulations is crucial.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22725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4E00C8-5168-89C4-71CD-83242FC9F2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7D04C8-FF69-97BD-92EA-3C21866F4E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dirty="0">
                <a:solidFill>
                  <a:srgbClr val="FFFF00"/>
                </a:solidFill>
              </a:rPr>
              <a:t> 	registration or identification  </a:t>
            </a:r>
            <a:endParaRPr lang="en-US" sz="3600" dirty="0">
              <a:solidFill>
                <a:srgbClr val="FFFF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0A0560-D67C-8386-8833-850B3B56B3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2031" y="1690689"/>
            <a:ext cx="11211951" cy="4961902"/>
          </a:xfrm>
        </p:spPr>
        <p:txBody>
          <a:bodyPr rtlCol="0">
            <a:noAutofit/>
          </a:bodyPr>
          <a:lstStyle/>
          <a:p>
            <a:pPr marL="342900" lvl="0" indent="-342900" algn="just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KE" sz="32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Purpose:</a:t>
            </a:r>
            <a:r>
              <a:rPr lang="en-KE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To create a new entry in a biometric database or to identify individuals within a large population without prior credentials.</a:t>
            </a:r>
          </a:p>
          <a:p>
            <a:pPr marL="342900" lvl="0" indent="-342900" algn="just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KE" sz="32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Examples:</a:t>
            </a:r>
            <a:r>
              <a:rPr lang="en-KE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National ID programs, voter registration systems, and biometric databases for criminal identification. These systems use fingerprint or facial recognition to </a:t>
            </a:r>
            <a:r>
              <a:rPr lang="en-KE" sz="32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enroll</a:t>
            </a:r>
            <a:r>
              <a:rPr lang="en-KE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individuals, creating a unique biometric profile for future identification.</a:t>
            </a:r>
          </a:p>
        </p:txBody>
      </p:sp>
    </p:spTree>
    <p:extLst>
      <p:ext uri="{BB962C8B-B14F-4D97-AF65-F5344CB8AC3E}">
        <p14:creationId xmlns:p14="http://schemas.microsoft.com/office/powerpoint/2010/main" val="36886384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58C20F-3292-02D0-3087-735514ABE8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CBFEEE-FC03-2F29-C511-6D3E4C3F0D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dirty="0">
                <a:solidFill>
                  <a:srgbClr val="FFFF00"/>
                </a:solidFill>
              </a:rPr>
              <a:t> 	</a:t>
            </a:r>
            <a:r>
              <a:rPr lang="en-US" sz="5400" dirty="0" err="1">
                <a:solidFill>
                  <a:srgbClr val="FFFF00"/>
                </a:solidFill>
              </a:rPr>
              <a:t>cont</a:t>
            </a:r>
            <a:r>
              <a:rPr lang="en-US" sz="5400" dirty="0">
                <a:solidFill>
                  <a:srgbClr val="FFFF00"/>
                </a:solidFill>
              </a:rPr>
              <a:t>…</a:t>
            </a:r>
            <a:endParaRPr lang="en-US" sz="3600" dirty="0">
              <a:solidFill>
                <a:srgbClr val="FFFF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D75483-A090-24D3-93CC-53A5D759C9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2708" y="1690689"/>
            <a:ext cx="11071274" cy="4961902"/>
          </a:xfrm>
        </p:spPr>
        <p:txBody>
          <a:bodyPr rtlCol="0">
            <a:noAutofit/>
          </a:bodyPr>
          <a:lstStyle/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KE" sz="36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Performance Requirements:</a:t>
            </a:r>
            <a:r>
              <a:rPr lang="en-KE" sz="36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Must be highly scalable and accurate to ensure reliable identification across millions of individuals. Data integrity and accessibility are essential for large-scale use.</a:t>
            </a: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KE" sz="36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Privacy Impact:</a:t>
            </a:r>
            <a:r>
              <a:rPr lang="en-KE" sz="36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Very high, as the creation of biometric databases raises concerns over data misuse, potential surveillance, and tracking.</a:t>
            </a:r>
          </a:p>
        </p:txBody>
      </p:sp>
    </p:spTree>
    <p:extLst>
      <p:ext uri="{BB962C8B-B14F-4D97-AF65-F5344CB8AC3E}">
        <p14:creationId xmlns:p14="http://schemas.microsoft.com/office/powerpoint/2010/main" val="1063805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F61CBA-0523-166D-E6BE-892E182A5F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359A91-A60A-160B-32B5-F39B2A8A9B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dirty="0">
                <a:solidFill>
                  <a:srgbClr val="FFFF00"/>
                </a:solidFill>
              </a:rPr>
              <a:t> 	Application of biometrics </a:t>
            </a:r>
            <a:endParaRPr lang="en-US" sz="3600" dirty="0">
              <a:solidFill>
                <a:srgbClr val="FFFF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52F27C-A5A6-CB58-62DC-8AC836D01C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5083" y="1690689"/>
            <a:ext cx="11408899" cy="4961902"/>
          </a:xfrm>
        </p:spPr>
        <p:txBody>
          <a:bodyPr rtlCol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Here is an in-depth look at how biometrics is applied across these sectors, the types of biometric technologies used,</a:t>
            </a:r>
          </a:p>
          <a:p>
            <a:pPr lvl="7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KE" sz="32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Security and Law Enforcement</a:t>
            </a:r>
          </a:p>
          <a:p>
            <a:pPr lvl="7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KE" sz="32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Banking and Financial Services</a:t>
            </a:r>
          </a:p>
          <a:p>
            <a:pPr lvl="7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KE" sz="32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Healthcare</a:t>
            </a:r>
          </a:p>
          <a:p>
            <a:pPr lvl="7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KE" sz="32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Mobile and Consumer Electronics</a:t>
            </a:r>
          </a:p>
          <a:p>
            <a:pPr lvl="7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KE" sz="32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Employment and Workforce Management</a:t>
            </a:r>
          </a:p>
          <a:p>
            <a:pPr lvl="7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KE" sz="32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Retail </a:t>
            </a:r>
          </a:p>
        </p:txBody>
      </p:sp>
    </p:spTree>
    <p:extLst>
      <p:ext uri="{BB962C8B-B14F-4D97-AF65-F5344CB8AC3E}">
        <p14:creationId xmlns:p14="http://schemas.microsoft.com/office/powerpoint/2010/main" val="346917452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5FE650-E42E-6986-5172-543F44EDE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9B42C9-CEE7-6E08-BF08-74D9F687AB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dirty="0">
                <a:solidFill>
                  <a:srgbClr val="FFFF00"/>
                </a:solidFill>
              </a:rPr>
              <a:t> </a:t>
            </a:r>
            <a:r>
              <a:rPr lang="en-US" sz="40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KE" sz="4000" b="1" kern="100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Security and Law Enforcement</a:t>
            </a:r>
            <a:br>
              <a:rPr lang="en-KE" sz="4000" kern="100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sz="40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61609F-AB85-7D9B-717F-831CCA46CD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3218" y="1533378"/>
            <a:ext cx="11802794" cy="5119213"/>
          </a:xfrm>
        </p:spPr>
        <p:txBody>
          <a:bodyPr rtlCol="0">
            <a:noAutofit/>
          </a:bodyPr>
          <a:lstStyle/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KE" sz="2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Access Control:</a:t>
            </a:r>
            <a:r>
              <a:rPr lang="en-KE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Biometrics are widely used to restrict access to secure locations. Physical characteristics like fingerprint, facial recognition, and iris scanning allow only authorized personnel to enter high-security zones.</a:t>
            </a:r>
          </a:p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KE" sz="2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Identification and Tracking:</a:t>
            </a:r>
            <a:r>
              <a:rPr lang="en-KE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Law enforcement agencies use biometrics (e.g., fingerprint databases, facial recognition in public spaces) to track, identify, and apprehend suspects. Facial recognition technology, for example, can be deployed in real-time to monitor and alert police about flagged individuals.</a:t>
            </a:r>
          </a:p>
        </p:txBody>
      </p:sp>
    </p:spTree>
    <p:extLst>
      <p:ext uri="{BB962C8B-B14F-4D97-AF65-F5344CB8AC3E}">
        <p14:creationId xmlns:p14="http://schemas.microsoft.com/office/powerpoint/2010/main" val="414364093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59F0AD-E306-90C2-BCB5-42978F33CC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0813DB-26FA-A5BC-25DB-CF4361D9B1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dirty="0">
                <a:solidFill>
                  <a:srgbClr val="FFFF00"/>
                </a:solidFill>
              </a:rPr>
              <a:t> 		</a:t>
            </a:r>
            <a:r>
              <a:rPr lang="en-US" sz="5400" dirty="0" err="1">
                <a:solidFill>
                  <a:srgbClr val="FFFF00"/>
                </a:solidFill>
              </a:rPr>
              <a:t>Cont</a:t>
            </a:r>
            <a:r>
              <a:rPr lang="en-US" sz="5400" dirty="0">
                <a:solidFill>
                  <a:srgbClr val="FFFF00"/>
                </a:solidFill>
              </a:rPr>
              <a:t>…  </a:t>
            </a:r>
            <a:endParaRPr lang="en-US" sz="3600" dirty="0">
              <a:solidFill>
                <a:srgbClr val="FFFF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BBE18F-BB0D-BB11-D31E-413246FBAF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5083" y="1690689"/>
            <a:ext cx="11408899" cy="4961902"/>
          </a:xfrm>
        </p:spPr>
        <p:txBody>
          <a:bodyPr rtlCol="0">
            <a:normAutofit fontScale="97500"/>
          </a:bodyPr>
          <a:lstStyle/>
          <a:p>
            <a:pPr marL="0" lvl="0" indent="0" algn="just">
              <a:lnSpc>
                <a:spcPct val="100000"/>
              </a:lnSpc>
              <a:spcAft>
                <a:spcPts val="800"/>
              </a:spcAft>
              <a:buSzPts val="1000"/>
              <a:buNone/>
              <a:tabLst>
                <a:tab pos="457200" algn="l"/>
              </a:tabLst>
            </a:pPr>
            <a:r>
              <a:rPr lang="en-KE" sz="36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Surveillance:</a:t>
            </a:r>
            <a:r>
              <a:rPr lang="en-KE" sz="36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Facial recognition and gait analysis (which </a:t>
            </a:r>
            <a:r>
              <a:rPr lang="en-KE" sz="36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analyzes</a:t>
            </a:r>
            <a:r>
              <a:rPr lang="en-KE" sz="36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the way a person walks) are used in surveillance to identify individuals in public places.</a:t>
            </a:r>
          </a:p>
          <a:p>
            <a:pPr algn="just">
              <a:lnSpc>
                <a:spcPct val="100000"/>
              </a:lnSpc>
            </a:pPr>
            <a:r>
              <a:rPr lang="en-KE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Border Control:</a:t>
            </a:r>
            <a:r>
              <a:rPr lang="en-KE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Governments use biometrics at airports and borders to expedite processing, improve security, and catch illegal activities. Iris and facial scans are often used to verify the identity of </a:t>
            </a:r>
            <a:r>
              <a:rPr lang="en-KE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travelers</a:t>
            </a:r>
            <a:r>
              <a:rPr lang="en-KE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reducing the risk of fraud</a:t>
            </a:r>
            <a:endParaRPr lang="en-KE" sz="36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485564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87FB2B-312A-027C-4AD4-3BC79EC697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184B61-102D-566A-EE68-5F16AC4777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3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	</a:t>
            </a:r>
            <a:r>
              <a:rPr lang="en-KE" sz="36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Banking and Financial Services</a:t>
            </a:r>
            <a:endParaRPr lang="en-US" sz="36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AB3CAC-DE7A-5992-27D9-66A3017BE2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1692" y="1690689"/>
            <a:ext cx="11282290" cy="4961902"/>
          </a:xfrm>
        </p:spPr>
        <p:txBody>
          <a:bodyPr rtlCol="0">
            <a:normAutofit fontScale="97500"/>
          </a:bodyPr>
          <a:lstStyle/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KE" sz="32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Customer Verification:</a:t>
            </a:r>
            <a:r>
              <a:rPr lang="en-KE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Banks use biometrics to verify customers’ identities during transactions, especially online. Fingerprint scanning, facial recognition, and voice recognition are common methods that add layers of security.</a:t>
            </a: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KE" sz="32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Secure Transactions:</a:t>
            </a:r>
            <a:r>
              <a:rPr lang="en-KE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Biometric authentication (e.g., fingerprint or face scan) in mobile banking applications makes transactions more secure and reduces the risk of fraud.</a:t>
            </a:r>
          </a:p>
        </p:txBody>
      </p:sp>
    </p:spTree>
    <p:extLst>
      <p:ext uri="{BB962C8B-B14F-4D97-AF65-F5344CB8AC3E}">
        <p14:creationId xmlns:p14="http://schemas.microsoft.com/office/powerpoint/2010/main" val="378535419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A2F0BC-2E57-7CD9-FB35-85DF89947F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2B93DA-AF42-1AA4-7731-57B00263CE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3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	</a:t>
            </a:r>
            <a:r>
              <a:rPr lang="en-US" sz="36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cont...</a:t>
            </a:r>
            <a:endParaRPr lang="en-US" sz="36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23F2D1-BF60-5507-73F6-547DF29FEA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1692" y="1690689"/>
            <a:ext cx="11282290" cy="4961902"/>
          </a:xfrm>
        </p:spPr>
        <p:txBody>
          <a:bodyPr rtlCol="0">
            <a:normAutofit fontScale="97500"/>
          </a:bodyPr>
          <a:lstStyle/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KE" sz="37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KYC Compliance:</a:t>
            </a:r>
            <a:r>
              <a:rPr lang="en-KE" sz="37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Biometrics aids in the Know Your Customer (KYC) process, ensuring that banks verify identities quickly and accurately for new accounts, loans, and other services.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KE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745533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42AEA5-68E0-1706-FC48-7D6F3DDB66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D39D44-45F8-21AA-2BD4-41512EE454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dirty="0">
                <a:solidFill>
                  <a:srgbClr val="FFFF00"/>
                </a:solidFill>
              </a:rPr>
              <a:t> 	HEALTHCARE  </a:t>
            </a:r>
            <a:endParaRPr lang="en-US" sz="3600" dirty="0">
              <a:solidFill>
                <a:srgbClr val="FFFF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FAC145-5F02-10E1-ECF2-A9424E03D0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1355" y="1690689"/>
            <a:ext cx="11563642" cy="4961902"/>
          </a:xfrm>
        </p:spPr>
        <p:txBody>
          <a:bodyPr rtlCol="0">
            <a:normAutofit fontScale="97500"/>
          </a:bodyPr>
          <a:lstStyle/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KE" sz="32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Patient Identification and Record Keeping:</a:t>
            </a:r>
            <a:r>
              <a:rPr lang="en-KE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Hospitals and clinics use biometrics to correctly identify patients and link them to their medical records. Iris scanning or fingerprinting can eliminate the risk of duplicate or incorrect records.</a:t>
            </a: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KE" sz="32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Access to Medical Facilities:</a:t>
            </a:r>
            <a:r>
              <a:rPr lang="en-KE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Biometrics ensures that only authorized staff have access to sensitive areas, such as operating rooms, pharmacies, and data </a:t>
            </a:r>
            <a:r>
              <a:rPr lang="en-KE" sz="32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centers</a:t>
            </a:r>
            <a:r>
              <a:rPr lang="en-KE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This helps safeguard patient information and medications.</a:t>
            </a:r>
          </a:p>
        </p:txBody>
      </p:sp>
    </p:spTree>
    <p:extLst>
      <p:ext uri="{BB962C8B-B14F-4D97-AF65-F5344CB8AC3E}">
        <p14:creationId xmlns:p14="http://schemas.microsoft.com/office/powerpoint/2010/main" val="418232454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0C6A28-AB67-4721-B545-39848AC6E3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05E9B4-BD44-5CFC-2D43-5A8CB9EF86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dirty="0">
                <a:solidFill>
                  <a:srgbClr val="FFFF00"/>
                </a:solidFill>
              </a:rPr>
              <a:t> 	CONT… </a:t>
            </a:r>
            <a:endParaRPr lang="en-US" sz="3600" dirty="0">
              <a:solidFill>
                <a:srgbClr val="FFFF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2CEB8E-C5A5-0033-FF5E-524C3459B2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0166" y="1533378"/>
            <a:ext cx="11366696" cy="5324621"/>
          </a:xfrm>
        </p:spPr>
        <p:txBody>
          <a:bodyPr rtlCol="0">
            <a:noAutofit/>
          </a:bodyPr>
          <a:lstStyle/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KE" sz="32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Telemedicine and Remote Services:</a:t>
            </a:r>
            <a:r>
              <a:rPr lang="en-KE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Biometric verification is used in remote healthcare settings to ensure that patients receiving treatment or consulting remotely are verified, ensuring secure patient-provider interactions.</a:t>
            </a:r>
          </a:p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KE" sz="32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Prescription Control:</a:t>
            </a:r>
            <a:r>
              <a:rPr lang="en-KE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Biometrics can monitor and control access to prescription medications to prevent abuse and ensure that drugs are dispensed only to the correct individuals.</a:t>
            </a:r>
          </a:p>
        </p:txBody>
      </p:sp>
    </p:spTree>
    <p:extLst>
      <p:ext uri="{BB962C8B-B14F-4D97-AF65-F5344CB8AC3E}">
        <p14:creationId xmlns:p14="http://schemas.microsoft.com/office/powerpoint/2010/main" val="175745987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2527F4-B3C7-B409-8E09-9B1504BE54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A03041-6FCC-9D9C-A257-B7E14BF6A9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dirty="0">
                <a:solidFill>
                  <a:srgbClr val="FFFF00"/>
                </a:solidFill>
              </a:rPr>
              <a:t> 	</a:t>
            </a:r>
            <a:r>
              <a:rPr lang="en-KE" sz="36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Mobile and Consumer Electronics</a:t>
            </a:r>
            <a:r>
              <a:rPr lang="en-US" sz="3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CA768A-96D6-17EA-6813-2A22764AD3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542" y="1690689"/>
            <a:ext cx="11732455" cy="5167310"/>
          </a:xfrm>
        </p:spPr>
        <p:txBody>
          <a:bodyPr rtlCol="0">
            <a:noAutofit/>
          </a:bodyPr>
          <a:lstStyle/>
          <a:p>
            <a:pPr marL="0" lvl="0" indent="0" algn="just">
              <a:lnSpc>
                <a:spcPct val="107000"/>
              </a:lnSpc>
              <a:spcAft>
                <a:spcPts val="800"/>
              </a:spcAft>
              <a:buSzPts val="1000"/>
              <a:buNone/>
              <a:tabLst>
                <a:tab pos="457200" algn="l"/>
              </a:tabLst>
            </a:pPr>
            <a:r>
              <a:rPr lang="en-KE" sz="36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Smartphone Security:</a:t>
            </a:r>
            <a:r>
              <a:rPr lang="en-KE" sz="36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Biometrics (fingerprint scanning, facial recognition) have become standard security features in smartphones, ensuring that only the device owner can access its data.</a:t>
            </a:r>
          </a:p>
          <a:p>
            <a:pPr algn="just"/>
            <a:r>
              <a:rPr lang="en-KE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Wearables:</a:t>
            </a:r>
            <a:r>
              <a:rPr lang="en-KE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Biometric data such as heart rate and oxygen levels are collected by wearables to monitor and track fitness. These data points can enhance personalized health </a:t>
            </a:r>
            <a:r>
              <a:rPr lang="en-KE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recommendatio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6359555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F980B2-CD5D-0B9C-0173-FA69E24166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E0BC64-4941-1FD2-B402-873DB423F5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dirty="0">
                <a:solidFill>
                  <a:srgbClr val="FFFF00"/>
                </a:solidFill>
              </a:rPr>
              <a:t> 	</a:t>
            </a:r>
            <a:r>
              <a:rPr lang="en-US" sz="3600" b="1" dirty="0" err="1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cont</a:t>
            </a:r>
            <a:r>
              <a:rPr lang="en-US" sz="36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…</a:t>
            </a:r>
            <a:endParaRPr lang="en-US" sz="36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62EF36-4EEB-E37C-3EF5-4E53D940D6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542" y="1690689"/>
            <a:ext cx="11732455" cy="5167310"/>
          </a:xfrm>
        </p:spPr>
        <p:txBody>
          <a:bodyPr rtlCol="0"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KE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E-commerce Authentication:</a:t>
            </a:r>
            <a:r>
              <a:rPr lang="en-KE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Many e-commerce platforms incorporate biometric authentication (such as fingerprint or facial recognition) to verify transactions, making online shopping more secure</a:t>
            </a:r>
            <a:endParaRPr lang="en-KE" sz="36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145164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17C51F-991E-9648-12A1-3A223C2540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FF362D-3A56-004B-566C-77EE2E306D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dirty="0">
                <a:solidFill>
                  <a:srgbClr val="FFFF00"/>
                </a:solidFill>
              </a:rPr>
              <a:t> 	</a:t>
            </a:r>
            <a:r>
              <a:rPr lang="en-KE" sz="32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Employment and Workforce Management</a:t>
            </a:r>
            <a:endParaRPr lang="en-US" sz="32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BD7855-A0D4-E8B9-18BF-9FDF4D0CC1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1355" y="1690689"/>
            <a:ext cx="11563642" cy="4961902"/>
          </a:xfrm>
        </p:spPr>
        <p:txBody>
          <a:bodyPr rtlCol="0">
            <a:noAutofit/>
          </a:bodyPr>
          <a:lstStyle/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KE" sz="32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Attendance and Payroll:</a:t>
            </a:r>
            <a:r>
              <a:rPr lang="en-KE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Biometric time clocks use fingerprint or facial recognition to accurately record employee attendance, eliminating the risk of “buddy punching” (when one employee clocks in for another).</a:t>
            </a: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KE" sz="32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Access Control in Workplaces:</a:t>
            </a:r>
            <a:r>
              <a:rPr lang="en-KE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Biometrics limit access to restricted areas within corporate buildings. For instance, only authorized personnel may be able to enter server rooms.</a:t>
            </a:r>
          </a:p>
        </p:txBody>
      </p:sp>
    </p:spTree>
    <p:extLst>
      <p:ext uri="{BB962C8B-B14F-4D97-AF65-F5344CB8AC3E}">
        <p14:creationId xmlns:p14="http://schemas.microsoft.com/office/powerpoint/2010/main" val="356724494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7F973C-0900-80B3-1D40-F0800388F2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089369-E5EA-E1EC-92DF-7ACFB813CF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dirty="0">
                <a:solidFill>
                  <a:srgbClr val="FFFF00"/>
                </a:solidFill>
              </a:rPr>
              <a:t> 	</a:t>
            </a:r>
            <a:r>
              <a:rPr lang="en-US" sz="5400" dirty="0" err="1">
                <a:solidFill>
                  <a:srgbClr val="FFFF00"/>
                </a:solidFill>
              </a:rPr>
              <a:t>cont</a:t>
            </a:r>
            <a:r>
              <a:rPr lang="en-US" sz="5400" dirty="0">
                <a:solidFill>
                  <a:srgbClr val="FFFF00"/>
                </a:solidFill>
              </a:rPr>
              <a:t>…</a:t>
            </a:r>
            <a:endParaRPr lang="en-US" sz="32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F05D31-78C3-D58B-A8C8-55AA251119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6437" y="1927274"/>
            <a:ext cx="11155680" cy="4318782"/>
          </a:xfrm>
        </p:spPr>
        <p:txBody>
          <a:bodyPr rtlCol="0">
            <a:noAutofit/>
          </a:bodyPr>
          <a:lstStyle/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KE" sz="32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Remote Work Verification:</a:t>
            </a:r>
            <a:r>
              <a:rPr lang="en-KE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With more remote work, companies use biometrics for secure logins and monitoring, ensuring that employees who log into corporate systems are who they claim to be.</a:t>
            </a:r>
          </a:p>
        </p:txBody>
      </p:sp>
    </p:spTree>
    <p:extLst>
      <p:ext uri="{BB962C8B-B14F-4D97-AF65-F5344CB8AC3E}">
        <p14:creationId xmlns:p14="http://schemas.microsoft.com/office/powerpoint/2010/main" val="141516246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C07DC0-EAB4-ACD9-69A5-C513E62809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CB6BB0-3BEC-8ADA-1CC5-E805A06EAA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dirty="0">
                <a:solidFill>
                  <a:srgbClr val="FFFF00"/>
                </a:solidFill>
              </a:rPr>
              <a:t> 	RETAIL  </a:t>
            </a:r>
            <a:endParaRPr lang="en-US" sz="3600" dirty="0">
              <a:solidFill>
                <a:srgbClr val="FFFF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369CD7-2578-7B59-AA89-5B8CCA3597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690689"/>
            <a:ext cx="11985674" cy="4961902"/>
          </a:xfrm>
        </p:spPr>
        <p:txBody>
          <a:bodyPr rtlCol="0">
            <a:normAutofit fontScale="97500" lnSpcReduction="10000"/>
          </a:bodyPr>
          <a:lstStyle/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KE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KE" sz="37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Customer Identification and Personalized Services:</a:t>
            </a:r>
            <a:r>
              <a:rPr lang="en-KE" sz="37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Retailers can use facial recognition to identify returning customers and personalize shopping experiences, tailoring offers and recommendations based on previous purchases.</a:t>
            </a: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KE" sz="37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Cashless Payments:</a:t>
            </a:r>
            <a:r>
              <a:rPr lang="en-KE" sz="37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Biometrics enable faster, more secure payment methods. Systems that scan fingerprints or use facial recognition allow consumers to pay without physical cards or cash.</a:t>
            </a:r>
          </a:p>
        </p:txBody>
      </p:sp>
    </p:spTree>
    <p:extLst>
      <p:ext uri="{BB962C8B-B14F-4D97-AF65-F5344CB8AC3E}">
        <p14:creationId xmlns:p14="http://schemas.microsoft.com/office/powerpoint/2010/main" val="273107690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D9CC61-B160-1965-0193-D32D13571E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8217E-7AD8-BB40-ED18-7991BEA15E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dirty="0">
                <a:solidFill>
                  <a:srgbClr val="FFFF00"/>
                </a:solidFill>
              </a:rPr>
              <a:t> 	</a:t>
            </a:r>
            <a:r>
              <a:rPr lang="en-US" sz="5400" dirty="0" err="1">
                <a:solidFill>
                  <a:srgbClr val="FFFF00"/>
                </a:solidFill>
              </a:rPr>
              <a:t>cont</a:t>
            </a:r>
            <a:r>
              <a:rPr lang="en-US" sz="5400" dirty="0">
                <a:solidFill>
                  <a:srgbClr val="FFFF00"/>
                </a:solidFill>
              </a:rPr>
              <a:t>…  </a:t>
            </a:r>
            <a:endParaRPr lang="en-US" sz="3600" dirty="0">
              <a:solidFill>
                <a:srgbClr val="FFFF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D65669-5271-B352-2DD5-22F575029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0332" y="1690689"/>
            <a:ext cx="10761785" cy="4961902"/>
          </a:xfrm>
        </p:spPr>
        <p:txBody>
          <a:bodyPr rtlCol="0">
            <a:normAutofit fontScale="97500"/>
          </a:bodyPr>
          <a:lstStyle/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KE" sz="37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Loss Prevention:</a:t>
            </a:r>
            <a:r>
              <a:rPr lang="en-KE" sz="37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In-store surveillance systems with facial recognition help retail outlets prevent theft and fraud by flagging known shoplifters.</a:t>
            </a:r>
          </a:p>
        </p:txBody>
      </p:sp>
    </p:spTree>
    <p:extLst>
      <p:ext uri="{BB962C8B-B14F-4D97-AF65-F5344CB8AC3E}">
        <p14:creationId xmlns:p14="http://schemas.microsoft.com/office/powerpoint/2010/main" val="185603829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AAEF1F-CBA2-2AC1-1378-65BED5AB94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95322B-2C90-E320-A69F-D54B9A1A74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dirty="0">
                <a:solidFill>
                  <a:srgbClr val="FFFF00"/>
                </a:solidFill>
              </a:rPr>
              <a:t> 	CHALLENGES IN THE Application OF BIOMETRICS </a:t>
            </a:r>
            <a:endParaRPr lang="en-US" sz="3600" dirty="0">
              <a:solidFill>
                <a:srgbClr val="FFFF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B7DC8B-31AA-795D-0B3E-C2B2E04F96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4745" y="1690689"/>
            <a:ext cx="11915335" cy="4961902"/>
          </a:xfrm>
        </p:spPr>
        <p:txBody>
          <a:bodyPr rtlCol="0">
            <a:noAutofit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KE" sz="36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Privacy Concerns:</a:t>
            </a:r>
            <a:r>
              <a:rPr lang="en-KE" sz="36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As biometric data is sensitive, misuse or theft could result in significant privacy violations. Regulations like GDPR in the EU place restrictions on biometric data collection and processing.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KE" sz="36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Data Security:</a:t>
            </a:r>
            <a:r>
              <a:rPr lang="en-KE" sz="36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Biometric data storage must be highly secure to prevent data breaches. If biometric data is compromised, it cannot be changed like a password.</a:t>
            </a:r>
          </a:p>
        </p:txBody>
      </p:sp>
    </p:spTree>
    <p:extLst>
      <p:ext uri="{BB962C8B-B14F-4D97-AF65-F5344CB8AC3E}">
        <p14:creationId xmlns:p14="http://schemas.microsoft.com/office/powerpoint/2010/main" val="258820020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F28586-50F9-12EF-F5E1-EF7FAC401B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B11229-057F-B7C3-55D0-0191439C44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CONT…</a:t>
            </a:r>
            <a:r>
              <a:rPr lang="en-US" sz="40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9177D3-3FF4-C48C-D1BE-F607D43F41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542" y="1690689"/>
            <a:ext cx="11521440" cy="4961902"/>
          </a:xfrm>
        </p:spPr>
        <p:txBody>
          <a:bodyPr rtlCol="0">
            <a:noAutofit/>
          </a:bodyPr>
          <a:lstStyle/>
          <a:p>
            <a:pPr marL="0" indent="0" algn="just">
              <a:lnSpc>
                <a:spcPct val="107000"/>
              </a:lnSpc>
              <a:spcAft>
                <a:spcPts val="800"/>
              </a:spcAft>
              <a:buNone/>
              <a:tabLst>
                <a:tab pos="457200" algn="l"/>
              </a:tabLst>
            </a:pPr>
            <a:r>
              <a:rPr lang="en-US" sz="3200" b="1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en-KE" sz="32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Accuracy and False Positives/Negatives:</a:t>
            </a:r>
            <a:r>
              <a:rPr lang="en-KE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Biometric systems sometimes have errors, with false positives granting access to unauthorized users and false negatives denying access to legitimate users.</a:t>
            </a:r>
          </a:p>
          <a:p>
            <a:pPr marL="0" lvl="0" indent="0" algn="just">
              <a:lnSpc>
                <a:spcPct val="107000"/>
              </a:lnSpc>
              <a:spcAft>
                <a:spcPts val="800"/>
              </a:spcAft>
              <a:buNone/>
              <a:tabLst>
                <a:tab pos="457200" algn="l"/>
              </a:tabLst>
            </a:pPr>
            <a:r>
              <a:rPr lang="en-US" sz="32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</a:t>
            </a:r>
            <a:r>
              <a:rPr lang="en-KE" sz="32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Cost of Implementation:</a:t>
            </a:r>
            <a:r>
              <a:rPr lang="en-KE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Implementing biometric systems can be expensive due to hardware and software costs, and regular maintenance.</a:t>
            </a:r>
          </a:p>
        </p:txBody>
      </p:sp>
    </p:spTree>
    <p:extLst>
      <p:ext uri="{BB962C8B-B14F-4D97-AF65-F5344CB8AC3E}">
        <p14:creationId xmlns:p14="http://schemas.microsoft.com/office/powerpoint/2010/main" val="340522272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016962-048A-CA32-3DE3-73AB896B07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C288BA-0235-1F58-7501-CB9AB6A08F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CONT…</a:t>
            </a:r>
            <a:r>
              <a:rPr lang="en-US" sz="40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1EF575-6E8A-24BE-50D3-586A36C065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542" y="1690689"/>
            <a:ext cx="11521440" cy="4961902"/>
          </a:xfrm>
        </p:spPr>
        <p:txBody>
          <a:bodyPr rtlCol="0">
            <a:noAutofit/>
          </a:bodyPr>
          <a:lstStyle/>
          <a:p>
            <a:pPr marL="0" indent="0" algn="just">
              <a:lnSpc>
                <a:spcPct val="107000"/>
              </a:lnSpc>
              <a:spcAft>
                <a:spcPts val="800"/>
              </a:spcAft>
              <a:buNone/>
              <a:tabLst>
                <a:tab pos="457200" algn="l"/>
              </a:tabLst>
            </a:pPr>
            <a:r>
              <a:rPr lang="en-US" sz="32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 </a:t>
            </a:r>
            <a:r>
              <a:rPr lang="en-KE" sz="32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Cultural and Ethical Concerns:</a:t>
            </a:r>
            <a:r>
              <a:rPr lang="en-KE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Certain biometrics, such as facial recognition, raise ethical concerns about surveillance, privacy, and misuse, especially in public spaces.</a:t>
            </a:r>
          </a:p>
        </p:txBody>
      </p:sp>
    </p:spTree>
    <p:extLst>
      <p:ext uri="{BB962C8B-B14F-4D97-AF65-F5344CB8AC3E}">
        <p14:creationId xmlns:p14="http://schemas.microsoft.com/office/powerpoint/2010/main" val="261487901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802464-9A65-4061-9424-36FDE934A0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872508-A7F1-72BB-E559-9F0F6FC168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dirty="0">
                <a:solidFill>
                  <a:srgbClr val="FFFF00"/>
                </a:solidFill>
              </a:rPr>
              <a:t> 	</a:t>
            </a:r>
            <a:r>
              <a:rPr lang="en-US" sz="4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NOTE </a:t>
            </a:r>
            <a:r>
              <a:rPr lang="en-US" sz="40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D5C3F6-C761-9C74-A2DD-A0760CB12C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5760" y="1690689"/>
            <a:ext cx="11268221" cy="4961902"/>
          </a:xfrm>
        </p:spPr>
        <p:txBody>
          <a:bodyPr rtlCol="0">
            <a:no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KE" sz="36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Biometrics continues to transform various industries by enhancing </a:t>
            </a:r>
            <a:r>
              <a:rPr lang="en-KE" sz="36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security, improving efficiency, and streamlining access to services.</a:t>
            </a:r>
            <a:r>
              <a:rPr lang="en-KE" sz="36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However, its application must be carefully managed to ensure </a:t>
            </a:r>
            <a:r>
              <a:rPr lang="en-KE" sz="36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privacy, data protection, and public trust.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en-KE" sz="32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KE" sz="32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748938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B6B9AC-0A37-177A-7F59-2175BDDC7B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9864F6-DB05-3FFF-84E8-8FC8E129D2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dirty="0">
                <a:solidFill>
                  <a:srgbClr val="FFFF00"/>
                </a:solidFill>
              </a:rPr>
              <a:t> 	</a:t>
            </a:r>
            <a:r>
              <a:rPr lang="en-US" sz="4000" dirty="0">
                <a:solidFill>
                  <a:srgbClr val="FFFF00"/>
                </a:solidFill>
              </a:rPr>
              <a:t> </a:t>
            </a:r>
            <a:r>
              <a:rPr lang="en-US" sz="40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Review questions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22B213-A8F9-A230-7318-270C48135D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3723" y="1690689"/>
            <a:ext cx="10635176" cy="4961902"/>
          </a:xfrm>
        </p:spPr>
        <p:txBody>
          <a:bodyPr rtlCol="0">
            <a:no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KE" sz="36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Elaborate how AI and machine learning influencing the development of biometric applications?</a:t>
            </a:r>
          </a:p>
          <a:p>
            <a:pPr lvl="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KE" sz="36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Highlight on chances of the emerging biometric modalities gaining popularity.</a:t>
            </a:r>
          </a:p>
          <a:p>
            <a:pPr lvl="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KE" sz="36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Explain how biometric applications evolve to improve accessibility and inclusivity for all users?</a:t>
            </a:r>
          </a:p>
        </p:txBody>
      </p:sp>
    </p:spTree>
    <p:extLst>
      <p:ext uri="{BB962C8B-B14F-4D97-AF65-F5344CB8AC3E}">
        <p14:creationId xmlns:p14="http://schemas.microsoft.com/office/powerpoint/2010/main" val="302959210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2283D8-9834-FF1D-DECA-3C0012A0F1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E6F46F-14DD-8235-CC3E-842399E807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dirty="0">
                <a:solidFill>
                  <a:srgbClr val="FFFF00"/>
                </a:solidFill>
              </a:rPr>
              <a:t> 	</a:t>
            </a:r>
            <a:r>
              <a:rPr lang="en-US" sz="4000" dirty="0">
                <a:solidFill>
                  <a:srgbClr val="FFFF00"/>
                </a:solidFill>
              </a:rPr>
              <a:t> </a:t>
            </a:r>
            <a:r>
              <a:rPr lang="en-US" sz="40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cont.…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E033BE-0FC8-F3FA-B94B-DE1820C6D9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7452" y="1690689"/>
            <a:ext cx="10677379" cy="4961902"/>
          </a:xfrm>
        </p:spPr>
        <p:txBody>
          <a:bodyPr rtlCol="0">
            <a:noAutofit/>
          </a:bodyPr>
          <a:lstStyle/>
          <a:p>
            <a:pPr lvl="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KE" sz="36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Discuss the primary use cases for biometrics across different sectors, such as security, healthcare, and banking?</a:t>
            </a:r>
          </a:p>
          <a:p>
            <a:pPr lvl="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KE" sz="36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Explain how biometric applications enhance security compared to traditional authentication methods?</a:t>
            </a:r>
          </a:p>
          <a:p>
            <a:pPr lvl="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KE" sz="36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Differentiate between physical access control and data access control in biometrics?</a:t>
            </a:r>
          </a:p>
        </p:txBody>
      </p:sp>
    </p:spTree>
    <p:extLst>
      <p:ext uri="{BB962C8B-B14F-4D97-AF65-F5344CB8AC3E}">
        <p14:creationId xmlns:p14="http://schemas.microsoft.com/office/powerpoint/2010/main" val="134860796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BF3EF4-DA14-DF0B-886E-BFF4D78943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D54490-CB2B-F281-C12B-69493DF445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dirty="0">
                <a:solidFill>
                  <a:srgbClr val="FFFF00"/>
                </a:solidFill>
              </a:rPr>
              <a:t> 	References  </a:t>
            </a:r>
            <a:endParaRPr lang="en-US" sz="3600" dirty="0">
              <a:solidFill>
                <a:srgbClr val="FFFF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1430F9-F673-FFE5-87E9-F5BB914F24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9828" y="1690689"/>
            <a:ext cx="11254154" cy="4961902"/>
          </a:xfrm>
        </p:spPr>
        <p:txBody>
          <a:bodyPr rtlCol="0">
            <a:normAutofit fontScale="97500" lnSpcReduction="10000"/>
          </a:bodyPr>
          <a:lstStyle/>
          <a:p>
            <a:pPr algn="just" eaLnBrk="1" fontAlgn="auto" hangingPunct="1">
              <a:buFont typeface="Arial" panose="020B0604020202020204" pitchFamily="34" charset="0"/>
              <a:buChar char="•"/>
              <a:defRPr/>
            </a:pP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Zhang, D. (2013). Biometric Solutions: For Authentication in an e-World. Springer Science &amp; Business Media.</a:t>
            </a:r>
          </a:p>
          <a:p>
            <a:pPr algn="just" eaLnBrk="1" fontAlgn="auto" hangingPunct="1">
              <a:buFont typeface="Arial" panose="020B0604020202020204" pitchFamily="34" charset="0"/>
              <a:buChar char="•"/>
              <a:defRPr/>
            </a:pP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Gelb, A., &amp; Clark, J. (2013). Identification for Development: The Biometrics Revolution (Working Paper 315). Center for Global Development.</a:t>
            </a:r>
          </a:p>
          <a:p>
            <a:pPr algn="just" eaLnBrk="1" fontAlgn="auto" hangingPunct="1">
              <a:buFont typeface="Arial" panose="020B0604020202020204" pitchFamily="34" charset="0"/>
              <a:buChar char="•"/>
              <a:defRPr/>
            </a:pP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Jain, A. K., Flynn, P., &amp; Ross, A. A. (2007). Handbook of Biometrics. Springer.</a:t>
            </a:r>
          </a:p>
          <a:p>
            <a:pPr algn="just" eaLnBrk="1" fontAlgn="auto" hangingPunct="1">
              <a:buFont typeface="Arial" panose="020B0604020202020204" pitchFamily="34" charset="0"/>
              <a:buChar char="•"/>
              <a:defRPr/>
            </a:pP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Fierrez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J., &amp;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Marcialis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G. L. (2022). Application of biometrics technology in security. Applied Sciences, 12(22). MDPI. https://doi.org/10.3390/app122211118</a:t>
            </a:r>
          </a:p>
          <a:p>
            <a:pPr algn="just" eaLnBrk="1" fontAlgn="auto" hangingPunct="1">
              <a:buFont typeface="Arial" panose="020B0604020202020204" pitchFamily="34" charset="0"/>
              <a:buChar char="•"/>
              <a:defRPr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388409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1322</TotalTime>
  <Words>1940</Words>
  <Application>Microsoft Office PowerPoint</Application>
  <PresentationFormat>Widescreen</PresentationFormat>
  <Paragraphs>120</Paragraphs>
  <Slides>35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4" baseType="lpstr">
      <vt:lpstr>宋体</vt:lpstr>
      <vt:lpstr>Arial</vt:lpstr>
      <vt:lpstr>Calibri</vt:lpstr>
      <vt:lpstr>Symbol</vt:lpstr>
      <vt:lpstr>Times New Roman</vt:lpstr>
      <vt:lpstr>Tw Cen MT</vt:lpstr>
      <vt:lpstr>Tw Cen MT Condensed</vt:lpstr>
      <vt:lpstr>Wingdings 3</vt:lpstr>
      <vt:lpstr>Integral</vt:lpstr>
      <vt:lpstr>PowerPoint Presentation</vt:lpstr>
      <vt:lpstr>     Expected learning outcomes</vt:lpstr>
      <vt:lpstr>     Areas of focus </vt:lpstr>
      <vt:lpstr>    application of biometrics </vt:lpstr>
      <vt:lpstr>    cont…</vt:lpstr>
      <vt:lpstr>    cont… </vt:lpstr>
      <vt:lpstr>    categories of biometric application   </vt:lpstr>
      <vt:lpstr>    access control to data  </vt:lpstr>
      <vt:lpstr>   Cont…</vt:lpstr>
      <vt:lpstr>   Access control to physical areas   </vt:lpstr>
      <vt:lpstr>   Cont…</vt:lpstr>
      <vt:lpstr>identity validation against existing credentials </vt:lpstr>
      <vt:lpstr>   cont… </vt:lpstr>
      <vt:lpstr>  registration or identification  </vt:lpstr>
      <vt:lpstr>  cont…</vt:lpstr>
      <vt:lpstr>  Application of biometrics </vt:lpstr>
      <vt:lpstr>  Security and Law Enforcement </vt:lpstr>
      <vt:lpstr>   Cont…  </vt:lpstr>
      <vt:lpstr>  Banking and Financial Services</vt:lpstr>
      <vt:lpstr>  cont...</vt:lpstr>
      <vt:lpstr>  HEALTHCARE  </vt:lpstr>
      <vt:lpstr>  CONT… </vt:lpstr>
      <vt:lpstr>  Mobile and Consumer Electronics </vt:lpstr>
      <vt:lpstr>  cont…</vt:lpstr>
      <vt:lpstr>  Employment and Workforce Management</vt:lpstr>
      <vt:lpstr>  cont…</vt:lpstr>
      <vt:lpstr>  RETAIL  </vt:lpstr>
      <vt:lpstr>  cont…  </vt:lpstr>
      <vt:lpstr>  CHALLENGES IN THE Application OF BIOMETRICS </vt:lpstr>
      <vt:lpstr> CONT…  </vt:lpstr>
      <vt:lpstr> CONT…  </vt:lpstr>
      <vt:lpstr>  NOTE  </vt:lpstr>
      <vt:lpstr>   Review questions </vt:lpstr>
      <vt:lpstr>   cont.… </vt:lpstr>
      <vt:lpstr>  References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Bms-409 lesson 4 face recognition</dc:title>
  <dc:creator>Anthony Wambua</dc:creator>
  <cp:lastModifiedBy>Joshua</cp:lastModifiedBy>
  <cp:revision>35</cp:revision>
  <dcterms:created xsi:type="dcterms:W3CDTF">2020-09-27T20:05:39Z</dcterms:created>
  <dcterms:modified xsi:type="dcterms:W3CDTF">2024-10-29T08:03:23Z</dcterms:modified>
</cp:coreProperties>
</file>