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283" r:id="rId2"/>
    <p:sldId id="316" r:id="rId3"/>
    <p:sldId id="317" r:id="rId4"/>
    <p:sldId id="373" r:id="rId5"/>
    <p:sldId id="358" r:id="rId6"/>
    <p:sldId id="372" r:id="rId7"/>
    <p:sldId id="388" r:id="rId8"/>
    <p:sldId id="342" r:id="rId9"/>
    <p:sldId id="376" r:id="rId10"/>
    <p:sldId id="377" r:id="rId11"/>
    <p:sldId id="389" r:id="rId12"/>
    <p:sldId id="378" r:id="rId13"/>
    <p:sldId id="379" r:id="rId14"/>
    <p:sldId id="352" r:id="rId15"/>
    <p:sldId id="380" r:id="rId16"/>
    <p:sldId id="382" r:id="rId17"/>
    <p:sldId id="390" r:id="rId18"/>
    <p:sldId id="374" r:id="rId19"/>
    <p:sldId id="381" r:id="rId20"/>
    <p:sldId id="375" r:id="rId21"/>
    <p:sldId id="370" r:id="rId22"/>
    <p:sldId id="397" r:id="rId23"/>
    <p:sldId id="383" r:id="rId24"/>
    <p:sldId id="398" r:id="rId25"/>
    <p:sldId id="391" r:id="rId26"/>
    <p:sldId id="384" r:id="rId27"/>
    <p:sldId id="385" r:id="rId28"/>
    <p:sldId id="340" r:id="rId29"/>
    <p:sldId id="399" r:id="rId30"/>
    <p:sldId id="338" r:id="rId31"/>
    <p:sldId id="400" r:id="rId32"/>
    <p:sldId id="354" r:id="rId33"/>
    <p:sldId id="386" r:id="rId34"/>
    <p:sldId id="387" r:id="rId35"/>
    <p:sldId id="401" r:id="rId36"/>
    <p:sldId id="392" r:id="rId37"/>
    <p:sldId id="393" r:id="rId38"/>
    <p:sldId id="394" r:id="rId39"/>
    <p:sldId id="395" r:id="rId40"/>
    <p:sldId id="396" r:id="rId41"/>
    <p:sldId id="356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2D8FD-7916-4279-A402-BC6216A7B8A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97032-780C-4089-9566-F31F81576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588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F97032-780C-4089-9566-F31F81576BE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762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0B0E891-E1F2-4285-9C3B-C1F898590433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956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FF049-0C38-4780-A8E9-95AA4A32B9F8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61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302B3-BD48-4625-A55D-80CF4B7188E1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263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E2F0-B759-4809-BF14-C0C7EBDD4FED}" type="datetime1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53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7B587-7929-4810-88F7-588BA8B36BBA}" type="datetime1">
              <a:rPr lang="en-US" smtClean="0"/>
              <a:t>10/29/2024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333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DFF3C-ABCB-490D-BFA5-50354583E741}" type="datetime1">
              <a:rPr lang="en-US" smtClean="0"/>
              <a:t>10/29/2024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72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45810-3888-4FE1-AF76-5268E1DFB79D}" type="datetime1">
              <a:rPr lang="en-US" smtClean="0"/>
              <a:t>10/29/2024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588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FFE6-31FC-4AC4-B384-E893E28398F8}" type="datetime1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15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0FF0-D042-4423-AFBF-8DB27588A9AB}" type="datetime1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756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39DB-3184-496A-AA89-E11501D55984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42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C5B33-2526-4C88-8372-49250CE60A50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042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D43C565-B5F0-41DD-9913-552945B64C4F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197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expertinsights.com/insights/a-guide-to-behavioral-biometrics/" TargetMode="External"/><Relationship Id="rId2" Type="http://schemas.openxmlformats.org/officeDocument/2006/relationships/hyperlink" Target="https://doi.org/10.5772/intechopen.10284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ntechopen.com/chapters/8074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838F833C-8295-4ECD-625B-3B38854E8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6740" y="596347"/>
            <a:ext cx="10515600" cy="4850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Biometrics  </a:t>
            </a:r>
          </a:p>
          <a:p>
            <a:pPr marL="0" indent="0" algn="ctr">
              <a:buNone/>
            </a:pPr>
            <a:r>
              <a:rPr lang="en-US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Other Biometrics Modalities </a:t>
            </a:r>
            <a:br>
              <a:rPr lang="en-US" sz="7200" dirty="0"/>
            </a:b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Dr. Joshua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Okemwa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06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chemeClr val="accent4"/>
                </a:solidFill>
              </a:rPr>
              <a:t>     		</a:t>
            </a:r>
            <a:r>
              <a:rPr lang="en-US" sz="5400" dirty="0">
                <a:solidFill>
                  <a:srgbClr val="FFFF00"/>
                </a:solidFill>
              </a:rPr>
              <a:t>Areas of focus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9530" y="1690689"/>
            <a:ext cx="8136835" cy="4961902"/>
          </a:xfrm>
        </p:spPr>
        <p:txBody>
          <a:bodyPr rtlCol="0">
            <a:normAutofit fontScale="97500"/>
          </a:bodyPr>
          <a:lstStyle/>
          <a:p>
            <a:pPr marL="118745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areas of focus in this presentation include: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/>
              <a:t>Overview of other biometric modalities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/>
              <a:t>Introduction of behavioral modalities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/>
              <a:t>Difference of DNA from other modalities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/>
              <a:t>Application of Various modalities.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1AD37-F211-78FC-9D0B-BB630A1DB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540D8-6898-D2C5-18E8-49762B889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Other Biometric Modalities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4AE81-FEA0-A587-2CFE-758235AEE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86" y="1690689"/>
            <a:ext cx="11366696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 to well-known biometric modalities like fingerprints and facial recognition, several other biometric methods are gaining attention due to their unique and specialized applications. Here’s an overview of these alternative biometric modalities.</a:t>
            </a:r>
          </a:p>
        </p:txBody>
      </p:sp>
    </p:spTree>
    <p:extLst>
      <p:ext uri="{BB962C8B-B14F-4D97-AF65-F5344CB8AC3E}">
        <p14:creationId xmlns:p14="http://schemas.microsoft.com/office/powerpoint/2010/main" val="3676126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773D8A-A5A4-96F3-DEA3-BA71404A3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F8F1E-2975-79E1-EAEC-91622A5EF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</a:t>
            </a:r>
            <a:r>
              <a:rPr lang="en-US" altLang="zh-CN" sz="5400" dirty="0" err="1">
                <a:solidFill>
                  <a:srgbClr val="FFFF00"/>
                </a:solidFill>
                <a:ea typeface="宋体" panose="02010600030101010101" pitchFamily="2" charset="-122"/>
              </a:rPr>
              <a:t>cont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…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FDFFA-FBF8-B0A6-9A99-CE96BD082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86" y="1690689"/>
            <a:ext cx="11366696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other modalities include:</a:t>
            </a: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Retinal scan system </a:t>
            </a: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0000"/>
                </a:solidFill>
              </a:rPr>
              <a:t>DNA Recognition System</a:t>
            </a:r>
            <a:endParaRPr lang="en-US" sz="3600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Gait recognition system </a:t>
            </a: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0000"/>
                </a:solidFill>
              </a:rPr>
              <a:t>Signature Recognition System</a:t>
            </a:r>
            <a:endParaRPr lang="en-US" sz="3600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Keystroke recognition system </a:t>
            </a:r>
            <a:endParaRPr lang="en-KE" sz="36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578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23EDA6-3FDD-C920-7B2A-9F1FA5565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A1FD7-725B-37A6-9A63-7DD67EA81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</a:t>
            </a:r>
            <a:r>
              <a:rPr lang="en-US" sz="5400" b="1" dirty="0">
                <a:solidFill>
                  <a:srgbClr val="FFFF00"/>
                </a:solidFill>
              </a:rPr>
              <a:t>Retinal Scanning System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DF15F7-9E06-FB4C-E8A3-133C1E08B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690689"/>
            <a:ext cx="11451102" cy="5167310"/>
          </a:xfrm>
        </p:spPr>
        <p:txBody>
          <a:bodyPr rtlCol="0">
            <a:noAutofit/>
          </a:bodyPr>
          <a:lstStyle/>
          <a:p>
            <a:pPr algn="just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Retina 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lining layer at the back of the eyeball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covers 65% of the eyeball’s inner surface. It contains 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photosensitive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cells. Each person’s retina is unique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due to the complex network of blood vessels that supply blood.</a:t>
            </a:r>
          </a:p>
          <a:p>
            <a:pPr algn="just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reliable biometric as the retina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pattern remains unchanged throughout the person’s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life, barring the patterns of persons having diabetes, glaucoma, or some degenerative disorders.</a:t>
            </a:r>
          </a:p>
        </p:txBody>
      </p:sp>
    </p:spTree>
    <p:extLst>
      <p:ext uri="{BB962C8B-B14F-4D97-AF65-F5344CB8AC3E}">
        <p14:creationId xmlns:p14="http://schemas.microsoft.com/office/powerpoint/2010/main" val="3671766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217B7-D262-9B9D-D037-0BC4BAEF5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79F66-631F-CF25-4C43-DB17DB81A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</a:t>
            </a:r>
            <a:r>
              <a:rPr lang="en-US" altLang="zh-CN" sz="5400" dirty="0" err="1">
                <a:solidFill>
                  <a:srgbClr val="FFFF00"/>
                </a:solidFill>
                <a:ea typeface="宋体" panose="02010600030101010101" pitchFamily="2" charset="-122"/>
              </a:rPr>
              <a:t>cont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…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99702-B0D3-824C-A591-66C579B71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79" y="1690689"/>
            <a:ext cx="11676185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retinal scanning process,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person is asked to remove lenses or eyeglasses. A l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ow-intensity infrared light beam is casted into a person’s eye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10 to 15 seconds. </a:t>
            </a:r>
          </a:p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infrared light is absorbed by the blood vessels forming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pattern of blood vessels during the scan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This pattern is then digitized and stored in the database.</a:t>
            </a:r>
          </a:p>
        </p:txBody>
      </p:sp>
    </p:spTree>
    <p:extLst>
      <p:ext uri="{BB962C8B-B14F-4D97-AF65-F5344CB8AC3E}">
        <p14:creationId xmlns:p14="http://schemas.microsoft.com/office/powerpoint/2010/main" val="3228957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EDA74-BAFC-81A3-335D-97ADD85DF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08D1E-5116-993B-4005-C731C3604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diagram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57D3D-7841-0249-92B3-BFBC05AE4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690689"/>
            <a:ext cx="11451102" cy="4961902"/>
          </a:xfrm>
        </p:spPr>
        <p:txBody>
          <a:bodyPr rtlCol="0">
            <a:normAutofit fontScale="97500"/>
          </a:bodyPr>
          <a:lstStyle/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Researchgate.net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Author: Kashif sha</a:t>
            </a:r>
            <a:r>
              <a:rPr lang="en-US" sz="3300" dirty="0">
                <a:solidFill>
                  <a:srgbClr val="FF0000"/>
                </a:solidFill>
                <a:latin typeface="inherit"/>
                <a:cs typeface="Times New Roman" panose="02020603050405020304" pitchFamily="18" charset="0"/>
              </a:rPr>
              <a:t>heed</a:t>
            </a:r>
            <a:endParaRPr lang="en-US" sz="3300" dirty="0">
              <a:solidFill>
                <a:srgbClr val="FF0000"/>
              </a:solidFill>
              <a:latin typeface="inherit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sz="2400" u="sng" dirty="0"/>
          </a:p>
        </p:txBody>
      </p:sp>
      <p:pic>
        <p:nvPicPr>
          <p:cNvPr id="4" name="Content Placeholder 5" descr="Retinal Scanning">
            <a:extLst>
              <a:ext uri="{FF2B5EF4-FFF2-40B4-BE49-F238E27FC236}">
                <a16:creationId xmlns:a16="http://schemas.microsoft.com/office/drawing/2014/main" id="{0005721A-ED37-CD51-45A9-8D120D8993B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33" y="1923183"/>
            <a:ext cx="7277687" cy="4496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564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13F5C-BDDD-A81A-5AC2-4DF872A25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DBCED-E09A-4C59-89F5-52446703B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Merits of retinal scan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8F0F5-99DC-B7E8-5538-CAD2E972B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1707323"/>
            <a:ext cx="11910645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Accuracy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The retina’s vascular pattern is extremely complex and unique, providing a high level of precision in identification. 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Stability Over Time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The retinal pattern remains relatively unchanged throughout a person's life, making it a stable biometric. 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Security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Retinal scanning is highly secure, as it requires close-range scanning that is difficult to replicate or forge, providing robust protection for secure access applications.</a:t>
            </a:r>
          </a:p>
        </p:txBody>
      </p:sp>
    </p:spTree>
    <p:extLst>
      <p:ext uri="{BB962C8B-B14F-4D97-AF65-F5344CB8AC3E}">
        <p14:creationId xmlns:p14="http://schemas.microsoft.com/office/powerpoint/2010/main" val="1525795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14E3B-B1E2-926C-78F4-CD3CE550A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5B892-F816-FB31-0E62-EDAE2B88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 Demerits of retinal scan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4D723-5CDF-0CD7-EDBA-EEBA7A3B3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475" y="1690689"/>
            <a:ext cx="12093524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Costly Equipment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Retinal scanning requires specialized equipment that can be expensive to purchase and maintain.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User Discomfort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The scanning process requires close proximity to the scanning device, which some users may find intrusive or uncomfortable.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Health-Related Variability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Certain medical conditions, such as diabetes, glaucoma, or degenerative eye diseases, can alter retinal patterns, reducing the reliability of this biometric for affected individuals.</a:t>
            </a:r>
          </a:p>
        </p:txBody>
      </p:sp>
    </p:spTree>
    <p:extLst>
      <p:ext uri="{BB962C8B-B14F-4D97-AF65-F5344CB8AC3E}">
        <p14:creationId xmlns:p14="http://schemas.microsoft.com/office/powerpoint/2010/main" val="2257874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900527-375D-3015-F674-C19BF3D1F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5631B-79CD-74FF-EA6C-D07E75E6B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Application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04E73-C102-8A26-F1BC-9EA566862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3" y="1690689"/>
            <a:ext cx="11910645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High-Security Access Control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Due to its accuracy and security, retinal scanning is often used in high-stakes environments such as military installations, government facilities, and nuclear power plants.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Medical Identification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Some healthcare systems use retinal scanning for identifying patients, especially in specialized fields like ophthalmology, where records of the retina are already available.</a:t>
            </a:r>
          </a:p>
        </p:txBody>
      </p:sp>
    </p:spTree>
    <p:extLst>
      <p:ext uri="{BB962C8B-B14F-4D97-AF65-F5344CB8AC3E}">
        <p14:creationId xmlns:p14="http://schemas.microsoft.com/office/powerpoint/2010/main" val="3457911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1753C-4560-82E5-4C53-D544BB195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A35FB-F4A1-BB21-67E4-6B3AB83BA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6E48E-441C-6DD5-147B-597DB8E965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3" y="1690689"/>
            <a:ext cx="11910645" cy="4961902"/>
          </a:xfrm>
        </p:spPr>
        <p:txBody>
          <a:bodyPr rtlCol="0">
            <a:noAutofit/>
          </a:bodyPr>
          <a:lstStyle/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Banking and Finance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Certain high-security banking operations or vault access controls may use retinal scanning to ensure that only authorized individuals can access sensitive areas or information.</a:t>
            </a: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Forensic Investigations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Retinal scanning can play a role in forensics, aiding in the accurate identification of individuals in criminal investigations or disaster victim identification.</a:t>
            </a:r>
          </a:p>
        </p:txBody>
      </p:sp>
    </p:spTree>
    <p:extLst>
      <p:ext uri="{BB962C8B-B14F-4D97-AF65-F5344CB8AC3E}">
        <p14:creationId xmlns:p14="http://schemas.microsoft.com/office/powerpoint/2010/main" val="3595148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2C5F2-41A7-A489-93BA-3D24FAB9F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1D4D6-14FD-94BA-EDBB-83A9FF533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summary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8E466-C5EE-C784-09CA-64A77BD13F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958" y="2039815"/>
            <a:ext cx="10311618" cy="4009293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Retinal scanning’s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accuracy and reliability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it valuable in secure environments, but cost, scalability, and user comfort considerations limit its widespread adoption. </a:t>
            </a:r>
          </a:p>
        </p:txBody>
      </p:sp>
    </p:spTree>
    <p:extLst>
      <p:ext uri="{BB962C8B-B14F-4D97-AF65-F5344CB8AC3E}">
        <p14:creationId xmlns:p14="http://schemas.microsoft.com/office/powerpoint/2010/main" val="2583669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B5731-638F-2E64-0DE0-A8FF20387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98820-1FD5-E4E7-4704-BC3A31B7C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DNA Recognition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88318-E2DF-7AA5-D615-CBD013DC6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3" y="1690689"/>
            <a:ext cx="11910645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eoxyribo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euclic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cid (DNA) is the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genetic material found in humans. </a:t>
            </a:r>
          </a:p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 human barring identical twins, is uniquely identifiable by the traits found in their DNA, which is located in the nucleus of the cell. </a:t>
            </a:r>
          </a:p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number of sources from which DNA patterns can be collected such as blood, saliva, nails, hair, etc.</a:t>
            </a:r>
          </a:p>
        </p:txBody>
      </p:sp>
    </p:spTree>
    <p:extLst>
      <p:ext uri="{BB962C8B-B14F-4D97-AF65-F5344CB8AC3E}">
        <p14:creationId xmlns:p14="http://schemas.microsoft.com/office/powerpoint/2010/main" val="3142272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E00C8-5168-89C4-71CD-83242FC9F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D04C8-FF69-97BD-92EA-3C21866F4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A0560-D67C-8386-8833-850B3B56B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1690689"/>
            <a:ext cx="11071274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DNA is organized in long double helix structure called 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chromosomes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23 pairs of chromosomes in humans. Out of the 46 total chromosomes, the offspring inherits 23 chromosomes from each biological parent. 99.7% of an offspring’s DNA is shared with their parents. </a:t>
            </a:r>
          </a:p>
          <a:p>
            <a:pPr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remaining 0.3% DNA contains repetitive coding unique to an individual.</a:t>
            </a: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638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8C20F-3292-02D0-3087-735514ABE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BFEEE-FC03-2F29-C511-6D3E4C3F0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FUNDAMENTAL STEPS OF DNA PROFILING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75483-A090-24D3-93CC-53A5D759C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90689"/>
            <a:ext cx="11859064" cy="4961902"/>
          </a:xfrm>
        </p:spPr>
        <p:txBody>
          <a:bodyPr rtlCol="0"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Sample Collection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Gathering biological samples from individuals.  Common sources include blood, saliva, hair, or skin cells.</a:t>
            </a:r>
          </a:p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DNA Extraction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Isolating DNA from the collected samples. This     process involves breaking open cells and purifying the DNA from other    cellular materials.</a:t>
            </a:r>
          </a:p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DNA Quantification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Measuring the amount of DNA extracted to      ensure there's enough for analysis. </a:t>
            </a:r>
          </a:p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Polymerase Chain Reaction (PCR)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Amplifying specific regions of DNA to generate sufficient quantities for analysis. PCR is a crucial step to target and replicate particular DNA sequences.</a:t>
            </a:r>
          </a:p>
        </p:txBody>
      </p:sp>
    </p:spTree>
    <p:extLst>
      <p:ext uri="{BB962C8B-B14F-4D97-AF65-F5344CB8AC3E}">
        <p14:creationId xmlns:p14="http://schemas.microsoft.com/office/powerpoint/2010/main" val="106380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61CBA-0523-166D-E6BE-892E182A5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59A91-A60A-160B-32B5-F39B2A8A9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2F27C-A5A6-CB58-62DC-8AC836D01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3" y="1690689"/>
            <a:ext cx="11408899" cy="4961902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5.Electrophoresis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Separating the amplified DNA fragments by size using gel electrophoresis. An electric current is applied to a gel matrix, causing DNA fragments to migrate, allowing visualization of distinct patterns.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6.Analysis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Interpreting the resulting DNA profile. The unique patterns of DNA fragments are compared against reference samples or databases to identify individuals or determine genetic relationships.</a:t>
            </a:r>
          </a:p>
        </p:txBody>
      </p:sp>
    </p:spTree>
    <p:extLst>
      <p:ext uri="{BB962C8B-B14F-4D97-AF65-F5344CB8AC3E}">
        <p14:creationId xmlns:p14="http://schemas.microsoft.com/office/powerpoint/2010/main" val="3469174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59A75-04A4-CEC6-17D1-81FB6B29D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42611-6B3B-3AA1-672C-0ABE22F6E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diagram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7548E-DAF6-3AE7-0088-CD199D49E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690689"/>
            <a:ext cx="11451102" cy="4961902"/>
          </a:xfrm>
        </p:spPr>
        <p:txBody>
          <a:bodyPr rtlCol="0">
            <a:normAutofit fontScale="97500"/>
          </a:bodyPr>
          <a:lstStyle/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Researchgate.net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Author: </a:t>
            </a:r>
            <a:r>
              <a:rPr lang="en-US" sz="3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Nwawuba</a:t>
            </a: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Stanley 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2400" u="sn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F282F1-9E84-DEE7-C726-884BD39F6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9361" y="1852302"/>
            <a:ext cx="6667500" cy="463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912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FE650-E42E-6986-5172-543F44EDE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B42C9-CEE7-6E08-BF08-74D9F687A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DNA Biometrics differs from all others biometrics modalities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1609F-AB85-7D9B-717F-831CCA46C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218" y="1690689"/>
            <a:ext cx="11380764" cy="4961902"/>
          </a:xfrm>
        </p:spPr>
        <p:txBody>
          <a:bodyPr rtlCol="0"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Uniqueness and Specificity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DNA is the most specific identifier,  unique to each individual except identical twins. </a:t>
            </a:r>
          </a:p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Complexity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Analyzing DNA involves intricate procedures like     extraction, amplification, and sequencing. In contrast, other biometrics </a:t>
            </a:r>
            <a:r>
              <a:rPr lang="en-US" sz="3200" dirty="0">
                <a:solidFill>
                  <a:srgbClr val="28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mostly rely on pattern marching and image processing.</a:t>
            </a:r>
          </a:p>
          <a:p>
            <a:pPr algn="just">
              <a:buFont typeface="+mj-lt"/>
              <a:buAutoNum type="arabicPeriod"/>
            </a:pPr>
            <a:r>
              <a:rPr lang="en-US" sz="32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Stability</a:t>
            </a:r>
            <a:r>
              <a:rPr lang="en-US" sz="32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DNA remains constant throughout a person’s life. Other traits, such as facial features or voice, can change due to aging,        health, or environmental factors.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6409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9F0AD-E306-90C2-BCB5-42978F33C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813DB-26FA-A5BC-25DB-CF4361D9B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BE18F-BB0D-BB11-D31E-413246FBA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1690689"/>
            <a:ext cx="11071274" cy="4961902"/>
          </a:xfrm>
        </p:spPr>
        <p:txBody>
          <a:bodyPr rtlCol="0">
            <a:normAutofit fontScale="97500"/>
          </a:bodyPr>
          <a:lstStyle/>
          <a:p>
            <a:pPr marL="0" indent="0" algn="just">
              <a:buNone/>
            </a:pPr>
            <a:r>
              <a:rPr lang="en-US" sz="36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4.Sample Types</a:t>
            </a: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DNA can be extracted from various biological materials (blood, saliva, hair), whereas other modalities require specific conditions for data capture.</a:t>
            </a:r>
          </a:p>
          <a:p>
            <a:pPr marL="0" indent="0" algn="just">
              <a:buNone/>
            </a:pPr>
            <a:r>
              <a:rPr lang="en-US" sz="36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5.Applications</a:t>
            </a: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DNA biometrics is widely used in forensic science, paternity      tests, and genetic research due to its unmatched accuracy. </a:t>
            </a:r>
          </a:p>
          <a:p>
            <a:pPr marL="0" indent="0" algn="just">
              <a:buNone/>
            </a:pPr>
            <a:r>
              <a:rPr lang="en-US" sz="3600" b="1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6.Data Protection</a:t>
            </a: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The handling and storage of DNA data require stringent       security measures to prevent misuse, given its sensitive nature. 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8556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7FB2B-312A-027C-4AD4-3BC79EC69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84B61-102D-566A-EE68-5F16AC477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summary  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B3CAC-DE7A-5992-27D9-66A3017BE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692" y="1690689"/>
            <a:ext cx="11282290" cy="4961902"/>
          </a:xfrm>
        </p:spPr>
        <p:txBody>
          <a:bodyPr rtlCol="0">
            <a:normAutofit fontScale="97500"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DNA biometrics offers </a:t>
            </a:r>
            <a:r>
              <a:rPr lang="en-US" sz="36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unparalleled accuracy and uniqueness </a:t>
            </a: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but comes with higher complexity, ethical considerations, and the need for robust data protection. It's a powerhouse in         identification but requires careful handling.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54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2AEA5-68E0-1706-FC48-7D6F3DDB6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39D44-45F8-21AA-2BD4-41512EE45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b="1" dirty="0">
                <a:solidFill>
                  <a:srgbClr val="FFFF00"/>
                </a:solidFill>
              </a:rPr>
              <a:t>Behavioral Modalities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AC145-5F02-10E1-ECF2-A9424E03D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rmAutofit fontScale="90000" lnSpcReduction="2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Behavioral biometrics pertains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behavior exhibited by people or the manner in which people perform tasks such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walking, signing, and typing on the keyboard.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Behavioral biometrics modalities have higher variations as they primarily depend on the external factors such as fatigue, mood, etc.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causes higher FAR and FRR as compared to solutions based on a physiological biometrics.</a:t>
            </a:r>
          </a:p>
        </p:txBody>
      </p:sp>
    </p:spTree>
    <p:extLst>
      <p:ext uri="{BB962C8B-B14F-4D97-AF65-F5344CB8AC3E}">
        <p14:creationId xmlns:p14="http://schemas.microsoft.com/office/powerpoint/2010/main" val="4182324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FDC05-F505-679B-2805-2DBEF6E18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18AA9-30D6-236C-48F6-093BDAEA9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b="1" dirty="0">
                <a:solidFill>
                  <a:srgbClr val="FFFF00"/>
                </a:solidFill>
              </a:rPr>
              <a:t>Behavioral Modalities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67687-B3AB-05F7-8069-198EA2F5B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rmAutofit fontScale="975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Behavioral biometrics modalities include the following:</a:t>
            </a: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Gait recognition system </a:t>
            </a: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Signature Recognition System</a:t>
            </a:r>
            <a:endParaRPr lang="en-US" sz="3600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 algn="just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Keystroke recognition system </a:t>
            </a:r>
            <a:endParaRPr lang="en-KE" sz="36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189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C6A28-AB67-4721-B545-39848AC6E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5E9B4-BD44-5CFC-2D43-5A8CB9EF8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Gait Recognition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CEB8E-C5A5-0033-FF5E-524C3459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/>
              <a:t>Gait</a:t>
            </a:r>
            <a:r>
              <a:rPr lang="en-US" sz="3200" dirty="0"/>
              <a:t> is the </a:t>
            </a:r>
            <a:r>
              <a:rPr lang="en-US" sz="3200" dirty="0">
                <a:solidFill>
                  <a:srgbClr val="FF0000"/>
                </a:solidFill>
              </a:rPr>
              <a:t>manner of a person’s walking</a:t>
            </a:r>
            <a:r>
              <a:rPr lang="en-US" sz="3200" dirty="0"/>
              <a:t>. People show different traits while walking such as body posture, distance between two feet while walking, swaying, etc., which help to recognize them uniquely.</a:t>
            </a:r>
          </a:p>
          <a:p>
            <a:pPr algn="just">
              <a:lnSpc>
                <a:spcPct val="150000"/>
              </a:lnSpc>
            </a:pPr>
            <a:r>
              <a:rPr lang="en-US" sz="3200" dirty="0"/>
              <a:t>A gait recognition based on the </a:t>
            </a:r>
            <a:r>
              <a:rPr lang="en-US" sz="3200" dirty="0">
                <a:solidFill>
                  <a:srgbClr val="FF0000"/>
                </a:solidFill>
              </a:rPr>
              <a:t>analyzing the video images of candidate’s walk. </a:t>
            </a:r>
            <a:r>
              <a:rPr lang="en-US" sz="3200" dirty="0"/>
              <a:t>The sample of candidate’s walk cycle is recorded by Video.</a:t>
            </a:r>
          </a:p>
        </p:txBody>
      </p:sp>
    </p:spTree>
    <p:extLst>
      <p:ext uri="{BB962C8B-B14F-4D97-AF65-F5344CB8AC3E}">
        <p14:creationId xmlns:p14="http://schemas.microsoft.com/office/powerpoint/2010/main" val="17574598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734403-D908-F13F-BC7C-26B6F1C24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C0DA1-AE65-5744-BF1A-5F6E66C09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cont.…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198B06-F6C7-766E-205C-28D123688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/>
              <a:t>The sample is then analyzed for position of joints such as knees and ankles, and the angles made between them while walking.</a:t>
            </a:r>
          </a:p>
          <a:p>
            <a:pPr algn="just">
              <a:lnSpc>
                <a:spcPct val="150000"/>
              </a:lnSpc>
            </a:pPr>
            <a:r>
              <a:rPr lang="en-US" sz="3200" dirty="0"/>
              <a:t>A respective </a:t>
            </a:r>
            <a:r>
              <a:rPr lang="en-US" sz="3200" dirty="0">
                <a:solidFill>
                  <a:srgbClr val="FF0000"/>
                </a:solidFill>
              </a:rPr>
              <a:t>mathematical model is created for every candidate person and stored in the database</a:t>
            </a:r>
            <a:r>
              <a:rPr lang="en-US" sz="3200" dirty="0"/>
              <a:t>. At the time of verification, this model is compared with the live sample of the candidate walk to determine its identity.</a:t>
            </a:r>
          </a:p>
        </p:txBody>
      </p:sp>
    </p:spTree>
    <p:extLst>
      <p:ext uri="{BB962C8B-B14F-4D97-AF65-F5344CB8AC3E}">
        <p14:creationId xmlns:p14="http://schemas.microsoft.com/office/powerpoint/2010/main" val="661308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80CC2-C940-FD21-7B35-D8D09E2D8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F524B-4B6B-881D-717A-D7F8E0A38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diagram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5A7ED-8610-F687-1564-D5DF96309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9"/>
            <a:ext cx="11633982" cy="4961902"/>
          </a:xfrm>
        </p:spPr>
        <p:txBody>
          <a:bodyPr rtlCol="0">
            <a:normAutofit fontScale="97500"/>
          </a:bodyPr>
          <a:lstStyle/>
          <a:p>
            <a:pPr marL="0" indent="0">
              <a:buNone/>
            </a:pP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</a:t>
            </a:r>
          </a:p>
          <a:p>
            <a:pPr marL="0" indent="0">
              <a:buNone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Researchgate.net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Author:</a:t>
            </a:r>
          </a:p>
          <a:p>
            <a:pPr marL="0" indent="0" algn="l">
              <a:buNone/>
            </a:pP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Imed</a:t>
            </a: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Bouchrika</a:t>
            </a: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sz="2400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49E68F-CA65-43D2-71B2-7DDF7EB44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8960" y="1690690"/>
            <a:ext cx="8525021" cy="496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83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527F4-B3C7-B409-8E09-9B1504BE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03041-6FCC-9D9C-A257-B7E14BF6A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summary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A768A-96D6-17EA-6813-2A22764AD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Gait recognition is a behavioural biometric system that identifies individuals based on their unique walking patterns. It analyses parameters such as body movement, and walking speed captured through video 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footage </a:t>
            </a:r>
            <a:endParaRPr lang="en-US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 makes it particularly useful for surveillance and security in 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public spaces </a:t>
            </a:r>
            <a:endParaRPr lang="en-US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Gait recognition systems can operate at a distance, 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thus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providing a </a:t>
            </a:r>
            <a:r>
              <a:rPr lang="en-US" sz="3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reliable and convenient method for identifying individuals</a:t>
            </a:r>
            <a:b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595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7C51F-991E-9648-12A1-3A223C254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F362D-3A56-004B-566C-77EE2E306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 Signature Recognition System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D7855-A0D4-E8B9-18BF-9FDF4D0CC1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491175"/>
            <a:ext cx="11563642" cy="5161416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3200" dirty="0"/>
              <a:t>In this case, </a:t>
            </a:r>
            <a:r>
              <a:rPr lang="en-US" altLang="en-US" sz="3200" dirty="0">
                <a:solidFill>
                  <a:srgbClr val="FF0000"/>
                </a:solidFill>
              </a:rPr>
              <a:t>more emphasis is given on the behavioral patterns in which the signature is signed </a:t>
            </a:r>
            <a:r>
              <a:rPr lang="en-US" altLang="en-US" sz="3200" dirty="0"/>
              <a:t>than the way a signature looks in terms of graphics.</a:t>
            </a:r>
          </a:p>
          <a:p>
            <a:pPr algn="just">
              <a:lnSpc>
                <a:spcPct val="150000"/>
              </a:lnSpc>
            </a:pPr>
            <a:r>
              <a:rPr lang="en-US" altLang="en-US" sz="3200" dirty="0"/>
              <a:t>The behavioral patterns include the changes in </a:t>
            </a:r>
            <a:r>
              <a:rPr lang="en-US" altLang="en-US" sz="3200" dirty="0">
                <a:solidFill>
                  <a:srgbClr val="FF0000"/>
                </a:solidFill>
              </a:rPr>
              <a:t>the timing of writing, pauses, pressure, direction of strokes, and speed during the course of signing</a:t>
            </a:r>
            <a:r>
              <a:rPr lang="en-US" altLang="en-US" sz="3200" dirty="0"/>
              <a:t>. It could be easy to duplicate the graphical appearance of the signature but it is not easy to imitate the signature with the same behavior the person shows while signing</a:t>
            </a: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2449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C07DC0-EAB4-ACD9-69A5-C513E6280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6BB0-3BEC-8ADA-1CC5-E805A06EA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69CD7-2578-7B59-AA89-5B8CCA359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474" y="1690689"/>
            <a:ext cx="11887200" cy="4961902"/>
          </a:xfrm>
        </p:spPr>
        <p:txBody>
          <a:bodyPr rtlCol="0">
            <a:normAutofit fontScale="97500"/>
          </a:bodyPr>
          <a:lstStyle/>
          <a:p>
            <a:pPr algn="just"/>
            <a:r>
              <a:rPr lang="en-KE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/>
              <a:t>This technology consists of </a:t>
            </a:r>
            <a:r>
              <a:rPr lang="en-US" altLang="en-US" sz="4000" dirty="0">
                <a:solidFill>
                  <a:srgbClr val="FF0000"/>
                </a:solidFill>
              </a:rPr>
              <a:t>a pen and a specialized writing tablet, both connected to a computer for template comparison and verification</a:t>
            </a:r>
            <a:r>
              <a:rPr lang="en-US" altLang="en-US" sz="4000" dirty="0"/>
              <a:t>. </a:t>
            </a:r>
          </a:p>
          <a:p>
            <a:pPr algn="just"/>
            <a:r>
              <a:rPr lang="en-US" altLang="en-US" sz="4000" dirty="0"/>
              <a:t>A high quality tablet can capture the behavioral traits such as speed, pressure, and timing while signing.</a:t>
            </a:r>
          </a:p>
          <a:p>
            <a:pPr algn="just"/>
            <a:r>
              <a:rPr lang="en-US" altLang="en-US" sz="4000" dirty="0"/>
              <a:t>During enrollment phase, </a:t>
            </a:r>
            <a:r>
              <a:rPr lang="en-US" altLang="en-US" sz="4000" dirty="0">
                <a:solidFill>
                  <a:srgbClr val="FF0000"/>
                </a:solidFill>
              </a:rPr>
              <a:t>the candidate must sign on the writing tablet multiple times for data acquisition. </a:t>
            </a:r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7310769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183F6-51BF-B315-2F8D-628E695D2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0A2F4-D5D8-E007-5122-25DC74BDD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E0B1F-39E0-50BE-6D32-A5E30F658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474" y="1690689"/>
            <a:ext cx="11887200" cy="4961902"/>
          </a:xfrm>
        </p:spPr>
        <p:txBody>
          <a:bodyPr rtlCol="0">
            <a:normAutofit fontScale="97500" lnSpcReduction="10000"/>
          </a:bodyPr>
          <a:lstStyle/>
          <a:p>
            <a:pPr algn="just"/>
            <a:r>
              <a:rPr lang="en-US" altLang="en-US" sz="4000" dirty="0"/>
              <a:t>The signature recognition algorithms then extracts the unique features such as timing, pressure, speed, direction of strokes, important points on the path of signature, and the size of signature. </a:t>
            </a:r>
          </a:p>
          <a:p>
            <a:pPr algn="just"/>
            <a:r>
              <a:rPr lang="en-US" altLang="en-US" sz="4000" dirty="0"/>
              <a:t>The algorithm assigns different values of weights to those points.</a:t>
            </a:r>
          </a:p>
          <a:p>
            <a:pPr algn="just"/>
            <a:r>
              <a:rPr lang="en-US" altLang="en-US" sz="4000" dirty="0"/>
              <a:t>At the time of identification, </a:t>
            </a:r>
            <a:r>
              <a:rPr lang="en-US" altLang="en-US" sz="4000" dirty="0">
                <a:solidFill>
                  <a:srgbClr val="FF0000"/>
                </a:solidFill>
              </a:rPr>
              <a:t>the candidate enters the live sample of the signature,</a:t>
            </a:r>
            <a:r>
              <a:rPr lang="en-US" altLang="en-US" sz="4000" dirty="0"/>
              <a:t> which is compared with the signatures in the database.</a:t>
            </a:r>
          </a:p>
          <a:p>
            <a:pPr algn="just"/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225345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AEF1F-CBA2-2AC1-1378-65BED5AB9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5322B-2C90-E320-A69F-D54B9A1A7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400" dirty="0">
                <a:solidFill>
                  <a:srgbClr val="FFFF00"/>
                </a:solidFill>
              </a:rPr>
              <a:t>unique properties of signature recognition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7DC8B-31AA-795D-0B3E-C2B2E04F9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90689"/>
            <a:ext cx="11915335" cy="4961902"/>
          </a:xfrm>
        </p:spPr>
        <p:txBody>
          <a:bodyPr rtlCol="0">
            <a:no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Biometrics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Unlike physiological biometrics (like fingerprints), signature recognition is based on </a:t>
            </a:r>
            <a:r>
              <a:rPr lang="en-KE" sz="3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traits, capturing the dynamic aspects of writing.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Dynamic and Static Recognition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Systems can </a:t>
            </a:r>
            <a:r>
              <a:rPr lang="en-KE" sz="3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analyze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both the static image of the signature (shape, size, and angle) and the dynamic process (stroke order, pressure, speed).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2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NonIntrusive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Signature recognition is less invasive as it uses a 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familiar act of signing, requiring no physical or biometric scanning.</a:t>
            </a:r>
          </a:p>
        </p:txBody>
      </p:sp>
    </p:spTree>
    <p:extLst>
      <p:ext uri="{BB962C8B-B14F-4D97-AF65-F5344CB8AC3E}">
        <p14:creationId xmlns:p14="http://schemas.microsoft.com/office/powerpoint/2010/main" val="25882002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8F348-7FC4-C758-2C69-F4738F02B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E8B05-F6E0-D933-87BA-0BA9849DD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400" dirty="0" err="1">
                <a:solidFill>
                  <a:srgbClr val="FFFF00"/>
                </a:solidFill>
              </a:rPr>
              <a:t>cont</a:t>
            </a:r>
            <a:r>
              <a:rPr lang="en-US" sz="4400" dirty="0">
                <a:solidFill>
                  <a:srgbClr val="FFFF00"/>
                </a:solidFill>
              </a:rPr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98726-2DAB-BD0B-C79F-BFD85E87B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9"/>
            <a:ext cx="12191999" cy="5167310"/>
          </a:xfrm>
        </p:spPr>
        <p:txBody>
          <a:bodyPr rtlCol="0">
            <a:noAutofit/>
          </a:bodyPr>
          <a:lstStyle/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Change Over Time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Signatures can evolve with time or change due to various factors such as health or age, which adds complexity but also richness to the recognition process.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Forgery Detection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Advanced systems can detect even subtle differences between genuine signatures and forgeries by </a:t>
            </a:r>
            <a:r>
              <a:rPr lang="en-KE" sz="3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analyzing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intricate writing dynamics.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Ease of Integration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Can be easily integrated into existing systems 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	 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 document verification, banking, and legal purposes without the need 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 specialized hardware.</a:t>
            </a:r>
          </a:p>
        </p:txBody>
      </p:sp>
    </p:spTree>
    <p:extLst>
      <p:ext uri="{BB962C8B-B14F-4D97-AF65-F5344CB8AC3E}">
        <p14:creationId xmlns:p14="http://schemas.microsoft.com/office/powerpoint/2010/main" val="18023906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28586-50F9-12EF-F5E1-EF7FAC401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11229-057F-B7C3-55D0-0191439C4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Constraints of Signature Recognition System</a:t>
            </a:r>
            <a:endParaRPr lang="en-US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9177D3-3FF4-C48C-D1BE-F607D43F41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acquire adequate amount of data, the 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signature should be small enough to fit on tablet and big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enough to be able to deal with.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quality of the writing tablet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decides the robustness of signature recognition enrollment template.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candidate must 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 the verification processes in the same type of environment and conditions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they were at the time of enrollment. If there is a change, then the enrollment template and live sample template may differ from each other.</a:t>
            </a:r>
          </a:p>
        </p:txBody>
      </p:sp>
    </p:spTree>
    <p:extLst>
      <p:ext uri="{BB962C8B-B14F-4D97-AF65-F5344CB8AC3E}">
        <p14:creationId xmlns:p14="http://schemas.microsoft.com/office/powerpoint/2010/main" val="34052227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02464-9A65-4061-9424-36FDE934A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72508-A7F1-72BB-E559-9F0F6FC16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</a:t>
            </a:r>
            <a:endParaRPr lang="en-US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5C3F6-C761-9C74-A2DD-A0760CB12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1" y="1690689"/>
            <a:ext cx="11929403" cy="4961902"/>
          </a:xfrm>
        </p:spPr>
        <p:txBody>
          <a:bodyPr rtlCol="0"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Signature recognition process has a 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resistance to imposters as it is very difficult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imitate the behavior patterns associated with the signature.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works very well in high amount business transactions.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non-invasive tool.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all use our signature in some sort of commerce, and thus there are virtually no privacy rights issues involved.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if the system is hacked and the template is stolen, it is easy to restore the template.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4893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6B9AC-0A37-177A-7F59-2175BDDC7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864F6-DB05-3FFF-84E8-8FC8E129D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2B213-A8F9-A230-7318-270C48135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 sample template is prone to change with respect to the changes in behavior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signing. For example, signing with a hand held in plaster.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 need to get accustomed of using signing tablet. Error rate is high till it happens.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921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0590-BC63-9848-D767-C4BCD8BD4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B077C-21C4-C22B-28D1-F86C66A51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Keystroke Recognition System</a:t>
            </a:r>
            <a:endParaRPr lang="en-US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3F612-9635-77CE-4AFA-0C76507C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During the World War II, a technique known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 Fist of the Sender was used by military intelligence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if the Morse code was sent by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enemy or ally based on the rhythm of typing.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days, keystroke dynamics the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easiest biometric solution to implement in terms of hardware.</a:t>
            </a:r>
          </a:p>
        </p:txBody>
      </p:sp>
    </p:spTree>
    <p:extLst>
      <p:ext uri="{BB962C8B-B14F-4D97-AF65-F5344CB8AC3E}">
        <p14:creationId xmlns:p14="http://schemas.microsoft.com/office/powerpoint/2010/main" val="32634210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443D8-023A-D005-01BF-1431C5C38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54BEA-5680-5D2B-FB4C-555B6E683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CONT…</a:t>
            </a:r>
            <a:endParaRPr lang="en-US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07407-9EEB-E7BD-6C9D-9C625BF60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biometric analyzes candidate’s typing pattern, the rhythm, and the speed of typing on a keyboard. The 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dwell time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flight time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measurements are used in keystroke recognition.</a:t>
            </a:r>
          </a:p>
          <a:p>
            <a:pPr algn="just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Dwell time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− It is the duration of time for which a key is pressed.</a:t>
            </a:r>
          </a:p>
          <a:p>
            <a:pPr algn="just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Flight time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− It is the time elapsed between releasing a key and pressing the following key.</a:t>
            </a:r>
          </a:p>
        </p:txBody>
      </p:sp>
    </p:spTree>
    <p:extLst>
      <p:ext uri="{BB962C8B-B14F-4D97-AF65-F5344CB8AC3E}">
        <p14:creationId xmlns:p14="http://schemas.microsoft.com/office/powerpoint/2010/main" val="41938992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96E2C-D4D5-2EFA-E77C-842760124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85920-5AC2-0C5C-993A-D6C7A0A28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803BA-6296-671C-6932-D5EC221442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candidates differ in the way they type on the keyboard as the time they take to find the right key, the flight time, and the dwelling time.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Their speed and rhythm of typing also varies according to their level of comfort with the keyboard. 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types of keystroke recognition: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− It is one time recognition at the start of interaction.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− It is throughout the course of interaction.</a:t>
            </a:r>
          </a:p>
        </p:txBody>
      </p:sp>
    </p:spTree>
    <p:extLst>
      <p:ext uri="{BB962C8B-B14F-4D97-AF65-F5344CB8AC3E}">
        <p14:creationId xmlns:p14="http://schemas.microsoft.com/office/powerpoint/2010/main" val="15900331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99DDE-01B0-4C65-97F5-4A3C679B7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E0573-F6B3-E6EB-078F-9EF80BF38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Merits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C6237-98FD-1C93-6151-65143383C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lvl="0" algn="just"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needs no special hardware to track this biometric.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quick and secure way of identification.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 typing does not have to worry about being watched.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Users need no training for enrollment or entering their live samples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4159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1E8F50-2076-2378-11F4-ECCB30C1F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2C5AE-2413-F6F1-5567-536D8BB4F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Demerits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32D7D-70DD-B4DF-1743-AA36168FE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candidate’s typing rhythm can change between a number of days or within a day itself because of tiredness, sickness, influence of medicines or alcohol, change of keyboard, etc.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known features dedicated solely to carry out discriminating information.</a:t>
            </a:r>
          </a:p>
        </p:txBody>
      </p:sp>
    </p:spTree>
    <p:extLst>
      <p:ext uri="{BB962C8B-B14F-4D97-AF65-F5344CB8AC3E}">
        <p14:creationId xmlns:p14="http://schemas.microsoft.com/office/powerpoint/2010/main" val="2492532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E468C-E339-68B6-6D96-1D624E460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9E184-3B1A-9E0C-D95A-E51AED2F9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summary </a:t>
            </a:r>
            <a:endParaRPr lang="en-US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8C3F4-7548-8720-21FF-20F9E7E74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618" y="1690689"/>
            <a:ext cx="9580099" cy="4961902"/>
          </a:xfrm>
        </p:spPr>
        <p:txBody>
          <a:bodyPr rtlCol="0">
            <a:noAutofit/>
          </a:bodyPr>
          <a:lstStyle/>
          <a:p>
            <a:pPr lvl="0" algn="just">
              <a:buFont typeface="Wingdings" panose="05000000000000000000" pitchFamily="2" charset="2"/>
              <a:buChar char="Ø"/>
            </a:pP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Keystroke dynamics is non-intrusive, cost effective and can be implemented without additional hardware, making it a versatile tool for enhancing  security </a:t>
            </a:r>
            <a:r>
              <a:rPr lang="en-US" sz="3600" dirty="0">
                <a:solidFill>
                  <a:srgbClr val="28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various domains.</a:t>
            </a:r>
            <a:r>
              <a:rPr lang="en-US" sz="3600" b="0" i="0" dirty="0">
                <a:solidFill>
                  <a:srgbClr val="2825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4331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F3EF4-DA14-DF0B-886E-BFF4D7894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54490-CB2B-F281-C12B-69493DF44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References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430F9-F673-FFE5-87E9-F5BB914F2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1690689"/>
            <a:ext cx="11071274" cy="4961902"/>
          </a:xfrm>
        </p:spPr>
        <p:txBody>
          <a:bodyPr rtlCol="0">
            <a:normAutofit fontScale="9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3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Sharma, M., &amp; </a:t>
            </a:r>
            <a:r>
              <a:rPr lang="en-KE" sz="33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Elmiligi</a:t>
            </a:r>
            <a:r>
              <a:rPr lang="en-KE" sz="33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H. (2022). </a:t>
            </a:r>
            <a:r>
              <a:rPr lang="en-KE" sz="33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KE" sz="33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Biometrics: Past, Present and Future. In M. Sarfraz (Ed.), Recent Advances in Biometrics1. </a:t>
            </a:r>
            <a:r>
              <a:rPr lang="en-KE" sz="33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IntechOpen</a:t>
            </a:r>
            <a:r>
              <a:rPr lang="en-KE" sz="33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lang="en-KE" sz="33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https://doi.org/10.5772/intechopen.102841</a:t>
            </a:r>
            <a:endParaRPr lang="en-KE" sz="33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3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Rees, M. (2024). </a:t>
            </a:r>
            <a:r>
              <a:rPr lang="en-KE" sz="33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KE" sz="33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Biometrics: A Complete Guide. Expert Insights. Retrieved from </a:t>
            </a:r>
            <a:r>
              <a:rPr lang="en-KE" sz="33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https://expertinsights.com/insights/a-guide-to-behavioral-biometrics/</a:t>
            </a:r>
            <a:endParaRPr lang="en-US" sz="3300" u="sng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3300" b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IntechOpen</a:t>
            </a:r>
            <a:r>
              <a:rPr lang="en-US" sz="33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(2022). Behavioral Biometrics: Past, Present and Future. Retrieved from </a:t>
            </a:r>
            <a:r>
              <a:rPr lang="en-US" sz="33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https://www.intechopen.com/chapters/80748</a:t>
            </a:r>
            <a:endParaRPr lang="en-US" sz="33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K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8840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1323</TotalTime>
  <Words>2545</Words>
  <Application>Microsoft Office PowerPoint</Application>
  <PresentationFormat>Widescreen</PresentationFormat>
  <Paragraphs>169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宋体</vt:lpstr>
      <vt:lpstr>Arial</vt:lpstr>
      <vt:lpstr>Calibri</vt:lpstr>
      <vt:lpstr>inherit</vt:lpstr>
      <vt:lpstr>Symbol</vt:lpstr>
      <vt:lpstr>Times New Roman</vt:lpstr>
      <vt:lpstr>Tw Cen MT</vt:lpstr>
      <vt:lpstr>Tw Cen MT Condensed</vt:lpstr>
      <vt:lpstr>Wingdings</vt:lpstr>
      <vt:lpstr>Wingdings 3</vt:lpstr>
      <vt:lpstr>Integral</vt:lpstr>
      <vt:lpstr>PowerPoint Presentation</vt:lpstr>
      <vt:lpstr>       Areas of focus </vt:lpstr>
      <vt:lpstr>    Other Biometric Modalities </vt:lpstr>
      <vt:lpstr>    cont… </vt:lpstr>
      <vt:lpstr>    Retinal Scanning System</vt:lpstr>
      <vt:lpstr>    cont… </vt:lpstr>
      <vt:lpstr>    diagram</vt:lpstr>
      <vt:lpstr>   Merits of retinal scan</vt:lpstr>
      <vt:lpstr>    Demerits of retinal scan</vt:lpstr>
      <vt:lpstr>   Application </vt:lpstr>
      <vt:lpstr>   cont… </vt:lpstr>
      <vt:lpstr>   summary </vt:lpstr>
      <vt:lpstr>   DNA Recognition System</vt:lpstr>
      <vt:lpstr>  cont…  </vt:lpstr>
      <vt:lpstr>  FUNDAMENTAL STEPS OF DNA PROFILING </vt:lpstr>
      <vt:lpstr>  cont…</vt:lpstr>
      <vt:lpstr>    diagram</vt:lpstr>
      <vt:lpstr>  DNA Biometrics differs from all others biometrics modalities  </vt:lpstr>
      <vt:lpstr> cont…  </vt:lpstr>
      <vt:lpstr>  summary    </vt:lpstr>
      <vt:lpstr>  Behavioral Modalities</vt:lpstr>
      <vt:lpstr>  Behavioral Modalities</vt:lpstr>
      <vt:lpstr>  Gait Recognition</vt:lpstr>
      <vt:lpstr>  cont.…</vt:lpstr>
      <vt:lpstr>    diagram</vt:lpstr>
      <vt:lpstr>  summary  </vt:lpstr>
      <vt:lpstr>   Signature Recognition System</vt:lpstr>
      <vt:lpstr>  cont…  </vt:lpstr>
      <vt:lpstr>  cont…  </vt:lpstr>
      <vt:lpstr>  unique properties of signature recognition system</vt:lpstr>
      <vt:lpstr>  cont…</vt:lpstr>
      <vt:lpstr>   Constraints of Signature Recognition System</vt:lpstr>
      <vt:lpstr>  advantages </vt:lpstr>
      <vt:lpstr>   disadvantages  </vt:lpstr>
      <vt:lpstr>  Keystroke Recognition System</vt:lpstr>
      <vt:lpstr>  CONT…</vt:lpstr>
      <vt:lpstr>   cont… </vt:lpstr>
      <vt:lpstr>   Merits </vt:lpstr>
      <vt:lpstr>   Demerits  </vt:lpstr>
      <vt:lpstr>  summary </vt:lpstr>
      <vt:lpstr>  References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Bms-409 lesson 4 face recognition</dc:title>
  <dc:creator>Anthony Wambua</dc:creator>
  <cp:lastModifiedBy>Joshua</cp:lastModifiedBy>
  <cp:revision>34</cp:revision>
  <dcterms:created xsi:type="dcterms:W3CDTF">2020-09-27T20:05:39Z</dcterms:created>
  <dcterms:modified xsi:type="dcterms:W3CDTF">2024-10-29T11:39:53Z</dcterms:modified>
</cp:coreProperties>
</file>