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9"/>
  </p:notesMasterIdLst>
  <p:sldIdLst>
    <p:sldId id="283" r:id="rId2"/>
    <p:sldId id="316" r:id="rId3"/>
    <p:sldId id="358" r:id="rId4"/>
    <p:sldId id="372" r:id="rId5"/>
    <p:sldId id="342" r:id="rId6"/>
    <p:sldId id="376" r:id="rId7"/>
    <p:sldId id="377" r:id="rId8"/>
    <p:sldId id="403" r:id="rId9"/>
    <p:sldId id="404" r:id="rId10"/>
    <p:sldId id="402" r:id="rId11"/>
    <p:sldId id="413" r:id="rId12"/>
    <p:sldId id="405" r:id="rId13"/>
    <p:sldId id="407" r:id="rId14"/>
    <p:sldId id="414" r:id="rId15"/>
    <p:sldId id="408" r:id="rId16"/>
    <p:sldId id="409" r:id="rId17"/>
    <p:sldId id="410" r:id="rId18"/>
    <p:sldId id="411" r:id="rId19"/>
    <p:sldId id="406" r:id="rId20"/>
    <p:sldId id="415" r:id="rId21"/>
    <p:sldId id="389" r:id="rId22"/>
    <p:sldId id="416" r:id="rId23"/>
    <p:sldId id="379" r:id="rId24"/>
    <p:sldId id="417" r:id="rId25"/>
    <p:sldId id="352" r:id="rId26"/>
    <p:sldId id="381" r:id="rId27"/>
    <p:sldId id="375" r:id="rId28"/>
    <p:sldId id="370" r:id="rId29"/>
    <p:sldId id="418" r:id="rId30"/>
    <p:sldId id="397" r:id="rId31"/>
    <p:sldId id="383" r:id="rId32"/>
    <p:sldId id="398" r:id="rId33"/>
    <p:sldId id="384" r:id="rId34"/>
    <p:sldId id="412" r:id="rId35"/>
    <p:sldId id="338" r:id="rId36"/>
    <p:sldId id="396" r:id="rId37"/>
    <p:sldId id="356"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72"/>
      </p:cViewPr>
      <p:guideLst/>
    </p:cSldViewPr>
  </p:slideViewPr>
  <p:notesTextViewPr>
    <p:cViewPr>
      <p:scale>
        <a:sx n="75" d="100"/>
        <a:sy n="75"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E2D8FD-7916-4279-A402-BC6216A7B8AF}" type="datetimeFigureOut">
              <a:rPr lang="en-US" smtClean="0"/>
              <a:t>11/13/2024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F97032-780C-4089-9566-F31F81576BE0}" type="slidenum">
              <a:rPr lang="en-US" smtClean="0"/>
              <a:t>‹#›</a:t>
            </a:fld>
            <a:endParaRPr lang="en-US"/>
          </a:p>
        </p:txBody>
      </p:sp>
    </p:spTree>
    <p:extLst>
      <p:ext uri="{BB962C8B-B14F-4D97-AF65-F5344CB8AC3E}">
        <p14:creationId xmlns:p14="http://schemas.microsoft.com/office/powerpoint/2010/main" val="37585880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KE" dirty="0"/>
          </a:p>
        </p:txBody>
      </p:sp>
      <p:sp>
        <p:nvSpPr>
          <p:cNvPr id="4" name="Slide Number Placeholder 3"/>
          <p:cNvSpPr>
            <a:spLocks noGrp="1"/>
          </p:cNvSpPr>
          <p:nvPr>
            <p:ph type="sldNum" sz="quarter" idx="5"/>
          </p:nvPr>
        </p:nvSpPr>
        <p:spPr/>
        <p:txBody>
          <a:bodyPr/>
          <a:lstStyle/>
          <a:p>
            <a:fld id="{3AF97032-780C-4089-9566-F31F81576BE0}" type="slidenum">
              <a:rPr lang="en-US" smtClean="0"/>
              <a:t>25</a:t>
            </a:fld>
            <a:endParaRPr lang="en-US"/>
          </a:p>
        </p:txBody>
      </p:sp>
    </p:spTree>
    <p:extLst>
      <p:ext uri="{BB962C8B-B14F-4D97-AF65-F5344CB8AC3E}">
        <p14:creationId xmlns:p14="http://schemas.microsoft.com/office/powerpoint/2010/main" val="7700296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KE" dirty="0"/>
          </a:p>
        </p:txBody>
      </p:sp>
      <p:sp>
        <p:nvSpPr>
          <p:cNvPr id="4" name="Slide Number Placeholder 3"/>
          <p:cNvSpPr>
            <a:spLocks noGrp="1"/>
          </p:cNvSpPr>
          <p:nvPr>
            <p:ph type="sldNum" sz="quarter" idx="5"/>
          </p:nvPr>
        </p:nvSpPr>
        <p:spPr/>
        <p:txBody>
          <a:bodyPr/>
          <a:lstStyle/>
          <a:p>
            <a:fld id="{3AF97032-780C-4089-9566-F31F81576BE0}" type="slidenum">
              <a:rPr lang="en-US" smtClean="0"/>
              <a:t>27</a:t>
            </a:fld>
            <a:endParaRPr lang="en-US"/>
          </a:p>
        </p:txBody>
      </p:sp>
    </p:spTree>
    <p:extLst>
      <p:ext uri="{BB962C8B-B14F-4D97-AF65-F5344CB8AC3E}">
        <p14:creationId xmlns:p14="http://schemas.microsoft.com/office/powerpoint/2010/main" val="35117621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E0B0E891-E1F2-4285-9C3B-C1F898590433}" type="datetime1">
              <a:rPr lang="en-US" smtClean="0"/>
              <a:t>11/13/2024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39562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EFF049-0C38-4780-A8E9-95AA4A32B9F8}" type="datetime1">
              <a:rPr lang="en-US" smtClean="0"/>
              <a:t>11/13/2024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39756123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29302B3-BD48-4625-A55D-80CF4B7188E1}" type="datetime1">
              <a:rPr lang="en-US" smtClean="0"/>
              <a:t>11/13/2024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2637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896E2F0-B759-4809-BF14-C0C7EBDD4FED}" type="datetime1">
              <a:rPr lang="en-US" smtClean="0"/>
              <a:t>11/13/2024</a:t>
            </a:fld>
            <a:endParaRPr lang="en-US"/>
          </a:p>
        </p:txBody>
      </p:sp>
      <p:sp>
        <p:nvSpPr>
          <p:cNvPr id="6" name="Footer Placeholder 5"/>
          <p:cNvSpPr>
            <a:spLocks noGrp="1"/>
          </p:cNvSpPr>
          <p:nvPr>
            <p:ph type="ftr" sz="quarter" idx="11"/>
          </p:nvPr>
        </p:nvSpPr>
        <p:spPr/>
        <p:txBody>
          <a:bodyPr/>
          <a:lstStyle/>
          <a:p>
            <a:r>
              <a:rPr lang="en-US"/>
              <a:t>Learn | Question what you learn | connect the dots</a:t>
            </a:r>
          </a:p>
        </p:txBody>
      </p:sp>
      <p:sp>
        <p:nvSpPr>
          <p:cNvPr id="7" name="Slide Number Placeholder 6"/>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14112534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3D7B587-7929-4810-88F7-588BA8B36BBA}" type="datetime1">
              <a:rPr lang="en-US" smtClean="0"/>
              <a:t>11/13/2024</a:t>
            </a:fld>
            <a:endParaRPr lang="en-US"/>
          </a:p>
        </p:txBody>
      </p:sp>
      <p:sp>
        <p:nvSpPr>
          <p:cNvPr id="8" name="Footer Placeholder 7"/>
          <p:cNvSpPr>
            <a:spLocks noGrp="1"/>
          </p:cNvSpPr>
          <p:nvPr>
            <p:ph type="ftr" sz="quarter" idx="11"/>
          </p:nvPr>
        </p:nvSpPr>
        <p:spPr/>
        <p:txBody>
          <a:bodyPr/>
          <a:lstStyle/>
          <a:p>
            <a:r>
              <a:rPr lang="en-US"/>
              <a:t>Learn | Question what you learn | connect the dots</a:t>
            </a:r>
          </a:p>
        </p:txBody>
      </p:sp>
      <p:sp>
        <p:nvSpPr>
          <p:cNvPr id="9" name="Slide Number Placeholder 8"/>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1284333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24DFF3C-ABCB-490D-BFA5-50354583E741}" type="datetime1">
              <a:rPr lang="en-US" smtClean="0"/>
              <a:t>11/13/2024</a:t>
            </a:fld>
            <a:endParaRPr lang="en-US"/>
          </a:p>
        </p:txBody>
      </p:sp>
      <p:sp>
        <p:nvSpPr>
          <p:cNvPr id="4" name="Footer Placeholder 3"/>
          <p:cNvSpPr>
            <a:spLocks noGrp="1"/>
          </p:cNvSpPr>
          <p:nvPr>
            <p:ph type="ftr" sz="quarter" idx="11"/>
          </p:nvPr>
        </p:nvSpPr>
        <p:spPr/>
        <p:txBody>
          <a:bodyPr/>
          <a:lstStyle/>
          <a:p>
            <a:r>
              <a:rPr lang="en-US"/>
              <a:t>Learn | Question what you learn | connect the dots</a:t>
            </a:r>
          </a:p>
        </p:txBody>
      </p:sp>
      <p:sp>
        <p:nvSpPr>
          <p:cNvPr id="5" name="Slide Number Placeholder 4"/>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462472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645810-3888-4FE1-AF76-5268E1DFB79D}" type="datetime1">
              <a:rPr lang="en-US" smtClean="0"/>
              <a:t>11/13/2024</a:t>
            </a:fld>
            <a:endParaRPr lang="en-US"/>
          </a:p>
        </p:txBody>
      </p:sp>
      <p:sp>
        <p:nvSpPr>
          <p:cNvPr id="3" name="Footer Placeholder 2"/>
          <p:cNvSpPr>
            <a:spLocks noGrp="1"/>
          </p:cNvSpPr>
          <p:nvPr>
            <p:ph type="ftr" sz="quarter" idx="11"/>
          </p:nvPr>
        </p:nvSpPr>
        <p:spPr/>
        <p:txBody>
          <a:bodyPr/>
          <a:lstStyle/>
          <a:p>
            <a:r>
              <a:rPr lang="en-US"/>
              <a:t>Learn | Question what you learn | connect the dots</a:t>
            </a:r>
          </a:p>
        </p:txBody>
      </p:sp>
      <p:sp>
        <p:nvSpPr>
          <p:cNvPr id="4" name="Slide Number Placeholder 3"/>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41975888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07AFFE6-31FC-4AC4-B384-E893E28398F8}" type="datetime1">
              <a:rPr lang="en-US" smtClean="0"/>
              <a:t>11/13/2024</a:t>
            </a:fld>
            <a:endParaRPr lang="en-US"/>
          </a:p>
        </p:txBody>
      </p:sp>
      <p:sp>
        <p:nvSpPr>
          <p:cNvPr id="6" name="Footer Placeholder 5"/>
          <p:cNvSpPr>
            <a:spLocks noGrp="1"/>
          </p:cNvSpPr>
          <p:nvPr>
            <p:ph type="ftr" sz="quarter" idx="11"/>
          </p:nvPr>
        </p:nvSpPr>
        <p:spPr/>
        <p:txBody>
          <a:bodyPr/>
          <a:lstStyle/>
          <a:p>
            <a:r>
              <a:rPr lang="en-US"/>
              <a:t>Learn | Question what you learn | connect the dots</a:t>
            </a:r>
          </a:p>
        </p:txBody>
      </p:sp>
      <p:sp>
        <p:nvSpPr>
          <p:cNvPr id="7" name="Slide Number Placeholder 6"/>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2054155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F260FF0-D042-4423-AFBF-8DB27588A9AB}" type="datetime1">
              <a:rPr lang="en-US" smtClean="0"/>
              <a:t>11/13/2024</a:t>
            </a:fld>
            <a:endParaRPr lang="en-US"/>
          </a:p>
        </p:txBody>
      </p:sp>
      <p:sp>
        <p:nvSpPr>
          <p:cNvPr id="6" name="Footer Placeholder 5"/>
          <p:cNvSpPr>
            <a:spLocks noGrp="1"/>
          </p:cNvSpPr>
          <p:nvPr>
            <p:ph type="ftr" sz="quarter" idx="11"/>
          </p:nvPr>
        </p:nvSpPr>
        <p:spPr/>
        <p:txBody>
          <a:bodyPr/>
          <a:lstStyle/>
          <a:p>
            <a:r>
              <a:rPr lang="en-US"/>
              <a:t>Learn | Question what you learn | connect the dots</a:t>
            </a:r>
          </a:p>
        </p:txBody>
      </p:sp>
      <p:sp>
        <p:nvSpPr>
          <p:cNvPr id="7" name="Slide Number Placeholder 6"/>
          <p:cNvSpPr>
            <a:spLocks noGrp="1"/>
          </p:cNvSpPr>
          <p:nvPr>
            <p:ph type="sldNum" sz="quarter" idx="12"/>
          </p:nvPr>
        </p:nvSpPr>
        <p:spPr/>
        <p:txBody>
          <a:bodyPr/>
          <a:lstStyle/>
          <a:p>
            <a:fld id="{6217EBDE-2C04-4E2C-8F36-61AEF8FD171F}"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97566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CD939DB-3184-496A-AA89-E11501D55984}" type="datetime1">
              <a:rPr lang="en-US" smtClean="0"/>
              <a:t>11/13/2024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31908420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DC5B33-2526-4C88-8372-49250CE60A50}" type="datetime1">
              <a:rPr lang="en-US" smtClean="0"/>
              <a:t>11/13/2024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1042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0D43C565-B5F0-41DD-9913-552945B64C4F}" type="datetime1">
              <a:rPr lang="en-US" smtClean="0"/>
              <a:t>11/13/2024</a:t>
            </a:fld>
            <a:endParaRPr lang="en-US"/>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r>
              <a:rPr lang="en-US"/>
              <a:t>Learn | Question what you learn | connect the dots</a:t>
            </a:r>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6217EBDE-2C04-4E2C-8F36-61AEF8FD171F}" type="slidenum">
              <a:rPr lang="en-US" smtClean="0"/>
              <a:t>‹#›</a:t>
            </a:fld>
            <a:endParaRPr lang="en-US"/>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19752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5">
            <a:extLst>
              <a:ext uri="{FF2B5EF4-FFF2-40B4-BE49-F238E27FC236}">
                <a16:creationId xmlns:a16="http://schemas.microsoft.com/office/drawing/2014/main" id="{838F833C-8295-4ECD-625B-3B38854E8B22}"/>
              </a:ext>
            </a:extLst>
          </p:cNvPr>
          <p:cNvSpPr>
            <a:spLocks noGrp="1"/>
          </p:cNvSpPr>
          <p:nvPr>
            <p:ph idx="1"/>
          </p:nvPr>
        </p:nvSpPr>
        <p:spPr>
          <a:xfrm>
            <a:off x="1076740" y="596347"/>
            <a:ext cx="10515600" cy="4850296"/>
          </a:xfrm>
        </p:spPr>
        <p:txBody>
          <a:bodyPr>
            <a:normAutofit/>
          </a:bodyPr>
          <a:lstStyle/>
          <a:p>
            <a:pPr marL="0" indent="0" algn="ctr">
              <a:buNone/>
            </a:pPr>
            <a:endParaRPr lang="en-US" altLang="en-US" sz="3600" b="1" dirty="0">
              <a:latin typeface="Times New Roman" panose="02020603050405020304" pitchFamily="18" charset="0"/>
              <a:cs typeface="Times New Roman" panose="02020603050405020304" pitchFamily="18" charset="0"/>
            </a:endParaRPr>
          </a:p>
          <a:p>
            <a:pPr marL="0" indent="0" algn="ctr">
              <a:buNone/>
            </a:pPr>
            <a:r>
              <a:rPr kumimoji="0" lang="en-US" altLang="en-US" sz="36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Biometrics  </a:t>
            </a:r>
          </a:p>
          <a:p>
            <a:pPr marL="0" indent="0" algn="ctr">
              <a:buNone/>
            </a:pPr>
            <a:r>
              <a:rPr lang="en-US" altLang="en-US" sz="3600" b="1" dirty="0">
                <a:latin typeface="Times New Roman" panose="02020603050405020304" pitchFamily="18" charset="0"/>
                <a:cs typeface="Times New Roman" panose="02020603050405020304" pitchFamily="18" charset="0"/>
              </a:rPr>
              <a:t>Lecture 11</a:t>
            </a:r>
          </a:p>
          <a:p>
            <a:pPr marL="0" indent="0" algn="ctr">
              <a:buNone/>
            </a:pPr>
            <a:r>
              <a:rPr lang="en-US" sz="3600" b="1" dirty="0">
                <a:latin typeface="Times New Roman" panose="02020603050405020304" pitchFamily="18" charset="0"/>
                <a:ea typeface="宋体" panose="02010600030101010101" pitchFamily="2" charset="-122"/>
                <a:cs typeface="Times New Roman" panose="02020603050405020304" pitchFamily="18" charset="0"/>
              </a:rPr>
              <a:t>Biometric system security </a:t>
            </a:r>
            <a:br>
              <a:rPr lang="en-US" sz="7200" dirty="0"/>
            </a:br>
            <a:endParaRPr lang="en-US" sz="3600" b="1" dirty="0">
              <a:latin typeface="Times New Roman" panose="02020603050405020304" pitchFamily="18" charset="0"/>
              <a:cs typeface="Times New Roman" panose="02020603050405020304" pitchFamily="18" charset="0"/>
            </a:endParaRPr>
          </a:p>
          <a:p>
            <a:pPr marL="0" indent="0" algn="ctr">
              <a:buNone/>
            </a:pPr>
            <a:r>
              <a:rPr lang="en-US" sz="3600" b="1" dirty="0">
                <a:latin typeface="Times New Roman" panose="02020603050405020304" pitchFamily="18" charset="0"/>
                <a:cs typeface="Times New Roman" panose="02020603050405020304" pitchFamily="18" charset="0"/>
              </a:rPr>
              <a:t>Lecturer: Dr. Joshua </a:t>
            </a:r>
            <a:r>
              <a:rPr lang="en-US" sz="3600" b="1" dirty="0" err="1">
                <a:latin typeface="Times New Roman" panose="02020603050405020304" pitchFamily="18" charset="0"/>
                <a:cs typeface="Times New Roman" panose="02020603050405020304" pitchFamily="18" charset="0"/>
              </a:rPr>
              <a:t>Okemwa</a:t>
            </a:r>
            <a:r>
              <a:rPr lang="en-US" sz="3600" b="1" dirty="0">
                <a:latin typeface="Times New Roman" panose="02020603050405020304" pitchFamily="18" charset="0"/>
                <a:cs typeface="Times New Roman" panose="02020603050405020304" pitchFamily="18" charset="0"/>
              </a:rPr>
              <a:t> </a:t>
            </a:r>
          </a:p>
          <a:p>
            <a:endParaRPr lang="en-US" dirty="0"/>
          </a:p>
        </p:txBody>
      </p:sp>
    </p:spTree>
    <p:extLst>
      <p:ext uri="{BB962C8B-B14F-4D97-AF65-F5344CB8AC3E}">
        <p14:creationId xmlns:p14="http://schemas.microsoft.com/office/powerpoint/2010/main" val="851064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dirty="0">
                <a:solidFill>
                  <a:srgbClr val="FFFF00"/>
                </a:solidFill>
              </a:rPr>
              <a:t>Areas of focus </a:t>
            </a:r>
          </a:p>
        </p:txBody>
      </p:sp>
      <p:sp>
        <p:nvSpPr>
          <p:cNvPr id="3" name="Content Placeholder 2"/>
          <p:cNvSpPr>
            <a:spLocks noGrp="1"/>
          </p:cNvSpPr>
          <p:nvPr>
            <p:ph idx="1"/>
          </p:nvPr>
        </p:nvSpPr>
        <p:spPr>
          <a:xfrm>
            <a:off x="685800" y="1690689"/>
            <a:ext cx="10477500" cy="4961902"/>
          </a:xfrm>
        </p:spPr>
        <p:txBody>
          <a:bodyPr rtlCol="0">
            <a:normAutofit fontScale="97500"/>
          </a:bodyPr>
          <a:lstStyle/>
          <a:p>
            <a:pPr marL="118745" indent="0" algn="just">
              <a:lnSpc>
                <a:spcPct val="150000"/>
              </a:lnSpc>
              <a:spcBef>
                <a:spcPts val="0"/>
              </a:spcBef>
              <a:buNone/>
              <a:defRPr/>
            </a:pPr>
            <a:r>
              <a:rPr lang="en-US" sz="2900" dirty="0">
                <a:latin typeface="Times New Roman" panose="02020603050405020304" pitchFamily="18" charset="0"/>
                <a:cs typeface="Times New Roman" panose="02020603050405020304" pitchFamily="18" charset="0"/>
              </a:rPr>
              <a:t>The main areas of focus in this presentation include:</a:t>
            </a:r>
          </a:p>
          <a:p>
            <a:pPr lvl="8" algn="just">
              <a:lnSpc>
                <a:spcPct val="100000"/>
              </a:lnSpc>
              <a:spcAft>
                <a:spcPts val="800"/>
              </a:spcAf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Threats to biometric system security </a:t>
            </a:r>
          </a:p>
          <a:p>
            <a:pPr lvl="8" algn="just">
              <a:lnSpc>
                <a:spcPct val="100000"/>
              </a:lnSpc>
              <a:spcAft>
                <a:spcPts val="800"/>
              </a:spcAf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Privacy risks in biometric systems</a:t>
            </a:r>
          </a:p>
          <a:p>
            <a:pPr lvl="8" algn="just">
              <a:lnSpc>
                <a:spcPct val="100000"/>
              </a:lnSpc>
              <a:spcAft>
                <a:spcPts val="800"/>
              </a:spcAft>
              <a:buFont typeface="Arial" panose="020B0604020202020204" pitchFamily="34" charset="0"/>
              <a:buChar char="•"/>
            </a:pPr>
            <a:r>
              <a:rPr lang="en-US" sz="3200" dirty="0">
                <a:latin typeface="Times New Roman" panose="02020603050405020304" pitchFamily="18" charset="0"/>
                <a:ea typeface="Calibri" panose="020F0502020204030204" pitchFamily="34" charset="0"/>
                <a:cs typeface="Times New Roman" panose="02020603050405020304" pitchFamily="18" charset="0"/>
              </a:rPr>
              <a:t>B</a:t>
            </a:r>
            <a:r>
              <a:rPr lang="en-KE" sz="3200" dirty="0" err="1">
                <a:effectLst/>
                <a:latin typeface="Times New Roman" panose="02020603050405020304" pitchFamily="18" charset="0"/>
                <a:ea typeface="Calibri" panose="020F0502020204030204" pitchFamily="34" charset="0"/>
                <a:cs typeface="Times New Roman" panose="02020603050405020304" pitchFamily="18" charset="0"/>
              </a:rPr>
              <a:t>iometric</a:t>
            </a:r>
            <a:r>
              <a:rPr lang="en-KE" sz="3200" dirty="0">
                <a:effectLst/>
                <a:latin typeface="Times New Roman" panose="02020603050405020304" pitchFamily="18" charset="0"/>
                <a:ea typeface="Calibri" panose="020F0502020204030204" pitchFamily="34" charset="0"/>
                <a:cs typeface="Times New Roman" panose="02020603050405020304" pitchFamily="18" charset="0"/>
              </a:rPr>
              <a:t> security measures and countermeasures </a:t>
            </a:r>
            <a:endParaRPr lang="en-US" sz="3200" dirty="0">
              <a:effectLst/>
              <a:latin typeface="Times New Roman" panose="02020603050405020304" pitchFamily="18" charset="0"/>
              <a:ea typeface="Calibri" panose="020F0502020204030204" pitchFamily="34" charset="0"/>
              <a:cs typeface="Times New Roman" panose="02020603050405020304" pitchFamily="18" charset="0"/>
            </a:endParaRPr>
          </a:p>
          <a:p>
            <a:pPr lvl="8" algn="just">
              <a:lnSpc>
                <a:spcPct val="100000"/>
              </a:lnSpc>
              <a:spcAft>
                <a:spcPts val="800"/>
              </a:spcAft>
              <a:buFont typeface="Arial" panose="020B0604020202020204" pitchFamily="34" charset="0"/>
              <a:buChar char="•"/>
            </a:pPr>
            <a:r>
              <a:rPr lang="en-US" sz="3200" kern="100" dirty="0">
                <a:latin typeface="Times New Roman" panose="02020603050405020304" pitchFamily="18" charset="0"/>
                <a:ea typeface="Calibri" panose="020F0502020204030204" pitchFamily="34" charset="0"/>
                <a:cs typeface="Times New Roman" panose="02020603050405020304" pitchFamily="18" charset="0"/>
              </a:rPr>
              <a:t>L</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egal and ethical considerations</a:t>
            </a:r>
            <a:endParaRPr lang="en-US"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lvl="8" algn="just">
              <a:lnSpc>
                <a:spcPct val="100000"/>
              </a:lnSpc>
              <a:spcAft>
                <a:spcPts val="800"/>
              </a:spcAft>
              <a:buFont typeface="Arial" panose="020B0604020202020204" pitchFamily="34" charset="0"/>
              <a:buChar char="•"/>
            </a:pPr>
            <a:r>
              <a:rPr lang="en-US" sz="3200" kern="100" dirty="0">
                <a:latin typeface="Times New Roman" panose="02020603050405020304" pitchFamily="18" charset="0"/>
                <a:ea typeface="Calibri" panose="020F0502020204030204" pitchFamily="34" charset="0"/>
                <a:cs typeface="Times New Roman" panose="02020603050405020304" pitchFamily="18" charset="0"/>
              </a:rPr>
              <a:t>C</a:t>
            </a:r>
            <a:r>
              <a:rPr lang="en-KE" sz="3200" kern="100" dirty="0" err="1">
                <a:effectLst/>
                <a:latin typeface="Times New Roman" panose="02020603050405020304" pitchFamily="18" charset="0"/>
                <a:ea typeface="Calibri" panose="020F0502020204030204" pitchFamily="34" charset="0"/>
                <a:cs typeface="Times New Roman" panose="02020603050405020304" pitchFamily="18" charset="0"/>
              </a:rPr>
              <a:t>ase</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studies and real-world applications</a:t>
            </a:r>
            <a:endParaRPr lang="en-US"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lvl="8" algn="just">
              <a:lnSpc>
                <a:spcPct val="100000"/>
              </a:lnSpc>
              <a:spcAft>
                <a:spcPts val="800"/>
              </a:spcAft>
              <a:buFont typeface="Arial" panose="020B0604020202020204" pitchFamily="34" charset="0"/>
              <a:buChar char="•"/>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kern="100" dirty="0">
                <a:effectLst/>
                <a:latin typeface="Times New Roman" panose="02020603050405020304" pitchFamily="18" charset="0"/>
                <a:ea typeface="Calibri" panose="020F0502020204030204" pitchFamily="34" charset="0"/>
                <a:cs typeface="Times New Roman" panose="02020603050405020304" pitchFamily="18" charset="0"/>
              </a:rPr>
              <a:t>F</a:t>
            </a:r>
            <a:r>
              <a:rPr lang="en-KE" sz="3200" kern="100" dirty="0" err="1">
                <a:effectLst/>
                <a:latin typeface="Times New Roman" panose="02020603050405020304" pitchFamily="18" charset="0"/>
                <a:ea typeface="Calibri" panose="020F0502020204030204" pitchFamily="34" charset="0"/>
                <a:cs typeface="Times New Roman" panose="02020603050405020304" pitchFamily="18" charset="0"/>
              </a:rPr>
              <a:t>uture</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trends in biometric security</a:t>
            </a:r>
            <a:endParaRPr lang="en-US" sz="32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23EDA6-3FDD-C920-7B2A-9F1FA5565B1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2A1FD7-725B-37A6-9A63-7DD67EA814E9}"/>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altLang="zh-CN" sz="5400" dirty="0">
                <a:solidFill>
                  <a:srgbClr val="FFFF00"/>
                </a:solidFill>
                <a:ea typeface="宋体" panose="02010600030101010101" pitchFamily="2" charset="-122"/>
              </a:rPr>
              <a:t> </a:t>
            </a:r>
            <a:r>
              <a:rPr lang="en-US" sz="5400" b="1" dirty="0">
                <a:solidFill>
                  <a:srgbClr val="FFFF00"/>
                </a:solidFill>
              </a:rPr>
              <a:t>Biometric system security</a:t>
            </a:r>
            <a:endParaRPr lang="en-US" sz="5400" dirty="0">
              <a:solidFill>
                <a:srgbClr val="FFFF00"/>
              </a:solidFill>
            </a:endParaRPr>
          </a:p>
        </p:txBody>
      </p:sp>
      <p:sp>
        <p:nvSpPr>
          <p:cNvPr id="3" name="Content Placeholder 2">
            <a:extLst>
              <a:ext uri="{FF2B5EF4-FFF2-40B4-BE49-F238E27FC236}">
                <a16:creationId xmlns:a16="http://schemas.microsoft.com/office/drawing/2014/main" id="{A8DF15F7-9E06-FB4C-E8A3-133C1E08B8EC}"/>
              </a:ext>
            </a:extLst>
          </p:cNvPr>
          <p:cNvSpPr>
            <a:spLocks noGrp="1"/>
          </p:cNvSpPr>
          <p:nvPr>
            <p:ph idx="1"/>
          </p:nvPr>
        </p:nvSpPr>
        <p:spPr>
          <a:xfrm>
            <a:off x="182880" y="1690689"/>
            <a:ext cx="11451102" cy="5167310"/>
          </a:xfrm>
        </p:spPr>
        <p:txBody>
          <a:bodyPr rtlCol="0">
            <a:noAutofit/>
          </a:bodyPr>
          <a:lstStyle/>
          <a:p>
            <a:pPr algn="just">
              <a:lnSpc>
                <a:spcPct val="150000"/>
              </a:lnSpc>
            </a:pPr>
            <a:r>
              <a:rPr lang="en-US" sz="3200" i="0" dirty="0">
                <a:effectLst/>
                <a:latin typeface="Times New Roman" panose="02020603050405020304" pitchFamily="18" charset="0"/>
                <a:cs typeface="Times New Roman" panose="02020603050405020304" pitchFamily="18" charset="0"/>
              </a:rPr>
              <a:t>Security is “</a:t>
            </a:r>
            <a:r>
              <a:rPr lang="en-US" sz="3200" i="0" dirty="0">
                <a:solidFill>
                  <a:srgbClr val="FF0000"/>
                </a:solidFill>
                <a:effectLst/>
                <a:latin typeface="Times New Roman" panose="02020603050405020304" pitchFamily="18" charset="0"/>
                <a:cs typeface="Times New Roman" panose="02020603050405020304" pitchFamily="18" charset="0"/>
              </a:rPr>
              <a:t>freedom from risk or danger</a:t>
            </a:r>
            <a:r>
              <a:rPr lang="en-US" sz="3200" i="0" dirty="0">
                <a:effectLst/>
                <a:latin typeface="Times New Roman" panose="02020603050405020304" pitchFamily="18" charset="0"/>
                <a:cs typeface="Times New Roman" panose="02020603050405020304" pitchFamily="18" charset="0"/>
              </a:rPr>
              <a:t>”, while computer and data </a:t>
            </a:r>
            <a:r>
              <a:rPr lang="en-US" sz="3200" i="0" dirty="0" err="1">
                <a:effectLst/>
                <a:latin typeface="Times New Roman" panose="02020603050405020304" pitchFamily="18" charset="0"/>
                <a:cs typeface="Times New Roman" panose="02020603050405020304" pitchFamily="18" charset="0"/>
              </a:rPr>
              <a:t>secu</a:t>
            </a:r>
            <a:r>
              <a:rPr lang="en-US" sz="3200" i="0" dirty="0">
                <a:effectLst/>
                <a:latin typeface="Times New Roman" panose="02020603050405020304" pitchFamily="18" charset="0"/>
                <a:cs typeface="Times New Roman" panose="02020603050405020304" pitchFamily="18" charset="0"/>
              </a:rPr>
              <a:t>- </a:t>
            </a:r>
            <a:r>
              <a:rPr lang="en-US" sz="3200" i="0" dirty="0" err="1">
                <a:effectLst/>
                <a:latin typeface="Times New Roman" panose="02020603050405020304" pitchFamily="18" charset="0"/>
                <a:cs typeface="Times New Roman" panose="02020603050405020304" pitchFamily="18" charset="0"/>
              </a:rPr>
              <a:t>rity</a:t>
            </a:r>
            <a:r>
              <a:rPr lang="en-US" sz="3200" i="0" dirty="0">
                <a:effectLst/>
                <a:latin typeface="Times New Roman" panose="02020603050405020304" pitchFamily="18" charset="0"/>
                <a:cs typeface="Times New Roman" panose="02020603050405020304" pitchFamily="18" charset="0"/>
              </a:rPr>
              <a:t> is “the ability of a system to protect information and system resources with respect to confidentiality and integrity”. </a:t>
            </a:r>
          </a:p>
          <a:p>
            <a:pPr algn="just">
              <a:lnSpc>
                <a:spcPct val="150000"/>
              </a:lnSpc>
            </a:pPr>
            <a:r>
              <a:rPr lang="en-US" sz="3200" i="0" dirty="0">
                <a:effectLst/>
                <a:latin typeface="Times New Roman" panose="02020603050405020304" pitchFamily="18" charset="0"/>
                <a:cs typeface="Times New Roman" panose="02020603050405020304" pitchFamily="18" charset="0"/>
              </a:rPr>
              <a:t>Defining </a:t>
            </a:r>
            <a:r>
              <a:rPr lang="en-US" sz="3200" i="0" dirty="0">
                <a:solidFill>
                  <a:srgbClr val="FF0000"/>
                </a:solidFill>
                <a:effectLst/>
                <a:latin typeface="Times New Roman" panose="02020603050405020304" pitchFamily="18" charset="0"/>
                <a:cs typeface="Times New Roman" panose="02020603050405020304" pitchFamily="18" charset="0"/>
              </a:rPr>
              <a:t>biometrics system security is difficult</a:t>
            </a:r>
            <a:r>
              <a:rPr lang="en-US" sz="3200" i="0" dirty="0">
                <a:effectLst/>
                <a:latin typeface="Times New Roman" panose="02020603050405020304" pitchFamily="18" charset="0"/>
                <a:cs typeface="Times New Roman" panose="02020603050405020304" pitchFamily="18" charset="0"/>
              </a:rPr>
              <a:t>, because of the ways biometric systems differ from </a:t>
            </a:r>
            <a:r>
              <a:rPr lang="en-US" sz="3200" i="0" dirty="0" err="1">
                <a:effectLst/>
                <a:latin typeface="Times New Roman" panose="02020603050405020304" pitchFamily="18" charset="0"/>
                <a:cs typeface="Times New Roman" panose="02020603050405020304" pitchFamily="18" charset="0"/>
              </a:rPr>
              <a:t>tradi-tional</a:t>
            </a:r>
            <a:r>
              <a:rPr lang="en-US" sz="3200" i="0" dirty="0">
                <a:effectLst/>
                <a:latin typeface="Times New Roman" panose="02020603050405020304" pitchFamily="18" charset="0"/>
                <a:cs typeface="Times New Roman" panose="02020603050405020304" pitchFamily="18" charset="0"/>
              </a:rPr>
              <a:t> computer and cryptographic security.</a:t>
            </a:r>
          </a:p>
          <a:p>
            <a:pPr algn="just">
              <a:lnSpc>
                <a:spcPct val="150000"/>
              </a:lnSpc>
            </a:pPr>
            <a:r>
              <a:rPr lang="en-US" sz="3200" i="0" dirty="0">
                <a:effectLst/>
                <a:latin typeface="Times New Roman" panose="02020603050405020304" pitchFamily="18" charset="0"/>
                <a:cs typeface="Times New Roman" panose="02020603050405020304" pitchFamily="18" charset="0"/>
              </a:rPr>
              <a:t> </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17667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217B7-D262-9B9D-D037-0BC4BAEF5B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179F66-631F-CF25-4C43-DB17DB81A30E}"/>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altLang="zh-CN" sz="5400" dirty="0">
                <a:solidFill>
                  <a:srgbClr val="FFFF00"/>
                </a:solidFill>
                <a:ea typeface="宋体" panose="02010600030101010101" pitchFamily="2" charset="-122"/>
              </a:rPr>
              <a:t> </a:t>
            </a:r>
            <a:r>
              <a:rPr lang="en-US" altLang="zh-CN" sz="5400" dirty="0" err="1">
                <a:solidFill>
                  <a:srgbClr val="FFFF00"/>
                </a:solidFill>
                <a:ea typeface="宋体" panose="02010600030101010101" pitchFamily="2" charset="-122"/>
              </a:rPr>
              <a:t>cont</a:t>
            </a:r>
            <a:r>
              <a:rPr lang="en-US" altLang="zh-CN" sz="5400" dirty="0">
                <a:solidFill>
                  <a:srgbClr val="FFFF00"/>
                </a:solidFill>
                <a:ea typeface="宋体" panose="02010600030101010101" pitchFamily="2" charset="-122"/>
              </a:rPr>
              <a:t>… </a:t>
            </a:r>
            <a:endParaRPr lang="en-US" sz="5400" dirty="0">
              <a:solidFill>
                <a:srgbClr val="FFFF00"/>
              </a:solidFill>
            </a:endParaRPr>
          </a:p>
        </p:txBody>
      </p:sp>
      <p:sp>
        <p:nvSpPr>
          <p:cNvPr id="3" name="Content Placeholder 2">
            <a:extLst>
              <a:ext uri="{FF2B5EF4-FFF2-40B4-BE49-F238E27FC236}">
                <a16:creationId xmlns:a16="http://schemas.microsoft.com/office/drawing/2014/main" id="{A6799702-B0D3-824C-A591-66C579B71A8A}"/>
              </a:ext>
            </a:extLst>
          </p:cNvPr>
          <p:cNvSpPr>
            <a:spLocks noGrp="1"/>
          </p:cNvSpPr>
          <p:nvPr>
            <p:ph idx="1"/>
          </p:nvPr>
        </p:nvSpPr>
        <p:spPr>
          <a:xfrm>
            <a:off x="0" y="1690689"/>
            <a:ext cx="12191999" cy="4961902"/>
          </a:xfrm>
        </p:spPr>
        <p:txBody>
          <a:bodyPr rtlCol="0">
            <a:noAutofit/>
          </a:bodyPr>
          <a:lstStyle/>
          <a:p>
            <a:pPr algn="just">
              <a:lnSpc>
                <a:spcPct val="150000"/>
              </a:lnSpc>
            </a:pPr>
            <a:r>
              <a:rPr lang="en-US" sz="3200" b="0" i="0" dirty="0">
                <a:solidFill>
                  <a:srgbClr val="FF0000"/>
                </a:solidFill>
                <a:effectLst/>
                <a:latin typeface="Times New Roman" panose="02020603050405020304" pitchFamily="18" charset="0"/>
                <a:cs typeface="Times New Roman" panose="02020603050405020304" pitchFamily="18" charset="0"/>
              </a:rPr>
              <a:t>Biometric security </a:t>
            </a:r>
            <a:r>
              <a:rPr lang="en-US" sz="3200" b="0" i="0" dirty="0">
                <a:solidFill>
                  <a:srgbClr val="000000"/>
                </a:solidFill>
                <a:effectLst/>
                <a:latin typeface="Times New Roman" panose="02020603050405020304" pitchFamily="18" charset="0"/>
                <a:cs typeface="Times New Roman" panose="02020603050405020304" pitchFamily="18" charset="0"/>
              </a:rPr>
              <a:t>represents a sophisticated security framework that employs users' physiological and behavioral characteristics for identification and authentication purposes. </a:t>
            </a:r>
          </a:p>
          <a:p>
            <a:pPr algn="just">
              <a:lnSpc>
                <a:spcPct val="150000"/>
              </a:lnSpc>
            </a:pPr>
            <a:r>
              <a:rPr lang="en-US" sz="3200" b="0" i="0" dirty="0">
                <a:solidFill>
                  <a:srgbClr val="000000"/>
                </a:solidFill>
                <a:effectLst/>
                <a:latin typeface="Times New Roman" panose="02020603050405020304" pitchFamily="18" charset="0"/>
                <a:cs typeface="Times New Roman" panose="02020603050405020304" pitchFamily="18" charset="0"/>
              </a:rPr>
              <a:t>Utilizing these digitized distinctive human features as identifiers, biometric security systems offer a highly accurate and efficient means of verifying identity. </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89572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F13F5C-BDDD-A81A-5AC2-4DF872A25B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B6DBCED-E09A-4C59-89F5-52446703B8B3}"/>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a:t>
            </a:r>
          </a:p>
        </p:txBody>
      </p:sp>
      <p:sp>
        <p:nvSpPr>
          <p:cNvPr id="3" name="Content Placeholder 2">
            <a:extLst>
              <a:ext uri="{FF2B5EF4-FFF2-40B4-BE49-F238E27FC236}">
                <a16:creationId xmlns:a16="http://schemas.microsoft.com/office/drawing/2014/main" id="{ADE8F0F5-99DC-B7E8-5538-CAD2E972BE8B}"/>
              </a:ext>
            </a:extLst>
          </p:cNvPr>
          <p:cNvSpPr>
            <a:spLocks noGrp="1"/>
          </p:cNvSpPr>
          <p:nvPr>
            <p:ph idx="1"/>
          </p:nvPr>
        </p:nvSpPr>
        <p:spPr>
          <a:xfrm>
            <a:off x="140677" y="1707323"/>
            <a:ext cx="11910645" cy="4961902"/>
          </a:xfrm>
        </p:spPr>
        <p:txBody>
          <a:bodyPr rtlCol="0">
            <a:noAutofit/>
          </a:bodyPr>
          <a:lstStyle/>
          <a:p>
            <a:pPr marL="0" lvl="0" indent="0" algn="just">
              <a:lnSpc>
                <a:spcPct val="150000"/>
              </a:lnSpc>
              <a:spcAft>
                <a:spcPts val="800"/>
              </a:spcAft>
              <a:buNone/>
              <a:tabLst>
                <a:tab pos="457200" algn="l"/>
              </a:tabLst>
            </a:pPr>
            <a:r>
              <a:rPr lang="en-US" sz="3200" b="0" i="0" dirty="0">
                <a:solidFill>
                  <a:srgbClr val="000000"/>
                </a:solidFill>
                <a:effectLst/>
                <a:latin typeface="Times New Roman" panose="02020603050405020304" pitchFamily="18" charset="0"/>
                <a:cs typeface="Times New Roman" panose="02020603050405020304" pitchFamily="18" charset="0"/>
              </a:rPr>
              <a:t>This technology </a:t>
            </a:r>
            <a:r>
              <a:rPr lang="en-US" sz="3200" b="0" i="0" dirty="0">
                <a:solidFill>
                  <a:srgbClr val="FF0000"/>
                </a:solidFill>
                <a:effectLst/>
                <a:latin typeface="Times New Roman" panose="02020603050405020304" pitchFamily="18" charset="0"/>
                <a:cs typeface="Times New Roman" panose="02020603050405020304" pitchFamily="18" charset="0"/>
              </a:rPr>
              <a:t>provides a more inherent form of security </a:t>
            </a:r>
            <a:r>
              <a:rPr lang="en-US" sz="3200" b="0" i="0" dirty="0">
                <a:solidFill>
                  <a:srgbClr val="000000"/>
                </a:solidFill>
                <a:effectLst/>
                <a:latin typeface="Times New Roman" panose="02020603050405020304" pitchFamily="18" charset="0"/>
                <a:cs typeface="Times New Roman" panose="02020603050405020304" pitchFamily="18" charset="0"/>
              </a:rPr>
              <a:t>compared to traditional methods like passwords or PINs, setting a new standard in both personal and public safety </a:t>
            </a:r>
          </a:p>
          <a:p>
            <a:pPr marL="0" lvl="0" indent="0" algn="just">
              <a:lnSpc>
                <a:spcPct val="150000"/>
              </a:lnSpc>
              <a:spcAft>
                <a:spcPts val="800"/>
              </a:spcAft>
              <a:buNone/>
              <a:tabLst>
                <a:tab pos="457200" algn="l"/>
              </a:tabLst>
            </a:pPr>
            <a:r>
              <a:rPr lang="en-US" sz="3200" i="0" dirty="0">
                <a:solidFill>
                  <a:srgbClr val="474747"/>
                </a:solidFill>
                <a:effectLst/>
                <a:latin typeface="Times New Roman" panose="02020603050405020304" pitchFamily="18" charset="0"/>
                <a:cs typeface="Times New Roman" panose="02020603050405020304" pitchFamily="18" charset="0"/>
              </a:rPr>
              <a:t>Biometric systems form part of larger security systems and their risks and vulnerabilities must be understood in the context of the larger system requirements.</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25795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F14E3B-B1E2-926C-78F4-CD3CE550AB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25B892-F816-FB31-0E62-EDAE2B88499E}"/>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3600" b="1" dirty="0">
                <a:solidFill>
                  <a:srgbClr val="FFFF00"/>
                </a:solidFill>
                <a:latin typeface="Times New Roman" panose="02020603050405020304" pitchFamily="18" charset="0"/>
                <a:cs typeface="Times New Roman" panose="02020603050405020304" pitchFamily="18" charset="0"/>
              </a:rPr>
              <a:t>	Threats to Biometric System Security</a:t>
            </a:r>
          </a:p>
        </p:txBody>
      </p:sp>
      <p:sp>
        <p:nvSpPr>
          <p:cNvPr id="3" name="Content Placeholder 2">
            <a:extLst>
              <a:ext uri="{FF2B5EF4-FFF2-40B4-BE49-F238E27FC236}">
                <a16:creationId xmlns:a16="http://schemas.microsoft.com/office/drawing/2014/main" id="{87E4D723-5CDF-0CD7-EDBA-EEBA7A3B30C7}"/>
              </a:ext>
            </a:extLst>
          </p:cNvPr>
          <p:cNvSpPr>
            <a:spLocks noGrp="1"/>
          </p:cNvSpPr>
          <p:nvPr>
            <p:ph idx="1"/>
          </p:nvPr>
        </p:nvSpPr>
        <p:spPr>
          <a:xfrm>
            <a:off x="98475" y="1690689"/>
            <a:ext cx="12093524" cy="4961902"/>
          </a:xfrm>
        </p:spPr>
        <p:txBody>
          <a:bodyPr rtlCol="0">
            <a:noAutofit/>
          </a:bodyPr>
          <a:lstStyle/>
          <a:p>
            <a:pPr marL="0" lvl="0" indent="0" algn="just">
              <a:lnSpc>
                <a:spcPct val="107000"/>
              </a:lnSpc>
              <a:spcAft>
                <a:spcPts val="800"/>
              </a:spcAft>
              <a:buNone/>
              <a:tabLst>
                <a:tab pos="457200" algn="l"/>
              </a:tabLst>
            </a:pPr>
            <a:r>
              <a:rPr lang="en-US" sz="3600" dirty="0">
                <a:latin typeface="Times New Roman" panose="02020603050405020304" pitchFamily="18" charset="0"/>
                <a:cs typeface="Times New Roman" panose="02020603050405020304" pitchFamily="18" charset="0"/>
              </a:rPr>
              <a:t>Biometric systems face several security threats that can compromise both system integrity and users' privacy.</a:t>
            </a:r>
          </a:p>
          <a:p>
            <a:pPr marL="1312164" lvl="6" indent="-342900" algn="just">
              <a:lnSpc>
                <a:spcPct val="107000"/>
              </a:lnSpc>
              <a:spcAft>
                <a:spcPts val="800"/>
              </a:spcAft>
              <a:buFont typeface="+mj-lt"/>
              <a:buAutoNum type="arabicPeriod"/>
              <a:tabLst>
                <a:tab pos="457200" algn="l"/>
              </a:tabLst>
            </a:pPr>
            <a:r>
              <a:rPr lang="en-US" sz="3600" dirty="0">
                <a:latin typeface="Times New Roman" panose="02020603050405020304" pitchFamily="18" charset="0"/>
                <a:cs typeface="Times New Roman" panose="02020603050405020304" pitchFamily="18" charset="0"/>
              </a:rPr>
              <a:t>Sensor-Level Threats</a:t>
            </a:r>
          </a:p>
          <a:p>
            <a:pPr marL="1312164" lvl="6" indent="-342900" algn="just">
              <a:lnSpc>
                <a:spcPct val="107000"/>
              </a:lnSpc>
              <a:spcAft>
                <a:spcPts val="800"/>
              </a:spcAft>
              <a:buFont typeface="+mj-lt"/>
              <a:buAutoNum type="arabicPeriod"/>
              <a:tabLst>
                <a:tab pos="457200" algn="l"/>
              </a:tabLst>
            </a:pPr>
            <a:r>
              <a:rPr lang="en-US" sz="3600" dirty="0">
                <a:latin typeface="Times New Roman" panose="02020603050405020304" pitchFamily="18" charset="0"/>
                <a:cs typeface="Times New Roman" panose="02020603050405020304" pitchFamily="18" charset="0"/>
              </a:rPr>
              <a:t>Feature Extraction-Level Threats</a:t>
            </a:r>
            <a:endParaRPr lang="en-US" sz="3600" b="1" dirty="0">
              <a:latin typeface="Times New Roman" panose="02020603050405020304" pitchFamily="18" charset="0"/>
              <a:cs typeface="Times New Roman" panose="02020603050405020304" pitchFamily="18" charset="0"/>
            </a:endParaRPr>
          </a:p>
          <a:p>
            <a:pPr marL="1312164" lvl="6" indent="-342900" algn="just">
              <a:lnSpc>
                <a:spcPct val="107000"/>
              </a:lnSpc>
              <a:spcAft>
                <a:spcPts val="800"/>
              </a:spcAft>
              <a:buFont typeface="+mj-lt"/>
              <a:buAutoNum type="arabicPeriod"/>
              <a:tabLst>
                <a:tab pos="457200" algn="l"/>
              </a:tabLst>
            </a:pPr>
            <a:r>
              <a:rPr lang="en-US" sz="3600" dirty="0">
                <a:latin typeface="Times New Roman" panose="02020603050405020304" pitchFamily="18" charset="0"/>
                <a:cs typeface="Times New Roman" panose="02020603050405020304" pitchFamily="18" charset="0"/>
              </a:rPr>
              <a:t>Matcher and Decision Module Threats</a:t>
            </a:r>
          </a:p>
          <a:p>
            <a:pPr marL="1312164" lvl="6" indent="-342900" algn="just">
              <a:lnSpc>
                <a:spcPct val="107000"/>
              </a:lnSpc>
              <a:spcAft>
                <a:spcPts val="800"/>
              </a:spcAft>
              <a:buFont typeface="+mj-lt"/>
              <a:buAutoNum type="arabicPeriod"/>
              <a:tabLst>
                <a:tab pos="457200" algn="l"/>
              </a:tabLst>
            </a:pPr>
            <a:r>
              <a:rPr lang="en-US" sz="3600" dirty="0">
                <a:latin typeface="Times New Roman" panose="02020603050405020304" pitchFamily="18" charset="0"/>
                <a:cs typeface="Times New Roman" panose="02020603050405020304" pitchFamily="18" charset="0"/>
              </a:rPr>
              <a:t>Database-Level Threats</a:t>
            </a:r>
            <a:endParaRPr lang="en-US" sz="3600" b="1" dirty="0">
              <a:latin typeface="Times New Roman" panose="02020603050405020304" pitchFamily="18" charset="0"/>
              <a:cs typeface="Times New Roman" panose="02020603050405020304" pitchFamily="18" charset="0"/>
            </a:endParaRPr>
          </a:p>
          <a:p>
            <a:pPr marL="342900" lvl="0" indent="-342900" algn="just">
              <a:lnSpc>
                <a:spcPct val="107000"/>
              </a:lnSpc>
              <a:spcAft>
                <a:spcPts val="800"/>
              </a:spcAft>
              <a:buFont typeface="+mj-lt"/>
              <a:buAutoNum type="arabicPeriod"/>
              <a:tabLst>
                <a:tab pos="457200" algn="l"/>
              </a:tabLst>
            </a:pP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578744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900527-375D-3015-F674-C19BF3D1F80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415631B-79CD-74FF-EA6C-D07E75E6B8A2}"/>
              </a:ext>
            </a:extLst>
          </p:cNvPr>
          <p:cNvSpPr>
            <a:spLocks noGrp="1"/>
          </p:cNvSpPr>
          <p:nvPr>
            <p:ph type="title"/>
          </p:nvPr>
        </p:nvSpPr>
        <p:spPr>
          <a:xfrm>
            <a:off x="1" y="1"/>
            <a:ext cx="12191999" cy="1690688"/>
          </a:xfrm>
          <a:solidFill>
            <a:schemeClr val="tx1"/>
          </a:solidFill>
        </p:spPr>
        <p:txBody>
          <a:bodyPr>
            <a:normAutofit fontScale="90000"/>
          </a:bodyPr>
          <a:lstStyle/>
          <a:p>
            <a:pPr algn="ctr">
              <a:defRPr/>
            </a:pPr>
            <a:br>
              <a:rPr lang="en-US" sz="5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r>
              <a:rPr lang="en-KE" sz="5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Sensor-Level Threats</a:t>
            </a:r>
            <a:br>
              <a:rPr lang="en-KE" sz="5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endParaRPr lang="en-US" sz="5400" dirty="0">
              <a:solidFill>
                <a:srgbClr val="FFFF00"/>
              </a:solidFill>
            </a:endParaRPr>
          </a:p>
        </p:txBody>
      </p:sp>
      <p:sp>
        <p:nvSpPr>
          <p:cNvPr id="3" name="Content Placeholder 2">
            <a:extLst>
              <a:ext uri="{FF2B5EF4-FFF2-40B4-BE49-F238E27FC236}">
                <a16:creationId xmlns:a16="http://schemas.microsoft.com/office/drawing/2014/main" id="{C9104E73-C102-8A26-F1BC-9EA56686254A}"/>
              </a:ext>
            </a:extLst>
          </p:cNvPr>
          <p:cNvSpPr>
            <a:spLocks noGrp="1"/>
          </p:cNvSpPr>
          <p:nvPr>
            <p:ph idx="1"/>
          </p:nvPr>
        </p:nvSpPr>
        <p:spPr>
          <a:xfrm>
            <a:off x="281353" y="1690689"/>
            <a:ext cx="11910645" cy="4961902"/>
          </a:xfrm>
        </p:spPr>
        <p:txBody>
          <a:bodyPr rtlCol="0">
            <a:noAutofit/>
          </a:bodyPr>
          <a:lstStyle/>
          <a:p>
            <a:pPr algn="just">
              <a:lnSpc>
                <a:spcPct val="150000"/>
              </a:lnSpc>
              <a:spcAft>
                <a:spcPts val="800"/>
              </a:spcAft>
            </a:pPr>
            <a:r>
              <a:rPr lang="en-US" sz="3200" dirty="0"/>
              <a:t>Sensor-level threats in biometric systems </a:t>
            </a:r>
            <a:r>
              <a:rPr lang="en-US" sz="3200" dirty="0">
                <a:solidFill>
                  <a:srgbClr val="FF0000"/>
                </a:solidFill>
              </a:rPr>
              <a:t>target the devices and components that capture and process biometric data</a:t>
            </a:r>
            <a:r>
              <a:rPr lang="en-US" sz="3200" dirty="0"/>
              <a:t>, such as fingerprints, facial images, voice, and iris patterns. </a:t>
            </a:r>
          </a:p>
          <a:p>
            <a:pPr algn="just">
              <a:lnSpc>
                <a:spcPct val="150000"/>
              </a:lnSpc>
              <a:spcAft>
                <a:spcPts val="800"/>
              </a:spcAft>
            </a:pPr>
            <a:r>
              <a:rPr lang="en-US" sz="3200" dirty="0"/>
              <a:t>These threats can significantly compromise biometric system security, leading to </a:t>
            </a:r>
            <a:r>
              <a:rPr lang="en-US" sz="3200" dirty="0">
                <a:solidFill>
                  <a:srgbClr val="FF0000"/>
                </a:solidFill>
              </a:rPr>
              <a:t>unauthorized access, identity theft, and data breaches</a:t>
            </a:r>
            <a:r>
              <a:rPr lang="en-US" sz="3200" dirty="0"/>
              <a:t>. Key sensor-level threats to biometric systems include:</a:t>
            </a:r>
            <a:endParaRPr lang="en-KE" sz="3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579116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F4B463-5BE7-CE90-65DE-415A85D3708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3A1C652-D48B-038A-D29B-17005826CC55}"/>
              </a:ext>
            </a:extLst>
          </p:cNvPr>
          <p:cNvSpPr>
            <a:spLocks noGrp="1"/>
          </p:cNvSpPr>
          <p:nvPr>
            <p:ph type="title"/>
          </p:nvPr>
        </p:nvSpPr>
        <p:spPr>
          <a:xfrm>
            <a:off x="1" y="1"/>
            <a:ext cx="12191999" cy="1690688"/>
          </a:xfrm>
          <a:solidFill>
            <a:schemeClr val="tx1"/>
          </a:solidFill>
        </p:spPr>
        <p:txBody>
          <a:bodyPr>
            <a:normAutofit fontScale="90000"/>
          </a:bodyPr>
          <a:lstStyle/>
          <a:p>
            <a:pPr>
              <a:defRPr/>
            </a:pPr>
            <a:br>
              <a:rPr lang="en-US" sz="5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r>
              <a:rPr lang="en-US" sz="5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US" sz="5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cont...</a:t>
            </a:r>
            <a:br>
              <a:rPr lang="en-KE" sz="5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endParaRPr lang="en-US" sz="5400" dirty="0">
              <a:solidFill>
                <a:srgbClr val="FFFF00"/>
              </a:solidFill>
            </a:endParaRPr>
          </a:p>
        </p:txBody>
      </p:sp>
      <p:sp>
        <p:nvSpPr>
          <p:cNvPr id="3" name="Content Placeholder 2">
            <a:extLst>
              <a:ext uri="{FF2B5EF4-FFF2-40B4-BE49-F238E27FC236}">
                <a16:creationId xmlns:a16="http://schemas.microsoft.com/office/drawing/2014/main" id="{D097A541-7556-8786-6204-3DE0A605E576}"/>
              </a:ext>
            </a:extLst>
          </p:cNvPr>
          <p:cNvSpPr>
            <a:spLocks noGrp="1"/>
          </p:cNvSpPr>
          <p:nvPr>
            <p:ph idx="1"/>
          </p:nvPr>
        </p:nvSpPr>
        <p:spPr>
          <a:xfrm>
            <a:off x="257175" y="1690689"/>
            <a:ext cx="11677650" cy="5319711"/>
          </a:xfrm>
        </p:spPr>
        <p:txBody>
          <a:bodyPr rtlCol="0">
            <a:noAutofit/>
          </a:bodyPr>
          <a:lstStyle/>
          <a:p>
            <a:pPr algn="just">
              <a:lnSpc>
                <a:spcPct val="150000"/>
              </a:lnSpc>
              <a:spcAft>
                <a:spcPts val="800"/>
              </a:spcAft>
            </a:pPr>
            <a:r>
              <a:rPr lang="en-US" sz="3200" b="1" dirty="0"/>
              <a:t>Presentation Attacks (Spoofing): </a:t>
            </a:r>
            <a:r>
              <a:rPr lang="en-US" sz="3200" dirty="0"/>
              <a:t>A common sensor-level threat in biometrics is spoofing or "presentation attacks," where an attacker presents fake biometric samples to the sensor to gain unauthorized access.</a:t>
            </a:r>
          </a:p>
          <a:p>
            <a:pPr algn="just">
              <a:lnSpc>
                <a:spcPct val="150000"/>
              </a:lnSpc>
              <a:spcAft>
                <a:spcPts val="800"/>
              </a:spcAft>
            </a:pPr>
            <a:r>
              <a:rPr lang="en-US" sz="3200" b="1" dirty="0"/>
              <a:t>Physical Tampering: </a:t>
            </a:r>
            <a:r>
              <a:rPr lang="en-US" sz="3200" dirty="0"/>
              <a:t>Physical tampering involves direct manipulation or obstruction of the biometric sensor hardware to alter its functionality.</a:t>
            </a:r>
          </a:p>
        </p:txBody>
      </p:sp>
    </p:spTree>
    <p:extLst>
      <p:ext uri="{BB962C8B-B14F-4D97-AF65-F5344CB8AC3E}">
        <p14:creationId xmlns:p14="http://schemas.microsoft.com/office/powerpoint/2010/main" val="18929885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0A73D9-DB7B-86BE-0023-5A6B492EEF9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3002CF6-7C03-AE45-DAD7-34840DBD6E42}"/>
              </a:ext>
            </a:extLst>
          </p:cNvPr>
          <p:cNvSpPr>
            <a:spLocks noGrp="1"/>
          </p:cNvSpPr>
          <p:nvPr>
            <p:ph type="title"/>
          </p:nvPr>
        </p:nvSpPr>
        <p:spPr>
          <a:xfrm>
            <a:off x="1" y="1"/>
            <a:ext cx="12191999" cy="1690688"/>
          </a:xfrm>
          <a:solidFill>
            <a:schemeClr val="tx1"/>
          </a:solidFill>
        </p:spPr>
        <p:txBody>
          <a:bodyPr>
            <a:normAutofit fontScale="90000"/>
          </a:bodyPr>
          <a:lstStyle/>
          <a:p>
            <a:pPr>
              <a:defRPr/>
            </a:pPr>
            <a:br>
              <a:rPr lang="en-US" sz="5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r>
              <a:rPr lang="en-US" sz="5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US" sz="5400" b="1" kern="100" dirty="0" err="1">
                <a:solidFill>
                  <a:srgbClr val="FFFF00"/>
                </a:solidFill>
                <a:latin typeface="Calibri" panose="020F0502020204030204" pitchFamily="34" charset="0"/>
                <a:ea typeface="Calibri" panose="020F0502020204030204" pitchFamily="34" charset="0"/>
                <a:cs typeface="Times New Roman" panose="02020603050405020304" pitchFamily="18" charset="0"/>
              </a:rPr>
              <a:t>cont</a:t>
            </a:r>
            <a:r>
              <a:rPr lang="en-US" sz="5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a:t>
            </a:r>
            <a:br>
              <a:rPr lang="en-KE" sz="5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endParaRPr lang="en-US" sz="5400" dirty="0">
              <a:solidFill>
                <a:srgbClr val="FFFF00"/>
              </a:solidFill>
            </a:endParaRPr>
          </a:p>
        </p:txBody>
      </p:sp>
      <p:sp>
        <p:nvSpPr>
          <p:cNvPr id="3" name="Content Placeholder 2">
            <a:extLst>
              <a:ext uri="{FF2B5EF4-FFF2-40B4-BE49-F238E27FC236}">
                <a16:creationId xmlns:a16="http://schemas.microsoft.com/office/drawing/2014/main" id="{AA978419-1B41-45B5-D5FC-E3A72F074785}"/>
              </a:ext>
            </a:extLst>
          </p:cNvPr>
          <p:cNvSpPr>
            <a:spLocks noGrp="1"/>
          </p:cNvSpPr>
          <p:nvPr>
            <p:ph idx="1"/>
          </p:nvPr>
        </p:nvSpPr>
        <p:spPr>
          <a:xfrm>
            <a:off x="1" y="1504950"/>
            <a:ext cx="12191998" cy="5353049"/>
          </a:xfrm>
        </p:spPr>
        <p:txBody>
          <a:bodyPr rtlCol="0">
            <a:noAutofit/>
          </a:bodyPr>
          <a:lstStyle/>
          <a:p>
            <a:pPr algn="just">
              <a:lnSpc>
                <a:spcPct val="150000"/>
              </a:lnSpc>
              <a:spcAft>
                <a:spcPts val="800"/>
              </a:spcAft>
            </a:pPr>
            <a:r>
              <a:rPr lang="en-US" sz="3200" b="1" dirty="0"/>
              <a:t>Electromagnetic Interference (EMI) and Signal Injection Attacks</a:t>
            </a:r>
            <a:br>
              <a:rPr lang="en-US" sz="3200" dirty="0"/>
            </a:br>
            <a:r>
              <a:rPr lang="en-US" sz="3200" dirty="0"/>
              <a:t>Many biometric sensors, such as those in fingerprint and facial recognition systems, are sensitive to electromagnetic interference (EMI). </a:t>
            </a:r>
          </a:p>
          <a:p>
            <a:pPr>
              <a:lnSpc>
                <a:spcPct val="150000"/>
              </a:lnSpc>
              <a:spcAft>
                <a:spcPts val="800"/>
              </a:spcAft>
            </a:pPr>
            <a:r>
              <a:rPr lang="en-US" sz="3200" b="1" dirty="0"/>
              <a:t>Environmental Manipulation</a:t>
            </a:r>
            <a:br>
              <a:rPr lang="en-US" sz="3200" dirty="0"/>
            </a:br>
            <a:r>
              <a:rPr lang="en-US" sz="3200" dirty="0"/>
              <a:t>Environmental factors, such as lighting or temperature, can </a:t>
            </a:r>
            <a:r>
              <a:rPr lang="en-US" sz="3200" dirty="0" err="1"/>
              <a:t>imttpact</a:t>
            </a:r>
            <a:r>
              <a:rPr lang="en-US" sz="3200" dirty="0"/>
              <a:t> the effectiveness of biometric sensors. Attackers can intentionally alter environmental conditions to interfere with data capture</a:t>
            </a:r>
            <a:r>
              <a:rPr lang="en-US" sz="2400" dirty="0"/>
              <a:t>. </a:t>
            </a:r>
            <a:endParaRPr lang="en-KE" sz="3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367920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702A5F-3458-C2C6-8C08-A80E41B12E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FD7D34E-EE1F-39A9-3ED9-E366923AE5D0}"/>
              </a:ext>
            </a:extLst>
          </p:cNvPr>
          <p:cNvSpPr>
            <a:spLocks noGrp="1"/>
          </p:cNvSpPr>
          <p:nvPr>
            <p:ph type="title"/>
          </p:nvPr>
        </p:nvSpPr>
        <p:spPr>
          <a:xfrm>
            <a:off x="1" y="1"/>
            <a:ext cx="12191999" cy="1690688"/>
          </a:xfrm>
          <a:solidFill>
            <a:schemeClr val="tx1"/>
          </a:solidFill>
        </p:spPr>
        <p:txBody>
          <a:bodyPr>
            <a:normAutofit fontScale="90000"/>
          </a:bodyPr>
          <a:lstStyle/>
          <a:p>
            <a:pPr>
              <a:defRPr/>
            </a:pPr>
            <a:r>
              <a:rPr lang="en-US" sz="5400" dirty="0">
                <a:solidFill>
                  <a:srgbClr val="FFFF00"/>
                </a:solidFill>
              </a:rPr>
              <a:t> </a:t>
            </a:r>
            <a:br>
              <a:rPr lang="en-US" sz="5400" dirty="0">
                <a:solidFill>
                  <a:srgbClr val="FFFF00"/>
                </a:solidFill>
                <a:latin typeface="Times New Roman" panose="02020603050405020304" pitchFamily="18" charset="0"/>
                <a:cs typeface="Times New Roman" panose="02020603050405020304" pitchFamily="18" charset="0"/>
              </a:rPr>
            </a:br>
            <a:r>
              <a:rPr lang="en-US" sz="4000" b="1" dirty="0">
                <a:solidFill>
                  <a:srgbClr val="FFFF00"/>
                </a:solidFill>
                <a:latin typeface="Times New Roman" panose="02020603050405020304" pitchFamily="18" charset="0"/>
                <a:cs typeface="Times New Roman" panose="02020603050405020304" pitchFamily="18" charset="0"/>
              </a:rPr>
              <a:t>Feature Extraction-Level Threats</a:t>
            </a:r>
            <a:br>
              <a:rPr lang="en-US" sz="4000" b="1" dirty="0">
                <a:solidFill>
                  <a:srgbClr val="FFFF00"/>
                </a:solidFill>
                <a:latin typeface="Times New Roman" panose="02020603050405020304" pitchFamily="18" charset="0"/>
                <a:cs typeface="Times New Roman" panose="02020603050405020304" pitchFamily="18" charset="0"/>
              </a:rPr>
            </a:br>
            <a:endParaRPr lang="en-US" sz="4000" b="1"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AC83E651-0D9E-3664-811C-55812340F6DF}"/>
              </a:ext>
            </a:extLst>
          </p:cNvPr>
          <p:cNvSpPr>
            <a:spLocks noGrp="1"/>
          </p:cNvSpPr>
          <p:nvPr>
            <p:ph idx="1"/>
          </p:nvPr>
        </p:nvSpPr>
        <p:spPr>
          <a:xfrm>
            <a:off x="281353" y="1690689"/>
            <a:ext cx="11910645" cy="4961902"/>
          </a:xfrm>
        </p:spPr>
        <p:txBody>
          <a:bodyPr rtlCol="0">
            <a:noAutofit/>
          </a:bodyPr>
          <a:lstStyle/>
          <a:p>
            <a:pPr>
              <a:lnSpc>
                <a:spcPct val="107000"/>
              </a:lnSpc>
              <a:spcAft>
                <a:spcPts val="800"/>
              </a:spcAft>
            </a:pPr>
            <a:r>
              <a:rPr lang="en-US" sz="3600" dirty="0">
                <a:latin typeface="Times New Roman" panose="02020603050405020304" pitchFamily="18" charset="0"/>
                <a:cs typeface="Times New Roman" panose="02020603050405020304" pitchFamily="18" charset="0"/>
              </a:rPr>
              <a:t>Feature extraction-level threats target the stage in biometric and sensor-based systems where raw data is processed to identify key characteristics or "features</a:t>
            </a:r>
          </a:p>
          <a:p>
            <a:pPr>
              <a:lnSpc>
                <a:spcPct val="107000"/>
              </a:lnSpc>
              <a:spcAft>
                <a:spcPts val="800"/>
              </a:spcAft>
            </a:pPr>
            <a:r>
              <a:rPr lang="en-US" sz="3600" dirty="0">
                <a:latin typeface="Times New Roman" panose="02020603050405020304" pitchFamily="18" charset="0"/>
                <a:cs typeface="Times New Roman" panose="02020603050405020304" pitchFamily="18" charset="0"/>
              </a:rPr>
              <a:t>Threats at this level aim to manipulate, compromise, or extract these features, leading to vulnerabilities in system accuracy, security, and privacy. </a:t>
            </a:r>
          </a:p>
        </p:txBody>
      </p:sp>
    </p:spTree>
    <p:extLst>
      <p:ext uri="{BB962C8B-B14F-4D97-AF65-F5344CB8AC3E}">
        <p14:creationId xmlns:p14="http://schemas.microsoft.com/office/powerpoint/2010/main" val="27498984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98EDDD-02AA-9C88-A22C-9D3EBD61B4D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E40541-BBBB-080A-724B-F0064EF24060}"/>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a:t>
            </a:r>
            <a:br>
              <a:rPr lang="en-US" sz="4000" b="1" dirty="0">
                <a:solidFill>
                  <a:srgbClr val="FFFF00"/>
                </a:solidFill>
                <a:latin typeface="Times New Roman" panose="02020603050405020304" pitchFamily="18" charset="0"/>
                <a:cs typeface="Times New Roman" panose="02020603050405020304" pitchFamily="18" charset="0"/>
              </a:rPr>
            </a:br>
            <a:endParaRPr lang="en-US" sz="4000" b="1"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AAE54A37-5694-650C-8D41-6E4F8B3BFE64}"/>
              </a:ext>
            </a:extLst>
          </p:cNvPr>
          <p:cNvSpPr>
            <a:spLocks noGrp="1"/>
          </p:cNvSpPr>
          <p:nvPr>
            <p:ph idx="1"/>
          </p:nvPr>
        </p:nvSpPr>
        <p:spPr>
          <a:xfrm>
            <a:off x="1" y="1690689"/>
            <a:ext cx="12191998" cy="4961902"/>
          </a:xfrm>
        </p:spPr>
        <p:txBody>
          <a:bodyPr rtlCol="0">
            <a:noAutofit/>
          </a:bodyPr>
          <a:lstStyle/>
          <a:p>
            <a:pPr>
              <a:lnSpc>
                <a:spcPct val="107000"/>
              </a:lnSpc>
              <a:spcAft>
                <a:spcPts val="800"/>
              </a:spcAft>
            </a:pPr>
            <a:r>
              <a:rPr lang="en-US" sz="3600" b="1" dirty="0">
                <a:latin typeface="Times New Roman" panose="02020603050405020304" pitchFamily="18" charset="0"/>
                <a:cs typeface="Times New Roman" panose="02020603050405020304" pitchFamily="18" charset="0"/>
              </a:rPr>
              <a:t>Adversarial Manipulation of Features</a:t>
            </a:r>
            <a:br>
              <a:rPr lang="en-US" sz="3600" dirty="0">
                <a:latin typeface="Times New Roman" panose="02020603050405020304" pitchFamily="18" charset="0"/>
                <a:cs typeface="Times New Roman" panose="02020603050405020304" pitchFamily="18" charset="0"/>
              </a:rPr>
            </a:br>
            <a:r>
              <a:rPr lang="en-US" sz="3600" dirty="0">
                <a:latin typeface="Times New Roman" panose="02020603050405020304" pitchFamily="18" charset="0"/>
                <a:cs typeface="Times New Roman" panose="02020603050405020304" pitchFamily="18" charset="0"/>
              </a:rPr>
              <a:t>Attackers can manipulate input data to alter extracted features, misleading the system into incorrect classifications. This is common in image-based biometric systems (e.g., facial or fingerprint recognition) where attackers use subtle perturbations—small, deliberate changes invisible to the human eye—to influence the outcome of the feature extraction process. </a:t>
            </a:r>
            <a:endParaRPr lang="en-KE" sz="36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358129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51DFFC-2AD4-05AE-4F88-BB054E45EF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B857E8E-7875-E402-C80D-3F2D04D0F8CD}"/>
              </a:ext>
            </a:extLst>
          </p:cNvPr>
          <p:cNvSpPr>
            <a:spLocks noGrp="1"/>
          </p:cNvSpPr>
          <p:nvPr>
            <p:ph type="title"/>
          </p:nvPr>
        </p:nvSpPr>
        <p:spPr>
          <a:xfrm>
            <a:off x="1" y="1"/>
            <a:ext cx="12191999" cy="1690688"/>
          </a:xfrm>
          <a:solidFill>
            <a:schemeClr val="tx1"/>
          </a:solidFill>
        </p:spPr>
        <p:txBody>
          <a:bodyPr>
            <a:normAutofit fontScale="90000"/>
          </a:bodyPr>
          <a:lstStyle/>
          <a:p>
            <a:pPr>
              <a:defRPr/>
            </a:pPr>
            <a:r>
              <a:rPr lang="en-US" sz="5400" dirty="0">
                <a:solidFill>
                  <a:srgbClr val="FFFF00"/>
                </a:solidFill>
              </a:rPr>
              <a:t> </a:t>
            </a:r>
            <a:br>
              <a:rPr lang="en-US" sz="5400" dirty="0">
                <a:solidFill>
                  <a:srgbClr val="FFFF00"/>
                </a:solidFill>
                <a:latin typeface="Times New Roman" panose="02020603050405020304" pitchFamily="18" charset="0"/>
                <a:cs typeface="Times New Roman" panose="02020603050405020304" pitchFamily="18" charset="0"/>
              </a:rPr>
            </a:br>
            <a:r>
              <a:rPr lang="en-US" sz="5400" dirty="0" err="1">
                <a:solidFill>
                  <a:srgbClr val="FFFF00"/>
                </a:solidFill>
                <a:latin typeface="Times New Roman" panose="02020603050405020304" pitchFamily="18" charset="0"/>
                <a:cs typeface="Times New Roman" panose="02020603050405020304" pitchFamily="18" charset="0"/>
              </a:rPr>
              <a:t>cont</a:t>
            </a:r>
            <a:r>
              <a:rPr lang="en-US" sz="5400" dirty="0">
                <a:solidFill>
                  <a:srgbClr val="FFFF00"/>
                </a:solidFill>
                <a:latin typeface="Times New Roman" panose="02020603050405020304" pitchFamily="18" charset="0"/>
                <a:cs typeface="Times New Roman" panose="02020603050405020304" pitchFamily="18" charset="0"/>
              </a:rPr>
              <a:t>…</a:t>
            </a:r>
            <a:br>
              <a:rPr lang="en-US" sz="6000" b="1" dirty="0">
                <a:solidFill>
                  <a:srgbClr val="FFFF00"/>
                </a:solidFill>
                <a:latin typeface="Times New Roman" panose="02020603050405020304" pitchFamily="18" charset="0"/>
                <a:cs typeface="Times New Roman" panose="02020603050405020304" pitchFamily="18" charset="0"/>
              </a:rPr>
            </a:br>
            <a:endParaRPr lang="en-US" sz="5400"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AC0AB1FE-0F40-AE59-5A2D-9568AB824106}"/>
              </a:ext>
            </a:extLst>
          </p:cNvPr>
          <p:cNvSpPr>
            <a:spLocks noGrp="1"/>
          </p:cNvSpPr>
          <p:nvPr>
            <p:ph idx="1"/>
          </p:nvPr>
        </p:nvSpPr>
        <p:spPr>
          <a:xfrm>
            <a:off x="281353" y="1690689"/>
            <a:ext cx="11910645" cy="4961902"/>
          </a:xfrm>
        </p:spPr>
        <p:txBody>
          <a:bodyPr rtlCol="0">
            <a:noAutofit/>
          </a:bodyPr>
          <a:lstStyle/>
          <a:p>
            <a:pPr>
              <a:lnSpc>
                <a:spcPct val="107000"/>
              </a:lnSpc>
              <a:spcAft>
                <a:spcPts val="800"/>
              </a:spcAft>
            </a:pPr>
            <a:r>
              <a:rPr lang="en-US" sz="3200" b="1" dirty="0">
                <a:latin typeface="Times New Roman" panose="02020603050405020304" pitchFamily="18" charset="0"/>
                <a:cs typeface="Times New Roman" panose="02020603050405020304" pitchFamily="18" charset="0"/>
              </a:rPr>
              <a:t>Feature Injection Attacks</a:t>
            </a:r>
            <a:br>
              <a:rPr lang="en-US" sz="3200" dirty="0">
                <a:latin typeface="Times New Roman" panose="02020603050405020304" pitchFamily="18" charset="0"/>
                <a:cs typeface="Times New Roman" panose="02020603050405020304" pitchFamily="18" charset="0"/>
              </a:rPr>
            </a:br>
            <a:r>
              <a:rPr lang="en-US" sz="3200" dirty="0">
                <a:latin typeface="Times New Roman" panose="02020603050405020304" pitchFamily="18" charset="0"/>
                <a:cs typeface="Times New Roman" panose="02020603050405020304" pitchFamily="18" charset="0"/>
              </a:rPr>
              <a:t>Feature injection attacks occur when attackers intentionally add extra features to the data in a way that interferes with the extraction process. </a:t>
            </a:r>
            <a:r>
              <a:rPr lang="en-US" sz="3200" b="1" dirty="0">
                <a:latin typeface="Times New Roman" panose="02020603050405020304" pitchFamily="18" charset="0"/>
                <a:cs typeface="Times New Roman" panose="02020603050405020304" pitchFamily="18" charset="0"/>
              </a:rPr>
              <a:t>Template Reconstruction Attacks</a:t>
            </a:r>
            <a:br>
              <a:rPr lang="en-US" sz="3200" dirty="0">
                <a:latin typeface="Times New Roman" panose="02020603050405020304" pitchFamily="18" charset="0"/>
                <a:cs typeface="Times New Roman" panose="02020603050405020304" pitchFamily="18" charset="0"/>
              </a:rPr>
            </a:br>
            <a:r>
              <a:rPr lang="en-US" sz="3200" dirty="0">
                <a:latin typeface="Times New Roman" panose="02020603050405020304" pitchFamily="18" charset="0"/>
                <a:cs typeface="Times New Roman" panose="02020603050405020304" pitchFamily="18" charset="0"/>
              </a:rPr>
              <a:t>Feature extraction results are often stored as templates—mathematical representations of key biometric features. In template reconstruction attacks, attackers attempt to recreate or reverse-engineer the biometric features (e.g., facial images or fingerprints) from these templates.</a:t>
            </a:r>
          </a:p>
        </p:txBody>
      </p:sp>
    </p:spTree>
    <p:extLst>
      <p:ext uri="{BB962C8B-B14F-4D97-AF65-F5344CB8AC3E}">
        <p14:creationId xmlns:p14="http://schemas.microsoft.com/office/powerpoint/2010/main" val="22733760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93D11C-6DB8-AE15-26FB-A156937A683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AD4A03-AEA5-A38E-F026-C687027BAFD8}"/>
              </a:ext>
            </a:extLst>
          </p:cNvPr>
          <p:cNvSpPr>
            <a:spLocks noGrp="1"/>
          </p:cNvSpPr>
          <p:nvPr>
            <p:ph type="title"/>
          </p:nvPr>
        </p:nvSpPr>
        <p:spPr>
          <a:xfrm>
            <a:off x="1" y="1"/>
            <a:ext cx="12191999" cy="1690688"/>
          </a:xfrm>
          <a:solidFill>
            <a:schemeClr val="tx1"/>
          </a:solidFill>
        </p:spPr>
        <p:txBody>
          <a:bodyPr>
            <a:normAutofit fontScale="90000"/>
          </a:bodyPr>
          <a:lstStyle/>
          <a:p>
            <a:pPr>
              <a:defRPr/>
            </a:pPr>
            <a:r>
              <a:rPr lang="en-US" sz="5400" dirty="0">
                <a:solidFill>
                  <a:srgbClr val="FFFF00"/>
                </a:solidFill>
              </a:rPr>
              <a:t> </a:t>
            </a:r>
            <a:br>
              <a:rPr lang="en-US" sz="5400" dirty="0">
                <a:solidFill>
                  <a:srgbClr val="FFFF00"/>
                </a:solidFill>
                <a:latin typeface="Times New Roman" panose="02020603050405020304" pitchFamily="18" charset="0"/>
                <a:cs typeface="Times New Roman" panose="02020603050405020304" pitchFamily="18" charset="0"/>
              </a:rPr>
            </a:br>
            <a:r>
              <a:rPr lang="en-US" sz="5400" dirty="0" err="1">
                <a:solidFill>
                  <a:srgbClr val="FFFF00"/>
                </a:solidFill>
                <a:latin typeface="Times New Roman" panose="02020603050405020304" pitchFamily="18" charset="0"/>
                <a:cs typeface="Times New Roman" panose="02020603050405020304" pitchFamily="18" charset="0"/>
              </a:rPr>
              <a:t>cont</a:t>
            </a:r>
            <a:r>
              <a:rPr lang="en-US" sz="5400" dirty="0">
                <a:solidFill>
                  <a:srgbClr val="FFFF00"/>
                </a:solidFill>
                <a:latin typeface="Times New Roman" panose="02020603050405020304" pitchFamily="18" charset="0"/>
                <a:cs typeface="Times New Roman" panose="02020603050405020304" pitchFamily="18" charset="0"/>
              </a:rPr>
              <a:t>…</a:t>
            </a:r>
            <a:br>
              <a:rPr lang="en-US" sz="6000" b="1" dirty="0">
                <a:solidFill>
                  <a:srgbClr val="FFFF00"/>
                </a:solidFill>
                <a:latin typeface="Times New Roman" panose="02020603050405020304" pitchFamily="18" charset="0"/>
                <a:cs typeface="Times New Roman" panose="02020603050405020304" pitchFamily="18" charset="0"/>
              </a:rPr>
            </a:br>
            <a:endParaRPr lang="en-US" sz="5400"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CB588CB9-9905-6558-DA1E-515282BDD60C}"/>
              </a:ext>
            </a:extLst>
          </p:cNvPr>
          <p:cNvSpPr>
            <a:spLocks noGrp="1"/>
          </p:cNvSpPr>
          <p:nvPr>
            <p:ph idx="1"/>
          </p:nvPr>
        </p:nvSpPr>
        <p:spPr>
          <a:xfrm>
            <a:off x="281353" y="1690689"/>
            <a:ext cx="11910645" cy="4961902"/>
          </a:xfrm>
        </p:spPr>
        <p:txBody>
          <a:bodyPr rtlCol="0">
            <a:noAutofit/>
          </a:bodyPr>
          <a:lstStyle/>
          <a:p>
            <a:pPr>
              <a:lnSpc>
                <a:spcPct val="107000"/>
              </a:lnSpc>
              <a:spcAft>
                <a:spcPts val="800"/>
              </a:spcAft>
            </a:pPr>
            <a:r>
              <a:rPr lang="en-US" sz="3200" b="1" dirty="0">
                <a:latin typeface="Times New Roman" panose="02020603050405020304" pitchFamily="18" charset="0"/>
                <a:cs typeface="Times New Roman" panose="02020603050405020304" pitchFamily="18" charset="0"/>
              </a:rPr>
              <a:t>Feature Tampering and Modification</a:t>
            </a:r>
            <a:br>
              <a:rPr lang="en-US" sz="3200" dirty="0">
                <a:latin typeface="Times New Roman" panose="02020603050405020304" pitchFamily="18" charset="0"/>
                <a:cs typeface="Times New Roman" panose="02020603050405020304" pitchFamily="18" charset="0"/>
              </a:rPr>
            </a:br>
            <a:r>
              <a:rPr lang="en-US" sz="3200" dirty="0">
                <a:latin typeface="Times New Roman" panose="02020603050405020304" pitchFamily="18" charset="0"/>
                <a:cs typeface="Times New Roman" panose="02020603050405020304" pitchFamily="18" charset="0"/>
              </a:rPr>
              <a:t>In feature tampering, attackers modify extracted features to alter their meaning. </a:t>
            </a:r>
          </a:p>
          <a:p>
            <a:pPr>
              <a:lnSpc>
                <a:spcPct val="107000"/>
              </a:lnSpc>
              <a:spcAft>
                <a:spcPts val="800"/>
              </a:spcAft>
            </a:pPr>
            <a:r>
              <a:rPr lang="en-US" sz="3200" b="1" dirty="0">
                <a:latin typeface="Times New Roman" panose="02020603050405020304" pitchFamily="18" charset="0"/>
                <a:cs typeface="Times New Roman" panose="02020603050405020304" pitchFamily="18" charset="0"/>
              </a:rPr>
              <a:t>Biometric Data Poisoning</a:t>
            </a:r>
            <a:br>
              <a:rPr lang="en-US" sz="3200" dirty="0">
                <a:latin typeface="Times New Roman" panose="02020603050405020304" pitchFamily="18" charset="0"/>
                <a:cs typeface="Times New Roman" panose="02020603050405020304" pitchFamily="18" charset="0"/>
              </a:rPr>
            </a:br>
            <a:r>
              <a:rPr lang="en-US" sz="3200" dirty="0">
                <a:latin typeface="Times New Roman" panose="02020603050405020304" pitchFamily="18" charset="0"/>
                <a:cs typeface="Times New Roman" panose="02020603050405020304" pitchFamily="18" charset="0"/>
              </a:rPr>
              <a:t>Data poisoning attacks involve injecting malicious samples into the training data of feature extraction algorithms. In systems that continuously learn or update templates based on new input data, this threat can be severe. </a:t>
            </a:r>
          </a:p>
        </p:txBody>
      </p:sp>
    </p:spTree>
    <p:extLst>
      <p:ext uri="{BB962C8B-B14F-4D97-AF65-F5344CB8AC3E}">
        <p14:creationId xmlns:p14="http://schemas.microsoft.com/office/powerpoint/2010/main" val="27638077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E4E7C-2F57-FD2F-4F59-EFE55E0C59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5324097-9698-035A-EA70-4DA8093188F4}"/>
              </a:ext>
            </a:extLst>
          </p:cNvPr>
          <p:cNvSpPr>
            <a:spLocks noGrp="1"/>
          </p:cNvSpPr>
          <p:nvPr>
            <p:ph type="title"/>
          </p:nvPr>
        </p:nvSpPr>
        <p:spPr>
          <a:xfrm>
            <a:off x="1" y="1"/>
            <a:ext cx="12191999" cy="1690688"/>
          </a:xfrm>
          <a:solidFill>
            <a:schemeClr val="tx1"/>
          </a:solidFill>
        </p:spPr>
        <p:txBody>
          <a:bodyPr>
            <a:normAutofit fontScale="90000"/>
          </a:bodyPr>
          <a:lstStyle/>
          <a:p>
            <a:pPr>
              <a:defRPr/>
            </a:pPr>
            <a:r>
              <a:rPr lang="en-US" sz="5400" dirty="0">
                <a:solidFill>
                  <a:srgbClr val="FFFF00"/>
                </a:solidFill>
              </a:rPr>
              <a:t> </a:t>
            </a:r>
            <a:br>
              <a:rPr lang="en-US" sz="5400" dirty="0">
                <a:solidFill>
                  <a:srgbClr val="FFFF00"/>
                </a:solidFill>
                <a:latin typeface="Times New Roman" panose="02020603050405020304" pitchFamily="18" charset="0"/>
                <a:cs typeface="Times New Roman" panose="02020603050405020304" pitchFamily="18" charset="0"/>
              </a:rPr>
            </a:br>
            <a:r>
              <a:rPr lang="en-US" sz="5400" dirty="0" err="1">
                <a:solidFill>
                  <a:srgbClr val="FFFF00"/>
                </a:solidFill>
                <a:latin typeface="Times New Roman" panose="02020603050405020304" pitchFamily="18" charset="0"/>
                <a:cs typeface="Times New Roman" panose="02020603050405020304" pitchFamily="18" charset="0"/>
              </a:rPr>
              <a:t>cont</a:t>
            </a:r>
            <a:r>
              <a:rPr lang="en-US" sz="5400" dirty="0">
                <a:solidFill>
                  <a:srgbClr val="FFFF00"/>
                </a:solidFill>
                <a:latin typeface="Times New Roman" panose="02020603050405020304" pitchFamily="18" charset="0"/>
                <a:cs typeface="Times New Roman" panose="02020603050405020304" pitchFamily="18" charset="0"/>
              </a:rPr>
              <a:t>…</a:t>
            </a:r>
            <a:br>
              <a:rPr lang="en-US" sz="6000" b="1" dirty="0">
                <a:solidFill>
                  <a:srgbClr val="FFFF00"/>
                </a:solidFill>
                <a:latin typeface="Times New Roman" panose="02020603050405020304" pitchFamily="18" charset="0"/>
                <a:cs typeface="Times New Roman" panose="02020603050405020304" pitchFamily="18" charset="0"/>
              </a:rPr>
            </a:br>
            <a:endParaRPr lang="en-US" sz="5400"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C92A5B0-23CF-31E4-D56D-2D1F0C071F1B}"/>
              </a:ext>
            </a:extLst>
          </p:cNvPr>
          <p:cNvSpPr>
            <a:spLocks noGrp="1"/>
          </p:cNvSpPr>
          <p:nvPr>
            <p:ph idx="1"/>
          </p:nvPr>
        </p:nvSpPr>
        <p:spPr>
          <a:xfrm>
            <a:off x="281353" y="1690689"/>
            <a:ext cx="11910645" cy="4961902"/>
          </a:xfrm>
        </p:spPr>
        <p:txBody>
          <a:bodyPr rtlCol="0">
            <a:noAutofit/>
          </a:bodyPr>
          <a:lstStyle/>
          <a:p>
            <a:pPr>
              <a:lnSpc>
                <a:spcPct val="107000"/>
              </a:lnSpc>
              <a:spcAft>
                <a:spcPts val="800"/>
              </a:spcAft>
            </a:pPr>
            <a:r>
              <a:rPr lang="en-US" sz="3200" b="1" dirty="0">
                <a:latin typeface="Times New Roman" panose="02020603050405020304" pitchFamily="18" charset="0"/>
                <a:cs typeface="Times New Roman" panose="02020603050405020304" pitchFamily="18" charset="0"/>
              </a:rPr>
              <a:t>Replay Attacks on Extracted Features</a:t>
            </a:r>
            <a:br>
              <a:rPr lang="en-US" sz="3200" dirty="0">
                <a:latin typeface="Times New Roman" panose="02020603050405020304" pitchFamily="18" charset="0"/>
                <a:cs typeface="Times New Roman" panose="02020603050405020304" pitchFamily="18" charset="0"/>
              </a:rPr>
            </a:br>
            <a:r>
              <a:rPr lang="en-US" sz="3200" dirty="0">
                <a:latin typeface="Times New Roman" panose="02020603050405020304" pitchFamily="18" charset="0"/>
                <a:cs typeface="Times New Roman" panose="02020603050405020304" pitchFamily="18" charset="0"/>
              </a:rPr>
              <a:t>Replay attacks involve capturing and reusing previously extracted features to gain unauthorized access. For example, if a face recognition system extracts and stores a user’s facial features, an attacker could intercept this data and replay it to bypass the system’s authentication, assuming the system lacks adequate freshness and liveness checks.</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165769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512680-79B0-AF38-5228-C29C0403EA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D748FB0-ED20-053B-F520-C41D74A12BE8}"/>
              </a:ext>
            </a:extLst>
          </p:cNvPr>
          <p:cNvSpPr>
            <a:spLocks noGrp="1"/>
          </p:cNvSpPr>
          <p:nvPr>
            <p:ph type="title"/>
          </p:nvPr>
        </p:nvSpPr>
        <p:spPr>
          <a:xfrm>
            <a:off x="1" y="1"/>
            <a:ext cx="12191999" cy="1690688"/>
          </a:xfrm>
          <a:solidFill>
            <a:schemeClr val="tx1"/>
          </a:solidFill>
        </p:spPr>
        <p:txBody>
          <a:bodyPr>
            <a:normAutofit fontScale="90000"/>
          </a:bodyPr>
          <a:lstStyle/>
          <a:p>
            <a:pPr algn="ctr">
              <a:defRPr/>
            </a:pPr>
            <a:r>
              <a:rPr lang="en-US" sz="5400" dirty="0">
                <a:solidFill>
                  <a:srgbClr val="FFFF00"/>
                </a:solidFill>
              </a:rPr>
              <a:t> </a:t>
            </a:r>
            <a:br>
              <a:rPr lang="en-US" sz="2700" dirty="0">
                <a:solidFill>
                  <a:srgbClr val="FFFF00"/>
                </a:solidFill>
                <a:latin typeface="Times New Roman" panose="02020603050405020304" pitchFamily="18" charset="0"/>
                <a:cs typeface="Times New Roman" panose="02020603050405020304" pitchFamily="18" charset="0"/>
              </a:rPr>
            </a:br>
            <a:r>
              <a:rPr lang="en-KE" sz="4000" b="1" kern="100"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Matcher and Decision Module Threats</a:t>
            </a:r>
            <a:br>
              <a:rPr lang="en-KE" sz="4000" kern="100"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br>
            <a:br>
              <a:rPr lang="en-KE" sz="4000" kern="100"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br>
            <a:endParaRPr lang="en-US" sz="4000"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05C21CD-BC5F-7D8B-1E10-AA440D88388C}"/>
              </a:ext>
            </a:extLst>
          </p:cNvPr>
          <p:cNvSpPr>
            <a:spLocks noGrp="1"/>
          </p:cNvSpPr>
          <p:nvPr>
            <p:ph idx="1"/>
          </p:nvPr>
        </p:nvSpPr>
        <p:spPr>
          <a:xfrm>
            <a:off x="281353" y="1690689"/>
            <a:ext cx="11910645" cy="4961902"/>
          </a:xfrm>
        </p:spPr>
        <p:txBody>
          <a:bodyPr rtlCol="0">
            <a:noAutofit/>
          </a:bodyPr>
          <a:lstStyle/>
          <a:p>
            <a:pPr algn="just">
              <a:lnSpc>
                <a:spcPct val="150000"/>
              </a:lnSpc>
              <a:spcAft>
                <a:spcPts val="800"/>
              </a:spcAft>
            </a:pP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The Matcher and Decision Module in AI systems are key components in processing information and making decisions based on inputs. However, they are susceptible to various types of threats that can compromise the reliability, security, and integrity of the system. Here are some common threats:</a:t>
            </a:r>
          </a:p>
          <a:p>
            <a:pPr>
              <a:lnSpc>
                <a:spcPct val="107000"/>
              </a:lnSpc>
              <a:spcAft>
                <a:spcPts val="800"/>
              </a:spcAft>
            </a:pPr>
            <a:r>
              <a:rPr lang="en-KE" sz="2800" b="1" kern="100" dirty="0">
                <a:effectLst/>
                <a:latin typeface="Times New Roman" panose="02020603050405020304" pitchFamily="18" charset="0"/>
                <a:ea typeface="Calibri" panose="020F0502020204030204" pitchFamily="34" charset="0"/>
                <a:cs typeface="Times New Roman" panose="02020603050405020304" pitchFamily="18" charset="0"/>
              </a:rPr>
              <a:t>Data Poisoning Attacks</a:t>
            </a:r>
            <a:endParaRPr lang="en-KE"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Attackers inject malicious or misleading data into the training dataset. In the Matcher and Decision modules, data poisoning can skew the decision-making process or cause the matcher to make incorrect associations.</a:t>
            </a:r>
          </a:p>
        </p:txBody>
      </p:sp>
    </p:spTree>
    <p:extLst>
      <p:ext uri="{BB962C8B-B14F-4D97-AF65-F5344CB8AC3E}">
        <p14:creationId xmlns:p14="http://schemas.microsoft.com/office/powerpoint/2010/main" val="23522411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323909-E526-33DC-1AEB-227D39166A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ADB257F-AF9D-752E-97C9-5E197A88C858}"/>
              </a:ext>
            </a:extLst>
          </p:cNvPr>
          <p:cNvSpPr>
            <a:spLocks noGrp="1"/>
          </p:cNvSpPr>
          <p:nvPr>
            <p:ph type="title"/>
          </p:nvPr>
        </p:nvSpPr>
        <p:spPr>
          <a:xfrm>
            <a:off x="1" y="1"/>
            <a:ext cx="12191999" cy="1690688"/>
          </a:xfrm>
          <a:solidFill>
            <a:schemeClr val="tx1"/>
          </a:solidFill>
        </p:spPr>
        <p:txBody>
          <a:bodyPr>
            <a:normAutofit fontScale="90000"/>
          </a:bodyPr>
          <a:lstStyle/>
          <a:p>
            <a:pPr>
              <a:defRPr/>
            </a:pPr>
            <a:r>
              <a:rPr lang="en-US" sz="5400" dirty="0">
                <a:solidFill>
                  <a:srgbClr val="FFFF00"/>
                </a:solidFill>
              </a:rPr>
              <a:t> </a:t>
            </a:r>
            <a:br>
              <a:rPr lang="en-US" sz="5400" dirty="0">
                <a:solidFill>
                  <a:srgbClr val="FFFF00"/>
                </a:solidFill>
                <a:latin typeface="Times New Roman" panose="02020603050405020304" pitchFamily="18" charset="0"/>
                <a:cs typeface="Times New Roman" panose="02020603050405020304" pitchFamily="18" charset="0"/>
              </a:rPr>
            </a:br>
            <a:r>
              <a:rPr lang="en-US" sz="5400" dirty="0">
                <a:solidFill>
                  <a:srgbClr val="FFFF00"/>
                </a:solidFill>
                <a:latin typeface="Times New Roman" panose="02020603050405020304" pitchFamily="18" charset="0"/>
                <a:cs typeface="Times New Roman" panose="02020603050405020304" pitchFamily="18" charset="0"/>
              </a:rPr>
              <a:t>	</a:t>
            </a:r>
            <a:r>
              <a:rPr lang="en-US" sz="5400" dirty="0" err="1">
                <a:solidFill>
                  <a:srgbClr val="FFFF00"/>
                </a:solidFill>
                <a:latin typeface="Times New Roman" panose="02020603050405020304" pitchFamily="18" charset="0"/>
                <a:cs typeface="Times New Roman" panose="02020603050405020304" pitchFamily="18" charset="0"/>
              </a:rPr>
              <a:t>cont</a:t>
            </a:r>
            <a:r>
              <a:rPr lang="en-US" sz="5400" dirty="0">
                <a:solidFill>
                  <a:srgbClr val="FFFF00"/>
                </a:solidFill>
                <a:latin typeface="Times New Roman" panose="02020603050405020304" pitchFamily="18" charset="0"/>
                <a:cs typeface="Times New Roman" panose="02020603050405020304" pitchFamily="18" charset="0"/>
              </a:rPr>
              <a:t>…</a:t>
            </a:r>
            <a:br>
              <a:rPr lang="en-US" sz="6000" b="1" dirty="0">
                <a:solidFill>
                  <a:srgbClr val="FFFF00"/>
                </a:solidFill>
                <a:latin typeface="Times New Roman" panose="02020603050405020304" pitchFamily="18" charset="0"/>
                <a:cs typeface="Times New Roman" panose="02020603050405020304" pitchFamily="18" charset="0"/>
              </a:rPr>
            </a:br>
            <a:endParaRPr lang="en-US" sz="5400"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65CCD2A-E0EA-5D2F-DDB2-4043337BBF76}"/>
              </a:ext>
            </a:extLst>
          </p:cNvPr>
          <p:cNvSpPr>
            <a:spLocks noGrp="1"/>
          </p:cNvSpPr>
          <p:nvPr>
            <p:ph idx="1"/>
          </p:nvPr>
        </p:nvSpPr>
        <p:spPr>
          <a:xfrm>
            <a:off x="281353" y="1690689"/>
            <a:ext cx="11910645" cy="4961902"/>
          </a:xfrm>
        </p:spPr>
        <p:txBody>
          <a:bodyPr rtlCol="0">
            <a:noAutofit/>
          </a:bodyPr>
          <a:lstStyle/>
          <a:p>
            <a:pPr algn="just">
              <a:lnSpc>
                <a:spcPct val="150000"/>
              </a:lnSpc>
              <a:spcAft>
                <a:spcPts val="800"/>
              </a:spcAft>
            </a:pPr>
            <a:r>
              <a:rPr lang="en-KE" sz="2800" b="1" kern="100" dirty="0">
                <a:effectLst/>
                <a:latin typeface="Times New Roman" panose="02020603050405020304" pitchFamily="18" charset="0"/>
                <a:ea typeface="Calibri" panose="020F0502020204030204" pitchFamily="34" charset="0"/>
                <a:cs typeface="Times New Roman" panose="02020603050405020304" pitchFamily="18" charset="0"/>
              </a:rPr>
              <a:t>Adversarial Attacks</a:t>
            </a:r>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Attackers craft specific inputs designed to deceive the AI system by exploiting vulnerabilities in the Matcher module. These attacks often use subtly altered inputs that cause misclassification or errors in decision-making.</a:t>
            </a:r>
          </a:p>
          <a:p>
            <a:pPr algn="just">
              <a:lnSpc>
                <a:spcPct val="150000"/>
              </a:lnSpc>
              <a:spcAft>
                <a:spcPts val="800"/>
              </a:spcAft>
            </a:pPr>
            <a:r>
              <a:rPr lang="en-KE" sz="2800" b="1" kern="100" dirty="0">
                <a:effectLst/>
                <a:latin typeface="Times New Roman" panose="02020603050405020304" pitchFamily="18" charset="0"/>
                <a:ea typeface="Calibri" panose="020F0502020204030204" pitchFamily="34" charset="0"/>
                <a:cs typeface="Times New Roman" panose="02020603050405020304" pitchFamily="18" charset="0"/>
              </a:rPr>
              <a:t>Spoofing and Impersonation</a:t>
            </a:r>
            <a:r>
              <a:rPr lang="en-US" sz="2800" b="1" kern="100" dirty="0">
                <a:latin typeface="Times New Roman" panose="02020603050405020304" pitchFamily="18" charset="0"/>
                <a:ea typeface="Calibri" panose="020F0502020204030204" pitchFamily="34" charset="0"/>
                <a:cs typeface="Times New Roman" panose="02020603050405020304" pitchFamily="18" charset="0"/>
              </a:rPr>
              <a:t>: </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This threat involves injecting fraudulent data or inputs that resemble legitimate sources to trick the Matcher module into incorrect associations.</a:t>
            </a:r>
          </a:p>
        </p:txBody>
      </p:sp>
    </p:spTree>
    <p:extLst>
      <p:ext uri="{BB962C8B-B14F-4D97-AF65-F5344CB8AC3E}">
        <p14:creationId xmlns:p14="http://schemas.microsoft.com/office/powerpoint/2010/main" val="15244817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0E8442-3B69-BE90-3F51-9AA5DF245D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215018-65C5-6235-A31B-5B7994C69268}"/>
              </a:ext>
            </a:extLst>
          </p:cNvPr>
          <p:cNvSpPr>
            <a:spLocks noGrp="1"/>
          </p:cNvSpPr>
          <p:nvPr>
            <p:ph type="title"/>
          </p:nvPr>
        </p:nvSpPr>
        <p:spPr>
          <a:xfrm>
            <a:off x="1" y="1"/>
            <a:ext cx="12191999" cy="1690688"/>
          </a:xfrm>
          <a:solidFill>
            <a:schemeClr val="tx1"/>
          </a:solidFill>
        </p:spPr>
        <p:txBody>
          <a:bodyPr>
            <a:normAutofit fontScale="90000"/>
          </a:bodyPr>
          <a:lstStyle/>
          <a:p>
            <a:pPr>
              <a:defRPr/>
            </a:pPr>
            <a:r>
              <a:rPr lang="en-US" sz="5400" dirty="0">
                <a:solidFill>
                  <a:srgbClr val="FFFF00"/>
                </a:solidFill>
              </a:rPr>
              <a:t> </a:t>
            </a:r>
            <a:br>
              <a:rPr lang="en-US" sz="5400" dirty="0">
                <a:solidFill>
                  <a:srgbClr val="FFFF00"/>
                </a:solidFill>
                <a:latin typeface="Times New Roman" panose="02020603050405020304" pitchFamily="18" charset="0"/>
                <a:cs typeface="Times New Roman" panose="02020603050405020304" pitchFamily="18" charset="0"/>
              </a:rPr>
            </a:br>
            <a:r>
              <a:rPr lang="en-US" sz="5400" dirty="0">
                <a:solidFill>
                  <a:srgbClr val="FFFF00"/>
                </a:solidFill>
                <a:latin typeface="Times New Roman" panose="02020603050405020304" pitchFamily="18" charset="0"/>
                <a:cs typeface="Times New Roman" panose="02020603050405020304" pitchFamily="18" charset="0"/>
              </a:rPr>
              <a:t>	</a:t>
            </a:r>
            <a:r>
              <a:rPr lang="en-US" sz="5400" dirty="0" err="1">
                <a:solidFill>
                  <a:srgbClr val="FFFF00"/>
                </a:solidFill>
                <a:latin typeface="Times New Roman" panose="02020603050405020304" pitchFamily="18" charset="0"/>
                <a:cs typeface="Times New Roman" panose="02020603050405020304" pitchFamily="18" charset="0"/>
              </a:rPr>
              <a:t>cont</a:t>
            </a:r>
            <a:r>
              <a:rPr lang="en-US" sz="5400" dirty="0">
                <a:solidFill>
                  <a:srgbClr val="FFFF00"/>
                </a:solidFill>
                <a:latin typeface="Times New Roman" panose="02020603050405020304" pitchFamily="18" charset="0"/>
                <a:cs typeface="Times New Roman" panose="02020603050405020304" pitchFamily="18" charset="0"/>
              </a:rPr>
              <a:t>…</a:t>
            </a:r>
            <a:br>
              <a:rPr lang="en-US" sz="6000" b="1" dirty="0">
                <a:solidFill>
                  <a:srgbClr val="FFFF00"/>
                </a:solidFill>
                <a:latin typeface="Times New Roman" panose="02020603050405020304" pitchFamily="18" charset="0"/>
                <a:cs typeface="Times New Roman" panose="02020603050405020304" pitchFamily="18" charset="0"/>
              </a:rPr>
            </a:br>
            <a:endParaRPr lang="en-US" sz="5400"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C0C0FB1-F964-F1CD-5E1D-066F5FAA2905}"/>
              </a:ext>
            </a:extLst>
          </p:cNvPr>
          <p:cNvSpPr>
            <a:spLocks noGrp="1"/>
          </p:cNvSpPr>
          <p:nvPr>
            <p:ph idx="1"/>
          </p:nvPr>
        </p:nvSpPr>
        <p:spPr>
          <a:xfrm>
            <a:off x="281353" y="1690689"/>
            <a:ext cx="11910645" cy="4961902"/>
          </a:xfrm>
        </p:spPr>
        <p:txBody>
          <a:bodyPr rtlCol="0">
            <a:noAutofit/>
          </a:bodyPr>
          <a:lstStyle/>
          <a:p>
            <a:pPr algn="just">
              <a:lnSpc>
                <a:spcPct val="107000"/>
              </a:lnSpc>
              <a:spcAft>
                <a:spcPts val="800"/>
              </a:spcAft>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Model Inference Attacks (Membership Inference)</a:t>
            </a:r>
            <a:r>
              <a:rPr lang="en-US" sz="3600" b="1" kern="100" dirty="0">
                <a:latin typeface="Times New Roman" panose="02020603050405020304" pitchFamily="18" charset="0"/>
                <a:ea typeface="Calibri" panose="020F0502020204030204" pitchFamily="34" charset="0"/>
                <a:cs typeface="Times New Roman" panose="02020603050405020304" pitchFamily="18" charset="0"/>
              </a:rPr>
              <a:t>: </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Attackers attempt to infer the data or training inputs used in the model. This can give them insights into the Matcher and Decision processes.</a:t>
            </a:r>
          </a:p>
          <a:p>
            <a:pPr algn="just">
              <a:lnSpc>
                <a:spcPct val="107000"/>
              </a:lnSpc>
              <a:spcAft>
                <a:spcPts val="800"/>
              </a:spcAft>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Bias and Fairness Issues</a:t>
            </a:r>
            <a:r>
              <a:rPr lang="en-US" sz="3600" b="1" kern="100" dirty="0">
                <a:latin typeface="Times New Roman" panose="02020603050405020304" pitchFamily="18" charset="0"/>
                <a:ea typeface="Calibri" panose="020F0502020204030204" pitchFamily="34" charset="0"/>
                <a:cs typeface="Times New Roman" panose="02020603050405020304" pitchFamily="18" charset="0"/>
              </a:rPr>
              <a:t>: </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Bias in training data or flawed matcher algorithms can cause the system to make biased decisions, affecting fairness and equality in decision-making.</a:t>
            </a:r>
          </a:p>
        </p:txBody>
      </p:sp>
    </p:spTree>
    <p:extLst>
      <p:ext uri="{BB962C8B-B14F-4D97-AF65-F5344CB8AC3E}">
        <p14:creationId xmlns:p14="http://schemas.microsoft.com/office/powerpoint/2010/main" val="20218814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41A609-0F5C-5C0C-9FBD-DA0F9DDC4EE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E32208-4C11-DE77-5152-A64E7A1FD254}"/>
              </a:ext>
            </a:extLst>
          </p:cNvPr>
          <p:cNvSpPr>
            <a:spLocks noGrp="1"/>
          </p:cNvSpPr>
          <p:nvPr>
            <p:ph type="title"/>
          </p:nvPr>
        </p:nvSpPr>
        <p:spPr>
          <a:xfrm>
            <a:off x="1" y="1"/>
            <a:ext cx="12191999" cy="1690688"/>
          </a:xfrm>
          <a:solidFill>
            <a:schemeClr val="tx1"/>
          </a:solidFill>
        </p:spPr>
        <p:txBody>
          <a:bodyPr>
            <a:normAutofit fontScale="90000"/>
          </a:bodyPr>
          <a:lstStyle/>
          <a:p>
            <a:pPr>
              <a:defRPr/>
            </a:pPr>
            <a:r>
              <a:rPr lang="en-US" sz="5400" dirty="0">
                <a:solidFill>
                  <a:srgbClr val="FFFF00"/>
                </a:solidFill>
              </a:rPr>
              <a:t> </a:t>
            </a:r>
            <a:br>
              <a:rPr lang="en-US" sz="5400" dirty="0">
                <a:solidFill>
                  <a:srgbClr val="FFFF00"/>
                </a:solidFill>
                <a:latin typeface="Times New Roman" panose="02020603050405020304" pitchFamily="18" charset="0"/>
                <a:cs typeface="Times New Roman" panose="02020603050405020304" pitchFamily="18" charset="0"/>
              </a:rPr>
            </a:br>
            <a:r>
              <a:rPr lang="en-US" sz="5400" dirty="0">
                <a:solidFill>
                  <a:srgbClr val="FFFF00"/>
                </a:solidFill>
                <a:latin typeface="Times New Roman" panose="02020603050405020304" pitchFamily="18" charset="0"/>
                <a:cs typeface="Times New Roman" panose="02020603050405020304" pitchFamily="18" charset="0"/>
              </a:rPr>
              <a:t>	</a:t>
            </a:r>
            <a:r>
              <a:rPr lang="en-US" sz="5400" dirty="0" err="1">
                <a:solidFill>
                  <a:srgbClr val="FFFF00"/>
                </a:solidFill>
                <a:latin typeface="Times New Roman" panose="02020603050405020304" pitchFamily="18" charset="0"/>
                <a:cs typeface="Times New Roman" panose="02020603050405020304" pitchFamily="18" charset="0"/>
              </a:rPr>
              <a:t>cont</a:t>
            </a:r>
            <a:r>
              <a:rPr lang="en-US" sz="5400" dirty="0">
                <a:solidFill>
                  <a:srgbClr val="FFFF00"/>
                </a:solidFill>
                <a:latin typeface="Times New Roman" panose="02020603050405020304" pitchFamily="18" charset="0"/>
                <a:cs typeface="Times New Roman" panose="02020603050405020304" pitchFamily="18" charset="0"/>
              </a:rPr>
              <a:t>…</a:t>
            </a:r>
            <a:br>
              <a:rPr lang="en-US" sz="6000" b="1" dirty="0">
                <a:solidFill>
                  <a:srgbClr val="FFFF00"/>
                </a:solidFill>
                <a:latin typeface="Times New Roman" panose="02020603050405020304" pitchFamily="18" charset="0"/>
                <a:cs typeface="Times New Roman" panose="02020603050405020304" pitchFamily="18" charset="0"/>
              </a:rPr>
            </a:br>
            <a:endParaRPr lang="en-US" sz="5400"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F7D03927-6585-FB15-B6D4-D35BFED4FB0B}"/>
              </a:ext>
            </a:extLst>
          </p:cNvPr>
          <p:cNvSpPr>
            <a:spLocks noGrp="1"/>
          </p:cNvSpPr>
          <p:nvPr>
            <p:ph idx="1"/>
          </p:nvPr>
        </p:nvSpPr>
        <p:spPr>
          <a:xfrm>
            <a:off x="408214" y="1690689"/>
            <a:ext cx="11527972" cy="4961902"/>
          </a:xfrm>
        </p:spPr>
        <p:txBody>
          <a:bodyPr rtlCol="0">
            <a:noAutofit/>
          </a:bodyPr>
          <a:lstStyle/>
          <a:p>
            <a:pPr marL="0" indent="0">
              <a:lnSpc>
                <a:spcPct val="107000"/>
              </a:lnSpc>
              <a:spcAft>
                <a:spcPts val="800"/>
              </a:spcAft>
              <a:buNone/>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Fault Injection and System Overload</a:t>
            </a:r>
            <a:endParaRPr lang="en-KE" sz="3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lvl="0" indent="0">
              <a:lnSpc>
                <a:spcPct val="107000"/>
              </a:lnSpc>
              <a:spcAft>
                <a:spcPts val="800"/>
              </a:spcAft>
              <a:buSzPts val="1000"/>
              <a:buNone/>
              <a:tabLst>
                <a:tab pos="457200" algn="l"/>
              </a:tabLs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Attackers may use fault injection techniques or overload the system with excessive inputs to degrade matcher performance.</a:t>
            </a:r>
          </a:p>
          <a:p>
            <a:pPr marL="0" indent="0">
              <a:lnSpc>
                <a:spcPct val="107000"/>
              </a:lnSpc>
              <a:spcAft>
                <a:spcPts val="800"/>
              </a:spcAft>
              <a:buNone/>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Privacy Leakage through Decision Feedback</a:t>
            </a:r>
            <a:endParaRPr lang="en-KE" sz="3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lvl="0" indent="0">
              <a:lnSpc>
                <a:spcPct val="107000"/>
              </a:lnSpc>
              <a:spcAft>
                <a:spcPts val="800"/>
              </a:spcAft>
              <a:buSzPts val="1000"/>
              <a:buNone/>
              <a:tabLst>
                <a:tab pos="457200" algn="l"/>
              </a:tabLs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Attackers may exploit the decision output to infer private information about the data or user patterns.</a:t>
            </a:r>
          </a:p>
        </p:txBody>
      </p:sp>
    </p:spTree>
    <p:extLst>
      <p:ext uri="{BB962C8B-B14F-4D97-AF65-F5344CB8AC3E}">
        <p14:creationId xmlns:p14="http://schemas.microsoft.com/office/powerpoint/2010/main" val="38937607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A95E8C-C41F-0A84-E772-CFA16AF382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88FAD9-5429-9C8F-76D0-93F9BF2659B6}"/>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KE" sz="1800" dirty="0">
                <a:effectLst/>
                <a:latin typeface="Calibri" panose="020F0502020204030204" pitchFamily="34" charset="0"/>
                <a:ea typeface="Calibri" panose="020F0502020204030204" pitchFamily="34" charset="0"/>
                <a:cs typeface="Times New Roman" panose="02020603050405020304" pitchFamily="18" charset="0"/>
              </a:rPr>
              <a:t> </a:t>
            </a:r>
            <a:r>
              <a:rPr lang="en-KE" sz="4400" b="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Database-level threats</a:t>
            </a:r>
            <a:r>
              <a:rPr lang="en-US" sz="4400" b="1" dirty="0">
                <a:solidFill>
                  <a:srgbClr val="FFFF00"/>
                </a:solidFill>
                <a:latin typeface="Times New Roman" panose="02020603050405020304" pitchFamily="18" charset="0"/>
                <a:cs typeface="Times New Roman" panose="02020603050405020304" pitchFamily="18" charset="0"/>
              </a:rPr>
              <a:t> </a:t>
            </a:r>
          </a:p>
        </p:txBody>
      </p:sp>
      <p:sp>
        <p:nvSpPr>
          <p:cNvPr id="3" name="Content Placeholder 2">
            <a:extLst>
              <a:ext uri="{FF2B5EF4-FFF2-40B4-BE49-F238E27FC236}">
                <a16:creationId xmlns:a16="http://schemas.microsoft.com/office/drawing/2014/main" id="{59E0B8CD-43CF-C3CE-DCC1-5501DF31B53F}"/>
              </a:ext>
            </a:extLst>
          </p:cNvPr>
          <p:cNvSpPr>
            <a:spLocks noGrp="1"/>
          </p:cNvSpPr>
          <p:nvPr>
            <p:ph idx="1"/>
          </p:nvPr>
        </p:nvSpPr>
        <p:spPr>
          <a:xfrm>
            <a:off x="281353" y="1690689"/>
            <a:ext cx="11910645" cy="4961902"/>
          </a:xfrm>
        </p:spPr>
        <p:txBody>
          <a:bodyPr rtlCol="0">
            <a:noAutofit/>
          </a:bodyPr>
          <a:lstStyle/>
          <a:p>
            <a:pPr algn="just">
              <a:lnSpc>
                <a:spcPct val="150000"/>
              </a:lnSpc>
              <a:spcAft>
                <a:spcPts val="800"/>
              </a:spcAft>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Database-level threats are risks to the confidentiality, integrity, and availability of data stored within a database system. These threats can compromise sensitive information, disrupt operations, and impact an organization’s reputation. Here are some of the most common types of threats targeting databases:</a:t>
            </a:r>
          </a:p>
        </p:txBody>
      </p:sp>
    </p:spTree>
    <p:extLst>
      <p:ext uri="{BB962C8B-B14F-4D97-AF65-F5344CB8AC3E}">
        <p14:creationId xmlns:p14="http://schemas.microsoft.com/office/powerpoint/2010/main" val="25903307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DD34AA-8F19-D6F1-FEEA-87D5D4C3CE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A249D9C-D078-6FD9-27D3-38DFDE47A925}"/>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KE" sz="1800" dirty="0">
                <a:effectLst/>
                <a:latin typeface="Calibri" panose="020F0502020204030204" pitchFamily="34" charset="0"/>
                <a:ea typeface="Calibri" panose="020F0502020204030204" pitchFamily="34" charset="0"/>
                <a:cs typeface="Times New Roman" panose="02020603050405020304" pitchFamily="18" charset="0"/>
              </a:rPr>
              <a:t> </a:t>
            </a:r>
            <a:r>
              <a:rPr lang="en-KE" sz="4400" b="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Database-level threats</a:t>
            </a:r>
            <a:r>
              <a:rPr lang="en-US" sz="4400" b="1" dirty="0">
                <a:solidFill>
                  <a:srgbClr val="FFFF00"/>
                </a:solidFill>
                <a:latin typeface="Times New Roman" panose="02020603050405020304" pitchFamily="18" charset="0"/>
                <a:cs typeface="Times New Roman" panose="02020603050405020304" pitchFamily="18" charset="0"/>
              </a:rPr>
              <a:t> </a:t>
            </a:r>
          </a:p>
        </p:txBody>
      </p:sp>
      <p:sp>
        <p:nvSpPr>
          <p:cNvPr id="3" name="Content Placeholder 2">
            <a:extLst>
              <a:ext uri="{FF2B5EF4-FFF2-40B4-BE49-F238E27FC236}">
                <a16:creationId xmlns:a16="http://schemas.microsoft.com/office/drawing/2014/main" id="{5BDDCB5E-5F8C-B19F-D605-FA3B9B48C4C3}"/>
              </a:ext>
            </a:extLst>
          </p:cNvPr>
          <p:cNvSpPr>
            <a:spLocks noGrp="1"/>
          </p:cNvSpPr>
          <p:nvPr>
            <p:ph idx="1"/>
          </p:nvPr>
        </p:nvSpPr>
        <p:spPr>
          <a:xfrm>
            <a:off x="281353" y="1690689"/>
            <a:ext cx="11910645" cy="4961902"/>
          </a:xfrm>
        </p:spPr>
        <p:txBody>
          <a:bodyPr rtlCol="0">
            <a:noAutofit/>
          </a:bodyPr>
          <a:lstStyle/>
          <a:p>
            <a:pPr marL="0" indent="0">
              <a:lnSpc>
                <a:spcPct val="107000"/>
              </a:lnSpc>
              <a:spcAft>
                <a:spcPts val="800"/>
              </a:spcAft>
              <a:buNone/>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SQL Injection (SQLi)</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This occurs when attackers insert malicious SQL code into queries via input fields. It allows them to access, modify, or delete data they normally would not have permissions to.</a:t>
            </a:r>
            <a:endParaRPr lang="en-US"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SQL injection can expose sensitive data, enable unauthorized access, and compromise the integrity of the database.</a:t>
            </a:r>
          </a:p>
        </p:txBody>
      </p:sp>
    </p:spTree>
    <p:extLst>
      <p:ext uri="{BB962C8B-B14F-4D97-AF65-F5344CB8AC3E}">
        <p14:creationId xmlns:p14="http://schemas.microsoft.com/office/powerpoint/2010/main" val="26574126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11753C-4560-82E5-4C53-D544BB1953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3AA35FB-F4A1-BB21-67E4-6B3AB83BA81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 </a:t>
            </a:r>
          </a:p>
        </p:txBody>
      </p:sp>
      <p:sp>
        <p:nvSpPr>
          <p:cNvPr id="3" name="Content Placeholder 2">
            <a:extLst>
              <a:ext uri="{FF2B5EF4-FFF2-40B4-BE49-F238E27FC236}">
                <a16:creationId xmlns:a16="http://schemas.microsoft.com/office/drawing/2014/main" id="{92E6E48E-441C-6DD5-147B-597DB8E965B3}"/>
              </a:ext>
            </a:extLst>
          </p:cNvPr>
          <p:cNvSpPr>
            <a:spLocks noGrp="1"/>
          </p:cNvSpPr>
          <p:nvPr>
            <p:ph idx="1"/>
          </p:nvPr>
        </p:nvSpPr>
        <p:spPr>
          <a:xfrm>
            <a:off x="281353" y="1690689"/>
            <a:ext cx="11910645" cy="4961902"/>
          </a:xfrm>
        </p:spPr>
        <p:txBody>
          <a:bodyPr rtlCol="0">
            <a:noAutofit/>
          </a:bodyPr>
          <a:lstStyle/>
          <a:p>
            <a:pPr>
              <a:lnSpc>
                <a:spcPct val="107000"/>
              </a:lnSpc>
              <a:spcAft>
                <a:spcPts val="800"/>
              </a:spcAft>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 Privilege Escalation</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Attackers exploit vulnerabilities to gain higher levels of access within the database. They may start with limited permissions and find ways to escalate privileges to gain unrestricted access.</a:t>
            </a:r>
          </a:p>
          <a:p>
            <a:pPr marL="342900" lvl="0" indent="-342900">
              <a:lnSpc>
                <a:spcPct val="107000"/>
              </a:lnSpc>
              <a:spcAft>
                <a:spcPts val="800"/>
              </a:spcAft>
              <a:buSzPts val="1000"/>
              <a:buFont typeface="Symbol" panose="05050102010706020507" pitchFamily="18" charset="2"/>
              <a:buChar char=""/>
              <a:tabLst>
                <a:tab pos="457200" algn="l"/>
              </a:tabLst>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Privilege escalation can lead to unauthorized access to critical data, allowing attackers to view, alter, or delete sensitive information.</a:t>
            </a:r>
          </a:p>
          <a:p>
            <a:pPr marL="0" indent="0">
              <a:lnSpc>
                <a:spcPct val="107000"/>
              </a:lnSpc>
              <a:spcAft>
                <a:spcPts val="800"/>
              </a:spcAft>
              <a:buNone/>
            </a:pP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951487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E50120-538A-049B-52FC-97D306BC80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1ACFAA3-CD75-6DD3-C7F3-C7BCD73A8894}"/>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 </a:t>
            </a:r>
          </a:p>
        </p:txBody>
      </p:sp>
      <p:sp>
        <p:nvSpPr>
          <p:cNvPr id="3" name="Content Placeholder 2">
            <a:extLst>
              <a:ext uri="{FF2B5EF4-FFF2-40B4-BE49-F238E27FC236}">
                <a16:creationId xmlns:a16="http://schemas.microsoft.com/office/drawing/2014/main" id="{5A9EA357-AE5C-28C0-6C26-F3C7911B13B1}"/>
              </a:ext>
            </a:extLst>
          </p:cNvPr>
          <p:cNvSpPr>
            <a:spLocks noGrp="1"/>
          </p:cNvSpPr>
          <p:nvPr>
            <p:ph idx="1"/>
          </p:nvPr>
        </p:nvSpPr>
        <p:spPr>
          <a:xfrm>
            <a:off x="281353" y="1690689"/>
            <a:ext cx="11910645" cy="4961902"/>
          </a:xfrm>
        </p:spPr>
        <p:txBody>
          <a:bodyPr rtlCol="0">
            <a:noAutofit/>
          </a:bodyPr>
          <a:lstStyle/>
          <a:p>
            <a:pPr marL="0" indent="0">
              <a:lnSpc>
                <a:spcPct val="107000"/>
              </a:lnSpc>
              <a:spcAft>
                <a:spcPts val="800"/>
              </a:spcAft>
              <a:buNone/>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Data Leakage and Unauthorized Access</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Unsecured databases, misconfigured permissions, or lack of encryption can result in unauthorized access. This is especially common when databases are left exposed to the internet without proper security.</a:t>
            </a:r>
          </a:p>
          <a:p>
            <a:pPr marL="342900" lvl="0" indent="-342900" algn="just">
              <a:lnSpc>
                <a:spcPct val="107000"/>
              </a:lnSpc>
              <a:spcAft>
                <a:spcPts val="800"/>
              </a:spcAft>
              <a:buSzPts val="1000"/>
              <a:buFont typeface="Symbol" panose="05050102010706020507" pitchFamily="18" charset="2"/>
              <a:buChar char=""/>
              <a:tabLst>
                <a:tab pos="457200" algn="l"/>
              </a:tabLst>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Sensitive information can be exposed to unauthorized individuals, resulting in data breaches and privacy violations.</a:t>
            </a:r>
          </a:p>
          <a:p>
            <a:pPr marL="342900" lvl="0" indent="-342900">
              <a:lnSpc>
                <a:spcPct val="107000"/>
              </a:lnSpc>
              <a:spcAft>
                <a:spcPts val="800"/>
              </a:spcAft>
              <a:buSzPts val="1000"/>
              <a:buFont typeface="Symbol" panose="05050102010706020507" pitchFamily="18" charset="2"/>
              <a:buChar char=""/>
              <a:tabLst>
                <a:tab pos="457200" algn="l"/>
              </a:tabLst>
            </a:pP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193990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8B5731-638F-2E64-0DE0-A8FF20387C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698820-1FD5-E4E7-4704-BC3A31B7C5EC}"/>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 </a:t>
            </a:r>
          </a:p>
        </p:txBody>
      </p:sp>
      <p:sp>
        <p:nvSpPr>
          <p:cNvPr id="3" name="Content Placeholder 2">
            <a:extLst>
              <a:ext uri="{FF2B5EF4-FFF2-40B4-BE49-F238E27FC236}">
                <a16:creationId xmlns:a16="http://schemas.microsoft.com/office/drawing/2014/main" id="{09C88318-E2DF-7AA5-D615-CBD013DC6362}"/>
              </a:ext>
            </a:extLst>
          </p:cNvPr>
          <p:cNvSpPr>
            <a:spLocks noGrp="1"/>
          </p:cNvSpPr>
          <p:nvPr>
            <p:ph idx="1"/>
          </p:nvPr>
        </p:nvSpPr>
        <p:spPr>
          <a:xfrm>
            <a:off x="281353" y="1690689"/>
            <a:ext cx="11910645" cy="4961902"/>
          </a:xfrm>
        </p:spPr>
        <p:txBody>
          <a:bodyPr rtlCol="0">
            <a:noAutofit/>
          </a:bodyPr>
          <a:lstStyle/>
          <a:p>
            <a:pPr algn="just">
              <a:lnSpc>
                <a:spcPct val="107000"/>
              </a:lnSpc>
              <a:spcAft>
                <a:spcPts val="800"/>
              </a:spcAft>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Malware and Ransomware Attacks</a:t>
            </a:r>
            <a:endParaRPr lang="en-KE" sz="3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Malware, especially ransomware, can encrypt the database or its backups, rendering data inaccessible to authorized users until a ransom is paid.</a:t>
            </a:r>
          </a:p>
          <a:p>
            <a:pPr marL="342900" lvl="0" indent="-342900" algn="just">
              <a:lnSpc>
                <a:spcPct val="107000"/>
              </a:lnSpc>
              <a:spcAft>
                <a:spcPts val="800"/>
              </a:spcAft>
              <a:buSzPts val="1000"/>
              <a:buFont typeface="Symbol" panose="05050102010706020507" pitchFamily="18" charset="2"/>
              <a:buChar char=""/>
              <a:tabLst>
                <a:tab pos="457200" algn="l"/>
              </a:tabLs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These attacks can halt business operations, and in severe cases, lead to loss of critical data if backups are also compromised.</a:t>
            </a:r>
          </a:p>
        </p:txBody>
      </p:sp>
    </p:spTree>
    <p:extLst>
      <p:ext uri="{BB962C8B-B14F-4D97-AF65-F5344CB8AC3E}">
        <p14:creationId xmlns:p14="http://schemas.microsoft.com/office/powerpoint/2010/main" val="31422725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A11F3B-8B49-A3A5-696C-0F934A8F4D1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26D6A29-35AB-9A0A-9FFC-5E5D3B007C87}"/>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 </a:t>
            </a:r>
          </a:p>
        </p:txBody>
      </p:sp>
      <p:sp>
        <p:nvSpPr>
          <p:cNvPr id="3" name="Content Placeholder 2">
            <a:extLst>
              <a:ext uri="{FF2B5EF4-FFF2-40B4-BE49-F238E27FC236}">
                <a16:creationId xmlns:a16="http://schemas.microsoft.com/office/drawing/2014/main" id="{20A4E6A1-367F-EA99-BEE9-C8A875E4DA84}"/>
              </a:ext>
            </a:extLst>
          </p:cNvPr>
          <p:cNvSpPr>
            <a:spLocks noGrp="1"/>
          </p:cNvSpPr>
          <p:nvPr>
            <p:ph idx="1"/>
          </p:nvPr>
        </p:nvSpPr>
        <p:spPr>
          <a:xfrm>
            <a:off x="281353" y="1690689"/>
            <a:ext cx="11910645" cy="4961902"/>
          </a:xfrm>
        </p:spPr>
        <p:txBody>
          <a:bodyPr rtlCol="0">
            <a:noAutofit/>
          </a:bodyPr>
          <a:lstStyle/>
          <a:p>
            <a:pPr marL="0" indent="0" algn="just">
              <a:lnSpc>
                <a:spcPct val="107000"/>
              </a:lnSpc>
              <a:spcAft>
                <a:spcPts val="800"/>
              </a:spcAft>
              <a:buNone/>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Denial of Service (DoS) Attacks</a:t>
            </a:r>
            <a:endParaRPr lang="en-KE" sz="3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lvl="0" indent="0" algn="just">
              <a:lnSpc>
                <a:spcPct val="107000"/>
              </a:lnSpc>
              <a:spcAft>
                <a:spcPts val="800"/>
              </a:spcAft>
              <a:buSzPts val="1000"/>
              <a:buNone/>
              <a:tabLst>
                <a:tab pos="457200" algn="l"/>
              </a:tabLs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Attackers flood the database server with excessive requests, overwhelming its resources and making it unavailable to legitimate users.</a:t>
            </a:r>
          </a:p>
          <a:p>
            <a:pPr marL="0" lvl="0" indent="0" algn="just">
              <a:lnSpc>
                <a:spcPct val="107000"/>
              </a:lnSpc>
              <a:spcAft>
                <a:spcPts val="800"/>
              </a:spcAft>
              <a:buSzPts val="1000"/>
              <a:buNone/>
              <a:tabLst>
                <a:tab pos="457200" algn="l"/>
              </a:tabLs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This can lead to system slowdowns or complete outages, affecting applications that rely on the database for real-time operations.</a:t>
            </a:r>
          </a:p>
        </p:txBody>
      </p:sp>
    </p:spTree>
    <p:extLst>
      <p:ext uri="{BB962C8B-B14F-4D97-AF65-F5344CB8AC3E}">
        <p14:creationId xmlns:p14="http://schemas.microsoft.com/office/powerpoint/2010/main" val="40744955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4E00C8-5168-89C4-71CD-83242FC9F2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B7D04C8-FF69-97BD-92EA-3C21866F4E03}"/>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  </a:t>
            </a:r>
            <a:endParaRPr lang="en-US" sz="3600" dirty="0">
              <a:solidFill>
                <a:srgbClr val="FFFF00"/>
              </a:solidFill>
            </a:endParaRPr>
          </a:p>
        </p:txBody>
      </p:sp>
      <p:sp>
        <p:nvSpPr>
          <p:cNvPr id="3" name="Content Placeholder 2">
            <a:extLst>
              <a:ext uri="{FF2B5EF4-FFF2-40B4-BE49-F238E27FC236}">
                <a16:creationId xmlns:a16="http://schemas.microsoft.com/office/drawing/2014/main" id="{710A0560-D67C-8386-8833-850B3B56B34E}"/>
              </a:ext>
            </a:extLst>
          </p:cNvPr>
          <p:cNvSpPr>
            <a:spLocks noGrp="1"/>
          </p:cNvSpPr>
          <p:nvPr>
            <p:ph idx="1"/>
          </p:nvPr>
        </p:nvSpPr>
        <p:spPr>
          <a:xfrm>
            <a:off x="562708" y="1690689"/>
            <a:ext cx="11071274" cy="4961902"/>
          </a:xfrm>
        </p:spPr>
        <p:txBody>
          <a:bodyPr rtlCol="0">
            <a:noAutofit/>
          </a:bodyPr>
          <a:lstStyle/>
          <a:p>
            <a:pPr>
              <a:lnSpc>
                <a:spcPct val="107000"/>
              </a:lnSpc>
              <a:spcAft>
                <a:spcPts val="800"/>
              </a:spcAft>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Backup Theft and Exposure</a:t>
            </a:r>
            <a:endParaRPr lang="en-KE" sz="3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Backups are often stored separately, but if they’re not encrypted or secured, attackers can gain access to them.</a:t>
            </a:r>
          </a:p>
          <a:p>
            <a:pPr marL="342900" lvl="0" indent="-342900">
              <a:lnSpc>
                <a:spcPct val="107000"/>
              </a:lnSpc>
              <a:spcAft>
                <a:spcPts val="800"/>
              </a:spcAft>
              <a:buSzPts val="1000"/>
              <a:buFont typeface="Symbol" panose="05050102010706020507" pitchFamily="18" charset="2"/>
              <a:buChar char=""/>
              <a:tabLst>
                <a:tab pos="457200" algn="l"/>
              </a:tabLs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Backup theft can expose a complete copy of the database, leading to massive data leaks, even if the main database is secure.</a:t>
            </a:r>
          </a:p>
        </p:txBody>
      </p:sp>
    </p:spTree>
    <p:extLst>
      <p:ext uri="{BB962C8B-B14F-4D97-AF65-F5344CB8AC3E}">
        <p14:creationId xmlns:p14="http://schemas.microsoft.com/office/powerpoint/2010/main" val="36886384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59F0AD-E306-90C2-BCB5-42978F33CC6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D0813DB-26FA-A5BC-25DB-CF4361D9B11E}"/>
              </a:ext>
            </a:extLst>
          </p:cNvPr>
          <p:cNvSpPr>
            <a:spLocks noGrp="1"/>
          </p:cNvSpPr>
          <p:nvPr>
            <p:ph type="title"/>
          </p:nvPr>
        </p:nvSpPr>
        <p:spPr>
          <a:xfrm>
            <a:off x="1" y="1"/>
            <a:ext cx="12191999" cy="1690688"/>
          </a:xfrm>
          <a:solidFill>
            <a:schemeClr val="tx1"/>
          </a:solidFill>
        </p:spPr>
        <p:txBody>
          <a:bodyPr>
            <a:normAutofit/>
          </a:bodyPr>
          <a:lstStyle/>
          <a:p>
            <a:pPr>
              <a:defRPr/>
            </a:pPr>
            <a:r>
              <a:rPr lang="en-US" sz="4000" b="1" dirty="0">
                <a:solidFill>
                  <a:srgbClr val="FFFF00"/>
                </a:solidFill>
                <a:latin typeface="Times New Roman" panose="02020603050405020304" pitchFamily="18" charset="0"/>
                <a:cs typeface="Times New Roman" panose="02020603050405020304" pitchFamily="18" charset="0"/>
              </a:rPr>
              <a:t>Privacy Risks in Biometric Systems</a:t>
            </a:r>
            <a:endParaRPr lang="en-US" sz="4000"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C4BBE18F-BB0D-BB11-D31E-413246FBAFC9}"/>
              </a:ext>
            </a:extLst>
          </p:cNvPr>
          <p:cNvSpPr>
            <a:spLocks noGrp="1"/>
          </p:cNvSpPr>
          <p:nvPr>
            <p:ph idx="1"/>
          </p:nvPr>
        </p:nvSpPr>
        <p:spPr>
          <a:xfrm>
            <a:off x="562708" y="1690689"/>
            <a:ext cx="11071274" cy="4961902"/>
          </a:xfrm>
        </p:spPr>
        <p:txBody>
          <a:bodyPr rtlCol="0">
            <a:normAutofit fontScale="97500"/>
          </a:bodyPr>
          <a:lstStyle/>
          <a:p>
            <a:pPr algn="just"/>
            <a:r>
              <a:rPr lang="en-US" sz="2800" dirty="0">
                <a:latin typeface="Times New Roman" panose="02020603050405020304" pitchFamily="18" charset="0"/>
                <a:cs typeface="Times New Roman" panose="02020603050405020304" pitchFamily="18" charset="0"/>
              </a:rPr>
              <a:t>Biometric systems carry unique privacy risks, given the sensitive and permanent nature of biometric data:</a:t>
            </a:r>
          </a:p>
          <a:p>
            <a:pPr algn="just">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Data Permanence</a:t>
            </a:r>
            <a:r>
              <a:rPr lang="en-US" sz="2800" dirty="0">
                <a:latin typeface="Times New Roman" panose="02020603050405020304" pitchFamily="18" charset="0"/>
                <a:cs typeface="Times New Roman" panose="02020603050405020304" pitchFamily="18" charset="0"/>
              </a:rPr>
              <a:t>: Unlike passwords, biometric data (e.g., fingerprints) cannot be reset.</a:t>
            </a:r>
          </a:p>
          <a:p>
            <a:pPr algn="just">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Tracking and Surveillance</a:t>
            </a:r>
            <a:r>
              <a:rPr lang="en-US" sz="2800" dirty="0">
                <a:latin typeface="Times New Roman" panose="02020603050405020304" pitchFamily="18" charset="0"/>
                <a:cs typeface="Times New Roman" panose="02020603050405020304" pitchFamily="18" charset="0"/>
              </a:rPr>
              <a:t>: Biometric data can be used to track individuals across systems or physical locations.</a:t>
            </a:r>
          </a:p>
          <a:p>
            <a:pPr algn="just">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Function Creep</a:t>
            </a:r>
            <a:r>
              <a:rPr lang="en-US" sz="2800" dirty="0">
                <a:latin typeface="Times New Roman" panose="02020603050405020304" pitchFamily="18" charset="0"/>
                <a:cs typeface="Times New Roman" panose="02020603050405020304" pitchFamily="18" charset="0"/>
              </a:rPr>
              <a:t>: Expanding the use of biometric data for purposes beyond the original intent, potentially without users’ consent.</a:t>
            </a:r>
          </a:p>
          <a:p>
            <a:pPr algn="just">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Data Misuse</a:t>
            </a:r>
            <a:r>
              <a:rPr lang="en-US" sz="2800" dirty="0">
                <a:latin typeface="Times New Roman" panose="02020603050405020304" pitchFamily="18" charset="0"/>
                <a:cs typeface="Times New Roman" panose="02020603050405020304" pitchFamily="18" charset="0"/>
              </a:rPr>
              <a:t>: Collected biometric data may be shared with third parties, leading to privacy violations.</a:t>
            </a:r>
          </a:p>
          <a:p>
            <a:pPr marL="0" indent="0" algn="just">
              <a:buNone/>
            </a:pPr>
            <a:endParaRPr lang="en-KE" sz="36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148556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7FB2B-312A-027C-4AD4-3BC79EC697A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4184B61-102D-566A-EE68-5F16AC477749}"/>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2400" dirty="0">
                <a:solidFill>
                  <a:srgbClr val="FFFF00"/>
                </a:solidFill>
                <a:latin typeface="Times New Roman" panose="02020603050405020304" pitchFamily="18" charset="0"/>
                <a:cs typeface="Times New Roman" panose="02020603050405020304" pitchFamily="18" charset="0"/>
              </a:rPr>
              <a:t>	</a:t>
            </a:r>
            <a:r>
              <a:rPr lang="en-KE" sz="2400" b="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 Biometric Security Measures and Countermeasures</a:t>
            </a:r>
            <a:endParaRPr lang="en-US" sz="2400"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D2AB3CAC-DE7A-5992-27D9-66A3017BE2FF}"/>
              </a:ext>
            </a:extLst>
          </p:cNvPr>
          <p:cNvSpPr>
            <a:spLocks noGrp="1"/>
          </p:cNvSpPr>
          <p:nvPr>
            <p:ph idx="1"/>
          </p:nvPr>
        </p:nvSpPr>
        <p:spPr>
          <a:xfrm>
            <a:off x="351692" y="1690689"/>
            <a:ext cx="11282290" cy="4961902"/>
          </a:xfrm>
        </p:spPr>
        <p:txBody>
          <a:bodyPr rtlCol="0">
            <a:normAutofit fontScale="97500" lnSpcReduction="10000"/>
          </a:bodyPr>
          <a:lstStyle/>
          <a:p>
            <a:pPr>
              <a:lnSpc>
                <a:spcPct val="107000"/>
              </a:lnSpc>
              <a:spcAft>
                <a:spcPts val="800"/>
              </a:spcAft>
            </a:pP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To mitigate risks, several countermeasures can be implemented to enhance biometric system security:</a:t>
            </a:r>
            <a:endParaRPr lang="en-US" sz="33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514350" indent="-514350">
              <a:lnSpc>
                <a:spcPct val="107000"/>
              </a:lnSpc>
              <a:spcAft>
                <a:spcPts val="800"/>
              </a:spcAft>
              <a:buFont typeface="+mj-lt"/>
              <a:buAutoNum type="arabicPeriod"/>
            </a:pP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Anti-Spoofing Techniques</a:t>
            </a:r>
            <a:endParaRPr lang="en-US" sz="33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514350" indent="-514350">
              <a:lnSpc>
                <a:spcPct val="107000"/>
              </a:lnSpc>
              <a:spcAft>
                <a:spcPts val="800"/>
              </a:spcAft>
              <a:buFont typeface="+mj-lt"/>
              <a:buAutoNum type="arabicPeriod"/>
            </a:pPr>
            <a:r>
              <a:rPr lang="en-KE" sz="3300" dirty="0">
                <a:effectLst/>
                <a:latin typeface="Times New Roman" panose="02020603050405020304" pitchFamily="18" charset="0"/>
                <a:ea typeface="Calibri" panose="020F0502020204030204" pitchFamily="34" charset="0"/>
                <a:cs typeface="Times New Roman" panose="02020603050405020304" pitchFamily="18" charset="0"/>
              </a:rPr>
              <a:t>Secure Feature Extraction and Matching</a:t>
            </a:r>
            <a:endParaRPr lang="en-US" sz="3300" kern="100" dirty="0">
              <a:latin typeface="Times New Roman" panose="02020603050405020304" pitchFamily="18" charset="0"/>
              <a:ea typeface="Calibri" panose="020F0502020204030204" pitchFamily="34" charset="0"/>
              <a:cs typeface="Times New Roman" panose="02020603050405020304" pitchFamily="18" charset="0"/>
            </a:endParaRPr>
          </a:p>
          <a:p>
            <a:pPr marL="514350" indent="-514350">
              <a:lnSpc>
                <a:spcPct val="107000"/>
              </a:lnSpc>
              <a:spcAft>
                <a:spcPts val="800"/>
              </a:spcAft>
              <a:buFont typeface="+mj-lt"/>
              <a:buAutoNum type="arabicPeriod"/>
            </a:pPr>
            <a:r>
              <a:rPr lang="en-KE" sz="3300" dirty="0">
                <a:effectLst/>
                <a:latin typeface="Times New Roman" panose="02020603050405020304" pitchFamily="18" charset="0"/>
                <a:ea typeface="Calibri" panose="020F0502020204030204" pitchFamily="34" charset="0"/>
                <a:cs typeface="Times New Roman" panose="02020603050405020304" pitchFamily="18" charset="0"/>
              </a:rPr>
              <a:t>Template Security</a:t>
            </a:r>
            <a:endParaRPr lang="en-US" sz="33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514350" indent="-514350">
              <a:lnSpc>
                <a:spcPct val="107000"/>
              </a:lnSpc>
              <a:spcAft>
                <a:spcPts val="800"/>
              </a:spcAft>
              <a:buFont typeface="+mj-lt"/>
              <a:buAutoNum type="arabicPeriod"/>
            </a:pPr>
            <a:r>
              <a:rPr lang="en-KE" sz="3300" dirty="0">
                <a:effectLst/>
                <a:latin typeface="Times New Roman" panose="02020603050405020304" pitchFamily="18" charset="0"/>
                <a:ea typeface="Calibri" panose="020F0502020204030204" pitchFamily="34" charset="0"/>
                <a:cs typeface="Times New Roman" panose="02020603050405020304" pitchFamily="18" charset="0"/>
              </a:rPr>
              <a:t>System-Level Security</a:t>
            </a:r>
            <a:endParaRPr lang="en-US" sz="3300" dirty="0">
              <a:effectLst/>
              <a:latin typeface="Times New Roman" panose="02020603050405020304" pitchFamily="18" charset="0"/>
              <a:ea typeface="Calibri" panose="020F0502020204030204" pitchFamily="34" charset="0"/>
              <a:cs typeface="Times New Roman" panose="02020603050405020304" pitchFamily="18" charset="0"/>
            </a:endParaRPr>
          </a:p>
          <a:p>
            <a:pPr marL="514350" indent="-514350">
              <a:lnSpc>
                <a:spcPct val="107000"/>
              </a:lnSpc>
              <a:spcAft>
                <a:spcPts val="800"/>
              </a:spcAft>
              <a:buFont typeface="+mj-lt"/>
              <a:buAutoNum type="arabicPeriod"/>
            </a:pPr>
            <a:r>
              <a:rPr lang="en-KE" sz="3300" dirty="0">
                <a:effectLst/>
                <a:latin typeface="Times New Roman" panose="02020603050405020304" pitchFamily="18" charset="0"/>
                <a:ea typeface="Calibri" panose="020F0502020204030204" pitchFamily="34" charset="0"/>
                <a:cs typeface="Times New Roman" panose="02020603050405020304" pitchFamily="18" charset="0"/>
              </a:rPr>
              <a:t>Privacy-Preserving Techniques</a:t>
            </a:r>
            <a:endParaRPr lang="en-KE" sz="33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853541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42AEA5-68E0-1706-FC48-7D6F3DDB660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D39D44-45F8-21AA-2BD4-41512EE454A3}"/>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b="1" dirty="0">
                <a:solidFill>
                  <a:srgbClr val="FFFF00"/>
                </a:solidFill>
              </a:rPr>
              <a:t>Explanation </a:t>
            </a:r>
            <a:endParaRPr lang="en-US" sz="3600" dirty="0">
              <a:solidFill>
                <a:srgbClr val="FFFF00"/>
              </a:solidFill>
            </a:endParaRPr>
          </a:p>
        </p:txBody>
      </p:sp>
      <p:sp>
        <p:nvSpPr>
          <p:cNvPr id="3" name="Content Placeholder 2">
            <a:extLst>
              <a:ext uri="{FF2B5EF4-FFF2-40B4-BE49-F238E27FC236}">
                <a16:creationId xmlns:a16="http://schemas.microsoft.com/office/drawing/2014/main" id="{2EFAC145-5F02-10E1-ECF2-A9424E03D0E9}"/>
              </a:ext>
            </a:extLst>
          </p:cNvPr>
          <p:cNvSpPr>
            <a:spLocks noGrp="1"/>
          </p:cNvSpPr>
          <p:nvPr>
            <p:ph idx="1"/>
          </p:nvPr>
        </p:nvSpPr>
        <p:spPr>
          <a:xfrm>
            <a:off x="281355" y="1690689"/>
            <a:ext cx="11563642" cy="4961902"/>
          </a:xfrm>
        </p:spPr>
        <p:txBody>
          <a:bodyPr rtlCol="0">
            <a:noAutofit/>
          </a:bodyPr>
          <a:lstStyle/>
          <a:p>
            <a:pPr>
              <a:lnSpc>
                <a:spcPct val="107000"/>
              </a:lnSpc>
              <a:spcAft>
                <a:spcPts val="800"/>
              </a:spcAft>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Anti-Spoofing Techniques</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Liveness Detection</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Techniques that distinguish real biometric traits from fake ones, such as checking for blood flow or eye movement.</a:t>
            </a:r>
          </a:p>
          <a:p>
            <a:pPr marL="342900" lvl="0" indent="-342900">
              <a:lnSpc>
                <a:spcPct val="107000"/>
              </a:lnSpc>
              <a:spcAft>
                <a:spcPts val="800"/>
              </a:spcAft>
              <a:buSzPts val="1000"/>
              <a:buFont typeface="Symbol" panose="05050102010706020507" pitchFamily="18" charset="2"/>
              <a:buChar char=""/>
              <a:tabLst>
                <a:tab pos="457200" algn="l"/>
              </a:tabLst>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Multimodal Biometrics</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Using two or more biometric traits (e.g., fingerprint and face) increases the system’s resilience against spoofing attacks.</a:t>
            </a:r>
          </a:p>
        </p:txBody>
      </p:sp>
    </p:spTree>
    <p:extLst>
      <p:ext uri="{BB962C8B-B14F-4D97-AF65-F5344CB8AC3E}">
        <p14:creationId xmlns:p14="http://schemas.microsoft.com/office/powerpoint/2010/main" val="41823245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C83CB6-5DA7-CFA4-9770-57A5D6FA870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00600BF-FC25-F895-9833-52CCC3CC2457}"/>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b="1" dirty="0">
                <a:solidFill>
                  <a:srgbClr val="FFFF00"/>
                </a:solidFill>
              </a:rPr>
              <a:t>Explanation </a:t>
            </a:r>
            <a:endParaRPr lang="en-US" sz="3600" dirty="0">
              <a:solidFill>
                <a:srgbClr val="FFFF00"/>
              </a:solidFill>
            </a:endParaRPr>
          </a:p>
        </p:txBody>
      </p:sp>
      <p:sp>
        <p:nvSpPr>
          <p:cNvPr id="3" name="Content Placeholder 2">
            <a:extLst>
              <a:ext uri="{FF2B5EF4-FFF2-40B4-BE49-F238E27FC236}">
                <a16:creationId xmlns:a16="http://schemas.microsoft.com/office/drawing/2014/main" id="{5AED9617-FBF9-B89E-11E5-6F9F37E30A62}"/>
              </a:ext>
            </a:extLst>
          </p:cNvPr>
          <p:cNvSpPr>
            <a:spLocks noGrp="1"/>
          </p:cNvSpPr>
          <p:nvPr>
            <p:ph idx="1"/>
          </p:nvPr>
        </p:nvSpPr>
        <p:spPr>
          <a:xfrm>
            <a:off x="293914" y="1690689"/>
            <a:ext cx="11332030" cy="5167310"/>
          </a:xfrm>
        </p:spPr>
        <p:txBody>
          <a:bodyPr rtlCol="0">
            <a:noAutofit/>
          </a:bodyPr>
          <a:lstStyle/>
          <a:p>
            <a:pPr marL="0" indent="0">
              <a:lnSpc>
                <a:spcPct val="107000"/>
              </a:lnSpc>
              <a:spcAft>
                <a:spcPts val="800"/>
              </a:spcAft>
              <a:buNone/>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Secure Feature Extraction and Matching</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KE" sz="2800" b="1" kern="100" dirty="0">
                <a:effectLst/>
                <a:latin typeface="Times New Roman" panose="02020603050405020304" pitchFamily="18" charset="0"/>
                <a:ea typeface="Calibri" panose="020F0502020204030204" pitchFamily="34" charset="0"/>
                <a:cs typeface="Times New Roman" panose="02020603050405020304" pitchFamily="18" charset="0"/>
              </a:rPr>
              <a:t>Encryption</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Encrypting biometric data during transmission and storage to prevent unauthorized access.</a:t>
            </a:r>
          </a:p>
          <a:p>
            <a:pPr marL="342900" lvl="0" indent="-342900" algn="just">
              <a:lnSpc>
                <a:spcPct val="107000"/>
              </a:lnSpc>
              <a:spcAft>
                <a:spcPts val="800"/>
              </a:spcAft>
              <a:buSzPts val="1000"/>
              <a:buFont typeface="Symbol" panose="05050102010706020507" pitchFamily="18" charset="2"/>
              <a:buChar char=""/>
              <a:tabLst>
                <a:tab pos="457200" algn="l"/>
              </a:tabLst>
            </a:pPr>
            <a:r>
              <a:rPr lang="en-KE" sz="2800" b="1" kern="100" dirty="0">
                <a:effectLst/>
                <a:latin typeface="Times New Roman" panose="02020603050405020304" pitchFamily="18" charset="0"/>
                <a:ea typeface="Calibri" panose="020F0502020204030204" pitchFamily="34" charset="0"/>
                <a:cs typeface="Times New Roman" panose="02020603050405020304" pitchFamily="18" charset="0"/>
              </a:rPr>
              <a:t>Homomorphic Encryption</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Allows computations on encrypted data, so biometric matching can occur without decryption, preserving privacy.</a:t>
            </a:r>
          </a:p>
          <a:p>
            <a:pPr marL="342900" lvl="0" indent="-342900" algn="just">
              <a:lnSpc>
                <a:spcPct val="107000"/>
              </a:lnSpc>
              <a:spcAft>
                <a:spcPts val="800"/>
              </a:spcAft>
              <a:buSzPts val="1000"/>
              <a:buFont typeface="Symbol" panose="05050102010706020507" pitchFamily="18" charset="2"/>
              <a:buChar char=""/>
              <a:tabLst>
                <a:tab pos="457200" algn="l"/>
              </a:tabLst>
            </a:pPr>
            <a:r>
              <a:rPr lang="en-KE" sz="2800" b="1" kern="100" dirty="0" err="1">
                <a:effectLst/>
                <a:latin typeface="Times New Roman" panose="02020603050405020304" pitchFamily="18" charset="0"/>
                <a:ea typeface="Calibri" panose="020F0502020204030204" pitchFamily="34" charset="0"/>
                <a:cs typeface="Times New Roman" panose="02020603050405020304" pitchFamily="18" charset="0"/>
              </a:rPr>
              <a:t>Cancelable</a:t>
            </a:r>
            <a:r>
              <a:rPr lang="en-KE" sz="2800" b="1" kern="100" dirty="0">
                <a:effectLst/>
                <a:latin typeface="Times New Roman" panose="02020603050405020304" pitchFamily="18" charset="0"/>
                <a:ea typeface="Calibri" panose="020F0502020204030204" pitchFamily="34" charset="0"/>
                <a:cs typeface="Times New Roman" panose="02020603050405020304" pitchFamily="18" charset="0"/>
              </a:rPr>
              <a:t> Biometrics</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Transforming biometric data in a way that if compromised, the original trait cannot be reverse-engineered, allowing a "reset" of biometric data.</a:t>
            </a:r>
          </a:p>
        </p:txBody>
      </p:sp>
    </p:spTree>
    <p:extLst>
      <p:ext uri="{BB962C8B-B14F-4D97-AF65-F5344CB8AC3E}">
        <p14:creationId xmlns:p14="http://schemas.microsoft.com/office/powerpoint/2010/main" val="22048883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FDC05-F505-679B-2805-2DBEF6E182B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9A18AA9-30D6-236C-48F6-093BDAEA914E}"/>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b="1" dirty="0" err="1">
                <a:solidFill>
                  <a:srgbClr val="FFFF00"/>
                </a:solidFill>
              </a:rPr>
              <a:t>cont</a:t>
            </a:r>
            <a:r>
              <a:rPr lang="en-US" sz="5400" b="1" dirty="0">
                <a:solidFill>
                  <a:srgbClr val="FFFF00"/>
                </a:solidFill>
              </a:rPr>
              <a:t>…</a:t>
            </a:r>
            <a:endParaRPr lang="en-US" sz="3600" dirty="0">
              <a:solidFill>
                <a:srgbClr val="FFFF00"/>
              </a:solidFill>
            </a:endParaRPr>
          </a:p>
        </p:txBody>
      </p:sp>
      <p:sp>
        <p:nvSpPr>
          <p:cNvPr id="3" name="Content Placeholder 2">
            <a:extLst>
              <a:ext uri="{FF2B5EF4-FFF2-40B4-BE49-F238E27FC236}">
                <a16:creationId xmlns:a16="http://schemas.microsoft.com/office/drawing/2014/main" id="{10067687-B3AB-05F7-8069-198EA2F5BCD2}"/>
              </a:ext>
            </a:extLst>
          </p:cNvPr>
          <p:cNvSpPr>
            <a:spLocks noGrp="1"/>
          </p:cNvSpPr>
          <p:nvPr>
            <p:ph idx="1"/>
          </p:nvPr>
        </p:nvSpPr>
        <p:spPr>
          <a:xfrm>
            <a:off x="-1" y="1690689"/>
            <a:ext cx="12191999" cy="4961902"/>
          </a:xfrm>
        </p:spPr>
        <p:txBody>
          <a:bodyPr rtlCol="0">
            <a:normAutofit fontScale="97500"/>
          </a:bodyPr>
          <a:lstStyle/>
          <a:p>
            <a:pPr algn="just">
              <a:lnSpc>
                <a:spcPct val="107000"/>
              </a:lnSpc>
              <a:spcAft>
                <a:spcPts val="800"/>
              </a:spcAft>
            </a:pPr>
            <a:r>
              <a:rPr lang="en-KE" sz="3300" b="1" kern="100" dirty="0">
                <a:effectLst/>
                <a:latin typeface="Times New Roman" panose="02020603050405020304" pitchFamily="18" charset="0"/>
                <a:ea typeface="Calibri" panose="020F0502020204030204" pitchFamily="34" charset="0"/>
                <a:cs typeface="Times New Roman" panose="02020603050405020304" pitchFamily="18" charset="0"/>
              </a:rPr>
              <a:t>Template Security</a:t>
            </a:r>
            <a:endParaRPr lang="en-KE" sz="33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KE" sz="3300" b="1" kern="100" dirty="0">
                <a:effectLst/>
                <a:latin typeface="Times New Roman" panose="02020603050405020304" pitchFamily="18" charset="0"/>
                <a:ea typeface="Calibri" panose="020F0502020204030204" pitchFamily="34" charset="0"/>
                <a:cs typeface="Times New Roman" panose="02020603050405020304" pitchFamily="18" charset="0"/>
              </a:rPr>
              <a:t>Template Encryption</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 Storing encrypted biometric templates prevents theft and misuse.</a:t>
            </a:r>
          </a:p>
          <a:p>
            <a:pPr marL="342900" lvl="0" indent="-342900" algn="just">
              <a:lnSpc>
                <a:spcPct val="107000"/>
              </a:lnSpc>
              <a:spcAft>
                <a:spcPts val="800"/>
              </a:spcAft>
              <a:buSzPts val="1000"/>
              <a:buFont typeface="Symbol" panose="05050102010706020507" pitchFamily="18" charset="2"/>
              <a:buChar char=""/>
              <a:tabLst>
                <a:tab pos="457200" algn="l"/>
              </a:tabLst>
            </a:pPr>
            <a:r>
              <a:rPr lang="en-KE" sz="3300" b="1" kern="100" dirty="0">
                <a:effectLst/>
                <a:latin typeface="Times New Roman" panose="02020603050405020304" pitchFamily="18" charset="0"/>
                <a:ea typeface="Calibri" panose="020F0502020204030204" pitchFamily="34" charset="0"/>
                <a:cs typeface="Times New Roman" panose="02020603050405020304" pitchFamily="18" charset="0"/>
              </a:rPr>
              <a:t>Template Protection Schemes</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 Using transformations or hash functions to obscure biometric templates.</a:t>
            </a:r>
          </a:p>
          <a:p>
            <a:pPr marL="342900" lvl="0" indent="-342900" algn="just">
              <a:lnSpc>
                <a:spcPct val="107000"/>
              </a:lnSpc>
              <a:spcAft>
                <a:spcPts val="800"/>
              </a:spcAft>
              <a:buSzPts val="1000"/>
              <a:buFont typeface="Symbol" panose="05050102010706020507" pitchFamily="18" charset="2"/>
              <a:buChar char=""/>
              <a:tabLst>
                <a:tab pos="457200" algn="l"/>
              </a:tabLst>
            </a:pPr>
            <a:r>
              <a:rPr lang="en-KE" sz="3300" b="1" kern="100" dirty="0">
                <a:effectLst/>
                <a:latin typeface="Times New Roman" panose="02020603050405020304" pitchFamily="18" charset="0"/>
                <a:ea typeface="Calibri" panose="020F0502020204030204" pitchFamily="34" charset="0"/>
                <a:cs typeface="Times New Roman" panose="02020603050405020304" pitchFamily="18" charset="0"/>
              </a:rPr>
              <a:t>Biometric Hashing</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 Creating a unique, irreversible code based on the biometric data, used for comparison instead of the raw data.</a:t>
            </a:r>
          </a:p>
          <a:p>
            <a:pPr algn="just">
              <a:lnSpc>
                <a:spcPct val="150000"/>
              </a:lnSpc>
              <a:buFont typeface="Wingdings" panose="05000000000000000000" pitchFamily="2" charset="2"/>
              <a:buChar char="Ø"/>
            </a:pPr>
            <a:endParaRPr lang="en-US" sz="36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01890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0C6A28-AB67-4721-B545-39848AC6E3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805E9B4-BD44-5CFC-2D43-5A8CB9EF8657}"/>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a:t>
            </a:r>
            <a:endParaRPr lang="en-US" sz="3600" dirty="0">
              <a:solidFill>
                <a:srgbClr val="FFFF00"/>
              </a:solidFill>
            </a:endParaRPr>
          </a:p>
        </p:txBody>
      </p:sp>
      <p:sp>
        <p:nvSpPr>
          <p:cNvPr id="3" name="Content Placeholder 2">
            <a:extLst>
              <a:ext uri="{FF2B5EF4-FFF2-40B4-BE49-F238E27FC236}">
                <a16:creationId xmlns:a16="http://schemas.microsoft.com/office/drawing/2014/main" id="{142CEB8E-C5A5-0033-FF5E-524C3459B25A}"/>
              </a:ext>
            </a:extLst>
          </p:cNvPr>
          <p:cNvSpPr>
            <a:spLocks noGrp="1"/>
          </p:cNvSpPr>
          <p:nvPr>
            <p:ph idx="1"/>
          </p:nvPr>
        </p:nvSpPr>
        <p:spPr>
          <a:xfrm>
            <a:off x="281355" y="1690689"/>
            <a:ext cx="11563642" cy="4961902"/>
          </a:xfrm>
        </p:spPr>
        <p:txBody>
          <a:bodyPr rtlCol="0">
            <a:noAutofit/>
          </a:bodyPr>
          <a:lstStyle/>
          <a:p>
            <a:pPr algn="just">
              <a:lnSpc>
                <a:spcPct val="107000"/>
              </a:lnSpc>
              <a:spcAft>
                <a:spcPts val="800"/>
              </a:spcAft>
            </a:pPr>
            <a:r>
              <a:rPr lang="en-KE" sz="18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Privacy-Preserving Techniques</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Federated Learning</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Allows different entities to train models on biometric data without centralizing the data, improving privacy.</a:t>
            </a:r>
          </a:p>
          <a:p>
            <a:pPr marL="342900" lvl="0" indent="-342900" algn="just">
              <a:lnSpc>
                <a:spcPct val="107000"/>
              </a:lnSpc>
              <a:spcAft>
                <a:spcPts val="800"/>
              </a:spcAft>
              <a:buSzPts val="1000"/>
              <a:buFont typeface="Symbol" panose="05050102010706020507" pitchFamily="18" charset="2"/>
              <a:buChar char=""/>
              <a:tabLst>
                <a:tab pos="457200" algn="l"/>
              </a:tabLst>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Differential Privacy</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Adds noise to data during processing, so individual biometric data cannot be isolated.</a:t>
            </a:r>
          </a:p>
          <a:p>
            <a:pPr marL="342900" lvl="0" indent="-342900" algn="just">
              <a:lnSpc>
                <a:spcPct val="107000"/>
              </a:lnSpc>
              <a:spcAft>
                <a:spcPts val="800"/>
              </a:spcAft>
              <a:buSzPts val="1000"/>
              <a:buFont typeface="Symbol" panose="05050102010706020507" pitchFamily="18" charset="2"/>
              <a:buChar char=""/>
              <a:tabLst>
                <a:tab pos="457200" algn="l"/>
              </a:tabLst>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Data Minimization</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Collecting only essential biometric data and avoiding unnecessary storage to reduce privacy risks.</a:t>
            </a:r>
          </a:p>
        </p:txBody>
      </p:sp>
    </p:spTree>
    <p:extLst>
      <p:ext uri="{BB962C8B-B14F-4D97-AF65-F5344CB8AC3E}">
        <p14:creationId xmlns:p14="http://schemas.microsoft.com/office/powerpoint/2010/main" val="17574598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734403-D908-F13F-BC7C-26B6F1C249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0C0DA1-AE65-5744-BF1A-5F6E66C093D4}"/>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KE" sz="18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KE" sz="40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Legal and Ethical Considerations</a:t>
            </a:r>
            <a:br>
              <a:rPr lang="en-KE"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3600" dirty="0">
              <a:solidFill>
                <a:srgbClr val="FFFF00"/>
              </a:solidFill>
            </a:endParaRPr>
          </a:p>
        </p:txBody>
      </p:sp>
      <p:sp>
        <p:nvSpPr>
          <p:cNvPr id="3" name="Content Placeholder 2">
            <a:extLst>
              <a:ext uri="{FF2B5EF4-FFF2-40B4-BE49-F238E27FC236}">
                <a16:creationId xmlns:a16="http://schemas.microsoft.com/office/drawing/2014/main" id="{8E198B06-F6C7-766E-205C-28D12368804E}"/>
              </a:ext>
            </a:extLst>
          </p:cNvPr>
          <p:cNvSpPr>
            <a:spLocks noGrp="1"/>
          </p:cNvSpPr>
          <p:nvPr>
            <p:ph idx="1"/>
          </p:nvPr>
        </p:nvSpPr>
        <p:spPr>
          <a:xfrm>
            <a:off x="0" y="1690689"/>
            <a:ext cx="12191999" cy="4961902"/>
          </a:xfrm>
        </p:spPr>
        <p:txBody>
          <a:bodyPr rtlCol="0">
            <a:noAutofit/>
          </a:bodyPr>
          <a:lstStyle/>
          <a:p>
            <a:pPr marL="342900" lvl="0" indent="-342900">
              <a:lnSpc>
                <a:spcPct val="107000"/>
              </a:lnSpc>
              <a:spcAft>
                <a:spcPts val="800"/>
              </a:spcAft>
              <a:buSzPts val="1000"/>
              <a:buFont typeface="Symbol" panose="05050102010706020507" pitchFamily="18" charset="2"/>
              <a:buChar char=""/>
              <a:tabLst>
                <a:tab pos="457200" algn="l"/>
              </a:tabLst>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Regulatory Compliance</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Organizations must comply with privacy laws (e.g., GDPR in Europe, CCPA in California) when handling biometric data.</a:t>
            </a:r>
          </a:p>
          <a:p>
            <a:pPr marL="342900" lvl="0" indent="-342900">
              <a:lnSpc>
                <a:spcPct val="107000"/>
              </a:lnSpc>
              <a:spcAft>
                <a:spcPts val="800"/>
              </a:spcAft>
              <a:buSzPts val="1000"/>
              <a:buFont typeface="Symbol" panose="05050102010706020507" pitchFamily="18" charset="2"/>
              <a:buChar char=""/>
              <a:tabLst>
                <a:tab pos="457200" algn="l"/>
              </a:tabLst>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Informed Consent</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Users should be fully informed about what biometric data is collected and how it will be used.</a:t>
            </a:r>
          </a:p>
          <a:p>
            <a:pPr marL="342900" lvl="0" indent="-342900">
              <a:lnSpc>
                <a:spcPct val="107000"/>
              </a:lnSpc>
              <a:spcAft>
                <a:spcPts val="800"/>
              </a:spcAft>
              <a:buSzPts val="1000"/>
              <a:buFont typeface="Symbol" panose="05050102010706020507" pitchFamily="18" charset="2"/>
              <a:buChar char=""/>
              <a:tabLst>
                <a:tab pos="457200" algn="l"/>
              </a:tabLst>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Data Retention Policies</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Organizations should establish clear policies on how long biometric data will be retained and ensure secure deletion when no longer needed.</a:t>
            </a:r>
          </a:p>
        </p:txBody>
      </p:sp>
    </p:spTree>
    <p:extLst>
      <p:ext uri="{BB962C8B-B14F-4D97-AF65-F5344CB8AC3E}">
        <p14:creationId xmlns:p14="http://schemas.microsoft.com/office/powerpoint/2010/main" val="6613085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2527F4-B3C7-B409-8E09-9B1504BE54A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8A03041-6FCC-9D9C-A257-B7E14BF6A9D8}"/>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KE" sz="3600" b="1" kern="100"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Case Studies and Real-World Applications</a:t>
            </a:r>
            <a:endParaRPr lang="en-US" sz="3600"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E2CA768A-96D6-17EA-6813-2A22764AD3D0}"/>
              </a:ext>
            </a:extLst>
          </p:cNvPr>
          <p:cNvSpPr>
            <a:spLocks noGrp="1"/>
          </p:cNvSpPr>
          <p:nvPr>
            <p:ph idx="1"/>
          </p:nvPr>
        </p:nvSpPr>
        <p:spPr>
          <a:xfrm>
            <a:off x="152400" y="1504950"/>
            <a:ext cx="12039599" cy="5505450"/>
          </a:xfrm>
        </p:spPr>
        <p:txBody>
          <a:bodyPr rtlCol="0">
            <a:noAutofit/>
          </a:bodyPr>
          <a:lstStyle/>
          <a:p>
            <a:pPr>
              <a:lnSpc>
                <a:spcPct val="100000"/>
              </a:lnSpc>
              <a:spcAft>
                <a:spcPts val="800"/>
              </a:spcAft>
            </a:pPr>
            <a:r>
              <a:rPr lang="en-KE" sz="1800"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Mobile Devices</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0000"/>
              </a:lnSpc>
              <a:spcAft>
                <a:spcPts val="800"/>
              </a:spcAft>
              <a:buSzPts val="1000"/>
              <a:buFont typeface="Symbol" panose="05050102010706020507" pitchFamily="18" charset="2"/>
              <a:buChar char=""/>
              <a:tabLst>
                <a:tab pos="457200" algn="l"/>
              </a:tabLst>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Many smartphones use fingerprint or facial recognition for unlocking, balancing convenience with security.</a:t>
            </a:r>
          </a:p>
          <a:p>
            <a:pPr marL="342900" lvl="0" indent="-342900">
              <a:lnSpc>
                <a:spcPct val="100000"/>
              </a:lnSpc>
              <a:spcAft>
                <a:spcPts val="800"/>
              </a:spcAft>
              <a:buSzPts val="1000"/>
              <a:buFont typeface="Symbol" panose="05050102010706020507" pitchFamily="18" charset="2"/>
              <a:buChar char=""/>
              <a:tabLst>
                <a:tab pos="457200" algn="l"/>
              </a:tabLst>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Common security measures include encryption and liveness detection, though spoofing remains a potential threat.</a:t>
            </a:r>
          </a:p>
          <a:p>
            <a:pPr>
              <a:lnSpc>
                <a:spcPct val="100000"/>
              </a:lnSpc>
              <a:spcAft>
                <a:spcPts val="800"/>
              </a:spcAft>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Financial Transactions</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0000"/>
              </a:lnSpc>
              <a:spcAft>
                <a:spcPts val="800"/>
              </a:spcAft>
              <a:buSzPts val="1000"/>
              <a:buFont typeface="Symbol" panose="05050102010706020507" pitchFamily="18" charset="2"/>
              <a:buChar char=""/>
              <a:tabLst>
                <a:tab pos="457200" algn="l"/>
              </a:tabLst>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Biometric verification is increasingly used in banking, such as voice recognition for telephone banking or fingerprint authentication for mobile payments.</a:t>
            </a:r>
          </a:p>
        </p:txBody>
      </p:sp>
    </p:spTree>
    <p:extLst>
      <p:ext uri="{BB962C8B-B14F-4D97-AF65-F5344CB8AC3E}">
        <p14:creationId xmlns:p14="http://schemas.microsoft.com/office/powerpoint/2010/main" val="18635955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FE8862-1CD7-25DE-8D99-B7C6662B0F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90E4BE-43E8-C966-60E5-4BE0713E6BF1}"/>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a:t>
            </a:r>
            <a:endParaRPr lang="en-US" sz="3600"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685574C-44F7-34A1-067F-C6747749A51B}"/>
              </a:ext>
            </a:extLst>
          </p:cNvPr>
          <p:cNvSpPr>
            <a:spLocks noGrp="1"/>
          </p:cNvSpPr>
          <p:nvPr>
            <p:ph idx="1"/>
          </p:nvPr>
        </p:nvSpPr>
        <p:spPr>
          <a:xfrm>
            <a:off x="281355" y="1690689"/>
            <a:ext cx="11563642" cy="4961902"/>
          </a:xfrm>
        </p:spPr>
        <p:txBody>
          <a:bodyPr rtlCol="0">
            <a:noAutofit/>
          </a:bodyPr>
          <a:lstStyle/>
          <a:p>
            <a:pPr algn="just">
              <a:lnSpc>
                <a:spcPct val="150000"/>
              </a:lnSpc>
              <a:spcAft>
                <a:spcPts val="800"/>
              </a:spcAft>
            </a:pPr>
            <a:r>
              <a:rPr lang="en-KE" sz="18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Border Control and Security</a:t>
            </a:r>
            <a:endParaRPr lang="en-KE" sz="3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Airports and borders use facial recognition and fingerprinting for identity verification.</a:t>
            </a:r>
          </a:p>
          <a:p>
            <a:pPr marL="342900" lvl="0" indent="-342900" algn="just">
              <a:lnSpc>
                <a:spcPct val="150000"/>
              </a:lnSpc>
              <a:spcAft>
                <a:spcPts val="800"/>
              </a:spcAft>
              <a:buSzPts val="1000"/>
              <a:buFont typeface="Symbol" panose="05050102010706020507" pitchFamily="18" charset="2"/>
              <a:buChar char=""/>
              <a:tabLst>
                <a:tab pos="457200" algn="l"/>
              </a:tabLs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High emphasis on accuracy and data protection due to privacy concerns and the sensitivity of national security.</a:t>
            </a:r>
          </a:p>
        </p:txBody>
      </p:sp>
    </p:spTree>
    <p:extLst>
      <p:ext uri="{BB962C8B-B14F-4D97-AF65-F5344CB8AC3E}">
        <p14:creationId xmlns:p14="http://schemas.microsoft.com/office/powerpoint/2010/main" val="39288343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AAEF1F-CBA2-2AC1-1378-65BED5AB94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95322B-2C90-E320-A69F-D54B9A1A747B}"/>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KE" sz="3200" b="1" kern="100"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 Future Trends in Biometric Security</a:t>
            </a:r>
            <a:br>
              <a:rPr lang="en-KE" sz="3200" kern="100"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br>
            <a:endParaRPr lang="en-US" sz="3200"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DB7DC8B-31AA-795D-0B3E-C2B2E04F9631}"/>
              </a:ext>
            </a:extLst>
          </p:cNvPr>
          <p:cNvSpPr>
            <a:spLocks noGrp="1"/>
          </p:cNvSpPr>
          <p:nvPr>
            <p:ph idx="1"/>
          </p:nvPr>
        </p:nvSpPr>
        <p:spPr>
          <a:xfrm>
            <a:off x="154745" y="1690689"/>
            <a:ext cx="11915335" cy="4961902"/>
          </a:xfrm>
        </p:spPr>
        <p:txBody>
          <a:bodyPr rtlCol="0">
            <a:noAutofit/>
          </a:bodyPr>
          <a:lstStyle/>
          <a:p>
            <a:pPr marL="342900" lvl="0" indent="-342900" algn="just">
              <a:lnSpc>
                <a:spcPct val="150000"/>
              </a:lnSpc>
              <a:spcAft>
                <a:spcPts val="800"/>
              </a:spcAft>
              <a:buSzPts val="1000"/>
              <a:buFont typeface="Symbol" panose="05050102010706020507" pitchFamily="18" charset="2"/>
              <a:buChar char=""/>
              <a:tabLst>
                <a:tab pos="457200" algn="l"/>
              </a:tabLst>
            </a:pPr>
            <a:r>
              <a:rPr lang="en-KE" sz="28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Advances in AI for Security: </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AI can improve liveness detection and fraud detection by identifying anomalies in biometric patterns.</a:t>
            </a:r>
          </a:p>
          <a:p>
            <a:pPr marL="342900" lvl="0" indent="-342900" algn="just">
              <a:lnSpc>
                <a:spcPct val="150000"/>
              </a:lnSpc>
              <a:spcAft>
                <a:spcPts val="800"/>
              </a:spcAft>
              <a:buSzPts val="1000"/>
              <a:buFont typeface="Symbol" panose="05050102010706020507" pitchFamily="18" charset="2"/>
              <a:buChar char=""/>
              <a:tabLst>
                <a:tab pos="457200" algn="l"/>
              </a:tabLst>
            </a:pPr>
            <a:r>
              <a:rPr lang="en-KE" sz="28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Blockchain for Decentralized Biometric Storage</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Blockchain technology can help in decentralized storage of biometric data, reducing risks of central data breaches.</a:t>
            </a:r>
          </a:p>
          <a:p>
            <a:pPr marL="342900" lvl="0" indent="-342900" algn="just">
              <a:lnSpc>
                <a:spcPct val="150000"/>
              </a:lnSpc>
              <a:spcAft>
                <a:spcPts val="800"/>
              </a:spcAft>
              <a:buSzPts val="1000"/>
              <a:buFont typeface="Symbol" panose="05050102010706020507" pitchFamily="18" charset="2"/>
              <a:buChar char=""/>
              <a:tabLst>
                <a:tab pos="457200" algn="l"/>
              </a:tabLst>
            </a:pPr>
            <a:r>
              <a:rPr lang="en-KE" sz="28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Increased Privacy Measures: </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Expect a stronger focus on privacy-preserving technologies such as federated learning and homomorphic encryption.</a:t>
            </a:r>
          </a:p>
        </p:txBody>
      </p:sp>
    </p:spTree>
    <p:extLst>
      <p:ext uri="{BB962C8B-B14F-4D97-AF65-F5344CB8AC3E}">
        <p14:creationId xmlns:p14="http://schemas.microsoft.com/office/powerpoint/2010/main" val="25882002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FE468C-E339-68B6-6D96-1D624E4606C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B19E184-3B1A-9E0C-D95A-E51AED2F9E02}"/>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4000" dirty="0">
                <a:solidFill>
                  <a:srgbClr val="FFFF00"/>
                </a:solidFill>
              </a:rPr>
              <a:t>summary </a:t>
            </a:r>
            <a:endParaRPr lang="en-US" sz="4000"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C2C8C3F4-7548-8720-21FF-20F9E7E74406}"/>
              </a:ext>
            </a:extLst>
          </p:cNvPr>
          <p:cNvSpPr>
            <a:spLocks noGrp="1"/>
          </p:cNvSpPr>
          <p:nvPr>
            <p:ph idx="1"/>
          </p:nvPr>
        </p:nvSpPr>
        <p:spPr>
          <a:xfrm>
            <a:off x="342900" y="1690689"/>
            <a:ext cx="11410950" cy="4961902"/>
          </a:xfrm>
        </p:spPr>
        <p:txBody>
          <a:bodyPr rtlCol="0">
            <a:noAutofit/>
          </a:bodyPr>
          <a:lstStyle/>
          <a:p>
            <a:pPr algn="just">
              <a:lnSpc>
                <a:spcPct val="107000"/>
              </a:lnSpc>
              <a:spcAft>
                <a:spcPts val="800"/>
              </a:spcAft>
              <a:tabLst>
                <a:tab pos="1238250" algn="l"/>
              </a:tabLs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Biometric systems offer a unique blend of convenience and security, but they also present specific risks that require careful mitigation. </a:t>
            </a:r>
            <a:endParaRPr lang="en-US" sz="3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tabLst>
                <a:tab pos="1238250" algn="l"/>
              </a:tabLs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Secure design, privacy-preserving technologies, and compliance with regulations are critical to maximizing the benefits and minimizing the drawbacks of biometric systems.</a:t>
            </a:r>
          </a:p>
          <a:p>
            <a:pPr algn="just">
              <a:lnSpc>
                <a:spcPct val="107000"/>
              </a:lnSpc>
              <a:spcAft>
                <a:spcPts val="800"/>
              </a:spcAft>
              <a:tabLst>
                <a:tab pos="1238250" algn="l"/>
              </a:tabLs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a:t>
            </a:r>
          </a:p>
          <a:p>
            <a:pPr marL="0" lvl="0" indent="0" algn="just">
              <a:buNone/>
            </a:pPr>
            <a:endParaRPr lang="en-US"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94331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BF3EF4-DA14-DF0B-886E-BFF4D78943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BD54490-CB2B-F281-C12B-69493DF44528}"/>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References  </a:t>
            </a:r>
            <a:endParaRPr lang="en-US" sz="3600" dirty="0">
              <a:solidFill>
                <a:srgbClr val="FFFF00"/>
              </a:solidFill>
            </a:endParaRPr>
          </a:p>
        </p:txBody>
      </p:sp>
      <p:sp>
        <p:nvSpPr>
          <p:cNvPr id="3" name="Content Placeholder 2">
            <a:extLst>
              <a:ext uri="{FF2B5EF4-FFF2-40B4-BE49-F238E27FC236}">
                <a16:creationId xmlns:a16="http://schemas.microsoft.com/office/drawing/2014/main" id="{E11430F9-F673-FFE5-87E9-F5BB914F2458}"/>
              </a:ext>
            </a:extLst>
          </p:cNvPr>
          <p:cNvSpPr>
            <a:spLocks noGrp="1"/>
          </p:cNvSpPr>
          <p:nvPr>
            <p:ph idx="1"/>
          </p:nvPr>
        </p:nvSpPr>
        <p:spPr>
          <a:xfrm>
            <a:off x="562708" y="1690688"/>
            <a:ext cx="11324492" cy="5014911"/>
          </a:xfrm>
        </p:spPr>
        <p:txBody>
          <a:bodyPr rtlCol="0">
            <a:normAutofit fontScale="97500" lnSpcReduction="10000"/>
          </a:bodyPr>
          <a:lstStyle/>
          <a:p>
            <a:pPr>
              <a:lnSpc>
                <a:spcPct val="107000"/>
              </a:lnSpc>
              <a:spcAft>
                <a:spcPts val="800"/>
              </a:spcAft>
              <a:buFont typeface="Arial" panose="020B0604020202020204" pitchFamily="34" charset="0"/>
              <a:buChar char="•"/>
              <a:tabLst>
                <a:tab pos="1238250" algn="l"/>
              </a:tabLst>
            </a:pP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Marcel, S., Nixon, M. S., </a:t>
            </a:r>
            <a:r>
              <a:rPr lang="en-KE" sz="2900" kern="100" dirty="0" err="1">
                <a:effectLst/>
                <a:latin typeface="Times New Roman" panose="02020603050405020304" pitchFamily="18" charset="0"/>
                <a:ea typeface="Calibri" panose="020F0502020204030204" pitchFamily="34" charset="0"/>
                <a:cs typeface="Times New Roman" panose="02020603050405020304" pitchFamily="18" charset="0"/>
              </a:rPr>
              <a:t>Fierrez</a:t>
            </a: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 J., &amp; Evans, N. (Eds.). (2014). Handbook of biometric anti-spoofing: Trusted biometrics under spoofing attacks. Springer.</a:t>
            </a:r>
          </a:p>
          <a:p>
            <a:pPr>
              <a:lnSpc>
                <a:spcPct val="107000"/>
              </a:lnSpc>
              <a:spcAft>
                <a:spcPts val="800"/>
              </a:spcAft>
              <a:buFont typeface="Arial" panose="020B0604020202020204" pitchFamily="34" charset="0"/>
              <a:buChar char="•"/>
              <a:tabLst>
                <a:tab pos="1238250" algn="l"/>
              </a:tabLst>
            </a:pPr>
            <a:r>
              <a:rPr lang="en-KE" sz="2900" kern="100" dirty="0" err="1">
                <a:effectLst/>
                <a:latin typeface="Times New Roman" panose="02020603050405020304" pitchFamily="18" charset="0"/>
                <a:ea typeface="Calibri" panose="020F0502020204030204" pitchFamily="34" charset="0"/>
                <a:cs typeface="Times New Roman" panose="02020603050405020304" pitchFamily="18" charset="0"/>
              </a:rPr>
              <a:t>Boulgouris</a:t>
            </a: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 N. V., </a:t>
            </a:r>
            <a:r>
              <a:rPr lang="en-KE" sz="2900" kern="100" dirty="0" err="1">
                <a:effectLst/>
                <a:latin typeface="Times New Roman" panose="02020603050405020304" pitchFamily="18" charset="0"/>
                <a:ea typeface="Calibri" panose="020F0502020204030204" pitchFamily="34" charset="0"/>
                <a:cs typeface="Times New Roman" panose="02020603050405020304" pitchFamily="18" charset="0"/>
              </a:rPr>
              <a:t>Plataniotis</a:t>
            </a: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 K. N., &amp; Micheli-</a:t>
            </a:r>
            <a:r>
              <a:rPr lang="en-KE" sz="2900" kern="100" dirty="0" err="1">
                <a:effectLst/>
                <a:latin typeface="Times New Roman" panose="02020603050405020304" pitchFamily="18" charset="0"/>
                <a:ea typeface="Calibri" panose="020F0502020204030204" pitchFamily="34" charset="0"/>
                <a:cs typeface="Times New Roman" panose="02020603050405020304" pitchFamily="18" charset="0"/>
              </a:rPr>
              <a:t>Tzanakou</a:t>
            </a: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 E. (Eds.). (2009). Biometrics: Theory, methods, and applications. Wiley-IEEE Press.</a:t>
            </a:r>
          </a:p>
          <a:p>
            <a:pPr>
              <a:lnSpc>
                <a:spcPct val="107000"/>
              </a:lnSpc>
              <a:spcAft>
                <a:spcPts val="800"/>
              </a:spcAft>
              <a:buFont typeface="Arial" panose="020B0604020202020204" pitchFamily="34" charset="0"/>
              <a:buChar char="•"/>
              <a:tabLst>
                <a:tab pos="1238250" algn="l"/>
              </a:tabLst>
            </a:pP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Li, S. Z., &amp; Jain, A. K. (Eds.). (2011). Handbook of face recognition (2nd ed.). Springer.</a:t>
            </a:r>
          </a:p>
          <a:p>
            <a:pPr>
              <a:lnSpc>
                <a:spcPct val="107000"/>
              </a:lnSpc>
              <a:spcAft>
                <a:spcPts val="800"/>
              </a:spcAft>
              <a:buFont typeface="Arial" panose="020B0604020202020204" pitchFamily="34" charset="0"/>
              <a:buChar char="•"/>
              <a:tabLst>
                <a:tab pos="1238250" algn="l"/>
              </a:tabLst>
            </a:pPr>
            <a:r>
              <a:rPr lang="en-KE" sz="2900" kern="100" dirty="0" err="1">
                <a:effectLst/>
                <a:latin typeface="Times New Roman" panose="02020603050405020304" pitchFamily="18" charset="0"/>
                <a:ea typeface="Calibri" panose="020F0502020204030204" pitchFamily="34" charset="0"/>
                <a:cs typeface="Times New Roman" panose="02020603050405020304" pitchFamily="18" charset="0"/>
              </a:rPr>
              <a:t>Maltoni</a:t>
            </a: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 D., Maio, D., Jain, A. K., &amp; Prabhakar, S. (2009). Handbook of fingerprint recognition (2nd ed.). Springer.</a:t>
            </a:r>
          </a:p>
          <a:p>
            <a:pPr>
              <a:lnSpc>
                <a:spcPct val="107000"/>
              </a:lnSpc>
              <a:spcAft>
                <a:spcPts val="800"/>
              </a:spcAft>
            </a:pP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0388409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3136</TotalTime>
  <Words>2307</Words>
  <Application>Microsoft Office PowerPoint</Application>
  <PresentationFormat>Widescreen</PresentationFormat>
  <Paragraphs>152</Paragraphs>
  <Slides>37</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37</vt:i4>
      </vt:variant>
    </vt:vector>
  </HeadingPairs>
  <TitlesOfParts>
    <vt:vector size="47" baseType="lpstr">
      <vt:lpstr>宋体</vt:lpstr>
      <vt:lpstr>Arial</vt:lpstr>
      <vt:lpstr>Calibri</vt:lpstr>
      <vt:lpstr>Symbol</vt:lpstr>
      <vt:lpstr>Times New Roman</vt:lpstr>
      <vt:lpstr>Tw Cen MT</vt:lpstr>
      <vt:lpstr>Tw Cen MT Condensed</vt:lpstr>
      <vt:lpstr>Wingdings</vt:lpstr>
      <vt:lpstr>Wingdings 3</vt:lpstr>
      <vt:lpstr>Integral</vt:lpstr>
      <vt:lpstr>PowerPoint Presentation</vt:lpstr>
      <vt:lpstr>       Areas of focus </vt:lpstr>
      <vt:lpstr>    Biometric system security</vt:lpstr>
      <vt:lpstr>    cont… </vt:lpstr>
      <vt:lpstr>   cont…</vt:lpstr>
      <vt:lpstr>  Threats to Biometric System Security</vt:lpstr>
      <vt:lpstr> Sensor-Level Threats </vt:lpstr>
      <vt:lpstr>  cont... </vt:lpstr>
      <vt:lpstr>  cont….. </vt:lpstr>
      <vt:lpstr>  Feature Extraction-Level Threats </vt:lpstr>
      <vt:lpstr> cont… </vt:lpstr>
      <vt:lpstr>  cont… </vt:lpstr>
      <vt:lpstr>  cont… </vt:lpstr>
      <vt:lpstr>  cont… </vt:lpstr>
      <vt:lpstr>  Matcher and Decision Module Threats  </vt:lpstr>
      <vt:lpstr>   cont… </vt:lpstr>
      <vt:lpstr>   cont… </vt:lpstr>
      <vt:lpstr>   cont… </vt:lpstr>
      <vt:lpstr>    Database-level threats </vt:lpstr>
      <vt:lpstr>    Database-level threats </vt:lpstr>
      <vt:lpstr>   cont… </vt:lpstr>
      <vt:lpstr>   cont… </vt:lpstr>
      <vt:lpstr>   cont… </vt:lpstr>
      <vt:lpstr>   cont… </vt:lpstr>
      <vt:lpstr>  cont…  </vt:lpstr>
      <vt:lpstr>Privacy Risks in Biometric Systems</vt:lpstr>
      <vt:lpstr>   Biometric Security Measures and Countermeasures</vt:lpstr>
      <vt:lpstr>  Explanation </vt:lpstr>
      <vt:lpstr>  Explanation </vt:lpstr>
      <vt:lpstr>  cont…</vt:lpstr>
      <vt:lpstr>  cont…</vt:lpstr>
      <vt:lpstr>   Legal and Ethical Considerations </vt:lpstr>
      <vt:lpstr> Case Studies and Real-World Applications</vt:lpstr>
      <vt:lpstr> cont…</vt:lpstr>
      <vt:lpstr>   Future Trends in Biometric Security </vt:lpstr>
      <vt:lpstr>  summary </vt:lpstr>
      <vt:lpstr>  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Bms-409 lesson 4 face recognition</dc:title>
  <dc:creator>Anthony Wambua</dc:creator>
  <cp:lastModifiedBy>Joshua</cp:lastModifiedBy>
  <cp:revision>40</cp:revision>
  <dcterms:created xsi:type="dcterms:W3CDTF">2020-09-27T20:05:39Z</dcterms:created>
  <dcterms:modified xsi:type="dcterms:W3CDTF">2024-11-12T21:53:12Z</dcterms:modified>
</cp:coreProperties>
</file>