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83" r:id="rId2"/>
    <p:sldId id="316" r:id="rId3"/>
    <p:sldId id="358" r:id="rId4"/>
    <p:sldId id="421" r:id="rId5"/>
    <p:sldId id="372" r:id="rId6"/>
    <p:sldId id="422" r:id="rId7"/>
    <p:sldId id="423" r:id="rId8"/>
    <p:sldId id="424" r:id="rId9"/>
    <p:sldId id="342" r:id="rId10"/>
    <p:sldId id="376" r:id="rId11"/>
    <p:sldId id="377" r:id="rId12"/>
    <p:sldId id="403" r:id="rId13"/>
    <p:sldId id="404" r:id="rId14"/>
    <p:sldId id="419" r:id="rId15"/>
    <p:sldId id="402" r:id="rId16"/>
    <p:sldId id="413" r:id="rId17"/>
    <p:sldId id="405" r:id="rId18"/>
    <p:sldId id="407" r:id="rId19"/>
    <p:sldId id="420" r:id="rId20"/>
    <p:sldId id="414" r:id="rId21"/>
    <p:sldId id="408" r:id="rId22"/>
    <p:sldId id="409" r:id="rId23"/>
    <p:sldId id="410" r:id="rId24"/>
    <p:sldId id="411" r:id="rId25"/>
    <p:sldId id="406" r:id="rId26"/>
    <p:sldId id="415" r:id="rId27"/>
    <p:sldId id="389" r:id="rId28"/>
    <p:sldId id="416" r:id="rId29"/>
    <p:sldId id="379" r:id="rId30"/>
    <p:sldId id="417" r:id="rId31"/>
    <p:sldId id="396" r:id="rId32"/>
    <p:sldId id="356"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11/12/2024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11/12/2024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11/12/2024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11/12/2024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11/12/2024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11/12/2024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11/12/2024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11/12/2024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11/12/2024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11/12/2024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11/12/2024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11/12/2024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11/12/2024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normAutofit/>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12</a:t>
            </a:r>
          </a:p>
          <a:p>
            <a:pPr marL="0" indent="0" algn="ctr">
              <a:buNone/>
            </a:pPr>
            <a:r>
              <a:rPr lang="en-US" sz="3600" b="1" dirty="0">
                <a:latin typeface="Times New Roman" panose="02020603050405020304" pitchFamily="18" charset="0"/>
                <a:ea typeface="宋体" panose="02010600030101010101" pitchFamily="2" charset="-122"/>
                <a:cs typeface="Times New Roman" panose="02020603050405020304" pitchFamily="18" charset="0"/>
              </a:rPr>
              <a:t>Algorithms in biometrics </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685800" y="1690689"/>
            <a:ext cx="10477500" cy="4961902"/>
          </a:xfrm>
        </p:spPr>
        <p:txBody>
          <a:bodyPr rtlCol="0">
            <a:normAutofit fontScale="975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lvl="8">
              <a:lnSpc>
                <a:spcPct val="100000"/>
              </a:lnSpc>
              <a:spcAft>
                <a:spcPts val="8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Algorithms in biometrics </a:t>
            </a:r>
          </a:p>
          <a:p>
            <a:pPr lvl="8">
              <a:lnSpc>
                <a:spcPct val="100000"/>
              </a:lnSpc>
              <a:spcAft>
                <a:spcPts val="8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Stages in a biometric system</a:t>
            </a:r>
          </a:p>
          <a:p>
            <a:pPr lvl="8">
              <a:lnSpc>
                <a:spcPct val="100000"/>
              </a:lnSpc>
              <a:spcAft>
                <a:spcPts val="8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Feature extraction algorithms</a:t>
            </a:r>
          </a:p>
          <a:p>
            <a:pPr lvl="8">
              <a:lnSpc>
                <a:spcPct val="100000"/>
              </a:lnSpc>
              <a:spcAft>
                <a:spcPts val="800"/>
              </a:spcAft>
              <a:buFont typeface="Arial" panose="020B0604020202020204" pitchFamily="34" charset="0"/>
              <a:buChar char="•"/>
            </a:pPr>
            <a:r>
              <a:rPr lang="en-US" sz="3200" dirty="0">
                <a:latin typeface="Times New Roman" panose="02020603050405020304" pitchFamily="18" charset="0"/>
                <a:ea typeface="Calibri" panose="020F0502020204030204" pitchFamily="34" charset="0"/>
                <a:cs typeface="Times New Roman" panose="02020603050405020304" pitchFamily="18" charset="0"/>
              </a:rPr>
              <a:t>P</a:t>
            </a:r>
            <a:r>
              <a:rPr lang="en-KE" sz="3200" dirty="0" err="1">
                <a:effectLst/>
                <a:latin typeface="Times New Roman" panose="02020603050405020304" pitchFamily="18" charset="0"/>
                <a:ea typeface="Calibri" panose="020F0502020204030204" pitchFamily="34" charset="0"/>
                <a:cs typeface="Times New Roman" panose="02020603050405020304" pitchFamily="18" charset="0"/>
              </a:rPr>
              <a:t>attern</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matching algorithms</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lvl="8">
              <a:lnSpc>
                <a:spcPct val="100000"/>
              </a:lnSpc>
              <a:spcAft>
                <a:spcPts val="800"/>
              </a:spcAft>
              <a:buFont typeface="Arial" panose="020B0604020202020204" pitchFamily="34" charset="0"/>
              <a:buChar char="•"/>
            </a:pPr>
            <a:r>
              <a:rPr lang="en-US" sz="3200" kern="100" dirty="0">
                <a:latin typeface="Times New Roman" panose="02020603050405020304" pitchFamily="18" charset="0"/>
                <a:ea typeface="Calibri" panose="020F0502020204030204" pitchFamily="34" charset="0"/>
                <a:cs typeface="Times New Roman" panose="02020603050405020304" pitchFamily="18" charset="0"/>
              </a:rPr>
              <a:t>M</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achine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learning and deep learning models</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lvl="8">
              <a:lnSpc>
                <a:spcPct val="100000"/>
              </a:lnSpc>
              <a:spcAft>
                <a:spcPts val="800"/>
              </a:spcAft>
              <a:buFont typeface="Arial" panose="020B0604020202020204" pitchFamily="34" charset="0"/>
              <a:buChar char="•"/>
            </a:pPr>
            <a:r>
              <a:rPr lang="en-US" sz="3200" dirty="0">
                <a:latin typeface="Times New Roman" panose="02020603050405020304" pitchFamily="18" charset="0"/>
                <a:ea typeface="Calibri" panose="020F0502020204030204" pitchFamily="34" charset="0"/>
                <a:cs typeface="Times New Roman" panose="02020603050405020304" pitchFamily="18" charset="0"/>
              </a:rPr>
              <a:t>D</a:t>
            </a:r>
            <a:r>
              <a:rPr lang="en-KE" sz="3200" dirty="0" err="1">
                <a:effectLst/>
                <a:latin typeface="Times New Roman" panose="02020603050405020304" pitchFamily="18" charset="0"/>
                <a:ea typeface="Calibri" panose="020F0502020204030204" pitchFamily="34" charset="0"/>
                <a:cs typeface="Times New Roman" panose="02020603050405020304" pitchFamily="18" charset="0"/>
              </a:rPr>
              <a:t>ecision</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-making algorithms</a:t>
            </a:r>
            <a:endParaRPr lang="en-US" sz="4800" dirty="0">
              <a:effectLst/>
              <a:latin typeface="Times New Roman" panose="02020603050405020304" pitchFamily="18" charset="0"/>
              <a:ea typeface="Calibri" panose="020F0502020204030204" pitchFamily="34" charset="0"/>
              <a:cs typeface="Times New Roman" panose="02020603050405020304" pitchFamily="18" charset="0"/>
            </a:endParaRPr>
          </a:p>
          <a:p>
            <a:pPr lvl="8">
              <a:lnSpc>
                <a:spcPct val="100000"/>
              </a:lnSpc>
              <a:spcAft>
                <a:spcPts val="800"/>
              </a:spcAft>
              <a:buFont typeface="Arial" panose="020B0604020202020204" pitchFamily="34" charset="0"/>
              <a:buChar char="•"/>
            </a:pPr>
            <a:r>
              <a:rPr lang="en-US" sz="3200" dirty="0">
                <a:latin typeface="Times New Roman" panose="02020603050405020304" pitchFamily="18" charset="0"/>
                <a:ea typeface="Calibri" panose="020F0502020204030204" pitchFamily="34" charset="0"/>
                <a:cs typeface="Times New Roman" panose="02020603050405020304" pitchFamily="18" charset="0"/>
              </a:rPr>
              <a:t>E</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merging trends in biometric algorithms</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3EDA6-3FDD-C920-7B2A-9F1FA5565B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2A1FD7-725B-37A6-9A63-7DD67EA814E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sz="5400" b="1" dirty="0">
                <a:solidFill>
                  <a:srgbClr val="FFFF00"/>
                </a:solidFill>
              </a:rPr>
              <a:t>Algorithms in biometrics </a:t>
            </a:r>
            <a:endParaRPr lang="en-US" sz="5400" dirty="0">
              <a:solidFill>
                <a:srgbClr val="FFFF00"/>
              </a:solidFill>
            </a:endParaRPr>
          </a:p>
        </p:txBody>
      </p:sp>
      <p:sp>
        <p:nvSpPr>
          <p:cNvPr id="3" name="Content Placeholder 2">
            <a:extLst>
              <a:ext uri="{FF2B5EF4-FFF2-40B4-BE49-F238E27FC236}">
                <a16:creationId xmlns:a16="http://schemas.microsoft.com/office/drawing/2014/main" id="{A8DF15F7-9E06-FB4C-E8A3-133C1E08B8EC}"/>
              </a:ext>
            </a:extLst>
          </p:cNvPr>
          <p:cNvSpPr>
            <a:spLocks noGrp="1"/>
          </p:cNvSpPr>
          <p:nvPr>
            <p:ph idx="1"/>
          </p:nvPr>
        </p:nvSpPr>
        <p:spPr>
          <a:xfrm>
            <a:off x="182880" y="1690689"/>
            <a:ext cx="11451102" cy="5167310"/>
          </a:xfrm>
        </p:spPr>
        <p:txBody>
          <a:bodyPr rtlCol="0">
            <a:noAutofit/>
          </a:bodyPr>
          <a:lstStyle/>
          <a:p>
            <a:pPr algn="just">
              <a:lnSpc>
                <a:spcPct val="150000"/>
              </a:lnSpc>
            </a:pPr>
            <a:r>
              <a:rPr lang="en-US" sz="3600" dirty="0">
                <a:latin typeface="Times New Roman" panose="02020603050405020304" pitchFamily="18" charset="0"/>
                <a:cs typeface="Times New Roman" panose="02020603050405020304" pitchFamily="18" charset="0"/>
              </a:rPr>
              <a:t>Biometric algorithms are specialized computational processes used for identifying or verifying individuals based on their biological or behavioral traits. These algorithms ensure that biometric systems are secure, efficient, and accurate.</a:t>
            </a:r>
          </a:p>
        </p:txBody>
      </p:sp>
    </p:spTree>
    <p:extLst>
      <p:ext uri="{BB962C8B-B14F-4D97-AF65-F5344CB8AC3E}">
        <p14:creationId xmlns:p14="http://schemas.microsoft.com/office/powerpoint/2010/main" val="3671766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F288D-60D0-FCCB-2008-16C774FA37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B6B161-EAD0-D970-68A1-4524CF1CD95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800" dirty="0">
                <a:solidFill>
                  <a:srgbClr val="FFFF00"/>
                </a:solidFill>
              </a:rPr>
              <a:t>	</a:t>
            </a:r>
            <a:r>
              <a:rPr lang="en-US" sz="4400" dirty="0">
                <a:solidFill>
                  <a:srgbClr val="FFFF00"/>
                </a:solidFill>
                <a:latin typeface="Times New Roman" panose="02020603050405020304" pitchFamily="18" charset="0"/>
                <a:cs typeface="Times New Roman" panose="02020603050405020304" pitchFamily="18" charset="0"/>
              </a:rPr>
              <a:t>Stages in a Biometric System </a:t>
            </a:r>
            <a:r>
              <a:rPr lang="en-US" sz="2000" dirty="0">
                <a:latin typeface="Times New Roman" panose="02020603050405020304" pitchFamily="18" charset="0"/>
                <a:cs typeface="Times New Roman" panose="02020603050405020304" pitchFamily="18" charset="0"/>
              </a:rPr>
              <a:t>Biometric </a:t>
            </a:r>
            <a:r>
              <a:rPr lang="en-US" sz="2000" dirty="0"/>
              <a:t>System</a:t>
            </a:r>
            <a:endParaRPr lang="en-US" sz="5400" dirty="0">
              <a:solidFill>
                <a:srgbClr val="FFFF00"/>
              </a:solidFill>
            </a:endParaRPr>
          </a:p>
        </p:txBody>
      </p:sp>
      <p:sp>
        <p:nvSpPr>
          <p:cNvPr id="3" name="Content Placeholder 2">
            <a:extLst>
              <a:ext uri="{FF2B5EF4-FFF2-40B4-BE49-F238E27FC236}">
                <a16:creationId xmlns:a16="http://schemas.microsoft.com/office/drawing/2014/main" id="{1667FD9B-4647-7BDD-2A9F-4CC9206AB0C4}"/>
              </a:ext>
            </a:extLst>
          </p:cNvPr>
          <p:cNvSpPr>
            <a:spLocks noGrp="1"/>
          </p:cNvSpPr>
          <p:nvPr>
            <p:ph idx="1"/>
          </p:nvPr>
        </p:nvSpPr>
        <p:spPr>
          <a:xfrm>
            <a:off x="0" y="1690689"/>
            <a:ext cx="12191999" cy="4961902"/>
          </a:xfrm>
        </p:spPr>
        <p:txBody>
          <a:bodyPr rtlCol="0">
            <a:noAutofit/>
          </a:bodyPr>
          <a:lstStyle/>
          <a:p>
            <a:pPr marL="0" indent="0" algn="just">
              <a:lnSpc>
                <a:spcPct val="150000"/>
              </a:lnSpc>
              <a:buNone/>
            </a:pPr>
            <a:r>
              <a:rPr lang="en-US" sz="3200" dirty="0">
                <a:latin typeface="Times New Roman" panose="02020603050405020304" pitchFamily="18" charset="0"/>
                <a:cs typeface="Times New Roman" panose="02020603050405020304" pitchFamily="18" charset="0"/>
              </a:rPr>
              <a:t>The algorithms in biometrics, focusing on each phase from data acquisition to decision-making, with more examples and practical applications for various biometric modalities. Understanding these in detail helps illustrate the full lifecycle of a biometric system's operation, including the complex techniques used to ensure both accuracy and security.</a:t>
            </a:r>
          </a:p>
        </p:txBody>
      </p:sp>
    </p:spTree>
    <p:extLst>
      <p:ext uri="{BB962C8B-B14F-4D97-AF65-F5344CB8AC3E}">
        <p14:creationId xmlns:p14="http://schemas.microsoft.com/office/powerpoint/2010/main" val="810700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217B7-D262-9B9D-D037-0BC4BAEF5B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179F66-631F-CF25-4C43-DB17DB81A30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800" dirty="0">
                <a:solidFill>
                  <a:srgbClr val="FFFF00"/>
                </a:solidFill>
              </a:rPr>
              <a:t>	</a:t>
            </a:r>
            <a:r>
              <a:rPr lang="en-US" sz="4400" dirty="0">
                <a:solidFill>
                  <a:srgbClr val="FFFF00"/>
                </a:solidFill>
                <a:latin typeface="Times New Roman" panose="02020603050405020304" pitchFamily="18" charset="0"/>
                <a:cs typeface="Times New Roman" panose="02020603050405020304" pitchFamily="18" charset="0"/>
              </a:rPr>
              <a:t>Stages in a Biometric System </a:t>
            </a:r>
            <a:r>
              <a:rPr lang="en-US" sz="2000" dirty="0">
                <a:latin typeface="Times New Roman" panose="02020603050405020304" pitchFamily="18" charset="0"/>
                <a:cs typeface="Times New Roman" panose="02020603050405020304" pitchFamily="18" charset="0"/>
              </a:rPr>
              <a:t>Biometric </a:t>
            </a:r>
            <a:r>
              <a:rPr lang="en-US" sz="2000" dirty="0"/>
              <a:t>System</a:t>
            </a:r>
            <a:endParaRPr lang="en-US" sz="5400" dirty="0">
              <a:solidFill>
                <a:srgbClr val="FFFF00"/>
              </a:solidFill>
            </a:endParaRPr>
          </a:p>
        </p:txBody>
      </p:sp>
      <p:sp>
        <p:nvSpPr>
          <p:cNvPr id="3" name="Content Placeholder 2">
            <a:extLst>
              <a:ext uri="{FF2B5EF4-FFF2-40B4-BE49-F238E27FC236}">
                <a16:creationId xmlns:a16="http://schemas.microsoft.com/office/drawing/2014/main" id="{A6799702-B0D3-824C-A591-66C579B71A8A}"/>
              </a:ext>
            </a:extLst>
          </p:cNvPr>
          <p:cNvSpPr>
            <a:spLocks noGrp="1"/>
          </p:cNvSpPr>
          <p:nvPr>
            <p:ph idx="1"/>
          </p:nvPr>
        </p:nvSpPr>
        <p:spPr>
          <a:xfrm>
            <a:off x="0" y="1690689"/>
            <a:ext cx="12191999" cy="4961902"/>
          </a:xfrm>
        </p:spPr>
        <p:txBody>
          <a:bodyPr rtlCol="0">
            <a:noAutofit/>
          </a:bodyPr>
          <a:lstStyle/>
          <a:p>
            <a:pPr lvl="7" algn="just">
              <a:lnSpc>
                <a:spcPct val="150000"/>
              </a:lnSpc>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Data Acquisition</a:t>
            </a:r>
          </a:p>
          <a:p>
            <a:pPr lvl="7" algn="just">
              <a:lnSpc>
                <a:spcPct val="150000"/>
              </a:lnSpc>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Preprocessing</a:t>
            </a:r>
          </a:p>
          <a:p>
            <a:pPr lvl="7" algn="just">
              <a:lnSpc>
                <a:spcPct val="150000"/>
              </a:lnSpc>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Feature Extraction</a:t>
            </a:r>
          </a:p>
          <a:p>
            <a:pPr lvl="7" algn="just">
              <a:lnSpc>
                <a:spcPct val="150000"/>
              </a:lnSpc>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Matching</a:t>
            </a:r>
          </a:p>
          <a:p>
            <a:pPr lvl="7" algn="just">
              <a:lnSpc>
                <a:spcPct val="150000"/>
              </a:lnSpc>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Decision Making</a:t>
            </a:r>
          </a:p>
        </p:txBody>
      </p:sp>
    </p:spTree>
    <p:extLst>
      <p:ext uri="{BB962C8B-B14F-4D97-AF65-F5344CB8AC3E}">
        <p14:creationId xmlns:p14="http://schemas.microsoft.com/office/powerpoint/2010/main" val="3228957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0A4346-9574-2464-F58F-65CA9AF420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DD92C4-D5EA-323F-5BAE-3A9F829E5E7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800" b="1" dirty="0">
                <a:solidFill>
                  <a:srgbClr val="FFFF00"/>
                </a:solidFill>
              </a:rPr>
              <a:t>	</a:t>
            </a:r>
            <a:r>
              <a:rPr lang="en-US" sz="4400" b="1" dirty="0">
                <a:solidFill>
                  <a:srgbClr val="FFFF00"/>
                </a:solidFill>
              </a:rPr>
              <a:t>Explanation</a:t>
            </a:r>
          </a:p>
        </p:txBody>
      </p:sp>
      <p:sp>
        <p:nvSpPr>
          <p:cNvPr id="3" name="Content Placeholder 2">
            <a:extLst>
              <a:ext uri="{FF2B5EF4-FFF2-40B4-BE49-F238E27FC236}">
                <a16:creationId xmlns:a16="http://schemas.microsoft.com/office/drawing/2014/main" id="{1DAA7C19-2514-47FA-B634-625187FC0BA9}"/>
              </a:ext>
            </a:extLst>
          </p:cNvPr>
          <p:cNvSpPr>
            <a:spLocks noGrp="1"/>
          </p:cNvSpPr>
          <p:nvPr>
            <p:ph idx="1"/>
          </p:nvPr>
        </p:nvSpPr>
        <p:spPr>
          <a:xfrm>
            <a:off x="140677" y="1707323"/>
            <a:ext cx="11910645" cy="4961902"/>
          </a:xfrm>
        </p:spPr>
        <p:txBody>
          <a:bodyPr rtlCol="0">
            <a:noAutofit/>
          </a:bodyPr>
          <a:lstStyle/>
          <a:p>
            <a:pPr algn="just"/>
            <a:r>
              <a:rPr lang="en-US" sz="3200" b="1" dirty="0">
                <a:latin typeface="Times New Roman" panose="02020603050405020304" pitchFamily="18" charset="0"/>
                <a:cs typeface="Times New Roman" panose="02020603050405020304" pitchFamily="18" charset="0"/>
              </a:rPr>
              <a:t>Data Acquisition and Preprocessing</a:t>
            </a:r>
          </a:p>
          <a:p>
            <a:pPr algn="just"/>
            <a:r>
              <a:rPr lang="en-US" sz="3200" dirty="0">
                <a:latin typeface="Times New Roman" panose="02020603050405020304" pitchFamily="18" charset="0"/>
                <a:cs typeface="Times New Roman" panose="02020603050405020304" pitchFamily="18" charset="0"/>
              </a:rPr>
              <a:t>Data acquisition involves capturing the biometric trait, which could be a fingerprint, face, iris, voice, or other biometric data. The raw data is often noisy or inconsistent due to environmental factors, device limitations, or user behavior, so preprocessing is essential to enhance quality and reduce variations.</a:t>
            </a:r>
          </a:p>
          <a:p>
            <a:pPr algn="just"/>
            <a:r>
              <a:rPr lang="en-US" sz="3200" b="1" dirty="0">
                <a:latin typeface="Times New Roman" panose="02020603050405020304" pitchFamily="18" charset="0"/>
                <a:cs typeface="Times New Roman" panose="02020603050405020304" pitchFamily="18" charset="0"/>
              </a:rPr>
              <a:t>Feature Extraction Algorithms: In-Depth Analysis</a:t>
            </a:r>
          </a:p>
          <a:p>
            <a:pPr algn="just"/>
            <a:r>
              <a:rPr lang="en-US" sz="3200" dirty="0">
                <a:latin typeface="Times New Roman" panose="02020603050405020304" pitchFamily="18" charset="0"/>
                <a:cs typeface="Times New Roman" panose="02020603050405020304" pitchFamily="18" charset="0"/>
              </a:rPr>
              <a:t>Feature extraction is the most critical step as it converts biometric data into a mathematical representation, often called a "template," which is then stored or compared.</a:t>
            </a:r>
          </a:p>
          <a:p>
            <a:pPr marL="0" lvl="0" indent="0" algn="just">
              <a:lnSpc>
                <a:spcPct val="150000"/>
              </a:lnSpc>
              <a:spcAft>
                <a:spcPts val="800"/>
              </a:spcAft>
              <a:buNone/>
              <a:tabLst>
                <a:tab pos="457200" algn="l"/>
              </a:tabLs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4043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12A76-EC7F-46F7-DDDC-EB63B4EDBB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E19568-93BF-E012-2115-95387F9723A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800" b="1" dirty="0">
                <a:solidFill>
                  <a:srgbClr val="FFFF00"/>
                </a:solidFill>
              </a:rPr>
              <a:t>	</a:t>
            </a:r>
            <a:r>
              <a:rPr lang="en-US" sz="4400" b="1" dirty="0">
                <a:solidFill>
                  <a:srgbClr val="FFFF00"/>
                </a:solidFill>
              </a:rPr>
              <a:t>CONT…</a:t>
            </a:r>
          </a:p>
        </p:txBody>
      </p:sp>
      <p:sp>
        <p:nvSpPr>
          <p:cNvPr id="3" name="Content Placeholder 2">
            <a:extLst>
              <a:ext uri="{FF2B5EF4-FFF2-40B4-BE49-F238E27FC236}">
                <a16:creationId xmlns:a16="http://schemas.microsoft.com/office/drawing/2014/main" id="{DE3AAFBB-CF6F-FDF6-9A14-15C4A7353C2A}"/>
              </a:ext>
            </a:extLst>
          </p:cNvPr>
          <p:cNvSpPr>
            <a:spLocks noGrp="1"/>
          </p:cNvSpPr>
          <p:nvPr>
            <p:ph idx="1"/>
          </p:nvPr>
        </p:nvSpPr>
        <p:spPr>
          <a:xfrm>
            <a:off x="140677" y="1707323"/>
            <a:ext cx="11910645" cy="4961902"/>
          </a:xfrm>
        </p:spPr>
        <p:txBody>
          <a:bodyPr rtlCol="0">
            <a:noAutofit/>
          </a:bodyPr>
          <a:lstStyle/>
          <a:p>
            <a:pPr algn="just"/>
            <a:r>
              <a:rPr lang="en-US" sz="3600" b="1" dirty="0">
                <a:latin typeface="Times New Roman" panose="02020603050405020304" pitchFamily="18" charset="0"/>
                <a:cs typeface="Times New Roman" panose="02020603050405020304" pitchFamily="18" charset="0"/>
              </a:rPr>
              <a:t>Pattern Matching Algorithms: Methods for Comparison</a:t>
            </a:r>
          </a:p>
          <a:p>
            <a:pPr algn="just"/>
            <a:r>
              <a:rPr lang="en-US" sz="3600" dirty="0">
                <a:latin typeface="Times New Roman" panose="02020603050405020304" pitchFamily="18" charset="0"/>
                <a:cs typeface="Times New Roman" panose="02020603050405020304" pitchFamily="18" charset="0"/>
              </a:rPr>
              <a:t>Once features are extracted, the biometric system compares them with stored templates using pattern matching algorithms.</a:t>
            </a:r>
          </a:p>
          <a:p>
            <a:pPr algn="just"/>
            <a:r>
              <a:rPr lang="en-US" sz="3600" b="1" dirty="0">
                <a:latin typeface="Times New Roman" panose="02020603050405020304" pitchFamily="18" charset="0"/>
                <a:cs typeface="Times New Roman" panose="02020603050405020304" pitchFamily="18" charset="0"/>
              </a:rPr>
              <a:t>Decision-Making Algorithms: Converting Scores to Actions</a:t>
            </a:r>
          </a:p>
          <a:p>
            <a:pPr algn="just"/>
            <a:r>
              <a:rPr lang="en-US" sz="3600" dirty="0">
                <a:latin typeface="Times New Roman" panose="02020603050405020304" pitchFamily="18" charset="0"/>
                <a:cs typeface="Times New Roman" panose="02020603050405020304" pitchFamily="18" charset="0"/>
              </a:rPr>
              <a:t>In biometric systems, decision-making algorithms interpret the matching score to determine whether a biometric sample matches a template.</a:t>
            </a:r>
          </a:p>
          <a:p>
            <a:pPr marL="0" lvl="0" indent="0" algn="just">
              <a:lnSpc>
                <a:spcPct val="150000"/>
              </a:lnSpc>
              <a:spcAft>
                <a:spcPts val="800"/>
              </a:spcAft>
              <a:buNone/>
              <a:tabLst>
                <a:tab pos="457200" algn="l"/>
              </a:tabLs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8201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C83CA-DFE4-4584-6DB4-E06FE6F89A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E59220-B684-5F95-8085-9306EBAF142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800" b="1" dirty="0">
                <a:solidFill>
                  <a:srgbClr val="FFFF00"/>
                </a:solidFill>
              </a:rPr>
              <a:t>	</a:t>
            </a:r>
            <a:r>
              <a:rPr lang="en-US" sz="4400" b="1" dirty="0">
                <a:solidFill>
                  <a:srgbClr val="FFFF00"/>
                </a:solidFill>
              </a:rPr>
              <a:t>CONT…</a:t>
            </a:r>
          </a:p>
        </p:txBody>
      </p:sp>
      <p:sp>
        <p:nvSpPr>
          <p:cNvPr id="3" name="Content Placeholder 2">
            <a:extLst>
              <a:ext uri="{FF2B5EF4-FFF2-40B4-BE49-F238E27FC236}">
                <a16:creationId xmlns:a16="http://schemas.microsoft.com/office/drawing/2014/main" id="{66B54E49-70DE-4B70-54F7-953EF5E70F7F}"/>
              </a:ext>
            </a:extLst>
          </p:cNvPr>
          <p:cNvSpPr>
            <a:spLocks noGrp="1"/>
          </p:cNvSpPr>
          <p:nvPr>
            <p:ph idx="1"/>
          </p:nvPr>
        </p:nvSpPr>
        <p:spPr>
          <a:xfrm>
            <a:off x="140677" y="1707323"/>
            <a:ext cx="11910645" cy="4961902"/>
          </a:xfrm>
        </p:spPr>
        <p:txBody>
          <a:bodyPr rtlCol="0">
            <a:noAutofit/>
          </a:bodyPr>
          <a:lstStyle/>
          <a:p>
            <a:pPr algn="just"/>
            <a:r>
              <a:rPr lang="en-US" sz="3600" b="1" dirty="0">
                <a:latin typeface="Times New Roman" panose="02020603050405020304" pitchFamily="18" charset="0"/>
                <a:cs typeface="Times New Roman" panose="02020603050405020304" pitchFamily="18" charset="0"/>
              </a:rPr>
              <a:t>Accuracy, Performance, and Security Metrics</a:t>
            </a:r>
          </a:p>
          <a:p>
            <a:pPr algn="just"/>
            <a:r>
              <a:rPr lang="en-US" sz="3600" dirty="0">
                <a:latin typeface="Times New Roman" panose="02020603050405020304" pitchFamily="18" charset="0"/>
                <a:cs typeface="Times New Roman" panose="02020603050405020304" pitchFamily="18" charset="0"/>
              </a:rPr>
              <a:t>Biometric systems are evaluated on specific metrics to ensure they meet both security and usability requirements.</a:t>
            </a:r>
          </a:p>
          <a:p>
            <a:pPr algn="just"/>
            <a:endParaRPr lang="en-US" sz="36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0" lvl="0" indent="0" algn="just">
              <a:lnSpc>
                <a:spcPct val="150000"/>
              </a:lnSpc>
              <a:spcAft>
                <a:spcPts val="800"/>
              </a:spcAft>
              <a:buNone/>
              <a:tabLst>
                <a:tab pos="457200" algn="l"/>
              </a:tabLst>
            </a:pPr>
            <a:endParaRPr lang="en-US" sz="2400" dirty="0"/>
          </a:p>
          <a:p>
            <a:pPr marL="0" lvl="0" indent="0" algn="just">
              <a:lnSpc>
                <a:spcPct val="150000"/>
              </a:lnSpc>
              <a:spcAft>
                <a:spcPts val="800"/>
              </a:spcAft>
              <a:buNone/>
              <a:tabLst>
                <a:tab pos="457200" algn="l"/>
              </a:tabLs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2168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13F5C-BDDD-A81A-5AC2-4DF872A25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6DBCED-E09A-4C59-89F5-52446703B8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800" b="1" dirty="0">
                <a:solidFill>
                  <a:srgbClr val="FFFF00"/>
                </a:solidFill>
              </a:rPr>
              <a:t>	</a:t>
            </a:r>
            <a:r>
              <a:rPr lang="en-US" sz="4400" b="1" dirty="0">
                <a:solidFill>
                  <a:srgbClr val="FFFF00"/>
                </a:solidFill>
              </a:rPr>
              <a:t>Feature Extraction Algorithms</a:t>
            </a:r>
          </a:p>
        </p:txBody>
      </p:sp>
      <p:sp>
        <p:nvSpPr>
          <p:cNvPr id="3" name="Content Placeholder 2">
            <a:extLst>
              <a:ext uri="{FF2B5EF4-FFF2-40B4-BE49-F238E27FC236}">
                <a16:creationId xmlns:a16="http://schemas.microsoft.com/office/drawing/2014/main" id="{ADE8F0F5-99DC-B7E8-5538-CAD2E972BE8B}"/>
              </a:ext>
            </a:extLst>
          </p:cNvPr>
          <p:cNvSpPr>
            <a:spLocks noGrp="1"/>
          </p:cNvSpPr>
          <p:nvPr>
            <p:ph idx="1"/>
          </p:nvPr>
        </p:nvSpPr>
        <p:spPr>
          <a:xfrm>
            <a:off x="140677" y="1707323"/>
            <a:ext cx="11910645" cy="4961902"/>
          </a:xfrm>
        </p:spPr>
        <p:txBody>
          <a:bodyPr rtlCol="0">
            <a:noAutofit/>
          </a:bodyPr>
          <a:lstStyle/>
          <a:p>
            <a:pPr marL="0" lvl="0" indent="0" algn="just">
              <a:lnSpc>
                <a:spcPct val="150000"/>
              </a:lnSpc>
              <a:spcAft>
                <a:spcPts val="800"/>
              </a:spcAft>
              <a:buNone/>
              <a:tabLst>
                <a:tab pos="457200" algn="l"/>
              </a:tabLst>
            </a:pPr>
            <a:r>
              <a:rPr lang="en-US" sz="2800" dirty="0">
                <a:latin typeface="Times New Roman" panose="02020603050405020304" pitchFamily="18" charset="0"/>
                <a:cs typeface="Times New Roman" panose="02020603050405020304" pitchFamily="18" charset="0"/>
              </a:rPr>
              <a:t>Feature extraction is critical, as it transforms raw biometric data into a meaningful form for comparison. Each biometric modality has unique feature extraction techniques:.</a:t>
            </a:r>
          </a:p>
          <a:p>
            <a:pPr algn="just">
              <a:lnSpc>
                <a:spcPct val="150000"/>
              </a:lnSpc>
            </a:pPr>
            <a:r>
              <a:rPr lang="en-US" sz="2800" b="1" dirty="0">
                <a:latin typeface="Times New Roman" panose="02020603050405020304" pitchFamily="18" charset="0"/>
                <a:cs typeface="Times New Roman" panose="02020603050405020304" pitchFamily="18" charset="0"/>
              </a:rPr>
              <a:t>Fingerprint Recognition</a:t>
            </a:r>
          </a:p>
          <a:p>
            <a:pPr algn="just">
              <a:lnSpc>
                <a:spcPct val="150000"/>
              </a:lnSpc>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Minutiae-Based Algorithms</a:t>
            </a:r>
            <a:r>
              <a:rPr lang="en-US" sz="2800" dirty="0">
                <a:latin typeface="Times New Roman" panose="02020603050405020304" pitchFamily="18" charset="0"/>
                <a:cs typeface="Times New Roman" panose="02020603050405020304" pitchFamily="18" charset="0"/>
              </a:rPr>
              <a:t>: Detect minutiae points (e.g., ridge endings, bifurcations) in a fingerprint. Widely used for their accuracy but sensitive to quality variations in the image.</a:t>
            </a:r>
          </a:p>
          <a:p>
            <a:pPr algn="just">
              <a:lnSpc>
                <a:spcPct val="150000"/>
              </a:lnSpc>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endParaRPr lang="en-US" sz="2000" dirty="0"/>
          </a:p>
          <a:p>
            <a:pPr marL="0" lvl="0" indent="0" algn="just">
              <a:lnSpc>
                <a:spcPct val="150000"/>
              </a:lnSpc>
              <a:spcAft>
                <a:spcPts val="800"/>
              </a:spcAft>
              <a:buNone/>
              <a:tabLst>
                <a:tab pos="457200" algn="l"/>
              </a:tabLst>
            </a:pPr>
            <a:endParaRPr lang="en-US" sz="2400" dirty="0"/>
          </a:p>
          <a:p>
            <a:pPr marL="0" lvl="0" indent="0" algn="just">
              <a:lnSpc>
                <a:spcPct val="150000"/>
              </a:lnSpc>
              <a:spcAft>
                <a:spcPts val="800"/>
              </a:spcAft>
              <a:buNone/>
              <a:tabLst>
                <a:tab pos="457200" algn="l"/>
              </a:tabLs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5795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14E3B-B1E2-926C-78F4-CD3CE550AB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25B892-F816-FB31-0E62-EDAE2B88499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latin typeface="Times New Roman" panose="02020603050405020304" pitchFamily="18" charset="0"/>
                <a:cs typeface="Times New Roman" panose="02020603050405020304" pitchFamily="18" charset="0"/>
              </a:rPr>
              <a:t>	</a:t>
            </a:r>
            <a:r>
              <a:rPr lang="en-US" sz="3600" b="1" dirty="0" err="1">
                <a:solidFill>
                  <a:srgbClr val="FFFF00"/>
                </a:solidFill>
                <a:latin typeface="Times New Roman" panose="02020603050405020304" pitchFamily="18" charset="0"/>
                <a:cs typeface="Times New Roman" panose="02020603050405020304" pitchFamily="18" charset="0"/>
              </a:rPr>
              <a:t>cont</a:t>
            </a:r>
            <a:r>
              <a:rPr lang="en-US" sz="3600" b="1" dirty="0">
                <a:solidFill>
                  <a:srgbClr val="FFFF00"/>
                </a:solidFill>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87E4D723-5CDF-0CD7-EDBA-EEBA7A3B30C7}"/>
              </a:ext>
            </a:extLst>
          </p:cNvPr>
          <p:cNvSpPr>
            <a:spLocks noGrp="1"/>
          </p:cNvSpPr>
          <p:nvPr>
            <p:ph idx="1"/>
          </p:nvPr>
        </p:nvSpPr>
        <p:spPr>
          <a:xfrm>
            <a:off x="98475" y="1690689"/>
            <a:ext cx="12093524" cy="4961902"/>
          </a:xfrm>
        </p:spPr>
        <p:txBody>
          <a:bodyPr rtlCol="0">
            <a:noAutofit/>
          </a:bodyPr>
          <a:lstStyle/>
          <a:p>
            <a:pPr algn="just">
              <a:lnSpc>
                <a:spcPct val="107000"/>
              </a:lnSpc>
              <a:spcAft>
                <a:spcPts val="800"/>
              </a:spcAft>
              <a:buFont typeface="Arial" panose="020B0604020202020204" pitchFamily="34" charset="0"/>
              <a:buChar char="•"/>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Texture-Based Algorithms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Capture texture information from the fingerprint ridges and valleys. These algorithms are less affected by variations and often used in noisy conditions.</a:t>
            </a:r>
          </a:p>
          <a:p>
            <a:pPr algn="just">
              <a:lnSpc>
                <a:spcPct val="107000"/>
              </a:lnSpc>
              <a:spcAft>
                <a:spcPts val="800"/>
              </a:spcAft>
              <a:buFont typeface="Arial" panose="020B0604020202020204" pitchFamily="34" charset="0"/>
              <a:buChar char="•"/>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Wavelet Transform</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Uses wavelets to capture texture and minutiae details at multiple resolutions, improving feature robustness.</a:t>
            </a:r>
          </a:p>
          <a:p>
            <a:pPr marL="342900" lvl="0" indent="-342900" algn="just">
              <a:lnSpc>
                <a:spcPct val="107000"/>
              </a:lnSpc>
              <a:spcAft>
                <a:spcPts val="800"/>
              </a:spcAft>
              <a:buFont typeface="+mj-lt"/>
              <a:buAutoNum type="arabicPeriod"/>
              <a:tabLst>
                <a:tab pos="457200" algn="l"/>
              </a:tabLs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7874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0527-375D-3015-F674-C19BF3D1F8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15631B-79CD-74FF-EA6C-D07E75E6B8A2}"/>
              </a:ext>
            </a:extLst>
          </p:cNvPr>
          <p:cNvSpPr>
            <a:spLocks noGrp="1"/>
          </p:cNvSpPr>
          <p:nvPr>
            <p:ph type="title"/>
          </p:nvPr>
        </p:nvSpPr>
        <p:spPr>
          <a:xfrm>
            <a:off x="1" y="1"/>
            <a:ext cx="12191999" cy="1690688"/>
          </a:xfrm>
          <a:solidFill>
            <a:schemeClr val="tx1"/>
          </a:solidFill>
        </p:spPr>
        <p:txBody>
          <a:bodyPr>
            <a:normAutofit fontScale="90000"/>
          </a:bodyPr>
          <a:lstStyle/>
          <a:p>
            <a:pPr algn="ct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KE" sz="3600" b="1" dirty="0">
                <a:solidFill>
                  <a:srgbClr val="FFFF00"/>
                </a:solidFill>
                <a:effectLst/>
                <a:latin typeface="Times New Roman" panose="02020603050405020304" pitchFamily="18" charset="0"/>
                <a:ea typeface="Calibri" panose="020F0502020204030204" pitchFamily="34" charset="0"/>
              </a:rPr>
              <a:t>Facial Recognition</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C9104E73-C102-8A26-F1BC-9EA56686254A}"/>
              </a:ext>
            </a:extLst>
          </p:cNvPr>
          <p:cNvSpPr>
            <a:spLocks noGrp="1"/>
          </p:cNvSpPr>
          <p:nvPr>
            <p:ph idx="1"/>
          </p:nvPr>
        </p:nvSpPr>
        <p:spPr>
          <a:xfrm>
            <a:off x="281353" y="1690689"/>
            <a:ext cx="11910645" cy="4961902"/>
          </a:xfrm>
        </p:spPr>
        <p:txBody>
          <a:bodyPr rtlCol="0">
            <a:noAutofit/>
          </a:bodyPr>
          <a:lstStyle/>
          <a:p>
            <a:pPr marL="342900" lvl="0" indent="-342900" algn="just">
              <a:lnSpc>
                <a:spcPct val="100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Principal Component Analysis (PCA)</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Also known as eigenface, it reduces dimensionality by identifying the principal components in facial images, creating a compact representation.</a:t>
            </a:r>
          </a:p>
          <a:p>
            <a:pPr marL="342900" lvl="0" indent="-342900" algn="just">
              <a:lnSpc>
                <a:spcPct val="100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Linear Discriminant Analysis (LDA)</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Enhances PCA by maximizing the separation between different classes (e.g., different individuals).</a:t>
            </a:r>
          </a:p>
        </p:txBody>
      </p:sp>
    </p:spTree>
    <p:extLst>
      <p:ext uri="{BB962C8B-B14F-4D97-AF65-F5344CB8AC3E}">
        <p14:creationId xmlns:p14="http://schemas.microsoft.com/office/powerpoint/2010/main" val="3457911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4B463-5BE7-CE90-65DE-415A85D370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A1C652-D48B-038A-D29B-17005826CC55}"/>
              </a:ext>
            </a:extLst>
          </p:cNvPr>
          <p:cNvSpPr>
            <a:spLocks noGrp="1"/>
          </p:cNvSpPr>
          <p:nvPr>
            <p:ph type="title"/>
          </p:nvPr>
        </p:nvSpPr>
        <p:spPr>
          <a:xfrm>
            <a:off x="1" y="1"/>
            <a:ext cx="12191999" cy="1690688"/>
          </a:xfrm>
          <a:solidFill>
            <a:schemeClr val="tx1"/>
          </a:solidFill>
        </p:spPr>
        <p:txBody>
          <a:bodyPr>
            <a:normAutofit fontScale="90000"/>
          </a:bodyPr>
          <a:lstStyle/>
          <a:p>
            <a:pP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US" sz="5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cont...</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D097A541-7556-8786-6204-3DE0A605E576}"/>
              </a:ext>
            </a:extLst>
          </p:cNvPr>
          <p:cNvSpPr>
            <a:spLocks noGrp="1"/>
          </p:cNvSpPr>
          <p:nvPr>
            <p:ph idx="1"/>
          </p:nvPr>
        </p:nvSpPr>
        <p:spPr>
          <a:xfrm>
            <a:off x="257175" y="1690689"/>
            <a:ext cx="11677650" cy="5319711"/>
          </a:xfrm>
        </p:spPr>
        <p:txBody>
          <a:bodyPr rtlCol="0">
            <a:noAutofit/>
          </a:bodyPr>
          <a:lstStyle/>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Convolutional Neural Networks (</a:t>
            </a:r>
            <a:r>
              <a:rPr lang="en-KE" sz="3600" b="1" kern="100" dirty="0" err="1">
                <a:effectLst/>
                <a:latin typeface="Times New Roman" panose="02020603050405020304" pitchFamily="18" charset="0"/>
                <a:ea typeface="Calibri" panose="020F0502020204030204" pitchFamily="34" charset="0"/>
                <a:cs typeface="Times New Roman" panose="02020603050405020304" pitchFamily="18" charset="0"/>
              </a:rPr>
              <a:t>CNNs</a:t>
            </a: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Deep learning models that automatically learn facial features from images. </a:t>
            </a:r>
            <a:r>
              <a:rPr lang="en-KE" sz="3600" kern="100" dirty="0" err="1">
                <a:effectLst/>
                <a:latin typeface="Times New Roman" panose="02020603050405020304" pitchFamily="18" charset="0"/>
                <a:ea typeface="Calibri" panose="020F0502020204030204" pitchFamily="34" charset="0"/>
                <a:cs typeface="Times New Roman" panose="02020603050405020304" pitchFamily="18" charset="0"/>
              </a:rPr>
              <a:t>CNNs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excel in handling variations in illumination, pose, and expression.</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Local Binary Pattern (LBP)</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Encodes the texture of a face by comparing each pixel to its </a:t>
            </a:r>
            <a:r>
              <a:rPr lang="en-KE" sz="3600" kern="100" dirty="0" err="1">
                <a:effectLst/>
                <a:latin typeface="Times New Roman" panose="02020603050405020304" pitchFamily="18" charset="0"/>
                <a:ea typeface="Calibri" panose="020F0502020204030204" pitchFamily="34" charset="0"/>
                <a:cs typeface="Times New Roman" panose="02020603050405020304" pitchFamily="18" charset="0"/>
              </a:rPr>
              <a:t>neighbors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providing a robust representation against changes in lighting.</a:t>
            </a:r>
          </a:p>
        </p:txBody>
      </p:sp>
    </p:spTree>
    <p:extLst>
      <p:ext uri="{BB962C8B-B14F-4D97-AF65-F5344CB8AC3E}">
        <p14:creationId xmlns:p14="http://schemas.microsoft.com/office/powerpoint/2010/main" val="1892988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A73D9-DB7B-86BE-0023-5A6B492EEF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002CF6-7C03-AE45-DAD7-34840DBD6E42}"/>
              </a:ext>
            </a:extLst>
          </p:cNvPr>
          <p:cNvSpPr>
            <a:spLocks noGrp="1"/>
          </p:cNvSpPr>
          <p:nvPr>
            <p:ph type="title"/>
          </p:nvPr>
        </p:nvSpPr>
        <p:spPr>
          <a:xfrm>
            <a:off x="1" y="1"/>
            <a:ext cx="12191999" cy="1690688"/>
          </a:xfrm>
          <a:solidFill>
            <a:schemeClr val="tx1"/>
          </a:solidFill>
        </p:spPr>
        <p:txBody>
          <a:bodyPr>
            <a:normAutofit fontScale="90000"/>
          </a:bodyPr>
          <a:lstStyle/>
          <a:p>
            <a:pP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US" sz="4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KE" sz="4400" b="1" dirty="0">
                <a:solidFill>
                  <a:srgbClr val="FFFF00"/>
                </a:solidFill>
                <a:effectLst/>
                <a:latin typeface="Times New Roman" panose="02020603050405020304" pitchFamily="18" charset="0"/>
                <a:ea typeface="Calibri" panose="020F0502020204030204" pitchFamily="34" charset="0"/>
              </a:rPr>
              <a:t>Iris Recognition</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AA978419-1B41-45B5-D5FC-E3A72F074785}"/>
              </a:ext>
            </a:extLst>
          </p:cNvPr>
          <p:cNvSpPr>
            <a:spLocks noGrp="1"/>
          </p:cNvSpPr>
          <p:nvPr>
            <p:ph idx="1"/>
          </p:nvPr>
        </p:nvSpPr>
        <p:spPr>
          <a:xfrm>
            <a:off x="1" y="1690689"/>
            <a:ext cx="12191998" cy="5167310"/>
          </a:xfrm>
        </p:spPr>
        <p:txBody>
          <a:bodyPr rtlCol="0">
            <a:noAutofit/>
          </a:bodyPr>
          <a:lstStyle/>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Gabor Wavelet Transform</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Detects fine textures in the iris pattern by capturing both phase and amplitude information, which enhances feature robustness.</a:t>
            </a:r>
          </a:p>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Hamming Distance</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 binary feature extraction approach that encodes iris patterns as binary strings. Matching is performed by calculating the Hamming distance between templates.</a:t>
            </a:r>
          </a:p>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Discrete Cosine Transform (DCT)</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Extracts frequency-based features from iris images, especially useful in compressed image formats.</a:t>
            </a:r>
          </a:p>
        </p:txBody>
      </p:sp>
    </p:spTree>
    <p:extLst>
      <p:ext uri="{BB962C8B-B14F-4D97-AF65-F5344CB8AC3E}">
        <p14:creationId xmlns:p14="http://schemas.microsoft.com/office/powerpoint/2010/main" val="2436792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C51A9-DAD7-FC28-871E-C2D66884E8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5E63CC-ABAB-5F97-9B2B-398AB9C15164}"/>
              </a:ext>
            </a:extLst>
          </p:cNvPr>
          <p:cNvSpPr>
            <a:spLocks noGrp="1"/>
          </p:cNvSpPr>
          <p:nvPr>
            <p:ph type="title"/>
          </p:nvPr>
        </p:nvSpPr>
        <p:spPr>
          <a:xfrm>
            <a:off x="1" y="1"/>
            <a:ext cx="12191999" cy="1690688"/>
          </a:xfrm>
          <a:solidFill>
            <a:schemeClr val="tx1"/>
          </a:solidFill>
        </p:spPr>
        <p:txBody>
          <a:bodyPr>
            <a:normAutofit fontScale="90000"/>
          </a:bodyPr>
          <a:lstStyle/>
          <a:p>
            <a:pP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US" sz="4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US" sz="4400" b="1" kern="100" dirty="0" err="1">
                <a:solidFill>
                  <a:srgbClr val="FFFF00"/>
                </a:solidFill>
                <a:latin typeface="Calibri" panose="020F0502020204030204" pitchFamily="34" charset="0"/>
                <a:ea typeface="Calibri" panose="020F0502020204030204" pitchFamily="34" charset="0"/>
                <a:cs typeface="Times New Roman" panose="02020603050405020304" pitchFamily="18" charset="0"/>
              </a:rPr>
              <a:t>cont</a:t>
            </a:r>
            <a:r>
              <a:rPr lang="en-US" sz="4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6DD608D9-7DEF-CEFC-9446-A4E5E5B79199}"/>
              </a:ext>
            </a:extLst>
          </p:cNvPr>
          <p:cNvSpPr>
            <a:spLocks noGrp="1"/>
          </p:cNvSpPr>
          <p:nvPr>
            <p:ph idx="1"/>
          </p:nvPr>
        </p:nvSpPr>
        <p:spPr>
          <a:xfrm>
            <a:off x="717451" y="1690689"/>
            <a:ext cx="10607041" cy="5167310"/>
          </a:xfrm>
        </p:spPr>
        <p:txBody>
          <a:bodyPr rtlCol="0">
            <a:noAutofit/>
          </a:bodyPr>
          <a:lstStyle/>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Discrete Cosine Transform (DCT)</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Extracts frequency-based features from iris images, especially useful in compressed image formats.</a:t>
            </a:r>
          </a:p>
        </p:txBody>
      </p:sp>
    </p:spTree>
    <p:extLst>
      <p:ext uri="{BB962C8B-B14F-4D97-AF65-F5344CB8AC3E}">
        <p14:creationId xmlns:p14="http://schemas.microsoft.com/office/powerpoint/2010/main" val="2767821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02A5F-3458-C2C6-8C08-A80E41B12E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D7D34E-EE1F-39A9-3ED9-E366923AE5D0}"/>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KE" sz="4000" b="1" dirty="0">
                <a:solidFill>
                  <a:srgbClr val="FFFF00"/>
                </a:solidFill>
                <a:effectLst/>
                <a:latin typeface="Times New Roman" panose="02020603050405020304" pitchFamily="18" charset="0"/>
                <a:ea typeface="Calibri" panose="020F0502020204030204" pitchFamily="34" charset="0"/>
              </a:rPr>
              <a:t>Voice Recognition</a:t>
            </a:r>
            <a:br>
              <a:rPr lang="en-US" sz="4000" b="1" dirty="0">
                <a:solidFill>
                  <a:srgbClr val="FFFF00"/>
                </a:solidFill>
                <a:latin typeface="Times New Roman" panose="02020603050405020304" pitchFamily="18" charset="0"/>
                <a:cs typeface="Times New Roman" panose="02020603050405020304" pitchFamily="18" charset="0"/>
              </a:rPr>
            </a:br>
            <a:endParaRPr lang="en-US" sz="4000" b="1"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C83E651-0D9E-3664-811C-55812340F6DF}"/>
              </a:ext>
            </a:extLst>
          </p:cNvPr>
          <p:cNvSpPr>
            <a:spLocks noGrp="1"/>
          </p:cNvSpPr>
          <p:nvPr>
            <p:ph idx="1"/>
          </p:nvPr>
        </p:nvSpPr>
        <p:spPr>
          <a:xfrm>
            <a:off x="281353" y="1690689"/>
            <a:ext cx="11619915" cy="4961902"/>
          </a:xfrm>
        </p:spPr>
        <p:txBody>
          <a:bodyPr rtlCol="0">
            <a:noAutofit/>
          </a:bodyPr>
          <a:lstStyle/>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Mel-Frequency Cepstral Coefficients (</a:t>
            </a:r>
            <a:r>
              <a:rPr lang="en-KE" sz="2800" b="1" kern="100" dirty="0" err="1">
                <a:effectLst/>
                <a:latin typeface="Times New Roman" panose="02020603050405020304" pitchFamily="18" charset="0"/>
                <a:ea typeface="Calibri" panose="020F0502020204030204" pitchFamily="34" charset="0"/>
                <a:cs typeface="Times New Roman" panose="02020603050405020304" pitchFamily="18" charset="0"/>
              </a:rPr>
              <a:t>MFCCs</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Extracts spectral features that are representative of the human vocal tract.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MFCCs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are widely used in speech recognition.</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Dynamic Time Warping (DTW)</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Aligns voice samples by accounting for variations in speaking speed, improving matching accuracy.</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Hidden Markov Models (</a:t>
            </a:r>
            <a:r>
              <a:rPr lang="en-KE" sz="2800" b="1" kern="100" dirty="0" err="1">
                <a:effectLst/>
                <a:latin typeface="Times New Roman" panose="02020603050405020304" pitchFamily="18" charset="0"/>
                <a:ea typeface="Calibri" panose="020F0502020204030204" pitchFamily="34" charset="0"/>
                <a:cs typeface="Times New Roman" panose="02020603050405020304" pitchFamily="18" charset="0"/>
              </a:rPr>
              <a:t>HMMs</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Statistical models that capture temporal changes in voice data, enhancing robustness in voice pattern recognition.</a:t>
            </a:r>
          </a:p>
        </p:txBody>
      </p:sp>
    </p:spTree>
    <p:extLst>
      <p:ext uri="{BB962C8B-B14F-4D97-AF65-F5344CB8AC3E}">
        <p14:creationId xmlns:p14="http://schemas.microsoft.com/office/powerpoint/2010/main" val="2749898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8EDDD-02AA-9C88-A22C-9D3EBD61B4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E40541-BBBB-080A-724B-F0064EF2406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3600" b="1" dirty="0">
                <a:solidFill>
                  <a:srgbClr val="FFFF00"/>
                </a:solidFill>
                <a:effectLst/>
                <a:latin typeface="Times New Roman" panose="02020603050405020304" pitchFamily="18" charset="0"/>
                <a:ea typeface="Calibri" panose="020F0502020204030204" pitchFamily="34" charset="0"/>
              </a:rPr>
              <a:t>Pattern Matching Algorithms</a:t>
            </a:r>
            <a:br>
              <a:rPr lang="en-US" sz="3600" b="1" dirty="0">
                <a:solidFill>
                  <a:srgbClr val="FFFF00"/>
                </a:solidFill>
                <a:latin typeface="Times New Roman" panose="02020603050405020304" pitchFamily="18" charset="0"/>
                <a:cs typeface="Times New Roman" panose="02020603050405020304" pitchFamily="18" charset="0"/>
              </a:rPr>
            </a:br>
            <a:endParaRPr lang="en-US" sz="3600" b="1"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AE54A37-5694-650C-8D41-6E4F8B3BFE64}"/>
              </a:ext>
            </a:extLst>
          </p:cNvPr>
          <p:cNvSpPr>
            <a:spLocks noGrp="1"/>
          </p:cNvSpPr>
          <p:nvPr>
            <p:ph idx="1"/>
          </p:nvPr>
        </p:nvSpPr>
        <p:spPr>
          <a:xfrm>
            <a:off x="1" y="1690689"/>
            <a:ext cx="12191998" cy="4961902"/>
          </a:xfrm>
        </p:spPr>
        <p:txBody>
          <a:bodyPr rtlCol="0">
            <a:noAutofit/>
          </a:bodyPr>
          <a:lstStyle/>
          <a:p>
            <a:pPr algn="just">
              <a:lnSpc>
                <a:spcPct val="150000"/>
              </a:lnSpc>
              <a:spcAft>
                <a:spcPts val="800"/>
              </a:spcAft>
              <a:tabLst>
                <a:tab pos="123825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Pattern matching is the process of comparing the extracted features with stored templates to determine a match or non-match. Various algorithms are used depending on the biometric modality and the system’s requirements:</a:t>
            </a:r>
            <a:endParaRPr lang="en-KE"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5812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1DFFC-2AD4-05AE-4F88-BB054E45EF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857E8E-7875-E402-C80D-3F2D04D0F8CD}"/>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Explanation</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C0AB1FE-0F40-AE59-5A2D-9568AB824106}"/>
              </a:ext>
            </a:extLst>
          </p:cNvPr>
          <p:cNvSpPr>
            <a:spLocks noGrp="1"/>
          </p:cNvSpPr>
          <p:nvPr>
            <p:ph idx="1"/>
          </p:nvPr>
        </p:nvSpPr>
        <p:spPr>
          <a:xfrm>
            <a:off x="281353" y="1690689"/>
            <a:ext cx="11910645" cy="4961902"/>
          </a:xfrm>
        </p:spPr>
        <p:txBody>
          <a:bodyPr rtlCol="0">
            <a:noAutofit/>
          </a:bodyPr>
          <a:lstStyle/>
          <a:p>
            <a:pPr algn="just">
              <a:lnSpc>
                <a:spcPct val="107000"/>
              </a:lnSpc>
              <a:spcAft>
                <a:spcPts val="800"/>
              </a:spcAft>
              <a:tabLst>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Euclidean Distance</a:t>
            </a:r>
            <a:r>
              <a:rPr lang="en-US" sz="32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Calculates the "straight-line" distance between feature vectors. Often used in face and fingerprint recognition when feature vectors are of similar dimensions.</a:t>
            </a: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kern="100" dirty="0">
                <a:latin typeface="Times New Roman" panose="02020603050405020304" pitchFamily="18" charset="0"/>
                <a:ea typeface="Calibri" panose="020F0502020204030204" pitchFamily="34" charset="0"/>
                <a:cs typeface="Times New Roman" panose="02020603050405020304" pitchFamily="18" charset="0"/>
              </a:rPr>
              <a:t>It is applied in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Common in PCA-based face recognition and fingerprint matching.</a:t>
            </a:r>
          </a:p>
          <a:p>
            <a:pPr marL="0" indent="0" algn="just">
              <a:lnSpc>
                <a:spcPct val="107000"/>
              </a:lnSpc>
              <a:spcAft>
                <a:spcPts val="800"/>
              </a:spcAft>
              <a:buNone/>
              <a:tabLst>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Hamming Distance</a:t>
            </a:r>
            <a:r>
              <a:rPr lang="en-US" sz="32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Measures the number of differing bits between two binary strings, suitable for binary templates such as those in iris recognition.</a:t>
            </a: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kern="100" dirty="0">
                <a:latin typeface="Times New Roman" panose="02020603050405020304" pitchFamily="18" charset="0"/>
                <a:ea typeface="Calibri" panose="020F0502020204030204" pitchFamily="34" charset="0"/>
                <a:cs typeface="Times New Roman" panose="02020603050405020304" pitchFamily="18" charset="0"/>
              </a:rPr>
              <a:t>It is applied in</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Iris recognition, where templates are stored as binary strings.</a:t>
            </a:r>
          </a:p>
        </p:txBody>
      </p:sp>
    </p:spTree>
    <p:extLst>
      <p:ext uri="{BB962C8B-B14F-4D97-AF65-F5344CB8AC3E}">
        <p14:creationId xmlns:p14="http://schemas.microsoft.com/office/powerpoint/2010/main" val="2273376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3D11C-6DB8-AE15-26FB-A156937A68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AD4A03-AEA5-A38E-F026-C687027BAFD8}"/>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B588CB9-9905-6558-DA1E-515282BDD60C}"/>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tabLst>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Cosine Similarity</a:t>
            </a:r>
            <a:r>
              <a:rPr lang="en-US" sz="36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Measures the cosine of the angle between two feature vectors, emphasizing orientation over magnitude. Useful in face and voice recognition.</a:t>
            </a:r>
          </a:p>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US" sz="3600" kern="100" dirty="0">
                <a:latin typeface="Times New Roman" panose="02020603050405020304" pitchFamily="18" charset="0"/>
                <a:ea typeface="Calibri" panose="020F0502020204030204" pitchFamily="34" charset="0"/>
                <a:cs typeface="Times New Roman" panose="02020603050405020304" pitchFamily="18" charset="0"/>
              </a:rPr>
              <a:t>It is applied in u</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sed in face recognition with LDA and neural network outputs.</a:t>
            </a:r>
          </a:p>
        </p:txBody>
      </p:sp>
    </p:spTree>
    <p:extLst>
      <p:ext uri="{BB962C8B-B14F-4D97-AF65-F5344CB8AC3E}">
        <p14:creationId xmlns:p14="http://schemas.microsoft.com/office/powerpoint/2010/main" val="2763807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B1B95-296F-099C-9795-32952AE495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B930C4-3305-E418-164C-78589B5E55A3}"/>
              </a:ext>
            </a:extLst>
          </p:cNvPr>
          <p:cNvSpPr>
            <a:spLocks noGrp="1"/>
          </p:cNvSpPr>
          <p:nvPr>
            <p:ph type="title"/>
          </p:nvPr>
        </p:nvSpPr>
        <p:spPr>
          <a:xfrm>
            <a:off x="1" y="1"/>
            <a:ext cx="12191999" cy="1690688"/>
          </a:xfrm>
          <a:solidFill>
            <a:schemeClr val="tx1"/>
          </a:solidFill>
        </p:spPr>
        <p:txBody>
          <a:bodyPr>
            <a:normAutofit/>
          </a:bodyPr>
          <a:lstStyle/>
          <a:p>
            <a:pPr>
              <a:defRPr/>
            </a:pPr>
            <a:r>
              <a:rPr lang="en-KE" sz="32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Machine Learning and Deep Learning Models</a:t>
            </a:r>
            <a:endParaRPr lang="en-US" sz="32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EBF52D7-F7CB-9313-F74A-F437C8E788F4}"/>
              </a:ext>
            </a:extLst>
          </p:cNvPr>
          <p:cNvSpPr>
            <a:spLocks noGrp="1"/>
          </p:cNvSpPr>
          <p:nvPr>
            <p:ph idx="1"/>
          </p:nvPr>
        </p:nvSpPr>
        <p:spPr>
          <a:xfrm>
            <a:off x="281353" y="1690689"/>
            <a:ext cx="11910645" cy="4961902"/>
          </a:xfrm>
        </p:spPr>
        <p:txBody>
          <a:bodyPr rtlCol="0">
            <a:noAutofit/>
          </a:bodyPr>
          <a:lstStyle/>
          <a:p>
            <a:pPr marL="342900" lvl="0" indent="-342900" algn="just">
              <a:lnSpc>
                <a:spcPct val="150000"/>
              </a:lnSpc>
              <a:spcAft>
                <a:spcPts val="800"/>
              </a:spcAft>
              <a:buSzPts val="1000"/>
              <a:buFont typeface="Symbol" panose="05050102010706020507" pitchFamily="18" charset="2"/>
              <a:buChar char=""/>
              <a:tabLst>
                <a:tab pos="457200" algn="l"/>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Support Vector Machines (</a:t>
            </a:r>
            <a:r>
              <a:rPr lang="en-KE" sz="3200" b="1" kern="100" dirty="0" err="1">
                <a:effectLst/>
                <a:latin typeface="Times New Roman" panose="02020603050405020304" pitchFamily="18" charset="0"/>
                <a:ea typeface="Calibri" panose="020F0502020204030204" pitchFamily="34" charset="0"/>
                <a:cs typeface="Times New Roman" panose="02020603050405020304" pitchFamily="18" charset="0"/>
              </a:rPr>
              <a:t>SVMs</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Common in biometric systems for classification tasks. </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SVMs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are used in voice and face recognition to separate classes based on extracted features.</a:t>
            </a:r>
          </a:p>
          <a:p>
            <a:pPr marL="342900" lvl="0" indent="-342900" algn="just">
              <a:lnSpc>
                <a:spcPct val="150000"/>
              </a:lnSpc>
              <a:spcAft>
                <a:spcPts val="800"/>
              </a:spcAft>
              <a:buSzPts val="1000"/>
              <a:buFont typeface="Symbol" panose="05050102010706020507" pitchFamily="18" charset="2"/>
              <a:buChar char=""/>
              <a:tabLst>
                <a:tab pos="457200" algn="l"/>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Neural Networks (NNs)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Particularly deep networks (</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CNNs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that learn complex patterns in high-dimensional data, improving recognition accuracy in face and voice biometrics.</a:t>
            </a:r>
          </a:p>
        </p:txBody>
      </p:sp>
    </p:spTree>
    <p:extLst>
      <p:ext uri="{BB962C8B-B14F-4D97-AF65-F5344CB8AC3E}">
        <p14:creationId xmlns:p14="http://schemas.microsoft.com/office/powerpoint/2010/main" val="1828963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E4E7C-2F57-FD2F-4F59-EFE55E0C59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324097-9698-035A-EA70-4DA8093188F4}"/>
              </a:ext>
            </a:extLst>
          </p:cNvPr>
          <p:cNvSpPr>
            <a:spLocks noGrp="1"/>
          </p:cNvSpPr>
          <p:nvPr>
            <p:ph type="title"/>
          </p:nvPr>
        </p:nvSpPr>
        <p:spPr>
          <a:xfrm>
            <a:off x="1" y="1"/>
            <a:ext cx="12191999" cy="1690688"/>
          </a:xfrm>
          <a:solidFill>
            <a:schemeClr val="tx1"/>
          </a:solidFill>
        </p:spPr>
        <p:txBody>
          <a:bodyPr>
            <a:normAutofit/>
          </a:bodyPr>
          <a:lstStyle/>
          <a:p>
            <a:pPr>
              <a:defRPr/>
            </a:pPr>
            <a:r>
              <a:rPr lang="en-US" sz="32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kern="100" dirty="0" err="1">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Cont</a:t>
            </a:r>
            <a:r>
              <a:rPr lang="en-US" sz="32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C92A5B0-23CF-31E4-D56D-2D1F0C071F1B}"/>
              </a:ext>
            </a:extLst>
          </p:cNvPr>
          <p:cNvSpPr>
            <a:spLocks noGrp="1"/>
          </p:cNvSpPr>
          <p:nvPr>
            <p:ph idx="1"/>
          </p:nvPr>
        </p:nvSpPr>
        <p:spPr>
          <a:xfrm>
            <a:off x="281353" y="1690689"/>
            <a:ext cx="11910645" cy="4961902"/>
          </a:xfrm>
        </p:spPr>
        <p:txBody>
          <a:bodyPr rtlCol="0">
            <a:noAutofit/>
          </a:bodyPr>
          <a:lstStyle/>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K-Nearest </a:t>
            </a:r>
            <a:r>
              <a:rPr lang="en-KE" sz="3600" b="1" kern="100" dirty="0" err="1">
                <a:effectLst/>
                <a:latin typeface="Times New Roman" panose="02020603050405020304" pitchFamily="18" charset="0"/>
                <a:ea typeface="Calibri" panose="020F0502020204030204" pitchFamily="34" charset="0"/>
                <a:cs typeface="Times New Roman" panose="02020603050405020304" pitchFamily="18" charset="0"/>
              </a:rPr>
              <a:t>Neighbors</a:t>
            </a: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 (KNN)</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Compares each sample to its closest </a:t>
            </a:r>
            <a:r>
              <a:rPr lang="en-KE" sz="3600" kern="100" dirty="0" err="1">
                <a:effectLst/>
                <a:latin typeface="Times New Roman" panose="02020603050405020304" pitchFamily="18" charset="0"/>
                <a:ea typeface="Calibri" panose="020F0502020204030204" pitchFamily="34" charset="0"/>
                <a:cs typeface="Times New Roman" panose="02020603050405020304" pitchFamily="18" charset="0"/>
              </a:rPr>
              <a:t>neighbors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in feature space, often used in multimodal biometrics.</a:t>
            </a:r>
          </a:p>
        </p:txBody>
      </p:sp>
    </p:spTree>
    <p:extLst>
      <p:ext uri="{BB962C8B-B14F-4D97-AF65-F5344CB8AC3E}">
        <p14:creationId xmlns:p14="http://schemas.microsoft.com/office/powerpoint/2010/main" val="3616576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12680-79B0-AF38-5228-C29C0403EA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748FB0-ED20-053B-F520-C41D74A12BE8}"/>
              </a:ext>
            </a:extLst>
          </p:cNvPr>
          <p:cNvSpPr>
            <a:spLocks noGrp="1"/>
          </p:cNvSpPr>
          <p:nvPr>
            <p:ph type="title"/>
          </p:nvPr>
        </p:nvSpPr>
        <p:spPr>
          <a:xfrm>
            <a:off x="1" y="1"/>
            <a:ext cx="12191999" cy="1690688"/>
          </a:xfrm>
          <a:solidFill>
            <a:schemeClr val="tx1"/>
          </a:solidFill>
        </p:spPr>
        <p:txBody>
          <a:bodyPr>
            <a:normAutofit/>
          </a:bodyPr>
          <a:lstStyle/>
          <a:p>
            <a:pPr algn="ctr">
              <a:defRPr/>
            </a:pPr>
            <a:r>
              <a:rPr lang="en-KE" sz="40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Dynamic Time Warping (DT</a:t>
            </a:r>
            <a:r>
              <a:rPr lang="en-KE" sz="1800" b="1" dirty="0">
                <a:effectLst/>
                <a:latin typeface="Times New Roman" panose="02020603050405020304" pitchFamily="18" charset="0"/>
                <a:ea typeface="Calibri" panose="020F0502020204030204" pitchFamily="34" charset="0"/>
              </a:rPr>
              <a:t>W)</a:t>
            </a:r>
            <a:endParaRPr lang="en-US" sz="40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05C21CD-BC5F-7D8B-1E10-AA440D88388C}"/>
              </a:ext>
            </a:extLst>
          </p:cNvPr>
          <p:cNvSpPr>
            <a:spLocks noGrp="1"/>
          </p:cNvSpPr>
          <p:nvPr>
            <p:ph idx="1"/>
          </p:nvPr>
        </p:nvSpPr>
        <p:spPr>
          <a:xfrm>
            <a:off x="281353" y="1690689"/>
            <a:ext cx="11910645" cy="4961902"/>
          </a:xfrm>
        </p:spPr>
        <p:txBody>
          <a:bodyPr rtlCol="0">
            <a:noAutofit/>
          </a:bodyPr>
          <a:lstStyle/>
          <a:p>
            <a:pPr marL="0" lvl="0" indent="0" algn="just">
              <a:lnSpc>
                <a:spcPct val="150000"/>
              </a:lnSpc>
              <a:spcAft>
                <a:spcPts val="800"/>
              </a:spcAft>
              <a:buSzPts val="1000"/>
              <a:buNone/>
              <a:tabLst>
                <a:tab pos="457200" algn="l"/>
                <a:tab pos="123825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Aligns sequences that vary in speed, commonly used in voice recognition and gait analysis.</a:t>
            </a:r>
          </a:p>
          <a:p>
            <a:pPr algn="just">
              <a:lnSpc>
                <a:spcPct val="150000"/>
              </a:lnSpc>
            </a:pPr>
            <a:r>
              <a:rPr lang="en-US" sz="3600" dirty="0">
                <a:latin typeface="Times New Roman" panose="02020603050405020304" pitchFamily="18" charset="0"/>
                <a:ea typeface="Calibri" panose="020F0502020204030204" pitchFamily="34" charset="0"/>
                <a:cs typeface="Times New Roman" panose="02020603050405020304" pitchFamily="18" charset="0"/>
              </a:rPr>
              <a:t>It is us</a:t>
            </a:r>
            <a:r>
              <a:rPr lang="en-KE" sz="3600" dirty="0" err="1">
                <a:effectLst/>
                <a:latin typeface="Times New Roman" panose="02020603050405020304" pitchFamily="18" charset="0"/>
                <a:ea typeface="Calibri" panose="020F0502020204030204" pitchFamily="34" charset="0"/>
                <a:cs typeface="Times New Roman" panose="02020603050405020304" pitchFamily="18" charset="0"/>
              </a:rPr>
              <a:t>eful</a:t>
            </a:r>
            <a:r>
              <a:rPr lang="en-KE" sz="3600" dirty="0">
                <a:effectLst/>
                <a:latin typeface="Times New Roman" panose="02020603050405020304" pitchFamily="18" charset="0"/>
                <a:ea typeface="Calibri" panose="020F0502020204030204" pitchFamily="34" charset="0"/>
                <a:cs typeface="Times New Roman" panose="02020603050405020304" pitchFamily="18" charset="0"/>
              </a:rPr>
              <a:t> for recognizing time-based biometric traits that change due to variations in the recording environment</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2241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23909-E526-33DC-1AEB-227D39166A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DB257F-AF9D-752E-97C9-5E197A88C858}"/>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KE" sz="4000" b="1" dirty="0">
                <a:solidFill>
                  <a:srgbClr val="FFFF00"/>
                </a:solidFill>
                <a:effectLst/>
                <a:latin typeface="Times New Roman" panose="02020603050405020304" pitchFamily="18" charset="0"/>
                <a:ea typeface="Calibri" panose="020F0502020204030204" pitchFamily="34" charset="0"/>
              </a:rPr>
              <a:t>Decision-Making Algorithms</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65CCD2A-E0EA-5D2F-DDB2-4043337BBF76}"/>
              </a:ext>
            </a:extLst>
          </p:cNvPr>
          <p:cNvSpPr>
            <a:spLocks noGrp="1"/>
          </p:cNvSpPr>
          <p:nvPr>
            <p:ph idx="1"/>
          </p:nvPr>
        </p:nvSpPr>
        <p:spPr>
          <a:xfrm>
            <a:off x="281353" y="1690689"/>
            <a:ext cx="11910645" cy="4961902"/>
          </a:xfrm>
        </p:spPr>
        <p:txBody>
          <a:bodyPr rtlCol="0">
            <a:noAutofit/>
          </a:bodyPr>
          <a:lstStyle/>
          <a:p>
            <a:pPr algn="just">
              <a:lnSpc>
                <a:spcPct val="107000"/>
              </a:lnSpc>
              <a:spcAft>
                <a:spcPts val="800"/>
              </a:spcAft>
              <a:tabLst>
                <a:tab pos="123825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Decision-making in biometric systems often relies on statistical and machine learning models to classify matches and non-matches:</a:t>
            </a:r>
          </a:p>
          <a:p>
            <a:pPr algn="just">
              <a:lnSpc>
                <a:spcPct val="107000"/>
              </a:lnSpc>
              <a:spcAft>
                <a:spcPts val="800"/>
              </a:spcAft>
              <a:tabLst>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Threshold-Based Decision Making</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Sets a threshold for similarity scores. If the score exceeds the threshold, the system classifies it as a match.</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Used in fingerprint and iris recognition, where similarity scores are based on minutiae and pattern matching.</a:t>
            </a:r>
          </a:p>
        </p:txBody>
      </p:sp>
    </p:spTree>
    <p:extLst>
      <p:ext uri="{BB962C8B-B14F-4D97-AF65-F5344CB8AC3E}">
        <p14:creationId xmlns:p14="http://schemas.microsoft.com/office/powerpoint/2010/main" val="1524481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E8442-3B69-BE90-3F51-9AA5DF245D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215018-65C5-6235-A31B-5B7994C69268}"/>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C0C0FB1-F964-F1CD-5E1D-066F5FAA2905}"/>
              </a:ext>
            </a:extLst>
          </p:cNvPr>
          <p:cNvSpPr>
            <a:spLocks noGrp="1"/>
          </p:cNvSpPr>
          <p:nvPr>
            <p:ph idx="1"/>
          </p:nvPr>
        </p:nvSpPr>
        <p:spPr>
          <a:xfrm>
            <a:off x="281353" y="1690689"/>
            <a:ext cx="11910645" cy="4961902"/>
          </a:xfrm>
        </p:spPr>
        <p:txBody>
          <a:bodyPr rtlCol="0">
            <a:noAutofit/>
          </a:bodyPr>
          <a:lstStyle/>
          <a:p>
            <a:pPr algn="just">
              <a:lnSpc>
                <a:spcPct val="100000"/>
              </a:lnSpc>
              <a:spcAft>
                <a:spcPts val="800"/>
              </a:spcAft>
              <a:tabLst>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Probabilistic Models</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Bayesian Networks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Compute the probability of a match based on known distributions. Bayesian models can incorporate contextual information to improve accuracy.</a:t>
            </a:r>
          </a:p>
          <a:p>
            <a:pPr marL="342900" lvl="0" indent="-342900" algn="just">
              <a:lnSpc>
                <a:spcPct val="100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Hidden Markov Models (</a:t>
            </a:r>
            <a:r>
              <a:rPr lang="en-KE" sz="3600" b="1" kern="100" dirty="0" err="1">
                <a:effectLst/>
                <a:latin typeface="Times New Roman" panose="02020603050405020304" pitchFamily="18" charset="0"/>
                <a:ea typeface="Calibri" panose="020F0502020204030204" pitchFamily="34" charset="0"/>
                <a:cs typeface="Times New Roman" panose="02020603050405020304" pitchFamily="18" charset="0"/>
              </a:rPr>
              <a:t>HMMs</a:t>
            </a: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Used in voice recognition to account for variations and sequential patterns in audio data.</a:t>
            </a:r>
          </a:p>
        </p:txBody>
      </p:sp>
    </p:spTree>
    <p:extLst>
      <p:ext uri="{BB962C8B-B14F-4D97-AF65-F5344CB8AC3E}">
        <p14:creationId xmlns:p14="http://schemas.microsoft.com/office/powerpoint/2010/main" val="20218814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1A609-0F5C-5C0C-9FBD-DA0F9DDC4E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32208-4C11-DE77-5152-A64E7A1FD254}"/>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7D03927-6585-FB15-B6D4-D35BFED4FB0B}"/>
              </a:ext>
            </a:extLst>
          </p:cNvPr>
          <p:cNvSpPr>
            <a:spLocks noGrp="1"/>
          </p:cNvSpPr>
          <p:nvPr>
            <p:ph idx="1"/>
          </p:nvPr>
        </p:nvSpPr>
        <p:spPr>
          <a:xfrm>
            <a:off x="0" y="1690689"/>
            <a:ext cx="11936186" cy="4961902"/>
          </a:xfrm>
        </p:spPr>
        <p:txBody>
          <a:bodyPr rtlCol="0">
            <a:noAutofit/>
          </a:bodyPr>
          <a:lstStyle/>
          <a:p>
            <a:pPr algn="just">
              <a:lnSpc>
                <a:spcPct val="107000"/>
              </a:lnSpc>
              <a:spcAft>
                <a:spcPts val="800"/>
              </a:spcAft>
              <a:tabLst>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Machine Learning Classifiers</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Random Forests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 collection of decision trees used for classification. Effective in multimodal biometric systems where features from different biometrics are combined.</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Convolutional Neural Networks (</a:t>
            </a:r>
            <a:r>
              <a:rPr lang="en-KE" sz="3600" b="1" kern="100" dirty="0" err="1">
                <a:effectLst/>
                <a:latin typeface="Times New Roman" panose="02020603050405020304" pitchFamily="18" charset="0"/>
                <a:ea typeface="Calibri" panose="020F0502020204030204" pitchFamily="34" charset="0"/>
                <a:cs typeface="Times New Roman" panose="02020603050405020304" pitchFamily="18" charset="0"/>
              </a:rPr>
              <a:t>CNNs</a:t>
            </a: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Used in deep learning-based biometric systems to classify face, fingerprint, or iris images as matches or non-matches with high accuracy.</a:t>
            </a:r>
          </a:p>
        </p:txBody>
      </p:sp>
    </p:spTree>
    <p:extLst>
      <p:ext uri="{BB962C8B-B14F-4D97-AF65-F5344CB8AC3E}">
        <p14:creationId xmlns:p14="http://schemas.microsoft.com/office/powerpoint/2010/main" val="3893760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95E8C-C41F-0A84-E772-CFA16AF382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88FAD9-5429-9C8F-76D0-93F9BF2659B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28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Accuracy, Performance, and Security Metrics</a:t>
            </a:r>
            <a:endParaRPr lang="en-US" sz="2800" b="1"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9E0B8CD-43CF-C3CE-DCC1-5501DF31B53F}"/>
              </a:ext>
            </a:extLst>
          </p:cNvPr>
          <p:cNvSpPr>
            <a:spLocks noGrp="1"/>
          </p:cNvSpPr>
          <p:nvPr>
            <p:ph idx="1"/>
          </p:nvPr>
        </p:nvSpPr>
        <p:spPr>
          <a:xfrm>
            <a:off x="98475" y="1690689"/>
            <a:ext cx="12093524" cy="4961902"/>
          </a:xfrm>
        </p:spPr>
        <p:txBody>
          <a:bodyPr rtlCol="0">
            <a:noAutofit/>
          </a:bodyPr>
          <a:lstStyle/>
          <a:p>
            <a:pPr algn="just">
              <a:lnSpc>
                <a:spcPct val="100000"/>
              </a:lnSpc>
              <a:spcAft>
                <a:spcPts val="800"/>
              </a:spcAft>
              <a:tabLst>
                <a:tab pos="123825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Biometric algorithms must be evaluated for accuracy, performance, and security. The most common metrics include:</a:t>
            </a:r>
          </a:p>
          <a:p>
            <a:pPr marL="0" indent="0" algn="just">
              <a:lnSpc>
                <a:spcPct val="100000"/>
              </a:lnSpc>
              <a:spcAft>
                <a:spcPts val="800"/>
              </a:spcAft>
              <a:buNone/>
              <a:tabLst>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False Acceptance Rate (FAR)</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800"/>
              </a:spcAft>
              <a:buSzPts val="1000"/>
              <a:buFont typeface="Symbol" panose="05050102010706020507" pitchFamily="18" charset="2"/>
              <a:buChar char=""/>
              <a:tabLst>
                <a:tab pos="457200" algn="l"/>
                <a:tab pos="123825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The rate at which unauthorized users are incorrectly accepted by the system.</a:t>
            </a:r>
          </a:p>
          <a:p>
            <a:pPr marL="342900" lvl="0" indent="-342900" algn="just">
              <a:lnSpc>
                <a:spcPct val="100000"/>
              </a:lnSpc>
              <a:spcAft>
                <a:spcPts val="800"/>
              </a:spcAft>
              <a:buSzPts val="1000"/>
              <a:buFont typeface="Symbol" panose="05050102010706020507" pitchFamily="18" charset="2"/>
              <a:buChar char=""/>
              <a:tabLst>
                <a:tab pos="457200" algn="l"/>
                <a:tab pos="1238250" algn="l"/>
              </a:tabLst>
            </a:pPr>
            <a:r>
              <a:rPr lang="en-US" sz="3200" kern="100" dirty="0">
                <a:latin typeface="Times New Roman" panose="02020603050405020304" pitchFamily="18" charset="0"/>
                <a:ea typeface="Calibri" panose="020F0502020204030204" pitchFamily="34" charset="0"/>
                <a:cs typeface="Times New Roman" panose="02020603050405020304" pitchFamily="18" charset="0"/>
              </a:rPr>
              <a:t>It is a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critical metric for security, especially in high-risk environments like banking and law enforcement.</a:t>
            </a:r>
          </a:p>
        </p:txBody>
      </p:sp>
    </p:spTree>
    <p:extLst>
      <p:ext uri="{BB962C8B-B14F-4D97-AF65-F5344CB8AC3E}">
        <p14:creationId xmlns:p14="http://schemas.microsoft.com/office/powerpoint/2010/main" val="25903307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D34AA-8F19-D6F1-FEEA-87D5D4C3CE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249D9C-D078-6FD9-27D3-38DFDE47A92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4400" b="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cont...</a:t>
            </a:r>
            <a:r>
              <a:rPr lang="en-US" sz="4400" b="1"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5BDDCB5E-5F8C-B19F-D605-FA3B9B48C4C3}"/>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tabLst>
                <a:tab pos="123825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False Rejection Rate (FRR)</a:t>
            </a:r>
            <a:r>
              <a:rPr lang="en-US" sz="28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rate at which authorized users are incorrectly rejected by the system.</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tabLst>
                <a:tab pos="1238250" algn="l"/>
              </a:tabLst>
            </a:pPr>
            <a:r>
              <a:rPr lang="en-US" sz="2800" kern="100" dirty="0">
                <a:latin typeface="Times New Roman" panose="02020603050405020304" pitchFamily="18" charset="0"/>
                <a:ea typeface="Calibri" panose="020F0502020204030204" pitchFamily="34" charset="0"/>
                <a:cs typeface="Times New Roman" panose="02020603050405020304" pitchFamily="18" charset="0"/>
              </a:rPr>
              <a:t>It </a:t>
            </a:r>
            <a:r>
              <a:rPr lang="en-US" sz="2800" kern="100" dirty="0" err="1">
                <a:latin typeface="Times New Roman" panose="02020603050405020304" pitchFamily="18" charset="0"/>
                <a:ea typeface="Calibri" panose="020F0502020204030204" pitchFamily="34" charset="0"/>
                <a:cs typeface="Times New Roman" panose="02020603050405020304" pitchFamily="18" charset="0"/>
              </a:rPr>
              <a:t>i</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ndicates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usability and convenience, especially important in systems with high user throughput, such as airports.</a:t>
            </a:r>
          </a:p>
          <a:p>
            <a:pPr>
              <a:lnSpc>
                <a:spcPct val="107000"/>
              </a:lnSpc>
              <a:spcAft>
                <a:spcPts val="800"/>
              </a:spcAft>
              <a:tabLst>
                <a:tab pos="123825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Equal Error Rate (EER)</a:t>
            </a:r>
            <a:endParaRPr lang="en-KE"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point at which FAR and FRR are equal, representing an optimal balance.</a:t>
            </a:r>
          </a:p>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Often used to compare the overall accuracy of different biometric algorithms.</a:t>
            </a:r>
          </a:p>
        </p:txBody>
      </p:sp>
    </p:spTree>
    <p:extLst>
      <p:ext uri="{BB962C8B-B14F-4D97-AF65-F5344CB8AC3E}">
        <p14:creationId xmlns:p14="http://schemas.microsoft.com/office/powerpoint/2010/main" val="2657412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1753C-4560-82E5-4C53-D544BB1953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AA35FB-F4A1-BB21-67E4-6B3AB83BA81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92E6E48E-441C-6DD5-147B-597DB8E965B3}"/>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tabLst>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Speed and Efficiency</a:t>
            </a:r>
            <a:r>
              <a:rPr lang="en-US" sz="3200" b="1" kern="100" dirty="0">
                <a:latin typeface="Times New Roman" panose="02020603050405020304" pitchFamily="18" charset="0"/>
                <a:ea typeface="Calibri" panose="020F0502020204030204" pitchFamily="34" charset="0"/>
                <a:cs typeface="Times New Roman" panose="02020603050405020304" pitchFamily="18" charset="0"/>
              </a:rPr>
              <a:t>: Is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kern="100" dirty="0">
                <a:latin typeface="Times New Roman" panose="02020603050405020304" pitchFamily="18" charset="0"/>
                <a:ea typeface="Calibri" panose="020F0502020204030204" pitchFamily="34" charset="0"/>
                <a:cs typeface="Times New Roman" panose="02020603050405020304" pitchFamily="18" charset="0"/>
              </a:rPr>
              <a:t>t</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he time taken for feature extraction, matching, and decision-making.</a:t>
            </a:r>
          </a:p>
          <a:p>
            <a:pPr marL="0" lvl="0" indent="0">
              <a:lnSpc>
                <a:spcPct val="107000"/>
              </a:lnSpc>
              <a:spcAft>
                <a:spcPts val="800"/>
              </a:spcAft>
              <a:buSzPts val="1000"/>
              <a:buNone/>
              <a:tabLst>
                <a:tab pos="457200" algn="l"/>
                <a:tab pos="1238250" algn="l"/>
              </a:tabLst>
            </a:pPr>
            <a:r>
              <a:rPr lang="en-US" sz="3200" kern="100" dirty="0">
                <a:latin typeface="Times New Roman" panose="02020603050405020304" pitchFamily="18" charset="0"/>
                <a:ea typeface="Calibri" panose="020F0502020204030204" pitchFamily="34" charset="0"/>
                <a:cs typeface="Times New Roman" panose="02020603050405020304" pitchFamily="18" charset="0"/>
              </a:rPr>
              <a:t>It </a:t>
            </a:r>
            <a:r>
              <a:rPr lang="en-US" sz="3200" kern="100" dirty="0" err="1">
                <a:latin typeface="Times New Roman" panose="02020603050405020304" pitchFamily="18" charset="0"/>
                <a:ea typeface="Calibri" panose="020F0502020204030204" pitchFamily="34" charset="0"/>
                <a:cs typeface="Times New Roman" panose="02020603050405020304" pitchFamily="18" charset="0"/>
              </a:rPr>
              <a:t>i</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influences user experience, especially in high-traffic settings.</a:t>
            </a:r>
          </a:p>
          <a:p>
            <a:pPr>
              <a:lnSpc>
                <a:spcPct val="107000"/>
              </a:lnSpc>
              <a:spcAft>
                <a:spcPts val="800"/>
              </a:spcAft>
              <a:tabLst>
                <a:tab pos="123825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 Robustness Against Spoofing</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 pos="1238250" algn="l"/>
              </a:tabLst>
            </a:pPr>
            <a:r>
              <a:rPr lang="en-US" sz="3200" kern="100" dirty="0">
                <a:latin typeface="Times New Roman" panose="02020603050405020304" pitchFamily="18" charset="0"/>
                <a:ea typeface="Calibri" panose="020F0502020204030204" pitchFamily="34" charset="0"/>
                <a:cs typeface="Times New Roman" panose="02020603050405020304" pitchFamily="18" charset="0"/>
              </a:rPr>
              <a:t>It defines t</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he system’s ability to withstand attempts to fool it with fake or altered biometric data.</a:t>
            </a: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 It is </a:t>
            </a:r>
            <a:r>
              <a:rPr lang="en-US" sz="3200" kern="100" dirty="0">
                <a:latin typeface="Times New Roman" panose="02020603050405020304" pitchFamily="18" charset="0"/>
                <a:ea typeface="Calibri" panose="020F0502020204030204" pitchFamily="34" charset="0"/>
                <a:cs typeface="Times New Roman" panose="02020603050405020304" pitchFamily="18" charset="0"/>
              </a:rPr>
              <a:t>e</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essential for security, particularly in systems using physical traits like fingerprints and facial recognition.</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5148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50120-538A-049B-52FC-97D306BC80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ACFAA3-CD75-6DD3-C7F3-C7BCD73A889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3200" b="1" dirty="0">
                <a:solidFill>
                  <a:srgbClr val="FFFF00"/>
                </a:solidFill>
                <a:effectLst/>
                <a:latin typeface="Times New Roman" panose="02020603050405020304" pitchFamily="18" charset="0"/>
                <a:ea typeface="Calibri" panose="020F0502020204030204" pitchFamily="34" charset="0"/>
              </a:rPr>
              <a:t>Emerging Trends in Biometric Algorithms</a:t>
            </a:r>
            <a:endParaRPr lang="en-US" sz="3200" dirty="0">
              <a:solidFill>
                <a:srgbClr val="FFFF00"/>
              </a:solidFill>
            </a:endParaRPr>
          </a:p>
        </p:txBody>
      </p:sp>
      <p:sp>
        <p:nvSpPr>
          <p:cNvPr id="3" name="Content Placeholder 2">
            <a:extLst>
              <a:ext uri="{FF2B5EF4-FFF2-40B4-BE49-F238E27FC236}">
                <a16:creationId xmlns:a16="http://schemas.microsoft.com/office/drawing/2014/main" id="{5A9EA357-AE5C-28C0-6C26-F3C7911B13B1}"/>
              </a:ext>
            </a:extLst>
          </p:cNvPr>
          <p:cNvSpPr>
            <a:spLocks noGrp="1"/>
          </p:cNvSpPr>
          <p:nvPr>
            <p:ph idx="1"/>
          </p:nvPr>
        </p:nvSpPr>
        <p:spPr>
          <a:xfrm>
            <a:off x="281353" y="1690689"/>
            <a:ext cx="11910645" cy="4961902"/>
          </a:xfrm>
        </p:spPr>
        <p:txBody>
          <a:bodyPr rtlCol="0">
            <a:noAutofit/>
          </a:bodyPr>
          <a:lstStyle/>
          <a:p>
            <a:pPr algn="just">
              <a:lnSpc>
                <a:spcPct val="107000"/>
              </a:lnSpc>
              <a:spcAft>
                <a:spcPts val="800"/>
              </a:spcAft>
              <a:tabLst>
                <a:tab pos="123825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As biometric technology advances, new algorithms are emerging to address security, accuracy, and usability:</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Deep Learning for Feature Extraction and Matching</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Deep learning algorithms, particularly </a:t>
            </a:r>
            <a:r>
              <a:rPr lang="en-KE" sz="3600" kern="100" dirty="0" err="1">
                <a:effectLst/>
                <a:latin typeface="Times New Roman" panose="02020603050405020304" pitchFamily="18" charset="0"/>
                <a:ea typeface="Calibri" panose="020F0502020204030204" pitchFamily="34" charset="0"/>
                <a:cs typeface="Times New Roman" panose="02020603050405020304" pitchFamily="18" charset="0"/>
              </a:rPr>
              <a:t>CNNs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and Recurrent Neural Networks (</a:t>
            </a:r>
            <a:r>
              <a:rPr lang="en-KE" sz="3600" kern="100" dirty="0" err="1">
                <a:effectLst/>
                <a:latin typeface="Times New Roman" panose="02020603050405020304" pitchFamily="18" charset="0"/>
                <a:ea typeface="Calibri" panose="020F0502020204030204" pitchFamily="34" charset="0"/>
                <a:cs typeface="Times New Roman" panose="02020603050405020304" pitchFamily="18" charset="0"/>
              </a:rPr>
              <a:t>RNNs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are redefining feature extraction and pattern matching in biometrics, especially in face, voice, and iris recognition.</a:t>
            </a:r>
          </a:p>
          <a:p>
            <a:pPr marL="342900" lvl="0" indent="-342900">
              <a:lnSpc>
                <a:spcPct val="107000"/>
              </a:lnSpc>
              <a:spcAft>
                <a:spcPts val="800"/>
              </a:spcAft>
              <a:buSzPts val="1000"/>
              <a:buFont typeface="Symbol" panose="05050102010706020507" pitchFamily="18" charset="2"/>
              <a:buChar char=""/>
              <a:tabLst>
                <a:tab pos="457200" algn="l"/>
              </a:tabLs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93990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B5731-638F-2E64-0DE0-A8FF20387C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698820-1FD5-E4E7-4704-BC3A31B7C5E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09C88318-E2DF-7AA5-D615-CBD013DC6362}"/>
              </a:ext>
            </a:extLst>
          </p:cNvPr>
          <p:cNvSpPr>
            <a:spLocks noGrp="1"/>
          </p:cNvSpPr>
          <p:nvPr>
            <p:ph idx="1"/>
          </p:nvPr>
        </p:nvSpPr>
        <p:spPr>
          <a:xfrm>
            <a:off x="281353" y="1690689"/>
            <a:ext cx="11910645" cy="4961902"/>
          </a:xfrm>
        </p:spPr>
        <p:txBody>
          <a:bodyPr rtlCol="0">
            <a:noAutofit/>
          </a:bodyPr>
          <a:lstStyle/>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Privacy-Preserving Biometric Algorithms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Algorithms that use encryption or anonymization techniques, such as homomorphic encryption and differential privacy, to protect biometric data.</a:t>
            </a:r>
          </a:p>
          <a:p>
            <a:pPr marL="342900" lvl="0" indent="-342900" algn="just">
              <a:lnSpc>
                <a:spcPct val="107000"/>
              </a:lnSpc>
              <a:spcAft>
                <a:spcPts val="800"/>
              </a:spcAft>
              <a:buSzPts val="1000"/>
              <a:buFont typeface="Symbol" panose="05050102010706020507" pitchFamily="18" charset="2"/>
              <a:buChar char=""/>
              <a:tabLst>
                <a:tab pos="457200" algn="l"/>
                <a:tab pos="123825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Multimodal Biometric Fusion</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Combining algorithms from multiple modalities (e.g., face, fingerprint, iris) to create a more secure and accurate system.</a:t>
            </a:r>
          </a:p>
        </p:txBody>
      </p:sp>
    </p:spTree>
    <p:extLst>
      <p:ext uri="{BB962C8B-B14F-4D97-AF65-F5344CB8AC3E}">
        <p14:creationId xmlns:p14="http://schemas.microsoft.com/office/powerpoint/2010/main" val="3142272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11F3B-8B49-A3A5-696C-0F934A8F4D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6D6A29-35AB-9A0A-9FFC-5E5D3B007C8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20A4E6A1-367F-EA99-BEE9-C8A875E4DA84}"/>
              </a:ext>
            </a:extLst>
          </p:cNvPr>
          <p:cNvSpPr>
            <a:spLocks noGrp="1"/>
          </p:cNvSpPr>
          <p:nvPr>
            <p:ph idx="1"/>
          </p:nvPr>
        </p:nvSpPr>
        <p:spPr>
          <a:xfrm>
            <a:off x="281353" y="1690689"/>
            <a:ext cx="11910645" cy="4961902"/>
          </a:xfrm>
        </p:spPr>
        <p:txBody>
          <a:bodyPr rtlCol="0">
            <a:noAutofit/>
          </a:bodyPr>
          <a:lstStyle/>
          <a:p>
            <a:pPr marL="0" indent="0" algn="just">
              <a:lnSpc>
                <a:spcPct val="150000"/>
              </a:lnSpc>
              <a:spcAft>
                <a:spcPts val="800"/>
              </a:spcAft>
              <a:buNone/>
            </a:pPr>
            <a:r>
              <a:rPr lang="en-KE" sz="3600" b="1" dirty="0">
                <a:effectLst/>
                <a:latin typeface="Times New Roman" panose="02020603050405020304" pitchFamily="18" charset="0"/>
                <a:ea typeface="Calibri" panose="020F0502020204030204" pitchFamily="34" charset="0"/>
              </a:rPr>
              <a:t>Edge Computing and Mobile Biometrics</a:t>
            </a:r>
            <a:r>
              <a:rPr lang="en-KE" sz="3600" dirty="0">
                <a:effectLst/>
                <a:latin typeface="Times New Roman" panose="02020603050405020304" pitchFamily="18" charset="0"/>
                <a:ea typeface="Calibri" panose="020F0502020204030204" pitchFamily="34" charset="0"/>
              </a:rPr>
              <a:t>: Algorithms optimized for mobile and edge devices to enable secure, efficient on-device processing for user authentication.</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4495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E468C-E339-68B6-6D96-1D624E4606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19E184-3B1A-9E0C-D95A-E51AED2F9E02}"/>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dirty="0">
                <a:solidFill>
                  <a:srgbClr val="FFFF00"/>
                </a:solidFill>
              </a:rPr>
              <a:t>summary </a:t>
            </a:r>
            <a:endParaRPr lang="en-US" sz="40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2C8C3F4-7548-8720-21FF-20F9E7E74406}"/>
              </a:ext>
            </a:extLst>
          </p:cNvPr>
          <p:cNvSpPr>
            <a:spLocks noGrp="1"/>
          </p:cNvSpPr>
          <p:nvPr>
            <p:ph idx="1"/>
          </p:nvPr>
        </p:nvSpPr>
        <p:spPr>
          <a:xfrm>
            <a:off x="342900" y="1690689"/>
            <a:ext cx="11410950" cy="4961902"/>
          </a:xfrm>
        </p:spPr>
        <p:txBody>
          <a:bodyPr rtlCol="0">
            <a:noAutofit/>
          </a:bodyPr>
          <a:lstStyle/>
          <a:p>
            <a:pPr algn="just">
              <a:lnSpc>
                <a:spcPct val="107000"/>
              </a:lnSpc>
              <a:spcAft>
                <a:spcPts val="800"/>
              </a:spcAft>
              <a:tabLst>
                <a:tab pos="1238250" algn="l"/>
              </a:tabLst>
            </a:pPr>
            <a:r>
              <a:rPr lang="en-US" sz="3600" dirty="0">
                <a:latin typeface="Times New Roman" panose="02020603050405020304" pitchFamily="18" charset="0"/>
                <a:cs typeface="Times New Roman" panose="02020603050405020304" pitchFamily="18" charset="0"/>
              </a:rPr>
              <a:t>Algorithms in biometric systems are essential for accurate, secure, and efficient identification. From feature extraction to decision-making, each algorithm plays a specific role, and advancements in machine learning are driving further improvements. By understanding the types and roles of these algorithms, as well as emerging trends, we can appreciate the complexity and potential of biometric systems in modern security.</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lvl="0" indent="0" algn="just">
              <a:buNone/>
            </a:pP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4331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F3EF4-DA14-DF0B-886E-BFF4D7894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54490-CB2B-F281-C12B-69493DF4452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E11430F9-F673-FFE5-87E9-F5BB914F2458}"/>
              </a:ext>
            </a:extLst>
          </p:cNvPr>
          <p:cNvSpPr>
            <a:spLocks noGrp="1"/>
          </p:cNvSpPr>
          <p:nvPr>
            <p:ph idx="1"/>
          </p:nvPr>
        </p:nvSpPr>
        <p:spPr>
          <a:xfrm>
            <a:off x="562708" y="1690688"/>
            <a:ext cx="11324492" cy="5014911"/>
          </a:xfrm>
        </p:spPr>
        <p:txBody>
          <a:bodyPr rtlCol="0">
            <a:normAutofit fontScale="82500" lnSpcReduction="20000"/>
          </a:bodyPr>
          <a:lstStyle/>
          <a:p>
            <a:pPr algn="just">
              <a:lnSpc>
                <a:spcPct val="107000"/>
              </a:lnSpc>
              <a:spcAft>
                <a:spcPts val="800"/>
              </a:spcAft>
              <a:buFont typeface="Arial" panose="020B0604020202020204" pitchFamily="34" charset="0"/>
              <a:buChar char="•"/>
              <a:tabLst>
                <a:tab pos="1238250" algn="l"/>
              </a:tabLs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Abd El-Latif, A. A., Hammad, M. A., </a:t>
            </a:r>
            <a:r>
              <a:rPr lang="en-KE" sz="3300" kern="100" dirty="0" err="1">
                <a:effectLst/>
                <a:latin typeface="Times New Roman" panose="02020603050405020304" pitchFamily="18" charset="0"/>
                <a:ea typeface="Calibri" panose="020F0502020204030204" pitchFamily="34" charset="0"/>
                <a:cs typeface="Times New Roman" panose="02020603050405020304" pitchFamily="18" charset="0"/>
              </a:rPr>
              <a:t>Maleh</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Y., Gupta, B. B., &amp; </a:t>
            </a:r>
            <a:r>
              <a:rPr lang="en-KE" sz="3300" kern="100" dirty="0" err="1">
                <a:effectLst/>
                <a:latin typeface="Times New Roman" panose="02020603050405020304" pitchFamily="18" charset="0"/>
                <a:ea typeface="Calibri" panose="020F0502020204030204" pitchFamily="34" charset="0"/>
                <a:cs typeface="Times New Roman" panose="02020603050405020304" pitchFamily="18" charset="0"/>
              </a:rPr>
              <a:t>Mazurczyk</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W. (2023). Artificial intelligence for biometrics and cybersecurity: Technology and applications. IET Press.</a:t>
            </a:r>
          </a:p>
          <a:p>
            <a:pPr algn="just">
              <a:lnSpc>
                <a:spcPct val="107000"/>
              </a:lnSpc>
              <a:spcAft>
                <a:spcPts val="800"/>
              </a:spcAft>
              <a:buFont typeface="Arial" panose="020B0604020202020204" pitchFamily="34" charset="0"/>
              <a:buChar char="•"/>
              <a:tabLst>
                <a:tab pos="1238250" algn="l"/>
              </a:tabLs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Wang, Y., He, Z., Wang, C., Wei, J., &amp; Ren, M. (2023). Biometric recognition: Latest advances and prospects. MDPI.</a:t>
            </a:r>
          </a:p>
          <a:p>
            <a:pPr algn="just">
              <a:lnSpc>
                <a:spcPct val="107000"/>
              </a:lnSpc>
              <a:spcAft>
                <a:spcPts val="800"/>
              </a:spcAft>
              <a:buFont typeface="Arial" panose="020B0604020202020204" pitchFamily="34" charset="0"/>
              <a:buChar char="•"/>
              <a:tabLst>
                <a:tab pos="1238250" algn="l"/>
              </a:tabLs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Zhang, D., &amp; Li, Z. (Eds.). (2023). Advanced biometrics with deep learning: Modern trends and applications. Springer.</a:t>
            </a:r>
          </a:p>
          <a:p>
            <a:pPr algn="just">
              <a:lnSpc>
                <a:spcPct val="107000"/>
              </a:lnSpc>
              <a:spcAft>
                <a:spcPts val="800"/>
              </a:spcAft>
              <a:buFont typeface="Arial" panose="020B0604020202020204" pitchFamily="34" charset="0"/>
              <a:buChar char="•"/>
              <a:tabLst>
                <a:tab pos="1238250" algn="l"/>
              </a:tabLs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Jain, A. K., &amp; Singh, A. (2022). Handbook of multimodal biometrics.</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tabLst>
                <a:tab pos="1238250" algn="l"/>
              </a:tabLs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Elsevier.</a:t>
            </a:r>
            <a:b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3884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3509</TotalTime>
  <Words>1847</Words>
  <Application>Microsoft Office PowerPoint</Application>
  <PresentationFormat>Widescreen</PresentationFormat>
  <Paragraphs>126</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宋体</vt:lpstr>
      <vt:lpstr>Arial</vt:lpstr>
      <vt:lpstr>Calibri</vt:lpstr>
      <vt:lpstr>Symbol</vt:lpstr>
      <vt:lpstr>Times New Roman</vt:lpstr>
      <vt:lpstr>Tw Cen MT</vt:lpstr>
      <vt:lpstr>Tw Cen MT Condensed</vt:lpstr>
      <vt:lpstr>Wingdings 3</vt:lpstr>
      <vt:lpstr>Integral</vt:lpstr>
      <vt:lpstr>PowerPoint Presentation</vt:lpstr>
      <vt:lpstr>       Areas of focus </vt:lpstr>
      <vt:lpstr>    Algorithms in biometrics </vt:lpstr>
      <vt:lpstr>  Stages in a Biometric System Biometric System</vt:lpstr>
      <vt:lpstr>  Stages in a Biometric System Biometric System</vt:lpstr>
      <vt:lpstr>   Explanation</vt:lpstr>
      <vt:lpstr>   CONT…</vt:lpstr>
      <vt:lpstr>   CONT…</vt:lpstr>
      <vt:lpstr>   Feature Extraction Algorithms</vt:lpstr>
      <vt:lpstr>  cont…</vt:lpstr>
      <vt:lpstr> Facial Recognition </vt:lpstr>
      <vt:lpstr>  cont... </vt:lpstr>
      <vt:lpstr>   Iris Recognition </vt:lpstr>
      <vt:lpstr>  cont… </vt:lpstr>
      <vt:lpstr>    Voice Recognition </vt:lpstr>
      <vt:lpstr> Pattern Matching Algorithms </vt:lpstr>
      <vt:lpstr>    Explanation </vt:lpstr>
      <vt:lpstr>   cont… </vt:lpstr>
      <vt:lpstr>Machine Learning and Deep Learning Models</vt:lpstr>
      <vt:lpstr> Cont…</vt:lpstr>
      <vt:lpstr>Dynamic Time Warping (DTW)</vt:lpstr>
      <vt:lpstr>   Decision-Making Algorithms </vt:lpstr>
      <vt:lpstr>   cont… </vt:lpstr>
      <vt:lpstr>   cont… </vt:lpstr>
      <vt:lpstr>  Accuracy, Performance, and Security Metrics</vt:lpstr>
      <vt:lpstr>    cont... </vt:lpstr>
      <vt:lpstr>   cont… </vt:lpstr>
      <vt:lpstr>  Emerging Trends in Biometric Algorithms</vt:lpstr>
      <vt:lpstr>   cont… </vt:lpstr>
      <vt:lpstr>   cont… </vt:lpstr>
      <vt:lpstr>  summary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44</cp:revision>
  <dcterms:created xsi:type="dcterms:W3CDTF">2020-09-27T20:05:39Z</dcterms:created>
  <dcterms:modified xsi:type="dcterms:W3CDTF">2024-11-12T21:51:49Z</dcterms:modified>
</cp:coreProperties>
</file>