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sldIdLst>
    <p:sldId id="312" r:id="rId2"/>
    <p:sldId id="257" r:id="rId3"/>
    <p:sldId id="284" r:id="rId4"/>
    <p:sldId id="285" r:id="rId5"/>
    <p:sldId id="258" r:id="rId6"/>
    <p:sldId id="259" r:id="rId7"/>
    <p:sldId id="260" r:id="rId8"/>
    <p:sldId id="261" r:id="rId9"/>
    <p:sldId id="262" r:id="rId10"/>
    <p:sldId id="287" r:id="rId11"/>
    <p:sldId id="264" r:id="rId12"/>
    <p:sldId id="288" r:id="rId13"/>
    <p:sldId id="289" r:id="rId14"/>
    <p:sldId id="290" r:id="rId15"/>
    <p:sldId id="291" r:id="rId16"/>
    <p:sldId id="292" r:id="rId17"/>
    <p:sldId id="293" r:id="rId18"/>
    <p:sldId id="294" r:id="rId19"/>
    <p:sldId id="295" r:id="rId20"/>
    <p:sldId id="296" r:id="rId21"/>
    <p:sldId id="297" r:id="rId22"/>
    <p:sldId id="283" r:id="rId23"/>
    <p:sldId id="298" r:id="rId24"/>
    <p:sldId id="299" r:id="rId25"/>
    <p:sldId id="300" r:id="rId26"/>
    <p:sldId id="301" r:id="rId27"/>
    <p:sldId id="302" r:id="rId28"/>
    <p:sldId id="303" r:id="rId29"/>
    <p:sldId id="304" r:id="rId30"/>
    <p:sldId id="305" r:id="rId31"/>
    <p:sldId id="306" r:id="rId32"/>
    <p:sldId id="307" r:id="rId33"/>
    <p:sldId id="308" r:id="rId34"/>
    <p:sldId id="313"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7BA776-EF29-F368-4598-6B04A2321375}" v="1870" dt="2023-05-11T08:01:32.009"/>
    <p1510:client id="{4F1C312C-802C-EFF5-7BA9-65D73B7F6003}" v="175" dt="2023-05-11T10:24:49.813"/>
    <p1510:client id="{F63F1F18-8332-0F8E-35BE-C2EDA69DA239}" v="356" dt="2023-09-07T06:57:18.0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6" autoAdjust="0"/>
    <p:restoredTop sz="94660"/>
  </p:normalViewPr>
  <p:slideViewPr>
    <p:cSldViewPr snapToGrid="0">
      <p:cViewPr varScale="1">
        <p:scale>
          <a:sx n="116" d="100"/>
          <a:sy n="116" d="100"/>
        </p:scale>
        <p:origin x="264"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26C35AE1-61FD-4886-82CE-F4270958F39E}" type="slidenum">
              <a:rPr lang="en-US" altLang="en-US" smtClean="0"/>
              <a:pPr/>
              <a:t>‹#›</a:t>
            </a:fld>
            <a:endParaRPr lang="en-US" altLang="en-US"/>
          </a:p>
        </p:txBody>
      </p:sp>
    </p:spTree>
    <p:extLst>
      <p:ext uri="{BB962C8B-B14F-4D97-AF65-F5344CB8AC3E}">
        <p14:creationId xmlns:p14="http://schemas.microsoft.com/office/powerpoint/2010/main" val="14437187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04ECF2E1-EDC0-4733-B491-A109CE13617B}" type="slidenum">
              <a:rPr lang="en-US" altLang="en-US" smtClean="0"/>
              <a:pPr/>
              <a:t>‹#›</a:t>
            </a:fld>
            <a:endParaRPr lang="en-US" altLang="en-US"/>
          </a:p>
        </p:txBody>
      </p:sp>
    </p:spTree>
    <p:extLst>
      <p:ext uri="{BB962C8B-B14F-4D97-AF65-F5344CB8AC3E}">
        <p14:creationId xmlns:p14="http://schemas.microsoft.com/office/powerpoint/2010/main" val="20500861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1501BBCA-8D57-4901-8220-AC1B6E76FA80}" type="slidenum">
              <a:rPr lang="en-US" altLang="en-US" smtClean="0"/>
              <a:pPr/>
              <a:t>‹#›</a:t>
            </a:fld>
            <a:endParaRPr lang="en-US" altLang="en-US"/>
          </a:p>
        </p:txBody>
      </p:sp>
    </p:spTree>
    <p:extLst>
      <p:ext uri="{BB962C8B-B14F-4D97-AF65-F5344CB8AC3E}">
        <p14:creationId xmlns:p14="http://schemas.microsoft.com/office/powerpoint/2010/main" val="738313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E736E8C0-F0E3-422D-9B38-EF66F1DAEDE2}" type="slidenum">
              <a:rPr lang="en-US" altLang="en-US" smtClean="0"/>
              <a:pPr/>
              <a:t>‹#›</a:t>
            </a:fld>
            <a:endParaRPr lang="en-US" altLang="en-US"/>
          </a:p>
        </p:txBody>
      </p:sp>
    </p:spTree>
    <p:extLst>
      <p:ext uri="{BB962C8B-B14F-4D97-AF65-F5344CB8AC3E}">
        <p14:creationId xmlns:p14="http://schemas.microsoft.com/office/powerpoint/2010/main" val="9128090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altLang="en-US"/>
          </a:p>
        </p:txBody>
      </p:sp>
      <p:sp>
        <p:nvSpPr>
          <p:cNvPr id="8" name="Footer Placeholder 7"/>
          <p:cNvSpPr>
            <a:spLocks noGrp="1"/>
          </p:cNvSpPr>
          <p:nvPr>
            <p:ph type="ftr" sz="quarter" idx="11"/>
          </p:nvPr>
        </p:nvSpPr>
        <p:spPr/>
        <p:txBody>
          <a:bodyPr/>
          <a:lstStyle/>
          <a:p>
            <a:endParaRPr lang="en-US" altLang="en-US"/>
          </a:p>
        </p:txBody>
      </p:sp>
      <p:sp>
        <p:nvSpPr>
          <p:cNvPr id="9" name="Slide Number Placeholder 8"/>
          <p:cNvSpPr>
            <a:spLocks noGrp="1"/>
          </p:cNvSpPr>
          <p:nvPr>
            <p:ph type="sldNum" sz="quarter" idx="12"/>
          </p:nvPr>
        </p:nvSpPr>
        <p:spPr/>
        <p:txBody>
          <a:bodyPr/>
          <a:lstStyle/>
          <a:p>
            <a:fld id="{0CBC47C5-36F1-4CF1-AFB8-241FA4A1EA69}" type="slidenum">
              <a:rPr lang="en-US" altLang="en-US" smtClean="0"/>
              <a:pPr/>
              <a:t>‹#›</a:t>
            </a:fld>
            <a:endParaRPr lang="en-US" altLang="en-US"/>
          </a:p>
        </p:txBody>
      </p:sp>
    </p:spTree>
    <p:extLst>
      <p:ext uri="{BB962C8B-B14F-4D97-AF65-F5344CB8AC3E}">
        <p14:creationId xmlns:p14="http://schemas.microsoft.com/office/powerpoint/2010/main" val="3319778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altLang="en-US"/>
          </a:p>
        </p:txBody>
      </p:sp>
      <p:sp>
        <p:nvSpPr>
          <p:cNvPr id="4" name="Footer Placeholder 3"/>
          <p:cNvSpPr>
            <a:spLocks noGrp="1"/>
          </p:cNvSpPr>
          <p:nvPr>
            <p:ph type="ftr" sz="quarter" idx="11"/>
          </p:nvPr>
        </p:nvSpPr>
        <p:spPr/>
        <p:txBody>
          <a:bodyPr/>
          <a:lstStyle/>
          <a:p>
            <a:endParaRPr lang="en-US" altLang="en-US"/>
          </a:p>
        </p:txBody>
      </p:sp>
      <p:sp>
        <p:nvSpPr>
          <p:cNvPr id="5" name="Slide Number Placeholder 4"/>
          <p:cNvSpPr>
            <a:spLocks noGrp="1"/>
          </p:cNvSpPr>
          <p:nvPr>
            <p:ph type="sldNum" sz="quarter" idx="12"/>
          </p:nvPr>
        </p:nvSpPr>
        <p:spPr/>
        <p:txBody>
          <a:bodyPr/>
          <a:lstStyle/>
          <a:p>
            <a:fld id="{33600C67-5A9E-471F-B370-466D4E13AFCC}" type="slidenum">
              <a:rPr lang="en-US" altLang="en-US" smtClean="0"/>
              <a:pPr/>
              <a:t>‹#›</a:t>
            </a:fld>
            <a:endParaRPr lang="en-US" altLang="en-US"/>
          </a:p>
        </p:txBody>
      </p:sp>
    </p:spTree>
    <p:extLst>
      <p:ext uri="{BB962C8B-B14F-4D97-AF65-F5344CB8AC3E}">
        <p14:creationId xmlns:p14="http://schemas.microsoft.com/office/powerpoint/2010/main" val="18173384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ltLang="en-US"/>
          </a:p>
        </p:txBody>
      </p:sp>
      <p:sp>
        <p:nvSpPr>
          <p:cNvPr id="3" name="Footer Placeholder 2"/>
          <p:cNvSpPr>
            <a:spLocks noGrp="1"/>
          </p:cNvSpPr>
          <p:nvPr>
            <p:ph type="ftr" sz="quarter" idx="11"/>
          </p:nvPr>
        </p:nvSpPr>
        <p:spPr/>
        <p:txBody>
          <a:bodyPr/>
          <a:lstStyle/>
          <a:p>
            <a:endParaRPr lang="en-US" altLang="en-US"/>
          </a:p>
        </p:txBody>
      </p:sp>
      <p:sp>
        <p:nvSpPr>
          <p:cNvPr id="4" name="Slide Number Placeholder 3"/>
          <p:cNvSpPr>
            <a:spLocks noGrp="1"/>
          </p:cNvSpPr>
          <p:nvPr>
            <p:ph type="sldNum" sz="quarter" idx="12"/>
          </p:nvPr>
        </p:nvSpPr>
        <p:spPr/>
        <p:txBody>
          <a:bodyPr/>
          <a:lstStyle/>
          <a:p>
            <a:fld id="{DF24C92B-FB9C-4071-9ABD-58DC438553EB}" type="slidenum">
              <a:rPr lang="en-US" altLang="en-US" smtClean="0"/>
              <a:pPr/>
              <a:t>‹#›</a:t>
            </a:fld>
            <a:endParaRPr lang="en-US" altLang="en-US"/>
          </a:p>
        </p:txBody>
      </p:sp>
    </p:spTree>
    <p:extLst>
      <p:ext uri="{BB962C8B-B14F-4D97-AF65-F5344CB8AC3E}">
        <p14:creationId xmlns:p14="http://schemas.microsoft.com/office/powerpoint/2010/main" val="2901259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6B5A6A3D-A262-4064-BE8D-425E9727FA65}" type="slidenum">
              <a:rPr lang="en-US" altLang="en-US" smtClean="0"/>
              <a:pPr/>
              <a:t>‹#›</a:t>
            </a:fld>
            <a:endParaRPr lang="en-US" altLang="en-US"/>
          </a:p>
        </p:txBody>
      </p:sp>
    </p:spTree>
    <p:extLst>
      <p:ext uri="{BB962C8B-B14F-4D97-AF65-F5344CB8AC3E}">
        <p14:creationId xmlns:p14="http://schemas.microsoft.com/office/powerpoint/2010/main" val="2230831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14EDE0CB-6ECA-4850-BD24-6687C203222E}" type="slidenum">
              <a:rPr lang="en-US" altLang="en-US" smtClean="0"/>
              <a:pPr/>
              <a:t>‹#›</a:t>
            </a:fld>
            <a:endParaRPr lang="en-US" altLang="en-US"/>
          </a:p>
        </p:txBody>
      </p:sp>
    </p:spTree>
    <p:extLst>
      <p:ext uri="{BB962C8B-B14F-4D97-AF65-F5344CB8AC3E}">
        <p14:creationId xmlns:p14="http://schemas.microsoft.com/office/powerpoint/2010/main" val="5559332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03CCFE6D-DF7C-4DFC-AF99-B32A89558763}" type="slidenum">
              <a:rPr lang="en-US" altLang="en-US" smtClean="0"/>
              <a:pPr/>
              <a:t>‹#›</a:t>
            </a:fld>
            <a:endParaRPr lang="en-US" altLang="en-US"/>
          </a:p>
        </p:txBody>
      </p:sp>
    </p:spTree>
    <p:extLst>
      <p:ext uri="{BB962C8B-B14F-4D97-AF65-F5344CB8AC3E}">
        <p14:creationId xmlns:p14="http://schemas.microsoft.com/office/powerpoint/2010/main" val="3437665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3AF6A0B4-AD59-4C90-AF7D-BD755C2A7816}" type="slidenum">
              <a:rPr lang="en-US" altLang="en-US" smtClean="0"/>
              <a:pPr/>
              <a:t>‹#›</a:t>
            </a:fld>
            <a:endParaRPr lang="en-US" altLang="en-US"/>
          </a:p>
        </p:txBody>
      </p:sp>
    </p:spTree>
    <p:extLst>
      <p:ext uri="{BB962C8B-B14F-4D97-AF65-F5344CB8AC3E}">
        <p14:creationId xmlns:p14="http://schemas.microsoft.com/office/powerpoint/2010/main" val="12437249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AC6EC0-EA10-4ABF-BB73-96BD0CF5EFE4}" type="slidenum">
              <a:rPr lang="en-US" altLang="en-US" smtClean="0"/>
              <a:pPr/>
              <a:t>‹#›</a:t>
            </a:fld>
            <a:endParaRPr lang="en-US" altLang="en-US"/>
          </a:p>
        </p:txBody>
      </p:sp>
    </p:spTree>
    <p:extLst>
      <p:ext uri="{BB962C8B-B14F-4D97-AF65-F5344CB8AC3E}">
        <p14:creationId xmlns:p14="http://schemas.microsoft.com/office/powerpoint/2010/main" val="1883869900"/>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howmed.net/pharmacology/drug/"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howmed.net/pharmacology/drug/"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library.search.tulane.edu/permalink/01TUL_INST/8mv5g5/alma9945496896406326" TargetMode="External"/><Relationship Id="rId2" Type="http://schemas.openxmlformats.org/officeDocument/2006/relationships/hyperlink" Target="https://go.openathens.net/redirector/tulane.edu?url=https://premiumbasicsciences.lwwhealthlibrary.com/book.aspx?bookid=3222" TargetMode="External"/><Relationship Id="rId1" Type="http://schemas.openxmlformats.org/officeDocument/2006/relationships/slideLayout" Target="../slideLayouts/slideLayout2.xml"/><Relationship Id="rId4" Type="http://schemas.openxmlformats.org/officeDocument/2006/relationships/hyperlink" Target="https://go.openathens.net/redirector/tulane.edu?url=https://accessmedicine.mhmedical.com/book.aspx?bookid=319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42BEE-2709-FE1B-F581-E8A3D9E03BDF}"/>
              </a:ext>
            </a:extLst>
          </p:cNvPr>
          <p:cNvSpPr>
            <a:spLocks noGrp="1"/>
          </p:cNvSpPr>
          <p:nvPr>
            <p:ph type="title"/>
          </p:nvPr>
        </p:nvSpPr>
        <p:spPr/>
        <p:txBody>
          <a:bodyPr/>
          <a:lstStyle/>
          <a:p>
            <a:pPr algn="ctr"/>
            <a:r>
              <a:rPr lang="en-US" dirty="0"/>
              <a:t>Course</a:t>
            </a:r>
          </a:p>
        </p:txBody>
      </p:sp>
      <p:sp>
        <p:nvSpPr>
          <p:cNvPr id="3" name="Content Placeholder 2">
            <a:extLst>
              <a:ext uri="{FF2B5EF4-FFF2-40B4-BE49-F238E27FC236}">
                <a16:creationId xmlns:a16="http://schemas.microsoft.com/office/drawing/2014/main" id="{380BF094-F97B-07B1-F3D0-B7321CC342FF}"/>
              </a:ext>
            </a:extLst>
          </p:cNvPr>
          <p:cNvSpPr>
            <a:spLocks noGrp="1"/>
          </p:cNvSpPr>
          <p:nvPr>
            <p:ph idx="1"/>
          </p:nvPr>
        </p:nvSpPr>
        <p:spPr/>
        <p:txBody>
          <a:bodyPr/>
          <a:lstStyle/>
          <a:p>
            <a:pPr marL="0" indent="0" algn="ctr">
              <a:buNone/>
            </a:pPr>
            <a:r>
              <a:rPr lang="en-US" dirty="0"/>
              <a:t>Lecture 1</a:t>
            </a:r>
          </a:p>
          <a:p>
            <a:pPr algn="ctr"/>
            <a:endParaRPr lang="en-US" dirty="0"/>
          </a:p>
          <a:p>
            <a:pPr marL="0" indent="0" algn="ctr">
              <a:buNone/>
            </a:pPr>
            <a:r>
              <a:rPr lang="en-US" b="1" i="1" dirty="0">
                <a:solidFill>
                  <a:srgbClr val="FF0000"/>
                </a:solidFill>
                <a:latin typeface="Arial" panose="020B0604020202020204" pitchFamily="34" charset="0"/>
                <a:cs typeface="Arial" panose="020B0604020202020204" pitchFamily="34" charset="0"/>
              </a:rPr>
              <a:t>Introduction to </a:t>
            </a:r>
          </a:p>
          <a:p>
            <a:pPr marL="0" indent="0" algn="ctr">
              <a:buNone/>
            </a:pPr>
            <a:r>
              <a:rPr lang="en-US" b="1" i="1" dirty="0">
                <a:solidFill>
                  <a:srgbClr val="FF0000"/>
                </a:solidFill>
                <a:latin typeface="Arial" panose="020B0604020202020204" pitchFamily="34" charset="0"/>
                <a:cs typeface="Arial" panose="020B0604020202020204" pitchFamily="34" charset="0"/>
              </a:rPr>
              <a:t>basic principles </a:t>
            </a:r>
            <a:r>
              <a:rPr lang="en-US" b="1" i="1">
                <a:solidFill>
                  <a:srgbClr val="FF0000"/>
                </a:solidFill>
                <a:latin typeface="Arial" panose="020B0604020202020204" pitchFamily="34" charset="0"/>
                <a:cs typeface="Arial" panose="020B0604020202020204" pitchFamily="34" charset="0"/>
              </a:rPr>
              <a:t>in </a:t>
            </a:r>
          </a:p>
          <a:p>
            <a:pPr marL="0" indent="0" algn="ctr">
              <a:buNone/>
            </a:pPr>
            <a:r>
              <a:rPr lang="en-US" b="1" i="1">
                <a:solidFill>
                  <a:srgbClr val="FF0000"/>
                </a:solidFill>
                <a:latin typeface="Arial" panose="020B0604020202020204" pitchFamily="34" charset="0"/>
                <a:cs typeface="Arial" panose="020B0604020202020204" pitchFamily="34" charset="0"/>
              </a:rPr>
              <a:t>Pharmacology</a:t>
            </a:r>
            <a:endParaRPr lang="en-US" b="1" i="1" dirty="0">
              <a:solidFill>
                <a:srgbClr val="FF0000"/>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CC3F7022-577D-C69A-C066-FD50D323AA1A}"/>
              </a:ext>
            </a:extLst>
          </p:cNvPr>
          <p:cNvSpPr>
            <a:spLocks noGrp="1"/>
          </p:cNvSpPr>
          <p:nvPr>
            <p:ph type="body" sz="half" idx="2"/>
          </p:nvPr>
        </p:nvSpPr>
        <p:spPr>
          <a:xfrm>
            <a:off x="839788" y="2057400"/>
            <a:ext cx="4525426" cy="1688335"/>
          </a:xfrm>
        </p:spPr>
        <p:txBody>
          <a:bodyPr/>
          <a:lstStyle/>
          <a:p>
            <a:r>
              <a:rPr lang="en-US" sz="3600" b="1" dirty="0">
                <a:solidFill>
                  <a:srgbClr val="FF0000"/>
                </a:solidFill>
                <a:latin typeface="Garamond" panose="02020404030301010803" pitchFamily="18" charset="0"/>
              </a:rPr>
              <a:t>PHARMACOLOGY</a:t>
            </a:r>
          </a:p>
          <a:p>
            <a:pPr algn="ctr"/>
            <a:r>
              <a:rPr lang="en-US" sz="2400" i="1" dirty="0"/>
              <a:t>Seth </a:t>
            </a:r>
            <a:r>
              <a:rPr lang="en-US" sz="2400" i="1" dirty="0" err="1"/>
              <a:t>Mikaye</a:t>
            </a:r>
            <a:endParaRPr lang="en-US" sz="2400" i="1" dirty="0"/>
          </a:p>
        </p:txBody>
      </p:sp>
    </p:spTree>
    <p:extLst>
      <p:ext uri="{BB962C8B-B14F-4D97-AF65-F5344CB8AC3E}">
        <p14:creationId xmlns:p14="http://schemas.microsoft.com/office/powerpoint/2010/main" val="2070853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64589-6A1C-6EC4-AAFE-9ED003CED68F}"/>
              </a:ext>
            </a:extLst>
          </p:cNvPr>
          <p:cNvSpPr>
            <a:spLocks noGrp="1"/>
          </p:cNvSpPr>
          <p:nvPr>
            <p:ph type="title"/>
          </p:nvPr>
        </p:nvSpPr>
        <p:spPr>
          <a:xfrm>
            <a:off x="2020447" y="470083"/>
            <a:ext cx="7886700" cy="697705"/>
          </a:xfrm>
        </p:spPr>
        <p:txBody>
          <a:bodyPr>
            <a:normAutofit/>
          </a:bodyPr>
          <a:lstStyle/>
          <a:p>
            <a:r>
              <a:rPr lang="en-US" sz="3600" b="1" dirty="0">
                <a:solidFill>
                  <a:srgbClr val="FF0000"/>
                </a:solidFill>
                <a:latin typeface="Arial" panose="020B0604020202020204" pitchFamily="34" charset="0"/>
                <a:cs typeface="Arial" panose="020B0604020202020204" pitchFamily="34" charset="0"/>
              </a:rPr>
              <a:t>Pharmacology</a:t>
            </a:r>
            <a:endParaRPr lang="en-US" sz="3600"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925233E-3409-8C3F-FF15-9CC17008ED9D}"/>
              </a:ext>
            </a:extLst>
          </p:cNvPr>
          <p:cNvSpPr>
            <a:spLocks noGrp="1"/>
          </p:cNvSpPr>
          <p:nvPr>
            <p:ph idx="1"/>
          </p:nvPr>
        </p:nvSpPr>
        <p:spPr>
          <a:xfrm>
            <a:off x="760164" y="1322025"/>
            <a:ext cx="10620260" cy="4373696"/>
          </a:xfrm>
        </p:spPr>
        <p:txBody>
          <a:bodyPr vert="horz" lIns="68580" tIns="34290" rIns="68580" bIns="34290" rtlCol="0" anchor="t">
            <a:noAutofit/>
          </a:bodyPr>
          <a:lstStyle/>
          <a:p>
            <a:pPr marL="0" indent="0">
              <a:lnSpc>
                <a:spcPct val="80000"/>
              </a:lnSpc>
              <a:spcBef>
                <a:spcPct val="20000"/>
              </a:spcBef>
              <a:spcAft>
                <a:spcPct val="0"/>
              </a:spcAft>
              <a:buNone/>
            </a:pPr>
            <a:r>
              <a:rPr lang="en-US" sz="2300" dirty="0">
                <a:latin typeface="Arial" panose="020B0604020202020204" pitchFamily="34" charset="0"/>
                <a:cs typeface="Arial" panose="020B0604020202020204" pitchFamily="34" charset="0"/>
              </a:rPr>
              <a:t>          Pharmakon = Drug, remedy, poison;    Logos = Science</a:t>
            </a:r>
          </a:p>
          <a:p>
            <a:pPr marL="0" indent="0">
              <a:lnSpc>
                <a:spcPct val="80000"/>
              </a:lnSpc>
              <a:spcBef>
                <a:spcPct val="20000"/>
              </a:spcBef>
              <a:spcAft>
                <a:spcPct val="0"/>
              </a:spcAft>
              <a:buNone/>
            </a:pPr>
            <a:endParaRPr lang="en-US" sz="2300" dirty="0">
              <a:latin typeface="Arial" panose="020B0604020202020204" pitchFamily="34" charset="0"/>
              <a:cs typeface="Arial" panose="020B0604020202020204" pitchFamily="34" charset="0"/>
            </a:endParaRPr>
          </a:p>
          <a:p>
            <a:pPr marL="0" indent="0">
              <a:lnSpc>
                <a:spcPct val="80000"/>
              </a:lnSpc>
              <a:spcBef>
                <a:spcPct val="20000"/>
              </a:spcBef>
              <a:spcAft>
                <a:spcPct val="0"/>
              </a:spcAft>
              <a:buNone/>
            </a:pPr>
            <a:r>
              <a:rPr lang="en-US" sz="2300" dirty="0">
                <a:solidFill>
                  <a:srgbClr val="0070C0"/>
                </a:solidFill>
                <a:latin typeface="Arial" panose="020B0604020202020204" pitchFamily="34" charset="0"/>
                <a:cs typeface="Arial" panose="020B0604020202020204" pitchFamily="34" charset="0"/>
              </a:rPr>
              <a:t>- Def: The study of drugs and their interactions with living systems.</a:t>
            </a:r>
          </a:p>
          <a:p>
            <a:pPr marL="0" indent="0">
              <a:lnSpc>
                <a:spcPct val="80000"/>
              </a:lnSpc>
              <a:spcBef>
                <a:spcPct val="20000"/>
              </a:spcBef>
              <a:spcAft>
                <a:spcPct val="0"/>
              </a:spcAft>
              <a:buNone/>
            </a:pPr>
            <a:r>
              <a:rPr lang="en-US" sz="2300" dirty="0">
                <a:latin typeface="Arial" panose="020B0604020202020204" pitchFamily="34" charset="0"/>
                <a:cs typeface="Arial" panose="020B0604020202020204" pitchFamily="34" charset="0"/>
              </a:rPr>
              <a:t>- </a:t>
            </a:r>
            <a:r>
              <a:rPr lang="en-US" sz="2300" dirty="0">
                <a:solidFill>
                  <a:srgbClr val="002060"/>
                </a:solidFill>
                <a:latin typeface="Arial" panose="020B0604020202020204" pitchFamily="34" charset="0"/>
                <a:cs typeface="Arial" panose="020B0604020202020204" pitchFamily="34" charset="0"/>
              </a:rPr>
              <a:t>Entails study of drug absorption; distribution; metabolism and excretion.</a:t>
            </a:r>
          </a:p>
          <a:p>
            <a:pPr marL="0" indent="0">
              <a:lnSpc>
                <a:spcPct val="80000"/>
              </a:lnSpc>
              <a:spcBef>
                <a:spcPct val="20000"/>
              </a:spcBef>
              <a:spcAft>
                <a:spcPct val="0"/>
              </a:spcAft>
              <a:buNone/>
            </a:pPr>
            <a:r>
              <a:rPr lang="en-US" sz="2300" dirty="0">
                <a:solidFill>
                  <a:srgbClr val="7030A0"/>
                </a:solidFill>
                <a:latin typeface="Arial" panose="020B0604020202020204" pitchFamily="34" charset="0"/>
                <a:cs typeface="Arial" panose="020B0604020202020204" pitchFamily="34" charset="0"/>
              </a:rPr>
              <a:t>- It deals with the discovery, development, and therapeutic applications of drugs. </a:t>
            </a:r>
          </a:p>
          <a:p>
            <a:pPr marL="0" indent="0">
              <a:lnSpc>
                <a:spcPct val="80000"/>
              </a:lnSpc>
              <a:spcBef>
                <a:spcPct val="20000"/>
              </a:spcBef>
              <a:spcAft>
                <a:spcPct val="0"/>
              </a:spcAft>
              <a:buNone/>
            </a:pPr>
            <a:endParaRPr lang="en-US" sz="2300" dirty="0">
              <a:solidFill>
                <a:srgbClr val="7030A0"/>
              </a:solidFill>
              <a:latin typeface="Arial" panose="020B0604020202020204" pitchFamily="34" charset="0"/>
              <a:cs typeface="Arial" panose="020B0604020202020204" pitchFamily="34" charset="0"/>
            </a:endParaRPr>
          </a:p>
          <a:p>
            <a:pPr>
              <a:lnSpc>
                <a:spcPct val="80000"/>
              </a:lnSpc>
              <a:spcBef>
                <a:spcPct val="20000"/>
              </a:spcBef>
              <a:spcAft>
                <a:spcPct val="0"/>
              </a:spcAft>
            </a:pPr>
            <a:r>
              <a:rPr lang="en-US" sz="2300" dirty="0">
                <a:solidFill>
                  <a:srgbClr val="C00000"/>
                </a:solidFill>
                <a:latin typeface="Arial" panose="020B0604020202020204" pitchFamily="34" charset="0"/>
                <a:cs typeface="Arial" panose="020B0604020202020204" pitchFamily="34" charset="0"/>
              </a:rPr>
              <a:t>DRUG: </a:t>
            </a:r>
            <a:r>
              <a:rPr lang="en-US" sz="2300" dirty="0">
                <a:solidFill>
                  <a:srgbClr val="002060"/>
                </a:solidFill>
                <a:latin typeface="Arial" panose="020B0604020202020204" pitchFamily="34" charset="0"/>
                <a:cs typeface="Arial" panose="020B0604020202020204" pitchFamily="34" charset="0"/>
              </a:rPr>
              <a:t>Def: Any subs (not food) able to diagnose, prevent or treat abnormal condition.</a:t>
            </a:r>
          </a:p>
          <a:p>
            <a:pPr>
              <a:lnSpc>
                <a:spcPct val="80000"/>
              </a:lnSpc>
              <a:spcBef>
                <a:spcPct val="20000"/>
              </a:spcBef>
              <a:spcAft>
                <a:spcPct val="0"/>
              </a:spcAft>
            </a:pPr>
            <a:r>
              <a:rPr lang="en-US" sz="2300" dirty="0">
                <a:solidFill>
                  <a:srgbClr val="002060"/>
                </a:solidFill>
                <a:latin typeface="Arial" panose="020B0604020202020204" pitchFamily="34" charset="0"/>
                <a:cs typeface="Arial" panose="020B0604020202020204" pitchFamily="34" charset="0"/>
              </a:rPr>
              <a:t>When introduced to the body, produces a non-nutritional physiological effects.</a:t>
            </a:r>
            <a:endParaRPr lang="en-US" sz="2300" dirty="0">
              <a:solidFill>
                <a:srgbClr val="FF0000"/>
              </a:solidFill>
              <a:latin typeface="Arial" panose="020B0604020202020204" pitchFamily="34" charset="0"/>
              <a:cs typeface="Arial" panose="020B0604020202020204" pitchFamily="34" charset="0"/>
            </a:endParaRPr>
          </a:p>
          <a:p>
            <a:pPr>
              <a:lnSpc>
                <a:spcPct val="80000"/>
              </a:lnSpc>
              <a:spcBef>
                <a:spcPct val="20000"/>
              </a:spcBef>
              <a:spcAft>
                <a:spcPct val="0"/>
              </a:spcAft>
            </a:pPr>
            <a:r>
              <a:rPr lang="en-US" sz="2300" dirty="0">
                <a:solidFill>
                  <a:srgbClr val="0070C0"/>
                </a:solidFill>
                <a:latin typeface="Arial" panose="020B0604020202020204" pitchFamily="34" charset="0"/>
                <a:cs typeface="Arial" panose="020B0604020202020204" pitchFamily="34" charset="0"/>
              </a:rPr>
              <a:t>It (drug) does something to the body: Enhances, disrupts or silences it (body).</a:t>
            </a:r>
          </a:p>
          <a:p>
            <a:pPr marL="0" indent="0">
              <a:lnSpc>
                <a:spcPct val="80000"/>
              </a:lnSpc>
              <a:spcBef>
                <a:spcPct val="20000"/>
              </a:spcBef>
              <a:spcAft>
                <a:spcPct val="0"/>
              </a:spcAft>
              <a:buNone/>
            </a:pPr>
            <a:endParaRPr lang="en-US" sz="2300" dirty="0">
              <a:solidFill>
                <a:srgbClr val="FF0000"/>
              </a:solidFill>
              <a:latin typeface="Arial" panose="020B0604020202020204" pitchFamily="34" charset="0"/>
              <a:cs typeface="Arial" panose="020B0604020202020204" pitchFamily="34" charset="0"/>
            </a:endParaRPr>
          </a:p>
          <a:p>
            <a:pPr marL="0" indent="0">
              <a:lnSpc>
                <a:spcPct val="80000"/>
              </a:lnSpc>
              <a:spcBef>
                <a:spcPct val="20000"/>
              </a:spcBef>
              <a:spcAft>
                <a:spcPct val="0"/>
              </a:spcAft>
              <a:buNone/>
            </a:pPr>
            <a:endParaRPr lang="en-US" sz="2300" dirty="0">
              <a:latin typeface="Arial" panose="020B0604020202020204" pitchFamily="34" charset="0"/>
              <a:cs typeface="Arial" panose="020B0604020202020204" pitchFamily="34" charset="0"/>
            </a:endParaRPr>
          </a:p>
          <a:p>
            <a:pPr>
              <a:lnSpc>
                <a:spcPct val="80000"/>
              </a:lnSpc>
              <a:spcBef>
                <a:spcPct val="20000"/>
              </a:spcBef>
              <a:spcAft>
                <a:spcPct val="0"/>
              </a:spcAft>
            </a:pPr>
            <a:endParaRPr lang="en-US" sz="2300" dirty="0">
              <a:latin typeface="Arial" panose="020B0604020202020204" pitchFamily="34" charset="0"/>
              <a:cs typeface="Arial" panose="020B0604020202020204" pitchFamily="34" charset="0"/>
            </a:endParaRPr>
          </a:p>
          <a:p>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182733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6C37D-40A3-90B6-7A2C-975ECC115E87}"/>
              </a:ext>
            </a:extLst>
          </p:cNvPr>
          <p:cNvSpPr>
            <a:spLocks noGrp="1"/>
          </p:cNvSpPr>
          <p:nvPr>
            <p:ph type="title"/>
          </p:nvPr>
        </p:nvSpPr>
        <p:spPr>
          <a:xfrm>
            <a:off x="1982578" y="492115"/>
            <a:ext cx="7886700" cy="763807"/>
          </a:xfrm>
        </p:spPr>
        <p:txBody>
          <a:bodyPr>
            <a:normAutofit/>
          </a:bodyPr>
          <a:lstStyle/>
          <a:p>
            <a:r>
              <a:rPr lang="en-US" sz="3600" b="1" dirty="0">
                <a:solidFill>
                  <a:srgbClr val="FF0000"/>
                </a:solidFill>
                <a:latin typeface="Arial" panose="020B0604020202020204" pitchFamily="34" charset="0"/>
                <a:cs typeface="Arial" panose="020B0604020202020204" pitchFamily="34" charset="0"/>
              </a:rPr>
              <a:t>THE IDEAL DRUG</a:t>
            </a:r>
          </a:p>
        </p:txBody>
      </p:sp>
      <p:sp>
        <p:nvSpPr>
          <p:cNvPr id="3" name="Content Placeholder 2">
            <a:extLst>
              <a:ext uri="{FF2B5EF4-FFF2-40B4-BE49-F238E27FC236}">
                <a16:creationId xmlns:a16="http://schemas.microsoft.com/office/drawing/2014/main" id="{A4323C09-5D73-5007-1850-7F79FEF71510}"/>
              </a:ext>
            </a:extLst>
          </p:cNvPr>
          <p:cNvSpPr>
            <a:spLocks noGrp="1"/>
          </p:cNvSpPr>
          <p:nvPr>
            <p:ph idx="1"/>
          </p:nvPr>
        </p:nvSpPr>
        <p:spPr>
          <a:xfrm>
            <a:off x="804231" y="1432193"/>
            <a:ext cx="9386371" cy="4671152"/>
          </a:xfrm>
        </p:spPr>
        <p:txBody>
          <a:bodyPr vert="horz" lIns="68580" tIns="34290" rIns="68580" bIns="34290" rtlCol="0" anchor="t">
            <a:noAutofit/>
          </a:bodyPr>
          <a:lstStyle/>
          <a:p>
            <a:pPr>
              <a:buFont typeface="Wingdings" pitchFamily="2" charset="2"/>
              <a:buChar char="q"/>
            </a:pPr>
            <a:r>
              <a:rPr lang="en-US" sz="2300" dirty="0">
                <a:latin typeface="Arial" panose="020B0604020202020204" pitchFamily="34" charset="0"/>
                <a:cs typeface="Arial" panose="020B0604020202020204" pitchFamily="34" charset="0"/>
              </a:rPr>
              <a:t>Safe</a:t>
            </a:r>
          </a:p>
          <a:p>
            <a:pPr>
              <a:buFont typeface="Wingdings" panose="020B0604020202020204" pitchFamily="34" charset="0"/>
              <a:buChar char="q"/>
            </a:pPr>
            <a:r>
              <a:rPr lang="en-US" sz="2300" dirty="0">
                <a:latin typeface="Arial" panose="020B0604020202020204" pitchFamily="34" charset="0"/>
                <a:cs typeface="Arial" panose="020B0604020202020204" pitchFamily="34" charset="0"/>
              </a:rPr>
              <a:t>Selective</a:t>
            </a:r>
          </a:p>
          <a:p>
            <a:pPr>
              <a:buFont typeface="Wingdings" panose="020B0604020202020204" pitchFamily="34" charset="0"/>
              <a:buChar char="q"/>
            </a:pPr>
            <a:r>
              <a:rPr lang="en-US" sz="2300" dirty="0">
                <a:latin typeface="Arial" panose="020B0604020202020204" pitchFamily="34" charset="0"/>
                <a:cs typeface="Arial" panose="020B0604020202020204" pitchFamily="34" charset="0"/>
              </a:rPr>
              <a:t>Effective</a:t>
            </a:r>
            <a:endParaRPr lang="en-US" sz="2300" b="1" u="sng" dirty="0">
              <a:solidFill>
                <a:srgbClr val="FF0000"/>
              </a:solidFill>
              <a:latin typeface="Arial" panose="020B0604020202020204" pitchFamily="34" charset="0"/>
              <a:cs typeface="Arial" panose="020B0604020202020204" pitchFamily="34" charset="0"/>
            </a:endParaRPr>
          </a:p>
          <a:p>
            <a:pPr marL="0" indent="0">
              <a:buNone/>
            </a:pPr>
            <a:r>
              <a:rPr lang="en-US" sz="2300" b="1" u="sng" dirty="0">
                <a:solidFill>
                  <a:srgbClr val="FF0000"/>
                </a:solidFill>
                <a:latin typeface="Arial" panose="020B0604020202020204" pitchFamily="34" charset="0"/>
                <a:cs typeface="Arial" panose="020B0604020202020204" pitchFamily="34" charset="0"/>
              </a:rPr>
              <a:t>Wish List</a:t>
            </a:r>
            <a:endParaRPr lang="en-US" sz="2300" dirty="0">
              <a:latin typeface="Arial" panose="020B0604020202020204" pitchFamily="34" charset="0"/>
              <a:cs typeface="Arial" panose="020B0604020202020204" pitchFamily="34" charset="0"/>
            </a:endParaRPr>
          </a:p>
          <a:p>
            <a:r>
              <a:rPr lang="en-US" sz="2300" dirty="0">
                <a:latin typeface="Arial" panose="020B0604020202020204" pitchFamily="34" charset="0"/>
                <a:cs typeface="Arial" panose="020B0604020202020204" pitchFamily="34" charset="0"/>
              </a:rPr>
              <a:t>Predictable, No adverse effects</a:t>
            </a:r>
          </a:p>
          <a:p>
            <a:r>
              <a:rPr lang="en-US" sz="2300" dirty="0">
                <a:latin typeface="Arial" panose="020B0604020202020204" pitchFamily="34" charset="0"/>
                <a:cs typeface="Arial" panose="020B0604020202020204" pitchFamily="34" charset="0"/>
              </a:rPr>
              <a:t>No interaction</a:t>
            </a:r>
          </a:p>
          <a:p>
            <a:r>
              <a:rPr lang="en-US" sz="2300" dirty="0">
                <a:latin typeface="Arial" panose="020B0604020202020204" pitchFamily="34" charset="0"/>
                <a:cs typeface="Arial" panose="020B0604020202020204" pitchFamily="34" charset="0"/>
              </a:rPr>
              <a:t>Cheap </a:t>
            </a:r>
          </a:p>
          <a:p>
            <a:r>
              <a:rPr lang="en-US" sz="2300" dirty="0">
                <a:latin typeface="Arial" panose="020B0604020202020204" pitchFamily="34" charset="0"/>
                <a:cs typeface="Arial" panose="020B0604020202020204" pitchFamily="34" charset="0"/>
              </a:rPr>
              <a:t>Easy to administer</a:t>
            </a:r>
          </a:p>
          <a:p>
            <a:r>
              <a:rPr lang="en-US" sz="2300" dirty="0">
                <a:latin typeface="Arial" panose="020B0604020202020204" pitchFamily="34" charset="0"/>
                <a:cs typeface="Arial" panose="020B0604020202020204" pitchFamily="34" charset="0"/>
              </a:rPr>
              <a:t>Reversible</a:t>
            </a:r>
          </a:p>
          <a:p>
            <a:pPr marL="0" indent="0">
              <a:buNone/>
            </a:pPr>
            <a:r>
              <a:rPr lang="en-US" sz="2300" b="1" dirty="0">
                <a:solidFill>
                  <a:srgbClr val="002060"/>
                </a:solidFill>
                <a:latin typeface="Arial" panose="020B0604020202020204" pitchFamily="34" charset="0"/>
                <a:cs typeface="Arial" panose="020B0604020202020204" pitchFamily="34" charset="0"/>
              </a:rPr>
              <a:t>N/B: Goal of Pharmacology? The drug to achieve </a:t>
            </a:r>
            <a:r>
              <a:rPr lang="en-US" sz="2300" b="1" dirty="0">
                <a:solidFill>
                  <a:srgbClr val="FF0000"/>
                </a:solidFill>
                <a:latin typeface="Arial" panose="020B0604020202020204" pitchFamily="34" charset="0"/>
                <a:cs typeface="Arial" panose="020B0604020202020204" pitchFamily="34" charset="0"/>
              </a:rPr>
              <a:t>max benefit </a:t>
            </a:r>
            <a:r>
              <a:rPr lang="en-US" sz="2300" b="1" dirty="0">
                <a:solidFill>
                  <a:srgbClr val="002060"/>
                </a:solidFill>
                <a:latin typeface="Arial" panose="020B0604020202020204" pitchFamily="34" charset="0"/>
                <a:cs typeface="Arial" panose="020B0604020202020204" pitchFamily="34" charset="0"/>
              </a:rPr>
              <a:t>for the patient with </a:t>
            </a:r>
            <a:r>
              <a:rPr lang="en-US" sz="2300" b="1" dirty="0">
                <a:solidFill>
                  <a:srgbClr val="FF0000"/>
                </a:solidFill>
                <a:latin typeface="Arial" panose="020B0604020202020204" pitchFamily="34" charset="0"/>
                <a:cs typeface="Arial" panose="020B0604020202020204" pitchFamily="34" charset="0"/>
              </a:rPr>
              <a:t>min</a:t>
            </a:r>
            <a:r>
              <a:rPr lang="en-US" sz="2300" b="1" dirty="0">
                <a:solidFill>
                  <a:srgbClr val="00B050"/>
                </a:solidFill>
                <a:latin typeface="Arial" panose="020B0604020202020204" pitchFamily="34" charset="0"/>
                <a:cs typeface="Arial" panose="020B0604020202020204" pitchFamily="34" charset="0"/>
              </a:rPr>
              <a:t> </a:t>
            </a:r>
            <a:r>
              <a:rPr lang="en-US" sz="2300" b="1" dirty="0">
                <a:solidFill>
                  <a:srgbClr val="FF0000"/>
                </a:solidFill>
                <a:latin typeface="Arial" panose="020B0604020202020204" pitchFamily="34" charset="0"/>
                <a:cs typeface="Arial" panose="020B0604020202020204" pitchFamily="34" charset="0"/>
              </a:rPr>
              <a:t>harm.</a:t>
            </a:r>
          </a:p>
        </p:txBody>
      </p:sp>
    </p:spTree>
    <p:extLst>
      <p:ext uri="{BB962C8B-B14F-4D97-AF65-F5344CB8AC3E}">
        <p14:creationId xmlns:p14="http://schemas.microsoft.com/office/powerpoint/2010/main" val="842119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8CE766-EEFD-4CA9-799D-8131CDB7DFFB}"/>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WHAT DETERMINES THE STRENGTH OF A DRUG RESPONSE?</a:t>
            </a:r>
          </a:p>
        </p:txBody>
      </p:sp>
      <p:sp>
        <p:nvSpPr>
          <p:cNvPr id="3" name="Content Placeholder 2">
            <a:extLst>
              <a:ext uri="{FF2B5EF4-FFF2-40B4-BE49-F238E27FC236}">
                <a16:creationId xmlns:a16="http://schemas.microsoft.com/office/drawing/2014/main" id="{C4DC1786-A060-6691-FE1A-9C757FEBF206}"/>
              </a:ext>
            </a:extLst>
          </p:cNvPr>
          <p:cNvSpPr>
            <a:spLocks noGrp="1"/>
          </p:cNvSpPr>
          <p:nvPr>
            <p:ph idx="1"/>
          </p:nvPr>
        </p:nvSpPr>
        <p:spPr>
          <a:xfrm>
            <a:off x="838200" y="1784733"/>
            <a:ext cx="8568370" cy="3591498"/>
          </a:xfrm>
        </p:spPr>
        <p:txBody>
          <a:bodyPr vert="horz" lIns="68580" tIns="34290" rIns="68580" bIns="34290" rtlCol="0" anchor="t">
            <a:noAutofit/>
          </a:bodyPr>
          <a:lstStyle/>
          <a:p>
            <a:r>
              <a:rPr lang="en-US" sz="2300" dirty="0">
                <a:latin typeface="Arial" panose="020B0604020202020204" pitchFamily="34" charset="0"/>
                <a:cs typeface="Arial" panose="020B0604020202020204" pitchFamily="34" charset="0"/>
              </a:rPr>
              <a:t>How much of the drug can we get at the desired site of action?</a:t>
            </a:r>
          </a:p>
          <a:p>
            <a:pPr marL="342900" indent="-342900">
              <a:buFont typeface="Wingdings" panose="020B0604020202020204" pitchFamily="34" charset="0"/>
              <a:buChar char="ü"/>
            </a:pPr>
            <a:r>
              <a:rPr lang="en-US" sz="2300" dirty="0">
                <a:latin typeface="Arial" panose="020B0604020202020204" pitchFamily="34" charset="0"/>
                <a:cs typeface="Arial" panose="020B0604020202020204" pitchFamily="34" charset="0"/>
              </a:rPr>
              <a:t>Dosage (amount) of medication</a:t>
            </a:r>
          </a:p>
          <a:p>
            <a:pPr marL="342900" indent="-342900">
              <a:buFont typeface="Wingdings" panose="020B0604020202020204" pitchFamily="34" charset="0"/>
              <a:buChar char="ü"/>
            </a:pPr>
            <a:r>
              <a:rPr lang="en-US" sz="2300" dirty="0">
                <a:latin typeface="Arial" panose="020B0604020202020204" pitchFamily="34" charset="0"/>
                <a:cs typeface="Arial" panose="020B0604020202020204" pitchFamily="34" charset="0"/>
              </a:rPr>
              <a:t>Route of administration</a:t>
            </a:r>
          </a:p>
          <a:p>
            <a:pPr marL="342900" indent="-342900">
              <a:buFont typeface="Wingdings" panose="020B0604020202020204" pitchFamily="34" charset="0"/>
              <a:buChar char="ü"/>
            </a:pPr>
            <a:r>
              <a:rPr lang="en-US" sz="2300" dirty="0">
                <a:latin typeface="Arial" panose="020B0604020202020204" pitchFamily="34" charset="0"/>
                <a:cs typeface="Arial" panose="020B0604020202020204" pitchFamily="34" charset="0"/>
              </a:rPr>
              <a:t>Timing in between doses</a:t>
            </a:r>
          </a:p>
          <a:p>
            <a:pPr marL="342900" indent="-342900">
              <a:buFont typeface="Wingdings" panose="020B0604020202020204" pitchFamily="34" charset="0"/>
              <a:buChar char="ü"/>
            </a:pPr>
            <a:r>
              <a:rPr lang="en-US" sz="2300" dirty="0">
                <a:latin typeface="Arial" panose="020B0604020202020204" pitchFamily="34" charset="0"/>
                <a:cs typeface="Arial" panose="020B0604020202020204" pitchFamily="34" charset="0"/>
              </a:rPr>
              <a:t>Unique patient individual differences</a:t>
            </a:r>
          </a:p>
          <a:p>
            <a:pPr marL="342900" indent="-342900">
              <a:buFont typeface="Wingdings" panose="020B0604020202020204" pitchFamily="34" charset="0"/>
              <a:buChar char="ü"/>
            </a:pPr>
            <a:r>
              <a:rPr lang="en-US" sz="2300" dirty="0">
                <a:latin typeface="Arial" panose="020B0604020202020204" pitchFamily="34" charset="0"/>
                <a:cs typeface="Arial" panose="020B0604020202020204" pitchFamily="34" charset="0"/>
              </a:rPr>
              <a:t>Pharmacokinetics: what the </a:t>
            </a:r>
            <a:r>
              <a:rPr lang="en-US" sz="2300" b="1" dirty="0">
                <a:latin typeface="Arial" panose="020B0604020202020204" pitchFamily="34" charset="0"/>
                <a:cs typeface="Arial" panose="020B0604020202020204" pitchFamily="34" charset="0"/>
              </a:rPr>
              <a:t>BODY</a:t>
            </a:r>
            <a:r>
              <a:rPr lang="en-US" sz="2300" dirty="0">
                <a:latin typeface="Arial" panose="020B0604020202020204" pitchFamily="34" charset="0"/>
                <a:cs typeface="Arial" panose="020B0604020202020204" pitchFamily="34" charset="0"/>
              </a:rPr>
              <a:t> does to the </a:t>
            </a:r>
            <a:r>
              <a:rPr lang="en-US" sz="2300" b="1" dirty="0">
                <a:latin typeface="Arial" panose="020B0604020202020204" pitchFamily="34" charset="0"/>
                <a:cs typeface="Arial" panose="020B0604020202020204" pitchFamily="34" charset="0"/>
              </a:rPr>
              <a:t>DRUG</a:t>
            </a:r>
          </a:p>
          <a:p>
            <a:pPr marL="342900" indent="-342900">
              <a:buFont typeface="Wingdings" panose="020B0604020202020204" pitchFamily="34" charset="0"/>
              <a:buChar char="ü"/>
            </a:pPr>
            <a:r>
              <a:rPr lang="en-US" sz="2300" dirty="0">
                <a:latin typeface="Arial" panose="020B0604020202020204" pitchFamily="34" charset="0"/>
                <a:cs typeface="Arial" panose="020B0604020202020204" pitchFamily="34" charset="0"/>
              </a:rPr>
              <a:t>Pharmacodynamics: what the </a:t>
            </a:r>
            <a:r>
              <a:rPr lang="en-US" sz="2300" b="1" dirty="0">
                <a:latin typeface="Arial" panose="020B0604020202020204" pitchFamily="34" charset="0"/>
                <a:cs typeface="Arial" panose="020B0604020202020204" pitchFamily="34" charset="0"/>
              </a:rPr>
              <a:t>DRUG</a:t>
            </a:r>
            <a:r>
              <a:rPr lang="en-US" sz="2300" dirty="0">
                <a:latin typeface="Arial" panose="020B0604020202020204" pitchFamily="34" charset="0"/>
                <a:cs typeface="Arial" panose="020B0604020202020204" pitchFamily="34" charset="0"/>
              </a:rPr>
              <a:t> does to the </a:t>
            </a:r>
            <a:r>
              <a:rPr lang="en-US" sz="2300" b="1" dirty="0">
                <a:latin typeface="Arial" panose="020B0604020202020204" pitchFamily="34" charset="0"/>
                <a:cs typeface="Arial" panose="020B0604020202020204" pitchFamily="34" charset="0"/>
              </a:rPr>
              <a:t>BODY</a:t>
            </a:r>
          </a:p>
          <a:p>
            <a:pPr marL="342900" indent="-342900">
              <a:buFont typeface="Wingdings" panose="020B0604020202020204" pitchFamily="34" charset="0"/>
              <a:buChar char="ü"/>
            </a:pPr>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346144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72FF3-2677-EC29-9191-9FEEF46ADBA9}"/>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SUBDIVISIONS OF PHARMACOLOGY</a:t>
            </a:r>
          </a:p>
        </p:txBody>
      </p:sp>
      <p:sp>
        <p:nvSpPr>
          <p:cNvPr id="3" name="Content Placeholder 2">
            <a:extLst>
              <a:ext uri="{FF2B5EF4-FFF2-40B4-BE49-F238E27FC236}">
                <a16:creationId xmlns:a16="http://schemas.microsoft.com/office/drawing/2014/main" id="{99E3E402-6917-4495-C0FD-4677E10A6AD8}"/>
              </a:ext>
            </a:extLst>
          </p:cNvPr>
          <p:cNvSpPr>
            <a:spLocks noGrp="1"/>
          </p:cNvSpPr>
          <p:nvPr>
            <p:ph idx="1"/>
          </p:nvPr>
        </p:nvSpPr>
        <p:spPr>
          <a:xfrm>
            <a:off x="838200" y="2021301"/>
            <a:ext cx="10079515" cy="3189677"/>
          </a:xfrm>
        </p:spPr>
        <p:txBody>
          <a:bodyPr vert="horz" lIns="68580" tIns="34290" rIns="68580" bIns="34290" rtlCol="0" anchor="t">
            <a:noAutofit/>
          </a:bodyPr>
          <a:lstStyle/>
          <a:p>
            <a:r>
              <a:rPr lang="en-US" sz="2300" b="1" dirty="0">
                <a:solidFill>
                  <a:srgbClr val="002060"/>
                </a:solidFill>
                <a:latin typeface="Arial" panose="020B0604020202020204" pitchFamily="34" charset="0"/>
                <a:ea typeface="+mn-lt"/>
                <a:cs typeface="Arial" panose="020B0604020202020204" pitchFamily="34" charset="0"/>
              </a:rPr>
              <a:t>Pharmacodynamics</a:t>
            </a:r>
            <a:r>
              <a:rPr lang="en-US" sz="2300" b="1" dirty="0">
                <a:latin typeface="Arial" panose="020B0604020202020204" pitchFamily="34" charset="0"/>
                <a:ea typeface="+mn-lt"/>
                <a:cs typeface="Arial" panose="020B0604020202020204" pitchFamily="34" charset="0"/>
              </a:rPr>
              <a:t>:</a:t>
            </a:r>
            <a:r>
              <a:rPr lang="en-US" sz="2300" dirty="0">
                <a:latin typeface="Arial" panose="020B0604020202020204" pitchFamily="34" charset="0"/>
                <a:ea typeface="+mn-lt"/>
                <a:cs typeface="Arial" panose="020B0604020202020204" pitchFamily="34" charset="0"/>
              </a:rPr>
              <a:t> The study of the biological and therapeutic effects of drugs (</a:t>
            </a:r>
            <a:r>
              <a:rPr lang="en-US" sz="2300" dirty="0" err="1">
                <a:latin typeface="Arial" panose="020B0604020202020204" pitchFamily="34" charset="0"/>
                <a:ea typeface="+mn-lt"/>
                <a:cs typeface="Arial" panose="020B0604020202020204" pitchFamily="34" charset="0"/>
              </a:rPr>
              <a:t>i.e</a:t>
            </a:r>
            <a:r>
              <a:rPr lang="en-US" sz="2300" dirty="0">
                <a:latin typeface="Arial" panose="020B0604020202020204" pitchFamily="34" charset="0"/>
                <a:ea typeface="+mn-lt"/>
                <a:cs typeface="Arial" panose="020B0604020202020204" pitchFamily="34" charset="0"/>
              </a:rPr>
              <a:t>, “what the drug does to the body”).</a:t>
            </a:r>
          </a:p>
          <a:p>
            <a:r>
              <a:rPr lang="en-US" sz="2300" b="1" dirty="0">
                <a:solidFill>
                  <a:srgbClr val="002060"/>
                </a:solidFill>
                <a:latin typeface="Arial" panose="020B0604020202020204" pitchFamily="34" charset="0"/>
                <a:ea typeface="+mn-lt"/>
                <a:cs typeface="Arial" panose="020B0604020202020204" pitchFamily="34" charset="0"/>
              </a:rPr>
              <a:t>Pharmacokinetics</a:t>
            </a:r>
            <a:r>
              <a:rPr lang="en-US" sz="2300" dirty="0">
                <a:latin typeface="Arial" panose="020B0604020202020204" pitchFamily="34" charset="0"/>
                <a:ea typeface="+mn-lt"/>
                <a:cs typeface="Arial" panose="020B0604020202020204" pitchFamily="34" charset="0"/>
              </a:rPr>
              <a:t>: Study of the absorption, distribution metabolism and excretion (ADME) of drugs (“</a:t>
            </a:r>
            <a:r>
              <a:rPr lang="en-US" sz="2300" dirty="0" err="1">
                <a:latin typeface="Arial" panose="020B0604020202020204" pitchFamily="34" charset="0"/>
                <a:ea typeface="+mn-lt"/>
                <a:cs typeface="Arial" panose="020B0604020202020204" pitchFamily="34" charset="0"/>
              </a:rPr>
              <a:t>i.e</a:t>
            </a:r>
            <a:r>
              <a:rPr lang="en-US" sz="2300" dirty="0">
                <a:latin typeface="Arial" panose="020B0604020202020204" pitchFamily="34" charset="0"/>
                <a:ea typeface="+mn-lt"/>
                <a:cs typeface="Arial" panose="020B0604020202020204" pitchFamily="34" charset="0"/>
              </a:rPr>
              <a:t> what the body does to the drug”). </a:t>
            </a:r>
          </a:p>
          <a:p>
            <a:r>
              <a:rPr lang="en-US" sz="2300" b="1" dirty="0">
                <a:solidFill>
                  <a:srgbClr val="002060"/>
                </a:solidFill>
                <a:latin typeface="Arial" panose="020B0604020202020204" pitchFamily="34" charset="0"/>
                <a:ea typeface="+mn-lt"/>
                <a:cs typeface="Arial" panose="020B0604020202020204" pitchFamily="34" charset="0"/>
              </a:rPr>
              <a:t>Pharmacotherapeutics</a:t>
            </a:r>
            <a:r>
              <a:rPr lang="en-US" sz="2300" dirty="0">
                <a:latin typeface="Arial" panose="020B0604020202020204" pitchFamily="34" charset="0"/>
                <a:ea typeface="+mn-lt"/>
                <a:cs typeface="Arial" panose="020B0604020202020204" pitchFamily="34" charset="0"/>
              </a:rPr>
              <a:t>: It deals with the </a:t>
            </a:r>
            <a:r>
              <a:rPr lang="en-US" sz="2300" b="1" i="1" dirty="0">
                <a:latin typeface="Arial" panose="020B0604020202020204" pitchFamily="34" charset="0"/>
                <a:ea typeface="+mn-lt"/>
                <a:cs typeface="Arial" panose="020B0604020202020204" pitchFamily="34" charset="0"/>
              </a:rPr>
              <a:t>proper selection </a:t>
            </a:r>
            <a:r>
              <a:rPr lang="en-US" sz="2300" dirty="0">
                <a:latin typeface="Arial" panose="020B0604020202020204" pitchFamily="34" charset="0"/>
                <a:ea typeface="+mn-lt"/>
                <a:cs typeface="Arial" panose="020B0604020202020204" pitchFamily="34" charset="0"/>
              </a:rPr>
              <a:t>(effective) and </a:t>
            </a:r>
            <a:r>
              <a:rPr lang="en-US" sz="2300" b="1" i="1" dirty="0">
                <a:latin typeface="Arial" panose="020B0604020202020204" pitchFamily="34" charset="0"/>
                <a:ea typeface="+mn-lt"/>
                <a:cs typeface="Arial" panose="020B0604020202020204" pitchFamily="34" charset="0"/>
              </a:rPr>
              <a:t>safe</a:t>
            </a:r>
            <a:r>
              <a:rPr lang="en-US" sz="2300" dirty="0">
                <a:latin typeface="Arial" panose="020B0604020202020204" pitchFamily="34" charset="0"/>
                <a:ea typeface="+mn-lt"/>
                <a:cs typeface="Arial" panose="020B0604020202020204" pitchFamily="34" charset="0"/>
              </a:rPr>
              <a:t> use of drugs for the prevention and treatment of disease. </a:t>
            </a:r>
          </a:p>
          <a:p>
            <a:r>
              <a:rPr lang="en-US" sz="2300" b="1" dirty="0">
                <a:solidFill>
                  <a:srgbClr val="002060"/>
                </a:solidFill>
                <a:latin typeface="Arial" panose="020B0604020202020204" pitchFamily="34" charset="0"/>
                <a:ea typeface="+mn-lt"/>
                <a:cs typeface="Arial" panose="020B0604020202020204" pitchFamily="34" charset="0"/>
              </a:rPr>
              <a:t>Clinical Pharmacology</a:t>
            </a:r>
            <a:r>
              <a:rPr lang="en-US" sz="2300" b="1" dirty="0">
                <a:latin typeface="Arial" panose="020B0604020202020204" pitchFamily="34" charset="0"/>
                <a:ea typeface="+mn-lt"/>
                <a:cs typeface="Arial" panose="020B0604020202020204" pitchFamily="34" charset="0"/>
              </a:rPr>
              <a:t>:</a:t>
            </a:r>
            <a:r>
              <a:rPr lang="en-US" sz="2300" dirty="0">
                <a:latin typeface="Arial" panose="020B0604020202020204" pitchFamily="34" charset="0"/>
                <a:ea typeface="+mn-lt"/>
                <a:cs typeface="Arial" panose="020B0604020202020204" pitchFamily="34" charset="0"/>
              </a:rPr>
              <a:t> It’s the science that includes the study of effective use of drugs in humans.</a:t>
            </a:r>
          </a:p>
          <a:p>
            <a:pPr marL="0" indent="0">
              <a:buNone/>
            </a:pPr>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954414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7E440-1EF4-1DB9-CEB3-1789A0F61EEB}"/>
              </a:ext>
            </a:extLst>
          </p:cNvPr>
          <p:cNvSpPr>
            <a:spLocks noGrp="1"/>
          </p:cNvSpPr>
          <p:nvPr>
            <p:ph type="title"/>
          </p:nvPr>
        </p:nvSpPr>
        <p:spPr>
          <a:xfrm>
            <a:off x="2053498" y="503133"/>
            <a:ext cx="7886700" cy="631604"/>
          </a:xfrm>
        </p:spPr>
        <p:txBody>
          <a:bodyPr>
            <a:noAutofit/>
          </a:bodyPr>
          <a:lstStyle/>
          <a:p>
            <a:r>
              <a:rPr lang="en-US" sz="2700" dirty="0" err="1">
                <a:solidFill>
                  <a:srgbClr val="C00000"/>
                </a:solidFill>
                <a:latin typeface="Arial" panose="020B0604020202020204" pitchFamily="34" charset="0"/>
                <a:cs typeface="Arial" panose="020B0604020202020204" pitchFamily="34" charset="0"/>
              </a:rPr>
              <a:t>Contd</a:t>
            </a:r>
            <a:r>
              <a:rPr lang="en-US" sz="2700" dirty="0">
                <a:solidFill>
                  <a:srgbClr val="C00000"/>
                </a:solidFill>
                <a:latin typeface="Arial" panose="020B0604020202020204" pitchFamily="34" charset="0"/>
                <a:cs typeface="Arial" panose="020B0604020202020204" pitchFamily="34" charset="0"/>
              </a:rPr>
              <a:t>…</a:t>
            </a:r>
          </a:p>
        </p:txBody>
      </p:sp>
      <p:sp>
        <p:nvSpPr>
          <p:cNvPr id="3" name="Content Placeholder 2">
            <a:extLst>
              <a:ext uri="{FF2B5EF4-FFF2-40B4-BE49-F238E27FC236}">
                <a16:creationId xmlns:a16="http://schemas.microsoft.com/office/drawing/2014/main" id="{72CB5B78-C883-0F56-C6D6-A68E4C5F7F13}"/>
              </a:ext>
            </a:extLst>
          </p:cNvPr>
          <p:cNvSpPr>
            <a:spLocks noGrp="1"/>
          </p:cNvSpPr>
          <p:nvPr>
            <p:ph idx="1"/>
          </p:nvPr>
        </p:nvSpPr>
        <p:spPr>
          <a:xfrm>
            <a:off x="1090670" y="1134736"/>
            <a:ext cx="9452471" cy="4428781"/>
          </a:xfrm>
        </p:spPr>
        <p:txBody>
          <a:bodyPr vert="horz" lIns="68580" tIns="34290" rIns="68580" bIns="34290" rtlCol="0" anchor="t">
            <a:noAutofit/>
          </a:bodyPr>
          <a:lstStyle/>
          <a:p>
            <a:r>
              <a:rPr lang="en-US" sz="2300" b="1" dirty="0">
                <a:solidFill>
                  <a:srgbClr val="002060"/>
                </a:solidFill>
                <a:latin typeface="Arial" panose="020B0604020202020204" pitchFamily="34" charset="0"/>
                <a:cs typeface="Arial" panose="020B0604020202020204" pitchFamily="34" charset="0"/>
              </a:rPr>
              <a:t>Chemotherapy</a:t>
            </a:r>
            <a:r>
              <a:rPr lang="en-US" sz="2300" b="1" dirty="0">
                <a:solidFill>
                  <a:srgbClr val="C00000"/>
                </a:solidFill>
                <a:latin typeface="Arial" panose="020B0604020202020204" pitchFamily="34" charset="0"/>
                <a:cs typeface="Arial" panose="020B0604020202020204" pitchFamily="34" charset="0"/>
              </a:rPr>
              <a:t>:</a:t>
            </a:r>
            <a:r>
              <a:rPr lang="en-US" sz="2300" dirty="0">
                <a:solidFill>
                  <a:srgbClr val="333333"/>
                </a:solidFill>
                <a:latin typeface="Arial" panose="020B0604020202020204" pitchFamily="34" charset="0"/>
                <a:ea typeface="+mn-lt"/>
                <a:cs typeface="Arial" panose="020B0604020202020204" pitchFamily="34" charset="0"/>
              </a:rPr>
              <a:t> treatment of diseases by chemicals that kill the cells, especially those of microorganisms and neoplastic cells.</a:t>
            </a:r>
            <a:endParaRPr lang="en-US" sz="2300" dirty="0">
              <a:latin typeface="Arial" panose="020B0604020202020204" pitchFamily="34" charset="0"/>
              <a:cs typeface="Arial" panose="020B0604020202020204" pitchFamily="34" charset="0"/>
            </a:endParaRPr>
          </a:p>
          <a:p>
            <a:r>
              <a:rPr lang="en-US" sz="2300" b="1" dirty="0">
                <a:solidFill>
                  <a:srgbClr val="002060"/>
                </a:solidFill>
                <a:latin typeface="Arial" panose="020B0604020202020204" pitchFamily="34" charset="0"/>
                <a:cs typeface="Arial" panose="020B0604020202020204" pitchFamily="34" charset="0"/>
              </a:rPr>
              <a:t>Toxicology:</a:t>
            </a:r>
            <a:r>
              <a:rPr lang="en-US" sz="2300" dirty="0">
                <a:solidFill>
                  <a:srgbClr val="002060"/>
                </a:solidFill>
                <a:latin typeface="Arial" panose="020B0604020202020204" pitchFamily="34" charset="0"/>
                <a:ea typeface="+mn-lt"/>
                <a:cs typeface="Arial" panose="020B0604020202020204" pitchFamily="34" charset="0"/>
              </a:rPr>
              <a:t> </a:t>
            </a:r>
            <a:r>
              <a:rPr lang="en-US" sz="2300" dirty="0">
                <a:solidFill>
                  <a:srgbClr val="333333"/>
                </a:solidFill>
                <a:latin typeface="Arial" panose="020B0604020202020204" pitchFamily="34" charset="0"/>
                <a:ea typeface="+mn-lt"/>
                <a:cs typeface="Arial" panose="020B0604020202020204" pitchFamily="34" charset="0"/>
              </a:rPr>
              <a:t>a branch of pharmacology which includes the study of adverse effects of </a:t>
            </a:r>
            <a:r>
              <a:rPr lang="en-US" sz="2300" dirty="0">
                <a:solidFill>
                  <a:srgbClr val="047FC2"/>
                </a:solidFill>
                <a:latin typeface="Arial" panose="020B0604020202020204" pitchFamily="34" charset="0"/>
                <a:ea typeface="+mn-lt"/>
                <a:cs typeface="Arial" panose="020B0604020202020204" pitchFamily="34" charset="0"/>
                <a:hlinkClick r:id="rId2"/>
              </a:rPr>
              <a:t>drugs</a:t>
            </a:r>
            <a:r>
              <a:rPr lang="en-US" sz="2300" dirty="0">
                <a:solidFill>
                  <a:srgbClr val="333333"/>
                </a:solidFill>
                <a:latin typeface="Arial" panose="020B0604020202020204" pitchFamily="34" charset="0"/>
                <a:ea typeface="+mn-lt"/>
                <a:cs typeface="Arial" panose="020B0604020202020204" pitchFamily="34" charset="0"/>
              </a:rPr>
              <a:t> on the body. It deals with the symptoms, mechanisms, treatment and detection of poisoning caused by different chemical substances.</a:t>
            </a:r>
            <a:endParaRPr lang="en-US" sz="2300" dirty="0">
              <a:latin typeface="Arial" panose="020B0604020202020204" pitchFamily="34" charset="0"/>
              <a:cs typeface="Arial" panose="020B0604020202020204" pitchFamily="34" charset="0"/>
            </a:endParaRPr>
          </a:p>
          <a:p>
            <a:r>
              <a:rPr lang="en-US" sz="2300" b="1" dirty="0">
                <a:solidFill>
                  <a:srgbClr val="002060"/>
                </a:solidFill>
                <a:latin typeface="Arial" panose="020B0604020202020204" pitchFamily="34" charset="0"/>
                <a:ea typeface="+mn-lt"/>
                <a:cs typeface="Arial" panose="020B0604020202020204" pitchFamily="34" charset="0"/>
              </a:rPr>
              <a:t>Pharmacoeconomics</a:t>
            </a:r>
            <a:r>
              <a:rPr lang="en-US" sz="2300" dirty="0">
                <a:solidFill>
                  <a:srgbClr val="002060"/>
                </a:solidFill>
                <a:latin typeface="Arial" panose="020B0604020202020204" pitchFamily="34" charset="0"/>
                <a:ea typeface="+mn-lt"/>
                <a:cs typeface="Arial" panose="020B0604020202020204" pitchFamily="34" charset="0"/>
              </a:rPr>
              <a:t> </a:t>
            </a:r>
            <a:r>
              <a:rPr lang="en-US" sz="2300" dirty="0">
                <a:solidFill>
                  <a:srgbClr val="333333"/>
                </a:solidFill>
                <a:latin typeface="Arial" panose="020B0604020202020204" pitchFamily="34" charset="0"/>
                <a:ea typeface="+mn-lt"/>
                <a:cs typeface="Arial" panose="020B0604020202020204" pitchFamily="34" charset="0"/>
              </a:rPr>
              <a:t>: deals with the cost of </a:t>
            </a:r>
            <a:r>
              <a:rPr lang="en-US" sz="2300" dirty="0">
                <a:solidFill>
                  <a:srgbClr val="047FC2"/>
                </a:solidFill>
                <a:latin typeface="Arial" panose="020B0604020202020204" pitchFamily="34" charset="0"/>
                <a:ea typeface="+mn-lt"/>
                <a:cs typeface="Arial" panose="020B0604020202020204" pitchFamily="34" charset="0"/>
                <a:hlinkClick r:id="rId2"/>
              </a:rPr>
              <a:t>drugs</a:t>
            </a:r>
            <a:r>
              <a:rPr lang="en-US" sz="2300" dirty="0">
                <a:solidFill>
                  <a:srgbClr val="333333"/>
                </a:solidFill>
                <a:latin typeface="Arial" panose="020B0604020202020204" pitchFamily="34" charset="0"/>
                <a:ea typeface="+mn-lt"/>
                <a:cs typeface="Arial" panose="020B0604020202020204" pitchFamily="34" charset="0"/>
              </a:rPr>
              <a:t>. In this discipline the cost of one </a:t>
            </a:r>
            <a:r>
              <a:rPr lang="en-US" sz="2300" dirty="0">
                <a:solidFill>
                  <a:srgbClr val="047FC2"/>
                </a:solidFill>
                <a:latin typeface="Arial" panose="020B0604020202020204" pitchFamily="34" charset="0"/>
                <a:ea typeface="+mn-lt"/>
                <a:cs typeface="Arial" panose="020B0604020202020204" pitchFamily="34" charset="0"/>
                <a:hlinkClick r:id="rId2"/>
              </a:rPr>
              <a:t>drug</a:t>
            </a:r>
            <a:r>
              <a:rPr lang="en-US" sz="2300" dirty="0">
                <a:solidFill>
                  <a:srgbClr val="333333"/>
                </a:solidFill>
                <a:latin typeface="Arial" panose="020B0604020202020204" pitchFamily="34" charset="0"/>
                <a:ea typeface="+mn-lt"/>
                <a:cs typeface="Arial" panose="020B0604020202020204" pitchFamily="34" charset="0"/>
              </a:rPr>
              <a:t> is compared with another for same use. The cheap </a:t>
            </a:r>
            <a:r>
              <a:rPr lang="en-US" sz="2300" dirty="0">
                <a:solidFill>
                  <a:srgbClr val="047FC2"/>
                </a:solidFill>
                <a:latin typeface="Arial" panose="020B0604020202020204" pitchFamily="34" charset="0"/>
                <a:ea typeface="+mn-lt"/>
                <a:cs typeface="Arial" panose="020B0604020202020204" pitchFamily="34" charset="0"/>
                <a:hlinkClick r:id="rId2"/>
              </a:rPr>
              <a:t>drugs</a:t>
            </a:r>
            <a:r>
              <a:rPr lang="en-US" sz="2300" dirty="0">
                <a:solidFill>
                  <a:srgbClr val="333333"/>
                </a:solidFill>
                <a:latin typeface="Arial" panose="020B0604020202020204" pitchFamily="34" charset="0"/>
                <a:ea typeface="+mn-lt"/>
                <a:cs typeface="Arial" panose="020B0604020202020204" pitchFamily="34" charset="0"/>
              </a:rPr>
              <a:t> are preferred.</a:t>
            </a:r>
            <a:endParaRPr lang="en-US" sz="2300" dirty="0">
              <a:latin typeface="Arial" panose="020B0604020202020204" pitchFamily="34" charset="0"/>
              <a:cs typeface="Arial" panose="020B0604020202020204" pitchFamily="34" charset="0"/>
            </a:endParaRPr>
          </a:p>
          <a:p>
            <a:r>
              <a:rPr lang="en-US" sz="2300" b="1" dirty="0">
                <a:solidFill>
                  <a:srgbClr val="002060"/>
                </a:solidFill>
                <a:latin typeface="Arial" panose="020B0604020202020204" pitchFamily="34" charset="0"/>
                <a:cs typeface="Arial" panose="020B0604020202020204" pitchFamily="34" charset="0"/>
              </a:rPr>
              <a:t>Pharmacogenetics</a:t>
            </a:r>
            <a:r>
              <a:rPr lang="en-US" sz="2300" b="1" dirty="0">
                <a:solidFill>
                  <a:srgbClr val="C00000"/>
                </a:solidFill>
                <a:latin typeface="Arial" panose="020B0604020202020204" pitchFamily="34" charset="0"/>
                <a:cs typeface="Arial" panose="020B0604020202020204" pitchFamily="34" charset="0"/>
              </a:rPr>
              <a:t>:</a:t>
            </a:r>
            <a:r>
              <a:rPr lang="en-US" sz="2300" b="1" dirty="0">
                <a:solidFill>
                  <a:srgbClr val="C00000"/>
                </a:solidFill>
                <a:latin typeface="Arial" panose="020B0604020202020204" pitchFamily="34" charset="0"/>
                <a:ea typeface="+mn-lt"/>
                <a:cs typeface="Arial" panose="020B0604020202020204" pitchFamily="34" charset="0"/>
              </a:rPr>
              <a:t> </a:t>
            </a:r>
            <a:r>
              <a:rPr lang="en-US" sz="2300" dirty="0">
                <a:solidFill>
                  <a:srgbClr val="333333"/>
                </a:solidFill>
                <a:latin typeface="Arial" panose="020B0604020202020204" pitchFamily="34" charset="0"/>
                <a:ea typeface="+mn-lt"/>
                <a:cs typeface="Arial" panose="020B0604020202020204" pitchFamily="34" charset="0"/>
              </a:rPr>
              <a:t>Branch of pharmacology dealing with the genetic variations that cause difference in drug response among individuals or population.</a:t>
            </a:r>
            <a:endParaRPr lang="en-US" sz="2300" dirty="0">
              <a:latin typeface="Arial" panose="020B0604020202020204" pitchFamily="34" charset="0"/>
              <a:cs typeface="Arial" panose="020B0604020202020204" pitchFamily="34" charset="0"/>
            </a:endParaRPr>
          </a:p>
          <a:p>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867348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CC47C-A6CA-6A7B-E9E4-95C55652096A}"/>
              </a:ext>
            </a:extLst>
          </p:cNvPr>
          <p:cNvSpPr>
            <a:spLocks noGrp="1"/>
          </p:cNvSpPr>
          <p:nvPr>
            <p:ph type="title"/>
          </p:nvPr>
        </p:nvSpPr>
        <p:spPr>
          <a:xfrm>
            <a:off x="2152650" y="569235"/>
            <a:ext cx="7886700" cy="752789"/>
          </a:xfrm>
        </p:spPr>
        <p:txBody>
          <a:bodyPr>
            <a:normAutofit/>
          </a:bodyPr>
          <a:lstStyle/>
          <a:p>
            <a:r>
              <a:rPr lang="en-US" sz="2700" dirty="0" err="1">
                <a:solidFill>
                  <a:srgbClr val="C00000"/>
                </a:solidFill>
                <a:latin typeface="Arial" panose="020B0604020202020204" pitchFamily="34" charset="0"/>
                <a:cs typeface="Arial" panose="020B0604020202020204" pitchFamily="34" charset="0"/>
              </a:rPr>
              <a:t>Contd</a:t>
            </a:r>
            <a:r>
              <a:rPr lang="en-US" sz="2700" dirty="0">
                <a:solidFill>
                  <a:srgbClr val="C00000"/>
                </a:solidFill>
                <a:latin typeface="Arial" panose="020B0604020202020204" pitchFamily="34" charset="0"/>
                <a:cs typeface="Arial" panose="020B0604020202020204" pitchFamily="34" charset="0"/>
              </a:rPr>
              <a:t>…</a:t>
            </a:r>
            <a:endParaRPr lang="en-US" sz="2700" dirty="0"/>
          </a:p>
        </p:txBody>
      </p:sp>
      <p:sp>
        <p:nvSpPr>
          <p:cNvPr id="3" name="Content Placeholder 2">
            <a:extLst>
              <a:ext uri="{FF2B5EF4-FFF2-40B4-BE49-F238E27FC236}">
                <a16:creationId xmlns:a16="http://schemas.microsoft.com/office/drawing/2014/main" id="{1C51A04F-18B2-7CC3-301D-9450F8CF90AB}"/>
              </a:ext>
            </a:extLst>
          </p:cNvPr>
          <p:cNvSpPr>
            <a:spLocks noGrp="1"/>
          </p:cNvSpPr>
          <p:nvPr>
            <p:ph idx="1"/>
          </p:nvPr>
        </p:nvSpPr>
        <p:spPr>
          <a:xfrm>
            <a:off x="1189822" y="1465244"/>
            <a:ext cx="9353319" cy="3558448"/>
          </a:xfrm>
        </p:spPr>
        <p:txBody>
          <a:bodyPr vert="horz" lIns="68580" tIns="34290" rIns="68580" bIns="34290" rtlCol="0" anchor="t">
            <a:noAutofit/>
          </a:bodyPr>
          <a:lstStyle/>
          <a:p>
            <a:endParaRPr lang="en-US" sz="2300" b="1" dirty="0">
              <a:solidFill>
                <a:srgbClr val="C00000"/>
              </a:solidFill>
              <a:latin typeface="Arial" panose="020B0604020202020204" pitchFamily="34" charset="0"/>
              <a:ea typeface="+mn-lt"/>
              <a:cs typeface="Arial" panose="020B0604020202020204" pitchFamily="34" charset="0"/>
            </a:endParaRPr>
          </a:p>
          <a:p>
            <a:r>
              <a:rPr lang="en-US" sz="2300" b="1" dirty="0">
                <a:solidFill>
                  <a:srgbClr val="002060"/>
                </a:solidFill>
                <a:latin typeface="Arial" panose="020B0604020202020204" pitchFamily="34" charset="0"/>
                <a:ea typeface="+mn-lt"/>
                <a:cs typeface="Arial" panose="020B0604020202020204" pitchFamily="34" charset="0"/>
              </a:rPr>
              <a:t>Pharmacoepidemiology</a:t>
            </a:r>
            <a:r>
              <a:rPr lang="en-US" sz="2300" b="1" dirty="0">
                <a:solidFill>
                  <a:srgbClr val="C00000"/>
                </a:solidFill>
                <a:latin typeface="Arial" panose="020B0604020202020204" pitchFamily="34" charset="0"/>
                <a:ea typeface="+mn-lt"/>
                <a:cs typeface="Arial" panose="020B0604020202020204" pitchFamily="34" charset="0"/>
              </a:rPr>
              <a:t>:</a:t>
            </a:r>
            <a:r>
              <a:rPr lang="en-US" sz="2300" dirty="0">
                <a:solidFill>
                  <a:srgbClr val="333333"/>
                </a:solidFill>
                <a:latin typeface="Arial" panose="020B0604020202020204" pitchFamily="34" charset="0"/>
                <a:ea typeface="+mn-lt"/>
                <a:cs typeface="Arial" panose="020B0604020202020204" pitchFamily="34" charset="0"/>
              </a:rPr>
              <a:t> deals with the effects of </a:t>
            </a:r>
            <a:r>
              <a:rPr lang="en-US" sz="2300" dirty="0">
                <a:solidFill>
                  <a:srgbClr val="047FC2"/>
                </a:solidFill>
                <a:latin typeface="Arial" panose="020B0604020202020204" pitchFamily="34" charset="0"/>
                <a:ea typeface="+mn-lt"/>
                <a:cs typeface="Arial" panose="020B0604020202020204" pitchFamily="34" charset="0"/>
                <a:hlinkClick r:id="rId2"/>
              </a:rPr>
              <a:t>drugs</a:t>
            </a:r>
            <a:r>
              <a:rPr lang="en-US" sz="2300" dirty="0">
                <a:solidFill>
                  <a:srgbClr val="333333"/>
                </a:solidFill>
                <a:latin typeface="Arial" panose="020B0604020202020204" pitchFamily="34" charset="0"/>
                <a:ea typeface="+mn-lt"/>
                <a:cs typeface="Arial" panose="020B0604020202020204" pitchFamily="34" charset="0"/>
              </a:rPr>
              <a:t> on a large population. The effects may be good or harmful. </a:t>
            </a:r>
            <a:endParaRPr lang="en-US" sz="2300" dirty="0">
              <a:latin typeface="Arial" panose="020B0604020202020204" pitchFamily="34" charset="0"/>
              <a:cs typeface="Arial" panose="020B0604020202020204" pitchFamily="34" charset="0"/>
            </a:endParaRPr>
          </a:p>
          <a:p>
            <a:r>
              <a:rPr lang="en-US" sz="2300" b="1" dirty="0">
                <a:solidFill>
                  <a:srgbClr val="002060"/>
                </a:solidFill>
                <a:latin typeface="Arial" panose="020B0604020202020204" pitchFamily="34" charset="0"/>
                <a:cs typeface="Arial" panose="020B0604020202020204" pitchFamily="34" charset="0"/>
              </a:rPr>
              <a:t>Comparative Pharmacology</a:t>
            </a:r>
            <a:r>
              <a:rPr lang="en-US" sz="2300" dirty="0">
                <a:solidFill>
                  <a:srgbClr val="333333"/>
                </a:solidFill>
                <a:latin typeface="Arial" panose="020B0604020202020204" pitchFamily="34" charset="0"/>
                <a:cs typeface="Arial" panose="020B0604020202020204" pitchFamily="34" charset="0"/>
              </a:rPr>
              <a:t>:</a:t>
            </a:r>
            <a:r>
              <a:rPr lang="en-US" sz="2300" dirty="0">
                <a:solidFill>
                  <a:srgbClr val="333333"/>
                </a:solidFill>
                <a:latin typeface="Arial" panose="020B0604020202020204" pitchFamily="34" charset="0"/>
                <a:ea typeface="+mn-lt"/>
                <a:cs typeface="Arial" panose="020B0604020202020204" pitchFamily="34" charset="0"/>
              </a:rPr>
              <a:t> deals with the comparison of one </a:t>
            </a:r>
            <a:r>
              <a:rPr lang="en-US" sz="2300" dirty="0">
                <a:solidFill>
                  <a:srgbClr val="047FC2"/>
                </a:solidFill>
                <a:latin typeface="Arial" panose="020B0604020202020204" pitchFamily="34" charset="0"/>
                <a:ea typeface="+mn-lt"/>
                <a:cs typeface="Arial" panose="020B0604020202020204" pitchFamily="34" charset="0"/>
                <a:hlinkClick r:id="rId2"/>
              </a:rPr>
              <a:t>drug</a:t>
            </a:r>
            <a:r>
              <a:rPr lang="en-US" sz="2300" dirty="0">
                <a:solidFill>
                  <a:srgbClr val="333333"/>
                </a:solidFill>
                <a:latin typeface="Arial" panose="020B0604020202020204" pitchFamily="34" charset="0"/>
                <a:ea typeface="+mn-lt"/>
                <a:cs typeface="Arial" panose="020B0604020202020204" pitchFamily="34" charset="0"/>
              </a:rPr>
              <a:t> to another belonging to the same or another group</a:t>
            </a:r>
            <a:endParaRPr lang="en-US" sz="2300" dirty="0">
              <a:latin typeface="Arial" panose="020B0604020202020204" pitchFamily="34" charset="0"/>
              <a:cs typeface="Arial" panose="020B0604020202020204" pitchFamily="34" charset="0"/>
            </a:endParaRPr>
          </a:p>
          <a:p>
            <a:r>
              <a:rPr lang="en-US" sz="2300" b="1" dirty="0">
                <a:solidFill>
                  <a:srgbClr val="002060"/>
                </a:solidFill>
                <a:latin typeface="Arial" panose="020B0604020202020204" pitchFamily="34" charset="0"/>
                <a:ea typeface="+mn-lt"/>
                <a:cs typeface="Arial" panose="020B0604020202020204" pitchFamily="34" charset="0"/>
              </a:rPr>
              <a:t>Posology</a:t>
            </a:r>
            <a:r>
              <a:rPr lang="en-US" sz="2300" b="1" dirty="0">
                <a:solidFill>
                  <a:srgbClr val="C00000"/>
                </a:solidFill>
                <a:latin typeface="Arial" panose="020B0604020202020204" pitchFamily="34" charset="0"/>
                <a:ea typeface="+mn-lt"/>
                <a:cs typeface="Arial" panose="020B0604020202020204" pitchFamily="34" charset="0"/>
              </a:rPr>
              <a:t>:</a:t>
            </a:r>
            <a:r>
              <a:rPr lang="en-US" sz="2300" dirty="0">
                <a:solidFill>
                  <a:srgbClr val="333333"/>
                </a:solidFill>
                <a:latin typeface="Arial" panose="020B0604020202020204" pitchFamily="34" charset="0"/>
                <a:ea typeface="+mn-lt"/>
                <a:cs typeface="Arial" panose="020B0604020202020204" pitchFamily="34" charset="0"/>
              </a:rPr>
              <a:t> deals with the dosage of </a:t>
            </a:r>
            <a:r>
              <a:rPr lang="en-US" sz="2300" dirty="0">
                <a:solidFill>
                  <a:srgbClr val="047FC2"/>
                </a:solidFill>
                <a:latin typeface="Arial" panose="020B0604020202020204" pitchFamily="34" charset="0"/>
                <a:ea typeface="+mn-lt"/>
                <a:cs typeface="Arial" panose="020B0604020202020204" pitchFamily="34" charset="0"/>
                <a:hlinkClick r:id="rId2"/>
              </a:rPr>
              <a:t>drugs</a:t>
            </a:r>
            <a:r>
              <a:rPr lang="en-US" sz="2300" dirty="0">
                <a:solidFill>
                  <a:srgbClr val="333333"/>
                </a:solidFill>
                <a:latin typeface="Arial" panose="020B0604020202020204" pitchFamily="34" charset="0"/>
                <a:ea typeface="+mn-lt"/>
                <a:cs typeface="Arial" panose="020B0604020202020204" pitchFamily="34" charset="0"/>
              </a:rPr>
              <a:t>. Example includes paracetamol given as one tablet of 500mg thrice a day.</a:t>
            </a:r>
            <a:endParaRPr lang="en-US" sz="2300" dirty="0">
              <a:latin typeface="Arial" panose="020B0604020202020204" pitchFamily="34" charset="0"/>
              <a:cs typeface="Arial" panose="020B0604020202020204" pitchFamily="34" charset="0"/>
            </a:endParaRPr>
          </a:p>
          <a:p>
            <a:r>
              <a:rPr lang="en-US" sz="2300" b="1" dirty="0">
                <a:solidFill>
                  <a:srgbClr val="002060"/>
                </a:solidFill>
                <a:latin typeface="Arial" panose="020B0604020202020204" pitchFamily="34" charset="0"/>
                <a:cs typeface="Arial" panose="020B0604020202020204" pitchFamily="34" charset="0"/>
              </a:rPr>
              <a:t>Animal </a:t>
            </a:r>
            <a:r>
              <a:rPr lang="en-US" sz="2300" b="1" dirty="0">
                <a:solidFill>
                  <a:srgbClr val="002060"/>
                </a:solidFill>
                <a:latin typeface="Arial" panose="020B0604020202020204" pitchFamily="34" charset="0"/>
                <a:ea typeface="+mn-lt"/>
                <a:cs typeface="Arial" panose="020B0604020202020204" pitchFamily="34" charset="0"/>
              </a:rPr>
              <a:t>pharmacology:</a:t>
            </a:r>
            <a:r>
              <a:rPr lang="en-US" sz="2300" dirty="0">
                <a:solidFill>
                  <a:srgbClr val="002060"/>
                </a:solidFill>
                <a:latin typeface="Arial" panose="020B0604020202020204" pitchFamily="34" charset="0"/>
                <a:ea typeface="+mn-lt"/>
                <a:cs typeface="Arial" panose="020B0604020202020204" pitchFamily="34" charset="0"/>
              </a:rPr>
              <a:t> </a:t>
            </a:r>
            <a:r>
              <a:rPr lang="en-US" sz="2300" dirty="0">
                <a:solidFill>
                  <a:srgbClr val="333333"/>
                </a:solidFill>
                <a:latin typeface="Arial" panose="020B0604020202020204" pitchFamily="34" charset="0"/>
                <a:ea typeface="+mn-lt"/>
                <a:cs typeface="Arial" panose="020B0604020202020204" pitchFamily="34" charset="0"/>
              </a:rPr>
              <a:t>deals with the study of administering drugs and their effects in animals. </a:t>
            </a:r>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713341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CD1D8-5AA0-9330-0A23-741CE92D6E9A}"/>
              </a:ext>
            </a:extLst>
          </p:cNvPr>
          <p:cNvSpPr>
            <a:spLocks noGrp="1"/>
          </p:cNvSpPr>
          <p:nvPr>
            <p:ph type="title"/>
          </p:nvPr>
        </p:nvSpPr>
        <p:spPr>
          <a:xfrm>
            <a:off x="2009431" y="459065"/>
            <a:ext cx="7886700" cy="829908"/>
          </a:xfrm>
        </p:spPr>
        <p:txBody>
          <a:bodyPr>
            <a:noAutofit/>
          </a:bodyPr>
          <a:lstStyle/>
          <a:p>
            <a:pPr algn="ctr"/>
            <a:br>
              <a:rPr lang="en-IN" sz="3600" b="1" dirty="0">
                <a:latin typeface="Arial" panose="020B0604020202020204" pitchFamily="34" charset="0"/>
                <a:cs typeface="Arial" panose="020B0604020202020204" pitchFamily="34" charset="0"/>
              </a:rPr>
            </a:br>
            <a:br>
              <a:rPr lang="en-IN" sz="3600" b="1" dirty="0">
                <a:latin typeface="Arial" panose="020B0604020202020204" pitchFamily="34" charset="0"/>
                <a:cs typeface="Arial" panose="020B0604020202020204" pitchFamily="34" charset="0"/>
              </a:rPr>
            </a:br>
            <a:r>
              <a:rPr lang="en-IN" sz="3600" b="1" dirty="0">
                <a:solidFill>
                  <a:srgbClr val="FF0000"/>
                </a:solidFill>
                <a:latin typeface="Arial" panose="020B0604020202020204" pitchFamily="34" charset="0"/>
                <a:cs typeface="Arial" panose="020B0604020202020204" pitchFamily="34" charset="0"/>
              </a:rPr>
              <a:t>DRUG  NOMENCLATURE</a:t>
            </a:r>
            <a:br>
              <a:rPr lang="en-IN" sz="3600" b="1" dirty="0">
                <a:latin typeface="Arial" panose="020B0604020202020204" pitchFamily="34" charset="0"/>
                <a:cs typeface="Arial" panose="020B0604020202020204" pitchFamily="34" charset="0"/>
              </a:rPr>
            </a:br>
            <a:endParaRPr lang="en-US" sz="3600" b="1" dirty="0">
              <a:solidFill>
                <a:srgbClr val="FF0000"/>
              </a:solidFill>
              <a:latin typeface="Arial" panose="020B0604020202020204" pitchFamily="34" charset="0"/>
              <a:cs typeface="Arial" panose="020B0604020202020204" pitchFamily="34" charset="0"/>
            </a:endParaRPr>
          </a:p>
          <a:p>
            <a:endParaRPr lang="en-US" sz="3600" b="1"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CEABAF7-639C-A489-6357-3388B0C1A209}"/>
              </a:ext>
            </a:extLst>
          </p:cNvPr>
          <p:cNvSpPr>
            <a:spLocks noGrp="1"/>
          </p:cNvSpPr>
          <p:nvPr>
            <p:ph idx="1"/>
          </p:nvPr>
        </p:nvSpPr>
        <p:spPr>
          <a:xfrm>
            <a:off x="583894" y="1399141"/>
            <a:ext cx="9455456" cy="4660136"/>
          </a:xfrm>
        </p:spPr>
        <p:txBody>
          <a:bodyPr vert="horz" lIns="68580" tIns="34290" rIns="68580" bIns="34290" rtlCol="0" anchor="t">
            <a:noAutofit/>
          </a:bodyPr>
          <a:lstStyle/>
          <a:p>
            <a:pPr>
              <a:lnSpc>
                <a:spcPct val="100000"/>
              </a:lnSpc>
              <a:spcBef>
                <a:spcPct val="20000"/>
              </a:spcBef>
              <a:spcAft>
                <a:spcPct val="0"/>
              </a:spcAft>
            </a:pPr>
            <a:r>
              <a:rPr lang="en-IN" sz="2300" dirty="0">
                <a:solidFill>
                  <a:schemeClr val="tx1">
                    <a:lumMod val="95000"/>
                    <a:lumOff val="5000"/>
                  </a:schemeClr>
                </a:solidFill>
                <a:latin typeface="Arial" panose="020B0604020202020204" pitchFamily="34" charset="0"/>
                <a:cs typeface="Arial" panose="020B0604020202020204" pitchFamily="34" charset="0"/>
              </a:rPr>
              <a:t>A</a:t>
            </a:r>
            <a:r>
              <a:rPr lang="en-IN" sz="2300" dirty="0">
                <a:solidFill>
                  <a:schemeClr val="tx1">
                    <a:lumMod val="95000"/>
                    <a:lumOff val="5000"/>
                  </a:schemeClr>
                </a:solidFill>
                <a:latin typeface="Arial" panose="020B0604020202020204" pitchFamily="34" charset="0"/>
                <a:ea typeface="+mn-lt"/>
                <a:cs typeface="Arial" panose="020B0604020202020204" pitchFamily="34" charset="0"/>
              </a:rPr>
              <a:t> drug generally has three categories of names</a:t>
            </a:r>
            <a:r>
              <a:rPr lang="en-IN" sz="2300" dirty="0">
                <a:solidFill>
                  <a:schemeClr val="tx1">
                    <a:lumMod val="95000"/>
                    <a:lumOff val="5000"/>
                  </a:schemeClr>
                </a:solidFill>
                <a:latin typeface="Arial" panose="020B0604020202020204" pitchFamily="34" charset="0"/>
                <a:cs typeface="Arial" panose="020B0604020202020204" pitchFamily="34" charset="0"/>
              </a:rPr>
              <a:t>:</a:t>
            </a:r>
          </a:p>
          <a:p>
            <a:pPr marL="0" indent="0">
              <a:lnSpc>
                <a:spcPct val="100000"/>
              </a:lnSpc>
              <a:spcBef>
                <a:spcPct val="20000"/>
              </a:spcBef>
              <a:spcAft>
                <a:spcPct val="0"/>
              </a:spcAft>
              <a:buNone/>
            </a:pPr>
            <a:r>
              <a:rPr lang="en-IN" sz="2300" b="1" dirty="0">
                <a:solidFill>
                  <a:srgbClr val="002060"/>
                </a:solidFill>
                <a:latin typeface="Arial" panose="020B0604020202020204" pitchFamily="34" charset="0"/>
                <a:ea typeface="+mn-lt"/>
                <a:cs typeface="Arial" panose="020B0604020202020204" pitchFamily="34" charset="0"/>
              </a:rPr>
              <a:t>(a) Chemical name </a:t>
            </a:r>
            <a:endParaRPr lang="en-US" sz="2300" dirty="0">
              <a:solidFill>
                <a:srgbClr val="002060"/>
              </a:solidFill>
              <a:latin typeface="Arial" panose="020B0604020202020204" pitchFamily="34" charset="0"/>
              <a:ea typeface="+mn-lt"/>
              <a:cs typeface="Arial" panose="020B0604020202020204" pitchFamily="34" charset="0"/>
            </a:endParaRPr>
          </a:p>
          <a:p>
            <a:pPr>
              <a:lnSpc>
                <a:spcPct val="100000"/>
              </a:lnSpc>
              <a:spcBef>
                <a:spcPct val="20000"/>
              </a:spcBef>
              <a:spcAft>
                <a:spcPct val="0"/>
              </a:spcAft>
              <a:buFont typeface="Wingdings,Sans-Serif" panose="020B0604020202020204" pitchFamily="34" charset="0"/>
              <a:buChar char="§"/>
            </a:pPr>
            <a:r>
              <a:rPr lang="en-IN" sz="2300" dirty="0">
                <a:solidFill>
                  <a:schemeClr val="tx1">
                    <a:lumMod val="95000"/>
                    <a:lumOff val="5000"/>
                  </a:schemeClr>
                </a:solidFill>
                <a:latin typeface="Arial" panose="020B0604020202020204" pitchFamily="34" charset="0"/>
                <a:ea typeface="+mn-lt"/>
                <a:cs typeface="Arial" panose="020B0604020202020204" pitchFamily="34" charset="0"/>
              </a:rPr>
              <a:t> It describes the substance chemically, e.g. </a:t>
            </a:r>
            <a:r>
              <a:rPr lang="en-US" sz="2300" dirty="0">
                <a:latin typeface="Arial" panose="020B0604020202020204" pitchFamily="34" charset="0"/>
              </a:rPr>
              <a:t>N-(4-hydroxyphenyl)ethanamide, for paracetamol</a:t>
            </a:r>
            <a:r>
              <a:rPr lang="en-IN" sz="2300" dirty="0">
                <a:latin typeface="Arial" panose="020B0604020202020204" pitchFamily="34" charset="0"/>
                <a:ea typeface="+mn-lt"/>
                <a:cs typeface="Arial" panose="020B0604020202020204" pitchFamily="34" charset="0"/>
              </a:rPr>
              <a:t> </a:t>
            </a:r>
            <a:endParaRPr lang="en-US" sz="2300" dirty="0">
              <a:latin typeface="Arial" panose="020B0604020202020204" pitchFamily="34" charset="0"/>
              <a:ea typeface="+mn-lt"/>
              <a:cs typeface="Arial" panose="020B0604020202020204" pitchFamily="34" charset="0"/>
            </a:endParaRPr>
          </a:p>
          <a:p>
            <a:pPr marL="0" indent="0">
              <a:lnSpc>
                <a:spcPct val="100000"/>
              </a:lnSpc>
              <a:spcBef>
                <a:spcPct val="20000"/>
              </a:spcBef>
              <a:spcAft>
                <a:spcPct val="0"/>
              </a:spcAft>
              <a:buNone/>
            </a:pPr>
            <a:r>
              <a:rPr lang="en-IN" sz="2300" dirty="0">
                <a:solidFill>
                  <a:schemeClr val="tx1">
                    <a:lumMod val="95000"/>
                    <a:lumOff val="5000"/>
                  </a:schemeClr>
                </a:solidFill>
                <a:latin typeface="Arial" panose="020B0604020202020204" pitchFamily="34" charset="0"/>
                <a:ea typeface="+mn-lt"/>
                <a:cs typeface="Arial" panose="020B0604020202020204" pitchFamily="34" charset="0"/>
              </a:rPr>
              <a:t>      </a:t>
            </a:r>
            <a:endParaRPr lang="en-US" sz="2300" dirty="0">
              <a:solidFill>
                <a:schemeClr val="tx1">
                  <a:lumMod val="95000"/>
                  <a:lumOff val="5000"/>
                </a:schemeClr>
              </a:solidFill>
              <a:latin typeface="Arial" panose="020B0604020202020204" pitchFamily="34" charset="0"/>
              <a:ea typeface="+mn-lt"/>
              <a:cs typeface="Arial" panose="020B0604020202020204" pitchFamily="34" charset="0"/>
            </a:endParaRPr>
          </a:p>
          <a:p>
            <a:pPr marL="0" indent="0">
              <a:lnSpc>
                <a:spcPct val="100000"/>
              </a:lnSpc>
              <a:spcBef>
                <a:spcPct val="20000"/>
              </a:spcBef>
              <a:spcAft>
                <a:spcPct val="0"/>
              </a:spcAft>
              <a:buNone/>
            </a:pPr>
            <a:r>
              <a:rPr lang="en-IN" sz="2300" b="1" dirty="0">
                <a:solidFill>
                  <a:srgbClr val="002060"/>
                </a:solidFill>
                <a:latin typeface="Arial" panose="020B0604020202020204" pitchFamily="34" charset="0"/>
                <a:ea typeface="+mn-lt"/>
                <a:cs typeface="Arial" panose="020B0604020202020204" pitchFamily="34" charset="0"/>
              </a:rPr>
              <a:t>(b) Non-proprietary / official name / Approved name</a:t>
            </a:r>
            <a:endParaRPr lang="en-US" sz="2300" dirty="0">
              <a:solidFill>
                <a:srgbClr val="002060"/>
              </a:solidFill>
              <a:latin typeface="Arial" panose="020B0604020202020204" pitchFamily="34" charset="0"/>
              <a:ea typeface="+mn-lt"/>
              <a:cs typeface="Arial" panose="020B0604020202020204" pitchFamily="34" charset="0"/>
            </a:endParaRPr>
          </a:p>
          <a:p>
            <a:pPr>
              <a:lnSpc>
                <a:spcPct val="100000"/>
              </a:lnSpc>
              <a:spcBef>
                <a:spcPct val="20000"/>
              </a:spcBef>
              <a:spcAft>
                <a:spcPct val="0"/>
              </a:spcAft>
              <a:buFont typeface="Wingdings,Sans-Serif" panose="020B0604020202020204" pitchFamily="34" charset="0"/>
              <a:buChar char="§"/>
            </a:pPr>
            <a:r>
              <a:rPr lang="en-US" sz="2300" b="1" dirty="0">
                <a:solidFill>
                  <a:schemeClr val="tx1">
                    <a:lumMod val="95000"/>
                    <a:lumOff val="5000"/>
                  </a:schemeClr>
                </a:solidFill>
                <a:latin typeface="Arial" panose="020B0604020202020204" pitchFamily="34" charset="0"/>
                <a:ea typeface="+mn-lt"/>
                <a:cs typeface="Arial" panose="020B0604020202020204" pitchFamily="34" charset="0"/>
              </a:rPr>
              <a:t>  N</a:t>
            </a:r>
            <a:r>
              <a:rPr lang="en-US" sz="2300" dirty="0">
                <a:solidFill>
                  <a:schemeClr val="tx1">
                    <a:lumMod val="95000"/>
                    <a:lumOff val="5000"/>
                  </a:schemeClr>
                </a:solidFill>
                <a:latin typeface="Arial" panose="020B0604020202020204" pitchFamily="34" charset="0"/>
                <a:ea typeface="+mn-lt"/>
                <a:cs typeface="Arial" panose="020B0604020202020204" pitchFamily="34" charset="0"/>
              </a:rPr>
              <a:t>ame in the official books accepted all over the world, </a:t>
            </a:r>
            <a:r>
              <a:rPr lang="en-US" sz="2300" dirty="0" err="1">
                <a:solidFill>
                  <a:schemeClr val="tx1">
                    <a:lumMod val="95000"/>
                    <a:lumOff val="5000"/>
                  </a:schemeClr>
                </a:solidFill>
                <a:latin typeface="Arial" panose="020B0604020202020204" pitchFamily="34" charset="0"/>
                <a:ea typeface="+mn-lt"/>
                <a:cs typeface="Arial" panose="020B0604020202020204" pitchFamily="34" charset="0"/>
              </a:rPr>
              <a:t>e.g</a:t>
            </a:r>
            <a:r>
              <a:rPr lang="en-US" sz="2300" dirty="0">
                <a:solidFill>
                  <a:schemeClr val="tx1">
                    <a:lumMod val="95000"/>
                    <a:lumOff val="5000"/>
                  </a:schemeClr>
                </a:solidFill>
                <a:latin typeface="Arial" panose="020B0604020202020204" pitchFamily="34" charset="0"/>
                <a:ea typeface="+mn-lt"/>
                <a:cs typeface="Arial" panose="020B0604020202020204" pitchFamily="34" charset="0"/>
              </a:rPr>
              <a:t> paracetamol</a:t>
            </a:r>
          </a:p>
          <a:p>
            <a:pPr marL="0" indent="0">
              <a:lnSpc>
                <a:spcPct val="100000"/>
              </a:lnSpc>
              <a:spcBef>
                <a:spcPct val="20000"/>
              </a:spcBef>
              <a:spcAft>
                <a:spcPct val="0"/>
              </a:spcAft>
              <a:buNone/>
            </a:pPr>
            <a:endParaRPr lang="en-US" sz="2300" dirty="0">
              <a:solidFill>
                <a:schemeClr val="tx1">
                  <a:lumMod val="95000"/>
                  <a:lumOff val="5000"/>
                </a:schemeClr>
              </a:solidFill>
              <a:latin typeface="Arial" panose="020B0604020202020204" pitchFamily="34" charset="0"/>
              <a:ea typeface="+mn-lt"/>
              <a:cs typeface="Arial" panose="020B0604020202020204" pitchFamily="34" charset="0"/>
            </a:endParaRPr>
          </a:p>
          <a:p>
            <a:pPr marL="0" indent="0">
              <a:lnSpc>
                <a:spcPct val="100000"/>
              </a:lnSpc>
              <a:spcBef>
                <a:spcPct val="20000"/>
              </a:spcBef>
              <a:spcAft>
                <a:spcPct val="0"/>
              </a:spcAft>
              <a:buNone/>
            </a:pPr>
            <a:r>
              <a:rPr lang="en-IN" sz="2300" b="1" dirty="0">
                <a:solidFill>
                  <a:srgbClr val="002060"/>
                </a:solidFill>
                <a:latin typeface="Arial" panose="020B0604020202020204" pitchFamily="34" charset="0"/>
                <a:ea typeface="+mn-lt"/>
                <a:cs typeface="Arial" panose="020B0604020202020204" pitchFamily="34" charset="0"/>
              </a:rPr>
              <a:t>(c) Proprietary (Brand) name</a:t>
            </a:r>
            <a:endParaRPr lang="en-US" sz="2300" dirty="0">
              <a:solidFill>
                <a:srgbClr val="002060"/>
              </a:solidFill>
              <a:latin typeface="Arial" panose="020B0604020202020204" pitchFamily="34" charset="0"/>
              <a:ea typeface="+mn-lt"/>
              <a:cs typeface="Arial" panose="020B0604020202020204" pitchFamily="34" charset="0"/>
            </a:endParaRPr>
          </a:p>
          <a:p>
            <a:pPr>
              <a:lnSpc>
                <a:spcPct val="100000"/>
              </a:lnSpc>
              <a:spcBef>
                <a:spcPct val="20000"/>
              </a:spcBef>
              <a:spcAft>
                <a:spcPct val="0"/>
              </a:spcAft>
              <a:buFont typeface="Wingdings,Sans-Serif" panose="020B0604020202020204" pitchFamily="34" charset="0"/>
              <a:buChar char="§"/>
            </a:pPr>
            <a:r>
              <a:rPr lang="en-US" sz="2300" b="1" dirty="0">
                <a:solidFill>
                  <a:schemeClr val="tx1">
                    <a:lumMod val="95000"/>
                    <a:lumOff val="5000"/>
                  </a:schemeClr>
                </a:solidFill>
                <a:latin typeface="Arial" panose="020B0604020202020204" pitchFamily="34" charset="0"/>
                <a:ea typeface="+mn-lt"/>
                <a:cs typeface="Arial" panose="020B0604020202020204" pitchFamily="34" charset="0"/>
              </a:rPr>
              <a:t>  ''</a:t>
            </a:r>
            <a:r>
              <a:rPr lang="en-US" sz="2300" dirty="0">
                <a:solidFill>
                  <a:schemeClr val="tx1">
                    <a:lumMod val="95000"/>
                    <a:lumOff val="5000"/>
                  </a:schemeClr>
                </a:solidFill>
                <a:latin typeface="Arial" panose="020B0604020202020204" pitchFamily="34" charset="0"/>
                <a:ea typeface="+mn-lt"/>
                <a:cs typeface="Arial" panose="020B0604020202020204" pitchFamily="34" charset="0"/>
              </a:rPr>
              <a:t>Panadol'' for Paracetamol</a:t>
            </a:r>
            <a:endParaRPr lang="en-IN" sz="2300" dirty="0">
              <a:solidFill>
                <a:schemeClr val="tx1">
                  <a:lumMod val="95000"/>
                  <a:lumOff val="5000"/>
                </a:schemeClr>
              </a:solidFill>
              <a:latin typeface="Arial" panose="020B0604020202020204" pitchFamily="34" charset="0"/>
              <a:ea typeface="+mn-lt"/>
              <a:cs typeface="Arial" panose="020B0604020202020204" pitchFamily="34" charset="0"/>
            </a:endParaRPr>
          </a:p>
          <a:p>
            <a:endParaRPr lang="en-US" sz="2300"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414234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A25EE-E533-628A-6F5C-C45A98F221F7}"/>
              </a:ext>
            </a:extLst>
          </p:cNvPr>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                    </a:t>
            </a:r>
            <a:r>
              <a:rPr lang="en-US" sz="3600" b="1" dirty="0">
                <a:solidFill>
                  <a:srgbClr val="FF0000"/>
                </a:solidFill>
                <a:latin typeface="Arial" panose="020B0604020202020204" pitchFamily="34" charset="0"/>
                <a:cs typeface="Arial" panose="020B0604020202020204" pitchFamily="34" charset="0"/>
              </a:rPr>
              <a:t>DRUG CATEGORY</a:t>
            </a:r>
            <a:endParaRPr lang="en-US" sz="3600"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CF588AC-5A7D-4728-3765-BD9B1081985B}"/>
              </a:ext>
            </a:extLst>
          </p:cNvPr>
          <p:cNvSpPr>
            <a:spLocks noGrp="1"/>
          </p:cNvSpPr>
          <p:nvPr>
            <p:ph idx="1"/>
          </p:nvPr>
        </p:nvSpPr>
        <p:spPr>
          <a:xfrm>
            <a:off x="1344057" y="1586430"/>
            <a:ext cx="9617725" cy="4302516"/>
          </a:xfrm>
        </p:spPr>
        <p:txBody>
          <a:bodyPr vert="horz" lIns="68580" tIns="34290" rIns="68580" bIns="34290" rtlCol="0" anchor="t">
            <a:noAutofit/>
          </a:bodyPr>
          <a:lstStyle/>
          <a:p>
            <a:pPr marL="0" indent="0">
              <a:lnSpc>
                <a:spcPct val="100000"/>
              </a:lnSpc>
              <a:spcBef>
                <a:spcPts val="0"/>
              </a:spcBef>
              <a:buNone/>
            </a:pPr>
            <a:r>
              <a:rPr lang="en-US" sz="2300" b="1" dirty="0">
                <a:latin typeface="Arial" panose="020B0604020202020204" pitchFamily="34" charset="0"/>
                <a:cs typeface="Arial" panose="020B0604020202020204" pitchFamily="34" charset="0"/>
              </a:rPr>
              <a:t>1. </a:t>
            </a:r>
            <a:r>
              <a:rPr lang="en-US" sz="2300" b="1" dirty="0">
                <a:solidFill>
                  <a:srgbClr val="002060"/>
                </a:solidFill>
                <a:latin typeface="Arial" panose="020B0604020202020204" pitchFamily="34" charset="0"/>
                <a:cs typeface="Arial" panose="020B0604020202020204" pitchFamily="34" charset="0"/>
              </a:rPr>
              <a:t>Prescription drugs </a:t>
            </a:r>
            <a:endParaRPr lang="en-US" sz="2300" dirty="0">
              <a:solidFill>
                <a:srgbClr val="002060"/>
              </a:solidFill>
              <a:latin typeface="Arial" panose="020B0604020202020204" pitchFamily="34" charset="0"/>
              <a:cs typeface="Arial" panose="020B0604020202020204" pitchFamily="34" charset="0"/>
            </a:endParaRPr>
          </a:p>
          <a:p>
            <a:pPr algn="just">
              <a:lnSpc>
                <a:spcPct val="100000"/>
              </a:lnSpc>
              <a:spcBef>
                <a:spcPts val="0"/>
              </a:spcBef>
            </a:pPr>
            <a:r>
              <a:rPr lang="en-US" sz="2300" dirty="0">
                <a:latin typeface="Arial" panose="020B0604020202020204" pitchFamily="34" charset="0"/>
                <a:cs typeface="Arial" panose="020B0604020202020204" pitchFamily="34" charset="0"/>
              </a:rPr>
              <a:t>Are used under only medical supervision and dispensed by an order of medical practitioner only  </a:t>
            </a:r>
          </a:p>
          <a:p>
            <a:pPr marL="0" indent="0" algn="just">
              <a:lnSpc>
                <a:spcPct val="100000"/>
              </a:lnSpc>
              <a:spcBef>
                <a:spcPts val="0"/>
              </a:spcBef>
              <a:buNone/>
            </a:pPr>
            <a:endParaRPr lang="en-US" sz="2300" dirty="0">
              <a:latin typeface="Arial" panose="020B0604020202020204" pitchFamily="34" charset="0"/>
              <a:cs typeface="Arial" panose="020B0604020202020204" pitchFamily="34" charset="0"/>
            </a:endParaRPr>
          </a:p>
          <a:p>
            <a:pPr marL="0" indent="0">
              <a:lnSpc>
                <a:spcPct val="100000"/>
              </a:lnSpc>
              <a:spcBef>
                <a:spcPts val="0"/>
              </a:spcBef>
              <a:buNone/>
            </a:pPr>
            <a:r>
              <a:rPr lang="en-US" sz="2300" b="1" dirty="0">
                <a:latin typeface="Arial" panose="020B0604020202020204" pitchFamily="34" charset="0"/>
                <a:cs typeface="Arial" panose="020B0604020202020204" pitchFamily="34" charset="0"/>
              </a:rPr>
              <a:t>2. </a:t>
            </a:r>
            <a:r>
              <a:rPr lang="en-US" sz="2300" b="1" dirty="0">
                <a:solidFill>
                  <a:srgbClr val="002060"/>
                </a:solidFill>
                <a:latin typeface="Arial" panose="020B0604020202020204" pitchFamily="34" charset="0"/>
                <a:cs typeface="Arial" panose="020B0604020202020204" pitchFamily="34" charset="0"/>
              </a:rPr>
              <a:t>OTC drugs</a:t>
            </a:r>
            <a:endParaRPr lang="en-US" sz="2300" dirty="0">
              <a:solidFill>
                <a:srgbClr val="002060"/>
              </a:solidFill>
              <a:latin typeface="Arial" panose="020B0604020202020204" pitchFamily="34" charset="0"/>
              <a:cs typeface="Arial" panose="020B0604020202020204" pitchFamily="34" charset="0"/>
            </a:endParaRPr>
          </a:p>
          <a:p>
            <a:pPr algn="just">
              <a:lnSpc>
                <a:spcPct val="100000"/>
              </a:lnSpc>
              <a:spcBef>
                <a:spcPts val="0"/>
              </a:spcBef>
            </a:pPr>
            <a:r>
              <a:rPr lang="en-US" sz="2300" dirty="0">
                <a:latin typeface="Arial" panose="020B0604020202020204" pitchFamily="34" charset="0"/>
                <a:cs typeface="Arial" panose="020B0604020202020204" pitchFamily="34" charset="0"/>
              </a:rPr>
              <a:t>Can be sold over the counter  without prescription </a:t>
            </a:r>
          </a:p>
          <a:p>
            <a:pPr marL="0" indent="0" algn="just">
              <a:lnSpc>
                <a:spcPct val="100000"/>
              </a:lnSpc>
              <a:spcBef>
                <a:spcPts val="0"/>
              </a:spcBef>
              <a:buNone/>
            </a:pPr>
            <a:endParaRPr lang="en-US" sz="2300" dirty="0">
              <a:latin typeface="Arial" panose="020B0604020202020204" pitchFamily="34" charset="0"/>
              <a:cs typeface="Arial" panose="020B0604020202020204" pitchFamily="34" charset="0"/>
            </a:endParaRPr>
          </a:p>
          <a:p>
            <a:pPr marL="0" indent="0" algn="just">
              <a:lnSpc>
                <a:spcPct val="100000"/>
              </a:lnSpc>
              <a:spcBef>
                <a:spcPts val="0"/>
              </a:spcBef>
              <a:buNone/>
            </a:pPr>
            <a:r>
              <a:rPr lang="en-IN" sz="2300" b="1" dirty="0">
                <a:latin typeface="Arial" panose="020B0604020202020204" pitchFamily="34" charset="0"/>
                <a:cs typeface="Arial" panose="020B0604020202020204" pitchFamily="34" charset="0"/>
              </a:rPr>
              <a:t>3. </a:t>
            </a:r>
            <a:r>
              <a:rPr lang="en-IN" sz="2300" b="1" dirty="0">
                <a:solidFill>
                  <a:srgbClr val="002060"/>
                </a:solidFill>
                <a:latin typeface="Arial" panose="020B0604020202020204" pitchFamily="34" charset="0"/>
                <a:cs typeface="Arial" panose="020B0604020202020204" pitchFamily="34" charset="0"/>
              </a:rPr>
              <a:t>Essential medicines</a:t>
            </a:r>
            <a:endParaRPr lang="en-IN" sz="2300" dirty="0">
              <a:latin typeface="Arial" panose="020B0604020202020204" pitchFamily="34" charset="0"/>
              <a:cs typeface="Arial" panose="020B0604020202020204" pitchFamily="34" charset="0"/>
            </a:endParaRPr>
          </a:p>
          <a:p>
            <a:pPr algn="just">
              <a:lnSpc>
                <a:spcPct val="100000"/>
              </a:lnSpc>
              <a:spcBef>
                <a:spcPts val="0"/>
              </a:spcBef>
            </a:pPr>
            <a:r>
              <a:rPr lang="en-IN" sz="2300" dirty="0">
                <a:latin typeface="Arial" panose="020B0604020202020204" pitchFamily="34" charset="0"/>
                <a:cs typeface="Arial" panose="020B0604020202020204" pitchFamily="34" charset="0"/>
              </a:rPr>
              <a:t>"those drugs that satisfy the health care needs of the majority of the population.</a:t>
            </a:r>
          </a:p>
          <a:p>
            <a:pPr algn="just">
              <a:lnSpc>
                <a:spcPct val="100000"/>
              </a:lnSpc>
              <a:spcBef>
                <a:spcPts val="0"/>
              </a:spcBef>
            </a:pPr>
            <a:r>
              <a:rPr lang="en-IN" sz="2300" dirty="0">
                <a:latin typeface="Arial" panose="020B0604020202020204" pitchFamily="34" charset="0"/>
                <a:cs typeface="Arial" panose="020B0604020202020204" pitchFamily="34" charset="0"/>
              </a:rPr>
              <a:t>They should  be available at all times in adequate amounts and appropriate dosage forms, at a price the community can afford."</a:t>
            </a:r>
          </a:p>
          <a:p>
            <a:pPr algn="just">
              <a:lnSpc>
                <a:spcPct val="100000"/>
              </a:lnSpc>
              <a:spcBef>
                <a:spcPts val="0"/>
              </a:spcBef>
            </a:pPr>
            <a:endParaRPr lang="en-US" sz="2300" dirty="0">
              <a:latin typeface="Arial" panose="020B0604020202020204" pitchFamily="34" charset="0"/>
              <a:cs typeface="Arial" panose="020B0604020202020204" pitchFamily="34" charset="0"/>
            </a:endParaRPr>
          </a:p>
          <a:p>
            <a:pPr algn="just">
              <a:lnSpc>
                <a:spcPct val="100000"/>
              </a:lnSpc>
              <a:spcBef>
                <a:spcPts val="0"/>
              </a:spcBef>
            </a:pPr>
            <a:endParaRPr lang="en-US" sz="2300" dirty="0">
              <a:latin typeface="Arial" panose="020B0604020202020204" pitchFamily="34" charset="0"/>
              <a:cs typeface="Arial" panose="020B0604020202020204" pitchFamily="34" charset="0"/>
            </a:endParaRPr>
          </a:p>
          <a:p>
            <a:pPr algn="just">
              <a:lnSpc>
                <a:spcPct val="100000"/>
              </a:lnSpc>
              <a:spcBef>
                <a:spcPts val="0"/>
              </a:spcBef>
            </a:pPr>
            <a:endParaRPr lang="en-IN" sz="2300" dirty="0">
              <a:latin typeface="Arial" panose="020B0604020202020204" pitchFamily="34" charset="0"/>
              <a:cs typeface="Arial" panose="020B0604020202020204" pitchFamily="34" charset="0"/>
            </a:endParaRPr>
          </a:p>
          <a:p>
            <a:pPr algn="just">
              <a:lnSpc>
                <a:spcPct val="100000"/>
              </a:lnSpc>
              <a:spcBef>
                <a:spcPts val="0"/>
              </a:spcBef>
            </a:pPr>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604220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469F4-A672-3AE4-9FEF-EE005AD35739}"/>
              </a:ext>
            </a:extLst>
          </p:cNvPr>
          <p:cNvSpPr>
            <a:spLocks noGrp="1"/>
          </p:cNvSpPr>
          <p:nvPr>
            <p:ph type="title"/>
          </p:nvPr>
        </p:nvSpPr>
        <p:spPr>
          <a:xfrm>
            <a:off x="2094812" y="381948"/>
            <a:ext cx="7886700" cy="692886"/>
          </a:xfrm>
        </p:spPr>
        <p:txBody>
          <a:bodyPr>
            <a:normAutofit fontScale="90000"/>
          </a:bodyPr>
          <a:lstStyle/>
          <a:p>
            <a:endParaRPr lang="en-US" dirty="0"/>
          </a:p>
        </p:txBody>
      </p:sp>
      <p:sp>
        <p:nvSpPr>
          <p:cNvPr id="3" name="Content Placeholder 2">
            <a:extLst>
              <a:ext uri="{FF2B5EF4-FFF2-40B4-BE49-F238E27FC236}">
                <a16:creationId xmlns:a16="http://schemas.microsoft.com/office/drawing/2014/main" id="{ED434DBC-7444-EA04-9C6C-A5C6799B54D9}"/>
              </a:ext>
            </a:extLst>
          </p:cNvPr>
          <p:cNvSpPr>
            <a:spLocks noGrp="1"/>
          </p:cNvSpPr>
          <p:nvPr>
            <p:ph idx="1"/>
          </p:nvPr>
        </p:nvSpPr>
        <p:spPr>
          <a:xfrm>
            <a:off x="528809" y="1074833"/>
            <a:ext cx="10278737" cy="4675971"/>
          </a:xfrm>
        </p:spPr>
        <p:txBody>
          <a:bodyPr>
            <a:noAutofit/>
          </a:bodyPr>
          <a:lstStyle/>
          <a:p>
            <a:pPr marL="0" indent="0">
              <a:spcBef>
                <a:spcPct val="20000"/>
              </a:spcBef>
              <a:spcAft>
                <a:spcPct val="0"/>
              </a:spcAft>
              <a:buNone/>
            </a:pPr>
            <a:r>
              <a:rPr lang="en-US" sz="2300" b="1" dirty="0">
                <a:latin typeface="Arial" panose="020B0604020202020204" pitchFamily="34" charset="0"/>
                <a:cs typeface="Arial" panose="020B0604020202020204" pitchFamily="34" charset="0"/>
              </a:rPr>
              <a:t>4. </a:t>
            </a:r>
            <a:r>
              <a:rPr lang="en-US" sz="2300" b="1" dirty="0">
                <a:solidFill>
                  <a:srgbClr val="002060"/>
                </a:solidFill>
                <a:latin typeface="Arial" panose="020B0604020202020204" pitchFamily="34" charset="0"/>
                <a:cs typeface="Arial" panose="020B0604020202020204" pitchFamily="34" charset="0"/>
              </a:rPr>
              <a:t>Orphan drugs</a:t>
            </a:r>
            <a:endParaRPr lang="en-US" sz="2300" dirty="0">
              <a:solidFill>
                <a:srgbClr val="002060"/>
              </a:solidFill>
              <a:latin typeface="Arial" panose="020B0604020202020204" pitchFamily="34" charset="0"/>
              <a:cs typeface="Arial" panose="020B0604020202020204" pitchFamily="34" charset="0"/>
            </a:endParaRPr>
          </a:p>
          <a:p>
            <a:pPr>
              <a:spcBef>
                <a:spcPct val="20000"/>
              </a:spcBef>
              <a:spcAft>
                <a:spcPct val="0"/>
              </a:spcAft>
            </a:pPr>
            <a:r>
              <a:rPr lang="en-US" sz="2300" dirty="0">
                <a:latin typeface="Arial" panose="020B0604020202020204" pitchFamily="34" charset="0"/>
                <a:cs typeface="Arial" panose="020B0604020202020204" pitchFamily="34" charset="0"/>
              </a:rPr>
              <a:t>Drugs</a:t>
            </a:r>
            <a:r>
              <a:rPr lang="en-IN" sz="2300" dirty="0">
                <a:latin typeface="Arial" panose="020B0604020202020204" pitchFamily="34" charset="0"/>
                <a:cs typeface="Arial" panose="020B0604020202020204" pitchFamily="34" charset="0"/>
              </a:rPr>
              <a:t> for diagnosis/treatment/ prevention of a </a:t>
            </a:r>
            <a:r>
              <a:rPr lang="en-IN" sz="2300" b="1" i="1" dirty="0">
                <a:latin typeface="Arial" panose="020B0604020202020204" pitchFamily="34" charset="0"/>
                <a:cs typeface="Arial" panose="020B0604020202020204" pitchFamily="34" charset="0"/>
              </a:rPr>
              <a:t>rare or orphan disease</a:t>
            </a:r>
          </a:p>
          <a:p>
            <a:pPr>
              <a:spcBef>
                <a:spcPct val="20000"/>
              </a:spcBef>
              <a:spcAft>
                <a:spcPct val="0"/>
              </a:spcAft>
            </a:pPr>
            <a:r>
              <a:rPr lang="en-IN" sz="2300" dirty="0">
                <a:latin typeface="Arial" panose="020B0604020202020204" pitchFamily="34" charset="0"/>
                <a:cs typeface="Arial" panose="020B0604020202020204" pitchFamily="34" charset="0"/>
              </a:rPr>
              <a:t>Orphan disease: Fewer than 200,000 people – (National Cancer Institute). </a:t>
            </a:r>
          </a:p>
          <a:p>
            <a:pPr>
              <a:spcBef>
                <a:spcPct val="20000"/>
              </a:spcBef>
              <a:spcAft>
                <a:spcPct val="0"/>
              </a:spcAft>
            </a:pPr>
            <a:r>
              <a:rPr lang="en-IN" sz="2300" dirty="0">
                <a:solidFill>
                  <a:srgbClr val="0070C0"/>
                </a:solidFill>
                <a:latin typeface="Arial" panose="020B0604020202020204" pitchFamily="34" charset="0"/>
                <a:cs typeface="Arial" panose="020B0604020202020204" pitchFamily="34" charset="0"/>
              </a:rPr>
              <a:t>Or drugs for more common disease (endemic regions) for which there is no reasonable expectation that the cost of developing and marketing it will be recovered from the sales of that drug. </a:t>
            </a:r>
          </a:p>
          <a:p>
            <a:pPr>
              <a:spcBef>
                <a:spcPct val="20000"/>
              </a:spcBef>
              <a:spcAft>
                <a:spcPct val="0"/>
              </a:spcAft>
            </a:pPr>
            <a:r>
              <a:rPr lang="en-US" sz="2300" dirty="0">
                <a:solidFill>
                  <a:srgbClr val="002060"/>
                </a:solidFill>
                <a:latin typeface="Arial" panose="020B0604020202020204" pitchFamily="34" charset="0"/>
                <a:cs typeface="Arial" panose="020B0604020202020204" pitchFamily="34" charset="0"/>
              </a:rPr>
              <a:t>Due to abandoned or "orphaned" studies due to insufficient funding or lack of interest in developing the drug.</a:t>
            </a:r>
            <a:endParaRPr lang="en-IN" sz="2300" dirty="0">
              <a:solidFill>
                <a:srgbClr val="002060"/>
              </a:solidFill>
              <a:latin typeface="Arial" panose="020B0604020202020204" pitchFamily="34" charset="0"/>
              <a:cs typeface="Arial" panose="020B0604020202020204" pitchFamily="34" charset="0"/>
            </a:endParaRPr>
          </a:p>
          <a:p>
            <a:pPr>
              <a:spcBef>
                <a:spcPct val="20000"/>
              </a:spcBef>
              <a:spcAft>
                <a:spcPct val="0"/>
              </a:spcAft>
            </a:pPr>
            <a:r>
              <a:rPr lang="en-IN" sz="2300" dirty="0">
                <a:latin typeface="Arial" panose="020B0604020202020204" pitchFamily="34" charset="0"/>
                <a:cs typeface="Arial" panose="020B0604020202020204" pitchFamily="34" charset="0"/>
              </a:rPr>
              <a:t>Governments offer tax benefits and other incentives to pharmaceutical companies.</a:t>
            </a:r>
          </a:p>
          <a:p>
            <a:pPr>
              <a:spcBef>
                <a:spcPct val="20000"/>
              </a:spcBef>
              <a:spcAft>
                <a:spcPct val="0"/>
              </a:spcAft>
            </a:pPr>
            <a:r>
              <a:rPr lang="en-IN" sz="2300" dirty="0" err="1">
                <a:latin typeface="Arial" panose="020B0604020202020204" pitchFamily="34" charset="0"/>
                <a:cs typeface="Arial" panose="020B0604020202020204" pitchFamily="34" charset="0"/>
              </a:rPr>
              <a:t>Eg.</a:t>
            </a:r>
            <a:r>
              <a:rPr lang="en-IN" sz="2300" dirty="0">
                <a:latin typeface="Arial" panose="020B0604020202020204" pitchFamily="34" charset="0"/>
                <a:cs typeface="Arial" panose="020B0604020202020204" pitchFamily="34" charset="0"/>
              </a:rPr>
              <a:t> Ibrutinib, </a:t>
            </a:r>
            <a:r>
              <a:rPr lang="en-IN" sz="2300" dirty="0" err="1">
                <a:latin typeface="Arial" panose="020B0604020202020204" pitchFamily="34" charset="0"/>
                <a:cs typeface="Arial" panose="020B0604020202020204" pitchFamily="34" charset="0"/>
              </a:rPr>
              <a:t>tafamidis</a:t>
            </a:r>
            <a:r>
              <a:rPr lang="en-IN" sz="2300" dirty="0">
                <a:latin typeface="Arial" panose="020B0604020202020204" pitchFamily="34" charset="0"/>
                <a:cs typeface="Arial" panose="020B0604020202020204" pitchFamily="34" charset="0"/>
              </a:rPr>
              <a:t>… </a:t>
            </a:r>
          </a:p>
          <a:p>
            <a:endParaRPr lang="en-US" sz="2300" dirty="0">
              <a:latin typeface="Arial" panose="020B0604020202020204" pitchFamily="34" charset="0"/>
              <a:cs typeface="Arial" panose="020B0604020202020204" pitchFamily="34" charset="0"/>
            </a:endParaRPr>
          </a:p>
          <a:p>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512666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AB3B4-51C7-4CAD-3817-D0BD50FA1316}"/>
              </a:ext>
            </a:extLst>
          </p:cNvPr>
          <p:cNvSpPr>
            <a:spLocks noGrp="1"/>
          </p:cNvSpPr>
          <p:nvPr>
            <p:ph type="title"/>
          </p:nvPr>
        </p:nvSpPr>
        <p:spPr>
          <a:xfrm>
            <a:off x="2152650" y="341524"/>
            <a:ext cx="7886700" cy="793214"/>
          </a:xfrm>
        </p:spPr>
        <p:txBody>
          <a:bodyPr>
            <a:normAutofit/>
          </a:bodyPr>
          <a:lstStyle/>
          <a:p>
            <a:r>
              <a:rPr lang="en-US" sz="3600" b="1" dirty="0">
                <a:solidFill>
                  <a:srgbClr val="FF0000"/>
                </a:solidFill>
                <a:latin typeface="Arial" panose="020B0604020202020204" pitchFamily="34" charset="0"/>
                <a:cs typeface="Arial" panose="020B0604020202020204" pitchFamily="34" charset="0"/>
              </a:rPr>
              <a:t>SOURCES OF DRUGS</a:t>
            </a:r>
          </a:p>
        </p:txBody>
      </p:sp>
      <p:sp>
        <p:nvSpPr>
          <p:cNvPr id="3" name="Content Placeholder 2">
            <a:extLst>
              <a:ext uri="{FF2B5EF4-FFF2-40B4-BE49-F238E27FC236}">
                <a16:creationId xmlns:a16="http://schemas.microsoft.com/office/drawing/2014/main" id="{E040990C-FBAA-C43A-7447-1AC5ABA8349F}"/>
              </a:ext>
            </a:extLst>
          </p:cNvPr>
          <p:cNvSpPr>
            <a:spLocks noGrp="1"/>
          </p:cNvSpPr>
          <p:nvPr>
            <p:ph idx="1"/>
          </p:nvPr>
        </p:nvSpPr>
        <p:spPr>
          <a:xfrm>
            <a:off x="925418" y="1654970"/>
            <a:ext cx="9738910" cy="3952616"/>
          </a:xfrm>
        </p:spPr>
        <p:txBody>
          <a:bodyPr vert="horz" lIns="68580" tIns="34290" rIns="68580" bIns="34290" rtlCol="0" anchor="t">
            <a:noAutofit/>
          </a:bodyPr>
          <a:lstStyle/>
          <a:p>
            <a:pPr marL="0" indent="0">
              <a:buNone/>
            </a:pPr>
            <a:r>
              <a:rPr lang="en-US" sz="2300" dirty="0">
                <a:solidFill>
                  <a:srgbClr val="002060"/>
                </a:solidFill>
                <a:latin typeface="Arial" panose="020B0604020202020204" pitchFamily="34" charset="0"/>
                <a:ea typeface="+mn-lt"/>
                <a:cs typeface="Arial" panose="020B0604020202020204" pitchFamily="34" charset="0"/>
              </a:rPr>
              <a:t>1. Minerals: </a:t>
            </a:r>
            <a:r>
              <a:rPr lang="en-US" sz="2300" dirty="0">
                <a:latin typeface="Arial" panose="020B0604020202020204" pitchFamily="34" charset="0"/>
                <a:ea typeface="+mn-lt"/>
                <a:cs typeface="Arial" panose="020B0604020202020204" pitchFamily="34" charset="0"/>
              </a:rPr>
              <a:t>Liquid paraffin, magnesium sulfate, magnesium trisilicate, kaolin, etc. </a:t>
            </a:r>
          </a:p>
          <a:p>
            <a:pPr marL="0" indent="0">
              <a:buNone/>
            </a:pPr>
            <a:r>
              <a:rPr lang="en-US" sz="2300" dirty="0">
                <a:solidFill>
                  <a:srgbClr val="002060"/>
                </a:solidFill>
                <a:latin typeface="Arial" panose="020B0604020202020204" pitchFamily="34" charset="0"/>
                <a:ea typeface="+mn-lt"/>
                <a:cs typeface="Arial" panose="020B0604020202020204" pitchFamily="34" charset="0"/>
              </a:rPr>
              <a:t>2. Animals: </a:t>
            </a:r>
            <a:r>
              <a:rPr lang="en-US" sz="2300" dirty="0">
                <a:latin typeface="Arial" panose="020B0604020202020204" pitchFamily="34" charset="0"/>
                <a:ea typeface="+mn-lt"/>
                <a:cs typeface="Arial" panose="020B0604020202020204" pitchFamily="34" charset="0"/>
              </a:rPr>
              <a:t>Insulin, thyroid extract, heparin and antitoxin sera, etc. </a:t>
            </a:r>
          </a:p>
          <a:p>
            <a:pPr marL="0" indent="0">
              <a:buNone/>
            </a:pPr>
            <a:r>
              <a:rPr lang="en-US" sz="2300" dirty="0">
                <a:solidFill>
                  <a:srgbClr val="002060"/>
                </a:solidFill>
                <a:latin typeface="Arial" panose="020B0604020202020204" pitchFamily="34" charset="0"/>
                <a:ea typeface="+mn-lt"/>
                <a:cs typeface="Arial" panose="020B0604020202020204" pitchFamily="34" charset="0"/>
              </a:rPr>
              <a:t>3. Plants: </a:t>
            </a:r>
            <a:r>
              <a:rPr lang="en-US" sz="2300" dirty="0">
                <a:latin typeface="Arial" panose="020B0604020202020204" pitchFamily="34" charset="0"/>
                <a:ea typeface="+mn-lt"/>
                <a:cs typeface="Arial" panose="020B0604020202020204" pitchFamily="34" charset="0"/>
              </a:rPr>
              <a:t>Morphine, digoxin, atropine, castor oil, etc. </a:t>
            </a:r>
          </a:p>
          <a:p>
            <a:pPr marL="0" indent="0">
              <a:buNone/>
            </a:pPr>
            <a:r>
              <a:rPr lang="en-US" sz="2300" dirty="0">
                <a:solidFill>
                  <a:srgbClr val="002060"/>
                </a:solidFill>
                <a:latin typeface="Arial" panose="020B0604020202020204" pitchFamily="34" charset="0"/>
                <a:ea typeface="+mn-lt"/>
                <a:cs typeface="Arial" panose="020B0604020202020204" pitchFamily="34" charset="0"/>
              </a:rPr>
              <a:t>4. Synthetic source: </a:t>
            </a:r>
            <a:r>
              <a:rPr lang="en-US" sz="2300" dirty="0">
                <a:latin typeface="Arial" panose="020B0604020202020204" pitchFamily="34" charset="0"/>
                <a:ea typeface="+mn-lt"/>
                <a:cs typeface="Arial" panose="020B0604020202020204" pitchFamily="34" charset="0"/>
              </a:rPr>
              <a:t>Aspirin, </a:t>
            </a:r>
            <a:r>
              <a:rPr lang="en-US" sz="2300" dirty="0" err="1">
                <a:latin typeface="Arial" panose="020B0604020202020204" pitchFamily="34" charset="0"/>
                <a:ea typeface="+mn-lt"/>
                <a:cs typeface="Arial" panose="020B0604020202020204" pitchFamily="34" charset="0"/>
              </a:rPr>
              <a:t>sulphonamide</a:t>
            </a:r>
            <a:r>
              <a:rPr lang="en-US" sz="2300" dirty="0">
                <a:latin typeface="Arial" panose="020B0604020202020204" pitchFamily="34" charset="0"/>
                <a:ea typeface="+mn-lt"/>
                <a:cs typeface="Arial" panose="020B0604020202020204" pitchFamily="34" charset="0"/>
              </a:rPr>
              <a:t>, paracetamol, zidovudine, etc. </a:t>
            </a:r>
          </a:p>
          <a:p>
            <a:pPr marL="0" indent="0">
              <a:buNone/>
            </a:pPr>
            <a:r>
              <a:rPr lang="en-US" sz="2300" dirty="0">
                <a:solidFill>
                  <a:srgbClr val="002060"/>
                </a:solidFill>
                <a:latin typeface="Arial" panose="020B0604020202020204" pitchFamily="34" charset="0"/>
                <a:ea typeface="+mn-lt"/>
                <a:cs typeface="Arial" panose="020B0604020202020204" pitchFamily="34" charset="0"/>
              </a:rPr>
              <a:t>5. Micro-organisms: </a:t>
            </a:r>
            <a:r>
              <a:rPr lang="en-US" sz="2300" dirty="0">
                <a:latin typeface="Arial" panose="020B0604020202020204" pitchFamily="34" charset="0"/>
                <a:ea typeface="+mn-lt"/>
                <a:cs typeface="Arial" panose="020B0604020202020204" pitchFamily="34" charset="0"/>
              </a:rPr>
              <a:t>Penicillin, streptomycin and many other antibiotics. </a:t>
            </a:r>
          </a:p>
          <a:p>
            <a:pPr marL="0" indent="0">
              <a:buNone/>
            </a:pPr>
            <a:r>
              <a:rPr lang="en-US" sz="2300" dirty="0">
                <a:solidFill>
                  <a:srgbClr val="002060"/>
                </a:solidFill>
                <a:latin typeface="Arial" panose="020B0604020202020204" pitchFamily="34" charset="0"/>
                <a:ea typeface="+mn-lt"/>
                <a:cs typeface="Arial" panose="020B0604020202020204" pitchFamily="34" charset="0"/>
              </a:rPr>
              <a:t>6. Genetic engineering: </a:t>
            </a:r>
            <a:r>
              <a:rPr lang="en-US" sz="2300" dirty="0">
                <a:latin typeface="Arial" panose="020B0604020202020204" pitchFamily="34" charset="0"/>
                <a:ea typeface="+mn-lt"/>
                <a:cs typeface="Arial" panose="020B0604020202020204" pitchFamily="34" charset="0"/>
              </a:rPr>
              <a:t>Human insulin, human growth hormone etc. </a:t>
            </a:r>
          </a:p>
          <a:p>
            <a:pPr marL="0" indent="0">
              <a:buNone/>
            </a:pPr>
            <a:endParaRPr lang="en-US" sz="2300" dirty="0">
              <a:solidFill>
                <a:srgbClr val="000000"/>
              </a:solidFill>
              <a:latin typeface="Arial" panose="020B0604020202020204" pitchFamily="34" charset="0"/>
              <a:ea typeface="+mn-lt"/>
              <a:cs typeface="Arial" panose="020B0604020202020204" pitchFamily="34" charset="0"/>
            </a:endParaRPr>
          </a:p>
          <a:p>
            <a:pPr marL="0" indent="0">
              <a:buNone/>
            </a:pPr>
            <a:r>
              <a:rPr lang="en-US" sz="2300" b="1" dirty="0">
                <a:solidFill>
                  <a:srgbClr val="FF0000"/>
                </a:solidFill>
                <a:latin typeface="Arial" panose="020B0604020202020204" pitchFamily="34" charset="0"/>
                <a:ea typeface="+mn-lt"/>
                <a:cs typeface="Arial" panose="020B0604020202020204" pitchFamily="34" charset="0"/>
              </a:rPr>
              <a:t>NOTE:</a:t>
            </a:r>
            <a:r>
              <a:rPr lang="en-US" sz="2300" dirty="0">
                <a:latin typeface="Arial" panose="020B0604020202020204" pitchFamily="34" charset="0"/>
                <a:ea typeface="+mn-lt"/>
                <a:cs typeface="Arial" panose="020B0604020202020204" pitchFamily="34" charset="0"/>
              </a:rPr>
              <a:t> Majority of drugs currently used - synthetic source. </a:t>
            </a:r>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60487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F9035-5118-5E0D-3200-55091F89AA79}"/>
              </a:ext>
            </a:extLst>
          </p:cNvPr>
          <p:cNvSpPr>
            <a:spLocks noGrp="1"/>
          </p:cNvSpPr>
          <p:nvPr>
            <p:ph type="title"/>
          </p:nvPr>
        </p:nvSpPr>
        <p:spPr/>
        <p:txBody>
          <a:bodyPr>
            <a:normAutofit/>
          </a:bodyPr>
          <a:lstStyle/>
          <a:p>
            <a:r>
              <a:rPr lang="en-US" altLang="en-US" sz="3600" b="1" dirty="0">
                <a:solidFill>
                  <a:srgbClr val="FF0000"/>
                </a:solidFill>
                <a:latin typeface="Arial" panose="020B0604020202020204" pitchFamily="34" charset="0"/>
                <a:cs typeface="Arial" panose="020B0604020202020204" pitchFamily="34" charset="0"/>
              </a:rPr>
              <a:t>IMPORTANT PHARMACOLOGICAL TERMS</a:t>
            </a:r>
            <a:endParaRPr lang="en-US" sz="3600" dirty="0">
              <a:solidFill>
                <a:srgbClr val="FF0000"/>
              </a:solidFill>
            </a:endParaRPr>
          </a:p>
        </p:txBody>
      </p:sp>
      <p:sp>
        <p:nvSpPr>
          <p:cNvPr id="3" name="Content Placeholder 2">
            <a:extLst>
              <a:ext uri="{FF2B5EF4-FFF2-40B4-BE49-F238E27FC236}">
                <a16:creationId xmlns:a16="http://schemas.microsoft.com/office/drawing/2014/main" id="{05B48A3E-37A4-63D1-E9EC-63F3F959AD6E}"/>
              </a:ext>
            </a:extLst>
          </p:cNvPr>
          <p:cNvSpPr>
            <a:spLocks noGrp="1"/>
          </p:cNvSpPr>
          <p:nvPr>
            <p:ph idx="1"/>
          </p:nvPr>
        </p:nvSpPr>
        <p:spPr>
          <a:xfrm>
            <a:off x="838200" y="1597446"/>
            <a:ext cx="9936296" cy="3899971"/>
          </a:xfrm>
        </p:spPr>
        <p:txBody>
          <a:bodyPr>
            <a:noAutofit/>
          </a:bodyPr>
          <a:lstStyle/>
          <a:p>
            <a:pPr marL="0" indent="0">
              <a:buNone/>
            </a:pPr>
            <a:r>
              <a:rPr lang="en-US" sz="2300" b="1" u="sng" dirty="0">
                <a:solidFill>
                  <a:srgbClr val="1E1E1E"/>
                </a:solidFill>
                <a:latin typeface="Arial" panose="020B0604020202020204" pitchFamily="34" charset="0"/>
                <a:cs typeface="Arial" panose="020B0604020202020204" pitchFamily="34" charset="0"/>
              </a:rPr>
              <a:t>Agonist: </a:t>
            </a:r>
            <a:r>
              <a:rPr lang="en-US" sz="2300" dirty="0">
                <a:solidFill>
                  <a:srgbClr val="1E1E1E"/>
                </a:solidFill>
                <a:latin typeface="Arial" panose="020B0604020202020204" pitchFamily="34" charset="0"/>
                <a:cs typeface="Arial" panose="020B0604020202020204" pitchFamily="34" charset="0"/>
              </a:rPr>
              <a:t>a drug capable of binding and activating a receptor, leading to a pharmacological response that could mimic an endogenous substance.</a:t>
            </a:r>
            <a:endParaRPr lang="en-US" altLang="en-US" sz="2300" b="1" u="sng" dirty="0">
              <a:latin typeface="Arial" panose="020B0604020202020204" pitchFamily="34" charset="0"/>
              <a:cs typeface="Arial" panose="020B0604020202020204" pitchFamily="34" charset="0"/>
            </a:endParaRPr>
          </a:p>
          <a:p>
            <a:pPr marL="0" indent="0">
              <a:buNone/>
            </a:pPr>
            <a:r>
              <a:rPr lang="en-US" altLang="en-US" sz="2300" b="1" u="sng" dirty="0">
                <a:latin typeface="Arial" panose="020B0604020202020204" pitchFamily="34" charset="0"/>
                <a:cs typeface="Arial" panose="020B0604020202020204" pitchFamily="34" charset="0"/>
              </a:rPr>
              <a:t>Antagonism: </a:t>
            </a:r>
            <a:r>
              <a:rPr lang="en-US" altLang="en-US" sz="2300" dirty="0">
                <a:latin typeface="Arial" panose="020B0604020202020204" pitchFamily="34" charset="0"/>
                <a:cs typeface="Arial" panose="020B0604020202020204" pitchFamily="34" charset="0"/>
              </a:rPr>
              <a:t>the opposition between two or more medications  </a:t>
            </a:r>
            <a:r>
              <a:rPr lang="en-US" altLang="en-US" sz="2300" dirty="0" err="1">
                <a:latin typeface="Arial" panose="020B0604020202020204" pitchFamily="34" charset="0"/>
                <a:cs typeface="Arial" panose="020B0604020202020204" pitchFamily="34" charset="0"/>
              </a:rPr>
              <a:t>eg.</a:t>
            </a:r>
            <a:r>
              <a:rPr lang="en-US" altLang="en-US" sz="2300" dirty="0">
                <a:latin typeface="Arial" panose="020B0604020202020204" pitchFamily="34" charset="0"/>
                <a:cs typeface="Arial" panose="020B0604020202020204" pitchFamily="34" charset="0"/>
              </a:rPr>
              <a:t> morphine and Naloxone</a:t>
            </a:r>
          </a:p>
          <a:p>
            <a:pPr marL="0" indent="0">
              <a:buNone/>
            </a:pPr>
            <a:r>
              <a:rPr lang="en-US" altLang="en-US" sz="2300" b="1" u="sng" dirty="0">
                <a:latin typeface="Arial" panose="020B0604020202020204" pitchFamily="34" charset="0"/>
                <a:cs typeface="Arial" panose="020B0604020202020204" pitchFamily="34" charset="0"/>
              </a:rPr>
              <a:t>Cumulative action: </a:t>
            </a:r>
            <a:r>
              <a:rPr lang="en-US" altLang="en-US" sz="2300" dirty="0">
                <a:latin typeface="Arial" panose="020B0604020202020204" pitchFamily="34" charset="0"/>
                <a:cs typeface="Arial" panose="020B0604020202020204" pitchFamily="34" charset="0"/>
              </a:rPr>
              <a:t>an increased effect caused by multiple doses of the same drug.  Caused by buildup in the blood.</a:t>
            </a:r>
          </a:p>
          <a:p>
            <a:pPr marL="0" indent="0">
              <a:buNone/>
            </a:pPr>
            <a:r>
              <a:rPr lang="en-US" altLang="en-US" sz="2300" b="1" u="sng" dirty="0">
                <a:latin typeface="Arial" panose="020B0604020202020204" pitchFamily="34" charset="0"/>
                <a:cs typeface="Arial" panose="020B0604020202020204" pitchFamily="34" charset="0"/>
              </a:rPr>
              <a:t>Potentiation: </a:t>
            </a:r>
            <a:r>
              <a:rPr lang="en-US" altLang="en-US" sz="2300" dirty="0">
                <a:latin typeface="Arial" panose="020B0604020202020204" pitchFamily="34" charset="0"/>
                <a:cs typeface="Arial" panose="020B0604020202020204" pitchFamily="34" charset="0"/>
              </a:rPr>
              <a:t>the enhancement of a drug’s effect by another drug.  </a:t>
            </a:r>
          </a:p>
          <a:p>
            <a:pPr lvl="1">
              <a:lnSpc>
                <a:spcPct val="90000"/>
              </a:lnSpc>
            </a:pPr>
            <a:r>
              <a:rPr lang="en-US" altLang="en-US" sz="2300" dirty="0" err="1">
                <a:latin typeface="Arial" panose="020B0604020202020204" pitchFamily="34" charset="0"/>
                <a:cs typeface="Arial" panose="020B0604020202020204" pitchFamily="34" charset="0"/>
              </a:rPr>
              <a:t>Eg.</a:t>
            </a:r>
            <a:r>
              <a:rPr lang="en-US" altLang="en-US" sz="2300" dirty="0">
                <a:latin typeface="Arial" panose="020B0604020202020204" pitchFamily="34" charset="0"/>
                <a:cs typeface="Arial" panose="020B0604020202020204" pitchFamily="34" charset="0"/>
              </a:rPr>
              <a:t> alcohol enhancing the effect barbiturates</a:t>
            </a:r>
            <a:endParaRPr lang="en-US" altLang="en-US" sz="2300" b="1" u="sng" dirty="0">
              <a:latin typeface="Arial" panose="020B0604020202020204" pitchFamily="34" charset="0"/>
              <a:cs typeface="Arial" panose="020B0604020202020204" pitchFamily="34" charset="0"/>
            </a:endParaRPr>
          </a:p>
          <a:p>
            <a:pPr marL="0" indent="0">
              <a:buNone/>
            </a:pPr>
            <a:r>
              <a:rPr lang="en-US" altLang="en-US" sz="2300" b="1" u="sng" dirty="0">
                <a:latin typeface="Arial" panose="020B0604020202020204" pitchFamily="34" charset="0"/>
                <a:cs typeface="Arial" panose="020B0604020202020204" pitchFamily="34" charset="0"/>
              </a:rPr>
              <a:t>Synergism: i</a:t>
            </a:r>
            <a:r>
              <a:rPr lang="en-US" altLang="en-US" sz="2300" dirty="0">
                <a:latin typeface="Arial" panose="020B0604020202020204" pitchFamily="34" charset="0"/>
                <a:cs typeface="Arial" panose="020B0604020202020204" pitchFamily="34" charset="0"/>
              </a:rPr>
              <a:t>t is the combined action of two or more drugs, that is greater than the sum of the two drugs when acting separately.</a:t>
            </a:r>
          </a:p>
          <a:p>
            <a:pPr marL="0" indent="0">
              <a:buNone/>
            </a:pPr>
            <a:endParaRPr lang="en-US" altLang="en-US" sz="2300" dirty="0">
              <a:latin typeface="Arial" panose="020B0604020202020204" pitchFamily="34" charset="0"/>
              <a:cs typeface="Arial" panose="020B0604020202020204" pitchFamily="34" charset="0"/>
            </a:endParaRPr>
          </a:p>
          <a:p>
            <a:endParaRPr lang="en-US" altLang="en-US" sz="2300" dirty="0">
              <a:latin typeface="Arial" panose="020B0604020202020204" pitchFamily="34" charset="0"/>
              <a:cs typeface="Arial" panose="020B0604020202020204" pitchFamily="34" charset="0"/>
            </a:endParaRPr>
          </a:p>
          <a:p>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326612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C5FEF2-E4E3-5759-2D80-40688E7D5F0B}"/>
              </a:ext>
            </a:extLst>
          </p:cNvPr>
          <p:cNvSpPr>
            <a:spLocks noGrp="1"/>
          </p:cNvSpPr>
          <p:nvPr>
            <p:ph type="title"/>
          </p:nvPr>
        </p:nvSpPr>
        <p:spPr>
          <a:xfrm>
            <a:off x="2152650" y="1131095"/>
            <a:ext cx="7886700" cy="236934"/>
          </a:xfrm>
        </p:spPr>
        <p:txBody>
          <a:bodyPr>
            <a:normAutofit fontScale="90000"/>
          </a:bodyPr>
          <a:lstStyle/>
          <a:p>
            <a:endParaRPr lang="en-US" dirty="0"/>
          </a:p>
        </p:txBody>
      </p:sp>
      <p:sp>
        <p:nvSpPr>
          <p:cNvPr id="3" name="Content Placeholder 2">
            <a:extLst>
              <a:ext uri="{FF2B5EF4-FFF2-40B4-BE49-F238E27FC236}">
                <a16:creationId xmlns:a16="http://schemas.microsoft.com/office/drawing/2014/main" id="{8EAAD8B6-0445-5AE7-E9A1-222E0865A51A}"/>
              </a:ext>
            </a:extLst>
          </p:cNvPr>
          <p:cNvSpPr>
            <a:spLocks noGrp="1"/>
          </p:cNvSpPr>
          <p:nvPr>
            <p:ph idx="1"/>
          </p:nvPr>
        </p:nvSpPr>
        <p:spPr>
          <a:xfrm>
            <a:off x="815249" y="1641512"/>
            <a:ext cx="9166264" cy="3657601"/>
          </a:xfrm>
        </p:spPr>
        <p:txBody>
          <a:bodyPr>
            <a:noAutofit/>
          </a:bodyPr>
          <a:lstStyle/>
          <a:p>
            <a:pPr marL="0" indent="0">
              <a:buNone/>
            </a:pPr>
            <a:r>
              <a:rPr lang="en-US" altLang="en-US" sz="2300" b="1" u="sng" dirty="0">
                <a:latin typeface="Arial" panose="020B0604020202020204" pitchFamily="34" charset="0"/>
                <a:cs typeface="Arial" panose="020B0604020202020204" pitchFamily="34" charset="0"/>
              </a:rPr>
              <a:t>Hypersensitivity: </a:t>
            </a:r>
            <a:r>
              <a:rPr lang="en-US" altLang="en-US" sz="2300" dirty="0">
                <a:latin typeface="Arial" panose="020B0604020202020204" pitchFamily="34" charset="0"/>
                <a:cs typeface="Arial" panose="020B0604020202020204" pitchFamily="34" charset="0"/>
              </a:rPr>
              <a:t>an inappropriate reaction to a drug which often results in an exaggerated immune response.</a:t>
            </a:r>
          </a:p>
          <a:p>
            <a:pPr marL="0" indent="0">
              <a:buNone/>
            </a:pPr>
            <a:r>
              <a:rPr lang="en-US" altLang="en-US" sz="2300" b="1" u="sng" dirty="0">
                <a:latin typeface="Arial" panose="020B0604020202020204" pitchFamily="34" charset="0"/>
                <a:cs typeface="Arial" panose="020B0604020202020204" pitchFamily="34" charset="0"/>
              </a:rPr>
              <a:t>Idiosyncrasy: </a:t>
            </a:r>
            <a:r>
              <a:rPr lang="en-US" altLang="en-US" sz="2300" dirty="0">
                <a:latin typeface="Arial" panose="020B0604020202020204" pitchFamily="34" charset="0"/>
                <a:cs typeface="Arial" panose="020B0604020202020204" pitchFamily="34" charset="0"/>
              </a:rPr>
              <a:t>an abnormal reaction to a drug that is significantly peculiar to an individual. </a:t>
            </a:r>
          </a:p>
          <a:p>
            <a:pPr marL="0" indent="0">
              <a:buNone/>
            </a:pPr>
            <a:r>
              <a:rPr lang="en-US" altLang="en-US" sz="2300" b="1" u="sng" dirty="0">
                <a:latin typeface="Arial" panose="020B0604020202020204" pitchFamily="34" charset="0"/>
                <a:cs typeface="Arial" panose="020B0604020202020204" pitchFamily="34" charset="0"/>
              </a:rPr>
              <a:t>Indication: </a:t>
            </a:r>
            <a:r>
              <a:rPr lang="en-US" altLang="en-US" sz="2300" dirty="0">
                <a:latin typeface="Arial" panose="020B0604020202020204" pitchFamily="34" charset="0"/>
                <a:cs typeface="Arial" panose="020B0604020202020204" pitchFamily="34" charset="0"/>
              </a:rPr>
              <a:t>refers to the condition (medical ) for which the drug has proven to be therapeutically beneficial.</a:t>
            </a:r>
          </a:p>
          <a:p>
            <a:pPr marL="0" indent="0">
              <a:buNone/>
            </a:pPr>
            <a:r>
              <a:rPr lang="en-US" altLang="en-US" sz="2300" b="1" u="sng" dirty="0">
                <a:latin typeface="Arial" panose="020B0604020202020204" pitchFamily="34" charset="0"/>
                <a:cs typeface="Arial" panose="020B0604020202020204" pitchFamily="34" charset="0"/>
              </a:rPr>
              <a:t>Refractory: r</a:t>
            </a:r>
            <a:r>
              <a:rPr lang="en-US" altLang="en-US" sz="2300" dirty="0">
                <a:latin typeface="Arial" panose="020B0604020202020204" pitchFamily="34" charset="0"/>
                <a:cs typeface="Arial" panose="020B0604020202020204" pitchFamily="34" charset="0"/>
              </a:rPr>
              <a:t>efers to the failure of a patient to respond as desired to a certain medication. It</a:t>
            </a:r>
            <a:r>
              <a:rPr lang="en-US" altLang="en-US" sz="2300" dirty="0">
                <a:solidFill>
                  <a:srgbClr val="000000"/>
                </a:solidFill>
                <a:latin typeface="Arial" panose="020B0604020202020204" pitchFamily="34" charset="0"/>
                <a:ea typeface="+mn-lt"/>
                <a:cs typeface="Arial" panose="020B0604020202020204" pitchFamily="34" charset="0"/>
              </a:rPr>
              <a:t> </a:t>
            </a:r>
            <a:r>
              <a:rPr lang="en-US" sz="2300" dirty="0">
                <a:solidFill>
                  <a:srgbClr val="202124"/>
                </a:solidFill>
                <a:latin typeface="Arial" panose="020B0604020202020204" pitchFamily="34" charset="0"/>
                <a:ea typeface="+mn-lt"/>
                <a:cs typeface="Arial" panose="020B0604020202020204" pitchFamily="34" charset="0"/>
              </a:rPr>
              <a:t>refers to </a:t>
            </a:r>
            <a:r>
              <a:rPr lang="en-US" sz="2300" dirty="0">
                <a:solidFill>
                  <a:srgbClr val="040C28"/>
                </a:solidFill>
                <a:latin typeface="Arial" panose="020B0604020202020204" pitchFamily="34" charset="0"/>
                <a:ea typeface="+mn-lt"/>
                <a:cs typeface="Arial" panose="020B0604020202020204" pitchFamily="34" charset="0"/>
              </a:rPr>
              <a:t>a disease or condition that does not respond to treatment</a:t>
            </a:r>
            <a:r>
              <a:rPr lang="en-US" sz="2300" dirty="0">
                <a:solidFill>
                  <a:srgbClr val="202124"/>
                </a:solidFill>
                <a:latin typeface="Arial" panose="020B0604020202020204" pitchFamily="34" charset="0"/>
                <a:ea typeface="+mn-lt"/>
                <a:cs typeface="Arial" panose="020B0604020202020204" pitchFamily="34" charset="0"/>
              </a:rPr>
              <a:t>.</a:t>
            </a:r>
            <a:endParaRPr lang="en-US" altLang="en-US" sz="2300" dirty="0">
              <a:latin typeface="Arial" panose="020B0604020202020204" pitchFamily="34" charset="0"/>
              <a:cs typeface="Arial" panose="020B0604020202020204" pitchFamily="34" charset="0"/>
            </a:endParaRPr>
          </a:p>
          <a:p>
            <a:pPr marL="0" indent="0">
              <a:buNone/>
            </a:pPr>
            <a:endParaRPr lang="en-US" altLang="en-US" sz="2300" u="sng" dirty="0">
              <a:latin typeface="Arial" panose="020B0604020202020204" pitchFamily="34" charset="0"/>
              <a:cs typeface="Arial" panose="020B0604020202020204" pitchFamily="34" charset="0"/>
            </a:endParaRPr>
          </a:p>
          <a:p>
            <a:endParaRPr lang="en-US" sz="2300" dirty="0"/>
          </a:p>
        </p:txBody>
      </p:sp>
    </p:spTree>
    <p:extLst>
      <p:ext uri="{BB962C8B-B14F-4D97-AF65-F5344CB8AC3E}">
        <p14:creationId xmlns:p14="http://schemas.microsoft.com/office/powerpoint/2010/main" val="13243960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94682-DAC1-E940-10AF-9113354E4D8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762AD17-02E6-61F4-608B-1947B6245782}"/>
              </a:ext>
            </a:extLst>
          </p:cNvPr>
          <p:cNvSpPr>
            <a:spLocks noGrp="1"/>
          </p:cNvSpPr>
          <p:nvPr>
            <p:ph idx="1"/>
          </p:nvPr>
        </p:nvSpPr>
        <p:spPr>
          <a:xfrm>
            <a:off x="838200" y="1825625"/>
            <a:ext cx="10515600" cy="3253151"/>
          </a:xfrm>
        </p:spPr>
        <p:txBody>
          <a:bodyPr>
            <a:normAutofit/>
          </a:bodyPr>
          <a:lstStyle/>
          <a:p>
            <a:pPr marL="0" indent="0">
              <a:buNone/>
            </a:pPr>
            <a:r>
              <a:rPr lang="en-US" altLang="en-US" sz="2300" b="1" u="sng" dirty="0"/>
              <a:t>Therapeutic Action: </a:t>
            </a:r>
            <a:r>
              <a:rPr lang="en-US" altLang="en-US" sz="2300" dirty="0"/>
              <a:t>the intended action of a drug given in an appropriate medical setting.</a:t>
            </a:r>
          </a:p>
          <a:p>
            <a:pPr marL="0" indent="0">
              <a:buNone/>
            </a:pPr>
            <a:r>
              <a:rPr lang="en-US" altLang="en-US" sz="2300" b="1" u="sng" dirty="0"/>
              <a:t>Therapeutic Threshold: </a:t>
            </a:r>
            <a:r>
              <a:rPr lang="en-US" altLang="en-US" sz="2300" dirty="0"/>
              <a:t>the minimum amount of a drug that is required to evoke the desired response.</a:t>
            </a:r>
          </a:p>
          <a:p>
            <a:pPr marL="0" indent="0">
              <a:buNone/>
            </a:pPr>
            <a:r>
              <a:rPr lang="en-US" altLang="en-US" sz="2300" b="1" u="sng" dirty="0"/>
              <a:t>Therapeutic Index: </a:t>
            </a:r>
            <a:r>
              <a:rPr lang="en-US" altLang="en-US" sz="2300" dirty="0"/>
              <a:t>refers to the difference between the therapeutic threshold and the amount of the drug considered to be toxic.</a:t>
            </a:r>
          </a:p>
          <a:p>
            <a:pPr lvl="1"/>
            <a:r>
              <a:rPr lang="en-US" altLang="en-US" sz="2300" dirty="0"/>
              <a:t>Often referred to as the safety margin.</a:t>
            </a:r>
            <a:endParaRPr lang="en-US" altLang="en-US" sz="2300" u="sng" dirty="0"/>
          </a:p>
          <a:p>
            <a:pPr marL="0" indent="0">
              <a:buNone/>
            </a:pPr>
            <a:endParaRPr lang="en-US" sz="2300" dirty="0"/>
          </a:p>
        </p:txBody>
      </p:sp>
    </p:spTree>
    <p:extLst>
      <p:ext uri="{BB962C8B-B14F-4D97-AF65-F5344CB8AC3E}">
        <p14:creationId xmlns:p14="http://schemas.microsoft.com/office/powerpoint/2010/main" val="39718787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036EB5-2A3A-FBE3-3E93-1F2A1208BA3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53025DA-9FC3-388B-6975-46A04127519C}"/>
              </a:ext>
            </a:extLst>
          </p:cNvPr>
          <p:cNvSpPr>
            <a:spLocks noGrp="1"/>
          </p:cNvSpPr>
          <p:nvPr>
            <p:ph idx="1"/>
          </p:nvPr>
        </p:nvSpPr>
        <p:spPr>
          <a:xfrm>
            <a:off x="727113" y="1828800"/>
            <a:ext cx="9970265" cy="3404212"/>
          </a:xfrm>
        </p:spPr>
        <p:txBody>
          <a:bodyPr>
            <a:noAutofit/>
          </a:bodyPr>
          <a:lstStyle/>
          <a:p>
            <a:pPr marL="0" indent="0">
              <a:buNone/>
            </a:pPr>
            <a:r>
              <a:rPr lang="en-US" altLang="en-US" sz="2300" b="1" u="sng" dirty="0">
                <a:solidFill>
                  <a:schemeClr val="tx1">
                    <a:lumMod val="95000"/>
                    <a:lumOff val="5000"/>
                  </a:schemeClr>
                </a:solidFill>
                <a:latin typeface="Arial" panose="020B0604020202020204" pitchFamily="34" charset="0"/>
                <a:cs typeface="Arial" panose="020B0604020202020204" pitchFamily="34" charset="0"/>
              </a:rPr>
              <a:t>Tolerance: </a:t>
            </a:r>
            <a:r>
              <a:rPr lang="en-US" altLang="en-US" sz="2300" dirty="0">
                <a:solidFill>
                  <a:schemeClr val="tx1">
                    <a:lumMod val="95000"/>
                    <a:lumOff val="5000"/>
                  </a:schemeClr>
                </a:solidFill>
                <a:latin typeface="Arial" panose="020B0604020202020204" pitchFamily="34" charset="0"/>
                <a:cs typeface="Arial" panose="020B0604020202020204" pitchFamily="34" charset="0"/>
              </a:rPr>
              <a:t>the diminished sensitivity or response to a drug that occurs when there is repeated use of the drug. Higher doses of the drug are required to achieve the desired effect. Usually leads to dependence. </a:t>
            </a:r>
          </a:p>
          <a:p>
            <a:pPr marL="0" indent="0">
              <a:buNone/>
            </a:pPr>
            <a:endParaRPr lang="en-US" altLang="en-US" sz="2300" dirty="0">
              <a:solidFill>
                <a:schemeClr val="tx1">
                  <a:lumMod val="95000"/>
                  <a:lumOff val="5000"/>
                </a:schemeClr>
              </a:solidFill>
              <a:latin typeface="Arial" panose="020B0604020202020204" pitchFamily="34" charset="0"/>
              <a:cs typeface="Arial" panose="020B0604020202020204" pitchFamily="34" charset="0"/>
            </a:endParaRPr>
          </a:p>
          <a:p>
            <a:pPr marL="0" indent="0">
              <a:buNone/>
            </a:pPr>
            <a:r>
              <a:rPr lang="en-US" sz="2300" b="1" u="sng" dirty="0">
                <a:solidFill>
                  <a:schemeClr val="tx1">
                    <a:lumMod val="95000"/>
                    <a:lumOff val="5000"/>
                  </a:schemeClr>
                </a:solidFill>
                <a:latin typeface="Arial" panose="020B0604020202020204" pitchFamily="34" charset="0"/>
                <a:ea typeface="+mn-lt"/>
                <a:cs typeface="Arial" panose="020B0604020202020204" pitchFamily="34" charset="0"/>
              </a:rPr>
              <a:t>Dependence </a:t>
            </a:r>
            <a:r>
              <a:rPr lang="en-US" sz="2300" dirty="0">
                <a:solidFill>
                  <a:schemeClr val="tx1">
                    <a:lumMod val="95000"/>
                    <a:lumOff val="5000"/>
                  </a:schemeClr>
                </a:solidFill>
                <a:latin typeface="Arial" panose="020B0604020202020204" pitchFamily="34" charset="0"/>
                <a:ea typeface="+mn-lt"/>
                <a:cs typeface="Arial" panose="020B0604020202020204" pitchFamily="34" charset="0"/>
              </a:rPr>
              <a:t>: refers to the physical or psychological symptoms that occur, compelling someone to feel like they need to take a drug/substance to achieve an effect. </a:t>
            </a:r>
            <a:endParaRPr lang="en-US" sz="2300" dirty="0">
              <a:solidFill>
                <a:schemeClr val="tx1">
                  <a:lumMod val="95000"/>
                  <a:lumOff val="5000"/>
                </a:schemeClr>
              </a:solidFill>
              <a:latin typeface="Arial" panose="020B0604020202020204" pitchFamily="34" charset="0"/>
              <a:cs typeface="Arial" panose="020B0604020202020204" pitchFamily="34" charset="0"/>
            </a:endParaRPr>
          </a:p>
          <a:p>
            <a:pPr marL="0" indent="0">
              <a:buNone/>
            </a:pPr>
            <a:r>
              <a:rPr lang="en-US" altLang="en-US" sz="2300" b="1" u="sng" dirty="0">
                <a:solidFill>
                  <a:schemeClr val="tx1">
                    <a:lumMod val="95000"/>
                    <a:lumOff val="5000"/>
                  </a:schemeClr>
                </a:solidFill>
                <a:latin typeface="Arial" panose="020B0604020202020204" pitchFamily="34" charset="0"/>
                <a:cs typeface="Arial" panose="020B0604020202020204" pitchFamily="34" charset="0"/>
              </a:rPr>
              <a:t>Untoward Effect: </a:t>
            </a:r>
            <a:r>
              <a:rPr lang="en-US" altLang="en-US" sz="2300" dirty="0">
                <a:solidFill>
                  <a:schemeClr val="tx1">
                    <a:lumMod val="95000"/>
                    <a:lumOff val="5000"/>
                  </a:schemeClr>
                </a:solidFill>
                <a:latin typeface="Arial" panose="020B0604020202020204" pitchFamily="34" charset="0"/>
                <a:cs typeface="Arial" panose="020B0604020202020204" pitchFamily="34" charset="0"/>
              </a:rPr>
              <a:t>a side effect of a drug that is harmful to the patient.</a:t>
            </a:r>
            <a:endParaRPr lang="en-US" altLang="en-US" sz="2300" u="sng" dirty="0">
              <a:solidFill>
                <a:schemeClr val="tx1">
                  <a:lumMod val="95000"/>
                  <a:lumOff val="5000"/>
                </a:schemeClr>
              </a:solidFill>
              <a:latin typeface="Arial" panose="020B0604020202020204" pitchFamily="34" charset="0"/>
              <a:cs typeface="Arial" panose="020B0604020202020204" pitchFamily="34" charset="0"/>
            </a:endParaRPr>
          </a:p>
          <a:p>
            <a:endParaRPr lang="en-US" altLang="en-US" sz="2300" u="sng" dirty="0">
              <a:solidFill>
                <a:schemeClr val="tx1">
                  <a:lumMod val="95000"/>
                  <a:lumOff val="5000"/>
                </a:schemeClr>
              </a:solidFill>
              <a:latin typeface="Arial" panose="020B0604020202020204" pitchFamily="34" charset="0"/>
              <a:cs typeface="Arial" panose="020B0604020202020204" pitchFamily="34" charset="0"/>
            </a:endParaRPr>
          </a:p>
          <a:p>
            <a:endParaRPr lang="en-US" sz="2300" dirty="0"/>
          </a:p>
        </p:txBody>
      </p:sp>
    </p:spTree>
    <p:extLst>
      <p:ext uri="{BB962C8B-B14F-4D97-AF65-F5344CB8AC3E}">
        <p14:creationId xmlns:p14="http://schemas.microsoft.com/office/powerpoint/2010/main" val="26848818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59648-40BF-F4A8-726E-67BF3C5E246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03E963A-8C93-0FCC-F4A5-35A6DC362E08}"/>
              </a:ext>
            </a:extLst>
          </p:cNvPr>
          <p:cNvSpPr>
            <a:spLocks noGrp="1"/>
          </p:cNvSpPr>
          <p:nvPr>
            <p:ph idx="1"/>
          </p:nvPr>
        </p:nvSpPr>
        <p:spPr>
          <a:xfrm>
            <a:off x="838200" y="1825625"/>
            <a:ext cx="10515600" cy="3517556"/>
          </a:xfrm>
        </p:spPr>
        <p:txBody>
          <a:bodyPr>
            <a:normAutofit/>
          </a:bodyPr>
          <a:lstStyle/>
          <a:p>
            <a:pPr marL="0" indent="0">
              <a:buNone/>
            </a:pPr>
            <a:r>
              <a:rPr lang="en-US" sz="2300" b="1" u="sng" dirty="0">
                <a:solidFill>
                  <a:srgbClr val="202124"/>
                </a:solidFill>
                <a:latin typeface="Arial" panose="020B0604020202020204" pitchFamily="34" charset="0"/>
                <a:ea typeface="+mn-lt"/>
                <a:cs typeface="Arial" panose="020B0604020202020204" pitchFamily="34" charset="0"/>
              </a:rPr>
              <a:t>Adverse events/effects/reactions: a</a:t>
            </a:r>
            <a:r>
              <a:rPr lang="en-US" sz="2300" dirty="0">
                <a:solidFill>
                  <a:srgbClr val="202124"/>
                </a:solidFill>
                <a:latin typeface="Arial" panose="020B0604020202020204" pitchFamily="34" charset="0"/>
                <a:ea typeface="+mn-lt"/>
                <a:cs typeface="Arial" panose="020B0604020202020204" pitchFamily="34" charset="0"/>
              </a:rPr>
              <a:t>re </a:t>
            </a:r>
            <a:r>
              <a:rPr lang="en-US" sz="2300" dirty="0">
                <a:solidFill>
                  <a:srgbClr val="FF0000"/>
                </a:solidFill>
                <a:latin typeface="Arial" panose="020B0604020202020204" pitchFamily="34" charset="0"/>
                <a:ea typeface="+mn-lt"/>
                <a:cs typeface="Arial" panose="020B0604020202020204" pitchFamily="34" charset="0"/>
              </a:rPr>
              <a:t>unintended</a:t>
            </a:r>
            <a:r>
              <a:rPr lang="en-US" sz="2300" dirty="0">
                <a:solidFill>
                  <a:srgbClr val="202124"/>
                </a:solidFill>
                <a:latin typeface="Arial" panose="020B0604020202020204" pitchFamily="34" charset="0"/>
                <a:ea typeface="+mn-lt"/>
                <a:cs typeface="Arial" panose="020B0604020202020204" pitchFamily="34" charset="0"/>
              </a:rPr>
              <a:t> pharmacologic effects occurring when a medication is given correctly. Harmful and undesired. More severe and life threatening</a:t>
            </a:r>
          </a:p>
          <a:p>
            <a:pPr marL="0" indent="0">
              <a:buNone/>
            </a:pPr>
            <a:endParaRPr lang="en-US" sz="2300" dirty="0">
              <a:solidFill>
                <a:srgbClr val="202124"/>
              </a:solidFill>
              <a:latin typeface="Arial" panose="020B0604020202020204" pitchFamily="34" charset="0"/>
              <a:ea typeface="+mn-lt"/>
              <a:cs typeface="Arial" panose="020B0604020202020204" pitchFamily="34" charset="0"/>
            </a:endParaRPr>
          </a:p>
          <a:p>
            <a:pPr marL="0" indent="0">
              <a:buNone/>
            </a:pPr>
            <a:r>
              <a:rPr lang="en-US" sz="2300" b="1" u="sng" dirty="0">
                <a:solidFill>
                  <a:srgbClr val="202124"/>
                </a:solidFill>
                <a:latin typeface="Arial" panose="020B0604020202020204" pitchFamily="34" charset="0"/>
                <a:ea typeface="+mn-lt"/>
                <a:cs typeface="Arial" panose="020B0604020202020204" pitchFamily="34" charset="0"/>
              </a:rPr>
              <a:t>Side effect</a:t>
            </a:r>
            <a:r>
              <a:rPr lang="en-US" sz="2300" b="1" u="sng" dirty="0">
                <a:solidFill>
                  <a:srgbClr val="000000"/>
                </a:solidFill>
                <a:latin typeface="Arial" panose="020B0604020202020204" pitchFamily="34" charset="0"/>
                <a:ea typeface="+mn-lt"/>
                <a:cs typeface="Arial" panose="020B0604020202020204" pitchFamily="34" charset="0"/>
              </a:rPr>
              <a:t>: i</a:t>
            </a:r>
            <a:r>
              <a:rPr lang="en-US" sz="2300" dirty="0">
                <a:solidFill>
                  <a:srgbClr val="202124"/>
                </a:solidFill>
                <a:latin typeface="Arial" panose="020B0604020202020204" pitchFamily="34" charset="0"/>
                <a:ea typeface="+mn-lt"/>
                <a:cs typeface="Arial" panose="020B0604020202020204" pitchFamily="34" charset="0"/>
              </a:rPr>
              <a:t>s a secondary unwanted effect (more predictable) that occurs during drug treatment. Side e</a:t>
            </a:r>
            <a:r>
              <a:rPr lang="en-US" sz="2300" dirty="0">
                <a:solidFill>
                  <a:srgbClr val="202124"/>
                </a:solidFill>
                <a:latin typeface="Arial" panose="020B0604020202020204" pitchFamily="34" charset="0"/>
                <a:cs typeface="Arial" panose="020B0604020202020204" pitchFamily="34" charset="0"/>
              </a:rPr>
              <a:t>ffects can be harmful of beneficial</a:t>
            </a:r>
          </a:p>
          <a:p>
            <a:pPr marL="0" indent="0">
              <a:buNone/>
            </a:pPr>
            <a:endParaRPr lang="en-US" sz="2300" dirty="0">
              <a:solidFill>
                <a:srgbClr val="202124"/>
              </a:solidFill>
              <a:latin typeface="Arial" panose="020B0604020202020204" pitchFamily="34" charset="0"/>
              <a:cs typeface="Arial" panose="020B0604020202020204" pitchFamily="34" charset="0"/>
            </a:endParaRPr>
          </a:p>
          <a:p>
            <a:pPr marL="0" indent="0">
              <a:buNone/>
            </a:pPr>
            <a:r>
              <a:rPr lang="en-US" sz="2300" b="1" u="sng" dirty="0">
                <a:latin typeface="Arial" panose="020B0604020202020204" pitchFamily="34" charset="0"/>
                <a:cs typeface="Arial" panose="020B0604020202020204" pitchFamily="34" charset="0"/>
              </a:rPr>
              <a:t>Parenteral</a:t>
            </a:r>
            <a:r>
              <a:rPr lang="en-US" sz="2300" dirty="0">
                <a:latin typeface="Arial" panose="020B0604020202020204" pitchFamily="34" charset="0"/>
                <a:cs typeface="Arial" panose="020B0604020202020204" pitchFamily="34" charset="0"/>
              </a:rPr>
              <a:t>: any route of administration other than the digestive tract.</a:t>
            </a:r>
          </a:p>
          <a:p>
            <a:pPr>
              <a:buFont typeface="Calibri"/>
              <a:buChar char="-"/>
            </a:pPr>
            <a:endParaRPr lang="en-US" sz="2300" dirty="0">
              <a:solidFill>
                <a:srgbClr val="202124"/>
              </a:solidFill>
              <a:latin typeface="Arial" panose="020B0604020202020204" pitchFamily="34" charset="0"/>
              <a:cs typeface="Arial" panose="020B0604020202020204" pitchFamily="34" charset="0"/>
            </a:endParaRPr>
          </a:p>
          <a:p>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598756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14E8E-96EA-2D23-74C2-7E1AC90D96B2}"/>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ROUTE OF DRUG ADMINISTRATION</a:t>
            </a:r>
            <a:endParaRPr lang="en-US"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D4E7AE2-B21E-2D1C-8B61-FFD2E60EF0C6}"/>
              </a:ext>
            </a:extLst>
          </p:cNvPr>
          <p:cNvSpPr>
            <a:spLocks noGrp="1"/>
          </p:cNvSpPr>
          <p:nvPr>
            <p:ph idx="1"/>
          </p:nvPr>
        </p:nvSpPr>
        <p:spPr>
          <a:xfrm>
            <a:off x="1013552" y="1872868"/>
            <a:ext cx="9025798" cy="3128790"/>
          </a:xfrm>
        </p:spPr>
        <p:txBody>
          <a:bodyPr>
            <a:noAutofit/>
          </a:bodyPr>
          <a:lstStyle/>
          <a:p>
            <a:r>
              <a:rPr lang="en-US" sz="2300" dirty="0">
                <a:ea typeface="+mn-lt"/>
                <a:cs typeface="+mn-lt"/>
              </a:rPr>
              <a:t>Definition:- A route of administration in pharmacology is the path by which a drug is taken into the body</a:t>
            </a:r>
          </a:p>
          <a:p>
            <a:pPr marL="0" indent="0">
              <a:buNone/>
            </a:pPr>
            <a:r>
              <a:rPr lang="en-US" sz="2300" b="1" dirty="0">
                <a:solidFill>
                  <a:srgbClr val="FF0000"/>
                </a:solidFill>
                <a:ea typeface="+mn-lt"/>
                <a:cs typeface="+mn-lt"/>
              </a:rPr>
              <a:t>Classification</a:t>
            </a:r>
          </a:p>
          <a:p>
            <a:r>
              <a:rPr lang="en-US" sz="2300" dirty="0">
                <a:ea typeface="+mn-lt"/>
                <a:cs typeface="+mn-lt"/>
              </a:rPr>
              <a:t>The various routes of administrations are classified into following categories:</a:t>
            </a:r>
          </a:p>
          <a:p>
            <a:pPr marL="0" indent="0">
              <a:buNone/>
            </a:pPr>
            <a:r>
              <a:rPr lang="en-US" sz="2300" dirty="0">
                <a:ea typeface="+mn-lt"/>
                <a:cs typeface="+mn-lt"/>
              </a:rPr>
              <a:t>1. Systemic Route </a:t>
            </a:r>
          </a:p>
          <a:p>
            <a:pPr marL="0" indent="0">
              <a:buNone/>
            </a:pPr>
            <a:r>
              <a:rPr lang="en-US" sz="2300" dirty="0">
                <a:ea typeface="+mn-lt"/>
                <a:cs typeface="+mn-lt"/>
              </a:rPr>
              <a:t>2. Local Route</a:t>
            </a:r>
          </a:p>
          <a:p>
            <a:pPr marL="0" indent="0">
              <a:buNone/>
            </a:pPr>
            <a:r>
              <a:rPr lang="en-US" sz="2300" dirty="0">
                <a:ea typeface="+mn-lt"/>
                <a:cs typeface="+mn-lt"/>
              </a:rPr>
              <a:t>    </a:t>
            </a:r>
            <a:endParaRPr lang="en-US" sz="2300" dirty="0">
              <a:cs typeface="Arial"/>
            </a:endParaRPr>
          </a:p>
          <a:p>
            <a:pPr marL="0" indent="0">
              <a:buNone/>
            </a:pPr>
            <a:endParaRPr lang="en-US" sz="2300" dirty="0"/>
          </a:p>
        </p:txBody>
      </p:sp>
    </p:spTree>
    <p:extLst>
      <p:ext uri="{BB962C8B-B14F-4D97-AF65-F5344CB8AC3E}">
        <p14:creationId xmlns:p14="http://schemas.microsoft.com/office/powerpoint/2010/main" val="12350538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C10C1-3D84-BC5F-02DF-3A7529ADA187}"/>
              </a:ext>
            </a:extLst>
          </p:cNvPr>
          <p:cNvSpPr>
            <a:spLocks noGrp="1"/>
          </p:cNvSpPr>
          <p:nvPr>
            <p:ph type="title"/>
          </p:nvPr>
        </p:nvSpPr>
        <p:spPr/>
        <p:txBody>
          <a:bodyPr>
            <a:normAutofit/>
          </a:bodyPr>
          <a:lstStyle/>
          <a:p>
            <a:r>
              <a:rPr lang="en-US" sz="3600" dirty="0">
                <a:solidFill>
                  <a:srgbClr val="FF0000"/>
                </a:solidFill>
                <a:latin typeface="Arial" panose="020B0604020202020204" pitchFamily="34" charset="0"/>
                <a:cs typeface="Arial" panose="020B0604020202020204" pitchFamily="34" charset="0"/>
              </a:rPr>
              <a:t>1. Systemic route</a:t>
            </a:r>
            <a:endParaRPr lang="en-US"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262C64E-F7F0-5C21-40DA-655C75255213}"/>
              </a:ext>
            </a:extLst>
          </p:cNvPr>
          <p:cNvSpPr>
            <a:spLocks noGrp="1"/>
          </p:cNvSpPr>
          <p:nvPr>
            <p:ph idx="1"/>
          </p:nvPr>
        </p:nvSpPr>
        <p:spPr/>
        <p:txBody>
          <a:bodyPr>
            <a:normAutofit/>
          </a:bodyPr>
          <a:lstStyle/>
          <a:p>
            <a:pPr marL="385763" indent="-385763">
              <a:buAutoNum type="arabicPeriod"/>
            </a:pPr>
            <a:r>
              <a:rPr lang="en-US" b="1" dirty="0">
                <a:ea typeface="+mn-lt"/>
                <a:cs typeface="+mn-lt"/>
              </a:rPr>
              <a:t>From the alimentary tract:</a:t>
            </a:r>
            <a:r>
              <a:rPr lang="en-US" dirty="0">
                <a:ea typeface="+mn-lt"/>
                <a:cs typeface="+mn-lt"/>
              </a:rPr>
              <a:t> </a:t>
            </a:r>
            <a:endParaRPr lang="en-US" dirty="0">
              <a:cs typeface="Arial"/>
            </a:endParaRPr>
          </a:p>
          <a:p>
            <a:pPr>
              <a:buNone/>
            </a:pPr>
            <a:r>
              <a:rPr lang="en-US" dirty="0">
                <a:ea typeface="+mn-lt"/>
                <a:cs typeface="+mn-lt"/>
              </a:rPr>
              <a:t>(</a:t>
            </a:r>
            <a:r>
              <a:rPr lang="en-US" dirty="0" err="1">
                <a:ea typeface="+mn-lt"/>
                <a:cs typeface="+mn-lt"/>
              </a:rPr>
              <a:t>i</a:t>
            </a:r>
            <a:r>
              <a:rPr lang="en-US" dirty="0">
                <a:ea typeface="+mn-lt"/>
                <a:cs typeface="+mn-lt"/>
              </a:rPr>
              <a:t>)  </a:t>
            </a:r>
            <a:r>
              <a:rPr lang="en-US" dirty="0">
                <a:solidFill>
                  <a:srgbClr val="002060"/>
                </a:solidFill>
                <a:ea typeface="+mn-lt"/>
                <a:cs typeface="+mn-lt"/>
              </a:rPr>
              <a:t>Sublingual/Buccal cavity</a:t>
            </a:r>
            <a:r>
              <a:rPr lang="en-US" dirty="0">
                <a:ea typeface="+mn-lt"/>
                <a:cs typeface="+mn-lt"/>
              </a:rPr>
              <a:t>: e.g. nitrates </a:t>
            </a:r>
            <a:endParaRPr lang="en-US" dirty="0">
              <a:cs typeface="Arial"/>
            </a:endParaRPr>
          </a:p>
          <a:p>
            <a:pPr>
              <a:buNone/>
            </a:pPr>
            <a:r>
              <a:rPr lang="en-US" dirty="0">
                <a:ea typeface="+mn-lt"/>
                <a:cs typeface="+mn-lt"/>
              </a:rPr>
              <a:t>(ii)  </a:t>
            </a:r>
            <a:r>
              <a:rPr lang="en-US" dirty="0">
                <a:solidFill>
                  <a:srgbClr val="002060"/>
                </a:solidFill>
                <a:ea typeface="+mn-lt"/>
                <a:cs typeface="+mn-lt"/>
              </a:rPr>
              <a:t>Stomach</a:t>
            </a:r>
            <a:r>
              <a:rPr lang="en-US" dirty="0">
                <a:ea typeface="+mn-lt"/>
                <a:cs typeface="+mn-lt"/>
              </a:rPr>
              <a:t>: e.g. aspirin, alcohol </a:t>
            </a:r>
            <a:endParaRPr lang="en-US" dirty="0">
              <a:cs typeface="Arial"/>
            </a:endParaRPr>
          </a:p>
          <a:p>
            <a:pPr>
              <a:buNone/>
            </a:pPr>
            <a:r>
              <a:rPr lang="en-US" dirty="0">
                <a:ea typeface="+mn-lt"/>
                <a:cs typeface="+mn-lt"/>
              </a:rPr>
              <a:t>(iii)  </a:t>
            </a:r>
            <a:r>
              <a:rPr lang="en-US" dirty="0">
                <a:solidFill>
                  <a:srgbClr val="002060"/>
                </a:solidFill>
                <a:ea typeface="+mn-lt"/>
                <a:cs typeface="+mn-lt"/>
              </a:rPr>
              <a:t>Intestine</a:t>
            </a:r>
            <a:r>
              <a:rPr lang="en-US" dirty="0">
                <a:ea typeface="+mn-lt"/>
                <a:cs typeface="+mn-lt"/>
              </a:rPr>
              <a:t>: e.g. most of non ionized and ionized drugs. </a:t>
            </a:r>
          </a:p>
          <a:p>
            <a:pPr marL="0" indent="0">
              <a:buNone/>
            </a:pPr>
            <a:r>
              <a:rPr lang="en-US" dirty="0">
                <a:ea typeface="+mn-lt"/>
                <a:cs typeface="+mn-lt"/>
              </a:rPr>
              <a:t>(iv)  </a:t>
            </a:r>
            <a:r>
              <a:rPr lang="en-US" dirty="0">
                <a:solidFill>
                  <a:srgbClr val="002060"/>
                </a:solidFill>
                <a:ea typeface="+mn-lt"/>
                <a:cs typeface="+mn-lt"/>
              </a:rPr>
              <a:t>Rectum</a:t>
            </a:r>
            <a:r>
              <a:rPr lang="en-US" dirty="0">
                <a:ea typeface="+mn-lt"/>
                <a:cs typeface="+mn-lt"/>
              </a:rPr>
              <a:t>: e.g. rectal suppositories, bisacodyl laxatives.</a:t>
            </a:r>
          </a:p>
          <a:p>
            <a:pPr marL="0" indent="0">
              <a:buNone/>
            </a:pPr>
            <a:r>
              <a:rPr lang="en-US" b="1" dirty="0">
                <a:ea typeface="+mn-lt"/>
                <a:cs typeface="+mn-lt"/>
              </a:rPr>
              <a:t>2.  Inhalation: </a:t>
            </a:r>
            <a:endParaRPr lang="en-US" dirty="0">
              <a:ea typeface="+mn-lt"/>
              <a:cs typeface="+mn-lt"/>
            </a:endParaRPr>
          </a:p>
          <a:p>
            <a:pPr>
              <a:buNone/>
            </a:pPr>
            <a:r>
              <a:rPr lang="en-US" dirty="0">
                <a:ea typeface="+mn-lt"/>
                <a:cs typeface="+mn-lt"/>
              </a:rPr>
              <a:t>Via nebulized particles when sprayed as fine e.g. salmeterol spray and other volatile general anesthetics. </a:t>
            </a:r>
            <a:endParaRPr lang="en-US" dirty="0"/>
          </a:p>
          <a:p>
            <a:pPr marL="0" indent="0">
              <a:buNone/>
            </a:pPr>
            <a:endParaRPr lang="en-US" b="1" dirty="0">
              <a:cs typeface="Arial"/>
            </a:endParaRPr>
          </a:p>
          <a:p>
            <a:endParaRPr lang="en-US" dirty="0"/>
          </a:p>
        </p:txBody>
      </p:sp>
    </p:spTree>
    <p:extLst>
      <p:ext uri="{BB962C8B-B14F-4D97-AF65-F5344CB8AC3E}">
        <p14:creationId xmlns:p14="http://schemas.microsoft.com/office/powerpoint/2010/main" val="15821281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5D059-9A4E-CFE2-734B-43968DEAE210}"/>
              </a:ext>
            </a:extLst>
          </p:cNvPr>
          <p:cNvSpPr>
            <a:spLocks noGrp="1"/>
          </p:cNvSpPr>
          <p:nvPr>
            <p:ph type="title"/>
          </p:nvPr>
        </p:nvSpPr>
        <p:spPr>
          <a:xfrm>
            <a:off x="2152650" y="701436"/>
            <a:ext cx="7886700" cy="585472"/>
          </a:xfrm>
        </p:spPr>
        <p:txBody>
          <a:bodyPr>
            <a:normAutofit fontScale="90000"/>
          </a:bodyPr>
          <a:lstStyle/>
          <a:p>
            <a:endParaRPr lang="en-US" dirty="0"/>
          </a:p>
        </p:txBody>
      </p:sp>
      <p:sp>
        <p:nvSpPr>
          <p:cNvPr id="3" name="Content Placeholder 2">
            <a:extLst>
              <a:ext uri="{FF2B5EF4-FFF2-40B4-BE49-F238E27FC236}">
                <a16:creationId xmlns:a16="http://schemas.microsoft.com/office/drawing/2014/main" id="{168F34E7-DA55-5FCC-FE40-0BACD3484FEB}"/>
              </a:ext>
            </a:extLst>
          </p:cNvPr>
          <p:cNvSpPr>
            <a:spLocks noGrp="1"/>
          </p:cNvSpPr>
          <p:nvPr>
            <p:ph idx="1"/>
          </p:nvPr>
        </p:nvSpPr>
        <p:spPr>
          <a:xfrm>
            <a:off x="815248" y="1421177"/>
            <a:ext cx="9573658" cy="3988106"/>
          </a:xfrm>
        </p:spPr>
        <p:txBody>
          <a:bodyPr>
            <a:noAutofit/>
          </a:bodyPr>
          <a:lstStyle/>
          <a:p>
            <a:pPr>
              <a:buNone/>
            </a:pPr>
            <a:r>
              <a:rPr lang="en-US" sz="2300" b="1" dirty="0">
                <a:latin typeface="Arial" panose="020B0604020202020204" pitchFamily="34" charset="0"/>
                <a:ea typeface="+mn-lt"/>
                <a:cs typeface="Arial" panose="020B0604020202020204" pitchFamily="34" charset="0"/>
              </a:rPr>
              <a:t>3. From the parenteral route (Injectables):</a:t>
            </a:r>
            <a:r>
              <a:rPr lang="en-US" sz="2300" dirty="0">
                <a:latin typeface="Arial" panose="020B0604020202020204" pitchFamily="34" charset="0"/>
                <a:ea typeface="+mn-lt"/>
                <a:cs typeface="Arial" panose="020B0604020202020204" pitchFamily="34" charset="0"/>
              </a:rPr>
              <a:t> </a:t>
            </a:r>
            <a:endParaRPr lang="en-US" sz="2300" dirty="0">
              <a:latin typeface="Arial" panose="020B0604020202020204" pitchFamily="34" charset="0"/>
              <a:cs typeface="Arial" panose="020B0604020202020204" pitchFamily="34" charset="0"/>
            </a:endParaRPr>
          </a:p>
          <a:p>
            <a:pPr>
              <a:buNone/>
            </a:pPr>
            <a:r>
              <a:rPr lang="en-US" sz="2300" dirty="0">
                <a:latin typeface="Arial" panose="020B0604020202020204" pitchFamily="34" charset="0"/>
                <a:ea typeface="+mn-lt"/>
                <a:cs typeface="Arial" panose="020B0604020202020204" pitchFamily="34" charset="0"/>
              </a:rPr>
              <a:t>(</a:t>
            </a:r>
            <a:r>
              <a:rPr lang="en-US" sz="2300" dirty="0" err="1">
                <a:latin typeface="Arial" panose="020B0604020202020204" pitchFamily="34" charset="0"/>
                <a:ea typeface="+mn-lt"/>
                <a:cs typeface="Arial" panose="020B0604020202020204" pitchFamily="34" charset="0"/>
              </a:rPr>
              <a:t>i</a:t>
            </a:r>
            <a:r>
              <a:rPr lang="en-US" sz="2300" dirty="0">
                <a:latin typeface="Arial" panose="020B0604020202020204" pitchFamily="34" charset="0"/>
                <a:ea typeface="+mn-lt"/>
                <a:cs typeface="Arial" panose="020B0604020202020204" pitchFamily="34" charset="0"/>
              </a:rPr>
              <a:t>)  </a:t>
            </a:r>
            <a:r>
              <a:rPr lang="en-US" sz="2300" dirty="0">
                <a:solidFill>
                  <a:srgbClr val="002060"/>
                </a:solidFill>
                <a:latin typeface="Arial" panose="020B0604020202020204" pitchFamily="34" charset="0"/>
                <a:ea typeface="+mn-lt"/>
                <a:cs typeface="Arial" panose="020B0604020202020204" pitchFamily="34" charset="0"/>
              </a:rPr>
              <a:t>Intradermal</a:t>
            </a:r>
            <a:r>
              <a:rPr lang="en-US" sz="2300" dirty="0">
                <a:latin typeface="Arial" panose="020B0604020202020204" pitchFamily="34" charset="0"/>
                <a:ea typeface="+mn-lt"/>
                <a:cs typeface="Arial" panose="020B0604020202020204" pitchFamily="34" charset="0"/>
              </a:rPr>
              <a:t>: Given into the layers of the skin e.g. B.C.G. vaccine </a:t>
            </a:r>
          </a:p>
          <a:p>
            <a:pPr>
              <a:buNone/>
            </a:pPr>
            <a:r>
              <a:rPr lang="en-US" sz="2300" dirty="0">
                <a:latin typeface="Arial" panose="020B0604020202020204" pitchFamily="34" charset="0"/>
                <a:ea typeface="+mn-lt"/>
                <a:cs typeface="Arial" panose="020B0604020202020204" pitchFamily="34" charset="0"/>
              </a:rPr>
              <a:t>(ii)  </a:t>
            </a:r>
            <a:r>
              <a:rPr lang="en-US" sz="2300" dirty="0">
                <a:solidFill>
                  <a:srgbClr val="002060"/>
                </a:solidFill>
                <a:latin typeface="Arial" panose="020B0604020202020204" pitchFamily="34" charset="0"/>
                <a:ea typeface="+mn-lt"/>
                <a:cs typeface="Arial" panose="020B0604020202020204" pitchFamily="34" charset="0"/>
              </a:rPr>
              <a:t>Subcutaneous</a:t>
            </a:r>
            <a:r>
              <a:rPr lang="en-US" sz="2300" dirty="0">
                <a:latin typeface="Arial" panose="020B0604020202020204" pitchFamily="34" charset="0"/>
                <a:ea typeface="+mn-lt"/>
                <a:cs typeface="Arial" panose="020B0604020202020204" pitchFamily="34" charset="0"/>
              </a:rPr>
              <a:t>: Non-irritant substances e.g. insulin </a:t>
            </a:r>
            <a:endParaRPr lang="en-US" sz="2300" dirty="0">
              <a:latin typeface="Arial" panose="020B0604020202020204" pitchFamily="34" charset="0"/>
              <a:cs typeface="Arial" panose="020B0604020202020204" pitchFamily="34" charset="0"/>
            </a:endParaRPr>
          </a:p>
          <a:p>
            <a:pPr marL="0" indent="0">
              <a:buNone/>
            </a:pPr>
            <a:r>
              <a:rPr lang="en-US" sz="2300" dirty="0">
                <a:latin typeface="Arial" panose="020B0604020202020204" pitchFamily="34" charset="0"/>
                <a:ea typeface="+mn-lt"/>
                <a:cs typeface="Arial" panose="020B0604020202020204" pitchFamily="34" charset="0"/>
              </a:rPr>
              <a:t>(iii) </a:t>
            </a:r>
            <a:r>
              <a:rPr lang="en-US" sz="2300" dirty="0">
                <a:solidFill>
                  <a:srgbClr val="002060"/>
                </a:solidFill>
                <a:latin typeface="Arial" panose="020B0604020202020204" pitchFamily="34" charset="0"/>
                <a:ea typeface="+mn-lt"/>
                <a:cs typeface="Arial" panose="020B0604020202020204" pitchFamily="34" charset="0"/>
              </a:rPr>
              <a:t>Intramuscular</a:t>
            </a:r>
            <a:r>
              <a:rPr lang="en-US" sz="2300" dirty="0">
                <a:latin typeface="Arial" panose="020B0604020202020204" pitchFamily="34" charset="0"/>
                <a:ea typeface="+mn-lt"/>
                <a:cs typeface="Arial" panose="020B0604020202020204" pitchFamily="34" charset="0"/>
              </a:rPr>
              <a:t>: e.g. multivitamins, streptomycin</a:t>
            </a:r>
          </a:p>
          <a:p>
            <a:pPr marL="0" indent="0">
              <a:buNone/>
            </a:pPr>
            <a:r>
              <a:rPr lang="en-US" sz="2300" dirty="0">
                <a:latin typeface="Arial" panose="020B0604020202020204" pitchFamily="34" charset="0"/>
                <a:ea typeface="+mn-lt"/>
                <a:cs typeface="Arial" panose="020B0604020202020204" pitchFamily="34" charset="0"/>
              </a:rPr>
              <a:t>(iv) </a:t>
            </a:r>
            <a:r>
              <a:rPr lang="en-US" sz="2300" dirty="0">
                <a:solidFill>
                  <a:srgbClr val="002060"/>
                </a:solidFill>
                <a:latin typeface="Arial" panose="020B0604020202020204" pitchFamily="34" charset="0"/>
                <a:ea typeface="+mn-lt"/>
                <a:cs typeface="Arial" panose="020B0604020202020204" pitchFamily="34" charset="0"/>
              </a:rPr>
              <a:t>Intravenous</a:t>
            </a:r>
            <a:r>
              <a:rPr lang="en-US" sz="2300" dirty="0">
                <a:latin typeface="Arial" panose="020B0604020202020204" pitchFamily="34" charset="0"/>
                <a:ea typeface="+mn-lt"/>
                <a:cs typeface="Arial" panose="020B0604020202020204" pitchFamily="34" charset="0"/>
              </a:rPr>
              <a:t>: Drugs directly given into a vein,  e.g. furosemide, morphine, dopamine or as continuous infusion e.g. fluids during shock or dehydration. </a:t>
            </a:r>
            <a:endParaRPr lang="en-US" sz="2300" dirty="0">
              <a:latin typeface="Arial" panose="020B0604020202020204" pitchFamily="34" charset="0"/>
              <a:cs typeface="Arial" panose="020B0604020202020204" pitchFamily="34" charset="0"/>
            </a:endParaRPr>
          </a:p>
          <a:p>
            <a:pPr marL="0" indent="0">
              <a:buNone/>
            </a:pPr>
            <a:r>
              <a:rPr lang="en-US" sz="2300" dirty="0">
                <a:latin typeface="Arial" panose="020B0604020202020204" pitchFamily="34" charset="0"/>
                <a:ea typeface="+mn-lt"/>
                <a:cs typeface="Arial" panose="020B0604020202020204" pitchFamily="34" charset="0"/>
              </a:rPr>
              <a:t>(v) </a:t>
            </a:r>
            <a:r>
              <a:rPr lang="en-US" sz="2300" dirty="0">
                <a:solidFill>
                  <a:srgbClr val="002060"/>
                </a:solidFill>
                <a:latin typeface="Arial" panose="020B0604020202020204" pitchFamily="34" charset="0"/>
                <a:ea typeface="+mn-lt"/>
                <a:cs typeface="Arial" panose="020B0604020202020204" pitchFamily="34" charset="0"/>
              </a:rPr>
              <a:t>Intrathecal</a:t>
            </a:r>
            <a:r>
              <a:rPr lang="en-US" sz="2300" dirty="0">
                <a:latin typeface="Arial" panose="020B0604020202020204" pitchFamily="34" charset="0"/>
                <a:ea typeface="+mn-lt"/>
                <a:cs typeface="Arial" panose="020B0604020202020204" pitchFamily="34" charset="0"/>
              </a:rPr>
              <a:t>: Injected into subarachnoid space of spinal cord e.g. spinal anesthetics. </a:t>
            </a:r>
            <a:endParaRPr lang="en-US" sz="2300" dirty="0">
              <a:latin typeface="Arial" panose="020B0604020202020204" pitchFamily="34" charset="0"/>
              <a:cs typeface="Arial" panose="020B0604020202020204" pitchFamily="34" charset="0"/>
            </a:endParaRPr>
          </a:p>
          <a:p>
            <a:pPr marL="0" indent="0">
              <a:buNone/>
            </a:pPr>
            <a:endParaRPr lang="en-US" sz="2300" dirty="0">
              <a:latin typeface="Arial" panose="020B0604020202020204" pitchFamily="34" charset="0"/>
              <a:ea typeface="+mn-lt"/>
              <a:cs typeface="Arial" panose="020B0604020202020204" pitchFamily="34" charset="0"/>
            </a:endParaRPr>
          </a:p>
          <a:p>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83542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CF7C4-380F-A0BA-B482-F285D750C76F}"/>
              </a:ext>
            </a:extLst>
          </p:cNvPr>
          <p:cNvSpPr>
            <a:spLocks noGrp="1"/>
          </p:cNvSpPr>
          <p:nvPr>
            <p:ph type="title"/>
          </p:nvPr>
        </p:nvSpPr>
        <p:spPr>
          <a:xfrm>
            <a:off x="2152650" y="1131095"/>
            <a:ext cx="7886700" cy="535896"/>
          </a:xfrm>
        </p:spPr>
        <p:txBody>
          <a:bodyPr>
            <a:normAutofit fontScale="90000"/>
          </a:bodyPr>
          <a:lstStyle/>
          <a:p>
            <a:endParaRPr lang="en-US" dirty="0"/>
          </a:p>
        </p:txBody>
      </p:sp>
      <p:sp>
        <p:nvSpPr>
          <p:cNvPr id="3" name="Content Placeholder 2">
            <a:extLst>
              <a:ext uri="{FF2B5EF4-FFF2-40B4-BE49-F238E27FC236}">
                <a16:creationId xmlns:a16="http://schemas.microsoft.com/office/drawing/2014/main" id="{0BC1E11B-CA8B-EEFD-65D1-902DACEE20B9}"/>
              </a:ext>
            </a:extLst>
          </p:cNvPr>
          <p:cNvSpPr>
            <a:spLocks noGrp="1"/>
          </p:cNvSpPr>
          <p:nvPr>
            <p:ph idx="1"/>
          </p:nvPr>
        </p:nvSpPr>
        <p:spPr>
          <a:xfrm>
            <a:off x="1013552" y="1782666"/>
            <a:ext cx="9507556" cy="3736785"/>
          </a:xfrm>
        </p:spPr>
        <p:txBody>
          <a:bodyPr>
            <a:normAutofit/>
          </a:bodyPr>
          <a:lstStyle/>
          <a:p>
            <a:pPr marL="0" indent="0">
              <a:buNone/>
            </a:pPr>
            <a:r>
              <a:rPr lang="en-US" sz="2300" dirty="0">
                <a:latin typeface="Arial" panose="020B0604020202020204" pitchFamily="34" charset="0"/>
                <a:ea typeface="+mn-lt"/>
                <a:cs typeface="Arial" panose="020B0604020202020204" pitchFamily="34" charset="0"/>
              </a:rPr>
              <a:t>(vi) </a:t>
            </a:r>
            <a:r>
              <a:rPr lang="en-US" sz="2300" dirty="0" err="1">
                <a:solidFill>
                  <a:srgbClr val="002060"/>
                </a:solidFill>
                <a:latin typeface="Arial" panose="020B0604020202020204" pitchFamily="34" charset="0"/>
                <a:ea typeface="+mn-lt"/>
                <a:cs typeface="Arial" panose="020B0604020202020204" pitchFamily="34" charset="0"/>
              </a:rPr>
              <a:t>Intraperitonial</a:t>
            </a:r>
            <a:r>
              <a:rPr lang="en-US" sz="2300" dirty="0">
                <a:latin typeface="Arial" panose="020B0604020202020204" pitchFamily="34" charset="0"/>
                <a:ea typeface="+mn-lt"/>
                <a:cs typeface="Arial" panose="020B0604020202020204" pitchFamily="34" charset="0"/>
              </a:rPr>
              <a:t>: Injections given into the abdominal cavity e.g. infant saline, glucose. </a:t>
            </a:r>
          </a:p>
          <a:p>
            <a:pPr marL="0" indent="0">
              <a:buNone/>
            </a:pPr>
            <a:r>
              <a:rPr lang="en-US" sz="2300" dirty="0">
                <a:latin typeface="Arial" panose="020B0604020202020204" pitchFamily="34" charset="0"/>
                <a:ea typeface="+mn-lt"/>
                <a:cs typeface="Arial" panose="020B0604020202020204" pitchFamily="34" charset="0"/>
              </a:rPr>
              <a:t>(vii) </a:t>
            </a:r>
            <a:r>
              <a:rPr lang="en-US" sz="2300" dirty="0">
                <a:solidFill>
                  <a:srgbClr val="002060"/>
                </a:solidFill>
                <a:latin typeface="Arial" panose="020B0604020202020204" pitchFamily="34" charset="0"/>
                <a:ea typeface="+mn-lt"/>
                <a:cs typeface="Arial" panose="020B0604020202020204" pitchFamily="34" charset="0"/>
              </a:rPr>
              <a:t>Intra-articular</a:t>
            </a:r>
            <a:r>
              <a:rPr lang="en-US" sz="2300" dirty="0">
                <a:latin typeface="Arial" panose="020B0604020202020204" pitchFamily="34" charset="0"/>
                <a:ea typeface="+mn-lt"/>
                <a:cs typeface="Arial" panose="020B0604020202020204" pitchFamily="34" charset="0"/>
              </a:rPr>
              <a:t>: Injected directly into a joint e.g. hydrocortisone. </a:t>
            </a:r>
          </a:p>
          <a:p>
            <a:pPr marL="0" indent="0">
              <a:buNone/>
            </a:pPr>
            <a:r>
              <a:rPr lang="en-US" sz="2300" dirty="0">
                <a:latin typeface="Arial" panose="020B0604020202020204" pitchFamily="34" charset="0"/>
                <a:cs typeface="Arial" panose="020B0604020202020204" pitchFamily="34" charset="0"/>
              </a:rPr>
              <a:t>(</a:t>
            </a:r>
            <a:r>
              <a:rPr lang="en-US" sz="2300" dirty="0" err="1">
                <a:latin typeface="Arial" panose="020B0604020202020204" pitchFamily="34" charset="0"/>
                <a:cs typeface="Arial" panose="020B0604020202020204" pitchFamily="34" charset="0"/>
              </a:rPr>
              <a:t>Viii</a:t>
            </a:r>
            <a:r>
              <a:rPr lang="en-US" sz="2300" dirty="0">
                <a:latin typeface="Arial" panose="020B0604020202020204" pitchFamily="34" charset="0"/>
                <a:cs typeface="Arial" panose="020B0604020202020204" pitchFamily="34" charset="0"/>
              </a:rPr>
              <a:t>) </a:t>
            </a:r>
            <a:r>
              <a:rPr lang="en-US" sz="2300" dirty="0">
                <a:solidFill>
                  <a:srgbClr val="002060"/>
                </a:solidFill>
                <a:latin typeface="Arial" panose="020B0604020202020204" pitchFamily="34" charset="0"/>
                <a:cs typeface="Arial" panose="020B0604020202020204" pitchFamily="34" charset="0"/>
              </a:rPr>
              <a:t>Epidural</a:t>
            </a:r>
            <a:r>
              <a:rPr lang="en-US" sz="2300" dirty="0">
                <a:latin typeface="Arial" panose="020B0604020202020204" pitchFamily="34" charset="0"/>
                <a:cs typeface="Arial" panose="020B0604020202020204" pitchFamily="34" charset="0"/>
              </a:rPr>
              <a:t>: via vertebral interspace </a:t>
            </a:r>
            <a:r>
              <a:rPr lang="en-US" sz="2300" dirty="0" err="1">
                <a:latin typeface="Arial" panose="020B0604020202020204" pitchFamily="34" charset="0"/>
                <a:cs typeface="Arial" panose="020B0604020202020204" pitchFamily="34" charset="0"/>
              </a:rPr>
              <a:t>e.g</a:t>
            </a:r>
            <a:r>
              <a:rPr lang="en-US" sz="2300" dirty="0">
                <a:latin typeface="Arial" panose="020B0604020202020204" pitchFamily="34" charset="0"/>
                <a:cs typeface="Arial" panose="020B0604020202020204" pitchFamily="34" charset="0"/>
              </a:rPr>
              <a:t>, xylocaine</a:t>
            </a:r>
          </a:p>
          <a:p>
            <a:pPr marL="0" indent="0">
              <a:buNone/>
            </a:pPr>
            <a:r>
              <a:rPr lang="en-US" sz="2300" dirty="0">
                <a:latin typeface="Arial" panose="020B0604020202020204" pitchFamily="34" charset="0"/>
                <a:cs typeface="Arial" panose="020B0604020202020204" pitchFamily="34" charset="0"/>
              </a:rPr>
              <a:t>(Ix) </a:t>
            </a:r>
            <a:r>
              <a:rPr lang="en-US" sz="2300" dirty="0">
                <a:solidFill>
                  <a:srgbClr val="002060"/>
                </a:solidFill>
                <a:latin typeface="Arial" panose="020B0604020202020204" pitchFamily="34" charset="0"/>
                <a:cs typeface="Arial" panose="020B0604020202020204" pitchFamily="34" charset="0"/>
              </a:rPr>
              <a:t>Intracardiac</a:t>
            </a:r>
            <a:r>
              <a:rPr lang="en-US" sz="2300" dirty="0">
                <a:latin typeface="Arial" panose="020B0604020202020204" pitchFamily="34" charset="0"/>
                <a:cs typeface="Arial" panose="020B0604020202020204" pitchFamily="34" charset="0"/>
              </a:rPr>
              <a:t>: via heart muscles </a:t>
            </a:r>
            <a:r>
              <a:rPr lang="en-US" sz="2300" dirty="0" err="1">
                <a:latin typeface="Arial" panose="020B0604020202020204" pitchFamily="34" charset="0"/>
                <a:cs typeface="Arial" panose="020B0604020202020204" pitchFamily="34" charset="0"/>
              </a:rPr>
              <a:t>e.g</a:t>
            </a:r>
            <a:r>
              <a:rPr lang="en-US" sz="2300" dirty="0">
                <a:latin typeface="Arial" panose="020B0604020202020204" pitchFamily="34" charset="0"/>
                <a:cs typeface="Arial" panose="020B0604020202020204" pitchFamily="34" charset="0"/>
              </a:rPr>
              <a:t>, adrenaline</a:t>
            </a:r>
          </a:p>
          <a:p>
            <a:pPr marL="0" indent="0">
              <a:buNone/>
            </a:pPr>
            <a:r>
              <a:rPr lang="en-US" sz="2300" dirty="0">
                <a:latin typeface="Arial" panose="020B0604020202020204" pitchFamily="34" charset="0"/>
                <a:cs typeface="Arial" panose="020B0604020202020204" pitchFamily="34" charset="0"/>
              </a:rPr>
              <a:t>(x) </a:t>
            </a:r>
            <a:r>
              <a:rPr lang="en-US" sz="2300" dirty="0">
                <a:solidFill>
                  <a:srgbClr val="002060"/>
                </a:solidFill>
                <a:latin typeface="Arial" panose="020B0604020202020204" pitchFamily="34" charset="0"/>
                <a:cs typeface="Arial" panose="020B0604020202020204" pitchFamily="34" charset="0"/>
              </a:rPr>
              <a:t>Intra-arterial</a:t>
            </a:r>
            <a:r>
              <a:rPr lang="en-US" sz="2300" dirty="0">
                <a:latin typeface="Arial" panose="020B0604020202020204" pitchFamily="34" charset="0"/>
                <a:cs typeface="Arial" panose="020B0604020202020204" pitchFamily="34" charset="0"/>
              </a:rPr>
              <a:t>: via artery lumen </a:t>
            </a:r>
            <a:r>
              <a:rPr lang="en-US" sz="2300" dirty="0" err="1">
                <a:latin typeface="Arial" panose="020B0604020202020204" pitchFamily="34" charset="0"/>
                <a:cs typeface="Arial" panose="020B0604020202020204" pitchFamily="34" charset="0"/>
              </a:rPr>
              <a:t>e.g</a:t>
            </a:r>
            <a:r>
              <a:rPr lang="en-US" sz="2300" dirty="0">
                <a:latin typeface="Arial" panose="020B0604020202020204" pitchFamily="34" charset="0"/>
                <a:cs typeface="Arial" panose="020B0604020202020204" pitchFamily="34" charset="0"/>
              </a:rPr>
              <a:t>, radiopaque contrast media for coronary angiography, anticancer drugs</a:t>
            </a:r>
          </a:p>
          <a:p>
            <a:pPr marL="0" indent="0">
              <a:buNone/>
            </a:pPr>
            <a:r>
              <a:rPr lang="en-US" sz="2300" dirty="0">
                <a:latin typeface="Arial" panose="020B0604020202020204" pitchFamily="34" charset="0"/>
                <a:cs typeface="Arial" panose="020B0604020202020204" pitchFamily="34" charset="0"/>
              </a:rPr>
              <a:t>(xi) </a:t>
            </a:r>
            <a:r>
              <a:rPr lang="en-US" sz="2300" dirty="0">
                <a:solidFill>
                  <a:srgbClr val="002060"/>
                </a:solidFill>
                <a:latin typeface="Arial" panose="020B0604020202020204" pitchFamily="34" charset="0"/>
                <a:cs typeface="Arial" panose="020B0604020202020204" pitchFamily="34" charset="0"/>
              </a:rPr>
              <a:t>Intramedullary (</a:t>
            </a:r>
            <a:r>
              <a:rPr lang="en-US" sz="2300" dirty="0" err="1">
                <a:solidFill>
                  <a:srgbClr val="002060"/>
                </a:solidFill>
                <a:latin typeface="Arial" panose="020B0604020202020204" pitchFamily="34" charset="0"/>
                <a:cs typeface="Arial" panose="020B0604020202020204" pitchFamily="34" charset="0"/>
              </a:rPr>
              <a:t>intraossesous</a:t>
            </a:r>
            <a:r>
              <a:rPr lang="en-US" sz="2300" dirty="0">
                <a:solidFill>
                  <a:srgbClr val="002060"/>
                </a:solidFill>
                <a:latin typeface="Arial" panose="020B0604020202020204" pitchFamily="34" charset="0"/>
                <a:cs typeface="Arial" panose="020B0604020202020204" pitchFamily="34" charset="0"/>
              </a:rPr>
              <a:t>)</a:t>
            </a:r>
            <a:r>
              <a:rPr lang="en-US" sz="2300" dirty="0">
                <a:latin typeface="Arial" panose="020B0604020202020204" pitchFamily="34" charset="0"/>
                <a:cs typeface="Arial" panose="020B0604020202020204" pitchFamily="34" charset="0"/>
              </a:rPr>
              <a:t>: Via tibia or sternum </a:t>
            </a:r>
            <a:r>
              <a:rPr lang="en-US" sz="2300" dirty="0" err="1">
                <a:latin typeface="Arial" panose="020B0604020202020204" pitchFamily="34" charset="0"/>
                <a:cs typeface="Arial" panose="020B0604020202020204" pitchFamily="34" charset="0"/>
              </a:rPr>
              <a:t>e.g</a:t>
            </a:r>
            <a:r>
              <a:rPr lang="en-US" sz="2300" dirty="0">
                <a:latin typeface="Arial" panose="020B0604020202020204" pitchFamily="34" charset="0"/>
                <a:cs typeface="Arial" panose="020B0604020202020204" pitchFamily="34" charset="0"/>
              </a:rPr>
              <a:t>, local anesthetic for bone marrow transplant</a:t>
            </a:r>
          </a:p>
          <a:p>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553790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928A3-35D5-E704-A38E-0E7DD5C1CCA8}"/>
              </a:ext>
            </a:extLst>
          </p:cNvPr>
          <p:cNvSpPr>
            <a:spLocks noGrp="1"/>
          </p:cNvSpPr>
          <p:nvPr>
            <p:ph type="title"/>
          </p:nvPr>
        </p:nvSpPr>
        <p:spPr>
          <a:xfrm>
            <a:off x="2064515" y="635335"/>
            <a:ext cx="7886700" cy="511108"/>
          </a:xfrm>
        </p:spPr>
        <p:txBody>
          <a:bodyPr>
            <a:normAutofit fontScale="90000"/>
          </a:bodyPr>
          <a:lstStyle/>
          <a:p>
            <a:endParaRPr lang="en-US" dirty="0"/>
          </a:p>
        </p:txBody>
      </p:sp>
      <p:sp>
        <p:nvSpPr>
          <p:cNvPr id="3" name="Content Placeholder 2">
            <a:extLst>
              <a:ext uri="{FF2B5EF4-FFF2-40B4-BE49-F238E27FC236}">
                <a16:creationId xmlns:a16="http://schemas.microsoft.com/office/drawing/2014/main" id="{2634E723-C3DB-D9FB-0578-C4A03E41B72C}"/>
              </a:ext>
            </a:extLst>
          </p:cNvPr>
          <p:cNvSpPr>
            <a:spLocks noGrp="1"/>
          </p:cNvSpPr>
          <p:nvPr>
            <p:ph idx="1"/>
          </p:nvPr>
        </p:nvSpPr>
        <p:spPr>
          <a:xfrm>
            <a:off x="727113" y="1421867"/>
            <a:ext cx="10014333" cy="3899280"/>
          </a:xfrm>
        </p:spPr>
        <p:txBody>
          <a:bodyPr>
            <a:noAutofit/>
          </a:bodyPr>
          <a:lstStyle/>
          <a:p>
            <a:pPr marL="0" indent="0">
              <a:buNone/>
            </a:pPr>
            <a:r>
              <a:rPr lang="en-US" sz="2300" b="1" dirty="0">
                <a:ea typeface="+mn-lt"/>
                <a:cs typeface="+mn-lt"/>
              </a:rPr>
              <a:t>4.  Transcutaneous route:</a:t>
            </a:r>
            <a:endParaRPr lang="en-US" sz="2300" b="1" dirty="0">
              <a:cs typeface="Arial"/>
            </a:endParaRPr>
          </a:p>
          <a:p>
            <a:r>
              <a:rPr lang="en-US" sz="2300" dirty="0" err="1">
                <a:ea typeface="+mn-lt"/>
                <a:cs typeface="+mn-lt"/>
              </a:rPr>
              <a:t>i</a:t>
            </a:r>
            <a:r>
              <a:rPr lang="en-US" sz="2300" dirty="0">
                <a:ea typeface="+mn-lt"/>
                <a:cs typeface="+mn-lt"/>
              </a:rPr>
              <a:t>) </a:t>
            </a:r>
            <a:r>
              <a:rPr lang="en-US" sz="2300" dirty="0">
                <a:solidFill>
                  <a:srgbClr val="002060"/>
                </a:solidFill>
                <a:ea typeface="+mn-lt"/>
                <a:cs typeface="+mn-lt"/>
              </a:rPr>
              <a:t>Iontophoresis</a:t>
            </a:r>
            <a:r>
              <a:rPr lang="en-US" sz="2300" dirty="0">
                <a:ea typeface="+mn-lt"/>
                <a:cs typeface="+mn-lt"/>
              </a:rPr>
              <a:t>: Galvanic current is used for bringing about the penetration of drugs into the deeper tissue e.g. salicylates. </a:t>
            </a:r>
            <a:endParaRPr lang="en-US" sz="2300" dirty="0">
              <a:cs typeface="Arial"/>
            </a:endParaRPr>
          </a:p>
          <a:p>
            <a:r>
              <a:rPr lang="en-US" sz="2300" dirty="0" err="1">
                <a:ea typeface="+mn-lt"/>
                <a:cs typeface="+mn-lt"/>
              </a:rPr>
              <a:t>Ii</a:t>
            </a:r>
            <a:r>
              <a:rPr lang="en-US" sz="2300" dirty="0">
                <a:ea typeface="+mn-lt"/>
                <a:cs typeface="+mn-lt"/>
              </a:rPr>
              <a:t>) </a:t>
            </a:r>
            <a:r>
              <a:rPr lang="en-US" sz="2300" dirty="0">
                <a:solidFill>
                  <a:srgbClr val="002060"/>
                </a:solidFill>
                <a:ea typeface="+mn-lt"/>
                <a:cs typeface="+mn-lt"/>
              </a:rPr>
              <a:t>Pellet &amp; biodegradable implants</a:t>
            </a:r>
            <a:r>
              <a:rPr lang="en-US" sz="2300" dirty="0">
                <a:ea typeface="+mn-lt"/>
                <a:cs typeface="+mn-lt"/>
              </a:rPr>
              <a:t>: </a:t>
            </a:r>
            <a:r>
              <a:rPr lang="en-US" sz="2300" dirty="0" err="1">
                <a:ea typeface="+mn-lt"/>
                <a:cs typeface="+mn-lt"/>
              </a:rPr>
              <a:t>e.g</a:t>
            </a:r>
            <a:r>
              <a:rPr lang="en-US" sz="2300" dirty="0">
                <a:ea typeface="+mn-lt"/>
                <a:cs typeface="+mn-lt"/>
              </a:rPr>
              <a:t>, testosterone, contraceptives implants</a:t>
            </a:r>
          </a:p>
          <a:p>
            <a:r>
              <a:rPr lang="en-US" sz="2300" dirty="0">
                <a:ea typeface="+mn-lt"/>
                <a:cs typeface="+mn-lt"/>
              </a:rPr>
              <a:t>iii) </a:t>
            </a:r>
            <a:r>
              <a:rPr lang="en-US" sz="2300" dirty="0">
                <a:solidFill>
                  <a:srgbClr val="002060"/>
                </a:solidFill>
                <a:ea typeface="+mn-lt"/>
                <a:cs typeface="+mn-lt"/>
              </a:rPr>
              <a:t>Jet injection</a:t>
            </a:r>
            <a:r>
              <a:rPr lang="en-US" sz="2300" dirty="0">
                <a:ea typeface="+mn-lt"/>
                <a:cs typeface="+mn-lt"/>
              </a:rPr>
              <a:t>: With help of high velocity jet produced through a micro fine orifice; No need of needle and therefore painless. e.g. mass inoculation programs. </a:t>
            </a:r>
            <a:endParaRPr lang="en-US" sz="2300" dirty="0"/>
          </a:p>
          <a:p>
            <a:r>
              <a:rPr lang="en-US" sz="2300" dirty="0">
                <a:ea typeface="+mn-lt"/>
                <a:cs typeface="+mn-lt"/>
              </a:rPr>
              <a:t>iv) </a:t>
            </a:r>
            <a:r>
              <a:rPr lang="en-US" sz="2300" dirty="0">
                <a:solidFill>
                  <a:srgbClr val="002060"/>
                </a:solidFill>
                <a:ea typeface="+mn-lt"/>
                <a:cs typeface="+mn-lt"/>
              </a:rPr>
              <a:t>Adhesive units</a:t>
            </a:r>
            <a:r>
              <a:rPr lang="en-US" sz="2300" dirty="0">
                <a:ea typeface="+mn-lt"/>
                <a:cs typeface="+mn-lt"/>
              </a:rPr>
              <a:t>: A transdermal therapeutic system produce prolonged systemic effect e.g. scopolamine for motion sickness. </a:t>
            </a:r>
            <a:endParaRPr lang="en-US" sz="2300" dirty="0">
              <a:cs typeface="Arial"/>
            </a:endParaRPr>
          </a:p>
          <a:p>
            <a:endParaRPr lang="en-US" sz="2300" dirty="0"/>
          </a:p>
        </p:txBody>
      </p:sp>
    </p:spTree>
    <p:extLst>
      <p:ext uri="{BB962C8B-B14F-4D97-AF65-F5344CB8AC3E}">
        <p14:creationId xmlns:p14="http://schemas.microsoft.com/office/powerpoint/2010/main" val="12751644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A79D7-9873-3790-2727-5702381D86FB}"/>
              </a:ext>
            </a:extLst>
          </p:cNvPr>
          <p:cNvSpPr>
            <a:spLocks noGrp="1"/>
          </p:cNvSpPr>
          <p:nvPr>
            <p:ph type="title"/>
          </p:nvPr>
        </p:nvSpPr>
        <p:spPr>
          <a:xfrm>
            <a:off x="2275263" y="985059"/>
            <a:ext cx="8302748" cy="996548"/>
          </a:xfrm>
        </p:spPr>
        <p:txBody>
          <a:bodyPr vert="horz" lIns="68580" tIns="34290" rIns="68580" bIns="34290" rtlCol="0" anchor="b">
            <a:normAutofit/>
          </a:bodyPr>
          <a:lstStyle/>
          <a:p>
            <a:pPr marL="685800" indent="-685800">
              <a:buAutoNum type="alphaUcPeriod"/>
            </a:pPr>
            <a:r>
              <a:rPr lang="en-US" sz="3900" dirty="0">
                <a:cs typeface="Arial"/>
              </a:rPr>
              <a:t>Jet inj.         B. iontophoresis</a:t>
            </a:r>
          </a:p>
        </p:txBody>
      </p:sp>
      <p:pic>
        <p:nvPicPr>
          <p:cNvPr id="1028" name="Picture 4">
            <a:extLst>
              <a:ext uri="{FF2B5EF4-FFF2-40B4-BE49-F238E27FC236}">
                <a16:creationId xmlns:a16="http://schemas.microsoft.com/office/drawing/2014/main" id="{344A840B-B198-0974-F0A6-193227D2E8E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73687" y="2121099"/>
            <a:ext cx="3612615" cy="229278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Needle-free Injections - Comfort-in™">
            <a:extLst>
              <a:ext uri="{FF2B5EF4-FFF2-40B4-BE49-F238E27FC236}">
                <a16:creationId xmlns:a16="http://schemas.microsoft.com/office/drawing/2014/main" id="{62B61416-41A7-2212-2405-581CE3D0E8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906" y="2109416"/>
            <a:ext cx="3096659" cy="230446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13F319D-AA7E-9DC1-74FE-A51DA516621C}"/>
              </a:ext>
            </a:extLst>
          </p:cNvPr>
          <p:cNvSpPr txBox="1"/>
          <p:nvPr/>
        </p:nvSpPr>
        <p:spPr>
          <a:xfrm>
            <a:off x="1957155" y="4541691"/>
            <a:ext cx="2284618" cy="323165"/>
          </a:xfrm>
          <a:prstGeom prst="rect">
            <a:avLst/>
          </a:prstGeom>
          <a:noFill/>
        </p:spPr>
        <p:txBody>
          <a:bodyPr wrap="square" rtlCol="0">
            <a:spAutoFit/>
          </a:bodyPr>
          <a:lstStyle/>
          <a:p>
            <a:r>
              <a:rPr lang="en-US" sz="1500" dirty="0"/>
              <a:t>Note source. (Health-D)</a:t>
            </a:r>
          </a:p>
        </p:txBody>
      </p:sp>
      <p:sp>
        <p:nvSpPr>
          <p:cNvPr id="10" name="TextBox 9">
            <a:extLst>
              <a:ext uri="{FF2B5EF4-FFF2-40B4-BE49-F238E27FC236}">
                <a16:creationId xmlns:a16="http://schemas.microsoft.com/office/drawing/2014/main" id="{6924CADF-CEC0-5068-B416-D45B62BEC150}"/>
              </a:ext>
            </a:extLst>
          </p:cNvPr>
          <p:cNvSpPr txBox="1"/>
          <p:nvPr/>
        </p:nvSpPr>
        <p:spPr>
          <a:xfrm>
            <a:off x="6704683" y="4437818"/>
            <a:ext cx="2332133" cy="507831"/>
          </a:xfrm>
          <a:prstGeom prst="rect">
            <a:avLst/>
          </a:prstGeom>
          <a:noFill/>
        </p:spPr>
        <p:txBody>
          <a:bodyPr wrap="square">
            <a:spAutoFit/>
          </a:bodyPr>
          <a:lstStyle/>
          <a:p>
            <a:r>
              <a:rPr lang="en-US" sz="1350" dirty="0"/>
              <a:t>Note source. (The London Skin and Hair Clinic)</a:t>
            </a:r>
          </a:p>
        </p:txBody>
      </p:sp>
    </p:spTree>
    <p:extLst>
      <p:ext uri="{BB962C8B-B14F-4D97-AF65-F5344CB8AC3E}">
        <p14:creationId xmlns:p14="http://schemas.microsoft.com/office/powerpoint/2010/main" val="27078222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628B8-E064-6C4A-14D8-A467AE4CBE42}"/>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2. Topical/ local route:  </a:t>
            </a:r>
            <a:endParaRPr lang="en-US"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654B6DE-45B1-5573-A7CB-50B3E3E13830}"/>
              </a:ext>
            </a:extLst>
          </p:cNvPr>
          <p:cNvSpPr>
            <a:spLocks noGrp="1"/>
          </p:cNvSpPr>
          <p:nvPr>
            <p:ph idx="1"/>
          </p:nvPr>
        </p:nvSpPr>
        <p:spPr>
          <a:xfrm>
            <a:off x="947451" y="1961002"/>
            <a:ext cx="9320269" cy="3591499"/>
          </a:xfrm>
        </p:spPr>
        <p:txBody>
          <a:bodyPr>
            <a:noAutofit/>
          </a:bodyPr>
          <a:lstStyle/>
          <a:p>
            <a:r>
              <a:rPr lang="en-US" sz="2300" dirty="0">
                <a:solidFill>
                  <a:srgbClr val="1F1F1F"/>
                </a:solidFill>
                <a:latin typeface="Arial" panose="020B0604020202020204" pitchFamily="34" charset="0"/>
                <a:cs typeface="Arial" panose="020B0604020202020204" pitchFamily="34" charset="0"/>
              </a:rPr>
              <a:t>Drug applied to the skin for local effect.</a:t>
            </a:r>
          </a:p>
          <a:p>
            <a:pPr marL="0" indent="0">
              <a:buNone/>
            </a:pPr>
            <a:endParaRPr lang="en-US" sz="2300" dirty="0">
              <a:latin typeface="Arial" panose="020B0604020202020204" pitchFamily="34" charset="0"/>
              <a:ea typeface="+mn-lt"/>
              <a:cs typeface="Arial" panose="020B0604020202020204" pitchFamily="34" charset="0"/>
            </a:endParaRPr>
          </a:p>
          <a:p>
            <a:pPr marL="0" indent="0">
              <a:buNone/>
            </a:pPr>
            <a:r>
              <a:rPr lang="en-US" sz="2300" dirty="0">
                <a:latin typeface="Arial" panose="020B0604020202020204" pitchFamily="34" charset="0"/>
                <a:ea typeface="+mn-lt"/>
                <a:cs typeface="Arial" panose="020B0604020202020204" pitchFamily="34" charset="0"/>
              </a:rPr>
              <a:t>(</a:t>
            </a:r>
            <a:r>
              <a:rPr lang="en-US" sz="2300" dirty="0" err="1">
                <a:latin typeface="Arial" panose="020B0604020202020204" pitchFamily="34" charset="0"/>
                <a:ea typeface="+mn-lt"/>
                <a:cs typeface="Arial" panose="020B0604020202020204" pitchFamily="34" charset="0"/>
              </a:rPr>
              <a:t>i</a:t>
            </a:r>
            <a:r>
              <a:rPr lang="en-US" sz="2300" dirty="0">
                <a:latin typeface="Arial" panose="020B0604020202020204" pitchFamily="34" charset="0"/>
                <a:ea typeface="+mn-lt"/>
                <a:cs typeface="Arial" panose="020B0604020202020204" pitchFamily="34" charset="0"/>
              </a:rPr>
              <a:t>) </a:t>
            </a:r>
            <a:r>
              <a:rPr lang="en-US" sz="2300" dirty="0">
                <a:solidFill>
                  <a:srgbClr val="002060"/>
                </a:solidFill>
                <a:latin typeface="Arial" panose="020B0604020202020204" pitchFamily="34" charset="0"/>
                <a:ea typeface="+mn-lt"/>
                <a:cs typeface="Arial" panose="020B0604020202020204" pitchFamily="34" charset="0"/>
              </a:rPr>
              <a:t>Conjunctival, Nasal, Auditory mucosal</a:t>
            </a:r>
            <a:r>
              <a:rPr lang="en-US" sz="2300" dirty="0">
                <a:latin typeface="Arial" panose="020B0604020202020204" pitchFamily="34" charset="0"/>
                <a:ea typeface="+mn-lt"/>
                <a:cs typeface="Arial" panose="020B0604020202020204" pitchFamily="34" charset="0"/>
              </a:rPr>
              <a:t>: </a:t>
            </a:r>
            <a:r>
              <a:rPr lang="en-US" sz="2300" dirty="0" err="1">
                <a:latin typeface="Arial" panose="020B0604020202020204" pitchFamily="34" charset="0"/>
                <a:ea typeface="+mn-lt"/>
                <a:cs typeface="Arial" panose="020B0604020202020204" pitchFamily="34" charset="0"/>
              </a:rPr>
              <a:t>e.g</a:t>
            </a:r>
            <a:r>
              <a:rPr lang="en-US" sz="2300" dirty="0">
                <a:latin typeface="Arial" panose="020B0604020202020204" pitchFamily="34" charset="0"/>
                <a:ea typeface="+mn-lt"/>
                <a:cs typeface="Arial" panose="020B0604020202020204" pitchFamily="34" charset="0"/>
              </a:rPr>
              <a:t> chloramphenicol, gentamicin, ciprofloxacin, saline solutions</a:t>
            </a:r>
            <a:endParaRPr lang="en-US" sz="2300" dirty="0">
              <a:latin typeface="Arial" panose="020B0604020202020204" pitchFamily="34" charset="0"/>
              <a:cs typeface="Arial" panose="020B0604020202020204" pitchFamily="34" charset="0"/>
            </a:endParaRPr>
          </a:p>
          <a:p>
            <a:pPr marL="0" indent="0">
              <a:buNone/>
            </a:pPr>
            <a:r>
              <a:rPr lang="en-US" sz="2300" dirty="0">
                <a:latin typeface="Arial" panose="020B0604020202020204" pitchFamily="34" charset="0"/>
                <a:cs typeface="Arial" panose="020B0604020202020204" pitchFamily="34" charset="0"/>
              </a:rPr>
              <a:t>(ii) </a:t>
            </a:r>
            <a:r>
              <a:rPr lang="en-US" sz="2300" dirty="0">
                <a:solidFill>
                  <a:srgbClr val="002060"/>
                </a:solidFill>
                <a:latin typeface="Arial" panose="020B0604020202020204" pitchFamily="34" charset="0"/>
                <a:cs typeface="Arial" panose="020B0604020202020204" pitchFamily="34" charset="0"/>
              </a:rPr>
              <a:t>vaginal &amp; urethral</a:t>
            </a:r>
            <a:r>
              <a:rPr lang="en-US" sz="2300" dirty="0">
                <a:latin typeface="Arial" panose="020B0604020202020204" pitchFamily="34" charset="0"/>
                <a:cs typeface="Arial" panose="020B0604020202020204" pitchFamily="34" charset="0"/>
              </a:rPr>
              <a:t>: pessaries, ointments, tablets, pencil-shaped bougies for urethra </a:t>
            </a:r>
            <a:endParaRPr lang="en-US" sz="2300" dirty="0">
              <a:latin typeface="Arial" panose="020B0604020202020204" pitchFamily="34" charset="0"/>
              <a:ea typeface="+mn-lt"/>
              <a:cs typeface="Arial" panose="020B0604020202020204" pitchFamily="34" charset="0"/>
            </a:endParaRPr>
          </a:p>
          <a:p>
            <a:pPr marL="0" indent="0">
              <a:buNone/>
            </a:pPr>
            <a:r>
              <a:rPr lang="en-US" sz="2300" dirty="0">
                <a:latin typeface="Arial" panose="020B0604020202020204" pitchFamily="34" charset="0"/>
                <a:ea typeface="+mn-lt"/>
                <a:cs typeface="Arial" panose="020B0604020202020204" pitchFamily="34" charset="0"/>
              </a:rPr>
              <a:t>(iii) </a:t>
            </a:r>
            <a:r>
              <a:rPr lang="en-US" sz="2300" dirty="0">
                <a:solidFill>
                  <a:srgbClr val="002060"/>
                </a:solidFill>
                <a:latin typeface="Arial" panose="020B0604020202020204" pitchFamily="34" charset="0"/>
                <a:ea typeface="+mn-lt"/>
                <a:cs typeface="Arial" panose="020B0604020202020204" pitchFamily="34" charset="0"/>
              </a:rPr>
              <a:t>Inunctions &amp; dermal</a:t>
            </a:r>
            <a:r>
              <a:rPr lang="en-US" sz="2300" dirty="0">
                <a:latin typeface="Arial" panose="020B0604020202020204" pitchFamily="34" charset="0"/>
                <a:ea typeface="+mn-lt"/>
                <a:cs typeface="Arial" panose="020B0604020202020204" pitchFamily="34" charset="0"/>
              </a:rPr>
              <a:t>: rubbing drug into the skin e.g. nitroglycerin ointment in angina pectoris, or spray on the surface </a:t>
            </a:r>
            <a:endParaRPr lang="en-US" sz="2300" dirty="0">
              <a:latin typeface="Arial" panose="020B0604020202020204" pitchFamily="34" charset="0"/>
              <a:cs typeface="Arial" panose="020B0604020202020204" pitchFamily="34" charset="0"/>
            </a:endParaRPr>
          </a:p>
          <a:p>
            <a:pPr marL="0" indent="0">
              <a:buNone/>
            </a:pPr>
            <a:endParaRPr lang="en-US" sz="2300" dirty="0">
              <a:latin typeface="Arial" panose="020B0604020202020204" pitchFamily="34" charset="0"/>
              <a:cs typeface="Arial" panose="020B0604020202020204" pitchFamily="34" charset="0"/>
            </a:endParaRPr>
          </a:p>
          <a:p>
            <a:pPr marL="0" indent="0">
              <a:buNone/>
            </a:pPr>
            <a:endParaRPr lang="en-US" sz="2300" dirty="0">
              <a:latin typeface="Arial" panose="020B0604020202020204" pitchFamily="34" charset="0"/>
              <a:cs typeface="Arial" panose="020B0604020202020204" pitchFamily="34" charset="0"/>
            </a:endParaRPr>
          </a:p>
          <a:p>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683166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34E70-419B-B33E-FB4A-F7D5B7862A58}"/>
              </a:ext>
            </a:extLst>
          </p:cNvPr>
          <p:cNvSpPr>
            <a:spLocks noGrp="1"/>
          </p:cNvSpPr>
          <p:nvPr>
            <p:ph type="title"/>
          </p:nvPr>
        </p:nvSpPr>
        <p:spPr/>
        <p:txBody>
          <a:bodyPr>
            <a:normAutofit/>
          </a:bodyPr>
          <a:lstStyle/>
          <a:p>
            <a:r>
              <a:rPr lang="en-US" sz="2700" b="1" dirty="0">
                <a:solidFill>
                  <a:srgbClr val="FF0000"/>
                </a:solidFill>
                <a:latin typeface="Arial" panose="020B0604020202020204" pitchFamily="34" charset="0"/>
                <a:cs typeface="Arial" panose="020B0604020202020204" pitchFamily="34" charset="0"/>
              </a:rPr>
              <a:t>Advantages &amp; disadvantages of routes of administration</a:t>
            </a:r>
            <a:endParaRPr lang="en-US" sz="27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E6EEE52-7CE5-07AC-FE37-D1285012EF77}"/>
              </a:ext>
            </a:extLst>
          </p:cNvPr>
          <p:cNvSpPr>
            <a:spLocks noGrp="1"/>
          </p:cNvSpPr>
          <p:nvPr>
            <p:ph idx="1"/>
          </p:nvPr>
        </p:nvSpPr>
        <p:spPr>
          <a:xfrm>
            <a:off x="947451" y="2226470"/>
            <a:ext cx="9091899" cy="2775188"/>
          </a:xfrm>
        </p:spPr>
        <p:txBody>
          <a:bodyPr>
            <a:noAutofit/>
          </a:bodyPr>
          <a:lstStyle/>
          <a:p>
            <a:pPr marL="0" indent="0">
              <a:buNone/>
            </a:pPr>
            <a:r>
              <a:rPr lang="en-US" sz="2300" b="1" dirty="0">
                <a:latin typeface="Arial" panose="020B0604020202020204" pitchFamily="34" charset="0"/>
                <a:ea typeface="+mn-lt"/>
                <a:cs typeface="Arial" panose="020B0604020202020204" pitchFamily="34" charset="0"/>
              </a:rPr>
              <a:t>Advantages of Oral Route</a:t>
            </a:r>
            <a:r>
              <a:rPr lang="en-US" sz="2300" dirty="0">
                <a:latin typeface="Arial" panose="020B0604020202020204" pitchFamily="34" charset="0"/>
                <a:ea typeface="+mn-lt"/>
                <a:cs typeface="Arial" panose="020B0604020202020204" pitchFamily="34" charset="0"/>
              </a:rPr>
              <a:t> </a:t>
            </a:r>
            <a:endParaRPr lang="en-US" sz="2300" dirty="0">
              <a:latin typeface="Arial" panose="020B0604020202020204" pitchFamily="34" charset="0"/>
              <a:cs typeface="Arial" panose="020B0604020202020204" pitchFamily="34" charset="0"/>
            </a:endParaRPr>
          </a:p>
          <a:p>
            <a:r>
              <a:rPr lang="en-US" sz="2300" dirty="0">
                <a:latin typeface="Arial" panose="020B0604020202020204" pitchFamily="34" charset="0"/>
                <a:ea typeface="+mn-lt"/>
                <a:cs typeface="Arial" panose="020B0604020202020204" pitchFamily="34" charset="0"/>
              </a:rPr>
              <a:t>Convenient - Can be self-administered, pain free, easy to take </a:t>
            </a:r>
          </a:p>
          <a:p>
            <a:r>
              <a:rPr lang="en-US" sz="2300" dirty="0">
                <a:latin typeface="Arial" panose="020B0604020202020204" pitchFamily="34" charset="0"/>
                <a:ea typeface="+mn-lt"/>
                <a:cs typeface="Arial" panose="020B0604020202020204" pitchFamily="34" charset="0"/>
              </a:rPr>
              <a:t>Absorption - Takes place along the whole length of the gastro-intestinal tract </a:t>
            </a:r>
          </a:p>
          <a:p>
            <a:r>
              <a:rPr lang="en-US" sz="2300" dirty="0">
                <a:latin typeface="Arial" panose="020B0604020202020204" pitchFamily="34" charset="0"/>
                <a:ea typeface="+mn-lt"/>
                <a:cs typeface="Arial" panose="020B0604020202020204" pitchFamily="34" charset="0"/>
              </a:rPr>
              <a:t>Cheap - Compared to most other parenteral routes</a:t>
            </a:r>
          </a:p>
          <a:p>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76088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D84A9-D128-2DD3-CF98-90E9E39E4CD1}"/>
              </a:ext>
            </a:extLst>
          </p:cNvPr>
          <p:cNvSpPr>
            <a:spLocks noGrp="1"/>
          </p:cNvSpPr>
          <p:nvPr>
            <p:ph type="title"/>
          </p:nvPr>
        </p:nvSpPr>
        <p:spPr>
          <a:xfrm>
            <a:off x="2152650" y="525167"/>
            <a:ext cx="7886700" cy="461532"/>
          </a:xfrm>
        </p:spPr>
        <p:txBody>
          <a:bodyPr>
            <a:normAutofit fontScale="90000"/>
          </a:bodyPr>
          <a:lstStyle/>
          <a:p>
            <a:endParaRPr lang="en-US" dirty="0"/>
          </a:p>
        </p:txBody>
      </p:sp>
      <p:sp>
        <p:nvSpPr>
          <p:cNvPr id="3" name="Content Placeholder 2">
            <a:extLst>
              <a:ext uri="{FF2B5EF4-FFF2-40B4-BE49-F238E27FC236}">
                <a16:creationId xmlns:a16="http://schemas.microsoft.com/office/drawing/2014/main" id="{9902049A-48DF-CFED-F5C0-54A04EA4FB28}"/>
              </a:ext>
            </a:extLst>
          </p:cNvPr>
          <p:cNvSpPr>
            <a:spLocks noGrp="1"/>
          </p:cNvSpPr>
          <p:nvPr>
            <p:ph idx="1"/>
          </p:nvPr>
        </p:nvSpPr>
        <p:spPr>
          <a:xfrm>
            <a:off x="1200839" y="1333042"/>
            <a:ext cx="8838511" cy="4156932"/>
          </a:xfrm>
        </p:spPr>
        <p:txBody>
          <a:bodyPr>
            <a:noAutofit/>
          </a:bodyPr>
          <a:lstStyle/>
          <a:p>
            <a:pPr marL="0" indent="0">
              <a:buNone/>
            </a:pPr>
            <a:r>
              <a:rPr lang="en-US" sz="2300" b="1" dirty="0">
                <a:latin typeface="Arial" panose="020B0604020202020204" pitchFamily="34" charset="0"/>
                <a:ea typeface="+mn-lt"/>
                <a:cs typeface="Arial" panose="020B0604020202020204" pitchFamily="34" charset="0"/>
              </a:rPr>
              <a:t>Disadvantages of Oral Route</a:t>
            </a:r>
            <a:r>
              <a:rPr lang="en-US" sz="2300" dirty="0">
                <a:latin typeface="Arial" panose="020B0604020202020204" pitchFamily="34" charset="0"/>
                <a:ea typeface="+mn-lt"/>
                <a:cs typeface="Arial" panose="020B0604020202020204" pitchFamily="34" charset="0"/>
              </a:rPr>
              <a:t> </a:t>
            </a:r>
          </a:p>
          <a:p>
            <a:pPr marL="0" indent="0">
              <a:buNone/>
            </a:pPr>
            <a:r>
              <a:rPr lang="en-US" sz="2300" dirty="0">
                <a:latin typeface="Arial" panose="020B0604020202020204" pitchFamily="34" charset="0"/>
                <a:ea typeface="+mn-lt"/>
                <a:cs typeface="Arial" panose="020B0604020202020204" pitchFamily="34" charset="0"/>
              </a:rPr>
              <a:t>• Sometimes inefficient - only part of the drug may be absorbed </a:t>
            </a:r>
          </a:p>
          <a:p>
            <a:pPr marL="0" indent="0">
              <a:buNone/>
            </a:pPr>
            <a:r>
              <a:rPr lang="en-US" sz="2300" dirty="0">
                <a:latin typeface="Arial" panose="020B0604020202020204" pitchFamily="34" charset="0"/>
                <a:ea typeface="+mn-lt"/>
                <a:cs typeface="Arial" panose="020B0604020202020204" pitchFamily="34" charset="0"/>
              </a:rPr>
              <a:t>• First-pass effect - drugs absorbed orally are initially transported to the liver via the portal vein </a:t>
            </a:r>
          </a:p>
          <a:p>
            <a:pPr marL="0" indent="0">
              <a:buNone/>
            </a:pPr>
            <a:r>
              <a:rPr lang="en-US" sz="2300" dirty="0">
                <a:latin typeface="Arial" panose="020B0604020202020204" pitchFamily="34" charset="0"/>
                <a:ea typeface="+mn-lt"/>
                <a:cs typeface="Arial" panose="020B0604020202020204" pitchFamily="34" charset="0"/>
              </a:rPr>
              <a:t>• Irritation to gastric mucosa - nausea and vomiting </a:t>
            </a:r>
          </a:p>
          <a:p>
            <a:pPr marL="0" indent="0">
              <a:buNone/>
            </a:pPr>
            <a:r>
              <a:rPr lang="en-US" sz="2300" dirty="0">
                <a:latin typeface="Arial" panose="020B0604020202020204" pitchFamily="34" charset="0"/>
                <a:ea typeface="+mn-lt"/>
                <a:cs typeface="Arial" panose="020B0604020202020204" pitchFamily="34" charset="0"/>
              </a:rPr>
              <a:t>• Destruction of drugs by gastric acid and digestive juices </a:t>
            </a:r>
          </a:p>
          <a:p>
            <a:pPr marL="0" indent="0">
              <a:buNone/>
            </a:pPr>
            <a:r>
              <a:rPr lang="en-US" sz="2300" dirty="0">
                <a:latin typeface="Arial" panose="020B0604020202020204" pitchFamily="34" charset="0"/>
                <a:ea typeface="+mn-lt"/>
                <a:cs typeface="Arial" panose="020B0604020202020204" pitchFamily="34" charset="0"/>
              </a:rPr>
              <a:t>• Effect too slow for emergencies </a:t>
            </a:r>
          </a:p>
          <a:p>
            <a:pPr marL="0" indent="0">
              <a:buNone/>
            </a:pPr>
            <a:r>
              <a:rPr lang="en-US" sz="2300" dirty="0">
                <a:latin typeface="Arial" panose="020B0604020202020204" pitchFamily="34" charset="0"/>
                <a:ea typeface="+mn-lt"/>
                <a:cs typeface="Arial" panose="020B0604020202020204" pitchFamily="34" charset="0"/>
              </a:rPr>
              <a:t>• Unpleasant taste of some drugs </a:t>
            </a:r>
          </a:p>
          <a:p>
            <a:pPr marL="0" indent="0">
              <a:buNone/>
            </a:pPr>
            <a:r>
              <a:rPr lang="en-US" sz="2300" dirty="0">
                <a:latin typeface="Arial" panose="020B0604020202020204" pitchFamily="34" charset="0"/>
                <a:ea typeface="+mn-lt"/>
                <a:cs typeface="Arial" panose="020B0604020202020204" pitchFamily="34" charset="0"/>
              </a:rPr>
              <a:t>• Unable to use in unconscious patient </a:t>
            </a:r>
            <a:endParaRPr lang="en-US" sz="2300" dirty="0">
              <a:latin typeface="Arial" panose="020B0604020202020204" pitchFamily="34" charset="0"/>
              <a:cs typeface="Arial" panose="020B0604020202020204" pitchFamily="34" charset="0"/>
            </a:endParaRPr>
          </a:p>
          <a:p>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764205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B104DC-1D6E-E562-DA63-213D045403C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D31A4B2-3A6A-8F86-B0CD-127066AC7E19}"/>
              </a:ext>
            </a:extLst>
          </p:cNvPr>
          <p:cNvSpPr>
            <a:spLocks noGrp="1"/>
          </p:cNvSpPr>
          <p:nvPr>
            <p:ph idx="1"/>
          </p:nvPr>
        </p:nvSpPr>
        <p:spPr>
          <a:xfrm>
            <a:off x="738130" y="2226470"/>
            <a:ext cx="9301220" cy="2874340"/>
          </a:xfrm>
        </p:spPr>
        <p:txBody>
          <a:bodyPr>
            <a:normAutofit/>
          </a:bodyPr>
          <a:lstStyle/>
          <a:p>
            <a:pPr marL="0" indent="0">
              <a:buNone/>
            </a:pPr>
            <a:r>
              <a:rPr lang="en-US" sz="2300" b="1" dirty="0">
                <a:latin typeface="Arial" panose="020B0604020202020204" pitchFamily="34" charset="0"/>
                <a:ea typeface="+mn-lt"/>
                <a:cs typeface="Arial" panose="020B0604020202020204" pitchFamily="34" charset="0"/>
              </a:rPr>
              <a:t>Advantages of Sublingual and Buccal Route:</a:t>
            </a:r>
            <a:endParaRPr lang="en-US" sz="2300" dirty="0">
              <a:latin typeface="Arial" panose="020B0604020202020204" pitchFamily="34" charset="0"/>
              <a:ea typeface="+mn-lt"/>
              <a:cs typeface="Arial" panose="020B0604020202020204" pitchFamily="34" charset="0"/>
            </a:endParaRPr>
          </a:p>
          <a:p>
            <a:r>
              <a:rPr lang="en-US" sz="2300" dirty="0">
                <a:latin typeface="Arial" panose="020B0604020202020204" pitchFamily="34" charset="0"/>
                <a:ea typeface="+mn-lt"/>
                <a:cs typeface="Arial" panose="020B0604020202020204" pitchFamily="34" charset="0"/>
              </a:rPr>
              <a:t> Rapid absorption</a:t>
            </a:r>
          </a:p>
          <a:p>
            <a:pPr marL="0" indent="0">
              <a:buNone/>
            </a:pPr>
            <a:r>
              <a:rPr lang="en-US" sz="2300" dirty="0">
                <a:latin typeface="Arial" panose="020B0604020202020204" pitchFamily="34" charset="0"/>
                <a:ea typeface="+mn-lt"/>
                <a:cs typeface="Arial" panose="020B0604020202020204" pitchFamily="34" charset="0"/>
              </a:rPr>
              <a:t>• Drug stability: - As in this route the drug does not go to the stomach, so it is not destroyed by the enzymes and acids present in the stomach so that it is stable. </a:t>
            </a:r>
          </a:p>
          <a:p>
            <a:pPr marL="0" indent="0">
              <a:buNone/>
            </a:pPr>
            <a:r>
              <a:rPr lang="en-US" sz="2300" dirty="0">
                <a:latin typeface="Arial" panose="020B0604020202020204" pitchFamily="34" charset="0"/>
                <a:ea typeface="+mn-lt"/>
                <a:cs typeface="Arial" panose="020B0604020202020204" pitchFamily="34" charset="0"/>
              </a:rPr>
              <a:t>• Avoid first-pass effect. </a:t>
            </a:r>
          </a:p>
          <a:p>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546095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BDA9F-736A-2EB6-F30D-18F380EB18E9}"/>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462ACC8-F3C9-E0B2-403C-B84830BB03BF}"/>
              </a:ext>
            </a:extLst>
          </p:cNvPr>
          <p:cNvSpPr>
            <a:spLocks noGrp="1"/>
          </p:cNvSpPr>
          <p:nvPr>
            <p:ph idx="1"/>
          </p:nvPr>
        </p:nvSpPr>
        <p:spPr>
          <a:xfrm>
            <a:off x="838200" y="1825625"/>
            <a:ext cx="8570205" cy="2878577"/>
          </a:xfrm>
        </p:spPr>
        <p:txBody>
          <a:bodyPr>
            <a:normAutofit/>
          </a:bodyPr>
          <a:lstStyle/>
          <a:p>
            <a:pPr marL="0" indent="0">
              <a:buNone/>
            </a:pPr>
            <a:r>
              <a:rPr lang="en-US" sz="2300" b="1" dirty="0">
                <a:latin typeface="Arial" panose="020B0604020202020204" pitchFamily="34" charset="0"/>
                <a:ea typeface="+mn-lt"/>
                <a:cs typeface="Arial" panose="020B0604020202020204" pitchFamily="34" charset="0"/>
              </a:rPr>
              <a:t>Disadvantages of Sublingual and Buccal Route</a:t>
            </a:r>
            <a:r>
              <a:rPr lang="en-US" sz="2300" dirty="0">
                <a:latin typeface="Arial" panose="020B0604020202020204" pitchFamily="34" charset="0"/>
                <a:ea typeface="+mn-lt"/>
                <a:cs typeface="Arial" panose="020B0604020202020204" pitchFamily="34" charset="0"/>
              </a:rPr>
              <a:t> </a:t>
            </a:r>
          </a:p>
          <a:p>
            <a:pPr marL="0" indent="0">
              <a:buNone/>
            </a:pPr>
            <a:r>
              <a:rPr lang="en-US" sz="2300" dirty="0">
                <a:latin typeface="Arial" panose="020B0604020202020204" pitchFamily="34" charset="0"/>
                <a:ea typeface="+mn-lt"/>
                <a:cs typeface="Arial" panose="020B0604020202020204" pitchFamily="34" charset="0"/>
              </a:rPr>
              <a:t>• Inconvenient: - In this route the drug is kept in the mouth</a:t>
            </a:r>
          </a:p>
          <a:p>
            <a:pPr marL="0" indent="0">
              <a:buNone/>
            </a:pPr>
            <a:r>
              <a:rPr lang="en-US" sz="2300" dirty="0">
                <a:latin typeface="Arial" panose="020B0604020202020204" pitchFamily="34" charset="0"/>
                <a:ea typeface="+mn-lt"/>
                <a:cs typeface="Arial" panose="020B0604020202020204" pitchFamily="34" charset="0"/>
              </a:rPr>
              <a:t>• Small Doses: - Small size  to keep the drug in the mouth. </a:t>
            </a:r>
          </a:p>
          <a:p>
            <a:pPr marL="0" indent="0">
              <a:buNone/>
            </a:pPr>
            <a:r>
              <a:rPr lang="en-US" sz="2300" dirty="0">
                <a:latin typeface="Arial" panose="020B0604020202020204" pitchFamily="34" charset="0"/>
                <a:ea typeface="+mn-lt"/>
                <a:cs typeface="Arial" panose="020B0604020202020204" pitchFamily="34" charset="0"/>
              </a:rPr>
              <a:t>• Unpleasant taste of some drugs</a:t>
            </a:r>
            <a:endParaRPr lang="en-US" sz="2300" dirty="0">
              <a:latin typeface="Arial" panose="020B0604020202020204" pitchFamily="34" charset="0"/>
              <a:cs typeface="Arial" panose="020B0604020202020204" pitchFamily="34" charset="0"/>
            </a:endParaRPr>
          </a:p>
          <a:p>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769640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1393C-FC19-C753-3AC1-C19AD2E30BA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18666EF-AC1F-9890-E286-D8B6A9038313}"/>
              </a:ext>
            </a:extLst>
          </p:cNvPr>
          <p:cNvSpPr>
            <a:spLocks noGrp="1"/>
          </p:cNvSpPr>
          <p:nvPr>
            <p:ph idx="1"/>
          </p:nvPr>
        </p:nvSpPr>
        <p:spPr>
          <a:xfrm>
            <a:off x="1222872" y="2226470"/>
            <a:ext cx="8816478" cy="3270947"/>
          </a:xfrm>
        </p:spPr>
        <p:txBody>
          <a:bodyPr>
            <a:noAutofit/>
          </a:bodyPr>
          <a:lstStyle/>
          <a:p>
            <a:pPr marL="0" indent="0">
              <a:buNone/>
            </a:pPr>
            <a:r>
              <a:rPr lang="en-US" sz="2300" b="1" dirty="0">
                <a:latin typeface="Arial" panose="020B0604020202020204" pitchFamily="34" charset="0"/>
                <a:ea typeface="+mn-lt"/>
                <a:cs typeface="Arial" panose="020B0604020202020204" pitchFamily="34" charset="0"/>
              </a:rPr>
              <a:t>Advantages of rectal/urethral/vaginal route</a:t>
            </a:r>
            <a:endParaRPr lang="en-US" sz="2300" dirty="0">
              <a:latin typeface="Arial" panose="020B0604020202020204" pitchFamily="34" charset="0"/>
              <a:cs typeface="Arial" panose="020B0604020202020204" pitchFamily="34" charset="0"/>
            </a:endParaRPr>
          </a:p>
          <a:p>
            <a:r>
              <a:rPr lang="en-US" sz="2300" dirty="0">
                <a:latin typeface="Arial" panose="020B0604020202020204" pitchFamily="34" charset="0"/>
                <a:ea typeface="+mn-lt"/>
                <a:cs typeface="Arial" panose="020B0604020202020204" pitchFamily="34" charset="0"/>
              </a:rPr>
              <a:t>Convenient for unconscious patients.</a:t>
            </a:r>
          </a:p>
          <a:p>
            <a:r>
              <a:rPr lang="en-US" sz="2300" dirty="0">
                <a:latin typeface="Arial" panose="020B0604020202020204" pitchFamily="34" charset="0"/>
                <a:ea typeface="+mn-lt"/>
                <a:cs typeface="Arial" panose="020B0604020202020204" pitchFamily="34" charset="0"/>
              </a:rPr>
              <a:t> Convenient for patient experiencing nauseous or vomiting </a:t>
            </a:r>
          </a:p>
          <a:p>
            <a:pPr marL="0" indent="0">
              <a:buNone/>
            </a:pPr>
            <a:r>
              <a:rPr lang="en-US" sz="2300" b="1" dirty="0">
                <a:latin typeface="Arial" panose="020B0604020202020204" pitchFamily="34" charset="0"/>
                <a:ea typeface="+mn-lt"/>
                <a:cs typeface="Arial" panose="020B0604020202020204" pitchFamily="34" charset="0"/>
              </a:rPr>
              <a:t>Disadvantages</a:t>
            </a:r>
            <a:endParaRPr lang="en-US" sz="2300" dirty="0">
              <a:latin typeface="Arial" panose="020B0604020202020204" pitchFamily="34" charset="0"/>
              <a:ea typeface="+mn-lt"/>
              <a:cs typeface="Arial" panose="020B0604020202020204" pitchFamily="34" charset="0"/>
            </a:endParaRPr>
          </a:p>
          <a:p>
            <a:r>
              <a:rPr lang="en-US" sz="2300" dirty="0">
                <a:latin typeface="Arial" panose="020B0604020202020204" pitchFamily="34" charset="0"/>
                <a:ea typeface="+mn-lt"/>
                <a:cs typeface="Arial" panose="020B0604020202020204" pitchFamily="34" charset="0"/>
              </a:rPr>
              <a:t>May cause irritation</a:t>
            </a:r>
          </a:p>
          <a:p>
            <a:r>
              <a:rPr lang="en-US" sz="2300" dirty="0">
                <a:latin typeface="Arial" panose="020B0604020202020204" pitchFamily="34" charset="0"/>
                <a:ea typeface="+mn-lt"/>
                <a:cs typeface="Arial" panose="020B0604020202020204" pitchFamily="34" charset="0"/>
              </a:rPr>
              <a:t> Absorption may be variable.</a:t>
            </a:r>
          </a:p>
          <a:p>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291537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13A89-97C6-11F2-AE27-29AD2B9909A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0E0EB08-D39C-FC3C-D330-67DB3F0F51E5}"/>
              </a:ext>
            </a:extLst>
          </p:cNvPr>
          <p:cNvSpPr>
            <a:spLocks noGrp="1"/>
          </p:cNvSpPr>
          <p:nvPr>
            <p:ph idx="1"/>
          </p:nvPr>
        </p:nvSpPr>
        <p:spPr>
          <a:xfrm>
            <a:off x="838200" y="1825625"/>
            <a:ext cx="10515600" cy="3715859"/>
          </a:xfrm>
        </p:spPr>
        <p:txBody>
          <a:bodyPr>
            <a:normAutofit/>
          </a:bodyPr>
          <a:lstStyle/>
          <a:p>
            <a:pPr marL="0" indent="0">
              <a:buNone/>
            </a:pPr>
            <a:r>
              <a:rPr lang="en-US" sz="2300" b="1" dirty="0">
                <a:latin typeface="Arial" panose="020B0604020202020204" pitchFamily="34" charset="0"/>
                <a:ea typeface="+mn-lt"/>
                <a:cs typeface="Arial" panose="020B0604020202020204" pitchFamily="34" charset="0"/>
              </a:rPr>
              <a:t>Intravascular:</a:t>
            </a:r>
            <a:r>
              <a:rPr lang="en-US" sz="2300" dirty="0">
                <a:latin typeface="Arial" panose="020B0604020202020204" pitchFamily="34" charset="0"/>
                <a:ea typeface="+mn-lt"/>
                <a:cs typeface="Arial" panose="020B0604020202020204" pitchFamily="34" charset="0"/>
              </a:rPr>
              <a:t>- drug is directly taken into the blood with the help of injection. Absorption phase is bypassed. </a:t>
            </a:r>
          </a:p>
          <a:p>
            <a:pPr marL="0" indent="0">
              <a:buNone/>
            </a:pPr>
            <a:r>
              <a:rPr lang="en-US" sz="2300" b="1" dirty="0">
                <a:latin typeface="Arial" panose="020B0604020202020204" pitchFamily="34" charset="0"/>
                <a:ea typeface="+mn-lt"/>
                <a:cs typeface="Arial" panose="020B0604020202020204" pitchFamily="34" charset="0"/>
              </a:rPr>
              <a:t>Advantages:-</a:t>
            </a:r>
            <a:r>
              <a:rPr lang="en-US" sz="2300" dirty="0">
                <a:latin typeface="Arial" panose="020B0604020202020204" pitchFamily="34" charset="0"/>
                <a:ea typeface="+mn-lt"/>
                <a:cs typeface="Arial" panose="020B0604020202020204" pitchFamily="34" charset="0"/>
              </a:rPr>
              <a:t> </a:t>
            </a:r>
          </a:p>
          <a:p>
            <a:pPr marL="0" indent="0">
              <a:buNone/>
            </a:pPr>
            <a:r>
              <a:rPr lang="en-US" sz="2300" dirty="0">
                <a:latin typeface="Arial" panose="020B0604020202020204" pitchFamily="34" charset="0"/>
                <a:ea typeface="+mn-lt"/>
                <a:cs typeface="Arial" panose="020B0604020202020204" pitchFamily="34" charset="0"/>
              </a:rPr>
              <a:t>1. Precise, accurate and almost immediate onset of action 2. Large quantities can be given, fairly pain free </a:t>
            </a:r>
          </a:p>
          <a:p>
            <a:pPr marL="0" indent="0">
              <a:buNone/>
            </a:pPr>
            <a:r>
              <a:rPr lang="en-US" sz="2300" dirty="0">
                <a:latin typeface="Arial" panose="020B0604020202020204" pitchFamily="34" charset="0"/>
                <a:ea typeface="+mn-lt"/>
                <a:cs typeface="Arial" panose="020B0604020202020204" pitchFamily="34" charset="0"/>
              </a:rPr>
              <a:t>3. Can be given to unconscious patients. </a:t>
            </a:r>
          </a:p>
          <a:p>
            <a:pPr marL="0" indent="0">
              <a:buNone/>
            </a:pPr>
            <a:r>
              <a:rPr lang="en-US" sz="2300" dirty="0">
                <a:latin typeface="Arial" panose="020B0604020202020204" pitchFamily="34" charset="0"/>
                <a:ea typeface="+mn-lt"/>
                <a:cs typeface="Arial" panose="020B0604020202020204" pitchFamily="34" charset="0"/>
              </a:rPr>
              <a:t>4. Quick action </a:t>
            </a:r>
          </a:p>
          <a:p>
            <a:pPr marL="0" indent="0">
              <a:buNone/>
            </a:pPr>
            <a:r>
              <a:rPr lang="en-US" sz="2300" dirty="0">
                <a:latin typeface="Arial" panose="020B0604020202020204" pitchFamily="34" charset="0"/>
                <a:ea typeface="+mn-lt"/>
                <a:cs typeface="Arial" panose="020B0604020202020204" pitchFamily="34" charset="0"/>
              </a:rPr>
              <a:t>5. Drugs having unpleasant taste can be given.</a:t>
            </a:r>
          </a:p>
          <a:p>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935791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219C4-EB1A-0090-95C7-6C128ABED1E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60BC889-CE77-AA3E-A349-A7CE812A7EFC}"/>
              </a:ext>
            </a:extLst>
          </p:cNvPr>
          <p:cNvSpPr>
            <a:spLocks noGrp="1"/>
          </p:cNvSpPr>
          <p:nvPr>
            <p:ph idx="1"/>
          </p:nvPr>
        </p:nvSpPr>
        <p:spPr>
          <a:xfrm>
            <a:off x="838200" y="1825625"/>
            <a:ext cx="10515600" cy="3021797"/>
          </a:xfrm>
        </p:spPr>
        <p:txBody>
          <a:bodyPr>
            <a:normAutofit/>
          </a:bodyPr>
          <a:lstStyle/>
          <a:p>
            <a:pPr marL="0" indent="0">
              <a:buNone/>
            </a:pPr>
            <a:r>
              <a:rPr lang="en-US" sz="2300" b="1" dirty="0">
                <a:latin typeface="Arial" panose="020B0604020202020204" pitchFamily="34" charset="0"/>
                <a:ea typeface="+mn-lt"/>
                <a:cs typeface="Arial" panose="020B0604020202020204" pitchFamily="34" charset="0"/>
              </a:rPr>
              <a:t>Disadvantages:- </a:t>
            </a:r>
            <a:endParaRPr lang="en-US" sz="2300" dirty="0">
              <a:latin typeface="Arial" panose="020B0604020202020204" pitchFamily="34" charset="0"/>
              <a:cs typeface="Arial" panose="020B0604020202020204" pitchFamily="34" charset="0"/>
            </a:endParaRPr>
          </a:p>
          <a:p>
            <a:pPr marL="0" indent="0">
              <a:buNone/>
            </a:pPr>
            <a:r>
              <a:rPr lang="en-US" sz="2300" dirty="0">
                <a:latin typeface="Arial" panose="020B0604020202020204" pitchFamily="34" charset="0"/>
                <a:ea typeface="+mn-lt"/>
                <a:cs typeface="Arial" panose="020B0604020202020204" pitchFamily="34" charset="0"/>
              </a:rPr>
              <a:t>1. Pain at the site of injection. </a:t>
            </a:r>
          </a:p>
          <a:p>
            <a:pPr marL="0" indent="0">
              <a:buNone/>
            </a:pPr>
            <a:r>
              <a:rPr lang="en-US" sz="2300" dirty="0">
                <a:latin typeface="Arial" panose="020B0604020202020204" pitchFamily="34" charset="0"/>
                <a:ea typeface="+mn-lt"/>
                <a:cs typeface="Arial" panose="020B0604020202020204" pitchFamily="34" charset="0"/>
              </a:rPr>
              <a:t>2. Greater risk of adverse effects </a:t>
            </a:r>
          </a:p>
          <a:p>
            <a:pPr>
              <a:buFont typeface="Arial"/>
              <a:buChar char="•"/>
            </a:pPr>
            <a:r>
              <a:rPr lang="en-US" sz="2300" dirty="0">
                <a:latin typeface="Arial" panose="020B0604020202020204" pitchFamily="34" charset="0"/>
                <a:ea typeface="+mn-lt"/>
                <a:cs typeface="Arial" panose="020B0604020202020204" pitchFamily="34" charset="0"/>
              </a:rPr>
              <a:t> High concentration attained rapidly </a:t>
            </a:r>
          </a:p>
          <a:p>
            <a:pPr>
              <a:buFont typeface="Arial"/>
              <a:buChar char="•"/>
            </a:pPr>
            <a:r>
              <a:rPr lang="en-US" sz="2300" dirty="0">
                <a:latin typeface="Arial" panose="020B0604020202020204" pitchFamily="34" charset="0"/>
                <a:ea typeface="+mn-lt"/>
                <a:cs typeface="Arial" panose="020B0604020202020204" pitchFamily="34" charset="0"/>
              </a:rPr>
              <a:t> Risk of embolism</a:t>
            </a:r>
            <a:endParaRPr lang="en-US" sz="2300" dirty="0">
              <a:latin typeface="Arial" panose="020B0604020202020204" pitchFamily="34" charset="0"/>
              <a:cs typeface="Arial" panose="020B0604020202020204" pitchFamily="34" charset="0"/>
            </a:endParaRPr>
          </a:p>
          <a:p>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205896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6D9A3-17B8-C6C1-61B0-FD746EEA551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7A3EA56-6CCA-193C-D1A9-5970099EB69B}"/>
              </a:ext>
            </a:extLst>
          </p:cNvPr>
          <p:cNvSpPr>
            <a:spLocks noGrp="1"/>
          </p:cNvSpPr>
          <p:nvPr>
            <p:ph idx="1"/>
          </p:nvPr>
        </p:nvSpPr>
        <p:spPr>
          <a:xfrm>
            <a:off x="838200" y="1825625"/>
            <a:ext cx="10515600" cy="3451455"/>
          </a:xfrm>
        </p:spPr>
        <p:txBody>
          <a:bodyPr>
            <a:normAutofit/>
          </a:bodyPr>
          <a:lstStyle/>
          <a:p>
            <a:pPr marL="0" indent="0">
              <a:buNone/>
            </a:pPr>
            <a:r>
              <a:rPr lang="en-US" sz="2300" b="1" dirty="0">
                <a:latin typeface="Arial" panose="020B0604020202020204" pitchFamily="34" charset="0"/>
                <a:ea typeface="+mn-lt"/>
                <a:cs typeface="Arial" panose="020B0604020202020204" pitchFamily="34" charset="0"/>
              </a:rPr>
              <a:t>Intramuscular</a:t>
            </a:r>
            <a:r>
              <a:rPr lang="en-US" sz="2300" dirty="0">
                <a:latin typeface="Arial" panose="020B0604020202020204" pitchFamily="34" charset="0"/>
                <a:ea typeface="+mn-lt"/>
                <a:cs typeface="Arial" panose="020B0604020202020204" pitchFamily="34" charset="0"/>
              </a:rPr>
              <a:t>:- In this route of administration, the drug is given into the muscles with the help of injection. Drug once reaches to the muscles, absorbs into the blood. </a:t>
            </a:r>
          </a:p>
          <a:p>
            <a:pPr marL="0" indent="0">
              <a:buNone/>
            </a:pPr>
            <a:r>
              <a:rPr lang="en-US" sz="2300" b="1" dirty="0">
                <a:latin typeface="Arial" panose="020B0604020202020204" pitchFamily="34" charset="0"/>
                <a:ea typeface="+mn-lt"/>
                <a:cs typeface="Arial" panose="020B0604020202020204" pitchFamily="34" charset="0"/>
              </a:rPr>
              <a:t>Advantages:</a:t>
            </a:r>
          </a:p>
          <a:p>
            <a:pPr marL="0" indent="0">
              <a:buNone/>
            </a:pPr>
            <a:r>
              <a:rPr lang="en-US" sz="2300" dirty="0">
                <a:latin typeface="Arial" panose="020B0604020202020204" pitchFamily="34" charset="0"/>
                <a:ea typeface="+mn-lt"/>
                <a:cs typeface="Arial" panose="020B0604020202020204" pitchFamily="34" charset="0"/>
              </a:rPr>
              <a:t>1. Very rapid absorption of drugs in aqueous solution </a:t>
            </a:r>
          </a:p>
          <a:p>
            <a:pPr marL="0" indent="0">
              <a:buNone/>
            </a:pPr>
            <a:r>
              <a:rPr lang="en-US" sz="2300" dirty="0">
                <a:latin typeface="Arial" panose="020B0604020202020204" pitchFamily="34" charset="0"/>
                <a:ea typeface="+mn-lt"/>
                <a:cs typeface="Arial" panose="020B0604020202020204" pitchFamily="34" charset="0"/>
              </a:rPr>
              <a:t>2. Depot and slow-release preparations </a:t>
            </a:r>
          </a:p>
          <a:p>
            <a:pPr marL="0" indent="0">
              <a:buNone/>
            </a:pPr>
            <a:r>
              <a:rPr lang="en-US" sz="2300" b="1" dirty="0">
                <a:latin typeface="Arial" panose="020B0604020202020204" pitchFamily="34" charset="0"/>
                <a:ea typeface="+mn-lt"/>
                <a:cs typeface="Arial" panose="020B0604020202020204" pitchFamily="34" charset="0"/>
              </a:rPr>
              <a:t>Disadvantages:</a:t>
            </a:r>
          </a:p>
          <a:p>
            <a:pPr marL="0" indent="0">
              <a:buNone/>
            </a:pPr>
            <a:r>
              <a:rPr lang="en-US" sz="2300" dirty="0">
                <a:latin typeface="Arial" panose="020B0604020202020204" pitchFamily="34" charset="0"/>
                <a:ea typeface="+mn-lt"/>
                <a:cs typeface="Arial" panose="020B0604020202020204" pitchFamily="34" charset="0"/>
              </a:rPr>
              <a:t>Pain at injection sites for certain drugs </a:t>
            </a:r>
            <a:endParaRPr lang="en-US" sz="2300" dirty="0">
              <a:latin typeface="Arial" panose="020B0604020202020204" pitchFamily="34" charset="0"/>
              <a:cs typeface="Arial" panose="020B0604020202020204" pitchFamily="34" charset="0"/>
            </a:endParaRPr>
          </a:p>
          <a:p>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349894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F9F7DF-C6F8-3C70-5141-2D87F9993171}"/>
              </a:ext>
            </a:extLst>
          </p:cNvPr>
          <p:cNvSpPr>
            <a:spLocks noGrp="1"/>
          </p:cNvSpPr>
          <p:nvPr>
            <p:ph type="title"/>
          </p:nvPr>
        </p:nvSpPr>
        <p:spPr>
          <a:xfrm>
            <a:off x="2152650" y="624319"/>
            <a:ext cx="7886700" cy="469795"/>
          </a:xfrm>
        </p:spPr>
        <p:txBody>
          <a:bodyPr>
            <a:normAutofit fontScale="90000"/>
          </a:bodyPr>
          <a:lstStyle/>
          <a:p>
            <a:endParaRPr lang="en-US" dirty="0"/>
          </a:p>
        </p:txBody>
      </p:sp>
      <p:sp>
        <p:nvSpPr>
          <p:cNvPr id="3" name="Content Placeholder 2">
            <a:extLst>
              <a:ext uri="{FF2B5EF4-FFF2-40B4-BE49-F238E27FC236}">
                <a16:creationId xmlns:a16="http://schemas.microsoft.com/office/drawing/2014/main" id="{899E592B-DC16-CFD9-4B00-5C8832D844DB}"/>
              </a:ext>
            </a:extLst>
          </p:cNvPr>
          <p:cNvSpPr>
            <a:spLocks noGrp="1"/>
          </p:cNvSpPr>
          <p:nvPr>
            <p:ph idx="1"/>
          </p:nvPr>
        </p:nvSpPr>
        <p:spPr>
          <a:xfrm>
            <a:off x="1189823" y="1288973"/>
            <a:ext cx="8985174" cy="4164375"/>
          </a:xfrm>
        </p:spPr>
        <p:txBody>
          <a:bodyPr>
            <a:noAutofit/>
          </a:bodyPr>
          <a:lstStyle/>
          <a:p>
            <a:pPr marL="0" indent="0">
              <a:buNone/>
            </a:pPr>
            <a:r>
              <a:rPr lang="en-US" sz="2300" b="1" dirty="0">
                <a:latin typeface="Arial" panose="020B0604020202020204" pitchFamily="34" charset="0"/>
                <a:cs typeface="Arial" panose="020B0604020202020204" pitchFamily="34" charset="0"/>
              </a:rPr>
              <a:t>Topical route: </a:t>
            </a:r>
            <a:r>
              <a:rPr lang="en-US" sz="2300" dirty="0">
                <a:solidFill>
                  <a:srgbClr val="1F1F1F"/>
                </a:solidFill>
                <a:latin typeface="Arial" panose="020B0604020202020204" pitchFamily="34" charset="0"/>
                <a:cs typeface="Arial" panose="020B0604020202020204" pitchFamily="34" charset="0"/>
              </a:rPr>
              <a:t>Drug applied to the skin for local effect.</a:t>
            </a:r>
            <a:endParaRPr lang="en-US" sz="2300" b="1" dirty="0">
              <a:latin typeface="Arial" panose="020B0604020202020204" pitchFamily="34" charset="0"/>
              <a:cs typeface="Arial" panose="020B0604020202020204" pitchFamily="34" charset="0"/>
            </a:endParaRPr>
          </a:p>
          <a:p>
            <a:r>
              <a:rPr lang="en-US" sz="2300" b="1" dirty="0">
                <a:latin typeface="Arial" panose="020B0604020202020204" pitchFamily="34" charset="0"/>
                <a:cs typeface="Arial" panose="020B0604020202020204" pitchFamily="34" charset="0"/>
              </a:rPr>
              <a:t>Advantages: </a:t>
            </a:r>
          </a:p>
          <a:p>
            <a:pPr marL="0" indent="0">
              <a:buNone/>
            </a:pPr>
            <a:r>
              <a:rPr lang="en-US" sz="2300" dirty="0">
                <a:latin typeface="Arial" panose="020B0604020202020204" pitchFamily="34" charset="0"/>
                <a:cs typeface="Arial" panose="020B0604020202020204" pitchFamily="34" charset="0"/>
              </a:rPr>
              <a:t>1. Very low to no drug reaching systemic levels; therefore fewer or no side effects</a:t>
            </a:r>
          </a:p>
          <a:p>
            <a:pPr marL="0" indent="0">
              <a:buNone/>
            </a:pPr>
            <a:r>
              <a:rPr lang="en-US" sz="2300" dirty="0">
                <a:latin typeface="Arial" panose="020B0604020202020204" pitchFamily="34" charset="0"/>
                <a:cs typeface="Arial" panose="020B0604020202020204" pitchFamily="34" charset="0"/>
              </a:rPr>
              <a:t>2. Absence of drug–drug interactions</a:t>
            </a:r>
          </a:p>
          <a:p>
            <a:pPr marL="0" indent="0">
              <a:buNone/>
            </a:pPr>
            <a:r>
              <a:rPr lang="en-US" sz="2300" dirty="0">
                <a:latin typeface="Arial" panose="020B0604020202020204" pitchFamily="34" charset="0"/>
                <a:cs typeface="Arial" panose="020B0604020202020204" pitchFamily="34" charset="0"/>
              </a:rPr>
              <a:t>3. Ease of combinations of medications into one formulation for synergism</a:t>
            </a:r>
          </a:p>
          <a:p>
            <a:pPr marL="0" indent="0">
              <a:buNone/>
            </a:pPr>
            <a:r>
              <a:rPr lang="en-US" sz="2300" dirty="0">
                <a:latin typeface="Arial" panose="020B0604020202020204" pitchFamily="34" charset="0"/>
                <a:cs typeface="Arial" panose="020B0604020202020204" pitchFamily="34" charset="0"/>
              </a:rPr>
              <a:t>4. Higher concentration at the site of pain analgesics </a:t>
            </a:r>
          </a:p>
          <a:p>
            <a:pPr marL="0" indent="0">
              <a:buNone/>
            </a:pPr>
            <a:r>
              <a:rPr lang="en-US" sz="2300" dirty="0">
                <a:latin typeface="Arial" panose="020B0604020202020204" pitchFamily="34" charset="0"/>
                <a:cs typeface="Arial" panose="020B0604020202020204" pitchFamily="34" charset="0"/>
              </a:rPr>
              <a:t>5. User friendly, due to ease of application.</a:t>
            </a:r>
          </a:p>
        </p:txBody>
      </p:sp>
    </p:spTree>
    <p:extLst>
      <p:ext uri="{BB962C8B-B14F-4D97-AF65-F5344CB8AC3E}">
        <p14:creationId xmlns:p14="http://schemas.microsoft.com/office/powerpoint/2010/main" val="8535827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CFA71B-54BB-A32C-9D3B-D09016D9A98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E1531E0-715F-AFDE-616D-9A9F938EDCA7}"/>
              </a:ext>
            </a:extLst>
          </p:cNvPr>
          <p:cNvSpPr>
            <a:spLocks noGrp="1"/>
          </p:cNvSpPr>
          <p:nvPr>
            <p:ph idx="1"/>
          </p:nvPr>
        </p:nvSpPr>
        <p:spPr>
          <a:xfrm>
            <a:off x="838200" y="1825625"/>
            <a:ext cx="10515600" cy="3231117"/>
          </a:xfrm>
        </p:spPr>
        <p:txBody>
          <a:bodyPr/>
          <a:lstStyle/>
          <a:p>
            <a:pPr algn="l">
              <a:buFont typeface="Arial" panose="020B0604020202020204" pitchFamily="34" charset="0"/>
              <a:buChar char="•"/>
            </a:pPr>
            <a:r>
              <a:rPr lang="en-US" b="1" i="0" u="none" strike="noStrike" dirty="0">
                <a:effectLst/>
                <a:latin typeface="Google Sans"/>
              </a:rPr>
              <a:t>Disadvantages of topical route:</a:t>
            </a:r>
          </a:p>
          <a:p>
            <a:pPr marL="0" indent="0">
              <a:buNone/>
            </a:pPr>
            <a:r>
              <a:rPr lang="en-US" b="0" i="0" u="none" strike="noStrike" dirty="0">
                <a:effectLst/>
                <a:latin typeface="Google Sans"/>
              </a:rPr>
              <a:t>1. They sometimes can be time-consuming to apply.</a:t>
            </a:r>
          </a:p>
          <a:p>
            <a:pPr marL="0" indent="0">
              <a:buNone/>
            </a:pPr>
            <a:r>
              <a:rPr lang="en-US" b="0" i="0" u="none" strike="noStrike" dirty="0">
                <a:effectLst/>
                <a:latin typeface="Google Sans"/>
              </a:rPr>
              <a:t>2. The regimen could be complicated, especially if several different formulations are prescribed.</a:t>
            </a:r>
          </a:p>
          <a:p>
            <a:pPr marL="0" indent="0">
              <a:buNone/>
            </a:pPr>
            <a:r>
              <a:rPr lang="en-US" b="0" i="0" u="none" strike="noStrike" dirty="0">
                <a:effectLst/>
                <a:latin typeface="Google Sans"/>
              </a:rPr>
              <a:t>3. The applications could be messy or uncomfortable.</a:t>
            </a:r>
          </a:p>
          <a:p>
            <a:endParaRPr lang="en-US" dirty="0"/>
          </a:p>
        </p:txBody>
      </p:sp>
    </p:spTree>
    <p:extLst>
      <p:ext uri="{BB962C8B-B14F-4D97-AF65-F5344CB8AC3E}">
        <p14:creationId xmlns:p14="http://schemas.microsoft.com/office/powerpoint/2010/main" val="12211692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CB206-C0EF-CFA9-4C5D-E325D24914AE}"/>
              </a:ext>
            </a:extLst>
          </p:cNvPr>
          <p:cNvSpPr>
            <a:spLocks noGrp="1"/>
          </p:cNvSpPr>
          <p:nvPr>
            <p:ph type="title"/>
          </p:nvPr>
        </p:nvSpPr>
        <p:spPr/>
        <p:txBody>
          <a:bodyPr>
            <a:normAutofit/>
          </a:bodyPr>
          <a:lstStyle/>
          <a:p>
            <a:r>
              <a:rPr lang="en-US" sz="3600" dirty="0">
                <a:solidFill>
                  <a:srgbClr val="FF0000"/>
                </a:solidFill>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43C3DCB6-A2A2-ECCA-6E02-1A5DBED31091}"/>
              </a:ext>
            </a:extLst>
          </p:cNvPr>
          <p:cNvSpPr>
            <a:spLocks noGrp="1"/>
          </p:cNvSpPr>
          <p:nvPr>
            <p:ph idx="1"/>
          </p:nvPr>
        </p:nvSpPr>
        <p:spPr/>
        <p:txBody>
          <a:bodyPr>
            <a:normAutofit/>
          </a:bodyPr>
          <a:lstStyle/>
          <a:p>
            <a:pPr marL="0" indent="0">
              <a:buNone/>
            </a:pPr>
            <a:endParaRPr lang="en-US" sz="2400" b="1" u="none" strike="noStrike" dirty="0">
              <a:solidFill>
                <a:srgbClr val="000000"/>
              </a:solidFill>
              <a:effectLst/>
              <a:latin typeface="Arial" panose="020B0604020202020204" pitchFamily="34" charset="0"/>
              <a:ea typeface="Calibri" panose="020F0502020204030204" pitchFamily="34" charset="0"/>
              <a:cs typeface="Arial" panose="020B0604020202020204" pitchFamily="34" charset="0"/>
              <a:hlinkClick r:id="rId2"/>
            </a:endParaRPr>
          </a:p>
          <a:p>
            <a:r>
              <a:rPr lang="en-US" sz="2400" b="1" u="none" strike="noStrike" dirty="0">
                <a:solidFill>
                  <a:srgbClr val="000000"/>
                </a:solidFill>
                <a:effectLst/>
                <a:latin typeface="Arial" panose="020B0604020202020204" pitchFamily="34" charset="0"/>
                <a:ea typeface="Calibri" panose="020F0502020204030204" pitchFamily="34" charset="0"/>
                <a:cs typeface="Arial" panose="020B0604020202020204" pitchFamily="34" charset="0"/>
                <a:hlinkClick r:id="rId2"/>
              </a:rPr>
              <a:t>Lippincott Illustrated Reviews: Pharmacology, ed.8</a:t>
            </a:r>
            <a:r>
              <a:rPr lang="en-US" sz="2400" u="none" strike="noStrike" dirty="0">
                <a:solidFill>
                  <a:srgbClr val="000000"/>
                </a:solidFill>
                <a:effectLst/>
                <a:latin typeface="Arial" panose="020B0604020202020204" pitchFamily="34" charset="0"/>
                <a:ea typeface="Calibri" panose="020F0502020204030204" pitchFamily="34" charset="0"/>
                <a:cs typeface="Arial" panose="020B0604020202020204" pitchFamily="34" charset="0"/>
                <a:hlinkClick r:id="rId2"/>
              </a:rPr>
              <a:t> by Karen Whalen</a:t>
            </a:r>
            <a:r>
              <a:rPr lang="en-US"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Lippincott Home 2023.</a:t>
            </a:r>
          </a:p>
          <a:p>
            <a:endParaRPr lang="en-US" sz="2400" dirty="0">
              <a:effectLst/>
              <a:latin typeface="Arial" panose="020B0604020202020204" pitchFamily="34" charset="0"/>
              <a:ea typeface="Calibri" panose="020F0502020204030204" pitchFamily="34" charset="0"/>
              <a:cs typeface="Arial" panose="020B0604020202020204" pitchFamily="34" charset="0"/>
            </a:endParaRPr>
          </a:p>
          <a:p>
            <a:pPr>
              <a:spcBef>
                <a:spcPts val="0"/>
              </a:spcBef>
            </a:pPr>
            <a:r>
              <a:rPr lang="en-US" sz="2400" b="1" u="none" strike="noStrike" dirty="0">
                <a:solidFill>
                  <a:srgbClr val="000000"/>
                </a:solidFill>
                <a:effectLst/>
                <a:latin typeface="Arial" panose="020B0604020202020204" pitchFamily="34" charset="0"/>
                <a:ea typeface="Calibri" panose="020F0502020204030204" pitchFamily="34" charset="0"/>
                <a:cs typeface="Arial" panose="020B0604020202020204" pitchFamily="34" charset="0"/>
                <a:hlinkClick r:id="rId3"/>
              </a:rPr>
              <a:t>Katzung's Basic and Clinical Pharmacology, 16th Edition</a:t>
            </a:r>
            <a:r>
              <a:rPr lang="en-US" sz="2400" u="none" strike="noStrike" dirty="0">
                <a:solidFill>
                  <a:srgbClr val="000000"/>
                </a:solidFill>
                <a:effectLst/>
                <a:latin typeface="Arial" panose="020B0604020202020204" pitchFamily="34" charset="0"/>
                <a:ea typeface="Calibri" panose="020F0502020204030204" pitchFamily="34" charset="0"/>
                <a:cs typeface="Arial" panose="020B0604020202020204" pitchFamily="34" charset="0"/>
                <a:hlinkClick r:id="rId3"/>
              </a:rPr>
              <a:t> by Todd W. Vanderah</a:t>
            </a:r>
            <a:r>
              <a:rPr lang="en-US"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McGraw Hill Medical, 2024.</a:t>
            </a:r>
          </a:p>
          <a:p>
            <a:pPr>
              <a:spcBef>
                <a:spcPts val="0"/>
              </a:spcBef>
            </a:pPr>
            <a:endParaRPr lang="en-US" sz="2400" dirty="0">
              <a:effectLst/>
              <a:latin typeface="Arial" panose="020B0604020202020204" pitchFamily="34" charset="0"/>
              <a:ea typeface="Calibri" panose="020F0502020204030204" pitchFamily="34" charset="0"/>
              <a:cs typeface="Arial" panose="020B0604020202020204" pitchFamily="34" charset="0"/>
            </a:endParaRPr>
          </a:p>
          <a:p>
            <a:pPr>
              <a:spcBef>
                <a:spcPts val="0"/>
              </a:spcBef>
            </a:pPr>
            <a:r>
              <a:rPr lang="en-US" sz="2400" b="1" u="none" strike="noStrike" dirty="0">
                <a:solidFill>
                  <a:srgbClr val="000000"/>
                </a:solidFill>
                <a:effectLst/>
                <a:latin typeface="Arial" panose="020B0604020202020204" pitchFamily="34" charset="0"/>
                <a:ea typeface="Calibri" panose="020F0502020204030204" pitchFamily="34" charset="0"/>
                <a:cs typeface="Arial" panose="020B0604020202020204" pitchFamily="34" charset="0"/>
                <a:hlinkClick r:id="rId4"/>
              </a:rPr>
              <a:t>Goodman and Gilman's the Pharmacological Basis of Therapeutics, 14th Edition</a:t>
            </a:r>
            <a:r>
              <a:rPr lang="en-US" sz="2400" u="none" strike="noStrike" dirty="0">
                <a:solidFill>
                  <a:srgbClr val="000000"/>
                </a:solidFill>
                <a:effectLst/>
                <a:latin typeface="Arial" panose="020B0604020202020204" pitchFamily="34" charset="0"/>
                <a:ea typeface="Calibri" panose="020F0502020204030204" pitchFamily="34" charset="0"/>
                <a:cs typeface="Arial" panose="020B0604020202020204" pitchFamily="34" charset="0"/>
                <a:hlinkClick r:id="rId4"/>
              </a:rPr>
              <a:t> by Laurence Brunton; Bjorn Knollmann</a:t>
            </a:r>
            <a:r>
              <a:rPr lang="en-US"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McGraw Hill Medical, 2024.</a:t>
            </a:r>
            <a:endParaRPr lang="en-US" sz="2400" dirty="0">
              <a:effectLst/>
              <a:latin typeface="Arial" panose="020B0604020202020204" pitchFamily="34" charset="0"/>
              <a:ea typeface="Calibri" panose="020F050202020403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6491717"/>
      </p:ext>
    </p:extLst>
  </p:cSld>
  <p:clrMapOvr>
    <a:masterClrMapping/>
  </p:clrMapOvr>
</p:sld>
</file>

<file path=ppt/theme/theme1.xml><?xml version="1.0" encoding="utf-8"?>
<a:theme xmlns:a="http://schemas.openxmlformats.org/drawingml/2006/main" name="Office 2013 - 2022 Theme">
  <a:themeElements>
    <a:clrScheme name="Custom 1">
      <a:dk1>
        <a:srgbClr val="000000"/>
      </a:dk1>
      <a:lt1>
        <a:srgbClr val="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emplate>Office 2013 - 2022 Theme</Template>
  <TotalTime>474</TotalTime>
  <Words>2399</Words>
  <Application>Microsoft Macintosh PowerPoint</Application>
  <PresentationFormat>Widescreen</PresentationFormat>
  <Paragraphs>222</Paragraphs>
  <Slides>34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Arial</vt:lpstr>
      <vt:lpstr>Calibri</vt:lpstr>
      <vt:lpstr>Calibri Light</vt:lpstr>
      <vt:lpstr>Garamond</vt:lpstr>
      <vt:lpstr>Google Sans</vt:lpstr>
      <vt:lpstr>Wingdings</vt:lpstr>
      <vt:lpstr>Wingdings,Sans-Serif</vt:lpstr>
      <vt:lpstr>Office 2013 - 2022 Theme</vt:lpstr>
      <vt:lpstr>Course</vt:lpstr>
      <vt:lpstr>Pharmacology</vt:lpstr>
      <vt:lpstr>THE IDEAL DRUG</vt:lpstr>
      <vt:lpstr>WHAT DETERMINES THE STRENGTH OF A DRUG RESPONSE?</vt:lpstr>
      <vt:lpstr>SUBDIVISIONS OF PHARMACOLOGY</vt:lpstr>
      <vt:lpstr>Contd…</vt:lpstr>
      <vt:lpstr>Contd…</vt:lpstr>
      <vt:lpstr>  DRUG  NOMENCLATURE  </vt:lpstr>
      <vt:lpstr>                    DRUG CATEGORY</vt:lpstr>
      <vt:lpstr>PowerPoint Presentation</vt:lpstr>
      <vt:lpstr>SOURCES OF DRUGS</vt:lpstr>
      <vt:lpstr>IMPORTANT PHARMACOLOGICAL TERMS</vt:lpstr>
      <vt:lpstr>PowerPoint Presentation</vt:lpstr>
      <vt:lpstr>PowerPoint Presentation</vt:lpstr>
      <vt:lpstr>PowerPoint Presentation</vt:lpstr>
      <vt:lpstr>PowerPoint Presentation</vt:lpstr>
      <vt:lpstr>ROUTE OF DRUG ADMINISTRATION</vt:lpstr>
      <vt:lpstr>1. Systemic route</vt:lpstr>
      <vt:lpstr>PowerPoint Presentation</vt:lpstr>
      <vt:lpstr>PowerPoint Presentation</vt:lpstr>
      <vt:lpstr>PowerPoint Presentation</vt:lpstr>
      <vt:lpstr>Jet inj.         B. iontophoresis</vt:lpstr>
      <vt:lpstr>2. Topical/ local route:  </vt:lpstr>
      <vt:lpstr>Advantages &amp; disadvantages of routes of administration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seth mikaye</cp:lastModifiedBy>
  <cp:revision>774</cp:revision>
  <dcterms:created xsi:type="dcterms:W3CDTF">2023-05-10T20:28:40Z</dcterms:created>
  <dcterms:modified xsi:type="dcterms:W3CDTF">2024-09-18T10:37:46Z</dcterms:modified>
</cp:coreProperties>
</file>