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312" r:id="rId2"/>
    <p:sldId id="257" r:id="rId3"/>
    <p:sldId id="286" r:id="rId4"/>
    <p:sldId id="258" r:id="rId5"/>
    <p:sldId id="259" r:id="rId6"/>
    <p:sldId id="263" r:id="rId7"/>
    <p:sldId id="288" r:id="rId8"/>
    <p:sldId id="289" r:id="rId9"/>
    <p:sldId id="290" r:id="rId10"/>
    <p:sldId id="287" r:id="rId11"/>
    <p:sldId id="271" r:id="rId12"/>
    <p:sldId id="275" r:id="rId13"/>
    <p:sldId id="276" r:id="rId14"/>
    <p:sldId id="291" r:id="rId15"/>
    <p:sldId id="292" r:id="rId16"/>
    <p:sldId id="260" r:id="rId17"/>
    <p:sldId id="296" r:id="rId18"/>
    <p:sldId id="322" r:id="rId19"/>
    <p:sldId id="273" r:id="rId20"/>
    <p:sldId id="307" r:id="rId21"/>
    <p:sldId id="274" r:id="rId22"/>
    <p:sldId id="310" r:id="rId23"/>
    <p:sldId id="311" r:id="rId24"/>
    <p:sldId id="313" r:id="rId25"/>
    <p:sldId id="297" r:id="rId26"/>
    <p:sldId id="277" r:id="rId27"/>
    <p:sldId id="279" r:id="rId28"/>
    <p:sldId id="280" r:id="rId29"/>
    <p:sldId id="282" r:id="rId30"/>
    <p:sldId id="284" r:id="rId31"/>
    <p:sldId id="285" r:id="rId32"/>
    <p:sldId id="324" r:id="rId33"/>
    <p:sldId id="325" r:id="rId34"/>
    <p:sldId id="326" r:id="rId35"/>
    <p:sldId id="321" r:id="rId36"/>
    <p:sldId id="328" r:id="rId37"/>
    <p:sldId id="331" r:id="rId38"/>
    <p:sldId id="332" r:id="rId39"/>
    <p:sldId id="261" r:id="rId40"/>
    <p:sldId id="335" r:id="rId41"/>
    <p:sldId id="262" r:id="rId42"/>
    <p:sldId id="333" r:id="rId43"/>
    <p:sldId id="266" r:id="rId44"/>
    <p:sldId id="267" r:id="rId45"/>
    <p:sldId id="269" r:id="rId46"/>
    <p:sldId id="270" r:id="rId47"/>
    <p:sldId id="334" r:id="rId48"/>
    <p:sldId id="336"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AEFD61-ACF9-0ABD-8CF7-3E7C9FA4F03F}" v="225" dt="2023-09-12T07:26:43.388"/>
    <p1510:client id="{DB02CF62-47E2-F22C-F16A-1E8CF17E34E9}" v="11" dt="2023-09-07T07:30:08.313"/>
    <p1510:client id="{DB8FA3B2-6598-D855-EAD4-7D9E6CFEE9B0}" v="1248" dt="2023-05-18T10:47:42.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70" autoAdjust="0"/>
    <p:restoredTop sz="94660"/>
  </p:normalViewPr>
  <p:slideViewPr>
    <p:cSldViewPr snapToGrid="0">
      <p:cViewPr varScale="1">
        <p:scale>
          <a:sx n="116" d="100"/>
          <a:sy n="116" d="100"/>
        </p:scale>
        <p:origin x="50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692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92389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76377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84483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10/8/24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47622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10/8/24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60340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10/8/24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13982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25771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16178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1056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233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10/8/24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3840360206"/>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hyperlink" Target="https://www.msdmanuals.com/professional/clinical-pharmacology/pharmacokinetics/drug-distribution-to-tissues" TargetMode="External"/><Relationship Id="rId2" Type="http://schemas.openxmlformats.org/officeDocument/2006/relationships/hyperlink" Target="https://www.msdmanuals.com/professional/clinical-pharmacology/pharmacokinetics/drug-absorption" TargetMode="External"/><Relationship Id="rId1" Type="http://schemas.openxmlformats.org/officeDocument/2006/relationships/slideLayout" Target="../slideLayouts/slideLayout2.xml"/><Relationship Id="rId5" Type="http://schemas.openxmlformats.org/officeDocument/2006/relationships/hyperlink" Target="https://www.msdmanuals.com/professional/clinical-pharmacology/pharmacokinetics/drug-excretion" TargetMode="External"/><Relationship Id="rId4" Type="http://schemas.openxmlformats.org/officeDocument/2006/relationships/hyperlink" Target="https://www.msdmanuals.com/professional/clinical-pharmacology/pharmacokinetics/drug-metabolism"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wikilectures.eu/w/Portal_circulation" TargetMode="External"/><Relationship Id="rId2" Type="http://schemas.openxmlformats.org/officeDocument/2006/relationships/hyperlink" Target="https://www.wikilectures.eu/w/Biotransformatio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wikilectures.eu/w/Morphine" TargetMode="External"/><Relationship Id="rId2" Type="http://schemas.openxmlformats.org/officeDocument/2006/relationships/hyperlink" Target="https://www.wikilectures.eu/index.php?title=Codeine&amp;action=edit&amp;redlink=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hyperlink" Target="https://www.slideshare.net/swaroophassan/drug-metabolism-40740005#8"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slideshare.net/swaroophassan/drug-metabolism-40740005#33"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slideshare.net/swaroophassan/drug-metabolism-40740005#35"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go.openathens.net/redirector/tulane.edu?url=https://accessmedicine.mhmedical.com/book.aspx?bookid=3191" TargetMode="External"/><Relationship Id="rId2" Type="http://schemas.openxmlformats.org/officeDocument/2006/relationships/hyperlink" Target="https://go.openathens.net/redirector/tulane.edu?url=https://premiumbasicsciences.lwwhealthlibrary.com/book.aspx?bookid=322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a:xfrm>
            <a:off x="824798" y="579047"/>
            <a:ext cx="3932237" cy="738266"/>
          </a:xfrm>
        </p:spPr>
        <p:txBody>
          <a:bodyPr>
            <a:normAutofit/>
          </a:bodyPr>
          <a:lstStyle/>
          <a:p>
            <a:pPr algn="ctr"/>
            <a:r>
              <a:rPr lang="en-US" sz="3600" b="1" dirty="0">
                <a:latin typeface="Arial" panose="020B0604020202020204" pitchFamily="34" charset="0"/>
                <a:cs typeface="Arial" panose="020B0604020202020204" pitchFamily="34" charset="0"/>
              </a:rPr>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a:xfrm>
            <a:off x="6096000" y="2443334"/>
            <a:ext cx="5634142" cy="2813610"/>
          </a:xfrm>
        </p:spPr>
        <p:txBody>
          <a:bodyPr>
            <a:noAutofit/>
          </a:bodyPr>
          <a:lstStyle/>
          <a:p>
            <a:pPr marL="0" indent="0" algn="ctr">
              <a:buNone/>
            </a:pPr>
            <a:r>
              <a:rPr lang="en-US" sz="3600" b="1" dirty="0">
                <a:latin typeface="Arial" panose="020B0604020202020204" pitchFamily="34" charset="0"/>
                <a:cs typeface="Arial" panose="020B0604020202020204" pitchFamily="34" charset="0"/>
              </a:rPr>
              <a:t>Lecture 2</a:t>
            </a:r>
          </a:p>
          <a:p>
            <a:pPr marL="0" indent="0" algn="ctr">
              <a:buNone/>
            </a:pPr>
            <a:endParaRPr lang="en-US" sz="3600" b="1" dirty="0">
              <a:latin typeface="Arial" panose="020B0604020202020204" pitchFamily="34" charset="0"/>
              <a:cs typeface="Arial" panose="020B0604020202020204" pitchFamily="34" charset="0"/>
            </a:endParaRPr>
          </a:p>
          <a:p>
            <a:pPr marL="0" indent="0" algn="ctr">
              <a:buNone/>
            </a:pPr>
            <a:r>
              <a:rPr lang="en-US" sz="3600" b="1" dirty="0">
                <a:latin typeface="Arial" panose="020B0604020202020204" pitchFamily="34" charset="0"/>
                <a:cs typeface="Arial" panose="020B0604020202020204" pitchFamily="34" charset="0"/>
              </a:rPr>
              <a:t>Topic: </a:t>
            </a:r>
            <a:r>
              <a:rPr lang="en-US" sz="3600" b="1" i="1" dirty="0">
                <a:solidFill>
                  <a:srgbClr val="FF0000"/>
                </a:solidFill>
                <a:latin typeface="Arial" panose="020B0604020202020204" pitchFamily="34" charset="0"/>
                <a:cs typeface="Arial" panose="020B0604020202020204" pitchFamily="34" charset="0"/>
              </a:rPr>
              <a:t>Pharmacokinetics</a:t>
            </a:r>
          </a:p>
          <a:p>
            <a:pPr marL="0" indent="0" algn="ctr">
              <a:buNone/>
            </a:pPr>
            <a:r>
              <a:rPr lang="en-US" sz="3600" b="1" dirty="0">
                <a:solidFill>
                  <a:schemeClr val="folHlink"/>
                </a:solidFill>
                <a:latin typeface="Arial" panose="020B0604020202020204" pitchFamily="34" charset="0"/>
                <a:ea typeface="+mn-lt"/>
                <a:cs typeface="Arial" panose="020B0604020202020204" pitchFamily="34" charset="0"/>
              </a:rPr>
              <a:t>“What the body does to the drug”</a:t>
            </a:r>
          </a:p>
          <a:p>
            <a:pPr marL="0" indent="0" algn="ctr">
              <a:buNone/>
            </a:pPr>
            <a:endParaRPr lang="en-US" sz="3600" b="1" i="1" dirty="0">
              <a:solidFill>
                <a:srgbClr val="FF0000"/>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461858" y="1607696"/>
            <a:ext cx="5096084" cy="1714552"/>
          </a:xfrm>
        </p:spPr>
        <p:txBody>
          <a:bodyPr>
            <a:normAutofit/>
          </a:bodyPr>
          <a:lstStyle/>
          <a:p>
            <a:r>
              <a:rPr lang="en-US" sz="4400" b="1" dirty="0">
                <a:solidFill>
                  <a:srgbClr val="FF0000"/>
                </a:solidFill>
                <a:latin typeface="Arial" panose="020B0604020202020204" pitchFamily="34" charset="0"/>
                <a:cs typeface="Arial" panose="020B0604020202020204" pitchFamily="34" charset="0"/>
              </a:rPr>
              <a:t>PHARMACOLOGY</a:t>
            </a:r>
          </a:p>
          <a:p>
            <a:pPr algn="ctr"/>
            <a:r>
              <a:rPr lang="en-US" sz="2800" i="1" dirty="0">
                <a:latin typeface="Arial" panose="020B0604020202020204" pitchFamily="34" charset="0"/>
                <a:cs typeface="Arial" panose="020B0604020202020204" pitchFamily="34" charset="0"/>
              </a:rPr>
              <a:t>Seth </a:t>
            </a:r>
            <a:r>
              <a:rPr lang="en-US" sz="2800" i="1" dirty="0" err="1">
                <a:latin typeface="Arial" panose="020B0604020202020204" pitchFamily="34" charset="0"/>
                <a:cs typeface="Arial" panose="020B0604020202020204" pitchFamily="34" charset="0"/>
              </a:rPr>
              <a:t>Mikaye</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12C0E-9B53-6646-57B8-043359CF3309}"/>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Pharmacokinetics</a:t>
            </a:r>
          </a:p>
        </p:txBody>
      </p:sp>
      <p:sp>
        <p:nvSpPr>
          <p:cNvPr id="3" name="Content Placeholder 2">
            <a:extLst>
              <a:ext uri="{FF2B5EF4-FFF2-40B4-BE49-F238E27FC236}">
                <a16:creationId xmlns:a16="http://schemas.microsoft.com/office/drawing/2014/main" id="{1B2B9C9E-FB63-237E-F055-504D2D486CA8}"/>
              </a:ext>
            </a:extLst>
          </p:cNvPr>
          <p:cNvSpPr>
            <a:spLocks noGrp="1"/>
          </p:cNvSpPr>
          <p:nvPr>
            <p:ph idx="1"/>
          </p:nvPr>
        </p:nvSpPr>
        <p:spPr>
          <a:xfrm>
            <a:off x="838200" y="1690689"/>
            <a:ext cx="10515600" cy="4478758"/>
          </a:xfrm>
        </p:spPr>
        <p:txBody>
          <a:bodyPr vert="horz" lIns="91440" tIns="45720" rIns="91440" bIns="45720" rtlCol="0" anchor="t">
            <a:normAutofit fontScale="92500" lnSpcReduction="10000"/>
          </a:bodyPr>
          <a:lstStyle/>
          <a:p>
            <a:r>
              <a:rPr lang="en-US" b="1" dirty="0">
                <a:latin typeface="Arial" panose="020B0604020202020204" pitchFamily="34" charset="0"/>
                <a:ea typeface="+mn-lt"/>
                <a:cs typeface="Arial" panose="020B0604020202020204" pitchFamily="34" charset="0"/>
              </a:rPr>
              <a:t>Refers to the movement of drug into, through, and out of the body</a:t>
            </a:r>
            <a:r>
              <a:rPr lang="en-US" dirty="0">
                <a:latin typeface="Arial" panose="020B0604020202020204" pitchFamily="34" charset="0"/>
                <a:ea typeface="+mn-lt"/>
                <a:cs typeface="Arial" panose="020B0604020202020204" pitchFamily="34" charset="0"/>
              </a:rPr>
              <a:t>.</a:t>
            </a:r>
          </a:p>
          <a:p>
            <a:r>
              <a:rPr lang="en-US" dirty="0">
                <a:latin typeface="Arial" panose="020B0604020202020204" pitchFamily="34" charset="0"/>
                <a:ea typeface="+mn-lt"/>
                <a:cs typeface="Arial" panose="020B0604020202020204" pitchFamily="34" charset="0"/>
              </a:rPr>
              <a:t>Its the time course of a drug’s </a:t>
            </a:r>
            <a:r>
              <a:rPr lang="en-US" u="sng" dirty="0">
                <a:solidFill>
                  <a:srgbClr val="B12E32"/>
                </a:solidFill>
                <a:latin typeface="Arial" panose="020B0604020202020204" pitchFamily="34" charset="0"/>
                <a:ea typeface="+mn-lt"/>
                <a:cs typeface="Arial" panose="020B0604020202020204" pitchFamily="34" charset="0"/>
                <a:hlinkClick r:id="rId2"/>
              </a:rPr>
              <a:t>absorption</a:t>
            </a:r>
            <a:r>
              <a:rPr lang="en-US" dirty="0">
                <a:latin typeface="Arial" panose="020B0604020202020204" pitchFamily="34" charset="0"/>
                <a:ea typeface="+mn-lt"/>
                <a:cs typeface="Arial" panose="020B0604020202020204" pitchFamily="34" charset="0"/>
              </a:rPr>
              <a:t>, </a:t>
            </a:r>
            <a:r>
              <a:rPr lang="en-US" u="sng" dirty="0">
                <a:solidFill>
                  <a:srgbClr val="B12E32"/>
                </a:solidFill>
                <a:latin typeface="Arial" panose="020B0604020202020204" pitchFamily="34" charset="0"/>
                <a:ea typeface="+mn-lt"/>
                <a:cs typeface="Arial" panose="020B0604020202020204" pitchFamily="34" charset="0"/>
                <a:hlinkClick r:id="rId3"/>
              </a:rPr>
              <a:t>distribution</a:t>
            </a:r>
            <a:r>
              <a:rPr lang="en-US" dirty="0">
                <a:latin typeface="Arial" panose="020B0604020202020204" pitchFamily="34" charset="0"/>
                <a:ea typeface="+mn-lt"/>
                <a:cs typeface="Arial" panose="020B0604020202020204" pitchFamily="34" charset="0"/>
              </a:rPr>
              <a:t>, </a:t>
            </a:r>
            <a:r>
              <a:rPr lang="en-US" u="sng" dirty="0">
                <a:solidFill>
                  <a:srgbClr val="B12E32"/>
                </a:solidFill>
                <a:latin typeface="Arial" panose="020B0604020202020204" pitchFamily="34" charset="0"/>
                <a:ea typeface="+mn-lt"/>
                <a:cs typeface="Arial" panose="020B0604020202020204" pitchFamily="34" charset="0"/>
                <a:hlinkClick r:id="rId4"/>
              </a:rPr>
              <a:t>metabolism</a:t>
            </a:r>
            <a:r>
              <a:rPr lang="en-US" dirty="0">
                <a:latin typeface="Arial" panose="020B0604020202020204" pitchFamily="34" charset="0"/>
                <a:ea typeface="+mn-lt"/>
                <a:cs typeface="Arial" panose="020B0604020202020204" pitchFamily="34" charset="0"/>
              </a:rPr>
              <a:t>, and </a:t>
            </a:r>
            <a:r>
              <a:rPr lang="en-US" u="sng" dirty="0">
                <a:solidFill>
                  <a:srgbClr val="B12E32"/>
                </a:solidFill>
                <a:latin typeface="Arial" panose="020B0604020202020204" pitchFamily="34" charset="0"/>
                <a:ea typeface="+mn-lt"/>
                <a:cs typeface="Arial" panose="020B0604020202020204" pitchFamily="34" charset="0"/>
                <a:hlinkClick r:id="rId5"/>
              </a:rPr>
              <a:t>excretion </a:t>
            </a:r>
            <a:r>
              <a:rPr lang="en-US" u="sng" dirty="0">
                <a:solidFill>
                  <a:srgbClr val="B12E32"/>
                </a:solidFill>
                <a:latin typeface="Arial" panose="020B0604020202020204" pitchFamily="34" charset="0"/>
                <a:ea typeface="+mn-lt"/>
                <a:cs typeface="Arial" panose="020B0604020202020204" pitchFamily="34" charset="0"/>
                <a:hlinkClick r:id="rId5">
                  <a:extLst>
                    <a:ext uri="{A12FA001-AC4F-418D-AE19-62706E023703}">
                      <ahyp:hlinkClr xmlns:ahyp="http://schemas.microsoft.com/office/drawing/2018/hyperlinkcolor" val="tx"/>
                    </a:ext>
                  </a:extLst>
                </a:hlinkClick>
              </a:rPr>
              <a:t> </a:t>
            </a:r>
            <a:r>
              <a:rPr lang="en-US" u="sng" dirty="0">
                <a:solidFill>
                  <a:srgbClr val="B12E32"/>
                </a:solidFill>
                <a:latin typeface="Arial" panose="020B0604020202020204" pitchFamily="34" charset="0"/>
                <a:ea typeface="+mn-lt"/>
                <a:cs typeface="Arial" panose="020B0604020202020204" pitchFamily="34" charset="0"/>
                <a:hlinkClick r:id="rId5"/>
              </a:rPr>
              <a:t>(</a:t>
            </a:r>
            <a:r>
              <a:rPr lang="en-US" u="sng" dirty="0">
                <a:solidFill>
                  <a:srgbClr val="B12E32"/>
                </a:solidFill>
                <a:latin typeface="Arial" panose="020B0604020202020204" pitchFamily="34" charset="0"/>
                <a:ea typeface="+mn-lt"/>
                <a:cs typeface="Arial" panose="020B0604020202020204" pitchFamily="34" charset="0"/>
                <a:hlinkClick r:id="rId5">
                  <a:extLst>
                    <a:ext uri="{A12FA001-AC4F-418D-AE19-62706E023703}">
                      <ahyp:hlinkClr xmlns:ahyp="http://schemas.microsoft.com/office/drawing/2018/hyperlinkcolor" val="tx"/>
                    </a:ext>
                  </a:extLst>
                </a:hlinkClick>
              </a:rPr>
              <a:t>ADME)</a:t>
            </a:r>
            <a:r>
              <a:rPr lang="en-US" dirty="0">
                <a:latin typeface="Arial" panose="020B0604020202020204" pitchFamily="34" charset="0"/>
                <a:ea typeface="+mn-lt"/>
                <a:cs typeface="Arial" panose="020B0604020202020204" pitchFamily="34" charset="0"/>
              </a:rPr>
              <a:t>.</a:t>
            </a:r>
          </a:p>
          <a:p>
            <a:r>
              <a:rPr lang="en" dirty="0">
                <a:latin typeface="Arial" panose="020B0604020202020204" pitchFamily="34" charset="0"/>
                <a:cs typeface="Arial" panose="020B0604020202020204" pitchFamily="34" charset="0"/>
              </a:rPr>
              <a:t>It aims at understanding how drugs move throughout &amp; interact with your body to provide safe &amp; effective drug doses.</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ea typeface="+mn-lt"/>
                <a:cs typeface="Arial" panose="020B0604020202020204" pitchFamily="34" charset="0"/>
              </a:rPr>
              <a:t>Knowledge of pharmacokinetic principles helps prescribers </a:t>
            </a:r>
            <a:r>
              <a:rPr lang="en-US" i="1" dirty="0">
                <a:latin typeface="Arial" panose="020B0604020202020204" pitchFamily="34" charset="0"/>
                <a:ea typeface="+mn-lt"/>
                <a:cs typeface="Arial" panose="020B0604020202020204" pitchFamily="34" charset="0"/>
              </a:rPr>
              <a:t>adjust dosage more accurately and effectively.</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Application of pharmacokinetic principles to individualize pharmacotherapy is termed </a:t>
            </a:r>
            <a:r>
              <a:rPr lang="en-US" i="1" dirty="0">
                <a:latin typeface="Arial" panose="020B0604020202020204" pitchFamily="34" charset="0"/>
                <a:ea typeface="+mn-lt"/>
                <a:cs typeface="Arial" panose="020B0604020202020204" pitchFamily="34" charset="0"/>
              </a:rPr>
              <a:t>therapeutic drug monitoring </a:t>
            </a:r>
            <a:r>
              <a:rPr lang="en-US" dirty="0">
                <a:latin typeface="Arial" panose="020B0604020202020204" pitchFamily="34" charset="0"/>
                <a:ea typeface="+mn-lt"/>
                <a:cs typeface="Arial" panose="020B0604020202020204" pitchFamily="34" charset="0"/>
              </a:rPr>
              <a:t>(TDM), an important knowledge in optimization of therapy.</a:t>
            </a:r>
            <a:br>
              <a:rPr lang="en-US" b="1"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706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C4ABB-7B91-C94B-E1F0-09C0C1355B44}"/>
              </a:ext>
            </a:extLst>
          </p:cNvPr>
          <p:cNvSpPr>
            <a:spLocks noGrp="1"/>
          </p:cNvSpPr>
          <p:nvPr>
            <p:ph type="title"/>
          </p:nvPr>
        </p:nvSpPr>
        <p:spPr/>
        <p:txBody>
          <a:bodyPr>
            <a:normAutofit/>
          </a:bodyPr>
          <a:lstStyle/>
          <a:p>
            <a:r>
              <a:rPr lang="en-US" sz="4000" dirty="0"/>
              <a:t>Diagram showing the process of Pharmacokinetics</a:t>
            </a:r>
          </a:p>
        </p:txBody>
      </p:sp>
      <p:sp>
        <p:nvSpPr>
          <p:cNvPr id="3" name="Content Placeholder 2">
            <a:extLst>
              <a:ext uri="{FF2B5EF4-FFF2-40B4-BE49-F238E27FC236}">
                <a16:creationId xmlns:a16="http://schemas.microsoft.com/office/drawing/2014/main" id="{34B35E9A-CF8F-23F9-BDE1-563A5AA6BE42}"/>
              </a:ext>
            </a:extLst>
          </p:cNvPr>
          <p:cNvSpPr>
            <a:spLocks noGrp="1"/>
          </p:cNvSpPr>
          <p:nvPr>
            <p:ph idx="1"/>
          </p:nvPr>
        </p:nvSpPr>
        <p:spPr>
          <a:xfrm>
            <a:off x="838200" y="2045962"/>
            <a:ext cx="10515600" cy="4351338"/>
          </a:xfrm>
        </p:spPr>
        <p:txBody>
          <a:bodyPr/>
          <a:lstStyle/>
          <a:p>
            <a:endParaRPr lang="en-US" dirty="0"/>
          </a:p>
        </p:txBody>
      </p:sp>
      <p:pic>
        <p:nvPicPr>
          <p:cNvPr id="4" name="Content Placeholder 3" descr="A diagram of a process&#10;&#10;Description automatically generated">
            <a:extLst>
              <a:ext uri="{FF2B5EF4-FFF2-40B4-BE49-F238E27FC236}">
                <a16:creationId xmlns:a16="http://schemas.microsoft.com/office/drawing/2014/main" id="{FF20F0EB-E92A-36C2-0F03-9490076C0974}"/>
              </a:ext>
            </a:extLst>
          </p:cNvPr>
          <p:cNvPicPr>
            <a:picLocks noChangeAspect="1"/>
          </p:cNvPicPr>
          <p:nvPr/>
        </p:nvPicPr>
        <p:blipFill>
          <a:blip r:embed="rId2"/>
          <a:stretch>
            <a:fillRect/>
          </a:stretch>
        </p:blipFill>
        <p:spPr>
          <a:xfrm>
            <a:off x="3257278" y="2045962"/>
            <a:ext cx="5508705" cy="3608231"/>
          </a:xfrm>
          <a:prstGeom prst="rect">
            <a:avLst/>
          </a:prstGeom>
        </p:spPr>
      </p:pic>
      <p:sp>
        <p:nvSpPr>
          <p:cNvPr id="5" name="TextBox 4">
            <a:extLst>
              <a:ext uri="{FF2B5EF4-FFF2-40B4-BE49-F238E27FC236}">
                <a16:creationId xmlns:a16="http://schemas.microsoft.com/office/drawing/2014/main" id="{CF344F20-AEF9-3397-7C6C-6056E94C6BD1}"/>
              </a:ext>
            </a:extLst>
          </p:cNvPr>
          <p:cNvSpPr txBox="1"/>
          <p:nvPr/>
        </p:nvSpPr>
        <p:spPr>
          <a:xfrm>
            <a:off x="3547432" y="5609993"/>
            <a:ext cx="7205032" cy="246221"/>
          </a:xfrm>
          <a:prstGeom prst="rect">
            <a:avLst/>
          </a:prstGeom>
          <a:noFill/>
        </p:spPr>
        <p:txBody>
          <a:bodyPr wrap="square" rtlCol="0">
            <a:spAutoFit/>
          </a:bodyPr>
          <a:lstStyle/>
          <a:p>
            <a:r>
              <a:rPr lang="en-US" sz="1000" dirty="0"/>
              <a:t>Note source. (pharmacy180.com)- https://www.pharmacy180.com/media/imgph03/YGGahH1.jpg</a:t>
            </a:r>
          </a:p>
        </p:txBody>
      </p:sp>
    </p:spTree>
    <p:extLst>
      <p:ext uri="{BB962C8B-B14F-4D97-AF65-F5344CB8AC3E}">
        <p14:creationId xmlns:p14="http://schemas.microsoft.com/office/powerpoint/2010/main" val="3979934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CAC05-5304-65C7-6EC2-7AA962709039}"/>
              </a:ext>
            </a:extLst>
          </p:cNvPr>
          <p:cNvSpPr>
            <a:spLocks noGrp="1"/>
          </p:cNvSpPr>
          <p:nvPr>
            <p:ph type="title"/>
          </p:nvPr>
        </p:nvSpPr>
        <p:spPr>
          <a:xfrm>
            <a:off x="1137034" y="5748"/>
            <a:ext cx="9392421" cy="1330841"/>
          </a:xfrm>
        </p:spPr>
        <p:txBody>
          <a:bodyPr>
            <a:normAutofit/>
          </a:bodyPr>
          <a:lstStyle/>
          <a:p>
            <a:br>
              <a:rPr lang="en-US" b="1" dirty="0">
                <a:solidFill>
                  <a:srgbClr val="FF0000"/>
                </a:solidFill>
                <a:cs typeface="Calibri Light"/>
              </a:rPr>
            </a:br>
            <a:r>
              <a:rPr lang="en-US" b="1" dirty="0">
                <a:solidFill>
                  <a:srgbClr val="FF0000"/>
                </a:solidFill>
                <a:cs typeface="Calibri Light"/>
              </a:rPr>
              <a:t>                    1. ABSORPTION</a:t>
            </a:r>
          </a:p>
        </p:txBody>
      </p:sp>
      <p:sp>
        <p:nvSpPr>
          <p:cNvPr id="6" name="Content Placeholder 5">
            <a:extLst>
              <a:ext uri="{FF2B5EF4-FFF2-40B4-BE49-F238E27FC236}">
                <a16:creationId xmlns:a16="http://schemas.microsoft.com/office/drawing/2014/main" id="{E0E94A05-A581-01E0-E893-FB59F78F9497}"/>
              </a:ext>
            </a:extLst>
          </p:cNvPr>
          <p:cNvSpPr>
            <a:spLocks noGrp="1"/>
          </p:cNvSpPr>
          <p:nvPr>
            <p:ph idx="1"/>
          </p:nvPr>
        </p:nvSpPr>
        <p:spPr>
          <a:xfrm>
            <a:off x="173751" y="1537004"/>
            <a:ext cx="6367946" cy="4984982"/>
          </a:xfrm>
        </p:spPr>
        <p:txBody>
          <a:bodyPr vert="horz" lIns="91440" tIns="45720" rIns="91440" bIns="45720" rtlCol="0" anchor="t">
            <a:normAutofit/>
          </a:bodyPr>
          <a:lstStyle/>
          <a:p>
            <a:r>
              <a:rPr lang="en-US" sz="2400" dirty="0">
                <a:solidFill>
                  <a:srgbClr val="C00000"/>
                </a:solidFill>
                <a:latin typeface="Arial" panose="020B0604020202020204" pitchFamily="34" charset="0"/>
                <a:ea typeface="+mn-lt"/>
                <a:cs typeface="Arial" panose="020B0604020202020204" pitchFamily="34" charset="0"/>
              </a:rPr>
              <a:t>Absorption is the process by which the drug enters into the systemic circulation from the site of administration through biological barrier. </a:t>
            </a:r>
          </a:p>
          <a:p>
            <a:pPr>
              <a:spcBef>
                <a:spcPct val="20000"/>
              </a:spcBef>
              <a:spcAft>
                <a:spcPct val="0"/>
              </a:spcAft>
            </a:pPr>
            <a:r>
              <a:rPr lang="en-US" sz="2400" dirty="0">
                <a:latin typeface="Arial" panose="020B0604020202020204" pitchFamily="34" charset="0"/>
                <a:cs typeface="Arial" panose="020B0604020202020204" pitchFamily="34" charset="0"/>
              </a:rPr>
              <a:t>Necessary for the production of a therapeutic effect.</a:t>
            </a:r>
          </a:p>
          <a:p>
            <a:pPr>
              <a:spcBef>
                <a:spcPct val="20000"/>
              </a:spcBef>
              <a:spcAft>
                <a:spcPct val="0"/>
              </a:spcAft>
            </a:pPr>
            <a:r>
              <a:rPr lang="en-US" sz="2400" dirty="0">
                <a:latin typeface="Arial" panose="020B0604020202020204" pitchFamily="34" charset="0"/>
                <a:cs typeface="Arial" panose="020B0604020202020204" pitchFamily="34" charset="0"/>
              </a:rPr>
              <a:t>Most drugs undergo gastrointestinal absorption. This is extent to which drug is absorbed from gut lumen into portal circulation</a:t>
            </a:r>
          </a:p>
          <a:p>
            <a:pPr>
              <a:spcBef>
                <a:spcPct val="20000"/>
              </a:spcBef>
              <a:spcAft>
                <a:spcPct val="0"/>
              </a:spcAft>
            </a:pPr>
            <a:r>
              <a:rPr lang="en-US" sz="2400" dirty="0">
                <a:solidFill>
                  <a:srgbClr val="C00000"/>
                </a:solidFill>
                <a:latin typeface="Arial" panose="020B0604020202020204" pitchFamily="34" charset="0"/>
                <a:cs typeface="Arial" panose="020B0604020202020204" pitchFamily="34" charset="0"/>
              </a:rPr>
              <a:t>Some  bypasses absorption processes and enters into the circulation directly,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e.g</a:t>
            </a:r>
            <a:r>
              <a:rPr lang="en-US" sz="2400" dirty="0">
                <a:latin typeface="Arial" panose="020B0604020202020204" pitchFamily="34" charset="0"/>
                <a:cs typeface="Arial" panose="020B0604020202020204" pitchFamily="34" charset="0"/>
              </a:rPr>
              <a:t>, I.V, intra-arterial injections.</a:t>
            </a:r>
          </a:p>
          <a:p>
            <a:pPr marL="0" indent="0">
              <a:spcBef>
                <a:spcPct val="20000"/>
              </a:spcBef>
              <a:spcAft>
                <a:spcPct val="0"/>
              </a:spcAft>
              <a:buNone/>
            </a:pPr>
            <a:endParaRPr lang="en-US" sz="2400" dirty="0">
              <a:latin typeface="Arial" panose="020B0604020202020204" pitchFamily="34" charset="0"/>
              <a:cs typeface="Arial" panose="020B0604020202020204" pitchFamily="34" charset="0"/>
            </a:endParaRPr>
          </a:p>
          <a:p>
            <a:pPr>
              <a:spcBef>
                <a:spcPct val="20000"/>
              </a:spcBef>
              <a:spcAft>
                <a:spcPct val="0"/>
              </a:spcAft>
            </a:pPr>
            <a:endParaRPr lang="en-US"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9CC2446C-1EFD-BCFF-5E3C-2F5207C29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6277" y="1764380"/>
            <a:ext cx="4235318" cy="38889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DC59C00-127C-B591-4726-579D0EDBD476}"/>
              </a:ext>
            </a:extLst>
          </p:cNvPr>
          <p:cNvSpPr txBox="1"/>
          <p:nvPr/>
        </p:nvSpPr>
        <p:spPr>
          <a:xfrm>
            <a:off x="7036277" y="5653334"/>
            <a:ext cx="4520588" cy="246221"/>
          </a:xfrm>
          <a:prstGeom prst="rect">
            <a:avLst/>
          </a:prstGeom>
          <a:noFill/>
        </p:spPr>
        <p:txBody>
          <a:bodyPr wrap="square">
            <a:spAutoFit/>
          </a:bodyPr>
          <a:lstStyle/>
          <a:p>
            <a:r>
              <a:rPr lang="en-US" sz="1000" dirty="0"/>
              <a:t>Note source. (</a:t>
            </a:r>
            <a:r>
              <a:rPr lang="en-US" sz="1000" dirty="0" err="1"/>
              <a:t>BrainKart.com</a:t>
            </a:r>
            <a:r>
              <a:rPr lang="en-US" sz="1000" dirty="0"/>
              <a:t>) -https://</a:t>
            </a:r>
            <a:r>
              <a:rPr lang="en-US" sz="1000" dirty="0" err="1"/>
              <a:t>img.brainkart.com</a:t>
            </a:r>
            <a:r>
              <a:rPr lang="en-US" sz="1000" dirty="0"/>
              <a:t>/imagebk36/P02IdqO.jpg</a:t>
            </a:r>
          </a:p>
        </p:txBody>
      </p:sp>
    </p:spTree>
    <p:extLst>
      <p:ext uri="{BB962C8B-B14F-4D97-AF65-F5344CB8AC3E}">
        <p14:creationId xmlns:p14="http://schemas.microsoft.com/office/powerpoint/2010/main" val="2371471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07C14-A885-BE6C-E0E8-29A424A956AC}"/>
              </a:ext>
            </a:extLst>
          </p:cNvPr>
          <p:cNvSpPr>
            <a:spLocks noGrp="1"/>
          </p:cNvSpPr>
          <p:nvPr>
            <p:ph type="title"/>
          </p:nvPr>
        </p:nvSpPr>
        <p:spPr>
          <a:xfrm>
            <a:off x="838200" y="365125"/>
            <a:ext cx="10515600" cy="160997"/>
          </a:xfrm>
        </p:spPr>
        <p:txBody>
          <a:bodyPr>
            <a:normAutofit fontScale="90000"/>
          </a:bodyPr>
          <a:lstStyle/>
          <a:p>
            <a:endParaRPr lang="en-US"/>
          </a:p>
        </p:txBody>
      </p:sp>
      <p:sp>
        <p:nvSpPr>
          <p:cNvPr id="6" name="Content Placeholder 5">
            <a:extLst>
              <a:ext uri="{FF2B5EF4-FFF2-40B4-BE49-F238E27FC236}">
                <a16:creationId xmlns:a16="http://schemas.microsoft.com/office/drawing/2014/main" id="{F5590FDA-26CB-4968-E844-61F7BA1AA0FC}"/>
              </a:ext>
            </a:extLst>
          </p:cNvPr>
          <p:cNvSpPr>
            <a:spLocks noGrp="1"/>
          </p:cNvSpPr>
          <p:nvPr>
            <p:ph idx="1"/>
          </p:nvPr>
        </p:nvSpPr>
        <p:spPr>
          <a:xfrm>
            <a:off x="838200" y="991518"/>
            <a:ext cx="10387988" cy="5133860"/>
          </a:xfrm>
        </p:spPr>
        <p:txBody>
          <a:bodyPr vert="horz" lIns="91440" tIns="45720" rIns="91440" bIns="45720" rtlCol="0" anchor="t">
            <a:normAutofit fontScale="92500"/>
          </a:bodyPr>
          <a:lstStyle/>
          <a:p>
            <a:r>
              <a:rPr lang="en-US" dirty="0">
                <a:ea typeface="+mn-lt"/>
                <a:cs typeface="+mn-lt"/>
              </a:rPr>
              <a:t>Unless given IV, a drug must cross several semipermeable membranes before reaching systemic circulation. </a:t>
            </a:r>
          </a:p>
          <a:p>
            <a:r>
              <a:rPr lang="en-US" dirty="0">
                <a:ea typeface="+mn-lt"/>
                <a:cs typeface="+mn-lt"/>
              </a:rPr>
              <a:t>Cell membranes are barriers that selectively inhibit the passage of drugs. </a:t>
            </a:r>
          </a:p>
          <a:p>
            <a:r>
              <a:rPr lang="en-US" dirty="0">
                <a:ea typeface="+mn-lt"/>
                <a:cs typeface="+mn-lt"/>
              </a:rPr>
              <a:t>These membranes are composed majorly of a lipoidal matrix, which determines a membrane’s permeability features. </a:t>
            </a:r>
          </a:p>
          <a:p>
            <a:r>
              <a:rPr lang="en-US" dirty="0">
                <a:ea typeface="+mn-lt"/>
                <a:cs typeface="+mn-lt"/>
              </a:rPr>
              <a:t>Drugs may cross cell membranes via the following process/mechanisms:</a:t>
            </a:r>
          </a:p>
          <a:p>
            <a:endParaRPr lang="en-US" dirty="0">
              <a:cs typeface="Calibri" panose="020F0502020204030204"/>
            </a:endParaRPr>
          </a:p>
          <a:p>
            <a:pPr marL="457200" lvl="1" indent="0">
              <a:buNone/>
            </a:pPr>
            <a:r>
              <a:rPr lang="en-US" sz="2800" dirty="0">
                <a:solidFill>
                  <a:srgbClr val="7030A0"/>
                </a:solidFill>
                <a:ea typeface="+mn-lt"/>
                <a:cs typeface="+mn-lt"/>
              </a:rPr>
              <a:t>1. Passive diffusion</a:t>
            </a:r>
            <a:endParaRPr lang="en-US" sz="2800" dirty="0">
              <a:solidFill>
                <a:srgbClr val="7030A0"/>
              </a:solidFill>
              <a:cs typeface="Calibri" panose="020F0502020204030204"/>
            </a:endParaRPr>
          </a:p>
          <a:p>
            <a:pPr marL="457200" lvl="1" indent="0">
              <a:buNone/>
            </a:pPr>
            <a:r>
              <a:rPr lang="en-US" sz="2800" dirty="0">
                <a:solidFill>
                  <a:srgbClr val="7030A0"/>
                </a:solidFill>
                <a:ea typeface="+mn-lt"/>
                <a:cs typeface="+mn-lt"/>
              </a:rPr>
              <a:t>2. Facilitated passive diffusion</a:t>
            </a:r>
            <a:endParaRPr lang="en-US" sz="2800" dirty="0">
              <a:solidFill>
                <a:srgbClr val="7030A0"/>
              </a:solidFill>
              <a:cs typeface="Calibri" panose="020F0502020204030204"/>
            </a:endParaRPr>
          </a:p>
          <a:p>
            <a:pPr marL="457200" lvl="1" indent="0">
              <a:buNone/>
            </a:pPr>
            <a:r>
              <a:rPr lang="en-US" sz="2800" dirty="0">
                <a:solidFill>
                  <a:srgbClr val="7030A0"/>
                </a:solidFill>
                <a:ea typeface="+mn-lt"/>
                <a:cs typeface="+mn-lt"/>
              </a:rPr>
              <a:t>3. Active transport</a:t>
            </a:r>
            <a:endParaRPr lang="en-US" sz="2800" dirty="0">
              <a:solidFill>
                <a:srgbClr val="7030A0"/>
              </a:solidFill>
              <a:cs typeface="Calibri" panose="020F0502020204030204"/>
            </a:endParaRPr>
          </a:p>
          <a:p>
            <a:pPr marL="457200" lvl="1" indent="0">
              <a:buNone/>
            </a:pPr>
            <a:r>
              <a:rPr lang="en-US" sz="2800" dirty="0">
                <a:solidFill>
                  <a:srgbClr val="7030A0"/>
                </a:solidFill>
                <a:ea typeface="+mn-lt"/>
                <a:cs typeface="+mn-lt"/>
              </a:rPr>
              <a:t>4. Pinocytosis/endocytosis</a:t>
            </a:r>
            <a:endParaRPr lang="en-US" sz="2800" dirty="0">
              <a:solidFill>
                <a:srgbClr val="7030A0"/>
              </a:solidFill>
              <a:cs typeface="Calibri" panose="020F0502020204030204"/>
            </a:endParaRPr>
          </a:p>
          <a:p>
            <a:endParaRPr lang="en-US" dirty="0"/>
          </a:p>
          <a:p>
            <a:endParaRPr lang="en-US" dirty="0">
              <a:cs typeface="Calibri"/>
            </a:endParaRPr>
          </a:p>
        </p:txBody>
      </p:sp>
    </p:spTree>
    <p:extLst>
      <p:ext uri="{BB962C8B-B14F-4D97-AF65-F5344CB8AC3E}">
        <p14:creationId xmlns:p14="http://schemas.microsoft.com/office/powerpoint/2010/main" val="77445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ED5DA-51E7-6279-040B-22A50B806417}"/>
              </a:ext>
            </a:extLst>
          </p:cNvPr>
          <p:cNvSpPr>
            <a:spLocks noGrp="1"/>
          </p:cNvSpPr>
          <p:nvPr>
            <p:ph type="title"/>
          </p:nvPr>
        </p:nvSpPr>
        <p:spPr>
          <a:xfrm>
            <a:off x="407624" y="330506"/>
            <a:ext cx="10946176" cy="1068636"/>
          </a:xfrm>
        </p:spPr>
        <p:txBody>
          <a:bodyPr>
            <a:noAutofit/>
          </a:bodyPr>
          <a:lstStyle/>
          <a:p>
            <a:r>
              <a:rPr lang="en-US" sz="3600" dirty="0">
                <a:latin typeface="Arial" panose="020B0604020202020204" pitchFamily="34" charset="0"/>
                <a:cs typeface="Arial" panose="020B0604020202020204" pitchFamily="34" charset="0"/>
              </a:rPr>
              <a:t>Mechanisms of </a:t>
            </a:r>
            <a:r>
              <a:rPr lang="en-US" sz="3600" dirty="0">
                <a:latin typeface="Arial" panose="020B0604020202020204" pitchFamily="34" charset="0"/>
                <a:ea typeface="+mj-lt"/>
                <a:cs typeface="Arial" panose="020B0604020202020204" pitchFamily="34" charset="0"/>
              </a:rPr>
              <a:t>Drug Passage (absorption) across Membranes</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9438A78-9402-3C93-BE11-170B027868D8}"/>
              </a:ext>
            </a:extLst>
          </p:cNvPr>
          <p:cNvSpPr>
            <a:spLocks noGrp="1"/>
          </p:cNvSpPr>
          <p:nvPr>
            <p:ph idx="1"/>
          </p:nvPr>
        </p:nvSpPr>
        <p:spPr>
          <a:xfrm>
            <a:off x="855939" y="1762699"/>
            <a:ext cx="9455849" cy="4087258"/>
          </a:xfrm>
        </p:spPr>
        <p:txBody>
          <a:bodyPr vert="horz" lIns="91440" tIns="45720" rIns="91440" bIns="45720" rtlCol="0" anchor="t">
            <a:normAutofit/>
          </a:bodyPr>
          <a:lstStyle/>
          <a:p>
            <a:pPr marL="514350" indent="-514350">
              <a:buAutoNum type="arabicPeriod"/>
            </a:pPr>
            <a:r>
              <a:rPr lang="en-US" sz="2600" b="1" dirty="0">
                <a:latin typeface="Arial" panose="020B0604020202020204" pitchFamily="34" charset="0"/>
                <a:ea typeface="+mn-lt"/>
                <a:cs typeface="Arial" panose="020B0604020202020204" pitchFamily="34" charset="0"/>
              </a:rPr>
              <a:t>Passive Diffusion: </a:t>
            </a:r>
            <a:r>
              <a:rPr lang="en-US" sz="2600" dirty="0">
                <a:solidFill>
                  <a:srgbClr val="00B050"/>
                </a:solidFill>
                <a:latin typeface="Arial" panose="020B0604020202020204" pitchFamily="34" charset="0"/>
                <a:ea typeface="+mn-lt"/>
                <a:cs typeface="Arial" panose="020B0604020202020204" pitchFamily="34" charset="0"/>
              </a:rPr>
              <a:t>The drug diffuses across the membrane in the direction of its concentration gradient.</a:t>
            </a:r>
            <a:endParaRPr lang="en-US" sz="2600" dirty="0">
              <a:latin typeface="Arial" panose="020B0604020202020204" pitchFamily="34" charset="0"/>
              <a:ea typeface="+mn-lt"/>
              <a:cs typeface="Arial" panose="020B0604020202020204" pitchFamily="34" charset="0"/>
            </a:endParaRPr>
          </a:p>
          <a:p>
            <a:r>
              <a:rPr lang="en-US" sz="2600" dirty="0">
                <a:solidFill>
                  <a:srgbClr val="00B0F0"/>
                </a:solidFill>
                <a:latin typeface="Arial" panose="020B0604020202020204" pitchFamily="34" charset="0"/>
                <a:ea typeface="+mn-lt"/>
                <a:cs typeface="Arial" panose="020B0604020202020204" pitchFamily="34" charset="0"/>
              </a:rPr>
              <a:t>A more lipid soluble drug attains higher concentration in the membrane and diffuses quickly.</a:t>
            </a:r>
            <a:r>
              <a:rPr lang="en-US" sz="2600" dirty="0">
                <a:latin typeface="Arial" panose="020B0604020202020204" pitchFamily="34" charset="0"/>
                <a:ea typeface="+mn-lt"/>
                <a:cs typeface="Arial" panose="020B0604020202020204" pitchFamily="34" charset="0"/>
              </a:rPr>
              <a:t> </a:t>
            </a:r>
          </a:p>
          <a:p>
            <a:r>
              <a:rPr lang="en-US" sz="2600" dirty="0">
                <a:solidFill>
                  <a:srgbClr val="00B050"/>
                </a:solidFill>
                <a:latin typeface="Arial" panose="020B0604020202020204" pitchFamily="34" charset="0"/>
                <a:ea typeface="Open Sans"/>
                <a:cs typeface="Arial" panose="020B0604020202020204" pitchFamily="34" charset="0"/>
              </a:rPr>
              <a:t>The un-ionized form is usually lipid soluble (lipophilic) and diffuses readily across cell membranes.</a:t>
            </a:r>
            <a:r>
              <a:rPr lang="en-US" sz="2600" dirty="0">
                <a:latin typeface="Arial" panose="020B0604020202020204" pitchFamily="34" charset="0"/>
                <a:ea typeface="Open Sans"/>
                <a:cs typeface="Arial" panose="020B0604020202020204" pitchFamily="34" charset="0"/>
              </a:rPr>
              <a:t> </a:t>
            </a:r>
            <a:endParaRPr lang="en-US" sz="2600" dirty="0">
              <a:latin typeface="Arial" panose="020B0604020202020204" pitchFamily="34" charset="0"/>
              <a:ea typeface="+mn-lt"/>
              <a:cs typeface="Arial" panose="020B0604020202020204" pitchFamily="34" charset="0"/>
            </a:endParaRPr>
          </a:p>
          <a:p>
            <a:pPr marL="0" indent="0">
              <a:buNone/>
            </a:pPr>
            <a:r>
              <a:rPr lang="en-US" sz="2600" dirty="0" err="1">
                <a:latin typeface="Arial" panose="020B0604020202020204" pitchFamily="34" charset="0"/>
                <a:ea typeface="+mn-lt"/>
                <a:cs typeface="Arial" panose="020B0604020202020204" pitchFamily="34" charset="0"/>
              </a:rPr>
              <a:t>E.g</a:t>
            </a:r>
            <a:r>
              <a:rPr lang="en-US" sz="2600" dirty="0">
                <a:latin typeface="Arial" panose="020B0604020202020204" pitchFamily="34" charset="0"/>
                <a:ea typeface="+mn-lt"/>
                <a:cs typeface="Arial" panose="020B0604020202020204" pitchFamily="34" charset="0"/>
              </a:rPr>
              <a:t>, </a:t>
            </a:r>
            <a:r>
              <a:rPr lang="en-US" sz="2600" dirty="0">
                <a:solidFill>
                  <a:srgbClr val="202124"/>
                </a:solidFill>
                <a:latin typeface="Arial" panose="020B0604020202020204" pitchFamily="34" charset="0"/>
                <a:ea typeface="+mn-lt"/>
                <a:cs typeface="Arial" panose="020B0604020202020204" pitchFamily="34" charset="0"/>
              </a:rPr>
              <a:t> </a:t>
            </a:r>
            <a:r>
              <a:rPr lang="en-US" sz="2600" dirty="0">
                <a:solidFill>
                  <a:srgbClr val="040C28"/>
                </a:solidFill>
                <a:latin typeface="Arial" panose="020B0604020202020204" pitchFamily="34" charset="0"/>
                <a:ea typeface="+mn-lt"/>
                <a:cs typeface="Arial" panose="020B0604020202020204" pitchFamily="34" charset="0"/>
              </a:rPr>
              <a:t>diazepam, fentanyl, sodium or potassium salts, morphine derivatives etc.</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9564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158B7-3E58-B40E-CD83-B449D96F32B3}"/>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2. </a:t>
            </a:r>
            <a:r>
              <a:rPr lang="en-US" sz="3600" b="1" dirty="0">
                <a:latin typeface="Arial" panose="020B0604020202020204" pitchFamily="34" charset="0"/>
                <a:ea typeface="+mj-lt"/>
                <a:cs typeface="Arial" panose="020B0604020202020204" pitchFamily="34" charset="0"/>
              </a:rPr>
              <a:t>Active transport </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2453978-D37A-F20E-3167-0160EFE2AEB7}"/>
              </a:ext>
            </a:extLst>
          </p:cNvPr>
          <p:cNvSpPr>
            <a:spLocks noGrp="1"/>
          </p:cNvSpPr>
          <p:nvPr>
            <p:ph idx="1"/>
          </p:nvPr>
        </p:nvSpPr>
        <p:spPr>
          <a:xfrm>
            <a:off x="838200" y="1825625"/>
            <a:ext cx="10515600" cy="3627724"/>
          </a:xfrm>
        </p:spPr>
        <p:txBody>
          <a:bodyPr>
            <a:normAutofit/>
          </a:bodyPr>
          <a:lstStyle/>
          <a:p>
            <a:r>
              <a:rPr lang="en-US" sz="2600" dirty="0">
                <a:latin typeface="Arial" panose="020B0604020202020204" pitchFamily="34" charset="0"/>
                <a:ea typeface="+mn-lt"/>
                <a:cs typeface="Arial" panose="020B0604020202020204" pitchFamily="34" charset="0"/>
              </a:rPr>
              <a:t>Some drugs pass across the biological membrane </a:t>
            </a:r>
            <a:r>
              <a:rPr lang="en-US" sz="2600" dirty="0">
                <a:solidFill>
                  <a:srgbClr val="FF0000"/>
                </a:solidFill>
                <a:latin typeface="Arial" panose="020B0604020202020204" pitchFamily="34" charset="0"/>
                <a:ea typeface="+mn-lt"/>
                <a:cs typeface="Arial" panose="020B0604020202020204" pitchFamily="34" charset="0"/>
              </a:rPr>
              <a:t>against their concentration gradient with the help of carriers along with the expenditure of energy </a:t>
            </a:r>
            <a:endParaRPr lang="en-US" sz="2600" dirty="0">
              <a:solidFill>
                <a:srgbClr val="FF0000"/>
              </a:solidFill>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Active transport seems to be limited to drugs structurally similar to endogenous substances (e.g. ions, vitamins, sugars, amino acids). </a:t>
            </a:r>
          </a:p>
          <a:p>
            <a:r>
              <a:rPr lang="en-US" sz="2600" dirty="0">
                <a:latin typeface="Arial" panose="020B0604020202020204" pitchFamily="34" charset="0"/>
                <a:ea typeface="+mn-lt"/>
                <a:cs typeface="Arial" panose="020B0604020202020204" pitchFamily="34" charset="0"/>
              </a:rPr>
              <a:t>Such drugs are usually absorbed from specific sites in the small intestine, </a:t>
            </a:r>
            <a:r>
              <a:rPr lang="en-US" sz="2600" dirty="0">
                <a:latin typeface="Arial" panose="020B0604020202020204" pitchFamily="34" charset="0"/>
                <a:cs typeface="Arial" panose="020B0604020202020204" pitchFamily="34" charset="0"/>
              </a:rPr>
              <a:t>e.g. alpha methyl dopa, levodopa, 5-fluoro-uracil, 5 bromouracil.</a:t>
            </a:r>
          </a:p>
          <a:p>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3715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BA9A1-423A-D71D-ADF8-9FE6B7DB1C4C}"/>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3. Facilitated Diffusion</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9DBA55C-0716-BAC7-FC33-6552CCD13232}"/>
              </a:ext>
            </a:extLst>
          </p:cNvPr>
          <p:cNvSpPr>
            <a:spLocks noGrp="1"/>
          </p:cNvSpPr>
          <p:nvPr>
            <p:ph idx="1"/>
          </p:nvPr>
        </p:nvSpPr>
        <p:spPr/>
        <p:txBody>
          <a:bodyPr>
            <a:normAutofit/>
          </a:bodyPr>
          <a:lstStyle/>
          <a:p>
            <a:r>
              <a:rPr lang="en-US" sz="2600" dirty="0">
                <a:solidFill>
                  <a:srgbClr val="FF0000"/>
                </a:solidFill>
                <a:latin typeface="Arial" panose="020B0604020202020204" pitchFamily="34" charset="0"/>
                <a:ea typeface="+mn-lt"/>
                <a:cs typeface="Arial" panose="020B0604020202020204" pitchFamily="34" charset="0"/>
              </a:rPr>
              <a:t>In this process, a carrier molecule in the membrane combines reversibly with the substrate molecule outside the cell membrane.</a:t>
            </a:r>
          </a:p>
          <a:p>
            <a:r>
              <a:rPr lang="en-US" sz="2600" dirty="0">
                <a:solidFill>
                  <a:srgbClr val="FF0000"/>
                </a:solidFill>
                <a:latin typeface="Arial" panose="020B0604020202020204" pitchFamily="34" charset="0"/>
                <a:ea typeface="+mn-lt"/>
                <a:cs typeface="Arial" panose="020B0604020202020204" pitchFamily="34" charset="0"/>
              </a:rPr>
              <a:t>The carrier-substrate complex diffuses rapidly across the membrane, releasing the substrate at the interior surface. </a:t>
            </a:r>
          </a:p>
          <a:p>
            <a:r>
              <a:rPr lang="en-US" sz="2600" dirty="0">
                <a:latin typeface="Arial" panose="020B0604020202020204" pitchFamily="34" charset="0"/>
                <a:ea typeface="+mn-lt"/>
                <a:cs typeface="Arial" panose="020B0604020202020204" pitchFamily="34" charset="0"/>
              </a:rPr>
              <a:t>The process does not require energy expenditure, and transport against a concentration gradient cannot occur, </a:t>
            </a:r>
            <a:r>
              <a:rPr lang="en-US" sz="2600" dirty="0">
                <a:latin typeface="Arial" panose="020B0604020202020204" pitchFamily="34" charset="0"/>
                <a:cs typeface="Arial" panose="020B0604020202020204" pitchFamily="34" charset="0"/>
              </a:rPr>
              <a:t>e.g. anti-cancer drugs, anti-viral drugs, certain vitamins etc.</a:t>
            </a:r>
          </a:p>
          <a:p>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5146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C2DD7-8A4E-AD82-3F66-F06801CA9539}"/>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4. Phagocytosis/Endocytosis/ Pinocytosis of drugs</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323B00-8F66-3E52-E41B-8EFD99365FD0}"/>
              </a:ext>
            </a:extLst>
          </p:cNvPr>
          <p:cNvSpPr>
            <a:spLocks noGrp="1"/>
          </p:cNvSpPr>
          <p:nvPr>
            <p:ph idx="1"/>
          </p:nvPr>
        </p:nvSpPr>
        <p:spPr>
          <a:xfrm>
            <a:off x="838200" y="1825625"/>
            <a:ext cx="10515600" cy="3693826"/>
          </a:xfrm>
        </p:spPr>
        <p:txBody>
          <a:bodyPr>
            <a:normAutofit/>
          </a:bodyPr>
          <a:lstStyle/>
          <a:p>
            <a:r>
              <a:rPr lang="en-US" sz="2600" dirty="0">
                <a:latin typeface="Arial" panose="020B0604020202020204" pitchFamily="34" charset="0"/>
                <a:ea typeface="+mn-lt"/>
                <a:cs typeface="Arial" panose="020B0604020202020204" pitchFamily="34" charset="0"/>
              </a:rPr>
              <a:t> Cells have the ability to engulf either particles (phagocytosis) or droplets (pinocytosis).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 </a:t>
            </a:r>
            <a:r>
              <a:rPr lang="en-US" sz="2600" dirty="0">
                <a:solidFill>
                  <a:srgbClr val="FF0000"/>
                </a:solidFill>
                <a:latin typeface="Arial" panose="020B0604020202020204" pitchFamily="34" charset="0"/>
                <a:ea typeface="+mn-lt"/>
                <a:cs typeface="Arial" panose="020B0604020202020204" pitchFamily="34" charset="0"/>
              </a:rPr>
              <a:t>The cell membrane invaginates, encloses the fluid or particles, then fuses again, forming a vesicle that later detaches and moves to the cell interior. </a:t>
            </a:r>
          </a:p>
          <a:p>
            <a:r>
              <a:rPr lang="en-US" sz="2600" dirty="0">
                <a:solidFill>
                  <a:srgbClr val="FF0000"/>
                </a:solidFill>
                <a:latin typeface="Arial" panose="020B0604020202020204" pitchFamily="34" charset="0"/>
                <a:ea typeface="+mn-lt"/>
                <a:cs typeface="Arial" panose="020B0604020202020204" pitchFamily="34" charset="0"/>
              </a:rPr>
              <a:t>Energy expenditure is required.</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  The absorption of immunoglobulins through the gut mucosa of young calves depends on pinocytosis. E.g. insulin, vaccines</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7734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78380-46F3-674F-79A2-8BCC1EF1911D}"/>
              </a:ext>
            </a:extLst>
          </p:cNvPr>
          <p:cNvSpPr>
            <a:spLocks noGrp="1"/>
          </p:cNvSpPr>
          <p:nvPr>
            <p:ph type="title"/>
          </p:nvPr>
        </p:nvSpPr>
        <p:spPr>
          <a:xfrm>
            <a:off x="783116" y="409192"/>
            <a:ext cx="10515600" cy="1325563"/>
          </a:xfrm>
        </p:spPr>
        <p:txBody>
          <a:bodyPr/>
          <a:lstStyle/>
          <a:p>
            <a:r>
              <a:rPr lang="en-US" dirty="0"/>
              <a:t>Mechanism of drug absorption</a:t>
            </a:r>
          </a:p>
        </p:txBody>
      </p:sp>
      <p:pic>
        <p:nvPicPr>
          <p:cNvPr id="1026" name="Picture 2">
            <a:extLst>
              <a:ext uri="{FF2B5EF4-FFF2-40B4-BE49-F238E27FC236}">
                <a16:creationId xmlns:a16="http://schemas.microsoft.com/office/drawing/2014/main" id="{3BD68FD7-80BA-1081-1D17-BA83B876DDE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02272" y="1869692"/>
            <a:ext cx="6077287" cy="39582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2D8C25F-A037-20A5-5E6E-2F788E05335B}"/>
              </a:ext>
            </a:extLst>
          </p:cNvPr>
          <p:cNvSpPr txBox="1"/>
          <p:nvPr/>
        </p:nvSpPr>
        <p:spPr>
          <a:xfrm>
            <a:off x="3182868" y="5962859"/>
            <a:ext cx="5826263" cy="246221"/>
          </a:xfrm>
          <a:prstGeom prst="rect">
            <a:avLst/>
          </a:prstGeom>
          <a:noFill/>
        </p:spPr>
        <p:txBody>
          <a:bodyPr wrap="square" rtlCol="0">
            <a:spAutoFit/>
          </a:bodyPr>
          <a:lstStyle/>
          <a:p>
            <a:r>
              <a:rPr lang="en-US" sz="1000" dirty="0">
                <a:latin typeface="Arial" panose="020B0604020202020204" pitchFamily="34" charset="0"/>
                <a:cs typeface="Arial" panose="020B0604020202020204" pitchFamily="34" charset="0"/>
              </a:rPr>
              <a:t>Note source. </a:t>
            </a:r>
            <a:r>
              <a:rPr lang="en-US" sz="1000" i="0" u="none" strike="noStrike" dirty="0">
                <a:effectLst/>
                <a:latin typeface="Arial" panose="020B0604020202020204" pitchFamily="34" charset="0"/>
                <a:cs typeface="Arial" panose="020B0604020202020204" pitchFamily="34" charset="0"/>
              </a:rPr>
              <a:t>Pearson Education, Inc., publishing as Benjamin Cummings- https://</a:t>
            </a:r>
            <a:r>
              <a:rPr lang="en-US" sz="1000" i="0" u="none" strike="noStrike" dirty="0" err="1">
                <a:effectLst/>
                <a:latin typeface="Arial" panose="020B0604020202020204" pitchFamily="34" charset="0"/>
                <a:cs typeface="Arial" panose="020B0604020202020204" pitchFamily="34" charset="0"/>
              </a:rPr>
              <a:t>ibb.co</a:t>
            </a:r>
            <a:r>
              <a:rPr lang="en-US" sz="1000" i="0" u="none" strike="noStrike" dirty="0">
                <a:effectLst/>
                <a:latin typeface="Arial" panose="020B0604020202020204" pitchFamily="34" charset="0"/>
                <a:cs typeface="Arial" panose="020B0604020202020204" pitchFamily="34" charset="0"/>
              </a:rPr>
              <a:t>/</a:t>
            </a:r>
            <a:r>
              <a:rPr lang="en-US" sz="1000" i="0" u="none" strike="noStrike" dirty="0" err="1">
                <a:effectLst/>
                <a:latin typeface="Arial" panose="020B0604020202020204" pitchFamily="34" charset="0"/>
                <a:cs typeface="Arial" panose="020B0604020202020204" pitchFamily="34" charset="0"/>
              </a:rPr>
              <a:t>LNJzvGy</a:t>
            </a:r>
            <a:endParaRPr lang="en-US" sz="1000" i="0" u="none" strike="noStrike"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7842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F2EBE-7CF9-5736-BCF6-36CE1D048D51}"/>
              </a:ext>
            </a:extLst>
          </p:cNvPr>
          <p:cNvSpPr>
            <a:spLocks noGrp="1"/>
          </p:cNvSpPr>
          <p:nvPr>
            <p:ph type="title"/>
          </p:nvPr>
        </p:nvSpPr>
        <p:spPr>
          <a:xfrm>
            <a:off x="838200" y="365125"/>
            <a:ext cx="10515600" cy="750469"/>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           Drug BIOAVAILABILITY</a:t>
            </a:r>
          </a:p>
        </p:txBody>
      </p:sp>
      <p:sp>
        <p:nvSpPr>
          <p:cNvPr id="3" name="Content Placeholder 2">
            <a:extLst>
              <a:ext uri="{FF2B5EF4-FFF2-40B4-BE49-F238E27FC236}">
                <a16:creationId xmlns:a16="http://schemas.microsoft.com/office/drawing/2014/main" id="{F08E647E-1258-9855-B99C-015631872A3F}"/>
              </a:ext>
            </a:extLst>
          </p:cNvPr>
          <p:cNvSpPr>
            <a:spLocks noGrp="1"/>
          </p:cNvSpPr>
          <p:nvPr>
            <p:ph idx="1"/>
          </p:nvPr>
        </p:nvSpPr>
        <p:spPr>
          <a:xfrm>
            <a:off x="838200" y="1078003"/>
            <a:ext cx="10432055" cy="4970257"/>
          </a:xfrm>
        </p:spPr>
        <p:txBody>
          <a:bodyPr vert="horz" lIns="91440" tIns="45720" rIns="91440" bIns="45720" rtlCol="0" anchor="t">
            <a:normAutofit/>
          </a:bodyPr>
          <a:lstStyle/>
          <a:p>
            <a:r>
              <a:rPr lang="en-US" sz="2600" dirty="0">
                <a:latin typeface="Arial" panose="020B0604020202020204" pitchFamily="34" charset="0"/>
                <a:cs typeface="Arial" panose="020B0604020202020204" pitchFamily="34" charset="0"/>
              </a:rPr>
              <a:t>Routes of administration other than I.V, may result in partial absorption and lower </a:t>
            </a:r>
            <a:r>
              <a:rPr lang="en-US" sz="2600" b="1" dirty="0">
                <a:solidFill>
                  <a:srgbClr val="FF0000"/>
                </a:solidFill>
                <a:latin typeface="Arial" panose="020B0604020202020204" pitchFamily="34" charset="0"/>
                <a:cs typeface="Arial" panose="020B0604020202020204" pitchFamily="34" charset="0"/>
              </a:rPr>
              <a:t>bioavailability.</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Def: </a:t>
            </a:r>
            <a:r>
              <a:rPr lang="en-US" sz="2600" dirty="0">
                <a:solidFill>
                  <a:srgbClr val="00B050"/>
                </a:solidFill>
                <a:latin typeface="Arial" panose="020B0604020202020204" pitchFamily="34" charset="0"/>
                <a:ea typeface="+mn-lt"/>
                <a:cs typeface="Arial" panose="020B0604020202020204" pitchFamily="34" charset="0"/>
              </a:rPr>
              <a:t>Bioavailability refers to the extent and rate at which the active concentration of drug or metabolite is available at the desired site of action. </a:t>
            </a:r>
          </a:p>
          <a:p>
            <a:r>
              <a:rPr lang="en-US" sz="2600" dirty="0">
                <a:latin typeface="Arial" panose="020B0604020202020204" pitchFamily="34" charset="0"/>
                <a:ea typeface="+mn-lt"/>
                <a:cs typeface="Arial" panose="020B0604020202020204" pitchFamily="34" charset="0"/>
              </a:rPr>
              <a:t>Bioavailability of a drug: largely determined by the properties of the dosage form, which partly depend on its design and manufacture. </a:t>
            </a:r>
          </a:p>
          <a:p>
            <a:r>
              <a:rPr lang="en-US" sz="2600" dirty="0">
                <a:latin typeface="Arial" panose="020B0604020202020204" pitchFamily="34" charset="0"/>
                <a:ea typeface="+mn-lt"/>
                <a:cs typeface="Arial" panose="020B0604020202020204" pitchFamily="34" charset="0"/>
              </a:rPr>
              <a:t>Differences in bioavailability among formulations of a given drug can have clinical significance; thus, </a:t>
            </a:r>
            <a:r>
              <a:rPr lang="en-US" sz="2600" i="1" dirty="0">
                <a:latin typeface="Arial" panose="020B0604020202020204" pitchFamily="34" charset="0"/>
                <a:ea typeface="+mn-lt"/>
                <a:cs typeface="Arial" panose="020B0604020202020204" pitchFamily="34" charset="0"/>
              </a:rPr>
              <a:t>knowing whether drug formulations are equivalent is essential</a:t>
            </a:r>
            <a:r>
              <a:rPr lang="en-US" sz="2600" dirty="0">
                <a:latin typeface="Arial" panose="020B0604020202020204" pitchFamily="34" charset="0"/>
                <a:ea typeface="+mn-lt"/>
                <a:cs typeface="Arial" panose="020B0604020202020204" pitchFamily="34" charset="0"/>
              </a:rPr>
              <a:t>.</a:t>
            </a:r>
          </a:p>
        </p:txBody>
      </p:sp>
      <p:pic>
        <p:nvPicPr>
          <p:cNvPr id="2050" name="Picture 2" descr="simple bioavailability equation">
            <a:extLst>
              <a:ext uri="{FF2B5EF4-FFF2-40B4-BE49-F238E27FC236}">
                <a16:creationId xmlns:a16="http://schemas.microsoft.com/office/drawing/2014/main" id="{BEAC2A6F-E1F3-378D-89AA-71FB25D809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9022" y="5022369"/>
            <a:ext cx="3922004" cy="860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64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86C56-42E2-BD9D-33A6-4B94BA172BE0}"/>
              </a:ext>
            </a:extLst>
          </p:cNvPr>
          <p:cNvSpPr>
            <a:spLocks noGrp="1"/>
          </p:cNvSpPr>
          <p:nvPr>
            <p:ph type="title"/>
          </p:nvPr>
        </p:nvSpPr>
        <p:spPr>
          <a:xfrm>
            <a:off x="838200" y="365125"/>
            <a:ext cx="10515600" cy="1172953"/>
          </a:xfrm>
        </p:spPr>
        <p:txBody>
          <a:bodyPr>
            <a:normAutofit fontScale="90000"/>
          </a:bodyPr>
          <a:lstStyle/>
          <a:p>
            <a:r>
              <a:rPr lang="en-US" sz="3600" b="1" dirty="0">
                <a:solidFill>
                  <a:srgbClr val="FF0000"/>
                </a:solidFill>
                <a:latin typeface="Arial" panose="020B0604020202020204" pitchFamily="34" charset="0"/>
                <a:cs typeface="Arial" panose="020B0604020202020204" pitchFamily="34" charset="0"/>
              </a:rPr>
              <a:t>First-pass effect/First-pass Metabolism/ Hepatic 1st pass effect/Pre-systemic metabolism</a:t>
            </a:r>
          </a:p>
          <a:p>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960417-37DE-050C-9FE6-3B10E6C52AE1}"/>
              </a:ext>
            </a:extLst>
          </p:cNvPr>
          <p:cNvSpPr>
            <a:spLocks noGrp="1"/>
          </p:cNvSpPr>
          <p:nvPr>
            <p:ph idx="1"/>
          </p:nvPr>
        </p:nvSpPr>
        <p:spPr>
          <a:xfrm>
            <a:off x="638978" y="1751682"/>
            <a:ext cx="10714822" cy="3470313"/>
          </a:xfrm>
        </p:spPr>
        <p:txBody>
          <a:bodyPr vert="horz" lIns="91440" tIns="45720" rIns="91440" bIns="45720" rtlCol="0" anchor="t">
            <a:normAutofit/>
          </a:bodyPr>
          <a:lstStyle/>
          <a:p>
            <a:r>
              <a:rPr lang="en-US" sz="2600" dirty="0">
                <a:solidFill>
                  <a:srgbClr val="212529"/>
                </a:solidFill>
                <a:latin typeface="Arial" panose="020B0604020202020204" pitchFamily="34" charset="0"/>
                <a:cs typeface="Arial" panose="020B0604020202020204" pitchFamily="34" charset="0"/>
              </a:rPr>
              <a:t>Is when an administered drug enters the liver and undergoes extensive </a:t>
            </a:r>
            <a:r>
              <a:rPr lang="en-US" sz="2600" dirty="0">
                <a:latin typeface="Arial" panose="020B0604020202020204" pitchFamily="34" charset="0"/>
                <a:cs typeface="Arial" panose="020B0604020202020204" pitchFamily="34" charset="0"/>
                <a:hlinkClick r:id="rId2"/>
              </a:rPr>
              <a:t>biotransformation</a:t>
            </a:r>
            <a:r>
              <a:rPr lang="en-US" sz="2600" dirty="0">
                <a:solidFill>
                  <a:srgbClr val="212529"/>
                </a:solidFill>
                <a:latin typeface="Arial" panose="020B0604020202020204" pitchFamily="34" charset="0"/>
                <a:cs typeface="Arial" panose="020B0604020202020204" pitchFamily="34" charset="0"/>
              </a:rPr>
              <a:t> and thus decreasing the concentration rapidly before it reaches its target.</a:t>
            </a:r>
          </a:p>
          <a:p>
            <a:r>
              <a:rPr lang="en-US" sz="2600" dirty="0">
                <a:solidFill>
                  <a:srgbClr val="00B0F0"/>
                </a:solidFill>
                <a:latin typeface="Arial" panose="020B0604020202020204" pitchFamily="34" charset="0"/>
                <a:cs typeface="Arial" panose="020B0604020202020204" pitchFamily="34" charset="0"/>
              </a:rPr>
              <a:t>It happens most commonly when the drug is administered orally. </a:t>
            </a:r>
          </a:p>
          <a:p>
            <a:r>
              <a:rPr lang="en-US" sz="2600" dirty="0">
                <a:solidFill>
                  <a:srgbClr val="00B0F0"/>
                </a:solidFill>
                <a:latin typeface="Arial" panose="020B0604020202020204" pitchFamily="34" charset="0"/>
                <a:cs typeface="Arial" panose="020B0604020202020204" pitchFamily="34" charset="0"/>
              </a:rPr>
              <a:t>The drug then is absorbed in the GIT and enters the </a:t>
            </a:r>
            <a:r>
              <a:rPr lang="en-US" sz="2600" dirty="0">
                <a:solidFill>
                  <a:srgbClr val="00B0F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portal circulation</a:t>
            </a:r>
            <a:r>
              <a:rPr lang="en-US" sz="2600" dirty="0">
                <a:solidFill>
                  <a:srgbClr val="00B0F0"/>
                </a:solidFill>
                <a:latin typeface="Arial" panose="020B0604020202020204" pitchFamily="34" charset="0"/>
                <a:cs typeface="Arial" panose="020B0604020202020204" pitchFamily="34" charset="0"/>
              </a:rPr>
              <a:t> before entering the systemic circulation. </a:t>
            </a:r>
          </a:p>
          <a:p>
            <a:r>
              <a:rPr lang="en-US" sz="2600" dirty="0">
                <a:solidFill>
                  <a:srgbClr val="00B050"/>
                </a:solidFill>
                <a:latin typeface="Arial" panose="020B0604020202020204" pitchFamily="34" charset="0"/>
                <a:cs typeface="Arial" panose="020B0604020202020204" pitchFamily="34" charset="0"/>
              </a:rPr>
              <a:t>The drug concentration is decreased, as a result.</a:t>
            </a:r>
          </a:p>
          <a:p>
            <a:pPr marL="0" indent="0">
              <a:buNone/>
            </a:pPr>
            <a:endParaRPr lang="en-US" sz="2600" dirty="0">
              <a:solidFill>
                <a:srgbClr val="21252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1062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4AB88-A354-4D1E-D3FE-AA01A2659E4B}"/>
              </a:ext>
            </a:extLst>
          </p:cNvPr>
          <p:cNvSpPr>
            <a:spLocks noGrp="1"/>
          </p:cNvSpPr>
          <p:nvPr>
            <p:ph type="title"/>
          </p:nvPr>
        </p:nvSpPr>
        <p:spPr/>
        <p:txBody>
          <a:bodyPr>
            <a:normAutofit/>
          </a:bodyPr>
          <a:lstStyle/>
          <a:p>
            <a:r>
              <a:rPr lang="en-US" sz="4000" b="1" dirty="0">
                <a:solidFill>
                  <a:srgbClr val="FF0000"/>
                </a:solidFill>
                <a:latin typeface="system-ui"/>
              </a:rPr>
              <a:t>Beneficial effect of first-pass effect</a:t>
            </a:r>
          </a:p>
        </p:txBody>
      </p:sp>
      <p:sp>
        <p:nvSpPr>
          <p:cNvPr id="3" name="Content Placeholder 2">
            <a:extLst>
              <a:ext uri="{FF2B5EF4-FFF2-40B4-BE49-F238E27FC236}">
                <a16:creationId xmlns:a16="http://schemas.microsoft.com/office/drawing/2014/main" id="{91DA7963-220F-77A4-E2B3-C1944931CC8E}"/>
              </a:ext>
            </a:extLst>
          </p:cNvPr>
          <p:cNvSpPr>
            <a:spLocks noGrp="1"/>
          </p:cNvSpPr>
          <p:nvPr>
            <p:ph idx="1"/>
          </p:nvPr>
        </p:nvSpPr>
        <p:spPr>
          <a:xfrm>
            <a:off x="958466" y="1825625"/>
            <a:ext cx="9628744" cy="4498057"/>
          </a:xfrm>
        </p:spPr>
        <p:txBody>
          <a:bodyPr vert="horz" lIns="91440" tIns="45720" rIns="91440" bIns="45720" rtlCol="0" anchor="t">
            <a:normAutofit/>
          </a:bodyPr>
          <a:lstStyle/>
          <a:p>
            <a:r>
              <a:rPr lang="en-US" dirty="0">
                <a:solidFill>
                  <a:srgbClr val="212529"/>
                </a:solidFill>
                <a:latin typeface="system-ui"/>
              </a:rPr>
              <a:t>Some drugs take benefit of the liver biotransformation. </a:t>
            </a:r>
            <a:endParaRPr lang="en-US" dirty="0">
              <a:solidFill>
                <a:srgbClr val="000000"/>
              </a:solidFill>
              <a:latin typeface="Calibri" panose="020F0502020204030204"/>
              <a:cs typeface="Calibri" panose="020F0502020204030204"/>
            </a:endParaRPr>
          </a:p>
          <a:p>
            <a:r>
              <a:rPr lang="en-US" dirty="0">
                <a:solidFill>
                  <a:srgbClr val="212529"/>
                </a:solidFill>
                <a:latin typeface="system-ui"/>
              </a:rPr>
              <a:t>These drugs are administered as </a:t>
            </a:r>
            <a:r>
              <a:rPr lang="en-US" i="1" u="sng" dirty="0">
                <a:solidFill>
                  <a:srgbClr val="FF0000"/>
                </a:solidFill>
                <a:latin typeface="system-ui"/>
              </a:rPr>
              <a:t>prodrugs</a:t>
            </a:r>
            <a:r>
              <a:rPr lang="en-US" dirty="0">
                <a:solidFill>
                  <a:srgbClr val="212529"/>
                </a:solidFill>
                <a:latin typeface="system-ui"/>
              </a:rPr>
              <a:t> and are converted from inactive to active form. </a:t>
            </a:r>
          </a:p>
          <a:p>
            <a:r>
              <a:rPr lang="en-US" b="1" dirty="0">
                <a:cs typeface="Calibri"/>
              </a:rPr>
              <a:t>Prodrug:</a:t>
            </a:r>
            <a:r>
              <a:rPr lang="en-US" dirty="0">
                <a:cs typeface="Calibri"/>
              </a:rPr>
              <a:t> </a:t>
            </a:r>
            <a:r>
              <a:rPr lang="en-US" dirty="0">
                <a:solidFill>
                  <a:srgbClr val="0070C0"/>
                </a:solidFill>
                <a:latin typeface="Arial"/>
                <a:cs typeface="Arial"/>
              </a:rPr>
              <a:t>A prodrug is a pharmacologically inactive medication or compound that, after intake, is metabolized into a pharmacologically active drug.</a:t>
            </a:r>
            <a:endParaRPr lang="en-US" dirty="0">
              <a:solidFill>
                <a:srgbClr val="212529"/>
              </a:solidFill>
              <a:latin typeface="system-ui"/>
            </a:endParaRPr>
          </a:p>
          <a:p>
            <a:r>
              <a:rPr lang="en-US" dirty="0">
                <a:solidFill>
                  <a:srgbClr val="212529"/>
                </a:solidFill>
                <a:latin typeface="system-ui"/>
              </a:rPr>
              <a:t>E.g. </a:t>
            </a:r>
            <a:r>
              <a:rPr lang="en-US" dirty="0">
                <a:solidFill>
                  <a:srgbClr val="DD3333"/>
                </a:solidFill>
                <a:latin typeface="system-ui"/>
                <a:hlinkClick r:id="rId2"/>
              </a:rPr>
              <a:t>Codeine</a:t>
            </a:r>
            <a:r>
              <a:rPr lang="en-US" dirty="0">
                <a:solidFill>
                  <a:srgbClr val="212529"/>
                </a:solidFill>
                <a:latin typeface="system-ui"/>
              </a:rPr>
              <a:t> is administered and demethylated (biotransformation in liver) into its active form </a:t>
            </a:r>
            <a:r>
              <a:rPr lang="en-US" u="sng" dirty="0">
                <a:latin typeface="system-ui"/>
                <a:hlinkClick r:id="rId3"/>
              </a:rPr>
              <a:t>Morphine.</a:t>
            </a:r>
            <a:endParaRPr lang="en-US" dirty="0">
              <a:cs typeface="Calibri"/>
            </a:endParaRPr>
          </a:p>
        </p:txBody>
      </p:sp>
    </p:spTree>
    <p:extLst>
      <p:ext uri="{BB962C8B-B14F-4D97-AF65-F5344CB8AC3E}">
        <p14:creationId xmlns:p14="http://schemas.microsoft.com/office/powerpoint/2010/main" val="3651732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8BF93-343F-8EC9-528B-191E4804D72A}"/>
              </a:ext>
            </a:extLst>
          </p:cNvPr>
          <p:cNvSpPr>
            <a:spLocks noGrp="1"/>
          </p:cNvSpPr>
          <p:nvPr>
            <p:ph type="title"/>
          </p:nvPr>
        </p:nvSpPr>
        <p:spPr/>
        <p:txBody>
          <a:bodyPr>
            <a:normAutofit/>
          </a:bodyPr>
          <a:lstStyle/>
          <a:p>
            <a:pPr algn="ctr"/>
            <a:r>
              <a:rPr lang="en-US" sz="6000" b="1" dirty="0">
                <a:solidFill>
                  <a:srgbClr val="FF0000"/>
                </a:solidFill>
                <a:ea typeface="Calibri"/>
                <a:cs typeface="Calibri"/>
              </a:rPr>
              <a:t>DISTRIBUTION</a:t>
            </a:r>
            <a:br>
              <a:rPr lang="en-US" sz="6000" b="1" dirty="0">
                <a:solidFill>
                  <a:srgbClr val="FF0000"/>
                </a:solidFill>
                <a:ea typeface="Calibri"/>
                <a:cs typeface="Calibri"/>
              </a:rPr>
            </a:br>
            <a:endParaRPr lang="en-US" dirty="0"/>
          </a:p>
        </p:txBody>
      </p:sp>
      <p:sp>
        <p:nvSpPr>
          <p:cNvPr id="3" name="Text Placeholder 2">
            <a:extLst>
              <a:ext uri="{FF2B5EF4-FFF2-40B4-BE49-F238E27FC236}">
                <a16:creationId xmlns:a16="http://schemas.microsoft.com/office/drawing/2014/main" id="{2E34923D-D705-1812-2740-CBEE9C16C6F7}"/>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65039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3130-1888-9F20-4C7A-DB212B730D5E}"/>
              </a:ext>
            </a:extLst>
          </p:cNvPr>
          <p:cNvSpPr>
            <a:spLocks noGrp="1"/>
          </p:cNvSpPr>
          <p:nvPr>
            <p:ph type="title"/>
          </p:nvPr>
        </p:nvSpPr>
        <p:spPr>
          <a:xfrm>
            <a:off x="609600" y="274638"/>
            <a:ext cx="10972800" cy="783567"/>
          </a:xfrm>
        </p:spPr>
        <p:txBody>
          <a:bodyPr>
            <a:normAutofit/>
          </a:bodyPr>
          <a:lstStyle/>
          <a:p>
            <a:pPr algn="ctr"/>
            <a:r>
              <a:rPr lang="en-US" sz="3600" b="1" dirty="0">
                <a:solidFill>
                  <a:srgbClr val="FF0000"/>
                </a:solidFill>
                <a:latin typeface="Arial" panose="020B0604020202020204" pitchFamily="34" charset="0"/>
                <a:cs typeface="Arial" panose="020B0604020202020204" pitchFamily="34" charset="0"/>
              </a:rPr>
              <a:t>DISTRIBUTION</a:t>
            </a:r>
          </a:p>
        </p:txBody>
      </p:sp>
      <p:sp>
        <p:nvSpPr>
          <p:cNvPr id="3" name="Content Placeholder 2">
            <a:extLst>
              <a:ext uri="{FF2B5EF4-FFF2-40B4-BE49-F238E27FC236}">
                <a16:creationId xmlns:a16="http://schemas.microsoft.com/office/drawing/2014/main" id="{6E501541-2829-94DF-5F49-79C29F08E033}"/>
              </a:ext>
            </a:extLst>
          </p:cNvPr>
          <p:cNvSpPr>
            <a:spLocks noGrp="1"/>
          </p:cNvSpPr>
          <p:nvPr>
            <p:ph idx="1"/>
          </p:nvPr>
        </p:nvSpPr>
        <p:spPr>
          <a:xfrm>
            <a:off x="936434" y="1154503"/>
            <a:ext cx="10300771" cy="4342914"/>
          </a:xfrm>
        </p:spPr>
        <p:txBody>
          <a:bodyPr>
            <a:normAutofit fontScale="92500"/>
          </a:bodyPr>
          <a:lstStyle/>
          <a:p>
            <a:r>
              <a:rPr lang="en-US" sz="2800" dirty="0">
                <a:solidFill>
                  <a:srgbClr val="FF0000"/>
                </a:solidFill>
                <a:latin typeface="Arial" panose="020B0604020202020204" pitchFamily="34" charset="0"/>
                <a:ea typeface="+mn-lt"/>
                <a:cs typeface="Arial" panose="020B0604020202020204" pitchFamily="34" charset="0"/>
              </a:rPr>
              <a:t>Def: Reversible Transfer of a Drug between the Blood and the Extra Vascular Fluids and Tissues of the body (for example, fat, muscle, and brain tissue).</a:t>
            </a:r>
            <a:endParaRPr lang="en-US" sz="2800" i="1" dirty="0">
              <a:solidFill>
                <a:srgbClr val="FF0000"/>
              </a:solidFill>
              <a:latin typeface="Arial" panose="020B0604020202020204" pitchFamily="34" charset="0"/>
              <a:cs typeface="Arial" panose="020B0604020202020204" pitchFamily="34" charset="0"/>
            </a:endParaRPr>
          </a:p>
          <a:p>
            <a:r>
              <a:rPr lang="en-US" sz="2800" dirty="0">
                <a:solidFill>
                  <a:srgbClr val="002060"/>
                </a:solidFill>
                <a:latin typeface="Arial" panose="020B0604020202020204" pitchFamily="34" charset="0"/>
                <a:cs typeface="Arial" panose="020B0604020202020204" pitchFamily="34" charset="0"/>
              </a:rPr>
              <a:t>All of the fluid in the body (referred to as the total body water), in which a drug can be dissolved, can be roughly divided into </a:t>
            </a:r>
            <a:r>
              <a:rPr lang="en-US" sz="2800" b="1" u="sng" dirty="0">
                <a:solidFill>
                  <a:srgbClr val="002060"/>
                </a:solidFill>
                <a:latin typeface="Arial" panose="020B0604020202020204" pitchFamily="34" charset="0"/>
                <a:cs typeface="Arial" panose="020B0604020202020204" pitchFamily="34" charset="0"/>
              </a:rPr>
              <a:t>three</a:t>
            </a:r>
            <a:r>
              <a:rPr lang="en-US" sz="2800" dirty="0">
                <a:solidFill>
                  <a:srgbClr val="002060"/>
                </a:solidFill>
                <a:latin typeface="Arial" panose="020B0604020202020204" pitchFamily="34" charset="0"/>
                <a:cs typeface="Arial" panose="020B0604020202020204" pitchFamily="34" charset="0"/>
              </a:rPr>
              <a:t> compartments: </a:t>
            </a:r>
          </a:p>
          <a:p>
            <a:pPr>
              <a:buFont typeface="Wingdings,Sans-Serif"/>
              <a:buChar char="Ø"/>
            </a:pPr>
            <a:r>
              <a:rPr lang="en-US" sz="2800" dirty="0">
                <a:solidFill>
                  <a:srgbClr val="002060"/>
                </a:solidFill>
                <a:latin typeface="Arial" panose="020B0604020202020204" pitchFamily="34" charset="0"/>
                <a:cs typeface="Arial" panose="020B0604020202020204" pitchFamily="34" charset="0"/>
              </a:rPr>
              <a:t>intravascular (blood plasma, within blood vessels)- 3L or 4% of BW</a:t>
            </a:r>
          </a:p>
          <a:p>
            <a:pPr>
              <a:buFont typeface="Wingdings,Sans-Serif"/>
              <a:buChar char="Ø"/>
            </a:pPr>
            <a:r>
              <a:rPr lang="en-US" sz="2800" dirty="0">
                <a:solidFill>
                  <a:srgbClr val="002060"/>
                </a:solidFill>
                <a:latin typeface="Arial" panose="020B0604020202020204" pitchFamily="34" charset="0"/>
                <a:cs typeface="Arial" panose="020B0604020202020204" pitchFamily="34" charset="0"/>
              </a:rPr>
              <a:t>interstitial/extravascular (fluid surrounding cells) – 9L or 13% of BW</a:t>
            </a:r>
          </a:p>
          <a:p>
            <a:pPr>
              <a:buFont typeface="Wingdings,Sans-Serif"/>
              <a:buChar char="Ø"/>
            </a:pPr>
            <a:r>
              <a:rPr lang="en-US" sz="2800" dirty="0">
                <a:solidFill>
                  <a:srgbClr val="002060"/>
                </a:solidFill>
                <a:latin typeface="Arial" panose="020B0604020202020204" pitchFamily="34" charset="0"/>
                <a:cs typeface="Arial" panose="020B0604020202020204" pitchFamily="34" charset="0"/>
              </a:rPr>
              <a:t> intracellular (fluid within cells, i.e. cytosol) – 28L or 41% of BW</a:t>
            </a:r>
          </a:p>
          <a:p>
            <a:pPr marL="0" indent="0">
              <a:buNone/>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089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3130-1888-9F20-4C7A-DB212B730D5E}"/>
              </a:ext>
            </a:extLst>
          </p:cNvPr>
          <p:cNvSpPr>
            <a:spLocks noGrp="1"/>
          </p:cNvSpPr>
          <p:nvPr>
            <p:ph type="title"/>
          </p:nvPr>
        </p:nvSpPr>
        <p:spPr>
          <a:xfrm>
            <a:off x="609600" y="274638"/>
            <a:ext cx="10972800" cy="783567"/>
          </a:xfrm>
        </p:spPr>
        <p:txBody>
          <a:bodyPr>
            <a:noAutofit/>
          </a:bodyPr>
          <a:lstStyle/>
          <a:p>
            <a:pPr algn="ctr"/>
            <a:br>
              <a:rPr lang="en-US" sz="3600" dirty="0">
                <a:solidFill>
                  <a:srgbClr val="FF3300"/>
                </a:solidFill>
                <a:latin typeface="Arial" panose="020B0604020202020204" pitchFamily="34" charset="0"/>
                <a:cs typeface="Arial" panose="020B0604020202020204" pitchFamily="34" charset="0"/>
              </a:rPr>
            </a:br>
            <a:r>
              <a:rPr lang="en-US" sz="3600" dirty="0">
                <a:solidFill>
                  <a:srgbClr val="FF3300"/>
                </a:solidFill>
                <a:latin typeface="Arial" panose="020B0604020202020204" pitchFamily="34" charset="0"/>
                <a:cs typeface="Arial" panose="020B0604020202020204" pitchFamily="34" charset="0"/>
              </a:rPr>
              <a:t>Factors affecting distribution</a:t>
            </a:r>
          </a:p>
          <a:p>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501541-2829-94DF-5F49-79C29F08E033}"/>
              </a:ext>
            </a:extLst>
          </p:cNvPr>
          <p:cNvSpPr>
            <a:spLocks noGrp="1"/>
          </p:cNvSpPr>
          <p:nvPr>
            <p:ph idx="1"/>
          </p:nvPr>
        </p:nvSpPr>
        <p:spPr>
          <a:xfrm>
            <a:off x="1084052" y="1154503"/>
            <a:ext cx="9952248" cy="4776397"/>
          </a:xfrm>
        </p:spPr>
        <p:txBody>
          <a:bodyPr>
            <a:normAutofit fontScale="85000" lnSpcReduction="10000"/>
          </a:bodyPr>
          <a:lstStyle/>
          <a:p>
            <a:r>
              <a:rPr lang="en-US" dirty="0">
                <a:solidFill>
                  <a:srgbClr val="000000"/>
                </a:solidFill>
                <a:latin typeface="Arial" panose="020B0604020202020204" pitchFamily="34" charset="0"/>
                <a:ea typeface="+mn-lt"/>
                <a:cs typeface="Arial" panose="020B0604020202020204" pitchFamily="34" charset="0"/>
              </a:rPr>
              <a:t>The</a:t>
            </a:r>
            <a:r>
              <a:rPr lang="en-US" sz="2800" dirty="0">
                <a:solidFill>
                  <a:srgbClr val="000000"/>
                </a:solidFill>
                <a:latin typeface="Arial" panose="020B0604020202020204" pitchFamily="34" charset="0"/>
                <a:ea typeface="+mn-lt"/>
                <a:cs typeface="Arial" panose="020B0604020202020204" pitchFamily="34" charset="0"/>
              </a:rPr>
              <a:t> distribution </a:t>
            </a:r>
            <a:r>
              <a:rPr lang="en-US" dirty="0">
                <a:solidFill>
                  <a:srgbClr val="000000"/>
                </a:solidFill>
                <a:latin typeface="Arial" panose="020B0604020202020204" pitchFamily="34" charset="0"/>
                <a:ea typeface="+mn-lt"/>
                <a:cs typeface="Arial" panose="020B0604020202020204" pitchFamily="34" charset="0"/>
              </a:rPr>
              <a:t>of drugs to body tissues and fluids is</a:t>
            </a:r>
            <a:r>
              <a:rPr lang="en-US" sz="2800" dirty="0">
                <a:solidFill>
                  <a:srgbClr val="000000"/>
                </a:solidFill>
                <a:latin typeface="Arial" panose="020B0604020202020204" pitchFamily="34" charset="0"/>
                <a:ea typeface="+mn-lt"/>
                <a:cs typeface="Arial" panose="020B0604020202020204" pitchFamily="34" charset="0"/>
              </a:rPr>
              <a:t> generally uneven because of several factors: </a:t>
            </a:r>
            <a:endParaRPr lang="en-US" sz="2800" i="1" dirty="0">
              <a:solidFill>
                <a:srgbClr val="000000"/>
              </a:solidFill>
              <a:latin typeface="Arial" panose="020B0604020202020204" pitchFamily="34" charset="0"/>
              <a:cs typeface="Arial" panose="020B0604020202020204" pitchFamily="34" charset="0"/>
            </a:endParaRPr>
          </a:p>
          <a:p>
            <a:pPr marL="609600" indent="-609600">
              <a:lnSpc>
                <a:spcPct val="90000"/>
              </a:lnSpc>
              <a:buAutoNum type="arabicPeriod"/>
            </a:pPr>
            <a:r>
              <a:rPr lang="en-US" sz="2800" dirty="0" err="1">
                <a:latin typeface="Arial" panose="020B0604020202020204" pitchFamily="34" charset="0"/>
                <a:ea typeface="Verdana"/>
                <a:cs typeface="Arial" panose="020B0604020202020204" pitchFamily="34" charset="0"/>
              </a:rPr>
              <a:t>Physico</a:t>
            </a:r>
            <a:r>
              <a:rPr lang="en-US" sz="2800" dirty="0">
                <a:latin typeface="Arial" panose="020B0604020202020204" pitchFamily="34" charset="0"/>
                <a:ea typeface="Verdana"/>
                <a:cs typeface="Arial" panose="020B0604020202020204" pitchFamily="34" charset="0"/>
              </a:rPr>
              <a:t>-chemical properties of the drug: particle size of drug, lipid solubility etc.</a:t>
            </a:r>
          </a:p>
          <a:p>
            <a:pPr marL="609600" indent="-609600">
              <a:lnSpc>
                <a:spcPct val="90000"/>
              </a:lnSpc>
              <a:buAutoNum type="arabicPeriod"/>
            </a:pPr>
            <a:r>
              <a:rPr lang="en-US" sz="2800" dirty="0">
                <a:latin typeface="Arial" panose="020B0604020202020204" pitchFamily="34" charset="0"/>
                <a:ea typeface="Verdana"/>
                <a:cs typeface="Arial" panose="020B0604020202020204" pitchFamily="34" charset="0"/>
              </a:rPr>
              <a:t>Permeability across tissue barrier: presence of biological barriers.</a:t>
            </a:r>
          </a:p>
          <a:p>
            <a:pPr marL="609600" indent="-609600">
              <a:buFont typeface="Arial" panose="020B0604020202020204" pitchFamily="34" charset="0"/>
              <a:buAutoNum type="arabicPeriod"/>
            </a:pPr>
            <a:r>
              <a:rPr lang="en-US" sz="2800" dirty="0">
                <a:latin typeface="Arial" panose="020B0604020202020204" pitchFamily="34" charset="0"/>
                <a:ea typeface="Verdana"/>
                <a:cs typeface="Arial" panose="020B0604020202020204" pitchFamily="34" charset="0"/>
              </a:rPr>
              <a:t>Plasma protein binding with drug: </a:t>
            </a:r>
            <a:r>
              <a:rPr lang="en-US" sz="2800" dirty="0">
                <a:solidFill>
                  <a:srgbClr val="202122"/>
                </a:solidFill>
                <a:latin typeface="Arial" panose="020B0604020202020204" pitchFamily="34" charset="0"/>
                <a:ea typeface="+mn-lt"/>
                <a:cs typeface="Arial" panose="020B0604020202020204" pitchFamily="34" charset="0"/>
              </a:rPr>
              <a:t>Protein + drug ⇌ Protein-drug complex</a:t>
            </a:r>
            <a:endParaRPr lang="en-US" sz="2800" dirty="0">
              <a:latin typeface="Arial" panose="020B0604020202020204" pitchFamily="34" charset="0"/>
              <a:ea typeface="Verdana"/>
              <a:cs typeface="Arial" panose="020B0604020202020204" pitchFamily="34" charset="0"/>
            </a:endParaRPr>
          </a:p>
          <a:p>
            <a:pPr marL="609600" indent="-609600">
              <a:lnSpc>
                <a:spcPct val="90000"/>
              </a:lnSpc>
              <a:buAutoNum type="arabicPeriod"/>
            </a:pPr>
            <a:r>
              <a:rPr lang="en-US" sz="2800" dirty="0">
                <a:latin typeface="Arial" panose="020B0604020202020204" pitchFamily="34" charset="0"/>
                <a:ea typeface="Verdana"/>
                <a:cs typeface="Arial" panose="020B0604020202020204" pitchFamily="34" charset="0"/>
              </a:rPr>
              <a:t>Tissue binding with drug; binding with bones, liver, hair, fats etc.</a:t>
            </a:r>
          </a:p>
          <a:p>
            <a:pPr marL="609600" indent="-609600">
              <a:lnSpc>
                <a:spcPct val="90000"/>
              </a:lnSpc>
              <a:buAutoNum type="arabicPeriod"/>
            </a:pPr>
            <a:r>
              <a:rPr lang="en-US" sz="2800" dirty="0">
                <a:latin typeface="Arial" panose="020B0604020202020204" pitchFamily="34" charset="0"/>
                <a:ea typeface="Verdana"/>
                <a:cs typeface="Arial" panose="020B0604020202020204" pitchFamily="34" charset="0"/>
              </a:rPr>
              <a:t>PH</a:t>
            </a:r>
          </a:p>
          <a:p>
            <a:pPr marL="609600" indent="-609600">
              <a:lnSpc>
                <a:spcPct val="90000"/>
              </a:lnSpc>
              <a:buAutoNum type="arabicPeriod"/>
            </a:pPr>
            <a:r>
              <a:rPr lang="en-US" dirty="0" err="1">
                <a:latin typeface="Arial" panose="020B0604020202020204" pitchFamily="34" charset="0"/>
                <a:ea typeface="Verdana"/>
                <a:cs typeface="Arial" panose="020B0604020202020204" pitchFamily="34" charset="0"/>
              </a:rPr>
              <a:t>p</a:t>
            </a:r>
            <a:r>
              <a:rPr lang="en-US" sz="2800" dirty="0" err="1">
                <a:latin typeface="Arial" panose="020B0604020202020204" pitchFamily="34" charset="0"/>
                <a:ea typeface="Verdana"/>
                <a:cs typeface="Arial" panose="020B0604020202020204" pitchFamily="34" charset="0"/>
              </a:rPr>
              <a:t>ka</a:t>
            </a:r>
            <a:endParaRPr lang="en-US" sz="2800" dirty="0">
              <a:latin typeface="Arial" panose="020B0604020202020204" pitchFamily="34" charset="0"/>
              <a:ea typeface="Verdana"/>
              <a:cs typeface="Arial" panose="020B0604020202020204" pitchFamily="34" charset="0"/>
            </a:endParaRPr>
          </a:p>
          <a:p>
            <a:pPr marL="609600" indent="-609600">
              <a:buFont typeface="Arial" panose="020B0604020202020204" pitchFamily="34" charset="0"/>
              <a:buAutoNum type="arabicPeriod"/>
            </a:pPr>
            <a:r>
              <a:rPr lang="en-US" sz="2800" dirty="0">
                <a:latin typeface="Arial" panose="020B0604020202020204" pitchFamily="34" charset="0"/>
                <a:ea typeface="Verdana"/>
                <a:cs typeface="Arial" panose="020B0604020202020204" pitchFamily="34" charset="0"/>
              </a:rPr>
              <a:t>Cardiac output and blood flow. Increased cardiac output increases the distribution</a:t>
            </a:r>
          </a:p>
          <a:p>
            <a:pPr marL="609600" indent="-609600">
              <a:lnSpc>
                <a:spcPct val="90000"/>
              </a:lnSpc>
              <a:buAutoNum type="arabicPeriod"/>
            </a:pPr>
            <a:endParaRPr lang="en-US" sz="2800" dirty="0">
              <a:latin typeface="Arial" panose="020B0604020202020204" pitchFamily="34" charset="0"/>
              <a:ea typeface="Verdana"/>
              <a:cs typeface="Arial" panose="020B0604020202020204" pitchFamily="34" charset="0"/>
            </a:endParaRPr>
          </a:p>
          <a:p>
            <a:pPr marL="0" indent="0">
              <a:buNone/>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093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04F64-7161-8645-0230-859DE319BCE1}"/>
              </a:ext>
            </a:extLst>
          </p:cNvPr>
          <p:cNvSpPr>
            <a:spLocks noGrp="1"/>
          </p:cNvSpPr>
          <p:nvPr>
            <p:ph type="title"/>
          </p:nvPr>
        </p:nvSpPr>
        <p:spPr>
          <a:xfrm>
            <a:off x="609600" y="326605"/>
            <a:ext cx="10972800" cy="769189"/>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Volume of distribution </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DDF6C5-8154-AB5B-8513-B39BB9674829}"/>
              </a:ext>
            </a:extLst>
          </p:cNvPr>
          <p:cNvSpPr>
            <a:spLocks noGrp="1"/>
          </p:cNvSpPr>
          <p:nvPr>
            <p:ph idx="1"/>
          </p:nvPr>
        </p:nvSpPr>
        <p:spPr>
          <a:xfrm>
            <a:off x="1320800" y="1123719"/>
            <a:ext cx="9639300" cy="5023081"/>
          </a:xfrm>
        </p:spPr>
        <p:txBody>
          <a:bodyPr>
            <a:normAutofit/>
          </a:bodyPr>
          <a:lstStyle/>
          <a:p>
            <a:r>
              <a:rPr lang="en-US" sz="2600" dirty="0">
                <a:latin typeface="Arial" panose="020B0604020202020204" pitchFamily="34" charset="0"/>
                <a:ea typeface="+mn-lt"/>
                <a:cs typeface="Arial" panose="020B0604020202020204" pitchFamily="34" charset="0"/>
              </a:rPr>
              <a:t>Fluid volume that is required to contain the entire drug in the body at the same concentration measured in the plasma. </a:t>
            </a:r>
          </a:p>
          <a:p>
            <a:r>
              <a:rPr lang="en-US" sz="2600" dirty="0">
                <a:latin typeface="Arial" panose="020B0604020202020204" pitchFamily="34" charset="0"/>
                <a:ea typeface="+mn-lt"/>
                <a:cs typeface="Arial" panose="020B0604020202020204" pitchFamily="34" charset="0"/>
              </a:rPr>
              <a:t>Calculated by dividing the dose that ultimately gets into the systemic circulation by the plasma concentration. </a:t>
            </a:r>
          </a:p>
        </p:txBody>
      </p:sp>
      <p:pic>
        <p:nvPicPr>
          <p:cNvPr id="4" name="Picture 4" descr="Volume of Distribution.">
            <a:extLst>
              <a:ext uri="{FF2B5EF4-FFF2-40B4-BE49-F238E27FC236}">
                <a16:creationId xmlns:a16="http://schemas.microsoft.com/office/drawing/2014/main" id="{A8C150D6-4B03-0373-51FA-3F07902620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6502" y="3170344"/>
            <a:ext cx="3811836"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916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B7666-F629-E0A8-AB0C-0A814F6F11F4}"/>
              </a:ext>
            </a:extLst>
          </p:cNvPr>
          <p:cNvSpPr>
            <a:spLocks noGrp="1"/>
          </p:cNvSpPr>
          <p:nvPr>
            <p:ph type="title"/>
          </p:nvPr>
        </p:nvSpPr>
        <p:spPr/>
        <p:txBody>
          <a:bodyPr>
            <a:normAutofit/>
          </a:bodyPr>
          <a:lstStyle/>
          <a:p>
            <a:r>
              <a:rPr lang="en-US" sz="3600" b="1" u="sng" dirty="0">
                <a:latin typeface="Arial" panose="020B0604020202020204" pitchFamily="34" charset="0"/>
                <a:ea typeface="+mn-lt"/>
                <a:cs typeface="Arial" panose="020B0604020202020204" pitchFamily="34" charset="0"/>
              </a:rPr>
              <a:t>EXAMPLE</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5B9D59-98F6-966D-D4B7-967A793D8D7E}"/>
              </a:ext>
            </a:extLst>
          </p:cNvPr>
          <p:cNvSpPr>
            <a:spLocks noGrp="1"/>
          </p:cNvSpPr>
          <p:nvPr>
            <p:ph idx="1"/>
          </p:nvPr>
        </p:nvSpPr>
        <p:spPr>
          <a:xfrm>
            <a:off x="635000" y="1825625"/>
            <a:ext cx="10718800" cy="4178568"/>
          </a:xfrm>
        </p:spPr>
        <p:txBody>
          <a:bodyPr>
            <a:normAutofit/>
          </a:bodyPr>
          <a:lstStyle/>
          <a:p>
            <a:pPr>
              <a:buFont typeface="Wingdings" pitchFamily="2" charset="2"/>
              <a:buChar char="v"/>
            </a:pPr>
            <a:r>
              <a:rPr lang="en-US" sz="2600" i="1" dirty="0">
                <a:solidFill>
                  <a:srgbClr val="0070C0"/>
                </a:solidFill>
                <a:latin typeface="Arial" panose="020B0604020202020204" pitchFamily="34" charset="0"/>
                <a:ea typeface="+mn-lt"/>
                <a:cs typeface="Arial" panose="020B0604020202020204" pitchFamily="34" charset="0"/>
              </a:rPr>
              <a:t>If 50 mg of drug reaches circulation (total amount of drug ) And if plasma concentration is 0.5 mg/ml, calculate the volume of distribution. </a:t>
            </a:r>
          </a:p>
          <a:p>
            <a:pPr marL="0" indent="0">
              <a:buNone/>
            </a:pPr>
            <a:endParaRPr lang="en-US" sz="2600" dirty="0">
              <a:solidFill>
                <a:srgbClr val="0070C0"/>
              </a:solidFill>
              <a:latin typeface="Arial" panose="020B0604020202020204" pitchFamily="34" charset="0"/>
              <a:ea typeface="+mn-lt"/>
              <a:cs typeface="Arial" panose="020B0604020202020204" pitchFamily="34" charset="0"/>
            </a:endParaRPr>
          </a:p>
          <a:p>
            <a:pPr marL="0" indent="0">
              <a:buNone/>
            </a:pPr>
            <a:r>
              <a:rPr lang="en-US" sz="2600" dirty="0">
                <a:solidFill>
                  <a:srgbClr val="0070C0"/>
                </a:solidFill>
                <a:latin typeface="Arial" panose="020B0604020202020204" pitchFamily="34" charset="0"/>
                <a:ea typeface="+mn-lt"/>
                <a:cs typeface="Arial" panose="020B0604020202020204" pitchFamily="34" charset="0"/>
              </a:rPr>
              <a:t>          </a:t>
            </a:r>
          </a:p>
          <a:p>
            <a:pPr marL="0" indent="0">
              <a:buNone/>
            </a:pPr>
            <a:r>
              <a:rPr lang="en-US" sz="2600" dirty="0">
                <a:solidFill>
                  <a:srgbClr val="0070C0"/>
                </a:solidFill>
                <a:latin typeface="Arial" panose="020B0604020202020204" pitchFamily="34" charset="0"/>
                <a:ea typeface="+mn-lt"/>
                <a:cs typeface="Arial" panose="020B0604020202020204" pitchFamily="34" charset="0"/>
              </a:rPr>
              <a:t>Amount of drug in the body = 50 mg. plasma drug conc. = </a:t>
            </a:r>
            <a:r>
              <a:rPr lang="en-US" sz="2600" i="1" dirty="0">
                <a:solidFill>
                  <a:srgbClr val="0070C0"/>
                </a:solidFill>
                <a:latin typeface="Arial" panose="020B0604020202020204" pitchFamily="34" charset="0"/>
                <a:ea typeface="+mn-lt"/>
                <a:cs typeface="Arial" panose="020B0604020202020204" pitchFamily="34" charset="0"/>
              </a:rPr>
              <a:t>0.5 mg/ml</a:t>
            </a:r>
            <a:endParaRPr lang="en-US" sz="2600" dirty="0">
              <a:solidFill>
                <a:srgbClr val="0070C0"/>
              </a:solidFill>
              <a:latin typeface="Arial" panose="020B0604020202020204" pitchFamily="34" charset="0"/>
              <a:ea typeface="+mn-lt"/>
              <a:cs typeface="Arial" panose="020B0604020202020204" pitchFamily="34" charset="0"/>
            </a:endParaRPr>
          </a:p>
          <a:p>
            <a:pPr marL="0" indent="0">
              <a:buNone/>
            </a:pPr>
            <a:r>
              <a:rPr lang="en-US" sz="2600" dirty="0">
                <a:solidFill>
                  <a:srgbClr val="0070C0"/>
                </a:solidFill>
                <a:latin typeface="Arial" panose="020B0604020202020204" pitchFamily="34" charset="0"/>
                <a:ea typeface="+mn-lt"/>
                <a:cs typeface="Arial" panose="020B0604020202020204" pitchFamily="34" charset="0"/>
              </a:rPr>
              <a:t> 		</a:t>
            </a:r>
            <a:r>
              <a:rPr lang="en-US" sz="2600" dirty="0" err="1">
                <a:solidFill>
                  <a:srgbClr val="0070C0"/>
                </a:solidFill>
                <a:latin typeface="Arial" panose="020B0604020202020204" pitchFamily="34" charset="0"/>
                <a:ea typeface="+mn-lt"/>
                <a:cs typeface="Arial" panose="020B0604020202020204" pitchFamily="34" charset="0"/>
              </a:rPr>
              <a:t>Vd</a:t>
            </a:r>
            <a:r>
              <a:rPr lang="en-US" sz="2600" dirty="0">
                <a:solidFill>
                  <a:srgbClr val="0070C0"/>
                </a:solidFill>
                <a:latin typeface="Arial" panose="020B0604020202020204" pitchFamily="34" charset="0"/>
                <a:ea typeface="+mn-lt"/>
                <a:cs typeface="Arial" panose="020B0604020202020204" pitchFamily="34" charset="0"/>
              </a:rPr>
              <a:t> = 50mg/0.5mg</a:t>
            </a:r>
            <a:r>
              <a:rPr lang="en-US" sz="1600" dirty="0">
                <a:solidFill>
                  <a:srgbClr val="0070C0"/>
                </a:solidFill>
                <a:latin typeface="Arial" panose="020B0604020202020204" pitchFamily="34" charset="0"/>
                <a:ea typeface="+mn-lt"/>
                <a:cs typeface="Arial" panose="020B0604020202020204" pitchFamily="34" charset="0"/>
              </a:rPr>
              <a:t>/</a:t>
            </a:r>
            <a:r>
              <a:rPr lang="en-US" sz="2600" dirty="0">
                <a:solidFill>
                  <a:srgbClr val="0070C0"/>
                </a:solidFill>
                <a:latin typeface="Arial" panose="020B0604020202020204" pitchFamily="34" charset="0"/>
                <a:ea typeface="+mn-lt"/>
                <a:cs typeface="Arial" panose="020B0604020202020204" pitchFamily="34" charset="0"/>
              </a:rPr>
              <a:t>ml = 100 ml. </a:t>
            </a:r>
          </a:p>
          <a:p>
            <a:pPr marL="0" indent="0">
              <a:buNone/>
            </a:pPr>
            <a:r>
              <a:rPr lang="en-US" sz="2600" dirty="0">
                <a:solidFill>
                  <a:srgbClr val="00B050"/>
                </a:solidFill>
                <a:latin typeface="Arial" panose="020B0604020202020204" pitchFamily="34" charset="0"/>
                <a:ea typeface="+mn-lt"/>
                <a:cs typeface="Arial" panose="020B0604020202020204" pitchFamily="34" charset="0"/>
              </a:rPr>
              <a:t>Which means you require 100 ml of fluid to accommodate a total of 50 mg of drug at concentration of 0.5 mg/ml. </a:t>
            </a:r>
          </a:p>
          <a:p>
            <a:pPr marL="0" indent="0">
              <a:buNone/>
            </a:pPr>
            <a:endParaRPr lang="en-US" sz="2600" dirty="0">
              <a:latin typeface="Arial" panose="020B0604020202020204" pitchFamily="34" charset="0"/>
              <a:cs typeface="Arial" panose="020B0604020202020204" pitchFamily="34" charset="0"/>
            </a:endParaRPr>
          </a:p>
        </p:txBody>
      </p:sp>
      <p:pic>
        <p:nvPicPr>
          <p:cNvPr id="4" name="Picture 4" descr="Volume of Distribution.">
            <a:extLst>
              <a:ext uri="{FF2B5EF4-FFF2-40B4-BE49-F238E27FC236}">
                <a16:creationId xmlns:a16="http://schemas.microsoft.com/office/drawing/2014/main" id="{11FE870A-1320-1A00-B60E-9EEA16865D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141" y="2750650"/>
            <a:ext cx="2864998" cy="1076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696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72E10-842A-1289-BBC1-0552828FE8A3}"/>
              </a:ext>
            </a:extLst>
          </p:cNvPr>
          <p:cNvSpPr>
            <a:spLocks noGrp="1"/>
          </p:cNvSpPr>
          <p:nvPr>
            <p:ph type="title"/>
          </p:nvPr>
        </p:nvSpPr>
        <p:spPr>
          <a:xfrm>
            <a:off x="609600" y="274638"/>
            <a:ext cx="10972800" cy="567906"/>
          </a:xfrm>
        </p:spPr>
        <p:txBody>
          <a:bodyPr>
            <a:normAutofit fontScale="90000"/>
          </a:bodyPr>
          <a:lstStyle/>
          <a:p>
            <a:br>
              <a:rPr lang="en-US" sz="2800" b="1" dirty="0">
                <a:solidFill>
                  <a:srgbClr val="FF0000"/>
                </a:solidFill>
                <a:cs typeface="Arial"/>
              </a:rPr>
            </a:br>
            <a:endParaRPr lang="en-US" dirty="0">
              <a:cs typeface="Arial"/>
            </a:endParaRPr>
          </a:p>
        </p:txBody>
      </p:sp>
      <p:sp>
        <p:nvSpPr>
          <p:cNvPr id="3" name="Content Placeholder 2">
            <a:extLst>
              <a:ext uri="{FF2B5EF4-FFF2-40B4-BE49-F238E27FC236}">
                <a16:creationId xmlns:a16="http://schemas.microsoft.com/office/drawing/2014/main" id="{9866C715-C068-BB46-824D-A59CA8EAB5B5}"/>
              </a:ext>
            </a:extLst>
          </p:cNvPr>
          <p:cNvSpPr>
            <a:spLocks noGrp="1"/>
          </p:cNvSpPr>
          <p:nvPr>
            <p:ph idx="1"/>
          </p:nvPr>
        </p:nvSpPr>
        <p:spPr>
          <a:xfrm>
            <a:off x="1168399" y="990600"/>
            <a:ext cx="9512301" cy="4178300"/>
          </a:xfrm>
        </p:spPr>
        <p:txBody>
          <a:bodyPr>
            <a:normAutofit/>
          </a:bodyPr>
          <a:lstStyle/>
          <a:p>
            <a:endParaRPr lang="en-US" sz="2600" dirty="0">
              <a:ea typeface="+mn-lt"/>
              <a:cs typeface="+mn-lt"/>
            </a:endParaRPr>
          </a:p>
          <a:p>
            <a:r>
              <a:rPr lang="en-US" sz="2600" dirty="0">
                <a:ea typeface="+mn-lt"/>
                <a:cs typeface="+mn-lt"/>
              </a:rPr>
              <a:t>Volume of distribution has nothing to do with the actual volume of the body or its fluid compartments but rather involves the distribution of the drug within the body. </a:t>
            </a:r>
          </a:p>
          <a:p>
            <a:r>
              <a:rPr lang="en-US" sz="2600" dirty="0">
                <a:ea typeface="+mn-lt"/>
                <a:cs typeface="+mn-lt"/>
              </a:rPr>
              <a:t>Generally, drugs that are </a:t>
            </a:r>
            <a:r>
              <a:rPr lang="en-US" sz="2600" dirty="0">
                <a:solidFill>
                  <a:srgbClr val="FF0000"/>
                </a:solidFill>
                <a:ea typeface="+mn-lt"/>
                <a:cs typeface="+mn-lt"/>
              </a:rPr>
              <a:t>highly tissue-bound</a:t>
            </a:r>
            <a:r>
              <a:rPr lang="en-US" sz="2600" dirty="0">
                <a:ea typeface="+mn-lt"/>
                <a:cs typeface="+mn-lt"/>
              </a:rPr>
              <a:t>, have very little drug remain in the circulation; thus, plasma concentration is </a:t>
            </a:r>
            <a:r>
              <a:rPr lang="en-US" sz="2600" b="1" dirty="0">
                <a:ea typeface="+mn-lt"/>
                <a:cs typeface="+mn-lt"/>
              </a:rPr>
              <a:t>low </a:t>
            </a:r>
            <a:r>
              <a:rPr lang="en-US" sz="2600" dirty="0">
                <a:ea typeface="+mn-lt"/>
                <a:cs typeface="+mn-lt"/>
              </a:rPr>
              <a:t>and volume of distribution is high. </a:t>
            </a:r>
          </a:p>
          <a:p>
            <a:r>
              <a:rPr lang="en-US" sz="2600" dirty="0">
                <a:ea typeface="+mn-lt"/>
                <a:cs typeface="+mn-lt"/>
              </a:rPr>
              <a:t>Drugs that remain in the circulation tend to have a low volume of distribution.</a:t>
            </a:r>
          </a:p>
        </p:txBody>
      </p:sp>
    </p:spTree>
    <p:extLst>
      <p:ext uri="{BB962C8B-B14F-4D97-AF65-F5344CB8AC3E}">
        <p14:creationId xmlns:p14="http://schemas.microsoft.com/office/powerpoint/2010/main" val="1828138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EA1F-1B10-DD68-D06A-85A36F64FEB8}"/>
              </a:ext>
            </a:extLst>
          </p:cNvPr>
          <p:cNvSpPr>
            <a:spLocks noGrp="1"/>
          </p:cNvSpPr>
          <p:nvPr>
            <p:ph type="title"/>
          </p:nvPr>
        </p:nvSpPr>
        <p:spPr/>
        <p:txBody>
          <a:bodyPr/>
          <a:lstStyle/>
          <a:p>
            <a:pPr algn="ctr"/>
            <a:r>
              <a:rPr lang="en-US" dirty="0"/>
              <a:t>QUIZZ</a:t>
            </a:r>
          </a:p>
        </p:txBody>
      </p:sp>
      <p:sp>
        <p:nvSpPr>
          <p:cNvPr id="3" name="Content Placeholder 2">
            <a:extLst>
              <a:ext uri="{FF2B5EF4-FFF2-40B4-BE49-F238E27FC236}">
                <a16:creationId xmlns:a16="http://schemas.microsoft.com/office/drawing/2014/main" id="{E667D36C-B66A-2C20-603A-66F386F6F0D5}"/>
              </a:ext>
            </a:extLst>
          </p:cNvPr>
          <p:cNvSpPr>
            <a:spLocks noGrp="1"/>
          </p:cNvSpPr>
          <p:nvPr>
            <p:ph idx="1"/>
          </p:nvPr>
        </p:nvSpPr>
        <p:spPr/>
        <p:txBody>
          <a:bodyPr/>
          <a:lstStyle/>
          <a:p>
            <a:pPr>
              <a:buFont typeface="Wingdings" pitchFamily="2" charset="2"/>
              <a:buChar char="v"/>
            </a:pPr>
            <a:r>
              <a:rPr lang="en-US" b="0" i="0" u="none" strike="noStrike" dirty="0">
                <a:effectLst/>
                <a:latin typeface="Google Sans"/>
              </a:rPr>
              <a:t>For example, if the amount of drug in the body is 2000 mg and the plasma concentration is 2 </a:t>
            </a:r>
            <a:r>
              <a:rPr lang="el-GR" b="0" i="0" u="none" strike="noStrike" dirty="0">
                <a:effectLst/>
                <a:latin typeface="Google Sans"/>
              </a:rPr>
              <a:t>μ</a:t>
            </a:r>
            <a:r>
              <a:rPr lang="en-US" b="0" i="0" u="none" strike="noStrike" dirty="0">
                <a:effectLst/>
                <a:latin typeface="Google Sans"/>
              </a:rPr>
              <a:t>g/ml, what will be it’s volume of distribution?</a:t>
            </a:r>
          </a:p>
          <a:p>
            <a:r>
              <a:rPr lang="en-US" dirty="0">
                <a:latin typeface="Google Sans"/>
              </a:rPr>
              <a:t>A. 10L</a:t>
            </a:r>
          </a:p>
          <a:p>
            <a:r>
              <a:rPr lang="en-US" dirty="0">
                <a:latin typeface="Google Sans"/>
              </a:rPr>
              <a:t>B. 1000ml</a:t>
            </a:r>
          </a:p>
          <a:p>
            <a:r>
              <a:rPr lang="en-US" dirty="0">
                <a:latin typeface="Google Sans"/>
              </a:rPr>
              <a:t>C. 1000L</a:t>
            </a:r>
          </a:p>
          <a:p>
            <a:r>
              <a:rPr lang="en-US" dirty="0">
                <a:latin typeface="Google Sans"/>
              </a:rPr>
              <a:t>D. 100L</a:t>
            </a:r>
            <a:endParaRPr lang="en-US" dirty="0"/>
          </a:p>
        </p:txBody>
      </p:sp>
    </p:spTree>
    <p:extLst>
      <p:ext uri="{BB962C8B-B14F-4D97-AF65-F5344CB8AC3E}">
        <p14:creationId xmlns:p14="http://schemas.microsoft.com/office/powerpoint/2010/main" val="3943276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EE23A-0C86-AEC7-2FEE-6D59A34DCC94}"/>
              </a:ext>
            </a:extLst>
          </p:cNvPr>
          <p:cNvSpPr>
            <a:spLocks noGrp="1"/>
          </p:cNvSpPr>
          <p:nvPr>
            <p:ph type="title"/>
          </p:nvPr>
        </p:nvSpPr>
        <p:spPr/>
        <p:txBody>
          <a:bodyPr/>
          <a:lstStyle/>
          <a:p>
            <a:r>
              <a:rPr lang="en-US" dirty="0">
                <a:solidFill>
                  <a:srgbClr val="FF0000"/>
                </a:solidFill>
                <a:cs typeface="Arial"/>
              </a:rPr>
              <a:t>METABOLISM (BIOTRANSFORMATION)</a:t>
            </a:r>
          </a:p>
        </p:txBody>
      </p:sp>
      <p:sp>
        <p:nvSpPr>
          <p:cNvPr id="3" name="Text Placeholder 2">
            <a:extLst>
              <a:ext uri="{FF2B5EF4-FFF2-40B4-BE49-F238E27FC236}">
                <a16:creationId xmlns:a16="http://schemas.microsoft.com/office/drawing/2014/main" id="{FFDF0019-83BC-BBFF-5B82-C5ED1421501E}"/>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917632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6251D-2865-C43B-0A11-E259044F80AF}"/>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5B3723F2-39B5-D980-353D-57F903471F82}"/>
              </a:ext>
            </a:extLst>
          </p:cNvPr>
          <p:cNvSpPr>
            <a:spLocks noGrp="1"/>
          </p:cNvSpPr>
          <p:nvPr>
            <p:ph idx="1"/>
          </p:nvPr>
        </p:nvSpPr>
        <p:spPr>
          <a:xfrm>
            <a:off x="838199" y="1690688"/>
            <a:ext cx="10515601" cy="4633912"/>
          </a:xfrm>
        </p:spPr>
        <p:txBody>
          <a:bodyPr>
            <a:normAutofit fontScale="92500" lnSpcReduction="10000"/>
          </a:bodyPr>
          <a:lstStyle/>
          <a:p>
            <a:r>
              <a:rPr lang="en-US" sz="2600" b="1" dirty="0">
                <a:solidFill>
                  <a:srgbClr val="FF0000"/>
                </a:solidFill>
                <a:latin typeface="Arial" panose="020B0604020202020204" pitchFamily="34" charset="0"/>
                <a:ea typeface="+mn-lt"/>
                <a:cs typeface="Arial" panose="020B0604020202020204" pitchFamily="34" charset="0"/>
              </a:rPr>
              <a:t>Biotransformation:</a:t>
            </a:r>
            <a:r>
              <a:rPr lang="en-US" sz="2600" dirty="0">
                <a:latin typeface="Arial" panose="020B0604020202020204" pitchFamily="34" charset="0"/>
                <a:ea typeface="+mn-lt"/>
                <a:cs typeface="Arial" panose="020B0604020202020204" pitchFamily="34" charset="0"/>
              </a:rPr>
              <a:t> Chemical alteration of the drug in body that converts nonpolar or lipid soluble compounds to polar or lipid insoluble compounds. </a:t>
            </a:r>
          </a:p>
          <a:p>
            <a:pPr marL="0" indent="0">
              <a:buNone/>
            </a:pPr>
            <a:r>
              <a:rPr lang="en-US" sz="2600" dirty="0">
                <a:latin typeface="Arial" panose="020B0604020202020204" pitchFamily="34" charset="0"/>
                <a:ea typeface="+mn-lt"/>
                <a:cs typeface="Arial" panose="020B0604020202020204" pitchFamily="34" charset="0"/>
              </a:rPr>
              <a:t>• Consequences of biotransformation: Active drug converts to Inactive metabolite.</a:t>
            </a:r>
          </a:p>
          <a:p>
            <a:pPr marL="0" indent="0">
              <a:buNone/>
            </a:pPr>
            <a:r>
              <a:rPr lang="en-US" sz="2600" u="sng" dirty="0">
                <a:solidFill>
                  <a:srgbClr val="FF0000"/>
                </a:solidFill>
                <a:latin typeface="Arial" panose="020B0604020202020204" pitchFamily="34" charset="0"/>
                <a:ea typeface="+mn-lt"/>
                <a:cs typeface="Arial" panose="020B0604020202020204" pitchFamily="34" charset="0"/>
              </a:rPr>
              <a:t>N/B:</a:t>
            </a:r>
            <a:r>
              <a:rPr lang="en-US" sz="2600" dirty="0">
                <a:latin typeface="Arial" panose="020B0604020202020204" pitchFamily="34" charset="0"/>
                <a:ea typeface="+mn-lt"/>
                <a:cs typeface="Arial" panose="020B0604020202020204" pitchFamily="34" charset="0"/>
              </a:rPr>
              <a:t> Although metabolism typically inactivates drugs, some drug metabolites are pharmacologically active (prodrug)</a:t>
            </a:r>
          </a:p>
          <a:p>
            <a:pPr marL="0" indent="0">
              <a:buNone/>
            </a:pPr>
            <a:r>
              <a:rPr lang="en-US" sz="2600" b="1" dirty="0">
                <a:latin typeface="Arial" panose="020B0604020202020204" pitchFamily="34" charset="0"/>
                <a:ea typeface="+mn-lt"/>
                <a:cs typeface="Arial" panose="020B0604020202020204" pitchFamily="34" charset="0"/>
                <a:hlinkClick r:id="rId2"/>
              </a:rPr>
              <a:t>Sites of Drug</a:t>
            </a:r>
            <a:r>
              <a:rPr lang="en-US" sz="2600" dirty="0">
                <a:latin typeface="Arial" panose="020B0604020202020204" pitchFamily="34" charset="0"/>
                <a:ea typeface="+mn-lt"/>
                <a:cs typeface="Arial" panose="020B0604020202020204" pitchFamily="34" charset="0"/>
              </a:rPr>
              <a:t> Metabolism: The </a:t>
            </a:r>
            <a:r>
              <a:rPr lang="en-US" sz="2600" dirty="0">
                <a:solidFill>
                  <a:srgbClr val="FF0000"/>
                </a:solidFill>
                <a:latin typeface="Arial" panose="020B0604020202020204" pitchFamily="34" charset="0"/>
                <a:ea typeface="+mn-lt"/>
                <a:cs typeface="Arial" panose="020B0604020202020204" pitchFamily="34" charset="0"/>
              </a:rPr>
              <a:t>liver</a:t>
            </a:r>
            <a:r>
              <a:rPr lang="en-US" sz="2600" dirty="0">
                <a:latin typeface="Arial" panose="020B0604020202020204" pitchFamily="34" charset="0"/>
                <a:ea typeface="+mn-lt"/>
                <a:cs typeface="Arial" panose="020B0604020202020204" pitchFamily="34" charset="0"/>
              </a:rPr>
              <a:t> is the principal site of drug metabolism.  </a:t>
            </a:r>
          </a:p>
          <a:p>
            <a:pPr marL="0" indent="0">
              <a:buNone/>
            </a:pPr>
            <a:r>
              <a:rPr lang="en-US" sz="2600" dirty="0">
                <a:latin typeface="Arial" panose="020B0604020202020204" pitchFamily="34" charset="0"/>
                <a:ea typeface="+mn-lt"/>
                <a:cs typeface="Arial" panose="020B0604020202020204" pitchFamily="34" charset="0"/>
              </a:rPr>
              <a:t>-H</a:t>
            </a:r>
            <a:r>
              <a:rPr lang="en-US" sz="2600" b="1" u="sng" dirty="0">
                <a:latin typeface="Arial" panose="020B0604020202020204" pitchFamily="34" charset="0"/>
                <a:ea typeface="+mn-lt"/>
                <a:cs typeface="Arial" panose="020B0604020202020204" pitchFamily="34" charset="0"/>
              </a:rPr>
              <a:t>epatic microsomal enzymes</a:t>
            </a:r>
            <a:r>
              <a:rPr lang="en-US" sz="2600" dirty="0">
                <a:latin typeface="Arial" panose="020B0604020202020204" pitchFamily="34" charset="0"/>
                <a:ea typeface="+mn-lt"/>
                <a:cs typeface="Arial" panose="020B0604020202020204" pitchFamily="34" charset="0"/>
              </a:rPr>
              <a:t>: </a:t>
            </a:r>
            <a:r>
              <a:rPr lang="en-US" sz="2600" dirty="0">
                <a:solidFill>
                  <a:srgbClr val="040C28"/>
                </a:solidFill>
                <a:latin typeface="Arial" panose="020B0604020202020204" pitchFamily="34" charset="0"/>
                <a:ea typeface="+mn-lt"/>
                <a:cs typeface="Arial" panose="020B0604020202020204" pitchFamily="34" charset="0"/>
              </a:rPr>
              <a:t>found in the endoplasmic reticulum of hepatocytes</a:t>
            </a:r>
            <a:r>
              <a:rPr lang="en-US" sz="2600" dirty="0">
                <a:solidFill>
                  <a:srgbClr val="4D5156"/>
                </a:solidFill>
                <a:latin typeface="Arial" panose="020B0604020202020204" pitchFamily="34" charset="0"/>
                <a:ea typeface="+mn-lt"/>
                <a:cs typeface="Arial" panose="020B0604020202020204" pitchFamily="34" charset="0"/>
              </a:rPr>
              <a:t>.</a:t>
            </a:r>
            <a:endParaRPr lang="en-US" dirty="0">
              <a:latin typeface="Arial" panose="020B0604020202020204" pitchFamily="34" charset="0"/>
              <a:cs typeface="Arial" panose="020B0604020202020204" pitchFamily="34" charset="0"/>
            </a:endParaRPr>
          </a:p>
          <a:p>
            <a:pPr marL="0" indent="0">
              <a:buNone/>
            </a:pPr>
            <a:r>
              <a:rPr lang="en-US" sz="2600" dirty="0">
                <a:latin typeface="Arial" panose="020B0604020202020204" pitchFamily="34" charset="0"/>
                <a:ea typeface="+mn-lt"/>
                <a:cs typeface="Arial" panose="020B0604020202020204" pitchFamily="34" charset="0"/>
              </a:rPr>
              <a:t>-</a:t>
            </a:r>
            <a:r>
              <a:rPr lang="en-US" sz="2600" b="1" u="sng" dirty="0">
                <a:latin typeface="Arial" panose="020B0604020202020204" pitchFamily="34" charset="0"/>
                <a:ea typeface="+mn-lt"/>
                <a:cs typeface="Arial" panose="020B0604020202020204" pitchFamily="34" charset="0"/>
              </a:rPr>
              <a:t>Hepatic non-microsomal enzymes</a:t>
            </a:r>
            <a:r>
              <a:rPr lang="en-US" sz="2600" dirty="0">
                <a:latin typeface="Arial" panose="020B0604020202020204" pitchFamily="34" charset="0"/>
                <a:ea typeface="+mn-lt"/>
                <a:cs typeface="Arial" panose="020B0604020202020204" pitchFamily="34" charset="0"/>
              </a:rPr>
              <a:t>: </a:t>
            </a:r>
            <a:r>
              <a:rPr lang="en-US" sz="2600" dirty="0">
                <a:solidFill>
                  <a:srgbClr val="040C28"/>
                </a:solidFill>
                <a:latin typeface="Arial" panose="020B0604020202020204" pitchFamily="34" charset="0"/>
                <a:ea typeface="+mn-lt"/>
                <a:cs typeface="Arial" panose="020B0604020202020204" pitchFamily="34" charset="0"/>
              </a:rPr>
              <a:t>located in sites other than endoplasmic reticulum (microsomes),</a:t>
            </a:r>
            <a:r>
              <a:rPr lang="en-US" sz="2600" dirty="0">
                <a:solidFill>
                  <a:srgbClr val="4D5156"/>
                </a:solidFill>
                <a:latin typeface="Arial" panose="020B0604020202020204" pitchFamily="34" charset="0"/>
                <a:ea typeface="+mn-lt"/>
                <a:cs typeface="Arial" panose="020B0604020202020204" pitchFamily="34" charset="0"/>
              </a:rPr>
              <a:t> </a:t>
            </a:r>
            <a:r>
              <a:rPr lang="en-US" sz="2600" dirty="0" err="1">
                <a:solidFill>
                  <a:srgbClr val="4D5156"/>
                </a:solidFill>
                <a:latin typeface="Arial" panose="020B0604020202020204" pitchFamily="34" charset="0"/>
                <a:ea typeface="+mn-lt"/>
                <a:cs typeface="Arial" panose="020B0604020202020204" pitchFamily="34" charset="0"/>
              </a:rPr>
              <a:t>e.g</a:t>
            </a:r>
            <a:r>
              <a:rPr lang="en-US" sz="2600" dirty="0">
                <a:solidFill>
                  <a:srgbClr val="4D5156"/>
                </a:solidFill>
                <a:latin typeface="Arial" panose="020B0604020202020204" pitchFamily="34" charset="0"/>
                <a:ea typeface="+mn-lt"/>
                <a:cs typeface="Arial" panose="020B0604020202020204" pitchFamily="34" charset="0"/>
              </a:rPr>
              <a:t>, cytoplasm, mitochondria, etc.</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4606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366AE-4F1D-D82F-216F-1AA98499AC0B}"/>
              </a:ext>
            </a:extLst>
          </p:cNvPr>
          <p:cNvSpPr>
            <a:spLocks noGrp="1"/>
          </p:cNvSpPr>
          <p:nvPr>
            <p:ph type="title"/>
          </p:nvPr>
        </p:nvSpPr>
        <p:spPr>
          <a:xfrm>
            <a:off x="609600" y="274638"/>
            <a:ext cx="10972800" cy="711680"/>
          </a:xfrm>
        </p:spPr>
        <p:txBody>
          <a:bodyPr>
            <a:normAutofit/>
          </a:bodyPr>
          <a:lstStyle/>
          <a:p>
            <a:r>
              <a:rPr lang="en-US" sz="3600" b="1" u="sng" dirty="0">
                <a:solidFill>
                  <a:srgbClr val="FF0000"/>
                </a:solidFill>
                <a:latin typeface="Arial" panose="020B0604020202020204" pitchFamily="34" charset="0"/>
                <a:cs typeface="Arial" panose="020B0604020202020204" pitchFamily="34" charset="0"/>
              </a:rPr>
              <a:t>Why Drug Biotransformation?</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C0462DF-3777-603A-B445-69EF10569CBF}"/>
              </a:ext>
            </a:extLst>
          </p:cNvPr>
          <p:cNvSpPr>
            <a:spLocks noGrp="1"/>
          </p:cNvSpPr>
          <p:nvPr>
            <p:ph idx="1"/>
          </p:nvPr>
        </p:nvSpPr>
        <p:spPr>
          <a:xfrm>
            <a:off x="749301" y="1096995"/>
            <a:ext cx="10553700" cy="5011706"/>
          </a:xfrm>
        </p:spPr>
        <p:txBody>
          <a:bodyPr>
            <a:normAutofit/>
          </a:bodyPr>
          <a:lstStyle/>
          <a:p>
            <a:pPr algn="just"/>
            <a:endParaRPr lang="en-US" sz="2600" b="1" u="sng" dirty="0">
              <a:solidFill>
                <a:srgbClr val="212529"/>
              </a:solidFill>
              <a:latin typeface="Arial" panose="020B0604020202020204" pitchFamily="34" charset="0"/>
              <a:cs typeface="Arial" panose="020B0604020202020204" pitchFamily="34" charset="0"/>
            </a:endParaRPr>
          </a:p>
          <a:p>
            <a:pPr algn="just"/>
            <a:r>
              <a:rPr lang="en-US" sz="2600" dirty="0">
                <a:solidFill>
                  <a:srgbClr val="00B050"/>
                </a:solidFill>
                <a:latin typeface="Arial" panose="020B0604020202020204" pitchFamily="34" charset="0"/>
                <a:cs typeface="Arial" panose="020B0604020202020204" pitchFamily="34" charset="0"/>
              </a:rPr>
              <a:t>All chemical substances that are not nutrients for the body and enter the body through, ingestion, inhalation or absorption are called as </a:t>
            </a:r>
            <a:r>
              <a:rPr lang="en-US" sz="2600" b="1" dirty="0">
                <a:solidFill>
                  <a:srgbClr val="FF0000"/>
                </a:solidFill>
                <a:latin typeface="Arial" panose="020B0604020202020204" pitchFamily="34" charset="0"/>
                <a:cs typeface="Arial" panose="020B0604020202020204" pitchFamily="34" charset="0"/>
              </a:rPr>
              <a:t>xenobiotics</a:t>
            </a:r>
            <a:r>
              <a:rPr lang="en-US" sz="2600"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(Greek:</a:t>
            </a:r>
            <a:r>
              <a:rPr lang="en-US" sz="2600" i="1" dirty="0">
                <a:solidFill>
                  <a:srgbClr val="212529"/>
                </a:solidFill>
                <a:latin typeface="Arial" panose="020B0604020202020204" pitchFamily="34" charset="0"/>
                <a:cs typeface="Arial" panose="020B0604020202020204" pitchFamily="34" charset="0"/>
              </a:rPr>
              <a:t> </a:t>
            </a:r>
            <a:r>
              <a:rPr lang="en-US" sz="2600" i="1" dirty="0" err="1">
                <a:solidFill>
                  <a:srgbClr val="212529"/>
                </a:solidFill>
                <a:latin typeface="Arial" panose="020B0604020202020204" pitchFamily="34" charset="0"/>
                <a:cs typeface="Arial" panose="020B0604020202020204" pitchFamily="34" charset="0"/>
              </a:rPr>
              <a:t>xenos</a:t>
            </a:r>
            <a:r>
              <a:rPr lang="en-US" sz="2600"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a:t>
            </a:r>
            <a:r>
              <a:rPr lang="en-US" sz="2600" i="1" dirty="0">
                <a:solidFill>
                  <a:srgbClr val="212529"/>
                </a:solidFill>
                <a:latin typeface="Arial" panose="020B0604020202020204" pitchFamily="34" charset="0"/>
                <a:cs typeface="Arial" panose="020B0604020202020204" pitchFamily="34" charset="0"/>
              </a:rPr>
              <a:t> foreign</a:t>
            </a:r>
            <a:r>
              <a:rPr lang="en-US" sz="2600" dirty="0">
                <a:solidFill>
                  <a:srgbClr val="212529"/>
                </a:solidFill>
                <a:latin typeface="Arial" panose="020B0604020202020204" pitchFamily="34" charset="0"/>
                <a:cs typeface="Arial" panose="020B0604020202020204" pitchFamily="34" charset="0"/>
              </a:rPr>
              <a:t>) or</a:t>
            </a:r>
            <a:r>
              <a:rPr lang="en-US" sz="2600" i="1" dirty="0">
                <a:solidFill>
                  <a:srgbClr val="212529"/>
                </a:solidFill>
                <a:latin typeface="Arial" panose="020B0604020202020204" pitchFamily="34" charset="0"/>
                <a:cs typeface="Arial" panose="020B0604020202020204" pitchFamily="34" charset="0"/>
              </a:rPr>
              <a:t> </a:t>
            </a:r>
            <a:r>
              <a:rPr lang="en-US" sz="2600" b="1" dirty="0">
                <a:solidFill>
                  <a:srgbClr val="212529"/>
                </a:solidFill>
                <a:latin typeface="Arial" panose="020B0604020202020204" pitchFamily="34" charset="0"/>
                <a:cs typeface="Arial" panose="020B0604020202020204" pitchFamily="34" charset="0"/>
              </a:rPr>
              <a:t>exogenous compounds</a:t>
            </a:r>
            <a:r>
              <a:rPr lang="en-US" sz="2600" dirty="0">
                <a:solidFill>
                  <a:srgbClr val="212529"/>
                </a:solidFill>
                <a:latin typeface="Arial" panose="020B0604020202020204" pitchFamily="34" charset="0"/>
                <a:cs typeface="Arial" panose="020B0604020202020204" pitchFamily="34" charset="0"/>
              </a:rPr>
              <a:t>. </a:t>
            </a:r>
            <a:endParaRPr lang="en-US" sz="2600" dirty="0">
              <a:solidFill>
                <a:srgbClr val="000000"/>
              </a:solidFill>
              <a:latin typeface="Arial" panose="020B0604020202020204" pitchFamily="34" charset="0"/>
              <a:cs typeface="Arial" panose="020B0604020202020204" pitchFamily="34" charset="0"/>
            </a:endParaRPr>
          </a:p>
          <a:p>
            <a:pPr algn="just"/>
            <a:r>
              <a:rPr lang="en-US" sz="2600" dirty="0">
                <a:solidFill>
                  <a:srgbClr val="212529"/>
                </a:solidFill>
                <a:latin typeface="Arial" panose="020B0604020202020204" pitchFamily="34" charset="0"/>
                <a:cs typeface="Arial" panose="020B0604020202020204" pitchFamily="34" charset="0"/>
              </a:rPr>
              <a:t>For effective absorption, a drug needs to be sufficiently lipid soluble.</a:t>
            </a:r>
          </a:p>
          <a:p>
            <a:pPr algn="just"/>
            <a:r>
              <a:rPr lang="en-US" sz="2600" dirty="0">
                <a:solidFill>
                  <a:srgbClr val="212529"/>
                </a:solidFill>
                <a:latin typeface="Arial" panose="020B0604020202020204" pitchFamily="34" charset="0"/>
                <a:cs typeface="Arial" panose="020B0604020202020204" pitchFamily="34" charset="0"/>
              </a:rPr>
              <a:t>But for excretion, only water-soluble agents undergo renal excretion (major route for exit of drugs from the body).</a:t>
            </a:r>
          </a:p>
          <a:p>
            <a:pPr algn="just"/>
            <a:r>
              <a:rPr lang="en-US" sz="2600" dirty="0">
                <a:solidFill>
                  <a:srgbClr val="212529"/>
                </a:solidFill>
                <a:latin typeface="Arial" panose="020B0604020202020204" pitchFamily="34" charset="0"/>
                <a:cs typeface="Arial" panose="020B0604020202020204" pitchFamily="34" charset="0"/>
              </a:rPr>
              <a:t>Whereas lipid soluble substances are passively reabsorbed from the renal tubules into the blood after glomerular filtration. </a:t>
            </a:r>
            <a:endParaRPr lang="en-US" sz="2600" dirty="0">
              <a:solidFill>
                <a:srgbClr val="000000"/>
              </a:solidFill>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00966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94D6A-702E-027C-26C4-4E9E47FA2E21}"/>
              </a:ext>
            </a:extLst>
          </p:cNvPr>
          <p:cNvSpPr>
            <a:spLocks noGrp="1"/>
          </p:cNvSpPr>
          <p:nvPr>
            <p:ph type="title"/>
          </p:nvPr>
        </p:nvSpPr>
        <p:spPr>
          <a:xfrm>
            <a:off x="609600" y="274638"/>
            <a:ext cx="10972800" cy="567906"/>
          </a:xfrm>
        </p:spPr>
        <p:txBody>
          <a:bodyPr>
            <a:noAutofit/>
          </a:bodyPr>
          <a:lstStyle/>
          <a:p>
            <a:r>
              <a:rPr lang="en-US" sz="3600" b="1" dirty="0">
                <a:solidFill>
                  <a:srgbClr val="FF0000"/>
                </a:solidFill>
                <a:latin typeface="Arial" panose="020B0604020202020204" pitchFamily="34" charset="0"/>
                <a:cs typeface="Arial" panose="020B0604020202020204" pitchFamily="34" charset="0"/>
              </a:rPr>
              <a:t>Biotransformation...</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82B09F0-5F98-DC39-E7DB-B345E7E743F8}"/>
              </a:ext>
            </a:extLst>
          </p:cNvPr>
          <p:cNvSpPr>
            <a:spLocks noGrp="1"/>
          </p:cNvSpPr>
          <p:nvPr>
            <p:ph idx="1"/>
          </p:nvPr>
        </p:nvSpPr>
        <p:spPr>
          <a:xfrm>
            <a:off x="954654" y="852579"/>
            <a:ext cx="9974079" cy="4710939"/>
          </a:xfrm>
        </p:spPr>
        <p:txBody>
          <a:bodyPr>
            <a:normAutofit/>
          </a:bodyPr>
          <a:lstStyle/>
          <a:p>
            <a:pPr algn="just"/>
            <a:endParaRPr lang="en-US" sz="2600" b="1" dirty="0">
              <a:solidFill>
                <a:srgbClr val="212529"/>
              </a:solidFill>
              <a:latin typeface="Arial" panose="020B0604020202020204" pitchFamily="34" charset="0"/>
              <a:cs typeface="Arial" panose="020B0604020202020204" pitchFamily="34" charset="0"/>
            </a:endParaRPr>
          </a:p>
          <a:p>
            <a:pPr algn="just"/>
            <a:r>
              <a:rPr lang="en-US" sz="2600" baseline="30000" dirty="0">
                <a:solidFill>
                  <a:srgbClr val="212529"/>
                </a:solidFill>
                <a:latin typeface="Arial" panose="020B0604020202020204" pitchFamily="34" charset="0"/>
                <a:cs typeface="Arial" panose="020B0604020202020204" pitchFamily="34" charset="0"/>
              </a:rPr>
              <a:t>          </a:t>
            </a:r>
            <a:r>
              <a:rPr lang="en-US" sz="2600" b="1" i="1" dirty="0">
                <a:solidFill>
                  <a:srgbClr val="212529"/>
                </a:solidFill>
                <a:latin typeface="Arial" panose="020B0604020202020204" pitchFamily="34" charset="0"/>
                <a:cs typeface="Arial" panose="020B0604020202020204" pitchFamily="34" charset="0"/>
              </a:rPr>
              <a:t>Normally: </a:t>
            </a:r>
            <a:r>
              <a:rPr lang="en-US" sz="2600" dirty="0">
                <a:solidFill>
                  <a:srgbClr val="212529"/>
                </a:solidFill>
                <a:latin typeface="Arial" panose="020B0604020202020204" pitchFamily="34" charset="0"/>
                <a:cs typeface="Arial" panose="020B0604020202020204" pitchFamily="34" charset="0"/>
              </a:rPr>
              <a:t>results in</a:t>
            </a:r>
            <a:r>
              <a:rPr lang="en-US" sz="2600" b="1" i="1" dirty="0">
                <a:solidFill>
                  <a:srgbClr val="212529"/>
                </a:solidFill>
                <a:latin typeface="Arial" panose="020B0604020202020204" pitchFamily="34" charset="0"/>
                <a:cs typeface="Arial" panose="020B0604020202020204" pitchFamily="34" charset="0"/>
              </a:rPr>
              <a:t> </a:t>
            </a:r>
            <a:r>
              <a:rPr lang="en-US" sz="2600" i="1" dirty="0">
                <a:solidFill>
                  <a:srgbClr val="212529"/>
                </a:solidFill>
                <a:latin typeface="Arial" panose="020B0604020202020204" pitchFamily="34" charset="0"/>
                <a:cs typeface="Arial" panose="020B0604020202020204" pitchFamily="34" charset="0"/>
              </a:rPr>
              <a:t>pharmacological inactivation</a:t>
            </a:r>
            <a:r>
              <a:rPr lang="en-US" sz="2600" b="1"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of drugs, i.e. it results in formation</a:t>
            </a:r>
            <a:r>
              <a:rPr lang="en-US" sz="2600" b="1"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of metabolites with little or no pharmacological activity; e.g. conversion of phenytoin to p-hydroxy phenytoin.</a:t>
            </a:r>
            <a:endParaRPr lang="en-US" sz="2600" dirty="0">
              <a:latin typeface="Arial" panose="020B0604020202020204" pitchFamily="34" charset="0"/>
              <a:cs typeface="Arial" panose="020B0604020202020204" pitchFamily="34" charset="0"/>
            </a:endParaRPr>
          </a:p>
          <a:p>
            <a:pPr algn="just"/>
            <a:r>
              <a:rPr lang="en-US" sz="2600" baseline="30000" dirty="0">
                <a:solidFill>
                  <a:srgbClr val="212529"/>
                </a:solidFill>
                <a:latin typeface="Arial" panose="020B0604020202020204" pitchFamily="34" charset="0"/>
                <a:cs typeface="Arial" panose="020B0604020202020204" pitchFamily="34" charset="0"/>
              </a:rPr>
              <a:t>      </a:t>
            </a:r>
            <a:r>
              <a:rPr lang="en-US" sz="2600" b="1" i="1" dirty="0">
                <a:solidFill>
                  <a:srgbClr val="212529"/>
                </a:solidFill>
                <a:latin typeface="Arial" panose="020B0604020202020204" pitchFamily="34" charset="0"/>
                <a:cs typeface="Arial" panose="020B0604020202020204" pitchFamily="34" charset="0"/>
              </a:rPr>
              <a:t>Occasionally: </a:t>
            </a:r>
            <a:r>
              <a:rPr lang="en-US" sz="2600" dirty="0">
                <a:solidFill>
                  <a:srgbClr val="212529"/>
                </a:solidFill>
                <a:latin typeface="Arial" panose="020B0604020202020204" pitchFamily="34" charset="0"/>
                <a:cs typeface="Arial" panose="020B0604020202020204" pitchFamily="34" charset="0"/>
              </a:rPr>
              <a:t>yields metabolites with equal activity; e.g. conversion of phenylbutazone</a:t>
            </a:r>
            <a:r>
              <a:rPr lang="en-US" sz="2600" b="1"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to oxyphenbutazone.</a:t>
            </a:r>
            <a:endParaRPr lang="en-US" sz="2600" dirty="0">
              <a:latin typeface="Arial" panose="020B0604020202020204" pitchFamily="34" charset="0"/>
              <a:cs typeface="Arial" panose="020B0604020202020204" pitchFamily="34" charset="0"/>
            </a:endParaRPr>
          </a:p>
          <a:p>
            <a:pPr algn="just"/>
            <a:r>
              <a:rPr lang="en-US" sz="2600" baseline="30000" dirty="0">
                <a:solidFill>
                  <a:srgbClr val="212529"/>
                </a:solidFill>
                <a:latin typeface="Arial" panose="020B0604020202020204" pitchFamily="34" charset="0"/>
                <a:cs typeface="Arial" panose="020B0604020202020204" pitchFamily="34" charset="0"/>
              </a:rPr>
              <a:t>         </a:t>
            </a:r>
            <a:r>
              <a:rPr lang="en-US" sz="2600" b="1" i="1" dirty="0">
                <a:solidFill>
                  <a:srgbClr val="212529"/>
                </a:solidFill>
                <a:latin typeface="Arial" panose="020B0604020202020204" pitchFamily="34" charset="0"/>
                <a:cs typeface="Arial" panose="020B0604020202020204" pitchFamily="34" charset="0"/>
              </a:rPr>
              <a:t>Rarely: </a:t>
            </a:r>
            <a:r>
              <a:rPr lang="en-US" sz="2600" dirty="0">
                <a:solidFill>
                  <a:srgbClr val="212529"/>
                </a:solidFill>
                <a:latin typeface="Arial" panose="020B0604020202020204" pitchFamily="34" charset="0"/>
                <a:cs typeface="Arial" panose="020B0604020202020204" pitchFamily="34" charset="0"/>
              </a:rPr>
              <a:t>leads to</a:t>
            </a:r>
            <a:r>
              <a:rPr lang="en-US" sz="2600" b="1" i="1" dirty="0">
                <a:solidFill>
                  <a:srgbClr val="212529"/>
                </a:solidFill>
                <a:latin typeface="Arial" panose="020B0604020202020204" pitchFamily="34" charset="0"/>
                <a:cs typeface="Arial" panose="020B0604020202020204" pitchFamily="34" charset="0"/>
              </a:rPr>
              <a:t> </a:t>
            </a:r>
            <a:r>
              <a:rPr lang="en-US" sz="2600" i="1" dirty="0">
                <a:solidFill>
                  <a:srgbClr val="212529"/>
                </a:solidFill>
                <a:latin typeface="Arial" panose="020B0604020202020204" pitchFamily="34" charset="0"/>
                <a:cs typeface="Arial" panose="020B0604020202020204" pitchFamily="34" charset="0"/>
              </a:rPr>
              <a:t>toxicological activation</a:t>
            </a:r>
            <a:r>
              <a:rPr lang="en-US" sz="2600" b="1"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of drugs, i.e. it results in formation of</a:t>
            </a:r>
            <a:r>
              <a:rPr lang="en-US" sz="2600" b="1"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metabolites with high tissue reactivity; e.g. conversion of paracetamol to reactive metabolite (</a:t>
            </a:r>
            <a:r>
              <a:rPr lang="en-US" sz="2600" i="1" dirty="0">
                <a:solidFill>
                  <a:srgbClr val="FF0000"/>
                </a:solidFill>
                <a:latin typeface="Arial" panose="020B0604020202020204" pitchFamily="34" charset="0"/>
                <a:cs typeface="Arial" panose="020B0604020202020204" pitchFamily="34" charset="0"/>
              </a:rPr>
              <a:t>N-acetyl-P-</a:t>
            </a:r>
            <a:r>
              <a:rPr lang="en-US" sz="2600" i="1" dirty="0" err="1">
                <a:solidFill>
                  <a:srgbClr val="FF0000"/>
                </a:solidFill>
                <a:latin typeface="Arial" panose="020B0604020202020204" pitchFamily="34" charset="0"/>
                <a:cs typeface="Arial" panose="020B0604020202020204" pitchFamily="34" charset="0"/>
              </a:rPr>
              <a:t>benzoquinoneimine</a:t>
            </a:r>
            <a:r>
              <a:rPr lang="en-US" sz="2600" dirty="0">
                <a:solidFill>
                  <a:srgbClr val="212529"/>
                </a:solidFill>
                <a:latin typeface="Arial" panose="020B0604020202020204" pitchFamily="34" charset="0"/>
                <a:cs typeface="Arial" panose="020B0604020202020204" pitchFamily="34" charset="0"/>
              </a:rPr>
              <a:t>) that cause hepatic necrosis.</a:t>
            </a:r>
            <a:endParaRPr lang="en-US" sz="2600" dirty="0">
              <a:latin typeface="Arial" panose="020B0604020202020204" pitchFamily="34" charset="0"/>
              <a:cs typeface="Arial" panose="020B0604020202020204" pitchFamily="34" charset="0"/>
            </a:endParaRPr>
          </a:p>
          <a:p>
            <a:pPr algn="just"/>
            <a:endParaRPr lang="en-US" sz="2600" dirty="0">
              <a:solidFill>
                <a:srgbClr val="21252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3752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87016-6451-BA92-A184-59F49153DD2A}"/>
              </a:ext>
            </a:extLst>
          </p:cNvPr>
          <p:cNvSpPr>
            <a:spLocks noGrp="1"/>
          </p:cNvSpPr>
          <p:nvPr>
            <p:ph type="title"/>
          </p:nvPr>
        </p:nvSpPr>
        <p:spPr/>
        <p:txBody>
          <a:bodyPr>
            <a:normAutofit/>
          </a:bodyPr>
          <a:lstStyle/>
          <a:p>
            <a:r>
              <a:rPr lang="en-US" sz="3600" b="1" u="sng" dirty="0">
                <a:solidFill>
                  <a:srgbClr val="FF0000"/>
                </a:solidFill>
                <a:latin typeface="Arial" panose="020B0604020202020204" pitchFamily="34" charset="0"/>
                <a:cs typeface="Arial" panose="020B0604020202020204" pitchFamily="34" charset="0"/>
              </a:rPr>
              <a:t>Drug Metabolizing Organs</a:t>
            </a:r>
          </a:p>
        </p:txBody>
      </p:sp>
      <p:sp>
        <p:nvSpPr>
          <p:cNvPr id="3" name="Content Placeholder 2">
            <a:extLst>
              <a:ext uri="{FF2B5EF4-FFF2-40B4-BE49-F238E27FC236}">
                <a16:creationId xmlns:a16="http://schemas.microsoft.com/office/drawing/2014/main" id="{A58FB52F-D904-E880-7B75-57E994EBE346}"/>
              </a:ext>
            </a:extLst>
          </p:cNvPr>
          <p:cNvSpPr>
            <a:spLocks noGrp="1"/>
          </p:cNvSpPr>
          <p:nvPr>
            <p:ph idx="1"/>
          </p:nvPr>
        </p:nvSpPr>
        <p:spPr>
          <a:xfrm>
            <a:off x="609600" y="1600201"/>
            <a:ext cx="10744200" cy="3632811"/>
          </a:xfrm>
        </p:spPr>
        <p:txBody>
          <a:bodyPr>
            <a:normAutofit/>
          </a:bodyPr>
          <a:lstStyle/>
          <a:p>
            <a:pPr algn="just"/>
            <a:r>
              <a:rPr lang="en-US" sz="2600" dirty="0">
                <a:solidFill>
                  <a:srgbClr val="212529"/>
                </a:solidFill>
                <a:latin typeface="Arial" panose="020B0604020202020204" pitchFamily="34" charset="0"/>
                <a:cs typeface="Arial" panose="020B0604020202020204" pitchFamily="34" charset="0"/>
              </a:rPr>
              <a:t>Liver is the primary site for metabolism of almost all drugs (and other xenobiotics) because of its possession of large variety of enzymes. </a:t>
            </a:r>
          </a:p>
          <a:p>
            <a:pPr algn="just"/>
            <a:r>
              <a:rPr lang="en-US" sz="2600" i="1" dirty="0">
                <a:solidFill>
                  <a:srgbClr val="212529"/>
                </a:solidFill>
                <a:latin typeface="Arial" panose="020B0604020202020204" pitchFamily="34" charset="0"/>
                <a:cs typeface="Arial" panose="020B0604020202020204" pitchFamily="34" charset="0"/>
              </a:rPr>
              <a:t>Metabolism</a:t>
            </a:r>
            <a:r>
              <a:rPr lang="en-US" sz="2600" dirty="0">
                <a:solidFill>
                  <a:srgbClr val="212529"/>
                </a:solidFill>
                <a:latin typeface="Arial" panose="020B0604020202020204" pitchFamily="34" charset="0"/>
                <a:cs typeface="Arial" panose="020B0604020202020204" pitchFamily="34" charset="0"/>
              </a:rPr>
              <a:t> </a:t>
            </a:r>
            <a:r>
              <a:rPr lang="en-US" sz="2600" i="1" dirty="0">
                <a:solidFill>
                  <a:srgbClr val="212529"/>
                </a:solidFill>
                <a:latin typeface="Arial" panose="020B0604020202020204" pitchFamily="34" charset="0"/>
                <a:cs typeface="Arial" panose="020B0604020202020204" pitchFamily="34" charset="0"/>
              </a:rPr>
              <a:t>by organs other than liver (called as </a:t>
            </a:r>
            <a:r>
              <a:rPr lang="en-US" sz="2600" b="1" dirty="0">
                <a:solidFill>
                  <a:srgbClr val="212529"/>
                </a:solidFill>
                <a:latin typeface="Arial" panose="020B0604020202020204" pitchFamily="34" charset="0"/>
                <a:cs typeface="Arial" panose="020B0604020202020204" pitchFamily="34" charset="0"/>
              </a:rPr>
              <a:t>extrahepatic metabolism</a:t>
            </a:r>
            <a:r>
              <a:rPr lang="en-US" sz="2600" dirty="0">
                <a:solidFill>
                  <a:srgbClr val="212529"/>
                </a:solidFill>
                <a:latin typeface="Arial" panose="020B0604020202020204" pitchFamily="34" charset="0"/>
                <a:cs typeface="Arial" panose="020B0604020202020204" pitchFamily="34" charset="0"/>
              </a:rPr>
              <a:t>) is of minor importance since</a:t>
            </a:r>
            <a:r>
              <a:rPr lang="en-US" sz="2600" i="1" dirty="0">
                <a:solidFill>
                  <a:srgbClr val="212529"/>
                </a:solidFill>
                <a:latin typeface="Arial" panose="020B0604020202020204" pitchFamily="34" charset="0"/>
                <a:cs typeface="Arial" panose="020B0604020202020204" pitchFamily="34" charset="0"/>
              </a:rPr>
              <a:t> </a:t>
            </a:r>
            <a:r>
              <a:rPr lang="en-US" sz="2600" dirty="0">
                <a:solidFill>
                  <a:srgbClr val="212529"/>
                </a:solidFill>
                <a:latin typeface="Arial" panose="020B0604020202020204" pitchFamily="34" charset="0"/>
                <a:cs typeface="Arial" panose="020B0604020202020204" pitchFamily="34" charset="0"/>
              </a:rPr>
              <a:t>lower level of drug metabolizing enzymes are present in such tissues. </a:t>
            </a:r>
            <a:endParaRPr lang="en-US" sz="2600" dirty="0">
              <a:solidFill>
                <a:srgbClr val="000000"/>
              </a:solidFill>
              <a:latin typeface="Arial" panose="020B0604020202020204" pitchFamily="34" charset="0"/>
              <a:cs typeface="Arial" panose="020B0604020202020204" pitchFamily="34" charset="0"/>
            </a:endParaRPr>
          </a:p>
          <a:p>
            <a:pPr algn="just"/>
            <a:r>
              <a:rPr lang="en-US" sz="2600" dirty="0">
                <a:solidFill>
                  <a:srgbClr val="212529"/>
                </a:solidFill>
                <a:latin typeface="Arial" panose="020B0604020202020204" pitchFamily="34" charset="0"/>
                <a:cs typeface="Arial" panose="020B0604020202020204" pitchFamily="34" charset="0"/>
              </a:rPr>
              <a:t>The decreasing order of drug metabolizing ability of various organs is:</a:t>
            </a:r>
            <a:endParaRPr lang="en-US" sz="2600" dirty="0">
              <a:latin typeface="Arial" panose="020B0604020202020204" pitchFamily="34" charset="0"/>
              <a:cs typeface="Arial" panose="020B0604020202020204" pitchFamily="34" charset="0"/>
            </a:endParaRPr>
          </a:p>
          <a:p>
            <a:pPr algn="just"/>
            <a:r>
              <a:rPr lang="en-US" sz="2600" b="1" i="1" dirty="0">
                <a:solidFill>
                  <a:srgbClr val="212529"/>
                </a:solidFill>
                <a:latin typeface="Arial" panose="020B0604020202020204" pitchFamily="34" charset="0"/>
                <a:cs typeface="Arial" panose="020B0604020202020204" pitchFamily="34" charset="0"/>
              </a:rPr>
              <a:t>Liver &gt; Lungs &gt; Kidneys &gt; Intestine &gt; Placenta &gt; Adrenals &gt; Skin </a:t>
            </a:r>
            <a:r>
              <a:rPr lang="en-US" sz="2600" dirty="0">
                <a:solidFill>
                  <a:srgbClr val="212529"/>
                </a:solidFill>
                <a:latin typeface="Arial" panose="020B0604020202020204" pitchFamily="34" charset="0"/>
                <a:cs typeface="Arial" panose="020B0604020202020204" pitchFamily="34" charset="0"/>
              </a:rPr>
              <a:t>Brain, testes, muscles, spleen, etc. </a:t>
            </a:r>
          </a:p>
          <a:p>
            <a:endParaRPr lang="en-US" sz="2600" dirty="0">
              <a:latin typeface="Arial" panose="020B0604020202020204" pitchFamily="34" charset="0"/>
              <a:cs typeface="Arial" panose="020B0604020202020204" pitchFamily="34" charset="0"/>
            </a:endParaRPr>
          </a:p>
          <a:p>
            <a:pPr algn="just"/>
            <a:endParaRPr lang="en-US" sz="2600" b="1" u="sng" dirty="0">
              <a:solidFill>
                <a:srgbClr val="21252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3792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F24EB-AA95-F7E3-6045-85ADAFCB71BF}"/>
              </a:ext>
            </a:extLst>
          </p:cNvPr>
          <p:cNvSpPr>
            <a:spLocks noGrp="1"/>
          </p:cNvSpPr>
          <p:nvPr>
            <p:ph type="title"/>
          </p:nvPr>
        </p:nvSpPr>
        <p:spPr>
          <a:xfrm>
            <a:off x="838200" y="365125"/>
            <a:ext cx="10515600" cy="1120775"/>
          </a:xfrm>
        </p:spPr>
        <p:txBody>
          <a:bodyPr>
            <a:normAutofit/>
          </a:bodyPr>
          <a:lstStyle/>
          <a:p>
            <a:br>
              <a:rPr lang="en-US" sz="3600" dirty="0">
                <a:latin typeface="Arial" panose="020B0604020202020204" pitchFamily="34" charset="0"/>
                <a:cs typeface="Arial" panose="020B0604020202020204" pitchFamily="34" charset="0"/>
              </a:rPr>
            </a:br>
            <a:r>
              <a:rPr lang="en-US" sz="3600" b="1" dirty="0">
                <a:latin typeface="Arial" panose="020B0604020202020204" pitchFamily="34" charset="0"/>
                <a:cs typeface="Arial" panose="020B0604020202020204" pitchFamily="34" charset="0"/>
              </a:rPr>
              <a:t>Metabolic enzymes: Cytochrome P- 450</a:t>
            </a:r>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F5B5E23-1010-EEB7-E667-D1593D7D592A}"/>
              </a:ext>
            </a:extLst>
          </p:cNvPr>
          <p:cNvSpPr>
            <a:spLocks noGrp="1"/>
          </p:cNvSpPr>
          <p:nvPr>
            <p:ph idx="1"/>
          </p:nvPr>
        </p:nvSpPr>
        <p:spPr>
          <a:xfrm>
            <a:off x="838199" y="1485900"/>
            <a:ext cx="10414001" cy="4889500"/>
          </a:xfrm>
        </p:spPr>
        <p:txBody>
          <a:bodyPr>
            <a:normAutofit/>
          </a:bodyPr>
          <a:lstStyle/>
          <a:p>
            <a:r>
              <a:rPr lang="en-US" sz="2600" dirty="0">
                <a:latin typeface="Arial" panose="020B0604020202020204" pitchFamily="34" charset="0"/>
                <a:ea typeface="+mn-lt"/>
                <a:cs typeface="Arial" panose="020B0604020202020204" pitchFamily="34" charset="0"/>
              </a:rPr>
              <a:t>Cytochrome P-450 (CYP450), a microsomal superfamily of isoenzymes that catalyzes the oxidation of many drugs is the most important enzyme. </a:t>
            </a:r>
          </a:p>
          <a:p>
            <a:r>
              <a:rPr lang="en-US" sz="2600" dirty="0">
                <a:solidFill>
                  <a:srgbClr val="0070C0"/>
                </a:solidFill>
                <a:latin typeface="Arial" panose="020B0604020202020204" pitchFamily="34" charset="0"/>
                <a:ea typeface="+mn-lt"/>
                <a:cs typeface="Arial" panose="020B0604020202020204" pitchFamily="34" charset="0"/>
              </a:rPr>
              <a:t>CYP450 enzymes can be induced or inhibited by many drugs and substances resulting in drug interactions.</a:t>
            </a:r>
            <a:endParaRPr lang="en-US" sz="2600" dirty="0">
              <a:latin typeface="Arial" panose="020B0604020202020204" pitchFamily="34" charset="0"/>
              <a:ea typeface="+mn-lt"/>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With aging, the liver’s capacity for metabolism through the CYP450 enzyme system is reduced by ≥ 30%.</a:t>
            </a:r>
          </a:p>
          <a:p>
            <a:r>
              <a:rPr lang="en-US" sz="2600" dirty="0">
                <a:latin typeface="Arial" panose="020B0604020202020204" pitchFamily="34" charset="0"/>
                <a:ea typeface="+mn-lt"/>
                <a:cs typeface="Arial" panose="020B0604020202020204" pitchFamily="34" charset="0"/>
              </a:rPr>
              <a:t>Thus, drugs that are metabolized through this system reach higher levels and have prolonged half-lives in older people.</a:t>
            </a:r>
          </a:p>
          <a:p>
            <a:r>
              <a:rPr lang="en-US" sz="2600" dirty="0">
                <a:solidFill>
                  <a:srgbClr val="0070C0"/>
                </a:solidFill>
                <a:latin typeface="Arial" panose="020B0604020202020204" pitchFamily="34" charset="0"/>
                <a:ea typeface="+mn-lt"/>
                <a:cs typeface="Arial" panose="020B0604020202020204" pitchFamily="34" charset="0"/>
              </a:rPr>
              <a:t>Because neonates have partially developed hepatic microsomal enzyme systems, they also have difficulty metabolizing many drugs.</a:t>
            </a:r>
          </a:p>
        </p:txBody>
      </p:sp>
    </p:spTree>
    <p:extLst>
      <p:ext uri="{BB962C8B-B14F-4D97-AF65-F5344CB8AC3E}">
        <p14:creationId xmlns:p14="http://schemas.microsoft.com/office/powerpoint/2010/main" val="1996253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5A4A9-683D-73EB-1167-768BDF9707AE}"/>
              </a:ext>
            </a:extLst>
          </p:cNvPr>
          <p:cNvSpPr>
            <a:spLocks noGrp="1"/>
          </p:cNvSpPr>
          <p:nvPr>
            <p:ph type="title"/>
          </p:nvPr>
        </p:nvSpPr>
        <p:spPr>
          <a:xfrm>
            <a:off x="609600" y="274638"/>
            <a:ext cx="10972800" cy="721714"/>
          </a:xfrm>
        </p:spPr>
        <p:txBody>
          <a:bodyPr>
            <a:normAutofit/>
          </a:bodyPr>
          <a:lstStyle/>
          <a:p>
            <a:r>
              <a:rPr lang="en-US" sz="3600" dirty="0">
                <a:solidFill>
                  <a:srgbClr val="FF0000"/>
                </a:solidFill>
                <a:latin typeface="Arial" panose="020B0604020202020204" pitchFamily="34" charset="0"/>
                <a:cs typeface="Arial" panose="020B0604020202020204" pitchFamily="34" charset="0"/>
              </a:rPr>
              <a:t>Phase I metabolism </a:t>
            </a:r>
          </a:p>
        </p:txBody>
      </p:sp>
      <p:sp>
        <p:nvSpPr>
          <p:cNvPr id="3" name="Content Placeholder 2">
            <a:extLst>
              <a:ext uri="{FF2B5EF4-FFF2-40B4-BE49-F238E27FC236}">
                <a16:creationId xmlns:a16="http://schemas.microsoft.com/office/drawing/2014/main" id="{E7D6B37D-64EB-38A8-C1BC-61E76FBA7568}"/>
              </a:ext>
            </a:extLst>
          </p:cNvPr>
          <p:cNvSpPr>
            <a:spLocks noGrp="1"/>
          </p:cNvSpPr>
          <p:nvPr>
            <p:ph idx="1"/>
          </p:nvPr>
        </p:nvSpPr>
        <p:spPr>
          <a:xfrm>
            <a:off x="812801" y="1181100"/>
            <a:ext cx="10439400" cy="4864100"/>
          </a:xfrm>
        </p:spPr>
        <p:txBody>
          <a:bodyPr>
            <a:normAutofit fontScale="92500"/>
          </a:bodyPr>
          <a:lstStyle/>
          <a:p>
            <a:pPr lvl="1"/>
            <a:r>
              <a:rPr lang="en-US" sz="2800" dirty="0">
                <a:solidFill>
                  <a:srgbClr val="5372A6"/>
                </a:solidFill>
                <a:latin typeface="Arial" panose="020B0604020202020204" pitchFamily="34" charset="0"/>
                <a:ea typeface="+mn-lt"/>
                <a:cs typeface="Arial" panose="020B0604020202020204" pitchFamily="34" charset="0"/>
              </a:rPr>
              <a:t>Includes; </a:t>
            </a:r>
            <a:r>
              <a:rPr lang="en-US" sz="2800" b="1" dirty="0">
                <a:solidFill>
                  <a:srgbClr val="C00000"/>
                </a:solidFill>
                <a:latin typeface="Arial" panose="020B0604020202020204" pitchFamily="34" charset="0"/>
                <a:ea typeface="+mn-lt"/>
                <a:cs typeface="Arial" panose="020B0604020202020204" pitchFamily="34" charset="0"/>
              </a:rPr>
              <a:t>oxidation</a:t>
            </a:r>
            <a:r>
              <a:rPr lang="en-US" sz="2800" b="1" dirty="0">
                <a:solidFill>
                  <a:srgbClr val="232323"/>
                </a:solidFill>
                <a:latin typeface="Arial" panose="020B0604020202020204" pitchFamily="34" charset="0"/>
                <a:ea typeface="+mn-lt"/>
                <a:cs typeface="Arial" panose="020B0604020202020204" pitchFamily="34" charset="0"/>
              </a:rPr>
              <a:t>, </a:t>
            </a:r>
            <a:r>
              <a:rPr lang="en-US" sz="2800" b="1" dirty="0">
                <a:solidFill>
                  <a:srgbClr val="C00000"/>
                </a:solidFill>
                <a:latin typeface="Arial" panose="020B0604020202020204" pitchFamily="34" charset="0"/>
                <a:ea typeface="+mn-lt"/>
                <a:cs typeface="Arial" panose="020B0604020202020204" pitchFamily="34" charset="0"/>
              </a:rPr>
              <a:t>reduction</a:t>
            </a:r>
            <a:r>
              <a:rPr lang="en-US" sz="2800" dirty="0">
                <a:solidFill>
                  <a:srgbClr val="232323"/>
                </a:solidFill>
                <a:latin typeface="Arial" panose="020B0604020202020204" pitchFamily="34" charset="0"/>
                <a:ea typeface="+mn-lt"/>
                <a:cs typeface="Arial" panose="020B0604020202020204" pitchFamily="34" charset="0"/>
              </a:rPr>
              <a:t>, and </a:t>
            </a:r>
            <a:r>
              <a:rPr lang="en-US" sz="2800" b="1" dirty="0">
                <a:solidFill>
                  <a:srgbClr val="C00000"/>
                </a:solidFill>
                <a:latin typeface="Arial" panose="020B0604020202020204" pitchFamily="34" charset="0"/>
                <a:ea typeface="+mn-lt"/>
                <a:cs typeface="Arial" panose="020B0604020202020204" pitchFamily="34" charset="0"/>
              </a:rPr>
              <a:t>hydrolysis</a:t>
            </a:r>
            <a:r>
              <a:rPr lang="en-US" sz="2800" dirty="0">
                <a:solidFill>
                  <a:srgbClr val="232323"/>
                </a:solidFill>
                <a:latin typeface="Arial" panose="020B0604020202020204" pitchFamily="34" charset="0"/>
                <a:ea typeface="+mn-lt"/>
                <a:cs typeface="Arial" panose="020B0604020202020204" pitchFamily="34" charset="0"/>
              </a:rPr>
              <a:t> reactions.</a:t>
            </a:r>
            <a:endParaRPr lang="en-US" sz="2800" dirty="0">
              <a:latin typeface="Arial" panose="020B0604020202020204" pitchFamily="34" charset="0"/>
              <a:cs typeface="Arial" panose="020B0604020202020204" pitchFamily="34" charset="0"/>
            </a:endParaRPr>
          </a:p>
          <a:p>
            <a:pPr lvl="1"/>
            <a:r>
              <a:rPr lang="en-US" sz="2800" dirty="0">
                <a:solidFill>
                  <a:srgbClr val="232323"/>
                </a:solidFill>
                <a:latin typeface="Arial" panose="020B0604020202020204" pitchFamily="34" charset="0"/>
                <a:ea typeface="+mn-lt"/>
                <a:cs typeface="Arial" panose="020B0604020202020204" pitchFamily="34" charset="0"/>
              </a:rPr>
              <a:t>Phase I reactions convert a parent drug to more polar (water soluble) </a:t>
            </a:r>
            <a:r>
              <a:rPr lang="en-US" sz="2800" dirty="0">
                <a:solidFill>
                  <a:srgbClr val="5372A6"/>
                </a:solidFill>
                <a:latin typeface="Arial" panose="020B0604020202020204" pitchFamily="34" charset="0"/>
                <a:ea typeface="+mn-lt"/>
                <a:cs typeface="Arial" panose="020B0604020202020204" pitchFamily="34" charset="0"/>
              </a:rPr>
              <a:t>active metabolites</a:t>
            </a:r>
            <a:r>
              <a:rPr lang="en-US" sz="2800" dirty="0">
                <a:solidFill>
                  <a:srgbClr val="232323"/>
                </a:solidFill>
                <a:latin typeface="Arial" panose="020B0604020202020204" pitchFamily="34" charset="0"/>
                <a:ea typeface="+mn-lt"/>
                <a:cs typeface="Arial" panose="020B0604020202020204" pitchFamily="34" charset="0"/>
              </a:rPr>
              <a:t> by unmasking or inserting a polar functional group (-OH, -COOH, -SH, -NH2) </a:t>
            </a:r>
            <a:endParaRPr lang="en-US" sz="2800" dirty="0">
              <a:solidFill>
                <a:srgbClr val="232323"/>
              </a:solidFill>
              <a:latin typeface="Arial" panose="020B0604020202020204" pitchFamily="34" charset="0"/>
              <a:cs typeface="Arial" panose="020B0604020202020204" pitchFamily="34" charset="0"/>
            </a:endParaRPr>
          </a:p>
          <a:p>
            <a:pPr lvl="1" algn="just"/>
            <a:r>
              <a:rPr lang="en-US" sz="2800" dirty="0">
                <a:solidFill>
                  <a:srgbClr val="212529"/>
                </a:solidFill>
                <a:latin typeface="Arial" panose="020B0604020202020204" pitchFamily="34" charset="0"/>
                <a:ea typeface="+mn-lt"/>
                <a:cs typeface="Arial" panose="020B0604020202020204" pitchFamily="34" charset="0"/>
              </a:rPr>
              <a:t>Thus, </a:t>
            </a:r>
            <a:r>
              <a:rPr lang="en-US" sz="2800" i="1" dirty="0">
                <a:solidFill>
                  <a:srgbClr val="212529"/>
                </a:solidFill>
                <a:latin typeface="Arial" panose="020B0604020202020204" pitchFamily="34" charset="0"/>
                <a:ea typeface="+mn-lt"/>
                <a:cs typeface="Arial" panose="020B0604020202020204" pitchFamily="34" charset="0"/>
              </a:rPr>
              <a:t>phase I reactions are also called as</a:t>
            </a:r>
            <a:r>
              <a:rPr lang="en-US" sz="2800" dirty="0">
                <a:solidFill>
                  <a:srgbClr val="212529"/>
                </a:solidFill>
                <a:latin typeface="Arial" panose="020B0604020202020204" pitchFamily="34" charset="0"/>
                <a:ea typeface="+mn-lt"/>
                <a:cs typeface="Arial" panose="020B0604020202020204" pitchFamily="34" charset="0"/>
              </a:rPr>
              <a:t> </a:t>
            </a:r>
            <a:r>
              <a:rPr lang="en-US" sz="2800" b="1" dirty="0">
                <a:solidFill>
                  <a:srgbClr val="212529"/>
                </a:solidFill>
                <a:latin typeface="Arial" panose="020B0604020202020204" pitchFamily="34" charset="0"/>
                <a:ea typeface="+mn-lt"/>
                <a:cs typeface="Arial" panose="020B0604020202020204" pitchFamily="34" charset="0"/>
              </a:rPr>
              <a:t>functionalization reactions</a:t>
            </a:r>
            <a:r>
              <a:rPr lang="en-US" sz="2800" dirty="0">
                <a:solidFill>
                  <a:srgbClr val="212529"/>
                </a:solidFill>
                <a:latin typeface="Arial" panose="020B0604020202020204" pitchFamily="34" charset="0"/>
                <a:ea typeface="+mn-lt"/>
                <a:cs typeface="Arial" panose="020B0604020202020204" pitchFamily="34" charset="0"/>
              </a:rPr>
              <a:t>.</a:t>
            </a:r>
          </a:p>
          <a:p>
            <a:pPr lvl="1" algn="just"/>
            <a:r>
              <a:rPr lang="en-US" sz="2800" dirty="0">
                <a:solidFill>
                  <a:srgbClr val="212529"/>
                </a:solidFill>
                <a:latin typeface="Arial" panose="020B0604020202020204" pitchFamily="34" charset="0"/>
                <a:ea typeface="+mn-lt"/>
                <a:cs typeface="Arial" panose="020B0604020202020204" pitchFamily="34" charset="0"/>
              </a:rPr>
              <a:t>The resulting product of phase I reaction is susceptible to phase II reactions.</a:t>
            </a:r>
            <a:endParaRPr lang="en-US" sz="2800" dirty="0">
              <a:solidFill>
                <a:srgbClr val="212529"/>
              </a:solidFill>
              <a:latin typeface="Arial" panose="020B0604020202020204" pitchFamily="34" charset="0"/>
              <a:cs typeface="Arial" panose="020B0604020202020204" pitchFamily="34" charset="0"/>
            </a:endParaRPr>
          </a:p>
          <a:p>
            <a:pPr lvl="1"/>
            <a:r>
              <a:rPr lang="en-US" sz="2800" dirty="0">
                <a:solidFill>
                  <a:srgbClr val="5372A6"/>
                </a:solidFill>
                <a:latin typeface="Arial" panose="020B0604020202020204" pitchFamily="34" charset="0"/>
                <a:ea typeface="+mn-lt"/>
                <a:cs typeface="Arial" panose="020B0604020202020204" pitchFamily="34" charset="0"/>
              </a:rPr>
              <a:t>Generally, geriatric patients have decreased phase I metabolism</a:t>
            </a:r>
            <a:endParaRPr lang="en-US" sz="2800" dirty="0">
              <a:latin typeface="Arial" panose="020B0604020202020204" pitchFamily="34" charset="0"/>
              <a:cs typeface="Arial" panose="020B0604020202020204" pitchFamily="34" charset="0"/>
            </a:endParaRPr>
          </a:p>
          <a:p>
            <a:pPr lvl="1"/>
            <a:r>
              <a:rPr lang="en-US" sz="2800" dirty="0">
                <a:solidFill>
                  <a:srgbClr val="232323"/>
                </a:solidFill>
                <a:latin typeface="Arial" panose="020B0604020202020204" pitchFamily="34" charset="0"/>
                <a:ea typeface="+mn-lt"/>
                <a:cs typeface="Arial" panose="020B0604020202020204" pitchFamily="34" charset="0"/>
              </a:rPr>
              <a:t>Drugs metabolized via phase I reactions have longer half-lives</a:t>
            </a:r>
            <a:endParaRPr lang="en-US" sz="2800" dirty="0">
              <a:latin typeface="Arial" panose="020B0604020202020204" pitchFamily="34" charset="0"/>
              <a:cs typeface="Arial" panose="020B0604020202020204" pitchFamily="34" charset="0"/>
            </a:endParaRPr>
          </a:p>
          <a:p>
            <a:pPr lvl="1"/>
            <a:r>
              <a:rPr lang="en-US" sz="2800" dirty="0">
                <a:solidFill>
                  <a:srgbClr val="232323"/>
                </a:solidFill>
                <a:latin typeface="Arial" panose="020B0604020202020204" pitchFamily="34" charset="0"/>
                <a:ea typeface="+mn-lt"/>
                <a:cs typeface="Arial" panose="020B0604020202020204" pitchFamily="34" charset="0"/>
              </a:rPr>
              <a:t>Geriatric patients metabolize drugs majorly by phase II reactions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3794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F0DCF-A9D0-C7F0-DCF9-7E910E46ECDE}"/>
              </a:ext>
            </a:extLst>
          </p:cNvPr>
          <p:cNvSpPr>
            <a:spLocks noGrp="1"/>
          </p:cNvSpPr>
          <p:nvPr>
            <p:ph type="title"/>
          </p:nvPr>
        </p:nvSpPr>
        <p:spPr>
          <a:xfrm>
            <a:off x="609600" y="274638"/>
            <a:ext cx="10972800" cy="779462"/>
          </a:xfrm>
        </p:spPr>
        <p:txBody>
          <a:bodyPr>
            <a:normAutofit/>
          </a:bodyPr>
          <a:lstStyle/>
          <a:p>
            <a:r>
              <a:rPr lang="en-US" sz="3600" dirty="0">
                <a:solidFill>
                  <a:srgbClr val="FF0000"/>
                </a:solidFill>
                <a:latin typeface="Arial" panose="020B0604020202020204" pitchFamily="34" charset="0"/>
                <a:cs typeface="Arial" panose="020B0604020202020204" pitchFamily="34" charset="0"/>
              </a:rPr>
              <a:t>Phase II metabolism</a:t>
            </a:r>
          </a:p>
        </p:txBody>
      </p:sp>
      <p:sp>
        <p:nvSpPr>
          <p:cNvPr id="3" name="Content Placeholder 2">
            <a:extLst>
              <a:ext uri="{FF2B5EF4-FFF2-40B4-BE49-F238E27FC236}">
                <a16:creationId xmlns:a16="http://schemas.microsoft.com/office/drawing/2014/main" id="{679E3F9F-BFD7-F02B-111C-BEF4A1DA036C}"/>
              </a:ext>
            </a:extLst>
          </p:cNvPr>
          <p:cNvSpPr>
            <a:spLocks noGrp="1"/>
          </p:cNvSpPr>
          <p:nvPr>
            <p:ph idx="1"/>
          </p:nvPr>
        </p:nvSpPr>
        <p:spPr>
          <a:xfrm>
            <a:off x="863601" y="1054100"/>
            <a:ext cx="10515600" cy="5054600"/>
          </a:xfrm>
        </p:spPr>
        <p:txBody>
          <a:bodyPr>
            <a:normAutofit/>
          </a:bodyPr>
          <a:lstStyle/>
          <a:p>
            <a:pPr lvl="1"/>
            <a:r>
              <a:rPr lang="en-US" sz="2600" dirty="0">
                <a:latin typeface="Arial" panose="020B0604020202020204" pitchFamily="34" charset="0"/>
                <a:cs typeface="Arial" panose="020B0604020202020204" pitchFamily="34" charset="0"/>
              </a:rPr>
              <a:t>Involves covalent attachment of small polar endogenous molecules such as glucuronic acid, sulphate, glycine, etc. to either unchanged drugs or phase I products having suitable functional groups viz. -OH, -COOH, -NH</a:t>
            </a:r>
            <a:r>
              <a:rPr lang="en-US" sz="2600" baseline="-25000" dirty="0">
                <a:solidFill>
                  <a:srgbClr val="212529"/>
                </a:solidFill>
                <a:latin typeface="Arial" panose="020B0604020202020204" pitchFamily="34" charset="0"/>
                <a:ea typeface="+mn-lt"/>
                <a:cs typeface="Arial" panose="020B0604020202020204" pitchFamily="34" charset="0"/>
              </a:rPr>
              <a:t>2</a:t>
            </a:r>
            <a:r>
              <a:rPr lang="en-US" sz="2600" dirty="0">
                <a:latin typeface="Arial" panose="020B0604020202020204" pitchFamily="34" charset="0"/>
                <a:cs typeface="Arial" panose="020B0604020202020204" pitchFamily="34" charset="0"/>
              </a:rPr>
              <a:t> and -SH to form highly water-soluble conjugates which are readily excreted. </a:t>
            </a:r>
          </a:p>
          <a:p>
            <a:pPr lvl="1"/>
            <a:r>
              <a:rPr lang="en-US" sz="2600" dirty="0">
                <a:solidFill>
                  <a:srgbClr val="212529"/>
                </a:solidFill>
                <a:latin typeface="Arial" panose="020B0604020202020204" pitchFamily="34" charset="0"/>
                <a:cs typeface="Arial" panose="020B0604020202020204" pitchFamily="34" charset="0"/>
              </a:rPr>
              <a:t>Thus, these reactions are called as </a:t>
            </a:r>
            <a:r>
              <a:rPr lang="en-US" sz="2600" b="1" dirty="0">
                <a:solidFill>
                  <a:srgbClr val="212529"/>
                </a:solidFill>
                <a:latin typeface="Arial" panose="020B0604020202020204" pitchFamily="34" charset="0"/>
                <a:cs typeface="Arial" panose="020B0604020202020204" pitchFamily="34" charset="0"/>
              </a:rPr>
              <a:t>conjugation reactions, </a:t>
            </a:r>
            <a:r>
              <a:rPr lang="en-US" sz="2600" dirty="0">
                <a:solidFill>
                  <a:srgbClr val="212529"/>
                </a:solidFill>
                <a:latin typeface="Arial" panose="020B0604020202020204" pitchFamily="34" charset="0"/>
                <a:cs typeface="Arial" panose="020B0604020202020204" pitchFamily="34" charset="0"/>
              </a:rPr>
              <a:t>since the outcome of such processes are generally products with increased molecular size (and altered physicochemical properties).</a:t>
            </a:r>
            <a:endParaRPr lang="en-US" sz="2600" dirty="0">
              <a:solidFill>
                <a:srgbClr val="232323"/>
              </a:solidFill>
              <a:latin typeface="Arial" panose="020B0604020202020204" pitchFamily="34" charset="0"/>
              <a:cs typeface="Arial" panose="020B0604020202020204" pitchFamily="34" charset="0"/>
            </a:endParaRPr>
          </a:p>
          <a:p>
            <a:pPr lvl="1"/>
            <a:r>
              <a:rPr lang="en-US" sz="2600" dirty="0">
                <a:solidFill>
                  <a:srgbClr val="212529"/>
                </a:solidFill>
                <a:latin typeface="Arial" panose="020B0604020202020204" pitchFamily="34" charset="0"/>
                <a:cs typeface="Arial" panose="020B0604020202020204" pitchFamily="34" charset="0"/>
              </a:rPr>
              <a:t>Hence, </a:t>
            </a:r>
            <a:r>
              <a:rPr lang="en-US" sz="2600" i="1" dirty="0">
                <a:solidFill>
                  <a:srgbClr val="212529"/>
                </a:solidFill>
                <a:latin typeface="Arial" panose="020B0604020202020204" pitchFamily="34" charset="0"/>
                <a:cs typeface="Arial" panose="020B0604020202020204" pitchFamily="34" charset="0"/>
              </a:rPr>
              <a:t>phase II reactions are better known as</a:t>
            </a:r>
            <a:r>
              <a:rPr lang="en-US" sz="2600" dirty="0">
                <a:solidFill>
                  <a:srgbClr val="212529"/>
                </a:solidFill>
                <a:latin typeface="Arial" panose="020B0604020202020204" pitchFamily="34" charset="0"/>
                <a:cs typeface="Arial" panose="020B0604020202020204" pitchFamily="34" charset="0"/>
              </a:rPr>
              <a:t> </a:t>
            </a:r>
            <a:r>
              <a:rPr lang="en-US" sz="2600" b="1" dirty="0">
                <a:solidFill>
                  <a:srgbClr val="212529"/>
                </a:solidFill>
                <a:latin typeface="Arial" panose="020B0604020202020204" pitchFamily="34" charset="0"/>
                <a:cs typeface="Arial" panose="020B0604020202020204" pitchFamily="34" charset="0"/>
              </a:rPr>
              <a:t>true detoxification reactions</a:t>
            </a:r>
            <a:r>
              <a:rPr lang="en-US" sz="2600" dirty="0">
                <a:solidFill>
                  <a:srgbClr val="212529"/>
                </a:solidFill>
                <a:latin typeface="Arial" panose="020B0604020202020204" pitchFamily="34" charset="0"/>
                <a:cs typeface="Arial" panose="020B0604020202020204" pitchFamily="34" charset="0"/>
              </a:rPr>
              <a:t>.</a:t>
            </a:r>
          </a:p>
          <a:p>
            <a:pPr marL="0" indent="0">
              <a:buNone/>
            </a:pP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5100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72FD6-55F0-DFC4-8B3A-2EE856346F8F}"/>
              </a:ext>
            </a:extLst>
          </p:cNvPr>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Phase I &amp;II reaction - Summary</a:t>
            </a:r>
          </a:p>
        </p:txBody>
      </p:sp>
      <p:pic>
        <p:nvPicPr>
          <p:cNvPr id="5" name="Picture 5" descr="Diagram&#10;&#10;Description automatically generated">
            <a:extLst>
              <a:ext uri="{FF2B5EF4-FFF2-40B4-BE49-F238E27FC236}">
                <a16:creationId xmlns:a16="http://schemas.microsoft.com/office/drawing/2014/main" id="{FB8A2E44-04A9-2BDF-1487-1034FBB9FE8B}"/>
              </a:ext>
            </a:extLst>
          </p:cNvPr>
          <p:cNvPicPr>
            <a:picLocks noGrp="1" noChangeAspect="1"/>
          </p:cNvPicPr>
          <p:nvPr>
            <p:ph idx="1"/>
          </p:nvPr>
        </p:nvPicPr>
        <p:blipFill>
          <a:blip r:embed="rId2"/>
          <a:stretch>
            <a:fillRect/>
          </a:stretch>
        </p:blipFill>
        <p:spPr>
          <a:xfrm>
            <a:off x="6203950" y="1357829"/>
            <a:ext cx="5391150" cy="3314700"/>
          </a:xfrm>
        </p:spPr>
      </p:pic>
      <p:sp>
        <p:nvSpPr>
          <p:cNvPr id="3" name="TextBox 2">
            <a:extLst>
              <a:ext uri="{FF2B5EF4-FFF2-40B4-BE49-F238E27FC236}">
                <a16:creationId xmlns:a16="http://schemas.microsoft.com/office/drawing/2014/main" id="{11A11DD6-9CF9-78B0-ED44-4758CA3D9E54}"/>
              </a:ext>
            </a:extLst>
          </p:cNvPr>
          <p:cNvSpPr txBox="1"/>
          <p:nvPr/>
        </p:nvSpPr>
        <p:spPr>
          <a:xfrm>
            <a:off x="6203950" y="4760369"/>
            <a:ext cx="5149850" cy="369332"/>
          </a:xfrm>
          <a:prstGeom prst="rect">
            <a:avLst/>
          </a:prstGeom>
          <a:noFill/>
        </p:spPr>
        <p:txBody>
          <a:bodyPr wrap="square" rtlCol="0">
            <a:spAutoFit/>
          </a:bodyPr>
          <a:lstStyle/>
          <a:p>
            <a:r>
              <a:rPr lang="en-US" sz="900" b="0" i="0" u="none" strike="noStrike" dirty="0">
                <a:solidFill>
                  <a:srgbClr val="555555"/>
                </a:solidFill>
                <a:effectLst/>
                <a:latin typeface="Roboto" panose="02000000000000000000" pitchFamily="2" charset="0"/>
              </a:rPr>
              <a:t>Note source. (Readings in Advanced Pharmacokinetics - Theory, Methods and Applications)- </a:t>
            </a:r>
            <a:endParaRPr lang="en-US" sz="900" dirty="0">
              <a:solidFill>
                <a:srgbClr val="555555"/>
              </a:solidFill>
              <a:latin typeface="Roboto" panose="02000000000000000000" pitchFamily="2" charset="0"/>
            </a:endParaRPr>
          </a:p>
          <a:p>
            <a:r>
              <a:rPr lang="en-US" sz="900" b="0" i="0" u="none" strike="noStrike" dirty="0">
                <a:solidFill>
                  <a:srgbClr val="555555"/>
                </a:solidFill>
                <a:effectLst/>
                <a:latin typeface="Roboto" panose="02000000000000000000" pitchFamily="2" charset="0"/>
              </a:rPr>
              <a:t>https://</a:t>
            </a:r>
            <a:r>
              <a:rPr lang="en-US" sz="900" b="0" i="0" u="none" strike="noStrike" dirty="0" err="1">
                <a:solidFill>
                  <a:srgbClr val="555555"/>
                </a:solidFill>
                <a:effectLst/>
                <a:latin typeface="Roboto" panose="02000000000000000000" pitchFamily="2" charset="0"/>
              </a:rPr>
              <a:t>ibb.co</a:t>
            </a:r>
            <a:r>
              <a:rPr lang="en-US" sz="900" b="0" i="0" u="none" strike="noStrike" dirty="0">
                <a:solidFill>
                  <a:srgbClr val="555555"/>
                </a:solidFill>
                <a:effectLst/>
                <a:latin typeface="Roboto" panose="02000000000000000000" pitchFamily="2" charset="0"/>
              </a:rPr>
              <a:t>/Vg8NtRz</a:t>
            </a:r>
            <a:endParaRPr lang="en-US" sz="900" dirty="0"/>
          </a:p>
        </p:txBody>
      </p:sp>
      <p:pic>
        <p:nvPicPr>
          <p:cNvPr id="4" name="Content Placeholder 6" descr="A diagram of a structure&#10;&#10;Description automatically generated">
            <a:extLst>
              <a:ext uri="{FF2B5EF4-FFF2-40B4-BE49-F238E27FC236}">
                <a16:creationId xmlns:a16="http://schemas.microsoft.com/office/drawing/2014/main" id="{B45E0B98-8A68-1158-1629-30D6D7346ED9}"/>
              </a:ext>
            </a:extLst>
          </p:cNvPr>
          <p:cNvPicPr>
            <a:picLocks noChangeAspect="1"/>
          </p:cNvPicPr>
          <p:nvPr/>
        </p:nvPicPr>
        <p:blipFill>
          <a:blip r:embed="rId3"/>
          <a:stretch>
            <a:fillRect/>
          </a:stretch>
        </p:blipFill>
        <p:spPr>
          <a:xfrm>
            <a:off x="236817" y="1357829"/>
            <a:ext cx="5029246" cy="4142342"/>
          </a:xfrm>
          <a:prstGeom prst="rect">
            <a:avLst/>
          </a:prstGeom>
        </p:spPr>
      </p:pic>
      <p:sp>
        <p:nvSpPr>
          <p:cNvPr id="7" name="TextBox 6">
            <a:extLst>
              <a:ext uri="{FF2B5EF4-FFF2-40B4-BE49-F238E27FC236}">
                <a16:creationId xmlns:a16="http://schemas.microsoft.com/office/drawing/2014/main" id="{4B3F0098-B89E-52A7-C5E9-BB90F0F9E2FD}"/>
              </a:ext>
            </a:extLst>
          </p:cNvPr>
          <p:cNvSpPr txBox="1"/>
          <p:nvPr/>
        </p:nvSpPr>
        <p:spPr>
          <a:xfrm>
            <a:off x="236816" y="5643642"/>
            <a:ext cx="5029245" cy="400110"/>
          </a:xfrm>
          <a:prstGeom prst="rect">
            <a:avLst/>
          </a:prstGeom>
          <a:noFill/>
        </p:spPr>
        <p:txBody>
          <a:bodyPr wrap="square" rtlCol="0">
            <a:spAutoFit/>
          </a:bodyPr>
          <a:lstStyle/>
          <a:p>
            <a:r>
              <a:rPr lang="en-US" sz="1000" dirty="0"/>
              <a:t>Note source. (Pharmacy180.com)- https://www.pharmacy180.com/media/imgph03/7auggpO.jpg</a:t>
            </a:r>
          </a:p>
        </p:txBody>
      </p:sp>
    </p:spTree>
    <p:extLst>
      <p:ext uri="{BB962C8B-B14F-4D97-AF65-F5344CB8AC3E}">
        <p14:creationId xmlns:p14="http://schemas.microsoft.com/office/powerpoint/2010/main" val="2621968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FD59E-CF5C-A495-56C6-71D5BF72B499}"/>
              </a:ext>
            </a:extLst>
          </p:cNvPr>
          <p:cNvSpPr>
            <a:spLocks noGrp="1"/>
          </p:cNvSpPr>
          <p:nvPr>
            <p:ph type="title"/>
          </p:nvPr>
        </p:nvSpPr>
        <p:spPr/>
        <p:txBody>
          <a:bodyPr/>
          <a:lstStyle/>
          <a:p>
            <a:r>
              <a:rPr lang="en-US" sz="2800" b="1" dirty="0">
                <a:solidFill>
                  <a:srgbClr val="FF0000"/>
                </a:solidFill>
                <a:cs typeface="Arial"/>
                <a:hlinkClick r:id="rId2">
                  <a:extLst>
                    <a:ext uri="{A12FA001-AC4F-418D-AE19-62706E023703}">
                      <ahyp:hlinkClr xmlns:ahyp="http://schemas.microsoft.com/office/drawing/2018/hyperlinkcolor" val="tx"/>
                    </a:ext>
                  </a:extLst>
                </a:hlinkClick>
              </a:rPr>
              <a:t>Microsomal Enzyme Induction</a:t>
            </a:r>
            <a:endParaRPr lang="en-US" dirty="0">
              <a:solidFill>
                <a:srgbClr val="FF0000"/>
              </a:solidFill>
              <a:cs typeface="Arial"/>
              <a:hlinkClick r:id="rId2">
                <a:extLst>
                  <a:ext uri="{A12FA001-AC4F-418D-AE19-62706E023703}">
                    <ahyp:hlinkClr xmlns:ahyp="http://schemas.microsoft.com/office/drawing/2018/hyperlinkcolor" val="tx"/>
                  </a:ext>
                </a:extLst>
              </a:hlinkClick>
            </a:endParaRPr>
          </a:p>
        </p:txBody>
      </p:sp>
      <p:sp>
        <p:nvSpPr>
          <p:cNvPr id="3" name="Content Placeholder 2">
            <a:extLst>
              <a:ext uri="{FF2B5EF4-FFF2-40B4-BE49-F238E27FC236}">
                <a16:creationId xmlns:a16="http://schemas.microsoft.com/office/drawing/2014/main" id="{F7C06015-8FC7-9730-BFF2-B3F392C6EEAE}"/>
              </a:ext>
            </a:extLst>
          </p:cNvPr>
          <p:cNvSpPr>
            <a:spLocks noGrp="1"/>
          </p:cNvSpPr>
          <p:nvPr>
            <p:ph idx="1"/>
          </p:nvPr>
        </p:nvSpPr>
        <p:spPr>
          <a:xfrm>
            <a:off x="736600" y="1600201"/>
            <a:ext cx="10617200" cy="4635499"/>
          </a:xfrm>
        </p:spPr>
        <p:txBody>
          <a:bodyPr>
            <a:normAutofit/>
          </a:bodyPr>
          <a:lstStyle/>
          <a:p>
            <a:r>
              <a:rPr lang="en-US" sz="2600" dirty="0">
                <a:latin typeface="Arial" panose="020B0604020202020204" pitchFamily="34" charset="0"/>
                <a:ea typeface="+mn-lt"/>
                <a:cs typeface="Arial" panose="020B0604020202020204" pitchFamily="34" charset="0"/>
              </a:rPr>
              <a:t> Certain drugs and chemicals tend to increase the synthesis of microsomal enzyme protein. </a:t>
            </a:r>
          </a:p>
          <a:p>
            <a:r>
              <a:rPr lang="en-US" sz="2600" dirty="0">
                <a:latin typeface="Arial" panose="020B0604020202020204" pitchFamily="34" charset="0"/>
                <a:ea typeface="+mn-lt"/>
                <a:cs typeface="Arial" panose="020B0604020202020204" pitchFamily="34" charset="0"/>
              </a:rPr>
              <a:t>Different inducers are relatively selective for certain cytochrome P-450 enzyme families e.g. Phenobarbitone , rifampin, glucocorticoids induce CYP3A isoenzymes, Isoniazid and chronic alcohol consumption induce CYP2E1 </a:t>
            </a:r>
          </a:p>
          <a:p>
            <a:r>
              <a:rPr lang="en-US" sz="2600" dirty="0">
                <a:latin typeface="Arial" panose="020B0604020202020204" pitchFamily="34" charset="0"/>
                <a:ea typeface="+mn-lt"/>
                <a:cs typeface="Arial" panose="020B0604020202020204" pitchFamily="34" charset="0"/>
              </a:rPr>
              <a:t>Induction takes 4-14 days to reach its peak and is maintained till the inducing agent is present.</a:t>
            </a:r>
          </a:p>
          <a:p>
            <a:r>
              <a:rPr lang="en-US" sz="2600" dirty="0">
                <a:latin typeface="Arial" panose="020B0604020202020204" pitchFamily="34" charset="0"/>
                <a:cs typeface="Arial" panose="020B0604020202020204" pitchFamily="34" charset="0"/>
              </a:rPr>
              <a:t>Although prominent in the liver, it may occur in placenta, intestines, lungs and kidneys, </a:t>
            </a:r>
            <a:r>
              <a:rPr lang="en-US" sz="2600" dirty="0" err="1">
                <a:latin typeface="Arial" panose="020B0604020202020204" pitchFamily="34" charset="0"/>
                <a:cs typeface="Arial" panose="020B0604020202020204" pitchFamily="34" charset="0"/>
              </a:rPr>
              <a:t>e.g</a:t>
            </a:r>
            <a:r>
              <a:rPr lang="en-US" sz="2600" dirty="0">
                <a:latin typeface="Arial" panose="020B0604020202020204" pitchFamily="34" charset="0"/>
                <a:cs typeface="Arial" panose="020B0604020202020204" pitchFamily="34" charset="0"/>
              </a:rPr>
              <a:t> CYP1A1 isoenzyme induced in the lungs of cigarette smokers. </a:t>
            </a:r>
          </a:p>
        </p:txBody>
      </p:sp>
    </p:spTree>
    <p:extLst>
      <p:ext uri="{BB962C8B-B14F-4D97-AF65-F5344CB8AC3E}">
        <p14:creationId xmlns:p14="http://schemas.microsoft.com/office/powerpoint/2010/main" val="27840636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BB710-AD2B-7FC0-759A-D9DD59047F81}"/>
              </a:ext>
            </a:extLst>
          </p:cNvPr>
          <p:cNvSpPr>
            <a:spLocks noGrp="1"/>
          </p:cNvSpPr>
          <p:nvPr>
            <p:ph type="title"/>
          </p:nvPr>
        </p:nvSpPr>
        <p:spPr>
          <a:xfrm>
            <a:off x="838198" y="547816"/>
            <a:ext cx="8504106" cy="884378"/>
          </a:xfrm>
        </p:spPr>
        <p:txBody>
          <a:bodyPr>
            <a:normAutofit fontScale="90000"/>
          </a:bodyPr>
          <a:lstStyle/>
          <a:p>
            <a:r>
              <a:rPr lang="en-US" sz="3600" b="1" dirty="0">
                <a:latin typeface="Arial" panose="020B0604020202020204" pitchFamily="34" charset="0"/>
                <a:cs typeface="Arial" panose="020B0604020202020204" pitchFamily="34" charset="0"/>
              </a:rPr>
              <a:t>Clinical significance of enzyme induction</a:t>
            </a:r>
          </a:p>
        </p:txBody>
      </p:sp>
      <p:sp>
        <p:nvSpPr>
          <p:cNvPr id="3" name="Content Placeholder 2">
            <a:extLst>
              <a:ext uri="{FF2B5EF4-FFF2-40B4-BE49-F238E27FC236}">
                <a16:creationId xmlns:a16="http://schemas.microsoft.com/office/drawing/2014/main" id="{5D34942B-DC09-5FFA-3C1C-5DBD5AB5E82D}"/>
              </a:ext>
            </a:extLst>
          </p:cNvPr>
          <p:cNvSpPr>
            <a:spLocks noGrp="1"/>
          </p:cNvSpPr>
          <p:nvPr>
            <p:ph idx="1"/>
          </p:nvPr>
        </p:nvSpPr>
        <p:spPr>
          <a:xfrm>
            <a:off x="991365" y="1718631"/>
            <a:ext cx="10033000" cy="3966072"/>
          </a:xfrm>
        </p:spPr>
        <p:txBody>
          <a:bodyPr anchor="ctr">
            <a:noAutofit/>
          </a:bodyPr>
          <a:lstStyle/>
          <a:p>
            <a:endParaRPr lang="en-US" sz="2600" dirty="0">
              <a:latin typeface="Arial" panose="020B0604020202020204" pitchFamily="34" charset="0"/>
              <a:ea typeface="+mn-lt"/>
              <a:cs typeface="Arial" panose="020B0604020202020204" pitchFamily="34" charset="0"/>
            </a:endParaRPr>
          </a:p>
          <a:p>
            <a:pPr marL="457200" indent="-457200">
              <a:buFont typeface="+mj-lt"/>
              <a:buAutoNum type="arabicPeriod"/>
            </a:pPr>
            <a:endParaRPr lang="en-US" sz="2600" dirty="0">
              <a:latin typeface="Arial" panose="020B0604020202020204" pitchFamily="34" charset="0"/>
              <a:ea typeface="+mn-lt"/>
              <a:cs typeface="Arial" panose="020B0604020202020204" pitchFamily="34" charset="0"/>
            </a:endParaRPr>
          </a:p>
          <a:p>
            <a:pPr marL="457200" indent="-457200">
              <a:buFont typeface="+mj-lt"/>
              <a:buAutoNum type="arabicPeriod"/>
            </a:pPr>
            <a:endParaRPr lang="en-US" sz="2600" dirty="0">
              <a:latin typeface="Arial" panose="020B0604020202020204" pitchFamily="34" charset="0"/>
              <a:ea typeface="+mn-lt"/>
              <a:cs typeface="Arial" panose="020B0604020202020204" pitchFamily="34" charset="0"/>
            </a:endParaRPr>
          </a:p>
          <a:p>
            <a:pPr marL="457200" indent="-457200">
              <a:buFont typeface="+mj-lt"/>
              <a:buAutoNum type="arabicPeriod"/>
            </a:pPr>
            <a:endParaRPr lang="en-US" sz="2600" dirty="0">
              <a:latin typeface="Arial" panose="020B0604020202020204" pitchFamily="34" charset="0"/>
              <a:ea typeface="+mn-lt"/>
              <a:cs typeface="Arial" panose="020B0604020202020204" pitchFamily="34" charset="0"/>
            </a:endParaRPr>
          </a:p>
          <a:p>
            <a:pPr marL="0" indent="0">
              <a:buNone/>
            </a:pPr>
            <a:endParaRPr lang="en-US" sz="2600" dirty="0">
              <a:latin typeface="Arial" panose="020B0604020202020204" pitchFamily="34" charset="0"/>
              <a:ea typeface="+mn-lt"/>
              <a:cs typeface="Arial" panose="020B0604020202020204" pitchFamily="34" charset="0"/>
            </a:endParaRPr>
          </a:p>
          <a:p>
            <a:pPr marL="457200" indent="-457200">
              <a:buFont typeface="+mj-lt"/>
              <a:buAutoNum type="arabicPeriod"/>
            </a:pPr>
            <a:endParaRPr lang="en-US" sz="2600" dirty="0">
              <a:latin typeface="Arial" panose="020B0604020202020204" pitchFamily="34" charset="0"/>
              <a:ea typeface="+mn-lt"/>
              <a:cs typeface="Arial" panose="020B0604020202020204" pitchFamily="34" charset="0"/>
            </a:endParaRPr>
          </a:p>
          <a:p>
            <a:pPr marL="457200" indent="-457200">
              <a:buFont typeface="+mj-lt"/>
              <a:buAutoNum type="arabicPeriod"/>
            </a:pPr>
            <a:r>
              <a:rPr lang="en-US" sz="2600" dirty="0">
                <a:latin typeface="Arial" panose="020B0604020202020204" pitchFamily="34" charset="0"/>
                <a:ea typeface="+mn-lt"/>
                <a:cs typeface="Arial" panose="020B0604020202020204" pitchFamily="34" charset="0"/>
              </a:rPr>
              <a:t>Enzyme induction is normally associated with a reduction in the drug efficacy.</a:t>
            </a:r>
          </a:p>
          <a:p>
            <a:pPr marL="457200" indent="-457200">
              <a:buFont typeface="+mj-lt"/>
              <a:buAutoNum type="arabicPeriod"/>
            </a:pPr>
            <a:r>
              <a:rPr lang="en-US" sz="2600" dirty="0">
                <a:latin typeface="Arial" panose="020B0604020202020204" pitchFamily="34" charset="0"/>
                <a:ea typeface="+mn-lt"/>
                <a:cs typeface="Arial" panose="020B0604020202020204" pitchFamily="34" charset="0"/>
              </a:rPr>
              <a:t>It reduces plasma half-life and duration of action of drugs.</a:t>
            </a:r>
          </a:p>
          <a:p>
            <a:pPr marL="457200" indent="-457200">
              <a:buFont typeface="+mj-lt"/>
              <a:buAutoNum type="arabicPeriod"/>
            </a:pPr>
            <a:r>
              <a:rPr lang="en-US" sz="2600" dirty="0">
                <a:latin typeface="Arial" panose="020B0604020202020204" pitchFamily="34" charset="0"/>
                <a:ea typeface="+mn-lt"/>
                <a:cs typeface="Arial" panose="020B0604020202020204" pitchFamily="34" charset="0"/>
              </a:rPr>
              <a:t>It enhances drug tolerance.</a:t>
            </a:r>
          </a:p>
          <a:p>
            <a:pPr marL="457200" indent="-457200">
              <a:buFont typeface="+mj-lt"/>
              <a:buAutoNum type="arabicPeriod"/>
            </a:pPr>
            <a:r>
              <a:rPr lang="en-US" sz="2600" dirty="0">
                <a:latin typeface="Arial" panose="020B0604020202020204" pitchFamily="34" charset="0"/>
                <a:ea typeface="+mn-lt"/>
                <a:cs typeface="Arial" panose="020B0604020202020204" pitchFamily="34" charset="0"/>
              </a:rPr>
              <a:t>It increases drug toxicity by enhancing concentration of metabolite, if metabolite is toxic.</a:t>
            </a:r>
          </a:p>
          <a:p>
            <a:pPr marL="457200" indent="-457200">
              <a:buFont typeface="+mj-lt"/>
              <a:buAutoNum type="arabicPeriod"/>
            </a:pPr>
            <a:r>
              <a:rPr lang="en-US" sz="2600" dirty="0">
                <a:latin typeface="Arial" panose="020B0604020202020204" pitchFamily="34" charset="0"/>
                <a:ea typeface="+mn-lt"/>
                <a:cs typeface="Arial" panose="020B0604020202020204" pitchFamily="34" charset="0"/>
              </a:rPr>
              <a:t>It increases chances of drug interactions.</a:t>
            </a:r>
          </a:p>
          <a:p>
            <a:pPr marL="0" indent="0">
              <a:buNone/>
            </a:pPr>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ea typeface="+mn-lt"/>
              <a:cs typeface="Arial" panose="020B0604020202020204" pitchFamily="34" charset="0"/>
            </a:endParaRPr>
          </a:p>
          <a:p>
            <a:pPr marL="0" indent="0">
              <a:buNone/>
            </a:pPr>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99348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C9BEB-E859-9859-E86F-CA57B5C5D9F1}"/>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Examples of Clinically important enzyme inducers</a:t>
            </a:r>
          </a:p>
        </p:txBody>
      </p:sp>
      <p:graphicFrame>
        <p:nvGraphicFramePr>
          <p:cNvPr id="4" name="Content Placeholder 3">
            <a:extLst>
              <a:ext uri="{FF2B5EF4-FFF2-40B4-BE49-F238E27FC236}">
                <a16:creationId xmlns:a16="http://schemas.microsoft.com/office/drawing/2014/main" id="{7C02E873-CB5A-638F-7EE1-707E44076BB2}"/>
              </a:ext>
            </a:extLst>
          </p:cNvPr>
          <p:cNvGraphicFramePr>
            <a:graphicFrameLocks noGrp="1"/>
          </p:cNvGraphicFramePr>
          <p:nvPr>
            <p:ph idx="1"/>
            <p:extLst>
              <p:ext uri="{D42A27DB-BD31-4B8C-83A1-F6EECF244321}">
                <p14:modId xmlns:p14="http://schemas.microsoft.com/office/powerpoint/2010/main" val="610190524"/>
              </p:ext>
            </p:extLst>
          </p:nvPr>
        </p:nvGraphicFramePr>
        <p:xfrm>
          <a:off x="1587500" y="1790700"/>
          <a:ext cx="8699500" cy="3990339"/>
        </p:xfrm>
        <a:graphic>
          <a:graphicData uri="http://schemas.openxmlformats.org/drawingml/2006/table">
            <a:tbl>
              <a:tblPr firstRow="1" bandRow="1">
                <a:tableStyleId>{5C22544A-7EE6-4342-B048-85BDC9FD1C3A}</a:tableStyleId>
              </a:tblPr>
              <a:tblGrid>
                <a:gridCol w="749618">
                  <a:extLst>
                    <a:ext uri="{9D8B030D-6E8A-4147-A177-3AD203B41FA5}">
                      <a16:colId xmlns:a16="http://schemas.microsoft.com/office/drawing/2014/main" val="4014881313"/>
                    </a:ext>
                  </a:extLst>
                </a:gridCol>
                <a:gridCol w="3505199">
                  <a:extLst>
                    <a:ext uri="{9D8B030D-6E8A-4147-A177-3AD203B41FA5}">
                      <a16:colId xmlns:a16="http://schemas.microsoft.com/office/drawing/2014/main" val="701098785"/>
                    </a:ext>
                  </a:extLst>
                </a:gridCol>
                <a:gridCol w="4444683">
                  <a:extLst>
                    <a:ext uri="{9D8B030D-6E8A-4147-A177-3AD203B41FA5}">
                      <a16:colId xmlns:a16="http://schemas.microsoft.com/office/drawing/2014/main" val="3892143551"/>
                    </a:ext>
                  </a:extLst>
                </a:gridCol>
              </a:tblGrid>
              <a:tr h="908049">
                <a:tc>
                  <a:txBody>
                    <a:bodyPr/>
                    <a:lstStyle/>
                    <a:p>
                      <a:r>
                        <a:rPr lang="en-US" sz="2000" dirty="0">
                          <a:latin typeface="Arial" panose="020B0604020202020204" pitchFamily="34" charset="0"/>
                          <a:cs typeface="Arial" panose="020B0604020202020204" pitchFamily="34" charset="0"/>
                        </a:rPr>
                        <a:t>Sr No</a:t>
                      </a:r>
                    </a:p>
                  </a:txBody>
                  <a:tcPr/>
                </a:tc>
                <a:tc>
                  <a:txBody>
                    <a:bodyPr/>
                    <a:lstStyle/>
                    <a:p>
                      <a:r>
                        <a:rPr lang="en-US" sz="2000" dirty="0">
                          <a:latin typeface="Arial" panose="020B0604020202020204" pitchFamily="34" charset="0"/>
                          <a:cs typeface="Arial" panose="020B0604020202020204" pitchFamily="34" charset="0"/>
                        </a:rPr>
                        <a:t>Enzyme inducer drug / substance</a:t>
                      </a:r>
                    </a:p>
                  </a:txBody>
                  <a:tcPr/>
                </a:tc>
                <a:tc>
                  <a:txBody>
                    <a:bodyPr/>
                    <a:lstStyle/>
                    <a:p>
                      <a:r>
                        <a:rPr lang="en-US" sz="2000" dirty="0">
                          <a:latin typeface="Arial" panose="020B0604020202020204" pitchFamily="34" charset="0"/>
                          <a:cs typeface="Arial" panose="020B0604020202020204" pitchFamily="34" charset="0"/>
                        </a:rPr>
                        <a:t>Drugs whose metabolism is increased</a:t>
                      </a:r>
                    </a:p>
                  </a:txBody>
                  <a:tcPr/>
                </a:tc>
                <a:extLst>
                  <a:ext uri="{0D108BD9-81ED-4DB2-BD59-A6C34878D82A}">
                    <a16:rowId xmlns:a16="http://schemas.microsoft.com/office/drawing/2014/main" val="918718927"/>
                  </a:ext>
                </a:extLst>
              </a:tr>
              <a:tr h="885825">
                <a:tc>
                  <a:txBody>
                    <a:bodyPr/>
                    <a:lstStyle/>
                    <a:p>
                      <a:r>
                        <a:rPr lang="en-US" sz="2000" dirty="0">
                          <a:latin typeface="Arial" panose="020B0604020202020204" pitchFamily="34" charset="0"/>
                          <a:cs typeface="Arial" panose="020B0604020202020204" pitchFamily="34" charset="0"/>
                        </a:rPr>
                        <a:t>1</a:t>
                      </a:r>
                    </a:p>
                  </a:txBody>
                  <a:tcPr/>
                </a:tc>
                <a:tc>
                  <a:txBody>
                    <a:bodyPr/>
                    <a:lstStyle/>
                    <a:p>
                      <a:r>
                        <a:rPr lang="en-US" sz="2000" dirty="0">
                          <a:latin typeface="Arial" panose="020B0604020202020204" pitchFamily="34" charset="0"/>
                          <a:cs typeface="Arial" panose="020B0604020202020204" pitchFamily="34" charset="0"/>
                        </a:rPr>
                        <a:t>Cigarette </a:t>
                      </a:r>
                    </a:p>
                    <a:p>
                      <a:r>
                        <a:rPr lang="en-US" sz="2000" dirty="0">
                          <a:latin typeface="Arial" panose="020B0604020202020204" pitchFamily="34" charset="0"/>
                          <a:cs typeface="Arial" panose="020B0604020202020204" pitchFamily="34" charset="0"/>
                        </a:rPr>
                        <a:t>(Benzopyrene)</a:t>
                      </a:r>
                    </a:p>
                  </a:txBody>
                  <a:tcPr/>
                </a:tc>
                <a:tc>
                  <a:txBody>
                    <a:bodyPr/>
                    <a:lstStyle/>
                    <a:p>
                      <a:r>
                        <a:rPr lang="en-US" sz="2000" dirty="0">
                          <a:latin typeface="Arial" panose="020B0604020202020204" pitchFamily="34" charset="0"/>
                          <a:cs typeface="Arial" panose="020B0604020202020204" pitchFamily="34" charset="0"/>
                        </a:rPr>
                        <a:t>Benzodiazepines, paracetamol, propoxyphene, theophylline</a:t>
                      </a:r>
                    </a:p>
                  </a:txBody>
                  <a:tcPr/>
                </a:tc>
                <a:extLst>
                  <a:ext uri="{0D108BD9-81ED-4DB2-BD59-A6C34878D82A}">
                    <a16:rowId xmlns:a16="http://schemas.microsoft.com/office/drawing/2014/main" val="2456815388"/>
                  </a:ext>
                </a:extLst>
              </a:tr>
              <a:tr h="885825">
                <a:tc>
                  <a:txBody>
                    <a:bodyPr/>
                    <a:lstStyle/>
                    <a:p>
                      <a:r>
                        <a:rPr lang="en-US" sz="2000" dirty="0">
                          <a:latin typeface="Arial" panose="020B0604020202020204" pitchFamily="34" charset="0"/>
                          <a:cs typeface="Arial" panose="020B0604020202020204" pitchFamily="34" charset="0"/>
                        </a:rPr>
                        <a:t>2</a:t>
                      </a:r>
                    </a:p>
                  </a:txBody>
                  <a:tcPr/>
                </a:tc>
                <a:tc>
                  <a:txBody>
                    <a:bodyPr/>
                    <a:lstStyle/>
                    <a:p>
                      <a:r>
                        <a:rPr lang="en-US" sz="2000" dirty="0">
                          <a:latin typeface="Arial" panose="020B0604020202020204" pitchFamily="34" charset="0"/>
                          <a:cs typeface="Arial" panose="020B0604020202020204" pitchFamily="34" charset="0"/>
                        </a:rPr>
                        <a:t>Ethanol</a:t>
                      </a:r>
                    </a:p>
                  </a:txBody>
                  <a:tcPr/>
                </a:tc>
                <a:tc>
                  <a:txBody>
                    <a:bodyPr/>
                    <a:lstStyle/>
                    <a:p>
                      <a:r>
                        <a:rPr lang="en-US" sz="2000" dirty="0">
                          <a:latin typeface="Arial" panose="020B0604020202020204" pitchFamily="34" charset="0"/>
                          <a:cs typeface="Arial" panose="020B0604020202020204" pitchFamily="34" charset="0"/>
                        </a:rPr>
                        <a:t>Barbiturates, phenytoin, warfarin, tolbutamide</a:t>
                      </a:r>
                    </a:p>
                  </a:txBody>
                  <a:tcPr/>
                </a:tc>
                <a:extLst>
                  <a:ext uri="{0D108BD9-81ED-4DB2-BD59-A6C34878D82A}">
                    <a16:rowId xmlns:a16="http://schemas.microsoft.com/office/drawing/2014/main" val="3796025622"/>
                  </a:ext>
                </a:extLst>
              </a:tr>
              <a:tr h="885825">
                <a:tc>
                  <a:txBody>
                    <a:bodyPr/>
                    <a:lstStyle/>
                    <a:p>
                      <a:r>
                        <a:rPr lang="en-US" sz="2000" dirty="0">
                          <a:latin typeface="Arial" panose="020B0604020202020204" pitchFamily="34" charset="0"/>
                          <a:cs typeface="Arial" panose="020B0604020202020204" pitchFamily="34" charset="0"/>
                        </a:rPr>
                        <a:t>3</a:t>
                      </a:r>
                    </a:p>
                  </a:txBody>
                  <a:tcPr/>
                </a:tc>
                <a:tc>
                  <a:txBody>
                    <a:bodyPr/>
                    <a:lstStyle/>
                    <a:p>
                      <a:r>
                        <a:rPr lang="en-US" sz="2000" dirty="0">
                          <a:latin typeface="Arial" panose="020B0604020202020204" pitchFamily="34" charset="0"/>
                          <a:cs typeface="Arial" panose="020B0604020202020204" pitchFamily="34" charset="0"/>
                        </a:rPr>
                        <a:t>Barbiturates</a:t>
                      </a:r>
                    </a:p>
                    <a:p>
                      <a:r>
                        <a:rPr lang="en-US" sz="2000" dirty="0">
                          <a:latin typeface="Arial" panose="020B0604020202020204" pitchFamily="34" charset="0"/>
                          <a:cs typeface="Arial" panose="020B0604020202020204" pitchFamily="34" charset="0"/>
                        </a:rPr>
                        <a:t>(phenobarbitone)</a:t>
                      </a:r>
                    </a:p>
                  </a:txBody>
                  <a:tcPr/>
                </a:tc>
                <a:tc>
                  <a:txBody>
                    <a:bodyPr/>
                    <a:lstStyle/>
                    <a:p>
                      <a:r>
                        <a:rPr lang="en-US" sz="2000" dirty="0">
                          <a:latin typeface="Arial" panose="020B0604020202020204" pitchFamily="34" charset="0"/>
                          <a:cs typeface="Arial" panose="020B0604020202020204" pitchFamily="34" charset="0"/>
                        </a:rPr>
                        <a:t>Phenytoin, warfarin, corticosteroids, phenothiazines, doxycycline, digitoxin, quinidine, calcium channel blockers, </a:t>
                      </a:r>
                      <a:r>
                        <a:rPr lang="en-US" sz="2000" dirty="0" err="1">
                          <a:latin typeface="Arial" panose="020B0604020202020204" pitchFamily="34" charset="0"/>
                          <a:cs typeface="Arial" panose="020B0604020202020204" pitchFamily="34" charset="0"/>
                        </a:rPr>
                        <a:t>ℬ</a:t>
                      </a:r>
                      <a:r>
                        <a:rPr lang="en-US" sz="2000" dirty="0">
                          <a:latin typeface="Arial" panose="020B0604020202020204" pitchFamily="34" charset="0"/>
                          <a:cs typeface="Arial" panose="020B0604020202020204" pitchFamily="34" charset="0"/>
                        </a:rPr>
                        <a:t> - blockers</a:t>
                      </a:r>
                    </a:p>
                  </a:txBody>
                  <a:tcPr/>
                </a:tc>
                <a:extLst>
                  <a:ext uri="{0D108BD9-81ED-4DB2-BD59-A6C34878D82A}">
                    <a16:rowId xmlns:a16="http://schemas.microsoft.com/office/drawing/2014/main" val="21845937"/>
                  </a:ext>
                </a:extLst>
              </a:tr>
            </a:tbl>
          </a:graphicData>
        </a:graphic>
      </p:graphicFrame>
    </p:spTree>
    <p:extLst>
      <p:ext uri="{BB962C8B-B14F-4D97-AF65-F5344CB8AC3E}">
        <p14:creationId xmlns:p14="http://schemas.microsoft.com/office/powerpoint/2010/main" val="30905048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63ED2-4078-8E47-02C8-BE3AD6BBE806}"/>
              </a:ext>
            </a:extLst>
          </p:cNvPr>
          <p:cNvSpPr>
            <a:spLocks noGrp="1"/>
          </p:cNvSpPr>
          <p:nvPr>
            <p:ph type="title"/>
          </p:nvPr>
        </p:nvSpPr>
        <p:spPr>
          <a:xfrm>
            <a:off x="838200" y="365126"/>
            <a:ext cx="9363419" cy="978934"/>
          </a:xfrm>
        </p:spPr>
        <p:txBody>
          <a:bodyPr>
            <a:noAutofit/>
          </a:bodyPr>
          <a:lstStyle/>
          <a:p>
            <a:r>
              <a:rPr lang="en-US" sz="3600" b="1" dirty="0">
                <a:latin typeface="Arial" panose="020B0604020202020204" pitchFamily="34" charset="0"/>
                <a:cs typeface="Arial" panose="020B0604020202020204" pitchFamily="34" charset="0"/>
              </a:rPr>
              <a:t>Clinical significance of Enzyme Inhibition</a:t>
            </a:r>
            <a:br>
              <a:rPr lang="en-US" sz="3600" b="1" dirty="0">
                <a:latin typeface="Arial" panose="020B0604020202020204" pitchFamily="34" charset="0"/>
                <a:cs typeface="Arial" panose="020B0604020202020204" pitchFamily="34" charset="0"/>
              </a:rPr>
            </a:br>
            <a:endParaRPr lang="en-US"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6F2A20A-0B33-5232-6C56-38FF909680FC}"/>
              </a:ext>
            </a:extLst>
          </p:cNvPr>
          <p:cNvSpPr>
            <a:spLocks noGrp="1"/>
          </p:cNvSpPr>
          <p:nvPr>
            <p:ph idx="1"/>
          </p:nvPr>
        </p:nvSpPr>
        <p:spPr>
          <a:xfrm>
            <a:off x="838200" y="1344059"/>
            <a:ext cx="10515600" cy="4120308"/>
          </a:xfrm>
        </p:spPr>
        <p:txBody>
          <a:bodyPr>
            <a:normAutofit/>
          </a:bodyPr>
          <a:lstStyle/>
          <a:p>
            <a:pPr marL="0" indent="0">
              <a:buNone/>
            </a:pPr>
            <a:r>
              <a:rPr lang="en-US" sz="2600" dirty="0">
                <a:latin typeface="Arial" panose="020B0604020202020204" pitchFamily="34" charset="0"/>
                <a:cs typeface="Arial" panose="020B0604020202020204" pitchFamily="34" charset="0"/>
              </a:rPr>
              <a:t>Enzyme inhibitors are important for a variety of reasons:</a:t>
            </a:r>
          </a:p>
          <a:p>
            <a:pPr marL="514350" indent="-514350">
              <a:buAutoNum type="arabicPeriod"/>
            </a:pPr>
            <a:r>
              <a:rPr lang="en-US" sz="2600" dirty="0">
                <a:latin typeface="Arial" panose="020B0604020202020204" pitchFamily="34" charset="0"/>
                <a:cs typeface="Arial" panose="020B0604020202020204" pitchFamily="34" charset="0"/>
              </a:rPr>
              <a:t>They can be used to gain information about the shape on the enzyme active site and the amino acid residues in the active site.</a:t>
            </a:r>
          </a:p>
          <a:p>
            <a:pPr marL="514350" indent="-514350">
              <a:buAutoNum type="arabicPeriod"/>
            </a:pPr>
            <a:r>
              <a:rPr lang="en-US" sz="2600" dirty="0">
                <a:latin typeface="Arial" panose="020B0604020202020204" pitchFamily="34" charset="0"/>
                <a:cs typeface="Arial" panose="020B0604020202020204" pitchFamily="34" charset="0"/>
              </a:rPr>
              <a:t>They can be used to gain information about the chemical mechanism.</a:t>
            </a:r>
          </a:p>
          <a:p>
            <a:pPr marL="514350" indent="-514350">
              <a:buAutoNum type="arabicPeriod"/>
            </a:pPr>
            <a:r>
              <a:rPr lang="en-US" sz="2600" dirty="0">
                <a:latin typeface="Arial" panose="020B0604020202020204" pitchFamily="34" charset="0"/>
                <a:cs typeface="Arial" panose="020B0604020202020204" pitchFamily="34" charset="0"/>
              </a:rPr>
              <a:t>They can be used to gain information about the regulation or control of a metabolic pathway.</a:t>
            </a:r>
          </a:p>
          <a:p>
            <a:pPr marL="514350" indent="-514350">
              <a:buAutoNum type="arabicPeriod"/>
            </a:pPr>
            <a:r>
              <a:rPr lang="en-US" sz="2600" dirty="0">
                <a:latin typeface="Arial" panose="020B0604020202020204" pitchFamily="34" charset="0"/>
                <a:cs typeface="Arial" panose="020B0604020202020204" pitchFamily="34" charset="0"/>
              </a:rPr>
              <a:t>They can be very important in drug design.</a:t>
            </a:r>
          </a:p>
        </p:txBody>
      </p:sp>
    </p:spTree>
    <p:extLst>
      <p:ext uri="{BB962C8B-B14F-4D97-AF65-F5344CB8AC3E}">
        <p14:creationId xmlns:p14="http://schemas.microsoft.com/office/powerpoint/2010/main" val="1801981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68AC7-C25A-DB67-B5CA-8F44997EA3C5}"/>
              </a:ext>
            </a:extLst>
          </p:cNvPr>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Examples of Clinically significance enzyme inhibitors</a:t>
            </a:r>
          </a:p>
        </p:txBody>
      </p:sp>
      <p:graphicFrame>
        <p:nvGraphicFramePr>
          <p:cNvPr id="4" name="Content Placeholder 3">
            <a:extLst>
              <a:ext uri="{FF2B5EF4-FFF2-40B4-BE49-F238E27FC236}">
                <a16:creationId xmlns:a16="http://schemas.microsoft.com/office/drawing/2014/main" id="{D9BFF589-2C83-AF99-245A-9DAFAA7475A3}"/>
              </a:ext>
            </a:extLst>
          </p:cNvPr>
          <p:cNvGraphicFramePr>
            <a:graphicFrameLocks noGrp="1"/>
          </p:cNvGraphicFramePr>
          <p:nvPr>
            <p:ph idx="1"/>
            <p:extLst>
              <p:ext uri="{D42A27DB-BD31-4B8C-83A1-F6EECF244321}">
                <p14:modId xmlns:p14="http://schemas.microsoft.com/office/powerpoint/2010/main" val="3170354984"/>
              </p:ext>
            </p:extLst>
          </p:nvPr>
        </p:nvGraphicFramePr>
        <p:xfrm>
          <a:off x="838200" y="1825625"/>
          <a:ext cx="10515602" cy="4023360"/>
        </p:xfrm>
        <a:graphic>
          <a:graphicData uri="http://schemas.openxmlformats.org/drawingml/2006/table">
            <a:tbl>
              <a:tblPr firstRow="1" bandRow="1">
                <a:tableStyleId>{5C22544A-7EE6-4342-B048-85BDC9FD1C3A}</a:tableStyleId>
              </a:tblPr>
              <a:tblGrid>
                <a:gridCol w="5257801">
                  <a:extLst>
                    <a:ext uri="{9D8B030D-6E8A-4147-A177-3AD203B41FA5}">
                      <a16:colId xmlns:a16="http://schemas.microsoft.com/office/drawing/2014/main" val="3926774674"/>
                    </a:ext>
                  </a:extLst>
                </a:gridCol>
                <a:gridCol w="5257801">
                  <a:extLst>
                    <a:ext uri="{9D8B030D-6E8A-4147-A177-3AD203B41FA5}">
                      <a16:colId xmlns:a16="http://schemas.microsoft.com/office/drawing/2014/main" val="1041844299"/>
                    </a:ext>
                  </a:extLst>
                </a:gridCol>
              </a:tblGrid>
              <a:tr h="370840">
                <a:tc>
                  <a:txBody>
                    <a:bodyPr/>
                    <a:lstStyle/>
                    <a:p>
                      <a:r>
                        <a:rPr lang="en-US" sz="2400" dirty="0">
                          <a:latin typeface="Arial" panose="020B0604020202020204" pitchFamily="34" charset="0"/>
                          <a:cs typeface="Arial" panose="020B0604020202020204" pitchFamily="34" charset="0"/>
                        </a:rPr>
                        <a:t>inhibitors</a:t>
                      </a:r>
                    </a:p>
                  </a:txBody>
                  <a:tcPr marL="91441" marR="91441"/>
                </a:tc>
                <a:tc>
                  <a:txBody>
                    <a:bodyPr/>
                    <a:lstStyle/>
                    <a:p>
                      <a:r>
                        <a:rPr lang="en-US" sz="2400" dirty="0">
                          <a:latin typeface="Arial" panose="020B0604020202020204" pitchFamily="34" charset="0"/>
                          <a:cs typeface="Arial" panose="020B0604020202020204" pitchFamily="34" charset="0"/>
                        </a:rPr>
                        <a:t>substrates</a:t>
                      </a:r>
                    </a:p>
                  </a:txBody>
                  <a:tcPr marL="91441" marR="91441"/>
                </a:tc>
                <a:extLst>
                  <a:ext uri="{0D108BD9-81ED-4DB2-BD59-A6C34878D82A}">
                    <a16:rowId xmlns:a16="http://schemas.microsoft.com/office/drawing/2014/main" val="208031740"/>
                  </a:ext>
                </a:extLst>
              </a:tr>
              <a:tr h="370840">
                <a:tc>
                  <a:txBody>
                    <a:bodyPr/>
                    <a:lstStyle/>
                    <a:p>
                      <a:r>
                        <a:rPr lang="en-US" sz="2400" dirty="0">
                          <a:latin typeface="Arial" panose="020B0604020202020204" pitchFamily="34" charset="0"/>
                          <a:cs typeface="Arial" panose="020B0604020202020204" pitchFamily="34" charset="0"/>
                        </a:rPr>
                        <a:t>Cimetidine, ciprofloxacin, isoniazid, macrolide antibiotics, paroxetine</a:t>
                      </a:r>
                    </a:p>
                  </a:txBody>
                  <a:tcPr marL="91441" marR="91441"/>
                </a:tc>
                <a:tc>
                  <a:txBody>
                    <a:bodyPr/>
                    <a:lstStyle/>
                    <a:p>
                      <a:r>
                        <a:rPr lang="en-US" sz="2400" dirty="0">
                          <a:latin typeface="Arial" panose="020B0604020202020204" pitchFamily="34" charset="0"/>
                          <a:cs typeface="Arial" panose="020B0604020202020204" pitchFamily="34" charset="0"/>
                        </a:rPr>
                        <a:t>Acetaminophen, amitriptyline, cyclobenzaprine, erythromycin, estradiol, naproxen, theophylline</a:t>
                      </a:r>
                    </a:p>
                  </a:txBody>
                  <a:tcPr marL="91441" marR="91441"/>
                </a:tc>
                <a:extLst>
                  <a:ext uri="{0D108BD9-81ED-4DB2-BD59-A6C34878D82A}">
                    <a16:rowId xmlns:a16="http://schemas.microsoft.com/office/drawing/2014/main" val="3861435862"/>
                  </a:ext>
                </a:extLst>
              </a:tr>
              <a:tr h="370840">
                <a:tc>
                  <a:txBody>
                    <a:bodyPr/>
                    <a:lstStyle/>
                    <a:p>
                      <a:r>
                        <a:rPr lang="en-US" sz="2400" dirty="0">
                          <a:latin typeface="Arial" panose="020B0604020202020204" pitchFamily="34" charset="0"/>
                          <a:cs typeface="Arial" panose="020B0604020202020204" pitchFamily="34" charset="0"/>
                        </a:rPr>
                        <a:t>Amiodarone, chloramphenicol, cimetidine, fluvoxamine, zafirlukast</a:t>
                      </a:r>
                    </a:p>
                  </a:txBody>
                  <a:tcPr marL="91441" marR="91441"/>
                </a:tc>
                <a:tc>
                  <a:txBody>
                    <a:bodyPr/>
                    <a:lstStyle/>
                    <a:p>
                      <a:r>
                        <a:rPr lang="en-US" sz="2400" dirty="0">
                          <a:latin typeface="Arial" panose="020B0604020202020204" pitchFamily="34" charset="0"/>
                          <a:cs typeface="Arial" panose="020B0604020202020204" pitchFamily="34" charset="0"/>
                        </a:rPr>
                        <a:t>Celecoxib, diclofenac, losartan, naproxen, piroxicam, torsemide, warfarin</a:t>
                      </a:r>
                    </a:p>
                  </a:txBody>
                  <a:tcPr marL="91441" marR="91441"/>
                </a:tc>
                <a:extLst>
                  <a:ext uri="{0D108BD9-81ED-4DB2-BD59-A6C34878D82A}">
                    <a16:rowId xmlns:a16="http://schemas.microsoft.com/office/drawing/2014/main" val="1114092355"/>
                  </a:ext>
                </a:extLst>
              </a:tr>
              <a:tr h="370840">
                <a:tc>
                  <a:txBody>
                    <a:bodyPr/>
                    <a:lstStyle/>
                    <a:p>
                      <a:r>
                        <a:rPr lang="en-US" sz="2400" dirty="0">
                          <a:latin typeface="Arial" panose="020B0604020202020204" pitchFamily="34" charset="0"/>
                          <a:cs typeface="Arial" panose="020B0604020202020204" pitchFamily="34" charset="0"/>
                        </a:rPr>
                        <a:t>Azole antifungals, fluvoxamine, omeprazole, topiramate</a:t>
                      </a:r>
                    </a:p>
                  </a:txBody>
                  <a:tcPr marL="91441" marR="91441"/>
                </a:tc>
                <a:tc>
                  <a:txBody>
                    <a:bodyPr/>
                    <a:lstStyle/>
                    <a:p>
                      <a:r>
                        <a:rPr lang="en-US" sz="2400" dirty="0">
                          <a:latin typeface="Arial" panose="020B0604020202020204" pitchFamily="34" charset="0"/>
                          <a:cs typeface="Arial" panose="020B0604020202020204" pitchFamily="34" charset="0"/>
                        </a:rPr>
                        <a:t>Amitriptyline, citalopram, diazepam, lansoprazole, phenobarbital, propranolol, topiramate</a:t>
                      </a:r>
                    </a:p>
                  </a:txBody>
                  <a:tcPr marL="91441" marR="91441"/>
                </a:tc>
                <a:extLst>
                  <a:ext uri="{0D108BD9-81ED-4DB2-BD59-A6C34878D82A}">
                    <a16:rowId xmlns:a16="http://schemas.microsoft.com/office/drawing/2014/main" val="3085491039"/>
                  </a:ext>
                </a:extLst>
              </a:tr>
            </a:tbl>
          </a:graphicData>
        </a:graphic>
      </p:graphicFrame>
    </p:spTree>
    <p:extLst>
      <p:ext uri="{BB962C8B-B14F-4D97-AF65-F5344CB8AC3E}">
        <p14:creationId xmlns:p14="http://schemas.microsoft.com/office/powerpoint/2010/main" val="475271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05778-852A-DD71-0B9B-2EFF436FAA6F}"/>
              </a:ext>
            </a:extLst>
          </p:cNvPr>
          <p:cNvSpPr>
            <a:spLocks noGrp="1"/>
          </p:cNvSpPr>
          <p:nvPr>
            <p:ph type="title"/>
          </p:nvPr>
        </p:nvSpPr>
        <p:spPr>
          <a:xfrm>
            <a:off x="609600" y="332498"/>
            <a:ext cx="10972800" cy="769189"/>
          </a:xfrm>
        </p:spPr>
        <p:txBody>
          <a:bodyPr>
            <a:normAutofit/>
          </a:bodyPr>
          <a:lstStyle/>
          <a:p>
            <a:pPr algn="ctr"/>
            <a:r>
              <a:rPr lang="en-US" sz="3600" b="1" dirty="0">
                <a:solidFill>
                  <a:srgbClr val="FF0000"/>
                </a:solidFill>
                <a:cs typeface="Arial"/>
                <a:hlinkClick r:id="rId2">
                  <a:extLst>
                    <a:ext uri="{A12FA001-AC4F-418D-AE19-62706E023703}">
                      <ahyp:hlinkClr xmlns:ahyp="http://schemas.microsoft.com/office/drawing/2018/hyperlinkcolor" val="tx"/>
                    </a:ext>
                  </a:extLst>
                </a:hlinkClick>
              </a:rPr>
              <a:t>Role of Metabolism</a:t>
            </a:r>
            <a:endParaRPr lang="en-US" sz="3600" dirty="0">
              <a:solidFill>
                <a:srgbClr val="FF0000"/>
              </a:solidFill>
              <a:cs typeface="Arial"/>
              <a:hlinkClick r:id="" action="ppaction://noaction">
                <a:extLst>
                  <a:ext uri="{A12FA001-AC4F-418D-AE19-62706E023703}">
                    <ahyp:hlinkClr xmlns:ahyp="http://schemas.microsoft.com/office/drawing/2018/hyperlinkcolor" val="tx"/>
                  </a:ext>
                </a:extLst>
              </a:hlinkClick>
            </a:endParaRPr>
          </a:p>
        </p:txBody>
      </p:sp>
      <p:sp>
        <p:nvSpPr>
          <p:cNvPr id="3" name="Content Placeholder 2">
            <a:extLst>
              <a:ext uri="{FF2B5EF4-FFF2-40B4-BE49-F238E27FC236}">
                <a16:creationId xmlns:a16="http://schemas.microsoft.com/office/drawing/2014/main" id="{349DEB68-4900-D721-C857-900140E3374C}"/>
              </a:ext>
            </a:extLst>
          </p:cNvPr>
          <p:cNvSpPr>
            <a:spLocks noGrp="1"/>
          </p:cNvSpPr>
          <p:nvPr>
            <p:ph idx="1"/>
          </p:nvPr>
        </p:nvSpPr>
        <p:spPr>
          <a:xfrm>
            <a:off x="1141562" y="1619480"/>
            <a:ext cx="10051575" cy="4572000"/>
          </a:xfrm>
        </p:spPr>
        <p:txBody>
          <a:bodyPr>
            <a:normAutofit/>
          </a:bodyPr>
          <a:lstStyle/>
          <a:p>
            <a:pPr marL="0" indent="0">
              <a:buNone/>
            </a:pPr>
            <a:r>
              <a:rPr lang="en-US" sz="2600" u="sng" dirty="0">
                <a:solidFill>
                  <a:srgbClr val="FF0000"/>
                </a:solidFill>
                <a:latin typeface="Arial" panose="020B0604020202020204" pitchFamily="34" charset="0"/>
                <a:ea typeface="+mn-lt"/>
                <a:cs typeface="Arial" panose="020B0604020202020204" pitchFamily="34" charset="0"/>
              </a:rPr>
              <a:t>In pediatric and elderly</a:t>
            </a:r>
            <a:r>
              <a:rPr lang="en-US" sz="2600" dirty="0">
                <a:latin typeface="Arial" panose="020B0604020202020204" pitchFamily="34" charset="0"/>
                <a:ea typeface="+mn-lt"/>
                <a:cs typeface="Arial" panose="020B0604020202020204" pitchFamily="34" charset="0"/>
              </a:rPr>
              <a:t> </a:t>
            </a:r>
          </a:p>
          <a:p>
            <a:r>
              <a:rPr lang="en-US" sz="2600" dirty="0">
                <a:solidFill>
                  <a:srgbClr val="0070C0"/>
                </a:solidFill>
                <a:latin typeface="Arial" panose="020B0604020202020204" pitchFamily="34" charset="0"/>
                <a:ea typeface="+mn-lt"/>
                <a:cs typeface="Arial" panose="020B0604020202020204" pitchFamily="34" charset="0"/>
              </a:rPr>
              <a:t>New born </a:t>
            </a:r>
            <a:r>
              <a:rPr lang="en-US" sz="2600" dirty="0">
                <a:latin typeface="Arial" panose="020B0604020202020204" pitchFamily="34" charset="0"/>
                <a:ea typeface="+mn-lt"/>
                <a:cs typeface="Arial" panose="020B0604020202020204" pitchFamily="34" charset="0"/>
              </a:rPr>
              <a:t>have low glomerular filtration rate and tubular transport is immature, so the half life (t1/2) of the drug like streptomycin and penicillin are prolonged.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Hepatic drug metabolizing system is inadequate in new born e.g. chloramphenicol can produce gray baby syndrome (UDP-</a:t>
            </a:r>
            <a:r>
              <a:rPr lang="en-US" sz="2600" dirty="0" err="1">
                <a:latin typeface="Arial" panose="020B0604020202020204" pitchFamily="34" charset="0"/>
                <a:ea typeface="+mn-lt"/>
                <a:cs typeface="Arial" panose="020B0604020202020204" pitchFamily="34" charset="0"/>
              </a:rPr>
              <a:t>glucoronyl</a:t>
            </a:r>
            <a:r>
              <a:rPr lang="en-US" sz="2600" dirty="0">
                <a:latin typeface="Arial" panose="020B0604020202020204" pitchFamily="34" charset="0"/>
                <a:ea typeface="+mn-lt"/>
                <a:cs typeface="Arial" panose="020B0604020202020204" pitchFamily="34" charset="0"/>
              </a:rPr>
              <a:t> transferase).</a:t>
            </a:r>
          </a:p>
          <a:p>
            <a:r>
              <a:rPr lang="en-US" sz="2600" dirty="0">
                <a:solidFill>
                  <a:srgbClr val="0070C0"/>
                </a:solidFill>
                <a:latin typeface="Arial" panose="020B0604020202020204" pitchFamily="34" charset="0"/>
                <a:ea typeface="+mn-lt"/>
                <a:cs typeface="Arial" panose="020B0604020202020204" pitchFamily="34" charset="0"/>
              </a:rPr>
              <a:t>In elderly </a:t>
            </a:r>
            <a:r>
              <a:rPr lang="en-US" sz="2600" dirty="0">
                <a:latin typeface="Arial" panose="020B0604020202020204" pitchFamily="34" charset="0"/>
                <a:ea typeface="+mn-lt"/>
                <a:cs typeface="Arial" panose="020B0604020202020204" pitchFamily="34" charset="0"/>
              </a:rPr>
              <a:t>the renal function progressively declines. </a:t>
            </a:r>
          </a:p>
          <a:p>
            <a:r>
              <a:rPr lang="en-US" sz="2600" dirty="0">
                <a:latin typeface="Arial" panose="020B0604020202020204" pitchFamily="34" charset="0"/>
                <a:ea typeface="+mn-lt"/>
                <a:cs typeface="Arial" panose="020B0604020202020204" pitchFamily="34" charset="0"/>
              </a:rPr>
              <a:t>Reduction of hepatic microsomal activity and liver blood flow. </a:t>
            </a:r>
          </a:p>
          <a:p>
            <a:r>
              <a:rPr lang="en-US" sz="2600" dirty="0">
                <a:latin typeface="Arial" panose="020B0604020202020204" pitchFamily="34" charset="0"/>
                <a:ea typeface="+mn-lt"/>
                <a:cs typeface="Arial" panose="020B0604020202020204" pitchFamily="34" charset="0"/>
              </a:rPr>
              <a:t>Incidence of adverse drug reactions is much higher in elderly.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3441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b="1" dirty="0">
                <a:solidFill>
                  <a:srgbClr val="FF0000"/>
                </a:solidFill>
                <a:cs typeface="Calibri Light"/>
              </a:rPr>
              <a:t>4. EXCRETION</a:t>
            </a:r>
          </a:p>
        </p:txBody>
      </p:sp>
      <p:sp>
        <p:nvSpPr>
          <p:cNvPr id="3" name="Subtitle 2"/>
          <p:cNvSpPr>
            <a:spLocks noGrp="1"/>
          </p:cNvSpPr>
          <p:nvPr>
            <p:ph type="subTitle" idx="1"/>
          </p:nvPr>
        </p:nvSpPr>
        <p:spPr/>
        <p:txBody>
          <a:bodyPr vert="horz" lIns="91440" tIns="45720" rIns="91440" bIns="45720" rtlCol="0" anchor="t">
            <a:normAutofit/>
          </a:bodyPr>
          <a:lstStyle/>
          <a:p>
            <a:endParaRPr lang="en-US" dirty="0"/>
          </a:p>
        </p:txBody>
      </p:sp>
    </p:spTree>
    <p:extLst>
      <p:ext uri="{BB962C8B-B14F-4D97-AF65-F5344CB8AC3E}">
        <p14:creationId xmlns:p14="http://schemas.microsoft.com/office/powerpoint/2010/main" val="20585229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D1C68-1519-24C1-AFAD-CF3676D5FB35}"/>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EXCRETION</a:t>
            </a:r>
          </a:p>
        </p:txBody>
      </p:sp>
      <p:sp>
        <p:nvSpPr>
          <p:cNvPr id="3" name="Content Placeholder 2">
            <a:extLst>
              <a:ext uri="{FF2B5EF4-FFF2-40B4-BE49-F238E27FC236}">
                <a16:creationId xmlns:a16="http://schemas.microsoft.com/office/drawing/2014/main" id="{03B0F48E-3A1D-0D7C-1975-C972DA5B514E}"/>
              </a:ext>
            </a:extLst>
          </p:cNvPr>
          <p:cNvSpPr>
            <a:spLocks noGrp="1"/>
          </p:cNvSpPr>
          <p:nvPr>
            <p:ph idx="1"/>
          </p:nvPr>
        </p:nvSpPr>
        <p:spPr>
          <a:xfrm>
            <a:off x="838200" y="1825626"/>
            <a:ext cx="10515600" cy="4487040"/>
          </a:xfrm>
        </p:spPr>
        <p:txBody>
          <a:bodyPr vert="horz" lIns="91440" tIns="45720" rIns="91440" bIns="45720" rtlCol="0" anchor="t">
            <a:normAutofit/>
          </a:bodyPr>
          <a:lstStyle/>
          <a:p>
            <a:r>
              <a:rPr lang="en-US" sz="2600" dirty="0">
                <a:solidFill>
                  <a:srgbClr val="00B050"/>
                </a:solidFill>
                <a:latin typeface="Arial" panose="020B0604020202020204" pitchFamily="34" charset="0"/>
                <a:ea typeface="+mn-lt"/>
                <a:cs typeface="Arial" panose="020B0604020202020204" pitchFamily="34" charset="0"/>
              </a:rPr>
              <a:t>Excretion of drugs refers to the transportation of unaltered/altered form of drug out of the body. </a:t>
            </a:r>
            <a:endParaRPr lang="en-US" sz="2600" dirty="0">
              <a:latin typeface="Arial" panose="020B0604020202020204" pitchFamily="34" charset="0"/>
              <a:ea typeface="+mn-lt"/>
              <a:cs typeface="Arial" panose="020B0604020202020204" pitchFamily="34" charset="0"/>
            </a:endParaRPr>
          </a:p>
          <a:p>
            <a:r>
              <a:rPr lang="en-US" sz="2600" dirty="0">
                <a:solidFill>
                  <a:srgbClr val="0070C0"/>
                </a:solidFill>
                <a:latin typeface="Arial" panose="020B0604020202020204" pitchFamily="34" charset="0"/>
                <a:ea typeface="+mn-lt"/>
                <a:cs typeface="Arial" panose="020B0604020202020204" pitchFamily="34" charset="0"/>
              </a:rPr>
              <a:t>The major processes of excretion include renal excretion, hepatobiliary excretion and pulmonary excretion. </a:t>
            </a:r>
            <a:endParaRPr lang="en-US" sz="2600" dirty="0">
              <a:latin typeface="Arial" panose="020B0604020202020204" pitchFamily="34" charset="0"/>
              <a:ea typeface="+mn-lt"/>
              <a:cs typeface="Arial" panose="020B0604020202020204" pitchFamily="34" charset="0"/>
            </a:endParaRPr>
          </a:p>
          <a:p>
            <a:r>
              <a:rPr lang="en-US" sz="2600" dirty="0">
                <a:solidFill>
                  <a:srgbClr val="7030A0"/>
                </a:solidFill>
                <a:latin typeface="Arial" panose="020B0604020202020204" pitchFamily="34" charset="0"/>
                <a:ea typeface="+mn-lt"/>
                <a:cs typeface="Arial" panose="020B0604020202020204" pitchFamily="34" charset="0"/>
              </a:rPr>
              <a:t>The minor routes of excretion are saliva, sweat, tears, breast milk, vaginal fluid, nails and hair. </a:t>
            </a:r>
            <a:endParaRPr lang="en-US" sz="2600" dirty="0">
              <a:solidFill>
                <a:srgbClr val="7030A0"/>
              </a:solidFill>
              <a:latin typeface="Arial" panose="020B0604020202020204" pitchFamily="34" charset="0"/>
              <a:cs typeface="Arial" panose="020B0604020202020204" pitchFamily="34" charset="0"/>
            </a:endParaRPr>
          </a:p>
          <a:p>
            <a:r>
              <a:rPr lang="en-US" sz="2600" dirty="0">
                <a:solidFill>
                  <a:srgbClr val="FF0000"/>
                </a:solidFill>
                <a:latin typeface="Arial" panose="020B0604020202020204" pitchFamily="34" charset="0"/>
                <a:ea typeface="+mn-lt"/>
                <a:cs typeface="Arial" panose="020B0604020202020204" pitchFamily="34" charset="0"/>
              </a:rPr>
              <a:t>The rate of excretion influences the duration of action of drug.</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For drugs that are excreted slowly, their concentration in the body is maintained and the effects of the drug will continue for longer period.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6358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E6F66-90D8-E534-AE67-9B899D6831D0}"/>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Different routes of drug excretion </a:t>
            </a:r>
          </a:p>
        </p:txBody>
      </p:sp>
      <p:sp>
        <p:nvSpPr>
          <p:cNvPr id="3" name="Content Placeholder 2">
            <a:extLst>
              <a:ext uri="{FF2B5EF4-FFF2-40B4-BE49-F238E27FC236}">
                <a16:creationId xmlns:a16="http://schemas.microsoft.com/office/drawing/2014/main" id="{8CAE11A6-D62A-A734-633A-5C29DCF3F44A}"/>
              </a:ext>
            </a:extLst>
          </p:cNvPr>
          <p:cNvSpPr>
            <a:spLocks noGrp="1"/>
          </p:cNvSpPr>
          <p:nvPr>
            <p:ph idx="1"/>
          </p:nvPr>
        </p:nvSpPr>
        <p:spPr>
          <a:xfrm>
            <a:off x="947450" y="1825625"/>
            <a:ext cx="10406349" cy="3892129"/>
          </a:xfrm>
        </p:spPr>
        <p:txBody>
          <a:bodyPr vert="horz" lIns="91440" tIns="45720" rIns="91440" bIns="45720" rtlCol="0" anchor="t">
            <a:noAutofit/>
          </a:bodyPr>
          <a:lstStyle/>
          <a:p>
            <a:r>
              <a:rPr lang="en-US" sz="2600" dirty="0">
                <a:solidFill>
                  <a:srgbClr val="FF0000"/>
                </a:solidFill>
                <a:latin typeface="Arial" panose="020B0604020202020204" pitchFamily="34" charset="0"/>
                <a:ea typeface="+mn-lt"/>
                <a:cs typeface="Arial" panose="020B0604020202020204" pitchFamily="34" charset="0"/>
              </a:rPr>
              <a:t>a) </a:t>
            </a:r>
            <a:r>
              <a:rPr lang="en-US" sz="2600" b="1" dirty="0">
                <a:solidFill>
                  <a:srgbClr val="FF0000"/>
                </a:solidFill>
                <a:latin typeface="Arial" panose="020B0604020202020204" pitchFamily="34" charset="0"/>
                <a:ea typeface="+mn-lt"/>
                <a:cs typeface="Arial" panose="020B0604020202020204" pitchFamily="34" charset="0"/>
              </a:rPr>
              <a:t>Renal excretion:</a:t>
            </a:r>
            <a:r>
              <a:rPr lang="en-US" sz="2600" b="1" dirty="0">
                <a:latin typeface="Arial" panose="020B0604020202020204" pitchFamily="34" charset="0"/>
                <a:ea typeface="+mn-lt"/>
                <a:cs typeface="Arial" panose="020B0604020202020204" pitchFamily="34" charset="0"/>
              </a:rPr>
              <a:t> </a:t>
            </a:r>
            <a:r>
              <a:rPr lang="en-US" sz="2600" dirty="0">
                <a:latin typeface="Arial" panose="020B0604020202020204" pitchFamily="34" charset="0"/>
                <a:ea typeface="+mn-lt"/>
                <a:cs typeface="Arial" panose="020B0604020202020204" pitchFamily="34" charset="0"/>
              </a:rPr>
              <a:t>A major part of excretion of chemicals is metabolically unchanged or changed. The excretion of drug by the kidney involves. </a:t>
            </a:r>
            <a:endParaRPr lang="en-US" sz="2600" dirty="0">
              <a:latin typeface="Arial" panose="020B0604020202020204" pitchFamily="34" charset="0"/>
              <a:cs typeface="Arial" panose="020B0604020202020204" pitchFamily="34" charset="0"/>
            </a:endParaRPr>
          </a:p>
          <a:p>
            <a:r>
              <a:rPr lang="en-US" sz="2600" dirty="0" err="1">
                <a:latin typeface="Arial" panose="020B0604020202020204" pitchFamily="34" charset="0"/>
                <a:ea typeface="+mn-lt"/>
                <a:cs typeface="Arial" panose="020B0604020202020204" pitchFamily="34" charset="0"/>
              </a:rPr>
              <a:t>i</a:t>
            </a:r>
            <a:r>
              <a:rPr lang="en-US" sz="2600" dirty="0">
                <a:latin typeface="Arial" panose="020B0604020202020204" pitchFamily="34" charset="0"/>
                <a:ea typeface="+mn-lt"/>
                <a:cs typeface="Arial" panose="020B0604020202020204" pitchFamily="34" charset="0"/>
              </a:rPr>
              <a:t>) Glomerular filtration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ii) Active tubular secretion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iii) Passive tubular reabsorption. </a:t>
            </a:r>
            <a:endParaRPr lang="en-US" sz="2600" dirty="0">
              <a:latin typeface="Arial" panose="020B0604020202020204" pitchFamily="34" charset="0"/>
              <a:cs typeface="Arial" panose="020B0604020202020204" pitchFamily="34" charset="0"/>
            </a:endParaRPr>
          </a:p>
          <a:p>
            <a:r>
              <a:rPr lang="en-US" sz="2600" dirty="0">
                <a:solidFill>
                  <a:srgbClr val="0070C0"/>
                </a:solidFill>
                <a:latin typeface="Arial" panose="020B0604020202020204" pitchFamily="34" charset="0"/>
                <a:ea typeface="+mn-lt"/>
                <a:cs typeface="Arial" panose="020B0604020202020204" pitchFamily="34" charset="0"/>
              </a:rPr>
              <a:t>The function of glomerular filtration and active tubular secretion is to remove drug out of the body, while tubular reabsorption tends to retain the drug. </a:t>
            </a:r>
            <a:endParaRPr lang="en-US" sz="26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98753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3035B-CD00-FCCA-76C4-839228CE29E5}"/>
              </a:ext>
            </a:extLst>
          </p:cNvPr>
          <p:cNvSpPr>
            <a:spLocks noGrp="1"/>
          </p:cNvSpPr>
          <p:nvPr>
            <p:ph type="title"/>
          </p:nvPr>
        </p:nvSpPr>
        <p:spPr>
          <a:xfrm>
            <a:off x="838200" y="365125"/>
            <a:ext cx="10515600" cy="434167"/>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F6F1D9CC-376C-183D-180F-405456A9FECF}"/>
              </a:ext>
            </a:extLst>
          </p:cNvPr>
          <p:cNvSpPr>
            <a:spLocks noGrp="1"/>
          </p:cNvSpPr>
          <p:nvPr>
            <p:ph idx="1"/>
          </p:nvPr>
        </p:nvSpPr>
        <p:spPr>
          <a:xfrm>
            <a:off x="838201" y="991740"/>
            <a:ext cx="10597308" cy="3569244"/>
          </a:xfrm>
        </p:spPr>
        <p:txBody>
          <a:bodyPr vert="horz" lIns="91440" tIns="45720" rIns="91440" bIns="45720" rtlCol="0" anchor="t">
            <a:normAutofit/>
          </a:bodyPr>
          <a:lstStyle/>
          <a:p>
            <a:r>
              <a:rPr lang="en-US" sz="2600" dirty="0" err="1">
                <a:latin typeface="Arial" panose="020B0604020202020204" pitchFamily="34" charset="0"/>
                <a:ea typeface="+mn-lt"/>
                <a:cs typeface="Arial" panose="020B0604020202020204" pitchFamily="34" charset="0"/>
              </a:rPr>
              <a:t>i</a:t>
            </a:r>
            <a:r>
              <a:rPr lang="en-US" sz="2600" dirty="0">
                <a:latin typeface="Arial" panose="020B0604020202020204" pitchFamily="34" charset="0"/>
                <a:ea typeface="+mn-lt"/>
                <a:cs typeface="Arial" panose="020B0604020202020204" pitchFamily="34" charset="0"/>
              </a:rPr>
              <a:t>) </a:t>
            </a:r>
            <a:r>
              <a:rPr lang="en-US" sz="2600" dirty="0">
                <a:solidFill>
                  <a:srgbClr val="FF0000"/>
                </a:solidFill>
                <a:latin typeface="Arial" panose="020B0604020202020204" pitchFamily="34" charset="0"/>
                <a:ea typeface="+mn-lt"/>
                <a:cs typeface="Arial" panose="020B0604020202020204" pitchFamily="34" charset="0"/>
              </a:rPr>
              <a:t>Glomerular filtration</a:t>
            </a:r>
            <a:r>
              <a:rPr lang="en-US" sz="2600" dirty="0">
                <a:latin typeface="Arial" panose="020B0604020202020204" pitchFamily="34" charset="0"/>
                <a:ea typeface="+mn-lt"/>
                <a:cs typeface="Arial" panose="020B0604020202020204" pitchFamily="34" charset="0"/>
              </a:rPr>
              <a:t>: It is a process, which depends on (1) the concentration of drug in the plasma (2) molecular size, shape and charge of drug (3) glomerular filtration rate. </a:t>
            </a:r>
          </a:p>
          <a:p>
            <a:r>
              <a:rPr lang="en-US" sz="2600" dirty="0">
                <a:solidFill>
                  <a:srgbClr val="00B050"/>
                </a:solidFill>
                <a:latin typeface="Arial" panose="020B0604020202020204" pitchFamily="34" charset="0"/>
                <a:ea typeface="+mn-lt"/>
                <a:cs typeface="Arial" panose="020B0604020202020204" pitchFamily="34" charset="0"/>
              </a:rPr>
              <a:t>Only the drug which is NOT bound with the plasma proteins can pass through glomerulus. All the drugs which have low molecular weight can pass through glomerulus e.g. digoxin, ethambutol, etc.</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r>
              <a:rPr lang="en-US" sz="2600" dirty="0">
                <a:solidFill>
                  <a:srgbClr val="7030A0"/>
                </a:solidFill>
                <a:latin typeface="Arial" panose="020B0604020202020204" pitchFamily="34" charset="0"/>
                <a:ea typeface="+mn-lt"/>
                <a:cs typeface="Arial" panose="020B0604020202020204" pitchFamily="34" charset="0"/>
              </a:rPr>
              <a:t>In congestive cardiac failure, the glomerular filtration rate is reduced due to decrease in renal blood flow.</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marL="0" indent="0">
              <a:buNone/>
            </a:pPr>
            <a:endParaRPr lang="en-US" sz="2600" dirty="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6427974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C74BA-38BF-86B5-4AF2-ADE6DFBE164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A9AC0AD-5E4B-FF4A-44A6-1FE0AB91DFE5}"/>
              </a:ext>
            </a:extLst>
          </p:cNvPr>
          <p:cNvSpPr>
            <a:spLocks noGrp="1"/>
          </p:cNvSpPr>
          <p:nvPr>
            <p:ph idx="1"/>
          </p:nvPr>
        </p:nvSpPr>
        <p:spPr/>
        <p:txBody>
          <a:bodyPr/>
          <a:lstStyle/>
          <a:p>
            <a:r>
              <a:rPr lang="en-US" dirty="0">
                <a:latin typeface="Arial" panose="020B0604020202020204" pitchFamily="34" charset="0"/>
                <a:ea typeface="+mn-lt"/>
                <a:cs typeface="Arial" panose="020B0604020202020204" pitchFamily="34" charset="0"/>
              </a:rPr>
              <a:t>ii)  </a:t>
            </a:r>
            <a:r>
              <a:rPr lang="en-US" dirty="0">
                <a:solidFill>
                  <a:srgbClr val="FF0000"/>
                </a:solidFill>
                <a:latin typeface="Arial" panose="020B0604020202020204" pitchFamily="34" charset="0"/>
                <a:ea typeface="+mn-lt"/>
                <a:cs typeface="Arial" panose="020B0604020202020204" pitchFamily="34" charset="0"/>
              </a:rPr>
              <a:t>Active tubular secretion:</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The cells of the proximal convoluted tubule actively transport drugs from the plasma into the lumen of the tubule e.g. acetazolamide, benzyl penicillin, dopamine, pethidine, thiazides, histamine. </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41019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1221-ED3E-C81F-4838-E61CF3DE9FB1}"/>
              </a:ext>
            </a:extLst>
          </p:cNvPr>
          <p:cNvSpPr>
            <a:spLocks noGrp="1"/>
          </p:cNvSpPr>
          <p:nvPr>
            <p:ph type="title"/>
          </p:nvPr>
        </p:nvSpPr>
        <p:spPr>
          <a:xfrm>
            <a:off x="838200" y="365126"/>
            <a:ext cx="10515600" cy="714528"/>
          </a:xfrm>
        </p:spPr>
        <p:txBody>
          <a:bodyPr/>
          <a:lstStyle/>
          <a:p>
            <a:endParaRPr lang="en-US" dirty="0"/>
          </a:p>
        </p:txBody>
      </p:sp>
      <p:sp>
        <p:nvSpPr>
          <p:cNvPr id="3" name="Content Placeholder 2">
            <a:extLst>
              <a:ext uri="{FF2B5EF4-FFF2-40B4-BE49-F238E27FC236}">
                <a16:creationId xmlns:a16="http://schemas.microsoft.com/office/drawing/2014/main" id="{297B8EF0-0C6E-88AA-48AD-1321C3465D3F}"/>
              </a:ext>
            </a:extLst>
          </p:cNvPr>
          <p:cNvSpPr>
            <a:spLocks noGrp="1"/>
          </p:cNvSpPr>
          <p:nvPr>
            <p:ph idx="1"/>
          </p:nvPr>
        </p:nvSpPr>
        <p:spPr>
          <a:xfrm>
            <a:off x="838200" y="1079654"/>
            <a:ext cx="10515600" cy="4461830"/>
          </a:xfrm>
        </p:spPr>
        <p:txBody>
          <a:bodyPr vert="horz" lIns="91440" tIns="45720" rIns="91440" bIns="45720" rtlCol="0" anchor="t">
            <a:normAutofit lnSpcReduction="10000"/>
          </a:bodyPr>
          <a:lstStyle/>
          <a:p>
            <a:r>
              <a:rPr lang="en-US" sz="2600" dirty="0">
                <a:latin typeface="Arial" panose="020B0604020202020204" pitchFamily="34" charset="0"/>
                <a:cs typeface="Arial" panose="020B0604020202020204" pitchFamily="34" charset="0"/>
              </a:rPr>
              <a:t>iii) </a:t>
            </a:r>
            <a:r>
              <a:rPr lang="en-US" sz="2600" dirty="0">
                <a:solidFill>
                  <a:srgbClr val="FF0000"/>
                </a:solidFill>
                <a:latin typeface="Arial" panose="020B0604020202020204" pitchFamily="34" charset="0"/>
                <a:cs typeface="Arial" panose="020B0604020202020204" pitchFamily="34" charset="0"/>
              </a:rPr>
              <a:t>Tubular reabsorption</a:t>
            </a:r>
            <a:r>
              <a:rPr lang="en-US" sz="2600" dirty="0">
                <a:latin typeface="Arial" panose="020B0604020202020204" pitchFamily="34" charset="0"/>
                <a:cs typeface="Arial" panose="020B0604020202020204" pitchFamily="34" charset="0"/>
              </a:rPr>
              <a:t>: The reabsorption of drug from the lumen of the distal convoluted tubules into plasma occurs either by simple diffusion or by active transport. </a:t>
            </a:r>
          </a:p>
          <a:p>
            <a:r>
              <a:rPr lang="en-US" sz="2600" dirty="0">
                <a:solidFill>
                  <a:srgbClr val="00B050"/>
                </a:solidFill>
                <a:latin typeface="Arial" panose="020B0604020202020204" pitchFamily="34" charset="0"/>
                <a:cs typeface="Arial" panose="020B0604020202020204" pitchFamily="34" charset="0"/>
              </a:rPr>
              <a:t>Acidic urine: the degree of ionization of basic drug increase and their reabsorption decreases. </a:t>
            </a:r>
          </a:p>
          <a:p>
            <a:r>
              <a:rPr lang="en-US" sz="2600" dirty="0">
                <a:solidFill>
                  <a:srgbClr val="00B050"/>
                </a:solidFill>
                <a:latin typeface="Arial" panose="020B0604020202020204" pitchFamily="34" charset="0"/>
                <a:cs typeface="Arial" panose="020B0604020202020204" pitchFamily="34" charset="0"/>
              </a:rPr>
              <a:t>Alkaline urine: the degree of ionization of acidic drug increases and the reabsorption decreases. </a:t>
            </a:r>
          </a:p>
          <a:p>
            <a:r>
              <a:rPr lang="en-US" sz="2600" dirty="0">
                <a:solidFill>
                  <a:srgbClr val="040C28"/>
                </a:solidFill>
                <a:latin typeface="Arial" panose="020B0604020202020204" pitchFamily="34" charset="0"/>
                <a:ea typeface="+mn-lt"/>
                <a:cs typeface="Arial" panose="020B0604020202020204" pitchFamily="34" charset="0"/>
              </a:rPr>
              <a:t>In alkaline urine, acidic drugs are more readily ionized</a:t>
            </a:r>
            <a:r>
              <a:rPr lang="en-US" sz="2600" dirty="0">
                <a:solidFill>
                  <a:srgbClr val="202124"/>
                </a:solidFill>
                <a:latin typeface="Arial" panose="020B0604020202020204" pitchFamily="34" charset="0"/>
                <a:ea typeface="+mn-lt"/>
                <a:cs typeface="Arial" panose="020B0604020202020204" pitchFamily="34" charset="0"/>
              </a:rPr>
              <a:t>. In acidic urine, alkaline drugs are more readily ionized. </a:t>
            </a:r>
          </a:p>
          <a:p>
            <a:r>
              <a:rPr lang="en-US" sz="2600" dirty="0">
                <a:solidFill>
                  <a:srgbClr val="202124"/>
                </a:solidFill>
                <a:latin typeface="Arial" panose="020B0604020202020204" pitchFamily="34" charset="0"/>
                <a:ea typeface="+mn-lt"/>
                <a:cs typeface="Arial" panose="020B0604020202020204" pitchFamily="34" charset="0"/>
              </a:rPr>
              <a:t>Ionized substances (also referred to as polar) are more soluble in water so dissolve in the body fluids more readily for excretion.</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5745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0D562-E66A-CA67-75A0-1EE47336C2B2}"/>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b) Hepatobiliary excretion</a:t>
            </a:r>
          </a:p>
        </p:txBody>
      </p:sp>
      <p:sp>
        <p:nvSpPr>
          <p:cNvPr id="3" name="Content Placeholder 2">
            <a:extLst>
              <a:ext uri="{FF2B5EF4-FFF2-40B4-BE49-F238E27FC236}">
                <a16:creationId xmlns:a16="http://schemas.microsoft.com/office/drawing/2014/main" id="{F5643A9D-3DAF-5021-C363-C72FF3508EBD}"/>
              </a:ext>
            </a:extLst>
          </p:cNvPr>
          <p:cNvSpPr>
            <a:spLocks noGrp="1"/>
          </p:cNvSpPr>
          <p:nvPr>
            <p:ph idx="1"/>
          </p:nvPr>
        </p:nvSpPr>
        <p:spPr>
          <a:xfrm>
            <a:off x="838200" y="1690688"/>
            <a:ext cx="10157552" cy="3980264"/>
          </a:xfrm>
        </p:spPr>
        <p:txBody>
          <a:bodyPr vert="horz" lIns="91440" tIns="45720" rIns="91440" bIns="45720" rtlCol="0" anchor="t">
            <a:normAutofit/>
          </a:bodyPr>
          <a:lstStyle/>
          <a:p>
            <a:r>
              <a:rPr lang="en-US" sz="2600" dirty="0">
                <a:latin typeface="Arial" panose="020B0604020202020204" pitchFamily="34" charset="0"/>
                <a:ea typeface="+mn-lt"/>
                <a:cs typeface="Arial" panose="020B0604020202020204" pitchFamily="34" charset="0"/>
              </a:rPr>
              <a:t>Molecular weight more than 300 Dalton and polar drugs are excreted in the bile. </a:t>
            </a:r>
          </a:p>
          <a:p>
            <a:r>
              <a:rPr lang="en-US" sz="2600" dirty="0">
                <a:latin typeface="Arial" panose="020B0604020202020204" pitchFamily="34" charset="0"/>
                <a:ea typeface="+mn-lt"/>
                <a:cs typeface="Arial" panose="020B0604020202020204" pitchFamily="34" charset="0"/>
              </a:rPr>
              <a:t>Excretion of drugs through bile provides a back up pathway when renal function is impaired. </a:t>
            </a:r>
          </a:p>
          <a:p>
            <a:r>
              <a:rPr lang="en-US" sz="2600" dirty="0">
                <a:solidFill>
                  <a:srgbClr val="00B050"/>
                </a:solidFill>
                <a:latin typeface="Arial" panose="020B0604020202020204" pitchFamily="34" charset="0"/>
                <a:ea typeface="+mn-lt"/>
                <a:cs typeface="Arial" panose="020B0604020202020204" pitchFamily="34" charset="0"/>
              </a:rPr>
              <a:t>After excretion of drug through bile into intestine, certain amount of drug is reabsorbed into portal vein leading to an enterohepatic cycling  which can prolong the action of drug</a:t>
            </a:r>
            <a:r>
              <a:rPr lang="en-US" sz="2600" dirty="0">
                <a:latin typeface="Arial" panose="020B0604020202020204" pitchFamily="34" charset="0"/>
                <a:ea typeface="+mn-lt"/>
                <a:cs typeface="Arial" panose="020B0604020202020204" pitchFamily="34" charset="0"/>
              </a:rPr>
              <a:t> e.g. chloramphenicol, oral estrogen are secreted into bile and largely reabsorbed and have long duration of action. </a:t>
            </a:r>
          </a:p>
        </p:txBody>
      </p:sp>
    </p:spTree>
    <p:extLst>
      <p:ext uri="{BB962C8B-B14F-4D97-AF65-F5344CB8AC3E}">
        <p14:creationId xmlns:p14="http://schemas.microsoft.com/office/powerpoint/2010/main" val="41985257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1C89A-0AAA-B0FC-67C5-E689EA531F5E}"/>
              </a:ext>
            </a:extLst>
          </p:cNvPr>
          <p:cNvSpPr>
            <a:spLocks noGrp="1"/>
          </p:cNvSpPr>
          <p:nvPr>
            <p:ph type="title"/>
          </p:nvPr>
        </p:nvSpPr>
        <p:spPr>
          <a:xfrm>
            <a:off x="838200" y="365125"/>
            <a:ext cx="10515600" cy="350971"/>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B9F682F4-69B9-EB84-B17F-A4E85BBFD521}"/>
              </a:ext>
            </a:extLst>
          </p:cNvPr>
          <p:cNvSpPr>
            <a:spLocks noGrp="1"/>
          </p:cNvSpPr>
          <p:nvPr>
            <p:ph idx="1"/>
          </p:nvPr>
        </p:nvSpPr>
        <p:spPr>
          <a:xfrm>
            <a:off x="838200" y="1145754"/>
            <a:ext cx="9881212" cy="4373697"/>
          </a:xfrm>
        </p:spPr>
        <p:txBody>
          <a:bodyPr vert="horz" lIns="91440" tIns="45720" rIns="91440" bIns="45720" rtlCol="0" anchor="t">
            <a:normAutofit/>
          </a:bodyPr>
          <a:lstStyle/>
          <a:p>
            <a:pPr marL="0" indent="0">
              <a:buNone/>
            </a:pPr>
            <a:r>
              <a:rPr lang="en-US" sz="2600" b="1" dirty="0">
                <a:solidFill>
                  <a:srgbClr val="FF0000"/>
                </a:solidFill>
                <a:latin typeface="Arial" panose="020B0604020202020204" pitchFamily="34" charset="0"/>
                <a:ea typeface="+mn-lt"/>
                <a:cs typeface="Arial" panose="020B0604020202020204" pitchFamily="34" charset="0"/>
              </a:rPr>
              <a:t>c) Gastrointestinal excretion</a:t>
            </a:r>
            <a:r>
              <a:rPr lang="en-US" sz="2600" dirty="0">
                <a:latin typeface="Arial" panose="020B0604020202020204" pitchFamily="34" charset="0"/>
                <a:ea typeface="+mn-lt"/>
                <a:cs typeface="Arial" panose="020B0604020202020204" pitchFamily="34" charset="0"/>
              </a:rPr>
              <a:t>: When a drug is administered orally, a part of the drug is absorbed and excreted in the feces. </a:t>
            </a:r>
          </a:p>
          <a:p>
            <a:r>
              <a:rPr lang="en-US" sz="2600" dirty="0">
                <a:latin typeface="Arial" panose="020B0604020202020204" pitchFamily="34" charset="0"/>
                <a:ea typeface="+mn-lt"/>
                <a:cs typeface="Arial" panose="020B0604020202020204" pitchFamily="34" charset="0"/>
              </a:rPr>
              <a:t>The drugs which do not undergo enterohepatic cycle after excretion into the bile are subsequently passed with stool e.g. </a:t>
            </a:r>
            <a:r>
              <a:rPr lang="en-US" sz="2600" i="1" dirty="0">
                <a:latin typeface="Arial" panose="020B0604020202020204" pitchFamily="34" charset="0"/>
                <a:ea typeface="+mn-lt"/>
                <a:cs typeface="Arial" panose="020B0604020202020204" pitchFamily="34" charset="0"/>
              </a:rPr>
              <a:t>aluminum hydroxide changes the stool into white color, ferrous sulfate changes the stool into black and rifampicin into orange red. </a:t>
            </a:r>
            <a:endParaRPr lang="en-US" sz="2600" i="1" dirty="0">
              <a:latin typeface="Arial" panose="020B0604020202020204" pitchFamily="34" charset="0"/>
              <a:cs typeface="Arial" panose="020B0604020202020204" pitchFamily="34" charset="0"/>
            </a:endParaRPr>
          </a:p>
          <a:p>
            <a:pPr marL="0" indent="0">
              <a:buNone/>
            </a:pPr>
            <a:r>
              <a:rPr lang="en-US" sz="2600" b="1" dirty="0">
                <a:solidFill>
                  <a:srgbClr val="FF0000"/>
                </a:solidFill>
                <a:latin typeface="Arial" panose="020B0604020202020204" pitchFamily="34" charset="0"/>
                <a:ea typeface="+mn-lt"/>
                <a:cs typeface="Arial" panose="020B0604020202020204" pitchFamily="34" charset="0"/>
              </a:rPr>
              <a:t>d) Pulmonary excretion</a:t>
            </a:r>
            <a:r>
              <a:rPr lang="en-US" sz="2600" dirty="0">
                <a:latin typeface="Arial" panose="020B0604020202020204" pitchFamily="34" charset="0"/>
                <a:ea typeface="+mn-lt"/>
                <a:cs typeface="Arial" panose="020B0604020202020204" pitchFamily="34" charset="0"/>
              </a:rPr>
              <a:t>: Drugs that are readily vaporized, such as many inhalation anesthetics and alcohols are excreted through lungs. </a:t>
            </a:r>
          </a:p>
        </p:txBody>
      </p:sp>
    </p:spTree>
    <p:extLst>
      <p:ext uri="{BB962C8B-B14F-4D97-AF65-F5344CB8AC3E}">
        <p14:creationId xmlns:p14="http://schemas.microsoft.com/office/powerpoint/2010/main" val="18409909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3E94F-4A6C-9838-5842-78FF1B0D0EE5}"/>
              </a:ext>
            </a:extLst>
          </p:cNvPr>
          <p:cNvSpPr>
            <a:spLocks noGrp="1"/>
          </p:cNvSpPr>
          <p:nvPr>
            <p:ph type="title"/>
          </p:nvPr>
        </p:nvSpPr>
        <p:spPr>
          <a:xfrm>
            <a:off x="838200" y="365126"/>
            <a:ext cx="10515600" cy="483174"/>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D364F2CA-B216-2B3C-7A31-9A46DC4051CF}"/>
              </a:ext>
            </a:extLst>
          </p:cNvPr>
          <p:cNvSpPr>
            <a:spLocks noGrp="1"/>
          </p:cNvSpPr>
          <p:nvPr>
            <p:ph idx="1"/>
          </p:nvPr>
        </p:nvSpPr>
        <p:spPr>
          <a:xfrm>
            <a:off x="838200" y="1288973"/>
            <a:ext cx="10515600" cy="3558449"/>
          </a:xfrm>
        </p:spPr>
        <p:txBody>
          <a:bodyPr vert="horz" lIns="91440" tIns="45720" rIns="91440" bIns="45720" rtlCol="0" anchor="t">
            <a:normAutofit/>
          </a:bodyPr>
          <a:lstStyle/>
          <a:p>
            <a:r>
              <a:rPr lang="en-US" sz="2600" b="1" dirty="0">
                <a:solidFill>
                  <a:srgbClr val="FF0000"/>
                </a:solidFill>
                <a:latin typeface="Arial" panose="020B0604020202020204" pitchFamily="34" charset="0"/>
                <a:ea typeface="+mn-lt"/>
                <a:cs typeface="Arial" panose="020B0604020202020204" pitchFamily="34" charset="0"/>
              </a:rPr>
              <a:t>e) Swea</a:t>
            </a:r>
            <a:r>
              <a:rPr lang="en-US" sz="2600" dirty="0">
                <a:solidFill>
                  <a:srgbClr val="FF0000"/>
                </a:solidFill>
                <a:latin typeface="Arial" panose="020B0604020202020204" pitchFamily="34" charset="0"/>
                <a:ea typeface="+mn-lt"/>
                <a:cs typeface="Arial" panose="020B0604020202020204" pitchFamily="34" charset="0"/>
              </a:rPr>
              <a:t>t</a:t>
            </a:r>
            <a:r>
              <a:rPr lang="en-US" sz="2600" dirty="0">
                <a:latin typeface="Arial" panose="020B0604020202020204" pitchFamily="34" charset="0"/>
                <a:ea typeface="+mn-lt"/>
                <a:cs typeface="Arial" panose="020B0604020202020204" pitchFamily="34" charset="0"/>
              </a:rPr>
              <a:t>: A number of drugs are excreted into the sweat either by simple diffusion or active secretion e.g. rifampicin, metalloids like arsenic and other heavy metals. </a:t>
            </a:r>
            <a:endParaRPr lang="en-US" sz="2600" dirty="0">
              <a:solidFill>
                <a:srgbClr val="000000"/>
              </a:solidFill>
              <a:latin typeface="Arial" panose="020B0604020202020204" pitchFamily="34" charset="0"/>
              <a:ea typeface="+mn-lt"/>
              <a:cs typeface="Arial" panose="020B0604020202020204" pitchFamily="34" charset="0"/>
            </a:endParaRPr>
          </a:p>
          <a:p>
            <a:r>
              <a:rPr lang="en-US" sz="2600" b="1" dirty="0">
                <a:solidFill>
                  <a:srgbClr val="FF0000"/>
                </a:solidFill>
                <a:latin typeface="Arial" panose="020B0604020202020204" pitchFamily="34" charset="0"/>
                <a:ea typeface="+mn-lt"/>
                <a:cs typeface="Arial" panose="020B0604020202020204" pitchFamily="34" charset="0"/>
              </a:rPr>
              <a:t>f) Mammary excretion</a:t>
            </a:r>
            <a:r>
              <a:rPr lang="en-US" sz="2600" dirty="0">
                <a:latin typeface="Arial" panose="020B0604020202020204" pitchFamily="34" charset="0"/>
                <a:ea typeface="+mn-lt"/>
                <a:cs typeface="Arial" panose="020B0604020202020204" pitchFamily="34" charset="0"/>
              </a:rPr>
              <a:t>: Many drugs mostly weak basic drugs are accumulated in the breast milk.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ampicillin, aspirin, chlordiazepoxide, coffee, diazepam, furosemide, morphine, streptomycin etc.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91188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45634-E5D7-8F36-70A1-A7D7C1007345}"/>
              </a:ext>
            </a:extLst>
          </p:cNvPr>
          <p:cNvSpPr>
            <a:spLocks noGrp="1"/>
          </p:cNvSpPr>
          <p:nvPr>
            <p:ph type="title"/>
          </p:nvPr>
        </p:nvSpPr>
        <p:spPr>
          <a:xfrm>
            <a:off x="838200" y="5691"/>
            <a:ext cx="10515600" cy="1325563"/>
          </a:xfrm>
        </p:spPr>
        <p:txBody>
          <a:bodyPr>
            <a:normAutofit/>
          </a:bodyPr>
          <a:lstStyle/>
          <a:p>
            <a:r>
              <a:rPr lang="en-US" sz="4000" b="1" dirty="0">
                <a:solidFill>
                  <a:srgbClr val="FF0000"/>
                </a:solidFill>
                <a:ea typeface="+mj-lt"/>
                <a:cs typeface="+mj-lt"/>
              </a:rPr>
              <a:t>Elimination Kinetics</a:t>
            </a:r>
            <a:endParaRPr lang="en-US" sz="4000" b="1" dirty="0">
              <a:solidFill>
                <a:srgbClr val="FF0000"/>
              </a:solidFill>
              <a:cs typeface="Calibri Light"/>
            </a:endParaRPr>
          </a:p>
        </p:txBody>
      </p:sp>
      <p:sp>
        <p:nvSpPr>
          <p:cNvPr id="3" name="Content Placeholder 2">
            <a:extLst>
              <a:ext uri="{FF2B5EF4-FFF2-40B4-BE49-F238E27FC236}">
                <a16:creationId xmlns:a16="http://schemas.microsoft.com/office/drawing/2014/main" id="{D2765889-3739-4022-1575-40195A6FD04B}"/>
              </a:ext>
            </a:extLst>
          </p:cNvPr>
          <p:cNvSpPr>
            <a:spLocks noGrp="1"/>
          </p:cNvSpPr>
          <p:nvPr>
            <p:ph idx="1"/>
          </p:nvPr>
        </p:nvSpPr>
        <p:spPr>
          <a:xfrm>
            <a:off x="838201" y="1293664"/>
            <a:ext cx="10515600" cy="4126635"/>
          </a:xfrm>
        </p:spPr>
        <p:txBody>
          <a:bodyPr vert="horz" lIns="91440" tIns="45720" rIns="91440" bIns="45720" rtlCol="0" anchor="t">
            <a:normAutofit/>
          </a:bodyPr>
          <a:lstStyle/>
          <a:p>
            <a:pPr marL="342900" indent="-342900">
              <a:buAutoNum type="arabicPeriod"/>
            </a:pPr>
            <a:r>
              <a:rPr lang="en-US" sz="2600" dirty="0">
                <a:solidFill>
                  <a:srgbClr val="FF0000"/>
                </a:solidFill>
                <a:latin typeface="Arial" panose="020B0604020202020204" pitchFamily="34" charset="0"/>
                <a:ea typeface="+mn-lt"/>
                <a:cs typeface="Arial" panose="020B0604020202020204" pitchFamily="34" charset="0"/>
              </a:rPr>
              <a:t>First order elimination: </a:t>
            </a:r>
            <a:r>
              <a:rPr lang="en-US" sz="2600" dirty="0">
                <a:solidFill>
                  <a:srgbClr val="040C28"/>
                </a:solidFill>
                <a:latin typeface="Arial" panose="020B0604020202020204" pitchFamily="34" charset="0"/>
                <a:ea typeface="+mn-lt"/>
                <a:cs typeface="Arial" panose="020B0604020202020204" pitchFamily="34" charset="0"/>
              </a:rPr>
              <a:t>occurs when a </a:t>
            </a:r>
            <a:r>
              <a:rPr lang="en-US" sz="2600" b="1" u="sng" dirty="0">
                <a:solidFill>
                  <a:srgbClr val="040C28"/>
                </a:solidFill>
                <a:latin typeface="Arial" panose="020B0604020202020204" pitchFamily="34" charset="0"/>
                <a:ea typeface="+mn-lt"/>
                <a:cs typeface="Arial" panose="020B0604020202020204" pitchFamily="34" charset="0"/>
              </a:rPr>
              <a:t>constant proportion</a:t>
            </a:r>
            <a:r>
              <a:rPr lang="en-US" sz="2600" dirty="0">
                <a:solidFill>
                  <a:srgbClr val="040C28"/>
                </a:solidFill>
                <a:latin typeface="Arial" panose="020B0604020202020204" pitchFamily="34" charset="0"/>
                <a:ea typeface="+mn-lt"/>
                <a:cs typeface="Arial" panose="020B0604020202020204" pitchFamily="34" charset="0"/>
              </a:rPr>
              <a:t> of drug is eliminated per unit time</a:t>
            </a:r>
            <a:r>
              <a:rPr lang="en-US" sz="2600" dirty="0">
                <a:solidFill>
                  <a:srgbClr val="4D5156"/>
                </a:solidFill>
                <a:latin typeface="Arial" panose="020B0604020202020204" pitchFamily="34" charset="0"/>
                <a:ea typeface="+mn-lt"/>
                <a:cs typeface="Arial" panose="020B0604020202020204" pitchFamily="34" charset="0"/>
              </a:rPr>
              <a:t>.</a:t>
            </a:r>
            <a:endParaRPr lang="en-US" sz="2600" dirty="0">
              <a:solidFill>
                <a:srgbClr val="00B050"/>
              </a:solidFill>
              <a:latin typeface="Arial" panose="020B0604020202020204" pitchFamily="34" charset="0"/>
              <a:ea typeface="+mn-lt"/>
              <a:cs typeface="Arial" panose="020B0604020202020204" pitchFamily="34" charset="0"/>
            </a:endParaRPr>
          </a:p>
          <a:p>
            <a:pPr marL="0" indent="0">
              <a:buNone/>
            </a:pPr>
            <a:r>
              <a:rPr lang="en-US" sz="2600" dirty="0">
                <a:solidFill>
                  <a:srgbClr val="FF0000"/>
                </a:solidFill>
                <a:latin typeface="Arial" panose="020B0604020202020204" pitchFamily="34" charset="0"/>
                <a:ea typeface="+mn-lt"/>
                <a:cs typeface="Arial" panose="020B0604020202020204" pitchFamily="34" charset="0"/>
              </a:rPr>
              <a:t>2. Zero order:</a:t>
            </a:r>
            <a:r>
              <a:rPr lang="en-US" sz="2600" dirty="0">
                <a:solidFill>
                  <a:srgbClr val="4D5156"/>
                </a:solidFill>
                <a:latin typeface="Arial" panose="020B0604020202020204" pitchFamily="34" charset="0"/>
                <a:ea typeface="+mn-lt"/>
                <a:cs typeface="Arial" panose="020B0604020202020204" pitchFamily="34" charset="0"/>
              </a:rPr>
              <a:t> </a:t>
            </a:r>
            <a:r>
              <a:rPr lang="en-US" sz="2600" dirty="0">
                <a:latin typeface="Arial" panose="020B0604020202020204" pitchFamily="34" charset="0"/>
                <a:ea typeface="+mn-lt"/>
                <a:cs typeface="Arial" panose="020B0604020202020204" pitchFamily="34" charset="0"/>
              </a:rPr>
              <a:t>a </a:t>
            </a:r>
            <a:r>
              <a:rPr lang="en-US" sz="2600" b="1" u="sng" dirty="0">
                <a:latin typeface="Arial" panose="020B0604020202020204" pitchFamily="34" charset="0"/>
                <a:ea typeface="+mn-lt"/>
                <a:cs typeface="Arial" panose="020B0604020202020204" pitchFamily="34" charset="0"/>
              </a:rPr>
              <a:t>constant amount</a:t>
            </a:r>
            <a:r>
              <a:rPr lang="en-US" sz="2600" dirty="0">
                <a:latin typeface="Arial" panose="020B0604020202020204" pitchFamily="34" charset="0"/>
                <a:ea typeface="+mn-lt"/>
                <a:cs typeface="Arial" panose="020B0604020202020204" pitchFamily="34" charset="0"/>
              </a:rPr>
              <a:t> of drug is eliminated per unit time. </a:t>
            </a:r>
          </a:p>
          <a:p>
            <a:pPr marL="0" indent="0">
              <a:buNone/>
            </a:pPr>
            <a:endParaRPr lang="en-US" sz="2600" i="1" dirty="0">
              <a:latin typeface="Arial" panose="020B0604020202020204" pitchFamily="34" charset="0"/>
              <a:ea typeface="+mn-lt"/>
              <a:cs typeface="Arial" panose="020B0604020202020204" pitchFamily="34" charset="0"/>
            </a:endParaRPr>
          </a:p>
          <a:p>
            <a:pPr marL="0" indent="0">
              <a:buNone/>
            </a:pPr>
            <a:r>
              <a:rPr lang="en-US" sz="2600" i="1" dirty="0">
                <a:latin typeface="Arial" panose="020B0604020202020204" pitchFamily="34" charset="0"/>
                <a:ea typeface="+mn-lt"/>
                <a:cs typeface="Arial" panose="020B0604020202020204" pitchFamily="34" charset="0"/>
              </a:rPr>
              <a:t>For example 2.5mg of a drug maybe eliminated per hour, this rate of elimination is constant and is independent of the total drug concentration in the plasma. </a:t>
            </a:r>
          </a:p>
          <a:p>
            <a:pPr marL="0" indent="0">
              <a:buNone/>
            </a:pPr>
            <a:endParaRPr lang="en-US" sz="2600" i="1" dirty="0">
              <a:latin typeface="Arial" panose="020B0604020202020204" pitchFamily="34" charset="0"/>
              <a:ea typeface="+mn-lt"/>
              <a:cs typeface="Arial" panose="020B0604020202020204" pitchFamily="34" charset="0"/>
            </a:endParaRPr>
          </a:p>
          <a:p>
            <a:r>
              <a:rPr lang="en-US" sz="2600" i="1" dirty="0">
                <a:latin typeface="Arial" panose="020B0604020202020204" pitchFamily="34" charset="0"/>
                <a:ea typeface="+mn-lt"/>
                <a:cs typeface="Arial" panose="020B0604020202020204" pitchFamily="34" charset="0"/>
              </a:rPr>
              <a:t>Zero order kinetics are rare Elimination mechanisms </a:t>
            </a:r>
          </a:p>
          <a:p>
            <a:pPr marL="0" indent="0">
              <a:buNone/>
            </a:pPr>
            <a:endParaRPr lang="en-US" sz="2600" i="1" u="sng" dirty="0">
              <a:solidFill>
                <a:srgbClr val="4D5156"/>
              </a:solidFill>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41464941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diagram&#10;&#10;Description automatically generated">
            <a:extLst>
              <a:ext uri="{FF2B5EF4-FFF2-40B4-BE49-F238E27FC236}">
                <a16:creationId xmlns:a16="http://schemas.microsoft.com/office/drawing/2014/main" id="{472E7344-ED91-D8C4-20BB-A08A960275A5}"/>
              </a:ext>
            </a:extLst>
          </p:cNvPr>
          <p:cNvPicPr>
            <a:picLocks noGrp="1" noChangeAspect="1"/>
          </p:cNvPicPr>
          <p:nvPr>
            <p:ph idx="1"/>
          </p:nvPr>
        </p:nvPicPr>
        <p:blipFill>
          <a:blip r:embed="rId2"/>
          <a:stretch>
            <a:fillRect/>
          </a:stretch>
        </p:blipFill>
        <p:spPr>
          <a:xfrm>
            <a:off x="1255923" y="734108"/>
            <a:ext cx="7480454" cy="4344668"/>
          </a:xfrm>
          <a:prstGeom prst="rect">
            <a:avLst/>
          </a:prstGeom>
        </p:spPr>
      </p:pic>
      <p:sp>
        <p:nvSpPr>
          <p:cNvPr id="2" name="TextBox 1">
            <a:extLst>
              <a:ext uri="{FF2B5EF4-FFF2-40B4-BE49-F238E27FC236}">
                <a16:creationId xmlns:a16="http://schemas.microsoft.com/office/drawing/2014/main" id="{BFDE9B7E-5D16-1787-7648-C413F0789136}"/>
              </a:ext>
            </a:extLst>
          </p:cNvPr>
          <p:cNvSpPr txBox="1"/>
          <p:nvPr/>
        </p:nvSpPr>
        <p:spPr>
          <a:xfrm>
            <a:off x="1255924" y="5078776"/>
            <a:ext cx="6202496" cy="246221"/>
          </a:xfrm>
          <a:prstGeom prst="rect">
            <a:avLst/>
          </a:prstGeom>
          <a:noFill/>
        </p:spPr>
        <p:txBody>
          <a:bodyPr wrap="square" rtlCol="0">
            <a:spAutoFit/>
          </a:bodyPr>
          <a:lstStyle/>
          <a:p>
            <a:r>
              <a:rPr lang="en-US" sz="1000" dirty="0"/>
              <a:t>Note source. (</a:t>
            </a:r>
            <a:r>
              <a:rPr lang="en-US" sz="1000" dirty="0" err="1"/>
              <a:t>Medbullets</a:t>
            </a:r>
            <a:r>
              <a:rPr lang="en-US" sz="1000" dirty="0"/>
              <a:t> step1)- https://</a:t>
            </a:r>
            <a:r>
              <a:rPr lang="en-US" sz="1000" dirty="0" err="1"/>
              <a:t>upload.medbullets.com</a:t>
            </a:r>
            <a:r>
              <a:rPr lang="en-US" sz="1000" dirty="0"/>
              <a:t>/topic/107004/images/elimination-of-</a:t>
            </a:r>
            <a:r>
              <a:rPr lang="en-US" sz="1000" dirty="0" err="1"/>
              <a:t>drugs.jpg</a:t>
            </a:r>
            <a:endParaRPr lang="en-US" sz="1000" dirty="0"/>
          </a:p>
        </p:txBody>
      </p:sp>
    </p:spTree>
    <p:extLst>
      <p:ext uri="{BB962C8B-B14F-4D97-AF65-F5344CB8AC3E}">
        <p14:creationId xmlns:p14="http://schemas.microsoft.com/office/powerpoint/2010/main" val="3075657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1E434-778C-C9EF-F979-CB14FB14C92F}"/>
              </a:ext>
            </a:extLst>
          </p:cNvPr>
          <p:cNvSpPr>
            <a:spLocks noGrp="1"/>
          </p:cNvSpPr>
          <p:nvPr>
            <p:ph type="title"/>
          </p:nvPr>
        </p:nvSpPr>
        <p:spPr>
          <a:xfrm>
            <a:off x="838200" y="365125"/>
            <a:ext cx="10515600" cy="1111135"/>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Half life</a:t>
            </a:r>
          </a:p>
        </p:txBody>
      </p:sp>
      <p:sp>
        <p:nvSpPr>
          <p:cNvPr id="3" name="Content Placeholder 2">
            <a:extLst>
              <a:ext uri="{FF2B5EF4-FFF2-40B4-BE49-F238E27FC236}">
                <a16:creationId xmlns:a16="http://schemas.microsoft.com/office/drawing/2014/main" id="{E4BD7E91-048F-810D-6598-16269375E7BE}"/>
              </a:ext>
            </a:extLst>
          </p:cNvPr>
          <p:cNvSpPr>
            <a:spLocks noGrp="1"/>
          </p:cNvSpPr>
          <p:nvPr>
            <p:ph idx="1"/>
          </p:nvPr>
        </p:nvSpPr>
        <p:spPr>
          <a:xfrm>
            <a:off x="1057620" y="1476261"/>
            <a:ext cx="9959248" cy="4098274"/>
          </a:xfrm>
        </p:spPr>
        <p:txBody>
          <a:bodyPr vert="horz" lIns="91440" tIns="45720" rIns="91440" bIns="45720" rtlCol="0" anchor="t">
            <a:normAutofit/>
          </a:bodyPr>
          <a:lstStyle/>
          <a:p>
            <a:r>
              <a:rPr lang="en-US" sz="2600" dirty="0">
                <a:latin typeface="Arial" panose="020B0604020202020204" pitchFamily="34" charset="0"/>
                <a:ea typeface="+mn-lt"/>
                <a:cs typeface="Arial" panose="020B0604020202020204" pitchFamily="34" charset="0"/>
              </a:rPr>
              <a:t>Half life (t1/2) of a drug is the time taken for the concentration of drug in the blood or plasma to decline to half of original value or </a:t>
            </a:r>
            <a:r>
              <a:rPr lang="en-US" sz="2600" i="1" dirty="0">
                <a:latin typeface="Arial" panose="020B0604020202020204" pitchFamily="34" charset="0"/>
                <a:ea typeface="+mn-lt"/>
                <a:cs typeface="Arial" panose="020B0604020202020204" pitchFamily="34" charset="0"/>
              </a:rPr>
              <a:t>the amount of drug in the body to be reduced by 50%.</a:t>
            </a:r>
          </a:p>
          <a:p>
            <a:r>
              <a:rPr lang="en-US" sz="2600" dirty="0">
                <a:latin typeface="Arial" panose="020B0604020202020204" pitchFamily="34" charset="0"/>
                <a:ea typeface="+mn-lt"/>
                <a:cs typeface="Arial" panose="020B0604020202020204" pitchFamily="34" charset="0"/>
              </a:rPr>
              <a:t>A half-life value can be readily determined for most drugs by administering a dose of the drug to a subject, taking blood samples at various time intervals and then assaying the samples. </a:t>
            </a:r>
          </a:p>
          <a:p>
            <a:r>
              <a:rPr lang="en-US" sz="2600" dirty="0">
                <a:solidFill>
                  <a:srgbClr val="00B050"/>
                </a:solidFill>
                <a:latin typeface="Arial" panose="020B0604020202020204" pitchFamily="34" charset="0"/>
                <a:ea typeface="+mn-lt"/>
                <a:cs typeface="Arial" panose="020B0604020202020204" pitchFamily="34" charset="0"/>
              </a:rPr>
              <a:t>For example if a blood level of drug A is 8.6 mg/ml at 10 minutes and 4.3 mg/ml at 60 minutes, so the half – life of that drug is 50 minutes. </a:t>
            </a:r>
            <a:endParaRPr lang="en-US" sz="26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2107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CB206-C0EF-CFA9-4C5D-E325D24914AE}"/>
              </a:ext>
            </a:extLst>
          </p:cNvPr>
          <p:cNvSpPr>
            <a:spLocks noGrp="1"/>
          </p:cNvSpPr>
          <p:nvPr>
            <p:ph type="title"/>
          </p:nvPr>
        </p:nvSpPr>
        <p:spPr/>
        <p:txBody>
          <a:bodyPr>
            <a:normAutofit/>
          </a:bodyPr>
          <a:lstStyle/>
          <a:p>
            <a:r>
              <a:rPr lang="en-US" sz="3600" dirty="0">
                <a:solidFill>
                  <a:srgbClr val="FF000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3C3DCB6-A2A2-ECCA-6E02-1A5DBED31091}"/>
              </a:ext>
            </a:extLst>
          </p:cNvPr>
          <p:cNvSpPr>
            <a:spLocks noGrp="1"/>
          </p:cNvSpPr>
          <p:nvPr>
            <p:ph idx="1"/>
          </p:nvPr>
        </p:nvSpPr>
        <p:spPr/>
        <p:txBody>
          <a:bodyPr>
            <a:noAutofit/>
          </a:bodyPr>
          <a:lstStyle/>
          <a:p>
            <a:pPr marL="0" indent="0">
              <a:buNone/>
            </a:pPr>
            <a:endParaRPr lang="en-US" sz="26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
            </a:endParaRPr>
          </a:p>
          <a:p>
            <a:r>
              <a:rPr lang="en-US" sz="2600" b="1"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
              </a:rPr>
              <a:t>Lippincott Illustrated Reviews: Pharmacology, ed.8</a:t>
            </a:r>
            <a:r>
              <a:rPr lang="en-US" sz="2600"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rPr>
              <a:t> by Karen Whalen</a:t>
            </a:r>
            <a:r>
              <a:rPr lang="en-US"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 Lippincott Home 2023.</a:t>
            </a:r>
          </a:p>
          <a:p>
            <a:pPr marL="0" indent="0">
              <a:spcBef>
                <a:spcPts val="0"/>
              </a:spcBef>
              <a:buNone/>
            </a:pPr>
            <a:endParaRPr lang="en-US" sz="2600" dirty="0">
              <a:effectLst/>
              <a:latin typeface="Arial" panose="020B0604020202020204" pitchFamily="34" charset="0"/>
              <a:ea typeface="Calibri" panose="020F0502020204030204" pitchFamily="34" charset="0"/>
              <a:cs typeface="Arial" panose="020B0604020202020204" pitchFamily="34" charset="0"/>
            </a:endParaRPr>
          </a:p>
          <a:p>
            <a:pPr>
              <a:spcBef>
                <a:spcPts val="0"/>
              </a:spcBef>
            </a:pPr>
            <a:r>
              <a:rPr lang="en-US" sz="2600" b="1"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3"/>
              </a:rPr>
              <a:t>Goodman and Gilman's the Pharmacological Basis of Therapeutics, 14th Edition</a:t>
            </a:r>
            <a:r>
              <a:rPr lang="en-US" sz="2600" u="none" strike="noStrike"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3"/>
              </a:rPr>
              <a:t> by Laurence Brunton; Bjorn Knollmann</a:t>
            </a:r>
            <a:r>
              <a:rPr lang="en-US"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 McGraw Hill Medical, 2024.</a:t>
            </a:r>
          </a:p>
          <a:p>
            <a:pPr>
              <a:spcBef>
                <a:spcPts val="0"/>
              </a:spcBef>
            </a:pPr>
            <a:endParaRPr lang="en-US" sz="2600" b="1" dirty="0">
              <a:solidFill>
                <a:srgbClr val="0070C0"/>
              </a:solidFill>
              <a:latin typeface="Arial" panose="020B0604020202020204" pitchFamily="34" charset="0"/>
              <a:ea typeface="Calibri" panose="020F0502020204030204" pitchFamily="34" charset="0"/>
              <a:cs typeface="Arial" panose="020B0604020202020204" pitchFamily="34" charset="0"/>
            </a:endParaRPr>
          </a:p>
          <a:p>
            <a:pPr>
              <a:spcBef>
                <a:spcPts val="0"/>
              </a:spcBef>
            </a:pPr>
            <a:r>
              <a:rPr lang="en-US" sz="2600" b="1" i="0" u="sng" strike="noStrike" dirty="0">
                <a:solidFill>
                  <a:srgbClr val="0070C0"/>
                </a:solidFill>
                <a:effectLst/>
                <a:latin typeface="-apple-system"/>
              </a:rPr>
              <a:t>TH 2019 - 2025 pharmacy180.com; Developed by </a:t>
            </a:r>
            <a:r>
              <a:rPr lang="en-US" sz="2600" b="1" i="0" u="sng" strike="noStrike" dirty="0" err="1">
                <a:solidFill>
                  <a:srgbClr val="0070C0"/>
                </a:solidFill>
                <a:effectLst/>
                <a:latin typeface="-apple-system"/>
              </a:rPr>
              <a:t>Therithal</a:t>
            </a:r>
            <a:r>
              <a:rPr lang="en-US" sz="2600" b="1" i="0" u="sng" strike="noStrike" dirty="0">
                <a:solidFill>
                  <a:srgbClr val="0070C0"/>
                </a:solidFill>
                <a:effectLst/>
                <a:latin typeface="-apple-system"/>
              </a:rPr>
              <a:t> </a:t>
            </a:r>
            <a:r>
              <a:rPr lang="en-US" sz="2600" b="1" i="0" u="sng" dirty="0">
                <a:solidFill>
                  <a:srgbClr val="0070C0"/>
                </a:solidFill>
                <a:effectLst/>
                <a:latin typeface="-apple-system"/>
              </a:rPr>
              <a:t>info</a:t>
            </a:r>
            <a:r>
              <a:rPr lang="en-US" sz="2600" b="1" i="0" u="sng" strike="noStrike" dirty="0">
                <a:solidFill>
                  <a:srgbClr val="0070C0"/>
                </a:solidFill>
                <a:effectLst/>
                <a:latin typeface="-apple-system"/>
              </a:rPr>
              <a:t>. </a:t>
            </a:r>
            <a:r>
              <a:rPr lang="en-US" sz="2600" b="0" i="0" u="none" strike="noStrike" dirty="0">
                <a:solidFill>
                  <a:srgbClr val="212529"/>
                </a:solidFill>
                <a:effectLst/>
                <a:latin typeface="-apple-system"/>
              </a:rPr>
              <a:t>Website; </a:t>
            </a:r>
            <a:r>
              <a:rPr lang="en-US" sz="2600" b="0" i="0" u="none" strike="noStrike" dirty="0">
                <a:solidFill>
                  <a:srgbClr val="212529"/>
                </a:solidFill>
                <a:effectLst/>
                <a:latin typeface="times new roman" panose="02020603050405020304" pitchFamily="18" charset="0"/>
              </a:rPr>
              <a:t>www.Pharmacy180.com</a:t>
            </a:r>
            <a:endParaRPr lang="en-US" sz="2600" dirty="0">
              <a:effectLst/>
              <a:latin typeface="Arial" panose="020B0604020202020204" pitchFamily="34" charset="0"/>
              <a:ea typeface="Calibri" panose="020F050202020403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6491717"/>
      </p:ext>
    </p:extLst>
  </p:cSld>
  <p:clrMapOvr>
    <a:masterClrMapping/>
  </p:clrMapOvr>
</p:sld>
</file>

<file path=ppt/theme/theme1.xml><?xml version="1.0" encoding="utf-8"?>
<a:theme xmlns:a="http://schemas.openxmlformats.org/drawingml/2006/main" name="Seth's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th's theme" id="{E64ECDAE-42E2-3E4C-9FE7-BFD95F83F6D3}" vid="{0E7D24FE-0BCA-0D46-B198-C2AAA15301CC}"/>
    </a:ext>
  </a:extLst>
</a:theme>
</file>

<file path=docProps/app.xml><?xml version="1.0" encoding="utf-8"?>
<Properties xmlns="http://schemas.openxmlformats.org/officeDocument/2006/extended-properties" xmlns:vt="http://schemas.openxmlformats.org/officeDocument/2006/docPropsVTypes">
  <Template>Seth's theme</Template>
  <TotalTime>720</TotalTime>
  <Words>3516</Words>
  <Application>Microsoft Macintosh PowerPoint</Application>
  <PresentationFormat>Widescreen</PresentationFormat>
  <Paragraphs>258</Paragraphs>
  <Slides>48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-apple-system</vt:lpstr>
      <vt:lpstr>Arial</vt:lpstr>
      <vt:lpstr>Calibri</vt:lpstr>
      <vt:lpstr>Calibri Light</vt:lpstr>
      <vt:lpstr>Google Sans</vt:lpstr>
      <vt:lpstr>Roboto</vt:lpstr>
      <vt:lpstr>system-ui</vt:lpstr>
      <vt:lpstr>times new roman</vt:lpstr>
      <vt:lpstr>Wingdings</vt:lpstr>
      <vt:lpstr>Wingdings,Sans-Serif</vt:lpstr>
      <vt:lpstr>Seth's theme</vt:lpstr>
      <vt:lpstr>Course</vt:lpstr>
      <vt:lpstr>Pharmacokinetics</vt:lpstr>
      <vt:lpstr>Diagram showing the process of Pharmacokinetics</vt:lpstr>
      <vt:lpstr>                     1. ABSORPTION</vt:lpstr>
      <vt:lpstr>PowerPoint Presentation</vt:lpstr>
      <vt:lpstr>Mechanisms of Drug Passage (absorption) across Membranes</vt:lpstr>
      <vt:lpstr>2. Active transport </vt:lpstr>
      <vt:lpstr>3. Facilitated Diffusion</vt:lpstr>
      <vt:lpstr>4. Phagocytosis/Endocytosis/ Pinocytosis of drugs</vt:lpstr>
      <vt:lpstr>Mechanism of drug absorption</vt:lpstr>
      <vt:lpstr>           Drug BIOAVAILABILITY</vt:lpstr>
      <vt:lpstr>First-pass effect/First-pass Metabolism/ Hepatic 1st pass effect/Pre-systemic metabolism </vt:lpstr>
      <vt:lpstr>Beneficial effect of first-pass effect</vt:lpstr>
      <vt:lpstr>DISTRIBUTION </vt:lpstr>
      <vt:lpstr>DISTRIBUTION</vt:lpstr>
      <vt:lpstr> Factors affecting distribution </vt:lpstr>
      <vt:lpstr>Volume of distribution </vt:lpstr>
      <vt:lpstr>EXAMPLE</vt:lpstr>
      <vt:lpstr> </vt:lpstr>
      <vt:lpstr>QUIZZ</vt:lpstr>
      <vt:lpstr>METABOLISM (BIOTRANSFORMATION)</vt:lpstr>
      <vt:lpstr>PowerPoint Presentation</vt:lpstr>
      <vt:lpstr>Why Drug Biotransformation?</vt:lpstr>
      <vt:lpstr>Biotransformation...</vt:lpstr>
      <vt:lpstr>Drug Metabolizing Organs</vt:lpstr>
      <vt:lpstr> Metabolic enzymes: Cytochrome P- 450 </vt:lpstr>
      <vt:lpstr>Phase I metabolism </vt:lpstr>
      <vt:lpstr>Phase II metabolism</vt:lpstr>
      <vt:lpstr>Phase I &amp;II reaction - Summary</vt:lpstr>
      <vt:lpstr>Microsomal Enzyme Induction</vt:lpstr>
      <vt:lpstr>Clinical significance of enzyme induction</vt:lpstr>
      <vt:lpstr>Examples of Clinically important enzyme inducers</vt:lpstr>
      <vt:lpstr>Clinical significance of Enzyme Inhibition </vt:lpstr>
      <vt:lpstr>Examples of Clinically significance enzyme inhibitors</vt:lpstr>
      <vt:lpstr>Role of Metabolism</vt:lpstr>
      <vt:lpstr>4. EXCRETION</vt:lpstr>
      <vt:lpstr>EXCRETION</vt:lpstr>
      <vt:lpstr>Different routes of drug excretion </vt:lpstr>
      <vt:lpstr>PowerPoint Presentation</vt:lpstr>
      <vt:lpstr>PowerPoint Presentation</vt:lpstr>
      <vt:lpstr>PowerPoint Presentation</vt:lpstr>
      <vt:lpstr>b) Hepatobiliary excretion</vt:lpstr>
      <vt:lpstr>PowerPoint Presentation</vt:lpstr>
      <vt:lpstr>PowerPoint Presentation</vt:lpstr>
      <vt:lpstr>Elimination Kinetics</vt:lpstr>
      <vt:lpstr>PowerPoint Presentation</vt:lpstr>
      <vt:lpstr>Half life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seth mikaye</cp:lastModifiedBy>
  <cp:revision>576</cp:revision>
  <dcterms:created xsi:type="dcterms:W3CDTF">2023-05-17T18:34:11Z</dcterms:created>
  <dcterms:modified xsi:type="dcterms:W3CDTF">2024-10-08T02:55:38Z</dcterms:modified>
</cp:coreProperties>
</file>