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12" r:id="rId2"/>
    <p:sldId id="258" r:id="rId3"/>
    <p:sldId id="274" r:id="rId4"/>
    <p:sldId id="259" r:id="rId5"/>
    <p:sldId id="289" r:id="rId6"/>
    <p:sldId id="290" r:id="rId7"/>
    <p:sldId id="291" r:id="rId8"/>
    <p:sldId id="283" r:id="rId9"/>
    <p:sldId id="292" r:id="rId10"/>
    <p:sldId id="293" r:id="rId11"/>
    <p:sldId id="288" r:id="rId12"/>
    <p:sldId id="269" r:id="rId13"/>
    <p:sldId id="294" r:id="rId14"/>
    <p:sldId id="295" r:id="rId15"/>
    <p:sldId id="296" r:id="rId16"/>
    <p:sldId id="261" r:id="rId17"/>
    <p:sldId id="266" r:id="rId18"/>
    <p:sldId id="265" r:id="rId19"/>
    <p:sldId id="260" r:id="rId20"/>
    <p:sldId id="297" r:id="rId21"/>
    <p:sldId id="263" r:id="rId22"/>
    <p:sldId id="298" r:id="rId23"/>
    <p:sldId id="262" r:id="rId24"/>
    <p:sldId id="273" r:id="rId25"/>
    <p:sldId id="299" r:id="rId26"/>
    <p:sldId id="275" r:id="rId27"/>
    <p:sldId id="276" r:id="rId28"/>
    <p:sldId id="300" r:id="rId29"/>
    <p:sldId id="277" r:id="rId30"/>
    <p:sldId id="278" r:id="rId31"/>
    <p:sldId id="313" r:id="rId32"/>
    <p:sldId id="279" r:id="rId33"/>
    <p:sldId id="33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E5B6D2-63CF-F00A-B2BC-DCAE1BFB1294}" v="891" dt="2023-09-28T07:10:02.700"/>
    <p1510:client id="{54F652D7-5C36-F92B-3C31-81AB718D587F}" v="340" dt="2023-06-08T10:11:07.394"/>
    <p1510:client id="{6119FBB2-BE39-72F7-C6B0-77658B274C79}" v="20" dt="2023-09-26T07:44:03.3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D5DE59-16A6-48A2-BA62-434FB5438E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A983DD-B9C7-41A4-838B-AFB7DCF41D4F}">
      <dgm:prSet custT="1"/>
      <dgm:spPr/>
      <dgm:t>
        <a:bodyPr/>
        <a:lstStyle/>
        <a:p>
          <a:r>
            <a:rPr lang="en-US" sz="2600" b="1" dirty="0">
              <a:latin typeface="Arial" panose="020B0604020202020204" pitchFamily="34" charset="0"/>
              <a:cs typeface="Arial" panose="020B0604020202020204" pitchFamily="34" charset="0"/>
            </a:rPr>
            <a:t>Potency</a:t>
          </a:r>
          <a:r>
            <a:rPr lang="en-US" sz="2600" dirty="0">
              <a:latin typeface="Arial" panose="020B0604020202020204" pitchFamily="34" charset="0"/>
              <a:cs typeface="Arial" panose="020B0604020202020204" pitchFamily="34" charset="0"/>
            </a:rPr>
            <a:t> denotes the amount/strength/conc. of drug needed to produce a given effect. </a:t>
          </a:r>
        </a:p>
      </dgm:t>
    </dgm:pt>
    <dgm:pt modelId="{5793F75F-D626-4B46-8494-6C56FAE5A65C}" type="parTrans" cxnId="{EA23980A-739A-4100-9E11-CE1581BAA6DF}">
      <dgm:prSet/>
      <dgm:spPr/>
      <dgm:t>
        <a:bodyPr/>
        <a:lstStyle/>
        <a:p>
          <a:endParaRPr lang="en-US"/>
        </a:p>
      </dgm:t>
    </dgm:pt>
    <dgm:pt modelId="{92C27BA7-D6A7-4165-83DC-0A56B24DEE54}" type="sibTrans" cxnId="{EA23980A-739A-4100-9E11-CE1581BAA6DF}">
      <dgm:prSet/>
      <dgm:spPr/>
      <dgm:t>
        <a:bodyPr/>
        <a:lstStyle/>
        <a:p>
          <a:endParaRPr lang="en-US"/>
        </a:p>
      </dgm:t>
    </dgm:pt>
    <dgm:pt modelId="{D002EB7F-4055-4FDE-9616-4EA0C1996573}">
      <dgm:prSet custT="1"/>
      <dgm:spPr/>
      <dgm:t>
        <a:bodyPr/>
        <a:lstStyle/>
        <a:p>
          <a:r>
            <a:rPr lang="en-US" sz="2600" b="1" dirty="0">
              <a:latin typeface="Arial" panose="020B0604020202020204" pitchFamily="34" charset="0"/>
              <a:cs typeface="Arial" panose="020B0604020202020204" pitchFamily="34" charset="0"/>
            </a:rPr>
            <a:t>Efficacy</a:t>
          </a:r>
          <a:r>
            <a:rPr lang="en-US" sz="2600" dirty="0">
              <a:latin typeface="Arial" panose="020B0604020202020204" pitchFamily="34" charset="0"/>
              <a:cs typeface="Arial" panose="020B0604020202020204" pitchFamily="34" charset="0"/>
            </a:rPr>
            <a:t>: Refers to the relative ability of a drug to produce a maximum functional response.</a:t>
          </a:r>
        </a:p>
      </dgm:t>
    </dgm:pt>
    <dgm:pt modelId="{BE0C1990-37AF-4A14-B662-3F37F11FBC07}" type="parTrans" cxnId="{939E7CFE-79E1-4D3D-A2A3-D15273C17CFA}">
      <dgm:prSet/>
      <dgm:spPr/>
      <dgm:t>
        <a:bodyPr/>
        <a:lstStyle/>
        <a:p>
          <a:endParaRPr lang="en-US"/>
        </a:p>
      </dgm:t>
    </dgm:pt>
    <dgm:pt modelId="{BA810B1A-192B-439E-84C0-4DAA665B2A1A}" type="sibTrans" cxnId="{939E7CFE-79E1-4D3D-A2A3-D15273C17CFA}">
      <dgm:prSet/>
      <dgm:spPr/>
      <dgm:t>
        <a:bodyPr/>
        <a:lstStyle/>
        <a:p>
          <a:endParaRPr lang="en-US"/>
        </a:p>
      </dgm:t>
    </dgm:pt>
    <dgm:pt modelId="{C1D79C3D-6524-41C4-A6AF-0E4C514225A7}" type="pres">
      <dgm:prSet presAssocID="{F1D5DE59-16A6-48A2-BA62-434FB5438E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CECF8B5-C5BB-4678-95A8-CD5605FAF238}" type="pres">
      <dgm:prSet presAssocID="{6BA983DD-B9C7-41A4-838B-AFB7DCF41D4F}" presName="hierRoot1" presStyleCnt="0"/>
      <dgm:spPr/>
    </dgm:pt>
    <dgm:pt modelId="{C097EC31-032D-4E5A-8753-EF6EEAE4932B}" type="pres">
      <dgm:prSet presAssocID="{6BA983DD-B9C7-41A4-838B-AFB7DCF41D4F}" presName="composite" presStyleCnt="0"/>
      <dgm:spPr/>
    </dgm:pt>
    <dgm:pt modelId="{27FFAFE4-C1C9-4B92-A211-DE3585B62861}" type="pres">
      <dgm:prSet presAssocID="{6BA983DD-B9C7-41A4-838B-AFB7DCF41D4F}" presName="background" presStyleLbl="node0" presStyleIdx="0" presStyleCnt="2"/>
      <dgm:spPr>
        <a:solidFill>
          <a:schemeClr val="accent4"/>
        </a:solidFill>
        <a:ln>
          <a:solidFill>
            <a:schemeClr val="accent4"/>
          </a:solidFill>
        </a:ln>
      </dgm:spPr>
    </dgm:pt>
    <dgm:pt modelId="{D2875AEA-846A-4F14-9327-6812014627EC}" type="pres">
      <dgm:prSet presAssocID="{6BA983DD-B9C7-41A4-838B-AFB7DCF41D4F}" presName="text" presStyleLbl="fgAcc0" presStyleIdx="0" presStyleCnt="2" custLinFactNeighborX="496" custLinFactNeighborY="-18795">
        <dgm:presLayoutVars>
          <dgm:chPref val="3"/>
        </dgm:presLayoutVars>
      </dgm:prSet>
      <dgm:spPr/>
    </dgm:pt>
    <dgm:pt modelId="{F0993969-6596-4E55-81E3-D3B65D07CA5B}" type="pres">
      <dgm:prSet presAssocID="{6BA983DD-B9C7-41A4-838B-AFB7DCF41D4F}" presName="hierChild2" presStyleCnt="0"/>
      <dgm:spPr/>
    </dgm:pt>
    <dgm:pt modelId="{7DD52AA5-C610-45F1-8159-12D10CC82CB8}" type="pres">
      <dgm:prSet presAssocID="{D002EB7F-4055-4FDE-9616-4EA0C1996573}" presName="hierRoot1" presStyleCnt="0"/>
      <dgm:spPr/>
    </dgm:pt>
    <dgm:pt modelId="{40A2C941-03A6-4C6A-B3F3-44DB9CBF4AF5}" type="pres">
      <dgm:prSet presAssocID="{D002EB7F-4055-4FDE-9616-4EA0C1996573}" presName="composite" presStyleCnt="0"/>
      <dgm:spPr/>
    </dgm:pt>
    <dgm:pt modelId="{284652EA-2EB2-4FA3-8AE0-3DA385FB4B6E}" type="pres">
      <dgm:prSet presAssocID="{D002EB7F-4055-4FDE-9616-4EA0C1996573}" presName="background" presStyleLbl="node0" presStyleIdx="1" presStyleCnt="2"/>
      <dgm:spPr>
        <a:solidFill>
          <a:schemeClr val="accent4"/>
        </a:solidFill>
      </dgm:spPr>
    </dgm:pt>
    <dgm:pt modelId="{57585D53-BBA2-468F-9BD4-0E8A6D49C5E6}" type="pres">
      <dgm:prSet presAssocID="{D002EB7F-4055-4FDE-9616-4EA0C1996573}" presName="text" presStyleLbl="fgAcc0" presStyleIdx="1" presStyleCnt="2" custLinFactNeighborX="-496" custLinFactNeighborY="-18795">
        <dgm:presLayoutVars>
          <dgm:chPref val="3"/>
        </dgm:presLayoutVars>
      </dgm:prSet>
      <dgm:spPr/>
    </dgm:pt>
    <dgm:pt modelId="{9F17DBA2-0972-43DF-B188-A326DFF140C4}" type="pres">
      <dgm:prSet presAssocID="{D002EB7F-4055-4FDE-9616-4EA0C1996573}" presName="hierChild2" presStyleCnt="0"/>
      <dgm:spPr/>
    </dgm:pt>
  </dgm:ptLst>
  <dgm:cxnLst>
    <dgm:cxn modelId="{EA23980A-739A-4100-9E11-CE1581BAA6DF}" srcId="{F1D5DE59-16A6-48A2-BA62-434FB5438EDF}" destId="{6BA983DD-B9C7-41A4-838B-AFB7DCF41D4F}" srcOrd="0" destOrd="0" parTransId="{5793F75F-D626-4B46-8494-6C56FAE5A65C}" sibTransId="{92C27BA7-D6A7-4165-83DC-0A56B24DEE54}"/>
    <dgm:cxn modelId="{D9F4FD63-5A1B-467D-A709-8A1B8BF3566C}" type="presOf" srcId="{D002EB7F-4055-4FDE-9616-4EA0C1996573}" destId="{57585D53-BBA2-468F-9BD4-0E8A6D49C5E6}" srcOrd="0" destOrd="0" presId="urn:microsoft.com/office/officeart/2005/8/layout/hierarchy1"/>
    <dgm:cxn modelId="{50D52996-A9C5-490D-9959-27DAC2C5C3E8}" type="presOf" srcId="{6BA983DD-B9C7-41A4-838B-AFB7DCF41D4F}" destId="{D2875AEA-846A-4F14-9327-6812014627EC}" srcOrd="0" destOrd="0" presId="urn:microsoft.com/office/officeart/2005/8/layout/hierarchy1"/>
    <dgm:cxn modelId="{D7BC90DE-EDEB-48F8-87C7-6F35262AF9CE}" type="presOf" srcId="{F1D5DE59-16A6-48A2-BA62-434FB5438EDF}" destId="{C1D79C3D-6524-41C4-A6AF-0E4C514225A7}" srcOrd="0" destOrd="0" presId="urn:microsoft.com/office/officeart/2005/8/layout/hierarchy1"/>
    <dgm:cxn modelId="{939E7CFE-79E1-4D3D-A2A3-D15273C17CFA}" srcId="{F1D5DE59-16A6-48A2-BA62-434FB5438EDF}" destId="{D002EB7F-4055-4FDE-9616-4EA0C1996573}" srcOrd="1" destOrd="0" parTransId="{BE0C1990-37AF-4A14-B662-3F37F11FBC07}" sibTransId="{BA810B1A-192B-439E-84C0-4DAA665B2A1A}"/>
    <dgm:cxn modelId="{9E2867BB-7656-4768-835D-FFF9010D34D5}" type="presParOf" srcId="{C1D79C3D-6524-41C4-A6AF-0E4C514225A7}" destId="{7CECF8B5-C5BB-4678-95A8-CD5605FAF238}" srcOrd="0" destOrd="0" presId="urn:microsoft.com/office/officeart/2005/8/layout/hierarchy1"/>
    <dgm:cxn modelId="{7AD2A0F0-2B32-4139-B0C0-5F934C6943BE}" type="presParOf" srcId="{7CECF8B5-C5BB-4678-95A8-CD5605FAF238}" destId="{C097EC31-032D-4E5A-8753-EF6EEAE4932B}" srcOrd="0" destOrd="0" presId="urn:microsoft.com/office/officeart/2005/8/layout/hierarchy1"/>
    <dgm:cxn modelId="{B1F8C07B-B0F9-425B-BCCD-6FD97562CE7B}" type="presParOf" srcId="{C097EC31-032D-4E5A-8753-EF6EEAE4932B}" destId="{27FFAFE4-C1C9-4B92-A211-DE3585B62861}" srcOrd="0" destOrd="0" presId="urn:microsoft.com/office/officeart/2005/8/layout/hierarchy1"/>
    <dgm:cxn modelId="{CA4E6041-3963-4280-9C89-AA1BF809CCFB}" type="presParOf" srcId="{C097EC31-032D-4E5A-8753-EF6EEAE4932B}" destId="{D2875AEA-846A-4F14-9327-6812014627EC}" srcOrd="1" destOrd="0" presId="urn:microsoft.com/office/officeart/2005/8/layout/hierarchy1"/>
    <dgm:cxn modelId="{1D3D0596-3152-4AC0-A7B1-90622BD0FC95}" type="presParOf" srcId="{7CECF8B5-C5BB-4678-95A8-CD5605FAF238}" destId="{F0993969-6596-4E55-81E3-D3B65D07CA5B}" srcOrd="1" destOrd="0" presId="urn:microsoft.com/office/officeart/2005/8/layout/hierarchy1"/>
    <dgm:cxn modelId="{C61B7FBD-42D8-4FF4-B746-FAC41BF9CEC6}" type="presParOf" srcId="{C1D79C3D-6524-41C4-A6AF-0E4C514225A7}" destId="{7DD52AA5-C610-45F1-8159-12D10CC82CB8}" srcOrd="1" destOrd="0" presId="urn:microsoft.com/office/officeart/2005/8/layout/hierarchy1"/>
    <dgm:cxn modelId="{2E88E8AC-6EC9-4F8A-83FC-E230AB7889DD}" type="presParOf" srcId="{7DD52AA5-C610-45F1-8159-12D10CC82CB8}" destId="{40A2C941-03A6-4C6A-B3F3-44DB9CBF4AF5}" srcOrd="0" destOrd="0" presId="urn:microsoft.com/office/officeart/2005/8/layout/hierarchy1"/>
    <dgm:cxn modelId="{18CCF051-0ED9-43BA-B368-CC25E33311F3}" type="presParOf" srcId="{40A2C941-03A6-4C6A-B3F3-44DB9CBF4AF5}" destId="{284652EA-2EB2-4FA3-8AE0-3DA385FB4B6E}" srcOrd="0" destOrd="0" presId="urn:microsoft.com/office/officeart/2005/8/layout/hierarchy1"/>
    <dgm:cxn modelId="{399B37FF-308A-463C-B33C-1A3A9CEFB044}" type="presParOf" srcId="{40A2C941-03A6-4C6A-B3F3-44DB9CBF4AF5}" destId="{57585D53-BBA2-468F-9BD4-0E8A6D49C5E6}" srcOrd="1" destOrd="0" presId="urn:microsoft.com/office/officeart/2005/8/layout/hierarchy1"/>
    <dgm:cxn modelId="{4E31C68D-4FAC-4945-B683-E8F2373C2A48}" type="presParOf" srcId="{7DD52AA5-C610-45F1-8159-12D10CC82CB8}" destId="{9F17DBA2-0972-43DF-B188-A326DFF140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FAFE4-C1C9-4B92-A211-DE3585B62861}">
      <dsp:nvSpPr>
        <dsp:cNvPr id="0" name=""/>
        <dsp:cNvSpPr/>
      </dsp:nvSpPr>
      <dsp:spPr>
        <a:xfrm>
          <a:off x="23323" y="209319"/>
          <a:ext cx="4446816" cy="2823728"/>
        </a:xfrm>
        <a:prstGeom prst="roundRect">
          <a:avLst>
            <a:gd name="adj" fmla="val 10000"/>
          </a:avLst>
        </a:prstGeom>
        <a:solidFill>
          <a:schemeClr val="accent4"/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875AEA-846A-4F14-9327-6812014627EC}">
      <dsp:nvSpPr>
        <dsp:cNvPr id="0" name=""/>
        <dsp:cNvSpPr/>
      </dsp:nvSpPr>
      <dsp:spPr>
        <a:xfrm>
          <a:off x="517413" y="678705"/>
          <a:ext cx="4446816" cy="28237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Potency</a:t>
          </a:r>
          <a:r>
            <a:rPr 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 denotes the amount/strength/conc. of drug needed to produce a given effect. </a:t>
          </a:r>
        </a:p>
      </dsp:txBody>
      <dsp:txXfrm>
        <a:off x="600117" y="761409"/>
        <a:ext cx="4281408" cy="2658320"/>
      </dsp:txXfrm>
    </dsp:sp>
    <dsp:sp modelId="{284652EA-2EB2-4FA3-8AE0-3DA385FB4B6E}">
      <dsp:nvSpPr>
        <dsp:cNvPr id="0" name=""/>
        <dsp:cNvSpPr/>
      </dsp:nvSpPr>
      <dsp:spPr>
        <a:xfrm>
          <a:off x="5414209" y="209319"/>
          <a:ext cx="4446816" cy="2823728"/>
        </a:xfrm>
        <a:prstGeom prst="roundRect">
          <a:avLst>
            <a:gd name="adj" fmla="val 10000"/>
          </a:avLst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585D53-BBA2-468F-9BD4-0E8A6D49C5E6}">
      <dsp:nvSpPr>
        <dsp:cNvPr id="0" name=""/>
        <dsp:cNvSpPr/>
      </dsp:nvSpPr>
      <dsp:spPr>
        <a:xfrm>
          <a:off x="5908299" y="678705"/>
          <a:ext cx="4446816" cy="28237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Efficacy</a:t>
          </a:r>
          <a:r>
            <a:rPr 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: Refers to the relative ability of a drug to produce a maximum functional response.</a:t>
          </a:r>
        </a:p>
      </dsp:txBody>
      <dsp:txXfrm>
        <a:off x="5991003" y="761409"/>
        <a:ext cx="4281408" cy="2658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29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174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799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77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662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715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25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2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440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138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026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278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uidetopharmacology.org/GRAC/FamilyDisplayForward?familyId=760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vtc.edu/" TargetMode="External"/><Relationship Id="rId2" Type="http://schemas.openxmlformats.org/officeDocument/2006/relationships/hyperlink" Target="https://go.openathens.net/redirector/tulane.edu?url=https://premiumbasicsciences.lwwhealthlibrary.com/book.aspx?bookid=322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42BEE-2709-FE1B-F581-E8A3D9E0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798" y="579047"/>
            <a:ext cx="3932237" cy="73826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BF094-F97B-07B1-F3D0-B7321CC34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12837"/>
            <a:ext cx="5634142" cy="34176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Topic: </a:t>
            </a: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Pharmacodynamics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folHlink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“What the drug does to the body”</a:t>
            </a:r>
          </a:p>
          <a:p>
            <a:pPr marL="0" indent="0" algn="ctr">
              <a:buNone/>
            </a:pPr>
            <a:endParaRPr lang="en-US" sz="36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F7022-577D-C69A-C066-FD50D323A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858" y="1607696"/>
            <a:ext cx="5096084" cy="171455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PHARMACOLOGY</a:t>
            </a:r>
          </a:p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Seth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Mikaye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5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D1645-0AE7-B1F7-E090-F08E9FDAE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068" y="106332"/>
            <a:ext cx="10515600" cy="874169"/>
          </a:xfrm>
        </p:spPr>
        <p:txBody>
          <a:bodyPr>
            <a:noAutofit/>
          </a:bodyPr>
          <a:lstStyle/>
          <a:p>
            <a:pPr algn="ctr"/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PHARMACODYNAMCS - Introduction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5BE70-82E1-B683-04C2-BBDEEC76B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2703" y="1134738"/>
            <a:ext cx="10197965" cy="39109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Is concerned with the actions, interactions and the mechanisms of drugs on target cells to alter cellular function. 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Drug action can be specific (</a:t>
            </a:r>
            <a:r>
              <a:rPr lang="en-US" sz="2600" i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involve receptors) 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or non-specific (</a:t>
            </a:r>
            <a:r>
              <a:rPr lang="en-US" sz="2600" i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not involving receptors)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</a:t>
            </a: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Receptor mechanisms: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u="sng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Receptors: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are protein molecules (sites) present either on the cell surface or with-in the cell where a ligand (drug) can bind.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Drugs are capable of 'ligating' themselves to the receptor protein. </a:t>
            </a:r>
          </a:p>
          <a:p>
            <a:pPr marL="0" indent="0">
              <a:buNone/>
            </a:pPr>
            <a:endParaRPr lang="en-US" sz="26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780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15D1-91FE-5FF2-425A-861F36638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6696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D3396B-B95B-69CF-229C-BE479FF33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1821"/>
            <a:ext cx="10515600" cy="48340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This binding initiates a conformational change in the receptor protein leading to a series of biochemical reactions inside the cell (‘signal transduction’).</a:t>
            </a:r>
          </a:p>
          <a:p>
            <a:r>
              <a:rPr lang="en-US" sz="2600" i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Example of receptor specific; hormones, autacoids and most of the drugs produce their effects by binding with their specific receptors. </a:t>
            </a:r>
          </a:p>
          <a:p>
            <a:r>
              <a:rPr lang="en-US" sz="2600" i="1" dirty="0">
                <a:solidFill>
                  <a:srgbClr val="0070C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Example of receptor non-specific: Aluminum hydroxide and magnesium trisilicate (used peptic ulcer disease) act by non-receptor mechanism by neutralizing the gastric acid. </a:t>
            </a: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220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D1645-0AE7-B1F7-E090-F08E9FDAE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068" y="106332"/>
            <a:ext cx="10515600" cy="333526"/>
          </a:xfrm>
        </p:spPr>
        <p:txBody>
          <a:bodyPr>
            <a:normAutofit fontScale="90000"/>
          </a:bodyPr>
          <a:lstStyle/>
          <a:p>
            <a:endParaRPr lang="en-US" sz="40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5BE70-82E1-B683-04C2-BBDEEC76B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068" y="632306"/>
            <a:ext cx="10515600" cy="464477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Many drugs are similar to or have similar chemical groups to the naturally occurring chemical and have the ability to bind onto a receptor.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Here one of two things can happen- either the receptor will respond or it will be blocked. 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When a drug is able to stimulate a receptor, it is known as an agonist and therefore mimics the endogenous transmitter.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 drug, which is able to fit onto a receptor, is said to have affinity for that receptor. </a:t>
            </a:r>
          </a:p>
        </p:txBody>
      </p:sp>
    </p:spTree>
    <p:extLst>
      <p:ext uri="{BB962C8B-B14F-4D97-AF65-F5344CB8AC3E}">
        <p14:creationId xmlns:p14="http://schemas.microsoft.com/office/powerpoint/2010/main" val="1371568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F7A02-A51A-577C-5153-EC753A604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A6725-56DF-5BBE-F0DE-336D59765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>
                <a:solidFill>
                  <a:srgbClr val="00B05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 is the ability of a drug to produce an effect at a receptor. An agonist has both an affinity and efficacy whereas antagonist has affinity but not efficacy.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When the drug blocks a receptor, it is known as antagonist and therefore blocks the action of the endogenous transmitter (i.e. it will prevent the natural chemical from acting on the receptor).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However, as most drug binding is reversible, there will be competition between the drug and the natural stimulus to the receptor.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71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BFC95-5DC4-51F8-39A0-7D455C1D4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Drug – receptor reaction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07428-02BE-0104-84E2-0456FD1131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forces that attract the drug to its receptor are termed chemical bonds and they are: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	(a) hydrogen bond 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	(b) ionic bond 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	(c) covalent bond 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	(d) Van der Waals force. 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Covalent bond is the strongest bond and the drug-receptor complex is usually irreversible.</a:t>
            </a:r>
          </a:p>
          <a:p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72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A49B3-DC39-9345-2575-52AF2CB95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7455"/>
            <a:ext cx="10515600" cy="1131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ea typeface="Calibri Light"/>
                <a:cs typeface="Arial" panose="020B0604020202020204" pitchFamily="34" charset="0"/>
              </a:rPr>
              <a:t>Types of receptors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216E8-631F-0E22-4150-A87BE204C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43" y="1425842"/>
            <a:ext cx="6708355" cy="47656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1. Ion Channel-linked Receptors</a:t>
            </a:r>
          </a:p>
          <a:p>
            <a:r>
              <a:rPr lang="en-US" sz="2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Coupled directly to an ion channel. Activation opens the channel, making a cell membrane permeable to specific ions. </a:t>
            </a:r>
          </a:p>
          <a:p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pon binding a ligand, they change shape such that a channel is formed across the plasma membrane, allowing specific ions to pass through.</a:t>
            </a:r>
          </a:p>
          <a:p>
            <a:r>
              <a:rPr lang="en-US" sz="2600" u="sng" dirty="0" err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e.g</a:t>
            </a:r>
            <a:r>
              <a:rPr lang="en-US" sz="2600" u="sng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, </a:t>
            </a:r>
            <a:r>
              <a:rPr lang="en-US" sz="26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Nicotinic acetylcholine receptors; gamma –aminobutyric acid receptors (GABA), Na+ channels</a:t>
            </a:r>
            <a:endParaRPr lang="en-US" sz="2600" u="sng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626F7E-9BC5-916F-FD90-FD493EC73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2475" y="1608464"/>
            <a:ext cx="4494882" cy="23355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FDAB49-00D2-E20B-1E21-2F35504E74B2}"/>
              </a:ext>
            </a:extLst>
          </p:cNvPr>
          <p:cNvSpPr txBox="1"/>
          <p:nvPr/>
        </p:nvSpPr>
        <p:spPr>
          <a:xfrm>
            <a:off x="7222476" y="3944040"/>
            <a:ext cx="44948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Note source. (The cell)- https://</a:t>
            </a:r>
            <a:r>
              <a:rPr lang="en-US" sz="1000" dirty="0" err="1"/>
              <a:t>personalpages.manchester.ac.uk</a:t>
            </a:r>
            <a:r>
              <a:rPr lang="en-US" sz="1000" dirty="0"/>
              <a:t>/staff/</a:t>
            </a:r>
            <a:r>
              <a:rPr lang="en-US" sz="1000" dirty="0" err="1"/>
              <a:t>j.gough</a:t>
            </a:r>
            <a:r>
              <a:rPr lang="en-US" sz="1000" dirty="0"/>
              <a:t>/lectures/</a:t>
            </a:r>
            <a:r>
              <a:rPr lang="en-US" sz="1000" dirty="0" err="1"/>
              <a:t>the_cell</a:t>
            </a:r>
            <a:r>
              <a:rPr lang="en-US" sz="1000" dirty="0"/>
              <a:t>/</a:t>
            </a:r>
            <a:r>
              <a:rPr lang="en-US" sz="1000" dirty="0" err="1"/>
              <a:t>signalling</a:t>
            </a:r>
            <a:r>
              <a:rPr lang="en-US" sz="1000" dirty="0"/>
              <a:t>/figure15_16a.jpg</a:t>
            </a:r>
          </a:p>
        </p:txBody>
      </p:sp>
    </p:spTree>
    <p:extLst>
      <p:ext uri="{BB962C8B-B14F-4D97-AF65-F5344CB8AC3E}">
        <p14:creationId xmlns:p14="http://schemas.microsoft.com/office/powerpoint/2010/main" val="285113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9F0C9-852F-BFCA-EA72-F472480D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249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ea typeface="Calibri Light"/>
                <a:cs typeface="Arial" panose="020B0604020202020204" pitchFamily="34" charset="0"/>
              </a:rPr>
              <a:t>2. G-Protein Coupled receptors (GPCRs)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B0644-81D6-CE1D-0F95-4368711B6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811" y="1200838"/>
            <a:ext cx="5567190" cy="44838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Binding of a signaling molecule to a GPCR results in G protein activation, which in turn triggers the production of a number of second messengers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E.g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 Muscarinic acetylcholine receptors, beta adrenoceptors, dopamine receptors, serotonin receptors, opioid receptors.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96DC8-AAF1-BE9F-644B-3F467EF15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6890" y="1718633"/>
            <a:ext cx="5166910" cy="22338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200AF6-D8D9-4726-39A4-A944971D6602}"/>
              </a:ext>
            </a:extLst>
          </p:cNvPr>
          <p:cNvSpPr txBox="1"/>
          <p:nvPr/>
        </p:nvSpPr>
        <p:spPr>
          <a:xfrm>
            <a:off x="6268598" y="3952439"/>
            <a:ext cx="53945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Note source. (The cell)- https://</a:t>
            </a:r>
            <a:r>
              <a:rPr lang="en-US" sz="1000" dirty="0" err="1"/>
              <a:t>personalpages.manchester.ac.uk</a:t>
            </a:r>
            <a:r>
              <a:rPr lang="en-US" sz="1000" dirty="0"/>
              <a:t>/staff/</a:t>
            </a:r>
            <a:r>
              <a:rPr lang="en-US" sz="1000" dirty="0" err="1"/>
              <a:t>j.gough</a:t>
            </a:r>
            <a:r>
              <a:rPr lang="en-US" sz="1000" dirty="0"/>
              <a:t>/lectures/</a:t>
            </a:r>
            <a:r>
              <a:rPr lang="en-US" sz="1000" dirty="0" err="1"/>
              <a:t>the_cell</a:t>
            </a:r>
            <a:r>
              <a:rPr lang="en-US" sz="1000" dirty="0"/>
              <a:t>/</a:t>
            </a:r>
            <a:r>
              <a:rPr lang="en-US" sz="1000" dirty="0" err="1"/>
              <a:t>signalling</a:t>
            </a:r>
            <a:r>
              <a:rPr lang="en-US" sz="1000" dirty="0"/>
              <a:t>/figure15_16b.jpg</a:t>
            </a:r>
          </a:p>
        </p:txBody>
      </p:sp>
    </p:spTree>
    <p:extLst>
      <p:ext uri="{BB962C8B-B14F-4D97-AF65-F5344CB8AC3E}">
        <p14:creationId xmlns:p14="http://schemas.microsoft.com/office/powerpoint/2010/main" val="2707581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D563D-A8B2-7BDA-AC54-952ABEBAF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/>
                <a:ea typeface="Calibri Light"/>
                <a:cs typeface="Arial"/>
              </a:rPr>
              <a:t>3. Kinase-linked receptors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7BE0A-6985-4F3F-123B-6636948D8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2955695"/>
          </a:xfrm>
        </p:spPr>
        <p:txBody>
          <a:bodyPr>
            <a:normAutofit/>
          </a:bodyPr>
          <a:lstStyle/>
          <a:p>
            <a:r>
              <a:rPr lang="en-US" sz="2600" dirty="0">
                <a:latin typeface="Arial"/>
                <a:cs typeface="Arial"/>
              </a:rPr>
              <a:t>Linked directly to an intracellular protein kinase that triggers a cascade of phosphorylation reactions.</a:t>
            </a:r>
          </a:p>
          <a:p>
            <a:r>
              <a:rPr lang="en-US" sz="2600" dirty="0" err="1">
                <a:latin typeface="Arial"/>
                <a:cs typeface="Arial"/>
              </a:rPr>
              <a:t>e.g</a:t>
            </a:r>
            <a:r>
              <a:rPr lang="en-US" sz="2600" dirty="0">
                <a:latin typeface="Arial"/>
                <a:cs typeface="Arial"/>
              </a:rPr>
              <a:t>, insulin receptors</a:t>
            </a:r>
            <a:endParaRPr lang="en-US" sz="2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721021-EDE0-CF5A-9CBC-3A73E5EEA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981" y="1825625"/>
            <a:ext cx="4102100" cy="2590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8B1D10-ED3E-6380-6A1B-BD7AB750D18F}"/>
              </a:ext>
            </a:extLst>
          </p:cNvPr>
          <p:cNvSpPr txBox="1"/>
          <p:nvPr/>
        </p:nvSpPr>
        <p:spPr>
          <a:xfrm>
            <a:off x="6677981" y="4424404"/>
            <a:ext cx="497419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Note source. (The cell)- https://</a:t>
            </a:r>
            <a:r>
              <a:rPr lang="en-US" sz="1000" dirty="0" err="1"/>
              <a:t>personalpages.manchester.ac.uk</a:t>
            </a:r>
            <a:r>
              <a:rPr lang="en-US" sz="1000" dirty="0"/>
              <a:t>/staff/</a:t>
            </a:r>
            <a:r>
              <a:rPr lang="en-US" sz="1000" dirty="0" err="1"/>
              <a:t>j.gough</a:t>
            </a:r>
            <a:r>
              <a:rPr lang="en-US" sz="1000" dirty="0"/>
              <a:t>/lectures/</a:t>
            </a:r>
            <a:r>
              <a:rPr lang="en-US" sz="1000" dirty="0" err="1"/>
              <a:t>the_cell</a:t>
            </a:r>
            <a:r>
              <a:rPr lang="en-US" sz="1000" dirty="0"/>
              <a:t>/</a:t>
            </a:r>
            <a:r>
              <a:rPr lang="en-US" sz="1000" dirty="0" err="1"/>
              <a:t>signalling</a:t>
            </a:r>
            <a:r>
              <a:rPr lang="en-US" sz="1000" dirty="0"/>
              <a:t>/figure15_16c.jpg</a:t>
            </a:r>
          </a:p>
        </p:txBody>
      </p:sp>
    </p:spTree>
    <p:extLst>
      <p:ext uri="{BB962C8B-B14F-4D97-AF65-F5344CB8AC3E}">
        <p14:creationId xmlns:p14="http://schemas.microsoft.com/office/powerpoint/2010/main" val="1685132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C98AB-F48B-FFB5-B70D-4762BC0C7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4. Nuclear hormone receptors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6C903-873D-3FCF-7E39-45E3831C0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Intracellularly located. 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Binding of a ligand promotes or inhibits synthesis of new proteins, which may take hours or days to promote a biological effect.</a:t>
            </a:r>
          </a:p>
          <a:p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involves activation through binding of the hormone, and the receptor eventually binding to DNA and regulation of transcription occurs.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E.g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steroid hormone, thyroid hormone, vitamin D receptors.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331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9F0C9-852F-BFCA-EA72-F472480D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0431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ea typeface="Calibri Light"/>
                <a:cs typeface="Arial" panose="020B0604020202020204" pitchFamily="34" charset="0"/>
              </a:rPr>
              <a:t>Other targets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B0644-81D6-CE1D-0F95-4368711B6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5922"/>
            <a:ext cx="10354937" cy="44618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endParaRPr lang="en-US" sz="2600" b="1" dirty="0">
              <a:solidFill>
                <a:srgbClr val="0070C0"/>
              </a:solidFill>
              <a:ea typeface="Calibri" panose="020F0502020204030204"/>
              <a:cs typeface="Calibri" panose="020F0502020204030204"/>
            </a:endParaRPr>
          </a:p>
          <a:p>
            <a:pPr marL="514350" indent="-514350">
              <a:buAutoNum type="arabicPeriod"/>
            </a:pPr>
            <a:r>
              <a:rPr lang="en-US" sz="2600" b="1" dirty="0">
                <a:solidFill>
                  <a:srgbClr val="0070C0"/>
                </a:solidFill>
                <a:ea typeface="Calibri" panose="020F0502020204030204"/>
                <a:cs typeface="Calibri" panose="020F0502020204030204"/>
              </a:rPr>
              <a:t>Enzymes:</a:t>
            </a:r>
            <a:r>
              <a:rPr lang="en-US" sz="2600" dirty="0">
                <a:ea typeface="Calibri" panose="020F0502020204030204"/>
                <a:cs typeface="Calibri" panose="020F0502020204030204"/>
              </a:rPr>
              <a:t> </a:t>
            </a:r>
            <a:r>
              <a:rPr lang="en-US" sz="2600" dirty="0">
                <a:latin typeface="Arial"/>
                <a:ea typeface="Calibri" panose="020F0502020204030204"/>
                <a:cs typeface="Arial"/>
              </a:rPr>
              <a:t>Inhibitors of cyclooxygenase such as aspirin, Inhibitors of angiotensin converting enzyme such as  enalapril, Inhibitors of xanthine oxidase such as allopurinol.</a:t>
            </a:r>
            <a:endParaRPr lang="en-US" sz="2600" dirty="0">
              <a:ea typeface="Calibri" panose="020F0502020204030204"/>
              <a:cs typeface="Calibri" panose="020F0502020204030204"/>
            </a:endParaRPr>
          </a:p>
          <a:p>
            <a:pPr marL="514350" indent="-514350">
              <a:buAutoNum type="arabicPeriod"/>
            </a:pPr>
            <a:r>
              <a:rPr lang="en-US" sz="2600" b="1" dirty="0">
                <a:solidFill>
                  <a:srgbClr val="0070C0"/>
                </a:solidFill>
                <a:ea typeface="Calibri" panose="020F0502020204030204"/>
                <a:cs typeface="Calibri" panose="020F0502020204030204"/>
              </a:rPr>
              <a:t>Transporter proteins</a:t>
            </a:r>
            <a:r>
              <a:rPr lang="en-US" sz="2600" dirty="0">
                <a:ea typeface="Calibri" panose="020F0502020204030204"/>
                <a:cs typeface="Calibri" panose="020F0502020204030204"/>
              </a:rPr>
              <a:t>: </a:t>
            </a:r>
            <a:r>
              <a:rPr lang="en-US" sz="2600" dirty="0">
                <a:latin typeface="Arial"/>
                <a:ea typeface="Calibri" panose="020F0502020204030204"/>
                <a:cs typeface="Arial"/>
              </a:rPr>
              <a:t>Inhibitors of serotonin reuptake transporter such as fluoxetine</a:t>
            </a:r>
          </a:p>
          <a:p>
            <a:pPr marL="514350" indent="-514350">
              <a:buAutoNum type="arabicPeriod"/>
            </a:pPr>
            <a:r>
              <a:rPr lang="en-US" sz="2600" b="1" dirty="0">
                <a:solidFill>
                  <a:srgbClr val="0070C0"/>
                </a:solidFill>
                <a:ea typeface="Calibri" panose="020F0502020204030204"/>
                <a:cs typeface="Calibri" panose="020F0502020204030204"/>
              </a:rPr>
              <a:t>Cell adhesion proteins:</a:t>
            </a:r>
            <a:r>
              <a:rPr lang="en-US" sz="2600" dirty="0">
                <a:ea typeface="Calibri" panose="020F0502020204030204"/>
                <a:cs typeface="Calibri" panose="020F0502020204030204"/>
              </a:rPr>
              <a:t> </a:t>
            </a:r>
            <a:r>
              <a:rPr lang="en-US" sz="2600" dirty="0">
                <a:latin typeface="Arial"/>
                <a:ea typeface="Calibri" panose="020F0502020204030204"/>
                <a:cs typeface="Arial"/>
              </a:rPr>
              <a:t>β</a:t>
            </a:r>
            <a:r>
              <a:rPr lang="en-US" sz="2600" baseline="-25000" dirty="0">
                <a:latin typeface="Arial"/>
                <a:ea typeface="Calibri" panose="020F0502020204030204"/>
                <a:cs typeface="Arial"/>
              </a:rPr>
              <a:t>2</a:t>
            </a:r>
            <a:r>
              <a:rPr lang="en-US" sz="2600" dirty="0">
                <a:latin typeface="Arial"/>
                <a:ea typeface="Calibri" panose="020F0502020204030204"/>
                <a:cs typeface="Arial"/>
              </a:rPr>
              <a:t> </a:t>
            </a:r>
            <a:r>
              <a:rPr lang="en-US" sz="2600" b="1" dirty="0">
                <a:latin typeface="Arial"/>
                <a:ea typeface="Calibri" panose="020F0502020204030204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integrins</a:t>
            </a:r>
            <a:r>
              <a:rPr lang="en-US" sz="2600" dirty="0">
                <a:latin typeface="Arial"/>
                <a:ea typeface="Calibri" panose="020F0502020204030204"/>
                <a:cs typeface="Arial"/>
              </a:rPr>
              <a:t> on leukocytes which are essential for effective immune responses, Cadherins such as E-cadherin required for endothelial cell-cell contact, and tissue morphogenesis during embryonic </a:t>
            </a:r>
            <a:r>
              <a:rPr lang="en-US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Calibri" panose="020F0502020204030204"/>
                <a:cs typeface="Arial"/>
              </a:rPr>
              <a:t>development.</a:t>
            </a:r>
            <a:endParaRPr lang="en-US" sz="2600" dirty="0">
              <a:solidFill>
                <a:schemeClr val="tx1">
                  <a:lumMod val="85000"/>
                  <a:lumOff val="15000"/>
                </a:schemeClr>
              </a:solidFill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3197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D1645-0AE7-B1F7-E090-F08E9FDAE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068" y="451692"/>
            <a:ext cx="10515600" cy="81524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Types of Agonist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5BE70-82E1-B683-04C2-BBDEEC76B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068" y="1167788"/>
            <a:ext cx="10515600" cy="45059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Full Agonists: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Ligands activate receptors to produce maximal response. </a:t>
            </a:r>
            <a:endParaRPr lang="en-US" sz="2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Partial agonists: </a:t>
            </a:r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Ligands partially increases the activity of the receptors but do not produce the maximal response like a full agonist, even when in excess amounts. </a:t>
            </a:r>
          </a:p>
          <a:p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They have lower intrinsic activity at receptors.</a:t>
            </a:r>
          </a:p>
          <a:p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Inverse agonists: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Here, the ligands decreases the activity of an active receptor to their inactive state. </a:t>
            </a:r>
          </a:p>
          <a:p>
            <a:pPr marL="0" indent="0">
              <a:buNone/>
            </a:pPr>
            <a:r>
              <a:rPr lang="en-US" sz="2600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Note: An </a:t>
            </a:r>
            <a:r>
              <a:rPr lang="en-US" sz="2600" b="1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full</a:t>
            </a:r>
            <a:r>
              <a:rPr lang="en-US" sz="2600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US" sz="2600" b="1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agonist</a:t>
            </a:r>
            <a:r>
              <a:rPr lang="en-US" sz="2600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increases the activity of a receptor above its basal level, whereas an </a:t>
            </a:r>
            <a:r>
              <a:rPr lang="en-US" sz="2600" b="1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inverse agonist </a:t>
            </a:r>
            <a:r>
              <a:rPr lang="en-US" sz="2600" i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decreases the activity below the basal level.</a:t>
            </a:r>
          </a:p>
        </p:txBody>
      </p:sp>
    </p:spTree>
    <p:extLst>
      <p:ext uri="{BB962C8B-B14F-4D97-AF65-F5344CB8AC3E}">
        <p14:creationId xmlns:p14="http://schemas.microsoft.com/office/powerpoint/2010/main" val="1390093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C6092-C3F7-657F-5B35-7A9F2E3E0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Antagonist and its 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257F2-31B2-75C7-FAF6-08FF096DF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395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Antagonist: 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prevent receptor activation. Preventing activation has many effects. 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Antagonists increase cellular function if they block the action of a substance that normally decreases cellular function, and vice versa. 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Competitive antagonists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The antagonist substance competes with the agonist for the same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orthosteric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(binding) site for the receptor.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Non-competitive antagonists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The antagonist substance binds to a different site other than the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orthosteric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site for the receptor.</a:t>
            </a: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813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ea typeface="Calibri Light"/>
                <a:cs typeface="Arial" panose="020B0604020202020204" pitchFamily="34" charset="0"/>
              </a:rPr>
              <a:t>POTENCY vs EFFICACY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1752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D1645-0AE7-B1F7-E090-F08E9FDAE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91" y="457358"/>
            <a:ext cx="10173010" cy="1206189"/>
          </a:xfrm>
        </p:spPr>
        <p:txBody>
          <a:bodyPr anchor="ctr">
            <a:normAutofit/>
          </a:bodyPr>
          <a:lstStyle/>
          <a:p>
            <a:r>
              <a:rPr lang="en-US" sz="3600" b="1" dirty="0">
                <a:latin typeface="Calibri"/>
                <a:cs typeface="Calibri"/>
              </a:rPr>
              <a:t>POTENCY vs EFFICACY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574D357F-977C-0390-B2CF-778EBCC5E4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950540"/>
              </p:ext>
            </p:extLst>
          </p:nvPr>
        </p:nvGraphicFramePr>
        <p:xfrm>
          <a:off x="904602" y="1454227"/>
          <a:ext cx="10378440" cy="4773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5695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72936-B1F8-98E3-038E-62E6ADF4B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0BC4F020-FC8D-6E66-C6B2-D0C0C8A32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00847" y="1740109"/>
            <a:ext cx="5072801" cy="2986127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30B1EA-A7E5-4A1E-E7A1-C2DB34008224}"/>
              </a:ext>
            </a:extLst>
          </p:cNvPr>
          <p:cNvSpPr txBox="1"/>
          <p:nvPr/>
        </p:nvSpPr>
        <p:spPr>
          <a:xfrm>
            <a:off x="756249" y="2078966"/>
            <a:ext cx="4871048" cy="40934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Drug A and Drug B achieve the same maximum effect, i.e. they have equal efficacy.</a:t>
            </a:r>
          </a:p>
          <a:p>
            <a:endParaRPr lang="en-US" sz="2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However, drug A achieves this effect at a lower dose.</a:t>
            </a:r>
          </a:p>
          <a:p>
            <a:endParaRPr lang="en-US" sz="2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har char="•"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Thus, Drug A has higher potency than Drug B.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E9ECE-5AD4-AF3B-B1C7-068DAAEEC2CA}"/>
              </a:ext>
            </a:extLst>
          </p:cNvPr>
          <p:cNvSpPr txBox="1"/>
          <p:nvPr/>
        </p:nvSpPr>
        <p:spPr>
          <a:xfrm>
            <a:off x="5894025" y="4775657"/>
            <a:ext cx="49796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Note source. (Deranged physiology) -https://</a:t>
            </a:r>
            <a:r>
              <a:rPr lang="en-US" sz="1000" dirty="0" err="1"/>
              <a:t>www.derangedphysiology.com</a:t>
            </a:r>
            <a:r>
              <a:rPr lang="en-US" sz="1000" dirty="0"/>
              <a:t>/main/sites/default/files/</a:t>
            </a:r>
            <a:r>
              <a:rPr lang="en-US" sz="1000" dirty="0" err="1"/>
              <a:t>php</a:t>
            </a:r>
            <a:r>
              <a:rPr lang="en-US" sz="1000" dirty="0"/>
              <a:t>/Pharmacodynamics/images/</a:t>
            </a:r>
            <a:r>
              <a:rPr lang="en-US" sz="1000" dirty="0" err="1"/>
              <a:t>potency.JPG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63576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B4524-E41B-2C63-41C6-F087D1E9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Efficacy</a:t>
            </a:r>
          </a:p>
          <a:p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509EF1A7-A2D3-7878-BA8D-D91E3C0692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97417" y="1946572"/>
            <a:ext cx="4494882" cy="229492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276673-BEB2-CF37-C6BE-C58EA39F5FA7}"/>
              </a:ext>
            </a:extLst>
          </p:cNvPr>
          <p:cNvSpPr txBox="1"/>
          <p:nvPr/>
        </p:nvSpPr>
        <p:spPr>
          <a:xfrm>
            <a:off x="528809" y="1690688"/>
            <a:ext cx="4583018" cy="2893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Here, Drug A achieves a higher maximum effect than Drug B, at the same dose.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 A is therefore said to be more efficacious.</a:t>
            </a:r>
          </a:p>
          <a:p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E20005-7761-8B6E-9D9A-897686A67DDE}"/>
              </a:ext>
            </a:extLst>
          </p:cNvPr>
          <p:cNvSpPr txBox="1"/>
          <p:nvPr/>
        </p:nvSpPr>
        <p:spPr>
          <a:xfrm>
            <a:off x="5497418" y="4251157"/>
            <a:ext cx="44948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Note source. (Deranged physiology)- https://</a:t>
            </a:r>
            <a:r>
              <a:rPr lang="en-US" sz="1000" dirty="0" err="1"/>
              <a:t>www.derangedphysiology.com</a:t>
            </a:r>
            <a:r>
              <a:rPr lang="en-US" sz="1000" dirty="0"/>
              <a:t>/main/sites/default/files/</a:t>
            </a:r>
            <a:r>
              <a:rPr lang="en-US" sz="1000" dirty="0" err="1"/>
              <a:t>php</a:t>
            </a:r>
            <a:r>
              <a:rPr lang="en-US" sz="1000" dirty="0"/>
              <a:t>/Pharmacodynamics/images/</a:t>
            </a:r>
            <a:r>
              <a:rPr lang="en-US" sz="1000" dirty="0" err="1"/>
              <a:t>efficacy.JPG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21413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859FD-AFD3-7C51-4518-9AE7E68E9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Efficacy vs Potency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79F19A4-409C-A4C9-F0EE-440D5AC1D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06869" y="2170179"/>
            <a:ext cx="4525991" cy="235775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AD088C-6948-0765-713C-6BD0BF6705B6}"/>
              </a:ext>
            </a:extLst>
          </p:cNvPr>
          <p:cNvSpPr txBox="1"/>
          <p:nvPr/>
        </p:nvSpPr>
        <p:spPr>
          <a:xfrm>
            <a:off x="425570" y="2136475"/>
            <a:ext cx="5259562" cy="32932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Here, both Drug A and Drug B achieve the same maximum effect, i.e. they have equal efficacy.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Drug A achieves this effect at a lower dose (</a:t>
            </a:r>
            <a:r>
              <a:rPr lang="en-US" sz="26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i.e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Drug A has higher potency than Drug B).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668577-91B2-11AE-3F98-AB5B1093672A}"/>
              </a:ext>
            </a:extLst>
          </p:cNvPr>
          <p:cNvSpPr txBox="1"/>
          <p:nvPr/>
        </p:nvSpPr>
        <p:spPr>
          <a:xfrm>
            <a:off x="7057256" y="4633881"/>
            <a:ext cx="3975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Note source. (Deranged physiology) -https://</a:t>
            </a:r>
            <a:r>
              <a:rPr lang="en-US" sz="1000" dirty="0" err="1"/>
              <a:t>www.derangedphysiology.com</a:t>
            </a:r>
            <a:r>
              <a:rPr lang="en-US" sz="1000" dirty="0"/>
              <a:t>/main/sites/default/files/</a:t>
            </a:r>
            <a:r>
              <a:rPr lang="en-US" sz="1000" dirty="0" err="1"/>
              <a:t>php</a:t>
            </a:r>
            <a:r>
              <a:rPr lang="en-US" sz="1000" dirty="0"/>
              <a:t>/Pharmacodynamics/images/</a:t>
            </a:r>
            <a:r>
              <a:rPr lang="en-US" sz="1000" dirty="0" err="1"/>
              <a:t>potency.JPG</a:t>
            </a:r>
            <a:endParaRPr lang="en-US" sz="1000" dirty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105407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971FD-3D5D-1DD4-7724-B9560DFB4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106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52842-A218-5F35-64C3-55BA19006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52" y="1466193"/>
            <a:ext cx="10069416" cy="40422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Potency</a:t>
            </a:r>
            <a:r>
              <a:rPr lang="en-US" sz="2600" dirty="0">
                <a:solidFill>
                  <a:srgbClr val="66666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refers to the concentration (EC50) or dose (ED50) of a drug required to produce 50% of that drug’s maximal effect. </a:t>
            </a:r>
            <a:endParaRPr lang="en-US" sz="2600" dirty="0">
              <a:solidFill>
                <a:srgbClr val="666666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Certainly, the more the ED 50 of a drug, the less the potency and the Less the ED50, the more the potency.</a:t>
            </a:r>
            <a:endParaRPr lang="en-US" sz="2600" dirty="0">
              <a:solidFill>
                <a:srgbClr val="666666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</a:t>
            </a:r>
            <a:r>
              <a:rPr lang="en-US" sz="2600" b="1" dirty="0">
                <a:solidFill>
                  <a:srgbClr val="66666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(E</a:t>
            </a:r>
            <a:r>
              <a:rPr lang="en-US" sz="2600" b="1" baseline="-250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max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)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is the capacity of a drug to produce a maximum response. Also, it is known as maximal efficacy.</a:t>
            </a:r>
          </a:p>
          <a:p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 other words, </a:t>
            </a:r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is the ability of a drug to elicit a physiologic response when it interacts with a receptor</a:t>
            </a:r>
            <a:endParaRPr lang="en-US" sz="2600" dirty="0">
              <a:solidFill>
                <a:srgbClr val="66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66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6400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11AB2-28D6-733F-3A93-EDC16EA82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Relative potency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55B8C-01D2-6D45-513F-C0C8FDE0A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365955" cy="2658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i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Relative potency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is a variant  where instead of using units to describe the dose required to achieve a certain endpoint, one ends up using a ratio of equivalent doses; 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i.e. one might say that Drug A is 10 times more potent than Drug B because it achieves the same effect with  1/10th of the dose.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9531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5D183-A9DD-C246-6BE4-D1080B5FE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578"/>
            <a:ext cx="10515600" cy="865488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Efficacy vs Potency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9FA47-4705-1B53-BA21-EE40E499B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417" y="948608"/>
            <a:ext cx="10428383" cy="473609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AutoNum type="arabicPeriod"/>
            </a:pPr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Difference in estimation: 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 is estimated by comparing differences in the highest response at high drug concentrations or doses. On the other hand, Potency is estimated by comparing dose (</a:t>
            </a:r>
            <a:r>
              <a:rPr lang="en-US" sz="2600" dirty="0" err="1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e.g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ED50).</a:t>
            </a:r>
            <a:endParaRPr lang="en-US" sz="2600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 The </a:t>
            </a:r>
            <a:r>
              <a:rPr lang="en-US" sz="2600" b="1" dirty="0">
                <a:solidFill>
                  <a:srgbClr val="00206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Depending </a:t>
            </a:r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factors: 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 depends on the concentration at the site of action, the number of drug-receptor 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binding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the efficiency of the coupling of receptor activation to cellular responses. </a:t>
            </a:r>
          </a:p>
          <a:p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Whereas, Potency of a drug depends on the affinity of the receptors to bind the drug and how effectively the drug-receptor interaction leads to clinical response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02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55E42-69FE-3B97-3900-36BC25700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26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578EA-B3D1-23B0-DFA1-A251790C8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4227"/>
            <a:ext cx="10515600" cy="4428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Decisive component</a:t>
            </a:r>
            <a:r>
              <a:rPr lang="en-US" sz="2600" b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 is a decisive component used when choosing a drug among other drugs of the same kind. </a:t>
            </a:r>
          </a:p>
          <a:p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While Potency is a decisive component to choose the dose of the drug.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 Clinical effectiveness: 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clinical effectiveness of a drug depends on its efficacy and do not necessarily depend on its potency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 Which on is important: 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Certainly, a drug with greater efficacy than greater potency is more therapeutically beneficial.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Efficacy tells us how good a drug is at producing a desired effect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0237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5D183-A9DD-C246-6BE4-D1080B5FE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5418"/>
            <a:ext cx="10515600" cy="649828"/>
          </a:xfrm>
        </p:spPr>
        <p:txBody>
          <a:bodyPr>
            <a:normAutofit fontScale="90000"/>
          </a:bodyPr>
          <a:lstStyle/>
          <a:p>
            <a:br>
              <a:rPr lang="en-US" b="1" dirty="0">
                <a:solidFill>
                  <a:srgbClr val="FF0000"/>
                </a:solidFill>
                <a:cs typeface="Calibri Light"/>
              </a:rPr>
            </a:br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9FA47-4705-1B53-BA21-EE40E499B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5246"/>
            <a:ext cx="10354937" cy="485301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 Case example:</a:t>
            </a:r>
          </a:p>
          <a:p>
            <a:r>
              <a:rPr lang="en-US" sz="26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Morphine produces an optimum level of analgesia which is not possible with any dose of aspirin. Hence, morphine has more efficacy than aspirin. </a:t>
            </a:r>
            <a:endParaRPr lang="en-US" sz="2600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222222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On the other hand,  500 mg of Paracetamol and 30 mg of morphine can be used as an analgesic. Here, a small dose of morphine requires to produce an analgesic effect. Thus, morphine is a more potent analgesic than Paracetamol.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549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A79C3-24D7-0F90-A683-6034B6333B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Drug Reactions (ADRs)</a:t>
            </a:r>
            <a:endParaRPr lang="en-US" sz="4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CC5D9B-883F-6F46-2F96-8CEAD0A503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97163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514B7-1647-55A6-235B-E3CFAFBFA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9865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drug reactions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1000"/>
              </a:spcBef>
            </a:pP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62A42-E3CB-C369-DD32-4BA347024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483" y="1250531"/>
            <a:ext cx="10384317" cy="43570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An adverse drug reaction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is </a:t>
            </a:r>
            <a:r>
              <a:rPr lang="en-US" sz="2600" i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“a response to a drug which is noxious, unintended and which occurs at doses normally used in man for prophylaxis, diagnosis, or therapy of disease or for the modification of physiologic function.”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(WHO definition, 2005)</a:t>
            </a:r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An adverse drug event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is </a:t>
            </a:r>
            <a:r>
              <a:rPr lang="en-US" sz="2600" i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“any untoward medical occurrence that may present during treatment with a pharmaceutical product but which does not necessarily have a causal relationship with this treatment”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(WHO definition, 2005)</a:t>
            </a:r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 other words, the </a:t>
            </a:r>
            <a:r>
              <a:rPr lang="en-US" sz="2600" b="1" i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reaction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is where the drug does something harmful, and an </a:t>
            </a:r>
            <a:r>
              <a:rPr lang="en-US" sz="2600" b="1" i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event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is something harmful which potentially happens randomly and might be totally unrelated to the drug.</a:t>
            </a:r>
            <a:endParaRPr lang="en-US" sz="26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745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514B7-1647-55A6-235B-E3CFAFBFA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9865"/>
          </a:xfrm>
        </p:spPr>
        <p:txBody>
          <a:bodyPr>
            <a:normAutofit fontScale="90000"/>
          </a:bodyPr>
          <a:lstStyle/>
          <a:p>
            <a:pPr algn="ctr">
              <a:spcBef>
                <a:spcPts val="1000"/>
              </a:spcBef>
            </a:pPr>
            <a:br>
              <a:rPr lang="en-US" sz="7200" b="1" dirty="0">
                <a:solidFill>
                  <a:srgbClr val="FF0000"/>
                </a:solidFill>
                <a:cs typeface="Calibri Light"/>
              </a:rPr>
            </a:br>
            <a:endParaRPr lang="en-US" sz="2400" dirty="0">
              <a:latin typeface="Calibri"/>
              <a:cs typeface="Calibri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62A42-E3CB-C369-DD32-4BA347024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50532"/>
            <a:ext cx="10515601" cy="38172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basic requirements for an ADR is as follows:</a:t>
            </a:r>
            <a:endParaRPr lang="en-US" sz="26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reaction is directly related to the drug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drug was/is being used correctly and appropriately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reaction is harmful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solidFill>
                <a:srgbClr val="00000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N/B: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US" sz="2600" i="1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Prescribing errors, labelling confusion, misinterpretation, intentional overdoses do not fall under the definition of an adverse drug reaction, but adverse events.</a:t>
            </a:r>
            <a:endParaRPr lang="en-US" sz="26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i="1" dirty="0">
              <a:solidFill>
                <a:srgbClr val="66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9255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514B7-1647-55A6-235B-E3CFAFBFA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5087"/>
            <a:ext cx="10515600" cy="111544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ts val="1000"/>
              </a:spcBef>
            </a:pP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drug reactions- CLASSIFICATION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1000"/>
              </a:spcBef>
            </a:pP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62A42-E3CB-C369-DD32-4BA347024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0531"/>
            <a:ext cx="10299854" cy="3960447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2600" b="1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Type A:  Dose-related reactions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(adverse effects at either normal dose or overdose), e.g. serotonin syndrome or anticholinergic effects of tricyclic drugs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Type B: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 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Non-dose-related reactions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(i.e. any exposure is enough to trigger such a reaction), e.g. allergic or anaphylaxis reactions of penicillin.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Type C: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Dose and time-related reactions,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e.g. due to dose accumulation, or with prolonged use (e.g. adrenal suppression with corticosteroids)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636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EC1F0-4096-DDDE-AE9E-28028DA8D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E0449-26DA-F002-0530-53FF1E537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Type D: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 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Time related reactions,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i.e. due to prolonged use in a drug which doesn't tend to accumulate (e.g. tardive dyskinesia from antipsychotics)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Type E: Withdrawal reactions,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i.e. the undesired effects of ceasing the drug (for example, opiate withdrawal)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Type F:  Unexpected failure of therapy,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where a drug undesirably increases or decreases in efficacy. E.g. the decreased effect of antibiotics due to resistance.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0735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3DC6-3ACD-D248-DB83-7E7163C2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486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Type A - ADR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F4551-2084-0B77-7B6E-91BC6D6D4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9991"/>
            <a:ext cx="10515600" cy="42304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Type A- ADR can further be classified as follows: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Side effects: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Undesirable effects even with therapeutic doses of the drug. They are usually mild and manageable,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e.g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chlorpheniramine (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piriton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)- drowsiness.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Secondary effects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Indirect consequences of the main action of the drug, e.g. corticosteroids- weakening of body immunity, antibiotics –superinfections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Toxicity: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Exaggerated forms of side effects due to overdose or prolonged use of drugs, e.g. gentamicin –nephrotoxicity, Paracetamol – hepatotoxicity</a:t>
            </a:r>
          </a:p>
          <a:p>
            <a:pPr marL="514350" indent="-514350">
              <a:buAutoNum type="arabi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1013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1385B-CC65-F087-3B70-EA5108BB5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4847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Type B - ADR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FE310-578F-D955-E43D-F635AAA24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2381"/>
            <a:ext cx="10515600" cy="355673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Type B- ADR can further be classified as follows: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 Hypersensitivity (allergic) reactions</a:t>
            </a:r>
            <a:r>
              <a:rPr lang="en-US" sz="2600" dirty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are an overreaction of the immune system to an antigen which would not normally trigger an immune response, e.g. skin rashes – penicillin</a:t>
            </a:r>
            <a:endParaRPr lang="en-US" sz="2600" dirty="0">
              <a:solidFill>
                <a:srgbClr val="5F636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Genetically determined ADR</a:t>
            </a:r>
            <a:r>
              <a:rPr lang="en-US" sz="2600" dirty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Individuals show different effects to a drug, from the majority population, e.g.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Glucose-6-phosphate dehydrogenase (G6PD) deficient patients exposed to quinine, sulfa drugs – hemolysis causing anemia.</a:t>
            </a:r>
          </a:p>
        </p:txBody>
      </p:sp>
    </p:spTree>
    <p:extLst>
      <p:ext uri="{BB962C8B-B14F-4D97-AF65-F5344CB8AC3E}">
        <p14:creationId xmlns:p14="http://schemas.microsoft.com/office/powerpoint/2010/main" val="519281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E2B84-90E2-438C-2E4C-ADD3F4D26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A2F29-6D8A-54FE-195D-8F151D421F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64168"/>
          </a:xfrm>
        </p:spPr>
        <p:txBody>
          <a:bodyPr>
            <a:normAutofit/>
          </a:bodyPr>
          <a:lstStyle/>
          <a:p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3. Idiosyncratic drug reactions</a:t>
            </a:r>
            <a:r>
              <a:rPr lang="en-US" sz="2600" dirty="0">
                <a:solidFill>
                  <a:srgbClr val="4D515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:  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Idiosyncrasy is an abnormal reactivity to a chemical that is peculiar to a given individual. It could be: An abnormally exaggerated response, or an abnormal lack of response, e.g. chloramphenicol single dose – anemia, thiazide – erectile impotence. </a:t>
            </a:r>
            <a:r>
              <a:rPr lang="en-US" sz="2600" dirty="0">
                <a:solidFill>
                  <a:srgbClr val="4D515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</a:p>
          <a:p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N/B: once the problem is connected to genes, its no longer idiosyncratic reaction.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5992457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77711-309A-7A85-D80D-DE12435C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Types C,D,E - ADR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C5386-C8C0-7C4E-51C4-11B2CDA60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9"/>
            <a:ext cx="10515601" cy="43575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Types C, D, E- ADR can further be classified as follows: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C (Chronic effects) ADR: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Associated with prolonged use of the drug, e.g. laxatives – colonic dysfunction 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D (Delayed effects) ADR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Occurs years after treatment, and may also occur in their offspring, e.g. Alkylating agents causes secondary cancers (lung cancer) in Hodgkin's disease treatment and teratogenic effects.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E (End of treatment effects) ADR: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Occurs when a drug is suddenly discontinued, e.g. rebound increase in B.P with abrupt stopping of propranolol.</a:t>
            </a:r>
          </a:p>
        </p:txBody>
      </p:sp>
    </p:spTree>
    <p:extLst>
      <p:ext uri="{BB962C8B-B14F-4D97-AF65-F5344CB8AC3E}">
        <p14:creationId xmlns:p14="http://schemas.microsoft.com/office/powerpoint/2010/main" val="9990573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CB206-C0EF-CFA9-4C5D-E325D2491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3DCB6-A2A2-ECCA-6E02-1A5DBED31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en-US" sz="2600" b="1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hlinkClick r:id=""/>
            </a:endParaRPr>
          </a:p>
          <a:p>
            <a:r>
              <a:rPr lang="en-US" sz="2600" b="1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"/>
              </a:rPr>
              <a:t>Lippincott Illustrated Reviews: Pharmacology, ed.8</a:t>
            </a:r>
            <a:r>
              <a:rPr lang="en-US" sz="26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 by Karen Whalen</a:t>
            </a:r>
            <a:r>
              <a:rPr lang="en-US" sz="2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Lippincott Home 2023.</a:t>
            </a:r>
          </a:p>
          <a:p>
            <a:pPr marL="0" indent="0">
              <a:spcBef>
                <a:spcPts val="0"/>
              </a:spcBef>
              <a:buNone/>
            </a:pPr>
            <a:endParaRPr lang="en-US" sz="2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2600" b="1" u="sng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National Library Medicine: </a:t>
            </a:r>
            <a:r>
              <a:rPr lang="en-US" sz="2600" b="1" i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Nursing Pharmacology [Internet]. 2nd edition; by </a:t>
            </a:r>
            <a:r>
              <a:rPr lang="en-US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Ernstmeyer</a:t>
            </a:r>
            <a:r>
              <a:rPr lang="en-US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K, </a:t>
            </a:r>
            <a:r>
              <a:rPr lang="en-US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Christman</a:t>
            </a:r>
            <a:r>
              <a:rPr lang="en-US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E, editors. Eau Claire (WI): </a:t>
            </a:r>
            <a:r>
              <a:rPr lang="en-US" sz="2600" b="0" i="0" strike="noStrike" dirty="0">
                <a:effectLst/>
                <a:latin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Chippewa Valley Technical College</a:t>
            </a:r>
            <a:r>
              <a:rPr lang="en-US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; 2023.</a:t>
            </a:r>
            <a:endParaRPr lang="en-US" sz="2600" b="1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endParaRPr lang="en-US" sz="2600" b="1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2600" b="1" i="0" u="sng" strike="noStrike" dirty="0">
                <a:solidFill>
                  <a:srgbClr val="0070C0"/>
                </a:solidFill>
                <a:effectLst/>
                <a:latin typeface="-apple-system"/>
              </a:rPr>
              <a:t>TH 2019 - 2025 pharmacy180.com; Developed by </a:t>
            </a:r>
            <a:r>
              <a:rPr lang="en-US" sz="2600" b="1" i="0" u="sng" strike="noStrike" dirty="0" err="1">
                <a:solidFill>
                  <a:srgbClr val="0070C0"/>
                </a:solidFill>
                <a:effectLst/>
                <a:latin typeface="-apple-system"/>
              </a:rPr>
              <a:t>Therithal</a:t>
            </a:r>
            <a:r>
              <a:rPr lang="en-US" sz="2600" b="1" i="0" u="sng" strike="noStrike" dirty="0">
                <a:solidFill>
                  <a:srgbClr val="0070C0"/>
                </a:solidFill>
                <a:effectLst/>
                <a:latin typeface="-apple-system"/>
              </a:rPr>
              <a:t> </a:t>
            </a:r>
            <a:r>
              <a:rPr lang="en-US" sz="2600" b="1" i="0" u="sng" dirty="0">
                <a:solidFill>
                  <a:srgbClr val="0070C0"/>
                </a:solidFill>
                <a:effectLst/>
                <a:latin typeface="-apple-system"/>
              </a:rPr>
              <a:t>info</a:t>
            </a:r>
            <a:r>
              <a:rPr lang="en-US" sz="2600" b="1" i="0" u="sng" strike="noStrike" dirty="0">
                <a:solidFill>
                  <a:srgbClr val="0070C0"/>
                </a:solidFill>
                <a:effectLst/>
                <a:latin typeface="-apple-system"/>
              </a:rPr>
              <a:t>. </a:t>
            </a:r>
            <a:r>
              <a:rPr lang="en-US" sz="2600" b="0" i="0" u="none" strike="noStrike" dirty="0">
                <a:solidFill>
                  <a:srgbClr val="212529"/>
                </a:solidFill>
                <a:effectLst/>
                <a:latin typeface="-apple-system"/>
              </a:rPr>
              <a:t>Website; </a:t>
            </a:r>
            <a:r>
              <a:rPr lang="en-US" sz="2600" b="0" i="0" u="none" strike="noStrike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www.Pharmacy180.com</a:t>
            </a:r>
            <a:endParaRPr lang="en-US" sz="2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491717"/>
      </p:ext>
    </p:extLst>
  </p:cSld>
  <p:clrMapOvr>
    <a:masterClrMapping/>
  </p:clrMapOvr>
</p:sld>
</file>

<file path=ppt/theme/theme1.xml><?xml version="1.0" encoding="utf-8"?>
<a:theme xmlns:a="http://schemas.openxmlformats.org/drawingml/2006/main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th's theme" id="{E64ECDAE-42E2-3E4C-9FE7-BFD95F83F6D3}" vid="{0E7D24FE-0BCA-0D46-B198-C2AAA15301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Seth's theme</Template>
  <TotalTime>195</TotalTime>
  <Words>2528</Words>
  <Application>Microsoft Macintosh PowerPoint</Application>
  <PresentationFormat>Widescreen</PresentationFormat>
  <Paragraphs>152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-apple-system</vt:lpstr>
      <vt:lpstr>arial</vt:lpstr>
      <vt:lpstr>arial</vt:lpstr>
      <vt:lpstr>Calibri</vt:lpstr>
      <vt:lpstr>Calibri Light</vt:lpstr>
      <vt:lpstr>times new roman</vt:lpstr>
      <vt:lpstr>Seth's theme</vt:lpstr>
      <vt:lpstr>Course</vt:lpstr>
      <vt:lpstr> PHARMACODYNAMCS - Introduction </vt:lpstr>
      <vt:lpstr>PowerPoint Presentation</vt:lpstr>
      <vt:lpstr>PowerPoint Presentation</vt:lpstr>
      <vt:lpstr>PowerPoint Presentation</vt:lpstr>
      <vt:lpstr>Drug – receptor reaction</vt:lpstr>
      <vt:lpstr>Types of receptors</vt:lpstr>
      <vt:lpstr>2. G-Protein Coupled receptors (GPCRs)</vt:lpstr>
      <vt:lpstr>3. Kinase-linked receptors</vt:lpstr>
      <vt:lpstr>4. Nuclear hormone receptors</vt:lpstr>
      <vt:lpstr>Other targets </vt:lpstr>
      <vt:lpstr>Types of Agonist</vt:lpstr>
      <vt:lpstr>Antagonist and its types</vt:lpstr>
      <vt:lpstr>POTENCY vs EFFICACY</vt:lpstr>
      <vt:lpstr>POTENCY vs EFFICACY</vt:lpstr>
      <vt:lpstr>Potency</vt:lpstr>
      <vt:lpstr> Efficacy </vt:lpstr>
      <vt:lpstr>Efficacy vs Potency</vt:lpstr>
      <vt:lpstr>Summary</vt:lpstr>
      <vt:lpstr>Relative potency</vt:lpstr>
      <vt:lpstr>Efficacy vs Potency</vt:lpstr>
      <vt:lpstr>PowerPoint Presentation</vt:lpstr>
      <vt:lpstr> </vt:lpstr>
      <vt:lpstr>Adverse Drug Reactions (ADRs)</vt:lpstr>
      <vt:lpstr>  Adverse drug reactions  </vt:lpstr>
      <vt:lpstr>  </vt:lpstr>
      <vt:lpstr>  Adverse drug reactions- CLASSIFICATION  </vt:lpstr>
      <vt:lpstr>PowerPoint Presentation</vt:lpstr>
      <vt:lpstr>Type A - ADR</vt:lpstr>
      <vt:lpstr>Type B - ADR</vt:lpstr>
      <vt:lpstr>PowerPoint Presentation</vt:lpstr>
      <vt:lpstr>Types C,D,E - ADR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seth mikaye</cp:lastModifiedBy>
  <cp:revision>502</cp:revision>
  <dcterms:created xsi:type="dcterms:W3CDTF">2023-06-08T07:46:22Z</dcterms:created>
  <dcterms:modified xsi:type="dcterms:W3CDTF">2024-10-08T03:02:24Z</dcterms:modified>
</cp:coreProperties>
</file>