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312" r:id="rId2"/>
    <p:sldId id="274" r:id="rId3"/>
    <p:sldId id="273" r:id="rId4"/>
    <p:sldId id="272" r:id="rId5"/>
    <p:sldId id="276" r:id="rId6"/>
    <p:sldId id="270" r:id="rId7"/>
    <p:sldId id="269" r:id="rId8"/>
    <p:sldId id="268" r:id="rId9"/>
    <p:sldId id="292" r:id="rId10"/>
    <p:sldId id="280" r:id="rId11"/>
    <p:sldId id="284" r:id="rId12"/>
    <p:sldId id="283" r:id="rId13"/>
    <p:sldId id="285" r:id="rId14"/>
    <p:sldId id="286" r:id="rId15"/>
    <p:sldId id="287" r:id="rId16"/>
    <p:sldId id="288" r:id="rId17"/>
    <p:sldId id="289" r:id="rId18"/>
    <p:sldId id="271" r:id="rId19"/>
    <p:sldId id="290" r:id="rId20"/>
    <p:sldId id="291" r:id="rId21"/>
    <p:sldId id="267" r:id="rId22"/>
    <p:sldId id="266" r:id="rId23"/>
    <p:sldId id="265" r:id="rId24"/>
    <p:sldId id="264" r:id="rId25"/>
    <p:sldId id="263" r:id="rId26"/>
    <p:sldId id="261" r:id="rId27"/>
    <p:sldId id="260" r:id="rId28"/>
    <p:sldId id="259" r:id="rId29"/>
    <p:sldId id="258" r:id="rId30"/>
    <p:sldId id="256" r:id="rId31"/>
    <p:sldId id="293" r:id="rId32"/>
    <p:sldId id="257" r:id="rId33"/>
    <p:sldId id="294" r:id="rId34"/>
    <p:sldId id="295" r:id="rId35"/>
    <p:sldId id="296" r:id="rId36"/>
    <p:sldId id="297" r:id="rId37"/>
    <p:sldId id="262" r:id="rId38"/>
    <p:sldId id="298" r:id="rId39"/>
    <p:sldId id="299" r:id="rId40"/>
    <p:sldId id="300" r:id="rId41"/>
    <p:sldId id="301" r:id="rId42"/>
    <p:sldId id="302" r:id="rId43"/>
    <p:sldId id="303" r:id="rId4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EC52E78-7AFF-6C3E-5DFE-457F901B8EE5}" v="5" dt="2023-10-02T07:36:31.804"/>
    <p1510:client id="{CD5FA150-6813-7744-77D4-C87B3AFD4229}" v="54" dt="2023-09-28T07:45:16.450"/>
    <p1510:client id="{CE5FB7E4-6BCD-61FB-8B19-F9005F58C50F}" v="112" dt="2023-10-02T18:40:38.06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66" autoAdjust="0"/>
    <p:restoredTop sz="94660"/>
  </p:normalViewPr>
  <p:slideViewPr>
    <p:cSldViewPr snapToGrid="0">
      <p:cViewPr varScale="1">
        <p:scale>
          <a:sx n="116" d="100"/>
          <a:sy n="116" d="100"/>
        </p:scale>
        <p:origin x="264" y="1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10/14/24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40405822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10/14/24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3846846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10/14/24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290750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10/14/24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3923037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10/14/24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1777457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10/14/24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599998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10/14/24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13144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10/14/24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0529541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10/14/24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0911035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10/14/24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9007263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10/14/24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42567379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10/14/24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190713407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s://www.jaypeedigital.com/book/9789386056856"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s://app.studysmarter.de/link-to?studyset=6616019&amp;summary=49133905&amp;language=en&amp;amp_device_id=WlvesSdXBtoClBxr0Dmlmt" TargetMode="External"/><Relationship Id="rId2" Type="http://schemas.openxmlformats.org/officeDocument/2006/relationships/hyperlink" Target="https://app.studysmarter.de/link-to?studyset=3782225&amp;summary=25192858&amp;language=en&amp;amp_device_id=WlvesSdXBtoClBxr0Dmlmt" TargetMode="Externa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hyperlink" Target="https://www.jaypeedigital.com/book/9789386056856" TargetMode="External"/><Relationship Id="rId2" Type="http://schemas.openxmlformats.org/officeDocument/2006/relationships/hyperlink" Target="https://www.researchgate.net/publication/360041907"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E42BEE-2709-FE1B-F581-E8A3D9E03BDF}"/>
              </a:ext>
            </a:extLst>
          </p:cNvPr>
          <p:cNvSpPr>
            <a:spLocks noGrp="1"/>
          </p:cNvSpPr>
          <p:nvPr>
            <p:ph type="title"/>
          </p:nvPr>
        </p:nvSpPr>
        <p:spPr>
          <a:xfrm>
            <a:off x="824798" y="579047"/>
            <a:ext cx="3932237" cy="738266"/>
          </a:xfrm>
        </p:spPr>
        <p:txBody>
          <a:bodyPr>
            <a:normAutofit/>
          </a:bodyPr>
          <a:lstStyle/>
          <a:p>
            <a:pPr algn="ctr"/>
            <a:r>
              <a:rPr lang="en-US" sz="3600" b="1" dirty="0">
                <a:latin typeface="Arial" panose="020B0604020202020204" pitchFamily="34" charset="0"/>
                <a:cs typeface="Arial" panose="020B0604020202020204" pitchFamily="34" charset="0"/>
              </a:rPr>
              <a:t>Course</a:t>
            </a:r>
          </a:p>
        </p:txBody>
      </p:sp>
      <p:sp>
        <p:nvSpPr>
          <p:cNvPr id="3" name="Content Placeholder 2">
            <a:extLst>
              <a:ext uri="{FF2B5EF4-FFF2-40B4-BE49-F238E27FC236}">
                <a16:creationId xmlns:a16="http://schemas.microsoft.com/office/drawing/2014/main" id="{380BF094-F97B-07B1-F3D0-B7321CC342FF}"/>
              </a:ext>
            </a:extLst>
          </p:cNvPr>
          <p:cNvSpPr>
            <a:spLocks noGrp="1"/>
          </p:cNvSpPr>
          <p:nvPr>
            <p:ph idx="1"/>
          </p:nvPr>
        </p:nvSpPr>
        <p:spPr>
          <a:xfrm>
            <a:off x="6096000" y="812836"/>
            <a:ext cx="5634142" cy="3957467"/>
          </a:xfrm>
        </p:spPr>
        <p:txBody>
          <a:bodyPr>
            <a:noAutofit/>
          </a:bodyPr>
          <a:lstStyle/>
          <a:p>
            <a:pPr marL="0" indent="0" algn="ctr">
              <a:buNone/>
            </a:pPr>
            <a:r>
              <a:rPr lang="en-US" sz="3600" b="1" dirty="0">
                <a:latin typeface="Arial" panose="020B0604020202020204" pitchFamily="34" charset="0"/>
                <a:cs typeface="Arial" panose="020B0604020202020204" pitchFamily="34" charset="0"/>
              </a:rPr>
              <a:t>Lecture 4</a:t>
            </a:r>
          </a:p>
          <a:p>
            <a:pPr marL="0" indent="0" algn="ctr">
              <a:buNone/>
            </a:pPr>
            <a:endParaRPr lang="en-US" sz="3600" b="1" dirty="0">
              <a:latin typeface="Arial" panose="020B0604020202020204" pitchFamily="34" charset="0"/>
              <a:cs typeface="Arial" panose="020B0604020202020204" pitchFamily="34" charset="0"/>
            </a:endParaRPr>
          </a:p>
          <a:p>
            <a:pPr marL="0" indent="0" algn="ctr">
              <a:buNone/>
            </a:pPr>
            <a:r>
              <a:rPr lang="en-US" sz="3600" b="1" dirty="0">
                <a:latin typeface="Arial" panose="020B0604020202020204" pitchFamily="34" charset="0"/>
                <a:cs typeface="Arial" panose="020B0604020202020204" pitchFamily="34" charset="0"/>
              </a:rPr>
              <a:t>Topic: </a:t>
            </a:r>
            <a:r>
              <a:rPr lang="en-US" sz="3600" b="1" i="1" dirty="0">
                <a:solidFill>
                  <a:srgbClr val="FF0000"/>
                </a:solidFill>
                <a:latin typeface="Arial" panose="020B0604020202020204" pitchFamily="34" charset="0"/>
                <a:cs typeface="Arial" panose="020B0604020202020204" pitchFamily="34" charset="0"/>
              </a:rPr>
              <a:t>Pharmacodynamics (</a:t>
            </a:r>
            <a:r>
              <a:rPr lang="en-US" sz="3600" b="1" i="1" dirty="0" err="1">
                <a:solidFill>
                  <a:srgbClr val="FF0000"/>
                </a:solidFill>
                <a:latin typeface="Arial" panose="020B0604020202020204" pitchFamily="34" charset="0"/>
                <a:cs typeface="Arial" panose="020B0604020202020204" pitchFamily="34" charset="0"/>
              </a:rPr>
              <a:t>Contd</a:t>
            </a:r>
            <a:r>
              <a:rPr lang="en-US" sz="3600" b="1" i="1" dirty="0">
                <a:solidFill>
                  <a:srgbClr val="FF0000"/>
                </a:solidFill>
                <a:latin typeface="Arial" panose="020B0604020202020204" pitchFamily="34" charset="0"/>
                <a:cs typeface="Arial" panose="020B0604020202020204" pitchFamily="34" charset="0"/>
              </a:rPr>
              <a:t>…)</a:t>
            </a:r>
          </a:p>
          <a:p>
            <a:pPr marL="0" indent="0" algn="ctr">
              <a:buNone/>
            </a:pPr>
            <a:r>
              <a:rPr lang="en-US" sz="3600" b="1" dirty="0">
                <a:solidFill>
                  <a:schemeClr val="folHlink"/>
                </a:solidFill>
                <a:latin typeface="Arial" panose="020B0604020202020204" pitchFamily="34" charset="0"/>
                <a:ea typeface="+mn-lt"/>
                <a:cs typeface="Arial" panose="020B0604020202020204" pitchFamily="34" charset="0"/>
              </a:rPr>
              <a:t>“What the drug does to the body”</a:t>
            </a:r>
          </a:p>
          <a:p>
            <a:pPr marL="0" indent="0" algn="ctr">
              <a:buNone/>
            </a:pPr>
            <a:endParaRPr lang="en-US" sz="3600" b="1" i="1" dirty="0">
              <a:solidFill>
                <a:srgbClr val="FF0000"/>
              </a:solidFill>
              <a:latin typeface="Arial" panose="020B0604020202020204" pitchFamily="34" charset="0"/>
              <a:cs typeface="Arial" panose="020B0604020202020204" pitchFamily="34" charset="0"/>
            </a:endParaRPr>
          </a:p>
        </p:txBody>
      </p:sp>
      <p:sp>
        <p:nvSpPr>
          <p:cNvPr id="4" name="Text Placeholder 3">
            <a:extLst>
              <a:ext uri="{FF2B5EF4-FFF2-40B4-BE49-F238E27FC236}">
                <a16:creationId xmlns:a16="http://schemas.microsoft.com/office/drawing/2014/main" id="{CC3F7022-577D-C69A-C066-FD50D323AA1A}"/>
              </a:ext>
            </a:extLst>
          </p:cNvPr>
          <p:cNvSpPr>
            <a:spLocks noGrp="1"/>
          </p:cNvSpPr>
          <p:nvPr>
            <p:ph type="body" sz="half" idx="2"/>
          </p:nvPr>
        </p:nvSpPr>
        <p:spPr>
          <a:xfrm>
            <a:off x="461858" y="1607696"/>
            <a:ext cx="5096084" cy="1714552"/>
          </a:xfrm>
        </p:spPr>
        <p:txBody>
          <a:bodyPr>
            <a:normAutofit/>
          </a:bodyPr>
          <a:lstStyle/>
          <a:p>
            <a:r>
              <a:rPr lang="en-US" sz="4400" b="1" dirty="0">
                <a:solidFill>
                  <a:srgbClr val="FF0000"/>
                </a:solidFill>
                <a:latin typeface="Arial" panose="020B0604020202020204" pitchFamily="34" charset="0"/>
                <a:cs typeface="Arial" panose="020B0604020202020204" pitchFamily="34" charset="0"/>
              </a:rPr>
              <a:t>PHARMACOLOGY</a:t>
            </a:r>
          </a:p>
          <a:p>
            <a:pPr algn="ctr"/>
            <a:r>
              <a:rPr lang="en-US" sz="2800" i="1" dirty="0">
                <a:latin typeface="Arial" panose="020B0604020202020204" pitchFamily="34" charset="0"/>
                <a:cs typeface="Arial" panose="020B0604020202020204" pitchFamily="34" charset="0"/>
              </a:rPr>
              <a:t>Seth </a:t>
            </a:r>
            <a:r>
              <a:rPr lang="en-US" sz="2800" i="1" dirty="0" err="1">
                <a:latin typeface="Arial" panose="020B0604020202020204" pitchFamily="34" charset="0"/>
                <a:cs typeface="Arial" panose="020B0604020202020204" pitchFamily="34" charset="0"/>
              </a:rPr>
              <a:t>Mikaye</a:t>
            </a:r>
            <a:endParaRPr lang="en-US" sz="2800" i="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08530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1D2737-F5D5-EC9D-ED4C-74D15FF2516E}"/>
              </a:ext>
            </a:extLst>
          </p:cNvPr>
          <p:cNvSpPr>
            <a:spLocks noGrp="1"/>
          </p:cNvSpPr>
          <p:nvPr>
            <p:ph type="ctrTitle"/>
          </p:nvPr>
        </p:nvSpPr>
        <p:spPr/>
        <p:txBody>
          <a:bodyPr/>
          <a:lstStyle/>
          <a:p>
            <a:r>
              <a:rPr lang="en-US" b="1" dirty="0">
                <a:solidFill>
                  <a:srgbClr val="7030A0"/>
                </a:solidFill>
                <a:latin typeface="Arial" panose="020B0604020202020204" pitchFamily="34" charset="0"/>
                <a:ea typeface="Calibri Light"/>
                <a:cs typeface="Arial" panose="020B0604020202020204" pitchFamily="34" charset="0"/>
              </a:rPr>
              <a:t>THERAPEUTIC INDEX</a:t>
            </a:r>
          </a:p>
        </p:txBody>
      </p:sp>
      <p:sp>
        <p:nvSpPr>
          <p:cNvPr id="3" name="Subtitle 2">
            <a:extLst>
              <a:ext uri="{FF2B5EF4-FFF2-40B4-BE49-F238E27FC236}">
                <a16:creationId xmlns:a16="http://schemas.microsoft.com/office/drawing/2014/main" id="{23DB2BCD-9C9E-D8FA-1893-2F179BA7E17C}"/>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3516216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B265BB-6B81-FCB8-8EAB-6C0D41661CA0}"/>
              </a:ext>
            </a:extLst>
          </p:cNvPr>
          <p:cNvSpPr>
            <a:spLocks noGrp="1"/>
          </p:cNvSpPr>
          <p:nvPr>
            <p:ph type="title"/>
          </p:nvPr>
        </p:nvSpPr>
        <p:spPr/>
        <p:txBody>
          <a:bodyPr>
            <a:normAutofit/>
          </a:bodyPr>
          <a:lstStyle/>
          <a:p>
            <a:endParaRPr lang="en-US" b="1" dirty="0">
              <a:solidFill>
                <a:srgbClr val="FF0000"/>
              </a:solidFill>
              <a:ea typeface="Calibri Light"/>
              <a:cs typeface="Calibri Light"/>
            </a:endParaRPr>
          </a:p>
        </p:txBody>
      </p:sp>
      <p:sp>
        <p:nvSpPr>
          <p:cNvPr id="3" name="Content Placeholder 2">
            <a:extLst>
              <a:ext uri="{FF2B5EF4-FFF2-40B4-BE49-F238E27FC236}">
                <a16:creationId xmlns:a16="http://schemas.microsoft.com/office/drawing/2014/main" id="{79867976-7844-C5B5-2B9E-1B54526520D3}"/>
              </a:ext>
            </a:extLst>
          </p:cNvPr>
          <p:cNvSpPr>
            <a:spLocks noGrp="1"/>
          </p:cNvSpPr>
          <p:nvPr>
            <p:ph idx="1"/>
          </p:nvPr>
        </p:nvSpPr>
        <p:spPr>
          <a:xfrm>
            <a:off x="838200" y="1825625"/>
            <a:ext cx="10515600" cy="4090433"/>
          </a:xfrm>
        </p:spPr>
        <p:txBody>
          <a:bodyPr vert="horz" lIns="91440" tIns="45720" rIns="91440" bIns="45720" rtlCol="0" anchor="t">
            <a:normAutofit/>
          </a:bodyPr>
          <a:lstStyle/>
          <a:p>
            <a:r>
              <a:rPr lang="en-US" sz="2600" dirty="0">
                <a:solidFill>
                  <a:srgbClr val="232323"/>
                </a:solidFill>
                <a:latin typeface="Arial" panose="020B0604020202020204" pitchFamily="34" charset="0"/>
                <a:ea typeface="+mn-lt"/>
                <a:cs typeface="Arial" panose="020B0604020202020204" pitchFamily="34" charset="0"/>
              </a:rPr>
              <a:t>Therapeutic index (TI) measurement of </a:t>
            </a:r>
            <a:r>
              <a:rPr lang="en-US" sz="2600" dirty="0">
                <a:solidFill>
                  <a:srgbClr val="5372A6"/>
                </a:solidFill>
                <a:latin typeface="Arial" panose="020B0604020202020204" pitchFamily="34" charset="0"/>
                <a:ea typeface="+mn-lt"/>
                <a:cs typeface="Arial" panose="020B0604020202020204" pitchFamily="34" charset="0"/>
              </a:rPr>
              <a:t>drug safety.</a:t>
            </a:r>
            <a:endParaRPr lang="en-US" sz="2600" dirty="0">
              <a:latin typeface="Arial" panose="020B0604020202020204" pitchFamily="34" charset="0"/>
              <a:cs typeface="Arial" panose="020B0604020202020204" pitchFamily="34" charset="0"/>
            </a:endParaRPr>
          </a:p>
          <a:p>
            <a:r>
              <a:rPr lang="en-US" sz="2600" dirty="0">
                <a:latin typeface="Arial" panose="020B0604020202020204" pitchFamily="34" charset="0"/>
                <a:ea typeface="+mn-lt"/>
                <a:cs typeface="Arial" panose="020B0604020202020204" pitchFamily="34" charset="0"/>
              </a:rPr>
              <a:t>Its</a:t>
            </a:r>
            <a:r>
              <a:rPr lang="en-US" sz="2600" dirty="0">
                <a:solidFill>
                  <a:srgbClr val="5372A6"/>
                </a:solidFill>
                <a:latin typeface="Arial" panose="020B0604020202020204" pitchFamily="34" charset="0"/>
                <a:ea typeface="+mn-lt"/>
                <a:cs typeface="Arial" panose="020B0604020202020204" pitchFamily="34" charset="0"/>
              </a:rPr>
              <a:t> </a:t>
            </a:r>
            <a:r>
              <a:rPr lang="en-US" sz="2600" dirty="0">
                <a:solidFill>
                  <a:srgbClr val="000000"/>
                </a:solidFill>
                <a:latin typeface="Arial" panose="020B0604020202020204" pitchFamily="34" charset="0"/>
                <a:ea typeface="+mn-lt"/>
                <a:cs typeface="Arial" panose="020B0604020202020204" pitchFamily="34" charset="0"/>
              </a:rPr>
              <a:t>a ratio that compares the blood concentration at which a drug becomes toxic and the concentration at which the drug is effective.</a:t>
            </a:r>
            <a:endParaRPr lang="en-US" sz="2600" dirty="0">
              <a:solidFill>
                <a:srgbClr val="5372A6"/>
              </a:solidFill>
              <a:latin typeface="Arial" panose="020B0604020202020204" pitchFamily="34" charset="0"/>
              <a:ea typeface="+mn-lt"/>
              <a:cs typeface="Arial" panose="020B0604020202020204" pitchFamily="34" charset="0"/>
            </a:endParaRPr>
          </a:p>
          <a:p>
            <a:r>
              <a:rPr lang="en-US" sz="2600" dirty="0">
                <a:solidFill>
                  <a:srgbClr val="232323"/>
                </a:solidFill>
                <a:latin typeface="Arial" panose="020B0604020202020204" pitchFamily="34" charset="0"/>
                <a:ea typeface="+mn-lt"/>
                <a:cs typeface="Arial" panose="020B0604020202020204" pitchFamily="34" charset="0"/>
              </a:rPr>
              <a:t>It refers to the relationship between toxic and therapeutic dosing</a:t>
            </a:r>
            <a:endParaRPr lang="en-US" sz="2600" dirty="0">
              <a:latin typeface="Arial" panose="020B0604020202020204" pitchFamily="34" charset="0"/>
              <a:cs typeface="Arial" panose="020B0604020202020204" pitchFamily="34" charset="0"/>
            </a:endParaRPr>
          </a:p>
          <a:p>
            <a:r>
              <a:rPr lang="en-US" sz="2600" dirty="0">
                <a:solidFill>
                  <a:srgbClr val="232323"/>
                </a:solidFill>
                <a:latin typeface="Arial" panose="020B0604020202020204" pitchFamily="34" charset="0"/>
                <a:ea typeface="+mn-lt"/>
                <a:cs typeface="Arial" panose="020B0604020202020204" pitchFamily="34" charset="0"/>
              </a:rPr>
              <a:t>Def: Therapeutic index of a drug is the ratio of the dose that produces toxicity to the dose that produces a clinically desirable or effective response.</a:t>
            </a:r>
            <a:endParaRPr lang="en-US" sz="2600" dirty="0">
              <a:solidFill>
                <a:srgbClr val="000000"/>
              </a:solidFill>
              <a:latin typeface="Arial" panose="020B0604020202020204" pitchFamily="34" charset="0"/>
              <a:ea typeface="+mn-lt"/>
              <a:cs typeface="Arial" panose="020B0604020202020204" pitchFamily="34" charset="0"/>
            </a:endParaRPr>
          </a:p>
          <a:p>
            <a:endParaRPr lang="en-US" sz="2600" dirty="0">
              <a:solidFill>
                <a:srgbClr val="232323"/>
              </a:solidFill>
              <a:latin typeface="Arial" panose="020B0604020202020204" pitchFamily="34" charset="0"/>
              <a:cs typeface="Arial" panose="020B0604020202020204" pitchFamily="34" charset="0"/>
            </a:endParaRPr>
          </a:p>
          <a:p>
            <a:pPr marL="3657600" lvl="8" indent="0">
              <a:buNone/>
            </a:pPr>
            <a:r>
              <a:rPr lang="en-US" sz="2600" b="1" dirty="0">
                <a:solidFill>
                  <a:srgbClr val="FF0000"/>
                </a:solidFill>
                <a:latin typeface="Arial" panose="020B0604020202020204" pitchFamily="34" charset="0"/>
                <a:cs typeface="Arial" panose="020B0604020202020204" pitchFamily="34" charset="0"/>
              </a:rPr>
              <a:t>TI = TD50/ED50</a:t>
            </a:r>
          </a:p>
          <a:p>
            <a:endParaRPr lang="en-US"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823726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698B32-A886-9159-2D0B-DBA4F4B5DA89}"/>
              </a:ext>
            </a:extLst>
          </p:cNvPr>
          <p:cNvSpPr>
            <a:spLocks noGrp="1"/>
          </p:cNvSpPr>
          <p:nvPr>
            <p:ph type="title"/>
          </p:nvPr>
        </p:nvSpPr>
        <p:spPr>
          <a:xfrm>
            <a:off x="838200" y="365125"/>
            <a:ext cx="10515600" cy="247262"/>
          </a:xfrm>
        </p:spPr>
        <p:txBody>
          <a:bodyPr>
            <a:normAutofit fontScale="90000"/>
          </a:bodyPr>
          <a:lstStyle/>
          <a:p>
            <a:endParaRPr lang="en-US"/>
          </a:p>
        </p:txBody>
      </p:sp>
      <p:sp>
        <p:nvSpPr>
          <p:cNvPr id="3" name="Content Placeholder 2">
            <a:extLst>
              <a:ext uri="{FF2B5EF4-FFF2-40B4-BE49-F238E27FC236}">
                <a16:creationId xmlns:a16="http://schemas.microsoft.com/office/drawing/2014/main" id="{8936F2C4-A926-56B9-2CC4-1A5C26533830}"/>
              </a:ext>
            </a:extLst>
          </p:cNvPr>
          <p:cNvSpPr>
            <a:spLocks noGrp="1"/>
          </p:cNvSpPr>
          <p:nvPr>
            <p:ph idx="1"/>
          </p:nvPr>
        </p:nvSpPr>
        <p:spPr>
          <a:xfrm>
            <a:off x="683047" y="1254653"/>
            <a:ext cx="10366872" cy="4925809"/>
          </a:xfrm>
        </p:spPr>
        <p:txBody>
          <a:bodyPr vert="horz" lIns="91440" tIns="45720" rIns="91440" bIns="45720" rtlCol="0" anchor="t">
            <a:noAutofit/>
          </a:bodyPr>
          <a:lstStyle/>
          <a:p>
            <a:pPr lvl="1"/>
            <a:r>
              <a:rPr lang="en-US" sz="2600" dirty="0">
                <a:solidFill>
                  <a:srgbClr val="232323"/>
                </a:solidFill>
                <a:latin typeface="Arial" panose="020B0604020202020204" pitchFamily="34" charset="0"/>
                <a:ea typeface="+mn-lt"/>
                <a:cs typeface="Arial" panose="020B0604020202020204" pitchFamily="34" charset="0"/>
              </a:rPr>
              <a:t>TD50/LD50- </a:t>
            </a:r>
            <a:r>
              <a:rPr lang="en-US" sz="2600" b="1" dirty="0">
                <a:solidFill>
                  <a:srgbClr val="232323"/>
                </a:solidFill>
                <a:latin typeface="Arial" panose="020B0604020202020204" pitchFamily="34" charset="0"/>
                <a:ea typeface="+mn-lt"/>
                <a:cs typeface="Arial" panose="020B0604020202020204" pitchFamily="34" charset="0"/>
              </a:rPr>
              <a:t>Toxic</a:t>
            </a:r>
            <a:r>
              <a:rPr lang="en-US" sz="2600" dirty="0">
                <a:solidFill>
                  <a:srgbClr val="232323"/>
                </a:solidFill>
                <a:latin typeface="Arial" panose="020B0604020202020204" pitchFamily="34" charset="0"/>
                <a:ea typeface="+mn-lt"/>
                <a:cs typeface="Arial" panose="020B0604020202020204" pitchFamily="34" charset="0"/>
              </a:rPr>
              <a:t>/</a:t>
            </a:r>
            <a:r>
              <a:rPr lang="en-US" sz="2600" b="1" dirty="0">
                <a:solidFill>
                  <a:srgbClr val="232323"/>
                </a:solidFill>
                <a:latin typeface="Arial" panose="020B0604020202020204" pitchFamily="34" charset="0"/>
                <a:ea typeface="+mn-lt"/>
                <a:cs typeface="Arial" panose="020B0604020202020204" pitchFamily="34" charset="0"/>
              </a:rPr>
              <a:t>lethal</a:t>
            </a:r>
            <a:r>
              <a:rPr lang="en-US" sz="2600" dirty="0">
                <a:solidFill>
                  <a:srgbClr val="232323"/>
                </a:solidFill>
                <a:latin typeface="Arial" panose="020B0604020202020204" pitchFamily="34" charset="0"/>
                <a:ea typeface="+mn-lt"/>
                <a:cs typeface="Arial" panose="020B0604020202020204" pitchFamily="34" charset="0"/>
              </a:rPr>
              <a:t> </a:t>
            </a:r>
            <a:r>
              <a:rPr lang="en-US" sz="2600" b="1" dirty="0">
                <a:solidFill>
                  <a:srgbClr val="232323"/>
                </a:solidFill>
                <a:latin typeface="Arial" panose="020B0604020202020204" pitchFamily="34" charset="0"/>
                <a:ea typeface="+mn-lt"/>
                <a:cs typeface="Arial" panose="020B0604020202020204" pitchFamily="34" charset="0"/>
              </a:rPr>
              <a:t>dose</a:t>
            </a:r>
            <a:r>
              <a:rPr lang="en-US" sz="2600" dirty="0">
                <a:solidFill>
                  <a:srgbClr val="232323"/>
                </a:solidFill>
                <a:latin typeface="Arial" panose="020B0604020202020204" pitchFamily="34" charset="0"/>
                <a:ea typeface="+mn-lt"/>
                <a:cs typeface="Arial" panose="020B0604020202020204" pitchFamily="34" charset="0"/>
              </a:rPr>
              <a:t>) = the dose of drug that causes a toxic response in 50% of the population </a:t>
            </a:r>
            <a:endParaRPr lang="en-US" sz="2600" dirty="0">
              <a:solidFill>
                <a:srgbClr val="232323"/>
              </a:solidFill>
              <a:latin typeface="Arial" panose="020B0604020202020204" pitchFamily="34" charset="0"/>
              <a:ea typeface="Calibri" panose="020F0502020204030204"/>
              <a:cs typeface="Arial" panose="020B0604020202020204" pitchFamily="34" charset="0"/>
            </a:endParaRPr>
          </a:p>
          <a:p>
            <a:pPr marL="457200" lvl="1" indent="0">
              <a:buNone/>
            </a:pPr>
            <a:endParaRPr lang="en-US" sz="2600" dirty="0">
              <a:solidFill>
                <a:srgbClr val="232323"/>
              </a:solidFill>
              <a:latin typeface="Arial" panose="020B0604020202020204" pitchFamily="34" charset="0"/>
              <a:ea typeface="+mn-lt"/>
              <a:cs typeface="Arial" panose="020B0604020202020204" pitchFamily="34" charset="0"/>
            </a:endParaRPr>
          </a:p>
          <a:p>
            <a:pPr lvl="1"/>
            <a:r>
              <a:rPr lang="en-US" sz="2600" dirty="0">
                <a:solidFill>
                  <a:srgbClr val="232323"/>
                </a:solidFill>
                <a:latin typeface="Arial" panose="020B0604020202020204" pitchFamily="34" charset="0"/>
                <a:ea typeface="+mn-lt"/>
                <a:cs typeface="Arial" panose="020B0604020202020204" pitchFamily="34" charset="0"/>
              </a:rPr>
              <a:t>ED50 (</a:t>
            </a:r>
            <a:r>
              <a:rPr lang="en-US" sz="2600" b="1" dirty="0">
                <a:solidFill>
                  <a:srgbClr val="232323"/>
                </a:solidFill>
                <a:latin typeface="Arial" panose="020B0604020202020204" pitchFamily="34" charset="0"/>
                <a:ea typeface="+mn-lt"/>
                <a:cs typeface="Arial" panose="020B0604020202020204" pitchFamily="34" charset="0"/>
              </a:rPr>
              <a:t>effective dose</a:t>
            </a:r>
            <a:r>
              <a:rPr lang="en-US" sz="2600" dirty="0">
                <a:solidFill>
                  <a:srgbClr val="232323"/>
                </a:solidFill>
                <a:latin typeface="Arial" panose="020B0604020202020204" pitchFamily="34" charset="0"/>
                <a:ea typeface="+mn-lt"/>
                <a:cs typeface="Arial" panose="020B0604020202020204" pitchFamily="34" charset="0"/>
              </a:rPr>
              <a:t>) = the dose of drug that is therapeutically effective in 50% of the population</a:t>
            </a:r>
            <a:endParaRPr lang="en-US" sz="2600" dirty="0">
              <a:latin typeface="Arial" panose="020B0604020202020204" pitchFamily="34" charset="0"/>
              <a:cs typeface="Arial" panose="020B0604020202020204" pitchFamily="34" charset="0"/>
            </a:endParaRPr>
          </a:p>
          <a:p>
            <a:r>
              <a:rPr lang="en-US" sz="2600" dirty="0">
                <a:solidFill>
                  <a:srgbClr val="5372A6"/>
                </a:solidFill>
                <a:latin typeface="Arial" panose="020B0604020202020204" pitchFamily="34" charset="0"/>
                <a:ea typeface="+mn-lt"/>
                <a:cs typeface="Arial" panose="020B0604020202020204" pitchFamily="34" charset="0"/>
              </a:rPr>
              <a:t>A safer drug has a higher therapeutic index</a:t>
            </a:r>
            <a:endParaRPr lang="en-US" sz="2600" dirty="0">
              <a:latin typeface="Arial" panose="020B0604020202020204" pitchFamily="34" charset="0"/>
              <a:cs typeface="Arial" panose="020B0604020202020204" pitchFamily="34" charset="0"/>
            </a:endParaRPr>
          </a:p>
          <a:p>
            <a:pPr lvl="1"/>
            <a:r>
              <a:rPr lang="en-US" sz="2600" dirty="0">
                <a:solidFill>
                  <a:srgbClr val="232323"/>
                </a:solidFill>
                <a:latin typeface="Arial" panose="020B0604020202020204" pitchFamily="34" charset="0"/>
                <a:ea typeface="+mn-lt"/>
                <a:cs typeface="Arial" panose="020B0604020202020204" pitchFamily="34" charset="0"/>
              </a:rPr>
              <a:t>very large toxic/lethal dose, very small effective dose</a:t>
            </a:r>
          </a:p>
          <a:p>
            <a:r>
              <a:rPr lang="en-US" sz="2600" dirty="0">
                <a:solidFill>
                  <a:srgbClr val="5372A6"/>
                </a:solidFill>
                <a:latin typeface="Arial" panose="020B0604020202020204" pitchFamily="34" charset="0"/>
                <a:ea typeface="+mn-lt"/>
                <a:cs typeface="Arial" panose="020B0604020202020204" pitchFamily="34" charset="0"/>
              </a:rPr>
              <a:t>A more dangerous drug has a lower therapeutic index</a:t>
            </a:r>
            <a:endParaRPr lang="en-US" sz="2600" dirty="0">
              <a:latin typeface="Arial" panose="020B0604020202020204" pitchFamily="34" charset="0"/>
              <a:cs typeface="Arial" panose="020B0604020202020204" pitchFamily="34" charset="0"/>
            </a:endParaRPr>
          </a:p>
          <a:p>
            <a:pPr lvl="1"/>
            <a:r>
              <a:rPr lang="en-US" sz="2600" dirty="0">
                <a:latin typeface="Arial" panose="020B0604020202020204" pitchFamily="34" charset="0"/>
                <a:ea typeface="+mn-lt"/>
                <a:cs typeface="Arial" panose="020B0604020202020204" pitchFamily="34" charset="0"/>
              </a:rPr>
              <a:t>may require regular monitoring of drug levels</a:t>
            </a:r>
          </a:p>
          <a:p>
            <a:pPr lvl="1"/>
            <a:r>
              <a:rPr lang="en-US" sz="2200" dirty="0">
                <a:solidFill>
                  <a:srgbClr val="232323"/>
                </a:solidFill>
                <a:latin typeface="Arial" panose="020B0604020202020204" pitchFamily="34" charset="0"/>
                <a:ea typeface="+mn-lt"/>
                <a:cs typeface="Arial" panose="020B0604020202020204" pitchFamily="34" charset="0"/>
              </a:rPr>
              <a:t>examples include: </a:t>
            </a:r>
            <a:r>
              <a:rPr lang="en-US" sz="2200" dirty="0">
                <a:solidFill>
                  <a:srgbClr val="00B0F0"/>
                </a:solidFill>
                <a:latin typeface="Arial" panose="020B0604020202020204" pitchFamily="34" charset="0"/>
                <a:ea typeface="+mn-lt"/>
                <a:cs typeface="Arial" panose="020B0604020202020204" pitchFamily="34" charset="0"/>
              </a:rPr>
              <a:t>warfarin, lithium, digoxin, phenytoin, gentamicin, amphotericin5-fluoro-urocil, zidovudine</a:t>
            </a:r>
            <a:endParaRPr lang="en-US" sz="2200" dirty="0">
              <a:solidFill>
                <a:srgbClr val="00B0F0"/>
              </a:solidFill>
              <a:latin typeface="Arial" panose="020B0604020202020204" pitchFamily="34" charset="0"/>
              <a:ea typeface="Calibri"/>
              <a:cs typeface="Arial" panose="020B0604020202020204" pitchFamily="34" charset="0"/>
            </a:endParaRPr>
          </a:p>
          <a:p>
            <a:pPr marL="457200" lvl="1" indent="0">
              <a:buNone/>
            </a:pPr>
            <a:r>
              <a:rPr lang="en-US" sz="2600" dirty="0">
                <a:solidFill>
                  <a:srgbClr val="FF0000"/>
                </a:solidFill>
                <a:latin typeface="Arial" panose="020B0604020202020204" pitchFamily="34" charset="0"/>
                <a:ea typeface="Calibri"/>
                <a:cs typeface="Arial" panose="020B0604020202020204" pitchFamily="34" charset="0"/>
              </a:rPr>
              <a:t>                </a:t>
            </a:r>
            <a:endParaRPr lang="en-US" sz="2600" dirty="0">
              <a:solidFill>
                <a:srgbClr val="202124"/>
              </a:solidFill>
              <a:latin typeface="Arial" panose="020B0604020202020204" pitchFamily="34" charset="0"/>
              <a:ea typeface="Calibri"/>
              <a:cs typeface="Arial" panose="020B0604020202020204" pitchFamily="34" charset="0"/>
            </a:endParaRPr>
          </a:p>
          <a:p>
            <a:pPr marL="457200" lvl="1" indent="0">
              <a:buNone/>
            </a:pPr>
            <a:r>
              <a:rPr lang="en-US" sz="2600" dirty="0">
                <a:solidFill>
                  <a:srgbClr val="202124"/>
                </a:solidFill>
                <a:latin typeface="Arial" panose="020B0604020202020204" pitchFamily="34" charset="0"/>
                <a:ea typeface="Calibri"/>
                <a:cs typeface="Arial" panose="020B0604020202020204" pitchFamily="34" charset="0"/>
              </a:rPr>
              <a:t>                        </a:t>
            </a:r>
          </a:p>
          <a:p>
            <a:pPr lvl="1">
              <a:buNone/>
            </a:pPr>
            <a:endParaRPr lang="en-US" sz="2600" dirty="0">
              <a:solidFill>
                <a:srgbClr val="202124"/>
              </a:solidFill>
              <a:latin typeface="Arial" panose="020B0604020202020204" pitchFamily="34" charset="0"/>
              <a:ea typeface="Calibri"/>
              <a:cs typeface="Arial" panose="020B0604020202020204" pitchFamily="34" charset="0"/>
            </a:endParaRPr>
          </a:p>
        </p:txBody>
      </p:sp>
    </p:spTree>
    <p:extLst>
      <p:ext uri="{BB962C8B-B14F-4D97-AF65-F5344CB8AC3E}">
        <p14:creationId xmlns:p14="http://schemas.microsoft.com/office/powerpoint/2010/main" val="40349501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84AB2F-251E-0B6C-1F04-FB7A04E5003A}"/>
              </a:ext>
            </a:extLst>
          </p:cNvPr>
          <p:cNvSpPr>
            <a:spLocks noGrp="1"/>
          </p:cNvSpPr>
          <p:nvPr>
            <p:ph type="title"/>
          </p:nvPr>
        </p:nvSpPr>
        <p:spPr/>
        <p:txBody>
          <a:bodyPr/>
          <a:lstStyle/>
          <a:p>
            <a:endParaRPr lang="en-US"/>
          </a:p>
        </p:txBody>
      </p:sp>
      <p:pic>
        <p:nvPicPr>
          <p:cNvPr id="4" name="Picture 4" descr="Diagram&#10;&#10;Description automatically generated">
            <a:extLst>
              <a:ext uri="{FF2B5EF4-FFF2-40B4-BE49-F238E27FC236}">
                <a16:creationId xmlns:a16="http://schemas.microsoft.com/office/drawing/2014/main" id="{F231D49A-2B35-C9BF-6F2E-75F19927D031}"/>
              </a:ext>
            </a:extLst>
          </p:cNvPr>
          <p:cNvPicPr>
            <a:picLocks noGrp="1" noChangeAspect="1"/>
          </p:cNvPicPr>
          <p:nvPr>
            <p:ph idx="1"/>
          </p:nvPr>
        </p:nvPicPr>
        <p:blipFill>
          <a:blip r:embed="rId2"/>
          <a:stretch>
            <a:fillRect/>
          </a:stretch>
        </p:blipFill>
        <p:spPr>
          <a:xfrm>
            <a:off x="4954836" y="2889305"/>
            <a:ext cx="5034709" cy="3216924"/>
          </a:xfrm>
          <a:prstGeom prst="rect">
            <a:avLst/>
          </a:prstGeom>
        </p:spPr>
      </p:pic>
      <p:sp>
        <p:nvSpPr>
          <p:cNvPr id="6" name="TextBox 5">
            <a:extLst>
              <a:ext uri="{FF2B5EF4-FFF2-40B4-BE49-F238E27FC236}">
                <a16:creationId xmlns:a16="http://schemas.microsoft.com/office/drawing/2014/main" id="{34034A64-C4FC-297B-8E20-0BC133515FE6}"/>
              </a:ext>
            </a:extLst>
          </p:cNvPr>
          <p:cNvSpPr txBox="1"/>
          <p:nvPr/>
        </p:nvSpPr>
        <p:spPr>
          <a:xfrm>
            <a:off x="5516695" y="6106229"/>
            <a:ext cx="4343401" cy="507831"/>
          </a:xfrm>
          <a:prstGeom prst="rect">
            <a:avLst/>
          </a:prstGeom>
          <a:noFill/>
        </p:spPr>
        <p:txBody>
          <a:bodyPr wrap="square">
            <a:spAutoFit/>
          </a:bodyPr>
          <a:lstStyle/>
          <a:p>
            <a:r>
              <a:rPr lang="en-US" sz="900" dirty="0">
                <a:latin typeface="Arial" panose="020B0604020202020204" pitchFamily="34" charset="0"/>
                <a:cs typeface="Arial" panose="020B0604020202020204" pitchFamily="34" charset="0"/>
              </a:rPr>
              <a:t>Image credits: Pharmacology </a:t>
            </a:r>
            <a:r>
              <a:rPr lang="en-US" sz="900" dirty="0" err="1">
                <a:latin typeface="Arial" panose="020B0604020202020204" pitchFamily="34" charset="0"/>
                <a:cs typeface="Arial" panose="020B0604020202020204" pitchFamily="34" charset="0"/>
              </a:rPr>
              <a:t>Medbullets</a:t>
            </a:r>
            <a:r>
              <a:rPr lang="en-US" sz="900" dirty="0">
                <a:latin typeface="Arial" panose="020B0604020202020204" pitchFamily="34" charset="0"/>
                <a:cs typeface="Arial" panose="020B0604020202020204" pitchFamily="34" charset="0"/>
              </a:rPr>
              <a:t> step 1.</a:t>
            </a:r>
          </a:p>
          <a:p>
            <a:r>
              <a:rPr lang="en-US" sz="900" dirty="0" err="1">
                <a:latin typeface="Arial" panose="020B0604020202020204" pitchFamily="34" charset="0"/>
                <a:cs typeface="Arial" panose="020B0604020202020204" pitchFamily="34" charset="0"/>
              </a:rPr>
              <a:t>Link:https</a:t>
            </a:r>
            <a:r>
              <a:rPr lang="en-US" sz="900" dirty="0">
                <a:latin typeface="Arial" panose="020B0604020202020204" pitchFamily="34" charset="0"/>
                <a:cs typeface="Arial" panose="020B0604020202020204" pitchFamily="34" charset="0"/>
              </a:rPr>
              <a:t>://</a:t>
            </a:r>
            <a:r>
              <a:rPr lang="en-US" sz="900" dirty="0" err="1">
                <a:latin typeface="Arial" panose="020B0604020202020204" pitchFamily="34" charset="0"/>
                <a:cs typeface="Arial" panose="020B0604020202020204" pitchFamily="34" charset="0"/>
              </a:rPr>
              <a:t>upload.medbullets.com</a:t>
            </a:r>
            <a:r>
              <a:rPr lang="en-US" sz="900" dirty="0">
                <a:latin typeface="Arial" panose="020B0604020202020204" pitchFamily="34" charset="0"/>
                <a:cs typeface="Arial" panose="020B0604020202020204" pitchFamily="34" charset="0"/>
              </a:rPr>
              <a:t>/topic/107009/images/6e49bfae2c1b79c8cd7415fbdd8a23f0.media.400x284.jpg</a:t>
            </a:r>
          </a:p>
        </p:txBody>
      </p:sp>
      <p:sp>
        <p:nvSpPr>
          <p:cNvPr id="5" name="TextBox 4">
            <a:extLst>
              <a:ext uri="{FF2B5EF4-FFF2-40B4-BE49-F238E27FC236}">
                <a16:creationId xmlns:a16="http://schemas.microsoft.com/office/drawing/2014/main" id="{BC2B11BC-5B90-FB5C-96F4-E2C83B96FF0C}"/>
              </a:ext>
            </a:extLst>
          </p:cNvPr>
          <p:cNvSpPr txBox="1"/>
          <p:nvPr/>
        </p:nvSpPr>
        <p:spPr>
          <a:xfrm>
            <a:off x="922662" y="1906238"/>
            <a:ext cx="10431137" cy="892552"/>
          </a:xfrm>
          <a:prstGeom prst="rect">
            <a:avLst/>
          </a:prstGeom>
          <a:noFill/>
        </p:spPr>
        <p:txBody>
          <a:bodyPr wrap="square">
            <a:spAutoFit/>
          </a:bodyPr>
          <a:lstStyle/>
          <a:p>
            <a:r>
              <a:rPr lang="en-US" sz="2600" dirty="0">
                <a:solidFill>
                  <a:srgbClr val="00B0F0"/>
                </a:solidFill>
                <a:latin typeface="Arial" panose="020B0604020202020204" pitchFamily="34" charset="0"/>
                <a:ea typeface="+mn-lt"/>
                <a:cs typeface="Arial" panose="020B0604020202020204" pitchFamily="34" charset="0"/>
              </a:rPr>
              <a:t>Therapeutic window (TW): </a:t>
            </a:r>
            <a:r>
              <a:rPr lang="en-US" sz="2600" dirty="0">
                <a:solidFill>
                  <a:srgbClr val="5372A6"/>
                </a:solidFill>
                <a:latin typeface="Arial" panose="020B0604020202020204" pitchFamily="34" charset="0"/>
                <a:ea typeface="+mn-lt"/>
                <a:cs typeface="Arial" panose="020B0604020202020204" pitchFamily="34" charset="0"/>
              </a:rPr>
              <a:t>i</a:t>
            </a:r>
            <a:r>
              <a:rPr lang="en-US" sz="2600" dirty="0">
                <a:solidFill>
                  <a:srgbClr val="232323"/>
                </a:solidFill>
                <a:latin typeface="Arial" panose="020B0604020202020204" pitchFamily="34" charset="0"/>
                <a:ea typeface="+mn-lt"/>
                <a:cs typeface="Arial" panose="020B0604020202020204" pitchFamily="34" charset="0"/>
              </a:rPr>
              <a:t>s the range of drug concentrations in which a drug is effective</a:t>
            </a:r>
            <a:endParaRPr lang="en-US" sz="2600" dirty="0">
              <a:solidFill>
                <a:srgbClr val="4D5156"/>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56995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3560DC-96AB-2B65-8FAC-E8B741D60408}"/>
              </a:ext>
            </a:extLst>
          </p:cNvPr>
          <p:cNvSpPr>
            <a:spLocks noGrp="1"/>
          </p:cNvSpPr>
          <p:nvPr>
            <p:ph type="title"/>
          </p:nvPr>
        </p:nvSpPr>
        <p:spPr>
          <a:xfrm>
            <a:off x="838200" y="209321"/>
            <a:ext cx="10515600" cy="719368"/>
          </a:xfrm>
        </p:spPr>
        <p:txBody>
          <a:bodyPr>
            <a:normAutofit fontScale="90000"/>
          </a:bodyPr>
          <a:lstStyle/>
          <a:p>
            <a:br>
              <a:rPr lang="en-US" sz="4000" b="1" dirty="0">
                <a:solidFill>
                  <a:srgbClr val="FF0000"/>
                </a:solidFill>
                <a:latin typeface="Arial" panose="020B0604020202020204" pitchFamily="34" charset="0"/>
                <a:ea typeface="+mn-lt"/>
                <a:cs typeface="Arial" panose="020B0604020202020204" pitchFamily="34" charset="0"/>
              </a:rPr>
            </a:br>
            <a:r>
              <a:rPr lang="en-US" sz="4000" b="1" dirty="0">
                <a:solidFill>
                  <a:srgbClr val="FF0000"/>
                </a:solidFill>
                <a:latin typeface="Arial" panose="020B0604020202020204" pitchFamily="34" charset="0"/>
                <a:ea typeface="+mn-lt"/>
                <a:cs typeface="Arial" panose="020B0604020202020204" pitchFamily="34" charset="0"/>
              </a:rPr>
              <a:t>Drug’s safety margin</a:t>
            </a:r>
            <a:br>
              <a:rPr lang="en-US" sz="4000" b="1" dirty="0">
                <a:solidFill>
                  <a:srgbClr val="FF0000"/>
                </a:solidFill>
                <a:latin typeface="Arial" panose="020B0604020202020204" pitchFamily="34" charset="0"/>
                <a:ea typeface="+mn-lt"/>
                <a:cs typeface="Arial" panose="020B0604020202020204" pitchFamily="34" charset="0"/>
              </a:rPr>
            </a:br>
            <a:endParaRPr lang="en-US" sz="4000" b="1" dirty="0">
              <a:solidFill>
                <a:srgbClr val="FF0000"/>
              </a:solidFill>
              <a:latin typeface="Calibri"/>
              <a:cs typeface="Calibri"/>
            </a:endParaRPr>
          </a:p>
        </p:txBody>
      </p:sp>
      <p:sp>
        <p:nvSpPr>
          <p:cNvPr id="3" name="Content Placeholder 2">
            <a:extLst>
              <a:ext uri="{FF2B5EF4-FFF2-40B4-BE49-F238E27FC236}">
                <a16:creationId xmlns:a16="http://schemas.microsoft.com/office/drawing/2014/main" id="{A664F15C-D72B-066B-320A-BDC5F3E3B5E6}"/>
              </a:ext>
            </a:extLst>
          </p:cNvPr>
          <p:cNvSpPr>
            <a:spLocks noGrp="1"/>
          </p:cNvSpPr>
          <p:nvPr>
            <p:ph idx="1"/>
          </p:nvPr>
        </p:nvSpPr>
        <p:spPr>
          <a:xfrm>
            <a:off x="838200" y="1344058"/>
            <a:ext cx="10515600" cy="5056742"/>
          </a:xfrm>
        </p:spPr>
        <p:txBody>
          <a:bodyPr vert="horz" lIns="91440" tIns="45720" rIns="91440" bIns="45720" rtlCol="0" anchor="t">
            <a:normAutofit/>
          </a:bodyPr>
          <a:lstStyle/>
          <a:p>
            <a:r>
              <a:rPr lang="en-US" sz="2600" dirty="0">
                <a:solidFill>
                  <a:srgbClr val="FF0000"/>
                </a:solidFill>
                <a:latin typeface="Arial" panose="020B0604020202020204" pitchFamily="34" charset="0"/>
                <a:ea typeface="+mn-lt"/>
                <a:cs typeface="Arial" panose="020B0604020202020204" pitchFamily="34" charset="0"/>
              </a:rPr>
              <a:t>TI = LD50 </a:t>
            </a:r>
            <a:r>
              <a:rPr lang="en-US" sz="2600" dirty="0">
                <a:solidFill>
                  <a:srgbClr val="202124"/>
                </a:solidFill>
                <a:latin typeface="Arial" panose="020B0604020202020204" pitchFamily="34" charset="0"/>
                <a:ea typeface="+mn-lt"/>
                <a:cs typeface="Arial" panose="020B0604020202020204" pitchFamily="34" charset="0"/>
              </a:rPr>
              <a:t>&gt; ED50. TI m</a:t>
            </a:r>
            <a:r>
              <a:rPr lang="en-US" sz="2600" dirty="0">
                <a:solidFill>
                  <a:srgbClr val="000000"/>
                </a:solidFill>
                <a:latin typeface="Arial" panose="020B0604020202020204" pitchFamily="34" charset="0"/>
                <a:ea typeface="+mn-lt"/>
                <a:cs typeface="Arial" panose="020B0604020202020204" pitchFamily="34" charset="0"/>
              </a:rPr>
              <a:t>ust</a:t>
            </a:r>
            <a:r>
              <a:rPr lang="en-US" sz="2600" dirty="0">
                <a:latin typeface="Arial" panose="020B0604020202020204" pitchFamily="34" charset="0"/>
                <a:ea typeface="+mn-lt"/>
                <a:cs typeface="Arial" panose="020B0604020202020204" pitchFamily="34" charset="0"/>
              </a:rPr>
              <a:t> be &gt;1 for drug to be usable (</a:t>
            </a:r>
            <a:r>
              <a:rPr lang="en-US" sz="2600" dirty="0">
                <a:solidFill>
                  <a:srgbClr val="202124"/>
                </a:solidFill>
                <a:latin typeface="Arial" panose="020B0604020202020204" pitchFamily="34" charset="0"/>
                <a:ea typeface="+mn-lt"/>
                <a:cs typeface="Arial" panose="020B0604020202020204" pitchFamily="34" charset="0"/>
              </a:rPr>
              <a:t> TI &gt; 1</a:t>
            </a:r>
            <a:r>
              <a:rPr lang="en-US" sz="2600" dirty="0">
                <a:latin typeface="Arial" panose="020B0604020202020204" pitchFamily="34" charset="0"/>
                <a:ea typeface="+mn-lt"/>
                <a:cs typeface="Arial" panose="020B0604020202020204" pitchFamily="34" charset="0"/>
              </a:rPr>
              <a:t>)</a:t>
            </a:r>
            <a:endParaRPr lang="en-US" sz="2600" dirty="0">
              <a:latin typeface="Arial" panose="020B0604020202020204" pitchFamily="34" charset="0"/>
              <a:cs typeface="Arial" panose="020B0604020202020204" pitchFamily="34" charset="0"/>
            </a:endParaRPr>
          </a:p>
          <a:p>
            <a:r>
              <a:rPr lang="en-US" sz="2600" dirty="0">
                <a:solidFill>
                  <a:schemeClr val="accent2">
                    <a:lumMod val="50000"/>
                  </a:schemeClr>
                </a:solidFill>
                <a:latin typeface="Arial" panose="020B0604020202020204" pitchFamily="34" charset="0"/>
                <a:ea typeface="+mn-lt"/>
                <a:cs typeface="Arial" panose="020B0604020202020204" pitchFamily="34" charset="0"/>
              </a:rPr>
              <a:t>Digitalis has a TI of 2</a:t>
            </a:r>
            <a:endParaRPr lang="en-US" sz="2600" dirty="0">
              <a:solidFill>
                <a:schemeClr val="accent2">
                  <a:lumMod val="50000"/>
                </a:schemeClr>
              </a:solidFill>
              <a:latin typeface="Arial" panose="020B0604020202020204" pitchFamily="34" charset="0"/>
              <a:ea typeface="Calibri"/>
              <a:cs typeface="Arial" panose="020B0604020202020204" pitchFamily="34" charset="0"/>
            </a:endParaRPr>
          </a:p>
          <a:p>
            <a:r>
              <a:rPr lang="en-US" sz="2600" dirty="0">
                <a:solidFill>
                  <a:schemeClr val="accent2">
                    <a:lumMod val="50000"/>
                  </a:schemeClr>
                </a:solidFill>
                <a:latin typeface="Arial" panose="020B0604020202020204" pitchFamily="34" charset="0"/>
                <a:ea typeface="+mn-lt"/>
                <a:cs typeface="Arial" panose="020B0604020202020204" pitchFamily="34" charset="0"/>
              </a:rPr>
              <a:t>Penicillin has TI of &gt;100</a:t>
            </a:r>
            <a:endParaRPr lang="en-US" sz="2600" dirty="0">
              <a:solidFill>
                <a:schemeClr val="accent2">
                  <a:lumMod val="50000"/>
                </a:schemeClr>
              </a:solidFill>
              <a:latin typeface="Arial" panose="020B0604020202020204" pitchFamily="34" charset="0"/>
              <a:cs typeface="Arial" panose="020B0604020202020204" pitchFamily="34" charset="0"/>
            </a:endParaRPr>
          </a:p>
          <a:p>
            <a:r>
              <a:rPr lang="en-US" sz="2600" dirty="0">
                <a:latin typeface="Arial" panose="020B0604020202020204" pitchFamily="34" charset="0"/>
                <a:ea typeface="+mn-lt"/>
                <a:cs typeface="Arial" panose="020B0604020202020204" pitchFamily="34" charset="0"/>
              </a:rPr>
              <a:t>If the TI is small (the difference between the two concentrations is very small), the drug must be dosed carefully and the person receiving the drug should be </a:t>
            </a:r>
            <a:r>
              <a:rPr lang="en-US" sz="2600" dirty="0">
                <a:solidFill>
                  <a:srgbClr val="FF0000"/>
                </a:solidFill>
                <a:latin typeface="Arial" panose="020B0604020202020204" pitchFamily="34" charset="0"/>
                <a:ea typeface="+mn-lt"/>
                <a:cs typeface="Arial" panose="020B0604020202020204" pitchFamily="34" charset="0"/>
              </a:rPr>
              <a:t>monitored</a:t>
            </a:r>
            <a:r>
              <a:rPr lang="en-US" sz="2600" dirty="0">
                <a:latin typeface="Arial" panose="020B0604020202020204" pitchFamily="34" charset="0"/>
                <a:ea typeface="+mn-lt"/>
                <a:cs typeface="Arial" panose="020B0604020202020204" pitchFamily="34" charset="0"/>
              </a:rPr>
              <a:t> closely for any signs of drug toxicity.</a:t>
            </a:r>
          </a:p>
          <a:p>
            <a:r>
              <a:rPr lang="en-US" sz="2600" dirty="0">
                <a:solidFill>
                  <a:srgbClr val="FF0000"/>
                </a:solidFill>
                <a:latin typeface="Arial" panose="020B0604020202020204" pitchFamily="34" charset="0"/>
                <a:ea typeface="+mn-lt"/>
                <a:cs typeface="Arial" panose="020B0604020202020204" pitchFamily="34" charset="0"/>
              </a:rPr>
              <a:t>Therapeutic drug monitoring (TDM)</a:t>
            </a:r>
            <a:r>
              <a:rPr lang="en-US" sz="2600" dirty="0">
                <a:solidFill>
                  <a:srgbClr val="4D5156"/>
                </a:solidFill>
                <a:latin typeface="Arial" panose="020B0604020202020204" pitchFamily="34" charset="0"/>
                <a:ea typeface="+mn-lt"/>
                <a:cs typeface="Arial" panose="020B0604020202020204" pitchFamily="34" charset="0"/>
              </a:rPr>
              <a:t> </a:t>
            </a:r>
            <a:r>
              <a:rPr lang="en-US" sz="2600" dirty="0">
                <a:solidFill>
                  <a:srgbClr val="0070C0"/>
                </a:solidFill>
                <a:latin typeface="Arial" panose="020B0604020202020204" pitchFamily="34" charset="0"/>
                <a:ea typeface="+mn-lt"/>
                <a:cs typeface="Arial" panose="020B0604020202020204" pitchFamily="34" charset="0"/>
              </a:rPr>
              <a:t>is the clinical practice of measuring specific drugs at designated intervals to maintain a constant concentration in a patient's bloodstream, thereby optimizing individual dosage regimens.</a:t>
            </a:r>
            <a:endParaRPr lang="en-US" sz="2600" dirty="0">
              <a:solidFill>
                <a:srgbClr val="4D5156"/>
              </a:solidFill>
              <a:latin typeface="Arial" panose="020B0604020202020204" pitchFamily="34" charset="0"/>
              <a:ea typeface="+mn-lt"/>
              <a:cs typeface="Arial" panose="020B0604020202020204" pitchFamily="34" charset="0"/>
            </a:endParaRPr>
          </a:p>
          <a:p>
            <a:endParaRPr lang="en-US" sz="2600" dirty="0">
              <a:solidFill>
                <a:srgbClr val="4D5156"/>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962469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63E812-7A9B-7C9C-1370-F73FB2BB616C}"/>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E4A609E4-7A62-C1F9-F2AB-170FEEA121CD}"/>
              </a:ext>
            </a:extLst>
          </p:cNvPr>
          <p:cNvSpPr>
            <a:spLocks noGrp="1"/>
          </p:cNvSpPr>
          <p:nvPr>
            <p:ph idx="1"/>
          </p:nvPr>
        </p:nvSpPr>
        <p:spPr>
          <a:xfrm>
            <a:off x="838199" y="1825625"/>
            <a:ext cx="10515601" cy="4520091"/>
          </a:xfrm>
        </p:spPr>
        <p:txBody>
          <a:bodyPr vert="horz" lIns="91440" tIns="45720" rIns="91440" bIns="45720" rtlCol="0" anchor="t">
            <a:normAutofit/>
          </a:bodyPr>
          <a:lstStyle/>
          <a:p>
            <a:r>
              <a:rPr lang="en-US" sz="2600" dirty="0">
                <a:solidFill>
                  <a:srgbClr val="232323"/>
                </a:solidFill>
                <a:latin typeface="Arial" panose="020B0604020202020204" pitchFamily="34" charset="0"/>
                <a:ea typeface="+mn-lt"/>
                <a:cs typeface="Arial" panose="020B0604020202020204" pitchFamily="34" charset="0"/>
              </a:rPr>
              <a:t>TW concept is reflected in TI calculation </a:t>
            </a:r>
            <a:endParaRPr lang="en-US" sz="2600" dirty="0">
              <a:latin typeface="Arial" panose="020B0604020202020204" pitchFamily="34" charset="0"/>
              <a:cs typeface="Arial" panose="020B0604020202020204" pitchFamily="34" charset="0"/>
            </a:endParaRPr>
          </a:p>
          <a:p>
            <a:pPr lvl="1"/>
            <a:r>
              <a:rPr lang="en-US" sz="2600" b="1" dirty="0">
                <a:solidFill>
                  <a:srgbClr val="FF0000"/>
                </a:solidFill>
                <a:latin typeface="Arial" panose="020B0604020202020204" pitchFamily="34" charset="0"/>
                <a:ea typeface="+mn-lt"/>
                <a:cs typeface="Arial" panose="020B0604020202020204" pitchFamily="34" charset="0"/>
              </a:rPr>
              <a:t>TW = MTC/MEC</a:t>
            </a:r>
            <a:endParaRPr lang="en-US" sz="2600" b="1" dirty="0">
              <a:solidFill>
                <a:srgbClr val="FF0000"/>
              </a:solidFill>
              <a:latin typeface="Arial" panose="020B0604020202020204" pitchFamily="34" charset="0"/>
              <a:cs typeface="Arial" panose="020B0604020202020204" pitchFamily="34" charset="0"/>
            </a:endParaRPr>
          </a:p>
          <a:p>
            <a:pPr lvl="2"/>
            <a:r>
              <a:rPr lang="en-US" sz="2600" dirty="0">
                <a:solidFill>
                  <a:srgbClr val="232323"/>
                </a:solidFill>
                <a:latin typeface="Arial" panose="020B0604020202020204" pitchFamily="34" charset="0"/>
                <a:ea typeface="+mn-lt"/>
                <a:cs typeface="Arial" panose="020B0604020202020204" pitchFamily="34" charset="0"/>
              </a:rPr>
              <a:t>Minimum effective concentration (MEC) is </a:t>
            </a:r>
            <a:r>
              <a:rPr lang="en-US" sz="2600" b="1" dirty="0">
                <a:solidFill>
                  <a:srgbClr val="232323"/>
                </a:solidFill>
                <a:latin typeface="Arial" panose="020B0604020202020204" pitchFamily="34" charset="0"/>
                <a:ea typeface="+mn-lt"/>
                <a:cs typeface="Arial" panose="020B0604020202020204" pitchFamily="34" charset="0"/>
              </a:rPr>
              <a:t>the minimum concentration that is required for drug effect</a:t>
            </a:r>
            <a:endParaRPr lang="en-US" sz="2600" b="1" dirty="0">
              <a:latin typeface="Arial" panose="020B0604020202020204" pitchFamily="34" charset="0"/>
              <a:cs typeface="Arial" panose="020B0604020202020204" pitchFamily="34" charset="0"/>
            </a:endParaRPr>
          </a:p>
          <a:p>
            <a:pPr marL="914400" lvl="2" indent="0">
              <a:buNone/>
            </a:pPr>
            <a:endParaRPr lang="en-US" sz="2600" b="1" dirty="0">
              <a:solidFill>
                <a:srgbClr val="232323"/>
              </a:solidFill>
              <a:latin typeface="Arial" panose="020B0604020202020204" pitchFamily="34" charset="0"/>
              <a:ea typeface="+mn-lt"/>
              <a:cs typeface="Arial" panose="020B0604020202020204" pitchFamily="34" charset="0"/>
            </a:endParaRPr>
          </a:p>
          <a:p>
            <a:pPr lvl="2"/>
            <a:r>
              <a:rPr lang="en-US" sz="2600" dirty="0">
                <a:solidFill>
                  <a:srgbClr val="232323"/>
                </a:solidFill>
                <a:latin typeface="Arial" panose="020B0604020202020204" pitchFamily="34" charset="0"/>
                <a:ea typeface="+mn-lt"/>
                <a:cs typeface="Arial" panose="020B0604020202020204" pitchFamily="34" charset="0"/>
              </a:rPr>
              <a:t>Minimum toxic concentration (MTC) </a:t>
            </a:r>
            <a:r>
              <a:rPr lang="en-US" sz="2600" b="1" dirty="0">
                <a:solidFill>
                  <a:srgbClr val="232323"/>
                </a:solidFill>
                <a:latin typeface="Arial" panose="020B0604020202020204" pitchFamily="34" charset="0"/>
                <a:ea typeface="+mn-lt"/>
                <a:cs typeface="Arial" panose="020B0604020202020204" pitchFamily="34" charset="0"/>
              </a:rPr>
              <a:t>is the minimum concentration in which toxicity usually occurs</a:t>
            </a:r>
            <a:endParaRPr lang="en-US" sz="2600" b="1" dirty="0">
              <a:latin typeface="Arial" panose="020B0604020202020204" pitchFamily="34" charset="0"/>
              <a:cs typeface="Arial" panose="020B0604020202020204" pitchFamily="34" charset="0"/>
            </a:endParaRPr>
          </a:p>
          <a:p>
            <a:pPr marL="914400" lvl="2" indent="0">
              <a:buNone/>
            </a:pPr>
            <a:endParaRPr lang="en-US" sz="2600" b="1" dirty="0">
              <a:solidFill>
                <a:srgbClr val="232323"/>
              </a:solidFill>
              <a:latin typeface="Arial" panose="020B0604020202020204" pitchFamily="34" charset="0"/>
              <a:ea typeface="+mn-lt"/>
              <a:cs typeface="Arial" panose="020B0604020202020204" pitchFamily="34" charset="0"/>
            </a:endParaRPr>
          </a:p>
          <a:p>
            <a:pPr lvl="2"/>
            <a:r>
              <a:rPr lang="en-US" sz="2600" dirty="0">
                <a:solidFill>
                  <a:srgbClr val="0070C0"/>
                </a:solidFill>
                <a:latin typeface="Arial" panose="020B0604020202020204" pitchFamily="34" charset="0"/>
                <a:ea typeface="+mn-lt"/>
                <a:cs typeface="Arial" panose="020B0604020202020204" pitchFamily="34" charset="0"/>
              </a:rPr>
              <a:t>If you have a low dose for the drug to start working (MEC) and a high dose at which the drug is toxic (MTC) you have a wide window in which the drug can safely be used (TW)</a:t>
            </a:r>
            <a:endParaRPr lang="en-US" sz="2600" dirty="0">
              <a:solidFill>
                <a:srgbClr val="0070C0"/>
              </a:solidFill>
              <a:latin typeface="Arial" panose="020B0604020202020204" pitchFamily="34" charset="0"/>
              <a:cs typeface="Arial" panose="020B0604020202020204" pitchFamily="34" charset="0"/>
            </a:endParaRPr>
          </a:p>
          <a:p>
            <a:endParaRPr lang="en-US"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665131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A7287-893B-C487-1852-393A8E10A982}"/>
              </a:ext>
            </a:extLst>
          </p:cNvPr>
          <p:cNvSpPr>
            <a:spLocks noGrp="1"/>
          </p:cNvSpPr>
          <p:nvPr>
            <p:ph type="title"/>
          </p:nvPr>
        </p:nvSpPr>
        <p:spPr/>
        <p:txBody>
          <a:bodyPr>
            <a:normAutofit/>
          </a:bodyPr>
          <a:lstStyle/>
          <a:p>
            <a:r>
              <a:rPr lang="en-US" sz="3600" b="1" dirty="0">
                <a:solidFill>
                  <a:srgbClr val="FF0000"/>
                </a:solidFill>
                <a:latin typeface="Arial" panose="020B0604020202020204" pitchFamily="34" charset="0"/>
                <a:cs typeface="Arial" panose="020B0604020202020204" pitchFamily="34" charset="0"/>
              </a:rPr>
              <a:t>Therapeutic Window</a:t>
            </a:r>
          </a:p>
        </p:txBody>
      </p:sp>
      <p:sp>
        <p:nvSpPr>
          <p:cNvPr id="7" name="Content Placeholder 6">
            <a:extLst>
              <a:ext uri="{FF2B5EF4-FFF2-40B4-BE49-F238E27FC236}">
                <a16:creationId xmlns:a16="http://schemas.microsoft.com/office/drawing/2014/main" id="{F3454865-13C9-D226-AE3A-B4F25B110D0F}"/>
              </a:ext>
            </a:extLst>
          </p:cNvPr>
          <p:cNvSpPr>
            <a:spLocks noGrp="1"/>
          </p:cNvSpPr>
          <p:nvPr>
            <p:ph idx="1"/>
          </p:nvPr>
        </p:nvSpPr>
        <p:spPr/>
        <p:txBody>
          <a:bodyPr/>
          <a:lstStyle/>
          <a:p>
            <a:endParaRPr lang="en-US" dirty="0"/>
          </a:p>
        </p:txBody>
      </p:sp>
      <p:pic>
        <p:nvPicPr>
          <p:cNvPr id="1026" name="Picture 2" descr="2 Graph representing narrow therapeutic index. lag period Time | Download  Scientific Diagram">
            <a:extLst>
              <a:ext uri="{FF2B5EF4-FFF2-40B4-BE49-F238E27FC236}">
                <a16:creationId xmlns:a16="http://schemas.microsoft.com/office/drawing/2014/main" id="{4F6D0446-1ADB-47DD-C6CD-978F3C2770A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71929" y="1825625"/>
            <a:ext cx="5405131" cy="3789803"/>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E9037F1A-B78D-447C-38ED-75842303DE4D}"/>
              </a:ext>
            </a:extLst>
          </p:cNvPr>
          <p:cNvSpPr txBox="1"/>
          <p:nvPr/>
        </p:nvSpPr>
        <p:spPr>
          <a:xfrm>
            <a:off x="3679633" y="5711529"/>
            <a:ext cx="4461831" cy="369332"/>
          </a:xfrm>
          <a:prstGeom prst="rect">
            <a:avLst/>
          </a:prstGeom>
          <a:noFill/>
        </p:spPr>
        <p:txBody>
          <a:bodyPr wrap="square" rtlCol="0">
            <a:spAutoFit/>
          </a:bodyPr>
          <a:lstStyle/>
          <a:p>
            <a:r>
              <a:rPr lang="en-US" sz="900" dirty="0">
                <a:latin typeface="Helvetica" pitchFamily="2" charset="0"/>
              </a:rPr>
              <a:t>Image credits: </a:t>
            </a:r>
            <a:r>
              <a:rPr lang="en-US" sz="900" dirty="0" err="1">
                <a:latin typeface="Helvetica" pitchFamily="2" charset="0"/>
              </a:rPr>
              <a:t>Anyimicrobial</a:t>
            </a:r>
            <a:r>
              <a:rPr lang="en-US" sz="900" dirty="0">
                <a:latin typeface="Helvetica" pitchFamily="2" charset="0"/>
              </a:rPr>
              <a:t> stewardship, by Vasudeva Murthy, Smitha Th, 2022.</a:t>
            </a:r>
          </a:p>
          <a:p>
            <a:r>
              <a:rPr lang="en-US" sz="900" dirty="0">
                <a:effectLst/>
                <a:latin typeface="Helvetica" pitchFamily="2" charset="0"/>
              </a:rPr>
              <a:t>Link: https://</a:t>
            </a:r>
            <a:r>
              <a:rPr lang="en-US" sz="900" dirty="0" err="1">
                <a:effectLst/>
                <a:latin typeface="Helvetica" pitchFamily="2" charset="0"/>
              </a:rPr>
              <a:t>www.researchgate.net</a:t>
            </a:r>
            <a:r>
              <a:rPr lang="en-US" sz="900" dirty="0">
                <a:effectLst/>
                <a:latin typeface="Helvetica" pitchFamily="2" charset="0"/>
              </a:rPr>
              <a:t>/publication/360041907</a:t>
            </a:r>
          </a:p>
        </p:txBody>
      </p:sp>
    </p:spTree>
    <p:extLst>
      <p:ext uri="{BB962C8B-B14F-4D97-AF65-F5344CB8AC3E}">
        <p14:creationId xmlns:p14="http://schemas.microsoft.com/office/powerpoint/2010/main" val="21220113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8570BC-CCC7-675A-4638-973C11173FFE}"/>
              </a:ext>
            </a:extLst>
          </p:cNvPr>
          <p:cNvSpPr>
            <a:spLocks noGrp="1"/>
          </p:cNvSpPr>
          <p:nvPr>
            <p:ph type="ctrTitle"/>
          </p:nvPr>
        </p:nvSpPr>
        <p:spPr/>
        <p:txBody>
          <a:bodyPr/>
          <a:lstStyle/>
          <a:p>
            <a:r>
              <a:rPr lang="en-US" sz="6000" b="1" dirty="0">
                <a:solidFill>
                  <a:srgbClr val="7030A0"/>
                </a:solidFill>
                <a:latin typeface="Arial" panose="020B0604020202020204" pitchFamily="34" charset="0"/>
                <a:cs typeface="Arial" panose="020B0604020202020204" pitchFamily="34" charset="0"/>
              </a:rPr>
              <a:t>DOSAGE REGIMEN</a:t>
            </a:r>
            <a:endParaRPr lang="en-US" dirty="0">
              <a:solidFill>
                <a:srgbClr val="7030A0"/>
              </a:solidFill>
            </a:endParaRPr>
          </a:p>
        </p:txBody>
      </p:sp>
      <p:sp>
        <p:nvSpPr>
          <p:cNvPr id="3" name="Subtitle 2">
            <a:extLst>
              <a:ext uri="{FF2B5EF4-FFF2-40B4-BE49-F238E27FC236}">
                <a16:creationId xmlns:a16="http://schemas.microsoft.com/office/drawing/2014/main" id="{9DE929C3-48D1-370E-A406-1FC287A380EB}"/>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6893143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5D1645-0AE7-B1F7-E090-F08E9FDAEC68}"/>
              </a:ext>
            </a:extLst>
          </p:cNvPr>
          <p:cNvSpPr>
            <a:spLocks noGrp="1"/>
          </p:cNvSpPr>
          <p:nvPr>
            <p:ph type="title"/>
          </p:nvPr>
        </p:nvSpPr>
        <p:spPr>
          <a:xfrm>
            <a:off x="795068" y="106332"/>
            <a:ext cx="10515600" cy="1325563"/>
          </a:xfrm>
        </p:spPr>
        <p:txBody>
          <a:bodyPr>
            <a:normAutofit/>
          </a:bodyPr>
          <a:lstStyle/>
          <a:p>
            <a:r>
              <a:rPr lang="en-US" sz="3600" b="1" dirty="0">
                <a:solidFill>
                  <a:srgbClr val="FF0000"/>
                </a:solidFill>
                <a:latin typeface="Arial" panose="020B0604020202020204" pitchFamily="34" charset="0"/>
                <a:cs typeface="Arial" panose="020B0604020202020204" pitchFamily="34" charset="0"/>
              </a:rPr>
              <a:t>DOSAGE REGIMEN</a:t>
            </a:r>
          </a:p>
        </p:txBody>
      </p:sp>
      <p:sp>
        <p:nvSpPr>
          <p:cNvPr id="3" name="Content Placeholder 2">
            <a:extLst>
              <a:ext uri="{FF2B5EF4-FFF2-40B4-BE49-F238E27FC236}">
                <a16:creationId xmlns:a16="http://schemas.microsoft.com/office/drawing/2014/main" id="{7875BE70-82E1-B683-04C2-BBDEEC76B285}"/>
              </a:ext>
            </a:extLst>
          </p:cNvPr>
          <p:cNvSpPr>
            <a:spLocks noGrp="1"/>
          </p:cNvSpPr>
          <p:nvPr>
            <p:ph idx="1"/>
          </p:nvPr>
        </p:nvSpPr>
        <p:spPr>
          <a:xfrm>
            <a:off x="795068" y="1365550"/>
            <a:ext cx="10601864" cy="4704744"/>
          </a:xfrm>
        </p:spPr>
        <p:txBody>
          <a:bodyPr vert="horz" lIns="91440" tIns="45720" rIns="91440" bIns="45720" rtlCol="0" anchor="t">
            <a:normAutofit/>
          </a:bodyPr>
          <a:lstStyle/>
          <a:p>
            <a:r>
              <a:rPr lang="en-US" sz="2600" dirty="0">
                <a:latin typeface="Arial" panose="020B0604020202020204" pitchFamily="34" charset="0"/>
                <a:ea typeface="+mn-lt"/>
                <a:cs typeface="Arial" panose="020B0604020202020204" pitchFamily="34" charset="0"/>
              </a:rPr>
              <a:t>The dosage regimen is the frequency at which the drug doses are given.</a:t>
            </a:r>
          </a:p>
          <a:p>
            <a:r>
              <a:rPr lang="en-US" sz="2600" dirty="0">
                <a:latin typeface="Arial" panose="020B0604020202020204" pitchFamily="34" charset="0"/>
                <a:ea typeface="+mn-lt"/>
                <a:cs typeface="Arial" panose="020B0604020202020204" pitchFamily="34" charset="0"/>
              </a:rPr>
              <a:t>For some drugs like analgesics single dose is efficient for optimal therapeutic effect.</a:t>
            </a:r>
          </a:p>
          <a:p>
            <a:r>
              <a:rPr lang="en-US" sz="2600" dirty="0">
                <a:latin typeface="Arial" panose="020B0604020202020204" pitchFamily="34" charset="0"/>
                <a:ea typeface="+mn-lt"/>
                <a:cs typeface="Arial" panose="020B0604020202020204" pitchFamily="34" charset="0"/>
              </a:rPr>
              <a:t>However the duration of most illnesses are longer than the therapeutic effect produced by a single dose. </a:t>
            </a:r>
          </a:p>
          <a:p>
            <a:r>
              <a:rPr lang="en-US" sz="2600" dirty="0">
                <a:latin typeface="Arial" panose="020B0604020202020204" pitchFamily="34" charset="0"/>
                <a:ea typeface="+mn-lt"/>
                <a:cs typeface="Arial" panose="020B0604020202020204" pitchFamily="34" charset="0"/>
              </a:rPr>
              <a:t>In such cases drugs are required to be taken on a repetitive bases over a period of time depending upon the nature of illness. </a:t>
            </a:r>
          </a:p>
        </p:txBody>
      </p:sp>
    </p:spTree>
    <p:extLst>
      <p:ext uri="{BB962C8B-B14F-4D97-AF65-F5344CB8AC3E}">
        <p14:creationId xmlns:p14="http://schemas.microsoft.com/office/powerpoint/2010/main" val="39964741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9729F7-947B-344C-1D62-4F24F7826CBA}"/>
              </a:ext>
            </a:extLst>
          </p:cNvPr>
          <p:cNvSpPr>
            <a:spLocks noGrp="1"/>
          </p:cNvSpPr>
          <p:nvPr>
            <p:ph type="title"/>
          </p:nvPr>
        </p:nvSpPr>
        <p:spPr/>
        <p:txBody>
          <a:bodyPr/>
          <a:lstStyle/>
          <a:p>
            <a:r>
              <a:rPr lang="en-US" sz="4400" b="1" dirty="0">
                <a:solidFill>
                  <a:srgbClr val="FF0000"/>
                </a:solidFill>
                <a:latin typeface="Arial" panose="020B0604020202020204" pitchFamily="34" charset="0"/>
                <a:cs typeface="Arial" panose="020B0604020202020204" pitchFamily="34" charset="0"/>
              </a:rPr>
              <a:t>1. Single dosing</a:t>
            </a:r>
            <a:endParaRPr lang="en-US" dirty="0"/>
          </a:p>
        </p:txBody>
      </p:sp>
      <p:sp>
        <p:nvSpPr>
          <p:cNvPr id="3" name="Content Placeholder 2">
            <a:extLst>
              <a:ext uri="{FF2B5EF4-FFF2-40B4-BE49-F238E27FC236}">
                <a16:creationId xmlns:a16="http://schemas.microsoft.com/office/drawing/2014/main" id="{DBF63B93-C542-B964-F803-FD64C250DA08}"/>
              </a:ext>
            </a:extLst>
          </p:cNvPr>
          <p:cNvSpPr>
            <a:spLocks noGrp="1"/>
          </p:cNvSpPr>
          <p:nvPr>
            <p:ph sz="half" idx="1"/>
          </p:nvPr>
        </p:nvSpPr>
        <p:spPr/>
        <p:txBody>
          <a:bodyPr/>
          <a:lstStyle/>
          <a:p>
            <a:r>
              <a:rPr lang="en-US" sz="2800" dirty="0">
                <a:latin typeface="Arial" panose="020B0604020202020204" pitchFamily="34" charset="0"/>
                <a:cs typeface="Arial" panose="020B0604020202020204" pitchFamily="34" charset="0"/>
              </a:rPr>
              <a:t>Only one dose of medication is given.</a:t>
            </a:r>
            <a:endParaRPr lang="en-US" sz="2800" dirty="0">
              <a:latin typeface="Arial" panose="020B0604020202020204" pitchFamily="34" charset="0"/>
              <a:ea typeface="Calibri"/>
              <a:cs typeface="Arial" panose="020B0604020202020204" pitchFamily="34" charset="0"/>
            </a:endParaRPr>
          </a:p>
          <a:p>
            <a:r>
              <a:rPr lang="en-US" dirty="0">
                <a:latin typeface="Arial" panose="020B0604020202020204" pitchFamily="34" charset="0"/>
                <a:cs typeface="Arial" panose="020B0604020202020204" pitchFamily="34" charset="0"/>
              </a:rPr>
              <a:t>E</a:t>
            </a:r>
            <a:r>
              <a:rPr lang="en-US" sz="2800" dirty="0">
                <a:latin typeface="Arial" panose="020B0604020202020204" pitchFamily="34" charset="0"/>
                <a:cs typeface="Arial" panose="020B0604020202020204" pitchFamily="34" charset="0"/>
              </a:rPr>
              <a:t>.g</a:t>
            </a:r>
            <a:r>
              <a:rPr lang="en-US" dirty="0">
                <a:latin typeface="Arial" panose="020B0604020202020204" pitchFamily="34" charset="0"/>
                <a:cs typeface="Arial" panose="020B0604020202020204" pitchFamily="34" charset="0"/>
              </a:rPr>
              <a:t>.</a:t>
            </a:r>
            <a:r>
              <a:rPr lang="en-US" sz="2800" dirty="0">
                <a:latin typeface="Arial" panose="020B0604020202020204" pitchFamily="34" charset="0"/>
                <a:cs typeface="Arial" panose="020B0604020202020204" pitchFamily="34" charset="0"/>
              </a:rPr>
              <a:t> Albendazole, local anesthetics etc.</a:t>
            </a:r>
            <a:endParaRPr lang="en-US" sz="2800" dirty="0">
              <a:latin typeface="Arial" panose="020B0604020202020204" pitchFamily="34" charset="0"/>
              <a:ea typeface="Calibri"/>
              <a:cs typeface="Arial" panose="020B0604020202020204" pitchFamily="34" charset="0"/>
            </a:endParaRPr>
          </a:p>
          <a:p>
            <a:endParaRPr lang="en-US" dirty="0"/>
          </a:p>
          <a:p>
            <a:endParaRPr lang="en-US" dirty="0"/>
          </a:p>
        </p:txBody>
      </p:sp>
      <p:sp>
        <p:nvSpPr>
          <p:cNvPr id="4" name="Content Placeholder 3">
            <a:extLst>
              <a:ext uri="{FF2B5EF4-FFF2-40B4-BE49-F238E27FC236}">
                <a16:creationId xmlns:a16="http://schemas.microsoft.com/office/drawing/2014/main" id="{EBCA2FA8-2120-5259-14DD-142CD5D45BC5}"/>
              </a:ext>
            </a:extLst>
          </p:cNvPr>
          <p:cNvSpPr>
            <a:spLocks noGrp="1"/>
          </p:cNvSpPr>
          <p:nvPr>
            <p:ph sz="half" idx="2"/>
          </p:nvPr>
        </p:nvSpPr>
        <p:spPr/>
        <p:txBody>
          <a:bodyPr/>
          <a:lstStyle/>
          <a:p>
            <a:endParaRPr lang="en-US" dirty="0"/>
          </a:p>
        </p:txBody>
      </p:sp>
      <p:pic>
        <p:nvPicPr>
          <p:cNvPr id="3074" name="Picture 2" descr="One-Compartment Pharmacokinetic Model | SpringerLink">
            <a:extLst>
              <a:ext uri="{FF2B5EF4-FFF2-40B4-BE49-F238E27FC236}">
                <a16:creationId xmlns:a16="http://schemas.microsoft.com/office/drawing/2014/main" id="{C384C521-7542-3F8B-179A-04024BF3A27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57191" y="1825625"/>
            <a:ext cx="4811617" cy="357665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56476868-7269-1745-2407-8DE80D47A0AF}"/>
              </a:ext>
            </a:extLst>
          </p:cNvPr>
          <p:cNvSpPr txBox="1"/>
          <p:nvPr/>
        </p:nvSpPr>
        <p:spPr>
          <a:xfrm>
            <a:off x="6357191" y="5423551"/>
            <a:ext cx="5574535" cy="369332"/>
          </a:xfrm>
          <a:prstGeom prst="rect">
            <a:avLst/>
          </a:prstGeom>
          <a:noFill/>
        </p:spPr>
        <p:txBody>
          <a:bodyPr wrap="square" rtlCol="0">
            <a:spAutoFit/>
          </a:bodyPr>
          <a:lstStyle/>
          <a:p>
            <a:r>
              <a:rPr lang="en-US" sz="900" i="1" dirty="0">
                <a:solidFill>
                  <a:srgbClr val="222222"/>
                </a:solidFill>
                <a:latin typeface="Merriweather Sans" panose="020F0502020204030204" pitchFamily="34" charset="0"/>
              </a:rPr>
              <a:t>Note source</a:t>
            </a:r>
            <a:r>
              <a:rPr lang="en-US" sz="900" dirty="0">
                <a:solidFill>
                  <a:srgbClr val="222222"/>
                </a:solidFill>
                <a:latin typeface="Merriweather Sans" panose="020F0502020204030204" pitchFamily="34" charset="0"/>
              </a:rPr>
              <a:t>: </a:t>
            </a:r>
            <a:r>
              <a:rPr lang="en-US" sz="900" b="0" i="0" u="none" strike="noStrike" dirty="0" err="1">
                <a:solidFill>
                  <a:srgbClr val="222222"/>
                </a:solidFill>
                <a:effectLst/>
                <a:latin typeface="Merriweather Sans" panose="020F0502020204030204" pitchFamily="34" charset="0"/>
              </a:rPr>
              <a:t>Talevi</a:t>
            </a:r>
            <a:r>
              <a:rPr lang="en-US" sz="900" b="0" i="0" u="none" strike="noStrike" dirty="0">
                <a:solidFill>
                  <a:srgbClr val="222222"/>
                </a:solidFill>
                <a:effectLst/>
                <a:latin typeface="Merriweather Sans" panose="020F0502020204030204" pitchFamily="34" charset="0"/>
              </a:rPr>
              <a:t>, A., </a:t>
            </a:r>
            <a:r>
              <a:rPr lang="en-US" sz="900" b="0" i="0" u="none" strike="noStrike" dirty="0" err="1">
                <a:solidFill>
                  <a:srgbClr val="222222"/>
                </a:solidFill>
                <a:effectLst/>
                <a:latin typeface="Merriweather Sans" panose="020F0502020204030204" pitchFamily="34" charset="0"/>
              </a:rPr>
              <a:t>Bellera</a:t>
            </a:r>
            <a:r>
              <a:rPr lang="en-US" sz="900" b="0" i="0" u="none" strike="noStrike" dirty="0">
                <a:solidFill>
                  <a:srgbClr val="222222"/>
                </a:solidFill>
                <a:effectLst/>
                <a:latin typeface="Merriweather Sans" panose="020F0502020204030204" pitchFamily="34" charset="0"/>
              </a:rPr>
              <a:t>, C.L. (2021). One-Compartment Pharmacokinetic Model. In: The ADME Encyclopedia. Springer, Cham. https://</a:t>
            </a:r>
            <a:r>
              <a:rPr lang="en-US" sz="900" b="0" i="0" u="none" strike="noStrike" dirty="0" err="1">
                <a:solidFill>
                  <a:srgbClr val="222222"/>
                </a:solidFill>
                <a:effectLst/>
                <a:latin typeface="Merriweather Sans" panose="020F0502020204030204" pitchFamily="34" charset="0"/>
              </a:rPr>
              <a:t>doi.org</a:t>
            </a:r>
            <a:r>
              <a:rPr lang="en-US" sz="900" b="0" i="0" u="none" strike="noStrike" dirty="0">
                <a:solidFill>
                  <a:srgbClr val="222222"/>
                </a:solidFill>
                <a:effectLst/>
                <a:latin typeface="Merriweather Sans" panose="020F0502020204030204" pitchFamily="34" charset="0"/>
              </a:rPr>
              <a:t>/10.1007/978-3-030-51519-5_58-1</a:t>
            </a:r>
            <a:endParaRPr lang="en-US" sz="900" dirty="0"/>
          </a:p>
        </p:txBody>
      </p:sp>
    </p:spTree>
    <p:extLst>
      <p:ext uri="{BB962C8B-B14F-4D97-AF65-F5344CB8AC3E}">
        <p14:creationId xmlns:p14="http://schemas.microsoft.com/office/powerpoint/2010/main" val="29195920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8D46AC-2935-27E7-7C5A-21AD636EB31E}"/>
              </a:ext>
            </a:extLst>
          </p:cNvPr>
          <p:cNvSpPr>
            <a:spLocks noGrp="1"/>
          </p:cNvSpPr>
          <p:nvPr>
            <p:ph type="title"/>
          </p:nvPr>
        </p:nvSpPr>
        <p:spPr/>
        <p:txBody>
          <a:bodyPr>
            <a:normAutofit/>
          </a:bodyPr>
          <a:lstStyle/>
          <a:p>
            <a:r>
              <a:rPr lang="en-US" sz="3600" b="1" dirty="0">
                <a:solidFill>
                  <a:srgbClr val="FF0000"/>
                </a:solidFill>
                <a:latin typeface="Arial" panose="020B0604020202020204" pitchFamily="34" charset="0"/>
                <a:cs typeface="Arial" panose="020B0604020202020204" pitchFamily="34" charset="0"/>
              </a:rPr>
              <a:t>2. </a:t>
            </a:r>
            <a:r>
              <a:rPr lang="en-US" sz="3600" b="1" dirty="0" err="1">
                <a:solidFill>
                  <a:srgbClr val="FF0000"/>
                </a:solidFill>
                <a:latin typeface="Arial" panose="020B0604020202020204" pitchFamily="34" charset="0"/>
                <a:cs typeface="Arial" panose="020B0604020202020204" pitchFamily="34" charset="0"/>
              </a:rPr>
              <a:t>Continous</a:t>
            </a:r>
            <a:r>
              <a:rPr lang="en-US" sz="3600" b="1" dirty="0">
                <a:solidFill>
                  <a:srgbClr val="FF0000"/>
                </a:solidFill>
                <a:latin typeface="Arial" panose="020B0604020202020204" pitchFamily="34" charset="0"/>
                <a:cs typeface="Arial" panose="020B0604020202020204" pitchFamily="34" charset="0"/>
              </a:rPr>
              <a:t> infusion dosing</a:t>
            </a:r>
            <a:endParaRPr lang="en-US"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B8280D09-07C9-52BD-9BD8-FEE5E33DB235}"/>
              </a:ext>
            </a:extLst>
          </p:cNvPr>
          <p:cNvSpPr>
            <a:spLocks noGrp="1"/>
          </p:cNvSpPr>
          <p:nvPr>
            <p:ph sz="half" idx="1"/>
          </p:nvPr>
        </p:nvSpPr>
        <p:spPr/>
        <p:txBody>
          <a:bodyPr/>
          <a:lstStyle/>
          <a:p>
            <a:endParaRPr lang="en-US" sz="2800" dirty="0">
              <a:latin typeface="Arial" panose="020B0604020202020204" pitchFamily="34" charset="0"/>
              <a:cs typeface="Arial" panose="020B0604020202020204" pitchFamily="34" charset="0"/>
            </a:endParaRPr>
          </a:p>
          <a:p>
            <a:endParaRPr lang="en-US" dirty="0"/>
          </a:p>
        </p:txBody>
      </p:sp>
      <p:pic>
        <p:nvPicPr>
          <p:cNvPr id="5" name="Picture 2" descr="concentration vs time graph of controlled release sustained release dosage forms after administration of a single dose.">
            <a:extLst>
              <a:ext uri="{FF2B5EF4-FFF2-40B4-BE49-F238E27FC236}">
                <a16:creationId xmlns:a16="http://schemas.microsoft.com/office/drawing/2014/main" id="{58B2E904-2FF5-3F2A-975E-C61EBBD3CA31}"/>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019820" y="1966162"/>
            <a:ext cx="3333980" cy="2937325"/>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9FF808F4-DC6B-2FB0-A625-D2E7D3766487}"/>
              </a:ext>
            </a:extLst>
          </p:cNvPr>
          <p:cNvSpPr txBox="1"/>
          <p:nvPr/>
        </p:nvSpPr>
        <p:spPr>
          <a:xfrm>
            <a:off x="7394039" y="5178961"/>
            <a:ext cx="4585542" cy="646331"/>
          </a:xfrm>
          <a:prstGeom prst="rect">
            <a:avLst/>
          </a:prstGeom>
          <a:noFill/>
        </p:spPr>
        <p:txBody>
          <a:bodyPr wrap="square">
            <a:spAutoFit/>
          </a:bodyPr>
          <a:lstStyle/>
          <a:p>
            <a:r>
              <a:rPr lang="en-US" sz="900" dirty="0"/>
              <a:t>Image credit: </a:t>
            </a:r>
            <a:r>
              <a:rPr lang="en-US" sz="900" i="0" u="none" strike="noStrike" dirty="0">
                <a:solidFill>
                  <a:srgbClr val="000000"/>
                </a:solidFill>
                <a:effectLst/>
                <a:latin typeface="Helvetica" pitchFamily="2" charset="0"/>
              </a:rPr>
              <a:t>©2020-2024 </a:t>
            </a:r>
            <a:r>
              <a:rPr lang="en-US" sz="900" i="0" u="none" strike="noStrike" dirty="0" err="1">
                <a:solidFill>
                  <a:srgbClr val="000000"/>
                </a:solidFill>
                <a:effectLst/>
                <a:latin typeface="Helvetica" pitchFamily="2" charset="0"/>
              </a:rPr>
              <a:t>PharmaEducation.Net</a:t>
            </a:r>
            <a:r>
              <a:rPr lang="en-US" sz="900" i="0" u="none" strike="noStrike" dirty="0">
                <a:solidFill>
                  <a:srgbClr val="000000"/>
                </a:solidFill>
                <a:effectLst/>
                <a:latin typeface="Helvetica" pitchFamily="2" charset="0"/>
              </a:rPr>
              <a:t>.</a:t>
            </a:r>
            <a:endParaRPr lang="en-US" sz="900" dirty="0"/>
          </a:p>
          <a:p>
            <a:r>
              <a:rPr lang="en-US" sz="900" dirty="0"/>
              <a:t>Link: https://</a:t>
            </a:r>
            <a:r>
              <a:rPr lang="en-US" sz="900" dirty="0" err="1"/>
              <a:t>pharmaeducation.net</a:t>
            </a:r>
            <a:r>
              <a:rPr lang="en-US" sz="900" dirty="0"/>
              <a:t>/wp-content/uploads/2022/12/Plasma-Level–Time-Curve-of-controlled-release-sustained-release-dosage-forms-after-administration-of-a-single-dose.webp</a:t>
            </a:r>
          </a:p>
        </p:txBody>
      </p:sp>
      <p:sp>
        <p:nvSpPr>
          <p:cNvPr id="8" name="TextBox 7">
            <a:extLst>
              <a:ext uri="{FF2B5EF4-FFF2-40B4-BE49-F238E27FC236}">
                <a16:creationId xmlns:a16="http://schemas.microsoft.com/office/drawing/2014/main" id="{34E29AFC-52DB-4735-40F1-FD372C186D20}"/>
              </a:ext>
            </a:extLst>
          </p:cNvPr>
          <p:cNvSpPr txBox="1"/>
          <p:nvPr/>
        </p:nvSpPr>
        <p:spPr>
          <a:xfrm>
            <a:off x="550843" y="1825625"/>
            <a:ext cx="6268598" cy="4893647"/>
          </a:xfrm>
          <a:prstGeom prst="rect">
            <a:avLst/>
          </a:prstGeom>
          <a:noFill/>
        </p:spPr>
        <p:txBody>
          <a:bodyPr wrap="square" rtlCol="0">
            <a:spAutoFit/>
          </a:bodyPr>
          <a:lstStyle/>
          <a:p>
            <a:pPr marL="457200" indent="-457200">
              <a:buFont typeface="Arial" panose="020B0604020202020204" pitchFamily="34" charset="0"/>
              <a:buChar char="•"/>
            </a:pPr>
            <a:r>
              <a:rPr lang="en-US" sz="2600" dirty="0">
                <a:latin typeface="Arial" panose="020B0604020202020204" pitchFamily="34" charset="0"/>
                <a:ea typeface="+mn-lt"/>
                <a:cs typeface="Arial" panose="020B0604020202020204" pitchFamily="34" charset="0"/>
              </a:rPr>
              <a:t>Administration of constant proportion of fluid into a blood vessel (</a:t>
            </a:r>
            <a:r>
              <a:rPr lang="en-US" sz="2600" dirty="0">
                <a:solidFill>
                  <a:srgbClr val="202124"/>
                </a:solidFill>
                <a:latin typeface="Arial" panose="020B0604020202020204" pitchFamily="34" charset="0"/>
                <a:cs typeface="Arial" panose="020B0604020202020204" pitchFamily="34" charset="0"/>
              </a:rPr>
              <a:t>infusion of a </a:t>
            </a:r>
            <a:r>
              <a:rPr lang="en-US" sz="2600" dirty="0">
                <a:solidFill>
                  <a:srgbClr val="040C28"/>
                </a:solidFill>
                <a:latin typeface="Arial" panose="020B0604020202020204" pitchFamily="34" charset="0"/>
                <a:cs typeface="Arial" panose="020B0604020202020204" pitchFamily="34" charset="0"/>
              </a:rPr>
              <a:t>parenteral drug) over several hours (continuous drip) to days</a:t>
            </a:r>
            <a:r>
              <a:rPr lang="en-US" sz="2600" dirty="0">
                <a:solidFill>
                  <a:srgbClr val="202124"/>
                </a:solidFill>
                <a:latin typeface="Arial" panose="020B0604020202020204" pitchFamily="34" charset="0"/>
                <a:cs typeface="Arial" panose="020B0604020202020204" pitchFamily="34" charset="0"/>
              </a:rPr>
              <a:t>. </a:t>
            </a:r>
            <a:endParaRPr lang="en-US" sz="2600" dirty="0">
              <a:latin typeface="Arial" panose="020B0604020202020204" pitchFamily="34" charset="0"/>
              <a:ea typeface="Calibri"/>
              <a:cs typeface="Arial" panose="020B0604020202020204" pitchFamily="34" charset="0"/>
            </a:endParaRPr>
          </a:p>
          <a:p>
            <a:pPr marL="457200" indent="-457200">
              <a:buFont typeface="Arial" panose="020B0604020202020204" pitchFamily="34" charset="0"/>
              <a:buChar char="•"/>
            </a:pPr>
            <a:r>
              <a:rPr lang="en-US" sz="2600" dirty="0">
                <a:latin typeface="Arial" panose="020B0604020202020204" pitchFamily="34" charset="0"/>
                <a:cs typeface="Arial" panose="020B0604020202020204" pitchFamily="34" charset="0"/>
              </a:rPr>
              <a:t>Eventually, a constant concentration will be reached, where the rate of elimination equals infusion rate.</a:t>
            </a:r>
          </a:p>
          <a:p>
            <a:pPr marL="457200" indent="-457200">
              <a:buFont typeface="Arial" panose="020B0604020202020204" pitchFamily="34" charset="0"/>
              <a:buChar char="•"/>
            </a:pPr>
            <a:r>
              <a:rPr lang="en-US" sz="2600" dirty="0">
                <a:latin typeface="Arial" panose="020B0604020202020204" pitchFamily="34" charset="0"/>
                <a:cs typeface="Arial" panose="020B0604020202020204" pitchFamily="34" charset="0"/>
              </a:rPr>
              <a:t>This is called a </a:t>
            </a:r>
            <a:r>
              <a:rPr lang="en-US" sz="2600" dirty="0">
                <a:solidFill>
                  <a:srgbClr val="C00000"/>
                </a:solidFill>
                <a:latin typeface="Arial" panose="020B0604020202020204" pitchFamily="34" charset="0"/>
                <a:cs typeface="Arial" panose="020B0604020202020204" pitchFamily="34" charset="0"/>
              </a:rPr>
              <a:t>steady state level </a:t>
            </a:r>
            <a:r>
              <a:rPr lang="en-US" sz="2600" dirty="0">
                <a:latin typeface="Arial" panose="020B0604020202020204" pitchFamily="34" charset="0"/>
                <a:cs typeface="Arial" panose="020B0604020202020204" pitchFamily="34" charset="0"/>
              </a:rPr>
              <a:t>and the dose required to maintain it is called </a:t>
            </a:r>
            <a:r>
              <a:rPr lang="en-US" sz="2600" dirty="0">
                <a:solidFill>
                  <a:srgbClr val="FF0000"/>
                </a:solidFill>
                <a:latin typeface="Arial" panose="020B0604020202020204" pitchFamily="34" charset="0"/>
                <a:cs typeface="Arial" panose="020B0604020202020204" pitchFamily="34" charset="0"/>
              </a:rPr>
              <a:t>maintenance dose</a:t>
            </a:r>
            <a:endParaRPr lang="en-US" sz="2600" dirty="0">
              <a:solidFill>
                <a:srgbClr val="FF0000"/>
              </a:solidFill>
              <a:latin typeface="Arial" panose="020B0604020202020204" pitchFamily="34" charset="0"/>
              <a:ea typeface="Calibri"/>
              <a:cs typeface="Arial" panose="020B0604020202020204" pitchFamily="34" charset="0"/>
            </a:endParaRPr>
          </a:p>
          <a:p>
            <a:endParaRPr lang="en-US" sz="2600" dirty="0">
              <a:latin typeface="Arial" panose="020B0604020202020204" pitchFamily="34" charset="0"/>
              <a:cs typeface="Arial" panose="020B0604020202020204" pitchFamily="34" charset="0"/>
            </a:endParaRPr>
          </a:p>
          <a:p>
            <a:endParaRPr lang="en-US"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638185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4CD3A2-4656-27E1-7985-4AE54E7FDB64}"/>
              </a:ext>
            </a:extLst>
          </p:cNvPr>
          <p:cNvSpPr>
            <a:spLocks noGrp="1"/>
          </p:cNvSpPr>
          <p:nvPr>
            <p:ph type="title"/>
          </p:nvPr>
        </p:nvSpPr>
        <p:spPr/>
        <p:txBody>
          <a:bodyPr>
            <a:normAutofit/>
          </a:bodyPr>
          <a:lstStyle/>
          <a:p>
            <a:r>
              <a:rPr lang="en-US" sz="3600" b="1" dirty="0">
                <a:solidFill>
                  <a:srgbClr val="FF0000"/>
                </a:solidFill>
                <a:latin typeface="Arial" panose="020B0604020202020204" pitchFamily="34" charset="0"/>
                <a:cs typeface="Arial" panose="020B0604020202020204" pitchFamily="34" charset="0"/>
              </a:rPr>
              <a:t>3. Intermittent dosing</a:t>
            </a:r>
            <a:endParaRPr lang="en-US" sz="3600" b="1" dirty="0">
              <a:solidFill>
                <a:srgbClr val="FF0000"/>
              </a:solidFill>
              <a:latin typeface="Arial" panose="020B0604020202020204" pitchFamily="34" charset="0"/>
              <a:ea typeface="Calibri Light"/>
              <a:cs typeface="Arial" panose="020B0604020202020204" pitchFamily="34" charset="0"/>
            </a:endParaRPr>
          </a:p>
        </p:txBody>
      </p:sp>
      <p:sp>
        <p:nvSpPr>
          <p:cNvPr id="3" name="Content Placeholder 2">
            <a:extLst>
              <a:ext uri="{FF2B5EF4-FFF2-40B4-BE49-F238E27FC236}">
                <a16:creationId xmlns:a16="http://schemas.microsoft.com/office/drawing/2014/main" id="{BCF4F42B-6413-408B-847D-12FEF6C6A457}"/>
              </a:ext>
            </a:extLst>
          </p:cNvPr>
          <p:cNvSpPr>
            <a:spLocks noGrp="1"/>
          </p:cNvSpPr>
          <p:nvPr>
            <p:ph idx="1"/>
          </p:nvPr>
        </p:nvSpPr>
        <p:spPr>
          <a:xfrm>
            <a:off x="838200" y="1825625"/>
            <a:ext cx="10515600" cy="4498057"/>
          </a:xfrm>
        </p:spPr>
        <p:txBody>
          <a:bodyPr vert="horz" lIns="91440" tIns="45720" rIns="91440" bIns="45720" rtlCol="0" anchor="t">
            <a:normAutofit/>
          </a:bodyPr>
          <a:lstStyle/>
          <a:p>
            <a:r>
              <a:rPr lang="en-US" sz="2600" dirty="0">
                <a:latin typeface="Arial" panose="020B0604020202020204" pitchFamily="34" charset="0"/>
                <a:cs typeface="Arial" panose="020B0604020202020204" pitchFamily="34" charset="0"/>
              </a:rPr>
              <a:t>Certain dose of medication are administered at regular intervals.</a:t>
            </a:r>
          </a:p>
          <a:p>
            <a:r>
              <a:rPr lang="en-US" sz="2600" dirty="0">
                <a:latin typeface="Arial" panose="020B0604020202020204" pitchFamily="34" charset="0"/>
                <a:cs typeface="Arial" panose="020B0604020202020204" pitchFamily="34" charset="0"/>
              </a:rPr>
              <a:t>If the next dose is administered before the previous dose is completely eliminated, the plasma concentration will progressively rise.</a:t>
            </a:r>
          </a:p>
          <a:p>
            <a:r>
              <a:rPr lang="en-US" sz="2600" dirty="0">
                <a:latin typeface="Arial" panose="020B0604020202020204" pitchFamily="34" charset="0"/>
                <a:cs typeface="Arial" panose="020B0604020202020204" pitchFamily="34" charset="0"/>
              </a:rPr>
              <a:t>Fluctuations would occur through peaks and troughs. </a:t>
            </a:r>
          </a:p>
          <a:p>
            <a:r>
              <a:rPr lang="en-US" sz="2600" dirty="0">
                <a:latin typeface="Arial" panose="020B0604020202020204" pitchFamily="34" charset="0"/>
                <a:cs typeface="Arial" panose="020B0604020202020204" pitchFamily="34" charset="0"/>
              </a:rPr>
              <a:t>Over time, the rate of elimination also increases until it matches the rate of administration.</a:t>
            </a:r>
          </a:p>
          <a:p>
            <a:r>
              <a:rPr lang="en-US" sz="2600" dirty="0">
                <a:latin typeface="Arial" panose="020B0604020202020204" pitchFamily="34" charset="0"/>
                <a:cs typeface="Arial" panose="020B0604020202020204" pitchFamily="34" charset="0"/>
              </a:rPr>
              <a:t>At this stage, a steady state would have been reached.</a:t>
            </a:r>
          </a:p>
          <a:p>
            <a:r>
              <a:rPr lang="en-US" sz="2600" dirty="0">
                <a:latin typeface="Arial" panose="020B0604020202020204" pitchFamily="34" charset="0"/>
                <a:cs typeface="Arial" panose="020B0604020202020204" pitchFamily="34" charset="0"/>
              </a:rPr>
              <a:t>In life threatening conditions, the steady state can be reached quickly by administering an initial </a:t>
            </a:r>
            <a:r>
              <a:rPr lang="en-US" sz="2600" dirty="0">
                <a:solidFill>
                  <a:srgbClr val="FF0000"/>
                </a:solidFill>
                <a:latin typeface="Arial" panose="020B0604020202020204" pitchFamily="34" charset="0"/>
                <a:cs typeface="Arial" panose="020B0604020202020204" pitchFamily="34" charset="0"/>
              </a:rPr>
              <a:t>loading dose </a:t>
            </a:r>
          </a:p>
          <a:p>
            <a:endParaRPr lang="en-US" sz="2600"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1324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677B4B-A777-76BF-3969-F07E3C42D6CC}"/>
              </a:ext>
            </a:extLst>
          </p:cNvPr>
          <p:cNvSpPr>
            <a:spLocks noGrp="1"/>
          </p:cNvSpPr>
          <p:nvPr>
            <p:ph type="title"/>
          </p:nvPr>
        </p:nvSpPr>
        <p:spPr/>
        <p:txBody>
          <a:bodyPr>
            <a:normAutofit/>
          </a:bodyPr>
          <a:lstStyle/>
          <a:p>
            <a:r>
              <a:rPr lang="en-US" sz="3600" b="1" dirty="0">
                <a:solidFill>
                  <a:srgbClr val="FF0000"/>
                </a:solidFill>
                <a:latin typeface="Arial" panose="020B0604020202020204" pitchFamily="34" charset="0"/>
                <a:cs typeface="Arial" panose="020B0604020202020204" pitchFamily="34" charset="0"/>
              </a:rPr>
              <a:t> Intermittent dosing</a:t>
            </a:r>
            <a:endParaRPr lang="en-US" sz="3600" dirty="0">
              <a:solidFill>
                <a:srgbClr val="FF0000"/>
              </a:solidFill>
              <a:latin typeface="Arial" panose="020B0604020202020204" pitchFamily="34" charset="0"/>
              <a:cs typeface="Arial" panose="020B0604020202020204" pitchFamily="34" charset="0"/>
            </a:endParaRPr>
          </a:p>
          <a:p>
            <a:endParaRPr lang="en-US" sz="3600" dirty="0">
              <a:solidFill>
                <a:srgbClr val="FF0000"/>
              </a:solidFill>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E55D3D9C-0A79-6FB8-5B5C-63DA0B0C487A}"/>
              </a:ext>
            </a:extLst>
          </p:cNvPr>
          <p:cNvSpPr txBox="1"/>
          <p:nvPr/>
        </p:nvSpPr>
        <p:spPr>
          <a:xfrm>
            <a:off x="1532876" y="5607586"/>
            <a:ext cx="4900976" cy="369332"/>
          </a:xfrm>
          <a:prstGeom prst="rect">
            <a:avLst/>
          </a:prstGeom>
          <a:noFill/>
        </p:spPr>
        <p:txBody>
          <a:bodyPr wrap="square" rtlCol="0">
            <a:spAutoFit/>
          </a:bodyPr>
          <a:lstStyle/>
          <a:p>
            <a:pPr algn="l"/>
            <a:r>
              <a:rPr lang="en-US" sz="900" b="0" i="0" u="none" strike="noStrike" dirty="0">
                <a:solidFill>
                  <a:srgbClr val="000000"/>
                </a:solidFill>
                <a:effectLst/>
                <a:latin typeface="lato" panose="020F0502020204030203" pitchFamily="34" charset="0"/>
                <a:hlinkClick r:id="rId2"/>
              </a:rPr>
              <a:t>Image credit: Pharmacology for Dental and Allied Health Sciences</a:t>
            </a:r>
            <a:r>
              <a:rPr lang="en-US" sz="900" dirty="0">
                <a:solidFill>
                  <a:srgbClr val="222222"/>
                </a:solidFill>
                <a:latin typeface="Arial" panose="020B0604020202020204" pitchFamily="34" charset="0"/>
              </a:rPr>
              <a:t>, by </a:t>
            </a:r>
            <a:r>
              <a:rPr lang="en-US" sz="900" b="0" i="0" u="none" strike="noStrike" dirty="0" err="1">
                <a:solidFill>
                  <a:srgbClr val="555555"/>
                </a:solidFill>
                <a:effectLst/>
                <a:latin typeface="lato" panose="020F0502020204030203" pitchFamily="34" charset="0"/>
              </a:rPr>
              <a:t>Udaykumar</a:t>
            </a:r>
            <a:r>
              <a:rPr lang="en-US" sz="900" b="0" i="0" u="none" strike="noStrike" dirty="0">
                <a:solidFill>
                  <a:srgbClr val="555555"/>
                </a:solidFill>
                <a:effectLst/>
                <a:latin typeface="lato" panose="020F0502020204030203" pitchFamily="34" charset="0"/>
              </a:rPr>
              <a:t> Padmaja, </a:t>
            </a:r>
            <a:r>
              <a:rPr lang="en-US" sz="900" b="1" i="0" u="none" strike="noStrike" dirty="0">
                <a:solidFill>
                  <a:srgbClr val="555555"/>
                </a:solidFill>
                <a:effectLst/>
                <a:latin typeface="lato" panose="020F0502020204030203" pitchFamily="34" charset="0"/>
              </a:rPr>
              <a:t>Author Affiliations, </a:t>
            </a:r>
            <a:r>
              <a:rPr lang="en-US" sz="900" b="0" i="0" u="none" strike="noStrike" dirty="0">
                <a:solidFill>
                  <a:srgbClr val="555555"/>
                </a:solidFill>
                <a:effectLst/>
                <a:latin typeface="lato" panose="020F0502020204030203" pitchFamily="34" charset="0"/>
              </a:rPr>
              <a:t>Father Muller Medical College, </a:t>
            </a:r>
            <a:r>
              <a:rPr lang="en-US" sz="900" b="0" i="0" u="none" strike="noStrike" dirty="0" err="1">
                <a:solidFill>
                  <a:srgbClr val="555555"/>
                </a:solidFill>
                <a:effectLst/>
                <a:latin typeface="lato" panose="020F0502020204030203" pitchFamily="34" charset="0"/>
              </a:rPr>
              <a:t>Mangaluru</a:t>
            </a:r>
            <a:r>
              <a:rPr lang="en-US" sz="900" b="0" i="0" u="none" strike="noStrike" dirty="0">
                <a:solidFill>
                  <a:srgbClr val="555555"/>
                </a:solidFill>
                <a:effectLst/>
                <a:latin typeface="lato" panose="020F0502020204030203" pitchFamily="34" charset="0"/>
              </a:rPr>
              <a:t>, Karnataka, India, 2017.</a:t>
            </a:r>
          </a:p>
        </p:txBody>
      </p:sp>
      <p:pic>
        <p:nvPicPr>
          <p:cNvPr id="4104" name="Picture 8" descr="JaypeeDigital | eBook Reader">
            <a:extLst>
              <a:ext uri="{FF2B5EF4-FFF2-40B4-BE49-F238E27FC236}">
                <a16:creationId xmlns:a16="http://schemas.microsoft.com/office/drawing/2014/main" id="{9E9643B1-2953-3C4E-6DB9-4311B63371F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32875" y="1970356"/>
            <a:ext cx="4900976" cy="3492500"/>
          </a:xfrm>
          <a:prstGeom prst="rect">
            <a:avLst/>
          </a:prstGeom>
          <a:noFill/>
          <a:extLst>
            <a:ext uri="{909E8E84-426E-40DD-AFC4-6F175D3DCCD1}">
              <a14:hiddenFill xmlns:a14="http://schemas.microsoft.com/office/drawing/2010/main">
                <a:solidFill>
                  <a:srgbClr val="FFFFFF"/>
                </a:solidFill>
              </a14:hiddenFill>
            </a:ext>
          </a:extLst>
        </p:spPr>
      </p:pic>
      <p:sp>
        <p:nvSpPr>
          <p:cNvPr id="10" name="Content Placeholder 9">
            <a:extLst>
              <a:ext uri="{FF2B5EF4-FFF2-40B4-BE49-F238E27FC236}">
                <a16:creationId xmlns:a16="http://schemas.microsoft.com/office/drawing/2014/main" id="{B521C35F-5B97-8206-58A3-A4F50AD1BF38}"/>
              </a:ext>
            </a:extLst>
          </p:cNvPr>
          <p:cNvSpPr>
            <a:spLocks noGrp="1"/>
          </p:cNvSpPr>
          <p:nvPr>
            <p:ph idx="1"/>
          </p:nvPr>
        </p:nvSpPr>
        <p:spPr>
          <a:xfrm>
            <a:off x="838200" y="1676142"/>
            <a:ext cx="10515600" cy="3859079"/>
          </a:xfrm>
        </p:spPr>
        <p:txBody>
          <a:bodyPr/>
          <a:lstStyle/>
          <a:p>
            <a:endParaRPr lang="en-US" dirty="0"/>
          </a:p>
        </p:txBody>
      </p:sp>
    </p:spTree>
    <p:extLst>
      <p:ext uri="{BB962C8B-B14F-4D97-AF65-F5344CB8AC3E}">
        <p14:creationId xmlns:p14="http://schemas.microsoft.com/office/powerpoint/2010/main" val="2109661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9F038E-2318-9A41-5370-35FB8201A34E}"/>
              </a:ext>
            </a:extLst>
          </p:cNvPr>
          <p:cNvSpPr>
            <a:spLocks noGrp="1"/>
          </p:cNvSpPr>
          <p:nvPr>
            <p:ph type="ctrTitle"/>
          </p:nvPr>
        </p:nvSpPr>
        <p:spPr/>
        <p:txBody>
          <a:bodyPr/>
          <a:lstStyle/>
          <a:p>
            <a:r>
              <a:rPr lang="en-US" sz="6000" b="1" dirty="0">
                <a:solidFill>
                  <a:srgbClr val="7030A0"/>
                </a:solidFill>
                <a:latin typeface="Arial" panose="020B0604020202020204" pitchFamily="34" charset="0"/>
                <a:cs typeface="Arial" panose="020B0604020202020204" pitchFamily="34" charset="0"/>
              </a:rPr>
              <a:t>Drug safety and effectiveness</a:t>
            </a:r>
            <a:endParaRPr lang="en-US" b="1" dirty="0">
              <a:solidFill>
                <a:srgbClr val="7030A0"/>
              </a:solidFill>
            </a:endParaRPr>
          </a:p>
        </p:txBody>
      </p:sp>
      <p:sp>
        <p:nvSpPr>
          <p:cNvPr id="3" name="Subtitle 2">
            <a:extLst>
              <a:ext uri="{FF2B5EF4-FFF2-40B4-BE49-F238E27FC236}">
                <a16:creationId xmlns:a16="http://schemas.microsoft.com/office/drawing/2014/main" id="{7B223260-A6C3-8822-64B3-17F668E33450}"/>
              </a:ext>
            </a:extLst>
          </p:cNvPr>
          <p:cNvSpPr>
            <a:spLocks noGrp="1"/>
          </p:cNvSpPr>
          <p:nvPr>
            <p:ph type="subTitle" idx="1"/>
          </p:nvPr>
        </p:nvSpPr>
        <p:spPr/>
        <p:txBody>
          <a:bodyPr/>
          <a:lstStyle/>
          <a:p>
            <a:r>
              <a:rPr lang="en-US" b="1" u="sng" dirty="0">
                <a:solidFill>
                  <a:srgbClr val="7030A0"/>
                </a:solidFill>
                <a:latin typeface="Arial" panose="020B0604020202020204" pitchFamily="34" charset="0"/>
                <a:ea typeface="+mn-lt"/>
                <a:cs typeface="Arial" panose="020B0604020202020204" pitchFamily="34" charset="0"/>
              </a:rPr>
              <a:t> Factors modifying the dosage and action of drugs : </a:t>
            </a:r>
            <a:endParaRPr lang="en-US" u="sng" dirty="0">
              <a:solidFill>
                <a:srgbClr val="7030A0"/>
              </a:solidFill>
              <a:latin typeface="Arial" panose="020B0604020202020204" pitchFamily="34" charset="0"/>
              <a:ea typeface="+mn-lt"/>
              <a:cs typeface="Arial" panose="020B0604020202020204" pitchFamily="34" charset="0"/>
            </a:endParaRPr>
          </a:p>
          <a:p>
            <a:endParaRPr lang="en-US" dirty="0">
              <a:solidFill>
                <a:srgbClr val="7030A0"/>
              </a:solidFill>
            </a:endParaRPr>
          </a:p>
        </p:txBody>
      </p:sp>
    </p:spTree>
    <p:extLst>
      <p:ext uri="{BB962C8B-B14F-4D97-AF65-F5344CB8AC3E}">
        <p14:creationId xmlns:p14="http://schemas.microsoft.com/office/powerpoint/2010/main" val="31744688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5D1645-0AE7-B1F7-E090-F08E9FDAEC68}"/>
              </a:ext>
            </a:extLst>
          </p:cNvPr>
          <p:cNvSpPr>
            <a:spLocks noGrp="1"/>
          </p:cNvSpPr>
          <p:nvPr>
            <p:ph type="title"/>
          </p:nvPr>
        </p:nvSpPr>
        <p:spPr>
          <a:xfrm>
            <a:off x="795068" y="106332"/>
            <a:ext cx="10515600" cy="1325563"/>
          </a:xfrm>
        </p:spPr>
        <p:txBody>
          <a:bodyPr>
            <a:normAutofit/>
          </a:bodyPr>
          <a:lstStyle/>
          <a:p>
            <a:endParaRPr lang="en-US" sz="3600" b="1" dirty="0">
              <a:solidFill>
                <a:srgbClr val="FF0000"/>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7875BE70-82E1-B683-04C2-BBDEEC76B285}"/>
              </a:ext>
            </a:extLst>
          </p:cNvPr>
          <p:cNvSpPr>
            <a:spLocks noGrp="1"/>
          </p:cNvSpPr>
          <p:nvPr>
            <p:ph idx="1"/>
          </p:nvPr>
        </p:nvSpPr>
        <p:spPr>
          <a:xfrm>
            <a:off x="795068" y="1365550"/>
            <a:ext cx="10601864" cy="5145419"/>
          </a:xfrm>
        </p:spPr>
        <p:txBody>
          <a:bodyPr vert="horz" lIns="91440" tIns="45720" rIns="91440" bIns="45720" rtlCol="0" anchor="t">
            <a:normAutofit fontScale="92500" lnSpcReduction="20000"/>
          </a:bodyPr>
          <a:lstStyle/>
          <a:p>
            <a:r>
              <a:rPr lang="en-US" dirty="0">
                <a:latin typeface="Arial" panose="020B0604020202020204" pitchFamily="34" charset="0"/>
                <a:ea typeface="+mn-lt"/>
                <a:cs typeface="Arial" panose="020B0604020202020204" pitchFamily="34" charset="0"/>
              </a:rPr>
              <a:t>Individuals differ both in the degree and the character of the response that a drug may elicit.</a:t>
            </a:r>
          </a:p>
          <a:p>
            <a:r>
              <a:rPr lang="en-US" dirty="0">
                <a:latin typeface="Arial" panose="020B0604020202020204" pitchFamily="34" charset="0"/>
                <a:ea typeface="+mn-lt"/>
                <a:cs typeface="Arial" panose="020B0604020202020204" pitchFamily="34" charset="0"/>
              </a:rPr>
              <a:t>Therefore, the desired therapeutic effect varies from person to person. </a:t>
            </a:r>
          </a:p>
          <a:p>
            <a:r>
              <a:rPr lang="en-US" dirty="0">
                <a:latin typeface="Arial" panose="020B0604020202020204" pitchFamily="34" charset="0"/>
                <a:ea typeface="+mn-lt"/>
                <a:cs typeface="Arial" panose="020B0604020202020204" pitchFamily="34" charset="0"/>
              </a:rPr>
              <a:t>The important factors which influence the effect of a drug are:</a:t>
            </a:r>
          </a:p>
          <a:p>
            <a:r>
              <a:rPr lang="en-US" b="1" dirty="0">
                <a:solidFill>
                  <a:srgbClr val="FF0000"/>
                </a:solidFill>
                <a:latin typeface="Arial" panose="020B0604020202020204" pitchFamily="34" charset="0"/>
                <a:ea typeface="+mn-lt"/>
                <a:cs typeface="Arial" panose="020B0604020202020204" pitchFamily="34" charset="0"/>
              </a:rPr>
              <a:t>1. Drug intolerance</a:t>
            </a:r>
            <a:r>
              <a:rPr lang="en-US" dirty="0">
                <a:latin typeface="Arial" panose="020B0604020202020204" pitchFamily="34" charset="0"/>
                <a:ea typeface="+mn-lt"/>
                <a:cs typeface="Arial" panose="020B0604020202020204" pitchFamily="34" charset="0"/>
              </a:rPr>
              <a:t>: It is inability of the individual to tolerate a drug. Also called as hyper-susceptibility. It is a quantitative deviation from the anticipated response to a given dose of a drug. E.g.  sulfa drugs</a:t>
            </a:r>
          </a:p>
          <a:p>
            <a:r>
              <a:rPr lang="en-US" b="1" dirty="0">
                <a:solidFill>
                  <a:srgbClr val="FF0000"/>
                </a:solidFill>
                <a:latin typeface="Arial" panose="020B0604020202020204" pitchFamily="34" charset="0"/>
                <a:ea typeface="+mn-lt"/>
                <a:cs typeface="Arial" panose="020B0604020202020204" pitchFamily="34" charset="0"/>
              </a:rPr>
              <a:t>2. Body Weight:</a:t>
            </a:r>
            <a:r>
              <a:rPr lang="en-US" dirty="0">
                <a:latin typeface="Arial" panose="020B0604020202020204" pitchFamily="34" charset="0"/>
                <a:ea typeface="+mn-lt"/>
                <a:cs typeface="Arial" panose="020B0604020202020204" pitchFamily="34" charset="0"/>
              </a:rPr>
              <a:t> The average dose is mentioned either in terms of mg per kg body weight.</a:t>
            </a:r>
          </a:p>
          <a:p>
            <a:r>
              <a:rPr lang="en-US" dirty="0">
                <a:latin typeface="Arial" panose="020B0604020202020204" pitchFamily="34" charset="0"/>
                <a:ea typeface="+mn-lt"/>
                <a:cs typeface="Arial" panose="020B0604020202020204" pitchFamily="34" charset="0"/>
              </a:rPr>
              <a:t>However, excessively obese individuals, edema conditions, or dehydration nutritional factors, can sometimes alter drug metabolizing capacity and therefore, dosing expressed in this fashion may not apply in such cases. </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441078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5D1645-0AE7-B1F7-E090-F08E9FDAEC68}"/>
              </a:ext>
            </a:extLst>
          </p:cNvPr>
          <p:cNvSpPr>
            <a:spLocks noGrp="1"/>
          </p:cNvSpPr>
          <p:nvPr>
            <p:ph type="title"/>
          </p:nvPr>
        </p:nvSpPr>
        <p:spPr>
          <a:xfrm>
            <a:off x="795068" y="106332"/>
            <a:ext cx="10515600" cy="491676"/>
          </a:xfrm>
        </p:spPr>
        <p:txBody>
          <a:bodyPr>
            <a:noAutofit/>
          </a:bodyPr>
          <a:lstStyle/>
          <a:p>
            <a:r>
              <a:rPr lang="en-US" sz="3200" b="1" dirty="0">
                <a:solidFill>
                  <a:srgbClr val="FF0000"/>
                </a:solidFill>
                <a:latin typeface="Arial" panose="020B0604020202020204" pitchFamily="34" charset="0"/>
                <a:cs typeface="Arial" panose="020B0604020202020204" pitchFamily="34" charset="0"/>
              </a:rPr>
              <a:t>3. Sex difference:</a:t>
            </a:r>
          </a:p>
        </p:txBody>
      </p:sp>
      <p:sp>
        <p:nvSpPr>
          <p:cNvPr id="3" name="Content Placeholder 2">
            <a:extLst>
              <a:ext uri="{FF2B5EF4-FFF2-40B4-BE49-F238E27FC236}">
                <a16:creationId xmlns:a16="http://schemas.microsoft.com/office/drawing/2014/main" id="{7875BE70-82E1-B683-04C2-BBDEEC76B285}"/>
              </a:ext>
            </a:extLst>
          </p:cNvPr>
          <p:cNvSpPr>
            <a:spLocks noGrp="1"/>
          </p:cNvSpPr>
          <p:nvPr>
            <p:ph idx="1"/>
          </p:nvPr>
        </p:nvSpPr>
        <p:spPr>
          <a:xfrm>
            <a:off x="795068" y="661060"/>
            <a:ext cx="10515600" cy="5574487"/>
          </a:xfrm>
        </p:spPr>
        <p:txBody>
          <a:bodyPr vert="horz" lIns="91440" tIns="45720" rIns="91440" bIns="45720" rtlCol="0" anchor="t">
            <a:normAutofit lnSpcReduction="10000"/>
          </a:bodyPr>
          <a:lstStyle/>
          <a:p>
            <a:r>
              <a:rPr lang="en-US" sz="2600" dirty="0">
                <a:latin typeface="Arial" panose="020B0604020202020204" pitchFamily="34" charset="0"/>
                <a:ea typeface="+mn-lt"/>
                <a:cs typeface="Arial" panose="020B0604020202020204" pitchFamily="34" charset="0"/>
              </a:rPr>
              <a:t>Special care should be exercised when drugs are administrated during: </a:t>
            </a:r>
            <a:endParaRPr lang="en-US" sz="2600" dirty="0">
              <a:latin typeface="Arial" panose="020B0604020202020204" pitchFamily="34" charset="0"/>
              <a:cs typeface="Arial" panose="020B0604020202020204" pitchFamily="34" charset="0"/>
            </a:endParaRPr>
          </a:p>
          <a:p>
            <a:r>
              <a:rPr lang="en-US" sz="2600" i="1" dirty="0">
                <a:solidFill>
                  <a:srgbClr val="FF0000"/>
                </a:solidFill>
                <a:latin typeface="Arial" panose="020B0604020202020204" pitchFamily="34" charset="0"/>
                <a:ea typeface="+mn-lt"/>
                <a:cs typeface="Arial" panose="020B0604020202020204" pitchFamily="34" charset="0"/>
              </a:rPr>
              <a:t>a) Menstruation</a:t>
            </a:r>
            <a:r>
              <a:rPr lang="en-US" sz="2600" dirty="0">
                <a:latin typeface="Arial" panose="020B0604020202020204" pitchFamily="34" charset="0"/>
                <a:ea typeface="+mn-lt"/>
                <a:cs typeface="Arial" panose="020B0604020202020204" pitchFamily="34" charset="0"/>
              </a:rPr>
              <a:t>: Drugs producing pelvic congestion should be avoided during menstruation e.g. drastic purgatives. </a:t>
            </a:r>
            <a:endParaRPr lang="en-US" sz="2600" dirty="0">
              <a:latin typeface="Arial" panose="020B0604020202020204" pitchFamily="34" charset="0"/>
              <a:cs typeface="Arial" panose="020B0604020202020204" pitchFamily="34" charset="0"/>
            </a:endParaRPr>
          </a:p>
          <a:p>
            <a:r>
              <a:rPr lang="en-US" sz="2600" i="1" dirty="0">
                <a:solidFill>
                  <a:srgbClr val="FF0000"/>
                </a:solidFill>
                <a:latin typeface="Arial" panose="020B0604020202020204" pitchFamily="34" charset="0"/>
                <a:ea typeface="+mn-lt"/>
                <a:cs typeface="Arial" panose="020B0604020202020204" pitchFamily="34" charset="0"/>
              </a:rPr>
              <a:t>b) Pregnancy</a:t>
            </a:r>
            <a:r>
              <a:rPr lang="en-US" sz="2600" dirty="0">
                <a:latin typeface="Arial" panose="020B0604020202020204" pitchFamily="34" charset="0"/>
                <a:ea typeface="+mn-lt"/>
                <a:cs typeface="Arial" panose="020B0604020202020204" pitchFamily="34" charset="0"/>
              </a:rPr>
              <a:t>:  Drugs which may stimulate the uterine smooth muscle, are contraindicated during pregnancy. </a:t>
            </a:r>
          </a:p>
          <a:p>
            <a:r>
              <a:rPr lang="en-US" sz="2600" dirty="0">
                <a:latin typeface="Arial" panose="020B0604020202020204" pitchFamily="34" charset="0"/>
                <a:ea typeface="+mn-lt"/>
                <a:cs typeface="Arial" panose="020B0604020202020204" pitchFamily="34" charset="0"/>
              </a:rPr>
              <a:t>Drugs capable of crossing the placenta and affecting the fetus can produce teratogenicity when they are used in pregnancy. </a:t>
            </a:r>
            <a:r>
              <a:rPr lang="en-US" sz="2600" i="1" dirty="0">
                <a:latin typeface="Arial" panose="020B0604020202020204" pitchFamily="34" charset="0"/>
                <a:ea typeface="+mn-lt"/>
                <a:cs typeface="Arial" panose="020B0604020202020204" pitchFamily="34" charset="0"/>
              </a:rPr>
              <a:t>Teratogenicity means congenital malformation.</a:t>
            </a:r>
            <a:endParaRPr lang="en-US" sz="2600" dirty="0">
              <a:latin typeface="Arial" panose="020B0604020202020204" pitchFamily="34" charset="0"/>
              <a:ea typeface="+mn-lt"/>
              <a:cs typeface="Arial" panose="020B0604020202020204" pitchFamily="34" charset="0"/>
            </a:endParaRPr>
          </a:p>
          <a:p>
            <a:pPr lvl="1"/>
            <a:r>
              <a:rPr lang="en-US" sz="2600" dirty="0">
                <a:latin typeface="Arial" panose="020B0604020202020204" pitchFamily="34" charset="0"/>
                <a:ea typeface="+mn-lt"/>
                <a:cs typeface="Arial" panose="020B0604020202020204" pitchFamily="34" charset="0"/>
              </a:rPr>
              <a:t> E.g. </a:t>
            </a:r>
            <a:r>
              <a:rPr lang="en-US" sz="2600" dirty="0">
                <a:solidFill>
                  <a:srgbClr val="0070C0"/>
                </a:solidFill>
                <a:latin typeface="Arial" panose="020B0604020202020204" pitchFamily="34" charset="0"/>
                <a:ea typeface="+mn-lt"/>
                <a:cs typeface="Arial" panose="020B0604020202020204" pitchFamily="34" charset="0"/>
              </a:rPr>
              <a:t>thalidomide, cyclophosphamide, methotrexate, tetracyclines, phenytoin, carbamazepine and progestogens. </a:t>
            </a:r>
          </a:p>
          <a:p>
            <a:r>
              <a:rPr lang="en-US" sz="2600" i="1" dirty="0">
                <a:solidFill>
                  <a:srgbClr val="FF0000"/>
                </a:solidFill>
                <a:latin typeface="Arial" panose="020B0604020202020204" pitchFamily="34" charset="0"/>
                <a:ea typeface="+mn-lt"/>
                <a:cs typeface="Arial" panose="020B0604020202020204" pitchFamily="34" charset="0"/>
              </a:rPr>
              <a:t>c) Breast feeding</a:t>
            </a:r>
            <a:r>
              <a:rPr lang="en-US" sz="2600" dirty="0">
                <a:latin typeface="Arial" panose="020B0604020202020204" pitchFamily="34" charset="0"/>
                <a:ea typeface="+mn-lt"/>
                <a:cs typeface="Arial" panose="020B0604020202020204" pitchFamily="34" charset="0"/>
              </a:rPr>
              <a:t>: Most of the lipid soluble drugs get into breast milk and may harm the infant health. e.g. </a:t>
            </a:r>
            <a:r>
              <a:rPr lang="en-US" sz="2600" dirty="0" err="1">
                <a:latin typeface="Arial" panose="020B0604020202020204" pitchFamily="34" charset="0"/>
                <a:ea typeface="+mn-lt"/>
                <a:cs typeface="Arial" panose="020B0604020202020204" pitchFamily="34" charset="0"/>
              </a:rPr>
              <a:t>sulphonamides</a:t>
            </a:r>
            <a:r>
              <a:rPr lang="en-US" sz="2600" dirty="0">
                <a:latin typeface="Arial" panose="020B0604020202020204" pitchFamily="34" charset="0"/>
                <a:ea typeface="+mn-lt"/>
                <a:cs typeface="Arial" panose="020B0604020202020204" pitchFamily="34" charset="0"/>
              </a:rPr>
              <a:t>, tetracyclines, nalidixic acid, isoniazid, diazepam, lithium, Indomethacin, aspirin, etc.</a:t>
            </a:r>
            <a:endParaRPr lang="en-US"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718121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5D1645-0AE7-B1F7-E090-F08E9FDAEC68}"/>
              </a:ext>
            </a:extLst>
          </p:cNvPr>
          <p:cNvSpPr>
            <a:spLocks noGrp="1"/>
          </p:cNvSpPr>
          <p:nvPr>
            <p:ph type="title"/>
          </p:nvPr>
        </p:nvSpPr>
        <p:spPr>
          <a:xfrm>
            <a:off x="795068" y="106332"/>
            <a:ext cx="10515600" cy="491676"/>
          </a:xfrm>
        </p:spPr>
        <p:txBody>
          <a:bodyPr>
            <a:noAutofit/>
          </a:bodyPr>
          <a:lstStyle/>
          <a:p>
            <a:r>
              <a:rPr lang="en-US" sz="3200" b="1" dirty="0">
                <a:solidFill>
                  <a:srgbClr val="FF0000"/>
                </a:solidFill>
                <a:latin typeface="Arial" panose="020B0604020202020204" pitchFamily="34" charset="0"/>
                <a:cs typeface="Arial" panose="020B0604020202020204" pitchFamily="34" charset="0"/>
              </a:rPr>
              <a:t>4. Age:</a:t>
            </a:r>
          </a:p>
        </p:txBody>
      </p:sp>
      <p:sp>
        <p:nvSpPr>
          <p:cNvPr id="3" name="Content Placeholder 2">
            <a:extLst>
              <a:ext uri="{FF2B5EF4-FFF2-40B4-BE49-F238E27FC236}">
                <a16:creationId xmlns:a16="http://schemas.microsoft.com/office/drawing/2014/main" id="{7875BE70-82E1-B683-04C2-BBDEEC76B285}"/>
              </a:ext>
            </a:extLst>
          </p:cNvPr>
          <p:cNvSpPr>
            <a:spLocks noGrp="1"/>
          </p:cNvSpPr>
          <p:nvPr>
            <p:ph idx="1"/>
          </p:nvPr>
        </p:nvSpPr>
        <p:spPr>
          <a:xfrm>
            <a:off x="795068" y="856585"/>
            <a:ext cx="10515600" cy="5144829"/>
          </a:xfrm>
        </p:spPr>
        <p:txBody>
          <a:bodyPr vert="horz" lIns="91440" tIns="45720" rIns="91440" bIns="45720" rtlCol="0" anchor="t">
            <a:normAutofit fontScale="92500" lnSpcReduction="10000"/>
          </a:bodyPr>
          <a:lstStyle/>
          <a:p>
            <a:r>
              <a:rPr lang="en-US" sz="2600" dirty="0">
                <a:latin typeface="Arial" panose="020B0604020202020204" pitchFamily="34" charset="0"/>
                <a:ea typeface="+mn-lt"/>
                <a:cs typeface="Arial" panose="020B0604020202020204" pitchFamily="34" charset="0"/>
              </a:rPr>
              <a:t>The pharmacokinetics of many drugs changes with age. Moreover, the liver capacity to metabolize drugs is low and the renal function is less developed, hence children may not react to all drugs in the same fashion as young adults. </a:t>
            </a:r>
          </a:p>
          <a:p>
            <a:r>
              <a:rPr lang="en-US" sz="2600" dirty="0">
                <a:latin typeface="Arial" panose="020B0604020202020204" pitchFamily="34" charset="0"/>
                <a:ea typeface="+mn-lt"/>
                <a:cs typeface="Arial" panose="020B0604020202020204" pitchFamily="34" charset="0"/>
              </a:rPr>
              <a:t>With a few exceptions, drugs are more active and more toxic in the new born than the adults. </a:t>
            </a:r>
            <a:endParaRPr lang="en-US" sz="2600" dirty="0">
              <a:latin typeface="Arial" panose="020B0604020202020204" pitchFamily="34" charset="0"/>
              <a:cs typeface="Arial" panose="020B0604020202020204" pitchFamily="34" charset="0"/>
            </a:endParaRPr>
          </a:p>
          <a:p>
            <a:r>
              <a:rPr lang="en-US" sz="2600" dirty="0">
                <a:latin typeface="Arial" panose="020B0604020202020204" pitchFamily="34" charset="0"/>
                <a:ea typeface="+mn-lt"/>
                <a:cs typeface="Arial" panose="020B0604020202020204" pitchFamily="34" charset="0"/>
              </a:rPr>
              <a:t>The pediatric doses are expressed in terms of body weight (mg/kg per dose or day) or in terms of body surface area (mg/</a:t>
            </a:r>
            <a:r>
              <a:rPr lang="en-US" sz="2600" dirty="0">
                <a:solidFill>
                  <a:srgbClr val="040C28"/>
                </a:solidFill>
                <a:latin typeface="Arial" panose="020B0604020202020204" pitchFamily="34" charset="0"/>
                <a:ea typeface="+mn-lt"/>
                <a:cs typeface="Arial" panose="020B0604020202020204" pitchFamily="34" charset="0"/>
              </a:rPr>
              <a:t>m</a:t>
            </a:r>
            <a:r>
              <a:rPr lang="en-US" sz="2600" baseline="30000" dirty="0">
                <a:solidFill>
                  <a:srgbClr val="040C28"/>
                </a:solidFill>
                <a:latin typeface="Arial" panose="020B0604020202020204" pitchFamily="34" charset="0"/>
                <a:ea typeface="+mn-lt"/>
                <a:cs typeface="Arial" panose="020B0604020202020204" pitchFamily="34" charset="0"/>
              </a:rPr>
              <a:t>2 </a:t>
            </a:r>
            <a:r>
              <a:rPr lang="en-US" sz="2600" dirty="0">
                <a:solidFill>
                  <a:srgbClr val="000000"/>
                </a:solidFill>
                <a:latin typeface="Arial" panose="020B0604020202020204" pitchFamily="34" charset="0"/>
                <a:ea typeface="+mn-lt"/>
                <a:cs typeface="Arial" panose="020B0604020202020204" pitchFamily="34" charset="0"/>
              </a:rPr>
              <a:t> /day</a:t>
            </a:r>
            <a:r>
              <a:rPr lang="en-US" sz="2600" dirty="0">
                <a:latin typeface="Arial" panose="020B0604020202020204" pitchFamily="34" charset="0"/>
                <a:ea typeface="+mn-lt"/>
                <a:cs typeface="Arial" panose="020B0604020202020204" pitchFamily="34" charset="0"/>
              </a:rPr>
              <a:t>). </a:t>
            </a:r>
          </a:p>
          <a:p>
            <a:r>
              <a:rPr lang="en-US" sz="2600" dirty="0">
                <a:latin typeface="Arial" panose="020B0604020202020204" pitchFamily="34" charset="0"/>
                <a:ea typeface="+mn-lt"/>
                <a:cs typeface="Arial" panose="020B0604020202020204" pitchFamily="34" charset="0"/>
              </a:rPr>
              <a:t>The body surface area can be calculated from the height and weight of the child. </a:t>
            </a:r>
            <a:endParaRPr lang="en-US" sz="2600" dirty="0">
              <a:latin typeface="Arial" panose="020B0604020202020204" pitchFamily="34" charset="0"/>
              <a:cs typeface="Arial" panose="020B0604020202020204" pitchFamily="34" charset="0"/>
            </a:endParaRPr>
          </a:p>
          <a:p>
            <a:r>
              <a:rPr lang="en-US" sz="2600" dirty="0">
                <a:latin typeface="Arial" panose="020B0604020202020204" pitchFamily="34" charset="0"/>
                <a:ea typeface="+mn-lt"/>
                <a:cs typeface="Arial" panose="020B0604020202020204" pitchFamily="34" charset="0"/>
              </a:rPr>
              <a:t>Like children, old people also present problems in dosage adjustment and this may vary widely with different people. </a:t>
            </a:r>
          </a:p>
          <a:p>
            <a:r>
              <a:rPr lang="en-US" sz="2600" dirty="0">
                <a:latin typeface="Arial" panose="020B0604020202020204" pitchFamily="34" charset="0"/>
                <a:ea typeface="+mn-lt"/>
                <a:cs typeface="Arial" panose="020B0604020202020204" pitchFamily="34" charset="0"/>
              </a:rPr>
              <a:t>Therefore, there should be dose adjustments for both pediatrics and geriatrics.</a:t>
            </a:r>
          </a:p>
          <a:p>
            <a:endParaRPr lang="en-US"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084983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5D1645-0AE7-B1F7-E090-F08E9FDAEC68}"/>
              </a:ext>
            </a:extLst>
          </p:cNvPr>
          <p:cNvSpPr>
            <a:spLocks noGrp="1"/>
          </p:cNvSpPr>
          <p:nvPr>
            <p:ph type="title"/>
          </p:nvPr>
        </p:nvSpPr>
        <p:spPr>
          <a:xfrm>
            <a:off x="795068" y="106332"/>
            <a:ext cx="10515600" cy="1325563"/>
          </a:xfrm>
        </p:spPr>
        <p:txBody>
          <a:bodyPr>
            <a:normAutofit/>
          </a:bodyPr>
          <a:lstStyle/>
          <a:p>
            <a:r>
              <a:rPr lang="en-US" sz="3000" b="1" dirty="0">
                <a:solidFill>
                  <a:srgbClr val="FF0000"/>
                </a:solidFill>
                <a:latin typeface="Arial" panose="020B0604020202020204" pitchFamily="34" charset="0"/>
                <a:cs typeface="Arial" panose="020B0604020202020204" pitchFamily="34" charset="0"/>
              </a:rPr>
              <a:t>5. Disease state</a:t>
            </a:r>
          </a:p>
        </p:txBody>
      </p:sp>
      <p:sp>
        <p:nvSpPr>
          <p:cNvPr id="3" name="Content Placeholder 2">
            <a:extLst>
              <a:ext uri="{FF2B5EF4-FFF2-40B4-BE49-F238E27FC236}">
                <a16:creationId xmlns:a16="http://schemas.microsoft.com/office/drawing/2014/main" id="{7875BE70-82E1-B683-04C2-BBDEEC76B285}"/>
              </a:ext>
            </a:extLst>
          </p:cNvPr>
          <p:cNvSpPr>
            <a:spLocks noGrp="1"/>
          </p:cNvSpPr>
          <p:nvPr>
            <p:ph idx="1"/>
          </p:nvPr>
        </p:nvSpPr>
        <p:spPr>
          <a:xfrm>
            <a:off x="795068" y="1370852"/>
            <a:ext cx="10601864" cy="4556223"/>
          </a:xfrm>
        </p:spPr>
        <p:txBody>
          <a:bodyPr vert="horz" lIns="91440" tIns="45720" rIns="91440" bIns="45720" rtlCol="0" anchor="t">
            <a:noAutofit/>
          </a:bodyPr>
          <a:lstStyle/>
          <a:p>
            <a:r>
              <a:rPr lang="en-US" sz="2600" b="0" i="0" u="none" strike="noStrike" dirty="0">
                <a:solidFill>
                  <a:srgbClr val="040C28"/>
                </a:solidFill>
                <a:effectLst/>
                <a:latin typeface="Arial" panose="020B0604020202020204" pitchFamily="34" charset="0"/>
                <a:cs typeface="Arial" panose="020B0604020202020204" pitchFamily="34" charset="0"/>
              </a:rPr>
              <a:t>Drug responses are affected by disease states because of changes in both pharmacokinetics and pharmacodynamics.</a:t>
            </a:r>
            <a:endParaRPr lang="en-US" sz="2600" dirty="0">
              <a:latin typeface="Arial" panose="020B0604020202020204" pitchFamily="34" charset="0"/>
              <a:ea typeface="+mn-lt"/>
              <a:cs typeface="Arial" panose="020B0604020202020204" pitchFamily="34" charset="0"/>
            </a:endParaRPr>
          </a:p>
          <a:p>
            <a:r>
              <a:rPr lang="en-US" sz="2600" dirty="0">
                <a:latin typeface="Arial" panose="020B0604020202020204" pitchFamily="34" charset="0"/>
                <a:ea typeface="+mn-lt"/>
                <a:cs typeface="Arial" panose="020B0604020202020204" pitchFamily="34" charset="0"/>
              </a:rPr>
              <a:t>Some antimicrobial agents penetrate the cerebrospinal fluid well across the normal meninges while other antimicrobials penetrate well only when the meninges are inflamed (meningitis)</a:t>
            </a:r>
          </a:p>
          <a:p>
            <a:r>
              <a:rPr lang="en-US" sz="2600" dirty="0">
                <a:latin typeface="Arial" panose="020B0604020202020204" pitchFamily="34" charset="0"/>
                <a:ea typeface="+mn-lt"/>
                <a:cs typeface="Arial" panose="020B0604020202020204" pitchFamily="34" charset="0"/>
              </a:rPr>
              <a:t>E.g. benzyl penicillin, streptomycin, gentamicin and cephalosporin  </a:t>
            </a:r>
          </a:p>
          <a:p>
            <a:r>
              <a:rPr lang="en-US" sz="2600" dirty="0">
                <a:latin typeface="Arial" panose="020B0604020202020204" pitchFamily="34" charset="0"/>
                <a:ea typeface="+mn-lt"/>
                <a:cs typeface="Arial" panose="020B0604020202020204" pitchFamily="34" charset="0"/>
              </a:rPr>
              <a:t>Similarly renal and pulmonary diseases may modify the metabolism of drugs like insulin or isoprenaline. </a:t>
            </a:r>
          </a:p>
          <a:p>
            <a:r>
              <a:rPr lang="en-US" sz="2600" dirty="0">
                <a:latin typeface="Arial" panose="020B0604020202020204" pitchFamily="34" charset="0"/>
                <a:ea typeface="+mn-lt"/>
                <a:cs typeface="Arial" panose="020B0604020202020204" pitchFamily="34" charset="0"/>
              </a:rPr>
              <a:t>Excretion of drug is also impaired in chronic renal disease. </a:t>
            </a:r>
            <a:endParaRPr lang="en-US"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21853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5D1645-0AE7-B1F7-E090-F08E9FDAEC68}"/>
              </a:ext>
            </a:extLst>
          </p:cNvPr>
          <p:cNvSpPr>
            <a:spLocks noGrp="1"/>
          </p:cNvSpPr>
          <p:nvPr>
            <p:ph type="title"/>
          </p:nvPr>
        </p:nvSpPr>
        <p:spPr>
          <a:xfrm>
            <a:off x="795068" y="106332"/>
            <a:ext cx="10515600" cy="822356"/>
          </a:xfrm>
        </p:spPr>
        <p:txBody>
          <a:bodyPr>
            <a:normAutofit/>
          </a:bodyPr>
          <a:lstStyle/>
          <a:p>
            <a:endParaRPr lang="en-US" sz="4000" b="1" dirty="0">
              <a:solidFill>
                <a:srgbClr val="FF0000"/>
              </a:solidFill>
              <a:latin typeface="Calibri"/>
              <a:cs typeface="Calibri"/>
            </a:endParaRPr>
          </a:p>
        </p:txBody>
      </p:sp>
      <p:sp>
        <p:nvSpPr>
          <p:cNvPr id="3" name="Content Placeholder 2">
            <a:extLst>
              <a:ext uri="{FF2B5EF4-FFF2-40B4-BE49-F238E27FC236}">
                <a16:creationId xmlns:a16="http://schemas.microsoft.com/office/drawing/2014/main" id="{7875BE70-82E1-B683-04C2-BBDEEC76B285}"/>
              </a:ext>
            </a:extLst>
          </p:cNvPr>
          <p:cNvSpPr>
            <a:spLocks noGrp="1"/>
          </p:cNvSpPr>
          <p:nvPr>
            <p:ph idx="1"/>
          </p:nvPr>
        </p:nvSpPr>
        <p:spPr>
          <a:xfrm>
            <a:off x="795068" y="1078003"/>
            <a:ext cx="10515600" cy="4639751"/>
          </a:xfrm>
        </p:spPr>
        <p:txBody>
          <a:bodyPr vert="horz" lIns="91440" tIns="45720" rIns="91440" bIns="45720" rtlCol="0" anchor="t">
            <a:noAutofit/>
          </a:bodyPr>
          <a:lstStyle/>
          <a:p>
            <a:pPr marL="0" indent="0">
              <a:buNone/>
            </a:pPr>
            <a:r>
              <a:rPr lang="en-US" sz="2600" b="1" dirty="0">
                <a:solidFill>
                  <a:srgbClr val="FF0000"/>
                </a:solidFill>
                <a:latin typeface="Arial" panose="020B0604020202020204" pitchFamily="34" charset="0"/>
                <a:ea typeface="+mn-lt"/>
                <a:cs typeface="Arial" panose="020B0604020202020204" pitchFamily="34" charset="0"/>
              </a:rPr>
              <a:t>6.  Drug tolerance:</a:t>
            </a:r>
            <a:r>
              <a:rPr lang="en-US" sz="2600" dirty="0">
                <a:latin typeface="Arial" panose="020B0604020202020204" pitchFamily="34" charset="0"/>
                <a:ea typeface="+mn-lt"/>
                <a:cs typeface="Arial" panose="020B0604020202020204" pitchFamily="34" charset="0"/>
              </a:rPr>
              <a:t> </a:t>
            </a:r>
            <a:endParaRPr lang="en-US" sz="2600" dirty="0">
              <a:latin typeface="Arial" panose="020B0604020202020204" pitchFamily="34" charset="0"/>
              <a:cs typeface="Arial" panose="020B0604020202020204" pitchFamily="34" charset="0"/>
            </a:endParaRPr>
          </a:p>
          <a:p>
            <a:pPr>
              <a:buFont typeface="Arial"/>
              <a:buChar char="•"/>
            </a:pPr>
            <a:r>
              <a:rPr lang="en-US" sz="2600" b="0" i="0" u="none" strike="noStrike" dirty="0">
                <a:solidFill>
                  <a:srgbClr val="040C28"/>
                </a:solidFill>
                <a:effectLst/>
                <a:latin typeface="Arial" panose="020B0604020202020204" pitchFamily="34" charset="0"/>
                <a:cs typeface="Arial" panose="020B0604020202020204" pitchFamily="34" charset="0"/>
              </a:rPr>
              <a:t>A person's diminished response to a drug, which occurs when the drug is used repeatedly, so that either more medicine is needed or different medicine is needed</a:t>
            </a:r>
            <a:r>
              <a:rPr lang="en-US" sz="2600" b="0" i="0" u="none" strike="noStrike" dirty="0">
                <a:solidFill>
                  <a:srgbClr val="1F1F1F"/>
                </a:solidFill>
                <a:effectLst/>
                <a:latin typeface="Arial" panose="020B0604020202020204" pitchFamily="34" charset="0"/>
                <a:cs typeface="Arial" panose="020B0604020202020204" pitchFamily="34" charset="0"/>
              </a:rPr>
              <a:t>.</a:t>
            </a:r>
            <a:endParaRPr lang="en-US" sz="2600" dirty="0">
              <a:latin typeface="Arial" panose="020B0604020202020204" pitchFamily="34" charset="0"/>
              <a:ea typeface="+mn-lt"/>
              <a:cs typeface="Arial" panose="020B0604020202020204" pitchFamily="34" charset="0"/>
            </a:endParaRPr>
          </a:p>
          <a:p>
            <a:pPr>
              <a:buFont typeface="Arial"/>
              <a:buChar char="•"/>
            </a:pPr>
            <a:r>
              <a:rPr lang="en-US" sz="2600" i="1" dirty="0">
                <a:latin typeface="Arial" panose="020B0604020202020204" pitchFamily="34" charset="0"/>
                <a:ea typeface="+mn-lt"/>
                <a:cs typeface="Arial" panose="020B0604020202020204" pitchFamily="34" charset="0"/>
              </a:rPr>
              <a:t>Tachyphylaxis</a:t>
            </a:r>
            <a:r>
              <a:rPr lang="en-US" sz="2600" dirty="0">
                <a:latin typeface="Arial" panose="020B0604020202020204" pitchFamily="34" charset="0"/>
                <a:ea typeface="+mn-lt"/>
                <a:cs typeface="Arial" panose="020B0604020202020204" pitchFamily="34" charset="0"/>
              </a:rPr>
              <a:t>: </a:t>
            </a:r>
            <a:r>
              <a:rPr lang="en-US" sz="2600" b="0" i="0" u="none" strike="noStrike" dirty="0">
                <a:solidFill>
                  <a:srgbClr val="040C28"/>
                </a:solidFill>
                <a:effectLst/>
                <a:latin typeface="Arial" panose="020B0604020202020204" pitchFamily="34" charset="0"/>
                <a:cs typeface="Arial" panose="020B0604020202020204" pitchFamily="34" charset="0"/>
              </a:rPr>
              <a:t>an acute, sudden decrease in response to a drug after its administration. </a:t>
            </a:r>
            <a:r>
              <a:rPr lang="en-US" sz="2600" dirty="0">
                <a:latin typeface="Arial" panose="020B0604020202020204" pitchFamily="34" charset="0"/>
                <a:ea typeface="+mn-lt"/>
                <a:cs typeface="Arial" panose="020B0604020202020204" pitchFamily="34" charset="0"/>
              </a:rPr>
              <a:t>e.g. Ephedrine, amphetamine and nitroglycerine which produce tachyphylaxis on repeated administration. </a:t>
            </a:r>
            <a:endParaRPr lang="en-US"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382623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5D1645-0AE7-B1F7-E090-F08E9FDAEC68}"/>
              </a:ext>
            </a:extLst>
          </p:cNvPr>
          <p:cNvSpPr>
            <a:spLocks noGrp="1"/>
          </p:cNvSpPr>
          <p:nvPr>
            <p:ph type="title"/>
          </p:nvPr>
        </p:nvSpPr>
        <p:spPr>
          <a:xfrm>
            <a:off x="795068" y="106332"/>
            <a:ext cx="10515600" cy="1325563"/>
          </a:xfrm>
        </p:spPr>
        <p:txBody>
          <a:bodyPr>
            <a:normAutofit/>
          </a:bodyPr>
          <a:lstStyle/>
          <a:p>
            <a:r>
              <a:rPr lang="en-US" sz="2600" b="1" dirty="0">
                <a:solidFill>
                  <a:srgbClr val="FF0000"/>
                </a:solidFill>
                <a:latin typeface="Arial" panose="020B0604020202020204" pitchFamily="34" charset="0"/>
                <a:cs typeface="Arial" panose="020B0604020202020204" pitchFamily="34" charset="0"/>
              </a:rPr>
              <a:t>  7. Emotional factors. </a:t>
            </a:r>
          </a:p>
        </p:txBody>
      </p:sp>
      <p:sp>
        <p:nvSpPr>
          <p:cNvPr id="3" name="Content Placeholder 2">
            <a:extLst>
              <a:ext uri="{FF2B5EF4-FFF2-40B4-BE49-F238E27FC236}">
                <a16:creationId xmlns:a16="http://schemas.microsoft.com/office/drawing/2014/main" id="{7875BE70-82E1-B683-04C2-BBDEEC76B285}"/>
              </a:ext>
            </a:extLst>
          </p:cNvPr>
          <p:cNvSpPr>
            <a:spLocks noGrp="1"/>
          </p:cNvSpPr>
          <p:nvPr>
            <p:ph idx="1"/>
          </p:nvPr>
        </p:nvSpPr>
        <p:spPr>
          <a:xfrm>
            <a:off x="795068" y="1431895"/>
            <a:ext cx="10515600" cy="5133256"/>
          </a:xfrm>
        </p:spPr>
        <p:txBody>
          <a:bodyPr vert="horz" lIns="91440" tIns="45720" rIns="91440" bIns="45720" rtlCol="0" anchor="t">
            <a:normAutofit/>
          </a:bodyPr>
          <a:lstStyle/>
          <a:p>
            <a:r>
              <a:rPr lang="en-US" sz="2600" dirty="0">
                <a:latin typeface="Arial" panose="020B0604020202020204" pitchFamily="34" charset="0"/>
                <a:ea typeface="+mn-lt"/>
                <a:cs typeface="Arial" panose="020B0604020202020204" pitchFamily="34" charset="0"/>
              </a:rPr>
              <a:t>The placebo response/effect is an example here. </a:t>
            </a:r>
          </a:p>
          <a:p>
            <a:pPr>
              <a:buFont typeface="Arial"/>
            </a:pPr>
            <a:r>
              <a:rPr lang="en-US" sz="2600" i="1" dirty="0">
                <a:latin typeface="Arial" panose="020B0604020202020204" pitchFamily="34" charset="0"/>
                <a:ea typeface="+mn-lt"/>
                <a:cs typeface="Arial" panose="020B0604020202020204" pitchFamily="34" charset="0"/>
              </a:rPr>
              <a:t>Placebo</a:t>
            </a:r>
            <a:r>
              <a:rPr lang="en-US" sz="2600" dirty="0">
                <a:latin typeface="Arial" panose="020B0604020202020204" pitchFamily="34" charset="0"/>
                <a:ea typeface="+mn-lt"/>
                <a:cs typeface="Arial" panose="020B0604020202020204" pitchFamily="34" charset="0"/>
              </a:rPr>
              <a:t>: It is a Latin word meaning” I shall please” and it is a tablet looking exactly like the active treatment but containing no active component.</a:t>
            </a:r>
          </a:p>
          <a:p>
            <a:pPr>
              <a:buFont typeface="Arial"/>
            </a:pPr>
            <a:endParaRPr lang="en-US" sz="2600" dirty="0">
              <a:latin typeface="Arial" panose="020B0604020202020204" pitchFamily="34" charset="0"/>
              <a:ea typeface="+mn-lt"/>
              <a:cs typeface="Arial" panose="020B0604020202020204" pitchFamily="34" charset="0"/>
            </a:endParaRPr>
          </a:p>
          <a:p>
            <a:pPr marL="0" indent="0">
              <a:buNone/>
            </a:pPr>
            <a:r>
              <a:rPr lang="en-US" sz="2600" b="1" dirty="0">
                <a:solidFill>
                  <a:srgbClr val="FF0000"/>
                </a:solidFill>
                <a:latin typeface="Arial" panose="020B0604020202020204" pitchFamily="34" charset="0"/>
                <a:cs typeface="Arial" panose="020B0604020202020204" pitchFamily="34" charset="0"/>
              </a:rPr>
              <a:t>  8. Repeated administration and drug cumulation</a:t>
            </a:r>
          </a:p>
          <a:p>
            <a:pPr>
              <a:buFont typeface="Arial"/>
              <a:buChar char="•"/>
            </a:pPr>
            <a:r>
              <a:rPr lang="en-US" sz="2600" dirty="0">
                <a:latin typeface="Arial" panose="020B0604020202020204" pitchFamily="34" charset="0"/>
                <a:ea typeface="+mn-lt"/>
                <a:cs typeface="Arial" panose="020B0604020202020204" pitchFamily="34" charset="0"/>
              </a:rPr>
              <a:t>If a drug is excreted slowly, its administration may build up a sufficiently high concentration in the body to produce toxicity. e.g. digitalis, emetine. </a:t>
            </a:r>
            <a:endParaRPr lang="en-US" sz="2600" dirty="0">
              <a:latin typeface="Arial" panose="020B0604020202020204" pitchFamily="34" charset="0"/>
              <a:cs typeface="Arial" panose="020B0604020202020204" pitchFamily="34" charset="0"/>
            </a:endParaRPr>
          </a:p>
          <a:p>
            <a:pPr>
              <a:buFont typeface="Arial"/>
              <a:buChar char="•"/>
            </a:pPr>
            <a:r>
              <a:rPr lang="en-US" sz="2600" dirty="0">
                <a:latin typeface="Arial" panose="020B0604020202020204" pitchFamily="34" charset="0"/>
                <a:ea typeface="+mn-lt"/>
                <a:cs typeface="Arial" panose="020B0604020202020204" pitchFamily="34" charset="0"/>
              </a:rPr>
              <a:t>To avoid cumulation: One must know if a drug is eliminated slowly or rapidly</a:t>
            </a:r>
          </a:p>
          <a:p>
            <a:pPr marL="0" indent="0">
              <a:buNone/>
            </a:pPr>
            <a:endParaRPr lang="en-US" sz="2600" dirty="0">
              <a:solidFill>
                <a:srgbClr val="000000"/>
              </a:solidFill>
              <a:latin typeface="Arial" panose="020B0604020202020204" pitchFamily="34" charset="0"/>
              <a:ea typeface="+mn-lt"/>
              <a:cs typeface="Arial" panose="020B0604020202020204" pitchFamily="34" charset="0"/>
            </a:endParaRPr>
          </a:p>
          <a:p>
            <a:pPr>
              <a:buFont typeface="Arial"/>
            </a:pPr>
            <a:endParaRPr lang="en-US" sz="2600" dirty="0">
              <a:latin typeface="Arial" panose="020B0604020202020204" pitchFamily="34" charset="0"/>
              <a:ea typeface="+mn-lt"/>
              <a:cs typeface="Arial" panose="020B0604020202020204" pitchFamily="34" charset="0"/>
            </a:endParaRPr>
          </a:p>
        </p:txBody>
      </p:sp>
    </p:spTree>
    <p:extLst>
      <p:ext uri="{BB962C8B-B14F-4D97-AF65-F5344CB8AC3E}">
        <p14:creationId xmlns:p14="http://schemas.microsoft.com/office/powerpoint/2010/main" val="220489550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5D1645-0AE7-B1F7-E090-F08E9FDAEC68}"/>
              </a:ext>
            </a:extLst>
          </p:cNvPr>
          <p:cNvSpPr>
            <a:spLocks noGrp="1"/>
          </p:cNvSpPr>
          <p:nvPr>
            <p:ph type="title"/>
          </p:nvPr>
        </p:nvSpPr>
        <p:spPr>
          <a:xfrm>
            <a:off x="795068" y="106332"/>
            <a:ext cx="10515600" cy="1325563"/>
          </a:xfrm>
        </p:spPr>
        <p:txBody>
          <a:bodyPr>
            <a:normAutofit/>
          </a:bodyPr>
          <a:lstStyle/>
          <a:p>
            <a:r>
              <a:rPr lang="en-US" sz="3000" b="1" dirty="0">
                <a:solidFill>
                  <a:srgbClr val="FF0000"/>
                </a:solidFill>
                <a:latin typeface="Arial" panose="020B0604020202020204" pitchFamily="34" charset="0"/>
                <a:cs typeface="Arial" panose="020B0604020202020204" pitchFamily="34" charset="0"/>
              </a:rPr>
              <a:t>9. Drug interactions: </a:t>
            </a:r>
          </a:p>
        </p:txBody>
      </p:sp>
      <p:sp>
        <p:nvSpPr>
          <p:cNvPr id="3" name="Content Placeholder 2">
            <a:extLst>
              <a:ext uri="{FF2B5EF4-FFF2-40B4-BE49-F238E27FC236}">
                <a16:creationId xmlns:a16="http://schemas.microsoft.com/office/drawing/2014/main" id="{7875BE70-82E1-B683-04C2-BBDEEC76B285}"/>
              </a:ext>
            </a:extLst>
          </p:cNvPr>
          <p:cNvSpPr>
            <a:spLocks noGrp="1"/>
          </p:cNvSpPr>
          <p:nvPr>
            <p:ph idx="1"/>
          </p:nvPr>
        </p:nvSpPr>
        <p:spPr>
          <a:xfrm>
            <a:off x="795068" y="1365550"/>
            <a:ext cx="10601864" cy="4869997"/>
          </a:xfrm>
        </p:spPr>
        <p:txBody>
          <a:bodyPr vert="horz" lIns="91440" tIns="45720" rIns="91440" bIns="45720" rtlCol="0" anchor="t">
            <a:normAutofit/>
          </a:bodyPr>
          <a:lstStyle/>
          <a:p>
            <a:endParaRPr lang="en-US" sz="2600" dirty="0">
              <a:solidFill>
                <a:srgbClr val="000000"/>
              </a:solidFill>
              <a:latin typeface="Arial" panose="020B0604020202020204" pitchFamily="34" charset="0"/>
              <a:cs typeface="Arial" panose="020B0604020202020204" pitchFamily="34" charset="0"/>
            </a:endParaRPr>
          </a:p>
          <a:p>
            <a:r>
              <a:rPr lang="en-US" sz="2600" dirty="0">
                <a:latin typeface="Arial" panose="020B0604020202020204" pitchFamily="34" charset="0"/>
                <a:ea typeface="+mn-lt"/>
                <a:cs typeface="Arial" panose="020B0604020202020204" pitchFamily="34" charset="0"/>
              </a:rPr>
              <a:t>Patients who receive a number of drugs at the same time, may develop a phenomenon which happens when the effects of one drug is modified by another drug(s). </a:t>
            </a:r>
          </a:p>
          <a:p>
            <a:r>
              <a:rPr lang="en-US" sz="2600" dirty="0">
                <a:latin typeface="Arial" panose="020B0604020202020204" pitchFamily="34" charset="0"/>
                <a:ea typeface="+mn-lt"/>
                <a:cs typeface="Arial" panose="020B0604020202020204" pitchFamily="34" charset="0"/>
              </a:rPr>
              <a:t>A drug interaction may result in beneficial or harmful effects and may be classified into: </a:t>
            </a:r>
          </a:p>
          <a:p>
            <a:r>
              <a:rPr lang="en-US" sz="2600" b="1" dirty="0">
                <a:solidFill>
                  <a:srgbClr val="0070C0"/>
                </a:solidFill>
                <a:latin typeface="Arial" panose="020B0604020202020204" pitchFamily="34" charset="0"/>
                <a:ea typeface="+mn-lt"/>
                <a:cs typeface="Arial" panose="020B0604020202020204" pitchFamily="34" charset="0"/>
              </a:rPr>
              <a:t>a) Pharmaceutical drug interactions: </a:t>
            </a:r>
            <a:endParaRPr lang="en-US" sz="2600" dirty="0">
              <a:solidFill>
                <a:srgbClr val="0070C0"/>
              </a:solidFill>
              <a:latin typeface="Arial" panose="020B0604020202020204" pitchFamily="34" charset="0"/>
              <a:cs typeface="Arial" panose="020B0604020202020204" pitchFamily="34" charset="0"/>
            </a:endParaRPr>
          </a:p>
          <a:p>
            <a:r>
              <a:rPr lang="en-US" sz="2600" dirty="0">
                <a:latin typeface="Arial" panose="020B0604020202020204" pitchFamily="34" charset="0"/>
                <a:ea typeface="+mn-lt"/>
                <a:cs typeface="Arial" panose="020B0604020202020204" pitchFamily="34" charset="0"/>
              </a:rPr>
              <a:t>Serious loss of potency and efficacy can occur from incompatibility between an infusion fluid and a drug that is added to it. </a:t>
            </a:r>
            <a:endParaRPr lang="en-US" sz="2600" dirty="0">
              <a:latin typeface="Arial" panose="020B0604020202020204" pitchFamily="34" charset="0"/>
              <a:cs typeface="Arial" panose="020B0604020202020204" pitchFamily="34" charset="0"/>
            </a:endParaRPr>
          </a:p>
          <a:p>
            <a:r>
              <a:rPr lang="en-US" sz="2600" dirty="0">
                <a:latin typeface="Arial" panose="020B0604020202020204" pitchFamily="34" charset="0"/>
                <a:ea typeface="+mn-lt"/>
                <a:cs typeface="Arial" panose="020B0604020202020204" pitchFamily="34" charset="0"/>
              </a:rPr>
              <a:t>For example, diazepam if added to infusion fluid there will be a precipitate formation, leads to loss of therapeutic effect.</a:t>
            </a:r>
            <a:endParaRPr lang="en-US"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7158862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5D1645-0AE7-B1F7-E090-F08E9FDAEC68}"/>
              </a:ext>
            </a:extLst>
          </p:cNvPr>
          <p:cNvSpPr>
            <a:spLocks noGrp="1"/>
          </p:cNvSpPr>
          <p:nvPr>
            <p:ph type="title"/>
          </p:nvPr>
        </p:nvSpPr>
        <p:spPr>
          <a:xfrm>
            <a:off x="795068" y="106332"/>
            <a:ext cx="10515600" cy="649828"/>
          </a:xfrm>
        </p:spPr>
        <p:txBody>
          <a:bodyPr>
            <a:normAutofit/>
          </a:bodyPr>
          <a:lstStyle/>
          <a:p>
            <a:r>
              <a:rPr lang="en-US" sz="3200" b="1" dirty="0">
                <a:solidFill>
                  <a:srgbClr val="0070C0"/>
                </a:solidFill>
                <a:latin typeface="Arial" panose="020B0604020202020204" pitchFamily="34" charset="0"/>
                <a:cs typeface="Arial" panose="020B0604020202020204" pitchFamily="34" charset="0"/>
              </a:rPr>
              <a:t>b) Pharmacokinetic drug interactions:</a:t>
            </a:r>
          </a:p>
        </p:txBody>
      </p:sp>
      <p:sp>
        <p:nvSpPr>
          <p:cNvPr id="3" name="Content Placeholder 2">
            <a:extLst>
              <a:ext uri="{FF2B5EF4-FFF2-40B4-BE49-F238E27FC236}">
                <a16:creationId xmlns:a16="http://schemas.microsoft.com/office/drawing/2014/main" id="{7875BE70-82E1-B683-04C2-BBDEEC76B285}"/>
              </a:ext>
            </a:extLst>
          </p:cNvPr>
          <p:cNvSpPr>
            <a:spLocks noGrp="1"/>
          </p:cNvSpPr>
          <p:nvPr>
            <p:ph idx="1"/>
          </p:nvPr>
        </p:nvSpPr>
        <p:spPr>
          <a:xfrm>
            <a:off x="795068" y="875232"/>
            <a:ext cx="10387052" cy="5382350"/>
          </a:xfrm>
        </p:spPr>
        <p:txBody>
          <a:bodyPr vert="horz" lIns="91440" tIns="45720" rIns="91440" bIns="45720" rtlCol="0" anchor="t">
            <a:normAutofit/>
          </a:bodyPr>
          <a:lstStyle/>
          <a:p>
            <a:endParaRPr lang="en-US" sz="2600" dirty="0">
              <a:solidFill>
                <a:srgbClr val="000000"/>
              </a:solidFill>
              <a:latin typeface="Arial" panose="020B0604020202020204" pitchFamily="34" charset="0"/>
              <a:cs typeface="Arial" panose="020B0604020202020204" pitchFamily="34" charset="0"/>
            </a:endParaRPr>
          </a:p>
          <a:p>
            <a:pPr marL="514350" indent="-514350">
              <a:buAutoNum type="arabicParenR"/>
            </a:pPr>
            <a:r>
              <a:rPr lang="en-US" sz="2600" b="1" u="sng" dirty="0">
                <a:latin typeface="Arial" panose="020B0604020202020204" pitchFamily="34" charset="0"/>
                <a:ea typeface="+mn-lt"/>
                <a:cs typeface="Arial" panose="020B0604020202020204" pitchFamily="34" charset="0"/>
              </a:rPr>
              <a:t>Interaction during absorption:</a:t>
            </a:r>
            <a:r>
              <a:rPr lang="en-US" sz="2600" dirty="0">
                <a:latin typeface="Arial" panose="020B0604020202020204" pitchFamily="34" charset="0"/>
                <a:ea typeface="+mn-lt"/>
                <a:cs typeface="Arial" panose="020B0604020202020204" pitchFamily="34" charset="0"/>
              </a:rPr>
              <a:t> Drugs may interact in the gastrointestinal tract resulting in either decreased or increased absorption. </a:t>
            </a:r>
          </a:p>
          <a:p>
            <a:pPr marL="0" indent="0">
              <a:buNone/>
            </a:pPr>
            <a:r>
              <a:rPr lang="en-US" sz="2600" dirty="0">
                <a:latin typeface="Arial" panose="020B0604020202020204" pitchFamily="34" charset="0"/>
                <a:ea typeface="+mn-lt"/>
                <a:cs typeface="Arial" panose="020B0604020202020204" pitchFamily="34" charset="0"/>
              </a:rPr>
              <a:t>e.g. Tetracycline +Calcium = Decreased absorption of tetracycline. </a:t>
            </a:r>
            <a:endParaRPr lang="en-US" sz="2600" dirty="0">
              <a:latin typeface="Arial" panose="020B0604020202020204" pitchFamily="34" charset="0"/>
              <a:cs typeface="Arial" panose="020B0604020202020204" pitchFamily="34" charset="0"/>
            </a:endParaRPr>
          </a:p>
          <a:p>
            <a:pPr marL="0" indent="0">
              <a:buNone/>
            </a:pPr>
            <a:endParaRPr lang="en-US" sz="2600" dirty="0">
              <a:latin typeface="Arial" panose="020B0604020202020204" pitchFamily="34" charset="0"/>
              <a:ea typeface="+mn-lt"/>
              <a:cs typeface="Arial" panose="020B0604020202020204" pitchFamily="34" charset="0"/>
            </a:endParaRPr>
          </a:p>
          <a:p>
            <a:pPr marL="0" indent="0">
              <a:buNone/>
            </a:pPr>
            <a:r>
              <a:rPr lang="en-US" sz="2600" b="1" u="sng" dirty="0">
                <a:latin typeface="Arial" panose="020B0604020202020204" pitchFamily="34" charset="0"/>
                <a:ea typeface="+mn-lt"/>
                <a:cs typeface="Arial" panose="020B0604020202020204" pitchFamily="34" charset="0"/>
              </a:rPr>
              <a:t>2) Interaction during distribution: </a:t>
            </a:r>
            <a:r>
              <a:rPr lang="en-US" sz="2600" dirty="0">
                <a:latin typeface="Arial" panose="020B0604020202020204" pitchFamily="34" charset="0"/>
                <a:ea typeface="+mn-lt"/>
                <a:cs typeface="Arial" panose="020B0604020202020204" pitchFamily="34" charset="0"/>
              </a:rPr>
              <a:t>A drug which is extensively bound to plasma protein can be displaced from its binding sites by another drug.</a:t>
            </a:r>
          </a:p>
          <a:p>
            <a:pPr marL="0" indent="0">
              <a:buNone/>
            </a:pPr>
            <a:r>
              <a:rPr lang="en-US" sz="2600" dirty="0" err="1">
                <a:latin typeface="Arial" panose="020B0604020202020204" pitchFamily="34" charset="0"/>
                <a:ea typeface="+mn-lt"/>
                <a:cs typeface="Arial" panose="020B0604020202020204" pitchFamily="34" charset="0"/>
              </a:rPr>
              <a:t>e.g.Quinidine</a:t>
            </a:r>
            <a:r>
              <a:rPr lang="en-US" sz="2600" dirty="0">
                <a:latin typeface="Arial" panose="020B0604020202020204" pitchFamily="34" charset="0"/>
                <a:ea typeface="+mn-lt"/>
                <a:cs typeface="Arial" panose="020B0604020202020204" pitchFamily="34" charset="0"/>
              </a:rPr>
              <a:t> displaces  digoxin  from  binding  sites  in  tissues  and  plasma  and  leads  to digoxin toxicity.</a:t>
            </a:r>
            <a:endParaRPr lang="en-US"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999856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5D1645-0AE7-B1F7-E090-F08E9FDAEC68}"/>
              </a:ext>
            </a:extLst>
          </p:cNvPr>
          <p:cNvSpPr>
            <a:spLocks noGrp="1"/>
          </p:cNvSpPr>
          <p:nvPr>
            <p:ph type="title"/>
          </p:nvPr>
        </p:nvSpPr>
        <p:spPr>
          <a:xfrm>
            <a:off x="795068" y="106332"/>
            <a:ext cx="10515600" cy="649828"/>
          </a:xfrm>
        </p:spPr>
        <p:txBody>
          <a:bodyPr>
            <a:normAutofit/>
          </a:bodyPr>
          <a:lstStyle/>
          <a:p>
            <a:endParaRPr lang="en-US" sz="3200" b="1" dirty="0">
              <a:solidFill>
                <a:srgbClr val="FF0000"/>
              </a:solidFill>
              <a:latin typeface="Calibri"/>
              <a:cs typeface="Calibri"/>
            </a:endParaRPr>
          </a:p>
        </p:txBody>
      </p:sp>
      <p:sp>
        <p:nvSpPr>
          <p:cNvPr id="3" name="Content Placeholder 2">
            <a:extLst>
              <a:ext uri="{FF2B5EF4-FFF2-40B4-BE49-F238E27FC236}">
                <a16:creationId xmlns:a16="http://schemas.microsoft.com/office/drawing/2014/main" id="{7875BE70-82E1-B683-04C2-BBDEEC76B285}"/>
              </a:ext>
            </a:extLst>
          </p:cNvPr>
          <p:cNvSpPr>
            <a:spLocks noGrp="1"/>
          </p:cNvSpPr>
          <p:nvPr>
            <p:ph idx="1"/>
          </p:nvPr>
        </p:nvSpPr>
        <p:spPr>
          <a:xfrm>
            <a:off x="795068" y="776079"/>
            <a:ext cx="10515600" cy="5525569"/>
          </a:xfrm>
        </p:spPr>
        <p:txBody>
          <a:bodyPr vert="horz" lIns="91440" tIns="45720" rIns="91440" bIns="45720" rtlCol="0" anchor="t">
            <a:normAutofit fontScale="92500" lnSpcReduction="20000"/>
          </a:bodyPr>
          <a:lstStyle/>
          <a:p>
            <a:pPr marL="0" indent="0">
              <a:buNone/>
            </a:pPr>
            <a:r>
              <a:rPr lang="en-US" b="1" u="sng" dirty="0">
                <a:latin typeface="Arial" panose="020B0604020202020204" pitchFamily="34" charset="0"/>
                <a:ea typeface="+mn-lt"/>
                <a:cs typeface="Arial" panose="020B0604020202020204" pitchFamily="34" charset="0"/>
              </a:rPr>
              <a:t>3) Interactions during metabolism</a:t>
            </a:r>
            <a:r>
              <a:rPr lang="en-US" dirty="0">
                <a:latin typeface="Arial" panose="020B0604020202020204" pitchFamily="34" charset="0"/>
                <a:ea typeface="+mn-lt"/>
                <a:cs typeface="Arial" panose="020B0604020202020204" pitchFamily="34" charset="0"/>
              </a:rPr>
              <a:t>: Can be divided into two:</a:t>
            </a:r>
          </a:p>
          <a:p>
            <a:pPr marL="0" indent="0">
              <a:buNone/>
            </a:pPr>
            <a:r>
              <a:rPr lang="en-US" dirty="0">
                <a:latin typeface="Arial" panose="020B0604020202020204" pitchFamily="34" charset="0"/>
                <a:ea typeface="+mn-lt"/>
                <a:cs typeface="Arial" panose="020B0604020202020204" pitchFamily="34" charset="0"/>
              </a:rPr>
              <a:t>   </a:t>
            </a:r>
            <a:r>
              <a:rPr lang="en-US" i="1" dirty="0">
                <a:solidFill>
                  <a:srgbClr val="FF0000"/>
                </a:solidFill>
                <a:latin typeface="Arial" panose="020B0604020202020204" pitchFamily="34" charset="0"/>
                <a:ea typeface="+mn-lt"/>
                <a:cs typeface="Arial" panose="020B0604020202020204" pitchFamily="34" charset="0"/>
              </a:rPr>
              <a:t>(</a:t>
            </a:r>
            <a:r>
              <a:rPr lang="en-US" i="1" dirty="0" err="1">
                <a:solidFill>
                  <a:srgbClr val="FF0000"/>
                </a:solidFill>
                <a:latin typeface="Arial" panose="020B0604020202020204" pitchFamily="34" charset="0"/>
                <a:ea typeface="+mn-lt"/>
                <a:cs typeface="Arial" panose="020B0604020202020204" pitchFamily="34" charset="0"/>
              </a:rPr>
              <a:t>i</a:t>
            </a:r>
            <a:r>
              <a:rPr lang="en-US" i="1" dirty="0">
                <a:solidFill>
                  <a:srgbClr val="FF0000"/>
                </a:solidFill>
                <a:latin typeface="Arial" panose="020B0604020202020204" pitchFamily="34" charset="0"/>
                <a:ea typeface="+mn-lt"/>
                <a:cs typeface="Arial" panose="020B0604020202020204" pitchFamily="34" charset="0"/>
              </a:rPr>
              <a:t>)  Enzyme induction:</a:t>
            </a:r>
            <a:r>
              <a:rPr lang="en-US" dirty="0">
                <a:latin typeface="Arial" panose="020B0604020202020204" pitchFamily="34" charset="0"/>
                <a:ea typeface="+mn-lt"/>
                <a:cs typeface="Arial" panose="020B0604020202020204" pitchFamily="34" charset="0"/>
              </a:rPr>
              <a:t> Here, the metabolism of drugs is enhanced. For instance, if drug X is metabolized by the microsomal enzymes, then concurrent administration with a microsomal inducer (drug Y) will result in enhanced metabolism of drug A. </a:t>
            </a:r>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ea typeface="+mn-lt"/>
                <a:cs typeface="Arial" panose="020B0604020202020204" pitchFamily="34" charset="0"/>
              </a:rPr>
              <a:t>e.g. Warfarin (anticoagulant) + Barbiturate (enzyme inducer) = decreased anticoagulation. </a:t>
            </a:r>
            <a:endParaRPr lang="en-US" dirty="0">
              <a:latin typeface="Arial" panose="020B0604020202020204" pitchFamily="34" charset="0"/>
              <a:cs typeface="Arial" panose="020B0604020202020204" pitchFamily="34" charset="0"/>
            </a:endParaRPr>
          </a:p>
          <a:p>
            <a:r>
              <a:rPr lang="en-US" dirty="0">
                <a:solidFill>
                  <a:srgbClr val="00B050"/>
                </a:solidFill>
                <a:latin typeface="Arial" panose="020B0604020202020204" pitchFamily="34" charset="0"/>
                <a:ea typeface="+mn-lt"/>
                <a:cs typeface="Arial" panose="020B0604020202020204" pitchFamily="34" charset="0"/>
              </a:rPr>
              <a:t>Enzyme inducers: Rifampicin, phenytoin, sulfonamides, etc.</a:t>
            </a:r>
            <a:r>
              <a:rPr lang="en-US" dirty="0">
                <a:latin typeface="Arial" panose="020B0604020202020204" pitchFamily="34" charset="0"/>
                <a:ea typeface="+mn-lt"/>
                <a:cs typeface="Arial" panose="020B0604020202020204" pitchFamily="34" charset="0"/>
              </a:rPr>
              <a:t> </a:t>
            </a:r>
            <a:endParaRPr lang="en-US" dirty="0">
              <a:latin typeface="Arial" panose="020B0604020202020204" pitchFamily="34" charset="0"/>
              <a:cs typeface="Arial" panose="020B0604020202020204" pitchFamily="34" charset="0"/>
            </a:endParaRPr>
          </a:p>
          <a:p>
            <a:r>
              <a:rPr lang="en-US" i="1" dirty="0">
                <a:solidFill>
                  <a:srgbClr val="FF0000"/>
                </a:solidFill>
                <a:latin typeface="Arial" panose="020B0604020202020204" pitchFamily="34" charset="0"/>
                <a:ea typeface="+mn-lt"/>
                <a:cs typeface="Arial" panose="020B0604020202020204" pitchFamily="34" charset="0"/>
              </a:rPr>
              <a:t>(ii) Enzyme inhibition</a:t>
            </a:r>
            <a:r>
              <a:rPr lang="en-US" dirty="0">
                <a:latin typeface="Arial" panose="020B0604020202020204" pitchFamily="34" charset="0"/>
                <a:ea typeface="+mn-lt"/>
                <a:cs typeface="Arial" panose="020B0604020202020204" pitchFamily="34" charset="0"/>
              </a:rPr>
              <a:t>: Here, metabolism of drugs is delayed/inhibited. For instance, if drug A is metabolized by the microsomal enzymes, then concurrent administration with a microsomal inhibitor (drug B) will result in decreased/delayed metabolism of drug A. </a:t>
            </a:r>
          </a:p>
          <a:p>
            <a:r>
              <a:rPr lang="en-US" dirty="0">
                <a:latin typeface="Arial" panose="020B0604020202020204" pitchFamily="34" charset="0"/>
                <a:ea typeface="+mn-lt"/>
                <a:cs typeface="Arial" panose="020B0604020202020204" pitchFamily="34" charset="0"/>
              </a:rPr>
              <a:t>e.g. Warfarin + Metronidazole (enzyme inhibitor) = Hemorrhage. </a:t>
            </a:r>
            <a:endParaRPr lang="en-US" dirty="0">
              <a:latin typeface="Arial" panose="020B0604020202020204" pitchFamily="34" charset="0"/>
              <a:cs typeface="Arial" panose="020B0604020202020204" pitchFamily="34" charset="0"/>
            </a:endParaRPr>
          </a:p>
          <a:p>
            <a:r>
              <a:rPr lang="en-US" dirty="0">
                <a:solidFill>
                  <a:srgbClr val="00B050"/>
                </a:solidFill>
                <a:latin typeface="Arial" panose="020B0604020202020204" pitchFamily="34" charset="0"/>
                <a:ea typeface="+mn-lt"/>
                <a:cs typeface="Arial" panose="020B0604020202020204" pitchFamily="34" charset="0"/>
              </a:rPr>
              <a:t>Enzyme inhibitors: Disulfiram, isoniazid, allopurinol, cimetidine, etc. </a:t>
            </a:r>
            <a:endParaRPr lang="en-US" dirty="0">
              <a:solidFill>
                <a:srgbClr val="00B05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8027330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5D1645-0AE7-B1F7-E090-F08E9FDAEC68}"/>
              </a:ext>
            </a:extLst>
          </p:cNvPr>
          <p:cNvSpPr>
            <a:spLocks noGrp="1"/>
          </p:cNvSpPr>
          <p:nvPr>
            <p:ph type="title"/>
          </p:nvPr>
        </p:nvSpPr>
        <p:spPr>
          <a:xfrm>
            <a:off x="795068" y="106332"/>
            <a:ext cx="10515600" cy="649828"/>
          </a:xfrm>
        </p:spPr>
        <p:txBody>
          <a:bodyPr>
            <a:normAutofit fontScale="90000"/>
          </a:bodyPr>
          <a:lstStyle/>
          <a:p>
            <a:br>
              <a:rPr lang="en-US" sz="3200" b="1" dirty="0">
                <a:solidFill>
                  <a:srgbClr val="FF0000"/>
                </a:solidFill>
                <a:latin typeface="Calibri"/>
                <a:cs typeface="Calibri"/>
              </a:rPr>
            </a:br>
            <a:endParaRPr lang="en-US" sz="3200" b="1" dirty="0">
              <a:solidFill>
                <a:srgbClr val="FF0000"/>
              </a:solidFill>
              <a:latin typeface="Calibri"/>
              <a:cs typeface="Calibri"/>
            </a:endParaRPr>
          </a:p>
        </p:txBody>
      </p:sp>
      <p:sp>
        <p:nvSpPr>
          <p:cNvPr id="3" name="Content Placeholder 2">
            <a:extLst>
              <a:ext uri="{FF2B5EF4-FFF2-40B4-BE49-F238E27FC236}">
                <a16:creationId xmlns:a16="http://schemas.microsoft.com/office/drawing/2014/main" id="{7875BE70-82E1-B683-04C2-BBDEEC76B285}"/>
              </a:ext>
            </a:extLst>
          </p:cNvPr>
          <p:cNvSpPr>
            <a:spLocks noGrp="1"/>
          </p:cNvSpPr>
          <p:nvPr>
            <p:ph idx="1"/>
          </p:nvPr>
        </p:nvSpPr>
        <p:spPr>
          <a:xfrm>
            <a:off x="795068" y="776080"/>
            <a:ext cx="10515600" cy="5128962"/>
          </a:xfrm>
        </p:spPr>
        <p:txBody>
          <a:bodyPr vert="horz" lIns="91440" tIns="45720" rIns="91440" bIns="45720" rtlCol="0" anchor="t">
            <a:normAutofit/>
          </a:bodyPr>
          <a:lstStyle/>
          <a:p>
            <a:r>
              <a:rPr lang="en-US" b="1" dirty="0">
                <a:latin typeface="Arial" panose="020B0604020202020204" pitchFamily="34" charset="0"/>
                <a:ea typeface="+mn-lt"/>
                <a:cs typeface="Arial" panose="020B0604020202020204" pitchFamily="34" charset="0"/>
              </a:rPr>
              <a:t>4. Interactions during excretion: </a:t>
            </a:r>
            <a:r>
              <a:rPr lang="en-US" dirty="0">
                <a:latin typeface="Arial" panose="020B0604020202020204" pitchFamily="34" charset="0"/>
                <a:ea typeface="+mn-lt"/>
                <a:cs typeface="Arial" panose="020B0604020202020204" pitchFamily="34" charset="0"/>
              </a:rPr>
              <a:t>Some drugs interacts with others at the site of excretion i.e. in kidneys. </a:t>
            </a:r>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ea typeface="+mn-lt"/>
                <a:cs typeface="Arial" panose="020B0604020202020204" pitchFamily="34" charset="0"/>
              </a:rPr>
              <a:t>e.g. Penicillin (antibiotic) +Probenecid (antigout drug) = Increases the duration of action of penicillin (Both drugs excreted through tubular secretion).</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3388983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5D1645-0AE7-B1F7-E090-F08E9FDAEC68}"/>
              </a:ext>
            </a:extLst>
          </p:cNvPr>
          <p:cNvSpPr>
            <a:spLocks noGrp="1"/>
          </p:cNvSpPr>
          <p:nvPr>
            <p:ph type="title"/>
          </p:nvPr>
        </p:nvSpPr>
        <p:spPr>
          <a:xfrm>
            <a:off x="795068" y="106332"/>
            <a:ext cx="10515600" cy="649828"/>
          </a:xfrm>
        </p:spPr>
        <p:txBody>
          <a:bodyPr>
            <a:normAutofit/>
          </a:bodyPr>
          <a:lstStyle/>
          <a:p>
            <a:r>
              <a:rPr lang="en-US" sz="3000" b="1" dirty="0">
                <a:solidFill>
                  <a:srgbClr val="0070C0"/>
                </a:solidFill>
                <a:latin typeface="Arial" panose="020B0604020202020204" pitchFamily="34" charset="0"/>
                <a:cs typeface="Arial" panose="020B0604020202020204" pitchFamily="34" charset="0"/>
              </a:rPr>
              <a:t>c) Pharmacodynamics drug interactions:</a:t>
            </a:r>
          </a:p>
        </p:txBody>
      </p:sp>
      <p:sp>
        <p:nvSpPr>
          <p:cNvPr id="3" name="Content Placeholder 2">
            <a:extLst>
              <a:ext uri="{FF2B5EF4-FFF2-40B4-BE49-F238E27FC236}">
                <a16:creationId xmlns:a16="http://schemas.microsoft.com/office/drawing/2014/main" id="{7875BE70-82E1-B683-04C2-BBDEEC76B285}"/>
              </a:ext>
            </a:extLst>
          </p:cNvPr>
          <p:cNvSpPr>
            <a:spLocks noGrp="1"/>
          </p:cNvSpPr>
          <p:nvPr>
            <p:ph idx="1"/>
          </p:nvPr>
        </p:nvSpPr>
        <p:spPr>
          <a:xfrm>
            <a:off x="795068" y="776079"/>
            <a:ext cx="10515600" cy="6076619"/>
          </a:xfrm>
        </p:spPr>
        <p:txBody>
          <a:bodyPr vert="horz" lIns="91440" tIns="45720" rIns="91440" bIns="45720" rtlCol="0" anchor="t">
            <a:normAutofit/>
          </a:bodyPr>
          <a:lstStyle/>
          <a:p>
            <a:pPr marL="0" indent="0">
              <a:buNone/>
            </a:pPr>
            <a:r>
              <a:rPr lang="en-US" sz="2600" b="1" u="sng" dirty="0">
                <a:solidFill>
                  <a:srgbClr val="FF0000"/>
                </a:solidFill>
                <a:latin typeface="Arial" panose="020B0604020202020204" pitchFamily="34" charset="0"/>
                <a:ea typeface="+mn-lt"/>
                <a:cs typeface="Arial" panose="020B0604020202020204" pitchFamily="34" charset="0"/>
              </a:rPr>
              <a:t>(</a:t>
            </a:r>
            <a:r>
              <a:rPr lang="en-US" sz="2600" b="1" u="sng" dirty="0" err="1">
                <a:solidFill>
                  <a:srgbClr val="FF0000"/>
                </a:solidFill>
                <a:latin typeface="Arial" panose="020B0604020202020204" pitchFamily="34" charset="0"/>
                <a:ea typeface="+mn-lt"/>
                <a:cs typeface="Arial" panose="020B0604020202020204" pitchFamily="34" charset="0"/>
              </a:rPr>
              <a:t>i</a:t>
            </a:r>
            <a:r>
              <a:rPr lang="en-US" sz="2600" b="1" u="sng" dirty="0">
                <a:solidFill>
                  <a:srgbClr val="FF0000"/>
                </a:solidFill>
                <a:latin typeface="Arial" panose="020B0604020202020204" pitchFamily="34" charset="0"/>
                <a:ea typeface="+mn-lt"/>
                <a:cs typeface="Arial" panose="020B0604020202020204" pitchFamily="34" charset="0"/>
              </a:rPr>
              <a:t>) Drug Synergism:</a:t>
            </a:r>
            <a:r>
              <a:rPr lang="en-US" sz="2600" dirty="0">
                <a:latin typeface="Arial" panose="020B0604020202020204" pitchFamily="34" charset="0"/>
                <a:ea typeface="+mn-lt"/>
                <a:cs typeface="Arial" panose="020B0604020202020204" pitchFamily="34" charset="0"/>
              </a:rPr>
              <a:t> When the therapeutic effect of two drugs are greater than the effect of individual drugs. It is of two types: </a:t>
            </a:r>
            <a:endParaRPr lang="en-US" sz="2600" dirty="0">
              <a:latin typeface="Arial" panose="020B0604020202020204" pitchFamily="34" charset="0"/>
              <a:cs typeface="Arial" panose="020B0604020202020204" pitchFamily="34" charset="0"/>
            </a:endParaRPr>
          </a:p>
          <a:p>
            <a:endParaRPr lang="en-US" sz="2600" dirty="0">
              <a:latin typeface="Arial" panose="020B0604020202020204" pitchFamily="34" charset="0"/>
              <a:ea typeface="+mn-lt"/>
              <a:cs typeface="Arial" panose="020B0604020202020204" pitchFamily="34" charset="0"/>
            </a:endParaRPr>
          </a:p>
          <a:p>
            <a:r>
              <a:rPr lang="en-US" sz="2600" i="1" u="sng" dirty="0">
                <a:latin typeface="Arial" panose="020B0604020202020204" pitchFamily="34" charset="0"/>
                <a:ea typeface="+mn-lt"/>
                <a:cs typeface="Arial" panose="020B0604020202020204" pitchFamily="34" charset="0"/>
              </a:rPr>
              <a:t>(a) Additive effect</a:t>
            </a:r>
            <a:r>
              <a:rPr lang="en-US" sz="2600" u="sng" dirty="0">
                <a:latin typeface="Arial" panose="020B0604020202020204" pitchFamily="34" charset="0"/>
                <a:ea typeface="+mn-lt"/>
                <a:cs typeface="Arial" panose="020B0604020202020204" pitchFamily="34" charset="0"/>
              </a:rPr>
              <a:t>: </a:t>
            </a:r>
            <a:r>
              <a:rPr lang="en-US" sz="2600" dirty="0">
                <a:latin typeface="Arial" panose="020B0604020202020204" pitchFamily="34" charset="0"/>
                <a:ea typeface="+mn-lt"/>
                <a:cs typeface="Arial" panose="020B0604020202020204" pitchFamily="34" charset="0"/>
              </a:rPr>
              <a:t>When the total pharmacological action of two or more drugs administered together is equivalent to the summation of their individual pharmacological actions.</a:t>
            </a:r>
          </a:p>
          <a:p>
            <a:pPr lvl="1"/>
            <a:r>
              <a:rPr lang="en-US" sz="2600" dirty="0">
                <a:latin typeface="Arial" panose="020B0604020202020204" pitchFamily="34" charset="0"/>
                <a:ea typeface="+mn-lt"/>
                <a:cs typeface="Arial" panose="020B0604020202020204" pitchFamily="34" charset="0"/>
              </a:rPr>
              <a:t> i.e. A + B = AB </a:t>
            </a:r>
            <a:endParaRPr lang="en-US" sz="2600" dirty="0">
              <a:latin typeface="Arial" panose="020B0604020202020204" pitchFamily="34" charset="0"/>
              <a:cs typeface="Arial" panose="020B0604020202020204" pitchFamily="34" charset="0"/>
            </a:endParaRPr>
          </a:p>
          <a:p>
            <a:r>
              <a:rPr lang="en-US" sz="2600" dirty="0">
                <a:latin typeface="Arial" panose="020B0604020202020204" pitchFamily="34" charset="0"/>
                <a:ea typeface="+mn-lt"/>
                <a:cs typeface="Arial" panose="020B0604020202020204" pitchFamily="34" charset="0"/>
              </a:rPr>
              <a:t>e.g. Combination of ephedrine + aminophylline in the treatment of bronchial asthma. </a:t>
            </a:r>
            <a:endParaRPr lang="en-US" sz="2600" dirty="0">
              <a:latin typeface="Arial" panose="020B0604020202020204" pitchFamily="34" charset="0"/>
              <a:cs typeface="Arial" panose="020B0604020202020204" pitchFamily="34" charset="0"/>
            </a:endParaRPr>
          </a:p>
          <a:p>
            <a:r>
              <a:rPr lang="en-US" sz="2600" i="1" u="sng" dirty="0">
                <a:latin typeface="Arial" panose="020B0604020202020204" pitchFamily="34" charset="0"/>
                <a:ea typeface="+mn-lt"/>
                <a:cs typeface="Arial" panose="020B0604020202020204" pitchFamily="34" charset="0"/>
              </a:rPr>
              <a:t>(b) Potentiation effect</a:t>
            </a:r>
            <a:r>
              <a:rPr lang="en-US" sz="2600" dirty="0">
                <a:latin typeface="Arial" panose="020B0604020202020204" pitchFamily="34" charset="0"/>
                <a:ea typeface="+mn-lt"/>
                <a:cs typeface="Arial" panose="020B0604020202020204" pitchFamily="34" charset="0"/>
              </a:rPr>
              <a:t>: When the net effect of two drugs used together is greater than the sum of individual effects.</a:t>
            </a:r>
            <a:endParaRPr lang="en-US" sz="2600" dirty="0">
              <a:latin typeface="Arial" panose="020B0604020202020204" pitchFamily="34" charset="0"/>
              <a:cs typeface="Arial" panose="020B0604020202020204" pitchFamily="34" charset="0"/>
            </a:endParaRPr>
          </a:p>
          <a:p>
            <a:pPr lvl="1"/>
            <a:r>
              <a:rPr lang="en-US" sz="2600" dirty="0">
                <a:latin typeface="Arial" panose="020B0604020202020204" pitchFamily="34" charset="0"/>
                <a:ea typeface="+mn-lt"/>
                <a:cs typeface="Arial" panose="020B0604020202020204" pitchFamily="34" charset="0"/>
              </a:rPr>
              <a:t>i.e. AB &gt; A + B </a:t>
            </a:r>
            <a:endParaRPr lang="en-US" sz="2600" dirty="0">
              <a:latin typeface="Arial" panose="020B0604020202020204" pitchFamily="34" charset="0"/>
              <a:cs typeface="Arial" panose="020B0604020202020204" pitchFamily="34" charset="0"/>
            </a:endParaRPr>
          </a:p>
          <a:p>
            <a:r>
              <a:rPr lang="en-US" sz="2600" dirty="0">
                <a:latin typeface="Arial" panose="020B0604020202020204" pitchFamily="34" charset="0"/>
                <a:ea typeface="+mn-lt"/>
                <a:cs typeface="Arial" panose="020B0604020202020204" pitchFamily="34" charset="0"/>
              </a:rPr>
              <a:t>e.g. Trimethoprim + sulfamethoxazole</a:t>
            </a:r>
            <a:endParaRPr lang="en-US"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1406539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5D1645-0AE7-B1F7-E090-F08E9FDAEC68}"/>
              </a:ext>
            </a:extLst>
          </p:cNvPr>
          <p:cNvSpPr>
            <a:spLocks noGrp="1"/>
          </p:cNvSpPr>
          <p:nvPr>
            <p:ph type="title"/>
          </p:nvPr>
        </p:nvSpPr>
        <p:spPr>
          <a:xfrm>
            <a:off x="795068" y="106332"/>
            <a:ext cx="10515600" cy="649828"/>
          </a:xfrm>
        </p:spPr>
        <p:txBody>
          <a:bodyPr>
            <a:normAutofit/>
          </a:bodyPr>
          <a:lstStyle/>
          <a:p>
            <a:endParaRPr lang="en-US" sz="3200" b="1" dirty="0">
              <a:solidFill>
                <a:srgbClr val="FF0000"/>
              </a:solidFill>
              <a:latin typeface="Calibri"/>
              <a:cs typeface="Calibri"/>
            </a:endParaRPr>
          </a:p>
        </p:txBody>
      </p:sp>
      <p:sp>
        <p:nvSpPr>
          <p:cNvPr id="3" name="Content Placeholder 2">
            <a:extLst>
              <a:ext uri="{FF2B5EF4-FFF2-40B4-BE49-F238E27FC236}">
                <a16:creationId xmlns:a16="http://schemas.microsoft.com/office/drawing/2014/main" id="{7875BE70-82E1-B683-04C2-BBDEEC76B285}"/>
              </a:ext>
            </a:extLst>
          </p:cNvPr>
          <p:cNvSpPr>
            <a:spLocks noGrp="1"/>
          </p:cNvSpPr>
          <p:nvPr>
            <p:ph idx="1"/>
          </p:nvPr>
        </p:nvSpPr>
        <p:spPr>
          <a:xfrm>
            <a:off x="795068" y="776080"/>
            <a:ext cx="10515600" cy="5690822"/>
          </a:xfrm>
        </p:spPr>
        <p:txBody>
          <a:bodyPr vert="horz" lIns="91440" tIns="45720" rIns="91440" bIns="45720" rtlCol="0" anchor="t">
            <a:normAutofit/>
          </a:bodyPr>
          <a:lstStyle/>
          <a:p>
            <a:pPr marL="0" indent="0">
              <a:buNone/>
            </a:pPr>
            <a:r>
              <a:rPr lang="en-US" sz="2600" b="1" dirty="0">
                <a:solidFill>
                  <a:srgbClr val="FF0000"/>
                </a:solidFill>
                <a:latin typeface="Arial" panose="020B0604020202020204" pitchFamily="34" charset="0"/>
                <a:ea typeface="+mn-lt"/>
                <a:cs typeface="Arial" panose="020B0604020202020204" pitchFamily="34" charset="0"/>
              </a:rPr>
              <a:t>(ii) Drug Antagonism:</a:t>
            </a:r>
            <a:r>
              <a:rPr lang="en-US" sz="2600" dirty="0">
                <a:latin typeface="Arial" panose="020B0604020202020204" pitchFamily="34" charset="0"/>
                <a:ea typeface="+mn-lt"/>
                <a:cs typeface="Arial" panose="020B0604020202020204" pitchFamily="34" charset="0"/>
              </a:rPr>
              <a:t> Refers to the act of opposing actions of two drugs on the same physiological system.</a:t>
            </a:r>
          </a:p>
          <a:p>
            <a:r>
              <a:rPr lang="en-US" sz="2600" b="1" i="1" u="sng" dirty="0">
                <a:latin typeface="Arial" panose="020B0604020202020204" pitchFamily="34" charset="0"/>
                <a:ea typeface="+mn-lt"/>
                <a:cs typeface="Arial" panose="020B0604020202020204" pitchFamily="34" charset="0"/>
              </a:rPr>
              <a:t>a)  Chemical antagonism:</a:t>
            </a:r>
            <a:r>
              <a:rPr lang="en-US" sz="2600" dirty="0">
                <a:latin typeface="Arial" panose="020B0604020202020204" pitchFamily="34" charset="0"/>
                <a:ea typeface="+mn-lt"/>
                <a:cs typeface="Arial" panose="020B0604020202020204" pitchFamily="34" charset="0"/>
              </a:rPr>
              <a:t> In this the biological activity of a drug can be reduced or abolished by a chemical reaction with another agent. </a:t>
            </a:r>
            <a:endParaRPr lang="en-US" sz="2600" dirty="0">
              <a:latin typeface="Arial" panose="020B0604020202020204" pitchFamily="34" charset="0"/>
              <a:cs typeface="Arial" panose="020B0604020202020204" pitchFamily="34" charset="0"/>
            </a:endParaRPr>
          </a:p>
          <a:p>
            <a:r>
              <a:rPr lang="en-US" sz="2600" dirty="0">
                <a:latin typeface="Arial" panose="020B0604020202020204" pitchFamily="34" charset="0"/>
                <a:ea typeface="+mn-lt"/>
                <a:cs typeface="Arial" panose="020B0604020202020204" pitchFamily="34" charset="0"/>
              </a:rPr>
              <a:t>e.g. Antagonism between acids and alkalis. </a:t>
            </a:r>
            <a:endParaRPr lang="en-US" sz="2600" dirty="0">
              <a:latin typeface="Arial" panose="020B0604020202020204" pitchFamily="34" charset="0"/>
              <a:cs typeface="Arial" panose="020B0604020202020204" pitchFamily="34" charset="0"/>
            </a:endParaRPr>
          </a:p>
          <a:p>
            <a:r>
              <a:rPr lang="en-US" sz="2600" b="1" i="1" u="sng" dirty="0">
                <a:latin typeface="Arial" panose="020B0604020202020204" pitchFamily="34" charset="0"/>
                <a:ea typeface="+mn-lt"/>
                <a:cs typeface="Arial" panose="020B0604020202020204" pitchFamily="34" charset="0"/>
              </a:rPr>
              <a:t>b) Competitive antagonism</a:t>
            </a:r>
            <a:r>
              <a:rPr lang="en-US" sz="2600" dirty="0">
                <a:latin typeface="Arial" panose="020B0604020202020204" pitchFamily="34" charset="0"/>
                <a:ea typeface="+mn-lt"/>
                <a:cs typeface="Arial" panose="020B0604020202020204" pitchFamily="34" charset="0"/>
              </a:rPr>
              <a:t>: In this the agonist and antagonist compete for the same receptors .</a:t>
            </a:r>
          </a:p>
          <a:p>
            <a:pPr lvl="1"/>
            <a:r>
              <a:rPr lang="en-US" sz="2200" dirty="0">
                <a:latin typeface="Arial" panose="020B0604020202020204" pitchFamily="34" charset="0"/>
                <a:ea typeface="+mn-lt"/>
                <a:cs typeface="Arial" panose="020B0604020202020204" pitchFamily="34" charset="0"/>
              </a:rPr>
              <a:t>C</a:t>
            </a:r>
            <a:r>
              <a:rPr lang="en-US" sz="2200" dirty="0">
                <a:solidFill>
                  <a:srgbClr val="00B050"/>
                </a:solidFill>
                <a:latin typeface="Arial" panose="020B0604020202020204" pitchFamily="34" charset="0"/>
                <a:ea typeface="+mn-lt"/>
                <a:cs typeface="Arial" panose="020B0604020202020204" pitchFamily="34" charset="0"/>
              </a:rPr>
              <a:t>ompetitive antagonism can be overcome by increasing the concentration of the agonist at the receptor site.</a:t>
            </a:r>
            <a:r>
              <a:rPr lang="en-US" sz="2200" dirty="0">
                <a:latin typeface="Arial" panose="020B0604020202020204" pitchFamily="34" charset="0"/>
                <a:ea typeface="+mn-lt"/>
                <a:cs typeface="Arial" panose="020B0604020202020204" pitchFamily="34" charset="0"/>
              </a:rPr>
              <a:t> </a:t>
            </a:r>
            <a:endParaRPr lang="en-US" sz="2200" dirty="0">
              <a:latin typeface="Arial" panose="020B0604020202020204" pitchFamily="34" charset="0"/>
              <a:cs typeface="Arial" panose="020B0604020202020204" pitchFamily="34" charset="0"/>
            </a:endParaRPr>
          </a:p>
          <a:p>
            <a:r>
              <a:rPr lang="en-US" sz="2600" dirty="0">
                <a:latin typeface="Arial" panose="020B0604020202020204" pitchFamily="34" charset="0"/>
                <a:ea typeface="+mn-lt"/>
                <a:cs typeface="Arial" panose="020B0604020202020204" pitchFamily="34" charset="0"/>
              </a:rPr>
              <a:t>e.g. Acetylcholine and atropine antagonism at muscarinic receptors.</a:t>
            </a:r>
          </a:p>
          <a:p>
            <a:pPr lvl="1"/>
            <a:r>
              <a:rPr lang="en-US" sz="2600" dirty="0">
                <a:latin typeface="Arial" panose="020B0604020202020204" pitchFamily="34" charset="0"/>
                <a:ea typeface="+mn-lt"/>
                <a:cs typeface="Arial" panose="020B0604020202020204" pitchFamily="34" charset="0"/>
              </a:rPr>
              <a:t>naloxone is a competitive antagonists at all opioid receptors</a:t>
            </a:r>
          </a:p>
        </p:txBody>
      </p:sp>
    </p:spTree>
    <p:extLst>
      <p:ext uri="{BB962C8B-B14F-4D97-AF65-F5344CB8AC3E}">
        <p14:creationId xmlns:p14="http://schemas.microsoft.com/office/powerpoint/2010/main" val="74617280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5D1645-0AE7-B1F7-E090-F08E9FDAEC68}"/>
              </a:ext>
            </a:extLst>
          </p:cNvPr>
          <p:cNvSpPr>
            <a:spLocks noGrp="1"/>
          </p:cNvSpPr>
          <p:nvPr>
            <p:ph type="title"/>
          </p:nvPr>
        </p:nvSpPr>
        <p:spPr>
          <a:xfrm>
            <a:off x="795068" y="106332"/>
            <a:ext cx="10515600" cy="649828"/>
          </a:xfrm>
        </p:spPr>
        <p:txBody>
          <a:bodyPr>
            <a:normAutofit/>
          </a:bodyPr>
          <a:lstStyle/>
          <a:p>
            <a:endParaRPr lang="en-US" sz="3200" b="1" dirty="0">
              <a:solidFill>
                <a:srgbClr val="FF0000"/>
              </a:solidFill>
              <a:latin typeface="Calibri"/>
              <a:cs typeface="Calibri"/>
            </a:endParaRPr>
          </a:p>
        </p:txBody>
      </p:sp>
      <p:sp>
        <p:nvSpPr>
          <p:cNvPr id="3" name="Content Placeholder 2">
            <a:extLst>
              <a:ext uri="{FF2B5EF4-FFF2-40B4-BE49-F238E27FC236}">
                <a16:creationId xmlns:a16="http://schemas.microsoft.com/office/drawing/2014/main" id="{7875BE70-82E1-B683-04C2-BBDEEC76B285}"/>
              </a:ext>
            </a:extLst>
          </p:cNvPr>
          <p:cNvSpPr>
            <a:spLocks noGrp="1"/>
          </p:cNvSpPr>
          <p:nvPr>
            <p:ph idx="1"/>
          </p:nvPr>
        </p:nvSpPr>
        <p:spPr>
          <a:xfrm>
            <a:off x="795068" y="903382"/>
            <a:ext cx="10515600" cy="5453351"/>
          </a:xfrm>
        </p:spPr>
        <p:txBody>
          <a:bodyPr vert="horz" lIns="91440" tIns="45720" rIns="91440" bIns="45720" rtlCol="0" anchor="t">
            <a:noAutofit/>
          </a:bodyPr>
          <a:lstStyle/>
          <a:p>
            <a:r>
              <a:rPr lang="en-US" sz="2600" b="1" u="sng" dirty="0">
                <a:latin typeface="Arial" panose="020B0604020202020204" pitchFamily="34" charset="0"/>
                <a:ea typeface="+mn-lt"/>
                <a:cs typeface="Arial" panose="020B0604020202020204" pitchFamily="34" charset="0"/>
              </a:rPr>
              <a:t>c) Non competitive antagonism</a:t>
            </a:r>
            <a:r>
              <a:rPr lang="en-US" sz="2600" dirty="0">
                <a:latin typeface="Arial" panose="020B0604020202020204" pitchFamily="34" charset="0"/>
                <a:ea typeface="+mn-lt"/>
                <a:cs typeface="Arial" panose="020B0604020202020204" pitchFamily="34" charset="0"/>
              </a:rPr>
              <a:t>: An antagonist that prevents the biological response of an agonist without competing with the agonist on the same </a:t>
            </a:r>
            <a:r>
              <a:rPr lang="en-US" sz="2600" dirty="0" err="1">
                <a:latin typeface="Arial" panose="020B0604020202020204" pitchFamily="34" charset="0"/>
                <a:ea typeface="+mn-lt"/>
                <a:cs typeface="Arial" panose="020B0604020202020204" pitchFamily="34" charset="0"/>
              </a:rPr>
              <a:t>orthosteric</a:t>
            </a:r>
            <a:r>
              <a:rPr lang="en-US" sz="2600" dirty="0">
                <a:latin typeface="Arial" panose="020B0604020202020204" pitchFamily="34" charset="0"/>
                <a:ea typeface="+mn-lt"/>
                <a:cs typeface="Arial" panose="020B0604020202020204" pitchFamily="34" charset="0"/>
              </a:rPr>
              <a:t> site on the receptor. The  antagonist inactivates the receptor (R) </a:t>
            </a:r>
            <a:endParaRPr lang="en-US" sz="2600" dirty="0">
              <a:latin typeface="Arial" panose="020B0604020202020204" pitchFamily="34" charset="0"/>
              <a:cs typeface="Arial" panose="020B0604020202020204" pitchFamily="34" charset="0"/>
            </a:endParaRPr>
          </a:p>
          <a:p>
            <a:r>
              <a:rPr lang="en-US" sz="2600" dirty="0">
                <a:latin typeface="Arial" panose="020B0604020202020204" pitchFamily="34" charset="0"/>
                <a:ea typeface="+mn-lt"/>
                <a:cs typeface="Arial" panose="020B0604020202020204" pitchFamily="34" charset="0"/>
              </a:rPr>
              <a:t>e.g. Acetylcholine and papaverine on smooth muscle. </a:t>
            </a:r>
            <a:endParaRPr lang="en-US" sz="2600" dirty="0">
              <a:latin typeface="Arial" panose="020B0604020202020204" pitchFamily="34" charset="0"/>
              <a:cs typeface="Arial" panose="020B0604020202020204" pitchFamily="34" charset="0"/>
            </a:endParaRPr>
          </a:p>
          <a:p>
            <a:pPr marL="0" indent="0">
              <a:buNone/>
            </a:pPr>
            <a:r>
              <a:rPr lang="en-US" sz="2600" dirty="0">
                <a:latin typeface="Arial" panose="020B0604020202020204" pitchFamily="34" charset="0"/>
                <a:ea typeface="+mn-lt"/>
                <a:cs typeface="Arial" panose="020B0604020202020204" pitchFamily="34" charset="0"/>
              </a:rPr>
              <a:t>         </a:t>
            </a:r>
            <a:endParaRPr lang="en-US" sz="2600" dirty="0">
              <a:latin typeface="Arial" panose="020B0604020202020204" pitchFamily="34" charset="0"/>
              <a:cs typeface="Arial" panose="020B0604020202020204" pitchFamily="34" charset="0"/>
            </a:endParaRPr>
          </a:p>
          <a:p>
            <a:r>
              <a:rPr lang="en-US" sz="2600" b="1" dirty="0">
                <a:latin typeface="Arial" panose="020B0604020202020204" pitchFamily="34" charset="0"/>
                <a:ea typeface="+mn-lt"/>
                <a:cs typeface="Arial" panose="020B0604020202020204" pitchFamily="34" charset="0"/>
              </a:rPr>
              <a:t>d) Physiological antagonism</a:t>
            </a:r>
            <a:r>
              <a:rPr lang="en-US" sz="2600" dirty="0">
                <a:latin typeface="Arial" panose="020B0604020202020204" pitchFamily="34" charset="0"/>
                <a:ea typeface="+mn-lt"/>
                <a:cs typeface="Arial" panose="020B0604020202020204" pitchFamily="34" charset="0"/>
              </a:rPr>
              <a:t>: A drug that produces the opposite physiological effect to that of an agonist, thereby opposing the action of that agonist.</a:t>
            </a:r>
            <a:endParaRPr lang="en-US" sz="2600" dirty="0">
              <a:latin typeface="Arial" panose="020B0604020202020204" pitchFamily="34" charset="0"/>
              <a:cs typeface="Arial" panose="020B0604020202020204" pitchFamily="34" charset="0"/>
            </a:endParaRPr>
          </a:p>
          <a:p>
            <a:r>
              <a:rPr lang="en-US" sz="2600" dirty="0">
                <a:latin typeface="Arial" panose="020B0604020202020204" pitchFamily="34" charset="0"/>
                <a:ea typeface="+mn-lt"/>
                <a:cs typeface="Arial" panose="020B0604020202020204" pitchFamily="34" charset="0"/>
              </a:rPr>
              <a:t>e.g. Acetyl choline causes constriction where as adrenaline causes dilatation of pupil.</a:t>
            </a:r>
          </a:p>
          <a:p>
            <a:r>
              <a:rPr lang="en-US" sz="2600" dirty="0">
                <a:latin typeface="Arial" panose="020B0604020202020204" pitchFamily="34" charset="0"/>
                <a:ea typeface="+mn-lt"/>
                <a:cs typeface="Arial" panose="020B0604020202020204" pitchFamily="34" charset="0"/>
              </a:rPr>
              <a:t>glucagon is a physiological antagonist of the actions of insulin and can be used to treat insulin-induced hypoglycemia.</a:t>
            </a:r>
            <a:endParaRPr lang="en-US"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8579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A5F509-AC79-E813-F75F-94CEACAFC79B}"/>
              </a:ext>
            </a:extLst>
          </p:cNvPr>
          <p:cNvSpPr>
            <a:spLocks noGrp="1"/>
          </p:cNvSpPr>
          <p:nvPr>
            <p:ph type="title"/>
          </p:nvPr>
        </p:nvSpPr>
        <p:spPr/>
        <p:txBody>
          <a:bodyPr>
            <a:normAutofit/>
          </a:bodyPr>
          <a:lstStyle/>
          <a:p>
            <a:r>
              <a:rPr lang="en-US" sz="3200" b="1" dirty="0">
                <a:solidFill>
                  <a:srgbClr val="0070C0"/>
                </a:solidFill>
                <a:latin typeface="Calibri"/>
                <a:cs typeface="Calibri"/>
              </a:rPr>
              <a:t>Importance of drug antagonism </a:t>
            </a:r>
            <a:endParaRPr lang="en-US" sz="3200" b="1" dirty="0">
              <a:solidFill>
                <a:srgbClr val="0070C0"/>
              </a:solidFill>
              <a:cs typeface="Calibri Light"/>
            </a:endParaRPr>
          </a:p>
        </p:txBody>
      </p:sp>
      <p:sp>
        <p:nvSpPr>
          <p:cNvPr id="3" name="Content Placeholder 2">
            <a:extLst>
              <a:ext uri="{FF2B5EF4-FFF2-40B4-BE49-F238E27FC236}">
                <a16:creationId xmlns:a16="http://schemas.microsoft.com/office/drawing/2014/main" id="{0D3280C6-8362-7859-BE80-F835642080AB}"/>
              </a:ext>
            </a:extLst>
          </p:cNvPr>
          <p:cNvSpPr>
            <a:spLocks noGrp="1"/>
          </p:cNvSpPr>
          <p:nvPr>
            <p:ph idx="1"/>
          </p:nvPr>
        </p:nvSpPr>
        <p:spPr/>
        <p:txBody>
          <a:bodyPr vert="horz" lIns="91440" tIns="45720" rIns="91440" bIns="45720" rtlCol="0" anchor="t">
            <a:normAutofit/>
          </a:bodyPr>
          <a:lstStyle/>
          <a:p>
            <a:endParaRPr lang="en-US" sz="2600" dirty="0">
              <a:latin typeface="Arial" panose="020B0604020202020204" pitchFamily="34" charset="0"/>
              <a:cs typeface="Arial" panose="020B0604020202020204" pitchFamily="34" charset="0"/>
            </a:endParaRPr>
          </a:p>
          <a:p>
            <a:r>
              <a:rPr lang="en-US" sz="2600" dirty="0">
                <a:latin typeface="Arial" panose="020B0604020202020204" pitchFamily="34" charset="0"/>
                <a:cs typeface="Arial" panose="020B0604020202020204" pitchFamily="34" charset="0"/>
              </a:rPr>
              <a:t>(</a:t>
            </a:r>
            <a:r>
              <a:rPr lang="en-US" sz="2600" dirty="0" err="1">
                <a:latin typeface="Arial" panose="020B0604020202020204" pitchFamily="34" charset="0"/>
                <a:cs typeface="Arial" panose="020B0604020202020204" pitchFamily="34" charset="0"/>
              </a:rPr>
              <a:t>i</a:t>
            </a:r>
            <a:r>
              <a:rPr lang="en-US" sz="2600" dirty="0">
                <a:latin typeface="Arial" panose="020B0604020202020204" pitchFamily="34" charset="0"/>
                <a:cs typeface="Arial" panose="020B0604020202020204" pitchFamily="34" charset="0"/>
              </a:rPr>
              <a:t>) Correcting adverse effects of drugs </a:t>
            </a:r>
          </a:p>
          <a:p>
            <a:r>
              <a:rPr lang="en-US" sz="2600" dirty="0">
                <a:latin typeface="Arial" panose="020B0604020202020204" pitchFamily="34" charset="0"/>
                <a:cs typeface="Arial" panose="020B0604020202020204" pitchFamily="34" charset="0"/>
              </a:rPr>
              <a:t>(ii) Treating drug poisoning. </a:t>
            </a:r>
          </a:p>
          <a:p>
            <a:r>
              <a:rPr lang="en-US" sz="2600" dirty="0">
                <a:latin typeface="Arial" panose="020B0604020202020204" pitchFamily="34" charset="0"/>
                <a:cs typeface="Arial" panose="020B0604020202020204" pitchFamily="34" charset="0"/>
              </a:rPr>
              <a:t>e.g. Morphine with naloxone, organophosphate compounds with atropine. </a:t>
            </a:r>
          </a:p>
          <a:p>
            <a:r>
              <a:rPr lang="en-US" sz="2600" dirty="0">
                <a:latin typeface="Arial" panose="020B0604020202020204" pitchFamily="34" charset="0"/>
                <a:cs typeface="Arial" panose="020B0604020202020204" pitchFamily="34" charset="0"/>
              </a:rPr>
              <a:t>(iii) Predicting drug combinations which would reduce drug efficacy. </a:t>
            </a:r>
          </a:p>
          <a:p>
            <a:endParaRPr lang="en-US"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1821770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b="1" dirty="0">
                <a:solidFill>
                  <a:srgbClr val="7030A0"/>
                </a:solidFill>
                <a:latin typeface="Arial" panose="020B0604020202020204" pitchFamily="34" charset="0"/>
                <a:ea typeface="Calibri Light"/>
                <a:cs typeface="Arial" panose="020B0604020202020204" pitchFamily="34" charset="0"/>
              </a:rPr>
              <a:t>SECOND MESSENGER</a:t>
            </a:r>
          </a:p>
        </p:txBody>
      </p:sp>
      <p:sp>
        <p:nvSpPr>
          <p:cNvPr id="3" name="Subtitle 2"/>
          <p:cNvSpPr>
            <a:spLocks noGrp="1"/>
          </p:cNvSpPr>
          <p:nvPr>
            <p:ph type="subTitle" idx="1"/>
          </p:nvPr>
        </p:nvSpPr>
        <p:spPr/>
        <p:txBody>
          <a:bodyPr/>
          <a:lstStyle/>
          <a:p>
            <a:endParaRPr lang="en-US" dirty="0"/>
          </a:p>
        </p:txBody>
      </p:sp>
    </p:spTree>
    <p:extLst>
      <p:ext uri="{BB962C8B-B14F-4D97-AF65-F5344CB8AC3E}">
        <p14:creationId xmlns:p14="http://schemas.microsoft.com/office/powerpoint/2010/main" val="1098572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89540D-D9A6-9443-C62E-062A89245CE1}"/>
              </a:ext>
            </a:extLst>
          </p:cNvPr>
          <p:cNvSpPr>
            <a:spLocks noGrp="1"/>
          </p:cNvSpPr>
          <p:nvPr>
            <p:ph type="title"/>
          </p:nvPr>
        </p:nvSpPr>
        <p:spPr/>
        <p:txBody>
          <a:bodyPr/>
          <a:lstStyle/>
          <a:p>
            <a:endParaRPr lang="en-US" dirty="0"/>
          </a:p>
        </p:txBody>
      </p:sp>
      <p:sp>
        <p:nvSpPr>
          <p:cNvPr id="3" name="Content Placeholder 2">
            <a:extLst>
              <a:ext uri="{FF2B5EF4-FFF2-40B4-BE49-F238E27FC236}">
                <a16:creationId xmlns:a16="http://schemas.microsoft.com/office/drawing/2014/main" id="{BC282D35-6779-5317-DFD9-DF8B8FBCCB95}"/>
              </a:ext>
            </a:extLst>
          </p:cNvPr>
          <p:cNvSpPr>
            <a:spLocks noGrp="1"/>
          </p:cNvSpPr>
          <p:nvPr>
            <p:ph idx="1"/>
          </p:nvPr>
        </p:nvSpPr>
        <p:spPr>
          <a:xfrm>
            <a:off x="838200" y="1825625"/>
            <a:ext cx="10515600" cy="4667250"/>
          </a:xfrm>
        </p:spPr>
        <p:txBody>
          <a:bodyPr>
            <a:normAutofit/>
          </a:bodyPr>
          <a:lstStyle/>
          <a:p>
            <a:r>
              <a:rPr lang="en-US" sz="2600" dirty="0"/>
              <a:t>Cellular response to different signals, involves 3 main stages:</a:t>
            </a:r>
          </a:p>
          <a:p>
            <a:pPr>
              <a:buFont typeface="Wingdings" pitchFamily="2" charset="2"/>
              <a:buChar char="v"/>
            </a:pPr>
            <a:r>
              <a:rPr lang="en-US" sz="2600" dirty="0"/>
              <a:t>Reception</a:t>
            </a:r>
          </a:p>
          <a:p>
            <a:pPr>
              <a:buFont typeface="Wingdings" pitchFamily="2" charset="2"/>
              <a:buChar char="v"/>
            </a:pPr>
            <a:r>
              <a:rPr lang="en-US" sz="2600" dirty="0"/>
              <a:t>Transduction</a:t>
            </a:r>
          </a:p>
          <a:p>
            <a:pPr>
              <a:buFont typeface="Wingdings" pitchFamily="2" charset="2"/>
              <a:buChar char="v"/>
            </a:pPr>
            <a:r>
              <a:rPr lang="en-US" sz="2600" dirty="0"/>
              <a:t>Response</a:t>
            </a:r>
          </a:p>
        </p:txBody>
      </p:sp>
      <p:pic>
        <p:nvPicPr>
          <p:cNvPr id="4" name="Content Placeholder 7" descr="Diagram of transduction process&#10;&#10;Description automatically generated">
            <a:extLst>
              <a:ext uri="{FF2B5EF4-FFF2-40B4-BE49-F238E27FC236}">
                <a16:creationId xmlns:a16="http://schemas.microsoft.com/office/drawing/2014/main" id="{712DEDE8-2F2C-A2E3-A79C-B4A9497E46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45495" y="2957650"/>
            <a:ext cx="5843104" cy="2930525"/>
          </a:xfrm>
          <a:prstGeom prst="rect">
            <a:avLst/>
          </a:prstGeom>
        </p:spPr>
      </p:pic>
      <p:sp>
        <p:nvSpPr>
          <p:cNvPr id="6" name="TextBox 5">
            <a:extLst>
              <a:ext uri="{FF2B5EF4-FFF2-40B4-BE49-F238E27FC236}">
                <a16:creationId xmlns:a16="http://schemas.microsoft.com/office/drawing/2014/main" id="{AB8D4F54-D703-6C21-961A-92C9B16F53A6}"/>
              </a:ext>
            </a:extLst>
          </p:cNvPr>
          <p:cNvSpPr txBox="1"/>
          <p:nvPr/>
        </p:nvSpPr>
        <p:spPr>
          <a:xfrm>
            <a:off x="4722192" y="5942568"/>
            <a:ext cx="6096000" cy="369332"/>
          </a:xfrm>
          <a:prstGeom prst="rect">
            <a:avLst/>
          </a:prstGeom>
          <a:noFill/>
        </p:spPr>
        <p:txBody>
          <a:bodyPr wrap="square">
            <a:spAutoFit/>
          </a:bodyPr>
          <a:lstStyle/>
          <a:p>
            <a:r>
              <a:rPr lang="en-US" sz="900" b="0" i="0" u="none" strike="noStrike" dirty="0">
                <a:effectLst/>
                <a:latin typeface="Georgia" panose="02040502050405020303" pitchFamily="18" charset="0"/>
              </a:rPr>
              <a:t>Image credit: </a:t>
            </a:r>
            <a:r>
              <a:rPr lang="en-US" sz="900" b="0" i="0" u="none" strike="noStrike" dirty="0" err="1">
                <a:effectLst/>
                <a:latin typeface="Georgia" panose="02040502050405020303" pitchFamily="18" charset="0"/>
              </a:rPr>
              <a:t>Winnacunnet</a:t>
            </a:r>
            <a:r>
              <a:rPr lang="en-US" sz="900" b="0" i="0" u="none" strike="noStrike" dirty="0">
                <a:effectLst/>
                <a:latin typeface="Georgia" panose="02040502050405020303" pitchFamily="18" charset="0"/>
              </a:rPr>
              <a:t> Biology, By </a:t>
            </a:r>
            <a:r>
              <a:rPr lang="en-US" sz="900" b="0" i="0" u="none" strike="noStrike" dirty="0">
                <a:effectLst/>
                <a:latin typeface="Helvetica Neue" panose="02000503000000020004" pitchFamily="2" charset="0"/>
              </a:rPr>
              <a:t>Croteau Scales.</a:t>
            </a:r>
            <a:endParaRPr lang="en-US" sz="900" dirty="0"/>
          </a:p>
          <a:p>
            <a:r>
              <a:rPr lang="en-US" sz="900" dirty="0"/>
              <a:t>Link source: https://</a:t>
            </a:r>
            <a:r>
              <a:rPr lang="en-US" sz="900" dirty="0" err="1"/>
              <a:t>croteaubio.wordpress.com</a:t>
            </a:r>
            <a:r>
              <a:rPr lang="en-US" sz="900" dirty="0"/>
              <a:t>/wp-content/uploads/2011/12/cell-to-cell-communication-9-728.jpg</a:t>
            </a:r>
          </a:p>
        </p:txBody>
      </p:sp>
    </p:spTree>
    <p:extLst>
      <p:ext uri="{BB962C8B-B14F-4D97-AF65-F5344CB8AC3E}">
        <p14:creationId xmlns:p14="http://schemas.microsoft.com/office/powerpoint/2010/main" val="213991964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AE8419-0CDC-90ED-D86E-BDB95AAE1A4D}"/>
              </a:ext>
            </a:extLst>
          </p:cNvPr>
          <p:cNvSpPr>
            <a:spLocks noGrp="1"/>
          </p:cNvSpPr>
          <p:nvPr>
            <p:ph type="title"/>
          </p:nvPr>
        </p:nvSpPr>
        <p:spPr>
          <a:xfrm>
            <a:off x="838200" y="365125"/>
            <a:ext cx="10515600" cy="692960"/>
          </a:xfrm>
        </p:spPr>
        <p:txBody>
          <a:bodyPr>
            <a:normAutofit fontScale="90000"/>
          </a:bodyPr>
          <a:lstStyle/>
          <a:p>
            <a:endParaRPr lang="en-US"/>
          </a:p>
        </p:txBody>
      </p:sp>
      <p:sp>
        <p:nvSpPr>
          <p:cNvPr id="3" name="Content Placeholder 2">
            <a:extLst>
              <a:ext uri="{FF2B5EF4-FFF2-40B4-BE49-F238E27FC236}">
                <a16:creationId xmlns:a16="http://schemas.microsoft.com/office/drawing/2014/main" id="{8057749E-571A-24D9-696B-280C165571E2}"/>
              </a:ext>
            </a:extLst>
          </p:cNvPr>
          <p:cNvSpPr>
            <a:spLocks noGrp="1"/>
          </p:cNvSpPr>
          <p:nvPr>
            <p:ph idx="1"/>
          </p:nvPr>
        </p:nvSpPr>
        <p:spPr>
          <a:xfrm>
            <a:off x="760164" y="1825625"/>
            <a:ext cx="10686361" cy="4531108"/>
          </a:xfrm>
        </p:spPr>
        <p:txBody>
          <a:bodyPr vert="horz" lIns="91440" tIns="45720" rIns="91440" bIns="45720" rtlCol="0" anchor="t">
            <a:noAutofit/>
          </a:bodyPr>
          <a:lstStyle/>
          <a:p>
            <a:r>
              <a:rPr lang="en-US" sz="2600" dirty="0">
                <a:solidFill>
                  <a:srgbClr val="393E42"/>
                </a:solidFill>
                <a:latin typeface="Arial" panose="020B0604020202020204" pitchFamily="34" charset="0"/>
                <a:ea typeface="+mn-lt"/>
                <a:cs typeface="Arial" panose="020B0604020202020204" pitchFamily="34" charset="0"/>
              </a:rPr>
              <a:t> The “</a:t>
            </a:r>
            <a:r>
              <a:rPr lang="en-US" sz="2600" b="1" dirty="0">
                <a:solidFill>
                  <a:srgbClr val="393E42"/>
                </a:solidFill>
                <a:latin typeface="Arial" panose="020B0604020202020204" pitchFamily="34" charset="0"/>
                <a:ea typeface="+mn-lt"/>
                <a:cs typeface="Arial" panose="020B0604020202020204" pitchFamily="34" charset="0"/>
              </a:rPr>
              <a:t>fight or flight</a:t>
            </a:r>
            <a:r>
              <a:rPr lang="en-US" sz="2600" dirty="0">
                <a:solidFill>
                  <a:srgbClr val="393E42"/>
                </a:solidFill>
                <a:latin typeface="Arial" panose="020B0604020202020204" pitchFamily="34" charset="0"/>
                <a:ea typeface="+mn-lt"/>
                <a:cs typeface="Arial" panose="020B0604020202020204" pitchFamily="34" charset="0"/>
              </a:rPr>
              <a:t>” (</a:t>
            </a:r>
            <a:r>
              <a:rPr lang="en-US" sz="2600" dirty="0" err="1">
                <a:solidFill>
                  <a:srgbClr val="393E42"/>
                </a:solidFill>
                <a:latin typeface="Arial" panose="020B0604020202020204" pitchFamily="34" charset="0"/>
                <a:ea typeface="+mn-lt"/>
                <a:cs typeface="Arial" panose="020B0604020202020204" pitchFamily="34" charset="0"/>
              </a:rPr>
              <a:t>e.g</a:t>
            </a:r>
            <a:r>
              <a:rPr lang="en-US" sz="2600" dirty="0">
                <a:solidFill>
                  <a:srgbClr val="393E42"/>
                </a:solidFill>
                <a:latin typeface="Arial" panose="020B0604020202020204" pitchFamily="34" charset="0"/>
                <a:ea typeface="+mn-lt"/>
                <a:cs typeface="Arial" panose="020B0604020202020204" pitchFamily="34" charset="0"/>
              </a:rPr>
              <a:t>, from a growling dog) is our bodies’ mechanistic way of preparing for situations of heightened stress. </a:t>
            </a:r>
          </a:p>
          <a:p>
            <a:r>
              <a:rPr lang="en-US" sz="2600" dirty="0">
                <a:solidFill>
                  <a:srgbClr val="393E42"/>
                </a:solidFill>
                <a:latin typeface="Arial" panose="020B0604020202020204" pitchFamily="34" charset="0"/>
                <a:ea typeface="+mn-lt"/>
                <a:cs typeface="Arial" panose="020B0604020202020204" pitchFamily="34" charset="0"/>
              </a:rPr>
              <a:t>This mechanism is triggered by the release of the hormone </a:t>
            </a:r>
            <a:r>
              <a:rPr lang="en-US" sz="2600" b="1" dirty="0">
                <a:solidFill>
                  <a:srgbClr val="393E42"/>
                </a:solidFill>
                <a:latin typeface="Arial" panose="020B0604020202020204" pitchFamily="34" charset="0"/>
                <a:ea typeface="+mn-lt"/>
                <a:cs typeface="Arial" panose="020B0604020202020204" pitchFamily="34" charset="0"/>
              </a:rPr>
              <a:t>epinephrine</a:t>
            </a:r>
            <a:r>
              <a:rPr lang="en-US" sz="2600" dirty="0">
                <a:solidFill>
                  <a:srgbClr val="393E42"/>
                </a:solidFill>
                <a:latin typeface="Arial" panose="020B0604020202020204" pitchFamily="34" charset="0"/>
                <a:ea typeface="+mn-lt"/>
                <a:cs typeface="Arial" panose="020B0604020202020204" pitchFamily="34" charset="0"/>
              </a:rPr>
              <a:t> (</a:t>
            </a:r>
            <a:r>
              <a:rPr lang="en-US" sz="2600" b="1" dirty="0">
                <a:solidFill>
                  <a:srgbClr val="393E42"/>
                </a:solidFill>
                <a:latin typeface="Arial" panose="020B0604020202020204" pitchFamily="34" charset="0"/>
                <a:ea typeface="+mn-lt"/>
                <a:cs typeface="Arial" panose="020B0604020202020204" pitchFamily="34" charset="0"/>
              </a:rPr>
              <a:t>adrenaline</a:t>
            </a:r>
            <a:r>
              <a:rPr lang="en-US" sz="2600" dirty="0">
                <a:solidFill>
                  <a:srgbClr val="393E42"/>
                </a:solidFill>
                <a:latin typeface="Arial" panose="020B0604020202020204" pitchFamily="34" charset="0"/>
                <a:ea typeface="+mn-lt"/>
                <a:cs typeface="Arial" panose="020B0604020202020204" pitchFamily="34" charset="0"/>
              </a:rPr>
              <a:t>) by the </a:t>
            </a:r>
            <a:r>
              <a:rPr lang="en-US" sz="2600" b="1" dirty="0">
                <a:solidFill>
                  <a:srgbClr val="393E42"/>
                </a:solidFill>
                <a:latin typeface="Arial" panose="020B0604020202020204" pitchFamily="34" charset="0"/>
                <a:ea typeface="+mn-lt"/>
                <a:cs typeface="Arial" panose="020B0604020202020204" pitchFamily="34" charset="0"/>
              </a:rPr>
              <a:t>adrenal glands</a:t>
            </a:r>
            <a:r>
              <a:rPr lang="en-US" sz="2600" dirty="0">
                <a:solidFill>
                  <a:srgbClr val="393E42"/>
                </a:solidFill>
                <a:latin typeface="Arial" panose="020B0604020202020204" pitchFamily="34" charset="0"/>
                <a:ea typeface="+mn-lt"/>
                <a:cs typeface="Arial" panose="020B0604020202020204" pitchFamily="34" charset="0"/>
              </a:rPr>
              <a:t>.</a:t>
            </a:r>
          </a:p>
          <a:p>
            <a:r>
              <a:rPr lang="en-US" sz="2600" dirty="0">
                <a:solidFill>
                  <a:srgbClr val="393E42"/>
                </a:solidFill>
                <a:latin typeface="Arial" panose="020B0604020202020204" pitchFamily="34" charset="0"/>
                <a:ea typeface="+mn-lt"/>
                <a:cs typeface="Arial" panose="020B0604020202020204" pitchFamily="34" charset="0"/>
              </a:rPr>
              <a:t>When </a:t>
            </a:r>
            <a:r>
              <a:rPr lang="en-US" sz="2600" b="1" dirty="0">
                <a:solidFill>
                  <a:srgbClr val="393E42"/>
                </a:solidFill>
                <a:latin typeface="Arial" panose="020B0604020202020204" pitchFamily="34" charset="0"/>
                <a:ea typeface="+mn-lt"/>
                <a:cs typeface="Arial" panose="020B0604020202020204" pitchFamily="34" charset="0"/>
              </a:rPr>
              <a:t>epinephrine</a:t>
            </a:r>
            <a:r>
              <a:rPr lang="en-US" sz="2600" dirty="0">
                <a:solidFill>
                  <a:srgbClr val="393E42"/>
                </a:solidFill>
                <a:latin typeface="Arial" panose="020B0604020202020204" pitchFamily="34" charset="0"/>
                <a:ea typeface="+mn-lt"/>
                <a:cs typeface="Arial" panose="020B0604020202020204" pitchFamily="34" charset="0"/>
              </a:rPr>
              <a:t> binds to </a:t>
            </a:r>
            <a:r>
              <a:rPr lang="en-US" sz="2600" dirty="0">
                <a:solidFill>
                  <a:srgbClr val="007BFF"/>
                </a:solidFill>
                <a:latin typeface="Arial" panose="020B0604020202020204" pitchFamily="34" charset="0"/>
                <a:ea typeface="+mn-lt"/>
                <a:cs typeface="Arial" panose="020B0604020202020204" pitchFamily="34" charset="0"/>
                <a:hlinkClick r:id="rId2"/>
              </a:rPr>
              <a:t>receptors </a:t>
            </a:r>
            <a:r>
              <a:rPr lang="en-US" sz="2600" dirty="0">
                <a:solidFill>
                  <a:srgbClr val="007BFF"/>
                </a:solidFill>
                <a:latin typeface="Arial" panose="020B0604020202020204" pitchFamily="34" charset="0"/>
                <a:ea typeface="+mn-lt"/>
                <a:cs typeface="Arial" panose="020B0604020202020204" pitchFamily="34" charset="0"/>
              </a:rPr>
              <a:t> </a:t>
            </a:r>
            <a:r>
              <a:rPr lang="en-US" sz="2600" dirty="0">
                <a:solidFill>
                  <a:srgbClr val="393E42"/>
                </a:solidFill>
                <a:latin typeface="Arial" panose="020B0604020202020204" pitchFamily="34" charset="0"/>
                <a:ea typeface="+mn-lt"/>
                <a:cs typeface="Arial" panose="020B0604020202020204" pitchFamily="34" charset="0"/>
              </a:rPr>
              <a:t>on the cell-surface, it stimulates the production of the </a:t>
            </a:r>
            <a:r>
              <a:rPr lang="en-US" sz="2600" b="1" dirty="0">
                <a:solidFill>
                  <a:srgbClr val="393E42"/>
                </a:solidFill>
                <a:latin typeface="Arial" panose="020B0604020202020204" pitchFamily="34" charset="0"/>
                <a:ea typeface="+mn-lt"/>
                <a:cs typeface="Arial" panose="020B0604020202020204" pitchFamily="34" charset="0"/>
              </a:rPr>
              <a:t>second messenger (cAMP)</a:t>
            </a:r>
            <a:r>
              <a:rPr lang="en-US" sz="2600" dirty="0">
                <a:solidFill>
                  <a:srgbClr val="393E42"/>
                </a:solidFill>
                <a:latin typeface="Arial" panose="020B0604020202020204" pitchFamily="34" charset="0"/>
                <a:ea typeface="+mn-lt"/>
                <a:cs typeface="Arial" panose="020B0604020202020204" pitchFamily="34" charset="0"/>
              </a:rPr>
              <a:t> which then increases the production of stress hormone (</a:t>
            </a:r>
            <a:r>
              <a:rPr lang="en-US" sz="2600" b="1" dirty="0">
                <a:solidFill>
                  <a:srgbClr val="393E42"/>
                </a:solidFill>
                <a:latin typeface="Arial" panose="020B0604020202020204" pitchFamily="34" charset="0"/>
                <a:ea typeface="+mn-lt"/>
                <a:cs typeface="Arial" panose="020B0604020202020204" pitchFamily="34" charset="0"/>
              </a:rPr>
              <a:t>cortisol)</a:t>
            </a:r>
            <a:r>
              <a:rPr lang="en-US" sz="2600" dirty="0">
                <a:solidFill>
                  <a:srgbClr val="393E42"/>
                </a:solidFill>
                <a:latin typeface="Arial" panose="020B0604020202020204" pitchFamily="34" charset="0"/>
                <a:ea typeface="+mn-lt"/>
                <a:cs typeface="Arial" panose="020B0604020202020204" pitchFamily="34" charset="0"/>
              </a:rPr>
              <a:t>. </a:t>
            </a:r>
          </a:p>
          <a:p>
            <a:r>
              <a:rPr lang="en-US" sz="2600" dirty="0">
                <a:solidFill>
                  <a:srgbClr val="393E42"/>
                </a:solidFill>
                <a:latin typeface="Arial" panose="020B0604020202020204" pitchFamily="34" charset="0"/>
                <a:ea typeface="+mn-lt"/>
                <a:cs typeface="Arial" panose="020B0604020202020204" pitchFamily="34" charset="0"/>
              </a:rPr>
              <a:t>When released into the bloodstream, </a:t>
            </a:r>
            <a:r>
              <a:rPr lang="en-US" sz="2600" b="1" dirty="0">
                <a:solidFill>
                  <a:srgbClr val="393E42"/>
                </a:solidFill>
                <a:latin typeface="Arial" panose="020B0604020202020204" pitchFamily="34" charset="0"/>
                <a:ea typeface="+mn-lt"/>
                <a:cs typeface="Arial" panose="020B0604020202020204" pitchFamily="34" charset="0"/>
              </a:rPr>
              <a:t>cortisol</a:t>
            </a:r>
            <a:r>
              <a:rPr lang="en-US" sz="2600" dirty="0">
                <a:solidFill>
                  <a:srgbClr val="393E42"/>
                </a:solidFill>
                <a:latin typeface="Arial" panose="020B0604020202020204" pitchFamily="34" charset="0"/>
                <a:ea typeface="+mn-lt"/>
                <a:cs typeface="Arial" panose="020B0604020202020204" pitchFamily="34" charset="0"/>
              </a:rPr>
              <a:t> triggers various cellular responses in various parts of the body, resulting in higher </a:t>
            </a:r>
            <a:r>
              <a:rPr lang="en-US" sz="2600" dirty="0">
                <a:solidFill>
                  <a:srgbClr val="007BFF"/>
                </a:solidFill>
                <a:latin typeface="Arial" panose="020B0604020202020204" pitchFamily="34" charset="0"/>
                <a:ea typeface="+mn-lt"/>
                <a:cs typeface="Arial" panose="020B0604020202020204" pitchFamily="34" charset="0"/>
                <a:hlinkClick r:id="rId3"/>
              </a:rPr>
              <a:t>blood</a:t>
            </a:r>
            <a:r>
              <a:rPr lang="en-US" sz="2600" dirty="0">
                <a:solidFill>
                  <a:srgbClr val="393E42"/>
                </a:solidFill>
                <a:latin typeface="Arial" panose="020B0604020202020204" pitchFamily="34" charset="0"/>
                <a:ea typeface="+mn-lt"/>
                <a:cs typeface="Arial" panose="020B0604020202020204" pitchFamily="34" charset="0"/>
              </a:rPr>
              <a:t> pressure and blood sugar levels.</a:t>
            </a:r>
            <a:endParaRPr lang="en-US" sz="2600" dirty="0">
              <a:latin typeface="Arial" panose="020B0604020202020204" pitchFamily="34" charset="0"/>
              <a:cs typeface="Arial" panose="020B0604020202020204" pitchFamily="34" charset="0"/>
            </a:endParaRPr>
          </a:p>
          <a:p>
            <a:endParaRPr lang="en-US" sz="2600" dirty="0">
              <a:solidFill>
                <a:srgbClr val="000000"/>
              </a:solidFill>
              <a:latin typeface="Arial" panose="020B0604020202020204" pitchFamily="34" charset="0"/>
              <a:ea typeface="Tahoma"/>
              <a:cs typeface="Arial" panose="020B0604020202020204" pitchFamily="34" charset="0"/>
            </a:endParaRPr>
          </a:p>
        </p:txBody>
      </p:sp>
    </p:spTree>
    <p:extLst>
      <p:ext uri="{BB962C8B-B14F-4D97-AF65-F5344CB8AC3E}">
        <p14:creationId xmlns:p14="http://schemas.microsoft.com/office/powerpoint/2010/main" val="351953488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693FE8-7844-AC95-913B-858BD36BDE9E}"/>
              </a:ext>
            </a:extLst>
          </p:cNvPr>
          <p:cNvSpPr>
            <a:spLocks noGrp="1"/>
          </p:cNvSpPr>
          <p:nvPr>
            <p:ph type="title"/>
          </p:nvPr>
        </p:nvSpPr>
        <p:spPr/>
        <p:txBody>
          <a:bodyPr>
            <a:normAutofit/>
          </a:bodyPr>
          <a:lstStyle/>
          <a:p>
            <a:r>
              <a:rPr lang="en-US" sz="3600" b="1" dirty="0">
                <a:solidFill>
                  <a:srgbClr val="0070C0"/>
                </a:solidFill>
                <a:latin typeface="Arial" panose="020B0604020202020204" pitchFamily="34" charset="0"/>
                <a:ea typeface="Calibri Light"/>
                <a:cs typeface="Arial" panose="020B0604020202020204" pitchFamily="34" charset="0"/>
              </a:rPr>
              <a:t>Example of a response to a signal</a:t>
            </a:r>
            <a:endParaRPr lang="en-US" sz="3600" b="1" dirty="0">
              <a:solidFill>
                <a:srgbClr val="0070C0"/>
              </a:solidFill>
              <a:latin typeface="Arial" panose="020B0604020202020204" pitchFamily="34" charset="0"/>
              <a:cs typeface="Arial" panose="020B0604020202020204" pitchFamily="34" charset="0"/>
            </a:endParaRPr>
          </a:p>
        </p:txBody>
      </p:sp>
      <p:sp>
        <p:nvSpPr>
          <p:cNvPr id="13" name="Content Placeholder 12">
            <a:extLst>
              <a:ext uri="{FF2B5EF4-FFF2-40B4-BE49-F238E27FC236}">
                <a16:creationId xmlns:a16="http://schemas.microsoft.com/office/drawing/2014/main" id="{E03123B4-ACC6-95F0-92AB-2312384A1BBA}"/>
              </a:ext>
            </a:extLst>
          </p:cNvPr>
          <p:cNvSpPr>
            <a:spLocks noGrp="1"/>
          </p:cNvSpPr>
          <p:nvPr>
            <p:ph idx="1"/>
          </p:nvPr>
        </p:nvSpPr>
        <p:spPr>
          <a:xfrm>
            <a:off x="838200" y="1825624"/>
            <a:ext cx="9617765" cy="4230695"/>
          </a:xfrm>
        </p:spPr>
        <p:txBody>
          <a:bodyPr/>
          <a:lstStyle/>
          <a:p>
            <a:endParaRPr lang="en-US" dirty="0"/>
          </a:p>
        </p:txBody>
      </p:sp>
      <p:pic>
        <p:nvPicPr>
          <p:cNvPr id="10" name="Content Placeholder 3" descr="Response to a signal (article) | Khan Academy">
            <a:extLst>
              <a:ext uri="{FF2B5EF4-FFF2-40B4-BE49-F238E27FC236}">
                <a16:creationId xmlns:a16="http://schemas.microsoft.com/office/drawing/2014/main" id="{1D222483-6137-6846-A967-CE7A1CC176DC}"/>
              </a:ext>
            </a:extLst>
          </p:cNvPr>
          <p:cNvPicPr>
            <a:picLocks noChangeAspect="1"/>
          </p:cNvPicPr>
          <p:nvPr/>
        </p:nvPicPr>
        <p:blipFill>
          <a:blip r:embed="rId2"/>
          <a:stretch>
            <a:fillRect/>
          </a:stretch>
        </p:blipFill>
        <p:spPr>
          <a:xfrm>
            <a:off x="2935356" y="1999736"/>
            <a:ext cx="4918313" cy="3543921"/>
          </a:xfrm>
          <a:prstGeom prst="rect">
            <a:avLst/>
          </a:prstGeom>
        </p:spPr>
      </p:pic>
      <p:sp>
        <p:nvSpPr>
          <p:cNvPr id="11" name="TextBox 10">
            <a:extLst>
              <a:ext uri="{FF2B5EF4-FFF2-40B4-BE49-F238E27FC236}">
                <a16:creationId xmlns:a16="http://schemas.microsoft.com/office/drawing/2014/main" id="{5D445724-A1F5-66F2-0808-9AD02AA0C2FA}"/>
              </a:ext>
            </a:extLst>
          </p:cNvPr>
          <p:cNvSpPr txBox="1"/>
          <p:nvPr/>
        </p:nvSpPr>
        <p:spPr>
          <a:xfrm>
            <a:off x="3723861" y="5548489"/>
            <a:ext cx="4744278" cy="507831"/>
          </a:xfrm>
          <a:prstGeom prst="rect">
            <a:avLst/>
          </a:prstGeom>
          <a:noFill/>
        </p:spPr>
        <p:txBody>
          <a:bodyPr wrap="square" rtlCol="0">
            <a:spAutoFit/>
          </a:bodyPr>
          <a:lstStyle/>
          <a:p>
            <a:r>
              <a:rPr lang="en-US" sz="900" dirty="0"/>
              <a:t>Image credit: Khan Academy.</a:t>
            </a:r>
          </a:p>
          <a:p>
            <a:r>
              <a:rPr lang="en-US" sz="900" dirty="0"/>
              <a:t>Link </a:t>
            </a:r>
            <a:r>
              <a:rPr lang="en-US" sz="900" dirty="0" err="1"/>
              <a:t>sourcw</a:t>
            </a:r>
            <a:r>
              <a:rPr lang="en-US" sz="900" dirty="0"/>
              <a:t>: https://</a:t>
            </a:r>
            <a:r>
              <a:rPr lang="en-US" sz="900" dirty="0" err="1"/>
              <a:t>cdn.kastatic.org</a:t>
            </a:r>
            <a:r>
              <a:rPr lang="en-US" sz="900" dirty="0"/>
              <a:t>/ka-</a:t>
            </a:r>
            <a:r>
              <a:rPr lang="en-US" sz="900" dirty="0" err="1"/>
              <a:t>perseus</a:t>
            </a:r>
            <a:r>
              <a:rPr lang="en-US" sz="900" dirty="0"/>
              <a:t>-images/29d97104e7565901e86c0a4f300ab5856db69c93.png</a:t>
            </a:r>
          </a:p>
        </p:txBody>
      </p:sp>
    </p:spTree>
    <p:extLst>
      <p:ext uri="{BB962C8B-B14F-4D97-AF65-F5344CB8AC3E}">
        <p14:creationId xmlns:p14="http://schemas.microsoft.com/office/powerpoint/2010/main" val="43974123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25A255-E3A5-9D2E-B996-97C808AE5A1C}"/>
              </a:ext>
            </a:extLst>
          </p:cNvPr>
          <p:cNvSpPr>
            <a:spLocks noGrp="1"/>
          </p:cNvSpPr>
          <p:nvPr>
            <p:ph type="title"/>
          </p:nvPr>
        </p:nvSpPr>
        <p:spPr/>
        <p:txBody>
          <a:bodyPr>
            <a:normAutofit/>
          </a:bodyPr>
          <a:lstStyle/>
          <a:p>
            <a:r>
              <a:rPr lang="en-US" sz="3600" b="1" dirty="0">
                <a:solidFill>
                  <a:srgbClr val="0070C0"/>
                </a:solidFill>
                <a:latin typeface="Arial" panose="020B0604020202020204" pitchFamily="34" charset="0"/>
                <a:ea typeface="Calibri Light"/>
                <a:cs typeface="Arial" panose="020B0604020202020204" pitchFamily="34" charset="0"/>
              </a:rPr>
              <a:t>Definition: </a:t>
            </a:r>
          </a:p>
        </p:txBody>
      </p:sp>
      <p:sp>
        <p:nvSpPr>
          <p:cNvPr id="3" name="Content Placeholder 2">
            <a:extLst>
              <a:ext uri="{FF2B5EF4-FFF2-40B4-BE49-F238E27FC236}">
                <a16:creationId xmlns:a16="http://schemas.microsoft.com/office/drawing/2014/main" id="{2C0DCB8A-355D-344C-49A3-0D9E4D63A5DF}"/>
              </a:ext>
            </a:extLst>
          </p:cNvPr>
          <p:cNvSpPr>
            <a:spLocks noGrp="1"/>
          </p:cNvSpPr>
          <p:nvPr>
            <p:ph idx="1"/>
          </p:nvPr>
        </p:nvSpPr>
        <p:spPr>
          <a:xfrm>
            <a:off x="958467" y="1538078"/>
            <a:ext cx="10395334" cy="4003406"/>
          </a:xfrm>
        </p:spPr>
        <p:txBody>
          <a:bodyPr vert="horz" lIns="91440" tIns="45720" rIns="91440" bIns="45720" rtlCol="0" anchor="t">
            <a:normAutofit/>
          </a:bodyPr>
          <a:lstStyle/>
          <a:p>
            <a:r>
              <a:rPr lang="en-US" sz="2600" dirty="0">
                <a:latin typeface="Arial" panose="020B0604020202020204" pitchFamily="34" charset="0"/>
                <a:ea typeface="Tahoma"/>
                <a:cs typeface="Arial" panose="020B0604020202020204" pitchFamily="34" charset="0"/>
              </a:rPr>
              <a:t>Second messengers are molecules that </a:t>
            </a:r>
            <a:r>
              <a:rPr lang="en-US" sz="2600" b="1" dirty="0">
                <a:solidFill>
                  <a:srgbClr val="FF0000"/>
                </a:solidFill>
                <a:latin typeface="Arial" panose="020B0604020202020204" pitchFamily="34" charset="0"/>
                <a:ea typeface="Tahoma"/>
                <a:cs typeface="Arial" panose="020B0604020202020204" pitchFamily="34" charset="0"/>
              </a:rPr>
              <a:t>relay signals</a:t>
            </a:r>
            <a:r>
              <a:rPr lang="en-US" sz="2600" dirty="0">
                <a:latin typeface="Arial" panose="020B0604020202020204" pitchFamily="34" charset="0"/>
                <a:ea typeface="Tahoma"/>
                <a:cs typeface="Arial" panose="020B0604020202020204" pitchFamily="34" charset="0"/>
              </a:rPr>
              <a:t> received at the cell surface of receptors. </a:t>
            </a:r>
          </a:p>
          <a:p>
            <a:r>
              <a:rPr lang="en-US" sz="2600" dirty="0">
                <a:latin typeface="Arial" panose="020B0604020202020204" pitchFamily="34" charset="0"/>
                <a:ea typeface="Tahoma"/>
                <a:cs typeface="Arial" panose="020B0604020202020204" pitchFamily="34" charset="0"/>
              </a:rPr>
              <a:t>E.g. the arrival of protein hormones, growth factors, etc. which eventually targets molecules in the cytoplasm and/or nucleus. </a:t>
            </a:r>
          </a:p>
          <a:p>
            <a:r>
              <a:rPr lang="en-US" sz="2600" dirty="0">
                <a:latin typeface="Arial" panose="020B0604020202020204" pitchFamily="34" charset="0"/>
                <a:ea typeface="Tahoma"/>
                <a:cs typeface="Arial" panose="020B0604020202020204" pitchFamily="34" charset="0"/>
              </a:rPr>
              <a:t>Additionally, they also serve to greatly </a:t>
            </a:r>
            <a:r>
              <a:rPr lang="en-US" sz="2600" b="1" dirty="0">
                <a:latin typeface="Arial" panose="020B0604020202020204" pitchFamily="34" charset="0"/>
                <a:ea typeface="Tahoma"/>
                <a:cs typeface="Arial" panose="020B0604020202020204" pitchFamily="34" charset="0"/>
              </a:rPr>
              <a:t>amplify the strength</a:t>
            </a:r>
            <a:r>
              <a:rPr lang="en-US" sz="2600" dirty="0">
                <a:latin typeface="Arial" panose="020B0604020202020204" pitchFamily="34" charset="0"/>
                <a:ea typeface="Tahoma"/>
                <a:cs typeface="Arial" panose="020B0604020202020204" pitchFamily="34" charset="0"/>
              </a:rPr>
              <a:t> of the signal. </a:t>
            </a:r>
            <a:endParaRPr lang="en-US" sz="2600" dirty="0">
              <a:latin typeface="Arial" panose="020B0604020202020204" pitchFamily="34" charset="0"/>
              <a:ea typeface="Calibri"/>
              <a:cs typeface="Arial" panose="020B0604020202020204" pitchFamily="34" charset="0"/>
            </a:endParaRPr>
          </a:p>
          <a:p>
            <a:r>
              <a:rPr lang="en-US" sz="2600" dirty="0">
                <a:latin typeface="Arial" panose="020B0604020202020204" pitchFamily="34" charset="0"/>
                <a:ea typeface="Tahoma"/>
                <a:cs typeface="Arial" panose="020B0604020202020204" pitchFamily="34" charset="0"/>
              </a:rPr>
              <a:t>Binding of a ligand to a single receptor at the cell surface may end up causing massive changes in the biochemical activities within the cell.</a:t>
            </a:r>
          </a:p>
          <a:p>
            <a:endParaRPr lang="en-US" sz="2600" dirty="0">
              <a:latin typeface="Arial" panose="020B0604020202020204" pitchFamily="34" charset="0"/>
              <a:ea typeface="+mn-lt"/>
              <a:cs typeface="Arial" panose="020B0604020202020204" pitchFamily="34" charset="0"/>
            </a:endParaRPr>
          </a:p>
        </p:txBody>
      </p:sp>
    </p:spTree>
    <p:extLst>
      <p:ext uri="{BB962C8B-B14F-4D97-AF65-F5344CB8AC3E}">
        <p14:creationId xmlns:p14="http://schemas.microsoft.com/office/powerpoint/2010/main" val="194323971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E31A43-6A99-4BFD-3EBB-92D506290D0C}"/>
              </a:ext>
            </a:extLst>
          </p:cNvPr>
          <p:cNvSpPr>
            <a:spLocks noGrp="1"/>
          </p:cNvSpPr>
          <p:nvPr>
            <p:ph type="title"/>
          </p:nvPr>
        </p:nvSpPr>
        <p:spPr/>
        <p:txBody>
          <a:bodyPr>
            <a:normAutofit/>
          </a:bodyPr>
          <a:lstStyle/>
          <a:p>
            <a:r>
              <a:rPr lang="en-US" sz="3600" b="1" dirty="0">
                <a:solidFill>
                  <a:srgbClr val="0070C0"/>
                </a:solidFill>
                <a:latin typeface="Arial" panose="020B0604020202020204" pitchFamily="34" charset="0"/>
                <a:cs typeface="Arial" panose="020B0604020202020204" pitchFamily="34" charset="0"/>
              </a:rPr>
              <a:t>Types of second messengers</a:t>
            </a:r>
          </a:p>
        </p:txBody>
      </p:sp>
      <p:sp>
        <p:nvSpPr>
          <p:cNvPr id="3" name="Content Placeholder 2">
            <a:extLst>
              <a:ext uri="{FF2B5EF4-FFF2-40B4-BE49-F238E27FC236}">
                <a16:creationId xmlns:a16="http://schemas.microsoft.com/office/drawing/2014/main" id="{FC0A283E-4884-6F07-80F0-92701B99A717}"/>
              </a:ext>
            </a:extLst>
          </p:cNvPr>
          <p:cNvSpPr>
            <a:spLocks noGrp="1"/>
          </p:cNvSpPr>
          <p:nvPr>
            <p:ph idx="1"/>
          </p:nvPr>
        </p:nvSpPr>
        <p:spPr/>
        <p:txBody>
          <a:bodyPr>
            <a:normAutofit/>
          </a:bodyPr>
          <a:lstStyle/>
          <a:p>
            <a:pPr marL="514350" indent="-514350">
              <a:buAutoNum type="arabicPeriod"/>
            </a:pPr>
            <a:r>
              <a:rPr lang="en-US" sz="2600" dirty="0">
                <a:latin typeface="Arial" panose="020B0604020202020204" pitchFamily="34" charset="0"/>
                <a:cs typeface="Arial" panose="020B0604020202020204" pitchFamily="34" charset="0"/>
              </a:rPr>
              <a:t>Hydrophobic based: </a:t>
            </a:r>
            <a:r>
              <a:rPr lang="en-US" sz="2600" dirty="0" err="1">
                <a:latin typeface="Arial" panose="020B0604020202020204" pitchFamily="34" charset="0"/>
                <a:cs typeface="Arial" panose="020B0604020202020204" pitchFamily="34" charset="0"/>
              </a:rPr>
              <a:t>Diacyglycerol</a:t>
            </a:r>
            <a:r>
              <a:rPr lang="en-US" sz="2600" dirty="0">
                <a:latin typeface="Arial" panose="020B0604020202020204" pitchFamily="34" charset="0"/>
                <a:cs typeface="Arial" panose="020B0604020202020204" pitchFamily="34" charset="0"/>
              </a:rPr>
              <a:t>, Phosphatidylinositol</a:t>
            </a:r>
          </a:p>
          <a:p>
            <a:pPr marL="514350" indent="-514350">
              <a:buAutoNum type="arabicPeriod"/>
            </a:pPr>
            <a:r>
              <a:rPr lang="en-US" sz="2600" dirty="0">
                <a:latin typeface="Arial" panose="020B0604020202020204" pitchFamily="34" charset="0"/>
                <a:cs typeface="Arial" panose="020B0604020202020204" pitchFamily="34" charset="0"/>
              </a:rPr>
              <a:t>Hydrophilic based: cAMP, cGMP, IP</a:t>
            </a:r>
            <a:r>
              <a:rPr lang="en-US" sz="2600" baseline="-25000" dirty="0">
                <a:latin typeface="Arial" panose="020B0604020202020204" pitchFamily="34" charset="0"/>
                <a:ea typeface="Tahoma"/>
                <a:cs typeface="Arial" panose="020B0604020202020204" pitchFamily="34" charset="0"/>
              </a:rPr>
              <a:t>3</a:t>
            </a:r>
            <a:r>
              <a:rPr lang="en-US" sz="2600" dirty="0">
                <a:latin typeface="Arial" panose="020B0604020202020204" pitchFamily="34" charset="0"/>
                <a:cs typeface="Arial" panose="020B0604020202020204" pitchFamily="34" charset="0"/>
              </a:rPr>
              <a:t>, Ca</a:t>
            </a:r>
            <a:r>
              <a:rPr lang="en-US" sz="2600" baseline="30000" dirty="0">
                <a:latin typeface="Arial" panose="020B0604020202020204" pitchFamily="34" charset="0"/>
                <a:ea typeface="Tahoma"/>
                <a:cs typeface="Arial" panose="020B0604020202020204" pitchFamily="34" charset="0"/>
              </a:rPr>
              <a:t>2+</a:t>
            </a:r>
            <a:r>
              <a:rPr lang="en-US" sz="2600" dirty="0">
                <a:latin typeface="Arial" panose="020B0604020202020204" pitchFamily="34" charset="0"/>
                <a:ea typeface="Tahoma"/>
                <a:cs typeface="Arial" panose="020B0604020202020204" pitchFamily="34" charset="0"/>
              </a:rPr>
              <a:t> </a:t>
            </a:r>
            <a:endParaRPr lang="en-US" sz="2600" dirty="0">
              <a:latin typeface="Arial" panose="020B0604020202020204" pitchFamily="34" charset="0"/>
              <a:cs typeface="Arial" panose="020B0604020202020204" pitchFamily="34" charset="0"/>
            </a:endParaRPr>
          </a:p>
          <a:p>
            <a:pPr marL="514350" indent="-514350">
              <a:buAutoNum type="arabicPeriod"/>
            </a:pPr>
            <a:r>
              <a:rPr lang="en-US" sz="2600" dirty="0">
                <a:latin typeface="Arial" panose="020B0604020202020204" pitchFamily="34" charset="0"/>
                <a:cs typeface="Arial" panose="020B0604020202020204" pitchFamily="34" charset="0"/>
              </a:rPr>
              <a:t>Gases: NO, H</a:t>
            </a:r>
            <a:r>
              <a:rPr lang="en-US" sz="2600" baseline="-25000" dirty="0">
                <a:latin typeface="Arial" panose="020B0604020202020204" pitchFamily="34" charset="0"/>
                <a:ea typeface="Tahoma"/>
                <a:cs typeface="Arial" panose="020B0604020202020204" pitchFamily="34" charset="0"/>
              </a:rPr>
              <a:t>2</a:t>
            </a:r>
            <a:r>
              <a:rPr lang="en-US" sz="2600" dirty="0">
                <a:latin typeface="Arial" panose="020B0604020202020204" pitchFamily="34" charset="0"/>
                <a:cs typeface="Arial" panose="020B0604020202020204" pitchFamily="34" charset="0"/>
              </a:rPr>
              <a:t>S, CO</a:t>
            </a:r>
          </a:p>
          <a:p>
            <a:endParaRPr lang="en-US"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2262240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158BB0-5CA1-4C7B-C7D0-10951F1C1D38}"/>
              </a:ext>
            </a:extLst>
          </p:cNvPr>
          <p:cNvSpPr>
            <a:spLocks noGrp="1"/>
          </p:cNvSpPr>
          <p:nvPr>
            <p:ph type="title"/>
          </p:nvPr>
        </p:nvSpPr>
        <p:spPr>
          <a:xfrm>
            <a:off x="838200" y="231355"/>
            <a:ext cx="10515600" cy="711712"/>
          </a:xfrm>
        </p:spPr>
        <p:txBody>
          <a:bodyPr>
            <a:noAutofit/>
          </a:bodyPr>
          <a:lstStyle/>
          <a:p>
            <a:r>
              <a:rPr lang="en-US" sz="3600" b="1" dirty="0">
                <a:solidFill>
                  <a:srgbClr val="0372A6"/>
                </a:solidFill>
                <a:latin typeface="Arial" panose="020B0604020202020204" pitchFamily="34" charset="0"/>
                <a:ea typeface="Tahoma"/>
                <a:cs typeface="Arial" panose="020B0604020202020204" pitchFamily="34" charset="0"/>
              </a:rPr>
              <a:t>Cyclic Adenosine Mono-</a:t>
            </a:r>
            <a:r>
              <a:rPr lang="en-US" sz="3600" b="1" dirty="0" err="1">
                <a:solidFill>
                  <a:srgbClr val="0372A6"/>
                </a:solidFill>
                <a:latin typeface="Arial" panose="020B0604020202020204" pitchFamily="34" charset="0"/>
                <a:ea typeface="Tahoma"/>
                <a:cs typeface="Arial" panose="020B0604020202020204" pitchFamily="34" charset="0"/>
              </a:rPr>
              <a:t>Phasphate</a:t>
            </a:r>
            <a:r>
              <a:rPr lang="en-US" sz="3600" b="1" dirty="0">
                <a:solidFill>
                  <a:srgbClr val="0372A6"/>
                </a:solidFill>
                <a:latin typeface="Arial" panose="020B0604020202020204" pitchFamily="34" charset="0"/>
                <a:ea typeface="Tahoma"/>
                <a:cs typeface="Arial" panose="020B0604020202020204" pitchFamily="34" charset="0"/>
              </a:rPr>
              <a:t> (cAMP)</a:t>
            </a:r>
            <a:endParaRPr lang="en-US" sz="3600" dirty="0">
              <a:latin typeface="Arial" panose="020B0604020202020204" pitchFamily="34" charset="0"/>
              <a:ea typeface="Calibri Light"/>
              <a:cs typeface="Arial" panose="020B0604020202020204" pitchFamily="34" charset="0"/>
            </a:endParaRPr>
          </a:p>
        </p:txBody>
      </p:sp>
      <p:sp>
        <p:nvSpPr>
          <p:cNvPr id="3" name="Content Placeholder 2">
            <a:extLst>
              <a:ext uri="{FF2B5EF4-FFF2-40B4-BE49-F238E27FC236}">
                <a16:creationId xmlns:a16="http://schemas.microsoft.com/office/drawing/2014/main" id="{94B8E4C6-084D-F64A-89DC-8FD4099E31FA}"/>
              </a:ext>
            </a:extLst>
          </p:cNvPr>
          <p:cNvSpPr>
            <a:spLocks noGrp="1"/>
          </p:cNvSpPr>
          <p:nvPr>
            <p:ph idx="1"/>
          </p:nvPr>
        </p:nvSpPr>
        <p:spPr>
          <a:xfrm>
            <a:off x="838199" y="1049248"/>
            <a:ext cx="10515601" cy="4987995"/>
          </a:xfrm>
        </p:spPr>
        <p:txBody>
          <a:bodyPr vert="horz" lIns="91440" tIns="45720" rIns="91440" bIns="45720" rtlCol="0" anchor="t">
            <a:noAutofit/>
          </a:bodyPr>
          <a:lstStyle/>
          <a:p>
            <a:r>
              <a:rPr lang="en-US" sz="2600" dirty="0">
                <a:latin typeface="Arial" panose="020B0604020202020204" pitchFamily="34" charset="0"/>
                <a:ea typeface="Tahoma"/>
                <a:cs typeface="Arial" panose="020B0604020202020204" pitchFamily="34" charset="0"/>
              </a:rPr>
              <a:t>Hormones achieving effects through cAMP as a second messenger:</a:t>
            </a:r>
            <a:endParaRPr lang="en-US" sz="2600" dirty="0">
              <a:latin typeface="Arial" panose="020B0604020202020204" pitchFamily="34" charset="0"/>
              <a:ea typeface="Calibri" panose="020F0502020204030204"/>
              <a:cs typeface="Arial" panose="020B0604020202020204" pitchFamily="34" charset="0"/>
            </a:endParaRPr>
          </a:p>
          <a:p>
            <a:pPr lvl="1"/>
            <a:r>
              <a:rPr lang="en-US" sz="2600" b="1" dirty="0">
                <a:latin typeface="Arial" panose="020B0604020202020204" pitchFamily="34" charset="0"/>
                <a:ea typeface="Tahoma"/>
                <a:cs typeface="Arial" panose="020B0604020202020204" pitchFamily="34" charset="0"/>
              </a:rPr>
              <a:t>adrenaline</a:t>
            </a:r>
            <a:endParaRPr lang="en-US" sz="2600" b="1" dirty="0">
              <a:latin typeface="Arial" panose="020B0604020202020204" pitchFamily="34" charset="0"/>
              <a:ea typeface="Calibri"/>
              <a:cs typeface="Arial" panose="020B0604020202020204" pitchFamily="34" charset="0"/>
            </a:endParaRPr>
          </a:p>
          <a:p>
            <a:pPr lvl="1"/>
            <a:r>
              <a:rPr lang="en-US" sz="2600" b="1" dirty="0">
                <a:latin typeface="Arial" panose="020B0604020202020204" pitchFamily="34" charset="0"/>
                <a:ea typeface="Tahoma"/>
                <a:cs typeface="Arial" panose="020B0604020202020204" pitchFamily="34" charset="0"/>
              </a:rPr>
              <a:t>glucagon</a:t>
            </a:r>
            <a:endParaRPr lang="en-US" sz="2600" b="1" dirty="0">
              <a:latin typeface="Arial" panose="020B0604020202020204" pitchFamily="34" charset="0"/>
              <a:ea typeface="Calibri"/>
              <a:cs typeface="Arial" panose="020B0604020202020204" pitchFamily="34" charset="0"/>
            </a:endParaRPr>
          </a:p>
          <a:p>
            <a:pPr lvl="1"/>
            <a:r>
              <a:rPr lang="en-US" sz="2600" b="1" dirty="0">
                <a:latin typeface="Arial" panose="020B0604020202020204" pitchFamily="34" charset="0"/>
                <a:ea typeface="Tahoma"/>
                <a:cs typeface="Arial" panose="020B0604020202020204" pitchFamily="34" charset="0"/>
              </a:rPr>
              <a:t>luteinizing hormone (LH)</a:t>
            </a:r>
            <a:endParaRPr lang="en-US" sz="2600" b="1" dirty="0">
              <a:latin typeface="Arial" panose="020B0604020202020204" pitchFamily="34" charset="0"/>
              <a:ea typeface="Calibri"/>
              <a:cs typeface="Arial" panose="020B0604020202020204" pitchFamily="34" charset="0"/>
            </a:endParaRPr>
          </a:p>
          <a:p>
            <a:r>
              <a:rPr lang="en-US" sz="2600" dirty="0">
                <a:latin typeface="Arial" panose="020B0604020202020204" pitchFamily="34" charset="0"/>
                <a:ea typeface="Tahoma"/>
                <a:cs typeface="Arial" panose="020B0604020202020204" pitchFamily="34" charset="0"/>
              </a:rPr>
              <a:t>cAMP is synthesized from ATP by the action of </a:t>
            </a:r>
            <a:r>
              <a:rPr lang="en-US" sz="2600" b="1" dirty="0">
                <a:latin typeface="Arial" panose="020B0604020202020204" pitchFamily="34" charset="0"/>
                <a:ea typeface="Tahoma"/>
                <a:cs typeface="Arial" panose="020B0604020202020204" pitchFamily="34" charset="0"/>
              </a:rPr>
              <a:t>adenylyl cyclase</a:t>
            </a:r>
            <a:r>
              <a:rPr lang="en-US" sz="2600" dirty="0">
                <a:latin typeface="Arial" panose="020B0604020202020204" pitchFamily="34" charset="0"/>
                <a:ea typeface="Tahoma"/>
                <a:cs typeface="Arial" panose="020B0604020202020204" pitchFamily="34" charset="0"/>
              </a:rPr>
              <a:t>.</a:t>
            </a:r>
            <a:endParaRPr lang="en-US" sz="2600" dirty="0">
              <a:latin typeface="Arial" panose="020B0604020202020204" pitchFamily="34" charset="0"/>
              <a:cs typeface="Arial" panose="020B0604020202020204" pitchFamily="34" charset="0"/>
            </a:endParaRPr>
          </a:p>
          <a:p>
            <a:r>
              <a:rPr lang="en-US" sz="2600" dirty="0">
                <a:latin typeface="Arial" panose="020B0604020202020204" pitchFamily="34" charset="0"/>
                <a:ea typeface="Tahoma"/>
                <a:cs typeface="Arial" panose="020B0604020202020204" pitchFamily="34" charset="0"/>
              </a:rPr>
              <a:t>Binding of the hormone to its receptor activates a </a:t>
            </a:r>
            <a:r>
              <a:rPr lang="en-US" sz="2600" b="1" dirty="0">
                <a:latin typeface="Arial" panose="020B0604020202020204" pitchFamily="34" charset="0"/>
                <a:ea typeface="Tahoma"/>
                <a:cs typeface="Arial" panose="020B0604020202020204" pitchFamily="34" charset="0"/>
              </a:rPr>
              <a:t>G protein</a:t>
            </a:r>
            <a:r>
              <a:rPr lang="en-US" sz="2600" dirty="0">
                <a:latin typeface="Arial" panose="020B0604020202020204" pitchFamily="34" charset="0"/>
                <a:ea typeface="Tahoma"/>
                <a:cs typeface="Arial" panose="020B0604020202020204" pitchFamily="34" charset="0"/>
              </a:rPr>
              <a:t> which, in turn, activates adenylyl cyclase, resulting in rise in cAMP which turns on the appropriate response in the as follows:</a:t>
            </a:r>
            <a:endParaRPr lang="en-US" sz="2600" dirty="0">
              <a:latin typeface="Arial" panose="020B0604020202020204" pitchFamily="34" charset="0"/>
              <a:cs typeface="Arial" panose="020B0604020202020204" pitchFamily="34" charset="0"/>
            </a:endParaRPr>
          </a:p>
          <a:p>
            <a:pPr lvl="1"/>
            <a:r>
              <a:rPr lang="en-US" sz="2600" dirty="0">
                <a:solidFill>
                  <a:srgbClr val="00B050"/>
                </a:solidFill>
                <a:latin typeface="Arial" panose="020B0604020202020204" pitchFamily="34" charset="0"/>
                <a:ea typeface="Tahoma"/>
                <a:cs typeface="Arial" panose="020B0604020202020204" pitchFamily="34" charset="0"/>
              </a:rPr>
              <a:t>Change of the molecular activities in the cytosol, often using </a:t>
            </a:r>
          </a:p>
          <a:p>
            <a:pPr marL="457200" lvl="1" indent="0">
              <a:buNone/>
            </a:pPr>
            <a:r>
              <a:rPr lang="en-US" sz="2600" b="1" dirty="0">
                <a:solidFill>
                  <a:srgbClr val="00B050"/>
                </a:solidFill>
                <a:latin typeface="Arial" panose="020B0604020202020204" pitchFamily="34" charset="0"/>
                <a:ea typeface="Tahoma"/>
                <a:cs typeface="Arial" panose="020B0604020202020204" pitchFamily="34" charset="0"/>
              </a:rPr>
              <a:t>P</a:t>
            </a:r>
            <a:r>
              <a:rPr lang="en-US" sz="2600" dirty="0">
                <a:solidFill>
                  <a:srgbClr val="00B050"/>
                </a:solidFill>
                <a:latin typeface="Arial" panose="020B0604020202020204" pitchFamily="34" charset="0"/>
                <a:ea typeface="Tahoma"/>
                <a:cs typeface="Arial" panose="020B0604020202020204" pitchFamily="34" charset="0"/>
              </a:rPr>
              <a:t>rotein </a:t>
            </a:r>
            <a:r>
              <a:rPr lang="en-US" sz="2600" b="1" dirty="0">
                <a:solidFill>
                  <a:srgbClr val="00B050"/>
                </a:solidFill>
                <a:latin typeface="Arial" panose="020B0604020202020204" pitchFamily="34" charset="0"/>
                <a:ea typeface="Tahoma"/>
                <a:cs typeface="Arial" panose="020B0604020202020204" pitchFamily="34" charset="0"/>
              </a:rPr>
              <a:t>K</a:t>
            </a:r>
            <a:r>
              <a:rPr lang="en-US" sz="2600" dirty="0">
                <a:solidFill>
                  <a:srgbClr val="00B050"/>
                </a:solidFill>
                <a:latin typeface="Arial" panose="020B0604020202020204" pitchFamily="34" charset="0"/>
                <a:ea typeface="Tahoma"/>
                <a:cs typeface="Arial" panose="020B0604020202020204" pitchFamily="34" charset="0"/>
              </a:rPr>
              <a:t>inase </a:t>
            </a:r>
            <a:r>
              <a:rPr lang="en-US" sz="2600" b="1" dirty="0">
                <a:solidFill>
                  <a:srgbClr val="00B050"/>
                </a:solidFill>
                <a:latin typeface="Arial" panose="020B0604020202020204" pitchFamily="34" charset="0"/>
                <a:ea typeface="Tahoma"/>
                <a:cs typeface="Arial" panose="020B0604020202020204" pitchFamily="34" charset="0"/>
              </a:rPr>
              <a:t>A</a:t>
            </a:r>
            <a:r>
              <a:rPr lang="en-US" sz="2600" dirty="0">
                <a:solidFill>
                  <a:srgbClr val="00B050"/>
                </a:solidFill>
                <a:latin typeface="Arial" panose="020B0604020202020204" pitchFamily="34" charset="0"/>
                <a:ea typeface="Tahoma"/>
                <a:cs typeface="Arial" panose="020B0604020202020204" pitchFamily="34" charset="0"/>
              </a:rPr>
              <a:t> (</a:t>
            </a:r>
            <a:r>
              <a:rPr lang="en-US" sz="2600" b="1" dirty="0">
                <a:solidFill>
                  <a:srgbClr val="00B050"/>
                </a:solidFill>
                <a:latin typeface="Arial" panose="020B0604020202020204" pitchFamily="34" charset="0"/>
                <a:ea typeface="Tahoma"/>
                <a:cs typeface="Arial" panose="020B0604020202020204" pitchFamily="34" charset="0"/>
              </a:rPr>
              <a:t>PKA</a:t>
            </a:r>
            <a:r>
              <a:rPr lang="en-US" sz="2600" dirty="0">
                <a:solidFill>
                  <a:srgbClr val="00B050"/>
                </a:solidFill>
                <a:latin typeface="Arial" panose="020B0604020202020204" pitchFamily="34" charset="0"/>
                <a:ea typeface="Tahoma"/>
                <a:cs typeface="Arial" panose="020B0604020202020204" pitchFamily="34" charset="0"/>
              </a:rPr>
              <a:t>) - a c</a:t>
            </a:r>
            <a:r>
              <a:rPr lang="en-US" sz="2600" b="1" dirty="0">
                <a:solidFill>
                  <a:srgbClr val="00B050"/>
                </a:solidFill>
                <a:latin typeface="Arial" panose="020B0604020202020204" pitchFamily="34" charset="0"/>
                <a:ea typeface="Tahoma"/>
                <a:cs typeface="Arial" panose="020B0604020202020204" pitchFamily="34" charset="0"/>
              </a:rPr>
              <a:t>A</a:t>
            </a:r>
            <a:r>
              <a:rPr lang="en-US" sz="2600" dirty="0">
                <a:solidFill>
                  <a:srgbClr val="00B050"/>
                </a:solidFill>
                <a:latin typeface="Arial" panose="020B0604020202020204" pitchFamily="34" charset="0"/>
                <a:ea typeface="Tahoma"/>
                <a:cs typeface="Arial" panose="020B0604020202020204" pitchFamily="34" charset="0"/>
              </a:rPr>
              <a:t>MP-dependent protein kinase that phosphorylates target proteins.</a:t>
            </a:r>
            <a:endParaRPr lang="en-US" sz="2600" dirty="0">
              <a:solidFill>
                <a:srgbClr val="00B050"/>
              </a:solidFill>
              <a:latin typeface="Arial" panose="020B0604020202020204" pitchFamily="34" charset="0"/>
              <a:ea typeface="Calibri"/>
              <a:cs typeface="Arial" panose="020B0604020202020204" pitchFamily="34" charset="0"/>
            </a:endParaRPr>
          </a:p>
          <a:p>
            <a:pPr lvl="1"/>
            <a:r>
              <a:rPr lang="en-US" sz="2600" dirty="0">
                <a:solidFill>
                  <a:srgbClr val="00B050"/>
                </a:solidFill>
                <a:latin typeface="Arial" panose="020B0604020202020204" pitchFamily="34" charset="0"/>
                <a:ea typeface="Tahoma"/>
                <a:cs typeface="Arial" panose="020B0604020202020204" pitchFamily="34" charset="0"/>
              </a:rPr>
              <a:t>Turning on a new pattern of gene transcription</a:t>
            </a:r>
            <a:endParaRPr lang="en-US" sz="2600" dirty="0">
              <a:solidFill>
                <a:srgbClr val="00B050"/>
              </a:solidFill>
              <a:latin typeface="Arial" panose="020B0604020202020204" pitchFamily="34" charset="0"/>
              <a:cs typeface="Arial" panose="020B0604020202020204" pitchFamily="34" charset="0"/>
            </a:endParaRPr>
          </a:p>
          <a:p>
            <a:endParaRPr lang="en-US" sz="2600" dirty="0">
              <a:latin typeface="Arial" panose="020B0604020202020204" pitchFamily="34" charset="0"/>
              <a:ea typeface="Calibri"/>
              <a:cs typeface="Arial" panose="020B0604020202020204" pitchFamily="34" charset="0"/>
            </a:endParaRPr>
          </a:p>
        </p:txBody>
      </p:sp>
    </p:spTree>
    <p:extLst>
      <p:ext uri="{BB962C8B-B14F-4D97-AF65-F5344CB8AC3E}">
        <p14:creationId xmlns:p14="http://schemas.microsoft.com/office/powerpoint/2010/main" val="281791178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BC89A8-EB69-8333-F70A-5D7358D5F69D}"/>
              </a:ext>
            </a:extLst>
          </p:cNvPr>
          <p:cNvSpPr>
            <a:spLocks noGrp="1"/>
          </p:cNvSpPr>
          <p:nvPr>
            <p:ph type="title"/>
          </p:nvPr>
        </p:nvSpPr>
        <p:spPr>
          <a:xfrm>
            <a:off x="838200" y="365125"/>
            <a:ext cx="10515600" cy="851111"/>
          </a:xfrm>
        </p:spPr>
        <p:txBody>
          <a:bodyPr>
            <a:normAutofit/>
          </a:bodyPr>
          <a:lstStyle/>
          <a:p>
            <a:r>
              <a:rPr lang="en-US" sz="3600" b="1" dirty="0">
                <a:solidFill>
                  <a:srgbClr val="0372A6"/>
                </a:solidFill>
                <a:latin typeface="Arial" panose="020B0604020202020204" pitchFamily="34" charset="0"/>
                <a:ea typeface="Tahoma"/>
                <a:cs typeface="Arial" panose="020B0604020202020204" pitchFamily="34" charset="0"/>
              </a:rPr>
              <a:t>Cyclic Guanosine Mono-Phosphate (cGMP)</a:t>
            </a:r>
            <a:endParaRPr lang="en-US" sz="3600" dirty="0">
              <a:latin typeface="Arial" panose="020B0604020202020204" pitchFamily="34" charset="0"/>
              <a:ea typeface="Calibri Light"/>
              <a:cs typeface="Arial" panose="020B0604020202020204" pitchFamily="34" charset="0"/>
            </a:endParaRPr>
          </a:p>
        </p:txBody>
      </p:sp>
      <p:sp>
        <p:nvSpPr>
          <p:cNvPr id="3" name="Content Placeholder 2">
            <a:extLst>
              <a:ext uri="{FF2B5EF4-FFF2-40B4-BE49-F238E27FC236}">
                <a16:creationId xmlns:a16="http://schemas.microsoft.com/office/drawing/2014/main" id="{1F545CE0-412D-4A65-69D4-412D4A299E4B}"/>
              </a:ext>
            </a:extLst>
          </p:cNvPr>
          <p:cNvSpPr>
            <a:spLocks noGrp="1"/>
          </p:cNvSpPr>
          <p:nvPr>
            <p:ph idx="1"/>
          </p:nvPr>
        </p:nvSpPr>
        <p:spPr>
          <a:xfrm>
            <a:off x="838200" y="1164267"/>
            <a:ext cx="10515600" cy="4961111"/>
          </a:xfrm>
        </p:spPr>
        <p:txBody>
          <a:bodyPr vert="horz" lIns="91440" tIns="45720" rIns="91440" bIns="45720" rtlCol="0" anchor="t">
            <a:normAutofit/>
          </a:bodyPr>
          <a:lstStyle/>
          <a:p>
            <a:endParaRPr lang="en-US" sz="2600" b="1" dirty="0">
              <a:solidFill>
                <a:srgbClr val="0372A6"/>
              </a:solidFill>
              <a:latin typeface="Arial" panose="020B0604020202020204" pitchFamily="34" charset="0"/>
              <a:ea typeface="Tahoma"/>
              <a:cs typeface="Arial" panose="020B0604020202020204" pitchFamily="34" charset="0"/>
            </a:endParaRPr>
          </a:p>
          <a:p>
            <a:r>
              <a:rPr lang="en-US" sz="2600" dirty="0">
                <a:latin typeface="Arial" panose="020B0604020202020204" pitchFamily="34" charset="0"/>
                <a:ea typeface="Tahoma"/>
                <a:cs typeface="Arial" panose="020B0604020202020204" pitchFamily="34" charset="0"/>
              </a:rPr>
              <a:t>cGMP is synthesized from the nucleotide GTP using the enzyme </a:t>
            </a:r>
            <a:r>
              <a:rPr lang="en-US" sz="2600" b="1" dirty="0">
                <a:latin typeface="Arial" panose="020B0604020202020204" pitchFamily="34" charset="0"/>
                <a:ea typeface="Tahoma"/>
                <a:cs typeface="Arial" panose="020B0604020202020204" pitchFamily="34" charset="0"/>
              </a:rPr>
              <a:t>guanylyl cyclase</a:t>
            </a:r>
            <a:r>
              <a:rPr lang="en-US" sz="2600" dirty="0">
                <a:latin typeface="Arial" panose="020B0604020202020204" pitchFamily="34" charset="0"/>
                <a:ea typeface="Tahoma"/>
                <a:cs typeface="Arial" panose="020B0604020202020204" pitchFamily="34" charset="0"/>
              </a:rPr>
              <a:t>. cGMP serves as the second messenger for: </a:t>
            </a:r>
            <a:endParaRPr lang="en-US" sz="2600" dirty="0">
              <a:latin typeface="Arial" panose="020B0604020202020204" pitchFamily="34" charset="0"/>
              <a:ea typeface="Calibri" panose="020F0502020204030204"/>
              <a:cs typeface="Arial" panose="020B0604020202020204" pitchFamily="34" charset="0"/>
            </a:endParaRPr>
          </a:p>
          <a:p>
            <a:pPr lvl="1"/>
            <a:r>
              <a:rPr lang="en-US" sz="2600" b="1" dirty="0">
                <a:latin typeface="Arial" panose="020B0604020202020204" pitchFamily="34" charset="0"/>
                <a:ea typeface="Tahoma"/>
                <a:cs typeface="Arial" panose="020B0604020202020204" pitchFamily="34" charset="0"/>
              </a:rPr>
              <a:t>atrial natriuretic peptide (ANP)</a:t>
            </a:r>
            <a:endParaRPr lang="en-US" sz="2600" b="1" dirty="0">
              <a:latin typeface="Arial" panose="020B0604020202020204" pitchFamily="34" charset="0"/>
              <a:ea typeface="Calibri" panose="020F0502020204030204"/>
              <a:cs typeface="Arial" panose="020B0604020202020204" pitchFamily="34" charset="0"/>
            </a:endParaRPr>
          </a:p>
          <a:p>
            <a:pPr lvl="1"/>
            <a:r>
              <a:rPr lang="en-US" sz="2600" b="1" dirty="0">
                <a:latin typeface="Arial" panose="020B0604020202020204" pitchFamily="34" charset="0"/>
                <a:ea typeface="Tahoma"/>
                <a:cs typeface="Arial" panose="020B0604020202020204" pitchFamily="34" charset="0"/>
              </a:rPr>
              <a:t>nitric oxide (NO)</a:t>
            </a:r>
            <a:endParaRPr lang="en-US" sz="2600" b="1" dirty="0">
              <a:latin typeface="Arial" panose="020B0604020202020204" pitchFamily="34" charset="0"/>
              <a:ea typeface="Calibri"/>
              <a:cs typeface="Arial" panose="020B0604020202020204" pitchFamily="34" charset="0"/>
            </a:endParaRPr>
          </a:p>
          <a:p>
            <a:pPr lvl="1"/>
            <a:r>
              <a:rPr lang="en-US" sz="2600" b="1" dirty="0">
                <a:latin typeface="Arial" panose="020B0604020202020204" pitchFamily="34" charset="0"/>
                <a:ea typeface="Tahoma"/>
                <a:cs typeface="Arial" panose="020B0604020202020204" pitchFamily="34" charset="0"/>
              </a:rPr>
              <a:t>the response of the rods of the retina to light</a:t>
            </a:r>
            <a:endParaRPr lang="en-US" sz="2600" b="1" dirty="0">
              <a:latin typeface="Arial" panose="020B0604020202020204" pitchFamily="34" charset="0"/>
              <a:ea typeface="Calibri"/>
              <a:cs typeface="Arial" panose="020B0604020202020204" pitchFamily="34" charset="0"/>
            </a:endParaRPr>
          </a:p>
          <a:p>
            <a:pPr marL="0" indent="0">
              <a:buNone/>
            </a:pPr>
            <a:endParaRPr lang="en-US" sz="2600" dirty="0">
              <a:latin typeface="Arial" panose="020B0604020202020204" pitchFamily="34" charset="0"/>
              <a:ea typeface="Tahoma"/>
              <a:cs typeface="Arial" panose="020B0604020202020204" pitchFamily="34" charset="0"/>
            </a:endParaRPr>
          </a:p>
          <a:p>
            <a:r>
              <a:rPr lang="en-US" sz="2600" dirty="0">
                <a:latin typeface="Arial" panose="020B0604020202020204" pitchFamily="34" charset="0"/>
                <a:ea typeface="Tahoma"/>
                <a:cs typeface="Arial" panose="020B0604020202020204" pitchFamily="34" charset="0"/>
              </a:rPr>
              <a:t>The major effect of cGMP is mediated via;</a:t>
            </a:r>
          </a:p>
          <a:p>
            <a:pPr marL="0" indent="0">
              <a:buNone/>
            </a:pPr>
            <a:r>
              <a:rPr lang="en-US" sz="2600" b="1" dirty="0">
                <a:latin typeface="Arial" panose="020B0604020202020204" pitchFamily="34" charset="0"/>
                <a:ea typeface="Tahoma"/>
                <a:cs typeface="Arial" panose="020B0604020202020204" pitchFamily="34" charset="0"/>
              </a:rPr>
              <a:t>P</a:t>
            </a:r>
            <a:r>
              <a:rPr lang="en-US" sz="2600" dirty="0">
                <a:latin typeface="Arial" panose="020B0604020202020204" pitchFamily="34" charset="0"/>
                <a:ea typeface="Tahoma"/>
                <a:cs typeface="Arial" panose="020B0604020202020204" pitchFamily="34" charset="0"/>
              </a:rPr>
              <a:t>rotein </a:t>
            </a:r>
            <a:r>
              <a:rPr lang="en-US" sz="2600" b="1" dirty="0">
                <a:latin typeface="Arial" panose="020B0604020202020204" pitchFamily="34" charset="0"/>
                <a:ea typeface="Tahoma"/>
                <a:cs typeface="Arial" panose="020B0604020202020204" pitchFamily="34" charset="0"/>
              </a:rPr>
              <a:t>K</a:t>
            </a:r>
            <a:r>
              <a:rPr lang="en-US" sz="2600" dirty="0">
                <a:latin typeface="Arial" panose="020B0604020202020204" pitchFamily="34" charset="0"/>
                <a:ea typeface="Tahoma"/>
                <a:cs typeface="Arial" panose="020B0604020202020204" pitchFamily="34" charset="0"/>
              </a:rPr>
              <a:t>inase </a:t>
            </a:r>
            <a:r>
              <a:rPr lang="en-US" sz="2600" b="1" dirty="0">
                <a:latin typeface="Arial" panose="020B0604020202020204" pitchFamily="34" charset="0"/>
                <a:ea typeface="Tahoma"/>
                <a:cs typeface="Arial" panose="020B0604020202020204" pitchFamily="34" charset="0"/>
              </a:rPr>
              <a:t>G</a:t>
            </a:r>
            <a:r>
              <a:rPr lang="en-US" sz="2600" dirty="0">
                <a:latin typeface="Arial" panose="020B0604020202020204" pitchFamily="34" charset="0"/>
                <a:ea typeface="Tahoma"/>
                <a:cs typeface="Arial" panose="020B0604020202020204" pitchFamily="34" charset="0"/>
              </a:rPr>
              <a:t> (</a:t>
            </a:r>
            <a:r>
              <a:rPr lang="en-US" sz="2600" b="1" dirty="0">
                <a:latin typeface="Arial" panose="020B0604020202020204" pitchFamily="34" charset="0"/>
                <a:ea typeface="Tahoma"/>
                <a:cs typeface="Arial" panose="020B0604020202020204" pitchFamily="34" charset="0"/>
              </a:rPr>
              <a:t>PKG</a:t>
            </a:r>
            <a:r>
              <a:rPr lang="en-US" sz="2600" dirty="0">
                <a:latin typeface="Arial" panose="020B0604020202020204" pitchFamily="34" charset="0"/>
                <a:ea typeface="Tahoma"/>
                <a:cs typeface="Arial" panose="020B0604020202020204" pitchFamily="34" charset="0"/>
              </a:rPr>
              <a:t>) — a c</a:t>
            </a:r>
            <a:r>
              <a:rPr lang="en-US" sz="2600" b="1" dirty="0">
                <a:latin typeface="Arial" panose="020B0604020202020204" pitchFamily="34" charset="0"/>
                <a:ea typeface="Tahoma"/>
                <a:cs typeface="Arial" panose="020B0604020202020204" pitchFamily="34" charset="0"/>
              </a:rPr>
              <a:t>G</a:t>
            </a:r>
            <a:r>
              <a:rPr lang="en-US" sz="2600" dirty="0">
                <a:latin typeface="Arial" panose="020B0604020202020204" pitchFamily="34" charset="0"/>
                <a:ea typeface="Tahoma"/>
                <a:cs typeface="Arial" panose="020B0604020202020204" pitchFamily="34" charset="0"/>
              </a:rPr>
              <a:t>MP-dependent protein kinase that phosphorylates target proteins in the cell.</a:t>
            </a:r>
            <a:endParaRPr lang="en-US" sz="2600" dirty="0">
              <a:latin typeface="Arial" panose="020B0604020202020204" pitchFamily="34" charset="0"/>
              <a:ea typeface="Calibri"/>
              <a:cs typeface="Arial" panose="020B0604020202020204" pitchFamily="34" charset="0"/>
            </a:endParaRPr>
          </a:p>
          <a:p>
            <a:endParaRPr lang="en-US" sz="2600" dirty="0">
              <a:latin typeface="Arial" panose="020B0604020202020204" pitchFamily="34" charset="0"/>
              <a:ea typeface="Calibri"/>
              <a:cs typeface="Arial" panose="020B0604020202020204" pitchFamily="34" charset="0"/>
            </a:endParaRPr>
          </a:p>
        </p:txBody>
      </p:sp>
    </p:spTree>
    <p:extLst>
      <p:ext uri="{BB962C8B-B14F-4D97-AF65-F5344CB8AC3E}">
        <p14:creationId xmlns:p14="http://schemas.microsoft.com/office/powerpoint/2010/main" val="11445795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91F080-294D-BD18-2025-74C304E0B4A2}"/>
              </a:ext>
            </a:extLst>
          </p:cNvPr>
          <p:cNvSpPr>
            <a:spLocks noGrp="1"/>
          </p:cNvSpPr>
          <p:nvPr>
            <p:ph type="title"/>
          </p:nvPr>
        </p:nvSpPr>
        <p:spPr>
          <a:xfrm>
            <a:off x="1024570" y="365125"/>
            <a:ext cx="9430438" cy="966129"/>
          </a:xfrm>
        </p:spPr>
        <p:txBody>
          <a:bodyPr>
            <a:noAutofit/>
          </a:bodyPr>
          <a:lstStyle/>
          <a:p>
            <a:br>
              <a:rPr lang="en-US" sz="3600" b="1" dirty="0">
                <a:solidFill>
                  <a:srgbClr val="0372A6"/>
                </a:solidFill>
                <a:latin typeface="Arial" panose="020B0604020202020204" pitchFamily="34" charset="0"/>
                <a:ea typeface="Tahoma"/>
                <a:cs typeface="Arial" panose="020B0604020202020204" pitchFamily="34" charset="0"/>
              </a:rPr>
            </a:br>
            <a:r>
              <a:rPr lang="en-US" sz="3600" b="1" dirty="0">
                <a:solidFill>
                  <a:srgbClr val="0372A6"/>
                </a:solidFill>
                <a:latin typeface="Arial" panose="020B0604020202020204" pitchFamily="34" charset="0"/>
                <a:ea typeface="Tahoma"/>
                <a:cs typeface="Arial" panose="020B0604020202020204" pitchFamily="34" charset="0"/>
              </a:rPr>
              <a:t>Inositol trisphosphate (IP</a:t>
            </a:r>
            <a:r>
              <a:rPr lang="en-US" sz="3600" b="1" baseline="-25000" dirty="0">
                <a:latin typeface="Arial" panose="020B0604020202020204" pitchFamily="34" charset="0"/>
                <a:ea typeface="Tahoma"/>
                <a:cs typeface="Arial" panose="020B0604020202020204" pitchFamily="34" charset="0"/>
              </a:rPr>
              <a:t>3</a:t>
            </a:r>
            <a:r>
              <a:rPr lang="en-US" sz="3600" b="1" dirty="0">
                <a:solidFill>
                  <a:srgbClr val="0372A6"/>
                </a:solidFill>
                <a:latin typeface="Arial" panose="020B0604020202020204" pitchFamily="34" charset="0"/>
                <a:ea typeface="Tahoma"/>
                <a:cs typeface="Arial" panose="020B0604020202020204" pitchFamily="34" charset="0"/>
              </a:rPr>
              <a:t>) and diacylglycerol (DAG)</a:t>
            </a:r>
            <a:endParaRPr lang="en-US" sz="3600" dirty="0">
              <a:latin typeface="Arial" panose="020B0604020202020204" pitchFamily="34" charset="0"/>
              <a:cs typeface="Arial" panose="020B0604020202020204" pitchFamily="34" charset="0"/>
            </a:endParaRPr>
          </a:p>
          <a:p>
            <a:endParaRPr lang="en-US" sz="3600" dirty="0">
              <a:latin typeface="Arial" panose="020B0604020202020204" pitchFamily="34" charset="0"/>
              <a:ea typeface="Calibri Light"/>
              <a:cs typeface="Arial" panose="020B0604020202020204" pitchFamily="34" charset="0"/>
            </a:endParaRPr>
          </a:p>
        </p:txBody>
      </p:sp>
      <p:sp>
        <p:nvSpPr>
          <p:cNvPr id="3" name="Content Placeholder 2">
            <a:extLst>
              <a:ext uri="{FF2B5EF4-FFF2-40B4-BE49-F238E27FC236}">
                <a16:creationId xmlns:a16="http://schemas.microsoft.com/office/drawing/2014/main" id="{974CD020-143F-BC4F-3887-E95F629207A3}"/>
              </a:ext>
            </a:extLst>
          </p:cNvPr>
          <p:cNvSpPr>
            <a:spLocks noGrp="1"/>
          </p:cNvSpPr>
          <p:nvPr>
            <p:ph idx="1"/>
          </p:nvPr>
        </p:nvSpPr>
        <p:spPr>
          <a:xfrm>
            <a:off x="947451" y="1509324"/>
            <a:ext cx="10406349" cy="4858425"/>
          </a:xfrm>
        </p:spPr>
        <p:txBody>
          <a:bodyPr vert="horz" lIns="91440" tIns="45720" rIns="91440" bIns="45720" rtlCol="0" anchor="t">
            <a:normAutofit/>
          </a:bodyPr>
          <a:lstStyle/>
          <a:p>
            <a:endParaRPr lang="en-US" sz="2600" dirty="0">
              <a:latin typeface="Arial" panose="020B0604020202020204" pitchFamily="34" charset="0"/>
              <a:ea typeface="Tahoma"/>
              <a:cs typeface="Arial" panose="020B0604020202020204" pitchFamily="34" charset="0"/>
            </a:endParaRPr>
          </a:p>
          <a:p>
            <a:r>
              <a:rPr lang="en-US" sz="2600" dirty="0">
                <a:latin typeface="Arial" panose="020B0604020202020204" pitchFamily="34" charset="0"/>
                <a:ea typeface="Tahoma"/>
                <a:cs typeface="Arial" panose="020B0604020202020204" pitchFamily="34" charset="0"/>
              </a:rPr>
              <a:t>Peptide and protein hormones like vasopressin, thyroid-stimulating hormone (</a:t>
            </a:r>
            <a:r>
              <a:rPr lang="en-US" sz="2600" b="1" dirty="0">
                <a:latin typeface="Arial" panose="020B0604020202020204" pitchFamily="34" charset="0"/>
                <a:ea typeface="Tahoma"/>
                <a:cs typeface="Arial" panose="020B0604020202020204" pitchFamily="34" charset="0"/>
              </a:rPr>
              <a:t>TSH</a:t>
            </a:r>
            <a:r>
              <a:rPr lang="en-US" sz="2600" dirty="0">
                <a:latin typeface="Arial" panose="020B0604020202020204" pitchFamily="34" charset="0"/>
                <a:ea typeface="Tahoma"/>
                <a:cs typeface="Arial" panose="020B0604020202020204" pitchFamily="34" charset="0"/>
              </a:rPr>
              <a:t>), and angiotensin and neurotransmitters like GABA bind to G protein-coupled receptors (GPCRs) that activate the intracellular enzyme </a:t>
            </a:r>
            <a:r>
              <a:rPr lang="en-US" sz="2600" b="1" dirty="0">
                <a:latin typeface="Arial" panose="020B0604020202020204" pitchFamily="34" charset="0"/>
                <a:ea typeface="Tahoma"/>
                <a:cs typeface="Arial" panose="020B0604020202020204" pitchFamily="34" charset="0"/>
              </a:rPr>
              <a:t>phospholipase C</a:t>
            </a:r>
            <a:r>
              <a:rPr lang="en-US" sz="2600" dirty="0">
                <a:latin typeface="Arial" panose="020B0604020202020204" pitchFamily="34" charset="0"/>
                <a:ea typeface="Tahoma"/>
                <a:cs typeface="Arial" panose="020B0604020202020204" pitchFamily="34" charset="0"/>
              </a:rPr>
              <a:t> (</a:t>
            </a:r>
            <a:r>
              <a:rPr lang="en-US" sz="2600" b="1" dirty="0">
                <a:latin typeface="Arial" panose="020B0604020202020204" pitchFamily="34" charset="0"/>
                <a:ea typeface="Tahoma"/>
                <a:cs typeface="Arial" panose="020B0604020202020204" pitchFamily="34" charset="0"/>
              </a:rPr>
              <a:t>PLC</a:t>
            </a:r>
            <a:r>
              <a:rPr lang="en-US" sz="2600" dirty="0">
                <a:latin typeface="Arial" panose="020B0604020202020204" pitchFamily="34" charset="0"/>
                <a:ea typeface="Tahoma"/>
                <a:cs typeface="Arial" panose="020B0604020202020204" pitchFamily="34" charset="0"/>
              </a:rPr>
              <a:t>).</a:t>
            </a:r>
          </a:p>
          <a:p>
            <a:r>
              <a:rPr lang="en-US" sz="2600" b="1" dirty="0">
                <a:latin typeface="Arial" panose="020B0604020202020204" pitchFamily="34" charset="0"/>
                <a:ea typeface="Tahoma"/>
                <a:cs typeface="Arial" panose="020B0604020202020204" pitchFamily="34" charset="0"/>
              </a:rPr>
              <a:t>PLC</a:t>
            </a:r>
            <a:r>
              <a:rPr lang="en-US" sz="2600" dirty="0">
                <a:latin typeface="Arial" panose="020B0604020202020204" pitchFamily="34" charset="0"/>
                <a:ea typeface="Tahoma"/>
                <a:cs typeface="Arial" panose="020B0604020202020204" pitchFamily="34" charset="0"/>
              </a:rPr>
              <a:t> hydrolyzes phospholipids — specifically phosphatidylinositol-4,5-bisphosphate (PIP</a:t>
            </a:r>
            <a:r>
              <a:rPr lang="en-US" sz="2600" baseline="-25000" dirty="0">
                <a:latin typeface="Arial" panose="020B0604020202020204" pitchFamily="34" charset="0"/>
                <a:ea typeface="Tahoma"/>
                <a:cs typeface="Arial" panose="020B0604020202020204" pitchFamily="34" charset="0"/>
              </a:rPr>
              <a:t>2</a:t>
            </a:r>
            <a:r>
              <a:rPr lang="en-US" sz="2600" dirty="0">
                <a:latin typeface="Arial" panose="020B0604020202020204" pitchFamily="34" charset="0"/>
                <a:ea typeface="Tahoma"/>
                <a:cs typeface="Arial" panose="020B0604020202020204" pitchFamily="34" charset="0"/>
              </a:rPr>
              <a:t>) which is found in the inner layer of the plasma membrane, resulting into production of:</a:t>
            </a:r>
          </a:p>
          <a:p>
            <a:pPr>
              <a:buFont typeface="Wingdings" pitchFamily="2" charset="2"/>
              <a:buChar char="ü"/>
            </a:pPr>
            <a:r>
              <a:rPr lang="en-US" sz="2600" b="1" dirty="0">
                <a:latin typeface="Arial" panose="020B0604020202020204" pitchFamily="34" charset="0"/>
                <a:ea typeface="Tahoma"/>
                <a:cs typeface="Arial" panose="020B0604020202020204" pitchFamily="34" charset="0"/>
              </a:rPr>
              <a:t>IP</a:t>
            </a:r>
            <a:r>
              <a:rPr lang="en-US" sz="2600" b="1" baseline="-25000" dirty="0">
                <a:latin typeface="Arial" panose="020B0604020202020204" pitchFamily="34" charset="0"/>
                <a:ea typeface="Tahoma"/>
                <a:cs typeface="Arial" panose="020B0604020202020204" pitchFamily="34" charset="0"/>
              </a:rPr>
              <a:t>3</a:t>
            </a:r>
          </a:p>
          <a:p>
            <a:pPr>
              <a:buFont typeface="Wingdings" pitchFamily="2" charset="2"/>
              <a:buChar char="ü"/>
            </a:pPr>
            <a:r>
              <a:rPr lang="en-US" sz="2600" b="1" dirty="0">
                <a:latin typeface="Arial" panose="020B0604020202020204" pitchFamily="34" charset="0"/>
                <a:ea typeface="Tahoma"/>
                <a:cs typeface="Arial" panose="020B0604020202020204" pitchFamily="34" charset="0"/>
              </a:rPr>
              <a:t>DAG</a:t>
            </a:r>
            <a:endParaRPr lang="en-US" sz="2600" dirty="0">
              <a:latin typeface="Arial" panose="020B0604020202020204" pitchFamily="34" charset="0"/>
              <a:ea typeface="Tahoma"/>
              <a:cs typeface="Arial" panose="020B0604020202020204" pitchFamily="34" charset="0"/>
            </a:endParaRPr>
          </a:p>
          <a:p>
            <a:endParaRPr lang="en-US" sz="2600" dirty="0">
              <a:latin typeface="Arial" panose="020B0604020202020204" pitchFamily="34" charset="0"/>
              <a:ea typeface="Tahoma"/>
              <a:cs typeface="Arial" panose="020B0604020202020204" pitchFamily="34" charset="0"/>
            </a:endParaRPr>
          </a:p>
        </p:txBody>
      </p:sp>
    </p:spTree>
    <p:extLst>
      <p:ext uri="{BB962C8B-B14F-4D97-AF65-F5344CB8AC3E}">
        <p14:creationId xmlns:p14="http://schemas.microsoft.com/office/powerpoint/2010/main" val="115394100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791954-3A52-07E8-4FA2-F38E33D19096}"/>
              </a:ext>
            </a:extLst>
          </p:cNvPr>
          <p:cNvSpPr>
            <a:spLocks noGrp="1"/>
          </p:cNvSpPr>
          <p:nvPr>
            <p:ph type="title"/>
          </p:nvPr>
        </p:nvSpPr>
        <p:spPr>
          <a:xfrm>
            <a:off x="838200" y="365125"/>
            <a:ext cx="10515600" cy="649828"/>
          </a:xfrm>
        </p:spPr>
        <p:txBody>
          <a:bodyPr>
            <a:normAutofit fontScale="90000"/>
          </a:bodyPr>
          <a:lstStyle/>
          <a:p>
            <a:endParaRPr lang="en-US"/>
          </a:p>
        </p:txBody>
      </p:sp>
      <p:sp>
        <p:nvSpPr>
          <p:cNvPr id="3" name="Content Placeholder 2">
            <a:extLst>
              <a:ext uri="{FF2B5EF4-FFF2-40B4-BE49-F238E27FC236}">
                <a16:creationId xmlns:a16="http://schemas.microsoft.com/office/drawing/2014/main" id="{A57D22A8-D3FA-36D9-1D61-5A794D89B4C8}"/>
              </a:ext>
            </a:extLst>
          </p:cNvPr>
          <p:cNvSpPr>
            <a:spLocks noGrp="1"/>
          </p:cNvSpPr>
          <p:nvPr>
            <p:ph idx="1"/>
          </p:nvPr>
        </p:nvSpPr>
        <p:spPr>
          <a:xfrm>
            <a:off x="838200" y="1149890"/>
            <a:ext cx="10515600" cy="4622949"/>
          </a:xfrm>
        </p:spPr>
        <p:txBody>
          <a:bodyPr vert="horz" lIns="91440" tIns="45720" rIns="91440" bIns="45720" rtlCol="0" anchor="t">
            <a:normAutofit/>
          </a:bodyPr>
          <a:lstStyle/>
          <a:p>
            <a:pPr lvl="1">
              <a:buFont typeface="Wingdings" pitchFamily="2" charset="2"/>
              <a:buChar char="v"/>
            </a:pPr>
            <a:endParaRPr lang="en-US" sz="2600" b="1" dirty="0">
              <a:latin typeface="Arial" panose="020B0604020202020204" pitchFamily="34" charset="0"/>
              <a:ea typeface="Tahoma"/>
              <a:cs typeface="Arial" panose="020B0604020202020204" pitchFamily="34" charset="0"/>
            </a:endParaRPr>
          </a:p>
          <a:p>
            <a:pPr lvl="1">
              <a:buFont typeface="Wingdings" pitchFamily="2" charset="2"/>
              <a:buChar char="v"/>
            </a:pPr>
            <a:r>
              <a:rPr lang="en-US" sz="2600" b="1" dirty="0">
                <a:latin typeface="Arial" panose="020B0604020202020204" pitchFamily="34" charset="0"/>
                <a:ea typeface="Tahoma"/>
                <a:cs typeface="Arial" panose="020B0604020202020204" pitchFamily="34" charset="0"/>
              </a:rPr>
              <a:t>diacylglycerol</a:t>
            </a:r>
            <a:r>
              <a:rPr lang="en-US" sz="2600" dirty="0">
                <a:latin typeface="Arial" panose="020B0604020202020204" pitchFamily="34" charset="0"/>
                <a:ea typeface="Tahoma"/>
                <a:cs typeface="Arial" panose="020B0604020202020204" pitchFamily="34" charset="0"/>
              </a:rPr>
              <a:t> (</a:t>
            </a:r>
            <a:r>
              <a:rPr lang="en-US" sz="2600" b="1" dirty="0">
                <a:latin typeface="Arial" panose="020B0604020202020204" pitchFamily="34" charset="0"/>
                <a:ea typeface="Tahoma"/>
                <a:cs typeface="Arial" panose="020B0604020202020204" pitchFamily="34" charset="0"/>
              </a:rPr>
              <a:t>DAG</a:t>
            </a:r>
            <a:r>
              <a:rPr lang="en-US" sz="2600" dirty="0">
                <a:latin typeface="Arial" panose="020B0604020202020204" pitchFamily="34" charset="0"/>
                <a:ea typeface="Tahoma"/>
                <a:cs typeface="Arial" panose="020B0604020202020204" pitchFamily="34" charset="0"/>
              </a:rPr>
              <a:t>): DAG remains in the inner layer of the plasma membrane. It recruits </a:t>
            </a:r>
            <a:r>
              <a:rPr lang="en-US" sz="2600" b="1" dirty="0">
                <a:latin typeface="Arial" panose="020B0604020202020204" pitchFamily="34" charset="0"/>
                <a:ea typeface="Tahoma"/>
                <a:cs typeface="Arial" panose="020B0604020202020204" pitchFamily="34" charset="0"/>
              </a:rPr>
              <a:t>P</a:t>
            </a:r>
            <a:r>
              <a:rPr lang="en-US" sz="2600" dirty="0">
                <a:latin typeface="Arial" panose="020B0604020202020204" pitchFamily="34" charset="0"/>
                <a:ea typeface="Tahoma"/>
                <a:cs typeface="Arial" panose="020B0604020202020204" pitchFamily="34" charset="0"/>
              </a:rPr>
              <a:t>rotein </a:t>
            </a:r>
            <a:r>
              <a:rPr lang="en-US" sz="2600" b="1" dirty="0">
                <a:latin typeface="Arial" panose="020B0604020202020204" pitchFamily="34" charset="0"/>
                <a:ea typeface="Tahoma"/>
                <a:cs typeface="Arial" panose="020B0604020202020204" pitchFamily="34" charset="0"/>
              </a:rPr>
              <a:t>K</a:t>
            </a:r>
            <a:r>
              <a:rPr lang="en-US" sz="2600" dirty="0">
                <a:latin typeface="Arial" panose="020B0604020202020204" pitchFamily="34" charset="0"/>
                <a:ea typeface="Tahoma"/>
                <a:cs typeface="Arial" panose="020B0604020202020204" pitchFamily="34" charset="0"/>
              </a:rPr>
              <a:t>inase </a:t>
            </a:r>
            <a:r>
              <a:rPr lang="en-US" sz="2600" b="1" dirty="0">
                <a:latin typeface="Arial" panose="020B0604020202020204" pitchFamily="34" charset="0"/>
                <a:ea typeface="Tahoma"/>
                <a:cs typeface="Arial" panose="020B0604020202020204" pitchFamily="34" charset="0"/>
              </a:rPr>
              <a:t>C</a:t>
            </a:r>
            <a:r>
              <a:rPr lang="en-US" sz="2600" dirty="0">
                <a:latin typeface="Arial" panose="020B0604020202020204" pitchFamily="34" charset="0"/>
                <a:ea typeface="Tahoma"/>
                <a:cs typeface="Arial" panose="020B0604020202020204" pitchFamily="34" charset="0"/>
              </a:rPr>
              <a:t> (</a:t>
            </a:r>
            <a:r>
              <a:rPr lang="en-US" sz="2600" b="1" dirty="0">
                <a:latin typeface="Arial" panose="020B0604020202020204" pitchFamily="34" charset="0"/>
                <a:ea typeface="Tahoma"/>
                <a:cs typeface="Arial" panose="020B0604020202020204" pitchFamily="34" charset="0"/>
              </a:rPr>
              <a:t>PKC</a:t>
            </a:r>
            <a:r>
              <a:rPr lang="en-US" sz="2600" dirty="0">
                <a:latin typeface="Arial" panose="020B0604020202020204" pitchFamily="34" charset="0"/>
                <a:ea typeface="Tahoma"/>
                <a:cs typeface="Arial" panose="020B0604020202020204" pitchFamily="34" charset="0"/>
              </a:rPr>
              <a:t>) — a </a:t>
            </a:r>
            <a:r>
              <a:rPr lang="en-US" sz="2600" b="1" dirty="0">
                <a:latin typeface="Arial" panose="020B0604020202020204" pitchFamily="34" charset="0"/>
                <a:ea typeface="Tahoma"/>
                <a:cs typeface="Arial" panose="020B0604020202020204" pitchFamily="34" charset="0"/>
              </a:rPr>
              <a:t>c</a:t>
            </a:r>
            <a:r>
              <a:rPr lang="en-US" sz="2600" dirty="0">
                <a:latin typeface="Arial" panose="020B0604020202020204" pitchFamily="34" charset="0"/>
                <a:ea typeface="Tahoma"/>
                <a:cs typeface="Arial" panose="020B0604020202020204" pitchFamily="34" charset="0"/>
              </a:rPr>
              <a:t>alcium-dependent kinase that phosphorylates many other proteins that bring about the responses in the cell.</a:t>
            </a:r>
          </a:p>
          <a:p>
            <a:pPr marL="457200" lvl="1" indent="0">
              <a:buNone/>
            </a:pPr>
            <a:endParaRPr lang="en-US" sz="2600" dirty="0">
              <a:latin typeface="Arial" panose="020B0604020202020204" pitchFamily="34" charset="0"/>
              <a:ea typeface="Tahoma"/>
              <a:cs typeface="Arial" panose="020B0604020202020204" pitchFamily="34" charset="0"/>
            </a:endParaRPr>
          </a:p>
          <a:p>
            <a:pPr lvl="1">
              <a:buFont typeface="Wingdings" pitchFamily="2" charset="2"/>
              <a:buChar char="v"/>
            </a:pPr>
            <a:r>
              <a:rPr lang="en-US" sz="2600" b="1" dirty="0">
                <a:latin typeface="Arial" panose="020B0604020202020204" pitchFamily="34" charset="0"/>
                <a:ea typeface="Tahoma"/>
                <a:cs typeface="Arial" panose="020B0604020202020204" pitchFamily="34" charset="0"/>
              </a:rPr>
              <a:t>inositol-1,4,5-trisphosphate</a:t>
            </a:r>
            <a:r>
              <a:rPr lang="en-US" sz="2600" dirty="0">
                <a:latin typeface="Arial" panose="020B0604020202020204" pitchFamily="34" charset="0"/>
                <a:ea typeface="Tahoma"/>
                <a:cs typeface="Arial" panose="020B0604020202020204" pitchFamily="34" charset="0"/>
              </a:rPr>
              <a:t> (</a:t>
            </a:r>
            <a:r>
              <a:rPr lang="en-US" sz="2600" b="1" dirty="0">
                <a:latin typeface="Arial" panose="020B0604020202020204" pitchFamily="34" charset="0"/>
                <a:ea typeface="Tahoma"/>
                <a:cs typeface="Arial" panose="020B0604020202020204" pitchFamily="34" charset="0"/>
              </a:rPr>
              <a:t>IP</a:t>
            </a:r>
            <a:r>
              <a:rPr lang="en-US" sz="2600" b="1" baseline="-25000" dirty="0">
                <a:latin typeface="Arial" panose="020B0604020202020204" pitchFamily="34" charset="0"/>
                <a:ea typeface="Tahoma"/>
                <a:cs typeface="Arial" panose="020B0604020202020204" pitchFamily="34" charset="0"/>
              </a:rPr>
              <a:t>3</a:t>
            </a:r>
            <a:r>
              <a:rPr lang="en-US" sz="2600" dirty="0">
                <a:latin typeface="Arial" panose="020B0604020202020204" pitchFamily="34" charset="0"/>
                <a:ea typeface="Tahoma"/>
                <a:cs typeface="Arial" panose="020B0604020202020204" pitchFamily="34" charset="0"/>
              </a:rPr>
              <a:t>): This water soluble molecule diffuses through the cytosol and binds to receptors on the endoplasmic reticulum causing the release of calcium ions (Ca</a:t>
            </a:r>
            <a:r>
              <a:rPr lang="en-US" sz="2600" baseline="30000" dirty="0">
                <a:latin typeface="Arial" panose="020B0604020202020204" pitchFamily="34" charset="0"/>
                <a:ea typeface="Tahoma"/>
                <a:cs typeface="Arial" panose="020B0604020202020204" pitchFamily="34" charset="0"/>
              </a:rPr>
              <a:t>2+</a:t>
            </a:r>
            <a:r>
              <a:rPr lang="en-US" sz="2600" dirty="0">
                <a:latin typeface="Arial" panose="020B0604020202020204" pitchFamily="34" charset="0"/>
                <a:ea typeface="Tahoma"/>
                <a:cs typeface="Arial" panose="020B0604020202020204" pitchFamily="34" charset="0"/>
              </a:rPr>
              <a:t>) into the cytosol. The rise in intracellular calcium triggers cellular response.</a:t>
            </a:r>
            <a:endParaRPr lang="en-US" sz="2600" dirty="0">
              <a:latin typeface="Arial" panose="020B0604020202020204" pitchFamily="34" charset="0"/>
              <a:cs typeface="Arial" panose="020B0604020202020204" pitchFamily="34" charset="0"/>
            </a:endParaRPr>
          </a:p>
          <a:p>
            <a:endParaRPr lang="en-US" sz="2600" dirty="0">
              <a:latin typeface="Arial" panose="020B0604020202020204" pitchFamily="34" charset="0"/>
              <a:ea typeface="Calibri"/>
              <a:cs typeface="Arial" panose="020B0604020202020204" pitchFamily="34" charset="0"/>
            </a:endParaRPr>
          </a:p>
        </p:txBody>
      </p:sp>
    </p:spTree>
    <p:extLst>
      <p:ext uri="{BB962C8B-B14F-4D97-AF65-F5344CB8AC3E}">
        <p14:creationId xmlns:p14="http://schemas.microsoft.com/office/powerpoint/2010/main" val="62578912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4BA40E-F27A-6D50-3FA5-2EBC709DD9CD}"/>
              </a:ext>
            </a:extLst>
          </p:cNvPr>
          <p:cNvSpPr>
            <a:spLocks noGrp="1"/>
          </p:cNvSpPr>
          <p:nvPr>
            <p:ph type="title"/>
          </p:nvPr>
        </p:nvSpPr>
        <p:spPr>
          <a:xfrm>
            <a:off x="838200" y="365125"/>
            <a:ext cx="10515600" cy="793601"/>
          </a:xfrm>
        </p:spPr>
        <p:txBody>
          <a:bodyPr>
            <a:noAutofit/>
          </a:bodyPr>
          <a:lstStyle/>
          <a:p>
            <a:br>
              <a:rPr lang="en-US" sz="3600" b="1" dirty="0">
                <a:solidFill>
                  <a:srgbClr val="0372A6"/>
                </a:solidFill>
                <a:latin typeface="Arial" panose="020B0604020202020204" pitchFamily="34" charset="0"/>
                <a:ea typeface="Tahoma"/>
                <a:cs typeface="Arial" panose="020B0604020202020204" pitchFamily="34" charset="0"/>
              </a:rPr>
            </a:br>
            <a:r>
              <a:rPr lang="en-US" sz="3600" b="1" dirty="0">
                <a:solidFill>
                  <a:srgbClr val="0372A6"/>
                </a:solidFill>
                <a:latin typeface="Arial" panose="020B0604020202020204" pitchFamily="34" charset="0"/>
                <a:ea typeface="Tahoma"/>
                <a:cs typeface="Arial" panose="020B0604020202020204" pitchFamily="34" charset="0"/>
              </a:rPr>
              <a:t>Calcium ions (Ca</a:t>
            </a:r>
            <a:r>
              <a:rPr lang="en-US" sz="3600" b="1" baseline="30000" dirty="0">
                <a:latin typeface="Arial" panose="020B0604020202020204" pitchFamily="34" charset="0"/>
                <a:ea typeface="Tahoma"/>
                <a:cs typeface="Arial" panose="020B0604020202020204" pitchFamily="34" charset="0"/>
              </a:rPr>
              <a:t>2+</a:t>
            </a:r>
            <a:r>
              <a:rPr lang="en-US" sz="3600" b="1" dirty="0">
                <a:solidFill>
                  <a:srgbClr val="0372A6"/>
                </a:solidFill>
                <a:latin typeface="Arial" panose="020B0604020202020204" pitchFamily="34" charset="0"/>
                <a:ea typeface="Tahoma"/>
                <a:cs typeface="Arial" panose="020B0604020202020204" pitchFamily="34" charset="0"/>
              </a:rPr>
              <a:t>)</a:t>
            </a:r>
            <a:endParaRPr lang="en-US" sz="3600" dirty="0">
              <a:latin typeface="Arial" panose="020B0604020202020204" pitchFamily="34" charset="0"/>
              <a:cs typeface="Arial" panose="020B0604020202020204" pitchFamily="34" charset="0"/>
            </a:endParaRPr>
          </a:p>
          <a:p>
            <a:endParaRPr lang="en-US" sz="3600" dirty="0">
              <a:latin typeface="Arial" panose="020B0604020202020204" pitchFamily="34" charset="0"/>
              <a:ea typeface="Calibri Light"/>
              <a:cs typeface="Arial" panose="020B0604020202020204" pitchFamily="34" charset="0"/>
            </a:endParaRPr>
          </a:p>
        </p:txBody>
      </p:sp>
      <p:sp>
        <p:nvSpPr>
          <p:cNvPr id="3" name="Content Placeholder 2">
            <a:extLst>
              <a:ext uri="{FF2B5EF4-FFF2-40B4-BE49-F238E27FC236}">
                <a16:creationId xmlns:a16="http://schemas.microsoft.com/office/drawing/2014/main" id="{298FA2AB-3157-63DD-7F61-E564AB835B45}"/>
              </a:ext>
            </a:extLst>
          </p:cNvPr>
          <p:cNvSpPr>
            <a:spLocks noGrp="1"/>
          </p:cNvSpPr>
          <p:nvPr>
            <p:ph idx="1"/>
          </p:nvPr>
        </p:nvSpPr>
        <p:spPr>
          <a:xfrm>
            <a:off x="936433" y="1322418"/>
            <a:ext cx="10417367" cy="4913129"/>
          </a:xfrm>
        </p:spPr>
        <p:txBody>
          <a:bodyPr vert="horz" lIns="91440" tIns="45720" rIns="91440" bIns="45720" rtlCol="0" anchor="t">
            <a:noAutofit/>
          </a:bodyPr>
          <a:lstStyle/>
          <a:p>
            <a:r>
              <a:rPr lang="en-US" sz="2600" dirty="0">
                <a:latin typeface="Arial" panose="020B0604020202020204" pitchFamily="34" charset="0"/>
                <a:ea typeface="Tahoma"/>
                <a:cs typeface="Arial" panose="020B0604020202020204" pitchFamily="34" charset="0"/>
              </a:rPr>
              <a:t>In response to many different signals, a rise in the concentration of Ca</a:t>
            </a:r>
            <a:r>
              <a:rPr lang="en-US" sz="2600" baseline="30000" dirty="0">
                <a:latin typeface="Arial" panose="020B0604020202020204" pitchFamily="34" charset="0"/>
                <a:ea typeface="Tahoma"/>
                <a:cs typeface="Arial" panose="020B0604020202020204" pitchFamily="34" charset="0"/>
              </a:rPr>
              <a:t>2+</a:t>
            </a:r>
            <a:r>
              <a:rPr lang="en-US" sz="2600" dirty="0">
                <a:latin typeface="Arial" panose="020B0604020202020204" pitchFamily="34" charset="0"/>
                <a:ea typeface="Tahoma"/>
                <a:cs typeface="Arial" panose="020B0604020202020204" pitchFamily="34" charset="0"/>
              </a:rPr>
              <a:t> in the cytosol triggers many types of events such as</a:t>
            </a:r>
            <a:endParaRPr lang="en-US" sz="2600" dirty="0">
              <a:latin typeface="Arial" panose="020B0604020202020204" pitchFamily="34" charset="0"/>
              <a:cs typeface="Arial" panose="020B0604020202020204" pitchFamily="34" charset="0"/>
            </a:endParaRPr>
          </a:p>
          <a:p>
            <a:pPr>
              <a:buFont typeface="Wingdings" panose="020B0604020202020204" pitchFamily="34" charset="0"/>
              <a:buChar char="Ø"/>
            </a:pPr>
            <a:r>
              <a:rPr lang="en-US" sz="2600" dirty="0">
                <a:latin typeface="Arial" panose="020B0604020202020204" pitchFamily="34" charset="0"/>
                <a:ea typeface="Tahoma"/>
                <a:cs typeface="Arial" panose="020B0604020202020204" pitchFamily="34" charset="0"/>
              </a:rPr>
              <a:t>muscle contraction</a:t>
            </a:r>
            <a:endParaRPr lang="en-US" sz="2600" dirty="0">
              <a:latin typeface="Arial" panose="020B0604020202020204" pitchFamily="34" charset="0"/>
              <a:ea typeface="Calibri" panose="020F0502020204030204"/>
              <a:cs typeface="Arial" panose="020B0604020202020204" pitchFamily="34" charset="0"/>
            </a:endParaRPr>
          </a:p>
          <a:p>
            <a:pPr>
              <a:buFont typeface="Wingdings" panose="020B0604020202020204" pitchFamily="34" charset="0"/>
              <a:buChar char="Ø"/>
            </a:pPr>
            <a:r>
              <a:rPr lang="en-US" sz="2600" dirty="0">
                <a:latin typeface="Arial" panose="020B0604020202020204" pitchFamily="34" charset="0"/>
                <a:ea typeface="Tahoma"/>
                <a:cs typeface="Arial" panose="020B0604020202020204" pitchFamily="34" charset="0"/>
              </a:rPr>
              <a:t>exocytosis, e.g.</a:t>
            </a:r>
            <a:endParaRPr lang="en-US" sz="2600" dirty="0">
              <a:latin typeface="Arial" panose="020B0604020202020204" pitchFamily="34" charset="0"/>
              <a:ea typeface="Calibri" panose="020F0502020204030204"/>
              <a:cs typeface="Arial" panose="020B0604020202020204" pitchFamily="34" charset="0"/>
            </a:endParaRPr>
          </a:p>
          <a:p>
            <a:pPr lvl="1"/>
            <a:r>
              <a:rPr lang="en-US" sz="2600" dirty="0">
                <a:latin typeface="Arial" panose="020B0604020202020204" pitchFamily="34" charset="0"/>
                <a:ea typeface="Tahoma"/>
                <a:cs typeface="Arial" panose="020B0604020202020204" pitchFamily="34" charset="0"/>
              </a:rPr>
              <a:t>release of neurotransmitters at synapses, secretion of hormones like insulin</a:t>
            </a:r>
            <a:endParaRPr lang="en-US" sz="2600" dirty="0">
              <a:latin typeface="Arial" panose="020B0604020202020204" pitchFamily="34" charset="0"/>
              <a:cs typeface="Arial" panose="020B0604020202020204" pitchFamily="34" charset="0"/>
            </a:endParaRPr>
          </a:p>
          <a:p>
            <a:pPr>
              <a:buFont typeface="Wingdings" panose="020B0604020202020204" pitchFamily="34" charset="0"/>
              <a:buChar char="Ø"/>
            </a:pPr>
            <a:r>
              <a:rPr lang="en-US" sz="2600" dirty="0">
                <a:latin typeface="Arial" panose="020B0604020202020204" pitchFamily="34" charset="0"/>
                <a:ea typeface="Tahoma"/>
                <a:cs typeface="Arial" panose="020B0604020202020204" pitchFamily="34" charset="0"/>
              </a:rPr>
              <a:t>activation of T cells and B cells when binding antigen with their antigen receptors (TCRs and BCRs respectively)</a:t>
            </a:r>
            <a:endParaRPr lang="en-US" sz="2600" dirty="0">
              <a:latin typeface="Arial" panose="020B0604020202020204" pitchFamily="34" charset="0"/>
              <a:ea typeface="Calibri" panose="020F0502020204030204"/>
              <a:cs typeface="Arial" panose="020B0604020202020204" pitchFamily="34" charset="0"/>
            </a:endParaRPr>
          </a:p>
          <a:p>
            <a:pPr>
              <a:buFont typeface="Wingdings" panose="020B0604020202020204" pitchFamily="34" charset="0"/>
              <a:buChar char="Ø"/>
            </a:pPr>
            <a:r>
              <a:rPr lang="en-US" sz="2600" dirty="0">
                <a:latin typeface="Arial" panose="020B0604020202020204" pitchFamily="34" charset="0"/>
                <a:ea typeface="Tahoma"/>
                <a:cs typeface="Arial" panose="020B0604020202020204" pitchFamily="34" charset="0"/>
              </a:rPr>
              <a:t>adhesion of cells to the extracellular matrix (ECM)</a:t>
            </a:r>
            <a:endParaRPr lang="en-US" sz="2600" dirty="0">
              <a:latin typeface="Arial" panose="020B0604020202020204" pitchFamily="34" charset="0"/>
              <a:ea typeface="Calibri" panose="020F0502020204030204"/>
              <a:cs typeface="Arial" panose="020B0604020202020204" pitchFamily="34" charset="0"/>
            </a:endParaRPr>
          </a:p>
          <a:p>
            <a:pPr>
              <a:buFont typeface="Wingdings" panose="020B0604020202020204" pitchFamily="34" charset="0"/>
              <a:buChar char="Ø"/>
            </a:pPr>
            <a:r>
              <a:rPr lang="en-US" sz="2600" dirty="0">
                <a:latin typeface="Arial" panose="020B0604020202020204" pitchFamily="34" charset="0"/>
                <a:ea typeface="Tahoma"/>
                <a:cs typeface="Arial" panose="020B0604020202020204" pitchFamily="34" charset="0"/>
              </a:rPr>
              <a:t>apoptosis</a:t>
            </a:r>
            <a:endParaRPr lang="en-US" sz="2600" dirty="0">
              <a:latin typeface="Arial" panose="020B0604020202020204" pitchFamily="34" charset="0"/>
              <a:ea typeface="Calibri" panose="020F0502020204030204"/>
              <a:cs typeface="Arial" panose="020B0604020202020204" pitchFamily="34" charset="0"/>
            </a:endParaRPr>
          </a:p>
          <a:p>
            <a:pPr>
              <a:buFont typeface="Wingdings" panose="020B0604020202020204" pitchFamily="34" charset="0"/>
              <a:buChar char="Ø"/>
            </a:pPr>
            <a:r>
              <a:rPr lang="en-US" sz="2600" dirty="0">
                <a:latin typeface="Arial" panose="020B0604020202020204" pitchFamily="34" charset="0"/>
                <a:ea typeface="Tahoma"/>
                <a:cs typeface="Arial" panose="020B0604020202020204" pitchFamily="34" charset="0"/>
              </a:rPr>
              <a:t>a variety of biochemical changes mediated by </a:t>
            </a:r>
            <a:r>
              <a:rPr lang="en-US" sz="2600" b="1" dirty="0">
                <a:latin typeface="Arial" panose="020B0604020202020204" pitchFamily="34" charset="0"/>
                <a:ea typeface="Tahoma"/>
                <a:cs typeface="Arial" panose="020B0604020202020204" pitchFamily="34" charset="0"/>
              </a:rPr>
              <a:t>PKC</a:t>
            </a:r>
            <a:r>
              <a:rPr lang="en-US" sz="2600" dirty="0">
                <a:latin typeface="Arial" panose="020B0604020202020204" pitchFamily="34" charset="0"/>
                <a:ea typeface="Tahoma"/>
                <a:cs typeface="Arial" panose="020B0604020202020204" pitchFamily="34" charset="0"/>
              </a:rPr>
              <a:t>.</a:t>
            </a:r>
            <a:endParaRPr lang="en-US" sz="2600" dirty="0">
              <a:latin typeface="Arial" panose="020B0604020202020204" pitchFamily="34" charset="0"/>
              <a:ea typeface="Calibri"/>
              <a:cs typeface="Arial" panose="020B0604020202020204" pitchFamily="34" charset="0"/>
            </a:endParaRPr>
          </a:p>
          <a:p>
            <a:endParaRPr lang="en-US" sz="2600" dirty="0">
              <a:latin typeface="Arial" panose="020B0604020202020204" pitchFamily="34" charset="0"/>
              <a:ea typeface="Calibri"/>
              <a:cs typeface="Arial" panose="020B0604020202020204" pitchFamily="34" charset="0"/>
            </a:endParaRPr>
          </a:p>
        </p:txBody>
      </p:sp>
    </p:spTree>
    <p:extLst>
      <p:ext uri="{BB962C8B-B14F-4D97-AF65-F5344CB8AC3E}">
        <p14:creationId xmlns:p14="http://schemas.microsoft.com/office/powerpoint/2010/main" val="308522824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C9131A-BB31-3019-E8B6-5242DC43771F}"/>
              </a:ext>
            </a:extLst>
          </p:cNvPr>
          <p:cNvSpPr>
            <a:spLocks noGrp="1"/>
          </p:cNvSpPr>
          <p:nvPr>
            <p:ph type="title"/>
          </p:nvPr>
        </p:nvSpPr>
        <p:spPr>
          <a:xfrm>
            <a:off x="838200" y="365125"/>
            <a:ext cx="10515600" cy="750469"/>
          </a:xfrm>
        </p:spPr>
        <p:txBody>
          <a:bodyPr/>
          <a:lstStyle/>
          <a:p>
            <a:endParaRPr lang="en-US"/>
          </a:p>
        </p:txBody>
      </p:sp>
      <p:sp>
        <p:nvSpPr>
          <p:cNvPr id="3" name="Content Placeholder 2">
            <a:extLst>
              <a:ext uri="{FF2B5EF4-FFF2-40B4-BE49-F238E27FC236}">
                <a16:creationId xmlns:a16="http://schemas.microsoft.com/office/drawing/2014/main" id="{C725B365-A36A-AADA-9324-E6B07276CF6E}"/>
              </a:ext>
            </a:extLst>
          </p:cNvPr>
          <p:cNvSpPr>
            <a:spLocks noGrp="1"/>
          </p:cNvSpPr>
          <p:nvPr>
            <p:ph idx="1"/>
          </p:nvPr>
        </p:nvSpPr>
        <p:spPr>
          <a:xfrm>
            <a:off x="838201" y="1365551"/>
            <a:ext cx="10515600" cy="4704744"/>
          </a:xfrm>
        </p:spPr>
        <p:txBody>
          <a:bodyPr vert="horz" lIns="91440" tIns="45720" rIns="91440" bIns="45720" rtlCol="0" anchor="t">
            <a:normAutofit/>
          </a:bodyPr>
          <a:lstStyle/>
          <a:p>
            <a:r>
              <a:rPr lang="en-US" sz="2600" dirty="0">
                <a:latin typeface="Arial" panose="020B0604020202020204" pitchFamily="34" charset="0"/>
                <a:ea typeface="Tahoma"/>
                <a:cs typeface="Arial" panose="020B0604020202020204" pitchFamily="34" charset="0"/>
              </a:rPr>
              <a:t>Normally, the level of calcium in the cell is very low (~100 </a:t>
            </a:r>
            <a:r>
              <a:rPr lang="en-US" sz="2600" dirty="0" err="1">
                <a:latin typeface="Arial" panose="020B0604020202020204" pitchFamily="34" charset="0"/>
                <a:ea typeface="Tahoma"/>
                <a:cs typeface="Arial" panose="020B0604020202020204" pitchFamily="34" charset="0"/>
              </a:rPr>
              <a:t>nM</a:t>
            </a:r>
            <a:r>
              <a:rPr lang="en-US" sz="2600" dirty="0">
                <a:latin typeface="Arial" panose="020B0604020202020204" pitchFamily="34" charset="0"/>
                <a:ea typeface="Tahoma"/>
                <a:cs typeface="Arial" panose="020B0604020202020204" pitchFamily="34" charset="0"/>
              </a:rPr>
              <a:t>). There are two main depots of Ca</a:t>
            </a:r>
            <a:r>
              <a:rPr lang="en-US" sz="2600" baseline="30000" dirty="0">
                <a:latin typeface="Arial" panose="020B0604020202020204" pitchFamily="34" charset="0"/>
                <a:ea typeface="Tahoma"/>
                <a:cs typeface="Arial" panose="020B0604020202020204" pitchFamily="34" charset="0"/>
              </a:rPr>
              <a:t>2+</a:t>
            </a:r>
            <a:r>
              <a:rPr lang="en-US" sz="2600" dirty="0">
                <a:latin typeface="Arial" panose="020B0604020202020204" pitchFamily="34" charset="0"/>
                <a:ea typeface="Tahoma"/>
                <a:cs typeface="Arial" panose="020B0604020202020204" pitchFamily="34" charset="0"/>
              </a:rPr>
              <a:t> for the cell:</a:t>
            </a:r>
          </a:p>
          <a:p>
            <a:pPr lvl="1"/>
            <a:r>
              <a:rPr lang="en-US" sz="2600" b="1" dirty="0">
                <a:latin typeface="Arial" panose="020B0604020202020204" pitchFamily="34" charset="0"/>
                <a:ea typeface="Tahoma"/>
                <a:cs typeface="Arial" panose="020B0604020202020204" pitchFamily="34" charset="0"/>
              </a:rPr>
              <a:t>The extracellular fluid (ECF — made from blood), where the concentration is ~ 2 mM or 20,000 times higher than in the cytosol;</a:t>
            </a:r>
            <a:endParaRPr lang="en-US" sz="2600" b="1" dirty="0">
              <a:latin typeface="Arial" panose="020B0604020202020204" pitchFamily="34" charset="0"/>
              <a:ea typeface="Calibri"/>
              <a:cs typeface="Arial" panose="020B0604020202020204" pitchFamily="34" charset="0"/>
            </a:endParaRPr>
          </a:p>
          <a:p>
            <a:pPr lvl="1"/>
            <a:r>
              <a:rPr lang="en-US" sz="2600" b="1" dirty="0">
                <a:latin typeface="Arial" panose="020B0604020202020204" pitchFamily="34" charset="0"/>
                <a:ea typeface="Tahoma"/>
                <a:cs typeface="Arial" panose="020B0604020202020204" pitchFamily="34" charset="0"/>
              </a:rPr>
              <a:t>the endoplasmic reticulum ("sarcoplasmic" reticulum in skeletal muscle).</a:t>
            </a:r>
            <a:endParaRPr lang="en-US" sz="2600" b="1" dirty="0">
              <a:latin typeface="Arial" panose="020B0604020202020204" pitchFamily="34" charset="0"/>
              <a:ea typeface="Calibri"/>
              <a:cs typeface="Arial" panose="020B0604020202020204" pitchFamily="34" charset="0"/>
            </a:endParaRPr>
          </a:p>
          <a:p>
            <a:endParaRPr lang="en-US" sz="2600" dirty="0">
              <a:latin typeface="Arial" panose="020B0604020202020204" pitchFamily="34" charset="0"/>
              <a:ea typeface="Tahoma"/>
              <a:cs typeface="Arial" panose="020B0604020202020204" pitchFamily="34" charset="0"/>
            </a:endParaRPr>
          </a:p>
          <a:p>
            <a:r>
              <a:rPr lang="en-US" sz="2600" dirty="0">
                <a:latin typeface="Arial" panose="020B0604020202020204" pitchFamily="34" charset="0"/>
                <a:ea typeface="Tahoma"/>
                <a:cs typeface="Arial" panose="020B0604020202020204" pitchFamily="34" charset="0"/>
              </a:rPr>
              <a:t>However, its level in the cell can rise dramatically when channels in the plasma membrane open to allow it in from the extracellular fluid or from depots such as the endoplasmic reticulum and mitochondria.</a:t>
            </a:r>
            <a:endParaRPr lang="en-US" sz="2600" dirty="0">
              <a:latin typeface="Arial" panose="020B0604020202020204" pitchFamily="34" charset="0"/>
              <a:ea typeface="Calibri"/>
              <a:cs typeface="Arial" panose="020B0604020202020204" pitchFamily="34" charset="0"/>
            </a:endParaRPr>
          </a:p>
          <a:p>
            <a:endParaRPr lang="en-US" sz="2600" dirty="0">
              <a:latin typeface="Arial" panose="020B0604020202020204" pitchFamily="34" charset="0"/>
              <a:ea typeface="Calibri"/>
              <a:cs typeface="Arial" panose="020B0604020202020204" pitchFamily="34" charset="0"/>
            </a:endParaRPr>
          </a:p>
        </p:txBody>
      </p:sp>
    </p:spTree>
    <p:extLst>
      <p:ext uri="{BB962C8B-B14F-4D97-AF65-F5344CB8AC3E}">
        <p14:creationId xmlns:p14="http://schemas.microsoft.com/office/powerpoint/2010/main" val="352734440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8C8DF7-7022-E8A1-79A5-4F19C669275E}"/>
              </a:ext>
            </a:extLst>
          </p:cNvPr>
          <p:cNvSpPr>
            <a:spLocks noGrp="1"/>
          </p:cNvSpPr>
          <p:nvPr>
            <p:ph type="title"/>
          </p:nvPr>
        </p:nvSpPr>
        <p:spPr/>
        <p:txBody>
          <a:bodyPr>
            <a:normAutofit/>
          </a:bodyPr>
          <a:lstStyle/>
          <a:p>
            <a:r>
              <a:rPr lang="en-US" sz="3600" b="1" dirty="0">
                <a:solidFill>
                  <a:srgbClr val="0070C0"/>
                </a:solidFill>
                <a:latin typeface="Arial" panose="020B0604020202020204" pitchFamily="34" charset="0"/>
                <a:cs typeface="Arial" panose="020B0604020202020204" pitchFamily="34" charset="0"/>
              </a:rPr>
              <a:t>Second messenger pathway illustration</a:t>
            </a:r>
          </a:p>
        </p:txBody>
      </p:sp>
      <p:sp>
        <p:nvSpPr>
          <p:cNvPr id="5" name="Content Placeholder 4">
            <a:extLst>
              <a:ext uri="{FF2B5EF4-FFF2-40B4-BE49-F238E27FC236}">
                <a16:creationId xmlns:a16="http://schemas.microsoft.com/office/drawing/2014/main" id="{3F00FDB3-4F63-420E-A97A-8C3556D9BD80}"/>
              </a:ext>
            </a:extLst>
          </p:cNvPr>
          <p:cNvSpPr>
            <a:spLocks noGrp="1"/>
          </p:cNvSpPr>
          <p:nvPr>
            <p:ph idx="1"/>
          </p:nvPr>
        </p:nvSpPr>
        <p:spPr/>
        <p:txBody>
          <a:bodyPr/>
          <a:lstStyle/>
          <a:p>
            <a:endParaRPr lang="en-US" dirty="0"/>
          </a:p>
        </p:txBody>
      </p:sp>
      <p:pic>
        <p:nvPicPr>
          <p:cNvPr id="1026" name="Picture 2" descr="regulation of vascular smooth muscle contraction">
            <a:extLst>
              <a:ext uri="{FF2B5EF4-FFF2-40B4-BE49-F238E27FC236}">
                <a16:creationId xmlns:a16="http://schemas.microsoft.com/office/drawing/2014/main" id="{E73AF23C-154A-B864-BA4B-AC045978B80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67009" y="2269963"/>
            <a:ext cx="5080000" cy="368300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188B0CBE-F264-95FC-E22B-1122C985854E}"/>
              </a:ext>
            </a:extLst>
          </p:cNvPr>
          <p:cNvSpPr txBox="1"/>
          <p:nvPr/>
        </p:nvSpPr>
        <p:spPr>
          <a:xfrm>
            <a:off x="6627565" y="5442510"/>
            <a:ext cx="4197426" cy="646331"/>
          </a:xfrm>
          <a:prstGeom prst="rect">
            <a:avLst/>
          </a:prstGeom>
          <a:noFill/>
        </p:spPr>
        <p:txBody>
          <a:bodyPr wrap="square" rtlCol="0">
            <a:spAutoFit/>
          </a:bodyPr>
          <a:lstStyle/>
          <a:p>
            <a:r>
              <a:rPr lang="en-US" sz="900" dirty="0">
                <a:latin typeface="Poppins" panose="020B0604020202020204" pitchFamily="34" charset="0"/>
              </a:rPr>
              <a:t>Cardiovascular Physiology Concepts, by Richard </a:t>
            </a:r>
            <a:r>
              <a:rPr lang="en-US" sz="900" dirty="0" err="1">
                <a:latin typeface="Poppins" panose="020B0604020202020204" pitchFamily="34" charset="0"/>
              </a:rPr>
              <a:t>Klabunde</a:t>
            </a:r>
            <a:r>
              <a:rPr lang="en-US" sz="900" dirty="0">
                <a:latin typeface="Poppins" panose="020B0604020202020204" pitchFamily="34" charset="0"/>
              </a:rPr>
              <a:t>; Published by Wolters Kluwer (2021).</a:t>
            </a:r>
          </a:p>
          <a:p>
            <a:r>
              <a:rPr lang="en-US" sz="900" dirty="0">
                <a:latin typeface="Poppins" panose="020B0604020202020204" pitchFamily="34" charset="0"/>
              </a:rPr>
              <a:t>https://</a:t>
            </a:r>
            <a:r>
              <a:rPr lang="en-US" sz="900" dirty="0" err="1">
                <a:latin typeface="Poppins" panose="020B0604020202020204" pitchFamily="34" charset="0"/>
              </a:rPr>
              <a:t>cvphysiology.com</a:t>
            </a:r>
            <a:r>
              <a:rPr lang="en-US" sz="900" dirty="0">
                <a:latin typeface="Poppins" panose="020B0604020202020204" pitchFamily="34" charset="0"/>
              </a:rPr>
              <a:t>/s9v2f-3r4p7/share/BP026%20VSM%20contraction.png</a:t>
            </a:r>
          </a:p>
        </p:txBody>
      </p:sp>
    </p:spTree>
    <p:extLst>
      <p:ext uri="{BB962C8B-B14F-4D97-AF65-F5344CB8AC3E}">
        <p14:creationId xmlns:p14="http://schemas.microsoft.com/office/powerpoint/2010/main" val="290047828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2A8C30-796A-FAAF-B086-2F01DA9C7EEA}"/>
              </a:ext>
            </a:extLst>
          </p:cNvPr>
          <p:cNvSpPr>
            <a:spLocks noGrp="1"/>
          </p:cNvSpPr>
          <p:nvPr>
            <p:ph type="title"/>
          </p:nvPr>
        </p:nvSpPr>
        <p:spPr/>
        <p:txBody>
          <a:bodyPr>
            <a:normAutofit/>
          </a:bodyPr>
          <a:lstStyle/>
          <a:p>
            <a:r>
              <a:rPr lang="en-US" sz="3600" b="1" dirty="0">
                <a:solidFill>
                  <a:srgbClr val="0070C0"/>
                </a:solidFill>
                <a:latin typeface="Arial" panose="020B0604020202020204" pitchFamily="34" charset="0"/>
                <a:cs typeface="Arial" panose="020B0604020202020204" pitchFamily="34" charset="0"/>
              </a:rPr>
              <a:t>REFERENCES</a:t>
            </a:r>
          </a:p>
        </p:txBody>
      </p:sp>
      <p:sp>
        <p:nvSpPr>
          <p:cNvPr id="3" name="Content Placeholder 2">
            <a:extLst>
              <a:ext uri="{FF2B5EF4-FFF2-40B4-BE49-F238E27FC236}">
                <a16:creationId xmlns:a16="http://schemas.microsoft.com/office/drawing/2014/main" id="{B4A6B54A-8142-28E9-8F7B-0B42F9BBEFD7}"/>
              </a:ext>
            </a:extLst>
          </p:cNvPr>
          <p:cNvSpPr>
            <a:spLocks noGrp="1"/>
          </p:cNvSpPr>
          <p:nvPr>
            <p:ph idx="1"/>
          </p:nvPr>
        </p:nvSpPr>
        <p:spPr/>
        <p:txBody>
          <a:bodyPr>
            <a:normAutofit fontScale="92500" lnSpcReduction="10000"/>
          </a:bodyPr>
          <a:lstStyle/>
          <a:p>
            <a:r>
              <a:rPr lang="en-US" dirty="0">
                <a:latin typeface="Arial" panose="020B0604020202020204" pitchFamily="34" charset="0"/>
                <a:cs typeface="Arial" panose="020B0604020202020204" pitchFamily="34" charset="0"/>
              </a:rPr>
              <a:t>Cardiovascular Physiology Concepts, 3</a:t>
            </a:r>
            <a:r>
              <a:rPr lang="en-US" baseline="30000" dirty="0">
                <a:latin typeface="Arial" panose="020B0604020202020204" pitchFamily="34" charset="0"/>
                <a:cs typeface="Arial" panose="020B0604020202020204" pitchFamily="34" charset="0"/>
              </a:rPr>
              <a:t>rd</a:t>
            </a:r>
            <a:r>
              <a:rPr lang="en-US" dirty="0">
                <a:latin typeface="Arial" panose="020B0604020202020204" pitchFamily="34" charset="0"/>
                <a:cs typeface="Arial" panose="020B0604020202020204" pitchFamily="34" charset="0"/>
              </a:rPr>
              <a:t> Edition, by Richard E. </a:t>
            </a:r>
            <a:r>
              <a:rPr lang="en-US" dirty="0" err="1">
                <a:latin typeface="Arial" panose="020B0604020202020204" pitchFamily="34" charset="0"/>
                <a:cs typeface="Arial" panose="020B0604020202020204" pitchFamily="34" charset="0"/>
              </a:rPr>
              <a:t>Klabunde</a:t>
            </a:r>
            <a:r>
              <a:rPr lang="en-US" dirty="0">
                <a:latin typeface="Arial" panose="020B0604020202020204" pitchFamily="34" charset="0"/>
                <a:cs typeface="Arial" panose="020B0604020202020204" pitchFamily="34" charset="0"/>
              </a:rPr>
              <a:t>; Published by Wolters Kluwer (2021).</a:t>
            </a:r>
          </a:p>
          <a:p>
            <a:r>
              <a:rPr lang="en-US" b="0" i="0" u="none" strike="noStrike" dirty="0">
                <a:effectLst/>
                <a:latin typeface="Arial" panose="020B0604020202020204" pitchFamily="34" charset="0"/>
                <a:cs typeface="Arial" panose="020B0604020202020204" pitchFamily="34" charset="0"/>
              </a:rPr>
              <a:t>Reece, J. B., </a:t>
            </a:r>
            <a:r>
              <a:rPr lang="en-US" b="0" i="0" u="none" strike="noStrike" dirty="0" err="1">
                <a:effectLst/>
                <a:latin typeface="Arial" panose="020B0604020202020204" pitchFamily="34" charset="0"/>
                <a:cs typeface="Arial" panose="020B0604020202020204" pitchFamily="34" charset="0"/>
              </a:rPr>
              <a:t>Urry</a:t>
            </a:r>
            <a:r>
              <a:rPr lang="en-US" b="0" i="0" u="none" strike="noStrike" dirty="0">
                <a:effectLst/>
                <a:latin typeface="Arial" panose="020B0604020202020204" pitchFamily="34" charset="0"/>
                <a:cs typeface="Arial" panose="020B0604020202020204" pitchFamily="34" charset="0"/>
              </a:rPr>
              <a:t>, L. A., Cain, M. L., Wasserman, S. A., </a:t>
            </a:r>
            <a:r>
              <a:rPr lang="en-US" b="0" i="0" u="none" strike="noStrike" dirty="0" err="1">
                <a:effectLst/>
                <a:latin typeface="Arial" panose="020B0604020202020204" pitchFamily="34" charset="0"/>
                <a:cs typeface="Arial" panose="020B0604020202020204" pitchFamily="34" charset="0"/>
              </a:rPr>
              <a:t>Minorsky</a:t>
            </a:r>
            <a:r>
              <a:rPr lang="en-US" b="0" i="0" u="none" strike="noStrike" dirty="0">
                <a:effectLst/>
                <a:latin typeface="Arial" panose="020B0604020202020204" pitchFamily="34" charset="0"/>
                <a:cs typeface="Arial" panose="020B0604020202020204" pitchFamily="34" charset="0"/>
              </a:rPr>
              <a:t>, P. V., and Jackson, R. B. (2011). Cell communication. In </a:t>
            </a:r>
            <a:r>
              <a:rPr lang="en-US" b="0" i="1" u="none" strike="noStrike" dirty="0">
                <a:effectLst/>
                <a:latin typeface="Arial" panose="020B0604020202020204" pitchFamily="34" charset="0"/>
                <a:cs typeface="Arial" panose="020B0604020202020204" pitchFamily="34" charset="0"/>
              </a:rPr>
              <a:t>Campbell biology</a:t>
            </a:r>
            <a:r>
              <a:rPr lang="en-US" b="0" i="0" u="none" strike="noStrike" dirty="0">
                <a:effectLst/>
                <a:latin typeface="Arial" panose="020B0604020202020204" pitchFamily="34" charset="0"/>
                <a:cs typeface="Arial" panose="020B0604020202020204" pitchFamily="34" charset="0"/>
              </a:rPr>
              <a:t> (10th ed.). San Francisco, CA: Pearson, 223.</a:t>
            </a:r>
          </a:p>
          <a:p>
            <a:r>
              <a:rPr lang="en-US" dirty="0">
                <a:effectLst/>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https://www.researchgate.net/publication/360041907</a:t>
            </a:r>
            <a:endParaRPr lang="en-US" dirty="0">
              <a:effectLst/>
              <a:latin typeface="Arial" panose="020B0604020202020204" pitchFamily="34" charset="0"/>
              <a:cs typeface="Arial" panose="020B0604020202020204" pitchFamily="34" charset="0"/>
            </a:endParaRPr>
          </a:p>
          <a:p>
            <a:r>
              <a:rPr lang="en-US" b="0" i="0" u="none" strike="noStrike" dirty="0">
                <a:effectLst/>
                <a:latin typeface="Arial" panose="020B0604020202020204" pitchFamily="34" charset="0"/>
                <a:cs typeface="Arial" panose="020B0604020202020204" pitchFamily="34" charset="0"/>
              </a:rPr>
              <a:t>Shargel L. Yu A. B. C. &amp; Wu-Pong S. (2012). Applied biopharmaceutics &amp; pharmacokinetics (6th ed.). McGraw-Hill Medical.</a:t>
            </a:r>
          </a:p>
          <a:p>
            <a:r>
              <a:rPr lang="en-US" b="0" i="0" u="none" strike="noStrike" dirty="0">
                <a:effectLst/>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Pharmacology for Dental and Allied Health Sciences</a:t>
            </a:r>
            <a:r>
              <a:rPr lang="en-US" dirty="0">
                <a:latin typeface="Arial" panose="020B0604020202020204" pitchFamily="34" charset="0"/>
                <a:cs typeface="Arial" panose="020B0604020202020204" pitchFamily="34" charset="0"/>
              </a:rPr>
              <a:t>, by </a:t>
            </a:r>
            <a:r>
              <a:rPr lang="en-US" b="0" i="0" u="none" strike="noStrike" dirty="0" err="1">
                <a:effectLst/>
                <a:latin typeface="Arial" panose="020B0604020202020204" pitchFamily="34" charset="0"/>
                <a:cs typeface="Arial" panose="020B0604020202020204" pitchFamily="34" charset="0"/>
              </a:rPr>
              <a:t>Udaykumar</a:t>
            </a:r>
            <a:r>
              <a:rPr lang="en-US" b="0" i="0" u="none" strike="noStrike" dirty="0">
                <a:effectLst/>
                <a:latin typeface="Arial" panose="020B0604020202020204" pitchFamily="34" charset="0"/>
                <a:cs typeface="Arial" panose="020B0604020202020204" pitchFamily="34" charset="0"/>
              </a:rPr>
              <a:t> Padmaja</a:t>
            </a:r>
          </a:p>
          <a:p>
            <a:endParaRPr lang="en-US" dirty="0">
              <a:solidFill>
                <a:srgbClr val="2C6090"/>
              </a:solidFill>
              <a:effectLst/>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73433377"/>
      </p:ext>
    </p:extLst>
  </p:cSld>
  <p:clrMapOvr>
    <a:masterClrMapping/>
  </p:clrMapOvr>
</p:sld>
</file>

<file path=ppt/theme/theme1.xml><?xml version="1.0" encoding="utf-8"?>
<a:theme xmlns:a="http://schemas.openxmlformats.org/drawingml/2006/main" name="Seth's theme">
  <a:themeElements>
    <a:clrScheme name="Custom 1">
      <a:dk1>
        <a:srgbClr val="000000"/>
      </a:dk1>
      <a:lt1>
        <a:srgbClr val="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2013 - 2022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13 - 2022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eth's theme" id="{E64ECDAE-42E2-3E4C-9FE7-BFD95F83F6D3}" vid="{0E7D24FE-0BCA-0D46-B198-C2AAA15301CC}"/>
    </a:ext>
  </a:extLst>
</a:theme>
</file>

<file path=docProps/app.xml><?xml version="1.0" encoding="utf-8"?>
<Properties xmlns="http://schemas.openxmlformats.org/officeDocument/2006/extended-properties" xmlns:vt="http://schemas.openxmlformats.org/officeDocument/2006/docPropsVTypes">
  <Template>Seth's theme</Template>
  <TotalTime>235</TotalTime>
  <Words>3325</Words>
  <Application>Microsoft Macintosh PowerPoint</Application>
  <PresentationFormat>Widescreen</PresentationFormat>
  <Paragraphs>235</Paragraphs>
  <Slides>43</Slides>
  <Notes>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43</vt:i4>
      </vt:variant>
    </vt:vector>
  </HeadingPairs>
  <TitlesOfParts>
    <vt:vector size="54" baseType="lpstr">
      <vt:lpstr>Arial</vt:lpstr>
      <vt:lpstr>Calibri</vt:lpstr>
      <vt:lpstr>Calibri Light</vt:lpstr>
      <vt:lpstr>Georgia</vt:lpstr>
      <vt:lpstr>Helvetica</vt:lpstr>
      <vt:lpstr>Helvetica Neue</vt:lpstr>
      <vt:lpstr>lato</vt:lpstr>
      <vt:lpstr>Merriweather Sans</vt:lpstr>
      <vt:lpstr>Poppins</vt:lpstr>
      <vt:lpstr>Wingdings</vt:lpstr>
      <vt:lpstr>Seth's theme</vt:lpstr>
      <vt:lpstr>Course</vt:lpstr>
      <vt:lpstr>THERAPEUTIC INDEX</vt:lpstr>
      <vt:lpstr>PowerPoint Presentation</vt:lpstr>
      <vt:lpstr>PowerPoint Presentation</vt:lpstr>
      <vt:lpstr>PowerPoint Presentation</vt:lpstr>
      <vt:lpstr> Drug’s safety margin </vt:lpstr>
      <vt:lpstr>PowerPoint Presentation</vt:lpstr>
      <vt:lpstr>Therapeutic Window</vt:lpstr>
      <vt:lpstr>DOSAGE REGIMEN</vt:lpstr>
      <vt:lpstr>DOSAGE REGIMEN</vt:lpstr>
      <vt:lpstr>1. Single dosing</vt:lpstr>
      <vt:lpstr>2. Continous infusion dosing</vt:lpstr>
      <vt:lpstr>3. Intermittent dosing</vt:lpstr>
      <vt:lpstr> Intermittent dosing </vt:lpstr>
      <vt:lpstr>Drug safety and effectiveness</vt:lpstr>
      <vt:lpstr>PowerPoint Presentation</vt:lpstr>
      <vt:lpstr>3. Sex difference:</vt:lpstr>
      <vt:lpstr>4. Age:</vt:lpstr>
      <vt:lpstr>5. Disease state</vt:lpstr>
      <vt:lpstr>PowerPoint Presentation</vt:lpstr>
      <vt:lpstr>  7. Emotional factors. </vt:lpstr>
      <vt:lpstr>9. Drug interactions: </vt:lpstr>
      <vt:lpstr>b) Pharmacokinetic drug interactions:</vt:lpstr>
      <vt:lpstr>PowerPoint Presentation</vt:lpstr>
      <vt:lpstr> </vt:lpstr>
      <vt:lpstr>c) Pharmacodynamics drug interactions:</vt:lpstr>
      <vt:lpstr>PowerPoint Presentation</vt:lpstr>
      <vt:lpstr>PowerPoint Presentation</vt:lpstr>
      <vt:lpstr>Importance of drug antagonism </vt:lpstr>
      <vt:lpstr>SECOND MESSENGER</vt:lpstr>
      <vt:lpstr>PowerPoint Presentation</vt:lpstr>
      <vt:lpstr>PowerPoint Presentation</vt:lpstr>
      <vt:lpstr>Example of a response to a signal</vt:lpstr>
      <vt:lpstr>Definition: </vt:lpstr>
      <vt:lpstr>Types of second messengers</vt:lpstr>
      <vt:lpstr>Cyclic Adenosine Mono-Phasphate (cAMP)</vt:lpstr>
      <vt:lpstr>Cyclic Guanosine Mono-Phosphate (cGMP)</vt:lpstr>
      <vt:lpstr> Inositol trisphosphate (IP3) and diacylglycerol (DAG) </vt:lpstr>
      <vt:lpstr>PowerPoint Presentation</vt:lpstr>
      <vt:lpstr> Calcium ions (Ca2+) </vt:lpstr>
      <vt:lpstr>PowerPoint Presentation</vt:lpstr>
      <vt:lpstr>Second messenger pathway illustration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seth mikaye</cp:lastModifiedBy>
  <cp:revision>93</cp:revision>
  <dcterms:created xsi:type="dcterms:W3CDTF">2023-09-27T14:57:49Z</dcterms:created>
  <dcterms:modified xsi:type="dcterms:W3CDTF">2024-10-14T04:12:36Z</dcterms:modified>
</cp:coreProperties>
</file>