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6"/>
  </p:notesMasterIdLst>
  <p:sldIdLst>
    <p:sldId id="312" r:id="rId2"/>
    <p:sldId id="260" r:id="rId3"/>
    <p:sldId id="259" r:id="rId4"/>
    <p:sldId id="307" r:id="rId5"/>
    <p:sldId id="261" r:id="rId6"/>
    <p:sldId id="262" r:id="rId7"/>
    <p:sldId id="267" r:id="rId8"/>
    <p:sldId id="268" r:id="rId9"/>
    <p:sldId id="270" r:id="rId10"/>
    <p:sldId id="271" r:id="rId11"/>
    <p:sldId id="308" r:id="rId12"/>
    <p:sldId id="272" r:id="rId13"/>
    <p:sldId id="309" r:id="rId14"/>
    <p:sldId id="310" r:id="rId15"/>
    <p:sldId id="311" r:id="rId16"/>
    <p:sldId id="313" r:id="rId17"/>
    <p:sldId id="275" r:id="rId18"/>
    <p:sldId id="276" r:id="rId19"/>
    <p:sldId id="314" r:id="rId20"/>
    <p:sldId id="315" r:id="rId21"/>
    <p:sldId id="269" r:id="rId22"/>
    <p:sldId id="294" r:id="rId23"/>
    <p:sldId id="316" r:id="rId24"/>
    <p:sldId id="297" r:id="rId25"/>
    <p:sldId id="300" r:id="rId26"/>
    <p:sldId id="317" r:id="rId27"/>
    <p:sldId id="306" r:id="rId28"/>
    <p:sldId id="318" r:id="rId29"/>
    <p:sldId id="319" r:id="rId30"/>
    <p:sldId id="321" r:id="rId31"/>
    <p:sldId id="323" r:id="rId32"/>
    <p:sldId id="324" r:id="rId33"/>
    <p:sldId id="320" r:id="rId34"/>
    <p:sldId id="325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4A47E2-AD0C-17AD-91D5-79D843893015}" v="165" dt="2023-09-15T05:15:52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94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0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7570C7-2FE5-4626-A151-CF505F93BBF3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788223-AFD9-49C5-9E3B-FE3B93561E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167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A5830C-DFEF-4287-93CA-983B46C6411B}" type="slidenum">
              <a:rPr lang="en-US"/>
              <a:pPr/>
              <a:t>24</a:t>
            </a:fld>
            <a:endParaRPr lang="en-US"/>
          </a:p>
        </p:txBody>
      </p:sp>
      <p:sp>
        <p:nvSpPr>
          <p:cNvPr id="223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3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309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481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242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126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78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828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83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086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647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226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442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084" y="930275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2147888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2147888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629285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9285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9285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C6791549-66F5-4F3D-A8D7-2ED822F3564F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6887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4BAE5-E58A-45C4-AB1D-701CA3683397}" type="datetimeFigureOut">
              <a:rPr lang="en-US" smtClean="0"/>
              <a:t>10/14/24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B15AC-2953-43D6-ACFB-97852B20F2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709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4065%2Fmcp.2010.0639" TargetMode="External"/><Relationship Id="rId2" Type="http://schemas.openxmlformats.org/officeDocument/2006/relationships/hyperlink" Target="https://go.openathens.net/redirector/tulane.edu?url=https://premiumbasicsciences.lwwhealthlibrary.com/book.aspx?bookid=3222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3934%2Fmicrobiol.2018.3.482" TargetMode="External"/><Relationship Id="rId2" Type="http://schemas.openxmlformats.org/officeDocument/2006/relationships/hyperlink" Target="https://www.antibioticresearch.org.uk/contact-u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42BEE-2709-FE1B-F581-E8A3D9E0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798" y="579047"/>
            <a:ext cx="3932237" cy="73826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Course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BF094-F97B-07B1-F3D0-B7321CC34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12836"/>
            <a:ext cx="5634142" cy="395746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Lecture 5</a:t>
            </a: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Topic: </a:t>
            </a:r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 to Chemotherapy of Anti-microbial agents</a:t>
            </a:r>
          </a:p>
          <a:p>
            <a:pPr marL="0" indent="0" algn="ctr">
              <a:buNone/>
            </a:pPr>
            <a:endParaRPr lang="en-US" sz="36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3F7022-577D-C69A-C066-FD50D323A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1858" y="1607696"/>
            <a:ext cx="5096084" cy="171455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PHARMACOLOGY</a:t>
            </a:r>
          </a:p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Seth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Mikaye</a:t>
            </a: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85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980BD-5737-2FF3-9672-6CFDF3DA8E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INTRODUCTION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49E77D-CCBC-8923-257A-0638D4EAC3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solidFill>
                  <a:srgbClr val="FF0000"/>
                </a:solidFill>
              </a:rPr>
              <a:t>PRINCIPLES OF CHEMOTHERAPY &amp; ANTI-MICROBIAL AGENTS/DRUGS</a:t>
            </a:r>
          </a:p>
        </p:txBody>
      </p:sp>
    </p:spTree>
    <p:extLst>
      <p:ext uri="{BB962C8B-B14F-4D97-AF65-F5344CB8AC3E}">
        <p14:creationId xmlns:p14="http://schemas.microsoft.com/office/powerpoint/2010/main" val="2032328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1B364-5A3D-D1E1-99C2-E739FF241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INTRODUCTION: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112D5-3B82-C6B0-555C-FED34BF99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7717"/>
            <a:ext cx="10515600" cy="4293220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Chemotherapy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se of drugs to treat infections and malignancy. (Antimicrobials and Antineoplastic agents)</a:t>
            </a:r>
          </a:p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Chemotherapeutic agents- 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These are drugs/chemicals selectively acting against microbes or malignant cells (without harming body cells).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50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20A8B-2549-DEE3-1DCF-349538043B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AED02-9D46-9B4E-99C1-91B3F98BD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INTRODUCTION: TERMINOLOGY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5A83C3-A41B-0951-A503-92DA71C37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7717"/>
            <a:ext cx="10515600" cy="4739268"/>
          </a:xfrm>
        </p:spPr>
        <p:txBody>
          <a:bodyPr>
            <a:no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Antimicrobials 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Includes but not limited to synthetic drugs (anti-bacterial) and fermented microorganisms (antibiotics), used in treating infectious diseases. </a:t>
            </a:r>
          </a:p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Antibiotics – 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Drugs produced from </a:t>
            </a:r>
            <a:r>
              <a:rPr lang="en-US" sz="2600" i="1" dirty="0">
                <a:latin typeface="Arial" panose="020B0604020202020204" pitchFamily="34" charset="0"/>
                <a:cs typeface="Arial" panose="020B0604020202020204" pitchFamily="34" charset="0"/>
              </a:rPr>
              <a:t>microbes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to inhibit or kill other microbes. Can be synthesized naturally, semi-synthetically, or synthetically produced 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based on the structure of the natural products.</a:t>
            </a:r>
            <a:endParaRPr lang="en-US" sz="2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antibiotics are antimicrobials but all antimicrobials are not antibiotics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718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9739B61-79B0-D1B2-3295-1F07F7A7EF6C}"/>
              </a:ext>
            </a:extLst>
          </p:cNvPr>
          <p:cNvSpPr txBox="1"/>
          <p:nvPr/>
        </p:nvSpPr>
        <p:spPr>
          <a:xfrm>
            <a:off x="866077" y="1795339"/>
            <a:ext cx="10459845" cy="40010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Bacteriostatic- 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Agents that stop the growth of bacteria</a:t>
            </a:r>
          </a:p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Bactericidal- 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Agents that kill the bacteria</a:t>
            </a:r>
          </a:p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PAE (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 antibiotic effect</a:t>
            </a: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)-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Refers to </a:t>
            </a:r>
            <a:r>
              <a:rPr lang="en-US" sz="2600" dirty="0">
                <a:solidFill>
                  <a:srgbClr val="040C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phenomenon of suppression of bacterial growth after brief antimicrobial exposure to microorganisms</a:t>
            </a:r>
            <a:r>
              <a:rPr lang="en-US" sz="2600" dirty="0">
                <a:solidFill>
                  <a:srgbClr val="202124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946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AA17B-4DAD-0478-DE9F-10B3659D9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233DE6-C81E-32BB-695A-974839ED9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Inhibitory Concentration (MIC)- 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lowest concentration of an antimicrobial </a:t>
            </a:r>
            <a:r>
              <a:rPr lang="en-US" sz="2600" dirty="0">
                <a:solidFill>
                  <a:srgbClr val="040C2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</a:t>
            </a:r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inhibits the visible growth of a microorganism after incubation</a:t>
            </a:r>
            <a:r>
              <a:rPr lang="en-US" sz="2600" dirty="0">
                <a:solidFill>
                  <a:srgbClr val="47474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Minimum concentration at which bacterial growth is stopped </a:t>
            </a:r>
          </a:p>
          <a:p>
            <a:pPr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Minimum Bactericidal Concentration (MBC)-</a:t>
            </a:r>
          </a:p>
          <a:p>
            <a:pPr lvl="1">
              <a:spcBef>
                <a:spcPct val="50000"/>
              </a:spcBef>
              <a:buClr>
                <a:schemeClr val="accent1"/>
              </a:buClr>
              <a:buFont typeface="Wingdings" pitchFamily="96" charset="2"/>
              <a:buChar char="§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lowest concentration of an antibacterial agent required to kill a particular bacterium.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19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Historical Perspectives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690688"/>
            <a:ext cx="9144000" cy="4603595"/>
          </a:xfrm>
        </p:spPr>
        <p:txBody>
          <a:bodyPr>
            <a:normAutofit/>
          </a:bodyPr>
          <a:lstStyle/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Chinese </a:t>
            </a:r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mouldy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soybean curd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– Applied to the skin to treat boils, by the ancient Chinese.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Chaulmoogra oil-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Re-introduced in India in 1874 for treating Leprosy.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Chenopodium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 Native to western Asia; has been used by native Americans to treat intestinal worms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Mercury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26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Mercury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pills were popular for treating </a:t>
            </a:r>
            <a:r>
              <a:rPr lang="en-US" sz="2600" b="1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syphilis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from the 17th to 19th century.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Cinchona Bark-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Indigenous to South America and has been long used to treat Malaria and heart palpitations.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Historical Perspectives - People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190" y="1066800"/>
            <a:ext cx="10302593" cy="5378605"/>
          </a:xfrm>
        </p:spPr>
        <p:txBody>
          <a:bodyPr>
            <a:noAutofit/>
          </a:bodyPr>
          <a:lstStyle/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Louis Pasteur, Robert Koch- (1877)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Phenomenon of antibiosis (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60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airborne bacillus could inhibit the growth of Bacillus anthracis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Paul Ehrlich- (1906)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Father of Chemotherapy, 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synthetic arsenic drugs for syphilis and also established the principle of chemotherapy.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Domagk Prontosil- (1935)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Discovery of sulfonamides (Prontosil to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sulphanilamide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Fleming, Chain, Florey-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Penicillin (1929, 1939, 1941). </a:t>
            </a:r>
            <a:r>
              <a:rPr lang="en-US" sz="2600" dirty="0">
                <a:solidFill>
                  <a:srgbClr val="20212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60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ouse protection test (against staphylococci) proved penicillin’s function.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Waksman ,</a:t>
            </a: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Albert Schatz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Streptomycin from actinomycetes, for t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uberculosis, cholera, and typhoid fever.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Coined term antibiotic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971" y="189571"/>
            <a:ext cx="9564029" cy="496230"/>
          </a:xfrm>
        </p:spPr>
        <p:txBody>
          <a:bodyPr>
            <a:noAutofit/>
          </a:bodyPr>
          <a:lstStyle/>
          <a:p>
            <a:br>
              <a:rPr lang="en-IN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N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Chronological history of antimicrobial agents </a:t>
            </a:r>
            <a:br>
              <a:rPr lang="en-IN" sz="2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852" y="685800"/>
            <a:ext cx="10045148" cy="5982629"/>
          </a:xfrm>
        </p:spPr>
        <p:txBody>
          <a:bodyPr>
            <a:noAutofit/>
          </a:bodyPr>
          <a:lstStyle/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1935 - Sulphonamides</a:t>
            </a: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1941 - Penicillin</a:t>
            </a: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1944 -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Aminoglycosides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1945 -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Cephalosporins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1949 -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Chloramphenicol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1950 -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Tetracyclines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1952 -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Macrolides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1956 - Glycopeptides</a:t>
            </a: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1957 -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Rifamycins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1959 -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Nitroimidazoles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1962 -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Quinolones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1968 -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Trimethoprim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2000 -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Oxazolidinones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100" dirty="0">
                <a:latin typeface="Arial" panose="020B0604020202020204" pitchFamily="34" charset="0"/>
                <a:cs typeface="Arial" panose="020B0604020202020204" pitchFamily="34" charset="0"/>
              </a:rPr>
              <a:t>2003 - </a:t>
            </a:r>
            <a:r>
              <a:rPr lang="en-IN" sz="2100" dirty="0" err="1">
                <a:latin typeface="Arial" panose="020B0604020202020204" pitchFamily="34" charset="0"/>
                <a:cs typeface="Arial" panose="020B0604020202020204" pitchFamily="34" charset="0"/>
              </a:rPr>
              <a:t>Lipopeptides</a:t>
            </a:r>
            <a:endParaRPr lang="en-IN" sz="2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"/>
              </a:rPr>
              <a:t>Classification of Antimicrobial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600201"/>
            <a:ext cx="91440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Chemical structure</a:t>
            </a:r>
          </a:p>
          <a:p>
            <a:pPr>
              <a:buFont typeface="Wingdings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</a:p>
          <a:p>
            <a:pPr>
              <a:buFont typeface="Wingdings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Organism type </a:t>
            </a:r>
          </a:p>
          <a:p>
            <a:pPr>
              <a:buFont typeface="Wingdings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Spectrum of activity</a:t>
            </a:r>
          </a:p>
          <a:p>
            <a:pPr>
              <a:buFont typeface="Wingdings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Static or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cidal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Origin (source) of antimicrobials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FB053-9821-419B-5535-72DB6084C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 Classification 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E450F-7B32-2EA6-BE5B-9874F470BF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3180" y="1825625"/>
            <a:ext cx="1016062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Beta-lactam-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Penicillin, Cephalosporins, Monobactams, Carbapenems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Aminoglycosides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 Streptomycin, Gentamycin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Tetracyclines-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Oxytetracycline, Doxycycline</a:t>
            </a:r>
          </a:p>
          <a:p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Sulphonamides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 Sulfadiazine, Sulfamethoxazole, 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Macrolides-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Erythromycin, Clarithromycin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Nitroimidazoles-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Metronidazole, Tinidazole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Nicotinic acid derivatives-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Isoniazid,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Pyrizinamid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Ethionamide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Nitrobenzene derivative-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Chloramphenicol</a:t>
            </a:r>
          </a:p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Nitrofuran derivatives-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Nitrofurantoin, Furazolidone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3197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25976"/>
            <a:ext cx="9144000" cy="1143000"/>
          </a:xfrm>
        </p:spPr>
        <p:txBody>
          <a:bodyPr>
            <a:noAutofit/>
          </a:bodyPr>
          <a:lstStyle/>
          <a:p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0088" y="1268976"/>
            <a:ext cx="9407912" cy="4998009"/>
          </a:xfrm>
        </p:spPr>
        <p:txBody>
          <a:bodyPr>
            <a:noAutofit/>
          </a:bodyPr>
          <a:lstStyle/>
          <a:p>
            <a:endParaRPr lang="en-US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Polypeptides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 Polymyxin, Colistin, Bacitracin</a:t>
            </a:r>
          </a:p>
          <a:p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Poyene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antibiotics-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Nystatin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Amphotericin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-B,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Hamycin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Lincosamide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Lincomycin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Clindamycin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Glycopeptides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Vancomycin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Teicoplanin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 err="1">
                <a:latin typeface="Arial" panose="020B0604020202020204" pitchFamily="34" charset="0"/>
                <a:cs typeface="Arial" panose="020B0604020202020204" pitchFamily="34" charset="0"/>
              </a:rPr>
              <a:t>Oxazolidinone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Linezolid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Diaminopyrimidines-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Trimethoprim, Pyrimethamine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Quinolones-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Nalidixic acid, ciprofloxacin</a:t>
            </a:r>
          </a:p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Azoles-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Fluconazole, Clotrimazole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03292-3419-DD57-6821-A719503DC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Organism affected</a:t>
            </a:r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730D6-BBEE-938C-9025-AB185C85FE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Anti-viral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Anti-bacterial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Anti-fungal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Anti-protozoal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Anthelmintic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975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AA26A-9A17-2FF7-5286-786B40AA4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Sources</a:t>
            </a:r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C737F-DE07-A74A-76D3-E75606654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6205"/>
            <a:ext cx="10515600" cy="4760758"/>
          </a:xfrm>
        </p:spPr>
        <p:txBody>
          <a:bodyPr>
            <a:no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Fungi-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Penicillin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Cephalosporins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Griseofulvin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Bacteria-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Polymyxin B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Colistin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Bacitracin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Actinomycetes- </a:t>
            </a:r>
            <a:endParaRPr lang="en-US" sz="2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Aminoglycosides, Tetracyclines, Chloramphenicol, Macrolides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5346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3BA0E-6C9A-98C1-4A72-0DE5AC633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Spectrum</a:t>
            </a:r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AB9B9-40BE-6032-1207-5DEFC6AC14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Narrow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Penicillin G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Streptomycin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Erythromycin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Broad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Tetracycline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Chloramphenicol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Extended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Ampicillin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Amoxicillin</a:t>
            </a:r>
          </a:p>
          <a:p>
            <a:pPr marL="457200" lvl="1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9585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10935-F952-1B05-4C24-FBF357641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Bacteriostatic or Bactericidal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7B438-2A7F-D853-3CAD-3761EC22D6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91088"/>
            <a:ext cx="5181600" cy="43513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Bacteriostatic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Sulfonamides and Trimethoprim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Tetracyclines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Macrolides (Erythromycin)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Chloramphenicol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Ethambutol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Nitrofurantoin</a:t>
            </a:r>
          </a:p>
          <a:p>
            <a:endParaRPr lang="en-US" sz="2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5AB6BD-E6A4-8559-0B55-D99DDE866C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87844" y="1465609"/>
            <a:ext cx="5465956" cy="446683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Bactericidal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Co-trimoxazole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Penicillin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Cephalosporins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Aminoglycosides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Vancomycin, Daptomycin 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Fluroquinolones(ciprofloxacin)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INH, Rifampicin, Pyrazinamide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Polymyxins, Bacitracin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27403644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92098" y="681036"/>
            <a:ext cx="10663798" cy="104740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SPECTRUM</a:t>
            </a:r>
            <a:br>
              <a:rPr lang="en-US" b="1" dirty="0">
                <a:ea typeface="ＭＳ Ｐゴシック" pitchFamily="-105" charset="-128"/>
              </a:rPr>
            </a:br>
            <a:endParaRPr lang="en-US" sz="2400" b="1" dirty="0">
              <a:latin typeface="Arial" panose="020B0604020202020204" pitchFamily="34" charset="0"/>
              <a:ea typeface="ＭＳ Ｐゴシック" pitchFamily="-105" charset="-128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9AD2F-F66E-9880-92C2-0D5542348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b="1" dirty="0"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Narrow - (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kill or inhibit limited (a few types) species of bacteria)</a:t>
            </a:r>
            <a:r>
              <a:rPr lang="en-US" sz="2600" b="1" dirty="0"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, </a:t>
            </a:r>
            <a:br>
              <a:rPr lang="en-US" sz="2600" b="1" dirty="0"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</a:br>
            <a:endParaRPr lang="en-US" sz="2600" b="1" dirty="0">
              <a:latin typeface="Arial" panose="020B0604020202020204" pitchFamily="34" charset="0"/>
              <a:ea typeface="ＭＳ Ｐゴシック" pitchFamily="-105" charset="-128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Broad - (</a:t>
            </a:r>
            <a:r>
              <a:rPr lang="en-US" sz="260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kill or inhibit a wide range (many types) of microorganisms</a:t>
            </a:r>
            <a:r>
              <a:rPr lang="en-US" sz="2600" b="1" dirty="0"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), </a:t>
            </a:r>
            <a:br>
              <a:rPr lang="en-US" sz="2600" b="1" dirty="0"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</a:br>
            <a:endParaRPr lang="en-US" sz="2600" b="1" dirty="0">
              <a:latin typeface="Arial" panose="020B0604020202020204" pitchFamily="34" charset="0"/>
              <a:ea typeface="ＭＳ Ｐゴシック" pitchFamily="-105" charset="-128"/>
              <a:cs typeface="Arial" panose="020B0604020202020204" pitchFamily="34" charset="0"/>
            </a:endParaRPr>
          </a:p>
          <a:p>
            <a:r>
              <a:rPr lang="en-US" sz="2600" b="1" dirty="0"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Extended - (</a:t>
            </a:r>
            <a:r>
              <a:rPr lang="en-US" sz="260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kill or inhibit Gram positive and some Gram negative bacteria</a:t>
            </a:r>
            <a:r>
              <a:rPr lang="en-US" sz="2600" b="1" dirty="0">
                <a:latin typeface="Arial" panose="020B0604020202020204" pitchFamily="34" charset="0"/>
                <a:ea typeface="ＭＳ Ｐゴシック" pitchFamily="-105" charset="-128"/>
                <a:cs typeface="Arial" panose="020B0604020202020204" pitchFamily="34" charset="0"/>
              </a:rPr>
              <a:t>)</a:t>
            </a:r>
            <a:endParaRPr lang="en-US" sz="2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-76200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5551" y="838200"/>
            <a:ext cx="10292575" cy="547339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Cell Wall synthesis inhibitors-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Beta-lactams, Vancomycin,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Cycloserine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Cell membrane Leakage-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Polypeptides, Polyenes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Folate Synthesis inhibitors-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Sulfonamides,  Pyrimethamine, Cotrimoxazole, PAS, Ethambutol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DNA gyrase and Topoisomerase inhibition- 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Fluroquinolones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RNA polymerase inhibitors-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Rifampicin, </a:t>
            </a:r>
          </a:p>
          <a:p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Protein Synthesis Inhibitors-  </a:t>
            </a: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Aminoglycosides, tetracyclines, Chloramphenicol, Macrolides.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4E79F-B95F-C637-04DC-11C4D1BDD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makes the antibacterial selective to bacterial cells and not target human cells?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2D5E2-3CF8-43E7-CC68-68E3467CBA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1. Human cells don’t posses wall 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(Peptidoglycans = peptides + sugar)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2. Human cell membrane is different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 Bacteria Contain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Hypanoids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in place of Sterol)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3. Human cells take preformed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dihydrofolic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acid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(no need of PABA in human)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Dihydrofolic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acid reductase enzyme is different 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(thousand-time affinity)</a:t>
            </a:r>
          </a:p>
          <a:p>
            <a:pPr marL="514350" indent="-514350">
              <a:buFont typeface="+mj-lt"/>
              <a:buAutoNum type="arabicPeriod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49474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45577-66DA-06C3-D2A6-0C6EF8380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5CE4B-6651-967B-9566-B5BC5ED5F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5. Topoisomerases are different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(in bacteria IV,  in humans II)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6. DNA dependent RNA polymerase is different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7. Ribosome 60S subunit in humans (in bacteria 50S)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8. Ribosome 40S subunit in humans (in bacteria 30S)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136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CAD81-A686-840C-9F87-E196AEC8C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63314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BACTERIAL RESISTANCE TO ANTIBIOTICS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ADF17-1F9B-ACCD-48E6-5AF3A6CD00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3611" y="1728441"/>
            <a:ext cx="10350190" cy="4415882"/>
          </a:xfrm>
        </p:spPr>
        <p:txBody>
          <a:bodyPr>
            <a:normAutofit/>
          </a:bodyPr>
          <a:lstStyle/>
          <a:p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Antimicrobial resistance refers to </a:t>
            </a:r>
            <a:r>
              <a:rPr lang="en-US" sz="26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 organism's ability to grow in the presence of a chemical or drug that would normally kill it or inhibit its growth</a:t>
            </a:r>
            <a:r>
              <a:rPr lang="en-US" sz="26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Antimicrobial resistance </a:t>
            </a:r>
            <a:r>
              <a:rPr lang="en-US" sz="2600" b="0" i="0" u="none" strike="noStrike" dirty="0">
                <a:solidFill>
                  <a:srgbClr val="040C28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 enhanced when antibiotics and antifungals compels bacteria and fungi to adapt</a:t>
            </a: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antimicrobial-resistant microorganism then survives, multiply and spread to other microorganism. </a:t>
            </a:r>
          </a:p>
          <a:p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These surviving microorganism have resistance traits in their DNA that can spread to other microorganism.</a:t>
            </a:r>
            <a:endParaRPr lang="en-US" sz="2600" dirty="0">
              <a:solidFill>
                <a:srgbClr val="20212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8230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Mechanisms of Antimicrobial Resistance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170878" y="1215483"/>
            <a:ext cx="10013796" cy="462032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Enzyme-based resistance– 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By producing enzymes that inactivates/breaks down the antimicrobial agent, e.g. 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Aminoglycosides, Beta lactams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Ribosomal modifications–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Methylation of bacterial ribosome interferes with antibiotic binding, e.g. 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Macrolides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Protein modifications–</a:t>
            </a:r>
          </a:p>
          <a:p>
            <a:pPr lvl="1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Mutations leave target protein unrecognizable to antibiotic, e.g. 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Fluoroquinolones, Beta-lactams.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8E65C-339F-889B-556C-17601E316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64267-2E57-950B-F5AD-F0A7BC7BC1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Arial" charset="0"/>
              </a:rPr>
              <a:t>4. Metabolic resistance–</a:t>
            </a:r>
          </a:p>
          <a:p>
            <a:pPr lvl="1"/>
            <a:r>
              <a:rPr lang="en-US" dirty="0">
                <a:latin typeface="Arial" charset="0"/>
              </a:rPr>
              <a:t>Overcome competitive inhibition by alternate pathway, e.g. </a:t>
            </a:r>
            <a:r>
              <a:rPr lang="en-US" sz="2400" dirty="0">
                <a:solidFill>
                  <a:srgbClr val="0070C0"/>
                </a:solidFill>
                <a:cs typeface="Arial" charset="0"/>
              </a:rPr>
              <a:t>Sulfonamides.</a:t>
            </a:r>
            <a:r>
              <a:rPr lang="en-US" dirty="0">
                <a:solidFill>
                  <a:srgbClr val="0070C0"/>
                </a:solidFill>
                <a:latin typeface="Arial" charset="0"/>
              </a:rPr>
              <a:t> </a:t>
            </a:r>
            <a:endParaRPr lang="en-US" sz="3200" dirty="0">
              <a:solidFill>
                <a:srgbClr val="0070C0"/>
              </a:solidFill>
              <a:latin typeface="Arial" charset="0"/>
            </a:endParaRPr>
          </a:p>
          <a:p>
            <a:pPr marL="0" indent="0">
              <a:buNone/>
            </a:pPr>
            <a:r>
              <a:rPr lang="en-US" b="1" dirty="0">
                <a:latin typeface="Arial" charset="0"/>
              </a:rPr>
              <a:t>5. Efflux–</a:t>
            </a:r>
          </a:p>
          <a:p>
            <a:pPr lvl="1"/>
            <a:r>
              <a:rPr lang="en-US" dirty="0">
                <a:latin typeface="Arial" charset="0"/>
              </a:rPr>
              <a:t>Pumps antimicrobials out, e.g. </a:t>
            </a:r>
            <a:r>
              <a:rPr lang="en-US" dirty="0">
                <a:solidFill>
                  <a:srgbClr val="0070C0"/>
                </a:solidFill>
              </a:rPr>
              <a:t>Tetracycline, </a:t>
            </a:r>
            <a:r>
              <a:rPr lang="en-US" sz="2400" dirty="0">
                <a:solidFill>
                  <a:srgbClr val="0070C0"/>
                </a:solidFill>
                <a:cs typeface="Arial" charset="0"/>
              </a:rPr>
              <a:t>Macrolides</a:t>
            </a:r>
            <a:r>
              <a:rPr lang="en-US" sz="2400" b="1" dirty="0">
                <a:cs typeface="Arial" charset="0"/>
              </a:rPr>
              <a:t> </a:t>
            </a:r>
            <a:r>
              <a:rPr lang="en-US" sz="2400" dirty="0">
                <a:cs typeface="Arial" charset="0"/>
              </a:rPr>
              <a:t>or Reduced cell uptake e.g. </a:t>
            </a:r>
            <a:r>
              <a:rPr lang="en-US" sz="2400" dirty="0">
                <a:solidFill>
                  <a:srgbClr val="0070C0"/>
                </a:solidFill>
                <a:cs typeface="Arial" charset="0"/>
              </a:rPr>
              <a:t>chloramphenicol</a:t>
            </a:r>
          </a:p>
          <a:p>
            <a:pPr marL="0" indent="0">
              <a:buNone/>
            </a:pPr>
            <a:r>
              <a:rPr lang="en-US" b="1" dirty="0">
                <a:latin typeface="Arial" charset="0"/>
              </a:rPr>
              <a:t>6. Quorum sensing–</a:t>
            </a:r>
          </a:p>
          <a:p>
            <a:pPr lvl="1"/>
            <a:r>
              <a:rPr lang="en-US" b="0" i="0" dirty="0">
                <a:solidFill>
                  <a:srgbClr val="202124"/>
                </a:solidFill>
                <a:effectLst/>
                <a:latin typeface="Arial" charset="0"/>
              </a:rPr>
              <a:t>C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ell–cell communication that </a:t>
            </a:r>
            <a:r>
              <a:rPr lang="en-US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allows bacteria to share information, allowing them to co-ordinate antibioti</a:t>
            </a:r>
            <a:r>
              <a:rPr lang="en-US" dirty="0">
                <a:solidFill>
                  <a:srgbClr val="202124"/>
                </a:solidFill>
                <a:latin typeface="arial" panose="020B0604020202020204" pitchFamily="34" charset="0"/>
              </a:rPr>
              <a:t>c resistance.</a:t>
            </a:r>
            <a:endParaRPr lang="en-US" sz="2400" dirty="0">
              <a:cs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9596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76200"/>
            <a:ext cx="9144000" cy="914400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 favoring Antimicrobial Resistance</a:t>
            </a:r>
          </a:p>
        </p:txBody>
      </p:sp>
      <p:sp>
        <p:nvSpPr>
          <p:cNvPr id="149507" name="Text Box 3"/>
          <p:cNvSpPr txBox="1">
            <a:spLocks noChangeArrowheads="1"/>
          </p:cNvSpPr>
          <p:nvPr/>
        </p:nvSpPr>
        <p:spPr bwMode="auto">
          <a:xfrm>
            <a:off x="1524000" y="1219200"/>
            <a:ext cx="9144000" cy="28931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Prescription related factors:</a:t>
            </a:r>
          </a:p>
          <a:p>
            <a:pPr lvl="1">
              <a:buFont typeface="Arial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Overuse</a:t>
            </a:r>
          </a:p>
          <a:p>
            <a:pPr lvl="1">
              <a:buFont typeface="Arial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Early discontinuation</a:t>
            </a:r>
          </a:p>
          <a:p>
            <a:pPr lvl="1">
              <a:buFont typeface="Arial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Over continuation</a:t>
            </a:r>
          </a:p>
          <a:p>
            <a:pPr lvl="1">
              <a:buFont typeface="Arial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Less dose </a:t>
            </a:r>
          </a:p>
          <a:p>
            <a:pPr lvl="1">
              <a:buFont typeface="Arial" pitchFamily="34" charset="0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Duration of use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26273" y="546642"/>
            <a:ext cx="10103005" cy="98107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Superbugs (Microorganisms with multiple resistance)</a:t>
            </a:r>
            <a:b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>
          <a:xfrm>
            <a:off x="1126273" y="1739358"/>
            <a:ext cx="10103005" cy="4583151"/>
          </a:xfrm>
          <a:ln>
            <a:noFill/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fr-FR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MRSA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fr-FR" sz="2600" dirty="0" err="1">
                <a:latin typeface="Arial" panose="020B0604020202020204" pitchFamily="34" charset="0"/>
                <a:cs typeface="Arial" panose="020B0604020202020204" pitchFamily="34" charset="0"/>
              </a:rPr>
              <a:t>Methicillin-resistant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Staphylococcus aureus.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b="0" i="0" dirty="0">
                <a:effectLst/>
                <a:latin typeface="Arial" panose="020B0604020202020204" pitchFamily="34" charset="0"/>
                <a:ea typeface="Lato"/>
                <a:cs typeface="Arial" panose="020B0604020202020204" pitchFamily="34" charset="0"/>
              </a:rPr>
              <a:t>Serious infection -hospital patients due to wound, stoma or catheter, and their immune system is also likely to be weaker due to illness.</a:t>
            </a:r>
            <a:endParaRPr lang="uk-UA" sz="2600" dirty="0">
              <a:latin typeface="Arial" panose="020B0604020202020204" pitchFamily="34" charset="0"/>
              <a:ea typeface="Lato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sz="2600" dirty="0">
                <a:latin typeface="Arial" panose="020B0604020202020204" pitchFamily="34" charset="0"/>
                <a:ea typeface="Lato"/>
                <a:cs typeface="Arial" panose="020B0604020202020204" pitchFamily="34" charset="0"/>
              </a:rPr>
              <a:t>Is a group of gram-positive bacteria that are genetically distinct from other strains of Staphylococcus aureus. MRSA is responsible for several difficult-to-treat infections in humans.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They lower the affinity for β-lactams.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fr-FR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VRE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fr-FR" sz="2600" dirty="0" err="1">
                <a:latin typeface="Arial" panose="020B0604020202020204" pitchFamily="34" charset="0"/>
                <a:cs typeface="Arial" panose="020B0604020202020204" pitchFamily="34" charset="0"/>
              </a:rPr>
              <a:t>Vancomycin-resistant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600" dirty="0" err="1">
                <a:latin typeface="Arial" panose="020B0604020202020204" pitchFamily="34" charset="0"/>
                <a:cs typeface="Arial" panose="020B0604020202020204" pitchFamily="34" charset="0"/>
              </a:rPr>
              <a:t>enterococci</a:t>
            </a: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eaLnBrk="1" hangingPunct="1">
              <a:lnSpc>
                <a:spcPct val="80000"/>
              </a:lnSpc>
              <a:buNone/>
              <a:defRPr/>
            </a:pPr>
            <a:r>
              <a:rPr lang="fr-FR" sz="26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600" dirty="0" err="1">
                <a:latin typeface="Arial" panose="020B0604020202020204" pitchFamily="34" charset="0"/>
                <a:ea typeface="Lato"/>
                <a:cs typeface="Arial" panose="020B0604020202020204" pitchFamily="34" charset="0"/>
              </a:rPr>
              <a:t>nfection</a:t>
            </a:r>
            <a:r>
              <a:rPr lang="en-US" sz="2600" b="0" i="0" dirty="0">
                <a:effectLst/>
                <a:latin typeface="Arial" panose="020B0604020202020204" pitchFamily="34" charset="0"/>
                <a:ea typeface="Lato"/>
                <a:cs typeface="Arial" panose="020B0604020202020204" pitchFamily="34" charset="0"/>
              </a:rPr>
              <a:t> of the urinary tract, bloodstream or wounds is associated.</a:t>
            </a:r>
            <a:endParaRPr lang="en-GB" sz="2600" dirty="0">
              <a:latin typeface="Arial" panose="020B0604020202020204" pitchFamily="34" charset="0"/>
              <a:ea typeface="Lato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Resistance to vancomycin found in enterococcus involves the alteration of the peptidoglycan synthesis pathway.</a:t>
            </a:r>
            <a:endParaRPr lang="en-US" sz="2600" dirty="0">
              <a:latin typeface="Arial" panose="020B0604020202020204" pitchFamily="34" charset="0"/>
              <a:ea typeface="Lato"/>
              <a:cs typeface="Arial" panose="020B0604020202020204" pitchFamily="34" charset="0"/>
            </a:endParaRPr>
          </a:p>
          <a:p>
            <a:pPr marL="0" indent="0" fontAlgn="base">
              <a:buNone/>
            </a:pPr>
            <a:endParaRPr kumimoji="1"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EE37B-7188-D2C3-2FCB-26F32916B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54405-5EA3-DC18-1981-11511B90F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  <a:defRPr/>
            </a:pPr>
            <a:r>
              <a:rPr lang="en-GB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ESBLs</a:t>
            </a:r>
            <a:r>
              <a:rPr lang="en-GB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- Extended-spectrum beta-lactamases </a:t>
            </a:r>
          </a:p>
          <a:p>
            <a:pPr>
              <a:lnSpc>
                <a:spcPct val="80000"/>
              </a:lnSpc>
              <a:defRPr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Microorganisms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– resistant to cephalosporins and monobactams, by breaking them down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80000"/>
              </a:lnSpc>
              <a:defRPr/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Common in UTIs, skin, blood infections.</a:t>
            </a: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PRSP</a:t>
            </a:r>
            <a:r>
              <a:rPr lang="en-GB" sz="2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- Penicillin-resistant Streptococcus pneumoniae.</a:t>
            </a:r>
          </a:p>
          <a:p>
            <a:pPr>
              <a:lnSpc>
                <a:spcPct val="80000"/>
              </a:lnSpc>
              <a:defRPr/>
            </a:pPr>
            <a:r>
              <a:rPr lang="en-GB" sz="26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6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neumococcal</a:t>
            </a:r>
            <a:r>
              <a:rPr lang="en-US" sz="26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related infections.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  <a:defRPr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cause </a:t>
            </a:r>
            <a:r>
              <a:rPr lang="en-US" sz="2600" dirty="0">
                <a:solidFill>
                  <a:srgbClr val="202124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decreased binding of drug to the bacterial cell wall.</a:t>
            </a:r>
            <a:endParaRPr lang="en-GB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0070C0"/>
                </a:solidFill>
                <a:latin typeface="Arial"/>
                <a:cs typeface="Arial"/>
              </a:rPr>
              <a:t>Carbapenem-resistant Enterobacteriaceae (CRE). </a:t>
            </a:r>
          </a:p>
          <a:p>
            <a:r>
              <a:rPr lang="en-US" sz="2600" dirty="0">
                <a:cs typeface="Calibri"/>
              </a:rPr>
              <a:t>UTI, skin, meninges, liver infections. </a:t>
            </a:r>
          </a:p>
          <a:p>
            <a:r>
              <a:rPr lang="en-US" sz="2600" dirty="0">
                <a:solidFill>
                  <a:srgbClr val="000000"/>
                </a:solidFill>
                <a:cs typeface="Calibri"/>
              </a:rPr>
              <a:t>Three mechanisms: </a:t>
            </a:r>
            <a:r>
              <a:rPr lang="en-US" sz="2600" dirty="0">
                <a:solidFill>
                  <a:srgbClr val="040C28"/>
                </a:solidFill>
                <a:ea typeface="+mn-lt"/>
                <a:cs typeface="+mn-lt"/>
              </a:rPr>
              <a:t>enzyme production, efflux pumps and porin mutations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968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EB6D3-EF69-7BDB-1C98-C321FD25A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31591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F54C45-90D3-962D-60D9-EA1747C05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36702"/>
            <a:ext cx="10515600" cy="524026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MRPA (MDR-PA)- 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Multidrug resistant Pseudomonas aeruginosa. 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Common in Eye, ear, skin, joint, bone infections. 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They work</a:t>
            </a:r>
            <a:r>
              <a:rPr lang="en-GB" sz="2600" dirty="0">
                <a:solidFill>
                  <a:srgbClr val="00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by </a:t>
            </a:r>
            <a:r>
              <a:rPr lang="en-GB" sz="2600" dirty="0">
                <a:solidFill>
                  <a:srgbClr val="040C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reducing uptake or increasing drug efflux 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Observed in some penicillin and cephalosporins</a:t>
            </a:r>
          </a:p>
          <a:p>
            <a:pPr marL="0" indent="0">
              <a:buNone/>
            </a:pPr>
            <a:r>
              <a:rPr lang="en-GB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MRAB (MDR-AB) </a:t>
            </a: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- Multidrug resistant Acinetobacter baumannii. 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Pneumonia blood or tissue infections are most common.</a:t>
            </a:r>
          </a:p>
          <a:p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Seen in carbapenems.</a:t>
            </a:r>
          </a:p>
          <a:p>
            <a:pPr marL="0" indent="0">
              <a:buNone/>
            </a:pPr>
            <a:r>
              <a:rPr lang="en-US" sz="2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E.coli H30-Rx. </a:t>
            </a:r>
          </a:p>
          <a:p>
            <a:r>
              <a:rPr lang="en-US" sz="26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Resistant to fluoroquinolones. </a:t>
            </a:r>
          </a:p>
          <a:p>
            <a:r>
              <a:rPr lang="en-US" sz="26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UTIs &amp; blood 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nfections.</a:t>
            </a: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They work via efflux pumps.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7057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8C5B2-E400-8D8A-BFD0-D3FC74F25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 to consider when selecting an antimicrobial agent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9E0516-D420-DDE5-877A-329B987C7A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Evidence of efficacy before selection of agent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Diagnostic evaluation should be done appropriately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spectrum of coverage should be appropriate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Safety of the patient should be considered (avoid toxic &amp; allergic effects)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Patterns of resistance should be studied</a:t>
            </a:r>
          </a:p>
          <a:p>
            <a:pPr marL="571500" indent="-571500">
              <a:buFont typeface="+mj-lt"/>
              <a:buAutoNum type="romanUcPeriod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+mj-lt"/>
              <a:buAutoNum type="romanUcPeriod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+mj-lt"/>
              <a:buAutoNum type="romanUcPeriod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62681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BA15A-FC22-0EED-F65A-1C3E9A807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D6C0B3-2BC9-4A40-E70C-35376E6D8D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There should be a specified track record of the infection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Appropriate route of administration.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Achieve maximum serum or tissue concentration with normal doses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Patient compliance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Combinations of drugs</a:t>
            </a:r>
          </a:p>
          <a:p>
            <a:pPr marL="571500" indent="-571500">
              <a:buFont typeface="+mj-lt"/>
              <a:buAutoNum type="romanUcPeriod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34034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F6FFC-8949-254A-C6A0-616C86476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Antibiotic Stewardship</a:t>
            </a:r>
            <a:br>
              <a:rPr lang="en-US" sz="360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3850D1-1EC1-9A76-4D15-13D2DAFE3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5844"/>
            <a:ext cx="10515600" cy="48611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dirty="0">
                <a:effectLst/>
                <a:latin typeface="Arial" panose="020B0604020202020204" pitchFamily="34" charset="0"/>
              </a:rPr>
              <a:t>Def: A system of data collection, personnel, and procedures which promotes the optimal selection, dosing, and duration of therapy for antimicrobial agents throughout the course of their use.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</a:rPr>
              <a:t>E</a:t>
            </a:r>
            <a:r>
              <a:rPr lang="en-US" sz="2400" dirty="0"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ssential to all inpatient, outpatient, and patients on a long-term care program.</a:t>
            </a:r>
            <a:endParaRPr lang="en-US" sz="2600" dirty="0"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Purpose:</a:t>
            </a:r>
          </a:p>
          <a:p>
            <a:pPr marL="0" indent="0">
              <a:buNone/>
            </a:pPr>
            <a:r>
              <a:rPr lang="en-US" sz="2600" dirty="0">
                <a:effectLst/>
                <a:latin typeface="Arial" panose="020B0604020202020204" pitchFamily="34" charset="0"/>
              </a:rPr>
              <a:t>1. Improve patient outcomes </a:t>
            </a:r>
          </a:p>
          <a:p>
            <a:pPr marL="0" indent="0">
              <a:buNone/>
            </a:pPr>
            <a:r>
              <a:rPr lang="en-US" sz="2600" dirty="0">
                <a:effectLst/>
                <a:latin typeface="Arial" panose="020B0604020202020204" pitchFamily="34" charset="0"/>
              </a:rPr>
              <a:t>2. Reduce inappropriate use and  consumption of antibiotics. 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</a:rPr>
              <a:t>3</a:t>
            </a:r>
            <a:r>
              <a:rPr lang="en-US" sz="2600" dirty="0">
                <a:effectLst/>
                <a:latin typeface="Arial" panose="020B0604020202020204" pitchFamily="34" charset="0"/>
              </a:rPr>
              <a:t>. Reduce adverse drug events</a:t>
            </a:r>
          </a:p>
          <a:p>
            <a:pPr marL="0" indent="0">
              <a:buNone/>
            </a:pPr>
            <a:r>
              <a:rPr lang="en-US" sz="2600" dirty="0">
                <a:effectLst/>
                <a:latin typeface="Arial" panose="020B0604020202020204" pitchFamily="34" charset="0"/>
              </a:rPr>
              <a:t>4. Increase compliance and utilization of treatment guidelines</a:t>
            </a:r>
          </a:p>
          <a:p>
            <a:pPr marL="0" indent="0">
              <a:buNone/>
            </a:pPr>
            <a:r>
              <a:rPr lang="en-US" sz="2600" dirty="0">
                <a:effectLst/>
                <a:latin typeface="Arial" panose="020B0604020202020204" pitchFamily="34" charset="0"/>
              </a:rPr>
              <a:t>5. Decrease antibiotic resistance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635243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3F2F9-CA4B-C7D6-AADE-6C9319780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Principles of Antibiotic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sz="3600" b="1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Stewardship</a:t>
            </a:r>
            <a:br>
              <a:rPr lang="en-US" sz="3600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9E55CF-D146-06AD-6178-2C35E14B7B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81371" cy="4351338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303030"/>
                </a:solidFill>
                <a:effectLst/>
                <a:latin typeface="Arial" panose="020B0604020202020204" pitchFamily="34" charset="0"/>
              </a:rPr>
              <a:t>Treatment of </a:t>
            </a:r>
            <a:r>
              <a:rPr lang="en-US" dirty="0">
                <a:solidFill>
                  <a:srgbClr val="303030"/>
                </a:solidFill>
                <a:latin typeface="Arial" panose="020B0604020202020204" pitchFamily="34" charset="0"/>
              </a:rPr>
              <a:t>i</a:t>
            </a:r>
            <a:r>
              <a:rPr lang="en-US" dirty="0">
                <a:solidFill>
                  <a:srgbClr val="303030"/>
                </a:solidFill>
                <a:effectLst/>
                <a:latin typeface="Arial" panose="020B0604020202020204" pitchFamily="34" charset="0"/>
              </a:rPr>
              <a:t>nfections and not colonizing them</a:t>
            </a:r>
          </a:p>
          <a:p>
            <a:r>
              <a:rPr lang="en-US" dirty="0">
                <a:solidFill>
                  <a:srgbClr val="303030"/>
                </a:solidFill>
                <a:effectLst/>
                <a:latin typeface="Arial" panose="020B0604020202020204" pitchFamily="34" charset="0"/>
              </a:rPr>
              <a:t>Do not treat sterile inflammation or abnormal imaging without evidence of infection</a:t>
            </a:r>
          </a:p>
          <a:p>
            <a:r>
              <a:rPr lang="en-US" dirty="0">
                <a:solidFill>
                  <a:srgbClr val="303030"/>
                </a:solidFill>
                <a:effectLst/>
                <a:latin typeface="Arial" panose="020B0604020202020204" pitchFamily="34" charset="0"/>
              </a:rPr>
              <a:t>Avoid the use antibiotics to treat viral infections</a:t>
            </a:r>
            <a:endParaRPr lang="en-US" dirty="0">
              <a:solidFill>
                <a:srgbClr val="2749A8"/>
              </a:solidFill>
              <a:effectLst/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303030"/>
                </a:solidFill>
                <a:effectLst/>
                <a:latin typeface="Arial" panose="020B0604020202020204" pitchFamily="34" charset="0"/>
              </a:rPr>
              <a:t>Limit the duration of therapy wherever possible and to an appropriate time</a:t>
            </a:r>
          </a:p>
          <a:p>
            <a:r>
              <a:rPr lang="en-US" dirty="0">
                <a:latin typeface="Arial" panose="020B0604020202020204" pitchFamily="34" charset="0"/>
              </a:rPr>
              <a:t>Avoid </a:t>
            </a:r>
            <a:r>
              <a:rPr lang="en-US" dirty="0">
                <a:effectLst/>
                <a:latin typeface="Arial" panose="020B0604020202020204" pitchFamily="34" charset="0"/>
              </a:rPr>
              <a:t>administration of antibiotics with overlapping activity</a:t>
            </a:r>
          </a:p>
          <a:p>
            <a:r>
              <a:rPr lang="en-US" dirty="0">
                <a:effectLst/>
                <a:latin typeface="Arial" panose="020B0604020202020204" pitchFamily="34" charset="0"/>
              </a:rPr>
              <a:t>Limit duration of surgical prophylaxis to &lt;24 hours perioperatively</a:t>
            </a:r>
          </a:p>
          <a:p>
            <a:endParaRPr lang="en-US" dirty="0">
              <a:effectLst/>
              <a:latin typeface="Arial" panose="020B0604020202020204" pitchFamily="34" charset="0"/>
            </a:endParaRPr>
          </a:p>
          <a:p>
            <a:endParaRPr lang="en-US" dirty="0">
              <a:solidFill>
                <a:srgbClr val="303030"/>
              </a:solidFill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92149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63863-ED79-7486-768A-E539EA7EA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C1E33F-5DB9-7DE4-C146-8452703E17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effectLst/>
                <a:latin typeface="Arial" panose="020B0604020202020204" pitchFamily="34" charset="0"/>
              </a:rPr>
              <a:t>Re-evaluate, or cease therapy at 48-72, hours based on diagnosis and microbiologic results.</a:t>
            </a:r>
          </a:p>
          <a:p>
            <a:r>
              <a:rPr lang="en-US" dirty="0">
                <a:effectLst/>
                <a:latin typeface="Arial" panose="020B0604020202020204" pitchFamily="34" charset="0"/>
              </a:rPr>
              <a:t>Re-evaluate, decrease or cease therapy with transitions of care for inpatients (e.g. from ICU to ward)</a:t>
            </a:r>
          </a:p>
          <a:p>
            <a:r>
              <a:rPr lang="en-US" dirty="0">
                <a:effectLst/>
                <a:latin typeface="Arial" panose="020B0604020202020204" pitchFamily="34" charset="0"/>
              </a:rPr>
              <a:t>Do not “double-cover” gram-negative rods with 2 drugs with overlapping activity</a:t>
            </a:r>
          </a:p>
          <a:p>
            <a:r>
              <a:rPr lang="en-US" dirty="0">
                <a:effectLst/>
                <a:latin typeface="Arial" panose="020B0604020202020204" pitchFamily="34" charset="0"/>
              </a:rPr>
              <a:t>Use rapid diagnostic tools/kits if available</a:t>
            </a:r>
          </a:p>
          <a:p>
            <a:r>
              <a:rPr lang="en-US" dirty="0">
                <a:latin typeface="Arial" panose="020B0604020202020204" pitchFamily="34" charset="0"/>
              </a:rPr>
              <a:t>Maintain good hygienic conditions (use hand sanitizers, remove catheters), to prevent further infections</a:t>
            </a:r>
            <a:endParaRPr lang="en-US" dirty="0">
              <a:effectLst/>
              <a:latin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4079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CA55C-5B46-C27D-1A64-DE9F98A0A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2659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D174F0-7699-5EF8-9982-AC7BA3EE1B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6205"/>
            <a:ext cx="10515600" cy="4760758"/>
          </a:xfrm>
        </p:spPr>
        <p:txBody>
          <a:bodyPr>
            <a:noAutofit/>
          </a:bodyPr>
          <a:lstStyle/>
          <a:p>
            <a:r>
              <a:rPr lang="en-US" sz="26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" action="ppaction://noactio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Lippincott Illustrated Reviews: Pharmacology, ed.8</a:t>
            </a:r>
            <a:r>
              <a:rPr lang="en-US" sz="26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 by Karen Whalen</a:t>
            </a: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Lippincott Home 2023.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onrad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sz="26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ilkowske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600" b="0" i="0" u="none" strike="noStrike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aul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ermans.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General Principles of Antimicrobial Therapy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DOI: 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10.1016/S0025-6196(12)62333-7 (2012).</a:t>
            </a:r>
          </a:p>
          <a:p>
            <a:pPr>
              <a:spcAft>
                <a:spcPts val="1000"/>
              </a:spcAft>
            </a:pP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Surbhi </a:t>
            </a:r>
            <a:r>
              <a:rPr lang="en-US" sz="2600" b="0" i="0" u="none" strike="noStrike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Leekha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Christine L. Terrell and Randall S. Edson, General Principles of Antimicrobial Therapy.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10.4065/mcp.2010.0639</a:t>
            </a:r>
            <a:r>
              <a:rPr lang="en-US" sz="2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(2011)</a:t>
            </a:r>
          </a:p>
          <a:p>
            <a:pPr>
              <a:spcAft>
                <a:spcPts val="1000"/>
              </a:spcAft>
            </a:pP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WHO Global Strategy for Containment of Antimicrobial Resistance. WHO, 2001. http://</a:t>
            </a:r>
            <a:r>
              <a:rPr lang="en-US" sz="26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whqlibdoc.who.int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26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hq</a:t>
            </a:r>
            <a:r>
              <a:rPr lang="en-US" sz="26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/2001/WHO_CDS_CSR_DRS_2001.2.pdf [Accessed 30 June 2015]</a:t>
            </a: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8162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AC900-1448-77A2-6029-6068D33DE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491509-CD83-5385-1188-47D1268960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000"/>
              </a:spcAft>
            </a:pPr>
            <a:r>
              <a:rPr lang="en-US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Antibiotic Research UK. </a:t>
            </a:r>
            <a:r>
              <a:rPr lang="en-US" sz="280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https://www.antibioticresearch.org.uk/contact-us/</a:t>
            </a:r>
            <a:endParaRPr lang="en-US" sz="28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Wanda C </a:t>
            </a:r>
            <a:r>
              <a:rPr lang="en-US" sz="28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Reygaert</a:t>
            </a:r>
            <a:r>
              <a:rPr lang="en-US" sz="2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 overview of the antimicrobial resistance mechanisms of bacteria.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US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 </a:t>
            </a:r>
            <a:r>
              <a:rPr lang="en-US" sz="2800" b="0" i="0" u="sng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10.3934/microbiol.2018.3.482</a:t>
            </a:r>
            <a:r>
              <a:rPr lang="en-US" sz="2800" b="0" i="0" u="sng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(2018).</a:t>
            </a: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000"/>
              </a:spcAft>
            </a:pPr>
            <a:r>
              <a:rPr lang="en-US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WHO practical toolkit on Antimicrobial Stewardship </a:t>
            </a:r>
            <a:r>
              <a:rPr lang="en-US" sz="2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programmes</a:t>
            </a:r>
            <a:r>
              <a:rPr lang="en-US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WHO 2019. https://</a:t>
            </a:r>
            <a:r>
              <a:rPr lang="en-US" sz="280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iris.who.int</a:t>
            </a:r>
            <a:r>
              <a:rPr lang="en-US" sz="28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/bitstream/handle/10665/329404/9789241515481-eng.pdf.</a:t>
            </a:r>
          </a:p>
          <a:p>
            <a:pPr>
              <a:spcAft>
                <a:spcPts val="1000"/>
              </a:spcAft>
            </a:pP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931911"/>
      </p:ext>
    </p:extLst>
  </p:cSld>
  <p:clrMapOvr>
    <a:masterClrMapping/>
  </p:clrMapOvr>
</p:sld>
</file>

<file path=ppt/theme/theme1.xml><?xml version="1.0" encoding="utf-8"?>
<a:theme xmlns:a="http://schemas.openxmlformats.org/drawingml/2006/main" name="Seth's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th's theme" id="{E64ECDAE-42E2-3E4C-9FE7-BFD95F83F6D3}" vid="{0E7D24FE-0BCA-0D46-B198-C2AAA15301C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Seth's theme</Template>
  <TotalTime>1995</TotalTime>
  <Words>1829</Words>
  <Application>Microsoft Macintosh PowerPoint</Application>
  <PresentationFormat>Widescreen</PresentationFormat>
  <Paragraphs>255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ＭＳ Ｐゴシック</vt:lpstr>
      <vt:lpstr>Arial</vt:lpstr>
      <vt:lpstr>Arial</vt:lpstr>
      <vt:lpstr>Calibri</vt:lpstr>
      <vt:lpstr>Calibri Light</vt:lpstr>
      <vt:lpstr>Wingdings</vt:lpstr>
      <vt:lpstr>Seth's theme</vt:lpstr>
      <vt:lpstr>Course</vt:lpstr>
      <vt:lpstr>INTRODUCTION</vt:lpstr>
      <vt:lpstr>INTRODUCTION: TERMINOLOGY</vt:lpstr>
      <vt:lpstr>INTRODUCTION: TERMINOLOGY</vt:lpstr>
      <vt:lpstr>PowerPoint Presentation</vt:lpstr>
      <vt:lpstr>PowerPoint Presentation</vt:lpstr>
      <vt:lpstr>Historical Perspectives</vt:lpstr>
      <vt:lpstr>Historical Perspectives - People</vt:lpstr>
      <vt:lpstr> Chronological history of antimicrobial agents  </vt:lpstr>
      <vt:lpstr>Classification of Antimicrobial </vt:lpstr>
      <vt:lpstr>Chemical Classification </vt:lpstr>
      <vt:lpstr>PowerPoint Presentation</vt:lpstr>
      <vt:lpstr>Organism affected </vt:lpstr>
      <vt:lpstr>Sources </vt:lpstr>
      <vt:lpstr>Spectrum </vt:lpstr>
      <vt:lpstr>Bacteriostatic or Bactericidal</vt:lpstr>
      <vt:lpstr>SPECTRUM </vt:lpstr>
      <vt:lpstr>Mechanism of action</vt:lpstr>
      <vt:lpstr>What makes the antibacterial selective to bacterial cells and not target human cells?</vt:lpstr>
      <vt:lpstr>PowerPoint Presentation</vt:lpstr>
      <vt:lpstr>BACTERIAL RESISTANCE TO ANTIBIOTICS</vt:lpstr>
      <vt:lpstr>Mechanisms of Antimicrobial Resistance</vt:lpstr>
      <vt:lpstr>PowerPoint Presentation</vt:lpstr>
      <vt:lpstr>Factors favoring Antimicrobial Resistance</vt:lpstr>
      <vt:lpstr> Superbugs (Microorganisms with multiple resistance) </vt:lpstr>
      <vt:lpstr>PowerPoint Presentation</vt:lpstr>
      <vt:lpstr>PowerPoint Presentation</vt:lpstr>
      <vt:lpstr>Factors to consider when selecting an antimicrobial agent</vt:lpstr>
      <vt:lpstr>PowerPoint Presentation</vt:lpstr>
      <vt:lpstr>Antibiotic Stewardship </vt:lpstr>
      <vt:lpstr>Principles of Antibiotic Stewardship 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PHARMACOLOGY</dc:title>
  <dc:creator>Seth m. Monayo</dc:creator>
  <cp:lastModifiedBy>seth mikaye</cp:lastModifiedBy>
  <cp:revision>70</cp:revision>
  <dcterms:created xsi:type="dcterms:W3CDTF">2023-01-12T05:10:43Z</dcterms:created>
  <dcterms:modified xsi:type="dcterms:W3CDTF">2024-10-14T08:16:06Z</dcterms:modified>
</cp:coreProperties>
</file>