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0"/>
  </p:notesMasterIdLst>
  <p:sldIdLst>
    <p:sldId id="326" r:id="rId2"/>
    <p:sldId id="256" r:id="rId3"/>
    <p:sldId id="259" r:id="rId4"/>
    <p:sldId id="273" r:id="rId5"/>
    <p:sldId id="274" r:id="rId6"/>
    <p:sldId id="285" r:id="rId7"/>
    <p:sldId id="261" r:id="rId8"/>
    <p:sldId id="287" r:id="rId9"/>
    <p:sldId id="262" r:id="rId10"/>
    <p:sldId id="289" r:id="rId11"/>
    <p:sldId id="275" r:id="rId12"/>
    <p:sldId id="263" r:id="rId13"/>
    <p:sldId id="264" r:id="rId14"/>
    <p:sldId id="276" r:id="rId15"/>
    <p:sldId id="277" r:id="rId16"/>
    <p:sldId id="278" r:id="rId17"/>
    <p:sldId id="279" r:id="rId18"/>
    <p:sldId id="270" r:id="rId19"/>
    <p:sldId id="280" r:id="rId20"/>
    <p:sldId id="281" r:id="rId21"/>
    <p:sldId id="282" r:id="rId22"/>
    <p:sldId id="290" r:id="rId23"/>
    <p:sldId id="257" r:id="rId24"/>
    <p:sldId id="291" r:id="rId25"/>
    <p:sldId id="292" r:id="rId26"/>
    <p:sldId id="293" r:id="rId27"/>
    <p:sldId id="294" r:id="rId28"/>
    <p:sldId id="295" r:id="rId29"/>
    <p:sldId id="296" r:id="rId30"/>
    <p:sldId id="301" r:id="rId31"/>
    <p:sldId id="308" r:id="rId32"/>
    <p:sldId id="302" r:id="rId33"/>
    <p:sldId id="303" r:id="rId34"/>
    <p:sldId id="309" r:id="rId35"/>
    <p:sldId id="304" r:id="rId36"/>
    <p:sldId id="310" r:id="rId37"/>
    <p:sldId id="305" r:id="rId38"/>
    <p:sldId id="298" r:id="rId39"/>
    <p:sldId id="299" r:id="rId40"/>
    <p:sldId id="300" r:id="rId41"/>
    <p:sldId id="306" r:id="rId42"/>
    <p:sldId id="311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297" r:id="rId52"/>
    <p:sldId id="320" r:id="rId53"/>
    <p:sldId id="321" r:id="rId54"/>
    <p:sldId id="322" r:id="rId55"/>
    <p:sldId id="323" r:id="rId56"/>
    <p:sldId id="324" r:id="rId57"/>
    <p:sldId id="288" r:id="rId58"/>
    <p:sldId id="325" r:id="rId5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01A442-BBFF-A6C3-AB54-8A4A3E731119}" v="186" dt="2023-09-22T04:52:39.151"/>
    <p1510:client id="{A53D0543-1A01-109B-6BEF-A9DC6A7D50F9}" v="20" dt="2023-09-14T20:32:05.0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94"/>
  </p:normalViewPr>
  <p:slideViewPr>
    <p:cSldViewPr snapToGrid="0">
      <p:cViewPr varScale="1">
        <p:scale>
          <a:sx n="109" d="100"/>
          <a:sy n="109" d="100"/>
        </p:scale>
        <p:origin x="78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73383-E17F-4183-945C-5A468E1D22C1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56438-BBA4-4A07-89F9-58D50F984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06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956438-BBA4-4A07-89F9-58D50F98407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48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933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2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95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74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143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836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41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68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3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780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47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18911-584B-49CC-884A-807FA4C0B6F5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63E1B-21B0-4698-9044-75E910095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51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ugs.com/mtm/ceftolozane-and-tazobactam.html" TargetMode="External"/><Relationship Id="rId2" Type="http://schemas.openxmlformats.org/officeDocument/2006/relationships/hyperlink" Target="https://www.drugs.com/mtm/zerbaxa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drugs.com/mtm/avibactam-and-ceftazidime.html" TargetMode="External"/><Relationship Id="rId4" Type="http://schemas.openxmlformats.org/officeDocument/2006/relationships/hyperlink" Target="https://www.drugs.com/mtm/avycaz.html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Gram-negative" TargetMode="External"/><Relationship Id="rId2" Type="http://schemas.openxmlformats.org/officeDocument/2006/relationships/hyperlink" Target="https://en.wikipedia.org/wiki/Gram-positiv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Bacteria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neumonia" TargetMode="External"/><Relationship Id="rId2" Type="http://schemas.openxmlformats.org/officeDocument/2006/relationships/hyperlink" Target="https://en.wikipedia.org/wiki/Nosocomia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Neutropenia" TargetMode="External"/><Relationship Id="rId5" Type="http://schemas.openxmlformats.org/officeDocument/2006/relationships/hyperlink" Target="https://en.wikipedia.org/wiki/Febrile" TargetMode="External"/><Relationship Id="rId4" Type="http://schemas.openxmlformats.org/officeDocument/2006/relationships/hyperlink" Target="https://en.wikipedia.org/wiki/Pseudomonas_aeruginosa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32155264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sdmanuals.com/professional/infectious-diseases/bacteria-and-antibacterial-medications/overview-of-beta-lactams" TargetMode="External"/><Relationship Id="rId2" Type="http://schemas.openxmlformats.org/officeDocument/2006/relationships/hyperlink" Target="https://www.msdmanuals.com/professional/authors/werth-bria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42BEE-2709-FE1B-F581-E8A3D9E0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798" y="579047"/>
            <a:ext cx="3932237" cy="73826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BF094-F97B-07B1-F3D0-B7321CC34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12836"/>
            <a:ext cx="5634142" cy="4908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Lecture 6</a:t>
            </a:r>
          </a:p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Topic: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Beta Lactam Antibiotics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 err="1">
                <a:solidFill>
                  <a:schemeClr val="folHlink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Penicillins</a:t>
            </a:r>
            <a:endParaRPr lang="en-US" sz="3600" b="1" i="1" dirty="0">
              <a:solidFill>
                <a:schemeClr val="folHlink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chemeClr val="folHlink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Cephalosporins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chemeClr val="folHlink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Carbapenems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chemeClr val="folHlink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Monobactams</a:t>
            </a:r>
            <a:endParaRPr lang="en-US" sz="36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F7022-577D-C69A-C066-FD50D323A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858" y="1607696"/>
            <a:ext cx="5096084" cy="171455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PHARMACOLOGY</a:t>
            </a:r>
          </a:p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Seth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Mikaye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5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8DA1C-AB65-DF62-8526-5BB81E32C1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107" y="1122363"/>
            <a:ext cx="10832123" cy="23876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BETA LACTAM ANTIBIOTICS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614EC5-47BA-BA53-24F2-E6B5B50021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PENICILLINS</a:t>
            </a:r>
          </a:p>
        </p:txBody>
      </p:sp>
    </p:spTree>
    <p:extLst>
      <p:ext uri="{BB962C8B-B14F-4D97-AF65-F5344CB8AC3E}">
        <p14:creationId xmlns:p14="http://schemas.microsoft.com/office/powerpoint/2010/main" val="1183850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1DB60-05F2-F079-B1B2-5E1852A20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82926-A7C6-95DD-F7F9-2F31EC6B5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021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Originally obtained from fungus </a:t>
            </a:r>
            <a:r>
              <a:rPr lang="en-GB" alt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Penicillium notatum 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and later from </a:t>
            </a:r>
            <a:r>
              <a:rPr lang="en-GB" alt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Penicillium </a:t>
            </a:r>
            <a:r>
              <a:rPr lang="en-GB" alt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chysogenum</a:t>
            </a:r>
            <a:r>
              <a:rPr lang="en-GB" alt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1928: Alexander Fleming noticed that a mould (</a:t>
            </a:r>
            <a:r>
              <a:rPr lang="en-GB" alt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penicillium notatum</a:t>
            </a: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 produced a compound that inhibits bacterial growth. </a:t>
            </a:r>
          </a:p>
          <a:p>
            <a:pPr>
              <a:lnSpc>
                <a:spcPct val="90000"/>
              </a:lnSpc>
            </a:pPr>
            <a:endParaRPr lang="en-GB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1940: Florey and Chain showed that an injection of extract cured infections in mice and later in humans.</a:t>
            </a:r>
          </a:p>
          <a:p>
            <a:pPr>
              <a:lnSpc>
                <a:spcPct val="90000"/>
              </a:lnSpc>
            </a:pPr>
            <a:endParaRPr lang="en-GB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1945: Fleming, Florey and Chain were awarded a Nobel Prize for Medicine.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873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685FA-FBA7-357D-8325-FEB91B307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597"/>
            <a:ext cx="10515600" cy="844697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Penicillin’s Antimicrobial Spectrum (Microbes)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0E730-6BF7-5AE1-7E8F-A7CFC20D2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7294"/>
            <a:ext cx="10515600" cy="53048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Narrow spectrum </a:t>
            </a:r>
            <a:r>
              <a:rPr lang="el-GR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-lactamase sensitive group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gram-positive cocci: </a:t>
            </a:r>
            <a:r>
              <a:rPr lang="en-US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S. pyrogens, S Pneumoniae, S. </a:t>
            </a:r>
            <a:r>
              <a:rPr lang="en-US" b="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viridans</a:t>
            </a:r>
            <a:r>
              <a:rPr lang="en-US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S. faecalis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most anaerobes.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gram-positive bacilli: C. tetani, C.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perfingens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Corynebacterium diphtheriae, </a:t>
            </a:r>
            <a:r>
              <a:rPr lang="en-US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Listeria </a:t>
            </a:r>
            <a:r>
              <a:rPr lang="en-US" b="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monocytogens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bacillus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anthraecis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Treponema pallidum </a:t>
            </a:r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gram-negative cocci (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modeate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/low activity): </a:t>
            </a:r>
            <a:r>
              <a:rPr lang="en-US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N. meningitidis, N. </a:t>
            </a:r>
            <a:r>
              <a:rPr lang="en-US" b="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gonorrheae</a:t>
            </a:r>
            <a:r>
              <a:rPr lang="en-US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Actinomyces </a:t>
            </a:r>
            <a:r>
              <a:rPr lang="en-US" b="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israelii</a:t>
            </a:r>
            <a:r>
              <a:rPr lang="en-US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*S = Streptococcus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*N = Neisseria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Very </a:t>
            </a: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Narrow spectrum </a:t>
            </a:r>
            <a:r>
              <a:rPr lang="el-GR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-lactamase resistant group (</a:t>
            </a:r>
            <a:r>
              <a:rPr lang="en-US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antistaphylococci</a:t>
            </a: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Staphylococci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microbes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61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F3B46-654E-5FC0-B4FB-3AD0D69EA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1817"/>
          </a:xfrm>
        </p:spPr>
        <p:txBody>
          <a:bodyPr>
            <a:noAutofit/>
          </a:bodyPr>
          <a:lstStyle/>
          <a:p>
            <a:pPr algn="ctr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3F9E8-240B-A0A0-2D96-56EC51566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84031"/>
            <a:ext cx="10515600" cy="47947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Broad spectrum Beta-lactamase sensitive group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Gram –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Bortella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 pertussis, </a:t>
            </a:r>
            <a:r>
              <a:rPr 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Haemophilus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 influenza, E. coli, Salmonella typhi, Proteus mirabilis, Shigella, Helicobacter pylori, Streptococcus </a:t>
            </a:r>
            <a:r>
              <a:rPr 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viridans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,  pneumococcus, Listeria </a:t>
            </a:r>
            <a:r>
              <a:rPr 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monocytogens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Extended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spectrum Beta-lactamase sensitive group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Have comparable spectra of activity against gram +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gram –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bacteria mention above.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special feature is their activity against 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Pseudomonas aeruginosa, Proteus and </a:t>
            </a:r>
            <a:r>
              <a:rPr 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Klebseilla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924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17CB6-C5E7-7DF5-F5B6-83C144ABE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332"/>
            <a:ext cx="10515600" cy="844697"/>
          </a:xfrm>
        </p:spPr>
        <p:txBody>
          <a:bodyPr>
            <a:normAutofit/>
          </a:bodyPr>
          <a:lstStyle/>
          <a:p>
            <a:pPr algn="ctr"/>
            <a:r>
              <a:rPr 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Penicillin Mode of action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9A696-7D04-E30E-86A9-2845A62FE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092" y="1055076"/>
            <a:ext cx="10849708" cy="522849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Bacterial cell walls contain 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peptidoglycan chains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(large, thick layers in gram-positive organisms and relatively smaller/thinner layers in gram-negative organisms).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Peptidoglycan chains are composed of: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sugar backbone with 2 alternating sugars: </a:t>
            </a: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N-acetylmuramic acid (NAM), N-acetylglucosamine acid (NAG)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Short peptide side chains branching off the NAM sugars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short peptides form crosslinked bridges between adjacent peptidoglycan chains and create a fishnet structure: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Crosslinked bridges are necessary for the peptidoglycan (and thus cell wall) structure.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Penicillin-binding proteins (PBPs) 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are enzymes that create these crosslinked bridges. 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794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7977D-8728-34BE-A09B-D20E62E3D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164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 of action – Cell wall structure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Antibiotics | SpringerLink">
            <a:extLst>
              <a:ext uri="{FF2B5EF4-FFF2-40B4-BE49-F238E27FC236}">
                <a16:creationId xmlns:a16="http://schemas.microsoft.com/office/drawing/2014/main" id="{3A97CC17-C809-5CBA-1FF0-9B2DC99EF2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939" y="1658663"/>
            <a:ext cx="7107481" cy="436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AD27E5-9F42-203E-362F-E3D4B14D30CA}"/>
              </a:ext>
            </a:extLst>
          </p:cNvPr>
          <p:cNvSpPr txBox="1"/>
          <p:nvPr/>
        </p:nvSpPr>
        <p:spPr>
          <a:xfrm>
            <a:off x="5603632" y="6024643"/>
            <a:ext cx="54277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Antibiotics/ Springer link.</a:t>
            </a:r>
          </a:p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US" sz="900" dirty="0" err="1">
                <a:latin typeface="Arial" panose="020B0604020202020204" pitchFamily="34" charset="0"/>
                <a:cs typeface="Arial" panose="020B0604020202020204" pitchFamily="34" charset="0"/>
              </a:rPr>
              <a:t>media.springernature.com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/lw685/springer-static/image/chp%3A10.1007%2F978-981-15-3591-8_10/</a:t>
            </a:r>
            <a:r>
              <a:rPr lang="en-US" sz="900" dirty="0" err="1">
                <a:latin typeface="Arial" panose="020B0604020202020204" pitchFamily="34" charset="0"/>
                <a:cs typeface="Arial" panose="020B0604020202020204" pitchFamily="34" charset="0"/>
              </a:rPr>
              <a:t>MediaObjects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/469003_1_En_10_Fig2_HTML.png</a:t>
            </a:r>
          </a:p>
        </p:txBody>
      </p:sp>
    </p:spTree>
    <p:extLst>
      <p:ext uri="{BB962C8B-B14F-4D97-AF65-F5344CB8AC3E}">
        <p14:creationId xmlns:p14="http://schemas.microsoft.com/office/powerpoint/2010/main" val="3382297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7AD09-C8FE-0176-5630-39619B14F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52460"/>
            <a:ext cx="10515600" cy="448545"/>
          </a:xfrm>
        </p:spPr>
        <p:txBody>
          <a:bodyPr>
            <a:normAutofit fontScale="90000"/>
          </a:bodyPr>
          <a:lstStyle/>
          <a:p>
            <a:pPr algn="ctr"/>
            <a:endParaRPr lang="en-US" b="1" dirty="0">
              <a:solidFill>
                <a:srgbClr val="FF0000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7C819-C2D0-709C-479C-9565FC6BB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877" y="750277"/>
            <a:ext cx="10879015" cy="56153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 order to form the cell wall, a single peptidoglycan chain is cross-linked to other peptidoglycan chains via the action of the enzyme DD-transpeptidase, also known as a penicillin-binding protein (PBP).</a:t>
            </a:r>
            <a:endParaRPr lang="en-US" sz="2600" dirty="0">
              <a:solidFill>
                <a:srgbClr val="00000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Throughout a bacterial lifecycle, the cell wall, and thus the peptidoglycan cross-links, is continuously remodeled in order to accommodate for repeated cycles of cell growth and replication.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Bacterial cell wall is necessary for its survival → if lacking, cell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death is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initiated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the presence of penicillin, however, bacteria are unable to form a new cell wall.</a:t>
            </a: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 are unable to effectively divide, and the remaining cell autocatalyzes and dies.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(BACTERICIDAL action)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874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18BF6-0F48-E7D9-5016-AD3614AE9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029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OF PENICILLINS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55201-4A80-A082-23A1-ED8F81201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5417"/>
            <a:ext cx="10603523" cy="50995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I.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Narrow spectrum beta lactamase sensitive (natural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</a:p>
          <a:p>
            <a:pPr lvl="1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Penicillin G (4-6hrs), Procaine penicillin G (12-24hrs), , Benzathine Pen G (3-4 weeks),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All are acid labile therefore suitable for I.M and I.V administration</a:t>
            </a:r>
          </a:p>
          <a:p>
            <a:pPr lvl="1"/>
            <a:r>
              <a:rPr lang="en-US" sz="2600" u="sng" dirty="0">
                <a:latin typeface="Arial" panose="020B0604020202020204" pitchFamily="34" charset="0"/>
                <a:cs typeface="Arial" panose="020B0604020202020204" pitchFamily="34" charset="0"/>
              </a:rPr>
              <a:t>Procaine and benzathine Pen 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have delayed but sustained absorption, hence longer half-life</a:t>
            </a:r>
          </a:p>
          <a:p>
            <a:pPr lvl="1"/>
            <a:r>
              <a:rPr lang="en-US" sz="2600" u="sng" dirty="0">
                <a:latin typeface="Arial" panose="020B0604020202020204" pitchFamily="34" charset="0"/>
                <a:cs typeface="Arial" panose="020B0604020202020204" pitchFamily="34" charset="0"/>
              </a:rPr>
              <a:t>Pen 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is well distributed in the body but with poor BBB penetration, though inflammation e.g. meningitis increases its penetration.</a:t>
            </a:r>
          </a:p>
          <a:p>
            <a:pPr lvl="1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4. Penicillin V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(Phenoxy methyl penicillin): Can be given orally (acid stable).</a:t>
            </a:r>
          </a:p>
          <a:p>
            <a:pPr lvl="1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182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68393-42B7-8FD4-9B22-6EAE77826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9F519-B25F-4BAF-3485-3E679B0AA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USES: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Streptococcal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infectons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Pharyngitis,otitis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, tonsilitis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Pneumococcal infections: 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pneumonia</a:t>
            </a:r>
            <a:endParaRPr lang="en-US" sz="2600" b="1" i="0" dirty="0">
              <a:effectLst/>
              <a:latin typeface="Arial" panose="020B0604020202020204" pitchFamily="34" charset="0"/>
              <a:ea typeface="Source Sans Pro"/>
              <a:cs typeface="Arial" panose="020B0604020202020204" pitchFamily="34" charset="0"/>
            </a:endParaRP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Meningococcal infections: 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meningitis</a:t>
            </a:r>
            <a:endParaRPr lang="en-US" sz="2600" b="1" i="0" dirty="0">
              <a:effectLst/>
              <a:latin typeface="Arial" panose="020B0604020202020204" pitchFamily="34" charset="0"/>
              <a:ea typeface="Source Sans Pro"/>
              <a:cs typeface="Arial" panose="020B0604020202020204" pitchFamily="34" charset="0"/>
            </a:endParaRPr>
          </a:p>
          <a:p>
            <a:pPr lvl="1"/>
            <a:r>
              <a:rPr lang="en-US" sz="2600" b="1" i="0" dirty="0">
                <a:effectLst/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Syphilis, </a:t>
            </a:r>
            <a:r>
              <a:rPr lang="en-US" sz="2600" b="1" i="0" dirty="0" err="1">
                <a:effectLst/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gonorrhoea</a:t>
            </a:r>
            <a:r>
              <a:rPr lang="en-US" sz="2600" b="1" dirty="0"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, Anthrax, tetanus, gangrene, listeriosis,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Actinomyces: </a:t>
            </a:r>
            <a:r>
              <a:rPr lang="en-US" sz="2600" b="1" dirty="0"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thoracic/abdominal/cranio-facial abscess 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 an adjuvant in Diphtheria Antitoxin therapy.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0827327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8E21B-9900-AEDB-1CA1-405A60622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0629"/>
          </a:xfrm>
        </p:spPr>
        <p:txBody>
          <a:bodyPr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04008-85A4-B362-A883-8F483C0E7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1262"/>
            <a:ext cx="11245948" cy="465406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II. Very Narrow spectrum beta lactamase resistant (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antistaphylococcal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Pen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Acid labile(I.M, I.V): Nafcillin, Methicillin 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2. Acid stable (oral, I.M): Oxacillin, Cloxacillin, Flucloxacillin, dicloxacillin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These are effective against 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-lactamase producing staphylococci.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Methicillin is no longer used because of nephrotoxicity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USES: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Osteomyelitis, septicemia, endocarditis, cellulitis, and impetigo (cloxacillin only)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410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BC5EA-5E25-7C6C-0467-4141EC981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147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OF PENICILLINS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D3298-48E2-1495-8FBF-7E211E805E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3550"/>
            <a:ext cx="10515600" cy="5570807"/>
          </a:xfrm>
        </p:spPr>
        <p:txBody>
          <a:bodyPr>
            <a:norm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III. Broad spectrum beta lactamase sensitive (acid stable aminopenicillins)</a:t>
            </a:r>
          </a:p>
          <a:p>
            <a:pPr lvl="1"/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Amoxicillin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not affected by food intake</a:t>
            </a:r>
          </a:p>
          <a:p>
            <a:pPr lvl="1"/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Ampicillin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given 1 </a:t>
            </a:r>
            <a:r>
              <a:rPr lang="en-US" sz="2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before or after meals</a:t>
            </a:r>
          </a:p>
          <a:p>
            <a:pPr lvl="1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USES: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Whooping cough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Pneumonia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otitis,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Sinusitis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UTIs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Duodenal and gastric ulcers</a:t>
            </a:r>
          </a:p>
          <a:p>
            <a:pPr marL="457200" lvl="1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58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C5E65-9133-25FF-DE7E-EBD5683BF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711"/>
            <a:ext cx="10515600" cy="611944"/>
          </a:xfrm>
        </p:spPr>
        <p:txBody>
          <a:bodyPr>
            <a:normAutofit/>
          </a:bodyPr>
          <a:lstStyle/>
          <a:p>
            <a:pPr algn="ctr"/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28C40-AFB9-16B1-E364-2F000CC0B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571" y="914400"/>
            <a:ext cx="10819229" cy="579588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4. Extended spectrum beta lactamase sensitive (Antipseudomonal Pen.)</a:t>
            </a:r>
          </a:p>
          <a:p>
            <a:pPr lvl="1"/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Ticarcillin, Piperacillin, Carbenicillin, Mezlocillin, </a:t>
            </a:r>
            <a:r>
              <a:rPr lang="en-US" sz="2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Azlocillin</a:t>
            </a:r>
            <a:endParaRPr lang="en-US" sz="2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These drugs are all acid labile therefore given parenterally and not orally.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Carbenicillin has become obsolete and been replaced with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tircacillin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However, carbenicillin-indanyl sodium (</a:t>
            </a:r>
            <a:r>
              <a:rPr lang="en-US" sz="2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carindacillin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)introduced recently is acid stable given </a:t>
            </a:r>
            <a:r>
              <a:rPr lang="en-US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orally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for less serious or chronic UTI. 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USES: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UTIs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Burns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Septicemia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Hospital acquired infections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Pneumonia</a:t>
            </a:r>
          </a:p>
        </p:txBody>
      </p:sp>
    </p:spTree>
    <p:extLst>
      <p:ext uri="{BB962C8B-B14F-4D97-AF65-F5344CB8AC3E}">
        <p14:creationId xmlns:p14="http://schemas.microsoft.com/office/powerpoint/2010/main" val="3688915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CFCC3-0B70-7AA4-895B-553BAB40B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 TO PENICILLIN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F401F-1B25-9828-37F6-F2E77F139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905"/>
            <a:ext cx="10515600" cy="435629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1. Inactivation of </a:t>
            </a:r>
            <a:r>
              <a:rPr lang="el-GR" sz="2600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-lactam ring by </a:t>
            </a:r>
            <a:r>
              <a:rPr lang="el-GR" sz="2600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-lactamases- Common in staphylococci, gonococci, E. coli, H. influenza)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2. Modifications of penicillin binding proteins (PBPs) - Common in Pneumococci, Staphylococci aureus (MRSA). They decrease the affinity of binding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3. Reduction of penicillin permeability to reach PBPs – Pseudomonas (G-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anaerobic bacteria)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4. Activation of penicillin efflux mechanisms</a:t>
            </a:r>
          </a:p>
        </p:txBody>
      </p:sp>
    </p:spTree>
    <p:extLst>
      <p:ext uri="{BB962C8B-B14F-4D97-AF65-F5344CB8AC3E}">
        <p14:creationId xmlns:p14="http://schemas.microsoft.com/office/powerpoint/2010/main" val="3823652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9B4D2-079C-C935-9B0D-A67E812E9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415"/>
            <a:ext cx="10515600" cy="930813"/>
          </a:xfrm>
        </p:spPr>
        <p:txBody>
          <a:bodyPr>
            <a:normAutofit/>
          </a:bodyPr>
          <a:lstStyle/>
          <a:p>
            <a:pPr algn="ctr"/>
            <a:r>
              <a:rPr lang="el-GR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eta-lactamase (Penicillinase) inhibitors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86ECA-3BB5-A37B-1E47-01011BDB2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06769"/>
            <a:ext cx="10515601" cy="48768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These agents resemble beta lactam antibiotics only structurally but do not possess any significant antimicrobial action. 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They bind irreversibly to the catalytic site of </a:t>
            </a:r>
            <a:r>
              <a:rPr lang="el-GR" sz="2600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-lactamases (produced by bacteria) to prevent hydrolysis and cleavage of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600" b="0" i="1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Penicillinase inhibitors are often combined with </a:t>
            </a:r>
            <a:r>
              <a:rPr lang="el-GR" sz="2600" b="0" i="1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2600" b="0" i="1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-lactamase (penicillinase)-sensitive </a:t>
            </a:r>
            <a:r>
              <a:rPr lang="en-US" sz="2600" b="0" i="1" u="sng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b="0" i="1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 enhance activity.</a:t>
            </a:r>
            <a:endParaRPr lang="en-US" sz="2600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Beta-lactamase inhibitors: </a:t>
            </a: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clavulanic acid, sulbactam, tazobactam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Available fixed dose combinations are: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Amoxycillin 250/500mg + clavulanic acid 125mg: tabs/caps (Augmentin)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Ampicillin 1g + sulbactam 0.5g: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i.v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i.m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sulbacin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Piperacillin 2g + tazobactam 0.25g: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i.v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i.m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tazobid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699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DC86E-7470-B3C3-252A-221E2CF74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812"/>
            <a:ext cx="10515600" cy="886265"/>
          </a:xfrm>
        </p:spPr>
        <p:txBody>
          <a:bodyPr>
            <a:normAutofit fontScale="90000"/>
          </a:bodyPr>
          <a:lstStyle/>
          <a:p>
            <a:pPr algn="ctr"/>
            <a:br>
              <a:rPr lang="en-US" b="0" i="0" dirty="0">
                <a:effectLst/>
                <a:latin typeface="proxima-nova"/>
              </a:rPr>
            </a:br>
            <a:r>
              <a:rPr lang="en-US" b="1" i="0" dirty="0">
                <a:solidFill>
                  <a:srgbClr val="FF0000"/>
                </a:solidFill>
                <a:effectLst/>
                <a:latin typeface="proxima-nova"/>
              </a:rPr>
              <a:t>Pharmacokinetics</a:t>
            </a:r>
            <a:br>
              <a:rPr lang="en-US" b="0" i="0" dirty="0">
                <a:effectLst/>
                <a:latin typeface="proxima-nova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A6E4-F3D4-51DB-5112-B3017713D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5077"/>
            <a:ext cx="10685585" cy="5345724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Distribution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are distributed in: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Pleural cavity/ lungs, Pericardial fluid, Peritoneal fluid/ascites, Synovial fluid, Urine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Bile (especially mezlocillin)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Poor penetration across the blood-brain barrier (exception: during inflammation in meningitis)</a:t>
            </a:r>
          </a:p>
          <a:p>
            <a:pPr marL="0" indent="0" algn="l">
              <a:buNone/>
            </a:pPr>
            <a:r>
              <a:rPr lang="en-US" sz="2600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Protein binding </a:t>
            </a:r>
          </a:p>
          <a:p>
            <a:pPr algn="l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aries based on the drug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Penicillinase-resistant penicillin (nafcillin, oxacillin, cloxacillin): &gt; 90% is protein bound.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 V: &gt; 80% is protein bound.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Amoxicillin, ampicillin, and piperacillin: 15%–20% is protein bound.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661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9988C-F3D1-8815-1AB8-4CA8F750E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020"/>
          </a:xfrm>
        </p:spPr>
        <p:txBody>
          <a:bodyPr/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64EC80-B65A-E299-3682-45B58F10E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07477"/>
            <a:ext cx="10515601" cy="4994031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Metabolism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Penicillinase-resistant penicillin (nafcillin, oxacillin, cloxacillin) undergo complete hepatic metabolism.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 others are not extensively metabolized.</a:t>
            </a:r>
          </a:p>
          <a:p>
            <a:pPr marL="0" indent="0" algn="l">
              <a:buNone/>
            </a:pPr>
            <a:r>
              <a:rPr lang="en-US" sz="2600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Excretion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 are excreted primarily in the urine: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 are excreted unchanged.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Ampicillin and piperacillin require dose adjustments in patients with renal insufficiency.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Some are excreted primarily in the bile feces, including: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nafcillin, oxacillin, mezlocillin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62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DCF20-4C13-B255-02F5-FD50771CD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2493"/>
          </a:xfrm>
        </p:spPr>
        <p:txBody>
          <a:bodyPr>
            <a:normAutofit/>
          </a:bodyPr>
          <a:lstStyle/>
          <a:p>
            <a:pPr algn="ctr"/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Adverse reactions/Effects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2A435-25A5-6775-B55C-4570A1D0C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7618"/>
            <a:ext cx="10515600" cy="52214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b="0" i="0" dirty="0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600" b="1" i="0" dirty="0" err="1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Jarisch-Herxheimer</a:t>
            </a:r>
            <a:r>
              <a:rPr lang="en-US" sz="2600" b="1" i="0" dirty="0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reaction. </a:t>
            </a:r>
            <a:r>
              <a:rPr lang="en-US" sz="2600" b="0" i="0" dirty="0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 injected in a syphilitic patient (particularly secondary syphilis) may produce shivering, fever, myalgia, exacerbation of lesions, even vascular collapse. </a:t>
            </a:r>
          </a:p>
          <a:p>
            <a:r>
              <a:rPr lang="en-US" sz="2600" dirty="0">
                <a:solidFill>
                  <a:srgbClr val="3B38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b="0" i="0" dirty="0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is due to sudden release of spirochetal lytic products and lasts for 12–72 hours. </a:t>
            </a:r>
          </a:p>
          <a:p>
            <a:pPr lvl="1"/>
            <a:r>
              <a:rPr lang="en-US" sz="2600" b="0" i="0" dirty="0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does not recur and does not need interruption of therapy. </a:t>
            </a:r>
          </a:p>
          <a:p>
            <a:pPr marL="0" indent="0">
              <a:buNone/>
            </a:pPr>
            <a:r>
              <a:rPr lang="en-US" sz="2600" b="0" i="0" dirty="0">
                <a:solidFill>
                  <a:srgbClr val="3B38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	Aspirin and sedation afford relief of symptoms.</a:t>
            </a:r>
          </a:p>
          <a:p>
            <a:pPr marL="0" indent="0" algn="l">
              <a:buNone/>
            </a:pPr>
            <a:r>
              <a:rPr lang="en-US" sz="2600" dirty="0">
                <a:solidFill>
                  <a:srgbClr val="3B38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600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IgE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-mediated allergic reactions</a:t>
            </a:r>
          </a:p>
          <a:p>
            <a:pPr marL="0" indent="0" algn="l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Present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with:Pruritis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Urticaria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Angioedema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Hypotension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Anaphylaxis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Symptoms typically appear within 4 hours of administration (often within minutes).</a:t>
            </a:r>
          </a:p>
        </p:txBody>
      </p:sp>
    </p:spTree>
    <p:extLst>
      <p:ext uri="{BB962C8B-B14F-4D97-AF65-F5344CB8AC3E}">
        <p14:creationId xmlns:p14="http://schemas.microsoft.com/office/powerpoint/2010/main" val="891208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FAC11-87EC-9323-DD6A-5D20FD646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9952"/>
          </a:xfrm>
        </p:spPr>
        <p:txBody>
          <a:bodyPr>
            <a:normAutofit fontScale="90000"/>
          </a:bodyPr>
          <a:lstStyle/>
          <a:p>
            <a:pPr algn="ctr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743ED-FDC9-A769-C8F0-DDCAEE2B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5078"/>
            <a:ext cx="10515600" cy="5158153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Neurologic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Encephalopathy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 neurotoxicity: </a:t>
            </a: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Decreased level of consciousness (e.g., somnolence, coma), Generalized hyperreflexia, Myoclonus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Seizures</a:t>
            </a:r>
          </a:p>
          <a:p>
            <a:pPr marL="0" indent="0" algn="l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 and hepatic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Diarrhea (especially with ampicillin and amoxicillin)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Clostridioides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difficile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colitis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Suppression of gut flora leading to vitamin K deficiency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Hypersensitivity hepatitis (especially with oxacillin and nafcillin)</a:t>
            </a: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2799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577D7-158B-DDAF-4094-C1CF71CCF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8567"/>
          </a:xfrm>
        </p:spPr>
        <p:txBody>
          <a:bodyPr/>
          <a:lstStyle/>
          <a:p>
            <a:r>
              <a:rPr lang="en-US" b="1" dirty="0"/>
              <a:t>		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E2085-1C97-3977-3491-022DF5528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2615"/>
            <a:ext cx="10515600" cy="45943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Renal reactions: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Glomerulonephritis (occurring in association with allergic reactions)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Allergic interstitial nephritis (especially with nafcillin and methicillin</a:t>
            </a:r>
          </a:p>
          <a:p>
            <a:pPr marL="0" indent="0" algn="l">
              <a:buNone/>
            </a:pPr>
            <a:endParaRPr lang="en-US" sz="2600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Hematologic reactions: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Neutropenia due to immune-mediated destruction of polymorphonuclear (PMN) leukocytes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Hemolytic anemia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Immune thrombocytopenia especially with ticarcillin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2950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1FB15-72E7-FB13-E1FC-7D5BDE4CF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Contraindications</a:t>
            </a:r>
            <a:br>
              <a:rPr lang="en-US" sz="3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CCAA7F-9F58-58C4-4268-5E8DCF911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55975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Hypersensitivity reactions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Serious skin reactions (e.g., Stevens-Johnson syndrome)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Renal failure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Liver failure (nafcillin, oxacillin)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540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33961-F77D-02C6-14BB-4234B7A5CD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CEPHALOSPORINS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A65D91-0BC6-6202-88CF-BE417AA26B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708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C9D7B-D550-FA20-2D50-7C6DC2794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00F52-B154-4EFD-D21F-A948A56C78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Cephalosporins are a group of bactericidal beta-lactam antibiotics (similar to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that exert their effects by preventing bacteria from producing their cell walls, ultimately leading to cell death.</a:t>
            </a: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Cephalosporins are categorized by generation and all drug names begin with “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-” or “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-.” </a:t>
            </a: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Cephalosporins have expanded antimicrobial activity compared with most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and are more effective against 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Enterobacteriaceae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; some drugs are active against 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Pseudomonas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and/or anaerobic species as well.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4443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7AD09-C8FE-0176-5630-39619B14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7C819-C2D0-709C-479C-9565FC6BB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Bacterial cell wall is necessary for its survival → if lacking, cell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death is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initiated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 bacteria attempt to replicate, they shed their cell walls.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the presence of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cephalosporins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however, bacteria are unable to form a new cell wall.</a:t>
            </a: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 are unable to effectively divide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the remaining cell autocatalyzes and dies.</a:t>
            </a:r>
          </a:p>
        </p:txBody>
      </p:sp>
    </p:spTree>
    <p:extLst>
      <p:ext uri="{BB962C8B-B14F-4D97-AF65-F5344CB8AC3E}">
        <p14:creationId xmlns:p14="http://schemas.microsoft.com/office/powerpoint/2010/main" val="28083343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4135C-2404-C986-05FC-64FFAF4A8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MECHANISMS OF RESISTANCE</a:t>
            </a:r>
            <a:b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3D3193-F031-53A0-B57C-22E1BF820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601" cy="432178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Beta-lactamase resistance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(cephalosporins are ineffective): Beta-lactamase is an enzyme that cleaves the beta-lactam ring and inactivates the antibiotic. </a:t>
            </a:r>
          </a:p>
          <a:p>
            <a:pPr algn="l"/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Cephalosporinases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are involved in the case of cephalosporin resistance</a:t>
            </a:r>
          </a:p>
          <a:p>
            <a:pPr algn="l"/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PBP-mediated resistance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(↓ cephalosporin binding to PBPs)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l">
              <a:buNone/>
            </a:pP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Porin-mediated resistance 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(↓ cephalosporin uptake)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7134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8E74F-A4BD-6D48-61FC-2D1B7846A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6597"/>
          </a:xfrm>
        </p:spPr>
        <p:txBody>
          <a:bodyPr>
            <a:no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Beta-lactamase-resistant medications</a:t>
            </a:r>
            <a:b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A8CEC-A579-A931-9D59-5D73690537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1722"/>
            <a:ext cx="10515600" cy="5038061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 inhibitors can be combined with beta-lactamase-sensitive cephalosporins to enhance their activity.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 inhibitors include: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Tazobactam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Avibactam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Clavulanic acid (not available in combination with cephalosporins)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Sulbactam (not available in combination with cephalosporins</a:t>
            </a:r>
          </a:p>
          <a:p>
            <a:r>
              <a:rPr lang="en-US" sz="2600" b="1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Zerbaxa for Consumer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Zerbaxa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i="0" dirty="0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Generic name</a:t>
            </a:r>
            <a:r>
              <a:rPr lang="en-US" sz="2600" b="1" i="0" dirty="0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b="0" i="0" dirty="0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600" i="0" u="sng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ceftolozane/tazobactam systemic for Consumer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ceftolozane</a:t>
            </a:r>
            <a:r>
              <a:rPr lang="en-US" sz="2600" i="0" u="sng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ceftolozane/tazobactam systemic for Consumer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/ tazobactam</a:t>
            </a:r>
            <a:endParaRPr lang="en-US" sz="2600" i="0" u="sng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  <a:hlinkClick r:id="rId4" tooltip="Avycaz for Consumer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Avycaz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Generic name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 tooltip="avibactam/ceftazidime systemic for Consumer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avibactam / ceftazidime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066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06ECC-B5B6-43F4-4C51-B4D3E9E15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13101"/>
          </a:xfrm>
        </p:spPr>
        <p:txBody>
          <a:bodyPr>
            <a:noAutofit/>
          </a:bodyPr>
          <a:lstStyle/>
          <a:p>
            <a:pPr algn="ctr"/>
            <a:b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Pharmacokinetics</a:t>
            </a:r>
            <a:br>
              <a:rPr lang="en-US" sz="3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64358-DF22-7225-C03C-A3CDB2998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029" y="1378227"/>
            <a:ext cx="10681772" cy="481325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Absorption and half-life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Oral cephalosporins are rapidly absorbed.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Half-lives tend to be short.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 cephalosporins have a half-life &lt; 1 hour and should be dosed every 4 hours in patients with normal renal function.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Cephalosporins with longer half-lives:</a:t>
            </a: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Ceftriaxone (dosed q24 hours)</a:t>
            </a: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Cefazolin (dosed q8 hours)</a:t>
            </a:r>
          </a:p>
          <a:p>
            <a:pPr marL="914400" lvl="2" indent="0" algn="l">
              <a:buNone/>
            </a:pP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40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B81DF-8F54-8339-BCC0-2841E6AF1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579"/>
            <a:ext cx="10515600" cy="628788"/>
          </a:xfrm>
        </p:spPr>
        <p:txBody>
          <a:bodyPr>
            <a:normAutofit fontScale="90000"/>
          </a:bodyPr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4D745-5937-2AB8-947F-CFF68BE6C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947451"/>
            <a:ext cx="10806629" cy="5475383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Distribution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 cephalosporins achieve therapeutic levels in: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Pleural fluid, Pericardial fluid, Peritoneal fluid, Synovial fluid, &amp; Urine.</a:t>
            </a:r>
          </a:p>
          <a:p>
            <a:pPr marL="0" indent="0" algn="l">
              <a:buNone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Penetration across the blood-brain barrier into the CSF: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1st and 2nd generation: poor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3rd and 4th generation (especially ceftriaxone, cefotaxime, ceftazidime, and cefepime): good with meningeal irritation</a:t>
            </a:r>
          </a:p>
          <a:p>
            <a:pPr marL="0" indent="0" algn="l">
              <a:buNone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Protein binding varies significantly between drugs: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&lt; 20%: cefalexin, ceftazidime, cefepime,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ceftolozane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-tazobactam,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ceftaroline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20%‒80%: cefuroxime, cefoxitin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 80%: cefazolin, cefotetan, ceftriaxone</a:t>
            </a:r>
          </a:p>
          <a:p>
            <a:pPr marL="0" indent="0" algn="l">
              <a:buNone/>
            </a:pP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663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8AE47-D46A-8C27-33E3-B6EEBBF3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5882"/>
          </a:xfrm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B90A7-8052-158E-B859-23D9A60CB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8295"/>
            <a:ext cx="10515600" cy="4994580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Excretion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Primarily renal excretion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 cephalosporins except ceftriaxone require dose modification in renal failure</a:t>
            </a:r>
          </a:p>
          <a:p>
            <a:pPr marL="0" indent="0" algn="l">
              <a:buNone/>
            </a:pPr>
            <a:endParaRPr lang="en-US" sz="2600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Ceftriaxone precipitation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Ceftriaxone can precipitate in the presence of calcium especially in the lungs and kidneys</a:t>
            </a:r>
          </a:p>
          <a:p>
            <a:pPr algn="l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Thus, ceftriaxone should 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be reconstituted/directly mixed with calcium-containing products such as lactated Ringers or 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total parenteral nutrition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(TPN).</a:t>
            </a:r>
          </a:p>
        </p:txBody>
      </p:sp>
    </p:spTree>
    <p:extLst>
      <p:ext uri="{BB962C8B-B14F-4D97-AF65-F5344CB8AC3E}">
        <p14:creationId xmlns:p14="http://schemas.microsoft.com/office/powerpoint/2010/main" val="7594962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66678-D505-3139-923B-7D75F8740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812" y="387572"/>
            <a:ext cx="10515600" cy="96001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Classification, Antimicrobial spectrum &amp; clinical 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468EE2-89B3-E521-9102-06148F7E6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837" y="1347582"/>
            <a:ext cx="10608325" cy="5100811"/>
          </a:xfrm>
        </p:spPr>
        <p:txBody>
          <a:bodyPr>
            <a:no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First generation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cefazolin, cephalothin, </a:t>
            </a:r>
            <a:r>
              <a:rPr lang="en-US" sz="2600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cephapirin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cephradine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cefadroxil, and cephalexin</a:t>
            </a:r>
            <a:endParaRPr lang="en-US" sz="2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Effective against aerobic Gram-positive cocci:- methicillin sensitive Staphylococcus aureus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Against Gram-negatives :- E coli, Proteus, Klebsiella, Salmonella, Shigella and Enterobacter species.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Susceptible to β-lactamases and are not as effective against anaerobes as the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penicillins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pediatrics, oral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cephalexin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parenteral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cefazolin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used in skin and soft tissue infections (streptococci and S aureus), and bacterial endocarditis (Streptococcus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viridans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S aureus). 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DO NOT cross the BBB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785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3452D-2F85-732C-B1AD-3FCD3E12F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6622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23176-7F78-E3F4-1631-91CF9656F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3547"/>
            <a:ext cx="10515600" cy="4829328"/>
          </a:xfrm>
        </p:spPr>
        <p:txBody>
          <a:bodyPr>
            <a:noAutofit/>
          </a:bodyPr>
          <a:lstStyle/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Higher doses of cefazolin and cephalexin are used to treat bone and joint infections in children.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Other uses include: treatment of open fractures, lymphadenitis, abscesses, pharyngitis and necrotizing fasciitis. 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veterinary medicine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cephalexin and cefadroxil are the most commonly used oral preparations for 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skin infections, wound infections, bone infections, pneumonia and bladder infections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2"/>
            <a:endParaRPr lang="en-US" sz="2600" b="0" i="0" dirty="0">
              <a:solidFill>
                <a:srgbClr val="20212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N/B: As a general rule: Gram +</a:t>
            </a:r>
            <a:r>
              <a:rPr lang="en-US" sz="2600" b="1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activity reduces as gram –</a:t>
            </a:r>
            <a:r>
              <a:rPr lang="en-US" sz="2600" b="1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activity increases as we move from 1</a:t>
            </a:r>
            <a:r>
              <a:rPr lang="en-US" sz="2600" b="1" i="0" baseline="3000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 5</a:t>
            </a:r>
            <a:r>
              <a:rPr lang="en-US" sz="2600" b="1" i="0" baseline="3000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generation.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6066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53E01-4EA3-3734-F674-D08948C4B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5292"/>
          </a:xfrm>
        </p:spPr>
        <p:txBody>
          <a:bodyPr>
            <a:normAutofit fontScale="90000"/>
          </a:bodyPr>
          <a:lstStyle/>
          <a:p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B40FC-FC29-5B64-B545-8ACA7B801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913" y="1444486"/>
            <a:ext cx="10359887" cy="48370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Second generation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Cefuroxime, cefaclor, cefmetazole, cefotetan, and cefoxitin</a:t>
            </a:r>
            <a:endParaRPr lang="en-US" sz="2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Slightly less effective against Gram-positive organisms compared to 1</a:t>
            </a:r>
            <a:r>
              <a:rPr lang="en-US" sz="26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generation.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More effective against Gram-negative organisms such as Klebsiella, E coli, and Proteus species.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Relatively resistant to β-lactamases, but are characterized by poor penetration of the blood-brain barrier, except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Cefuroxime.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Generally used in pharyngitis, otitis media, lower respiratory tract infections, soft tissue infections, urinary tract infections, 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gonorrhea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treatment of both human and animal bite wounds.</a:t>
            </a:r>
          </a:p>
          <a:p>
            <a:pPr lvl="1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149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D108C-2737-8D5D-2F87-1CF24064C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2494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9F322-F458-080A-F80D-57F2D94A12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2939"/>
            <a:ext cx="10515600" cy="495040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Third generation: </a:t>
            </a:r>
          </a:p>
          <a:p>
            <a:pPr marL="0" indent="0">
              <a:buNone/>
            </a:pP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cefotaxime, ceftazidime, cefdinir, ceftriaxone, cefpodoxime, </a:t>
            </a:r>
            <a:r>
              <a:rPr lang="en-US" sz="2600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cefoperazone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and cefixime</a:t>
            </a:r>
            <a:endParaRPr lang="en-US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most active of the cephalosporins against Gram-negative aerobic organisms. 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They're more active against bacteria that may be resistant to previous generations of cephalosporins.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Effective against Proteus vulgaris, Enterobacter species, Citrobacter species,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Haemophilus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species, Neisseria species and Moraxella species.</a:t>
            </a: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1607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CE621-4A21-26A9-8C1E-75370732E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61B85-A6D1-DCCD-EAC1-1ED4A33C5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Exhibit only moderate activity against Gram-positive bacteria and are inferior in activity against staphylococci, although they are generally effective against penicillin resistant Streptococcus pneumoniae.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Highly resistant to </a:t>
            </a:r>
            <a:r>
              <a:rPr lang="el-GR" sz="2600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-lactamases. Can cross BBB.</a:t>
            </a:r>
          </a:p>
          <a:p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General uses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bone, gynecological and joint infections, pneumonia, enteritis, endocarditis, rhinosinusitis, UTIs, CNS infections, and Sepsis.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058252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1651A-A8D5-AB08-414F-4E08E1C98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ADC8AA-4920-BE33-FCF5-F5533E82D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68589"/>
          </a:xfrm>
        </p:spPr>
        <p:txBody>
          <a:bodyPr>
            <a:no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Fourth generation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Cefpirome, </a:t>
            </a:r>
            <a:r>
              <a:rPr lang="en-US" sz="260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Cefepime</a:t>
            </a:r>
            <a:endParaRPr lang="en-US" sz="2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Cefepime</a:t>
            </a:r>
            <a:r>
              <a:rPr lang="en-US" sz="260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has a longer half-life than the third </a:t>
            </a:r>
            <a:r>
              <a:rPr lang="en-US" sz="260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generatios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6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have an extended spectrum of activity against 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Gram-positiv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Gram-positive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Gram-negativ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Gram-negative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4" tooltip="Bacteri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bacteria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with greater activity against both types of organism than third-generation agents.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Can cross BBB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2436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330E0-A2C1-9A15-542A-E99B1DB59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390C16-8546-B02E-6939-8197E0ACAB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General uses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reserved to treat moderate to severe </a:t>
            </a:r>
            <a:r>
              <a:rPr lang="en-US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Nosocomia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nosocomial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Pneumoni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pneumonia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infections caused by multiple drug-resistant microorganisms (e.g. </a:t>
            </a:r>
            <a:r>
              <a:rPr lang="en-US" sz="28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4" tooltip="Pseudomonas aeruginos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Pseudomonas aeruginosa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and treatment of </a:t>
            </a:r>
            <a:r>
              <a:rPr lang="en-US" sz="2800" b="0" i="0" u="sng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 tooltip="Febril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febrile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6" tooltip="Neutropeni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neutropenia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>
              <a:buNone/>
            </a:pPr>
            <a:endParaRPr lang="en-US" sz="28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Other uses include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Complicated and uncomplicated urinary tract infections</a:t>
            </a:r>
          </a:p>
          <a:p>
            <a:pPr lvl="1"/>
            <a:r>
              <a:rPr lang="en-US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Skin and soft tissue infections</a:t>
            </a:r>
          </a:p>
          <a:p>
            <a:pPr lvl="1"/>
            <a:r>
              <a:rPr lang="en-US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Complicated intra-abdominal infections (with metronidazole)</a:t>
            </a:r>
          </a:p>
          <a:p>
            <a:pPr lvl="1"/>
            <a:endParaRPr lang="en-US" sz="28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7369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2A617-2746-8AC8-C0ED-CEB0BDADA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732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2BCF7-6725-3365-B1D3-98073CF56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1236"/>
            <a:ext cx="10515600" cy="47492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Fifth generation:</a:t>
            </a:r>
          </a:p>
          <a:p>
            <a:pPr marL="0" indent="0">
              <a:buNone/>
            </a:pPr>
            <a:r>
              <a:rPr lang="en-US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Ceftaroline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ceftobiprole, </a:t>
            </a:r>
            <a:r>
              <a:rPr lang="en-US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ceftolozane</a:t>
            </a:r>
            <a:r>
              <a:rPr lang="en-US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efiderocol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>
                <a:solidFill>
                  <a:srgbClr val="272B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These antibiotics were specifically created in labs to target resistant organisms, such as methicillin-resistant Staph aureus (MRSA).</a:t>
            </a:r>
          </a:p>
          <a:p>
            <a:r>
              <a:rPr lang="en-US" dirty="0">
                <a:solidFill>
                  <a:srgbClr val="272B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0" i="0" dirty="0">
                <a:solidFill>
                  <a:srgbClr val="272B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nhibits the growth of a wide variety of gram-positive and gram-negative bacteria.</a:t>
            </a:r>
          </a:p>
          <a:p>
            <a:r>
              <a:rPr lang="en-US" dirty="0">
                <a:solidFill>
                  <a:srgbClr val="272B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b="0" i="0" dirty="0">
                <a:solidFill>
                  <a:srgbClr val="272B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nlike 3rd and 4th-generation, 5th-generation cephalosporins are not effective against Pseudomonas infections.</a:t>
            </a:r>
          </a:p>
          <a:p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Other uses</a:t>
            </a:r>
            <a:r>
              <a:rPr lang="en-US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acute bacterial skin infections and community-acquired bacterial pneumonia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3616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26E1-48D0-9A1B-623C-90A6CC75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73345"/>
          </a:xfrm>
        </p:spPr>
        <p:txBody>
          <a:bodyPr>
            <a:normAutofit/>
          </a:bodyPr>
          <a:lstStyle/>
          <a:p>
            <a:pPr algn="ctr"/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531D2-1254-EA30-58C2-404ADB2FB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8470"/>
            <a:ext cx="10515600" cy="490809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IgE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-mediated allergic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Present with pruritis, urticaria, angioedema, hypotension, and/or anaphylaxis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Patients with penicillin allergies are more likely to have cephalosporin allergies due to 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cross-reactivity</a:t>
            </a: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 common with 1st- and 2nd-generation. 3rd- to 5th-generation cephalosporins show minimal cross-reactivity.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Dermatologic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Morbilliform rash: a maculopapular eruptions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Erythema multiforme: target lesions developing with acute onset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Stevens-Johnson syndrome: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rare, serious disorder of the skin and mucous membranes. 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7809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69EB4-0660-4672-097A-F4BAF2984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3000"/>
          </a:xfrm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C6F65-9847-EC86-C440-4F65887C5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945" y="1388125"/>
            <a:ext cx="10961783" cy="5012675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 and hepatic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Clostridioides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difficile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colitis: </a:t>
            </a:r>
            <a:r>
              <a:rPr lang="en-US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infection of the large intestine.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Suppression of gut flora leading to vitamin K deficiency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seudocholelithiasis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 Formation of biliary sludge (cholesterol and calcium salts, combining with bile to create the sludge.), mostly by ceftriaxone, especially in children)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Renal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Cephalosporins can potentiate the renal toxicity of aminoglycosides.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Glomerulonephritis is seen in association with allergic reactions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Hematologic reactions: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Hemolytic anemia, Neutropenia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Immune thrombocytopenia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4841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74431-F752-0F37-C101-A4D548716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7084"/>
          </a:xfrm>
        </p:spPr>
        <p:txBody>
          <a:bodyPr>
            <a:noAutofit/>
          </a:bodyPr>
          <a:lstStyle/>
          <a:p>
            <a:pPr algn="ctr"/>
            <a:br>
              <a:rPr lang="en-US" sz="3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Contraindications</a:t>
            </a:r>
            <a:br>
              <a:rPr lang="en-US" sz="3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B6ADA-3CCD-1D04-4AC1-33F6E0ABB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72210"/>
            <a:ext cx="10515601" cy="5040455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 cephalosporins: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Hypersensitivity reactions &amp; anaphylactic reactions to penicillin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Ceftriaxone-specific contraindications: 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Hyperbilirubinemia (bilirubin in blood) in neonates (especially if premature)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Infants &lt; 28 days of age receiving any IV calcium-containing products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with caution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Patients with elevated INR 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(international normalized ratio): Measures how well the blood can clot. High INR means higher risk of bleeding. 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Others:  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penicillin allergies, Seizure disorders, Renal impairment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254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C1EDF-1DB7-45C0-C1AF-38D500DD0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830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Carbacephems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Loracarbef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DDBAF-784F-1BB2-7212-AB3197555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9444"/>
            <a:ext cx="10515600" cy="53536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0" i="0" dirty="0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Loracarbef is a </a:t>
            </a:r>
            <a:r>
              <a:rPr lang="en-US" sz="2600" b="0" i="0" dirty="0" err="1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carbacephem</a:t>
            </a:r>
            <a:r>
              <a:rPr lang="en-US" sz="2600" b="0" i="0" dirty="0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antibiotic sometimes grouped together with the second-generation cephalosporin antibiotics.</a:t>
            </a:r>
          </a:p>
          <a:p>
            <a:r>
              <a:rPr lang="en-US" sz="2600" b="0" i="0" dirty="0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Chemically, </a:t>
            </a:r>
            <a:r>
              <a:rPr lang="en-US" sz="2600" b="0" i="0" dirty="0" err="1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carbacephems</a:t>
            </a:r>
            <a:r>
              <a:rPr lang="en-US" sz="2600" b="0" i="0" dirty="0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differ from cephalosporin-class antibiotics in the </a:t>
            </a:r>
            <a:r>
              <a:rPr lang="en-US" sz="2600" b="0" i="0" dirty="0" err="1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dihydrothiazine</a:t>
            </a:r>
            <a:r>
              <a:rPr lang="en-US" sz="2600" b="0" i="0" dirty="0">
                <a:solidFill>
                  <a:srgbClr val="1920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ring where a methylene group has been substituted for a sulfur atom.</a:t>
            </a: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Used in the treatment of pediatric ear infections.</a:t>
            </a:r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20222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600" b="0" i="0" dirty="0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iscontinued (</a:t>
            </a:r>
            <a:r>
              <a:rPr lang="en-US" sz="2600" b="0" i="0" dirty="0" err="1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Lorabid</a:t>
            </a:r>
            <a:r>
              <a:rPr lang="en-US" sz="2600" b="0" i="0" dirty="0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*) because of drug-related adverse reactions </a:t>
            </a:r>
            <a:r>
              <a:rPr lang="en-US" sz="2600" b="0" i="0" dirty="0" err="1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e.g</a:t>
            </a:r>
            <a:r>
              <a:rPr lang="en-US" sz="2600" b="0" i="0" dirty="0">
                <a:solidFill>
                  <a:srgbClr val="20222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diarrhea abdominal pain and skin rashes were dominant.</a:t>
            </a:r>
            <a:endParaRPr lang="en-US" sz="2600" b="0" i="0" dirty="0">
              <a:solidFill>
                <a:srgbClr val="192027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solidFill>
                <a:srgbClr val="20222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9592D58C-E211-C845-A69F-A06CE1A1E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775" y="4786170"/>
            <a:ext cx="2704272" cy="155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05FE7763-74CC-6E0A-3490-8168C6E46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479" y="4786170"/>
            <a:ext cx="2704272" cy="145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EC5832-1EDA-59E5-BEB0-73D069E47B05}"/>
              </a:ext>
            </a:extLst>
          </p:cNvPr>
          <p:cNvSpPr txBox="1"/>
          <p:nvPr/>
        </p:nvSpPr>
        <p:spPr>
          <a:xfrm>
            <a:off x="983975" y="6194703"/>
            <a:ext cx="155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Cefaclor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4BF72E-C19D-14D2-219F-8FBD333E0A5C}"/>
              </a:ext>
            </a:extLst>
          </p:cNvPr>
          <p:cNvSpPr txBox="1"/>
          <p:nvPr/>
        </p:nvSpPr>
        <p:spPr>
          <a:xfrm>
            <a:off x="6268278" y="6163761"/>
            <a:ext cx="2067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Loracarbef</a:t>
            </a:r>
          </a:p>
        </p:txBody>
      </p:sp>
    </p:spTree>
    <p:extLst>
      <p:ext uri="{BB962C8B-B14F-4D97-AF65-F5344CB8AC3E}">
        <p14:creationId xmlns:p14="http://schemas.microsoft.com/office/powerpoint/2010/main" val="38619452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1CE68-AAE7-E8BE-856B-BC9AD4F502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3096" y="1122363"/>
            <a:ext cx="11131826" cy="2306638"/>
          </a:xfrm>
        </p:spPr>
        <p:txBody>
          <a:bodyPr/>
          <a:lstStyle/>
          <a:p>
            <a:r>
              <a:rPr lang="en-US" b="1" i="0" dirty="0">
                <a:solidFill>
                  <a:srgbClr val="FF0000"/>
                </a:solidFill>
                <a:effectLst/>
                <a:latin typeface="proxima-nova"/>
              </a:rPr>
              <a:t>3. Carbapenems and Monobactams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1CF3DE-3913-F586-EA01-440779E7B7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7767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7603E-A72B-8DEA-4F12-879EB8648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FF0000"/>
                </a:solidFill>
                <a:effectLst/>
                <a:latin typeface="proxima-nova"/>
              </a:rPr>
              <a:t>classification</a:t>
            </a:r>
            <a:br>
              <a:rPr lang="en-US" b="0" i="0" dirty="0">
                <a:effectLst/>
                <a:latin typeface="proxima-nova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52AD2-2928-466E-F436-A2108EA72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Carbapenems and monobactams are both members of the 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family of antibiotics.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Carbapenems: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Imipenem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Doripenem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Meropenem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Ertapenem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Monobactams: 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Aztreonam</a:t>
            </a:r>
          </a:p>
          <a:p>
            <a:pPr algn="l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7216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7AD09-C8FE-0176-5630-39619B14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7C819-C2D0-709C-479C-9565FC6BB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Bacterial cell wall is necessary for its survival → if lacking, cell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death is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initiated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 bacteria attempt to replicate, they shed their cell walls.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the presence of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carbapenems &amp; monobactams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however, bacteria are unable to form a new cell wall.</a:t>
            </a: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 are unable to effectively divide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the remaining cell autocatalyzes and dies.</a:t>
            </a:r>
          </a:p>
        </p:txBody>
      </p:sp>
    </p:spTree>
    <p:extLst>
      <p:ext uri="{BB962C8B-B14F-4D97-AF65-F5344CB8AC3E}">
        <p14:creationId xmlns:p14="http://schemas.microsoft.com/office/powerpoint/2010/main" val="6015947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9B305-6500-080B-B532-F47F2536D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 inhibitors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A4AD72-3670-A3EB-CDD5-6EB41C39A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43878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Due to the increasing problem of 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resistance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from beta lactamases, 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inhibitors have been developed and are often combined with different 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antibiotics. 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Available carbapenem and monobactam/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inhibitor combinations include: </a:t>
            </a:r>
            <a:endParaRPr lang="en-US" sz="2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en-US" sz="2600" b="1" dirty="0" err="1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Vaborbactam</a:t>
            </a: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 </a:t>
            </a:r>
            <a:r>
              <a:rPr lang="en-US" sz="2600" b="1" dirty="0" err="1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relebactam</a:t>
            </a: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avibactam</a:t>
            </a:r>
            <a:endParaRPr lang="en-US" sz="2600" dirty="0">
              <a:solidFill>
                <a:srgbClr val="0070C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Meropenem/</a:t>
            </a:r>
            <a:r>
              <a:rPr lang="en-US" sz="2600" b="1" i="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vaborbactam</a:t>
            </a:r>
            <a:endParaRPr lang="en-US" sz="2600" b="1" i="0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Imipenem/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cilastatin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600" b="1" i="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relebactam</a:t>
            </a:r>
            <a:endParaRPr lang="en-US" sz="2600" b="1" i="0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Aztreonam/</a:t>
            </a:r>
            <a:r>
              <a:rPr lang="en-US" sz="2600" b="1" i="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avibactam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0442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15422-7DA4-EE3F-B8C3-B432BFC41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0579"/>
          </a:xfrm>
        </p:spPr>
        <p:txBody>
          <a:bodyPr>
            <a:noAutofit/>
          </a:bodyPr>
          <a:lstStyle/>
          <a:p>
            <a:br>
              <a:rPr lang="en-US" sz="3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Carbapenems</a:t>
            </a:r>
            <a:r>
              <a:rPr lang="en-US" sz="3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Pharmacokinetics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2D7B3-EE1F-CAC9-7EE2-01D2EC0A2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45704"/>
            <a:ext cx="10751546" cy="493475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Distribution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penetrates well into all bodily fluids and tissues, including the peritoneal fluid, pulmonary fluid, bone, bile, and urine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Protein binding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&lt; 20%: meropenem, imipenem,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doripenem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 85%: ertapenem</a:t>
            </a:r>
          </a:p>
          <a:p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Metabolism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carbapenems are excreted largely unchanged in the urine.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Imipenem:</a:t>
            </a: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Metabolized in the proximal renal tubule by </a:t>
            </a:r>
            <a:r>
              <a:rPr lang="en-US" sz="2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renal </a:t>
            </a:r>
            <a:r>
              <a:rPr lang="en-US" sz="2600" b="1" i="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dehydropeptidase</a:t>
            </a:r>
            <a:endParaRPr lang="en-US" sz="2600" b="1" i="0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prolong drug activity, imipenem is combined with </a:t>
            </a:r>
            <a:r>
              <a:rPr lang="en-US" sz="2600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cilastatin</a:t>
            </a:r>
            <a:r>
              <a:rPr lang="en-US" sz="2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600" b="0" i="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dehydropeptidase</a:t>
            </a:r>
            <a:r>
              <a:rPr lang="en-US" sz="26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inhibitor.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7212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BEDEA-AA2C-4733-4E04-661B9B3BF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8545"/>
          </a:xfrm>
        </p:spPr>
        <p:txBody>
          <a:bodyPr>
            <a:normAutofit fontScale="90000"/>
          </a:bodyPr>
          <a:lstStyle/>
          <a:p>
            <a:br>
              <a:rPr lang="en-US" b="1" i="0" dirty="0">
                <a:effectLst/>
                <a:latin typeface="proxima-nova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B2391-A787-0BF1-DB1E-ED23193433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5948"/>
            <a:ext cx="10515600" cy="51632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Others: </a:t>
            </a:r>
          </a:p>
          <a:p>
            <a:pPr lvl="2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Stable against renal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dehydropeptidase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enzyme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so can be administered without </a:t>
            </a:r>
            <a:r>
              <a:rPr lang="en-US" sz="2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cilastatin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Hepatic hydrolysis of the beta-lactam ring to inactive metabolites</a:t>
            </a:r>
          </a:p>
          <a:p>
            <a:pPr marL="0" indent="0" algn="l">
              <a:buNone/>
            </a:pPr>
            <a:endParaRPr lang="en-US" sz="2600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Half-life</a:t>
            </a:r>
          </a:p>
          <a:p>
            <a:pPr lvl="1"/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Ertapenem: approximately 4 hours 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Others: 1–2 hours; require more frequent dosing</a:t>
            </a:r>
          </a:p>
          <a:p>
            <a:pPr marL="0" indent="0" algn="l">
              <a:buNone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Excretion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Primarily in the urine as unchanged drug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Some have very small levels of fecal excretion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3520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A1189-050B-A96B-3FB5-5EF0BA837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75778"/>
          </a:xfrm>
        </p:spPr>
        <p:txBody>
          <a:bodyPr>
            <a:noAutofit/>
          </a:bodyPr>
          <a:lstStyle/>
          <a:p>
            <a:pPr algn="ctr"/>
            <a:b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Antimicrobial Spectrum</a:t>
            </a:r>
            <a:br>
              <a:rPr lang="en-US" sz="3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4B97F-AA23-3B34-4258-09532B5128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218"/>
            <a:ext cx="10515600" cy="5167656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Considered to be very broad-spectrum antibiotics with activity against: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Gram-positive organisms:</a:t>
            </a:r>
          </a:p>
          <a:p>
            <a:pPr lvl="2"/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Streptococcus  spp., Enterococcus faecalis, Listeria spp.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0" lvl="2" indent="-228600" algn="l">
              <a:buFont typeface="Arial" panose="020B0604020202020204" pitchFamily="34" charset="0"/>
              <a:buChar char="•"/>
            </a:pP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Staphylococcus (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active against MRSA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 Enterobacteriaceae</a:t>
            </a:r>
          </a:p>
          <a:p>
            <a:pPr marL="1200150" lvl="2" indent="-285750"/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Escherichia coli, Klebsiella, Proteus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Serratia, Enterobacter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Citrobacter.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Beta-lactamase-producing 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H. influenzae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 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N. gonorrhoeae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Pseudomonas aeruginosa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Anaerobes</a:t>
            </a:r>
          </a:p>
          <a:p>
            <a:pPr marL="1200150" lvl="2" indent="-285750"/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Bacteroides, Fusobacterium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Clostridium, </a:t>
            </a:r>
            <a:r>
              <a:rPr lang="en-US" sz="26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Peptostreptococcus</a:t>
            </a:r>
            <a:endParaRPr lang="en-US" sz="2600" b="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60624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EF20C-35E9-5593-BDD7-D044FAFCF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2771"/>
          </a:xfrm>
        </p:spPr>
        <p:txBody>
          <a:bodyPr>
            <a:noAutofit/>
          </a:bodyPr>
          <a:lstStyle/>
          <a:p>
            <a:pPr algn="ctr"/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Clinical uses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69C6D-DDC2-E1E4-4F5A-D019A253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2536"/>
            <a:ext cx="10515600" cy="5490340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Typically reserved for: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Serious and/or life-threatening infections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MDR (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Multidrug resistant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infections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Hospital-acquired infections (HAIs)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Common clinical uses include: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Severe intra-abdominal and pelvic infections 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Complicated skin and soft-tissue infections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Bacterial meningitis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Intracranial and spinal abscesses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Osteomyelitis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Complicated and/or healthcare-associated pneumonia (HCAP)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Complicated urinary tract infections (UTIs)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Sepsis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3364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E2258-36F1-3720-2C81-9C129AF61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73345"/>
          </a:xfrm>
        </p:spPr>
        <p:txBody>
          <a:bodyPr>
            <a:no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F24D9-6C60-9F27-415F-7EC893840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93805"/>
            <a:ext cx="10685443" cy="531801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CNS toxicity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(especially in patients with underlying CNS disease):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Mental status changes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Myoclonus (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quick jerking movement that you can't control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Seizures (especially imipenem)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Hematologic effects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Anemia, Thrombocytopenia</a:t>
            </a:r>
          </a:p>
          <a:p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 upset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nausea, vomiting, or diarrhea</a:t>
            </a:r>
            <a:endParaRPr lang="en-US" sz="2600" i="0" dirty="0">
              <a:solidFill>
                <a:srgbClr val="040C28"/>
              </a:solidFill>
              <a:effectLst/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↑ Serum transaminases</a:t>
            </a:r>
          </a:p>
          <a:p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Rash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cross reactivity with penicillin &amp; cephalosporins</a:t>
            </a:r>
            <a:endParaRPr lang="en-US" sz="26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Superinfection: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Fungal infections, </a:t>
            </a:r>
            <a:r>
              <a:rPr lang="en-US" sz="26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Clostridioides</a:t>
            </a: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difficile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/pseudomembranous colitis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2154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D410A-E72F-797D-60FE-C819AAA2C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Contraindications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29995-C471-4BCA-8685-27AB88FD75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Beta-lactam allergies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 in caution with patients who have: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Underlying CNS disease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Impaired renal function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Imipenem is contraindicated in pediatric CNS infections due to seizure potential.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37368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555C7-3018-DD43-06E9-F469D7119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4562"/>
          </a:xfrm>
        </p:spPr>
        <p:txBody>
          <a:bodyPr>
            <a:noAutofit/>
          </a:bodyPr>
          <a:lstStyle/>
          <a:p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Monobactams: Aztreonam. - Pharmacokinetics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82757-B07A-1D92-6476-15523ABFD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8957"/>
            <a:ext cx="10515600" cy="4833371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Distributed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widely in body tissues, CSF, bronchial secretions, peritoneal fluid, bile, and bone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Protein binding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approximately 50%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Metabolism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Minor hepatic metabolism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Not degraded by certain types of beta-lactamases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Half-life 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1–2 hours with normal renal function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Excretion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60%–70% in the urine as unchanged drug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Approximately 10% in feces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9572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3870E-9AB0-8D51-4EC9-CCCF5BBE9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5779"/>
          </a:xfrm>
        </p:spPr>
        <p:txBody>
          <a:bodyPr>
            <a:noAutofit/>
          </a:bodyPr>
          <a:lstStyle/>
          <a:p>
            <a:pPr algn="ctr"/>
            <a:br>
              <a:rPr lang="en-US" sz="3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Indications and clinical uses</a:t>
            </a:r>
            <a:br>
              <a:rPr lang="en-US" sz="3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F57E6A-D944-D5E5-AECF-26BBFD5A5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9688"/>
            <a:ext cx="10515600" cy="5239078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Narrower spectrum than carbapenems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Typically used for aerobic gram-negative rod infections in patients with serious beta-lactam allergies who require beta-lactam therapy: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Lower respiratory tract infections (LRTIs)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UTIs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Skin and soft-tissue infections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Intra-abdominal and pelvic infections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Bacterial meningitis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7988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E0B1F-B196-6FDE-589B-CB4A3806F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A59AC-1413-5069-2B51-FEB2A2B63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Have activity against: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Enterobacteriaceae that do </a:t>
            </a: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produce beta-lactamase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Pseudomonas aeruginosa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active against: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Gram-positive bacteria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Anaerobes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Synergistic with aminoglycosides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2087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F1B80-7A4B-C116-53D4-C9377A34C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8F595-00EB-9B8D-47BA-AB72570CF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421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↑ Serum transaminases (usually an </a:t>
            </a:r>
            <a:r>
              <a:rPr lang="en-US" sz="2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indicator of liver dysfunction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Neutropenia in children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Rash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 upset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Vertigo, headaches</a:t>
            </a:r>
          </a:p>
          <a:p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Superinfection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mechanical (destruction of microbiome &amp; good bacteria), immunological (altered immunity)</a:t>
            </a:r>
            <a:endParaRPr lang="en-US" sz="2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0107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CE790-4E6F-9534-99B4-2C1C5AE74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Contraindications</a:t>
            </a:r>
            <a:br>
              <a:rPr lang="en-US" sz="3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D81EE-4A6B-710A-354C-5F2D1F4B78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Allergy to aztreonam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Cross-allergenicity with other beta-lactams is extremely rare, though possible.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31898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B7847-FF51-EA58-F2A8-4B5D1FF4A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BF2AE-9A65-B2AB-3D66-794D0C33A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Reis, W. </a:t>
            </a:r>
            <a:r>
              <a:rPr lang="en-US" sz="260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US" sz="260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(2020). Antibiotics. In: Prabhakar, H., Mahajan, C., Kapoor, I. (eds) Pharmacology in Clinical Neurosciences. Springer, Singapore. https://</a:t>
            </a:r>
            <a:r>
              <a:rPr lang="en-US" sz="2600" i="0" u="none" strike="noStrike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doi.org</a:t>
            </a:r>
            <a:r>
              <a:rPr lang="en-US" sz="260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/10.1007/978-981-15-3591-8_10</a:t>
            </a:r>
          </a:p>
          <a:p>
            <a:r>
              <a:rPr lang="en-US" sz="260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Toai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Bui; Preeti Patel; Charles V. Preuss. Cephalosporins; </a:t>
            </a:r>
            <a:r>
              <a:rPr lang="en-US" sz="260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StatPearls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[Internet]. https://</a:t>
            </a:r>
            <a:r>
              <a:rPr lang="en-US" sz="260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www.ncbi.nlm.nih.gov</a:t>
            </a:r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600" b="0" i="0" u="sng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Collins CD, Scheidel C, Anam K, et al</a:t>
            </a:r>
            <a:r>
              <a:rPr lang="en-US" sz="2600" b="0" i="0" u="sng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b="0" i="0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 of an antibiotic side chain-based cross-reactivity chart combined with enhanced allergy assessment processes for surgical prophylaxis antimicrobials in patients with beta-lactam allergies. </a:t>
            </a:r>
            <a:r>
              <a:rPr lang="en-US" sz="2600" b="0" i="1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Clin Infect Dis</a:t>
            </a:r>
            <a:r>
              <a:rPr lang="en-US" sz="2600" b="0" i="0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pii:ciaa232, 2020. </a:t>
            </a:r>
            <a:r>
              <a:rPr lang="en-US" sz="2600" b="0" i="0" u="none" strike="noStrike" dirty="0" err="1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sz="2600" b="0" i="0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10.1093/</a:t>
            </a:r>
            <a:r>
              <a:rPr lang="en-US" sz="2600" b="0" i="0" u="none" strike="noStrike" dirty="0" err="1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cid</a:t>
            </a:r>
            <a:r>
              <a:rPr lang="en-US" sz="2600" b="0" i="0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/ciaa232</a:t>
            </a:r>
            <a:endParaRPr lang="en-US" sz="260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86565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66B62-CEE9-E520-C4C1-241DD7827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B384-9724-F30D-7882-236DD42AF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sz="2600" i="1" u="sng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Brian J. Werth</a:t>
            </a:r>
            <a:r>
              <a:rPr lang="en-US" sz="260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600" i="0" u="none" strike="noStrike" dirty="0">
                <a:solidFill>
                  <a:srgbClr val="2828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Overview of Beta-Lactams. </a:t>
            </a:r>
            <a:r>
              <a:rPr lang="en-US" sz="2600" i="1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https://www.msdmanuals.com/professional/infectious-diseases/bacteria-and-antibacterial-medications/overview-of-beta-lactams</a:t>
            </a:r>
            <a:r>
              <a:rPr lang="en-US" sz="2600" i="1" u="none" strike="noStrike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Reviewed/Revised May 2024.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568106"/>
      </p:ext>
    </p:extLst>
  </p:cSld>
  <p:clrMapOvr>
    <a:masterClrMapping/>
  </p:clrMapOvr>
</p:sld>
</file>

<file path=ppt/theme/theme1.xml><?xml version="1.0" encoding="utf-8"?>
<a:theme xmlns:a="http://schemas.openxmlformats.org/drawingml/2006/main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th's theme" id="{E64ECDAE-42E2-3E4C-9FE7-BFD95F83F6D3}" vid="{0E7D24FE-0BCA-0D46-B198-C2AAA15301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Seth's theme</Template>
  <TotalTime>7034</TotalTime>
  <Words>3702</Words>
  <Application>Microsoft Macintosh PowerPoint</Application>
  <PresentationFormat>Widescreen</PresentationFormat>
  <Paragraphs>416</Paragraphs>
  <Slides>58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proxima-nova</vt:lpstr>
      <vt:lpstr>Wingdings</vt:lpstr>
      <vt:lpstr>Seth's theme</vt:lpstr>
      <vt:lpstr>Course</vt:lpstr>
      <vt:lpstr>BETA LACTAM ANTIBIOTICS</vt:lpstr>
      <vt:lpstr>PENICILLINS</vt:lpstr>
      <vt:lpstr>Penicillin’s Antimicrobial Spectrum (Microbes)</vt:lpstr>
      <vt:lpstr>PowerPoint Presentation</vt:lpstr>
      <vt:lpstr>Penicillin Mode of action</vt:lpstr>
      <vt:lpstr>Mode of action – Cell wall structure</vt:lpstr>
      <vt:lpstr>PowerPoint Presentation</vt:lpstr>
      <vt:lpstr>CLASSIFICATION OF PENICILLINS</vt:lpstr>
      <vt:lpstr>PowerPoint Presentation</vt:lpstr>
      <vt:lpstr>PowerPoint Presentation</vt:lpstr>
      <vt:lpstr>CLASSIFICATION OF PENICILLINS</vt:lpstr>
      <vt:lpstr>PowerPoint Presentation</vt:lpstr>
      <vt:lpstr>RESISTANCE TO PENICILLIN </vt:lpstr>
      <vt:lpstr>Βeta-lactamase (Penicillinase) inhibitors</vt:lpstr>
      <vt:lpstr> Pharmacokinetics </vt:lpstr>
      <vt:lpstr>PowerPoint Presentation</vt:lpstr>
      <vt:lpstr>Adverse reactions/Effects</vt:lpstr>
      <vt:lpstr>PowerPoint Presentation</vt:lpstr>
      <vt:lpstr>  </vt:lpstr>
      <vt:lpstr>Contraindications </vt:lpstr>
      <vt:lpstr>2. CEPHALOSPORINS</vt:lpstr>
      <vt:lpstr>PowerPoint Presentation</vt:lpstr>
      <vt:lpstr>MECHANISM OF ACTION</vt:lpstr>
      <vt:lpstr>MECHANISMS OF RESISTANCE </vt:lpstr>
      <vt:lpstr>Beta-lactamase-resistant medications </vt:lpstr>
      <vt:lpstr> Pharmacokinetics </vt:lpstr>
      <vt:lpstr>PowerPoint Presentation</vt:lpstr>
      <vt:lpstr>PowerPoint Presentation</vt:lpstr>
      <vt:lpstr>Classification, Antimicrobial spectrum &amp; clinical uses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Adverse effects</vt:lpstr>
      <vt:lpstr>PowerPoint Presentation</vt:lpstr>
      <vt:lpstr> Contraindications </vt:lpstr>
      <vt:lpstr>Carbacephems (Loracarbef)</vt:lpstr>
      <vt:lpstr>3. Carbapenems and Monobactams</vt:lpstr>
      <vt:lpstr>classification </vt:lpstr>
      <vt:lpstr>MECHANISM OF ACTION</vt:lpstr>
      <vt:lpstr>Beta-lactamase inhibitors </vt:lpstr>
      <vt:lpstr> Carbapenems - Pharmacokinetics  </vt:lpstr>
      <vt:lpstr> </vt:lpstr>
      <vt:lpstr> Antimicrobial Spectrum </vt:lpstr>
      <vt:lpstr>Clinical uses</vt:lpstr>
      <vt:lpstr>Adverse effects </vt:lpstr>
      <vt:lpstr>Contraindications </vt:lpstr>
      <vt:lpstr>  Monobactams: Aztreonam. - Pharmacokinetics  </vt:lpstr>
      <vt:lpstr> Indications and clinical uses </vt:lpstr>
      <vt:lpstr>PowerPoint Presentation</vt:lpstr>
      <vt:lpstr>Adverse effects </vt:lpstr>
      <vt:lpstr>Contraindications 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BETA LACTAM ANTIBIOTICS</dc:title>
  <dc:creator>Seth m. Monayo</dc:creator>
  <cp:lastModifiedBy>seth mikaye</cp:lastModifiedBy>
  <cp:revision>107</cp:revision>
  <dcterms:created xsi:type="dcterms:W3CDTF">2023-01-19T19:46:30Z</dcterms:created>
  <dcterms:modified xsi:type="dcterms:W3CDTF">2024-10-14T13:56:38Z</dcterms:modified>
</cp:coreProperties>
</file>