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6" r:id="rId2"/>
    <p:sldId id="256" r:id="rId3"/>
    <p:sldId id="265" r:id="rId4"/>
    <p:sldId id="258" r:id="rId5"/>
    <p:sldId id="260" r:id="rId6"/>
    <p:sldId id="262" r:id="rId7"/>
    <p:sldId id="287" r:id="rId8"/>
    <p:sldId id="301" r:id="rId9"/>
    <p:sldId id="303" r:id="rId10"/>
    <p:sldId id="267" r:id="rId11"/>
    <p:sldId id="257" r:id="rId12"/>
    <p:sldId id="268" r:id="rId13"/>
    <p:sldId id="295" r:id="rId14"/>
    <p:sldId id="269" r:id="rId15"/>
    <p:sldId id="270" r:id="rId16"/>
    <p:sldId id="288" r:id="rId17"/>
    <p:sldId id="271" r:id="rId18"/>
    <p:sldId id="272" r:id="rId19"/>
    <p:sldId id="304" r:id="rId20"/>
    <p:sldId id="275" r:id="rId21"/>
    <p:sldId id="290" r:id="rId22"/>
    <p:sldId id="297" r:id="rId23"/>
    <p:sldId id="276" r:id="rId24"/>
    <p:sldId id="328" r:id="rId25"/>
    <p:sldId id="277" r:id="rId26"/>
    <p:sldId id="279" r:id="rId27"/>
    <p:sldId id="278" r:id="rId28"/>
    <p:sldId id="281" r:id="rId29"/>
    <p:sldId id="305" r:id="rId30"/>
    <p:sldId id="306" r:id="rId31"/>
    <p:sldId id="329" r:id="rId32"/>
    <p:sldId id="289" r:id="rId33"/>
    <p:sldId id="308" r:id="rId34"/>
    <p:sldId id="309" r:id="rId35"/>
    <p:sldId id="310" r:id="rId36"/>
    <p:sldId id="311" r:id="rId37"/>
    <p:sldId id="291" r:id="rId38"/>
    <p:sldId id="312" r:id="rId39"/>
    <p:sldId id="320" r:id="rId40"/>
    <p:sldId id="293" r:id="rId41"/>
    <p:sldId id="294" r:id="rId42"/>
    <p:sldId id="314" r:id="rId43"/>
    <p:sldId id="292" r:id="rId44"/>
    <p:sldId id="317" r:id="rId45"/>
    <p:sldId id="316" r:id="rId46"/>
    <p:sldId id="318" r:id="rId47"/>
    <p:sldId id="296" r:id="rId48"/>
    <p:sldId id="319"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BE42D527-0BC2-46C7-87B8-033036753056}">
          <p14:sldIdLst>
            <p14:sldId id="326"/>
            <p14:sldId id="256"/>
            <p14:sldId id="265"/>
            <p14:sldId id="258"/>
            <p14:sldId id="260"/>
            <p14:sldId id="262"/>
            <p14:sldId id="287"/>
            <p14:sldId id="301"/>
            <p14:sldId id="303"/>
            <p14:sldId id="267"/>
            <p14:sldId id="257"/>
            <p14:sldId id="268"/>
            <p14:sldId id="295"/>
            <p14:sldId id="269"/>
            <p14:sldId id="270"/>
            <p14:sldId id="288"/>
            <p14:sldId id="271"/>
            <p14:sldId id="272"/>
            <p14:sldId id="304"/>
            <p14:sldId id="275"/>
            <p14:sldId id="290"/>
            <p14:sldId id="297"/>
            <p14:sldId id="276"/>
            <p14:sldId id="328"/>
            <p14:sldId id="277"/>
            <p14:sldId id="279"/>
            <p14:sldId id="278"/>
            <p14:sldId id="281"/>
            <p14:sldId id="305"/>
            <p14:sldId id="306"/>
            <p14:sldId id="329"/>
            <p14:sldId id="289"/>
            <p14:sldId id="308"/>
            <p14:sldId id="309"/>
            <p14:sldId id="310"/>
            <p14:sldId id="311"/>
            <p14:sldId id="291"/>
            <p14:sldId id="312"/>
            <p14:sldId id="320"/>
            <p14:sldId id="293"/>
            <p14:sldId id="294"/>
            <p14:sldId id="314"/>
            <p14:sldId id="292"/>
            <p14:sldId id="317"/>
            <p14:sldId id="316"/>
            <p14:sldId id="318"/>
            <p14:sldId id="296"/>
            <p14:sldId id="31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C3AC8B-F883-D52B-FA60-F5BE6B447B1A}" v="349" dt="2023-09-29T04:21:24.7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16" d="100"/>
          <a:sy n="116" d="100"/>
        </p:scale>
        <p:origin x="55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058B9C-FE98-4FBF-B691-ABB5E3CD5CF7}" type="datetimeFigureOut">
              <a:rPr lang="en-US" smtClean="0"/>
              <a:t>10/28/24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87268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58B9C-FE98-4FBF-B691-ABB5E3CD5CF7}" type="datetimeFigureOut">
              <a:rPr lang="en-US" smtClean="0"/>
              <a:t>10/28/24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136960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058B9C-FE98-4FBF-B691-ABB5E3CD5CF7}" type="datetimeFigureOut">
              <a:rPr lang="en-US" smtClean="0"/>
              <a:t>10/28/24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2242504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058B9C-FE98-4FBF-B691-ABB5E3CD5CF7}" type="datetimeFigureOut">
              <a:rPr lang="en-US" smtClean="0"/>
              <a:t>10/28/24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1210305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058B9C-FE98-4FBF-B691-ABB5E3CD5CF7}" type="datetimeFigureOut">
              <a:rPr lang="en-US" smtClean="0"/>
              <a:t>10/28/24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547942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058B9C-FE98-4FBF-B691-ABB5E3CD5CF7}" type="datetimeFigureOut">
              <a:rPr lang="en-US" smtClean="0"/>
              <a:t>10/28/24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2045977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058B9C-FE98-4FBF-B691-ABB5E3CD5CF7}" type="datetimeFigureOut">
              <a:rPr lang="en-US" smtClean="0"/>
              <a:t>10/28/24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740312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058B9C-FE98-4FBF-B691-ABB5E3CD5CF7}" type="datetimeFigureOut">
              <a:rPr lang="en-US" smtClean="0"/>
              <a:t>10/28/24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3638183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058B9C-FE98-4FBF-B691-ABB5E3CD5CF7}" type="datetimeFigureOut">
              <a:rPr lang="en-US" smtClean="0"/>
              <a:t>10/28/24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2260426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58B9C-FE98-4FBF-B691-ABB5E3CD5CF7}" type="datetimeFigureOut">
              <a:rPr lang="en-US" smtClean="0"/>
              <a:t>10/28/24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1369710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58B9C-FE98-4FBF-B691-ABB5E3CD5CF7}" type="datetimeFigureOut">
              <a:rPr lang="en-US" smtClean="0"/>
              <a:t>10/28/24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573DF2-1895-4534-BE32-A8FB7CC430EC}" type="slidenum">
              <a:rPr lang="en-US" smtClean="0"/>
              <a:t>‹#›</a:t>
            </a:fld>
            <a:endParaRPr lang="en-US"/>
          </a:p>
        </p:txBody>
      </p:sp>
    </p:spTree>
    <p:extLst>
      <p:ext uri="{BB962C8B-B14F-4D97-AF65-F5344CB8AC3E}">
        <p14:creationId xmlns:p14="http://schemas.microsoft.com/office/powerpoint/2010/main" val="203463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058B9C-FE98-4FBF-B691-ABB5E3CD5CF7}" type="datetimeFigureOut">
              <a:rPr lang="en-US" smtClean="0"/>
              <a:t>10/28/24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573DF2-1895-4534-BE32-A8FB7CC430EC}" type="slidenum">
              <a:rPr lang="en-US" smtClean="0"/>
              <a:t>‹#›</a:t>
            </a:fld>
            <a:endParaRPr lang="en-US"/>
          </a:p>
        </p:txBody>
      </p:sp>
    </p:spTree>
    <p:extLst>
      <p:ext uri="{BB962C8B-B14F-4D97-AF65-F5344CB8AC3E}">
        <p14:creationId xmlns:p14="http://schemas.microsoft.com/office/powerpoint/2010/main" val="27599092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en.wikipedia.org/wiki/Enterobacteriaceae" TargetMode="External"/><Relationship Id="rId2" Type="http://schemas.openxmlformats.org/officeDocument/2006/relationships/hyperlink" Target="http://en.wikipedia.org/wiki/Infectious_disease" TargetMode="External"/><Relationship Id="rId1" Type="http://schemas.openxmlformats.org/officeDocument/2006/relationships/slideLayout" Target="../slideLayouts/slideLayout2.xml"/><Relationship Id="rId6" Type="http://schemas.openxmlformats.org/officeDocument/2006/relationships/hyperlink" Target="http://en.wikipedia.org/wiki/Francisella_tularensis" TargetMode="External"/><Relationship Id="rId5" Type="http://schemas.openxmlformats.org/officeDocument/2006/relationships/hyperlink" Target="http://en.wikipedia.org/wiki/Bacterium" TargetMode="External"/><Relationship Id="rId4" Type="http://schemas.openxmlformats.org/officeDocument/2006/relationships/hyperlink" Target="http://en.wikipedia.org/wiki/Yersinia_pesti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a:xfrm>
            <a:off x="824798" y="579047"/>
            <a:ext cx="3932237" cy="738266"/>
          </a:xfrm>
        </p:spPr>
        <p:txBody>
          <a:bodyPr>
            <a:normAutofit/>
          </a:bodyPr>
          <a:lstStyle/>
          <a:p>
            <a:pPr algn="ctr"/>
            <a:r>
              <a:rPr lang="en-US" sz="3600" b="1" dirty="0">
                <a:latin typeface="Arial" panose="020B0604020202020204" pitchFamily="34" charset="0"/>
                <a:cs typeface="Arial" panose="020B0604020202020204" pitchFamily="34" charset="0"/>
              </a:rPr>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a:xfrm>
            <a:off x="6096000" y="812836"/>
            <a:ext cx="5634142" cy="4908026"/>
          </a:xfrm>
        </p:spPr>
        <p:txBody>
          <a:bodyPr>
            <a:noAutofit/>
          </a:bodyPr>
          <a:lstStyle/>
          <a:p>
            <a:pPr marL="0" indent="0" algn="ctr">
              <a:buNone/>
            </a:pPr>
            <a:r>
              <a:rPr lang="en-US" sz="3600" b="1" dirty="0">
                <a:latin typeface="Arial" panose="020B0604020202020204" pitchFamily="34" charset="0"/>
                <a:cs typeface="Arial" panose="020B0604020202020204" pitchFamily="34" charset="0"/>
              </a:rPr>
              <a:t>Lecture 7</a:t>
            </a:r>
          </a:p>
          <a:p>
            <a:pPr marL="0" indent="0" algn="ctr">
              <a:buNone/>
            </a:pPr>
            <a:r>
              <a:rPr lang="en-US" sz="3600" b="1" dirty="0">
                <a:latin typeface="Arial" panose="020B0604020202020204" pitchFamily="34" charset="0"/>
                <a:cs typeface="Arial" panose="020B0604020202020204" pitchFamily="34" charset="0"/>
              </a:rPr>
              <a:t>Topic: </a:t>
            </a:r>
          </a:p>
          <a:p>
            <a:pPr marL="0" indent="0" algn="ctr">
              <a:buNone/>
            </a:pPr>
            <a:r>
              <a:rPr lang="en-US" sz="3600" b="1" dirty="0">
                <a:solidFill>
                  <a:srgbClr val="C00000"/>
                </a:solidFill>
                <a:latin typeface="Arial" panose="020B0604020202020204" pitchFamily="34" charset="0"/>
                <a:cs typeface="Arial" panose="020B0604020202020204" pitchFamily="34" charset="0"/>
              </a:rPr>
              <a:t>Aminoglycosides &amp;</a:t>
            </a:r>
          </a:p>
          <a:p>
            <a:pPr marL="0" indent="0" algn="ctr">
              <a:buNone/>
            </a:pPr>
            <a:r>
              <a:rPr lang="en-US" sz="3600" b="1" dirty="0">
                <a:solidFill>
                  <a:srgbClr val="C00000"/>
                </a:solidFill>
                <a:latin typeface="Arial" panose="020B0604020202020204" pitchFamily="34" charset="0"/>
                <a:cs typeface="Arial" panose="020B0604020202020204" pitchFamily="34" charset="0"/>
              </a:rPr>
              <a:t>Macrolides</a:t>
            </a:r>
            <a:endParaRPr lang="en-US" sz="3600" b="1" dirty="0">
              <a:solidFill>
                <a:srgbClr val="FF0000"/>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461858" y="1607696"/>
            <a:ext cx="5096084" cy="1714552"/>
          </a:xfrm>
        </p:spPr>
        <p:txBody>
          <a:bodyPr>
            <a:normAutofit/>
          </a:bodyPr>
          <a:lstStyle/>
          <a:p>
            <a:r>
              <a:rPr lang="en-US" sz="4400" b="1" dirty="0">
                <a:solidFill>
                  <a:srgbClr val="FF0000"/>
                </a:solidFill>
                <a:latin typeface="Arial" panose="020B0604020202020204" pitchFamily="34" charset="0"/>
                <a:cs typeface="Arial" panose="020B0604020202020204" pitchFamily="34" charset="0"/>
              </a:rPr>
              <a:t>PHARMACOLOGY</a:t>
            </a:r>
          </a:p>
          <a:p>
            <a:pPr algn="ctr"/>
            <a:r>
              <a:rPr lang="en-US" sz="2800" i="1" dirty="0">
                <a:latin typeface="Arial" panose="020B0604020202020204" pitchFamily="34" charset="0"/>
                <a:cs typeface="Arial" panose="020B0604020202020204" pitchFamily="34" charset="0"/>
              </a:rPr>
              <a:t>Seth </a:t>
            </a:r>
            <a:r>
              <a:rPr lang="en-US" sz="2800" i="1" dirty="0" err="1">
                <a:latin typeface="Arial" panose="020B0604020202020204" pitchFamily="34" charset="0"/>
                <a:cs typeface="Arial" panose="020B0604020202020204" pitchFamily="34" charset="0"/>
              </a:rPr>
              <a:t>Mikaye</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95DC8-5733-1B30-DB0D-C8E2CD6CC654}"/>
              </a:ext>
            </a:extLst>
          </p:cNvPr>
          <p:cNvSpPr>
            <a:spLocks noGrp="1"/>
          </p:cNvSpPr>
          <p:nvPr>
            <p:ph type="ctrTitle"/>
          </p:nvPr>
        </p:nvSpPr>
        <p:spPr/>
        <p:txBody>
          <a:bodyPr/>
          <a:lstStyle/>
          <a:p>
            <a:r>
              <a:rPr lang="en-US" sz="6000" b="1" dirty="0">
                <a:solidFill>
                  <a:srgbClr val="C00000"/>
                </a:solidFill>
                <a:latin typeface="Arial" panose="020B0604020202020204" pitchFamily="34" charset="0"/>
                <a:cs typeface="Arial" panose="020B0604020202020204" pitchFamily="34" charset="0"/>
              </a:rPr>
              <a:t>Aminoglycosides</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6D967D51-DAFD-1B92-9E62-8642A242792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26091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52859"/>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Introduction</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417984"/>
            <a:ext cx="10515600" cy="4872647"/>
          </a:xfrm>
        </p:spPr>
        <p:txBody>
          <a:bodyPr>
            <a:normAutofit/>
          </a:bodyPr>
          <a:lstStyle/>
          <a:p>
            <a:pPr algn="just"/>
            <a:r>
              <a:rPr lang="en-US" sz="2600" b="1" dirty="0">
                <a:latin typeface="Arial" panose="020B0604020202020204" pitchFamily="34" charset="0"/>
                <a:cs typeface="Arial" panose="020B0604020202020204" pitchFamily="34" charset="0"/>
              </a:rPr>
              <a:t>Aminoglycosides </a:t>
            </a:r>
            <a:r>
              <a:rPr lang="en-IN" sz="2600" dirty="0">
                <a:latin typeface="Arial" panose="020B0604020202020204" pitchFamily="34" charset="0"/>
                <a:cs typeface="Arial" panose="020B0604020202020204" pitchFamily="34" charset="0"/>
              </a:rPr>
              <a:t> are a group of natural and Semisynthetic antibiotics. </a:t>
            </a:r>
          </a:p>
          <a:p>
            <a:pPr algn="just"/>
            <a:r>
              <a:rPr lang="en-US" sz="2600" b="0" dirty="0">
                <a:effectLst/>
                <a:latin typeface="Arial" panose="020B0604020202020204" pitchFamily="34" charset="0"/>
                <a:cs typeface="Arial" panose="020B0604020202020204" pitchFamily="34" charset="0"/>
              </a:rPr>
              <a:t>They provide coverage against aerobic gram-negative pathogens, including Pseudomonas. </a:t>
            </a:r>
          </a:p>
          <a:p>
            <a:pPr algn="just"/>
            <a:r>
              <a:rPr lang="en-US" sz="2600" b="0" dirty="0">
                <a:effectLst/>
                <a:latin typeface="Arial" panose="020B0604020202020204" pitchFamily="34" charset="0"/>
                <a:cs typeface="Arial" panose="020B0604020202020204" pitchFamily="34" charset="0"/>
              </a:rPr>
              <a:t>They can also be used synergistically with inhibitors of bacterial cell wall synthesis (e.g., </a:t>
            </a:r>
            <a:r>
              <a:rPr lang="el-GR" sz="2600" b="0" dirty="0">
                <a:effectLst/>
                <a:latin typeface="Arial" panose="020B0604020202020204" pitchFamily="34" charset="0"/>
                <a:cs typeface="Arial" panose="020B0604020202020204" pitchFamily="34" charset="0"/>
              </a:rPr>
              <a:t>β </a:t>
            </a:r>
            <a:r>
              <a:rPr lang="en-US" sz="2600" b="0" dirty="0">
                <a:effectLst/>
                <a:latin typeface="Arial" panose="020B0604020202020204" pitchFamily="34" charset="0"/>
                <a:cs typeface="Arial" panose="020B0604020202020204" pitchFamily="34" charset="0"/>
              </a:rPr>
              <a:t>lactams) for gram-positive pathogens. </a:t>
            </a:r>
          </a:p>
          <a:p>
            <a:pPr algn="just"/>
            <a:r>
              <a:rPr lang="en-US" sz="2600" dirty="0">
                <a:latin typeface="Arial" panose="020B0604020202020204" pitchFamily="34" charset="0"/>
                <a:cs typeface="Arial" panose="020B0604020202020204" pitchFamily="34" charset="0"/>
              </a:rPr>
              <a:t>There u</a:t>
            </a:r>
            <a:r>
              <a:rPr lang="en-US" sz="2600" b="0" dirty="0">
                <a:effectLst/>
                <a:latin typeface="Arial" panose="020B0604020202020204" pitchFamily="34" charset="0"/>
                <a:cs typeface="Arial" panose="020B0604020202020204" pitchFamily="34" charset="0"/>
              </a:rPr>
              <a:t>se is limited by serious side effects, including toxicity to the kidney and ear. </a:t>
            </a:r>
            <a:endParaRPr lang="en-GB" sz="2600" dirty="0">
              <a:latin typeface="Arial" panose="020B0604020202020204" pitchFamily="34" charset="0"/>
              <a:cs typeface="Arial" panose="020B0604020202020204" pitchFamily="34" charset="0"/>
            </a:endParaRPr>
          </a:p>
          <a:p>
            <a:pPr algn="just"/>
            <a:r>
              <a:rPr lang="en-GB" sz="2600" dirty="0">
                <a:latin typeface="Arial" panose="020B0604020202020204" pitchFamily="34" charset="0"/>
                <a:cs typeface="Arial" panose="020B0604020202020204" pitchFamily="34" charset="0"/>
              </a:rPr>
              <a:t>They majorly share similar antibacterial spectrum and toxic effect, and are </a:t>
            </a:r>
            <a:r>
              <a:rPr lang="en-US" sz="2600" b="0" dirty="0">
                <a:effectLst/>
                <a:latin typeface="Arial" panose="020B0604020202020204" pitchFamily="34" charset="0"/>
                <a:cs typeface="Arial" panose="020B0604020202020204" pitchFamily="34" charset="0"/>
              </a:rPr>
              <a:t>bactericidal on nature.</a:t>
            </a:r>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7737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8301"/>
          </a:xfrm>
        </p:spPr>
        <p:txBody>
          <a:bodyPr>
            <a:normAutofit/>
          </a:bodyPr>
          <a:lstStyle/>
          <a:p>
            <a:r>
              <a:rPr lang="en-GB" sz="4000" b="1" dirty="0">
                <a:solidFill>
                  <a:srgbClr val="FF0000"/>
                </a:solidFill>
                <a:latin typeface="Arial" panose="020B0604020202020204" pitchFamily="34" charset="0"/>
                <a:cs typeface="Arial" panose="020B0604020202020204" pitchFamily="34" charset="0"/>
              </a:rPr>
              <a:t>History</a:t>
            </a:r>
            <a:endParaRPr lang="en-IN" sz="40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282747"/>
            <a:ext cx="10515600" cy="4886699"/>
          </a:xfrm>
        </p:spPr>
        <p:txBody>
          <a:bodyPr vert="horz" lIns="91440" tIns="45720" rIns="91440" bIns="45720" rtlCol="0" anchor="t">
            <a:noAutofit/>
          </a:bodyPr>
          <a:lstStyle/>
          <a:p>
            <a:pPr algn="just"/>
            <a:r>
              <a:rPr lang="en-IN" sz="2600" dirty="0">
                <a:latin typeface="Arial" panose="020B0604020202020204" pitchFamily="34" charset="0"/>
                <a:cs typeface="Arial" panose="020B0604020202020204" pitchFamily="34" charset="0"/>
              </a:rPr>
              <a:t>Streptomycin - the first member of aminoglycoside antibiotics discovered in 1944 by Waksman and co-workers from a strain of </a:t>
            </a:r>
            <a:r>
              <a:rPr lang="en-IN" sz="2600" i="1" dirty="0">
                <a:latin typeface="Arial" panose="020B0604020202020204" pitchFamily="34" charset="0"/>
                <a:cs typeface="Arial" panose="020B0604020202020204" pitchFamily="34" charset="0"/>
              </a:rPr>
              <a:t>Streptomyces griseus</a:t>
            </a:r>
            <a:r>
              <a:rPr lang="en-IN" sz="2600" dirty="0">
                <a:latin typeface="Arial" panose="020B0604020202020204" pitchFamily="34" charset="0"/>
                <a:cs typeface="Arial" panose="020B0604020202020204" pitchFamily="34" charset="0"/>
              </a:rPr>
              <a:t>. </a:t>
            </a:r>
          </a:p>
          <a:p>
            <a:pPr algn="just"/>
            <a:r>
              <a:rPr lang="en-IN" sz="2600" dirty="0">
                <a:latin typeface="Arial" panose="020B0604020202020204" pitchFamily="34" charset="0"/>
                <a:cs typeface="Arial" panose="020B0604020202020204" pitchFamily="34" charset="0"/>
              </a:rPr>
              <a:t>Neomycin - isolated in 1949 </a:t>
            </a:r>
          </a:p>
          <a:p>
            <a:pPr algn="just"/>
            <a:r>
              <a:rPr lang="en-IN" sz="2600" dirty="0">
                <a:latin typeface="Arial" panose="020B0604020202020204" pitchFamily="34" charset="0"/>
                <a:cs typeface="Arial" panose="020B0604020202020204" pitchFamily="34" charset="0"/>
              </a:rPr>
              <a:t>Kanamycin in 1957 and gentamicin in 1963.</a:t>
            </a:r>
          </a:p>
          <a:p>
            <a:pPr algn="just"/>
            <a:r>
              <a:rPr lang="en-IN" sz="2600" dirty="0">
                <a:latin typeface="Arial" panose="020B0604020202020204" pitchFamily="34" charset="0"/>
                <a:cs typeface="Arial" panose="020B0604020202020204" pitchFamily="34" charset="0"/>
              </a:rPr>
              <a:t>Amikacin- first semi-synthetic aminoglycoside obtained via kanamycin chemical modification. </a:t>
            </a:r>
          </a:p>
          <a:p>
            <a:r>
              <a:rPr lang="en-US" sz="2600" dirty="0">
                <a:latin typeface="Arial" panose="020B0604020202020204" pitchFamily="34" charset="0"/>
                <a:cs typeface="Arial" panose="020B0604020202020204" pitchFamily="34" charset="0"/>
              </a:rPr>
              <a:t>Produced from </a:t>
            </a:r>
            <a:r>
              <a:rPr lang="en-US" sz="2600" i="1" dirty="0">
                <a:latin typeface="Arial" panose="020B0604020202020204" pitchFamily="34" charset="0"/>
                <a:cs typeface="Arial" panose="020B0604020202020204" pitchFamily="34" charset="0"/>
              </a:rPr>
              <a:t>actinomycetes</a:t>
            </a:r>
          </a:p>
          <a:p>
            <a:pPr algn="just"/>
            <a:r>
              <a:rPr lang="en-IN" sz="2600" dirty="0">
                <a:latin typeface="Arial" panose="020B0604020202020204" pitchFamily="34" charset="0"/>
                <a:cs typeface="Arial" panose="020B0604020202020204" pitchFamily="34" charset="0"/>
              </a:rPr>
              <a:t>Aminoglycosides prepared from </a:t>
            </a:r>
            <a:r>
              <a:rPr lang="en-IN" sz="2600" dirty="0">
                <a:solidFill>
                  <a:srgbClr val="0070C0"/>
                </a:solidFill>
                <a:latin typeface="Arial" panose="020B0604020202020204" pitchFamily="34" charset="0"/>
                <a:cs typeface="Arial" panose="020B0604020202020204" pitchFamily="34" charset="0"/>
              </a:rPr>
              <a:t>Streptomyces </a:t>
            </a:r>
            <a:r>
              <a:rPr lang="en-IN" sz="2600" dirty="0">
                <a:latin typeface="Arial" panose="020B0604020202020204" pitchFamily="34" charset="0"/>
                <a:cs typeface="Arial" panose="020B0604020202020204" pitchFamily="34" charset="0"/>
              </a:rPr>
              <a:t>carry the suffix </a:t>
            </a:r>
            <a:r>
              <a:rPr lang="en-IN" sz="2600" dirty="0">
                <a:solidFill>
                  <a:srgbClr val="0070C0"/>
                </a:solidFill>
                <a:latin typeface="Arial" panose="020B0604020202020204" pitchFamily="34" charset="0"/>
                <a:cs typeface="Arial" panose="020B0604020202020204" pitchFamily="34" charset="0"/>
              </a:rPr>
              <a:t>— </a:t>
            </a:r>
            <a:r>
              <a:rPr lang="en-IN" sz="2600" dirty="0" err="1">
                <a:solidFill>
                  <a:srgbClr val="00B050"/>
                </a:solidFill>
                <a:latin typeface="Arial" panose="020B0604020202020204" pitchFamily="34" charset="0"/>
                <a:cs typeface="Arial" panose="020B0604020202020204" pitchFamily="34" charset="0"/>
              </a:rPr>
              <a:t>mycin</a:t>
            </a:r>
            <a:r>
              <a:rPr lang="en-IN" sz="2600" dirty="0">
                <a:solidFill>
                  <a:srgbClr val="0070C0"/>
                </a:solidFill>
                <a:latin typeface="Arial" panose="020B0604020202020204" pitchFamily="34" charset="0"/>
                <a:cs typeface="Arial" panose="020B0604020202020204" pitchFamily="34" charset="0"/>
              </a:rPr>
              <a:t>.</a:t>
            </a:r>
          </a:p>
          <a:p>
            <a:pPr algn="just"/>
            <a:r>
              <a:rPr lang="en-IN" sz="2600" dirty="0" err="1">
                <a:solidFill>
                  <a:srgbClr val="0070C0"/>
                </a:solidFill>
                <a:latin typeface="Arial" panose="020B0604020202020204" pitchFamily="34" charset="0"/>
                <a:cs typeface="Arial" panose="020B0604020202020204" pitchFamily="34" charset="0"/>
              </a:rPr>
              <a:t>Micromonospora</a:t>
            </a:r>
            <a:r>
              <a:rPr lang="en-IN" sz="2600" dirty="0">
                <a:latin typeface="Arial" panose="020B0604020202020204" pitchFamily="34" charset="0"/>
                <a:cs typeface="Arial" panose="020B0604020202020204" pitchFamily="34" charset="0"/>
              </a:rPr>
              <a:t> have name ending with </a:t>
            </a:r>
            <a:r>
              <a:rPr lang="en-IN" sz="2600" dirty="0">
                <a:solidFill>
                  <a:srgbClr val="00B050"/>
                </a:solidFill>
                <a:latin typeface="Arial" panose="020B0604020202020204" pitchFamily="34" charset="0"/>
                <a:cs typeface="Arial" panose="020B0604020202020204" pitchFamily="34" charset="0"/>
              </a:rPr>
              <a:t>— </a:t>
            </a:r>
            <a:r>
              <a:rPr lang="en-IN" sz="2600" dirty="0" err="1">
                <a:solidFill>
                  <a:srgbClr val="00B050"/>
                </a:solidFill>
                <a:latin typeface="Arial" panose="020B0604020202020204" pitchFamily="34" charset="0"/>
                <a:cs typeface="Arial" panose="020B0604020202020204" pitchFamily="34" charset="0"/>
              </a:rPr>
              <a:t>micin</a:t>
            </a:r>
            <a:r>
              <a:rPr lang="en-IN" sz="2600" dirty="0">
                <a:solidFill>
                  <a:srgbClr val="00B050"/>
                </a:solidFill>
                <a:latin typeface="Arial" panose="020B0604020202020204" pitchFamily="34" charset="0"/>
                <a:cs typeface="Arial" panose="020B0604020202020204" pitchFamily="34" charset="0"/>
              </a:rPr>
              <a:t>. </a:t>
            </a:r>
          </a:p>
          <a:p>
            <a:pPr algn="just"/>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8554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2832"/>
          </a:xfrm>
        </p:spPr>
        <p:txBody>
          <a:bodyPr>
            <a:normAutofit/>
          </a:bodyPr>
          <a:lstStyle/>
          <a:p>
            <a:r>
              <a:rPr lang="en-GB" sz="3600" b="1" dirty="0">
                <a:solidFill>
                  <a:srgbClr val="FF0000"/>
                </a:solidFill>
                <a:latin typeface="Arial" panose="020B0604020202020204" pitchFamily="34" charset="0"/>
                <a:cs typeface="Arial" panose="020B0604020202020204" pitchFamily="34" charset="0"/>
              </a:rPr>
              <a:t>Chemistry</a:t>
            </a:r>
            <a:endParaRPr lang="en-IN" sz="3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199" y="1277957"/>
            <a:ext cx="10751545" cy="5122844"/>
          </a:xfrm>
        </p:spPr>
        <p:txBody>
          <a:bodyPr>
            <a:noAutofit/>
          </a:bodyPr>
          <a:lstStyle/>
          <a:p>
            <a:r>
              <a:rPr lang="en-IN" sz="2600" dirty="0">
                <a:latin typeface="Arial" panose="020B0604020202020204" pitchFamily="34" charset="0"/>
                <a:cs typeface="Arial" panose="020B0604020202020204" pitchFamily="34" charset="0"/>
              </a:rPr>
              <a:t>The aminoglycosides consist of two or more </a:t>
            </a:r>
            <a:r>
              <a:rPr lang="en-IN" sz="2600" dirty="0">
                <a:solidFill>
                  <a:schemeClr val="accent4"/>
                </a:solidFill>
                <a:latin typeface="Arial" panose="020B0604020202020204" pitchFamily="34" charset="0"/>
                <a:cs typeface="Arial" panose="020B0604020202020204" pitchFamily="34" charset="0"/>
              </a:rPr>
              <a:t>amino sugars </a:t>
            </a:r>
            <a:r>
              <a:rPr lang="en-IN" sz="2600" dirty="0">
                <a:latin typeface="Arial" panose="020B0604020202020204" pitchFamily="34" charset="0"/>
                <a:cs typeface="Arial" panose="020B0604020202020204" pitchFamily="34" charset="0"/>
              </a:rPr>
              <a:t>joined in </a:t>
            </a:r>
            <a:r>
              <a:rPr lang="en-IN" sz="2600" dirty="0">
                <a:solidFill>
                  <a:schemeClr val="accent4"/>
                </a:solidFill>
                <a:latin typeface="Arial" panose="020B0604020202020204" pitchFamily="34" charset="0"/>
                <a:cs typeface="Arial" panose="020B0604020202020204" pitchFamily="34" charset="0"/>
              </a:rPr>
              <a:t>glycosidic linkages </a:t>
            </a:r>
            <a:r>
              <a:rPr lang="en-IN" sz="2600" dirty="0">
                <a:latin typeface="Arial" panose="020B0604020202020204" pitchFamily="34" charset="0"/>
                <a:cs typeface="Arial" panose="020B0604020202020204" pitchFamily="34" charset="0"/>
              </a:rPr>
              <a:t>to a </a:t>
            </a:r>
            <a:r>
              <a:rPr lang="en-IN" sz="2600" dirty="0">
                <a:solidFill>
                  <a:schemeClr val="accent4"/>
                </a:solidFill>
                <a:latin typeface="Arial" panose="020B0604020202020204" pitchFamily="34" charset="0"/>
                <a:cs typeface="Arial" panose="020B0604020202020204" pitchFamily="34" charset="0"/>
              </a:rPr>
              <a:t>hexose (aminocyclitol) nucleus</a:t>
            </a:r>
            <a:r>
              <a:rPr lang="en-IN" sz="2600" dirty="0">
                <a:latin typeface="Arial" panose="020B0604020202020204" pitchFamily="34" charset="0"/>
                <a:cs typeface="Arial" panose="020B0604020202020204" pitchFamily="34" charset="0"/>
              </a:rPr>
              <a:t>.</a:t>
            </a:r>
          </a:p>
          <a:p>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a:p>
            <a:r>
              <a:rPr lang="en-IN" sz="2600" dirty="0">
                <a:latin typeface="Arial" panose="020B0604020202020204" pitchFamily="34" charset="0"/>
                <a:cs typeface="Arial" panose="020B0604020202020204" pitchFamily="34" charset="0"/>
              </a:rPr>
              <a:t>In streptomycin, the hexose molecule is </a:t>
            </a:r>
            <a:r>
              <a:rPr lang="en-IN" sz="2600" dirty="0">
                <a:solidFill>
                  <a:srgbClr val="0070C0"/>
                </a:solidFill>
                <a:latin typeface="Arial" panose="020B0604020202020204" pitchFamily="34" charset="0"/>
                <a:cs typeface="Arial" panose="020B0604020202020204" pitchFamily="34" charset="0"/>
              </a:rPr>
              <a:t>2-deoxystreptamine</a:t>
            </a:r>
            <a:r>
              <a:rPr lang="en-IN" sz="2600" dirty="0">
                <a:latin typeface="Arial" panose="020B0604020202020204" pitchFamily="34" charset="0"/>
                <a:cs typeface="Arial" panose="020B0604020202020204" pitchFamily="34" charset="0"/>
              </a:rPr>
              <a:t>.</a:t>
            </a:r>
          </a:p>
          <a:p>
            <a:pPr algn="just"/>
            <a:r>
              <a:rPr lang="en-IN" sz="2600" dirty="0">
                <a:latin typeface="Arial" panose="020B0604020202020204" pitchFamily="34" charset="0"/>
                <a:cs typeface="Arial" panose="020B0604020202020204" pitchFamily="34" charset="0"/>
              </a:rPr>
              <a:t>The presence of </a:t>
            </a:r>
            <a:r>
              <a:rPr lang="en-IN" sz="2600" dirty="0">
                <a:solidFill>
                  <a:schemeClr val="accent4"/>
                </a:solidFill>
                <a:latin typeface="Arial" panose="020B0604020202020204" pitchFamily="34" charset="0"/>
                <a:cs typeface="Arial" panose="020B0604020202020204" pitchFamily="34" charset="0"/>
              </a:rPr>
              <a:t>amino group </a:t>
            </a:r>
            <a:r>
              <a:rPr lang="en-IN" sz="2600" dirty="0">
                <a:latin typeface="Arial" panose="020B0604020202020204" pitchFamily="34" charset="0"/>
                <a:cs typeface="Arial" panose="020B0604020202020204" pitchFamily="34" charset="0"/>
              </a:rPr>
              <a:t>in the structure </a:t>
            </a:r>
            <a:r>
              <a:rPr lang="en-IN" sz="2600" dirty="0">
                <a:solidFill>
                  <a:srgbClr val="002060"/>
                </a:solidFill>
                <a:latin typeface="Arial" panose="020B0604020202020204" pitchFamily="34" charset="0"/>
                <a:cs typeface="Arial" panose="020B0604020202020204" pitchFamily="34" charset="0"/>
              </a:rPr>
              <a:t>imparts basic nature </a:t>
            </a:r>
            <a:r>
              <a:rPr lang="en-IN" sz="2600" dirty="0">
                <a:latin typeface="Arial" panose="020B0604020202020204" pitchFamily="34" charset="0"/>
                <a:cs typeface="Arial" panose="020B0604020202020204" pitchFamily="34" charset="0"/>
              </a:rPr>
              <a:t>and the </a:t>
            </a:r>
            <a:r>
              <a:rPr lang="en-IN" sz="2600" dirty="0">
                <a:solidFill>
                  <a:schemeClr val="accent4"/>
                </a:solidFill>
                <a:latin typeface="Arial" panose="020B0604020202020204" pitchFamily="34" charset="0"/>
                <a:cs typeface="Arial" panose="020B0604020202020204" pitchFamily="34" charset="0"/>
              </a:rPr>
              <a:t>hydroxyl group on the sugars </a:t>
            </a:r>
            <a:r>
              <a:rPr lang="en-IN" sz="2600" dirty="0">
                <a:latin typeface="Arial" panose="020B0604020202020204" pitchFamily="34" charset="0"/>
                <a:cs typeface="Arial" panose="020B0604020202020204" pitchFamily="34" charset="0"/>
              </a:rPr>
              <a:t>provide </a:t>
            </a:r>
            <a:r>
              <a:rPr lang="en-IN" sz="2600" dirty="0">
                <a:solidFill>
                  <a:srgbClr val="0070C0"/>
                </a:solidFill>
                <a:latin typeface="Arial" panose="020B0604020202020204" pitchFamily="34" charset="0"/>
                <a:cs typeface="Arial" panose="020B0604020202020204" pitchFamily="34" charset="0"/>
              </a:rPr>
              <a:t>high water solubility </a:t>
            </a:r>
            <a:r>
              <a:rPr lang="en-IN" sz="2600" dirty="0">
                <a:latin typeface="Arial" panose="020B0604020202020204" pitchFamily="34" charset="0"/>
                <a:cs typeface="Arial" panose="020B0604020202020204" pitchFamily="34" charset="0"/>
              </a:rPr>
              <a:t>(or poor lipid solubility) to the drugs</a:t>
            </a:r>
            <a:r>
              <a:rPr lang="en-IN" sz="2600" dirty="0">
                <a:solidFill>
                  <a:srgbClr val="0070C0"/>
                </a:solidFill>
                <a:latin typeface="Arial" panose="020B0604020202020204" pitchFamily="34" charset="0"/>
                <a:cs typeface="Arial" panose="020B0604020202020204" pitchFamily="34" charset="0"/>
              </a:rPr>
              <a:t>.</a:t>
            </a:r>
          </a:p>
          <a:p>
            <a:pPr marL="0" indent="0">
              <a:buNone/>
            </a:pPr>
            <a:endParaRPr lang="en-IN" sz="2600" dirty="0">
              <a:solidFill>
                <a:srgbClr val="0070C0"/>
              </a:solidFill>
              <a:latin typeface="Arial" panose="020B0604020202020204" pitchFamily="34" charset="0"/>
              <a:cs typeface="Arial" panose="020B0604020202020204" pitchFamily="34" charset="0"/>
            </a:endParaRPr>
          </a:p>
          <a:p>
            <a:pPr marL="0" indent="0">
              <a:buNone/>
            </a:pPr>
            <a:endParaRPr lang="en-IN" sz="2600" dirty="0">
              <a:latin typeface="Arial" panose="020B0604020202020204" pitchFamily="34" charset="0"/>
              <a:cs typeface="Arial" panose="020B0604020202020204" pitchFamily="34" charset="0"/>
            </a:endParaRPr>
          </a:p>
        </p:txBody>
      </p:sp>
      <p:pic>
        <p:nvPicPr>
          <p:cNvPr id="4" name="Picture 2" descr="Chemical structure of gentamicin">
            <a:extLst>
              <a:ext uri="{FF2B5EF4-FFF2-40B4-BE49-F238E27FC236}">
                <a16:creationId xmlns:a16="http://schemas.microsoft.com/office/drawing/2014/main" id="{6D49BDD8-6778-4B8C-3B26-4EFB3E3EF8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795" y="2244101"/>
            <a:ext cx="5266063" cy="219352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CBBA29-E7B6-0AA0-0DF4-34FC4EB8E57C}"/>
              </a:ext>
            </a:extLst>
          </p:cNvPr>
          <p:cNvSpPr txBox="1"/>
          <p:nvPr/>
        </p:nvSpPr>
        <p:spPr>
          <a:xfrm>
            <a:off x="7744858" y="3929797"/>
            <a:ext cx="3844887" cy="507831"/>
          </a:xfrm>
          <a:prstGeom prst="rect">
            <a:avLst/>
          </a:prstGeom>
          <a:noFill/>
        </p:spPr>
        <p:txBody>
          <a:bodyPr wrap="square" rtlCol="0">
            <a:spAutoFit/>
          </a:bodyPr>
          <a:lstStyle/>
          <a:p>
            <a:r>
              <a:rPr lang="en-US" sz="900" dirty="0"/>
              <a:t>Image </a:t>
            </a:r>
            <a:r>
              <a:rPr lang="en-US" sz="900" dirty="0" err="1"/>
              <a:t>credi</a:t>
            </a:r>
            <a:r>
              <a:rPr lang="en-US" sz="900" dirty="0"/>
              <a:t>: Wikipedia. https://</a:t>
            </a:r>
            <a:r>
              <a:rPr lang="en-US" sz="900" dirty="0" err="1"/>
              <a:t>upload.wikimedia.org</a:t>
            </a:r>
            <a:r>
              <a:rPr lang="en-US" sz="900" dirty="0"/>
              <a:t>/</a:t>
            </a:r>
            <a:r>
              <a:rPr lang="en-US" sz="900" dirty="0" err="1"/>
              <a:t>wikipedia</a:t>
            </a:r>
            <a:r>
              <a:rPr lang="en-US" sz="900" dirty="0"/>
              <a:t>/commons/thumb/d/d6/Streptomycin2.svg/800px-Streptomycin2.svg.png</a:t>
            </a:r>
          </a:p>
        </p:txBody>
      </p:sp>
    </p:spTree>
    <p:extLst>
      <p:ext uri="{BB962C8B-B14F-4D97-AF65-F5344CB8AC3E}">
        <p14:creationId xmlns:p14="http://schemas.microsoft.com/office/powerpoint/2010/main" val="391815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Classification</a:t>
            </a:r>
            <a:endParaRPr lang="en-IN" sz="3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b="1" dirty="0">
                <a:solidFill>
                  <a:srgbClr val="C00000"/>
                </a:solidFill>
                <a:latin typeface="Arial" panose="020B0604020202020204" pitchFamily="34" charset="0"/>
                <a:cs typeface="Arial" panose="020B0604020202020204" pitchFamily="34" charset="0"/>
              </a:rPr>
              <a:t>A. Based on antibacterial spectrum</a:t>
            </a:r>
          </a:p>
          <a:p>
            <a:pPr>
              <a:buNone/>
            </a:pPr>
            <a:r>
              <a:rPr lang="en-US" b="1" dirty="0">
                <a:latin typeface="Arial" panose="020B0604020202020204" pitchFamily="34" charset="0"/>
                <a:cs typeface="Arial" panose="020B0604020202020204" pitchFamily="34" charset="0"/>
              </a:rPr>
              <a:t>1. Narrow spectrum:</a:t>
            </a:r>
            <a:r>
              <a:rPr lang="en-US" dirty="0">
                <a:latin typeface="Arial" panose="020B0604020202020204" pitchFamily="34" charset="0"/>
                <a:cs typeface="Arial" panose="020B0604020202020204" pitchFamily="34" charset="0"/>
              </a:rPr>
              <a:t> </a:t>
            </a:r>
          </a:p>
          <a:p>
            <a:pPr marL="0" indent="0">
              <a:buNone/>
            </a:pPr>
            <a:r>
              <a:rPr lang="en-US" dirty="0">
                <a:solidFill>
                  <a:srgbClr val="0070C0"/>
                </a:solidFill>
                <a:latin typeface="Arial" panose="020B0604020202020204" pitchFamily="34" charset="0"/>
                <a:cs typeface="Arial" panose="020B0604020202020204" pitchFamily="34" charset="0"/>
              </a:rPr>
              <a:t>Streptomycin</a:t>
            </a:r>
            <a:r>
              <a:rPr lang="en-US" dirty="0">
                <a:latin typeface="Arial" panose="020B0604020202020204" pitchFamily="34" charset="0"/>
                <a:cs typeface="Arial" panose="020B0604020202020204" pitchFamily="34" charset="0"/>
              </a:rPr>
              <a:t> and </a:t>
            </a:r>
            <a:r>
              <a:rPr lang="en-US" dirty="0">
                <a:solidFill>
                  <a:srgbClr val="0070C0"/>
                </a:solidFill>
                <a:latin typeface="Arial" panose="020B0604020202020204" pitchFamily="34" charset="0"/>
                <a:cs typeface="Arial" panose="020B0604020202020204" pitchFamily="34" charset="0"/>
              </a:rPr>
              <a:t>dihydrostreptomycin</a:t>
            </a:r>
            <a:r>
              <a:rPr lang="en-US" dirty="0">
                <a:latin typeface="Arial" panose="020B0604020202020204" pitchFamily="34" charset="0"/>
                <a:cs typeface="Arial" panose="020B0604020202020204" pitchFamily="34" charset="0"/>
              </a:rPr>
              <a:t>. </a:t>
            </a:r>
            <a:endParaRPr lang="en-IN"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Mainly active aerobic gram-negative bacteria (E.coli, Salmonella, </a:t>
            </a:r>
            <a:r>
              <a:rPr lang="en-US" dirty="0" err="1">
                <a:latin typeface="Arial" panose="020B0604020202020204" pitchFamily="34" charset="0"/>
                <a:cs typeface="Arial" panose="020B0604020202020204" pitchFamily="34" charset="0"/>
              </a:rPr>
              <a:t>pasturella</a:t>
            </a:r>
            <a:r>
              <a:rPr lang="en-US" dirty="0">
                <a:latin typeface="Arial" panose="020B0604020202020204" pitchFamily="34" charset="0"/>
                <a:cs typeface="Arial" panose="020B0604020202020204" pitchFamily="34" charset="0"/>
              </a:rPr>
              <a:t> spp. </a:t>
            </a:r>
            <a:r>
              <a:rPr lang="en-US" dirty="0" err="1">
                <a:latin typeface="Arial" panose="020B0604020202020204" pitchFamily="34" charset="0"/>
                <a:cs typeface="Arial" panose="020B0604020202020204" pitchFamily="34" charset="0"/>
              </a:rPr>
              <a:t>Brucella</a:t>
            </a:r>
            <a:r>
              <a:rPr lang="en-US" dirty="0">
                <a:latin typeface="Arial" panose="020B0604020202020204" pitchFamily="34" charset="0"/>
                <a:cs typeface="Arial" panose="020B0604020202020204" pitchFamily="34" charset="0"/>
              </a:rPr>
              <a:t> spp.) and also against Staphylococci, </a:t>
            </a:r>
            <a:r>
              <a:rPr lang="en-US" dirty="0" err="1">
                <a:latin typeface="Arial" panose="020B0604020202020204" pitchFamily="34" charset="0"/>
                <a:cs typeface="Arial" panose="020B0604020202020204" pitchFamily="34" charset="0"/>
              </a:rPr>
              <a:t>Actinomyces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bovis</a:t>
            </a:r>
            <a:r>
              <a:rPr lang="en-US" dirty="0">
                <a:latin typeface="Arial" panose="020B0604020202020204" pitchFamily="34" charset="0"/>
                <a:cs typeface="Arial" panose="020B0604020202020204" pitchFamily="34" charset="0"/>
              </a:rPr>
              <a:t> and </a:t>
            </a:r>
            <a:r>
              <a:rPr lang="en-US" dirty="0" err="1">
                <a:latin typeface="Arial" panose="020B0604020202020204" pitchFamily="34" charset="0"/>
                <a:cs typeface="Arial" panose="020B0604020202020204" pitchFamily="34" charset="0"/>
              </a:rPr>
              <a:t>Laptospira</a:t>
            </a:r>
            <a:r>
              <a:rPr lang="en-US" dirty="0">
                <a:latin typeface="Arial" panose="020B0604020202020204" pitchFamily="34" charset="0"/>
                <a:cs typeface="Arial" panose="020B0604020202020204" pitchFamily="34" charset="0"/>
              </a:rPr>
              <a:t> spp.</a:t>
            </a:r>
          </a:p>
          <a:p>
            <a:r>
              <a:rPr lang="en-US" dirty="0">
                <a:latin typeface="Arial" panose="020B0604020202020204" pitchFamily="34" charset="0"/>
                <a:cs typeface="Arial" panose="020B0604020202020204" pitchFamily="34" charset="0"/>
              </a:rPr>
              <a:t>Mycobacterium tuberculosis is also sensitive to streptomycin. </a:t>
            </a:r>
            <a:endParaRPr lang="en-IN" dirty="0">
              <a:latin typeface="Arial" panose="020B0604020202020204" pitchFamily="34" charset="0"/>
              <a:cs typeface="Arial" panose="020B0604020202020204" pitchFamily="34" charset="0"/>
            </a:endParaRPr>
          </a:p>
          <a:p>
            <a:endParaRPr lang="en-IN" dirty="0">
              <a:latin typeface="Arial" panose="020B0604020202020204" pitchFamily="34" charset="0"/>
              <a:cs typeface="Arial" panose="020B0604020202020204" pitchFamily="34" charset="0"/>
            </a:endParaRPr>
          </a:p>
          <a:p>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0576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7729"/>
            <a:ext cx="10515600" cy="5296970"/>
          </a:xfrm>
        </p:spPr>
        <p:txBody>
          <a:bodyPr>
            <a:noAutofit/>
          </a:bodyPr>
          <a:lstStyle/>
          <a:p>
            <a:pPr algn="just">
              <a:buNone/>
            </a:pPr>
            <a:r>
              <a:rPr lang="en-US" sz="2600" b="1" dirty="0">
                <a:latin typeface="Arial" panose="020B0604020202020204" pitchFamily="34" charset="0"/>
                <a:cs typeface="Arial" panose="020B0604020202020204" pitchFamily="34" charset="0"/>
              </a:rPr>
              <a:t>2. Broad spectrum:</a:t>
            </a:r>
          </a:p>
          <a:p>
            <a:pPr marL="0" indent="0" algn="just">
              <a:buNone/>
            </a:pPr>
            <a:r>
              <a:rPr lang="en-US" sz="2600" dirty="0">
                <a:latin typeface="Arial" panose="020B0604020202020204" pitchFamily="34" charset="0"/>
                <a:cs typeface="Arial" panose="020B0604020202020204" pitchFamily="34" charset="0"/>
              </a:rPr>
              <a:t>	</a:t>
            </a:r>
            <a:r>
              <a:rPr lang="en-US" sz="2600" dirty="0">
                <a:solidFill>
                  <a:srgbClr val="0070C0"/>
                </a:solidFill>
                <a:latin typeface="Arial" panose="020B0604020202020204" pitchFamily="34" charset="0"/>
                <a:cs typeface="Arial" panose="020B0604020202020204" pitchFamily="34" charset="0"/>
              </a:rPr>
              <a:t>Gentamicin, tobramycin, Amikacin, </a:t>
            </a:r>
            <a:r>
              <a:rPr lang="en-US" sz="2600" dirty="0" err="1">
                <a:solidFill>
                  <a:srgbClr val="0070C0"/>
                </a:solidFill>
                <a:latin typeface="Arial" panose="020B0604020202020204" pitchFamily="34" charset="0"/>
                <a:cs typeface="Arial" panose="020B0604020202020204" pitchFamily="34" charset="0"/>
              </a:rPr>
              <a:t>sisomicin</a:t>
            </a:r>
            <a:r>
              <a:rPr lang="en-US" sz="2600" dirty="0">
                <a:solidFill>
                  <a:srgbClr val="0070C0"/>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and</a:t>
            </a:r>
            <a:r>
              <a:rPr lang="en-US" sz="2600" dirty="0">
                <a:solidFill>
                  <a:srgbClr val="0070C0"/>
                </a:solidFill>
                <a:latin typeface="Arial" panose="020B0604020202020204" pitchFamily="34" charset="0"/>
                <a:cs typeface="Arial" panose="020B0604020202020204" pitchFamily="34" charset="0"/>
              </a:rPr>
              <a:t> netilmicin. </a:t>
            </a:r>
          </a:p>
          <a:p>
            <a:pPr algn="just">
              <a:buNone/>
            </a:pPr>
            <a:endParaRPr lang="en-IN" sz="2600" dirty="0">
              <a:solidFill>
                <a:srgbClr val="0070C0"/>
              </a:solidFill>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Highly effective against a wide variety of aerobic (both gram positive and gram negative) bacteria including Pseudomonas aeruginosa.</a:t>
            </a:r>
          </a:p>
          <a:p>
            <a:pPr algn="just">
              <a:buNone/>
            </a:pPr>
            <a:endParaRPr lang="en-US" sz="2600" dirty="0">
              <a:latin typeface="Arial" panose="020B0604020202020204" pitchFamily="34" charset="0"/>
              <a:cs typeface="Arial" panose="020B0604020202020204" pitchFamily="34" charset="0"/>
            </a:endParaRPr>
          </a:p>
          <a:p>
            <a:pPr algn="just"/>
            <a:r>
              <a:rPr lang="en-US" sz="2600" dirty="0" err="1">
                <a:latin typeface="Arial" panose="020B0604020202020204" pitchFamily="34" charset="0"/>
                <a:cs typeface="Arial" panose="020B0604020202020204" pitchFamily="34" charset="0"/>
              </a:rPr>
              <a:t>Gentamicin</a:t>
            </a:r>
            <a:r>
              <a:rPr lang="en-US" sz="2600" dirty="0">
                <a:latin typeface="Arial" panose="020B0604020202020204" pitchFamily="34" charset="0"/>
                <a:cs typeface="Arial" panose="020B0604020202020204" pitchFamily="34" charset="0"/>
              </a:rPr>
              <a:t> is more potent than streptomycin (MIC 4-8 times lower), but it is ineffective against M. tuberculosis.</a:t>
            </a:r>
          </a:p>
          <a:p>
            <a:pPr algn="just">
              <a:buNone/>
            </a:pPr>
            <a:endParaRPr lang="en-IN" sz="2600" dirty="0">
              <a:latin typeface="Arial" panose="020B0604020202020204" pitchFamily="34" charset="0"/>
              <a:cs typeface="Arial" panose="020B0604020202020204" pitchFamily="34" charset="0"/>
            </a:endParaRPr>
          </a:p>
          <a:p>
            <a:pPr algn="just"/>
            <a:r>
              <a:rPr lang="en-US" sz="2600" dirty="0" err="1">
                <a:latin typeface="Arial" panose="020B0604020202020204" pitchFamily="34" charset="0"/>
                <a:cs typeface="Arial" panose="020B0604020202020204" pitchFamily="34" charset="0"/>
              </a:rPr>
              <a:t>Amikacin</a:t>
            </a:r>
            <a:r>
              <a:rPr lang="en-US" sz="2600" dirty="0">
                <a:latin typeface="Arial" panose="020B0604020202020204" pitchFamily="34" charset="0"/>
                <a:cs typeface="Arial" panose="020B0604020202020204" pitchFamily="34" charset="0"/>
              </a:rPr>
              <a:t> and </a:t>
            </a:r>
            <a:r>
              <a:rPr lang="en-US" sz="2600" dirty="0" err="1">
                <a:latin typeface="Arial" panose="020B0604020202020204" pitchFamily="34" charset="0"/>
                <a:cs typeface="Arial" panose="020B0604020202020204" pitchFamily="34" charset="0"/>
              </a:rPr>
              <a:t>netilmicin</a:t>
            </a:r>
            <a:r>
              <a:rPr lang="en-US" sz="2600" dirty="0">
                <a:latin typeface="Arial" panose="020B0604020202020204" pitchFamily="34" charset="0"/>
                <a:cs typeface="Arial" panose="020B0604020202020204" pitchFamily="34" charset="0"/>
              </a:rPr>
              <a:t> are </a:t>
            </a:r>
            <a:r>
              <a:rPr lang="en-US" sz="2600" u="sng" dirty="0">
                <a:latin typeface="Arial" panose="020B0604020202020204" pitchFamily="34" charset="0"/>
                <a:cs typeface="Arial" panose="020B0604020202020204" pitchFamily="34" charset="0"/>
              </a:rPr>
              <a:t>resistant</a:t>
            </a:r>
            <a:r>
              <a:rPr lang="en-US" sz="2600" dirty="0">
                <a:latin typeface="Arial" panose="020B0604020202020204" pitchFamily="34" charset="0"/>
                <a:cs typeface="Arial" panose="020B0604020202020204" pitchFamily="34" charset="0"/>
              </a:rPr>
              <a:t> to bacterial aminoglycoside inactivating enzymes and therefore have widest spectrum of activity including against organisms resistant to other aminoglycosides.</a:t>
            </a:r>
            <a:endParaRPr lang="en-IN" sz="26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065" y="1473085"/>
            <a:ext cx="10515600" cy="4351338"/>
          </a:xfrm>
        </p:spPr>
        <p:txBody>
          <a:bodyPr vert="horz" lIns="91440" tIns="45720" rIns="91440" bIns="45720" rtlCol="0" anchor="t">
            <a:normAutofit fontScale="92500" lnSpcReduction="10000"/>
          </a:bodyPr>
          <a:lstStyle/>
          <a:p>
            <a:pPr algn="just">
              <a:buNone/>
            </a:pPr>
            <a:r>
              <a:rPr lang="en-US" b="1" dirty="0">
                <a:latin typeface="Arial" panose="020B0604020202020204" pitchFamily="34" charset="0"/>
                <a:cs typeface="Arial" panose="020B0604020202020204" pitchFamily="34" charset="0"/>
              </a:rPr>
              <a:t>3. Extended spectrum:</a:t>
            </a:r>
            <a:r>
              <a:rPr lang="en-US" dirty="0">
                <a:latin typeface="Arial" panose="020B0604020202020204" pitchFamily="34" charset="0"/>
                <a:cs typeface="Arial" panose="020B0604020202020204" pitchFamily="34" charset="0"/>
              </a:rPr>
              <a:t> </a:t>
            </a:r>
          </a:p>
          <a:p>
            <a:pPr algn="just">
              <a:buNone/>
            </a:pPr>
            <a:endParaRPr lang="en-US" dirty="0">
              <a:latin typeface="Arial" panose="020B0604020202020204" pitchFamily="34" charset="0"/>
              <a:cs typeface="Arial" panose="020B0604020202020204" pitchFamily="34" charset="0"/>
            </a:endParaRPr>
          </a:p>
          <a:p>
            <a:pPr algn="just"/>
            <a:r>
              <a:rPr lang="en-US" dirty="0">
                <a:solidFill>
                  <a:srgbClr val="0070C0"/>
                </a:solidFill>
                <a:latin typeface="Arial" panose="020B0604020202020204" pitchFamily="34" charset="0"/>
                <a:cs typeface="Arial" panose="020B0604020202020204" pitchFamily="34" charset="0"/>
              </a:rPr>
              <a:t>Neomycin, </a:t>
            </a:r>
            <a:r>
              <a:rPr lang="en-US" dirty="0" err="1">
                <a:solidFill>
                  <a:srgbClr val="0070C0"/>
                </a:solidFill>
                <a:latin typeface="Arial" panose="020B0604020202020204" pitchFamily="34" charset="0"/>
                <a:cs typeface="Arial" panose="020B0604020202020204" pitchFamily="34" charset="0"/>
              </a:rPr>
              <a:t>framycetin</a:t>
            </a:r>
            <a:r>
              <a:rPr lang="en-US" dirty="0">
                <a:solidFill>
                  <a:srgbClr val="0070C0"/>
                </a:solidFill>
                <a:latin typeface="Arial" panose="020B0604020202020204" pitchFamily="34" charset="0"/>
                <a:cs typeface="Arial" panose="020B0604020202020204" pitchFamily="34" charset="0"/>
              </a:rPr>
              <a:t>, paromomycin </a:t>
            </a:r>
            <a:r>
              <a:rPr lang="en-US" dirty="0">
                <a:latin typeface="Arial" panose="020B0604020202020204" pitchFamily="34" charset="0"/>
                <a:cs typeface="Arial" panose="020B0604020202020204" pitchFamily="34" charset="0"/>
              </a:rPr>
              <a:t>and </a:t>
            </a:r>
            <a:r>
              <a:rPr lang="en-US" dirty="0">
                <a:solidFill>
                  <a:srgbClr val="0070C0"/>
                </a:solidFill>
                <a:latin typeface="Arial" panose="020B0604020202020204" pitchFamily="34" charset="0"/>
                <a:cs typeface="Arial" panose="020B0604020202020204" pitchFamily="34" charset="0"/>
              </a:rPr>
              <a:t>Kanamycin. </a:t>
            </a:r>
          </a:p>
          <a:p>
            <a:pPr algn="just">
              <a:buNone/>
            </a:pPr>
            <a:endParaRPr lang="en-IN"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They have more spectra than streptomycin and effective against both aerobic gram-negative bacteria as well as against several gram-positive bacteria. </a:t>
            </a:r>
          </a:p>
          <a:p>
            <a:pPr algn="just">
              <a:buNone/>
            </a:pPr>
            <a:endParaRPr lang="en-IN"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Clinically useful against gram-negative infections of E. coli, Salmonella, Klebsiella and Enterobacter.</a:t>
            </a:r>
            <a:endParaRPr lang="en-IN" dirty="0">
              <a:latin typeface="Arial" panose="020B0604020202020204" pitchFamily="34" charset="0"/>
              <a:cs typeface="Arial" panose="020B0604020202020204" pitchFamily="34" charset="0"/>
            </a:endParaRPr>
          </a:p>
          <a:p>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3393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93262-A51F-F156-F44C-EEB5D11C95D1}"/>
              </a:ext>
            </a:extLst>
          </p:cNvPr>
          <p:cNvSpPr>
            <a:spLocks noGrp="1"/>
          </p:cNvSpPr>
          <p:nvPr>
            <p:ph type="title"/>
          </p:nvPr>
        </p:nvSpPr>
        <p:spPr>
          <a:xfrm>
            <a:off x="838200" y="152401"/>
            <a:ext cx="10515600" cy="1325563"/>
          </a:xfrm>
        </p:spPr>
        <p:txBody>
          <a:bodyPr>
            <a:normAutofit/>
          </a:bodyPr>
          <a:lstStyle/>
          <a:p>
            <a:r>
              <a:rPr lang="en-US" sz="3200" b="1" dirty="0">
                <a:solidFill>
                  <a:srgbClr val="C00000"/>
                </a:solidFill>
                <a:latin typeface="Arial" panose="020B0604020202020204" pitchFamily="34" charset="0"/>
                <a:cs typeface="Arial" panose="020B0604020202020204" pitchFamily="34" charset="0"/>
              </a:rPr>
              <a:t>B. Classification based on route of administration</a:t>
            </a:r>
          </a:p>
        </p:txBody>
      </p:sp>
      <p:sp>
        <p:nvSpPr>
          <p:cNvPr id="3" name="Content Placeholder 2">
            <a:extLst>
              <a:ext uri="{FF2B5EF4-FFF2-40B4-BE49-F238E27FC236}">
                <a16:creationId xmlns:a16="http://schemas.microsoft.com/office/drawing/2014/main" id="{0D419770-B779-2104-3EB4-DCB9250620AB}"/>
              </a:ext>
            </a:extLst>
          </p:cNvPr>
          <p:cNvSpPr>
            <a:spLocks noGrp="1"/>
          </p:cNvSpPr>
          <p:nvPr>
            <p:ph idx="1"/>
          </p:nvPr>
        </p:nvSpPr>
        <p:spPr>
          <a:xfrm>
            <a:off x="838200" y="1322025"/>
            <a:ext cx="10515600" cy="5119170"/>
          </a:xfrm>
        </p:spPr>
        <p:txBody>
          <a:bodyPr>
            <a:normAutofit fontScale="92500" lnSpcReduction="10000"/>
          </a:bodyPr>
          <a:lstStyle/>
          <a:p>
            <a:pPr marL="0" indent="0">
              <a:buNone/>
            </a:pPr>
            <a:r>
              <a:rPr lang="en-US" dirty="0"/>
              <a:t>1. </a:t>
            </a:r>
            <a:r>
              <a:rPr lang="en-US" b="1" dirty="0"/>
              <a:t>Systemic aminoglycosides:</a:t>
            </a:r>
          </a:p>
          <a:p>
            <a:pPr marL="0" indent="0">
              <a:buNone/>
            </a:pPr>
            <a:r>
              <a:rPr lang="en-US" dirty="0">
                <a:solidFill>
                  <a:srgbClr val="0070C0"/>
                </a:solidFill>
              </a:rPr>
              <a:t>Streptomycin</a:t>
            </a:r>
            <a:r>
              <a:rPr lang="en-US" dirty="0"/>
              <a:t> </a:t>
            </a:r>
          </a:p>
          <a:p>
            <a:pPr marL="0" indent="0">
              <a:buNone/>
            </a:pPr>
            <a:r>
              <a:rPr lang="en-US" dirty="0">
                <a:solidFill>
                  <a:srgbClr val="0070C0"/>
                </a:solidFill>
              </a:rPr>
              <a:t>Gentamicin</a:t>
            </a:r>
            <a:r>
              <a:rPr lang="en-US" dirty="0"/>
              <a:t> </a:t>
            </a:r>
          </a:p>
          <a:p>
            <a:pPr marL="0" indent="0">
              <a:buNone/>
            </a:pPr>
            <a:r>
              <a:rPr lang="en-US" dirty="0">
                <a:solidFill>
                  <a:srgbClr val="0070C0"/>
                </a:solidFill>
              </a:rPr>
              <a:t>Kanamycin</a:t>
            </a:r>
            <a:r>
              <a:rPr lang="en-US" dirty="0"/>
              <a:t> </a:t>
            </a:r>
          </a:p>
          <a:p>
            <a:pPr marL="0" indent="0">
              <a:buNone/>
            </a:pPr>
            <a:r>
              <a:rPr lang="en-US" dirty="0">
                <a:solidFill>
                  <a:srgbClr val="0070C0"/>
                </a:solidFill>
              </a:rPr>
              <a:t>Tobramycin</a:t>
            </a:r>
            <a:endParaRPr lang="en-US" dirty="0"/>
          </a:p>
          <a:p>
            <a:pPr marL="0" indent="0">
              <a:buNone/>
            </a:pPr>
            <a:r>
              <a:rPr lang="en-US" dirty="0">
                <a:solidFill>
                  <a:srgbClr val="0070C0"/>
                </a:solidFill>
              </a:rPr>
              <a:t>Amikacin</a:t>
            </a:r>
            <a:r>
              <a:rPr lang="en-US" dirty="0"/>
              <a:t> </a:t>
            </a:r>
          </a:p>
          <a:p>
            <a:pPr marL="0" indent="0">
              <a:buNone/>
            </a:pPr>
            <a:r>
              <a:rPr lang="en-US" dirty="0" err="1">
                <a:solidFill>
                  <a:srgbClr val="0070C0"/>
                </a:solidFill>
              </a:rPr>
              <a:t>Sisomicin</a:t>
            </a:r>
            <a:r>
              <a:rPr lang="en-US" dirty="0"/>
              <a:t> </a:t>
            </a:r>
          </a:p>
          <a:p>
            <a:pPr marL="0" indent="0">
              <a:buNone/>
            </a:pPr>
            <a:r>
              <a:rPr lang="en-US" dirty="0">
                <a:solidFill>
                  <a:srgbClr val="0070C0"/>
                </a:solidFill>
              </a:rPr>
              <a:t>Netilmicin</a:t>
            </a:r>
            <a:endParaRPr lang="en-US" dirty="0"/>
          </a:p>
          <a:p>
            <a:pPr marL="0" indent="0">
              <a:buNone/>
            </a:pPr>
            <a:r>
              <a:rPr lang="en-US" b="1" dirty="0"/>
              <a:t>2. Topical aminoglycosides: </a:t>
            </a:r>
          </a:p>
          <a:p>
            <a:pPr marL="0" indent="0">
              <a:buNone/>
            </a:pPr>
            <a:r>
              <a:rPr lang="en-US" dirty="0">
                <a:solidFill>
                  <a:srgbClr val="0070C0"/>
                </a:solidFill>
              </a:rPr>
              <a:t>Neomycin</a:t>
            </a:r>
            <a:endParaRPr lang="en-US" dirty="0"/>
          </a:p>
          <a:p>
            <a:pPr marL="0" indent="0">
              <a:buNone/>
            </a:pPr>
            <a:r>
              <a:rPr lang="en-US" dirty="0" err="1">
                <a:solidFill>
                  <a:srgbClr val="0070C0"/>
                </a:solidFill>
              </a:rPr>
              <a:t>Framycetin</a:t>
            </a:r>
            <a:endParaRPr lang="en-US" dirty="0"/>
          </a:p>
        </p:txBody>
      </p:sp>
    </p:spTree>
    <p:extLst>
      <p:ext uri="{BB962C8B-B14F-4D97-AF65-F5344CB8AC3E}">
        <p14:creationId xmlns:p14="http://schemas.microsoft.com/office/powerpoint/2010/main" val="3556077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solidFill>
                  <a:srgbClr val="FF0000"/>
                </a:solidFill>
                <a:latin typeface="Arial" panose="020B0604020202020204" pitchFamily="34" charset="0"/>
                <a:cs typeface="Arial" panose="020B0604020202020204" pitchFamily="34" charset="0"/>
              </a:rPr>
              <a:t>Sources of Aminoglycosides</a:t>
            </a:r>
            <a:br>
              <a:rPr lang="en-IN" sz="3600" dirty="0">
                <a:latin typeface="Arial" panose="020B0604020202020204" pitchFamily="34" charset="0"/>
                <a:cs typeface="Arial" panose="020B0604020202020204" pitchFamily="34" charset="0"/>
              </a:rPr>
            </a:br>
            <a:endParaRPr lang="en-IN"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690688"/>
            <a:ext cx="10515600" cy="4486275"/>
          </a:xfrm>
        </p:spPr>
        <p:txBody>
          <a:bodyPr>
            <a:normAutofit/>
          </a:bodyPr>
          <a:lstStyle/>
          <a:p>
            <a:r>
              <a:rPr lang="en-US" sz="2600" dirty="0">
                <a:latin typeface="Arial" panose="020B0604020202020204" pitchFamily="34" charset="0"/>
                <a:cs typeface="Arial" panose="020B0604020202020204" pitchFamily="34" charset="0"/>
              </a:rPr>
              <a:t> Streptomycin: </a:t>
            </a:r>
            <a:r>
              <a:rPr lang="en-US" sz="2600" i="1" dirty="0">
                <a:latin typeface="Arial" panose="020B0604020202020204" pitchFamily="34" charset="0"/>
                <a:cs typeface="Arial" panose="020B0604020202020204" pitchFamily="34" charset="0"/>
              </a:rPr>
              <a:t>Streptomyces </a:t>
            </a:r>
            <a:r>
              <a:rPr lang="en-US" sz="2600" i="1" dirty="0" err="1">
                <a:latin typeface="Arial" panose="020B0604020202020204" pitchFamily="34" charset="0"/>
                <a:cs typeface="Arial" panose="020B0604020202020204" pitchFamily="34" charset="0"/>
              </a:rPr>
              <a:t>griseus</a:t>
            </a:r>
            <a:r>
              <a:rPr lang="en-US" sz="2600" i="1" dirty="0">
                <a:latin typeface="Arial" panose="020B0604020202020204" pitchFamily="34" charset="0"/>
                <a:cs typeface="Arial" panose="020B0604020202020204" pitchFamily="34" charset="0"/>
              </a:rPr>
              <a:t>; </a:t>
            </a:r>
            <a:endParaRPr lang="en-IN" sz="2600" i="1"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 Neomycin: </a:t>
            </a:r>
            <a:r>
              <a:rPr lang="en-US" sz="2600" i="1" dirty="0">
                <a:latin typeface="Arial" panose="020B0604020202020204" pitchFamily="34" charset="0"/>
                <a:cs typeface="Arial" panose="020B0604020202020204" pitchFamily="34" charset="0"/>
              </a:rPr>
              <a:t>S. </a:t>
            </a:r>
            <a:r>
              <a:rPr lang="en-US" sz="2600" i="1" dirty="0" err="1">
                <a:latin typeface="Arial" panose="020B0604020202020204" pitchFamily="34" charset="0"/>
                <a:cs typeface="Arial" panose="020B0604020202020204" pitchFamily="34" charset="0"/>
              </a:rPr>
              <a:t>Fradiae</a:t>
            </a:r>
            <a:r>
              <a:rPr lang="en-US" sz="2600" i="1" dirty="0">
                <a:latin typeface="Arial" panose="020B0604020202020204" pitchFamily="34" charset="0"/>
                <a:cs typeface="Arial" panose="020B0604020202020204" pitchFamily="34" charset="0"/>
              </a:rPr>
              <a:t>; </a:t>
            </a:r>
            <a:endParaRPr lang="en-IN" sz="2600" i="1"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Kanamycin</a:t>
            </a:r>
            <a:r>
              <a:rPr lang="en-US" sz="2600" dirty="0">
                <a:latin typeface="Arial" panose="020B0604020202020204" pitchFamily="34" charset="0"/>
                <a:cs typeface="Arial" panose="020B0604020202020204" pitchFamily="34" charset="0"/>
              </a:rPr>
              <a:t>: </a:t>
            </a:r>
            <a:r>
              <a:rPr lang="en-US" sz="2600" i="1" dirty="0">
                <a:latin typeface="Arial" panose="020B0604020202020204" pitchFamily="34" charset="0"/>
                <a:cs typeface="Arial" panose="020B0604020202020204" pitchFamily="34" charset="0"/>
              </a:rPr>
              <a:t>S. </a:t>
            </a:r>
            <a:r>
              <a:rPr lang="en-US" sz="2600" i="1" dirty="0" err="1">
                <a:latin typeface="Arial" panose="020B0604020202020204" pitchFamily="34" charset="0"/>
                <a:cs typeface="Arial" panose="020B0604020202020204" pitchFamily="34" charset="0"/>
              </a:rPr>
              <a:t>kanamyceticus</a:t>
            </a:r>
            <a:r>
              <a:rPr lang="en-US" sz="2600" i="1" dirty="0">
                <a:latin typeface="Arial" panose="020B0604020202020204" pitchFamily="34" charset="0"/>
                <a:cs typeface="Arial" panose="020B0604020202020204" pitchFamily="34" charset="0"/>
              </a:rPr>
              <a:t>; </a:t>
            </a:r>
            <a:endParaRPr lang="en-IN" sz="2600" i="1"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Gentamicin</a:t>
            </a:r>
            <a:r>
              <a:rPr lang="en-US" sz="2600"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Micromonospora</a:t>
            </a:r>
            <a:r>
              <a:rPr lang="en-US" sz="2600" i="1"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Purpurea</a:t>
            </a:r>
            <a:r>
              <a:rPr lang="en-US" sz="2600" i="1" dirty="0">
                <a:latin typeface="Arial" panose="020B0604020202020204" pitchFamily="34" charset="0"/>
                <a:cs typeface="Arial" panose="020B0604020202020204" pitchFamily="34" charset="0"/>
              </a:rPr>
              <a:t>; </a:t>
            </a:r>
            <a:endParaRPr lang="en-IN" sz="2600" i="1"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Tobramycin</a:t>
            </a:r>
            <a:r>
              <a:rPr lang="en-US" sz="2600" dirty="0">
                <a:latin typeface="Arial" panose="020B0604020202020204" pitchFamily="34" charset="0"/>
                <a:cs typeface="Arial" panose="020B0604020202020204" pitchFamily="34" charset="0"/>
              </a:rPr>
              <a:t>: </a:t>
            </a:r>
            <a:r>
              <a:rPr lang="en-US" sz="2600" i="1" dirty="0">
                <a:latin typeface="Arial" panose="020B0604020202020204" pitchFamily="34" charset="0"/>
                <a:cs typeface="Arial" panose="020B0604020202020204" pitchFamily="34" charset="0"/>
              </a:rPr>
              <a:t>S. </a:t>
            </a:r>
            <a:r>
              <a:rPr lang="en-US" sz="2600" i="1" dirty="0" err="1">
                <a:latin typeface="Arial" panose="020B0604020202020204" pitchFamily="34" charset="0"/>
                <a:cs typeface="Arial" panose="020B0604020202020204" pitchFamily="34" charset="0"/>
              </a:rPr>
              <a:t>tenebrarius</a:t>
            </a:r>
            <a:r>
              <a:rPr lang="en-US" sz="2600" i="1" dirty="0">
                <a:latin typeface="Arial" panose="020B0604020202020204" pitchFamily="34" charset="0"/>
                <a:cs typeface="Arial" panose="020B0604020202020204" pitchFamily="34" charset="0"/>
              </a:rPr>
              <a:t>; </a:t>
            </a:r>
            <a:endParaRPr lang="en-IN" sz="2600" i="1"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Amikacin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Semisynthetic</a:t>
            </a:r>
            <a:r>
              <a:rPr lang="en-US" sz="2600" dirty="0">
                <a:latin typeface="Arial" panose="020B0604020202020204" pitchFamily="34" charset="0"/>
                <a:cs typeface="Arial" panose="020B0604020202020204" pitchFamily="34" charset="0"/>
              </a:rPr>
              <a:t> derivative of Kanamycin;</a:t>
            </a:r>
            <a:endParaRPr lang="en-IN" sz="2600"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Sisomicin</a:t>
            </a:r>
            <a:r>
              <a:rPr lang="en-US" sz="2600"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Micromonospora</a:t>
            </a:r>
            <a:r>
              <a:rPr lang="en-US" sz="2600" i="1"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inyoensis</a:t>
            </a:r>
            <a:r>
              <a:rPr lang="en-US" sz="2600" dirty="0">
                <a:latin typeface="Arial" panose="020B0604020202020204" pitchFamily="34" charset="0"/>
                <a:cs typeface="Arial" panose="020B0604020202020204" pitchFamily="34" charset="0"/>
              </a:rPr>
              <a:t>;</a:t>
            </a:r>
            <a:endParaRPr lang="en-IN" sz="2600"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Netilmicin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Senmisynthetic</a:t>
            </a:r>
            <a:r>
              <a:rPr lang="en-US" sz="2600" dirty="0">
                <a:latin typeface="Arial" panose="020B0604020202020204" pitchFamily="34" charset="0"/>
                <a:cs typeface="Arial" panose="020B0604020202020204" pitchFamily="34" charset="0"/>
              </a:rPr>
              <a:t> derivative of </a:t>
            </a:r>
            <a:r>
              <a:rPr lang="en-US" sz="2600" dirty="0" err="1">
                <a:latin typeface="Arial" panose="020B0604020202020204" pitchFamily="34" charset="0"/>
                <a:cs typeface="Arial" panose="020B0604020202020204" pitchFamily="34" charset="0"/>
              </a:rPr>
              <a:t>sisomicin</a:t>
            </a:r>
            <a:r>
              <a:rPr lang="en-US" sz="2600" dirty="0">
                <a:latin typeface="Arial" panose="020B0604020202020204" pitchFamily="34" charset="0"/>
                <a:cs typeface="Arial" panose="020B0604020202020204" pitchFamily="34" charset="0"/>
              </a:rPr>
              <a:t>; </a:t>
            </a:r>
            <a:endParaRPr lang="en-IN" sz="2600"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Framycetin</a:t>
            </a:r>
            <a:r>
              <a:rPr lang="en-US" sz="2600" dirty="0">
                <a:latin typeface="Arial" panose="020B0604020202020204" pitchFamily="34" charset="0"/>
                <a:cs typeface="Arial" panose="020B0604020202020204" pitchFamily="34" charset="0"/>
              </a:rPr>
              <a:t>: </a:t>
            </a:r>
            <a:r>
              <a:rPr lang="en-US" sz="2600" i="1" dirty="0">
                <a:latin typeface="Arial" panose="020B0604020202020204" pitchFamily="34" charset="0"/>
                <a:cs typeface="Arial" panose="020B0604020202020204" pitchFamily="34" charset="0"/>
              </a:rPr>
              <a:t>S. </a:t>
            </a:r>
            <a:r>
              <a:rPr lang="en-US" sz="2600" i="1" dirty="0" err="1">
                <a:latin typeface="Arial" panose="020B0604020202020204" pitchFamily="34" charset="0"/>
                <a:cs typeface="Arial" panose="020B0604020202020204" pitchFamily="34" charset="0"/>
              </a:rPr>
              <a:t>Lavendulae</a:t>
            </a:r>
            <a:r>
              <a:rPr lang="en-US" sz="2600" i="1" dirty="0">
                <a:latin typeface="Arial" panose="020B0604020202020204" pitchFamily="34" charset="0"/>
                <a:cs typeface="Arial" panose="020B0604020202020204" pitchFamily="34" charset="0"/>
              </a:rPr>
              <a:t>.</a:t>
            </a:r>
            <a:endParaRPr lang="en-IN" sz="2600" i="1"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407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945F7-C37E-DA7C-186A-6FAC7FD17D32}"/>
              </a:ext>
            </a:extLst>
          </p:cNvPr>
          <p:cNvSpPr>
            <a:spLocks noGrp="1"/>
          </p:cNvSpPr>
          <p:nvPr>
            <p:ph type="title"/>
          </p:nvPr>
        </p:nvSpPr>
        <p:spPr>
          <a:xfrm>
            <a:off x="838200" y="139149"/>
            <a:ext cx="10515600" cy="894521"/>
          </a:xfrm>
        </p:spPr>
        <p:txBody>
          <a:bodyPr>
            <a:normAutofit fontScale="90000"/>
          </a:bodyPr>
          <a:lstStyle/>
          <a:p>
            <a:br>
              <a:rPr lang="en-US" b="0" i="0" dirty="0">
                <a:effectLst/>
                <a:latin typeface="proxima-nova"/>
              </a:rPr>
            </a:br>
            <a:r>
              <a:rPr lang="en-US" sz="4000" b="1" i="0" dirty="0">
                <a:solidFill>
                  <a:srgbClr val="FF0000"/>
                </a:solidFill>
                <a:effectLst/>
                <a:latin typeface="Arial" panose="020B0604020202020204" pitchFamily="34" charset="0"/>
                <a:cs typeface="Arial" panose="020B0604020202020204" pitchFamily="34" charset="0"/>
              </a:rPr>
              <a:t>Pharmacokinetics</a:t>
            </a:r>
            <a:br>
              <a:rPr lang="en-US" sz="4000" b="1" i="0" dirty="0">
                <a:effectLst/>
                <a:latin typeface="Arial" panose="020B0604020202020204" pitchFamily="34" charset="0"/>
                <a:cs typeface="Arial" panose="020B0604020202020204" pitchFamily="34" charset="0"/>
              </a:rPr>
            </a:br>
            <a:endParaRPr lang="en-US" sz="4000" b="1"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73CB38A-A4FA-EFDE-7F50-A7FC9FD9523C}"/>
              </a:ext>
            </a:extLst>
          </p:cNvPr>
          <p:cNvSpPr>
            <a:spLocks noGrp="1"/>
          </p:cNvSpPr>
          <p:nvPr>
            <p:ph idx="1"/>
          </p:nvPr>
        </p:nvSpPr>
        <p:spPr>
          <a:xfrm>
            <a:off x="838200" y="1152938"/>
            <a:ext cx="10515600" cy="5137693"/>
          </a:xfrm>
        </p:spPr>
        <p:txBody>
          <a:bodyPr>
            <a:noAutofit/>
          </a:bodyPr>
          <a:lstStyle/>
          <a:p>
            <a:pPr marL="0" indent="0" algn="l">
              <a:buNone/>
            </a:pPr>
            <a:r>
              <a:rPr lang="en-US" sz="2600" b="1" i="0" dirty="0">
                <a:effectLst/>
                <a:latin typeface="Arial" panose="020B0604020202020204" pitchFamily="34" charset="0"/>
                <a:cs typeface="Arial" panose="020B0604020202020204" pitchFamily="34" charset="0"/>
              </a:rPr>
              <a:t>Absorption</a:t>
            </a:r>
          </a:p>
          <a:p>
            <a:r>
              <a:rPr lang="en-US" sz="2600" b="0" i="0" dirty="0">
                <a:effectLst/>
                <a:latin typeface="Arial" panose="020B0604020202020204" pitchFamily="34" charset="0"/>
                <a:cs typeface="Arial" panose="020B0604020202020204" pitchFamily="34" charset="0"/>
              </a:rPr>
              <a:t>Since it’s a su</a:t>
            </a:r>
            <a:r>
              <a:rPr lang="en-US" sz="2600" dirty="0">
                <a:latin typeface="Arial" panose="020B0604020202020204" pitchFamily="34" charset="0"/>
                <a:cs typeface="Arial" panose="020B0604020202020204" pitchFamily="34" charset="0"/>
              </a:rPr>
              <a:t>gar, its water soluble, and cannot be absorbed in GIT </a:t>
            </a:r>
            <a:r>
              <a:rPr lang="en-US" sz="2600" b="0" i="0" dirty="0">
                <a:effectLst/>
                <a:latin typeface="Arial" panose="020B0604020202020204" pitchFamily="34" charset="0"/>
                <a:cs typeface="Arial" panose="020B0604020202020204" pitchFamily="34" charset="0"/>
              </a:rPr>
              <a:t>(its polar/hydrophilic). Usually given IV or IM</a:t>
            </a:r>
          </a:p>
          <a:p>
            <a:pPr marL="0" indent="0" algn="l">
              <a:buNone/>
            </a:pPr>
            <a:r>
              <a:rPr lang="en-US" sz="2600" b="1" i="0" dirty="0">
                <a:effectLst/>
                <a:latin typeface="Arial" panose="020B0604020202020204" pitchFamily="34" charset="0"/>
                <a:cs typeface="Arial" panose="020B0604020202020204" pitchFamily="34" charset="0"/>
              </a:rPr>
              <a:t>Distribution</a:t>
            </a:r>
          </a:p>
          <a:p>
            <a:pPr algn="l">
              <a:buFont typeface="Arial" panose="020B0604020202020204" pitchFamily="34" charset="0"/>
              <a:buChar char="•"/>
            </a:pPr>
            <a:r>
              <a:rPr lang="en-US" sz="2600" b="0" i="0" dirty="0">
                <a:effectLst/>
                <a:latin typeface="Arial" panose="020B0604020202020204" pitchFamily="34" charset="0"/>
                <a:cs typeface="Arial" panose="020B0604020202020204" pitchFamily="34" charset="0"/>
              </a:rPr>
              <a:t>Crosses the placenta</a:t>
            </a:r>
          </a:p>
          <a:p>
            <a:pPr algn="l">
              <a:buFont typeface="Arial" panose="020B0604020202020204" pitchFamily="34" charset="0"/>
              <a:buChar char="•"/>
            </a:pPr>
            <a:r>
              <a:rPr lang="en-US" sz="2600" b="0" i="0" dirty="0">
                <a:effectLst/>
                <a:latin typeface="Arial" panose="020B0604020202020204" pitchFamily="34" charset="0"/>
                <a:cs typeface="Arial" panose="020B0604020202020204" pitchFamily="34" charset="0"/>
              </a:rPr>
              <a:t>Does not cross the blood-brain barrier </a:t>
            </a:r>
          </a:p>
          <a:p>
            <a:pPr marL="0" indent="0" algn="l">
              <a:buNone/>
            </a:pPr>
            <a:r>
              <a:rPr lang="en-US" sz="2600" b="1" i="0" dirty="0">
                <a:effectLst/>
                <a:latin typeface="Arial" panose="020B0604020202020204" pitchFamily="34" charset="0"/>
                <a:cs typeface="Arial" panose="020B0604020202020204" pitchFamily="34" charset="0"/>
              </a:rPr>
              <a:t>Excretion</a:t>
            </a:r>
          </a:p>
          <a:p>
            <a:pPr algn="l">
              <a:buFont typeface="Arial" panose="020B0604020202020204" pitchFamily="34" charset="0"/>
              <a:buChar char="•"/>
            </a:pPr>
            <a:r>
              <a:rPr lang="en-US" sz="2600" b="0" i="0" dirty="0">
                <a:effectLst/>
                <a:latin typeface="Arial" panose="020B0604020202020204" pitchFamily="34" charset="0"/>
                <a:cs typeface="Arial" panose="020B0604020202020204" pitchFamily="34" charset="0"/>
              </a:rPr>
              <a:t>Clearance is correlated with renal function (↓ glomerular filtration leading to ↑ half-life).</a:t>
            </a:r>
          </a:p>
          <a:p>
            <a:pPr algn="l">
              <a:buFont typeface="Arial" panose="020B0604020202020204" pitchFamily="34" charset="0"/>
              <a:buChar char="•"/>
            </a:pPr>
            <a:r>
              <a:rPr lang="en-US" sz="2600" b="0" i="0" dirty="0">
                <a:effectLst/>
                <a:latin typeface="Arial" panose="020B0604020202020204" pitchFamily="34" charset="0"/>
                <a:cs typeface="Arial" panose="020B0604020202020204" pitchFamily="34" charset="0"/>
              </a:rPr>
              <a:t>Approximately 99% is unchanged in the urine.</a:t>
            </a:r>
          </a:p>
          <a:p>
            <a:pPr algn="l">
              <a:buFont typeface="Arial" panose="020B0604020202020204" pitchFamily="34" charset="0"/>
              <a:buChar char="•"/>
            </a:pPr>
            <a:r>
              <a:rPr lang="en-US" sz="2600" b="0" i="0" dirty="0">
                <a:effectLst/>
                <a:latin typeface="Arial" panose="020B0604020202020204" pitchFamily="34" charset="0"/>
                <a:cs typeface="Arial" panose="020B0604020202020204" pitchFamily="34" charset="0"/>
              </a:rPr>
              <a:t>Can be removed with hemodialysis</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1105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57275"/>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Common Properties of Aminoglycosides</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5928" y="1344058"/>
            <a:ext cx="10747872" cy="5148817"/>
          </a:xfrm>
        </p:spPr>
        <p:txBody>
          <a:bodyPr vert="horz" lIns="91440" tIns="45720" rIns="91440" bIns="45720" rtlCol="0" anchor="t">
            <a:noAutofit/>
          </a:bodyPr>
          <a:lstStyle/>
          <a:p>
            <a:pPr>
              <a:buFont typeface="Wingdings" pitchFamily="2" charset="2"/>
              <a:buChar char="§"/>
            </a:pPr>
            <a:r>
              <a:rPr lang="en-US" sz="2600" dirty="0">
                <a:latin typeface="Arial" panose="020B0604020202020204" pitchFamily="34" charset="0"/>
                <a:cs typeface="Arial" panose="020B0604020202020204" pitchFamily="34" charset="0"/>
              </a:rPr>
              <a:t>All are used as sulphate salts that are highly water soluble (stable). </a:t>
            </a:r>
            <a:endParaRPr lang="en-IN" sz="2600" dirty="0">
              <a:latin typeface="Arial" panose="020B0604020202020204" pitchFamily="34" charset="0"/>
              <a:cs typeface="Arial" panose="020B0604020202020204" pitchFamily="34" charset="0"/>
            </a:endParaRPr>
          </a:p>
          <a:p>
            <a:pPr>
              <a:buFont typeface="Wingdings" pitchFamily="2" charset="2"/>
              <a:buChar char="§"/>
            </a:pPr>
            <a:endParaRPr lang="en-US" sz="2600" dirty="0">
              <a:latin typeface="Arial" panose="020B0604020202020204" pitchFamily="34" charset="0"/>
              <a:cs typeface="Arial" panose="020B0604020202020204" pitchFamily="34" charset="0"/>
            </a:endParaRPr>
          </a:p>
          <a:p>
            <a:pPr>
              <a:buFont typeface="Wingdings" pitchFamily="2" charset="2"/>
              <a:buChar char="§"/>
            </a:pPr>
            <a:r>
              <a:rPr lang="en-US" sz="2600" dirty="0">
                <a:latin typeface="Arial" panose="020B0604020202020204" pitchFamily="34" charset="0"/>
                <a:cs typeface="Arial" panose="020B0604020202020204" pitchFamily="34" charset="0"/>
              </a:rPr>
              <a:t>Poorly absorbed after oral administration. </a:t>
            </a:r>
            <a:endParaRPr lang="en-IN" sz="2600" dirty="0">
              <a:latin typeface="Arial" panose="020B0604020202020204" pitchFamily="34" charset="0"/>
              <a:cs typeface="Arial" panose="020B0604020202020204" pitchFamily="34" charset="0"/>
            </a:endParaRPr>
          </a:p>
          <a:p>
            <a:pPr lvl="0">
              <a:buFont typeface="Wingdings" pitchFamily="2" charset="2"/>
              <a:buChar char="§"/>
            </a:pPr>
            <a:endParaRPr lang="en-US" sz="2600" dirty="0">
              <a:latin typeface="Arial" panose="020B0604020202020204" pitchFamily="34" charset="0"/>
              <a:cs typeface="Arial" panose="020B0604020202020204" pitchFamily="34" charset="0"/>
            </a:endParaRPr>
          </a:p>
          <a:p>
            <a:pPr lvl="0">
              <a:buFont typeface="Wingdings" pitchFamily="2" charset="2"/>
              <a:buChar char="§"/>
            </a:pPr>
            <a:r>
              <a:rPr lang="en-US" sz="2600" dirty="0">
                <a:latin typeface="Arial" panose="020B0604020202020204" pitchFamily="34" charset="0"/>
                <a:cs typeface="Arial" panose="020B0604020202020204" pitchFamily="34" charset="0"/>
              </a:rPr>
              <a:t>They almost don’t penetrate the brain or Cerebrospinal fluid. </a:t>
            </a:r>
            <a:endParaRPr lang="en-IN" sz="2600" dirty="0">
              <a:latin typeface="Arial" panose="020B0604020202020204" pitchFamily="34" charset="0"/>
              <a:cs typeface="Arial" panose="020B0604020202020204" pitchFamily="34" charset="0"/>
            </a:endParaRPr>
          </a:p>
          <a:p>
            <a:pPr lvl="0">
              <a:buFont typeface="Wingdings" pitchFamily="2" charset="2"/>
              <a:buChar char="§"/>
            </a:pPr>
            <a:endParaRPr lang="en-US" sz="2600" dirty="0">
              <a:latin typeface="Arial" panose="020B0604020202020204" pitchFamily="34" charset="0"/>
              <a:cs typeface="Arial" panose="020B0604020202020204" pitchFamily="34" charset="0"/>
            </a:endParaRPr>
          </a:p>
          <a:p>
            <a:pPr lvl="0">
              <a:buFont typeface="Wingdings" pitchFamily="2" charset="2"/>
              <a:buChar char="§"/>
            </a:pPr>
            <a:r>
              <a:rPr lang="en-US" sz="2600" dirty="0">
                <a:latin typeface="Arial" panose="020B0604020202020204" pitchFamily="34" charset="0"/>
                <a:cs typeface="Arial" panose="020B0604020202020204" pitchFamily="34" charset="0"/>
              </a:rPr>
              <a:t>All are rapidly excreted unchanged through normal kidney by glomerular filtration. </a:t>
            </a:r>
            <a:endParaRPr lang="en-IN" sz="2600" dirty="0">
              <a:latin typeface="Arial" panose="020B0604020202020204" pitchFamily="34" charset="0"/>
              <a:cs typeface="Arial" panose="020B0604020202020204" pitchFamily="34" charset="0"/>
            </a:endParaRPr>
          </a:p>
          <a:p>
            <a:pPr>
              <a:buFont typeface="Wingdings" pitchFamily="2" charset="2"/>
              <a:buChar char="§"/>
            </a:pPr>
            <a:endParaRPr lang="en-US" sz="2600" dirty="0">
              <a:latin typeface="Arial" panose="020B0604020202020204" pitchFamily="34" charset="0"/>
              <a:cs typeface="Arial" panose="020B0604020202020204" pitchFamily="34" charset="0"/>
            </a:endParaRPr>
          </a:p>
          <a:p>
            <a:pPr>
              <a:buFont typeface="Wingdings" pitchFamily="2" charset="2"/>
              <a:buChar char="§"/>
            </a:pPr>
            <a:r>
              <a:rPr lang="en-US" sz="2600" dirty="0">
                <a:latin typeface="Arial" panose="020B0604020202020204" pitchFamily="34" charset="0"/>
                <a:cs typeface="Arial" panose="020B0604020202020204" pitchFamily="34" charset="0"/>
              </a:rPr>
              <a:t>They are almost exclusively used in the treatment of gram- negative bacterial infections. </a:t>
            </a:r>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5813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53331"/>
            <a:ext cx="10515600" cy="4351338"/>
          </a:xfrm>
        </p:spPr>
        <p:txBody>
          <a:bodyPr>
            <a:normAutofit fontScale="92500" lnSpcReduction="10000"/>
          </a:bodyPr>
          <a:lstStyle/>
          <a:p>
            <a:pPr lvl="0">
              <a:buFont typeface="Wingdings" pitchFamily="2" charset="2"/>
              <a:buChar char="§"/>
            </a:pPr>
            <a:r>
              <a:rPr lang="en-US" dirty="0">
                <a:latin typeface="Arial" panose="020B0604020202020204" pitchFamily="34" charset="0"/>
                <a:cs typeface="Arial" panose="020B0604020202020204" pitchFamily="34" charset="0"/>
              </a:rPr>
              <a:t>All act by interference with the protein synthesis in susceptible bacteria. </a:t>
            </a:r>
          </a:p>
          <a:p>
            <a:pPr lvl="0">
              <a:buNone/>
            </a:pPr>
            <a:endParaRPr lang="en-IN" dirty="0">
              <a:latin typeface="Arial" panose="020B0604020202020204" pitchFamily="34" charset="0"/>
              <a:cs typeface="Arial" panose="020B0604020202020204" pitchFamily="34" charset="0"/>
            </a:endParaRPr>
          </a:p>
          <a:p>
            <a:pPr lvl="0">
              <a:buFont typeface="Wingdings" pitchFamily="2" charset="2"/>
              <a:buChar char="§"/>
            </a:pPr>
            <a:r>
              <a:rPr lang="en-US" dirty="0">
                <a:latin typeface="Arial" panose="020B0604020202020204" pitchFamily="34" charset="0"/>
                <a:cs typeface="Arial" panose="020B0604020202020204" pitchFamily="34" charset="0"/>
              </a:rPr>
              <a:t>They are bactericidal and more active at alkaline </a:t>
            </a:r>
            <a:r>
              <a:rPr lang="en-US" dirty="0" err="1">
                <a:latin typeface="Arial" panose="020B0604020202020204" pitchFamily="34" charset="0"/>
                <a:cs typeface="Arial" panose="020B0604020202020204" pitchFamily="34" charset="0"/>
              </a:rPr>
              <a:t>pH.</a:t>
            </a:r>
            <a:endParaRPr lang="en-US" dirty="0">
              <a:latin typeface="Arial" panose="020B0604020202020204" pitchFamily="34" charset="0"/>
              <a:cs typeface="Arial" panose="020B0604020202020204" pitchFamily="34" charset="0"/>
            </a:endParaRPr>
          </a:p>
          <a:p>
            <a:pPr lvl="0">
              <a:buNone/>
            </a:pPr>
            <a:endParaRPr lang="en-IN" dirty="0">
              <a:latin typeface="Arial" panose="020B0604020202020204" pitchFamily="34" charset="0"/>
              <a:cs typeface="Arial" panose="020B0604020202020204" pitchFamily="34" charset="0"/>
            </a:endParaRPr>
          </a:p>
          <a:p>
            <a:pPr lvl="0">
              <a:buFont typeface="Wingdings" pitchFamily="2" charset="2"/>
              <a:buChar char="§"/>
            </a:pPr>
            <a:r>
              <a:rPr lang="en-US" dirty="0">
                <a:latin typeface="Arial" panose="020B0604020202020204" pitchFamily="34" charset="0"/>
                <a:cs typeface="Arial" panose="020B0604020202020204" pitchFamily="34" charset="0"/>
              </a:rPr>
              <a:t>Partial cross resistance may be seen among them.</a:t>
            </a:r>
          </a:p>
          <a:p>
            <a:pPr lvl="0">
              <a:buNone/>
            </a:pPr>
            <a:endParaRPr lang="en-IN" dirty="0">
              <a:latin typeface="Arial" panose="020B0604020202020204" pitchFamily="34" charset="0"/>
              <a:cs typeface="Arial" panose="020B0604020202020204" pitchFamily="34" charset="0"/>
            </a:endParaRPr>
          </a:p>
          <a:p>
            <a:pPr lvl="0">
              <a:buFont typeface="Wingdings" pitchFamily="2" charset="2"/>
              <a:buChar char="§"/>
            </a:pPr>
            <a:r>
              <a:rPr lang="en-US" dirty="0">
                <a:latin typeface="Arial" panose="020B0604020202020204" pitchFamily="34" charset="0"/>
                <a:cs typeface="Arial" panose="020B0604020202020204" pitchFamily="34" charset="0"/>
              </a:rPr>
              <a:t>They have relatively narrow margin of safety.</a:t>
            </a:r>
          </a:p>
          <a:p>
            <a:pPr lvl="0">
              <a:buNone/>
            </a:pPr>
            <a:endParaRPr lang="en-IN" dirty="0">
              <a:latin typeface="Arial" panose="020B0604020202020204" pitchFamily="34" charset="0"/>
              <a:cs typeface="Arial" panose="020B0604020202020204" pitchFamily="34" charset="0"/>
            </a:endParaRPr>
          </a:p>
          <a:p>
            <a:pPr lvl="0">
              <a:buFont typeface="Wingdings" pitchFamily="2" charset="2"/>
              <a:buChar char="§"/>
            </a:pPr>
            <a:r>
              <a:rPr lang="en-US" dirty="0">
                <a:latin typeface="Arial" panose="020B0604020202020204" pitchFamily="34" charset="0"/>
                <a:cs typeface="Arial" panose="020B0604020202020204" pitchFamily="34" charset="0"/>
              </a:rPr>
              <a:t>All share common toxicities (ototoxicity and nephron-toxicity). </a:t>
            </a:r>
            <a:endParaRPr lang="en-IN" dirty="0">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FF0000"/>
                </a:solidFill>
                <a:latin typeface="Arial" panose="020B0604020202020204" pitchFamily="34" charset="0"/>
                <a:cs typeface="Arial" panose="020B0604020202020204" pitchFamily="34" charset="0"/>
              </a:rPr>
              <a:t>Mechanism of action</a:t>
            </a:r>
            <a:br>
              <a:rPr lang="en-IN"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236155"/>
            <a:ext cx="10515600" cy="4834140"/>
          </a:xfrm>
        </p:spPr>
        <p:txBody>
          <a:bodyPr vert="horz" lIns="91440" tIns="45720" rIns="91440" bIns="45720" rtlCol="0" anchor="t">
            <a:normAutofit/>
          </a:bodyPr>
          <a:lstStyle/>
          <a:p>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They generally have the same pattern of action which may be described in two main steps:</a:t>
            </a:r>
          </a:p>
          <a:p>
            <a:pPr marL="0" indent="0">
              <a:buNone/>
            </a:pPr>
            <a:endParaRPr lang="en-IN" sz="2600" dirty="0">
              <a:latin typeface="Arial" panose="020B0604020202020204" pitchFamily="34" charset="0"/>
              <a:cs typeface="Arial" panose="020B0604020202020204" pitchFamily="34" charset="0"/>
            </a:endParaRPr>
          </a:p>
          <a:p>
            <a:pPr marL="514350" indent="-514350">
              <a:buAutoNum type="arabicPeriod"/>
            </a:pPr>
            <a:r>
              <a:rPr lang="en-US" sz="2600" dirty="0">
                <a:latin typeface="Arial" panose="020B0604020202020204" pitchFamily="34" charset="0"/>
                <a:cs typeface="Arial" panose="020B0604020202020204" pitchFamily="34" charset="0"/>
              </a:rPr>
              <a:t>Transport of the aminoglycoside through the bacterial cell wall and cytoplasmic membrane.</a:t>
            </a:r>
          </a:p>
          <a:p>
            <a:pPr marL="514350" indent="-514350">
              <a:buAutoNum type="arabicPeriod"/>
            </a:pPr>
            <a:endParaRPr lang="en-US" sz="2600" dirty="0">
              <a:latin typeface="Arial" panose="020B0604020202020204" pitchFamily="34" charset="0"/>
              <a:cs typeface="Arial" panose="020B0604020202020204" pitchFamily="34" charset="0"/>
            </a:endParaRPr>
          </a:p>
          <a:p>
            <a:pPr marL="514350" indent="-514350">
              <a:buAutoNum type="arabicPeriod"/>
            </a:pPr>
            <a:r>
              <a:rPr lang="en-US" sz="2600" dirty="0">
                <a:latin typeface="Arial" panose="020B0604020202020204" pitchFamily="34" charset="0"/>
                <a:cs typeface="Arial" panose="020B0604020202020204" pitchFamily="34" charset="0"/>
              </a:rPr>
              <a:t>Binding to ribosome resulting in inhibition of protein synthesis.</a:t>
            </a:r>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9045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6600"/>
            <a:ext cx="10744200" cy="5880100"/>
          </a:xfrm>
        </p:spPr>
        <p:txBody>
          <a:bodyPr>
            <a:normAutofit/>
          </a:bodyPr>
          <a:lstStyle/>
          <a:p>
            <a:pPr algn="just">
              <a:buNone/>
            </a:pPr>
            <a:r>
              <a:rPr lang="en-US" sz="2600" b="1" dirty="0">
                <a:solidFill>
                  <a:srgbClr val="00B050"/>
                </a:solidFill>
                <a:latin typeface="Arial" panose="020B0604020202020204" pitchFamily="34" charset="0"/>
                <a:cs typeface="Arial" panose="020B0604020202020204" pitchFamily="34" charset="0"/>
              </a:rPr>
              <a:t>Step I</a:t>
            </a:r>
          </a:p>
          <a:p>
            <a:pPr algn="just">
              <a:buNone/>
            </a:pPr>
            <a:r>
              <a:rPr lang="en-US" sz="2600" b="1" dirty="0">
                <a:solidFill>
                  <a:srgbClr val="0070C0"/>
                </a:solidFill>
                <a:latin typeface="Arial" panose="020B0604020202020204" pitchFamily="34" charset="0"/>
                <a:cs typeface="Arial" panose="020B0604020202020204" pitchFamily="34" charset="0"/>
              </a:rPr>
              <a:t>Transport of aminoglycoside into bacteria: </a:t>
            </a:r>
          </a:p>
          <a:p>
            <a:pPr algn="just"/>
            <a:r>
              <a:rPr lang="en-US" sz="2600" dirty="0">
                <a:latin typeface="Arial" panose="020B0604020202020204" pitchFamily="34" charset="0"/>
                <a:cs typeface="Arial" panose="020B0604020202020204" pitchFamily="34" charset="0"/>
              </a:rPr>
              <a:t>It is a multistep process.</a:t>
            </a:r>
          </a:p>
          <a:p>
            <a:pPr algn="just"/>
            <a:r>
              <a:rPr lang="en-US" sz="2600" dirty="0">
                <a:latin typeface="Arial" panose="020B0604020202020204" pitchFamily="34" charset="0"/>
                <a:cs typeface="Arial" panose="020B0604020202020204" pitchFamily="34" charset="0"/>
              </a:rPr>
              <a:t>They diffuse across the outer coat of gram-negative bacteria through </a:t>
            </a:r>
            <a:r>
              <a:rPr lang="en-US" sz="2600" i="1" dirty="0">
                <a:latin typeface="Arial" panose="020B0604020202020204" pitchFamily="34" charset="0"/>
                <a:cs typeface="Arial" panose="020B0604020202020204" pitchFamily="34" charset="0"/>
              </a:rPr>
              <a:t>porin channels</a:t>
            </a:r>
            <a:r>
              <a:rPr lang="en-US" sz="2600" dirty="0">
                <a:solidFill>
                  <a:srgbClr val="0070C0"/>
                </a:solidFill>
                <a:latin typeface="Arial" panose="020B0604020202020204" pitchFamily="34" charset="0"/>
                <a:cs typeface="Arial" panose="020B0604020202020204" pitchFamily="34" charset="0"/>
              </a:rPr>
              <a:t>.</a:t>
            </a:r>
          </a:p>
          <a:p>
            <a:pPr algn="just">
              <a:buNone/>
            </a:pPr>
            <a:endParaRPr lang="en-US" sz="2600" dirty="0">
              <a:solidFill>
                <a:srgbClr val="0070C0"/>
              </a:solidFill>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Entry from the periplasmic space across the cytoplasmic membrane is </a:t>
            </a:r>
            <a:r>
              <a:rPr lang="en-US" sz="2600" dirty="0">
                <a:solidFill>
                  <a:srgbClr val="7030A0"/>
                </a:solidFill>
                <a:latin typeface="Arial" panose="020B0604020202020204" pitchFamily="34" charset="0"/>
                <a:cs typeface="Arial" panose="020B0604020202020204" pitchFamily="34" charset="0"/>
              </a:rPr>
              <a:t>carrier mediated </a:t>
            </a:r>
            <a:r>
              <a:rPr lang="en-US" sz="2600" dirty="0">
                <a:latin typeface="Arial" panose="020B0604020202020204" pitchFamily="34" charset="0"/>
                <a:cs typeface="Arial" panose="020B0604020202020204" pitchFamily="34" charset="0"/>
              </a:rPr>
              <a:t>which is linked to the electron transport chain. </a:t>
            </a:r>
          </a:p>
          <a:p>
            <a:pPr algn="just">
              <a:buNone/>
            </a:pPr>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Thus, penetration is dependent upon: </a:t>
            </a:r>
          </a:p>
          <a:p>
            <a:pPr algn="just">
              <a:buFont typeface="Wingdings" pitchFamily="2" charset="2"/>
              <a:buChar char="ü"/>
            </a:pPr>
            <a:r>
              <a:rPr lang="en-US" sz="2600" i="1" dirty="0">
                <a:latin typeface="Arial" panose="020B0604020202020204" pitchFamily="34" charset="0"/>
                <a:cs typeface="Arial" panose="020B0604020202020204" pitchFamily="34" charset="0"/>
              </a:rPr>
              <a:t>maintenance of a polarized membrane</a:t>
            </a:r>
          </a:p>
          <a:p>
            <a:pPr algn="just">
              <a:buFont typeface="Wingdings" pitchFamily="2" charset="2"/>
              <a:buChar char="ü"/>
            </a:pPr>
            <a:r>
              <a:rPr lang="en-US" sz="2600" i="1" dirty="0">
                <a:latin typeface="Arial" panose="020B0604020202020204" pitchFamily="34" charset="0"/>
                <a:cs typeface="Arial" panose="020B0604020202020204" pitchFamily="34" charset="0"/>
              </a:rPr>
              <a:t>Oxygen dependent active processes.</a:t>
            </a:r>
          </a:p>
        </p:txBody>
      </p:sp>
    </p:spTree>
    <p:extLst>
      <p:ext uri="{BB962C8B-B14F-4D97-AF65-F5344CB8AC3E}">
        <p14:creationId xmlns:p14="http://schemas.microsoft.com/office/powerpoint/2010/main" val="2274657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rtlCol="0" anchor="t">
            <a:normAutofit/>
          </a:bodyPr>
          <a:lstStyle/>
          <a:p>
            <a:pPr algn="just"/>
            <a:r>
              <a:rPr lang="en-US" dirty="0">
                <a:latin typeface="Arial" panose="020B0604020202020204" pitchFamily="34" charset="0"/>
                <a:cs typeface="Arial" panose="020B0604020202020204" pitchFamily="34" charset="0"/>
              </a:rPr>
              <a:t>These processes are inactivated under anaerobic conditions; anaerobes are not sensitive and facultative anaerobes are more resistant when o</a:t>
            </a:r>
            <a:r>
              <a:rPr lang="en-US" baseline="-25000" dirty="0">
                <a:latin typeface="Arial" panose="020B0604020202020204" pitchFamily="34" charset="0"/>
                <a:cs typeface="Arial" panose="020B0604020202020204" pitchFamily="34" charset="0"/>
              </a:rPr>
              <a:t>2</a:t>
            </a:r>
            <a:r>
              <a:rPr lang="en-US" dirty="0">
                <a:latin typeface="Arial" panose="020B0604020202020204" pitchFamily="34" charset="0"/>
                <a:cs typeface="Arial" panose="020B0604020202020204" pitchFamily="34" charset="0"/>
              </a:rPr>
              <a:t> supply is deficient, e.g. inside big abscesses.</a:t>
            </a:r>
          </a:p>
          <a:p>
            <a:pPr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Penetration is also favored by high pH; aminoglycosides are 20 times more active in alkaline than in acidic medium.</a:t>
            </a:r>
          </a:p>
          <a:p>
            <a:pPr algn="just">
              <a:buNone/>
            </a:pPr>
            <a:endParaRPr lang="en-US" dirty="0">
              <a:latin typeface="Arial" panose="020B0604020202020204" pitchFamily="34" charset="0"/>
              <a:cs typeface="Arial" panose="020B0604020202020204" pitchFamily="34" charset="0"/>
            </a:endParaRPr>
          </a:p>
          <a:p>
            <a:pPr marL="0" indent="0" algn="just">
              <a:buNone/>
            </a:pPr>
            <a:r>
              <a:rPr lang="en-US" b="1" dirty="0">
                <a:latin typeface="Arial" panose="020B0604020202020204" pitchFamily="34" charset="0"/>
                <a:cs typeface="Arial" panose="020B0604020202020204" pitchFamily="34" charset="0"/>
              </a:rPr>
              <a:t>Note: </a:t>
            </a:r>
            <a:r>
              <a:rPr lang="en-US" dirty="0">
                <a:latin typeface="Arial" panose="020B0604020202020204" pitchFamily="34" charset="0"/>
                <a:cs typeface="Arial" panose="020B0604020202020204" pitchFamily="34" charset="0"/>
              </a:rPr>
              <a:t>Bacterial cell wall inhibitors (</a:t>
            </a:r>
            <a:r>
              <a:rPr lang="en-US" dirty="0">
                <a:solidFill>
                  <a:schemeClr val="accent4"/>
                </a:solidFill>
                <a:latin typeface="Arial" panose="020B0604020202020204" pitchFamily="34" charset="0"/>
                <a:cs typeface="Arial" panose="020B0604020202020204" pitchFamily="34" charset="0"/>
              </a:rPr>
              <a:t>β-lactams, Vancomycin</a:t>
            </a:r>
            <a:r>
              <a:rPr lang="en-US" dirty="0">
                <a:latin typeface="Arial" panose="020B0604020202020204" pitchFamily="34" charset="0"/>
                <a:cs typeface="Arial" panose="020B0604020202020204" pitchFamily="34" charset="0"/>
              </a:rPr>
              <a:t>) enhance entry of aminoglycosides and exhibit  synergism.</a:t>
            </a:r>
            <a:endParaRPr lang="en-IN"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2300" y="1308100"/>
            <a:ext cx="11099800" cy="5194299"/>
          </a:xfrm>
        </p:spPr>
        <p:txBody>
          <a:bodyPr>
            <a:normAutofit lnSpcReduction="10000"/>
          </a:bodyPr>
          <a:lstStyle/>
          <a:p>
            <a:pPr>
              <a:buNone/>
            </a:pPr>
            <a:r>
              <a:rPr lang="en-US" sz="2600" b="1" dirty="0">
                <a:solidFill>
                  <a:srgbClr val="00B050"/>
                </a:solidFill>
                <a:latin typeface="Arial" panose="020B0604020202020204" pitchFamily="34" charset="0"/>
                <a:cs typeface="Arial" panose="020B0604020202020204" pitchFamily="34" charset="0"/>
              </a:rPr>
              <a:t>Step II</a:t>
            </a:r>
          </a:p>
          <a:p>
            <a:pPr algn="just"/>
            <a:r>
              <a:rPr lang="en-US" sz="2600" dirty="0">
                <a:latin typeface="Arial" panose="020B0604020202020204" pitchFamily="34" charset="0"/>
                <a:cs typeface="Arial" panose="020B0604020202020204" pitchFamily="34" charset="0"/>
              </a:rPr>
              <a:t>Once inside the bacterial cell, </a:t>
            </a:r>
          </a:p>
          <a:p>
            <a:pPr algn="just">
              <a:buNone/>
            </a:pPr>
            <a:r>
              <a:rPr lang="en-US" sz="2600" dirty="0">
                <a:latin typeface="Arial" panose="020B0604020202020204" pitchFamily="34" charset="0"/>
                <a:cs typeface="Arial" panose="020B0604020202020204" pitchFamily="34" charset="0"/>
              </a:rPr>
              <a:t>	     </a:t>
            </a:r>
            <a:r>
              <a:rPr lang="en-US" sz="2600" dirty="0">
                <a:solidFill>
                  <a:srgbClr val="C00000"/>
                </a:solidFill>
                <a:latin typeface="Arial" panose="020B0604020202020204" pitchFamily="34" charset="0"/>
                <a:cs typeface="Arial" panose="020B0604020202020204" pitchFamily="34" charset="0"/>
              </a:rPr>
              <a:t>Aminoglycosides binds irreversibly to 30S ribosomes</a:t>
            </a:r>
            <a:r>
              <a:rPr lang="en-US" sz="2600" dirty="0">
                <a:latin typeface="Arial" panose="020B0604020202020204" pitchFamily="34" charset="0"/>
                <a:cs typeface="Arial" panose="020B0604020202020204" pitchFamily="34" charset="0"/>
              </a:rPr>
              <a:t>, </a:t>
            </a:r>
          </a:p>
          <a:p>
            <a:pPr algn="just">
              <a:buNone/>
            </a:pPr>
            <a:r>
              <a:rPr lang="en-US" sz="2600" dirty="0">
                <a:latin typeface="Arial" panose="020B0604020202020204" pitchFamily="34" charset="0"/>
                <a:cs typeface="Arial" panose="020B0604020202020204" pitchFamily="34" charset="0"/>
              </a:rPr>
              <a:t>causing distortion of mRNA codon recognition resulting in misreading of the code:</a:t>
            </a:r>
          </a:p>
          <a:p>
            <a:pPr algn="just">
              <a:buNone/>
            </a:pPr>
            <a:endParaRPr lang="en-US" sz="2600" dirty="0">
              <a:latin typeface="Arial" panose="020B0604020202020204" pitchFamily="34" charset="0"/>
              <a:cs typeface="Arial" panose="020B0604020202020204" pitchFamily="34" charset="0"/>
            </a:endParaRPr>
          </a:p>
          <a:p>
            <a:pPr marL="514350" indent="-514350" algn="just">
              <a:buAutoNum type="arabicPeriod"/>
            </a:pPr>
            <a:r>
              <a:rPr lang="en-US" sz="2600" b="1" dirty="0">
                <a:latin typeface="Arial" panose="020B0604020202020204" pitchFamily="34" charset="0"/>
                <a:cs typeface="Arial" panose="020B0604020202020204" pitchFamily="34" charset="0"/>
              </a:rPr>
              <a:t>Formation of non-function proteins</a:t>
            </a:r>
            <a:r>
              <a:rPr lang="en-US" sz="2600" dirty="0">
                <a:latin typeface="Arial" panose="020B0604020202020204" pitchFamily="34" charset="0"/>
                <a:cs typeface="Arial" panose="020B0604020202020204" pitchFamily="34" charset="0"/>
              </a:rPr>
              <a:t>: one or more wrong amino acids are entered in the peptide chain and /or peptides of abnormal length are produced. </a:t>
            </a:r>
          </a:p>
          <a:p>
            <a:pPr marL="0" indent="0" algn="just">
              <a:buNone/>
            </a:pPr>
            <a:endParaRPr lang="en-US" sz="2600" dirty="0">
              <a:latin typeface="Arial" panose="020B0604020202020204" pitchFamily="34" charset="0"/>
              <a:cs typeface="Arial" panose="020B0604020202020204" pitchFamily="34" charset="0"/>
            </a:endParaRPr>
          </a:p>
          <a:p>
            <a:pPr algn="just">
              <a:buNone/>
            </a:pPr>
            <a:r>
              <a:rPr lang="en-US" sz="2600" dirty="0">
                <a:latin typeface="Arial" panose="020B0604020202020204" pitchFamily="34" charset="0"/>
                <a:cs typeface="Arial" panose="020B0604020202020204" pitchFamily="34" charset="0"/>
              </a:rPr>
              <a:t>2. </a:t>
            </a:r>
            <a:r>
              <a:rPr lang="en-US" sz="2600" b="1" dirty="0">
                <a:latin typeface="Arial" panose="020B0604020202020204" pitchFamily="34" charset="0"/>
                <a:cs typeface="Arial" panose="020B0604020202020204" pitchFamily="34" charset="0"/>
              </a:rPr>
              <a:t>Protein synthesis is terminated</a:t>
            </a:r>
            <a:r>
              <a:rPr lang="en-US" sz="2600" dirty="0">
                <a:latin typeface="Arial" panose="020B0604020202020204" pitchFamily="34" charset="0"/>
                <a:cs typeface="Arial" panose="020B0604020202020204" pitchFamily="34" charset="0"/>
              </a:rPr>
              <a:t>: by converting polysomes </a:t>
            </a:r>
          </a:p>
          <a:p>
            <a:pPr algn="just">
              <a:buNone/>
            </a:pPr>
            <a:r>
              <a:rPr lang="en-US" sz="2600" dirty="0">
                <a:latin typeface="Arial" panose="020B0604020202020204" pitchFamily="34" charset="0"/>
                <a:cs typeface="Arial" panose="020B0604020202020204" pitchFamily="34" charset="0"/>
              </a:rPr>
              <a:t>    to monosomes thereby hindering mRNA translation</a:t>
            </a:r>
          </a:p>
          <a:p>
            <a:pPr algn="just"/>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3725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81075"/>
          </a:xfrm>
        </p:spPr>
        <p:txBody>
          <a:bodyPr>
            <a:normAutofit/>
          </a:bodyPr>
          <a:lstStyle/>
          <a:p>
            <a:pPr algn="ctr"/>
            <a:r>
              <a:rPr lang="en-US" sz="3600" b="1" dirty="0">
                <a:solidFill>
                  <a:srgbClr val="FF0000"/>
                </a:solidFill>
                <a:latin typeface="Arial" panose="020B0604020202020204" pitchFamily="34" charset="0"/>
                <a:cs typeface="Arial" panose="020B0604020202020204" pitchFamily="34" charset="0"/>
              </a:rPr>
              <a:t>Bactericidal action of  Aminoglycoside</a:t>
            </a:r>
            <a:endParaRPr lang="en-IN" sz="3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320800"/>
            <a:ext cx="10515600" cy="5270500"/>
          </a:xfrm>
        </p:spPr>
        <p:txBody>
          <a:bodyPr>
            <a:noAutofit/>
          </a:bodyPr>
          <a:lstStyle/>
          <a:p>
            <a:r>
              <a:rPr lang="en-US" sz="2600" dirty="0">
                <a:latin typeface="Arial" panose="020B0604020202020204" pitchFamily="34" charset="0"/>
                <a:cs typeface="Arial" panose="020B0604020202020204" pitchFamily="34" charset="0"/>
              </a:rPr>
              <a:t>Protein synthesis inhibitors; </a:t>
            </a:r>
            <a:r>
              <a:rPr lang="en-US" sz="2600" dirty="0">
                <a:solidFill>
                  <a:schemeClr val="accent4"/>
                </a:solidFill>
                <a:latin typeface="Arial" panose="020B0604020202020204" pitchFamily="34" charset="0"/>
                <a:cs typeface="Arial" panose="020B0604020202020204" pitchFamily="34" charset="0"/>
              </a:rPr>
              <a:t>tetracyclines, chloramphenicol </a:t>
            </a:r>
            <a:r>
              <a:rPr lang="en-US" sz="2600" dirty="0">
                <a:latin typeface="Arial" panose="020B0604020202020204" pitchFamily="34" charset="0"/>
                <a:cs typeface="Arial" panose="020B0604020202020204" pitchFamily="34" charset="0"/>
              </a:rPr>
              <a:t>&amp; </a:t>
            </a:r>
            <a:r>
              <a:rPr lang="en-US" sz="2600" dirty="0">
                <a:solidFill>
                  <a:schemeClr val="accent4"/>
                </a:solidFill>
                <a:latin typeface="Arial" panose="020B0604020202020204" pitchFamily="34" charset="0"/>
                <a:cs typeface="Arial" panose="020B0604020202020204" pitchFamily="34" charset="0"/>
              </a:rPr>
              <a:t>erythromycin</a:t>
            </a:r>
            <a:r>
              <a:rPr lang="en-US" sz="2600" dirty="0">
                <a:latin typeface="Arial" panose="020B0604020202020204" pitchFamily="34" charset="0"/>
                <a:cs typeface="Arial" panose="020B0604020202020204" pitchFamily="34" charset="0"/>
              </a:rPr>
              <a:t> are </a:t>
            </a:r>
            <a:r>
              <a:rPr lang="en-US" sz="2600" b="1" dirty="0">
                <a:solidFill>
                  <a:srgbClr val="7030A0"/>
                </a:solidFill>
                <a:latin typeface="Arial" panose="020B0604020202020204" pitchFamily="34" charset="0"/>
                <a:cs typeface="Arial" panose="020B0604020202020204" pitchFamily="34" charset="0"/>
              </a:rPr>
              <a:t>bacteriostatic</a:t>
            </a:r>
            <a:r>
              <a:rPr lang="en-US" sz="2600" b="1" dirty="0">
                <a:latin typeface="Arial" panose="020B0604020202020204" pitchFamily="34" charset="0"/>
                <a:cs typeface="Arial" panose="020B0604020202020204" pitchFamily="34" charset="0"/>
              </a:rPr>
              <a:t>.</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Exposure to aminoglycosides; sensitive bacteria become more permeable. Ions, amino acids and proteins leak out causing death.</a:t>
            </a:r>
          </a:p>
          <a:p>
            <a:pPr algn="just"/>
            <a:r>
              <a:rPr lang="en-US" sz="2600" dirty="0">
                <a:latin typeface="Arial" panose="020B0604020202020204" pitchFamily="34" charset="0"/>
                <a:cs typeface="Arial" panose="020B0604020202020204" pitchFamily="34" charset="0"/>
              </a:rPr>
              <a:t>The </a:t>
            </a:r>
            <a:r>
              <a:rPr lang="en-US" sz="2600" dirty="0" err="1">
                <a:latin typeface="Arial" panose="020B0604020202020204" pitchFamily="34" charset="0"/>
                <a:cs typeface="Arial" panose="020B0604020202020204" pitchFamily="34" charset="0"/>
              </a:rPr>
              <a:t>cidal</a:t>
            </a:r>
            <a:r>
              <a:rPr lang="en-US" sz="2600" dirty="0">
                <a:latin typeface="Arial" panose="020B0604020202020204" pitchFamily="34" charset="0"/>
                <a:cs typeface="Arial" panose="020B0604020202020204" pitchFamily="34" charset="0"/>
              </a:rPr>
              <a:t> action of aminoglycosides is </a:t>
            </a:r>
            <a:r>
              <a:rPr lang="en-US" sz="2600" dirty="0">
                <a:solidFill>
                  <a:srgbClr val="00B0F0"/>
                </a:solidFill>
                <a:latin typeface="Arial" panose="020B0604020202020204" pitchFamily="34" charset="0"/>
                <a:cs typeface="Arial" panose="020B0604020202020204" pitchFamily="34" charset="0"/>
              </a:rPr>
              <a:t>concentration dependent, </a:t>
            </a:r>
            <a:r>
              <a:rPr lang="en-US" sz="2600" dirty="0">
                <a:latin typeface="Arial" panose="020B0604020202020204" pitchFamily="34" charset="0"/>
                <a:cs typeface="Arial" panose="020B0604020202020204" pitchFamily="34" charset="0"/>
              </a:rPr>
              <a:t>i.e. </a:t>
            </a:r>
            <a:r>
              <a:rPr lang="en-US" sz="2600" i="1" dirty="0">
                <a:latin typeface="Arial" panose="020B0604020202020204" pitchFamily="34" charset="0"/>
                <a:cs typeface="Arial" panose="020B0604020202020204" pitchFamily="34" charset="0"/>
              </a:rPr>
              <a:t>rate of bacterial cell killing is directly related to the MIC. </a:t>
            </a:r>
            <a:endParaRPr lang="en-US" sz="2600" dirty="0">
              <a:solidFill>
                <a:srgbClr val="92D050"/>
              </a:solidFill>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They also exert a long and concentration dependent ‘</a:t>
            </a:r>
            <a:r>
              <a:rPr lang="en-US" sz="2600" dirty="0">
                <a:solidFill>
                  <a:srgbClr val="0070C0"/>
                </a:solidFill>
                <a:latin typeface="Arial" panose="020B0604020202020204" pitchFamily="34" charset="0"/>
                <a:cs typeface="Arial" panose="020B0604020202020204" pitchFamily="34" charset="0"/>
              </a:rPr>
              <a:t>post-antibiotic effect’. </a:t>
            </a:r>
          </a:p>
          <a:p>
            <a:pPr algn="just"/>
            <a:r>
              <a:rPr lang="en-US" sz="2600" dirty="0">
                <a:latin typeface="Arial" panose="020B0604020202020204" pitchFamily="34" charset="0"/>
                <a:cs typeface="Arial" panose="020B0604020202020204" pitchFamily="34" charset="0"/>
              </a:rPr>
              <a:t>Despite their short t1/2 (2- 4 hours), single injection of the total daily dose of aminoglycoside may be more effective and possibly less toxic than its conventional division into 2-3 doses.</a:t>
            </a:r>
            <a:endParaRPr lang="en-IN"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a:p>
            <a:pPr>
              <a:buNone/>
            </a:pPr>
            <a:endParaRPr lang="en-US"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859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D9C5A-FA99-ED8A-7C99-DC4267B706CD}"/>
              </a:ext>
            </a:extLst>
          </p:cNvPr>
          <p:cNvSpPr>
            <a:spLocks noGrp="1"/>
          </p:cNvSpPr>
          <p:nvPr>
            <p:ph type="title"/>
          </p:nvPr>
        </p:nvSpPr>
        <p:spPr>
          <a:xfrm>
            <a:off x="838200" y="365125"/>
            <a:ext cx="10515600" cy="721714"/>
          </a:xfrm>
        </p:spPr>
        <p:txBody>
          <a:bodyPr>
            <a:normAutofit/>
          </a:bodyPr>
          <a:lstStyle/>
          <a:p>
            <a:r>
              <a:rPr lang="en-US" sz="3600" b="1" dirty="0">
                <a:solidFill>
                  <a:srgbClr val="FF0000"/>
                </a:solidFill>
                <a:latin typeface="Arial" panose="020B0604020202020204" pitchFamily="34" charset="0"/>
                <a:ea typeface="Calibri Light"/>
                <a:cs typeface="Arial" panose="020B0604020202020204" pitchFamily="34" charset="0"/>
              </a:rPr>
              <a:t>MECHANISM OF RESISTANCE</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5B946C3-D65E-CF83-0118-4B9A5D858EF0}"/>
              </a:ext>
            </a:extLst>
          </p:cNvPr>
          <p:cNvSpPr>
            <a:spLocks noGrp="1"/>
          </p:cNvSpPr>
          <p:nvPr>
            <p:ph idx="1"/>
          </p:nvPr>
        </p:nvSpPr>
        <p:spPr>
          <a:xfrm>
            <a:off x="838200" y="1299990"/>
            <a:ext cx="10515600" cy="4803355"/>
          </a:xfrm>
        </p:spPr>
        <p:txBody>
          <a:bodyPr vert="horz" lIns="91440" tIns="45720" rIns="91440" bIns="45720" rtlCol="0" anchor="t">
            <a:normAutofit/>
          </a:bodyPr>
          <a:lstStyle/>
          <a:p>
            <a:pPr marL="514350" indent="-514350">
              <a:buAutoNum type="arabicPeriod"/>
            </a:pPr>
            <a:endParaRPr lang="en-US" sz="2600" dirty="0">
              <a:latin typeface="Arial" panose="020B0604020202020204" pitchFamily="34" charset="0"/>
              <a:ea typeface="Calibri"/>
              <a:cs typeface="Arial" panose="020B0604020202020204" pitchFamily="34" charset="0"/>
            </a:endParaRPr>
          </a:p>
          <a:p>
            <a:pPr marL="514350" indent="-514350">
              <a:buAutoNum type="arabicPeriod"/>
            </a:pPr>
            <a:r>
              <a:rPr lang="en-US" sz="2600" dirty="0">
                <a:latin typeface="Arial" panose="020B0604020202020204" pitchFamily="34" charset="0"/>
                <a:ea typeface="Calibri"/>
                <a:cs typeface="Arial" panose="020B0604020202020204" pitchFamily="34" charset="0"/>
              </a:rPr>
              <a:t>Drug inactivation by conjugating enzymes</a:t>
            </a:r>
          </a:p>
          <a:p>
            <a:pPr marL="514350" indent="-514350">
              <a:buAutoNum type="arabicPeriod"/>
            </a:pPr>
            <a:endParaRPr lang="en-US" sz="2600" dirty="0">
              <a:latin typeface="Arial" panose="020B0604020202020204" pitchFamily="34" charset="0"/>
              <a:ea typeface="Calibri"/>
              <a:cs typeface="Arial" panose="020B0604020202020204" pitchFamily="34" charset="0"/>
            </a:endParaRPr>
          </a:p>
          <a:p>
            <a:pPr marL="514350" indent="-514350">
              <a:buAutoNum type="arabicPeriod"/>
            </a:pPr>
            <a:r>
              <a:rPr lang="en-US" sz="2600" dirty="0">
                <a:latin typeface="Arial" panose="020B0604020202020204" pitchFamily="34" charset="0"/>
                <a:ea typeface="Calibri"/>
                <a:cs typeface="Arial" panose="020B0604020202020204" pitchFamily="34" charset="0"/>
              </a:rPr>
              <a:t>Decrease entry via porins</a:t>
            </a:r>
          </a:p>
          <a:p>
            <a:pPr marL="514350" indent="-514350">
              <a:buAutoNum type="arabicPeriod"/>
            </a:pPr>
            <a:endParaRPr lang="en-US" sz="2600" dirty="0">
              <a:latin typeface="Arial" panose="020B0604020202020204" pitchFamily="34" charset="0"/>
              <a:ea typeface="Calibri"/>
              <a:cs typeface="Arial" panose="020B0604020202020204" pitchFamily="34" charset="0"/>
            </a:endParaRPr>
          </a:p>
          <a:p>
            <a:pPr marL="514350" indent="-514350">
              <a:buAutoNum type="arabicPeriod"/>
            </a:pPr>
            <a:r>
              <a:rPr lang="en-US" sz="2600" dirty="0">
                <a:latin typeface="Arial" panose="020B0604020202020204" pitchFamily="34" charset="0"/>
                <a:ea typeface="Calibri"/>
                <a:cs typeface="Arial" panose="020B0604020202020204" pitchFamily="34" charset="0"/>
              </a:rPr>
              <a:t>Decrease affinity binding to ribosomes</a:t>
            </a:r>
          </a:p>
          <a:p>
            <a:pPr marL="514350" indent="-514350">
              <a:buAutoNum type="arabicPeriod"/>
            </a:pPr>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40617430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3848"/>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Clinical Uses</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288974"/>
            <a:ext cx="10515600" cy="4748269"/>
          </a:xfrm>
        </p:spPr>
        <p:txBody>
          <a:bodyPr>
            <a:noAutofit/>
          </a:bodyPr>
          <a:lstStyle/>
          <a:p>
            <a:pPr lvl="0" algn="just"/>
            <a:r>
              <a:rPr lang="en-US" sz="2600" dirty="0">
                <a:solidFill>
                  <a:srgbClr val="0070C0"/>
                </a:solidFill>
                <a:latin typeface="Arial" panose="020B0604020202020204" pitchFamily="34" charset="0"/>
                <a:cs typeface="Arial" panose="020B0604020202020204" pitchFamily="34" charset="0"/>
              </a:rPr>
              <a:t>Streptomycin</a:t>
            </a:r>
            <a:r>
              <a:rPr lang="en-US" sz="2600" dirty="0">
                <a:solidFill>
                  <a:srgbClr val="FF0000"/>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is widely used for the treatment of:</a:t>
            </a:r>
          </a:p>
          <a:p>
            <a:pPr lvl="1" algn="just"/>
            <a:r>
              <a:rPr lang="en-US" altLang="en-US" sz="2600" b="1" dirty="0">
                <a:latin typeface="Arial" panose="020B0604020202020204" pitchFamily="34" charset="0"/>
                <a:cs typeface="Arial" panose="020B0604020202020204" pitchFamily="34" charset="0"/>
              </a:rPr>
              <a:t>Plague</a:t>
            </a:r>
            <a:r>
              <a:rPr lang="en-US" altLang="en-US" sz="2600" dirty="0">
                <a:latin typeface="Arial" panose="020B0604020202020204" pitchFamily="34" charset="0"/>
                <a:cs typeface="Arial" panose="020B0604020202020204" pitchFamily="34" charset="0"/>
              </a:rPr>
              <a:t>: which is a deadly </a:t>
            </a:r>
            <a:r>
              <a:rPr lang="en-US" altLang="en-US" sz="2600" dirty="0">
                <a:latin typeface="Arial" panose="020B0604020202020204" pitchFamily="34" charset="0"/>
                <a:cs typeface="Arial" panose="020B0604020202020204" pitchFamily="34" charset="0"/>
                <a:hlinkClick r:id="rId2" tooltip="Infectious disease">
                  <a:extLst>
                    <a:ext uri="{A12FA001-AC4F-418D-AE19-62706E023703}">
                      <ahyp:hlinkClr xmlns:ahyp="http://schemas.microsoft.com/office/drawing/2018/hyperlinkcolor" val="tx"/>
                    </a:ext>
                  </a:extLst>
                </a:hlinkClick>
              </a:rPr>
              <a:t>infectious disease</a:t>
            </a:r>
            <a:r>
              <a:rPr lang="en-US" altLang="en-US" sz="2600" dirty="0">
                <a:latin typeface="Arial" panose="020B0604020202020204" pitchFamily="34" charset="0"/>
                <a:cs typeface="Arial" panose="020B0604020202020204" pitchFamily="34" charset="0"/>
              </a:rPr>
              <a:t> caused by </a:t>
            </a:r>
            <a:r>
              <a:rPr lang="en-US" altLang="en-US" sz="2600" dirty="0">
                <a:latin typeface="Arial" panose="020B0604020202020204" pitchFamily="34" charset="0"/>
                <a:cs typeface="Arial" panose="020B0604020202020204" pitchFamily="34" charset="0"/>
                <a:hlinkClick r:id="rId3" tooltip="Enterobacteriaceae">
                  <a:extLst>
                    <a:ext uri="{A12FA001-AC4F-418D-AE19-62706E023703}">
                      <ahyp:hlinkClr xmlns:ahyp="http://schemas.microsoft.com/office/drawing/2018/hyperlinkcolor" val="tx"/>
                    </a:ext>
                  </a:extLst>
                </a:hlinkClick>
              </a:rPr>
              <a:t>enterobacteria</a:t>
            </a:r>
            <a:r>
              <a:rPr lang="en-US" altLang="en-US" sz="2600" dirty="0">
                <a:latin typeface="Arial" panose="020B0604020202020204" pitchFamily="34" charset="0"/>
                <a:cs typeface="Arial" panose="020B0604020202020204" pitchFamily="34" charset="0"/>
              </a:rPr>
              <a:t>; </a:t>
            </a:r>
            <a:r>
              <a:rPr lang="en-US" altLang="en-US" sz="2600" i="1" dirty="0">
                <a:latin typeface="Arial" panose="020B0604020202020204" pitchFamily="34" charset="0"/>
                <a:cs typeface="Arial" panose="020B0604020202020204" pitchFamily="34" charset="0"/>
                <a:hlinkClick r:id="rId4" tooltip="Yersinia pestis">
                  <a:extLst>
                    <a:ext uri="{A12FA001-AC4F-418D-AE19-62706E023703}">
                      <ahyp:hlinkClr xmlns:ahyp="http://schemas.microsoft.com/office/drawing/2018/hyperlinkcolor" val="tx"/>
                    </a:ext>
                  </a:extLst>
                </a:hlinkClick>
              </a:rPr>
              <a:t>Yersinia pestis</a:t>
            </a:r>
            <a:r>
              <a:rPr lang="en-US" sz="2600" dirty="0">
                <a:latin typeface="Arial" panose="020B0604020202020204" pitchFamily="34" charset="0"/>
                <a:cs typeface="Arial" panose="020B0604020202020204" pitchFamily="34" charset="0"/>
              </a:rPr>
              <a:t> </a:t>
            </a:r>
          </a:p>
          <a:p>
            <a:pPr lvl="1" algn="just"/>
            <a:r>
              <a:rPr lang="en-US" sz="2600" b="1" i="1" dirty="0">
                <a:latin typeface="Arial" panose="020B0604020202020204" pitchFamily="34" charset="0"/>
                <a:cs typeface="Arial" panose="020B0604020202020204" pitchFamily="34" charset="0"/>
              </a:rPr>
              <a:t>E-coli</a:t>
            </a:r>
            <a:r>
              <a:rPr lang="en-US" sz="2600" dirty="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infection: </a:t>
            </a:r>
            <a:r>
              <a:rPr lang="en-US" sz="2600" dirty="0">
                <a:latin typeface="Arial" panose="020B0604020202020204" pitchFamily="34" charset="0"/>
                <a:cs typeface="Arial" panose="020B0604020202020204" pitchFamily="34" charset="0"/>
              </a:rPr>
              <a:t>causing mastitis (breast), metritis (uterus), enteritis (small intestine) and septicemia in all species.</a:t>
            </a:r>
          </a:p>
          <a:p>
            <a:pPr lvl="1" algn="just"/>
            <a:r>
              <a:rPr lang="en-US" sz="2600" b="1" dirty="0">
                <a:latin typeface="Arial" panose="020B0604020202020204" pitchFamily="34" charset="0"/>
                <a:cs typeface="Arial" panose="020B0604020202020204" pitchFamily="34" charset="0"/>
              </a:rPr>
              <a:t>tuberculosis</a:t>
            </a:r>
            <a:r>
              <a:rPr lang="en-US" sz="2600" dirty="0">
                <a:latin typeface="Arial" panose="020B0604020202020204" pitchFamily="34" charset="0"/>
                <a:cs typeface="Arial" panose="020B0604020202020204" pitchFamily="34" charset="0"/>
              </a:rPr>
              <a:t> and </a:t>
            </a:r>
            <a:r>
              <a:rPr lang="en-US" sz="2600" b="1" dirty="0">
                <a:latin typeface="Arial" panose="020B0604020202020204" pitchFamily="34" charset="0"/>
                <a:cs typeface="Arial" panose="020B0604020202020204" pitchFamily="34" charset="0"/>
              </a:rPr>
              <a:t>vibriosis</a:t>
            </a:r>
            <a:r>
              <a:rPr lang="en-US" sz="2600" dirty="0">
                <a:latin typeface="Arial" panose="020B0604020202020204" pitchFamily="34" charset="0"/>
                <a:cs typeface="Arial" panose="020B0604020202020204" pitchFamily="34" charset="0"/>
              </a:rPr>
              <a:t>. </a:t>
            </a:r>
          </a:p>
          <a:p>
            <a:pPr lvl="1" algn="just"/>
            <a:r>
              <a:rPr lang="en-US" altLang="en-US" sz="2600" b="1" dirty="0">
                <a:latin typeface="Arial" panose="020B0604020202020204" pitchFamily="34" charset="0"/>
                <a:cs typeface="Arial" panose="020B0604020202020204" pitchFamily="34" charset="0"/>
              </a:rPr>
              <a:t>Brucellosis</a:t>
            </a:r>
            <a:r>
              <a:rPr lang="en-US" altLang="en-US" sz="2600" dirty="0">
                <a:latin typeface="Arial" panose="020B0604020202020204" pitchFamily="34" charset="0"/>
                <a:cs typeface="Arial" panose="020B0604020202020204" pitchFamily="34" charset="0"/>
              </a:rPr>
              <a:t> (Mediterranean fever, rock fever or undulant fever) is a highly contagious zoonosis caused by ingestion of unsterilized milk or meat.</a:t>
            </a:r>
          </a:p>
          <a:p>
            <a:pPr lvl="1" algn="just"/>
            <a:r>
              <a:rPr lang="en-US" altLang="en-US" sz="2600" b="1" dirty="0">
                <a:latin typeface="Arial" panose="020B0604020202020204" pitchFamily="34" charset="0"/>
                <a:cs typeface="Arial" panose="020B0604020202020204" pitchFamily="34" charset="0"/>
              </a:rPr>
              <a:t>Tularemia</a:t>
            </a:r>
            <a:r>
              <a:rPr lang="en-US" altLang="en-US" sz="2600" dirty="0">
                <a:latin typeface="Arial" panose="020B0604020202020204" pitchFamily="34" charset="0"/>
                <a:cs typeface="Arial" panose="020B0604020202020204" pitchFamily="34" charset="0"/>
              </a:rPr>
              <a:t> (rabbit fever, deer fly fever, and Ohara's fever) is caused by the </a:t>
            </a:r>
            <a:r>
              <a:rPr lang="en-US" altLang="en-US" sz="2600" dirty="0">
                <a:latin typeface="Arial" panose="020B0604020202020204" pitchFamily="34" charset="0"/>
                <a:cs typeface="Arial" panose="020B0604020202020204" pitchFamily="34" charset="0"/>
                <a:hlinkClick r:id="rId5" tooltip="Bacterium">
                  <a:extLst>
                    <a:ext uri="{A12FA001-AC4F-418D-AE19-62706E023703}">
                      <ahyp:hlinkClr xmlns:ahyp="http://schemas.microsoft.com/office/drawing/2018/hyperlinkcolor" val="tx"/>
                    </a:ext>
                  </a:extLst>
                </a:hlinkClick>
              </a:rPr>
              <a:t>bacterium</a:t>
            </a:r>
            <a:r>
              <a:rPr lang="en-US" altLang="en-US" sz="2600" dirty="0">
                <a:latin typeface="Arial" panose="020B0604020202020204" pitchFamily="34" charset="0"/>
                <a:cs typeface="Arial" panose="020B0604020202020204" pitchFamily="34" charset="0"/>
              </a:rPr>
              <a:t>; </a:t>
            </a:r>
            <a:r>
              <a:rPr lang="en-US" altLang="en-US" sz="2600" i="1" dirty="0">
                <a:latin typeface="Arial" panose="020B0604020202020204" pitchFamily="34" charset="0"/>
                <a:cs typeface="Arial" panose="020B0604020202020204" pitchFamily="34" charset="0"/>
                <a:hlinkClick r:id="rId6" tooltip="Francisella tularensis">
                  <a:extLst>
                    <a:ext uri="{A12FA001-AC4F-418D-AE19-62706E023703}">
                      <ahyp:hlinkClr xmlns:ahyp="http://schemas.microsoft.com/office/drawing/2018/hyperlinkcolor" val="tx"/>
                    </a:ext>
                  </a:extLst>
                </a:hlinkClick>
              </a:rPr>
              <a:t>Francisella</a:t>
            </a:r>
            <a:r>
              <a:rPr lang="en-US" altLang="en-US" sz="2600" i="1" dirty="0">
                <a:solidFill>
                  <a:srgbClr val="0563C1"/>
                </a:solidFill>
                <a:latin typeface="Arial" panose="020B0604020202020204" pitchFamily="34" charset="0"/>
                <a:cs typeface="Arial" panose="020B0604020202020204" pitchFamily="34" charset="0"/>
                <a:hlinkClick r:id="rId6" tooltip="Francisella tularensis">
                  <a:extLst>
                    <a:ext uri="{A12FA001-AC4F-418D-AE19-62706E023703}">
                      <ahyp:hlinkClr xmlns:ahyp="http://schemas.microsoft.com/office/drawing/2018/hyperlinkcolor" val="tx"/>
                    </a:ext>
                  </a:extLst>
                </a:hlinkClick>
              </a:rPr>
              <a:t> </a:t>
            </a:r>
            <a:r>
              <a:rPr lang="en-US" altLang="en-US" sz="2600" i="1" dirty="0">
                <a:latin typeface="Arial" panose="020B0604020202020204" pitchFamily="34" charset="0"/>
                <a:cs typeface="Arial" panose="020B0604020202020204" pitchFamily="34" charset="0"/>
                <a:hlinkClick r:id="rId6" tooltip="Francisella tularensis">
                  <a:extLst>
                    <a:ext uri="{A12FA001-AC4F-418D-AE19-62706E023703}">
                      <ahyp:hlinkClr xmlns:ahyp="http://schemas.microsoft.com/office/drawing/2018/hyperlinkcolor" val="tx"/>
                    </a:ext>
                  </a:extLst>
                </a:hlinkClick>
              </a:rPr>
              <a:t>tularensis</a:t>
            </a:r>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2929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879" y="1002537"/>
            <a:ext cx="10756900" cy="5339088"/>
          </a:xfrm>
        </p:spPr>
        <p:txBody>
          <a:bodyPr>
            <a:noAutofit/>
          </a:bodyPr>
          <a:lstStyle/>
          <a:p>
            <a:pPr lvl="0" algn="just"/>
            <a:r>
              <a:rPr lang="en-US" sz="2600" dirty="0">
                <a:solidFill>
                  <a:srgbClr val="0070C0"/>
                </a:solidFill>
                <a:latin typeface="Arial" panose="020B0604020202020204" pitchFamily="34" charset="0"/>
                <a:cs typeface="Arial" panose="020B0604020202020204" pitchFamily="34" charset="0"/>
              </a:rPr>
              <a:t>Gentamicin;</a:t>
            </a:r>
            <a:r>
              <a:rPr lang="en-US" sz="2600" dirty="0">
                <a:solidFill>
                  <a:srgbClr val="FF0000"/>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treatment of gram-negative septicemia (drug of choice), urinary tract, GI tract, respiratory tract and topically in eye/ear infections.</a:t>
            </a:r>
          </a:p>
          <a:p>
            <a:pPr lvl="0" algn="just">
              <a:buNone/>
            </a:pPr>
            <a:r>
              <a:rPr lang="en-US" sz="2600" dirty="0">
                <a:latin typeface="Arial" panose="020B0604020202020204" pitchFamily="34" charset="0"/>
                <a:cs typeface="Arial" panose="020B0604020202020204" pitchFamily="34" charset="0"/>
              </a:rPr>
              <a:t> </a:t>
            </a:r>
            <a:endParaRPr lang="en-IN" sz="2600" dirty="0">
              <a:latin typeface="Arial" panose="020B0604020202020204" pitchFamily="34" charset="0"/>
              <a:cs typeface="Arial" panose="020B0604020202020204" pitchFamily="34" charset="0"/>
            </a:endParaRPr>
          </a:p>
          <a:p>
            <a:pPr lvl="0" algn="just"/>
            <a:r>
              <a:rPr lang="en-US" sz="2600" dirty="0" err="1">
                <a:solidFill>
                  <a:srgbClr val="0070C0"/>
                </a:solidFill>
                <a:latin typeface="Arial" panose="020B0604020202020204" pitchFamily="34" charset="0"/>
                <a:cs typeface="Arial" panose="020B0604020202020204" pitchFamily="34" charset="0"/>
              </a:rPr>
              <a:t>Framycetin</a:t>
            </a:r>
            <a:r>
              <a:rPr lang="en-US" sz="2600" dirty="0">
                <a:solidFill>
                  <a:srgbClr val="0070C0"/>
                </a:solidFill>
                <a:latin typeface="Arial" panose="020B0604020202020204" pitchFamily="34" charset="0"/>
                <a:cs typeface="Arial" panose="020B0604020202020204" pitchFamily="34" charset="0"/>
              </a:rPr>
              <a:t>;</a:t>
            </a:r>
            <a:r>
              <a:rPr lang="en-US" sz="2600" dirty="0">
                <a:latin typeface="Arial" panose="020B0604020202020204" pitchFamily="34" charset="0"/>
                <a:cs typeface="Arial" panose="020B0604020202020204" pitchFamily="34" charset="0"/>
              </a:rPr>
              <a:t> Due to ototoxicity and nephrotoxicity, they are rarely used systemically. May be used for the treatment of enteritis  and topically for otitis externa in dogs. </a:t>
            </a:r>
          </a:p>
          <a:p>
            <a:pPr lvl="0" algn="just"/>
            <a:endParaRPr lang="en-US" sz="2600" dirty="0">
              <a:latin typeface="Arial" panose="020B0604020202020204" pitchFamily="34" charset="0"/>
              <a:cs typeface="Arial" panose="020B0604020202020204" pitchFamily="34" charset="0"/>
            </a:endParaRPr>
          </a:p>
          <a:p>
            <a:pPr lvl="0" algn="just"/>
            <a:r>
              <a:rPr lang="en-US" sz="2600" dirty="0">
                <a:solidFill>
                  <a:srgbClr val="0070C0"/>
                </a:solidFill>
                <a:latin typeface="Arial" panose="020B0604020202020204" pitchFamily="34" charset="0"/>
                <a:cs typeface="Arial" panose="020B0604020202020204" pitchFamily="34" charset="0"/>
              </a:rPr>
              <a:t>Netilmicin;</a:t>
            </a:r>
            <a:r>
              <a:rPr lang="en-US" sz="2600" dirty="0">
                <a:latin typeface="Arial" panose="020B0604020202020204" pitchFamily="34" charset="0"/>
                <a:cs typeface="Arial" panose="020B0604020202020204" pitchFamily="34" charset="0"/>
              </a:rPr>
              <a:t> Is resistant to bacterial aminoglycoside inactivating enzymes and thus effective gentamicin resistant strains. </a:t>
            </a:r>
            <a:endParaRPr lang="en-IN"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67097"/>
            <a:ext cx="10756900" cy="5465007"/>
          </a:xfrm>
        </p:spPr>
        <p:txBody>
          <a:bodyPr>
            <a:normAutofit/>
          </a:bodyPr>
          <a:lstStyle/>
          <a:p>
            <a:pPr lvl="0" algn="just"/>
            <a:r>
              <a:rPr lang="en-US" sz="2600" dirty="0">
                <a:solidFill>
                  <a:srgbClr val="0070C0"/>
                </a:solidFill>
                <a:latin typeface="Arial" panose="020B0604020202020204" pitchFamily="34" charset="0"/>
                <a:cs typeface="Arial" panose="020B0604020202020204" pitchFamily="34" charset="0"/>
              </a:rPr>
              <a:t>Neomycin; </a:t>
            </a:r>
            <a:r>
              <a:rPr lang="en-US" sz="2600" dirty="0">
                <a:latin typeface="Arial" panose="020B0604020202020204" pitchFamily="34" charset="0"/>
                <a:cs typeface="Arial" panose="020B0604020202020204" pitchFamily="34" charset="0"/>
              </a:rPr>
              <a:t>Not used systemically because of toxicity. Usually used for skin and eye infections. </a:t>
            </a:r>
          </a:p>
          <a:p>
            <a:pPr marL="0" indent="0" algn="just">
              <a:buNone/>
            </a:pPr>
            <a:r>
              <a:rPr lang="en-US" sz="2600" dirty="0">
                <a:latin typeface="Arial" panose="020B0604020202020204" pitchFamily="34" charset="0"/>
                <a:cs typeface="Arial" panose="020B0604020202020204" pitchFamily="34" charset="0"/>
              </a:rPr>
              <a:t>		Usually used alongside </a:t>
            </a:r>
            <a:r>
              <a:rPr lang="en-US" sz="2600" i="1" dirty="0">
                <a:effectLst/>
                <a:latin typeface="Arial" panose="020B0604020202020204" pitchFamily="34" charset="0"/>
                <a:cs typeface="Arial" panose="020B0604020202020204" pitchFamily="34" charset="0"/>
              </a:rPr>
              <a:t>bacitracin, </a:t>
            </a:r>
            <a:r>
              <a:rPr lang="en-US" sz="2600" dirty="0">
                <a:effectLst/>
                <a:latin typeface="Arial" panose="020B0604020202020204" pitchFamily="34" charset="0"/>
                <a:cs typeface="Arial" panose="020B0604020202020204" pitchFamily="34" charset="0"/>
              </a:rPr>
              <a:t>and</a:t>
            </a:r>
            <a:r>
              <a:rPr lang="en-US" sz="2600" i="1" dirty="0">
                <a:effectLst/>
                <a:latin typeface="Arial" panose="020B0604020202020204" pitchFamily="34" charset="0"/>
                <a:cs typeface="Arial" panose="020B0604020202020204" pitchFamily="34" charset="0"/>
              </a:rPr>
              <a:t> polymyxin.</a:t>
            </a:r>
            <a:endParaRPr lang="en-IN" sz="2600" i="1" dirty="0">
              <a:latin typeface="Arial" panose="020B0604020202020204" pitchFamily="34" charset="0"/>
              <a:cs typeface="Arial" panose="020B0604020202020204" pitchFamily="34" charset="0"/>
            </a:endParaRPr>
          </a:p>
          <a:p>
            <a:pPr lvl="0" algn="just"/>
            <a:r>
              <a:rPr lang="en-US" sz="2600" dirty="0">
                <a:solidFill>
                  <a:schemeClr val="accent1"/>
                </a:solidFill>
                <a:latin typeface="Arial" panose="020B0604020202020204" pitchFamily="34" charset="0"/>
                <a:cs typeface="Arial" panose="020B0604020202020204" pitchFamily="34" charset="0"/>
              </a:rPr>
              <a:t>Amikacin;</a:t>
            </a:r>
            <a:r>
              <a:rPr lang="en-US" sz="2600" dirty="0">
                <a:latin typeface="Arial" panose="020B0604020202020204" pitchFamily="34" charset="0"/>
                <a:cs typeface="Arial" panose="020B0604020202020204" pitchFamily="34" charset="0"/>
              </a:rPr>
              <a:t> Broad spectrum. </a:t>
            </a:r>
          </a:p>
          <a:p>
            <a:pPr lvl="4" algn="just"/>
            <a:r>
              <a:rPr lang="en-US" sz="2600" dirty="0">
                <a:latin typeface="Arial" panose="020B0604020202020204" pitchFamily="34" charset="0"/>
                <a:cs typeface="Arial" panose="020B0604020202020204" pitchFamily="34" charset="0"/>
              </a:rPr>
              <a:t>Resistant to bacterial aminoglycoside inactivating enzymes . 	</a:t>
            </a:r>
          </a:p>
          <a:p>
            <a:pPr lvl="4" algn="just"/>
            <a:r>
              <a:rPr lang="en-US" sz="2600" dirty="0">
                <a:latin typeface="Arial" panose="020B0604020202020204" pitchFamily="34" charset="0"/>
                <a:cs typeface="Arial" panose="020B0604020202020204" pitchFamily="34" charset="0"/>
              </a:rPr>
              <a:t>Treat serious infection such as TB and nosocomial infections</a:t>
            </a:r>
            <a:endParaRPr lang="en-IN" sz="2600" dirty="0">
              <a:latin typeface="Arial" panose="020B0604020202020204" pitchFamily="34" charset="0"/>
              <a:cs typeface="Arial" panose="020B0604020202020204" pitchFamily="34" charset="0"/>
            </a:endParaRPr>
          </a:p>
          <a:p>
            <a:pPr lvl="0" algn="just"/>
            <a:r>
              <a:rPr lang="en-US" sz="2600" dirty="0">
                <a:solidFill>
                  <a:schemeClr val="accent1"/>
                </a:solidFill>
                <a:latin typeface="Arial" panose="020B0604020202020204" pitchFamily="34" charset="0"/>
                <a:cs typeface="Arial" panose="020B0604020202020204" pitchFamily="34" charset="0"/>
              </a:rPr>
              <a:t>Tobramycin; </a:t>
            </a:r>
            <a:r>
              <a:rPr lang="en-US" sz="2600" dirty="0">
                <a:latin typeface="Arial" panose="020B0604020202020204" pitchFamily="34" charset="0"/>
                <a:cs typeface="Arial" panose="020B0604020202020204" pitchFamily="34" charset="0"/>
              </a:rPr>
              <a:t> Same as Gentamicin. Its however better in treatment of Pseudomonas aeruginosa infections. </a:t>
            </a:r>
            <a:endParaRPr lang="en-IN" sz="2600" dirty="0">
              <a:latin typeface="Arial" panose="020B0604020202020204" pitchFamily="34" charset="0"/>
              <a:cs typeface="Arial" panose="020B0604020202020204" pitchFamily="34" charset="0"/>
            </a:endParaRPr>
          </a:p>
          <a:p>
            <a:r>
              <a:rPr lang="en-US" sz="2600" dirty="0">
                <a:solidFill>
                  <a:schemeClr val="accent1"/>
                </a:solidFill>
                <a:latin typeface="Arial" panose="020B0604020202020204" pitchFamily="34" charset="0"/>
                <a:cs typeface="Arial" panose="020B0604020202020204" pitchFamily="34" charset="0"/>
              </a:rPr>
              <a:t>Paromomycin;</a:t>
            </a:r>
            <a:r>
              <a:rPr lang="en-US" sz="2600" dirty="0">
                <a:solidFill>
                  <a:srgbClr val="FF0000"/>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Treat </a:t>
            </a:r>
            <a:r>
              <a:rPr lang="en-US" sz="2600" dirty="0" err="1">
                <a:latin typeface="Arial" panose="020B0604020202020204" pitchFamily="34" charset="0"/>
                <a:cs typeface="Arial" panose="020B0604020202020204" pitchFamily="34" charset="0"/>
              </a:rPr>
              <a:t>protozoas</a:t>
            </a:r>
            <a:r>
              <a:rPr lang="en-US" sz="2600" dirty="0">
                <a:latin typeface="Arial" panose="020B0604020202020204" pitchFamily="34" charset="0"/>
                <a:cs typeface="Arial" panose="020B0604020202020204" pitchFamily="34" charset="0"/>
              </a:rPr>
              <a:t>; amebiasis, giardiasis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Adverse reactions and Toxicity</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vert="horz" lIns="91440" tIns="45720" rIns="91440" bIns="45720" rtlCol="0" anchor="t">
            <a:normAutofit/>
          </a:bodyPr>
          <a:lstStyle/>
          <a:p>
            <a:r>
              <a:rPr lang="en-US" sz="2600" dirty="0">
                <a:latin typeface="Arial" panose="020B0604020202020204" pitchFamily="34" charset="0"/>
                <a:cs typeface="Arial" panose="020B0604020202020204" pitchFamily="34" charset="0"/>
              </a:rPr>
              <a:t>The aminoglycosides produce toxic effect which is common to all but the relative intensity may differ. </a:t>
            </a:r>
          </a:p>
          <a:p>
            <a:r>
              <a:rPr lang="en-US" sz="2600" dirty="0">
                <a:latin typeface="Arial" panose="020B0604020202020204" pitchFamily="34" charset="0"/>
                <a:cs typeface="Arial" panose="020B0604020202020204" pitchFamily="34" charset="0"/>
              </a:rPr>
              <a:t>The main toxicities are:</a:t>
            </a:r>
          </a:p>
          <a:p>
            <a:pPr>
              <a:buNone/>
            </a:pPr>
            <a:r>
              <a:rPr lang="en-US" sz="2600" dirty="0">
                <a:latin typeface="Arial" panose="020B0604020202020204" pitchFamily="34" charset="0"/>
                <a:cs typeface="Arial" panose="020B0604020202020204" pitchFamily="34" charset="0"/>
              </a:rPr>
              <a:t>			</a:t>
            </a:r>
            <a:r>
              <a:rPr lang="en-US" sz="2600" b="1" dirty="0">
                <a:solidFill>
                  <a:srgbClr val="0070C0"/>
                </a:solidFill>
                <a:latin typeface="Arial" panose="020B0604020202020204" pitchFamily="34" charset="0"/>
                <a:cs typeface="Arial" panose="020B0604020202020204" pitchFamily="34" charset="0"/>
              </a:rPr>
              <a:t>Ototoxicity</a:t>
            </a:r>
          </a:p>
          <a:p>
            <a:pPr>
              <a:buNone/>
            </a:pPr>
            <a:r>
              <a:rPr lang="en-US" sz="2600" b="1" dirty="0">
                <a:solidFill>
                  <a:srgbClr val="0070C0"/>
                </a:solidFill>
                <a:latin typeface="Arial" panose="020B0604020202020204" pitchFamily="34" charset="0"/>
                <a:ea typeface="Times New Roman" panose="02020603050405020304" pitchFamily="18" charset="0"/>
                <a:cs typeface="Arial" panose="020B0604020202020204" pitchFamily="34" charset="0"/>
              </a:rPr>
              <a:t>			Nephrotoxicity</a:t>
            </a:r>
          </a:p>
          <a:p>
            <a:pPr>
              <a:buNone/>
            </a:pPr>
            <a:r>
              <a:rPr lang="en-US" sz="2600" b="1" dirty="0">
                <a:solidFill>
                  <a:srgbClr val="0070C0"/>
                </a:solidFill>
                <a:latin typeface="Arial" panose="020B0604020202020204" pitchFamily="34" charset="0"/>
                <a:cs typeface="Arial" panose="020B0604020202020204" pitchFamily="34" charset="0"/>
              </a:rPr>
              <a:t>			Neuromuscular blockade</a:t>
            </a:r>
            <a:endParaRPr lang="en-IN" sz="2600" dirty="0">
              <a:solidFill>
                <a:srgbClr val="0070C0"/>
              </a:solidFill>
              <a:latin typeface="Arial" panose="020B0604020202020204" pitchFamily="34" charset="0"/>
              <a:cs typeface="Arial" panose="020B0604020202020204" pitchFamily="34" charset="0"/>
            </a:endParaRPr>
          </a:p>
          <a:p>
            <a:pPr>
              <a:buNone/>
            </a:pPr>
            <a:r>
              <a:rPr lang="en-US" sz="2600" b="1" dirty="0">
                <a:solidFill>
                  <a:srgbClr val="0070C0"/>
                </a:solidFill>
                <a:latin typeface="Arial" panose="020B0604020202020204" pitchFamily="34" charset="0"/>
                <a:cs typeface="Arial" panose="020B0604020202020204" pitchFamily="34" charset="0"/>
              </a:rPr>
              <a:t>           	Teratogenicity</a:t>
            </a:r>
          </a:p>
          <a:p>
            <a:endParaRPr lang="en-IN" sz="2600" dirty="0">
              <a:latin typeface="Arial" panose="020B0604020202020204" pitchFamily="34" charset="0"/>
              <a:ea typeface="Calibri" panose="020F0502020204030204"/>
              <a:cs typeface="Arial" panose="020B0604020202020204" pitchFamily="34" charset="0"/>
            </a:endParaRPr>
          </a:p>
        </p:txBody>
      </p:sp>
    </p:spTree>
    <p:extLst>
      <p:ext uri="{BB962C8B-B14F-4D97-AF65-F5344CB8AC3E}">
        <p14:creationId xmlns:p14="http://schemas.microsoft.com/office/powerpoint/2010/main" val="2294313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9E244-EA90-A691-35AD-615C1114A3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5077B4-E52D-6D2D-3B97-506F68AB3314}"/>
              </a:ext>
            </a:extLst>
          </p:cNvPr>
          <p:cNvSpPr>
            <a:spLocks noGrp="1"/>
          </p:cNvSpPr>
          <p:nvPr>
            <p:ph type="title"/>
          </p:nvPr>
        </p:nvSpPr>
        <p:spPr>
          <a:xfrm>
            <a:off x="838200" y="365125"/>
            <a:ext cx="10515600" cy="721714"/>
          </a:xfrm>
        </p:spPr>
        <p:txBody>
          <a:bodyPr>
            <a:normAutofit/>
          </a:bodyPr>
          <a:lstStyle/>
          <a:p>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BD6C56F-60A3-0F06-EA98-3B7BF3B85B57}"/>
              </a:ext>
            </a:extLst>
          </p:cNvPr>
          <p:cNvSpPr>
            <a:spLocks noGrp="1"/>
          </p:cNvSpPr>
          <p:nvPr>
            <p:ph idx="1"/>
          </p:nvPr>
        </p:nvSpPr>
        <p:spPr>
          <a:xfrm>
            <a:off x="838200" y="1299990"/>
            <a:ext cx="10515600" cy="4803355"/>
          </a:xfrm>
        </p:spPr>
        <p:txBody>
          <a:bodyPr vert="horz" lIns="91440" tIns="45720" rIns="91440" bIns="45720" rtlCol="0" anchor="t">
            <a:normAutofit/>
          </a:bodyPr>
          <a:lstStyle/>
          <a:p>
            <a:pPr marL="0" indent="0">
              <a:buNone/>
            </a:pPr>
            <a:r>
              <a:rPr lang="en-US" sz="2600" b="1" dirty="0">
                <a:solidFill>
                  <a:srgbClr val="FF0000"/>
                </a:solidFill>
                <a:latin typeface="Arial" panose="020B0604020202020204" pitchFamily="34" charset="0"/>
                <a:ea typeface="Calibri"/>
                <a:cs typeface="Arial" panose="020B0604020202020204" pitchFamily="34" charset="0"/>
              </a:rPr>
              <a:t>GANTS</a:t>
            </a:r>
            <a:r>
              <a:rPr lang="en-US" sz="2600" dirty="0">
                <a:latin typeface="Arial" panose="020B0604020202020204" pitchFamily="34" charset="0"/>
                <a:ea typeface="Calibri"/>
                <a:cs typeface="Arial" panose="020B0604020202020204" pitchFamily="34" charset="0"/>
              </a:rPr>
              <a:t> can </a:t>
            </a:r>
            <a:r>
              <a:rPr lang="en-US" sz="2600" b="1" dirty="0">
                <a:solidFill>
                  <a:srgbClr val="FF0000"/>
                </a:solidFill>
                <a:latin typeface="Arial" panose="020B0604020202020204" pitchFamily="34" charset="0"/>
                <a:ea typeface="Calibri"/>
                <a:cs typeface="Arial" panose="020B0604020202020204" pitchFamily="34" charset="0"/>
              </a:rPr>
              <a:t>NOT</a:t>
            </a:r>
            <a:r>
              <a:rPr lang="en-US" sz="2600" dirty="0">
                <a:latin typeface="Arial" panose="020B0604020202020204" pitchFamily="34" charset="0"/>
                <a:ea typeface="Calibri"/>
                <a:cs typeface="Arial" panose="020B0604020202020204" pitchFamily="34" charset="0"/>
              </a:rPr>
              <a:t> kill anaerobes</a:t>
            </a:r>
          </a:p>
          <a:p>
            <a:pPr marL="0" indent="0">
              <a:buNone/>
            </a:pPr>
            <a:r>
              <a:rPr lang="en-US" sz="2600" dirty="0">
                <a:latin typeface="Arial" panose="020B0604020202020204" pitchFamily="34" charset="0"/>
                <a:ea typeface="Calibri"/>
                <a:cs typeface="Arial" panose="020B0604020202020204" pitchFamily="34" charset="0"/>
              </a:rPr>
              <a:t>G- gentamicin</a:t>
            </a:r>
          </a:p>
          <a:p>
            <a:pPr marL="0" indent="0">
              <a:buNone/>
            </a:pPr>
            <a:r>
              <a:rPr lang="en-US" sz="2600" dirty="0">
                <a:latin typeface="Arial" panose="020B0604020202020204" pitchFamily="34" charset="0"/>
                <a:ea typeface="Calibri"/>
                <a:cs typeface="Arial" panose="020B0604020202020204" pitchFamily="34" charset="0"/>
              </a:rPr>
              <a:t>A- amikacin</a:t>
            </a:r>
          </a:p>
          <a:p>
            <a:pPr marL="0" indent="0">
              <a:buNone/>
            </a:pPr>
            <a:r>
              <a:rPr lang="en-US" sz="2600" dirty="0">
                <a:latin typeface="Arial" panose="020B0604020202020204" pitchFamily="34" charset="0"/>
                <a:ea typeface="Calibri"/>
                <a:cs typeface="Arial" panose="020B0604020202020204" pitchFamily="34" charset="0"/>
              </a:rPr>
              <a:t>N- neomycin</a:t>
            </a:r>
          </a:p>
          <a:p>
            <a:pPr marL="0" indent="0">
              <a:buNone/>
            </a:pPr>
            <a:r>
              <a:rPr lang="en-US" sz="2600" dirty="0">
                <a:latin typeface="Arial" panose="020B0604020202020204" pitchFamily="34" charset="0"/>
                <a:ea typeface="Calibri"/>
                <a:cs typeface="Arial" panose="020B0604020202020204" pitchFamily="34" charset="0"/>
              </a:rPr>
              <a:t>T –tobramycin       </a:t>
            </a:r>
          </a:p>
          <a:p>
            <a:pPr marL="0" indent="0">
              <a:buNone/>
            </a:pPr>
            <a:r>
              <a:rPr lang="en-US" sz="2600" dirty="0">
                <a:latin typeface="Arial" panose="020B0604020202020204" pitchFamily="34" charset="0"/>
                <a:ea typeface="Calibri"/>
                <a:cs typeface="Arial" panose="020B0604020202020204" pitchFamily="34" charset="0"/>
              </a:rPr>
              <a:t>S- streptomycin</a:t>
            </a:r>
          </a:p>
        </p:txBody>
      </p:sp>
      <p:sp>
        <p:nvSpPr>
          <p:cNvPr id="4" name="TextBox 3">
            <a:extLst>
              <a:ext uri="{FF2B5EF4-FFF2-40B4-BE49-F238E27FC236}">
                <a16:creationId xmlns:a16="http://schemas.microsoft.com/office/drawing/2014/main" id="{4B181491-A7CF-E149-2E92-0D19F712F4CA}"/>
              </a:ext>
            </a:extLst>
          </p:cNvPr>
          <p:cNvSpPr txBox="1"/>
          <p:nvPr/>
        </p:nvSpPr>
        <p:spPr>
          <a:xfrm>
            <a:off x="838200" y="4810683"/>
            <a:ext cx="7671306"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dirty="0">
                <a:latin typeface="Arial" panose="020B0604020202020204" pitchFamily="34" charset="0"/>
                <a:ea typeface="Calibri"/>
                <a:cs typeface="Arial" panose="020B0604020202020204" pitchFamily="34" charset="0"/>
              </a:rPr>
              <a:t>N- nephrotoxicity &amp; neuromuscular blockade</a:t>
            </a:r>
          </a:p>
          <a:p>
            <a:r>
              <a:rPr lang="en-US" sz="2600" dirty="0">
                <a:latin typeface="Arial" panose="020B0604020202020204" pitchFamily="34" charset="0"/>
                <a:ea typeface="Calibri"/>
                <a:cs typeface="Arial" panose="020B0604020202020204" pitchFamily="34" charset="0"/>
              </a:rPr>
              <a:t>O- ototoxicity</a:t>
            </a:r>
          </a:p>
          <a:p>
            <a:r>
              <a:rPr lang="en-US" sz="2600" dirty="0">
                <a:latin typeface="Arial" panose="020B0604020202020204" pitchFamily="34" charset="0"/>
                <a:ea typeface="Calibri"/>
                <a:cs typeface="Arial" panose="020B0604020202020204" pitchFamily="34" charset="0"/>
              </a:rPr>
              <a:t>T- teratogenicity</a:t>
            </a:r>
          </a:p>
        </p:txBody>
      </p:sp>
    </p:spTree>
    <p:extLst>
      <p:ext uri="{BB962C8B-B14F-4D97-AF65-F5344CB8AC3E}">
        <p14:creationId xmlns:p14="http://schemas.microsoft.com/office/powerpoint/2010/main" val="1866038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9275"/>
          </a:xfrm>
        </p:spPr>
        <p:txBody>
          <a:bodyPr>
            <a:normAutofit fontScale="90000"/>
          </a:bodyPr>
          <a:lstStyle/>
          <a:p>
            <a:r>
              <a:rPr lang="en-US" sz="3600" b="1" dirty="0">
                <a:solidFill>
                  <a:srgbClr val="FF0000"/>
                </a:solidFill>
                <a:latin typeface="Arial" panose="020B0604020202020204" pitchFamily="34" charset="0"/>
                <a:cs typeface="Arial" panose="020B0604020202020204" pitchFamily="34" charset="0"/>
              </a:rPr>
              <a:t>Ototoxicity</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914400"/>
            <a:ext cx="10432055" cy="5299113"/>
          </a:xfrm>
        </p:spPr>
        <p:txBody>
          <a:bodyPr vert="horz" lIns="91440" tIns="45720" rIns="91440" bIns="45720" rtlCol="0" anchor="t">
            <a:normAutofit fontScale="92500"/>
          </a:bodyPr>
          <a:lstStyle/>
          <a:p>
            <a:r>
              <a:rPr lang="en-US" dirty="0">
                <a:latin typeface="Arial" panose="020B0604020202020204" pitchFamily="34" charset="0"/>
                <a:cs typeface="Arial" panose="020B0604020202020204" pitchFamily="34" charset="0"/>
              </a:rPr>
              <a:t>Most related to  dose and duration of treatment </a:t>
            </a:r>
          </a:p>
          <a:p>
            <a:r>
              <a:rPr lang="en-US" dirty="0">
                <a:latin typeface="Arial" panose="020B0604020202020204" pitchFamily="34" charset="0"/>
                <a:cs typeface="Arial" panose="020B0604020202020204" pitchFamily="34" charset="0"/>
              </a:rPr>
              <a:t>Involves progressive and irreversible damage of the sensory cells in the </a:t>
            </a:r>
            <a:r>
              <a:rPr lang="en-US" u="sng" dirty="0">
                <a:latin typeface="Arial" panose="020B0604020202020204" pitchFamily="34" charset="0"/>
                <a:cs typeface="Arial" panose="020B0604020202020204" pitchFamily="34" charset="0"/>
              </a:rPr>
              <a:t>cochlea</a:t>
            </a:r>
            <a:r>
              <a:rPr lang="en-US" dirty="0">
                <a:latin typeface="Arial" panose="020B0604020202020204" pitchFamily="34" charset="0"/>
                <a:cs typeface="Arial" panose="020B0604020202020204" pitchFamily="34" charset="0"/>
              </a:rPr>
              <a:t> and </a:t>
            </a:r>
            <a:r>
              <a:rPr lang="en-US" u="sng" dirty="0">
                <a:latin typeface="Arial" panose="020B0604020202020204" pitchFamily="34" charset="0"/>
                <a:cs typeface="Arial" panose="020B0604020202020204" pitchFamily="34" charset="0"/>
              </a:rPr>
              <a:t>vestibular apparatus </a:t>
            </a:r>
            <a:r>
              <a:rPr lang="en-US" dirty="0">
                <a:latin typeface="Arial" panose="020B0604020202020204" pitchFamily="34" charset="0"/>
                <a:cs typeface="Arial" panose="020B0604020202020204" pitchFamily="34" charset="0"/>
              </a:rPr>
              <a:t>of the internal ear. </a:t>
            </a:r>
          </a:p>
          <a:p>
            <a:pPr marL="0" indent="0">
              <a:buNone/>
            </a:pPr>
            <a:r>
              <a:rPr lang="en-US" b="1" dirty="0">
                <a:latin typeface="Arial" panose="020B0604020202020204" pitchFamily="34" charset="0"/>
                <a:cs typeface="Arial" panose="020B0604020202020204" pitchFamily="34" charset="0"/>
              </a:rPr>
              <a:t>Vestibular damage </a:t>
            </a:r>
            <a:r>
              <a:rPr lang="en-US" dirty="0">
                <a:latin typeface="Arial" panose="020B0604020202020204" pitchFamily="34" charset="0"/>
                <a:cs typeface="Arial" panose="020B0604020202020204" pitchFamily="34" charset="0"/>
              </a:rPr>
              <a:t>– vertigo, headache, vomiting, ataxia. </a:t>
            </a:r>
          </a:p>
          <a:p>
            <a:pPr marL="0" indent="0">
              <a:buNone/>
            </a:pPr>
            <a:r>
              <a:rPr lang="en-US" b="1" dirty="0">
                <a:latin typeface="Arial" panose="020B0604020202020204" pitchFamily="34" charset="0"/>
                <a:cs typeface="Arial" panose="020B0604020202020204" pitchFamily="34" charset="0"/>
              </a:rPr>
              <a:t>Cochlear damage </a:t>
            </a:r>
            <a:r>
              <a:rPr lang="en-US" dirty="0">
                <a:latin typeface="Arial" panose="020B0604020202020204" pitchFamily="34" charset="0"/>
                <a:cs typeface="Arial" panose="020B0604020202020204" pitchFamily="34" charset="0"/>
              </a:rPr>
              <a:t>-- auditory disturbances which may even lead to deafness. </a:t>
            </a:r>
          </a:p>
          <a:p>
            <a:r>
              <a:rPr lang="en-US" dirty="0">
                <a:solidFill>
                  <a:schemeClr val="accent1"/>
                </a:solidFill>
                <a:latin typeface="Arial" panose="020B0604020202020204" pitchFamily="34" charset="0"/>
                <a:cs typeface="Arial" panose="020B0604020202020204" pitchFamily="34" charset="0"/>
              </a:rPr>
              <a:t>Streptomycin</a:t>
            </a:r>
            <a:r>
              <a:rPr lang="en-US" dirty="0">
                <a:latin typeface="Arial" panose="020B0604020202020204" pitchFamily="34" charset="0"/>
                <a:cs typeface="Arial" panose="020B0604020202020204" pitchFamily="34" charset="0"/>
              </a:rPr>
              <a:t> and </a:t>
            </a:r>
            <a:r>
              <a:rPr lang="en-US" dirty="0">
                <a:solidFill>
                  <a:schemeClr val="accent1"/>
                </a:solidFill>
                <a:latin typeface="Arial" panose="020B0604020202020204" pitchFamily="34" charset="0"/>
                <a:cs typeface="Arial" panose="020B0604020202020204" pitchFamily="34" charset="0"/>
              </a:rPr>
              <a:t>Gentamicin: </a:t>
            </a:r>
            <a:r>
              <a:rPr lang="en-US" dirty="0">
                <a:latin typeface="Arial" panose="020B0604020202020204" pitchFamily="34" charset="0"/>
                <a:cs typeface="Arial" panose="020B0604020202020204" pitchFamily="34" charset="0"/>
              </a:rPr>
              <a:t>prone to produce vestibular toxicity.</a:t>
            </a:r>
          </a:p>
          <a:p>
            <a:r>
              <a:rPr lang="en-US" dirty="0">
                <a:solidFill>
                  <a:schemeClr val="accent1"/>
                </a:solidFill>
                <a:latin typeface="Arial" panose="020B0604020202020204" pitchFamily="34" charset="0"/>
                <a:cs typeface="Arial" panose="020B0604020202020204" pitchFamily="34" charset="0"/>
              </a:rPr>
              <a:t>Neomycin </a:t>
            </a:r>
            <a:r>
              <a:rPr lang="en-US" dirty="0">
                <a:latin typeface="Arial" panose="020B0604020202020204" pitchFamily="34" charset="0"/>
                <a:cs typeface="Arial" panose="020B0604020202020204" pitchFamily="34" charset="0"/>
              </a:rPr>
              <a:t>and </a:t>
            </a:r>
            <a:r>
              <a:rPr lang="en-US" dirty="0">
                <a:solidFill>
                  <a:schemeClr val="accent1"/>
                </a:solidFill>
                <a:latin typeface="Arial" panose="020B0604020202020204" pitchFamily="34" charset="0"/>
                <a:cs typeface="Arial" panose="020B0604020202020204" pitchFamily="34" charset="0"/>
              </a:rPr>
              <a:t>amikacin: </a:t>
            </a:r>
            <a:r>
              <a:rPr lang="en-US" dirty="0">
                <a:latin typeface="Arial" panose="020B0604020202020204" pitchFamily="34" charset="0"/>
                <a:cs typeface="Arial" panose="020B0604020202020204" pitchFamily="34" charset="0"/>
              </a:rPr>
              <a:t>mainly cochlear damage.</a:t>
            </a:r>
          </a:p>
          <a:p>
            <a:r>
              <a:rPr lang="en-US" dirty="0">
                <a:solidFill>
                  <a:schemeClr val="accent1"/>
                </a:solidFill>
                <a:latin typeface="Arial" panose="020B0604020202020204" pitchFamily="34" charset="0"/>
                <a:cs typeface="Arial" panose="020B0604020202020204" pitchFamily="34" charset="0"/>
              </a:rPr>
              <a:t>Netilmicin</a:t>
            </a:r>
            <a:r>
              <a:rPr lang="en-US" dirty="0">
                <a:latin typeface="Arial" panose="020B0604020202020204" pitchFamily="34" charset="0"/>
                <a:cs typeface="Arial" panose="020B0604020202020204" pitchFamily="34" charset="0"/>
              </a:rPr>
              <a:t> is less ototoxic and therefore preferred for long term use. </a:t>
            </a:r>
          </a:p>
          <a:p>
            <a:r>
              <a:rPr lang="en-US" dirty="0">
                <a:latin typeface="Arial" panose="020B0604020202020204" pitchFamily="34" charset="0"/>
                <a:cs typeface="Arial" panose="020B0604020202020204" pitchFamily="34" charset="0"/>
              </a:rPr>
              <a:t>Other ototoxic drugs potentiates the ototoxicity of aminoglycosides</a:t>
            </a:r>
            <a:endParaRPr lang="en-IN" dirty="0">
              <a:latin typeface="Arial" panose="020B0604020202020204" pitchFamily="34" charset="0"/>
              <a:cs typeface="Arial" panose="020B0604020202020204" pitchFamily="34" charset="0"/>
            </a:endParaRPr>
          </a:p>
          <a:p>
            <a:pPr>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9943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Neuromuscular blockade</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28031" y="1643367"/>
            <a:ext cx="10515600" cy="4511674"/>
          </a:xfrm>
        </p:spPr>
        <p:txBody>
          <a:bodyPr vert="horz" lIns="91440" tIns="45720" rIns="91440" bIns="45720" rtlCol="0" anchor="t">
            <a:normAutofit fontScale="92500" lnSpcReduction="20000"/>
          </a:bodyPr>
          <a:lstStyle/>
          <a:p>
            <a:pPr algn="just"/>
            <a:r>
              <a:rPr lang="en-US" dirty="0">
                <a:latin typeface="Arial" panose="020B0604020202020204" pitchFamily="34" charset="0"/>
                <a:cs typeface="Arial" panose="020B0604020202020204" pitchFamily="34" charset="0"/>
              </a:rPr>
              <a:t>High doses of aminoglycosides may cause neuromuscular blockade </a:t>
            </a:r>
          </a:p>
          <a:p>
            <a:pPr algn="just"/>
            <a:r>
              <a:rPr lang="en-US" dirty="0">
                <a:latin typeface="Arial" panose="020B0604020202020204" pitchFamily="34" charset="0"/>
                <a:cs typeface="Arial" panose="020B0604020202020204" pitchFamily="34" charset="0"/>
              </a:rPr>
              <a:t>This is due to </a:t>
            </a:r>
            <a:r>
              <a:rPr lang="en-US" u="sng" dirty="0">
                <a:latin typeface="Arial" panose="020B0604020202020204" pitchFamily="34" charset="0"/>
                <a:cs typeface="Arial" panose="020B0604020202020204" pitchFamily="34" charset="0"/>
              </a:rPr>
              <a:t>chelation of calcium and reduction of Ach release from the motor nerve endings</a:t>
            </a:r>
            <a:r>
              <a:rPr lang="en-US" dirty="0">
                <a:latin typeface="Arial" panose="020B0604020202020204" pitchFamily="34" charset="0"/>
                <a:cs typeface="Arial" panose="020B0604020202020204" pitchFamily="34" charset="0"/>
              </a:rPr>
              <a:t> by aminoglycosides, resulting in skeletal muscle paralysis and respiratory arrest which may even lead to death. </a:t>
            </a:r>
          </a:p>
          <a:p>
            <a:pPr marL="0" indent="0" algn="just">
              <a:buNone/>
            </a:pPr>
            <a:endParaRPr lang="en-IN" dirty="0">
              <a:latin typeface="Arial" panose="020B0604020202020204" pitchFamily="34" charset="0"/>
              <a:cs typeface="Arial" panose="020B0604020202020204" pitchFamily="34" charset="0"/>
            </a:endParaRPr>
          </a:p>
          <a:p>
            <a:pPr algn="just"/>
            <a:r>
              <a:rPr lang="en-US" dirty="0">
                <a:solidFill>
                  <a:schemeClr val="accent1"/>
                </a:solidFill>
                <a:latin typeface="Arial" panose="020B0604020202020204" pitchFamily="34" charset="0"/>
                <a:cs typeface="Arial" panose="020B0604020202020204" pitchFamily="34" charset="0"/>
              </a:rPr>
              <a:t>Neomycin</a:t>
            </a:r>
            <a:r>
              <a:rPr lang="en-US" dirty="0">
                <a:latin typeface="Arial" panose="020B0604020202020204" pitchFamily="34" charset="0"/>
                <a:cs typeface="Arial" panose="020B0604020202020204" pitchFamily="34" charset="0"/>
              </a:rPr>
              <a:t> and </a:t>
            </a:r>
            <a:r>
              <a:rPr lang="en-US" dirty="0">
                <a:solidFill>
                  <a:schemeClr val="accent1"/>
                </a:solidFill>
                <a:latin typeface="Arial" panose="020B0604020202020204" pitchFamily="34" charset="0"/>
                <a:cs typeface="Arial" panose="020B0604020202020204" pitchFamily="34" charset="0"/>
              </a:rPr>
              <a:t>streptomycin</a:t>
            </a:r>
            <a:r>
              <a:rPr lang="en-US" dirty="0">
                <a:latin typeface="Arial" panose="020B0604020202020204" pitchFamily="34" charset="0"/>
                <a:cs typeface="Arial" panose="020B0604020202020204" pitchFamily="34" charset="0"/>
              </a:rPr>
              <a:t> are more prone to cause this toxic effect than </a:t>
            </a:r>
            <a:r>
              <a:rPr lang="en-US" dirty="0">
                <a:solidFill>
                  <a:schemeClr val="accent1"/>
                </a:solidFill>
                <a:latin typeface="Arial" panose="020B0604020202020204" pitchFamily="34" charset="0"/>
                <a:cs typeface="Arial" panose="020B0604020202020204" pitchFamily="34" charset="0"/>
              </a:rPr>
              <a:t>Kanamycin, Gentamicin </a:t>
            </a:r>
            <a:r>
              <a:rPr lang="en-US" dirty="0">
                <a:latin typeface="Arial" panose="020B0604020202020204" pitchFamily="34" charset="0"/>
                <a:cs typeface="Arial" panose="020B0604020202020204" pitchFamily="34" charset="0"/>
              </a:rPr>
              <a:t>or </a:t>
            </a:r>
            <a:r>
              <a:rPr lang="en-US" dirty="0">
                <a:solidFill>
                  <a:schemeClr val="accent1"/>
                </a:solidFill>
                <a:latin typeface="Arial" panose="020B0604020202020204" pitchFamily="34" charset="0"/>
                <a:cs typeface="Arial" panose="020B0604020202020204" pitchFamily="34" charset="0"/>
              </a:rPr>
              <a:t>Amikacin. </a:t>
            </a:r>
            <a:endParaRPr lang="en-US" dirty="0">
              <a:latin typeface="Arial" panose="020B0604020202020204" pitchFamily="34" charset="0"/>
              <a:cs typeface="Arial" panose="020B0604020202020204" pitchFamily="34" charset="0"/>
            </a:endParaRPr>
          </a:p>
          <a:p>
            <a:pPr algn="just"/>
            <a:r>
              <a:rPr lang="en-US" dirty="0">
                <a:solidFill>
                  <a:schemeClr val="accent1"/>
                </a:solidFill>
                <a:latin typeface="Arial" panose="020B0604020202020204" pitchFamily="34" charset="0"/>
                <a:cs typeface="Arial" panose="020B0604020202020204" pitchFamily="34" charset="0"/>
              </a:rPr>
              <a:t>Tobramycin</a:t>
            </a:r>
            <a:r>
              <a:rPr lang="en-US" dirty="0">
                <a:latin typeface="Arial" panose="020B0604020202020204" pitchFamily="34" charset="0"/>
                <a:cs typeface="Arial" panose="020B0604020202020204" pitchFamily="34" charset="0"/>
              </a:rPr>
              <a:t> is least toxic in this respect. </a:t>
            </a:r>
          </a:p>
          <a:p>
            <a:pPr marL="0" indent="0" algn="just">
              <a:buNone/>
            </a:pPr>
            <a:endParaRPr lang="en-IN"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The blockade can be partially antagonized by IV </a:t>
            </a:r>
            <a:r>
              <a:rPr lang="en-US" dirty="0">
                <a:solidFill>
                  <a:srgbClr val="7030A0"/>
                </a:solidFill>
                <a:latin typeface="Arial" panose="020B0604020202020204" pitchFamily="34" charset="0"/>
                <a:cs typeface="Arial" panose="020B0604020202020204" pitchFamily="34" charset="0"/>
              </a:rPr>
              <a:t>calcium gluconate </a:t>
            </a:r>
            <a:r>
              <a:rPr lang="en-US" dirty="0">
                <a:latin typeface="Arial" panose="020B0604020202020204" pitchFamily="34" charset="0"/>
                <a:cs typeface="Arial" panose="020B0604020202020204" pitchFamily="34" charset="0"/>
              </a:rPr>
              <a:t>and </a:t>
            </a:r>
            <a:r>
              <a:rPr lang="en-US" dirty="0">
                <a:solidFill>
                  <a:srgbClr val="7030A0"/>
                </a:solidFill>
                <a:latin typeface="Arial" panose="020B0604020202020204" pitchFamily="34" charset="0"/>
                <a:cs typeface="Arial" panose="020B0604020202020204" pitchFamily="34" charset="0"/>
              </a:rPr>
              <a:t>neostigmine</a:t>
            </a:r>
            <a:r>
              <a:rPr lang="en-US" dirty="0">
                <a:latin typeface="Arial" panose="020B0604020202020204" pitchFamily="34" charset="0"/>
                <a:cs typeface="Arial" panose="020B0604020202020204" pitchFamily="34" charset="0"/>
              </a:rPr>
              <a:t>. </a:t>
            </a:r>
          </a:p>
          <a:p>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1825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Times New Roman" panose="02020603050405020304" pitchFamily="18" charset="0"/>
                <a:cs typeface="Arial" panose="020B0604020202020204" pitchFamily="34" charset="0"/>
              </a:rPr>
              <a:t>Nephrotoxicity</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4"/>
            <a:ext cx="10515600" cy="4667251"/>
          </a:xfrm>
        </p:spPr>
        <p:txBody>
          <a:bodyPr vert="horz" lIns="91440" tIns="45720" rIns="91440" bIns="45720" rtlCol="0" anchor="t">
            <a:noAutofit/>
          </a:bodyPr>
          <a:lstStyle/>
          <a:p>
            <a:r>
              <a:rPr lang="en-US" sz="2600" dirty="0">
                <a:latin typeface="Arial" panose="020B0604020202020204" pitchFamily="34" charset="0"/>
                <a:ea typeface="Times New Roman" panose="02020603050405020304" pitchFamily="18" charset="0"/>
                <a:cs typeface="Arial" panose="020B0604020202020204" pitchFamily="34" charset="0"/>
              </a:rPr>
              <a:t>Damage of kidney tubules; common in patient with pre-existing kidney diseases.</a:t>
            </a:r>
          </a:p>
          <a:p>
            <a:r>
              <a:rPr lang="en-US" sz="2600" dirty="0">
                <a:latin typeface="Arial" panose="020B0604020202020204" pitchFamily="34" charset="0"/>
                <a:ea typeface="Times New Roman" panose="02020603050405020304" pitchFamily="18" charset="0"/>
                <a:cs typeface="Arial" panose="020B0604020202020204" pitchFamily="34" charset="0"/>
              </a:rPr>
              <a:t> Renal damage can be reversed by immediate discontinuation of drugs. </a:t>
            </a:r>
            <a:r>
              <a:rPr lang="en-US" sz="2600" dirty="0">
                <a:latin typeface="Arial" panose="020B0604020202020204" pitchFamily="34" charset="0"/>
                <a:cs typeface="Arial" panose="020B0604020202020204" pitchFamily="34" charset="0"/>
              </a:rPr>
              <a:t>Especially for </a:t>
            </a:r>
            <a:r>
              <a:rPr lang="en-US" sz="2600" b="1" dirty="0">
                <a:solidFill>
                  <a:schemeClr val="accent1"/>
                </a:solidFill>
                <a:latin typeface="Arial" panose="020B0604020202020204" pitchFamily="34" charset="0"/>
                <a:cs typeface="Arial" panose="020B0604020202020204" pitchFamily="34" charset="0"/>
              </a:rPr>
              <a:t>Neomycin</a:t>
            </a:r>
            <a:r>
              <a:rPr lang="en-US" sz="2600" b="1" dirty="0">
                <a:solidFill>
                  <a:srgbClr val="FF0000"/>
                </a:solidFill>
                <a:latin typeface="Arial" panose="020B0604020202020204" pitchFamily="34" charset="0"/>
                <a:cs typeface="Arial" panose="020B0604020202020204" pitchFamily="34" charset="0"/>
              </a:rPr>
              <a:t> </a:t>
            </a:r>
          </a:p>
          <a:p>
            <a:endParaRPr lang="en-IN" sz="2600" b="1" dirty="0">
              <a:latin typeface="Arial" panose="020B0604020202020204" pitchFamily="34" charset="0"/>
              <a:cs typeface="Arial" panose="020B0604020202020204" pitchFamily="34" charset="0"/>
            </a:endParaRPr>
          </a:p>
          <a:p>
            <a:r>
              <a:rPr lang="en-IN" sz="2600" b="1" dirty="0">
                <a:latin typeface="Arial" panose="020B0604020202020204" pitchFamily="34" charset="0"/>
                <a:cs typeface="Arial" panose="020B0604020202020204" pitchFamily="34" charset="0"/>
              </a:rPr>
              <a:t>Other side effects</a:t>
            </a:r>
            <a:r>
              <a:rPr lang="en-IN" sz="2600" dirty="0">
                <a:latin typeface="Arial" panose="020B0604020202020204" pitchFamily="34" charset="0"/>
                <a:cs typeface="Arial" panose="020B0604020202020204" pitchFamily="34" charset="0"/>
              </a:rPr>
              <a:t>;</a:t>
            </a:r>
          </a:p>
          <a:p>
            <a:pPr algn="just"/>
            <a:r>
              <a:rPr lang="en-US" sz="2600" dirty="0">
                <a:latin typeface="Arial" panose="020B0604020202020204" pitchFamily="34" charset="0"/>
                <a:cs typeface="Arial" panose="020B0604020202020204" pitchFamily="34" charset="0"/>
              </a:rPr>
              <a:t>Contact dermatitis and sometime allergic reaction particularly to </a:t>
            </a:r>
            <a:r>
              <a:rPr lang="en-US" sz="2600" dirty="0">
                <a:solidFill>
                  <a:schemeClr val="accent1"/>
                </a:solidFill>
                <a:latin typeface="Arial" panose="020B0604020202020204" pitchFamily="34" charset="0"/>
                <a:cs typeface="Arial" panose="020B0604020202020204" pitchFamily="34" charset="0"/>
              </a:rPr>
              <a:t>streptomycin</a:t>
            </a:r>
            <a:r>
              <a:rPr lang="en-US" sz="2600" dirty="0">
                <a:latin typeface="Arial" panose="020B0604020202020204" pitchFamily="34" charset="0"/>
                <a:cs typeface="Arial" panose="020B0604020202020204" pitchFamily="34" charset="0"/>
              </a:rPr>
              <a:t> is common.</a:t>
            </a:r>
            <a:endParaRPr lang="en-IN"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Rapid IV injection: At high dose may cause CNS disturbances, even convulsions, respiratory arrest, fall in BP, collapse and death.</a:t>
            </a:r>
            <a:endParaRPr lang="en-IN" sz="2600" dirty="0">
              <a:latin typeface="Arial" panose="020B0604020202020204" pitchFamily="34" charset="0"/>
              <a:cs typeface="Arial" panose="020B0604020202020204" pitchFamily="34" charset="0"/>
            </a:endParaRPr>
          </a:p>
          <a:p>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6780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Contraindications and precautions</a:t>
            </a:r>
            <a:endParaRPr lang="en-IN" sz="3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To be avoided during pregnancy (fetal toxicity), along with other ototoxic drugs (high ceiling diuretics, </a:t>
            </a:r>
            <a:r>
              <a:rPr lang="en-US" sz="2600" dirty="0">
                <a:solidFill>
                  <a:schemeClr val="accent1"/>
                </a:solidFill>
                <a:latin typeface="Arial" panose="020B0604020202020204" pitchFamily="34" charset="0"/>
                <a:cs typeface="Arial" panose="020B0604020202020204" pitchFamily="34" charset="0"/>
              </a:rPr>
              <a:t>minocycline</a:t>
            </a:r>
            <a:r>
              <a:rPr lang="en-US" sz="2600" dirty="0">
                <a:latin typeface="Arial" panose="020B0604020202020204" pitchFamily="34" charset="0"/>
                <a:cs typeface="Arial" panose="020B0604020202020204" pitchFamily="34" charset="0"/>
              </a:rPr>
              <a:t>)</a:t>
            </a:r>
          </a:p>
          <a:p>
            <a:pPr algn="just"/>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To be avoided with other nephrotoxic drugs such as;</a:t>
            </a:r>
          </a:p>
          <a:p>
            <a:pPr marL="0" indent="0" algn="just">
              <a:buNone/>
            </a:pPr>
            <a:r>
              <a:rPr lang="en-US" sz="2600" dirty="0">
                <a:latin typeface="Arial" panose="020B0604020202020204" pitchFamily="34" charset="0"/>
                <a:cs typeface="Arial" panose="020B0604020202020204" pitchFamily="34" charset="0"/>
              </a:rPr>
              <a:t>	</a:t>
            </a:r>
            <a:r>
              <a:rPr lang="en-US" sz="2600" dirty="0">
                <a:solidFill>
                  <a:schemeClr val="accent1"/>
                </a:solidFill>
                <a:latin typeface="Arial" panose="020B0604020202020204" pitchFamily="34" charset="0"/>
                <a:cs typeface="Arial" panose="020B0604020202020204" pitchFamily="34" charset="0"/>
              </a:rPr>
              <a:t>amphotericin B, cephaloridine</a:t>
            </a:r>
            <a:r>
              <a:rPr lang="en-US" sz="2600" dirty="0">
                <a:latin typeface="Arial" panose="020B0604020202020204" pitchFamily="34" charset="0"/>
                <a:cs typeface="Arial" panose="020B0604020202020204" pitchFamily="34" charset="0"/>
              </a:rPr>
              <a:t> etc. </a:t>
            </a:r>
          </a:p>
          <a:p>
            <a:pPr marL="457200" lvl="1" indent="0" algn="just">
              <a:buNone/>
            </a:pPr>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07738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B12AD-7945-0312-B78F-A771AA617A0A}"/>
              </a:ext>
            </a:extLst>
          </p:cNvPr>
          <p:cNvSpPr>
            <a:spLocks noGrp="1"/>
          </p:cNvSpPr>
          <p:nvPr>
            <p:ph type="ctrTitle"/>
          </p:nvPr>
        </p:nvSpPr>
        <p:spPr/>
        <p:txBody>
          <a:bodyPr/>
          <a:lstStyle/>
          <a:p>
            <a:r>
              <a:rPr lang="en-US" b="1" dirty="0">
                <a:solidFill>
                  <a:srgbClr val="FF0000"/>
                </a:solidFill>
                <a:latin typeface="Arial" panose="020B0604020202020204" pitchFamily="34" charset="0"/>
                <a:cs typeface="Arial" panose="020B0604020202020204" pitchFamily="34" charset="0"/>
              </a:rPr>
              <a:t>MACROLIDES </a:t>
            </a:r>
          </a:p>
        </p:txBody>
      </p:sp>
      <p:sp>
        <p:nvSpPr>
          <p:cNvPr id="3" name="Subtitle 2">
            <a:extLst>
              <a:ext uri="{FF2B5EF4-FFF2-40B4-BE49-F238E27FC236}">
                <a16:creationId xmlns:a16="http://schemas.microsoft.com/office/drawing/2014/main" id="{92F2CF2C-1C30-71C5-61D6-617CC5F7E2F7}"/>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6943351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0823"/>
          </a:xfrm>
        </p:spPr>
        <p:txBody>
          <a:bodyPr>
            <a:noAutofit/>
          </a:bodyPr>
          <a:lstStyle/>
          <a:p>
            <a:br>
              <a:rPr lang="en-US" sz="3600" b="1" dirty="0">
                <a:solidFill>
                  <a:srgbClr val="FF0000"/>
                </a:solidFill>
                <a:latin typeface="Arial" panose="020B0604020202020204" pitchFamily="34" charset="0"/>
                <a:cs typeface="Arial" panose="020B0604020202020204" pitchFamily="34" charset="0"/>
              </a:rPr>
            </a:br>
            <a:r>
              <a:rPr lang="en-US" sz="3600" b="1" dirty="0">
                <a:solidFill>
                  <a:srgbClr val="FF0000"/>
                </a:solidFill>
                <a:latin typeface="Arial" panose="020B0604020202020204" pitchFamily="34" charset="0"/>
                <a:cs typeface="Arial" panose="020B0604020202020204" pitchFamily="34" charset="0"/>
              </a:rPr>
              <a:t>Macrolide antibiotics</a:t>
            </a:r>
            <a:br>
              <a:rPr lang="en-US" sz="3600" b="1" dirty="0">
                <a:latin typeface="Arial" panose="020B0604020202020204" pitchFamily="34" charset="0"/>
                <a:cs typeface="Arial" panose="020B0604020202020204" pitchFamily="34" charset="0"/>
              </a:rPr>
            </a:b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205948"/>
            <a:ext cx="10597308" cy="5040616"/>
          </a:xfrm>
        </p:spPr>
        <p:txBody>
          <a:bodyPr>
            <a:normAutofit/>
          </a:bodyPr>
          <a:lstStyle/>
          <a:p>
            <a:pPr algn="just"/>
            <a:r>
              <a:rPr lang="en-IN" dirty="0">
                <a:latin typeface="Arial" panose="020B0604020202020204" pitchFamily="34" charset="0"/>
                <a:cs typeface="Arial" panose="020B0604020202020204" pitchFamily="34" charset="0"/>
              </a:rPr>
              <a:t>The macrolides (macrocyclic lactones) are a group of </a:t>
            </a:r>
            <a:r>
              <a:rPr lang="en-IN" i="1" dirty="0">
                <a:solidFill>
                  <a:srgbClr val="002060"/>
                </a:solidFill>
                <a:latin typeface="Arial" panose="020B0604020202020204" pitchFamily="34" charset="0"/>
                <a:cs typeface="Arial" panose="020B0604020202020204" pitchFamily="34" charset="0"/>
              </a:rPr>
              <a:t>bacteriostatic</a:t>
            </a:r>
            <a:r>
              <a:rPr lang="en-IN" dirty="0">
                <a:latin typeface="Arial" panose="020B0604020202020204" pitchFamily="34" charset="0"/>
                <a:cs typeface="Arial" panose="020B0604020202020204" pitchFamily="34" charset="0"/>
              </a:rPr>
              <a:t> antibiotics that structurally consist of;</a:t>
            </a:r>
          </a:p>
          <a:p>
            <a:pPr marL="0" indent="0" algn="l" rtl="0">
              <a:buNone/>
            </a:pPr>
            <a:r>
              <a:rPr lang="en-US" sz="2800" dirty="0">
                <a:latin typeface="Arial" panose="020B0604020202020204" pitchFamily="34" charset="0"/>
                <a:cs typeface="Arial" panose="020B0604020202020204" pitchFamily="34" charset="0"/>
              </a:rPr>
              <a:t>(a) a large lactone ring (which prompted the name macrolide),</a:t>
            </a:r>
          </a:p>
          <a:p>
            <a:pPr marL="0" indent="0" algn="l" rtl="0">
              <a:buNone/>
            </a:pPr>
            <a:r>
              <a:rPr lang="en-US" sz="2800" dirty="0">
                <a:latin typeface="Arial" panose="020B0604020202020204" pitchFamily="34" charset="0"/>
                <a:cs typeface="Arial" panose="020B0604020202020204" pitchFamily="34" charset="0"/>
              </a:rPr>
              <a:t>(b) a ketone group</a:t>
            </a:r>
          </a:p>
          <a:p>
            <a:pPr marL="0" indent="0" algn="l" rtl="0">
              <a:buNone/>
            </a:pPr>
            <a:r>
              <a:rPr lang="en-US" sz="2800" dirty="0">
                <a:latin typeface="Arial" panose="020B0604020202020204" pitchFamily="34" charset="0"/>
                <a:cs typeface="Arial" panose="020B0604020202020204" pitchFamily="34" charset="0"/>
              </a:rPr>
              <a:t>(c) a </a:t>
            </a:r>
            <a:r>
              <a:rPr lang="en-US" sz="2800" dirty="0" err="1">
                <a:latin typeface="Arial" panose="020B0604020202020204" pitchFamily="34" charset="0"/>
                <a:cs typeface="Arial" panose="020B0604020202020204" pitchFamily="34" charset="0"/>
              </a:rPr>
              <a:t>glycosidically</a:t>
            </a:r>
            <a:r>
              <a:rPr lang="en-US" sz="2800" dirty="0">
                <a:latin typeface="Arial" panose="020B0604020202020204" pitchFamily="34" charset="0"/>
                <a:cs typeface="Arial" panose="020B0604020202020204" pitchFamily="34" charset="0"/>
              </a:rPr>
              <a:t> linked amino sugar. </a:t>
            </a:r>
            <a:endParaRPr lang="en-IN"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4" name="Picture 2" descr="Macrolide - Wikipedia">
            <a:extLst>
              <a:ext uri="{FF2B5EF4-FFF2-40B4-BE49-F238E27FC236}">
                <a16:creationId xmlns:a16="http://schemas.microsoft.com/office/drawing/2014/main" id="{573B20E3-2495-91D0-B747-488E76A6C1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8809" y="2974553"/>
            <a:ext cx="3994991" cy="31618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2D9ED7-DF90-C322-ADFC-B92F445B556D}"/>
              </a:ext>
            </a:extLst>
          </p:cNvPr>
          <p:cNvSpPr txBox="1"/>
          <p:nvPr/>
        </p:nvSpPr>
        <p:spPr>
          <a:xfrm>
            <a:off x="7246344" y="6224529"/>
            <a:ext cx="4376452" cy="369332"/>
          </a:xfrm>
          <a:prstGeom prst="rect">
            <a:avLst/>
          </a:prstGeom>
          <a:noFill/>
        </p:spPr>
        <p:txBody>
          <a:bodyPr wrap="square">
            <a:spAutoFit/>
          </a:bodyPr>
          <a:lstStyle/>
          <a:p>
            <a:r>
              <a:rPr lang="en-US" sz="900" dirty="0"/>
              <a:t>Image credit: Wikipedia. https://encrypted-tbn0.gstatic.com/</a:t>
            </a:r>
            <a:r>
              <a:rPr lang="en-US" sz="900" dirty="0" err="1"/>
              <a:t>images?q</a:t>
            </a:r>
            <a:r>
              <a:rPr lang="en-US" sz="900" dirty="0"/>
              <a:t>=tbn:ANd9GcQj3BVkYu96uZ5FomGZWvproKIh6t0ZgB2Wng&amp;s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51729-6832-717E-B1EB-A3048B88345F}"/>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History</a:t>
            </a:r>
          </a:p>
        </p:txBody>
      </p:sp>
      <p:sp>
        <p:nvSpPr>
          <p:cNvPr id="3" name="Content Placeholder 2">
            <a:extLst>
              <a:ext uri="{FF2B5EF4-FFF2-40B4-BE49-F238E27FC236}">
                <a16:creationId xmlns:a16="http://schemas.microsoft.com/office/drawing/2014/main" id="{72774837-D3A4-7E46-93C4-34F021366087}"/>
              </a:ext>
            </a:extLst>
          </p:cNvPr>
          <p:cNvSpPr>
            <a:spLocks noGrp="1"/>
          </p:cNvSpPr>
          <p:nvPr>
            <p:ph idx="1"/>
          </p:nvPr>
        </p:nvSpPr>
        <p:spPr/>
        <p:txBody>
          <a:bodyPr/>
          <a:lstStyle/>
          <a:p>
            <a:r>
              <a:rPr lang="en-US" dirty="0">
                <a:solidFill>
                  <a:schemeClr val="accent1"/>
                </a:solidFill>
                <a:latin typeface="Arial" panose="020B0604020202020204" pitchFamily="34" charset="0"/>
                <a:cs typeface="Arial" panose="020B0604020202020204" pitchFamily="34" charset="0"/>
              </a:rPr>
              <a:t>Erythromycin</a:t>
            </a:r>
            <a:r>
              <a:rPr lang="en-US" dirty="0">
                <a:latin typeface="Arial" panose="020B0604020202020204" pitchFamily="34" charset="0"/>
                <a:cs typeface="Arial" panose="020B0604020202020204" pitchFamily="34" charset="0"/>
              </a:rPr>
              <a:t> is the first member discovered in the 1950s.</a:t>
            </a:r>
          </a:p>
          <a:p>
            <a:r>
              <a:rPr lang="en-IN" dirty="0">
                <a:latin typeface="Arial" panose="020B0604020202020204" pitchFamily="34" charset="0"/>
                <a:cs typeface="Arial" panose="020B0604020202020204" pitchFamily="34" charset="0"/>
              </a:rPr>
              <a:t>Followed by </a:t>
            </a:r>
            <a:r>
              <a:rPr lang="en-IN" dirty="0">
                <a:solidFill>
                  <a:schemeClr val="accent1"/>
                </a:solidFill>
                <a:latin typeface="Arial" panose="020B0604020202020204" pitchFamily="34" charset="0"/>
                <a:cs typeface="Arial" panose="020B0604020202020204" pitchFamily="34" charset="0"/>
              </a:rPr>
              <a:t>oleandomycin, </a:t>
            </a:r>
            <a:r>
              <a:rPr lang="en-IN" dirty="0" err="1">
                <a:solidFill>
                  <a:schemeClr val="accent1"/>
                </a:solidFill>
                <a:latin typeface="Arial" panose="020B0604020202020204" pitchFamily="34" charset="0"/>
                <a:cs typeface="Arial" panose="020B0604020202020204" pitchFamily="34" charset="0"/>
              </a:rPr>
              <a:t>troleandomycin</a:t>
            </a:r>
            <a:r>
              <a:rPr lang="en-IN" dirty="0">
                <a:solidFill>
                  <a:schemeClr val="accent1"/>
                </a:solidFill>
                <a:latin typeface="Arial" panose="020B0604020202020204" pitchFamily="34" charset="0"/>
                <a:cs typeface="Arial" panose="020B0604020202020204" pitchFamily="34" charset="0"/>
              </a:rPr>
              <a:t>, </a:t>
            </a:r>
            <a:r>
              <a:rPr lang="en-IN" dirty="0" err="1">
                <a:solidFill>
                  <a:schemeClr val="accent1"/>
                </a:solidFill>
                <a:latin typeface="Arial" panose="020B0604020202020204" pitchFamily="34" charset="0"/>
                <a:cs typeface="Arial" panose="020B0604020202020204" pitchFamily="34" charset="0"/>
              </a:rPr>
              <a:t>spiramycin</a:t>
            </a:r>
            <a:r>
              <a:rPr lang="en-IN" dirty="0">
                <a:solidFill>
                  <a:schemeClr val="accent1"/>
                </a:solidFill>
                <a:latin typeface="Arial" panose="020B0604020202020204" pitchFamily="34" charset="0"/>
                <a:cs typeface="Arial" panose="020B0604020202020204" pitchFamily="34" charset="0"/>
              </a:rPr>
              <a:t>, </a:t>
            </a:r>
            <a:r>
              <a:rPr lang="en-IN" dirty="0" err="1">
                <a:solidFill>
                  <a:schemeClr val="accent1"/>
                </a:solidFill>
                <a:latin typeface="Arial" panose="020B0604020202020204" pitchFamily="34" charset="0"/>
                <a:cs typeface="Arial" panose="020B0604020202020204" pitchFamily="34" charset="0"/>
              </a:rPr>
              <a:t>josamycin</a:t>
            </a:r>
            <a:r>
              <a:rPr lang="en-IN" dirty="0">
                <a:solidFill>
                  <a:schemeClr val="accent1"/>
                </a:solidFill>
                <a:latin typeface="Arial" panose="020B0604020202020204" pitchFamily="34" charset="0"/>
                <a:cs typeface="Arial" panose="020B0604020202020204" pitchFamily="34" charset="0"/>
              </a:rPr>
              <a:t>, </a:t>
            </a:r>
            <a:r>
              <a:rPr lang="en-IN" dirty="0" err="1">
                <a:solidFill>
                  <a:schemeClr val="accent1"/>
                </a:solidFill>
                <a:latin typeface="Arial" panose="020B0604020202020204" pitchFamily="34" charset="0"/>
                <a:cs typeface="Arial" panose="020B0604020202020204" pitchFamily="34" charset="0"/>
              </a:rPr>
              <a:t>tilmicosin</a:t>
            </a:r>
            <a:r>
              <a:rPr lang="en-IN" dirty="0">
                <a:solidFill>
                  <a:schemeClr val="accent1"/>
                </a:solidFill>
                <a:latin typeface="Arial" panose="020B0604020202020204" pitchFamily="34" charset="0"/>
                <a:cs typeface="Arial" panose="020B0604020202020204" pitchFamily="34" charset="0"/>
              </a:rPr>
              <a:t>, </a:t>
            </a:r>
            <a:r>
              <a:rPr lang="en-IN" dirty="0">
                <a:latin typeface="Arial" panose="020B0604020202020204" pitchFamily="34" charset="0"/>
                <a:cs typeface="Arial" panose="020B0604020202020204" pitchFamily="34" charset="0"/>
              </a:rPr>
              <a:t>and </a:t>
            </a:r>
            <a:r>
              <a:rPr lang="en-IN" dirty="0" err="1">
                <a:solidFill>
                  <a:schemeClr val="accent1"/>
                </a:solidFill>
                <a:latin typeface="Arial" panose="020B0604020202020204" pitchFamily="34" charset="0"/>
                <a:cs typeface="Arial" panose="020B0604020202020204" pitchFamily="34" charset="0"/>
              </a:rPr>
              <a:t>tylosin</a:t>
            </a:r>
            <a:r>
              <a:rPr lang="en-IN" dirty="0">
                <a:latin typeface="Arial" panose="020B0604020202020204" pitchFamily="34" charset="0"/>
                <a:cs typeface="Arial" panose="020B0604020202020204" pitchFamily="34" charset="0"/>
              </a:rPr>
              <a:t>. </a:t>
            </a:r>
          </a:p>
          <a:p>
            <a:r>
              <a:rPr lang="en-US" dirty="0">
                <a:solidFill>
                  <a:schemeClr val="accent1"/>
                </a:solidFill>
                <a:latin typeface="Arial" panose="020B0604020202020204" pitchFamily="34" charset="0"/>
                <a:cs typeface="Arial" panose="020B0604020202020204" pitchFamily="34" charset="0"/>
              </a:rPr>
              <a:t>Roxithromycin, Clarithromycin </a:t>
            </a:r>
            <a:r>
              <a:rPr lang="en-US" dirty="0">
                <a:latin typeface="Arial" panose="020B0604020202020204" pitchFamily="34" charset="0"/>
                <a:cs typeface="Arial" panose="020B0604020202020204" pitchFamily="34" charset="0"/>
              </a:rPr>
              <a:t>and </a:t>
            </a:r>
            <a:r>
              <a:rPr lang="en-US" dirty="0">
                <a:solidFill>
                  <a:schemeClr val="accent1"/>
                </a:solidFill>
                <a:latin typeface="Arial" panose="020B0604020202020204" pitchFamily="34" charset="0"/>
                <a:cs typeface="Arial" panose="020B0604020202020204" pitchFamily="34" charset="0"/>
              </a:rPr>
              <a:t>Azithromycin </a:t>
            </a:r>
            <a:r>
              <a:rPr lang="en-US" dirty="0">
                <a:latin typeface="Arial" panose="020B0604020202020204" pitchFamily="34" charset="0"/>
                <a:cs typeface="Arial" panose="020B0604020202020204" pitchFamily="34" charset="0"/>
              </a:rPr>
              <a:t>are the latest to be discovered. </a:t>
            </a:r>
          </a:p>
          <a:p>
            <a:r>
              <a:rPr lang="en-IN" sz="2800" dirty="0">
                <a:latin typeface="Arial" panose="020B0604020202020204" pitchFamily="34" charset="0"/>
                <a:cs typeface="Arial" panose="020B0604020202020204" pitchFamily="34" charset="0"/>
              </a:rPr>
              <a:t>Macrolides are mostly obtained from various species of </a:t>
            </a:r>
            <a:r>
              <a:rPr lang="en-IN" sz="2800" dirty="0">
                <a:solidFill>
                  <a:srgbClr val="002060"/>
                </a:solidFill>
                <a:latin typeface="Arial" panose="020B0604020202020204" pitchFamily="34" charset="0"/>
                <a:cs typeface="Arial" panose="020B0604020202020204" pitchFamily="34" charset="0"/>
              </a:rPr>
              <a:t>Streptomyces soil-borne bacteria; while </a:t>
            </a:r>
            <a:r>
              <a:rPr lang="en-IN" sz="2800" dirty="0">
                <a:latin typeface="Arial" panose="020B0604020202020204" pitchFamily="34" charset="0"/>
                <a:cs typeface="Arial" panose="020B0604020202020204" pitchFamily="34" charset="0"/>
              </a:rPr>
              <a:t>some are prepared semi-synthetically. </a:t>
            </a:r>
          </a:p>
          <a:p>
            <a:endParaRPr lang="en-US" dirty="0"/>
          </a:p>
        </p:txBody>
      </p:sp>
    </p:spTree>
    <p:extLst>
      <p:ext uri="{BB962C8B-B14F-4D97-AF65-F5344CB8AC3E}">
        <p14:creationId xmlns:p14="http://schemas.microsoft.com/office/powerpoint/2010/main" val="1376509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solidFill>
                  <a:srgbClr val="FF0000"/>
                </a:solidFill>
                <a:latin typeface="Arial" panose="020B0604020202020204" pitchFamily="34" charset="0"/>
                <a:cs typeface="Arial" panose="020B0604020202020204" pitchFamily="34" charset="0"/>
              </a:rPr>
              <a:t>Common properties of Macrolides</a:t>
            </a:r>
            <a:endParaRPr lang="en-IN" sz="36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IN" dirty="0">
                <a:latin typeface="Arial" panose="020B0604020202020204" pitchFamily="34" charset="0"/>
                <a:cs typeface="Arial" panose="020B0604020202020204" pitchFamily="34" charset="0"/>
              </a:rPr>
              <a:t>All macrolide antibiotics are </a:t>
            </a:r>
            <a:r>
              <a:rPr lang="en-IN" b="1" dirty="0">
                <a:latin typeface="Arial" panose="020B0604020202020204" pitchFamily="34" charset="0"/>
                <a:cs typeface="Arial" panose="020B0604020202020204" pitchFamily="34" charset="0"/>
              </a:rPr>
              <a:t>weak bases</a:t>
            </a:r>
            <a:r>
              <a:rPr lang="en-IN" dirty="0">
                <a:latin typeface="Arial" panose="020B0604020202020204" pitchFamily="34" charset="0"/>
                <a:cs typeface="Arial" panose="020B0604020202020204" pitchFamily="34" charset="0"/>
              </a:rPr>
              <a:t> with </a:t>
            </a:r>
            <a:r>
              <a:rPr lang="en-IN" dirty="0" err="1">
                <a:latin typeface="Arial" panose="020B0604020202020204" pitchFamily="34" charset="0"/>
                <a:cs typeface="Arial" panose="020B0604020202020204" pitchFamily="34" charset="0"/>
              </a:rPr>
              <a:t>pKa</a:t>
            </a:r>
            <a:r>
              <a:rPr lang="en-IN" dirty="0">
                <a:latin typeface="Arial" panose="020B0604020202020204" pitchFamily="34" charset="0"/>
                <a:cs typeface="Arial" panose="020B0604020202020204" pitchFamily="34" charset="0"/>
              </a:rPr>
              <a:t> ranging from 6 to 9. </a:t>
            </a:r>
          </a:p>
          <a:p>
            <a:pPr marL="0" indent="0">
              <a:buNone/>
            </a:pPr>
            <a:endParaRPr lang="en-IN" dirty="0">
              <a:latin typeface="Arial" panose="020B0604020202020204" pitchFamily="34" charset="0"/>
              <a:cs typeface="Arial" panose="020B0604020202020204" pitchFamily="34" charset="0"/>
            </a:endParaRPr>
          </a:p>
          <a:p>
            <a:r>
              <a:rPr lang="en-IN" dirty="0">
                <a:latin typeface="Arial" panose="020B0604020202020204" pitchFamily="34" charset="0"/>
                <a:cs typeface="Arial" panose="020B0604020202020204" pitchFamily="34" charset="0"/>
              </a:rPr>
              <a:t>The basic nature of these antibiotics is due to the presence of dimethylamine group in their structures. </a:t>
            </a:r>
          </a:p>
          <a:p>
            <a:pPr marL="0" indent="0">
              <a:buNone/>
            </a:pPr>
            <a:endParaRPr lang="en-IN" dirty="0">
              <a:latin typeface="Arial" panose="020B0604020202020204" pitchFamily="34" charset="0"/>
              <a:cs typeface="Arial" panose="020B0604020202020204" pitchFamily="34" charset="0"/>
            </a:endParaRPr>
          </a:p>
          <a:p>
            <a:r>
              <a:rPr lang="en-IN" dirty="0">
                <a:latin typeface="Arial" panose="020B0604020202020204" pitchFamily="34" charset="0"/>
                <a:cs typeface="Arial" panose="020B0604020202020204" pitchFamily="34" charset="0"/>
              </a:rPr>
              <a:t>Due to their basic nature, they are concentrated in acidic fluids such as milk and prostatic fluid by process of ‘ion trapping'. </a:t>
            </a:r>
          </a:p>
        </p:txBody>
      </p:sp>
    </p:spTree>
    <p:extLst>
      <p:ext uri="{BB962C8B-B14F-4D97-AF65-F5344CB8AC3E}">
        <p14:creationId xmlns:p14="http://schemas.microsoft.com/office/powerpoint/2010/main" val="2427967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31345"/>
            <a:ext cx="10515600" cy="4645618"/>
          </a:xfrm>
        </p:spPr>
        <p:txBody>
          <a:bodyPr>
            <a:normAutofit/>
          </a:bodyPr>
          <a:lstStyle/>
          <a:p>
            <a:pPr algn="just"/>
            <a:r>
              <a:rPr lang="en-IN" sz="2600" dirty="0">
                <a:latin typeface="Arial" panose="020B0604020202020204" pitchFamily="34" charset="0"/>
                <a:cs typeface="Arial" panose="020B0604020202020204" pitchFamily="34" charset="0"/>
              </a:rPr>
              <a:t>They exist as colourless crystalline substances that are poorly soluble in water and soluble in polar organic solvents.</a:t>
            </a:r>
          </a:p>
          <a:p>
            <a:pPr marL="0" indent="0" algn="just">
              <a:buNone/>
            </a:pPr>
            <a:endParaRPr lang="en-IN" sz="2600" dirty="0">
              <a:latin typeface="Arial" panose="020B0604020202020204" pitchFamily="34" charset="0"/>
              <a:cs typeface="Arial" panose="020B0604020202020204" pitchFamily="34" charset="0"/>
            </a:endParaRPr>
          </a:p>
          <a:p>
            <a:pPr algn="just"/>
            <a:r>
              <a:rPr lang="en-IN" sz="2600" dirty="0">
                <a:latin typeface="Arial" panose="020B0604020202020204" pitchFamily="34" charset="0"/>
                <a:cs typeface="Arial" panose="020B0604020202020204" pitchFamily="34" charset="0"/>
              </a:rPr>
              <a:t>Macrolides are often inactivated in basic (pH &gt;10) as well as acidic (pH &lt;4) environments.</a:t>
            </a:r>
          </a:p>
          <a:p>
            <a:pPr marL="0" indent="0" algn="just">
              <a:buNone/>
            </a:pPr>
            <a:endParaRPr lang="en-IN" sz="2600" dirty="0">
              <a:latin typeface="Arial" panose="020B0604020202020204" pitchFamily="34" charset="0"/>
              <a:cs typeface="Arial" panose="020B0604020202020204" pitchFamily="34" charset="0"/>
            </a:endParaRPr>
          </a:p>
          <a:p>
            <a:pPr algn="just"/>
            <a:r>
              <a:rPr lang="en-IN" sz="2600" dirty="0">
                <a:latin typeface="Arial" panose="020B0604020202020204" pitchFamily="34" charset="0"/>
                <a:cs typeface="Arial" panose="020B0604020202020204" pitchFamily="34" charset="0"/>
              </a:rPr>
              <a:t>Maximum activity is between </a:t>
            </a:r>
            <a:r>
              <a:rPr lang="en-IN" sz="2600" u="sng" dirty="0">
                <a:latin typeface="Arial" panose="020B0604020202020204" pitchFamily="34" charset="0"/>
                <a:cs typeface="Arial" panose="020B0604020202020204" pitchFamily="34" charset="0"/>
              </a:rPr>
              <a:t>pH 7.8 to 8. </a:t>
            </a:r>
          </a:p>
          <a:p>
            <a:pPr marL="0" indent="0" algn="just">
              <a:buNone/>
            </a:pPr>
            <a:endParaRPr lang="en-IN" sz="2600" u="sng" dirty="0">
              <a:latin typeface="Arial" panose="020B0604020202020204" pitchFamily="34" charset="0"/>
              <a:cs typeface="Arial" panose="020B0604020202020204" pitchFamily="34" charset="0"/>
            </a:endParaRPr>
          </a:p>
          <a:p>
            <a:pPr algn="just"/>
            <a:r>
              <a:rPr lang="en-IN" sz="2600" dirty="0">
                <a:latin typeface="Arial" panose="020B0604020202020204" pitchFamily="34" charset="0"/>
                <a:cs typeface="Arial" panose="020B0604020202020204" pitchFamily="34" charset="0"/>
              </a:rPr>
              <a:t>They are lipid soluble but are often used in ester forms to enhance oral bioavailability and to improve oral tolerance.</a:t>
            </a:r>
          </a:p>
          <a:p>
            <a:pPr marL="0" indent="0">
              <a:buNone/>
            </a:pPr>
            <a:endParaRPr lang="en-IN"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9650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Erythromycin</a:t>
            </a:r>
            <a:br>
              <a:rPr lang="en-US" sz="3600"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4"/>
            <a:ext cx="10515600" cy="4866723"/>
          </a:xfrm>
        </p:spPr>
        <p:txBody>
          <a:bodyPr/>
          <a:lstStyle/>
          <a:p>
            <a:pPr algn="just"/>
            <a:r>
              <a:rPr lang="en-US" dirty="0">
                <a:latin typeface="Arial" panose="020B0604020202020204" pitchFamily="34" charset="0"/>
                <a:cs typeface="Arial" panose="020B0604020202020204" pitchFamily="34" charset="0"/>
              </a:rPr>
              <a:t>It was isolated from </a:t>
            </a:r>
            <a:r>
              <a:rPr lang="en-US" i="1" dirty="0">
                <a:latin typeface="Arial" panose="020B0604020202020204" pitchFamily="34" charset="0"/>
                <a:cs typeface="Arial" panose="020B0604020202020204" pitchFamily="34" charset="0"/>
              </a:rPr>
              <a:t>Streptomyces </a:t>
            </a:r>
            <a:r>
              <a:rPr lang="en-US" i="1" dirty="0" err="1">
                <a:latin typeface="Arial" panose="020B0604020202020204" pitchFamily="34" charset="0"/>
                <a:cs typeface="Arial" panose="020B0604020202020204" pitchFamily="34" charset="0"/>
              </a:rPr>
              <a:t>erythreus</a:t>
            </a:r>
            <a:r>
              <a:rPr lang="en-US" i="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in 1952. </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Since then, it has been widely employed, mainly as alternative to penicillin. </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Water solubility of erythromycin is limited, and the solution remains stable only when kept in cold temperatures.</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It is the prototype drug for this group.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35714"/>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Antibacterial spectrum</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199" y="1200842"/>
            <a:ext cx="10515601" cy="5089790"/>
          </a:xfrm>
        </p:spPr>
        <p:txBody>
          <a:bodyPr>
            <a:noAutofit/>
          </a:bodyPr>
          <a:lstStyle/>
          <a:p>
            <a:pPr algn="just"/>
            <a:r>
              <a:rPr lang="en-US" sz="2600" dirty="0">
                <a:latin typeface="Arial" panose="020B0604020202020204" pitchFamily="34" charset="0"/>
                <a:cs typeface="Arial" panose="020B0604020202020204" pitchFamily="34" charset="0"/>
              </a:rPr>
              <a:t>Effective against most aerobic and anaerobic gram-positive bacteria.</a:t>
            </a:r>
          </a:p>
          <a:p>
            <a:pPr algn="just"/>
            <a:r>
              <a:rPr lang="en-US" sz="2600" b="1" dirty="0">
                <a:latin typeface="Arial" panose="020B0604020202020204" pitchFamily="34" charset="0"/>
                <a:cs typeface="Arial" panose="020B0604020202020204" pitchFamily="34" charset="0"/>
              </a:rPr>
              <a:t>In general</a:t>
            </a:r>
            <a:r>
              <a:rPr lang="en-US" sz="2600" dirty="0">
                <a:latin typeface="Arial" panose="020B0604020202020204" pitchFamily="34" charset="0"/>
                <a:cs typeface="Arial" panose="020B0604020202020204" pitchFamily="34" charset="0"/>
              </a:rPr>
              <a:t>; are narrow spectrum antibiotics, not effective against gram-negative although some strains of </a:t>
            </a:r>
            <a:r>
              <a:rPr lang="en-US" sz="2600" i="1" dirty="0">
                <a:latin typeface="Arial" panose="020B0604020202020204" pitchFamily="34" charset="0"/>
                <a:cs typeface="Arial" panose="020B0604020202020204" pitchFamily="34" charset="0"/>
              </a:rPr>
              <a:t>Pasteurella, </a:t>
            </a:r>
            <a:r>
              <a:rPr lang="en-US" sz="2600" i="1" dirty="0" err="1">
                <a:latin typeface="Arial" panose="020B0604020202020204" pitchFamily="34" charset="0"/>
                <a:cs typeface="Arial" panose="020B0604020202020204" pitchFamily="34" charset="0"/>
              </a:rPr>
              <a:t>Haemophilus</a:t>
            </a:r>
            <a:r>
              <a:rPr lang="en-US" sz="2600" i="1"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and </a:t>
            </a:r>
            <a:r>
              <a:rPr lang="en-US" sz="2600" i="1" dirty="0">
                <a:latin typeface="Arial" panose="020B0604020202020204" pitchFamily="34" charset="0"/>
                <a:cs typeface="Arial" panose="020B0604020202020204" pitchFamily="34" charset="0"/>
              </a:rPr>
              <a:t>Neisseria </a:t>
            </a:r>
            <a:r>
              <a:rPr lang="en-US" sz="2600" dirty="0" err="1">
                <a:latin typeface="Arial" panose="020B0604020202020204" pitchFamily="34" charset="0"/>
                <a:cs typeface="Arial" panose="020B0604020202020204" pitchFamily="34" charset="0"/>
              </a:rPr>
              <a:t>spp</a:t>
            </a:r>
            <a:r>
              <a:rPr lang="en-US" sz="2600" dirty="0">
                <a:latin typeface="Arial" panose="020B0604020202020204" pitchFamily="34" charset="0"/>
                <a:cs typeface="Arial" panose="020B0604020202020204" pitchFamily="34" charset="0"/>
              </a:rPr>
              <a:t> are moderately sensitive. </a:t>
            </a:r>
          </a:p>
          <a:p>
            <a:pPr algn="just"/>
            <a:r>
              <a:rPr lang="en-US" sz="2600" dirty="0">
                <a:latin typeface="Arial" panose="020B0604020202020204" pitchFamily="34" charset="0"/>
                <a:cs typeface="Arial" panose="020B0604020202020204" pitchFamily="34" charset="0"/>
              </a:rPr>
              <a:t>Also active against </a:t>
            </a:r>
            <a:r>
              <a:rPr lang="en-US" sz="2600" i="1" dirty="0">
                <a:latin typeface="Arial" panose="020B0604020202020204" pitchFamily="34" charset="0"/>
                <a:cs typeface="Arial" panose="020B0604020202020204" pitchFamily="34" charset="0"/>
              </a:rPr>
              <a:t>Mycoplasma, Chlamydia </a:t>
            </a:r>
            <a:r>
              <a:rPr lang="en-US" sz="2600" dirty="0">
                <a:latin typeface="Arial" panose="020B0604020202020204" pitchFamily="34" charset="0"/>
                <a:cs typeface="Arial" panose="020B0604020202020204" pitchFamily="34" charset="0"/>
              </a:rPr>
              <a:t>and </a:t>
            </a:r>
            <a:r>
              <a:rPr lang="en-US" sz="2600" i="1" dirty="0">
                <a:latin typeface="Arial" panose="020B0604020202020204" pitchFamily="34" charset="0"/>
                <a:cs typeface="Arial" panose="020B0604020202020204" pitchFamily="34" charset="0"/>
              </a:rPr>
              <a:t>Rickettsiae</a:t>
            </a:r>
            <a:r>
              <a:rPr lang="en-US" sz="2600" dirty="0">
                <a:latin typeface="Arial" panose="020B0604020202020204" pitchFamily="34" charset="0"/>
                <a:cs typeface="Arial" panose="020B0604020202020204" pitchFamily="34" charset="0"/>
              </a:rPr>
              <a:t> spp. </a:t>
            </a:r>
          </a:p>
          <a:p>
            <a:pPr algn="just"/>
            <a:r>
              <a:rPr lang="en-US" sz="2600" dirty="0" err="1">
                <a:solidFill>
                  <a:schemeClr val="accent1"/>
                </a:solidFill>
                <a:latin typeface="Arial" panose="020B0604020202020204" pitchFamily="34" charset="0"/>
                <a:cs typeface="Arial" panose="020B0604020202020204" pitchFamily="34" charset="0"/>
              </a:rPr>
              <a:t>Tilmicosin</a:t>
            </a:r>
            <a:r>
              <a:rPr lang="en-US" sz="2600" dirty="0">
                <a:solidFill>
                  <a:schemeClr val="accent1"/>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broad-spectrum macrolide with exceptionally high activity against </a:t>
            </a:r>
            <a:r>
              <a:rPr lang="en-US" sz="2600" i="1" dirty="0">
                <a:latin typeface="Arial" panose="020B0604020202020204" pitchFamily="34" charset="0"/>
                <a:cs typeface="Arial" panose="020B0604020202020204" pitchFamily="34" charset="0"/>
              </a:rPr>
              <a:t>Pasteurella </a:t>
            </a:r>
            <a:r>
              <a:rPr lang="en-US" sz="2600" i="1" dirty="0" err="1">
                <a:latin typeface="Arial" panose="020B0604020202020204" pitchFamily="34" charset="0"/>
                <a:cs typeface="Arial" panose="020B0604020202020204" pitchFamily="34" charset="0"/>
              </a:rPr>
              <a:t>haemolytica</a:t>
            </a:r>
            <a:r>
              <a:rPr lang="en-US" sz="2600" i="1"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and </a:t>
            </a:r>
            <a:r>
              <a:rPr lang="en-US" sz="2600" i="1" dirty="0">
                <a:latin typeface="Arial" panose="020B0604020202020204" pitchFamily="34" charset="0"/>
                <a:cs typeface="Arial" panose="020B0604020202020204" pitchFamily="34" charset="0"/>
              </a:rPr>
              <a:t>P. </a:t>
            </a:r>
            <a:r>
              <a:rPr lang="en-US" sz="2600" i="1" dirty="0" err="1">
                <a:latin typeface="Arial" panose="020B0604020202020204" pitchFamily="34" charset="0"/>
                <a:cs typeface="Arial" panose="020B0604020202020204" pitchFamily="34" charset="0"/>
              </a:rPr>
              <a:t>multocida</a:t>
            </a:r>
            <a:r>
              <a:rPr lang="en-US" sz="2600" i="1" dirty="0">
                <a:latin typeface="Arial" panose="020B0604020202020204" pitchFamily="34" charset="0"/>
                <a:cs typeface="Arial" panose="020B0604020202020204" pitchFamily="34" charset="0"/>
              </a:rPr>
              <a:t>.</a:t>
            </a:r>
          </a:p>
          <a:p>
            <a:pPr algn="just"/>
            <a:r>
              <a:rPr lang="en-US" sz="2600" dirty="0">
                <a:solidFill>
                  <a:schemeClr val="accent1"/>
                </a:solidFill>
                <a:latin typeface="Arial" panose="020B0604020202020204" pitchFamily="34" charset="0"/>
                <a:cs typeface="Arial" panose="020B0604020202020204" pitchFamily="34" charset="0"/>
              </a:rPr>
              <a:t>E</a:t>
            </a:r>
            <a:r>
              <a:rPr lang="en-US" sz="2600" b="0" i="0" dirty="0">
                <a:solidFill>
                  <a:schemeClr val="accent1"/>
                </a:solidFill>
                <a:effectLst/>
                <a:latin typeface="Arial" panose="020B0604020202020204" pitchFamily="34" charset="0"/>
                <a:cs typeface="Arial" panose="020B0604020202020204" pitchFamily="34" charset="0"/>
              </a:rPr>
              <a:t>rythromycin</a:t>
            </a:r>
            <a:r>
              <a:rPr lang="en-US" sz="2600" dirty="0">
                <a:solidFill>
                  <a:schemeClr val="accent1"/>
                </a:solidFill>
                <a:latin typeface="Arial" panose="020B0604020202020204" pitchFamily="34" charset="0"/>
                <a:cs typeface="Arial" panose="020B0604020202020204" pitchFamily="34" charset="0"/>
              </a:rPr>
              <a:t>; </a:t>
            </a:r>
            <a:r>
              <a:rPr lang="en-US" sz="2600" b="0" i="0" dirty="0">
                <a:effectLst/>
                <a:latin typeface="Arial" panose="020B0604020202020204" pitchFamily="34" charset="0"/>
                <a:cs typeface="Arial" panose="020B0604020202020204" pitchFamily="34" charset="0"/>
              </a:rPr>
              <a:t>effective in gram-positive bacteria since it accumulates more erythromycin than gram-negative bacteria. </a:t>
            </a:r>
            <a:endParaRPr lang="en-US" sz="2600" i="1"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Some of the members are also active against </a:t>
            </a:r>
            <a:r>
              <a:rPr lang="en-US" sz="2600" i="1" dirty="0">
                <a:latin typeface="Arial" panose="020B0604020202020204" pitchFamily="34" charset="0"/>
                <a:cs typeface="Arial" panose="020B0604020202020204" pitchFamily="34" charset="0"/>
              </a:rPr>
              <a:t>Mycobacterium.</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Mechanism of action</a:t>
            </a:r>
            <a:br>
              <a:rPr lang="en-US" sz="3600" b="1" dirty="0">
                <a:latin typeface="Arial" panose="020B0604020202020204" pitchFamily="34" charset="0"/>
                <a:cs typeface="Arial" panose="020B0604020202020204" pitchFamily="34" charset="0"/>
              </a:rPr>
            </a:b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vert="horz" lIns="91440" tIns="45720" rIns="91440" bIns="45720" rtlCol="0" anchor="t">
            <a:normAutofit/>
          </a:bodyPr>
          <a:lstStyle/>
          <a:p>
            <a:pPr algn="just"/>
            <a:r>
              <a:rPr lang="en-US" sz="2600" dirty="0">
                <a:latin typeface="Arial" panose="020B0604020202020204" pitchFamily="34" charset="0"/>
                <a:cs typeface="Arial" panose="020B0604020202020204" pitchFamily="34" charset="0"/>
              </a:rPr>
              <a:t>Erythromycin is bacteriostatic at low conc but bactericidal (for certain bacteria) at high concentrations.</a:t>
            </a:r>
          </a:p>
          <a:p>
            <a:pPr marL="0" indent="0" algn="just">
              <a:buNone/>
            </a:pPr>
            <a:r>
              <a:rPr lang="en-US" sz="2600" dirty="0">
                <a:latin typeface="Arial" panose="020B0604020202020204" pitchFamily="34" charset="0"/>
                <a:cs typeface="Arial" panose="020B0604020202020204" pitchFamily="34" charset="0"/>
              </a:rPr>
              <a:t> </a:t>
            </a:r>
          </a:p>
          <a:p>
            <a:pPr algn="just"/>
            <a:r>
              <a:rPr lang="en-US" sz="2600" dirty="0">
                <a:latin typeface="Arial" panose="020B0604020202020204" pitchFamily="34" charset="0"/>
                <a:cs typeface="Arial" panose="020B0604020202020204" pitchFamily="34" charset="0"/>
              </a:rPr>
              <a:t>Bactericidal action depends on the organism concerned and its rate of multiplication.</a:t>
            </a:r>
          </a:p>
          <a:p>
            <a:pPr marL="0" indent="0" algn="just">
              <a:buNone/>
            </a:pPr>
            <a:endParaRPr lang="en-US" sz="2600" dirty="0">
              <a:latin typeface="Arial" panose="020B0604020202020204" pitchFamily="34" charset="0"/>
              <a:cs typeface="Arial" panose="020B0604020202020204" pitchFamily="34" charset="0"/>
            </a:endParaRPr>
          </a:p>
          <a:p>
            <a:pPr algn="just"/>
            <a:r>
              <a:rPr lang="en-IN" sz="2600" dirty="0">
                <a:latin typeface="Arial" panose="020B0604020202020204" pitchFamily="34" charset="0"/>
                <a:cs typeface="Arial" panose="020B0604020202020204" pitchFamily="34" charset="0"/>
              </a:rPr>
              <a:t>The action of macrolides can be divided into two processes:</a:t>
            </a:r>
          </a:p>
          <a:p>
            <a:pPr lvl="1" algn="just">
              <a:buFont typeface="Courier New" panose="02070309020205020404" pitchFamily="49" charset="0"/>
              <a:buChar char="o"/>
            </a:pPr>
            <a:r>
              <a:rPr lang="en-IN" sz="2600" dirty="0">
                <a:solidFill>
                  <a:srgbClr val="0070C0"/>
                </a:solidFill>
                <a:latin typeface="Arial" panose="020B0604020202020204" pitchFamily="34" charset="0"/>
                <a:cs typeface="Arial" panose="020B0604020202020204" pitchFamily="34" charset="0"/>
              </a:rPr>
              <a:t>passage of macrolides into bacterial cell </a:t>
            </a:r>
            <a:r>
              <a:rPr lang="en-IN" sz="2600" dirty="0">
                <a:latin typeface="Arial" panose="020B0604020202020204" pitchFamily="34" charset="0"/>
                <a:cs typeface="Arial" panose="020B0604020202020204" pitchFamily="34" charset="0"/>
              </a:rPr>
              <a:t>and</a:t>
            </a:r>
            <a:r>
              <a:rPr lang="en-IN" sz="2600" dirty="0">
                <a:solidFill>
                  <a:srgbClr val="0070C0"/>
                </a:solidFill>
                <a:latin typeface="Arial" panose="020B0604020202020204" pitchFamily="34" charset="0"/>
                <a:cs typeface="Arial" panose="020B0604020202020204" pitchFamily="34" charset="0"/>
              </a:rPr>
              <a:t> </a:t>
            </a:r>
          </a:p>
          <a:p>
            <a:pPr lvl="1" algn="just">
              <a:buFont typeface="Courier New" panose="02070309020205020404" pitchFamily="49" charset="0"/>
              <a:buChar char="o"/>
            </a:pPr>
            <a:r>
              <a:rPr lang="en-IN" sz="2600" dirty="0">
                <a:solidFill>
                  <a:srgbClr val="0070C0"/>
                </a:solidFill>
                <a:latin typeface="Arial" panose="020B0604020202020204" pitchFamily="34" charset="0"/>
                <a:cs typeface="Arial" panose="020B0604020202020204" pitchFamily="34" charset="0"/>
              </a:rPr>
              <a:t>interaction of macrolides with bacterial ribosomes.</a:t>
            </a:r>
            <a:r>
              <a:rPr lang="en-US" sz="2600" dirty="0">
                <a:latin typeface="Arial" panose="020B0604020202020204" pitchFamily="34" charset="0"/>
                <a:cs typeface="Arial" panose="020B0604020202020204" pitchFamily="34" charset="0"/>
              </a:rPr>
              <a:t>	</a:t>
            </a:r>
          </a:p>
          <a:p>
            <a:endParaRPr lang="en-US" sz="2600" dirty="0">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IN" dirty="0">
                <a:solidFill>
                  <a:srgbClr val="FF0000"/>
                </a:solidFill>
                <a:latin typeface="Arial" panose="020B0604020202020204" pitchFamily="34" charset="0"/>
                <a:cs typeface="Arial" panose="020B0604020202020204" pitchFamily="34" charset="0"/>
              </a:rPr>
              <a:t>Step I : Passage of macrolides into bacterial cells :</a:t>
            </a:r>
            <a:endParaRPr lang="en-US" dirty="0">
              <a:solidFill>
                <a:srgbClr val="FF0000"/>
              </a:solidFill>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Sensitive gram-positive bacteria accumulate erythromycin in the cell, by </a:t>
            </a:r>
            <a:r>
              <a:rPr lang="en-US" dirty="0">
                <a:solidFill>
                  <a:srgbClr val="002060"/>
                </a:solidFill>
                <a:latin typeface="Arial" panose="020B0604020202020204" pitchFamily="34" charset="0"/>
                <a:cs typeface="Arial" panose="020B0604020202020204" pitchFamily="34" charset="0"/>
              </a:rPr>
              <a:t>active transport </a:t>
            </a:r>
            <a:r>
              <a:rPr lang="en-US" dirty="0">
                <a:latin typeface="Arial" panose="020B0604020202020204" pitchFamily="34" charset="0"/>
                <a:cs typeface="Arial" panose="020B0604020202020204" pitchFamily="34" charset="0"/>
              </a:rPr>
              <a:t>which is responsible for their high susceptibility to this antibiotic.</a:t>
            </a:r>
          </a:p>
          <a:p>
            <a:pPr marL="0" indent="0" algn="just">
              <a:buNone/>
            </a:pPr>
            <a:endParaRPr lang="en-US" dirty="0">
              <a:latin typeface="Arial" panose="020B0604020202020204" pitchFamily="34" charset="0"/>
              <a:cs typeface="Arial" panose="020B0604020202020204" pitchFamily="34" charset="0"/>
            </a:endParaRPr>
          </a:p>
          <a:p>
            <a:pPr lvl="0" algn="just"/>
            <a:r>
              <a:rPr lang="en-IN" dirty="0">
                <a:solidFill>
                  <a:srgbClr val="002060"/>
                </a:solidFill>
                <a:latin typeface="Arial" panose="020B0604020202020204" pitchFamily="34" charset="0"/>
                <a:cs typeface="Arial" panose="020B0604020202020204" pitchFamily="34" charset="0"/>
              </a:rPr>
              <a:t>Gram-positive bacteria accumulate about 100 times</a:t>
            </a:r>
            <a:r>
              <a:rPr lang="en-IN" dirty="0">
                <a:solidFill>
                  <a:srgbClr val="FFC000"/>
                </a:solidFill>
                <a:latin typeface="Arial" panose="020B0604020202020204" pitchFamily="34" charset="0"/>
                <a:cs typeface="Arial" panose="020B0604020202020204" pitchFamily="34" charset="0"/>
              </a:rPr>
              <a:t> </a:t>
            </a:r>
            <a:r>
              <a:rPr lang="en-IN" dirty="0">
                <a:latin typeface="Arial" panose="020B0604020202020204" pitchFamily="34" charset="0"/>
                <a:cs typeface="Arial" panose="020B0604020202020204" pitchFamily="34" charset="0"/>
              </a:rPr>
              <a:t>more antibiotics than do gram-negative organisms. </a:t>
            </a:r>
          </a:p>
          <a:p>
            <a:pPr marL="0" lvl="0" indent="0" algn="just">
              <a:buNone/>
            </a:pPr>
            <a:endParaRPr lang="en-IN" dirty="0">
              <a:latin typeface="Arial" panose="020B0604020202020204" pitchFamily="34" charset="0"/>
              <a:cs typeface="Arial" panose="020B0604020202020204" pitchFamily="34" charset="0"/>
            </a:endParaRPr>
          </a:p>
          <a:p>
            <a:pPr lvl="0" algn="just"/>
            <a:r>
              <a:rPr lang="en-IN" dirty="0">
                <a:latin typeface="Arial" panose="020B0604020202020204" pitchFamily="34" charset="0"/>
                <a:cs typeface="Arial" panose="020B0604020202020204" pitchFamily="34" charset="0"/>
              </a:rPr>
              <a:t>The non-ionised form of the macrocyclic antibiotic is considerably more permeable to bacterial cells, so the drugs show enhanced antimicrobial activity at alkaline </a:t>
            </a:r>
            <a:r>
              <a:rPr lang="en-IN" dirty="0" err="1">
                <a:latin typeface="Arial" panose="020B0604020202020204" pitchFamily="34" charset="0"/>
                <a:cs typeface="Arial" panose="020B0604020202020204" pitchFamily="34" charset="0"/>
              </a:rPr>
              <a:t>pH.</a:t>
            </a:r>
            <a:endParaRPr lang="en-IN"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52348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980501"/>
            <a:ext cx="10794023" cy="5433541"/>
          </a:xfrm>
        </p:spPr>
        <p:txBody>
          <a:bodyPr>
            <a:normAutofit fontScale="92500" lnSpcReduction="20000"/>
          </a:bodyPr>
          <a:lstStyle/>
          <a:p>
            <a:pPr marL="0" indent="0" algn="just">
              <a:buNone/>
            </a:pPr>
            <a:r>
              <a:rPr lang="en-IN" dirty="0">
                <a:solidFill>
                  <a:srgbClr val="C00000"/>
                </a:solidFill>
                <a:latin typeface="Arial" panose="020B0604020202020204" pitchFamily="34" charset="0"/>
                <a:cs typeface="Arial" panose="020B0604020202020204" pitchFamily="34" charset="0"/>
              </a:rPr>
              <a:t>Step II: Interaction of macrolides with bacterial ribosome: </a:t>
            </a:r>
            <a:endParaRPr lang="en-US" dirty="0">
              <a:solidFill>
                <a:srgbClr val="C00000"/>
              </a:solidFill>
              <a:latin typeface="Arial" panose="020B0604020202020204" pitchFamily="34" charset="0"/>
              <a:cs typeface="Arial" panose="020B0604020202020204" pitchFamily="34" charset="0"/>
            </a:endParaRPr>
          </a:p>
          <a:p>
            <a:pPr algn="just"/>
            <a:r>
              <a:rPr lang="en-US" dirty="0">
                <a:solidFill>
                  <a:srgbClr val="0070C0"/>
                </a:solidFill>
                <a:latin typeface="Arial" panose="020B0604020202020204" pitchFamily="34" charset="0"/>
                <a:cs typeface="Arial" panose="020B0604020202020204" pitchFamily="34" charset="0"/>
              </a:rPr>
              <a:t>Erythromycin</a:t>
            </a:r>
            <a:r>
              <a:rPr lang="en-US" dirty="0">
                <a:latin typeface="Arial" panose="020B0604020202020204" pitchFamily="34" charset="0"/>
                <a:cs typeface="Arial" panose="020B0604020202020204" pitchFamily="34" charset="0"/>
              </a:rPr>
              <a:t> acts by inhibiting bacterial protein synthesis. </a:t>
            </a:r>
          </a:p>
          <a:p>
            <a:pPr algn="just"/>
            <a:r>
              <a:rPr lang="en-US" dirty="0">
                <a:latin typeface="Arial" panose="020B0604020202020204" pitchFamily="34" charset="0"/>
                <a:cs typeface="Arial" panose="020B0604020202020204" pitchFamily="34" charset="0"/>
              </a:rPr>
              <a:t>It combines with 50S ribosome subunits and interferes with ‘translocation’. </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After peptide bond formation between the newly attached amino acid and the nascent peptide chain at the acceptor (A) site, the elongated peptide is translocated back to the peptidyl (P) site, making the A site available for next aminoacyl tRNA attachment.</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This is prevented by </a:t>
            </a:r>
            <a:r>
              <a:rPr lang="en-US" dirty="0">
                <a:solidFill>
                  <a:srgbClr val="0070C0"/>
                </a:solidFill>
                <a:latin typeface="Arial" panose="020B0604020202020204" pitchFamily="34" charset="0"/>
                <a:cs typeface="Arial" panose="020B0604020202020204" pitchFamily="34" charset="0"/>
              </a:rPr>
              <a:t>erythromycin</a:t>
            </a:r>
            <a:r>
              <a:rPr lang="en-US" dirty="0">
                <a:latin typeface="Arial" panose="020B0604020202020204" pitchFamily="34" charset="0"/>
                <a:cs typeface="Arial" panose="020B0604020202020204" pitchFamily="34" charset="0"/>
              </a:rPr>
              <a:t> and the ribosome fails to move along the mRNA to expose the next codon.</a:t>
            </a:r>
          </a:p>
          <a:p>
            <a:pPr marL="0" indent="0" algn="just">
              <a:buNone/>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 As an indirect consequence, peptide chain may be prematurely terminated: synthesis of larger proteins is specifically suppressed.</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E8347-8840-ED1D-9E22-98F71968EFD4}"/>
              </a:ext>
            </a:extLst>
          </p:cNvPr>
          <p:cNvSpPr>
            <a:spLocks noGrp="1"/>
          </p:cNvSpPr>
          <p:nvPr>
            <p:ph type="title"/>
          </p:nvPr>
        </p:nvSpPr>
        <p:spPr/>
        <p:txBody>
          <a:bodyPr/>
          <a:lstStyle/>
          <a:p>
            <a:endParaRPr lang="en-US"/>
          </a:p>
        </p:txBody>
      </p:sp>
      <p:pic>
        <p:nvPicPr>
          <p:cNvPr id="1028" name="Picture 4" descr="Mechanism of Action of Protein synthesis inhibitor (Macrolides)... |  Download Scientific Diagram">
            <a:extLst>
              <a:ext uri="{FF2B5EF4-FFF2-40B4-BE49-F238E27FC236}">
                <a16:creationId xmlns:a16="http://schemas.microsoft.com/office/drawing/2014/main" id="{08A432E2-B82B-43CD-8112-9D769CD565A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670300" y="2210594"/>
            <a:ext cx="4851400" cy="3581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58BF8C1-EF5F-9619-167A-0452E5E960C4}"/>
              </a:ext>
            </a:extLst>
          </p:cNvPr>
          <p:cNvSpPr txBox="1"/>
          <p:nvPr/>
        </p:nvSpPr>
        <p:spPr>
          <a:xfrm>
            <a:off x="4880472" y="5791994"/>
            <a:ext cx="4439798" cy="369332"/>
          </a:xfrm>
          <a:prstGeom prst="rect">
            <a:avLst/>
          </a:prstGeom>
          <a:noFill/>
        </p:spPr>
        <p:txBody>
          <a:bodyPr wrap="square" rtlCol="0">
            <a:spAutoFit/>
          </a:bodyPr>
          <a:lstStyle/>
          <a:p>
            <a:r>
              <a:rPr lang="en-US" sz="900" b="0" i="0" u="none" strike="noStrike" dirty="0">
                <a:solidFill>
                  <a:srgbClr val="111111"/>
                </a:solidFill>
                <a:effectLst/>
                <a:latin typeface="Roboto" panose="02000000000000000000" pitchFamily="2" charset="0"/>
              </a:rPr>
              <a:t>Mechanism of Action of Protein synthesis inhibitor (Macrolides) (Blondeau, 2004).</a:t>
            </a:r>
          </a:p>
          <a:p>
            <a:endParaRPr lang="en-US" sz="900" dirty="0"/>
          </a:p>
        </p:txBody>
      </p:sp>
    </p:spTree>
    <p:extLst>
      <p:ext uri="{BB962C8B-B14F-4D97-AF65-F5344CB8AC3E}">
        <p14:creationId xmlns:p14="http://schemas.microsoft.com/office/powerpoint/2010/main" val="36829815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48CD6-F984-57C8-7668-5159C9271A5B}"/>
              </a:ext>
            </a:extLst>
          </p:cNvPr>
          <p:cNvSpPr>
            <a:spLocks noGrp="1"/>
          </p:cNvSpPr>
          <p:nvPr>
            <p:ph type="title"/>
          </p:nvPr>
        </p:nvSpPr>
        <p:spPr>
          <a:xfrm>
            <a:off x="838200" y="365126"/>
            <a:ext cx="10515600" cy="787814"/>
          </a:xfrm>
        </p:spPr>
        <p:txBody>
          <a:bodyPr>
            <a:normAutofit/>
          </a:bodyPr>
          <a:lstStyle/>
          <a:p>
            <a:r>
              <a:rPr lang="en-US" sz="3600" b="1" i="0" dirty="0">
                <a:solidFill>
                  <a:srgbClr val="FF0000"/>
                </a:solidFill>
                <a:effectLst/>
                <a:latin typeface="Arial" panose="020B0604020202020204" pitchFamily="34" charset="0"/>
                <a:cs typeface="Arial" panose="020B0604020202020204" pitchFamily="34" charset="0"/>
              </a:rPr>
              <a:t>Bacterial Resistance in macrolides</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64C0224-F362-6254-2FAA-7EA1024986F2}"/>
              </a:ext>
            </a:extLst>
          </p:cNvPr>
          <p:cNvSpPr>
            <a:spLocks noGrp="1"/>
          </p:cNvSpPr>
          <p:nvPr>
            <p:ph idx="1"/>
          </p:nvPr>
        </p:nvSpPr>
        <p:spPr>
          <a:xfrm>
            <a:off x="838200" y="1439378"/>
            <a:ext cx="10515600" cy="4619899"/>
          </a:xfrm>
        </p:spPr>
        <p:txBody>
          <a:bodyPr>
            <a:noAutofit/>
          </a:bodyPr>
          <a:lstStyle/>
          <a:p>
            <a:pPr marL="0" indent="0">
              <a:buNone/>
            </a:pPr>
            <a:r>
              <a:rPr lang="en-US" sz="2600" b="0" i="0" dirty="0">
                <a:solidFill>
                  <a:srgbClr val="222222"/>
                </a:solidFill>
                <a:effectLst/>
                <a:latin typeface="Arial" panose="020B0604020202020204" pitchFamily="34" charset="0"/>
                <a:cs typeface="Arial" panose="020B0604020202020204" pitchFamily="34" charset="0"/>
              </a:rPr>
              <a:t>The mechanisms involved in resistance are: </a:t>
            </a:r>
          </a:p>
          <a:p>
            <a:pPr marL="0" indent="0">
              <a:buNone/>
            </a:pPr>
            <a:r>
              <a:rPr lang="en-US" sz="2600" b="0" i="0" dirty="0">
                <a:solidFill>
                  <a:srgbClr val="222222"/>
                </a:solidFill>
                <a:effectLst/>
                <a:latin typeface="Arial" panose="020B0604020202020204" pitchFamily="34" charset="0"/>
                <a:cs typeface="Arial" panose="020B0604020202020204" pitchFamily="34" charset="0"/>
              </a:rPr>
              <a:t>(I). Bacteria show less permeability to erythromycin  </a:t>
            </a:r>
          </a:p>
          <a:p>
            <a:pPr marL="0" indent="0">
              <a:buNone/>
            </a:pPr>
            <a:endParaRPr lang="en-US" sz="2600" b="0" i="0" dirty="0">
              <a:solidFill>
                <a:srgbClr val="222222"/>
              </a:solidFill>
              <a:effectLst/>
              <a:latin typeface="Arial" panose="020B0604020202020204" pitchFamily="34" charset="0"/>
              <a:cs typeface="Arial" panose="020B0604020202020204" pitchFamily="34" charset="0"/>
            </a:endParaRPr>
          </a:p>
          <a:p>
            <a:pPr marL="0" indent="0">
              <a:buNone/>
            </a:pPr>
            <a:r>
              <a:rPr lang="en-US" sz="2600" b="0" i="0" dirty="0">
                <a:solidFill>
                  <a:srgbClr val="222222"/>
                </a:solidFill>
                <a:effectLst/>
                <a:latin typeface="Arial" panose="020B0604020202020204" pitchFamily="34" charset="0"/>
                <a:cs typeface="Arial" panose="020B0604020202020204" pitchFamily="34" charset="0"/>
              </a:rPr>
              <a:t>(II). Active macrolide efflux pumps </a:t>
            </a:r>
          </a:p>
          <a:p>
            <a:pPr marL="0" indent="0">
              <a:buNone/>
            </a:pPr>
            <a:endParaRPr lang="en-US" sz="2600" b="0" i="0" dirty="0">
              <a:solidFill>
                <a:srgbClr val="222222"/>
              </a:solidFill>
              <a:effectLst/>
              <a:latin typeface="Arial" panose="020B0604020202020204" pitchFamily="34" charset="0"/>
              <a:cs typeface="Arial" panose="020B0604020202020204" pitchFamily="34" charset="0"/>
            </a:endParaRPr>
          </a:p>
          <a:p>
            <a:pPr marL="0" indent="0">
              <a:buNone/>
            </a:pPr>
            <a:r>
              <a:rPr lang="en-US" sz="2600" b="0" i="0" dirty="0">
                <a:solidFill>
                  <a:srgbClr val="222222"/>
                </a:solidFill>
                <a:effectLst/>
                <a:latin typeface="Arial" panose="020B0604020202020204" pitchFamily="34" charset="0"/>
                <a:cs typeface="Arial" panose="020B0604020202020204" pitchFamily="34" charset="0"/>
              </a:rPr>
              <a:t>(III). Enterobacteriaceae produces erythromycin esterase which hydrolyzes the macrolides. </a:t>
            </a:r>
          </a:p>
          <a:p>
            <a:pPr marL="0" indent="0">
              <a:buNone/>
            </a:pPr>
            <a:endParaRPr lang="en-US" sz="2600" b="0" i="0" dirty="0">
              <a:solidFill>
                <a:srgbClr val="222222"/>
              </a:solidFill>
              <a:effectLst/>
              <a:latin typeface="Arial" panose="020B0604020202020204" pitchFamily="34" charset="0"/>
              <a:cs typeface="Arial" panose="020B0604020202020204" pitchFamily="34" charset="0"/>
            </a:endParaRPr>
          </a:p>
          <a:p>
            <a:pPr marL="0" indent="0">
              <a:buNone/>
            </a:pPr>
            <a:r>
              <a:rPr lang="en-US" sz="2600" b="0" i="0" dirty="0">
                <a:solidFill>
                  <a:srgbClr val="222222"/>
                </a:solidFill>
                <a:effectLst/>
                <a:latin typeface="Arial" panose="020B0604020202020204" pitchFamily="34" charset="0"/>
                <a:cs typeface="Arial" panose="020B0604020202020204" pitchFamily="34" charset="0"/>
              </a:rPr>
              <a:t>(IV). Changes in the 50S ribosome protein due to chromosomal mutations.</a:t>
            </a:r>
          </a:p>
        </p:txBody>
      </p:sp>
    </p:spTree>
    <p:extLst>
      <p:ext uri="{BB962C8B-B14F-4D97-AF65-F5344CB8AC3E}">
        <p14:creationId xmlns:p14="http://schemas.microsoft.com/office/powerpoint/2010/main" val="20245812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D3C4-1524-4961-3920-9C6850A211C3}"/>
              </a:ext>
            </a:extLst>
          </p:cNvPr>
          <p:cNvSpPr>
            <a:spLocks noGrp="1"/>
          </p:cNvSpPr>
          <p:nvPr>
            <p:ph type="title"/>
          </p:nvPr>
        </p:nvSpPr>
        <p:spPr>
          <a:xfrm>
            <a:off x="838200" y="365125"/>
            <a:ext cx="10515600" cy="734805"/>
          </a:xfrm>
        </p:spPr>
        <p:txBody>
          <a:bodyPr>
            <a:normAutofit/>
          </a:bodyPr>
          <a:lstStyle/>
          <a:p>
            <a:r>
              <a:rPr lang="en-US" sz="3600" b="1" i="0" dirty="0">
                <a:solidFill>
                  <a:srgbClr val="FF0000"/>
                </a:solidFill>
                <a:effectLst/>
                <a:latin typeface="Arial" panose="020B0604020202020204" pitchFamily="34" charset="0"/>
                <a:cs typeface="Arial" panose="020B0604020202020204" pitchFamily="34" charset="0"/>
              </a:rPr>
              <a:t>Pharmacokinetics</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86F50A2-A021-C718-E884-2F9AA1B697F7}"/>
              </a:ext>
            </a:extLst>
          </p:cNvPr>
          <p:cNvSpPr>
            <a:spLocks noGrp="1"/>
          </p:cNvSpPr>
          <p:nvPr>
            <p:ph idx="1"/>
          </p:nvPr>
        </p:nvSpPr>
        <p:spPr>
          <a:xfrm>
            <a:off x="838200" y="1192697"/>
            <a:ext cx="10515600" cy="4569126"/>
          </a:xfrm>
        </p:spPr>
        <p:txBody>
          <a:bodyPr vert="horz" lIns="91440" tIns="45720" rIns="91440" bIns="45720" rtlCol="0" anchor="t">
            <a:normAutofit/>
          </a:bodyPr>
          <a:lstStyle/>
          <a:p>
            <a:pPr marL="0" indent="0">
              <a:buNone/>
            </a:pPr>
            <a:endParaRPr lang="en-US" sz="2600" dirty="0">
              <a:latin typeface="Arial" panose="020B0604020202020204" pitchFamily="34" charset="0"/>
              <a:cs typeface="Arial" panose="020B0604020202020204" pitchFamily="34" charset="0"/>
            </a:endParaRPr>
          </a:p>
          <a:p>
            <a:pPr marL="0" indent="0">
              <a:buNone/>
            </a:pPr>
            <a:r>
              <a:rPr lang="en-US" sz="2600" b="0" i="0" dirty="0">
                <a:solidFill>
                  <a:schemeClr val="accent1"/>
                </a:solidFill>
                <a:effectLst/>
                <a:latin typeface="Arial" panose="020B0604020202020204" pitchFamily="34" charset="0"/>
                <a:cs typeface="Arial" panose="020B0604020202020204" pitchFamily="34" charset="0"/>
              </a:rPr>
              <a:t>Erythromycin</a:t>
            </a:r>
            <a:r>
              <a:rPr lang="en-US" sz="2600" b="0" i="0" dirty="0">
                <a:effectLst/>
                <a:latin typeface="Arial" panose="020B0604020202020204" pitchFamily="34" charset="0"/>
                <a:cs typeface="Arial" panose="020B0604020202020204" pitchFamily="34" charset="0"/>
              </a:rPr>
              <a:t> (basic) is unstable in acid.</a:t>
            </a:r>
            <a:r>
              <a:rPr lang="en-US" sz="2600" dirty="0">
                <a:latin typeface="Arial" panose="020B0604020202020204" pitchFamily="34" charset="0"/>
                <a:cs typeface="Arial" panose="020B0604020202020204" pitchFamily="34" charset="0"/>
              </a:rPr>
              <a:t> </a:t>
            </a:r>
            <a:endParaRPr lang="en-US" sz="2600" b="0" i="0" dirty="0">
              <a:effectLst/>
              <a:latin typeface="Arial" panose="020B0604020202020204" pitchFamily="34" charset="0"/>
              <a:cs typeface="Arial" panose="020B0604020202020204" pitchFamily="34" charset="0"/>
            </a:endParaRPr>
          </a:p>
          <a:p>
            <a:r>
              <a:rPr lang="en-US" sz="2600" b="0" i="0" dirty="0">
                <a:effectLst/>
                <a:latin typeface="Arial" panose="020B0604020202020204" pitchFamily="34" charset="0"/>
                <a:cs typeface="Arial" panose="020B0604020202020204" pitchFamily="34" charset="0"/>
              </a:rPr>
              <a:t>To prevent the medicine from getting destroyed by gastric acid, enteric-coated tablets are administered.</a:t>
            </a:r>
            <a:r>
              <a:rPr lang="en-US" sz="2600" dirty="0">
                <a:latin typeface="Arial" panose="020B0604020202020204" pitchFamily="34" charset="0"/>
                <a:cs typeface="Arial" panose="020B0604020202020204" pitchFamily="34" charset="0"/>
              </a:rPr>
              <a:t> </a:t>
            </a:r>
            <a:endParaRPr lang="en-US" sz="2600" b="0" i="0" dirty="0">
              <a:effectLst/>
              <a:latin typeface="Arial" panose="020B0604020202020204" pitchFamily="34" charset="0"/>
              <a:cs typeface="Arial" panose="020B0604020202020204" pitchFamily="34" charset="0"/>
            </a:endParaRPr>
          </a:p>
          <a:p>
            <a:r>
              <a:rPr lang="en-US" sz="2600" b="0" i="0" dirty="0">
                <a:effectLst/>
                <a:latin typeface="Arial" panose="020B0604020202020204" pitchFamily="34" charset="0"/>
                <a:cs typeface="Arial" panose="020B0604020202020204" pitchFamily="34" charset="0"/>
              </a:rPr>
              <a:t>Stearates and esters formulation are fairly acid-stable.</a:t>
            </a:r>
          </a:p>
          <a:p>
            <a:r>
              <a:rPr lang="en-US" sz="2600" b="0" i="0" dirty="0">
                <a:effectLst/>
                <a:latin typeface="Arial" panose="020B0604020202020204" pitchFamily="34" charset="0"/>
                <a:cs typeface="Arial" panose="020B0604020202020204" pitchFamily="34" charset="0"/>
              </a:rPr>
              <a:t>Macrolides do not cross Blood-Brain Barrier. </a:t>
            </a:r>
          </a:p>
          <a:p>
            <a:r>
              <a:rPr lang="en-US" sz="2600" b="0" i="0" dirty="0">
                <a:effectLst/>
                <a:latin typeface="Arial" panose="020B0604020202020204" pitchFamily="34" charset="0"/>
                <a:cs typeface="Arial" panose="020B0604020202020204" pitchFamily="34" charset="0"/>
              </a:rPr>
              <a:t>They penetrate poorly into the synovial fluid.</a:t>
            </a:r>
            <a:r>
              <a:rPr lang="en-US" sz="2600" dirty="0">
                <a:latin typeface="Arial" panose="020B0604020202020204" pitchFamily="34" charset="0"/>
                <a:cs typeface="Arial" panose="020B0604020202020204" pitchFamily="34" charset="0"/>
              </a:rPr>
              <a:t> </a:t>
            </a:r>
            <a:endParaRPr lang="en-US" sz="2600" b="0" i="0" dirty="0">
              <a:effectLst/>
              <a:latin typeface="Arial" panose="020B0604020202020204" pitchFamily="34" charset="0"/>
              <a:cs typeface="Arial" panose="020B0604020202020204" pitchFamily="34" charset="0"/>
            </a:endParaRPr>
          </a:p>
          <a:p>
            <a:r>
              <a:rPr lang="en-US" sz="2600" b="0" i="0" dirty="0">
                <a:effectLst/>
                <a:latin typeface="Arial" panose="020B0604020202020204" pitchFamily="34" charset="0"/>
                <a:cs typeface="Arial" panose="020B0604020202020204" pitchFamily="34" charset="0"/>
              </a:rPr>
              <a:t>The liver metabolizes macrolides which is largely eliminated through the biliary excretion in its active form in feces. </a:t>
            </a:r>
          </a:p>
        </p:txBody>
      </p:sp>
    </p:spTree>
    <p:extLst>
      <p:ext uri="{BB962C8B-B14F-4D97-AF65-F5344CB8AC3E}">
        <p14:creationId xmlns:p14="http://schemas.microsoft.com/office/powerpoint/2010/main" val="35969916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Side Effects and Toxicity</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5"/>
            <a:ext cx="10515600" cy="4145517"/>
          </a:xfrm>
        </p:spPr>
        <p:txBody>
          <a:bodyPr vert="horz" lIns="91440" tIns="45720" rIns="91440" bIns="45720" rtlCol="0" anchor="t">
            <a:normAutofit/>
          </a:bodyPr>
          <a:lstStyle/>
          <a:p>
            <a:pPr algn="just"/>
            <a:r>
              <a:rPr lang="en-US" sz="2600" dirty="0">
                <a:latin typeface="Arial" panose="020B0604020202020204" pitchFamily="34" charset="0"/>
                <a:cs typeface="Arial" panose="020B0604020202020204" pitchFamily="34" charset="0"/>
              </a:rPr>
              <a:t>In general, macrolides are least toxic antibiotic but </a:t>
            </a:r>
            <a:r>
              <a:rPr lang="en-US" sz="2600" dirty="0" err="1">
                <a:solidFill>
                  <a:schemeClr val="accent1"/>
                </a:solidFill>
                <a:latin typeface="Arial" panose="020B0604020202020204" pitchFamily="34" charset="0"/>
                <a:cs typeface="Arial" panose="020B0604020202020204" pitchFamily="34" charset="0"/>
              </a:rPr>
              <a:t>tilmicosin</a:t>
            </a:r>
            <a:r>
              <a:rPr lang="en-US" sz="2600" dirty="0">
                <a:latin typeface="Arial" panose="020B0604020202020204" pitchFamily="34" charset="0"/>
                <a:cs typeface="Arial" panose="020B0604020202020204" pitchFamily="34" charset="0"/>
              </a:rPr>
              <a:t> is comparatively toxic.</a:t>
            </a:r>
          </a:p>
          <a:p>
            <a:pPr algn="just"/>
            <a:r>
              <a:rPr lang="en-US" sz="2600" dirty="0">
                <a:latin typeface="Arial" panose="020B0604020202020204" pitchFamily="34" charset="0"/>
                <a:cs typeface="Arial" panose="020B0604020202020204" pitchFamily="34" charset="0"/>
              </a:rPr>
              <a:t>They are irritants and may cause pain and swelling at the site of injections.</a:t>
            </a:r>
          </a:p>
          <a:p>
            <a:pPr algn="just"/>
            <a:r>
              <a:rPr lang="en-US" sz="2600" dirty="0">
                <a:solidFill>
                  <a:schemeClr val="accent1"/>
                </a:solidFill>
                <a:latin typeface="Arial" panose="020B0604020202020204" pitchFamily="34" charset="0"/>
                <a:cs typeface="Arial" panose="020B0604020202020204" pitchFamily="34" charset="0"/>
              </a:rPr>
              <a:t>Erythromycin </a:t>
            </a:r>
            <a:r>
              <a:rPr lang="en-US" sz="2600" dirty="0" err="1">
                <a:solidFill>
                  <a:schemeClr val="accent1"/>
                </a:solidFill>
                <a:latin typeface="Arial" panose="020B0604020202020204" pitchFamily="34" charset="0"/>
                <a:cs typeface="Arial" panose="020B0604020202020204" pitchFamily="34" charset="0"/>
              </a:rPr>
              <a:t>estolate</a:t>
            </a:r>
            <a:r>
              <a:rPr lang="en-US" sz="2600" dirty="0">
                <a:solidFill>
                  <a:schemeClr val="accent1"/>
                </a:solidFill>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salt is particularly hepatotoxic and may cause cholestatic jaundice. </a:t>
            </a:r>
          </a:p>
          <a:p>
            <a:pPr algn="just"/>
            <a:r>
              <a:rPr lang="en-US" sz="2600" dirty="0">
                <a:latin typeface="Arial" panose="020B0604020202020204" pitchFamily="34" charset="0"/>
                <a:cs typeface="Arial" panose="020B0604020202020204" pitchFamily="34" charset="0"/>
              </a:rPr>
              <a:t>Hypersensitivity reactions or skin reactions may occasionally be seen.</a:t>
            </a:r>
          </a:p>
          <a:p>
            <a:endParaRPr lang="en-US" sz="2600" dirty="0">
              <a:latin typeface="Arial" panose="020B0604020202020204" pitchFamily="34" charset="0"/>
              <a:cs typeface="Arial" panose="020B060402020202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9484" y="870333"/>
            <a:ext cx="10384316" cy="5497416"/>
          </a:xfrm>
        </p:spPr>
        <p:txBody>
          <a:bodyPr vert="horz" lIns="91440" tIns="45720" rIns="91440" bIns="45720" rtlCol="0" anchor="t">
            <a:normAutofit lnSpcReduction="10000"/>
          </a:bodyPr>
          <a:lstStyle/>
          <a:p>
            <a:pPr algn="just"/>
            <a:r>
              <a:rPr lang="en-US" sz="2600" dirty="0">
                <a:latin typeface="Arial" panose="020B0604020202020204" pitchFamily="34" charset="0"/>
                <a:cs typeface="Arial" panose="020B0604020202020204" pitchFamily="34" charset="0"/>
              </a:rPr>
              <a:t>High doses may cause severe GI disturbances (vomiting, diarrhea, oedema of GI mucosa etc.).</a:t>
            </a:r>
          </a:p>
          <a:p>
            <a:pPr algn="just"/>
            <a:r>
              <a:rPr lang="en-US" sz="2600" b="0" i="0" dirty="0">
                <a:solidFill>
                  <a:schemeClr val="accent1"/>
                </a:solidFill>
                <a:effectLst/>
                <a:latin typeface="Arial" panose="020B0604020202020204" pitchFamily="34" charset="0"/>
                <a:cs typeface="Arial" panose="020B0604020202020204" pitchFamily="34" charset="0"/>
              </a:rPr>
              <a:t>Erythromycin</a:t>
            </a:r>
            <a:r>
              <a:rPr lang="en-US" sz="2600" b="0" i="0" dirty="0">
                <a:effectLst/>
                <a:latin typeface="Arial" panose="020B0604020202020204" pitchFamily="34" charset="0"/>
                <a:cs typeface="Arial" panose="020B0604020202020204" pitchFamily="34" charset="0"/>
              </a:rPr>
              <a:t> can cause reversible deafness in high doses.</a:t>
            </a:r>
          </a:p>
          <a:p>
            <a:pPr marL="0" indent="0" algn="just">
              <a:buNone/>
            </a:pPr>
            <a:endParaRPr lang="en-US" sz="2600" b="0" i="0" dirty="0">
              <a:effectLst/>
              <a:latin typeface="Arial" panose="020B0604020202020204" pitchFamily="34" charset="0"/>
              <a:cs typeface="Arial" panose="020B0604020202020204" pitchFamily="34" charset="0"/>
            </a:endParaRPr>
          </a:p>
          <a:p>
            <a:pPr algn="just"/>
            <a:r>
              <a:rPr lang="en-US" sz="2600" b="0" i="0" dirty="0">
                <a:effectLst/>
                <a:latin typeface="Arial" panose="020B0604020202020204" pitchFamily="34" charset="0"/>
                <a:cs typeface="Arial" panose="020B0604020202020204" pitchFamily="34" charset="0"/>
              </a:rPr>
              <a:t>Cardiac arrhythmia, Q-T prolongation, ventral tachycardia, and death occur in patients who are administered with other arrhythmogenic drugs</a:t>
            </a:r>
          </a:p>
          <a:p>
            <a:pPr algn="just"/>
            <a:endParaRPr lang="en-US" sz="2600" dirty="0">
              <a:latin typeface="Arial" panose="020B0604020202020204" pitchFamily="34" charset="0"/>
              <a:ea typeface="+mn-lt"/>
              <a:cs typeface="Arial" panose="020B0604020202020204" pitchFamily="34" charset="0"/>
            </a:endParaRPr>
          </a:p>
          <a:p>
            <a:pPr marL="0" indent="0" algn="just">
              <a:buNone/>
            </a:pPr>
            <a:r>
              <a:rPr lang="en-US" sz="2600" b="1" dirty="0">
                <a:latin typeface="Arial" panose="020B0604020202020204" pitchFamily="34" charset="0"/>
                <a:ea typeface="+mn-lt"/>
                <a:cs typeface="Arial" panose="020B0604020202020204" pitchFamily="34" charset="0"/>
              </a:rPr>
              <a:t>DRUG INTERACTION</a:t>
            </a:r>
            <a:r>
              <a:rPr lang="en-US" sz="2600" dirty="0">
                <a:latin typeface="Arial" panose="020B0604020202020204" pitchFamily="34" charset="0"/>
                <a:ea typeface="+mn-lt"/>
                <a:cs typeface="Arial" panose="020B0604020202020204" pitchFamily="34" charset="0"/>
              </a:rPr>
              <a:t>: </a:t>
            </a:r>
          </a:p>
          <a:p>
            <a:pPr algn="just"/>
            <a:r>
              <a:rPr lang="en-US" sz="2600" dirty="0">
                <a:latin typeface="Arial" panose="020B0604020202020204" pitchFamily="34" charset="0"/>
                <a:ea typeface="+mn-lt"/>
                <a:cs typeface="Arial" panose="020B0604020202020204" pitchFamily="34" charset="0"/>
              </a:rPr>
              <a:t>Erythromycin is an enzyme inhibitor and may interact with </a:t>
            </a:r>
            <a:r>
              <a:rPr lang="en-US" sz="2600" dirty="0">
                <a:solidFill>
                  <a:schemeClr val="accent1"/>
                </a:solidFill>
                <a:latin typeface="Arial" panose="020B0604020202020204" pitchFamily="34" charset="0"/>
                <a:ea typeface="+mn-lt"/>
                <a:cs typeface="Arial" panose="020B0604020202020204" pitchFamily="34" charset="0"/>
              </a:rPr>
              <a:t>theophylline, carbamazepine, cyclosporin, tacrolimus, warfarin, digoxin, terfenadine, </a:t>
            </a:r>
            <a:r>
              <a:rPr lang="en-US" sz="2600" dirty="0" err="1">
                <a:solidFill>
                  <a:schemeClr val="accent1"/>
                </a:solidFill>
                <a:latin typeface="Arial" panose="020B0604020202020204" pitchFamily="34" charset="0"/>
                <a:ea typeface="+mn-lt"/>
                <a:cs typeface="Arial" panose="020B0604020202020204" pitchFamily="34" charset="0"/>
              </a:rPr>
              <a:t>astemazole</a:t>
            </a:r>
            <a:r>
              <a:rPr lang="en-US" sz="2600" dirty="0">
                <a:solidFill>
                  <a:schemeClr val="accent1"/>
                </a:solidFill>
                <a:latin typeface="Arial" panose="020B0604020202020204" pitchFamily="34" charset="0"/>
                <a:ea typeface="+mn-lt"/>
                <a:cs typeface="Arial" panose="020B0604020202020204" pitchFamily="34" charset="0"/>
              </a:rPr>
              <a:t>, </a:t>
            </a:r>
            <a:r>
              <a:rPr lang="en-US" sz="2600" dirty="0" err="1">
                <a:solidFill>
                  <a:schemeClr val="accent1"/>
                </a:solidFill>
                <a:latin typeface="Arial" panose="020B0604020202020204" pitchFamily="34" charset="0"/>
                <a:ea typeface="+mn-lt"/>
                <a:cs typeface="Arial" panose="020B0604020202020204" pitchFamily="34" charset="0"/>
              </a:rPr>
              <a:t>cisapride</a:t>
            </a:r>
            <a:r>
              <a:rPr lang="en-US" sz="2600" dirty="0">
                <a:solidFill>
                  <a:schemeClr val="accent1"/>
                </a:solidFill>
                <a:latin typeface="Arial" panose="020B0604020202020204" pitchFamily="34" charset="0"/>
                <a:ea typeface="+mn-lt"/>
                <a:cs typeface="Arial" panose="020B0604020202020204" pitchFamily="34" charset="0"/>
              </a:rPr>
              <a:t>, lovastatin, triazolam, </a:t>
            </a:r>
            <a:r>
              <a:rPr lang="en-US" sz="2600" dirty="0">
                <a:latin typeface="Arial" panose="020B0604020202020204" pitchFamily="34" charset="0"/>
                <a:ea typeface="+mn-lt"/>
                <a:cs typeface="Arial" panose="020B0604020202020204" pitchFamily="34" charset="0"/>
              </a:rPr>
              <a:t>and</a:t>
            </a:r>
            <a:r>
              <a:rPr lang="en-US" sz="2600" dirty="0">
                <a:solidFill>
                  <a:schemeClr val="accent1"/>
                </a:solidFill>
                <a:latin typeface="Arial" panose="020B0604020202020204" pitchFamily="34" charset="0"/>
                <a:ea typeface="+mn-lt"/>
                <a:cs typeface="Arial" panose="020B0604020202020204" pitchFamily="34" charset="0"/>
              </a:rPr>
              <a:t> disopyramide</a:t>
            </a:r>
            <a:r>
              <a:rPr lang="en-US" sz="2600" dirty="0">
                <a:latin typeface="Arial" panose="020B0604020202020204" pitchFamily="34" charset="0"/>
                <a:ea typeface="+mn-lt"/>
                <a:cs typeface="Arial" panose="020B0604020202020204" pitchFamily="34" charset="0"/>
              </a:rPr>
              <a:t>, thereby increasing their plasma concentration and possible toxicity</a:t>
            </a:r>
            <a:endParaRPr lang="en-US" sz="2600" dirty="0">
              <a:latin typeface="Arial" panose="020B0604020202020204" pitchFamily="34" charset="0"/>
              <a:ea typeface="Calibri"/>
              <a:cs typeface="Arial" panose="020B060402020202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B4DF4-9BC3-B465-DBE3-9A5B8F8A93AB}"/>
              </a:ext>
            </a:extLst>
          </p:cNvPr>
          <p:cNvSpPr>
            <a:spLocks noGrp="1"/>
          </p:cNvSpPr>
          <p:nvPr>
            <p:ph type="title"/>
          </p:nvPr>
        </p:nvSpPr>
        <p:spPr/>
        <p:txBody>
          <a:bodyPr/>
          <a:lstStyle/>
          <a:p>
            <a:r>
              <a:rPr lang="en-GB" sz="4400" b="1" dirty="0">
                <a:solidFill>
                  <a:srgbClr val="FF0000"/>
                </a:solidFill>
                <a:latin typeface="Arial" panose="020B0604020202020204" pitchFamily="34" charset="0"/>
                <a:cs typeface="Arial" panose="020B0604020202020204" pitchFamily="34" charset="0"/>
              </a:rPr>
              <a:t>Uses</a:t>
            </a:r>
            <a:endParaRPr lang="en-US" dirty="0"/>
          </a:p>
        </p:txBody>
      </p:sp>
      <p:sp>
        <p:nvSpPr>
          <p:cNvPr id="3" name="Content Placeholder 2">
            <a:extLst>
              <a:ext uri="{FF2B5EF4-FFF2-40B4-BE49-F238E27FC236}">
                <a16:creationId xmlns:a16="http://schemas.microsoft.com/office/drawing/2014/main" id="{A7EBEFF3-574E-D6AC-644D-38EFAF03D123}"/>
              </a:ext>
            </a:extLst>
          </p:cNvPr>
          <p:cNvSpPr>
            <a:spLocks noGrp="1"/>
          </p:cNvSpPr>
          <p:nvPr>
            <p:ph sz="half" idx="1"/>
          </p:nvPr>
        </p:nvSpPr>
        <p:spPr/>
        <p:txBody>
          <a:bodyPr>
            <a:normAutofit fontScale="92500" lnSpcReduction="10000"/>
          </a:bodyPr>
          <a:lstStyle/>
          <a:p>
            <a:r>
              <a:rPr lang="en-US" dirty="0">
                <a:latin typeface="Arial" panose="020B0604020202020204" pitchFamily="34" charset="0"/>
                <a:cs typeface="Arial" panose="020B0604020202020204" pitchFamily="34" charset="0"/>
              </a:rPr>
              <a:t>Patients allergic to penicillin</a:t>
            </a:r>
          </a:p>
          <a:p>
            <a:r>
              <a:rPr lang="en-US" dirty="0">
                <a:latin typeface="Arial" panose="020B0604020202020204" pitchFamily="34" charset="0"/>
                <a:cs typeface="Arial" panose="020B0604020202020204" pitchFamily="34" charset="0"/>
              </a:rPr>
              <a:t>Respiratory tract infections</a:t>
            </a:r>
          </a:p>
          <a:p>
            <a:r>
              <a:rPr lang="en-US" dirty="0">
                <a:latin typeface="Arial" panose="020B0604020202020204" pitchFamily="34" charset="0"/>
                <a:cs typeface="Arial" panose="020B0604020202020204" pitchFamily="34" charset="0"/>
              </a:rPr>
              <a:t>Atypical pneumonia caused by Mycoplasma pneumoniae </a:t>
            </a:r>
          </a:p>
          <a:p>
            <a:r>
              <a:rPr lang="en-US" dirty="0">
                <a:latin typeface="Arial" panose="020B0604020202020204" pitchFamily="34" charset="0"/>
                <a:cs typeface="Arial" panose="020B0604020202020204" pitchFamily="34" charset="0"/>
              </a:rPr>
              <a:t>Bronchopneumonia</a:t>
            </a:r>
          </a:p>
          <a:p>
            <a:r>
              <a:rPr lang="en-US" dirty="0">
                <a:latin typeface="Arial" panose="020B0604020202020204" pitchFamily="34" charset="0"/>
                <a:cs typeface="Arial" panose="020B0604020202020204" pitchFamily="34" charset="0"/>
              </a:rPr>
              <a:t>Bacterial enteritis</a:t>
            </a:r>
          </a:p>
          <a:p>
            <a:r>
              <a:rPr lang="en-US" dirty="0">
                <a:latin typeface="Arial" panose="020B0604020202020204" pitchFamily="34" charset="0"/>
                <a:cs typeface="Arial" panose="020B0604020202020204" pitchFamily="34" charset="0"/>
              </a:rPr>
              <a:t>Urinary tract infections</a:t>
            </a:r>
          </a:p>
          <a:p>
            <a:r>
              <a:rPr lang="en-US" dirty="0">
                <a:latin typeface="Arial" panose="020B0604020202020204" pitchFamily="34" charset="0"/>
                <a:cs typeface="Arial" panose="020B0604020202020204" pitchFamily="34" charset="0"/>
              </a:rPr>
              <a:t>Bacterial </a:t>
            </a:r>
            <a:r>
              <a:rPr lang="en-US" dirty="0" err="1">
                <a:latin typeface="Arial" panose="020B0604020202020204" pitchFamily="34" charset="0"/>
                <a:cs typeface="Arial" panose="020B0604020202020204" pitchFamily="34" charset="0"/>
              </a:rPr>
              <a:t>pyodermatitis</a:t>
            </a:r>
            <a:endParaRPr lang="en-US" dirty="0">
              <a:latin typeface="Arial" panose="020B0604020202020204" pitchFamily="34" charset="0"/>
              <a:cs typeface="Arial" panose="020B0604020202020204" pitchFamily="34" charset="0"/>
            </a:endParaRPr>
          </a:p>
          <a:p>
            <a:r>
              <a:rPr lang="en-US" b="0" i="0" dirty="0">
                <a:effectLst/>
                <a:latin typeface="Arial" panose="020B0604020202020204" pitchFamily="34" charset="0"/>
                <a:cs typeface="Arial" panose="020B0604020202020204" pitchFamily="34" charset="0"/>
              </a:rPr>
              <a:t>syphilis and gonorrhea</a:t>
            </a:r>
          </a:p>
          <a:p>
            <a:r>
              <a:rPr lang="en-US" b="0" i="0" dirty="0">
                <a:effectLst/>
                <a:latin typeface="Arial" panose="020B0604020202020204" pitchFamily="34" charset="0"/>
                <a:cs typeface="Arial" panose="020B0604020202020204" pitchFamily="34" charset="0"/>
              </a:rPr>
              <a:t>Whooping cough</a:t>
            </a:r>
          </a:p>
          <a:p>
            <a:endParaRPr lang="en-US" dirty="0"/>
          </a:p>
        </p:txBody>
      </p:sp>
      <p:sp>
        <p:nvSpPr>
          <p:cNvPr id="4" name="Content Placeholder 3">
            <a:extLst>
              <a:ext uri="{FF2B5EF4-FFF2-40B4-BE49-F238E27FC236}">
                <a16:creationId xmlns:a16="http://schemas.microsoft.com/office/drawing/2014/main" id="{6FC54950-A72C-50D8-D2A7-479EBBE996F1}"/>
              </a:ext>
            </a:extLst>
          </p:cNvPr>
          <p:cNvSpPr>
            <a:spLocks noGrp="1"/>
          </p:cNvSpPr>
          <p:nvPr>
            <p:ph sz="half" idx="2"/>
          </p:nvPr>
        </p:nvSpPr>
        <p:spPr>
          <a:xfrm>
            <a:off x="6172200" y="1825624"/>
            <a:ext cx="5181600" cy="4476023"/>
          </a:xfrm>
        </p:spPr>
        <p:txBody>
          <a:bodyPr>
            <a:noAutofit/>
          </a:bodyPr>
          <a:lstStyle/>
          <a:p>
            <a:pPr marL="0" indent="0">
              <a:buNone/>
            </a:pPr>
            <a:r>
              <a:rPr lang="en-US" sz="2600" b="0" i="0" dirty="0">
                <a:solidFill>
                  <a:schemeClr val="accent1"/>
                </a:solidFill>
                <a:effectLst/>
                <a:latin typeface="Arial" panose="020B0604020202020204" pitchFamily="34" charset="0"/>
                <a:cs typeface="Arial" panose="020B0604020202020204" pitchFamily="34" charset="0"/>
              </a:rPr>
              <a:t>Erythromycin</a:t>
            </a:r>
            <a:r>
              <a:rPr lang="en-US" sz="2600" b="0" i="0" dirty="0">
                <a:effectLst/>
                <a:latin typeface="Arial" panose="020B0604020202020204" pitchFamily="34" charset="0"/>
                <a:cs typeface="Arial" panose="020B0604020202020204" pitchFamily="34" charset="0"/>
              </a:rPr>
              <a:t> is the preferred antibiotic to prevent and treat:</a:t>
            </a:r>
          </a:p>
          <a:p>
            <a:pPr marL="0" indent="0">
              <a:buNone/>
            </a:pPr>
            <a:endParaRPr lang="en-US" sz="2600" b="0" i="0" dirty="0">
              <a:effectLst/>
              <a:latin typeface="Arial" panose="020B0604020202020204" pitchFamily="34" charset="0"/>
              <a:cs typeface="Arial" panose="020B0604020202020204" pitchFamily="34" charset="0"/>
            </a:endParaRPr>
          </a:p>
          <a:p>
            <a:pPr lvl="1"/>
            <a:r>
              <a:rPr lang="en-US" sz="2600" b="0" i="0" dirty="0">
                <a:effectLst/>
                <a:latin typeface="Arial" panose="020B0604020202020204" pitchFamily="34" charset="0"/>
                <a:cs typeface="Arial" panose="020B0604020202020204" pitchFamily="34" charset="0"/>
              </a:rPr>
              <a:t>dental infections</a:t>
            </a:r>
          </a:p>
          <a:p>
            <a:pPr lvl="1"/>
            <a:r>
              <a:rPr lang="en-US" sz="2600" b="0" i="0" dirty="0">
                <a:effectLst/>
                <a:latin typeface="Arial" panose="020B0604020202020204" pitchFamily="34" charset="0"/>
                <a:cs typeface="Arial" panose="020B0604020202020204" pitchFamily="34" charset="0"/>
              </a:rPr>
              <a:t>Leptospirosis</a:t>
            </a:r>
          </a:p>
          <a:p>
            <a:pPr lvl="1"/>
            <a:r>
              <a:rPr lang="en-US" sz="2600" b="0" i="0" dirty="0">
                <a:effectLst/>
                <a:latin typeface="Arial" panose="020B0604020202020204" pitchFamily="34" charset="0"/>
                <a:cs typeface="Arial" panose="020B0604020202020204" pitchFamily="34" charset="0"/>
              </a:rPr>
              <a:t>chlamydial infections</a:t>
            </a:r>
          </a:p>
          <a:p>
            <a:pPr lvl="1"/>
            <a:r>
              <a:rPr lang="en-US" sz="2600" b="0" i="0" dirty="0">
                <a:effectLst/>
                <a:latin typeface="Arial" panose="020B0604020202020204" pitchFamily="34" charset="0"/>
                <a:cs typeface="Arial" panose="020B0604020202020204" pitchFamily="34" charset="0"/>
              </a:rPr>
              <a:t>streptococcal infections (pharyngitis, tonsillitis, scarlet fever)</a:t>
            </a:r>
          </a:p>
          <a:p>
            <a:pPr lvl="1"/>
            <a:r>
              <a:rPr lang="en-US" sz="2600" b="0" i="0" dirty="0">
                <a:effectLst/>
                <a:latin typeface="Arial" panose="020B0604020202020204" pitchFamily="34" charset="0"/>
                <a:cs typeface="Arial" panose="020B0604020202020204" pitchFamily="34" charset="0"/>
              </a:rPr>
              <a:t>other staphylococcal infections.</a:t>
            </a:r>
          </a:p>
          <a:p>
            <a:endParaRPr lang="en-US" sz="2600" dirty="0"/>
          </a:p>
        </p:txBody>
      </p:sp>
    </p:spTree>
    <p:extLst>
      <p:ext uri="{BB962C8B-B14F-4D97-AF65-F5344CB8AC3E}">
        <p14:creationId xmlns:p14="http://schemas.microsoft.com/office/powerpoint/2010/main" val="35364335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7337"/>
          </a:xfrm>
        </p:spPr>
        <p:txBody>
          <a:bodyPr>
            <a:normAutofit/>
          </a:bodyPr>
          <a:lstStyle/>
          <a:p>
            <a:r>
              <a:rPr lang="en-US" sz="3600" b="1" dirty="0" err="1">
                <a:solidFill>
                  <a:srgbClr val="FF0000"/>
                </a:solidFill>
                <a:latin typeface="Arial" panose="020B0604020202020204" pitchFamily="34" charset="0"/>
                <a:cs typeface="Arial" panose="020B0604020202020204" pitchFamily="34" charset="0"/>
              </a:rPr>
              <a:t>Oleandomycin</a:t>
            </a:r>
            <a:r>
              <a:rPr lang="en-US" sz="3600" b="1" dirty="0">
                <a:solidFill>
                  <a:srgbClr val="FF0000"/>
                </a:solidFill>
                <a:latin typeface="Arial" panose="020B0604020202020204" pitchFamily="34" charset="0"/>
                <a:cs typeface="Arial" panose="020B0604020202020204" pitchFamily="34" charset="0"/>
              </a:rPr>
              <a:t> and </a:t>
            </a:r>
            <a:r>
              <a:rPr lang="en-US" sz="3600" b="1" dirty="0" err="1">
                <a:solidFill>
                  <a:srgbClr val="FF0000"/>
                </a:solidFill>
                <a:latin typeface="Arial" panose="020B0604020202020204" pitchFamily="34" charset="0"/>
                <a:cs typeface="Arial" panose="020B0604020202020204" pitchFamily="34" charset="0"/>
              </a:rPr>
              <a:t>Troleandomycin</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vert="horz" lIns="91440" tIns="45720" rIns="91440" bIns="45720" rtlCol="0" anchor="t">
            <a:normAutofit/>
          </a:bodyPr>
          <a:lstStyle/>
          <a:p>
            <a:r>
              <a:rPr lang="en-US" sz="2600" dirty="0">
                <a:solidFill>
                  <a:schemeClr val="accent1"/>
                </a:solidFill>
                <a:latin typeface="Arial" panose="020B0604020202020204" pitchFamily="34" charset="0"/>
                <a:cs typeface="Arial" panose="020B0604020202020204" pitchFamily="34" charset="0"/>
              </a:rPr>
              <a:t>Oleandomycin</a:t>
            </a:r>
            <a:r>
              <a:rPr lang="en-US" sz="2600" dirty="0">
                <a:latin typeface="Arial" panose="020B0604020202020204" pitchFamily="34" charset="0"/>
                <a:cs typeface="Arial" panose="020B0604020202020204" pitchFamily="34" charset="0"/>
              </a:rPr>
              <a:t> is obtained from </a:t>
            </a:r>
            <a:r>
              <a:rPr lang="en-US" sz="2600" i="1" dirty="0" err="1">
                <a:latin typeface="Arial" panose="020B0604020202020204" pitchFamily="34" charset="0"/>
                <a:cs typeface="Arial" panose="020B0604020202020204" pitchFamily="34" charset="0"/>
              </a:rPr>
              <a:t>Streptomyes</a:t>
            </a:r>
            <a:r>
              <a:rPr lang="en-US" sz="2600" i="1"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antiboticus</a:t>
            </a:r>
            <a:r>
              <a:rPr lang="en-US" sz="2600" i="1" dirty="0">
                <a:latin typeface="Arial" panose="020B0604020202020204" pitchFamily="34" charset="0"/>
                <a:cs typeface="Arial" panose="020B0604020202020204" pitchFamily="34" charset="0"/>
              </a:rPr>
              <a:t>.</a:t>
            </a:r>
          </a:p>
          <a:p>
            <a:pPr marL="0" indent="0">
              <a:buNone/>
            </a:pPr>
            <a:r>
              <a:rPr lang="en-US" sz="2600" i="1" dirty="0">
                <a:latin typeface="Arial" panose="020B0604020202020204" pitchFamily="34" charset="0"/>
                <a:cs typeface="Arial" panose="020B0604020202020204" pitchFamily="34" charset="0"/>
              </a:rPr>
              <a:t> </a:t>
            </a:r>
          </a:p>
          <a:p>
            <a:r>
              <a:rPr lang="en-US" sz="2600" dirty="0" err="1">
                <a:solidFill>
                  <a:schemeClr val="accent1"/>
                </a:solidFill>
                <a:latin typeface="Arial" panose="020B0604020202020204" pitchFamily="34" charset="0"/>
                <a:cs typeface="Arial" panose="020B0604020202020204" pitchFamily="34" charset="0"/>
              </a:rPr>
              <a:t>Troleandomycin</a:t>
            </a:r>
            <a:r>
              <a:rPr lang="en-US" sz="2600" dirty="0">
                <a:latin typeface="Arial" panose="020B0604020202020204" pitchFamily="34" charset="0"/>
                <a:cs typeface="Arial" panose="020B0604020202020204" pitchFamily="34" charset="0"/>
              </a:rPr>
              <a:t> is a derivative of oleandomycin.</a:t>
            </a:r>
          </a:p>
          <a:p>
            <a:pPr marL="0" indent="0">
              <a:buNone/>
            </a:pP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 Both drugs possess erythromycin like antibacterial spectrum and have special activity against Staphylococci and Streptococci.</a:t>
            </a:r>
          </a:p>
          <a:p>
            <a:endParaRPr lang="en-US" sz="2600" dirty="0">
              <a:latin typeface="Arial" panose="020B0604020202020204" pitchFamily="34" charset="0"/>
              <a:cs typeface="Arial" panose="020B0604020202020204" pitchFamily="34" charset="0"/>
            </a:endParaRPr>
          </a:p>
          <a:p>
            <a:pPr marL="0" indent="0">
              <a:buNone/>
            </a:pPr>
            <a:endParaRPr lang="en-US" sz="2600" dirty="0">
              <a:latin typeface="Arial" panose="020B0604020202020204" pitchFamily="34" charset="0"/>
              <a:ea typeface="Calibri" panose="020F0502020204030204"/>
              <a:cs typeface="Arial" panose="020B0604020202020204"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2C127-FF7D-E02C-A7AE-B0FBB3736E33}"/>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NEWER MACROLIDES</a:t>
            </a:r>
            <a:br>
              <a:rPr lang="en-US" sz="3600" dirty="0">
                <a:solidFill>
                  <a:srgbClr val="FF0000"/>
                </a:solidFill>
                <a:latin typeface="Arial" panose="020B0604020202020204" pitchFamily="34" charset="0"/>
                <a:cs typeface="Arial" panose="020B0604020202020204" pitchFamily="34" charset="0"/>
              </a:rPr>
            </a:b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3B7AB9D-BC66-27D6-417A-2AC353995E3E}"/>
              </a:ext>
            </a:extLst>
          </p:cNvPr>
          <p:cNvSpPr>
            <a:spLocks noGrp="1"/>
          </p:cNvSpPr>
          <p:nvPr>
            <p:ph idx="1"/>
          </p:nvPr>
        </p:nvSpPr>
        <p:spPr/>
        <p:txBody>
          <a:bodyPr>
            <a:normAutofit/>
          </a:bodyPr>
          <a:lstStyle/>
          <a:p>
            <a:r>
              <a:rPr lang="en-US" sz="2600" dirty="0">
                <a:latin typeface="Arial" panose="020B0604020202020204" pitchFamily="34" charset="0"/>
                <a:cs typeface="Arial" panose="020B0604020202020204" pitchFamily="34" charset="0"/>
              </a:rPr>
              <a:t>To overcome the limitations of erythromycin viz.</a:t>
            </a:r>
          </a:p>
          <a:p>
            <a:pPr>
              <a:buFont typeface="Wingdings" panose="020B0604020202020204" pitchFamily="34" charset="0"/>
              <a:buChar char="Ø"/>
            </a:pPr>
            <a:r>
              <a:rPr lang="en-US" sz="2600" dirty="0">
                <a:latin typeface="Arial" panose="020B0604020202020204" pitchFamily="34" charset="0"/>
                <a:cs typeface="Arial" panose="020B0604020202020204" pitchFamily="34" charset="0"/>
              </a:rPr>
              <a:t>  narrow spectrum activity (extended spectrum)</a:t>
            </a:r>
            <a:endParaRPr lang="en-US" sz="2600" dirty="0">
              <a:latin typeface="Arial" panose="020B0604020202020204" pitchFamily="34" charset="0"/>
              <a:ea typeface="Calibri"/>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cs typeface="Arial" panose="020B0604020202020204" pitchFamily="34" charset="0"/>
              </a:rPr>
              <a:t>  poor tissue penetration</a:t>
            </a:r>
          </a:p>
          <a:p>
            <a:pPr>
              <a:buFont typeface="Wingdings" panose="020B0604020202020204" pitchFamily="34" charset="0"/>
              <a:buChar char="Ø"/>
            </a:pPr>
            <a:r>
              <a:rPr lang="en-US" sz="2600" dirty="0">
                <a:latin typeface="Arial" panose="020B0604020202020204" pitchFamily="34" charset="0"/>
                <a:cs typeface="Arial" panose="020B0604020202020204" pitchFamily="34" charset="0"/>
              </a:rPr>
              <a:t>  gastric acid liability</a:t>
            </a:r>
          </a:p>
          <a:p>
            <a:pPr>
              <a:buFont typeface="Wingdings" panose="020B0604020202020204" pitchFamily="34" charset="0"/>
              <a:buChar char="Ø"/>
            </a:pPr>
            <a:r>
              <a:rPr lang="en-US" sz="2600" dirty="0">
                <a:latin typeface="Arial" panose="020B0604020202020204" pitchFamily="34" charset="0"/>
                <a:cs typeface="Arial" panose="020B0604020202020204" pitchFamily="34" charset="0"/>
              </a:rPr>
              <a:t>  low oral bioavailability</a:t>
            </a:r>
          </a:p>
          <a:p>
            <a:pPr>
              <a:buFont typeface="Wingdings" panose="020B0604020202020204" pitchFamily="34" charset="0"/>
              <a:buChar char="Ø"/>
            </a:pPr>
            <a:r>
              <a:rPr lang="en-US" sz="2600" dirty="0">
                <a:latin typeface="Arial" panose="020B0604020202020204" pitchFamily="34" charset="0"/>
                <a:cs typeface="Arial" panose="020B0604020202020204" pitchFamily="34" charset="0"/>
              </a:rPr>
              <a:t>  short half life.</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7181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6096" y="969484"/>
            <a:ext cx="10637704" cy="5365215"/>
          </a:xfrm>
        </p:spPr>
        <p:txBody>
          <a:bodyPr vert="horz" lIns="91440" tIns="45720" rIns="91440" bIns="45720" rtlCol="0" anchor="t">
            <a:normAutofit fontScale="92500"/>
          </a:bodyPr>
          <a:lstStyle/>
          <a:p>
            <a:pPr algn="just"/>
            <a:r>
              <a:rPr lang="en-US" sz="2600" dirty="0">
                <a:latin typeface="Arial" panose="020B0604020202020204" pitchFamily="34" charset="0"/>
                <a:cs typeface="Arial" panose="020B0604020202020204" pitchFamily="34" charset="0"/>
              </a:rPr>
              <a:t>Some semisynthetic macrolides like </a:t>
            </a:r>
            <a:r>
              <a:rPr lang="en-US" sz="2600" b="1" dirty="0">
                <a:solidFill>
                  <a:schemeClr val="accent1"/>
                </a:solidFill>
                <a:latin typeface="Arial" panose="020B0604020202020204" pitchFamily="34" charset="0"/>
                <a:cs typeface="Arial" panose="020B0604020202020204" pitchFamily="34" charset="0"/>
              </a:rPr>
              <a:t>roxithromycin, clarithromycin and azithromycin</a:t>
            </a:r>
            <a:r>
              <a:rPr lang="en-US" sz="2600" b="1"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have been developed.</a:t>
            </a:r>
          </a:p>
          <a:p>
            <a:pPr marL="0" indent="0" algn="just">
              <a:buNone/>
            </a:pPr>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Their antibacterial spectrum is similar to that of erythromycin and some are more active against </a:t>
            </a:r>
            <a:r>
              <a:rPr lang="en-US" sz="2600" i="1" dirty="0">
                <a:latin typeface="Arial" panose="020B0604020202020204" pitchFamily="34" charset="0"/>
                <a:cs typeface="Arial" panose="020B0604020202020204" pitchFamily="34" charset="0"/>
              </a:rPr>
              <a:t>Mycoplasma </a:t>
            </a:r>
            <a:r>
              <a:rPr lang="en-US" sz="2600" dirty="0">
                <a:latin typeface="Arial" panose="020B0604020202020204" pitchFamily="34" charset="0"/>
                <a:cs typeface="Arial" panose="020B0604020202020204" pitchFamily="34" charset="0"/>
              </a:rPr>
              <a:t>and </a:t>
            </a:r>
            <a:r>
              <a:rPr lang="en-US" sz="2600" i="1" dirty="0">
                <a:latin typeface="Arial" panose="020B0604020202020204" pitchFamily="34" charset="0"/>
                <a:cs typeface="Arial" panose="020B0604020202020204" pitchFamily="34" charset="0"/>
              </a:rPr>
              <a:t>Chlamydia.</a:t>
            </a:r>
          </a:p>
          <a:p>
            <a:pPr marL="0" indent="0" algn="just">
              <a:buNone/>
            </a:pPr>
            <a:endParaRPr lang="en-US" sz="2600" i="1"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They are mainly used as an alternative to erythromycin for respiratory tract infection, pneumonia, skin, soft tissue and genital tract infections.</a:t>
            </a:r>
          </a:p>
          <a:p>
            <a:pPr algn="just"/>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cs typeface="Arial" panose="020B0604020202020204" pitchFamily="34" charset="0"/>
              </a:rPr>
              <a:t>DRUG INTERACTION: </a:t>
            </a:r>
            <a:r>
              <a:rPr lang="en-US" sz="2600" b="1" dirty="0">
                <a:solidFill>
                  <a:schemeClr val="accent1"/>
                </a:solidFill>
                <a:latin typeface="Arial" panose="020B0604020202020204" pitchFamily="34" charset="0"/>
                <a:cs typeface="Arial" panose="020B0604020202020204" pitchFamily="34" charset="0"/>
              </a:rPr>
              <a:t>Clarithromycin</a:t>
            </a:r>
            <a:r>
              <a:rPr lang="en-US" sz="2600" b="1"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is an Enzyme inhibitor of </a:t>
            </a:r>
            <a:r>
              <a:rPr lang="en-US" sz="2600" dirty="0">
                <a:latin typeface="Arial" panose="020B0604020202020204" pitchFamily="34" charset="0"/>
                <a:ea typeface="Calibri"/>
                <a:cs typeface="Arial" panose="020B0604020202020204" pitchFamily="34" charset="0"/>
              </a:rPr>
              <a:t>rifabutin</a:t>
            </a:r>
            <a:r>
              <a:rPr lang="en-US" sz="2600" dirty="0">
                <a:latin typeface="Arial" panose="020B0604020202020204" pitchFamily="34" charset="0"/>
                <a:ea typeface="+mn-lt"/>
                <a:cs typeface="Arial" panose="020B0604020202020204" pitchFamily="34" charset="0"/>
              </a:rPr>
              <a:t>, carbamazepine, </a:t>
            </a:r>
            <a:r>
              <a:rPr lang="en-US" sz="2600" dirty="0" err="1">
                <a:latin typeface="Arial" panose="020B0604020202020204" pitchFamily="34" charset="0"/>
                <a:ea typeface="+mn-lt"/>
                <a:cs typeface="Arial" panose="020B0604020202020204" pitchFamily="34" charset="0"/>
              </a:rPr>
              <a:t>cisapride</a:t>
            </a:r>
            <a:r>
              <a:rPr lang="en-US" sz="2600" dirty="0">
                <a:latin typeface="Arial" panose="020B0604020202020204" pitchFamily="34" charset="0"/>
                <a:ea typeface="+mn-lt"/>
                <a:cs typeface="Arial" panose="020B0604020202020204" pitchFamily="34" charset="0"/>
              </a:rPr>
              <a:t>, </a:t>
            </a:r>
            <a:r>
              <a:rPr lang="en-US" sz="2600" dirty="0" err="1">
                <a:latin typeface="Arial" panose="020B0604020202020204" pitchFamily="34" charset="0"/>
                <a:ea typeface="+mn-lt"/>
                <a:cs typeface="Arial" panose="020B0604020202020204" pitchFamily="34" charset="0"/>
              </a:rPr>
              <a:t>astemizole</a:t>
            </a:r>
            <a:r>
              <a:rPr lang="en-US" sz="2600" dirty="0">
                <a:latin typeface="Arial" panose="020B0604020202020204" pitchFamily="34" charset="0"/>
                <a:ea typeface="+mn-lt"/>
                <a:cs typeface="Arial" panose="020B0604020202020204" pitchFamily="34" charset="0"/>
              </a:rPr>
              <a:t>, terfenadine, and theophylline</a:t>
            </a:r>
          </a:p>
          <a:p>
            <a:pPr algn="just"/>
            <a:r>
              <a:rPr lang="en-US" sz="2600" b="1" dirty="0">
                <a:solidFill>
                  <a:schemeClr val="accent1"/>
                </a:solidFill>
                <a:latin typeface="Arial" panose="020B0604020202020204" pitchFamily="34" charset="0"/>
                <a:ea typeface="Calibri"/>
                <a:cs typeface="Arial" panose="020B0604020202020204" pitchFamily="34" charset="0"/>
              </a:rPr>
              <a:t>Clarithromycin &amp; Erythromycin</a:t>
            </a:r>
            <a:r>
              <a:rPr lang="en-US" sz="2600" dirty="0">
                <a:latin typeface="Arial" panose="020B0604020202020204" pitchFamily="34" charset="0"/>
                <a:ea typeface="Calibri"/>
                <a:cs typeface="Arial" panose="020B0604020202020204" pitchFamily="34" charset="0"/>
              </a:rPr>
              <a:t>: </a:t>
            </a:r>
            <a:r>
              <a:rPr lang="en-US" sz="2600" u="sng" dirty="0">
                <a:latin typeface="Arial" panose="020B0604020202020204" pitchFamily="34" charset="0"/>
                <a:ea typeface="Calibri"/>
                <a:cs typeface="Arial" panose="020B0604020202020204" pitchFamily="34" charset="0"/>
              </a:rPr>
              <a:t>fatal ventricular arrhythmias</a:t>
            </a:r>
            <a:r>
              <a:rPr lang="en-US" sz="2600" dirty="0">
                <a:latin typeface="Arial" panose="020B0604020202020204" pitchFamily="34" charset="0"/>
                <a:ea typeface="Calibri"/>
                <a:cs typeface="Arial" panose="020B0604020202020204" pitchFamily="34" charset="0"/>
              </a:rPr>
              <a:t> when they interact with </a:t>
            </a:r>
            <a:r>
              <a:rPr lang="en-US" sz="2600" dirty="0" err="1">
                <a:latin typeface="Arial" panose="020B0604020202020204" pitchFamily="34" charset="0"/>
                <a:ea typeface="Calibri"/>
                <a:cs typeface="Arial" panose="020B0604020202020204" pitchFamily="34" charset="0"/>
              </a:rPr>
              <a:t>astemizole</a:t>
            </a:r>
            <a:r>
              <a:rPr lang="en-US" sz="2600" dirty="0">
                <a:latin typeface="Arial" panose="020B0604020202020204" pitchFamily="34" charset="0"/>
                <a:ea typeface="Calibri"/>
                <a:cs typeface="Arial" panose="020B0604020202020204" pitchFamily="34" charset="0"/>
              </a:rPr>
              <a:t>, </a:t>
            </a:r>
            <a:r>
              <a:rPr lang="en-US" sz="2600" dirty="0" err="1">
                <a:latin typeface="Arial" panose="020B0604020202020204" pitchFamily="34" charset="0"/>
                <a:ea typeface="Calibri"/>
                <a:cs typeface="Arial" panose="020B0604020202020204" pitchFamily="34" charset="0"/>
              </a:rPr>
              <a:t>cisapride</a:t>
            </a:r>
            <a:r>
              <a:rPr lang="en-US" sz="2600" dirty="0">
                <a:latin typeface="Arial" panose="020B0604020202020204" pitchFamily="34" charset="0"/>
                <a:ea typeface="Calibri"/>
                <a:cs typeface="Arial" panose="020B0604020202020204" pitchFamily="34" charset="0"/>
              </a:rPr>
              <a:t>.</a:t>
            </a:r>
          </a:p>
        </p:txBody>
      </p:sp>
    </p:spTree>
    <p:extLst>
      <p:ext uri="{BB962C8B-B14F-4D97-AF65-F5344CB8AC3E}">
        <p14:creationId xmlns:p14="http://schemas.microsoft.com/office/powerpoint/2010/main" val="27960894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95870-BCCC-1134-F42D-47290D02374F}"/>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38A9E26F-FC98-0169-F287-9BA37464D1DD}"/>
              </a:ext>
            </a:extLst>
          </p:cNvPr>
          <p:cNvSpPr>
            <a:spLocks noGrp="1"/>
          </p:cNvSpPr>
          <p:nvPr>
            <p:ph idx="1"/>
          </p:nvPr>
        </p:nvSpPr>
        <p:spPr/>
        <p:txBody>
          <a:bodyPr>
            <a:normAutofit fontScale="92500" lnSpcReduction="10000"/>
          </a:bodyPr>
          <a:lstStyle/>
          <a:p>
            <a:pPr marL="514350" indent="-514350" algn="l">
              <a:buFont typeface="+mj-lt"/>
              <a:buAutoNum type="arabicPeriod"/>
            </a:pPr>
            <a:r>
              <a:rPr lang="en-US" b="0" i="0" u="none" strike="noStrike" dirty="0">
                <a:solidFill>
                  <a:srgbClr val="000000"/>
                </a:solidFill>
                <a:effectLst/>
                <a:latin typeface="arial" panose="020B0604020202020204" pitchFamily="34" charset="0"/>
              </a:rPr>
              <a:t>Megan Block; Dana L. Blanchard; </a:t>
            </a:r>
            <a:r>
              <a:rPr lang="en-US" i="0" u="none" strike="noStrike" dirty="0">
                <a:solidFill>
                  <a:srgbClr val="000000"/>
                </a:solidFill>
                <a:effectLst/>
                <a:latin typeface="arial" panose="020B0604020202020204" pitchFamily="34" charset="0"/>
              </a:rPr>
              <a:t>Aminoglycoside antibiotics. </a:t>
            </a:r>
            <a:r>
              <a:rPr lang="en-US" b="0" i="0" u="none" strike="noStrike" dirty="0" err="1">
                <a:solidFill>
                  <a:srgbClr val="000000"/>
                </a:solidFill>
                <a:effectLst/>
                <a:latin typeface="arial" panose="020B0604020202020204" pitchFamily="34" charset="0"/>
              </a:rPr>
              <a:t>StatPearls</a:t>
            </a:r>
            <a:r>
              <a:rPr lang="en-US" b="0" i="0" u="none" strike="noStrike" dirty="0">
                <a:solidFill>
                  <a:srgbClr val="000000"/>
                </a:solidFill>
                <a:effectLst/>
                <a:latin typeface="arial" panose="020B0604020202020204" pitchFamily="34" charset="0"/>
              </a:rPr>
              <a:t> Publishing LLC (2023)</a:t>
            </a:r>
            <a:endParaRPr lang="en-US" dirty="0"/>
          </a:p>
          <a:p>
            <a:pPr marL="514350" indent="-514350">
              <a:buFont typeface="+mj-lt"/>
              <a:buAutoNum type="arabicPeriod"/>
            </a:pPr>
            <a:r>
              <a:rPr lang="en-US" b="0" i="0" u="none" strike="noStrike" dirty="0">
                <a:solidFill>
                  <a:srgbClr val="111111"/>
                </a:solidFill>
                <a:effectLst/>
                <a:latin typeface="Roboto" panose="02000000000000000000" pitchFamily="2" charset="0"/>
              </a:rPr>
              <a:t>Mechanism of Action of Protein synthesis inhibitor (Macrolides) (Blondeau, 2004).</a:t>
            </a:r>
          </a:p>
          <a:p>
            <a:pPr marL="514350" indent="-514350" algn="l">
              <a:buFont typeface="+mj-lt"/>
              <a:buAutoNum type="arabicPeriod"/>
            </a:pPr>
            <a:r>
              <a:rPr lang="en-US" b="0" i="0" u="none" strike="noStrike" dirty="0">
                <a:solidFill>
                  <a:srgbClr val="000000"/>
                </a:solidFill>
                <a:effectLst/>
                <a:latin typeface="arial" panose="020B0604020202020204" pitchFamily="34" charset="0"/>
              </a:rPr>
              <a:t>Parth H. Patel; Muhammad F. Hashmi; Macrolide antibiotics. </a:t>
            </a:r>
            <a:r>
              <a:rPr lang="en-US" b="0" i="0" u="none" strike="noStrike" dirty="0" err="1">
                <a:solidFill>
                  <a:srgbClr val="000000"/>
                </a:solidFill>
                <a:effectLst/>
                <a:latin typeface="arial" panose="020B0604020202020204" pitchFamily="34" charset="0"/>
              </a:rPr>
              <a:t>StatPearls</a:t>
            </a:r>
            <a:r>
              <a:rPr lang="en-US" b="0" i="0" u="none" strike="noStrike" dirty="0">
                <a:solidFill>
                  <a:srgbClr val="000000"/>
                </a:solidFill>
                <a:effectLst/>
                <a:latin typeface="arial" panose="020B0604020202020204" pitchFamily="34" charset="0"/>
              </a:rPr>
              <a:t> Publishing LLC (2023)</a:t>
            </a:r>
          </a:p>
          <a:p>
            <a:pPr marL="514350" indent="-514350">
              <a:buFont typeface="+mj-lt"/>
              <a:buAutoNum type="arabicPeriod"/>
            </a:pPr>
            <a:r>
              <a:rPr lang="en-US" sz="2800" dirty="0">
                <a:effectLst/>
                <a:latin typeface="Arial" panose="020B0604020202020204" pitchFamily="34" charset="0"/>
                <a:ea typeface="Calibri" panose="020F0502020204030204" pitchFamily="34" charset="0"/>
                <a:cs typeface="Arial" panose="020B0604020202020204" pitchFamily="34" charset="0"/>
              </a:rPr>
              <a:t>Lippincott Illustrated Reviews: Pharmacology, ed.8 by Karen Whalen. </a:t>
            </a:r>
            <a:r>
              <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Lippincott Home 2023.</a:t>
            </a:r>
          </a:p>
          <a:p>
            <a:pPr marL="514350" indent="-514350">
              <a:buFont typeface="+mj-lt"/>
              <a:buAutoNum type="arabicPeriod"/>
            </a:pPr>
            <a:r>
              <a:rPr lang="en-US" sz="2800" dirty="0">
                <a:effectLst/>
                <a:latin typeface="Arial" panose="020B0604020202020204" pitchFamily="34" charset="0"/>
                <a:ea typeface="Calibri" panose="020F0502020204030204" pitchFamily="34" charset="0"/>
                <a:cs typeface="Arial" panose="020B0604020202020204" pitchFamily="34" charset="0"/>
              </a:rPr>
              <a:t>Goodman and Gilman’s the Pharmacological Basis of Therapeutics, 14</a:t>
            </a:r>
            <a:r>
              <a:rPr lang="en-US" sz="2800" baseline="30000" dirty="0">
                <a:effectLst/>
                <a:latin typeface="Arial" panose="020B0604020202020204" pitchFamily="34" charset="0"/>
                <a:ea typeface="Calibri" panose="020F0502020204030204" pitchFamily="34" charset="0"/>
                <a:cs typeface="Arial" panose="020B0604020202020204" pitchFamily="34" charset="0"/>
              </a:rPr>
              <a:t>th</a:t>
            </a:r>
            <a:r>
              <a:rPr lang="en-US" sz="2800" dirty="0">
                <a:effectLst/>
                <a:latin typeface="Arial" panose="020B0604020202020204" pitchFamily="34" charset="0"/>
                <a:ea typeface="Calibri" panose="020F0502020204030204" pitchFamily="34" charset="0"/>
                <a:cs typeface="Arial" panose="020B0604020202020204" pitchFamily="34" charset="0"/>
              </a:rPr>
              <a:t> Edition by Laurence Brunton; Bjorn </a:t>
            </a:r>
            <a:r>
              <a:rPr lang="en-US" sz="2800" dirty="0" err="1">
                <a:effectLst/>
                <a:latin typeface="Arial" panose="020B0604020202020204" pitchFamily="34" charset="0"/>
                <a:ea typeface="Calibri" panose="020F0502020204030204" pitchFamily="34" charset="0"/>
                <a:cs typeface="Arial" panose="020B0604020202020204" pitchFamily="34" charset="0"/>
              </a:rPr>
              <a:t>Knollmann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McGraw Hill Medical, 2024.</a:t>
            </a:r>
          </a:p>
          <a:p>
            <a:pPr marL="514350" indent="-514350">
              <a:buFont typeface="+mj-lt"/>
              <a:buAutoNum type="arabicPeriod"/>
            </a:pPr>
            <a:endPar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514350" indent="-514350" algn="l">
              <a:buFont typeface="+mj-lt"/>
              <a:buAutoNum type="arabicPeriod"/>
            </a:pPr>
            <a:endParaRPr lang="en-US" b="0" i="0" u="none" strike="noStrike" dirty="0">
              <a:solidFill>
                <a:srgbClr val="000000"/>
              </a:solidFill>
              <a:effectLst/>
              <a:latin typeface="arial" panose="020B0604020202020204" pitchFamily="34" charset="0"/>
            </a:endParaRPr>
          </a:p>
          <a:p>
            <a:pPr marL="514350" indent="-514350">
              <a:buFont typeface="+mj-lt"/>
              <a:buAutoNum type="arabicPeriod"/>
            </a:pPr>
            <a:endParaRPr lang="en-US" b="0" i="0" u="none" strike="noStrike" dirty="0">
              <a:solidFill>
                <a:srgbClr val="111111"/>
              </a:solidFill>
              <a:effectLst/>
              <a:latin typeface="Roboto" panose="02000000000000000000" pitchFamily="2" charset="0"/>
            </a:endParaRPr>
          </a:p>
          <a:p>
            <a:pPr marL="514350" indent="-514350">
              <a:buFont typeface="+mj-lt"/>
              <a:buAutoNum type="arabicPeriod"/>
            </a:pPr>
            <a:endParaRPr lang="en-US" dirty="0"/>
          </a:p>
        </p:txBody>
      </p:sp>
    </p:spTree>
    <p:extLst>
      <p:ext uri="{BB962C8B-B14F-4D97-AF65-F5344CB8AC3E}">
        <p14:creationId xmlns:p14="http://schemas.microsoft.com/office/powerpoint/2010/main" val="2367608589"/>
      </p:ext>
    </p:extLst>
  </p:cSld>
  <p:clrMapOvr>
    <a:masterClrMapping/>
  </p:clrMapOvr>
</p:sld>
</file>

<file path=ppt/theme/theme1.xml><?xml version="1.0" encoding="utf-8"?>
<a:theme xmlns:a="http://schemas.openxmlformats.org/drawingml/2006/main" name="Seth's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th's theme" id="{E64ECDAE-42E2-3E4C-9FE7-BFD95F83F6D3}" vid="{0E7D24FE-0BCA-0D46-B198-C2AAA15301CC}"/>
    </a:ext>
  </a:extLst>
</a:theme>
</file>

<file path=docProps/app.xml><?xml version="1.0" encoding="utf-8"?>
<Properties xmlns="http://schemas.openxmlformats.org/officeDocument/2006/extended-properties" xmlns:vt="http://schemas.openxmlformats.org/officeDocument/2006/docPropsVTypes">
  <Template>Seth's theme</Template>
  <TotalTime>3709</TotalTime>
  <Words>2934</Words>
  <Application>Microsoft Macintosh PowerPoint</Application>
  <PresentationFormat>Widescreen</PresentationFormat>
  <Paragraphs>353</Paragraphs>
  <Slides>48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Arial</vt:lpstr>
      <vt:lpstr>Arial</vt:lpstr>
      <vt:lpstr>Calibri</vt:lpstr>
      <vt:lpstr>Calibri Light</vt:lpstr>
      <vt:lpstr>Courier New</vt:lpstr>
      <vt:lpstr>proxima-nova</vt:lpstr>
      <vt:lpstr>Roboto</vt:lpstr>
      <vt:lpstr>Wingdings</vt:lpstr>
      <vt:lpstr>Seth's theme</vt:lpstr>
      <vt:lpstr>Course</vt:lpstr>
      <vt:lpstr>Aminoglycosides</vt:lpstr>
      <vt:lpstr>Introduction</vt:lpstr>
      <vt:lpstr>History</vt:lpstr>
      <vt:lpstr>Chemistry</vt:lpstr>
      <vt:lpstr>Classification</vt:lpstr>
      <vt:lpstr>PowerPoint Presentation</vt:lpstr>
      <vt:lpstr>PowerPoint Presentation</vt:lpstr>
      <vt:lpstr>B. Classification based on route of administration</vt:lpstr>
      <vt:lpstr>Sources of Aminoglycosides </vt:lpstr>
      <vt:lpstr> Pharmacokinetics </vt:lpstr>
      <vt:lpstr>Common Properties of Aminoglycosides</vt:lpstr>
      <vt:lpstr>PowerPoint Presentation</vt:lpstr>
      <vt:lpstr>Mechanism of action </vt:lpstr>
      <vt:lpstr>PowerPoint Presentation</vt:lpstr>
      <vt:lpstr>PowerPoint Presentation</vt:lpstr>
      <vt:lpstr>PowerPoint Presentation</vt:lpstr>
      <vt:lpstr>Bactericidal action of  Aminoglycoside</vt:lpstr>
      <vt:lpstr>MECHANISM OF RESISTANCE</vt:lpstr>
      <vt:lpstr>Clinical Uses</vt:lpstr>
      <vt:lpstr>PowerPoint Presentation</vt:lpstr>
      <vt:lpstr>PowerPoint Presentation</vt:lpstr>
      <vt:lpstr>Adverse reactions and Toxicity</vt:lpstr>
      <vt:lpstr>PowerPoint Presentation</vt:lpstr>
      <vt:lpstr>Ototoxicity</vt:lpstr>
      <vt:lpstr>Neuromuscular blockade</vt:lpstr>
      <vt:lpstr>Nephrotoxicity</vt:lpstr>
      <vt:lpstr>Contraindications and precautions</vt:lpstr>
      <vt:lpstr>MACROLIDES </vt:lpstr>
      <vt:lpstr> Macrolide antibiotics </vt:lpstr>
      <vt:lpstr>History</vt:lpstr>
      <vt:lpstr>Common properties of Macrolides</vt:lpstr>
      <vt:lpstr>PowerPoint Presentation</vt:lpstr>
      <vt:lpstr>Erythromycin </vt:lpstr>
      <vt:lpstr>Antibacterial spectrum</vt:lpstr>
      <vt:lpstr>Mechanism of action </vt:lpstr>
      <vt:lpstr>PowerPoint Presentation</vt:lpstr>
      <vt:lpstr>PowerPoint Presentation</vt:lpstr>
      <vt:lpstr>PowerPoint Presentation</vt:lpstr>
      <vt:lpstr>Bacterial Resistance in macrolides</vt:lpstr>
      <vt:lpstr>Pharmacokinetics</vt:lpstr>
      <vt:lpstr>Side Effects and Toxicity</vt:lpstr>
      <vt:lpstr>PowerPoint Presentation</vt:lpstr>
      <vt:lpstr>Uses</vt:lpstr>
      <vt:lpstr>Oleandomycin and Troleandomycin</vt:lpstr>
      <vt:lpstr>NEWER MACROLIDES </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Aminoglycosides</dc:title>
  <dc:creator>Seth m. Monayo</dc:creator>
  <cp:lastModifiedBy>seth mikaye</cp:lastModifiedBy>
  <cp:revision>98</cp:revision>
  <dcterms:created xsi:type="dcterms:W3CDTF">2023-01-29T18:17:19Z</dcterms:created>
  <dcterms:modified xsi:type="dcterms:W3CDTF">2024-10-28T06:26:46Z</dcterms:modified>
</cp:coreProperties>
</file>