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55" roundtripDataSignature="AMtx7mgPtqe9ToQTDr6V+xki9za7btsk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customschemas.google.com/relationships/presentationmetadata" Target="metadata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68" name="Google Shape;16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0" name="Google Shape;290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3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4" name="Google Shape;314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1" name="Google Shape;331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4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4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3" name="Google Shape;343;p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4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p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4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4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4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4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4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4" name="Google Shape;384;p4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4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5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5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8" name="Google Shape;18;p5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9" name="Google Shape;19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5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5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5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5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5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5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5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5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5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5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5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5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5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5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6" name="Google Shape;56;p5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5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5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5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5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5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5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5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6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6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6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6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6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6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6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6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6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6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6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6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6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6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6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CEAD0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5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accesspharmacy.mhmedical.com/drugs.aspx?GbosID=426938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accesspharmacy.mhmedical.com/drugs.aspx?GbosID=426565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accesspharmacy.mhmedical.com/drugs.aspx?GbosID=426785" TargetMode="External"/><Relationship Id="rId4" Type="http://schemas.openxmlformats.org/officeDocument/2006/relationships/hyperlink" Target="https://accesspharmacy.mhmedical.com/drugs.aspx?GbosID=131021" TargetMode="External"/><Relationship Id="rId5" Type="http://schemas.openxmlformats.org/officeDocument/2006/relationships/hyperlink" Target="https://accesspharmacy.mhmedical.com/drugs.aspx?GbosID=426896" TargetMode="External"/><Relationship Id="rId6" Type="http://schemas.openxmlformats.org/officeDocument/2006/relationships/hyperlink" Target="https://accesspharmacy.mhmedical.com/drugs.aspx?GbosID=423364" TargetMode="External"/><Relationship Id="rId7" Type="http://schemas.openxmlformats.org/officeDocument/2006/relationships/hyperlink" Target="https://accesspharmacy.mhmedical.com/drugs.aspx?GbosID=423364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hyperlink" Target="https://www.sciencedirect.com/topics/veterinary-science-and-veterinary-medicine/binding-site" TargetMode="External"/><Relationship Id="rId4" Type="http://schemas.openxmlformats.org/officeDocument/2006/relationships/hyperlink" Target="https://www.sciencedirect.com/topics/pharmacology-toxicology-and-pharmaceutical-science/chloramphenicol" TargetMode="Externa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hyperlink" Target="https://www.sciencedirect.com/topics/pharmacology-toxicology-and-pharmaceutical-science/macrolide" TargetMode="External"/><Relationship Id="rId4" Type="http://schemas.openxmlformats.org/officeDocument/2006/relationships/hyperlink" Target="https://www.sciencedirect.com/topics/pharmacology-toxicology-and-pharmaceutical-science/lincosamide" TargetMode="External"/><Relationship Id="rId5" Type="http://schemas.openxmlformats.org/officeDocument/2006/relationships/hyperlink" Target="https://www.sciencedirect.com/topics/pharmacology-toxicology-and-pharmaceutical-science/penicillin-derivative" TargetMode="External"/><Relationship Id="rId6" Type="http://schemas.openxmlformats.org/officeDocument/2006/relationships/hyperlink" Target="https://www.sciencedirect.com/topics/pharmacology-toxicology-and-pharmaceutical-science/lincosamide" TargetMode="External"/><Relationship Id="rId7" Type="http://schemas.openxmlformats.org/officeDocument/2006/relationships/hyperlink" Target="https://www.sciencedirect.com/topics/pharmacology-toxicology-and-pharmaceutical-science/anaerobe" TargetMode="External"/><Relationship Id="rId8" Type="http://schemas.openxmlformats.org/officeDocument/2006/relationships/hyperlink" Target="https://www.sciencedirect.com/topics/pharmacology-toxicology-and-pharmaceutical-science/aerobe" TargetMode="Externa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hyperlink" Target="https://www.orthobullets.com/user/11/Derek-W-Moo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title"/>
          </p:nvPr>
        </p:nvSpPr>
        <p:spPr>
          <a:xfrm>
            <a:off x="824798" y="579047"/>
            <a:ext cx="3932237" cy="7382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Course</a:t>
            </a:r>
            <a:endParaRPr/>
          </a:p>
        </p:txBody>
      </p:sp>
      <p:sp>
        <p:nvSpPr>
          <p:cNvPr id="89" name="Google Shape;89;p1"/>
          <p:cNvSpPr txBox="1"/>
          <p:nvPr>
            <p:ph idx="1" type="body"/>
          </p:nvPr>
        </p:nvSpPr>
        <p:spPr>
          <a:xfrm>
            <a:off x="5733060" y="823853"/>
            <a:ext cx="5634142" cy="424390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Lecture 8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b="1" sz="3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Topic: </a:t>
            </a:r>
            <a:endParaRPr/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Noto Sans Symbols"/>
              <a:buChar char="❖"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Tetracyclines</a:t>
            </a:r>
            <a:endParaRPr/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Noto Sans Symbols"/>
              <a:buChar char="❖"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Chloramphenicol</a:t>
            </a:r>
            <a:endParaRPr/>
          </a:p>
          <a:p>
            <a:pPr indent="-228600" lvl="0" marL="22860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Noto Sans Symbols"/>
              <a:buChar char="❖"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Lincosamide</a:t>
            </a:r>
            <a:endParaRPr b="1" i="1"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3600"/>
              <a:buNone/>
            </a:pPr>
            <a:r>
              <a:rPr b="1" i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“Antibiotics”</a:t>
            </a:r>
            <a:endParaRPr/>
          </a:p>
        </p:txBody>
      </p:sp>
      <p:sp>
        <p:nvSpPr>
          <p:cNvPr id="90" name="Google Shape;90;p1"/>
          <p:cNvSpPr txBox="1"/>
          <p:nvPr>
            <p:ph idx="2" type="body"/>
          </p:nvPr>
        </p:nvSpPr>
        <p:spPr>
          <a:xfrm>
            <a:off x="461858" y="1607696"/>
            <a:ext cx="5096084" cy="17145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PHARMACOLOGY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i="1" lang="en-US" sz="2800">
                <a:latin typeface="Arial"/>
                <a:ea typeface="Arial"/>
                <a:cs typeface="Arial"/>
                <a:sym typeface="Arial"/>
              </a:rPr>
              <a:t>Seth Mikaye</a:t>
            </a:r>
            <a:endParaRPr i="1" sz="28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Arial"/>
              <a:buNone/>
            </a:pPr>
            <a:r>
              <a:rPr b="1" lang="en-US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TETRACYCLINES</a:t>
            </a:r>
            <a:endParaRPr/>
          </a:p>
        </p:txBody>
      </p:sp>
      <p:sp>
        <p:nvSpPr>
          <p:cNvPr id="96" name="Google Shape;96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HISTORY</a:t>
            </a:r>
            <a:endParaRPr/>
          </a:p>
        </p:txBody>
      </p:sp>
      <p:sp>
        <p:nvSpPr>
          <p:cNvPr id="102" name="Google Shape;102;p3"/>
          <p:cNvSpPr txBox="1"/>
          <p:nvPr>
            <p:ph idx="1" type="body"/>
          </p:nvPr>
        </p:nvSpPr>
        <p:spPr>
          <a:xfrm>
            <a:off x="838200" y="1825625"/>
            <a:ext cx="11168270" cy="42997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first member of the family was chlortetracycline derived from the soil organism Streptomyces aureofaciens. It was introduced by Benjamin M. Duggar in 1948.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This was followed by oxytetracycline produced from Streptomyces rimosus.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 1952 by removing the chlorine atom from chlortetracycline, tetracycline was produced.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Investigations on the mutant strains of Streptomyces aureofaciens in 1957 led to discovery of demeclocycline.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CLASSIFICATION</a:t>
            </a:r>
            <a:r>
              <a:rPr b="1" lang="en-US" sz="3600"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08" name="Google Shape;108;p4"/>
          <p:cNvSpPr txBox="1"/>
          <p:nvPr>
            <p:ph idx="1" type="body"/>
          </p:nvPr>
        </p:nvSpPr>
        <p:spPr>
          <a:xfrm>
            <a:off x="838200" y="1825625"/>
            <a:ext cx="10515600" cy="4667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US" sz="2600">
                <a:solidFill>
                  <a:srgbClr val="FF0000"/>
                </a:solidFill>
              </a:rPr>
              <a:t>BASED ON DURATION OF ACTION</a:t>
            </a:r>
            <a:endParaRPr/>
          </a:p>
          <a:p>
            <a:pPr indent="-228600" lvl="0" marL="228600" rtl="0" algn="l">
              <a:lnSpc>
                <a:spcPct val="63461"/>
              </a:lnSpc>
              <a:spcBef>
                <a:spcPts val="750"/>
              </a:spcBef>
              <a:spcAft>
                <a:spcPts val="0"/>
              </a:spcAft>
              <a:buClr>
                <a:srgbClr val="001D35"/>
              </a:buClr>
              <a:buSzPts val="2600"/>
              <a:buFont typeface="Arial"/>
              <a:buChar char="•"/>
            </a:pPr>
            <a:r>
              <a:rPr b="1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Short-acting</a:t>
            </a:r>
            <a:r>
              <a:rPr b="0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: Tetracycline, oxytetracycline, chlortetracycline </a:t>
            </a:r>
            <a:endParaRPr/>
          </a:p>
          <a:p>
            <a:pPr indent="-228600" lvl="0" marL="228600" rtl="0" algn="l">
              <a:lnSpc>
                <a:spcPct val="63461"/>
              </a:lnSpc>
              <a:spcBef>
                <a:spcPts val="1350"/>
              </a:spcBef>
              <a:spcAft>
                <a:spcPts val="0"/>
              </a:spcAft>
              <a:buClr>
                <a:srgbClr val="001D35"/>
              </a:buClr>
              <a:buSzPts val="2600"/>
              <a:buFont typeface="Arial"/>
              <a:buChar char="•"/>
            </a:pPr>
            <a:r>
              <a:rPr b="1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Intermediate-acting</a:t>
            </a:r>
            <a:r>
              <a:rPr b="0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: Demethylchlortetracycline</a:t>
            </a:r>
            <a:r>
              <a:rPr lang="en-US" sz="2600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 methacycline</a:t>
            </a:r>
            <a:endParaRPr b="0" i="0" sz="2600" u="none" strike="noStrike">
              <a:solidFill>
                <a:srgbClr val="001D3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63461"/>
              </a:lnSpc>
              <a:spcBef>
                <a:spcPts val="1350"/>
              </a:spcBef>
              <a:spcAft>
                <a:spcPts val="0"/>
              </a:spcAft>
              <a:buClr>
                <a:srgbClr val="001D35"/>
              </a:buClr>
              <a:buSzPts val="2600"/>
              <a:buFont typeface="Arial"/>
              <a:buChar char="•"/>
            </a:pPr>
            <a:r>
              <a:rPr b="1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Long-acting</a:t>
            </a:r>
            <a:r>
              <a:rPr b="0" i="0" lang="en-US" sz="2600" u="none" strike="noStrike">
                <a:solidFill>
                  <a:srgbClr val="001D35"/>
                </a:solidFill>
                <a:latin typeface="Arial"/>
                <a:ea typeface="Arial"/>
                <a:cs typeface="Arial"/>
                <a:sym typeface="Arial"/>
              </a:rPr>
              <a:t>: Doxycycline, minocycline, tigecycline</a:t>
            </a:r>
            <a:endParaRPr/>
          </a:p>
          <a:p>
            <a:pPr indent="0" lvl="0" marL="0" rtl="0" algn="l">
              <a:lnSpc>
                <a:spcPct val="63461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001D35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63461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US" sz="2600">
                <a:solidFill>
                  <a:srgbClr val="FF0000"/>
                </a:solidFill>
              </a:rPr>
              <a:t>BASED ON GENERATION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/>
              <a:t>First generation</a:t>
            </a:r>
            <a:r>
              <a:rPr lang="en-US" sz="2600"/>
              <a:t> (natural): chlortetracycline, oxytetracycline, demeclocycline.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/>
              <a:t>Second generation tetracyclines </a:t>
            </a:r>
            <a:r>
              <a:rPr lang="en-US" sz="2600"/>
              <a:t>(semi-synthetic): doxycycline, lymecycline, meclocycline, methacycline, minocycline, rolitetracycline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b="1" lang="en-US" sz="2600"/>
              <a:t>Third generation</a:t>
            </a:r>
            <a:r>
              <a:rPr lang="en-US" sz="2600"/>
              <a:t> (Synthetic): glycylcyclines e.g, tigecycline</a:t>
            </a:r>
            <a:endParaRPr/>
          </a:p>
          <a:p>
            <a:pPr indent="0" lvl="0" marL="0" rtl="0" algn="l">
              <a:lnSpc>
                <a:spcPct val="63461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"/>
          <p:cNvSpPr/>
          <p:nvPr/>
        </p:nvSpPr>
        <p:spPr>
          <a:xfrm>
            <a:off x="5782018" y="1121900"/>
            <a:ext cx="165253" cy="36933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5"/>
          <p:cNvSpPr txBox="1"/>
          <p:nvPr/>
        </p:nvSpPr>
        <p:spPr>
          <a:xfrm>
            <a:off x="4219460" y="760164"/>
            <a:ext cx="41845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Tetracycline taken up by bacteria </a:t>
            </a:r>
            <a:endParaRPr/>
          </a:p>
        </p:txBody>
      </p:sp>
      <p:sp>
        <p:nvSpPr>
          <p:cNvPr id="115" name="Google Shape;115;p5"/>
          <p:cNvSpPr txBox="1"/>
          <p:nvPr/>
        </p:nvSpPr>
        <p:spPr>
          <a:xfrm>
            <a:off x="3523561" y="1635366"/>
            <a:ext cx="488047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Reversibly bind to bacterial 30S ribosomal subunit</a:t>
            </a:r>
            <a:endParaRPr/>
          </a:p>
        </p:txBody>
      </p:sp>
      <p:sp>
        <p:nvSpPr>
          <p:cNvPr id="116" name="Google Shape;116;p5"/>
          <p:cNvSpPr txBox="1"/>
          <p:nvPr/>
        </p:nvSpPr>
        <p:spPr>
          <a:xfrm>
            <a:off x="2192357" y="2448412"/>
            <a:ext cx="824061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Blocking the binding of aminoacyl-tRNA to the A site on the mRNA ribosome complex</a:t>
            </a:r>
            <a:endParaRPr/>
          </a:p>
        </p:txBody>
      </p:sp>
      <p:sp>
        <p:nvSpPr>
          <p:cNvPr id="117" name="Google Shape;117;p5"/>
          <p:cNvSpPr/>
          <p:nvPr/>
        </p:nvSpPr>
        <p:spPr>
          <a:xfrm>
            <a:off x="5780180" y="2817744"/>
            <a:ext cx="165253" cy="36933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5"/>
          <p:cNvSpPr/>
          <p:nvPr/>
        </p:nvSpPr>
        <p:spPr>
          <a:xfrm>
            <a:off x="5765492" y="2035523"/>
            <a:ext cx="165253" cy="36933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5"/>
          <p:cNvSpPr/>
          <p:nvPr/>
        </p:nvSpPr>
        <p:spPr>
          <a:xfrm>
            <a:off x="5765492" y="3608916"/>
            <a:ext cx="165253" cy="369332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5"/>
          <p:cNvSpPr txBox="1"/>
          <p:nvPr/>
        </p:nvSpPr>
        <p:spPr>
          <a:xfrm>
            <a:off x="2892845" y="3213330"/>
            <a:ext cx="60978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Prevention of addition of amino acids to the growing peptide</a:t>
            </a:r>
            <a:endParaRPr/>
          </a:p>
        </p:txBody>
      </p:sp>
      <p:sp>
        <p:nvSpPr>
          <p:cNvPr id="121" name="Google Shape;121;p5"/>
          <p:cNvSpPr txBox="1"/>
          <p:nvPr/>
        </p:nvSpPr>
        <p:spPr>
          <a:xfrm>
            <a:off x="3663567" y="4004502"/>
            <a:ext cx="408634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Results: Inhibition of protein synthesis</a:t>
            </a:r>
            <a:endParaRPr/>
          </a:p>
        </p:txBody>
      </p:sp>
      <p:sp>
        <p:nvSpPr>
          <p:cNvPr id="122" name="Google Shape;122;p5"/>
          <p:cNvSpPr txBox="1"/>
          <p:nvPr/>
        </p:nvSpPr>
        <p:spPr>
          <a:xfrm>
            <a:off x="1002536" y="5431316"/>
            <a:ext cx="10047382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TETRACYCLINE MECHANISM OF ACTION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Treating acne with the tetracycline class of antibiotics: A review - Graber  - 2021 - Dermatological Reviews - Wiley Online Library" id="127" name="Google Shape;12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1501" y="1698625"/>
            <a:ext cx="5076825" cy="371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6"/>
          <p:cNvSpPr txBox="1"/>
          <p:nvPr/>
        </p:nvSpPr>
        <p:spPr>
          <a:xfrm>
            <a:off x="3241501" y="5425837"/>
            <a:ext cx="45720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credit: https://onlinelibrary.wiley.com/cms/asset/fc6d1e24-fef1-4e4d-88a0-652280aa83c6/der249-fig-0002-m.jpg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7"/>
          <p:cNvSpPr txBox="1"/>
          <p:nvPr>
            <p:ph type="title"/>
          </p:nvPr>
        </p:nvSpPr>
        <p:spPr>
          <a:xfrm>
            <a:off x="572877" y="365125"/>
            <a:ext cx="10950766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ANTI-BACTERIAL SPECTRUM (broad spectrum)</a:t>
            </a:r>
            <a:endParaRPr sz="3600"/>
          </a:p>
        </p:txBody>
      </p:sp>
      <p:sp>
        <p:nvSpPr>
          <p:cNvPr id="134" name="Google Shape;134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Favourable effects against: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Rikkettsiae prowazoki</a:t>
            </a:r>
            <a:endParaRPr i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Rikkettsiae rikkettsie</a:t>
            </a:r>
            <a:endParaRPr i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Mycoplasma pneumoniae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Chlamydia trachomatis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Treponema pallidum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Borrellia spp</a:t>
            </a:r>
            <a:endParaRPr i="1"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/>
          </a:p>
        </p:txBody>
      </p:sp>
      <p:sp>
        <p:nvSpPr>
          <p:cNvPr id="135" name="Google Shape;135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Yersinia pestis spp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Brucella melitensis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Francisella tularensis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Protozoal spp; Plasmodium spp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Bacillus anthraces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Vibrio cholera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Amoeba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41" name="Google Shape;141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Tetracyclines are effective against both gram positive and negative bacteria.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They are however weaker than penicillin and cephalosporins against gram positive organisms.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They are weaker than aminoglycosides and chloramphenicol against gram negative organisms.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They are effective against some protozoa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9"/>
          <p:cNvSpPr txBox="1"/>
          <p:nvPr>
            <p:ph type="title"/>
          </p:nvPr>
        </p:nvSpPr>
        <p:spPr>
          <a:xfrm>
            <a:off x="838200" y="365126"/>
            <a:ext cx="10515600" cy="522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PHARMACOKINETICS</a:t>
            </a:r>
            <a:endParaRPr/>
          </a:p>
        </p:txBody>
      </p:sp>
      <p:sp>
        <p:nvSpPr>
          <p:cNvPr id="147" name="Google Shape;147;p9"/>
          <p:cNvSpPr txBox="1"/>
          <p:nvPr>
            <p:ph idx="1" type="body"/>
          </p:nvPr>
        </p:nvSpPr>
        <p:spPr>
          <a:xfrm>
            <a:off x="838200" y="1399142"/>
            <a:ext cx="10515600" cy="50937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Absorption: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Given orally. Old tetracyclines have incomplete absorption due to low solubility and binding to Ca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2+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Al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3+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Fe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2+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and Mg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2+ 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in foods or drugs.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Due to formation of chelate metal ions (with calcium, magnesium, iron, aluminum), which is a non absorbable complexes.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Newer agents like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Doxycycline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Monocycline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are completely absorbed irrespective of food, due to their high lipophilicity (3-5 times)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153" name="Google Shape;153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Distribution: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Widely distributed in the body.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Concentrated in liver, kidney, spleen, connective tissues in bone.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b="0" i="0" lang="en-US" sz="2800">
                <a:latin typeface="Arial"/>
                <a:ea typeface="Arial"/>
                <a:cs typeface="Arial"/>
                <a:sym typeface="Arial"/>
              </a:rPr>
              <a:t>40–80% bound by serum proteins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The CSF concentration is about 1/4th of plasma concentration.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PHARMACOKINETICS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11"/>
          <p:cNvSpPr txBox="1"/>
          <p:nvPr>
            <p:ph idx="1" type="body"/>
          </p:nvPr>
        </p:nvSpPr>
        <p:spPr>
          <a:xfrm>
            <a:off x="838201" y="1523701"/>
            <a:ext cx="10515600" cy="47448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Metabolism: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 are partly metabolized with some degree of enterohepatic circulation.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Excretion: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43536"/>
              </a:buClr>
              <a:buSzPts val="2600"/>
              <a:buChar char="•"/>
            </a:pP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Excreted in bile and/or in urine.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They can cross Placental barrier but most not the Blood brain barrier (except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minocycline</a:t>
            </a:r>
            <a:r>
              <a:rPr lang="en-US" sz="26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doxycycline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Carbamazepine, phenytoin, barbiturates, and chronic alcohol ingestion may shorten the half-life of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doxycycline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by 50% via induction of hepatic enzymes that metabolize the drug.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2"/>
          <p:cNvSpPr txBox="1"/>
          <p:nvPr>
            <p:ph type="title"/>
          </p:nvPr>
        </p:nvSpPr>
        <p:spPr>
          <a:xfrm>
            <a:off x="838200" y="365125"/>
            <a:ext cx="10515600" cy="112215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RESISTANCE MECHANISM</a:t>
            </a:r>
            <a:endParaRPr/>
          </a:p>
        </p:txBody>
      </p:sp>
      <p:sp>
        <p:nvSpPr>
          <p:cNvPr id="165" name="Google Shape;165;p12"/>
          <p:cNvSpPr txBox="1"/>
          <p:nvPr>
            <p:ph idx="1" type="body"/>
          </p:nvPr>
        </p:nvSpPr>
        <p:spPr>
          <a:xfrm>
            <a:off x="1178805" y="1619481"/>
            <a:ext cx="9540608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43536"/>
              </a:buClr>
              <a:buSzPts val="2600"/>
              <a:buNone/>
            </a:pP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1.</a:t>
            </a:r>
            <a:r>
              <a:rPr b="0" i="0"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 Impaired influx or increased efflux by an active transport protein pump.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43536"/>
              </a:buClr>
              <a:buSzPts val="2600"/>
              <a:buNone/>
            </a:pP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2.</a:t>
            </a:r>
            <a:r>
              <a:rPr b="0" i="0"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 Ribosome protection due to production of proteins that interfere with </a:t>
            </a:r>
            <a:r>
              <a:rPr b="0" i="0" lang="en-US" sz="2600" u="sng" strike="noStrike">
                <a:solidFill>
                  <a:srgbClr val="005E8D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tetracycline</a:t>
            </a:r>
            <a:r>
              <a:rPr b="0" i="0"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 binding to the ribosome.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43536"/>
              </a:buClr>
              <a:buSzPts val="2600"/>
              <a:buNone/>
            </a:pP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3.</a:t>
            </a:r>
            <a:r>
              <a:rPr b="0" i="0"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 Enzymatic inactivation of tetracyclines.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43536"/>
              </a:buClr>
              <a:buSzPts val="2600"/>
              <a:buNone/>
            </a:pPr>
            <a:r>
              <a:rPr b="0" i="0"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4. Bypass of metabolic pathways.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3"/>
          <p:cNvSpPr txBox="1"/>
          <p:nvPr>
            <p:ph idx="1" type="body"/>
          </p:nvPr>
        </p:nvSpPr>
        <p:spPr>
          <a:xfrm>
            <a:off x="815248" y="495759"/>
            <a:ext cx="10499075" cy="58605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None/>
            </a:pPr>
            <a:r>
              <a:rPr b="1" lang="en-US" sz="35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Clinical uses of Tetracyclines: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>
                <a:latin typeface="Arial"/>
                <a:ea typeface="Arial"/>
                <a:cs typeface="Arial"/>
                <a:sym typeface="Arial"/>
              </a:rPr>
              <a:t>1.Tetracyclines are drug of choice for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A. Chlamydial infections like Trachoma, Psittachosis, lymphogranuloma venereum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B. Mycoplasma pneumoniae infection (Pneumonia)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C. Rickettsial infections (Typhus fever, Q fever)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D. Spirochetes infections (Borrelia) Like Relapsing fever, lyme disease.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E. Actinomycetes infection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2. Tetracyclines have been used for intestinal amebiasis and in Malaria.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3. A tetracycline usually in combination with an aminoglycoside is indicated for plague, tularemia, and brucellosis.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ct val="100000"/>
              <a:buFont typeface="Noto Sans Symbols"/>
              <a:buNone/>
            </a:pPr>
            <a:r>
              <a:rPr b="0"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4. Granuloma inguinale (donovanosis) is </a:t>
            </a:r>
            <a:r>
              <a:rPr i="0" lang="en-US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 genital ulcerative disease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4"/>
          <p:cNvSpPr txBox="1"/>
          <p:nvPr>
            <p:ph type="title"/>
          </p:nvPr>
        </p:nvSpPr>
        <p:spPr>
          <a:xfrm>
            <a:off x="838200" y="365126"/>
            <a:ext cx="10515600" cy="7696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Contd…</a:t>
            </a:r>
            <a:endParaRPr/>
          </a:p>
        </p:txBody>
      </p:sp>
      <p:sp>
        <p:nvSpPr>
          <p:cNvPr id="177" name="Google Shape;177;p14"/>
          <p:cNvSpPr txBox="1"/>
          <p:nvPr>
            <p:ph idx="1" type="body"/>
          </p:nvPr>
        </p:nvSpPr>
        <p:spPr>
          <a:xfrm>
            <a:off x="838200" y="1255922"/>
            <a:ext cx="10515600" cy="52369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a). Epidemic typhus: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by Rickettsia prowazekii and is transmitted by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human body louse.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b). Scrub Typhus: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 type of typhus caused by Orientia tsustsugamus and is transmitted by chiggers.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c).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Rockey mountain spotted fever: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Most severe and most frequently reported rickettsial illness caused by R. rickettsii, a species of bacteria that is spread to humans by ticks (Vector).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d).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Q Fever: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an infection caused by caused by Coxiella burnetii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(Bacteria). Cattle, sheep and goats are primary source of C. burnetti.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Arial"/>
              <a:buNone/>
            </a:pPr>
            <a:r>
              <a:rPr b="1" lang="en-US" sz="44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Contd…</a:t>
            </a:r>
            <a:endParaRPr/>
          </a:p>
        </p:txBody>
      </p:sp>
      <p:sp>
        <p:nvSpPr>
          <p:cNvPr id="183" name="Google Shape;183;p15"/>
          <p:cNvSpPr txBox="1"/>
          <p:nvPr>
            <p:ph idx="1" type="body"/>
          </p:nvPr>
        </p:nvSpPr>
        <p:spPr>
          <a:xfrm>
            <a:off x="838200" y="1730412"/>
            <a:ext cx="10515600" cy="47624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e). Lymphogranuloma venereum: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STDS, Etiology is Chlamydia trachomatis. It is infection of lymphatics and lymph nodes.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f). Trachoma: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Chronic infectious disease of the conjunctiva and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cornea producing photophobia, pain, lacrimation. Etiology is Chlamydia trachomatis.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g). Brucellosis: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 It is caused by Brucella abortus. It is transmitted from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sheep, goat, cattle, rabbit. It involves reticular endothelial system.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h). Cholera: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Vibrio cholera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i). Tularemia: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Francisella tularensis. Transmitted by the bite of flies, fleas etc.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6"/>
          <p:cNvSpPr txBox="1"/>
          <p:nvPr>
            <p:ph type="title"/>
          </p:nvPr>
        </p:nvSpPr>
        <p:spPr>
          <a:xfrm>
            <a:off x="838200" y="77578"/>
            <a:ext cx="10515600" cy="14868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Contd…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6"/>
          <p:cNvSpPr txBox="1"/>
          <p:nvPr>
            <p:ph idx="1" type="body"/>
          </p:nvPr>
        </p:nvSpPr>
        <p:spPr>
          <a:xfrm>
            <a:off x="838200" y="1564395"/>
            <a:ext cx="10515600" cy="49465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0" i="0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600"/>
              <a:buChar char="•"/>
            </a:pPr>
            <a:r>
              <a:rPr b="1" i="0" lang="en-US" sz="2600" u="sng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Demeclocycline</a:t>
            </a:r>
            <a:r>
              <a:rPr b="0" i="0" lang="en-US" sz="2600">
                <a:latin typeface="Arial"/>
                <a:ea typeface="Arial"/>
                <a:cs typeface="Arial"/>
                <a:sym typeface="Arial"/>
              </a:rPr>
              <a:t> is rarely used, but it has been used off-label in the treatment of: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Hyponatremia &amp;</a:t>
            </a:r>
            <a:r>
              <a:rPr b="0" i="0" lang="en-US" sz="2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syndrome of inappropriate</a:t>
            </a:r>
            <a:r>
              <a:rPr b="0" i="0" lang="en-US" sz="2600">
                <a:latin typeface="Arial"/>
                <a:ea typeface="Arial"/>
                <a:cs typeface="Arial"/>
                <a:sym typeface="Arial"/>
              </a:rPr>
              <a:t> secretion of antidiuretic hormone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(SIADH)</a:t>
            </a:r>
            <a:r>
              <a:rPr b="0" i="0" lang="en-US" sz="2600">
                <a:latin typeface="Arial"/>
                <a:ea typeface="Arial"/>
                <a:cs typeface="Arial"/>
                <a:sym typeface="Arial"/>
              </a:rPr>
              <a:t> because of its inhibition of antidiuretic hormone in the renal tubule.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acts on collecting tubule cells to diminish their responsiveness to ADH, restoring the Na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plasma concentration in SIADH patients to normal levels.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This permitted unrestricted water intake in these patients, in-turn causing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Nephrogenic diabetes insipidus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 (an inability to concentrate urine due to impaired renal tubule response to ADH, which leads to excretion of large amounts of dilute urine).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Contd…</a:t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17"/>
          <p:cNvSpPr txBox="1"/>
          <p:nvPr>
            <p:ph idx="1" type="body"/>
          </p:nvPr>
        </p:nvSpPr>
        <p:spPr>
          <a:xfrm>
            <a:off x="838200" y="1520327"/>
            <a:ext cx="10515600" cy="46711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7AAD"/>
              </a:buClr>
              <a:buSzPts val="2600"/>
              <a:buChar char="•"/>
            </a:pPr>
            <a:r>
              <a:rPr b="1" lang="en-US" sz="2600" u="sng">
                <a:solidFill>
                  <a:srgbClr val="147AAD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Minocycline</a:t>
            </a:r>
            <a:r>
              <a:rPr b="1" lang="en-US" sz="2600" u="sng">
                <a:solidFill>
                  <a:srgbClr val="147AAD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can eradicate the meningococcal carrier state, but because of side effects and resistance of many meningococcal strains, </a:t>
            </a:r>
            <a:r>
              <a:rPr lang="en-US" sz="2600" u="sng">
                <a:solidFill>
                  <a:srgbClr val="005E8D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ciprofloxacin</a:t>
            </a: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 or </a:t>
            </a:r>
            <a:r>
              <a:rPr lang="en-US" sz="2600" u="sng">
                <a:solidFill>
                  <a:srgbClr val="005E8D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rifampin</a:t>
            </a: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 is preferred. </a:t>
            </a:r>
            <a:endParaRPr sz="2600">
              <a:solidFill>
                <a:srgbClr val="005E8D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343536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5E8D"/>
              </a:buClr>
              <a:buSzPts val="2600"/>
              <a:buChar char="•"/>
            </a:pPr>
            <a:r>
              <a:rPr lang="en-US" sz="2600" u="sng">
                <a:solidFill>
                  <a:srgbClr val="005E8D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Tigecycline</a:t>
            </a: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 is approved for treatment of skin and skin-structure infection, intra-abdominal infections, and community-acquired pneumonia.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43536"/>
              </a:buClr>
              <a:buSzPts val="2600"/>
              <a:buChar char="•"/>
            </a:pP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Because active drug concentrations in the urine and serum are relatively low, </a:t>
            </a:r>
            <a:r>
              <a:rPr lang="en-US" sz="2600" u="sng">
                <a:solidFill>
                  <a:srgbClr val="005E8D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tigecycline</a:t>
            </a:r>
            <a:r>
              <a:rPr lang="en-US" sz="2600">
                <a:solidFill>
                  <a:srgbClr val="343536"/>
                </a:solidFill>
                <a:latin typeface="Arial"/>
                <a:ea typeface="Arial"/>
                <a:cs typeface="Arial"/>
                <a:sym typeface="Arial"/>
              </a:rPr>
              <a:t> may not be effective for urinary tract infections or primary bacteremia.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8"/>
          <p:cNvSpPr txBox="1"/>
          <p:nvPr>
            <p:ph type="title"/>
          </p:nvPr>
        </p:nvSpPr>
        <p:spPr>
          <a:xfrm>
            <a:off x="838200" y="334019"/>
            <a:ext cx="10515600" cy="11202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ADVERSE EFFECTS</a:t>
            </a:r>
            <a:endParaRPr/>
          </a:p>
        </p:txBody>
      </p:sp>
      <p:sp>
        <p:nvSpPr>
          <p:cNvPr id="201" name="Google Shape;201;p18"/>
          <p:cNvSpPr txBox="1"/>
          <p:nvPr>
            <p:ph idx="1" type="body"/>
          </p:nvPr>
        </p:nvSpPr>
        <p:spPr>
          <a:xfrm>
            <a:off x="838200" y="1156772"/>
            <a:ext cx="10515600" cy="5277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i)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Irritative effects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they can cause epigastric pain, nausea, vomiting and diarrhea by irritant property. Intramuscular injection is very painful.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ii)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Liver damage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Fatty infiltration of liver and jaundice occurs occasionally due to </a:t>
            </a:r>
            <a:r>
              <a:rPr lang="en-US" sz="26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mitochondrial injury due to inhibition of mitochondrial protein synthesis. Especially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minocyclines</a:t>
            </a:r>
            <a:endParaRPr sz="26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iii)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Kidney damage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Prominent in presence of existing kidney disease.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Fanconi syndrome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produced by outdated tetracycline due to degraded products (epimerisation) like epiteracycline, anhydroteracycline and epianhydroteracycline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9"/>
          <p:cNvSpPr txBox="1"/>
          <p:nvPr>
            <p:ph type="title"/>
          </p:nvPr>
        </p:nvSpPr>
        <p:spPr>
          <a:xfrm>
            <a:off x="838200" y="365125"/>
            <a:ext cx="10515600" cy="6030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Contd…</a:t>
            </a:r>
            <a:endParaRPr b="1"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19"/>
          <p:cNvSpPr txBox="1"/>
          <p:nvPr>
            <p:ph idx="1" type="body"/>
          </p:nvPr>
        </p:nvSpPr>
        <p:spPr>
          <a:xfrm>
            <a:off x="838200" y="1432193"/>
            <a:ext cx="10515600" cy="47813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iv)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Phototoxicity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sunburn. Higher incidence are seen with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demeclocycline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doxycycline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 Due to </a:t>
            </a:r>
            <a:r>
              <a:rPr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absorption of UVA radiation by tetracyclines leading to </a:t>
            </a:r>
            <a:r>
              <a:rPr lang="en-US" sz="2600">
                <a:solidFill>
                  <a:srgbClr val="040C28"/>
                </a:solidFill>
                <a:latin typeface="Arial"/>
                <a:ea typeface="Arial"/>
                <a:cs typeface="Arial"/>
                <a:sym typeface="Arial"/>
              </a:rPr>
              <a:t>photosensitization. 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Teeth and bones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Calcium tetracycline chelate gets deposited in developing teeth and bone. If given in mid-pregnancy to 5 months of extra-uterine life leads to </a:t>
            </a:r>
            <a:r>
              <a:rPr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brown discoloration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, ill-formed teeth more susceptible to </a:t>
            </a:r>
            <a:r>
              <a:rPr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dental caries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 Given in late pregnancy or childhood can cause temporary </a:t>
            </a:r>
            <a:r>
              <a:rPr lang="en-US" sz="26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suppression of bone growth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vi)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Antianabolic effect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because of reduced protein synthesis causing catabolic effects. 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0"/>
          <p:cNvSpPr txBox="1"/>
          <p:nvPr>
            <p:ph type="title"/>
          </p:nvPr>
        </p:nvSpPr>
        <p:spPr>
          <a:xfrm>
            <a:off x="838200" y="365125"/>
            <a:ext cx="10515600" cy="4341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13" name="Google Shape;213;p20"/>
          <p:cNvSpPr txBox="1"/>
          <p:nvPr>
            <p:ph idx="1" type="body"/>
          </p:nvPr>
        </p:nvSpPr>
        <p:spPr>
          <a:xfrm>
            <a:off x="838200" y="1333041"/>
            <a:ext cx="10630359" cy="5045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vii)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Diabetes insipidus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Demeclocycline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antagonizes ADH action and reduce urine concentration. 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viii)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Vestibular toxicity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Due to accumulation of lipid rich cells of the inner ear. </a:t>
            </a:r>
            <a:r>
              <a:rPr lang="en-US" sz="26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Minocycline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can produce ataxia, vertigo and nystagmus.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ix) Vit K deficiency due to inhibition of intestinal flora producing vit K.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x)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Hypersensitivity: (IgE)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skin rashes, urticaria, glossitis, pruritis in anus, angioedema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xi) Super infectious with; Proteus vulgaris, Candida albicans, Staphylococcus aureus.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xii) 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Azotemia: 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urea retention causing increased Nitrogen levels in blood. All EXCEPT </a:t>
            </a:r>
            <a:r>
              <a:rPr lang="en-US" sz="26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doxycycline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1"/>
          <p:cNvSpPr txBox="1"/>
          <p:nvPr/>
        </p:nvSpPr>
        <p:spPr>
          <a:xfrm>
            <a:off x="3753997" y="2696244"/>
            <a:ext cx="609783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Due to improper storage and or expired tetracycline</a:t>
            </a:r>
            <a:endParaRPr/>
          </a:p>
        </p:txBody>
      </p:sp>
      <p:sp>
        <p:nvSpPr>
          <p:cNvPr id="219" name="Google Shape;219;p21"/>
          <p:cNvSpPr/>
          <p:nvPr/>
        </p:nvSpPr>
        <p:spPr>
          <a:xfrm>
            <a:off x="5640636" y="3065576"/>
            <a:ext cx="154236" cy="3137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1"/>
          <p:cNvSpPr txBox="1"/>
          <p:nvPr/>
        </p:nvSpPr>
        <p:spPr>
          <a:xfrm>
            <a:off x="4362680" y="3390307"/>
            <a:ext cx="327201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undergoes degradation</a:t>
            </a:r>
            <a:endParaRPr/>
          </a:p>
        </p:txBody>
      </p:sp>
      <p:sp>
        <p:nvSpPr>
          <p:cNvPr id="221" name="Google Shape;221;p21"/>
          <p:cNvSpPr/>
          <p:nvPr/>
        </p:nvSpPr>
        <p:spPr>
          <a:xfrm>
            <a:off x="5638800" y="4465253"/>
            <a:ext cx="154236" cy="3137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1"/>
          <p:cNvSpPr/>
          <p:nvPr/>
        </p:nvSpPr>
        <p:spPr>
          <a:xfrm>
            <a:off x="5638800" y="3759639"/>
            <a:ext cx="150564" cy="313714"/>
          </a:xfrm>
          <a:prstGeom prst="down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0C413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1"/>
          <p:cNvSpPr txBox="1"/>
          <p:nvPr/>
        </p:nvSpPr>
        <p:spPr>
          <a:xfrm>
            <a:off x="3753997" y="4095921"/>
            <a:ext cx="515589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Leading to Epimerization  of tetracycline</a:t>
            </a:r>
            <a:endParaRPr/>
          </a:p>
        </p:txBody>
      </p:sp>
      <p:sp>
        <p:nvSpPr>
          <p:cNvPr id="224" name="Google Shape;224;p21"/>
          <p:cNvSpPr txBox="1"/>
          <p:nvPr/>
        </p:nvSpPr>
        <p:spPr>
          <a:xfrm>
            <a:off x="3536415" y="4834585"/>
            <a:ext cx="505674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degraded product causes Fanconi syndrome</a:t>
            </a:r>
            <a:endParaRPr/>
          </a:p>
        </p:txBody>
      </p:sp>
      <p:sp>
        <p:nvSpPr>
          <p:cNvPr id="225" name="Google Shape;225;p21"/>
          <p:cNvSpPr txBox="1"/>
          <p:nvPr/>
        </p:nvSpPr>
        <p:spPr>
          <a:xfrm>
            <a:off x="565533" y="420970"/>
            <a:ext cx="8677620" cy="1938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Fanconi syndrome: characterized by nausea, vomiting, polyuria, polydipsia, proteinuria, acidosis &amp; glycosuria, is a defect of proximal tubule leading to malabsorption of various electrolytes and substances that are usually absorbed by the proximal tubule.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Contraindication &amp; Precautions</a:t>
            </a:r>
            <a:endParaRPr/>
          </a:p>
        </p:txBody>
      </p:sp>
      <p:sp>
        <p:nvSpPr>
          <p:cNvPr id="231" name="Google Shape;231;p22"/>
          <p:cNvSpPr txBox="1"/>
          <p:nvPr>
            <p:ph idx="1" type="body"/>
          </p:nvPr>
        </p:nvSpPr>
        <p:spPr>
          <a:xfrm>
            <a:off x="838200" y="1825625"/>
            <a:ext cx="10515600" cy="45531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i) Not to be used in pregnancy, lactation, and in children (secreted in breast milk, cross the placenta).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ii) Avoided in patients on diuretics and Diabetes insipidus.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iii) Use cautiously in renal and hepatic insufficiency.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iv) Never use expired preparations (can cause Fanconi syndrome).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v) Not taken with milk, iron tonics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vi) Should not be mixed in the same syringe with penicillin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1" i="0"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tetracyclines are bacteriostatic in action and penicillin act on the cell wall of actively growing bacteria</a:t>
            </a:r>
            <a:r>
              <a:rPr b="0" i="0"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 they should not be used together, as the former will stop the latter working.)</a:t>
            </a:r>
            <a:endParaRPr sz="2600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3"/>
          <p:cNvSpPr txBox="1"/>
          <p:nvPr>
            <p:ph type="title"/>
          </p:nvPr>
        </p:nvSpPr>
        <p:spPr>
          <a:xfrm>
            <a:off x="838200" y="365126"/>
            <a:ext cx="10515600" cy="68374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Drug interactions</a:t>
            </a:r>
            <a:endParaRPr/>
          </a:p>
        </p:txBody>
      </p:sp>
      <p:sp>
        <p:nvSpPr>
          <p:cNvPr id="237" name="Google Shape;237;p23"/>
          <p:cNvSpPr txBox="1"/>
          <p:nvPr>
            <p:ph idx="1" type="body"/>
          </p:nvPr>
        </p:nvSpPr>
        <p:spPr>
          <a:xfrm>
            <a:off x="838200" y="1237129"/>
            <a:ext cx="10515600" cy="48111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Doxycycline antagonizes the effects of ADH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Milk, Iron tonics, antacids, inhibits the absorption of Tetracyclines.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Enzyme inducers (phenobarbitone, phenytoin) increases the metabolism of tetracyclines.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Tetracyclines increases toxicity of diuretics. Leads to increased blood urea nitrogen (BUN), azotemia, acidosis, and hyperphosphatemia.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Diuretics causes electrolyte and metabolic abnormalities, as well as worsen renal function (additive adverse effects).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000"/>
              <a:buFont typeface="Arial"/>
              <a:buNone/>
            </a:pPr>
            <a:r>
              <a:rPr b="1" lang="en-US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Chloramphenicol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Chloramphenicol</a:t>
            </a:r>
            <a:endParaRPr/>
          </a:p>
        </p:txBody>
      </p:sp>
      <p:sp>
        <p:nvSpPr>
          <p:cNvPr id="249" name="Google Shape;249;p25"/>
          <p:cNvSpPr txBox="1"/>
          <p:nvPr>
            <p:ph idx="1" type="body"/>
          </p:nvPr>
        </p:nvSpPr>
        <p:spPr>
          <a:xfrm>
            <a:off x="838200" y="1480569"/>
            <a:ext cx="10515600" cy="47219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isolation of chloramphenicol was reported by Ehrlich, Burkholder and coworkers in the year 1947.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was naturally obtained from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Streptomyces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venezuelae and was the </a:t>
            </a:r>
            <a:r>
              <a:rPr lang="en-US" sz="2600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first antibiotic to be manufactured synthetically for clinical use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Chloramphenicol is used in a variety of infections particularly those caused by anaerobic bacteria.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 highly effective </a:t>
            </a:r>
            <a:r>
              <a:rPr lang="en-US" sz="2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broad-spectrum antibiotic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 But this drug causes severe </a:t>
            </a:r>
            <a:r>
              <a:rPr lang="en-US" sz="2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blood dyscracia in humans.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26"/>
          <p:cNvSpPr txBox="1"/>
          <p:nvPr>
            <p:ph type="title"/>
          </p:nvPr>
        </p:nvSpPr>
        <p:spPr>
          <a:xfrm>
            <a:off x="838200" y="365126"/>
            <a:ext cx="10515600" cy="9679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Properties</a:t>
            </a:r>
            <a:endParaRPr/>
          </a:p>
        </p:txBody>
      </p:sp>
      <p:sp>
        <p:nvSpPr>
          <p:cNvPr id="255" name="Google Shape;255;p26"/>
          <p:cNvSpPr txBox="1"/>
          <p:nvPr>
            <p:ph idx="1" type="body"/>
          </p:nvPr>
        </p:nvSpPr>
        <p:spPr>
          <a:xfrm>
            <a:off x="838200" y="1333042"/>
            <a:ext cx="10515600" cy="49245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35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Chloramphenicol is marketed either as a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free base or in ester forms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(e.g., palmitate, succinate, or pantothenate salts).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Char char="•"/>
            </a:pP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Chloramphenicol palmitate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is insoluble is water and sparingly soluble in alcohol, so is used for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oral administration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2600"/>
              <a:buChar char="•"/>
            </a:pPr>
            <a:r>
              <a:rPr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chloramphenicol succinate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is freely soluble in both acetone and water and, therefore, is used for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parenteral injection.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inert chloramphenicol esters are hydrolyzed in vivo to free biologically active chloramphenicol.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Char char="•"/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p-nitro group has been implicated in the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irreversible suppression of bone marrow.</a:t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 of action</a:t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7"/>
          <p:cNvSpPr txBox="1"/>
          <p:nvPr>
            <p:ph idx="1" type="body"/>
          </p:nvPr>
        </p:nvSpPr>
        <p:spPr>
          <a:xfrm>
            <a:off x="838200" y="1825624"/>
            <a:ext cx="10750062" cy="4460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Chloramphenicol </a:t>
            </a:r>
            <a:r>
              <a:rPr lang="en-US" u="sng">
                <a:latin typeface="Arial"/>
                <a:ea typeface="Arial"/>
                <a:cs typeface="Arial"/>
                <a:sym typeface="Arial"/>
              </a:rPr>
              <a:t>inhibits protein synthesis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Chloramphenicol readily penetrates into bacterial cells, probably by both by passive and facilitated diffusions.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Once inside the bacterial cell, it binds reversibly to the 50S ribosomal subunit and prevents the activity of peptidyl transferase enzyme.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This interferes with </a:t>
            </a:r>
            <a:r>
              <a:rPr b="1" lang="en-US" u="sng">
                <a:latin typeface="Arial"/>
                <a:ea typeface="Arial"/>
                <a:cs typeface="Arial"/>
                <a:sym typeface="Arial"/>
              </a:rPr>
              <a:t>transfer of elongating polypeptide chain in the newly attached aminoacyl t-RNA </a:t>
            </a:r>
            <a:r>
              <a:rPr lang="en-US" u="sng">
                <a:latin typeface="Arial"/>
                <a:ea typeface="Arial"/>
                <a:cs typeface="Arial"/>
                <a:sym typeface="Arial"/>
              </a:rPr>
              <a:t>at ribosome-mRNA complex.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/>
          <p:nvPr>
            <p:ph type="title"/>
          </p:nvPr>
        </p:nvSpPr>
        <p:spPr>
          <a:xfrm>
            <a:off x="838200" y="365125"/>
            <a:ext cx="10515600" cy="977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67" name="Google Shape;267;p28"/>
          <p:cNvSpPr txBox="1"/>
          <p:nvPr>
            <p:ph idx="1" type="body"/>
          </p:nvPr>
        </p:nvSpPr>
        <p:spPr>
          <a:xfrm>
            <a:off x="648464" y="958467"/>
            <a:ext cx="10515600" cy="55344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By binding specifically to 50 S ribosomal subunit, chloramphenicol also appears to hinder the access of aminoacyl tRNA to acceptor site of the ribosomal—mRNA complex,</a:t>
            </a:r>
            <a:r>
              <a:rPr b="1" i="0" lang="en-US" sz="2600">
                <a:latin typeface="Arial"/>
                <a:ea typeface="Arial"/>
                <a:cs typeface="Arial"/>
                <a:sym typeface="Arial"/>
              </a:rPr>
              <a:t> inhibiting protein synthesis</a:t>
            </a:r>
            <a:r>
              <a:rPr b="0" i="0" lang="en-US" sz="2600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Protein Synthesis Inhibitors and Miscellaneous Antibacterial Agents |  Basicmedical Key" id="268" name="Google Shape;268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61118" y="3124715"/>
            <a:ext cx="4490292" cy="3252743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8"/>
          <p:cNvSpPr txBox="1"/>
          <p:nvPr/>
        </p:nvSpPr>
        <p:spPr>
          <a:xfrm>
            <a:off x="5906264" y="6377458"/>
            <a:ext cx="4490292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 credits. https://images.slideplayer.com/118/18141879/slides/slide_22.jpg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275" name="Google Shape;275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i="0" lang="en-US">
                <a:latin typeface="Arial"/>
                <a:ea typeface="Arial"/>
                <a:cs typeface="Arial"/>
                <a:sym typeface="Arial"/>
              </a:rPr>
              <a:t>N</a:t>
            </a:r>
            <a:r>
              <a:rPr b="1" lang="en-US">
                <a:latin typeface="Arial"/>
                <a:ea typeface="Arial"/>
                <a:cs typeface="Arial"/>
                <a:sym typeface="Arial"/>
              </a:rPr>
              <a:t>ote</a:t>
            </a:r>
            <a:r>
              <a:rPr b="1" i="0" lang="en-US"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i="0" lang="en-US">
                <a:latin typeface="Arial"/>
                <a:ea typeface="Arial"/>
                <a:cs typeface="Arial"/>
                <a:sym typeface="Arial"/>
              </a:rPr>
              <a:t>In high doses, Chloramphenicol can also inhibit both bacterial and mitochondrial protein synthesis, causing mitochondrial stress and decreased ATP biosynthesis</a:t>
            </a:r>
            <a:r>
              <a:rPr b="0" i="0" lang="en-US">
                <a:latin typeface="Arial"/>
                <a:ea typeface="Arial"/>
                <a:cs typeface="Arial"/>
                <a:sym typeface="Arial"/>
              </a:rPr>
              <a:t>.</a:t>
            </a:r>
            <a:endParaRPr b="0" i="0"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Bacteriostatic: low/optimal concentrations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Bactericidal: high concentrations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0"/>
          <p:cNvSpPr txBox="1"/>
          <p:nvPr>
            <p:ph type="title"/>
          </p:nvPr>
        </p:nvSpPr>
        <p:spPr>
          <a:xfrm>
            <a:off x="838200" y="365126"/>
            <a:ext cx="10515600" cy="84278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Antimicrobial Spectrum</a:t>
            </a:r>
            <a:endParaRPr/>
          </a:p>
        </p:txBody>
      </p:sp>
      <p:sp>
        <p:nvSpPr>
          <p:cNvPr id="281" name="Google Shape;281;p30"/>
          <p:cNvSpPr txBox="1"/>
          <p:nvPr>
            <p:ph idx="1" type="body"/>
          </p:nvPr>
        </p:nvSpPr>
        <p:spPr>
          <a:xfrm>
            <a:off x="838200" y="1575412"/>
            <a:ext cx="10515600" cy="49174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 broad spectrum antibiotic effective against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		 both Gram-positive and Gram-negative bacteria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primarily bacteriostatic, and bactericidal at high concentration.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Highly active against Salmonella including S. typhi.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More active than tetracyclines against H. influenzae, B. pertussis, Klebsiella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Less active against gram positive bacteria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Like tetracycline it is inactive against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Mycobacteria, Pseudomonas,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many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Proteus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spp, viruses and fungi.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		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Chloramphenicol Resistance</a:t>
            </a:r>
            <a:endParaRPr/>
          </a:p>
        </p:txBody>
      </p:sp>
      <p:sp>
        <p:nvSpPr>
          <p:cNvPr id="287" name="Google Shape;287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Resistance mainly due to acquisition of R plasmid encoded for acetyl transferase enzyme which inactivate chloramphenicol. 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Decreased permeability and into the resistant bacteria cells. 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Lower affinity of bacterial ribosome for chloramphenicol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32"/>
          <p:cNvSpPr txBox="1"/>
          <p:nvPr>
            <p:ph type="title"/>
          </p:nvPr>
        </p:nvSpPr>
        <p:spPr>
          <a:xfrm>
            <a:off x="838200" y="585462"/>
            <a:ext cx="10515600" cy="4815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Pharmacokinetics</a:t>
            </a:r>
            <a:endParaRPr/>
          </a:p>
        </p:txBody>
      </p:sp>
      <p:sp>
        <p:nvSpPr>
          <p:cNvPr id="293" name="Google Shape;293;p32"/>
          <p:cNvSpPr txBox="1"/>
          <p:nvPr>
            <p:ph idx="1" type="body"/>
          </p:nvPr>
        </p:nvSpPr>
        <p:spPr>
          <a:xfrm>
            <a:off x="838200" y="1148063"/>
            <a:ext cx="10515600" cy="53448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Absorption: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Rapidly and completely absorbed from GIT.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Distribution: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50-60% bound to plasma protein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	It has a “phenyl” moiety therefore lipid soluble making it to 	be widely distributed to body tissues and body fluids (CSF).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	Attains maximum level in plasma within 2-6 hours. Pass 	freely in serous cavities and BBB.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	Crosses placenta and is secreted in bile and milk.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Metabolism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: Primarily conjugated with glucuronic acid in liver. Plasma t1/2 is 3-6 hrs.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Excretion: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Metabolites excreted mainly in urine.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Principle of its therapeutic uses</a:t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33"/>
          <p:cNvSpPr txBox="1"/>
          <p:nvPr>
            <p:ph idx="1" type="body"/>
          </p:nvPr>
        </p:nvSpPr>
        <p:spPr>
          <a:xfrm>
            <a:off x="838200" y="1825624"/>
            <a:ext cx="10515600" cy="36497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635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use of chloramphenicol should be reserved for serious infections in which the benefit of the drug is greater than the risk of toxicity. 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Other drugs are used if effective &amp; less toxic.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used for both local and systemic infections.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4"/>
          <p:cNvSpPr txBox="1"/>
          <p:nvPr>
            <p:ph type="title"/>
          </p:nvPr>
        </p:nvSpPr>
        <p:spPr>
          <a:xfrm>
            <a:off x="838200" y="365126"/>
            <a:ext cx="10515600" cy="5605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Therapeutic uses</a:t>
            </a:r>
            <a:endParaRPr b="1" sz="3600">
              <a:solidFill>
                <a:srgbClr val="0099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34"/>
          <p:cNvSpPr txBox="1"/>
          <p:nvPr>
            <p:ph idx="1" type="body"/>
          </p:nvPr>
        </p:nvSpPr>
        <p:spPr>
          <a:xfrm>
            <a:off x="838200" y="1189822"/>
            <a:ext cx="10515600" cy="53982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1. Typhoid and paratyphoid</a:t>
            </a:r>
            <a:r>
              <a:rPr b="1" lang="en-US" sz="2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fever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– (Quinolones &amp; 3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rd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gen. Cephalosporins are Drug of Choice.) 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CAP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can be used if highly sensitive and causing allergy . 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2. Bacterial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Meningitis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- 3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rd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gen. Cephalosporin have replaced </a:t>
            </a:r>
            <a:r>
              <a:rPr b="1"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CAP</a:t>
            </a: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but CAP  remain  an alternative drug for the treatment of meningitis caused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by  H. influenzae ,N. meningitis &amp; S. pneumoniae in patients having allergy to β –lactams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) 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3. Anaerobic infection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– effective against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Bacteroid species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&amp; for treatment of serious intra-abdominal infection or brain diseases.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4. Brucellosis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– when Tetracyclines are resistant .</a:t>
            </a:r>
            <a:endParaRPr/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Calibri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09600" lvl="0" marL="609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solidFill>
                <a:srgbClr val="0099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t/>
            </a: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1" name="Google Shape;311;p35"/>
          <p:cNvSpPr txBox="1"/>
          <p:nvPr>
            <p:ph idx="1" type="body"/>
          </p:nvPr>
        </p:nvSpPr>
        <p:spPr>
          <a:xfrm>
            <a:off x="838200" y="1498294"/>
            <a:ext cx="10515600" cy="49945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609600" lvl="0" marL="609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None/>
            </a:pPr>
            <a:r>
              <a:rPr b="1" lang="en-US" sz="2600">
                <a:latin typeface="Arial"/>
                <a:ea typeface="Arial"/>
                <a:cs typeface="Arial"/>
                <a:sym typeface="Arial"/>
              </a:rPr>
              <a:t>5. Rikettsial infection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–Tetracyclines are preferred but if patient is allergic to Tetracyclines with ↓ renal function, in pregnancy or in children younger than 8 yrs. </a:t>
            </a:r>
            <a:r>
              <a:rPr b="1"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CAP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 is the DOC (50 mg/kg/day) .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800"/>
              <a:buNone/>
            </a:pPr>
            <a:r>
              <a:rPr b="1" lang="en-US" sz="28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Other Therapeutic uses</a:t>
            </a:r>
            <a:endParaRPr sz="2600" u="sng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Bacterial meningoencephalitis,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Brain abscess, Septicemia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Intraocular infections,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Superficial skin and eye infections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Otitis externa (as 1% topical preparation)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Conjuctivitis (Madras eye)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Buphonic Plague (caused by rodent fleas)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6"/>
          <p:cNvSpPr txBox="1"/>
          <p:nvPr>
            <p:ph type="title"/>
          </p:nvPr>
        </p:nvSpPr>
        <p:spPr>
          <a:xfrm>
            <a:off x="838200" y="365125"/>
            <a:ext cx="10515600" cy="7073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Toxicity</a:t>
            </a:r>
            <a:endParaRPr sz="3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7" name="Google Shape;317;p36"/>
          <p:cNvSpPr txBox="1"/>
          <p:nvPr>
            <p:ph idx="1" type="body"/>
          </p:nvPr>
        </p:nvSpPr>
        <p:spPr>
          <a:xfrm>
            <a:off x="799182" y="1381822"/>
            <a:ext cx="10593636" cy="51110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Manifests two types syndrome related to bone marrow depression or suppression. 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2600"/>
              <a:buNone/>
            </a:pPr>
            <a:r>
              <a:rPr b="1"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Non regenerative anemia (dose dependent): 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occurs when the bone marrow is unable to produce sufficient new red blood cells to replace cells that naturally die off as they age.</a:t>
            </a:r>
            <a:endParaRPr sz="26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Due to interference with mRNA and protein synthesis in rapidly multiplying bone marrow cells.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600"/>
              <a:buChar char="•"/>
            </a:pP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Can also cause thrombocytopenia, leukopenia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2600"/>
              <a:buNone/>
            </a:pPr>
            <a:r>
              <a:rPr b="1" lang="en-US" sz="2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Reversible aplastic anemia (non-dose dependent): Idiosyncratic reaction </a:t>
            </a:r>
            <a:r>
              <a:rPr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where t</a:t>
            </a:r>
            <a:r>
              <a:rPr b="0"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here is a slow-down in the production of blood cells. Its a temporary effect of the drug. 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It can be reversed if exposure to the cause is stopped.</a:t>
            </a:r>
            <a:endParaRPr sz="2600">
              <a:solidFill>
                <a:srgbClr val="00B0F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7"/>
          <p:cNvSpPr txBox="1"/>
          <p:nvPr>
            <p:ph idx="1" type="body"/>
          </p:nvPr>
        </p:nvSpPr>
        <p:spPr>
          <a:xfrm>
            <a:off x="716096" y="902583"/>
            <a:ext cx="10653312" cy="55533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600"/>
              <a:buNone/>
            </a:pPr>
            <a:r>
              <a:rPr b="1"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Gray baby syndrome: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0" i="0" sz="2600">
              <a:solidFill>
                <a:srgbClr val="202124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02124"/>
              </a:buClr>
              <a:buSzPts val="2600"/>
              <a:buChar char="•"/>
            </a:pPr>
            <a:r>
              <a:rPr b="0"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An 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adverse reaction to chloramphenicol, characterized by abdominal distention,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vomiting, hypothermia, 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hemodynamic collapse, and ashen-gray skin discoloration in neonates.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Chloramphenicol should be used with great care in newborns because of </a:t>
            </a:r>
            <a:r>
              <a:rPr lang="en-US" sz="2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inadequate inactivation and excretion of the drug result in such toxic syndrome.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This is due to lack of </a:t>
            </a:r>
            <a:r>
              <a:rPr lang="en-US" sz="26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glucuronyl transferase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enzymes in the new born liver.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Side Effects</a:t>
            </a:r>
            <a:endParaRPr/>
          </a:p>
        </p:txBody>
      </p:sp>
      <p:sp>
        <p:nvSpPr>
          <p:cNvPr id="328" name="Google Shape;328;p3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800"/>
              <a:buChar char="•"/>
            </a:pPr>
            <a:r>
              <a:rPr b="1" lang="en-US" sz="2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GI disturbances 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Oral administration of chloramphenicol.</a:t>
            </a:r>
            <a:endParaRPr/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1" sz="280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Char char="•"/>
            </a:pPr>
            <a:r>
              <a:rPr b="1" lang="en-US" sz="280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Hypersensitivity reactions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to the antibiotic are uncommon though.</a:t>
            </a:r>
            <a:endParaRPr/>
          </a:p>
          <a:p>
            <a:pPr indent="-508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Superinfections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Drug interactions</a:t>
            </a:r>
            <a:endParaRPr/>
          </a:p>
        </p:txBody>
      </p:sp>
      <p:sp>
        <p:nvSpPr>
          <p:cNvPr id="334" name="Google Shape;334;p3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Chloramphenicol </a:t>
            </a:r>
            <a:r>
              <a:rPr lang="en-US" u="sng">
                <a:latin typeface="Arial"/>
                <a:ea typeface="Arial"/>
                <a:cs typeface="Arial"/>
                <a:sym typeface="Arial"/>
              </a:rPr>
              <a:t>(a potent microsomal enzyme inhibitor)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inhibits the metabolism of many other drugs like phenytoin, barbiturates, primidone, local anesthetics and thereby either prolong their action or precipitate toxicity.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Phenobarbitone, phenytoin enhance chloramphenicol metabolism, reduce therapeutic concentration and cause failure of chemotherapy 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It should not be combined with bactericidal drugs and drugs that bind to 50S ribosomal subunit (macrolides and lincosamides).</a:t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/>
              <a:t>				</a:t>
            </a:r>
            <a:r>
              <a:rPr lang="en-US">
                <a:solidFill>
                  <a:srgbClr val="FF0000"/>
                </a:solidFill>
              </a:rPr>
              <a:t>Note: </a:t>
            </a:r>
            <a:endParaRPr/>
          </a:p>
        </p:txBody>
      </p:sp>
      <p:sp>
        <p:nvSpPr>
          <p:cNvPr id="340" name="Google Shape;340;p40"/>
          <p:cNvSpPr txBox="1"/>
          <p:nvPr>
            <p:ph idx="1" type="body"/>
          </p:nvPr>
        </p:nvSpPr>
        <p:spPr>
          <a:xfrm>
            <a:off x="838201" y="1451814"/>
            <a:ext cx="10515600" cy="47251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0" i="0" lang="en-US">
                <a:latin typeface="Arial"/>
                <a:ea typeface="Arial"/>
                <a:cs typeface="Arial"/>
                <a:sym typeface="Arial"/>
              </a:rPr>
              <a:t>When a Bactericidal agent is given along with a Bacteriostatic agent, 2 outcomes are possible.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b="1" i="0" lang="en-US">
                <a:latin typeface="Arial"/>
                <a:ea typeface="Arial"/>
                <a:cs typeface="Arial"/>
                <a:sym typeface="Arial"/>
              </a:rPr>
              <a:t>Synergism</a:t>
            </a:r>
            <a:r>
              <a:rPr b="0" i="0" lang="en-US">
                <a:latin typeface="Arial"/>
                <a:ea typeface="Arial"/>
                <a:cs typeface="Arial"/>
                <a:sym typeface="Arial"/>
              </a:rPr>
              <a:t> – when the bacteria has low sensitivity to the cidal agent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AutoNum type="arabicPeriod"/>
            </a:pPr>
            <a:r>
              <a:rPr b="1" i="0" lang="en-US">
                <a:latin typeface="Arial"/>
                <a:ea typeface="Arial"/>
                <a:cs typeface="Arial"/>
                <a:sym typeface="Arial"/>
              </a:rPr>
              <a:t>Antagonism</a:t>
            </a:r>
            <a:r>
              <a:rPr b="0" i="0" lang="en-US">
                <a:latin typeface="Arial"/>
                <a:ea typeface="Arial"/>
                <a:cs typeface="Arial"/>
                <a:sym typeface="Arial"/>
              </a:rPr>
              <a:t> – when the bacteria has high sensitivity to the cidal agent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E.g. chloramphenicol vs Penicillin combination could trigger synergistic or antagonistic effects. 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ct val="100000"/>
              <a:buNone/>
            </a:pPr>
            <a:r>
              <a:rPr lang="en-US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Any given bactericidal concentration of penicillin can be antagonized by any given bacteriostatic concentration of chloramphenicol.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4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4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Arial"/>
              <a:buNone/>
            </a:pPr>
            <a:r>
              <a:rPr b="1" lang="en-US" sz="6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Lincosamide Antibiotics</a:t>
            </a:r>
            <a:endParaRPr/>
          </a:p>
        </p:txBody>
      </p:sp>
      <p:sp>
        <p:nvSpPr>
          <p:cNvPr id="346" name="Google Shape;346;p4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2"/>
          <p:cNvSpPr txBox="1"/>
          <p:nvPr>
            <p:ph type="title"/>
          </p:nvPr>
        </p:nvSpPr>
        <p:spPr>
          <a:xfrm>
            <a:off x="838200" y="172279"/>
            <a:ext cx="10515600" cy="12885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Lincosamide</a:t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42"/>
          <p:cNvSpPr txBox="1"/>
          <p:nvPr>
            <p:ph idx="1" type="body"/>
          </p:nvPr>
        </p:nvSpPr>
        <p:spPr>
          <a:xfrm>
            <a:off x="838200" y="1838877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These antibiotics resemble macrolide antibiotics in their antibacterial spectrum, mechanism of action, metabolism, excretion and clinical application.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 The most important members of this group are: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lincomycin</a:t>
            </a: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and</a:t>
            </a: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clindamycin</a:t>
            </a:r>
            <a:r>
              <a:rPr lang="en-US" sz="2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Lincosamide can be administered orally, IM or IV.</a:t>
            </a:r>
            <a:endParaRPr/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Mechanism of action</a:t>
            </a:r>
            <a:endParaRPr/>
          </a:p>
        </p:txBody>
      </p:sp>
      <p:sp>
        <p:nvSpPr>
          <p:cNvPr id="358" name="Google Shape;358;p4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08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 b="0" i="0" u="none" strike="noStrike">
              <a:solidFill>
                <a:srgbClr val="1F1F1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F1F1F"/>
              </a:buClr>
              <a:buSzPts val="2800"/>
              <a:buChar char="•"/>
            </a:pP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Lincosamides bind to the 50S ribosome in which they inhibit protein synthesis.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F1F1F"/>
              </a:buClr>
              <a:buSzPts val="2800"/>
              <a:buChar char="•"/>
            </a:pP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Because this </a:t>
            </a:r>
            <a:r>
              <a:rPr b="0" i="0" lang="en-US" u="sng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binding site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 is similar to that of </a:t>
            </a:r>
            <a:r>
              <a:rPr b="0" i="0" lang="en-US" u="sng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chloramphenicol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 and the macrolides, concurrent use of these antimicrobials decreases overall efficacy; therefore, combination therapy should be avoided.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Antimicrobial spectrum</a:t>
            </a:r>
            <a:endParaRPr/>
          </a:p>
        </p:txBody>
      </p:sp>
      <p:sp>
        <p:nvSpPr>
          <p:cNvPr id="364" name="Google Shape;364;p44"/>
          <p:cNvSpPr txBox="1"/>
          <p:nvPr>
            <p:ph idx="1" type="body"/>
          </p:nvPr>
        </p:nvSpPr>
        <p:spPr>
          <a:xfrm>
            <a:off x="838200" y="1825625"/>
            <a:ext cx="10515600" cy="45863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F1F1F"/>
              </a:buClr>
              <a:buSzPct val="100000"/>
              <a:buFont typeface="Noto Sans Symbols"/>
              <a:buChar char="✔"/>
            </a:pP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Like the </a:t>
            </a: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macrolides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, </a:t>
            </a: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lincosamides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 are primarily used to treat gram-positive bacterial infections (</a:t>
            </a:r>
            <a:r>
              <a:rPr lang="en-US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listed below) 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in which there is resistance or intolerance to </a:t>
            </a: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penicillins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. 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Bacteroides fragilis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S. aureus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Coagulase-negative Staph &amp; Strep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Excellent Bone Penetration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Pseudomembranous colitis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Hypersensitivity Reaction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F1F1F"/>
              </a:buClr>
              <a:buSzPct val="100000"/>
              <a:buFont typeface="Noto Sans Symbols"/>
              <a:buChar char="✔"/>
            </a:pP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Lincosamides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 are highly effective against </a:t>
            </a: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anaerobes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 with poor activity against gram-negative </a:t>
            </a:r>
            <a:r>
              <a:rPr b="0" i="0" lang="en-US" u="sng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aerobes</a:t>
            </a:r>
            <a:r>
              <a:rPr b="0" i="0" lang="en-US" u="none" strike="noStrike">
                <a:solidFill>
                  <a:srgbClr val="1F1F1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Noto Sans Symbols"/>
              <a:buNone/>
            </a:pPr>
            <a:r>
              <a:t/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4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Lincomycin</a:t>
            </a:r>
            <a:br>
              <a:rPr lang="en-US" sz="3600">
                <a:latin typeface="Arial"/>
                <a:ea typeface="Arial"/>
                <a:cs typeface="Arial"/>
                <a:sym typeface="Arial"/>
              </a:rPr>
            </a:br>
            <a:endParaRPr sz="36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It is produced by 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Streptomyces lincolnensis.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The drug is active against Gram positive bacteria including 					Penicillinase producing 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Staphylococci, 					, Clostridium tetani,                      				 Cl. Perfringens, Erysipelothrix,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i="1" lang="en-US">
                <a:latin typeface="Arial"/>
                <a:ea typeface="Arial"/>
                <a:cs typeface="Arial"/>
                <a:sym typeface="Arial"/>
              </a:rPr>
              <a:t>					 Actinomycetes, Nocrdia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and 							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Mycoplasma pneumonia 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(certain  strain)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Its most distinctive feature is its activity against a variety of anaerobes (</a:t>
            </a:r>
            <a:r>
              <a:rPr i="1" lang="en-US">
                <a:latin typeface="Arial"/>
                <a:ea typeface="Arial"/>
                <a:cs typeface="Arial"/>
                <a:sym typeface="Arial"/>
              </a:rPr>
              <a:t>Bacteroides fragelis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).</a:t>
            </a:r>
            <a:r>
              <a:rPr lang="en-US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However, aerobic Gram-negative bacilli are not affected.</a:t>
            </a:r>
            <a:endParaRPr/>
          </a:p>
          <a:p>
            <a:pPr indent="-64135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6"/>
          <p:cNvSpPr txBox="1"/>
          <p:nvPr>
            <p:ph idx="1" type="body"/>
          </p:nvPr>
        </p:nvSpPr>
        <p:spPr>
          <a:xfrm>
            <a:off x="838200" y="1308100"/>
            <a:ext cx="10515600" cy="48688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Clinical Uses: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Its use is restricted, however in infections caused by susceptible Gram-positive bacteria, particularly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Staphylococci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Streptococci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and for those by anerobic pathogens, it can still be used.</a:t>
            </a:r>
            <a:endParaRPr/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drug is also used in respiratory, skeletal, skin, joint and adjoining tissue infections.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00000"/>
              <a:buFont typeface="Arial"/>
              <a:buNone/>
            </a:pPr>
            <a:b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Clindamycin</a:t>
            </a:r>
            <a:br>
              <a:rPr lang="en-US">
                <a:latin typeface="Arial"/>
                <a:ea typeface="Arial"/>
                <a:cs typeface="Arial"/>
                <a:sym typeface="Arial"/>
              </a:rPr>
            </a:b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47"/>
          <p:cNvSpPr txBox="1"/>
          <p:nvPr>
            <p:ph idx="1" type="body"/>
          </p:nvPr>
        </p:nvSpPr>
        <p:spPr>
          <a:xfrm>
            <a:off x="838200" y="1825624"/>
            <a:ext cx="10515600" cy="46386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a semisynthetic derivative of lincomycin and differs chemically from lincomycin by substitution of a chloride atom for hydroxyl group.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is more potent than the parent compound.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Its absorption is better than lincomycin and has reduced the incidence of adverse effect than lincomycin. </a:t>
            </a:r>
            <a:endParaRPr/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antibacterial spectrum and clinical application is similar to lincomycin.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4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It has replaced lincomycin for anaerobic, skeletal, soft tissues and skin infections.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Mostly used in osteomyelitis caused by gram +ve bacteria</a:t>
            </a:r>
            <a:endParaRPr/>
          </a:p>
          <a:p>
            <a:pPr indent="-635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bacteria may develop cross resistance between macrolides, lincosamide and other antibiotic which have common mechanism of antibacterial action.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9"/>
          <p:cNvSpPr txBox="1"/>
          <p:nvPr>
            <p:ph idx="1" type="body"/>
          </p:nvPr>
        </p:nvSpPr>
        <p:spPr>
          <a:xfrm>
            <a:off x="838200" y="516834"/>
            <a:ext cx="10515600" cy="58839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b="1" sz="2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2600"/>
              <a:buNone/>
            </a:pPr>
            <a:r>
              <a:rPr b="1" lang="en-US" sz="2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Side Effects and Toxicity: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These drugs have no serious organ toxicity.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GI disturbances may occur; </a:t>
            </a:r>
            <a:r>
              <a:rPr i="0" lang="en-US" sz="2600">
                <a:solidFill>
                  <a:srgbClr val="202124"/>
                </a:solidFill>
                <a:latin typeface="Arial"/>
                <a:ea typeface="Arial"/>
                <a:cs typeface="Arial"/>
                <a:sym typeface="Arial"/>
              </a:rPr>
              <a:t>diarrhea (which may be mild to severe), nausea, vomiting, abdominal pain/cramps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The major problem in man is superinfection, diarrhea and pseudomembranous colitis (treated by vancomycin) caused by a toxin produces by </a:t>
            </a: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Clostridium difficile.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i="1"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</a:pPr>
            <a:r>
              <a:rPr i="1" lang="en-US" sz="2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Hypersensitivity reaction and skeletal muscle paralysis may also occur.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635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5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1" lang="en-US" sz="3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/>
          </a:p>
        </p:txBody>
      </p:sp>
      <p:sp>
        <p:nvSpPr>
          <p:cNvPr id="397" name="Google Shape;397;p5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AutoNum type="arabicPeriod"/>
            </a:pPr>
            <a:r>
              <a:rPr b="0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Mollie C. Shutter; Hossein Akhondi, </a:t>
            </a:r>
            <a:r>
              <a:rPr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Tetracycline antibiotics. </a:t>
            </a:r>
            <a:r>
              <a:rPr b="0" i="0" lang="en-US" sz="2600" u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StatPearls Publishing LLC (2023).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AutoNum type="arabicPeriod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Karan Patel, Sean Bunachita, Ank A Agarwal, </a:t>
            </a:r>
            <a:r>
              <a:rPr i="0" lang="en-US" sz="2600" strike="noStrike">
                <a:latin typeface="Arial"/>
                <a:ea typeface="Arial"/>
                <a:cs typeface="Arial"/>
                <a:sym typeface="Arial"/>
              </a:rPr>
              <a:t>Akshay Bhamidipati, Urvish K. Patel. A Comprehensive Overview of Antibiotic Selection and the Factors Affecting It. Cureus journal.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(</a:t>
            </a:r>
            <a:r>
              <a:rPr i="0" lang="en-US" sz="2600" strike="noStrike">
                <a:latin typeface="Arial"/>
                <a:ea typeface="Arial"/>
                <a:cs typeface="Arial"/>
                <a:sym typeface="Arial"/>
              </a:rPr>
              <a:t>2021).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AutoNum type="arabicPeriod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Goodman and Gilman’s the Pharmacological Basis of Therapeutics, 14</a:t>
            </a:r>
            <a:r>
              <a:rPr baseline="30000" lang="en-US" sz="2600"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2600">
                <a:latin typeface="Arial"/>
                <a:ea typeface="Arial"/>
                <a:cs typeface="Arial"/>
                <a:sym typeface="Arial"/>
              </a:rPr>
              <a:t> Edition by Laurence Brunton; Bjorn Knollmann, </a:t>
            </a:r>
            <a:r>
              <a:rPr lang="en-US" sz="26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McGraw Hill Medical, 2024.</a:t>
            </a:r>
            <a:endParaRPr/>
          </a:p>
          <a:p>
            <a:pPr indent="-5143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rial"/>
              <a:buAutoNum type="arabicPeriod"/>
            </a:pPr>
            <a:r>
              <a:rPr i="0" lang="en-US" sz="2600" u="none" strike="noStrike">
                <a:latin typeface="Arial"/>
                <a:ea typeface="Arial"/>
                <a:cs typeface="Arial"/>
                <a:sym typeface="Arial"/>
              </a:rPr>
              <a:t>Derek W. Moore Md. Antibiotic Classification &amp; Mechanism. Bullet Health. 2023</a:t>
            </a:r>
            <a:endParaRPr b="0" i="0" sz="2600" u="sng" strike="noStrike">
              <a:solidFill>
                <a:srgbClr val="4571A7"/>
              </a:solidFill>
              <a:latin typeface="Arial"/>
              <a:ea typeface="Arial"/>
              <a:cs typeface="Arial"/>
              <a:sym typeface="Arial"/>
              <a:hlinkClick r:id="rId3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-3492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i="0" sz="2600" strike="noStrike">
              <a:latin typeface="Arial"/>
              <a:ea typeface="Arial"/>
              <a:cs typeface="Arial"/>
              <a:sym typeface="Arial"/>
            </a:endParaRPr>
          </a:p>
          <a:p>
            <a:pPr indent="-3492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600"/>
              <a:buNone/>
            </a:pPr>
            <a:r>
              <a:t/>
            </a:r>
            <a:endParaRPr i="0" sz="2600" strike="noStrike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2023-02-03T14:10:51Z</dcterms:created>
  <dc:creator>Seth m. Monayo</dc:creator>
</cp:coreProperties>
</file>