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7.xml"/>
  <Override ContentType="application/vnd.openxmlformats-officedocument.presentationml.notesSlide+xml" PartName="/ppt/notesSlides/notesSlide5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41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5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42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51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43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56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9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61.xml"/>
  <Override ContentType="application/vnd.openxmlformats-officedocument.presentationml.notesSlide+xml" PartName="/ppt/notesSlides/notesSlide57.xml"/>
  <Override ContentType="application/vnd.openxmlformats-officedocument.presentationml.notesSlide+xml" PartName="/ppt/notesSlides/notesSlide44.xml"/>
  <Override ContentType="application/vnd.openxmlformats-officedocument.presentationml.notesSlide+xml" PartName="/ppt/notesSlides/notesSlide58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62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54.xml"/>
  <Override ContentType="application/vnd.openxmlformats-officedocument.presentationml.notesSlide+xml" PartName="/ppt/notesSlides/notesSlide45.xml"/>
  <Override ContentType="application/vnd.openxmlformats-officedocument.presentationml.notesSlide+xml" PartName="/ppt/notesSlides/notesSlide46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63.xml"/>
  <Override ContentType="application/vnd.openxmlformats-officedocument.presentationml.notesSlide+xml" PartName="/ppt/notesSlides/notesSlide5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47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60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64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48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5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65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49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53.xml"/>
  <Override ContentType="application/vnd.openxmlformats-officedocument.presentationml.notesSlide+xml" PartName="/ppt/notesSlides/notesSlide40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66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43.xml"/>
  <Override ContentType="application/vnd.openxmlformats-officedocument.presentationml.slide+xml" PartName="/ppt/slides/slide35.xml"/>
  <Override ContentType="application/vnd.openxmlformats-officedocument.presentationml.slide+xml" PartName="/ppt/slides/slide60.xml"/>
  <Override ContentType="application/vnd.openxmlformats-officedocument.presentationml.slide+xml" PartName="/ppt/slides/slide5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5.xml"/>
  <Override ContentType="application/vnd.openxmlformats-officedocument.presentationml.slide+xml" PartName="/ppt/slides/slide17.xml"/>
  <Override ContentType="application/vnd.openxmlformats-officedocument.presentationml.slide+xml" PartName="/ppt/slides/slide42.xml"/>
  <Override ContentType="application/vnd.openxmlformats-officedocument.presentationml.slide+xml" PartName="/ppt/slides/slide25.xml"/>
  <Override ContentType="application/vnd.openxmlformats-officedocument.presentationml.slide+xml" PartName="/ppt/slides/slide50.xml"/>
  <Override ContentType="application/vnd.openxmlformats-officedocument.presentationml.slide+xml" PartName="/ppt/slides/slide34.xml"/>
  <Override ContentType="application/vnd.openxmlformats-officedocument.presentationml.slide+xml" PartName="/ppt/slides/slide33.xml"/>
  <Override ContentType="application/vnd.openxmlformats-officedocument.presentationml.slide+xml" PartName="/ppt/slides/slide51.xml"/>
  <Override ContentType="application/vnd.openxmlformats-officedocument.presentationml.slide+xml" PartName="/ppt/slides/slide16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7.xml"/>
  <Override ContentType="application/vnd.openxmlformats-officedocument.presentationml.slide+xml" PartName="/ppt/slides/slide41.xml"/>
  <Override ContentType="application/vnd.openxmlformats-officedocument.presentationml.slide+xml" PartName="/ppt/slides/slide67.xml"/>
  <Override ContentType="application/vnd.openxmlformats-officedocument.presentationml.slide+xml" PartName="/ppt/slides/slide7.xml"/>
  <Override ContentType="application/vnd.openxmlformats-officedocument.presentationml.slide+xml" PartName="/ppt/slides/slide54.xml"/>
  <Override ContentType="application/vnd.openxmlformats-officedocument.presentationml.slide+xml" PartName="/ppt/slides/slide36.xml"/>
  <Override ContentType="application/vnd.openxmlformats-officedocument.presentationml.slide+xml" PartName="/ppt/slides/slide66.xml"/>
  <Override ContentType="application/vnd.openxmlformats-officedocument.presentationml.slide+xml" PartName="/ppt/slides/slide23.xml"/>
  <Override ContentType="application/vnd.openxmlformats-officedocument.presentationml.slide+xml" PartName="/ppt/slides/slide49.xml"/>
  <Override ContentType="application/vnd.openxmlformats-officedocument.presentationml.slide+xml" PartName="/ppt/slides/slide10.xml"/>
  <Override ContentType="application/vnd.openxmlformats-officedocument.presentationml.slide+xml" PartName="/ppt/slides/slide6.xml"/>
  <Override ContentType="application/vnd.openxmlformats-officedocument.presentationml.slide+xml" PartName="/ppt/slides/slide53.xml"/>
  <Override ContentType="application/vnd.openxmlformats-officedocument.presentationml.slide+xml" PartName="/ppt/slides/slide40.xml"/>
  <Override ContentType="application/vnd.openxmlformats-officedocument.presentationml.slide+xml" PartName="/ppt/slides/slide4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9.xml"/>
  <Override ContentType="application/vnd.openxmlformats-officedocument.presentationml.slide+xml" PartName="/ppt/slides/slide65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6.xml"/>
  <Override ContentType="application/vnd.openxmlformats-officedocument.presentationml.slide+xml" PartName="/ppt/slides/slide12.xml"/>
  <Override ContentType="application/vnd.openxmlformats-officedocument.presentationml.slide+xml" PartName="/ppt/slides/slide47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8.xml"/>
  <Override ContentType="application/vnd.openxmlformats-officedocument.presentationml.slide+xml" PartName="/ppt/slides/slide46.xml"/>
  <Override ContentType="application/vnd.openxmlformats-officedocument.presentationml.slide+xml" PartName="/ppt/slides/slide64.xml"/>
  <Override ContentType="application/vnd.openxmlformats-officedocument.presentationml.slide+xml" PartName="/ppt/slides/slide8.xml"/>
  <Override ContentType="application/vnd.openxmlformats-officedocument.presentationml.slide+xml" PartName="/ppt/slides/slide55.xml"/>
  <Override ContentType="application/vnd.openxmlformats-officedocument.presentationml.slide+xml" PartName="/ppt/slides/slide29.xml"/>
  <Override ContentType="application/vnd.openxmlformats-officedocument.presentationml.slide+xml" PartName="/ppt/slides/slide59.xml"/>
  <Override ContentType="application/vnd.openxmlformats-officedocument.presentationml.slide+xml" PartName="/ppt/slides/slide32.xml"/>
  <Override ContentType="application/vnd.openxmlformats-officedocument.presentationml.slide+xml" PartName="/ppt/slides/slide62.xml"/>
  <Override ContentType="application/vnd.openxmlformats-officedocument.presentationml.slide+xml" PartName="/ppt/slides/slide1.xml"/>
  <Override ContentType="application/vnd.openxmlformats-officedocument.presentationml.slide+xml" PartName="/ppt/slides/slide58.xml"/>
  <Override ContentType="application/vnd.openxmlformats-officedocument.presentationml.slide+xml" PartName="/ppt/slides/slide63.xml"/>
  <Override ContentType="application/vnd.openxmlformats-officedocument.presentationml.slide+xml" PartName="/ppt/slides/slide45.xml"/>
  <Override ContentType="application/vnd.openxmlformats-officedocument.presentationml.slide+xml" PartName="/ppt/slides/slide28.xml"/>
  <Override ContentType="application/vnd.openxmlformats-officedocument.presentationml.slide+xml" PartName="/ppt/slides/slide15.xml"/>
  <Override ContentType="application/vnd.openxmlformats-officedocument.presentationml.slide+xml" PartName="/ppt/slides/slide61.xml"/>
  <Override ContentType="application/vnd.openxmlformats-officedocument.presentationml.slide+xml" PartName="/ppt/slides/slide31.xml"/>
  <Override ContentType="application/vnd.openxmlformats-officedocument.presentationml.slide+xml" PartName="/ppt/slides/slide27.xml"/>
  <Override ContentType="application/vnd.openxmlformats-officedocument.presentationml.slide+xml" PartName="/ppt/slides/slide57.xml"/>
  <Override ContentType="application/vnd.openxmlformats-officedocument.presentationml.slide+xml" PartName="/ppt/slides/slide2.xml"/>
  <Override ContentType="application/vnd.openxmlformats-officedocument.presentationml.slide+xml" PartName="/ppt/slides/slide44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  <p:sldId id="295" r:id="rId44"/>
    <p:sldId id="296" r:id="rId45"/>
    <p:sldId id="297" r:id="rId46"/>
    <p:sldId id="298" r:id="rId47"/>
    <p:sldId id="299" r:id="rId48"/>
    <p:sldId id="300" r:id="rId49"/>
    <p:sldId id="301" r:id="rId50"/>
    <p:sldId id="302" r:id="rId51"/>
    <p:sldId id="303" r:id="rId52"/>
    <p:sldId id="304" r:id="rId53"/>
    <p:sldId id="305" r:id="rId54"/>
    <p:sldId id="306" r:id="rId55"/>
    <p:sldId id="307" r:id="rId56"/>
    <p:sldId id="308" r:id="rId57"/>
    <p:sldId id="309" r:id="rId58"/>
    <p:sldId id="310" r:id="rId59"/>
    <p:sldId id="311" r:id="rId60"/>
    <p:sldId id="312" r:id="rId61"/>
    <p:sldId id="313" r:id="rId62"/>
    <p:sldId id="314" r:id="rId63"/>
    <p:sldId id="315" r:id="rId64"/>
    <p:sldId id="316" r:id="rId65"/>
    <p:sldId id="317" r:id="rId66"/>
    <p:sldId id="318" r:id="rId67"/>
    <p:sldId id="319" r:id="rId68"/>
    <p:sldId id="320" r:id="rId69"/>
    <p:sldId id="321" r:id="rId70"/>
    <p:sldId id="322" r:id="rId71"/>
  </p:sldIdLst>
  <p:sldSz cy="6858000" cx="12192000"/>
  <p:notesSz cx="6858000" cy="9144000"/>
  <p:embeddedFontLst>
    <p:embeddedFont>
      <p:font typeface="Tahoma"/>
      <p:regular r:id="rId72"/>
      <p:bold r:id="rId73"/>
    </p:embeddedFont>
    <p:embeddedFont>
      <p:font typeface="Noto Sans Symbols"/>
      <p:regular r:id="rId74"/>
      <p:bold r:id="rId75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76" roundtripDataSignature="AMtx7mjqIHCnHyaSEgHY+1FeGvU8pP2m3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6.xml"/><Relationship Id="rId42" Type="http://schemas.openxmlformats.org/officeDocument/2006/relationships/slide" Target="slides/slide38.xml"/><Relationship Id="rId41" Type="http://schemas.openxmlformats.org/officeDocument/2006/relationships/slide" Target="slides/slide37.xml"/><Relationship Id="rId44" Type="http://schemas.openxmlformats.org/officeDocument/2006/relationships/slide" Target="slides/slide40.xml"/><Relationship Id="rId43" Type="http://schemas.openxmlformats.org/officeDocument/2006/relationships/slide" Target="slides/slide39.xml"/><Relationship Id="rId46" Type="http://schemas.openxmlformats.org/officeDocument/2006/relationships/slide" Target="slides/slide42.xml"/><Relationship Id="rId45" Type="http://schemas.openxmlformats.org/officeDocument/2006/relationships/slide" Target="slides/slide41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48" Type="http://schemas.openxmlformats.org/officeDocument/2006/relationships/slide" Target="slides/slide44.xml"/><Relationship Id="rId47" Type="http://schemas.openxmlformats.org/officeDocument/2006/relationships/slide" Target="slides/slide43.xml"/><Relationship Id="rId49" Type="http://schemas.openxmlformats.org/officeDocument/2006/relationships/slide" Target="slides/slide45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73" Type="http://schemas.openxmlformats.org/officeDocument/2006/relationships/font" Target="fonts/Tahoma-bold.fntdata"/><Relationship Id="rId72" Type="http://schemas.openxmlformats.org/officeDocument/2006/relationships/font" Target="fonts/Tahoma-regular.fntdata"/><Relationship Id="rId31" Type="http://schemas.openxmlformats.org/officeDocument/2006/relationships/slide" Target="slides/slide27.xml"/><Relationship Id="rId75" Type="http://schemas.openxmlformats.org/officeDocument/2006/relationships/font" Target="fonts/NotoSansSymbols-bold.fntdata"/><Relationship Id="rId30" Type="http://schemas.openxmlformats.org/officeDocument/2006/relationships/slide" Target="slides/slide26.xml"/><Relationship Id="rId74" Type="http://schemas.openxmlformats.org/officeDocument/2006/relationships/font" Target="fonts/NotoSansSymbols-regular.fntdata"/><Relationship Id="rId33" Type="http://schemas.openxmlformats.org/officeDocument/2006/relationships/slide" Target="slides/slide29.xml"/><Relationship Id="rId32" Type="http://schemas.openxmlformats.org/officeDocument/2006/relationships/slide" Target="slides/slide28.xml"/><Relationship Id="rId76" Type="http://customschemas.google.com/relationships/presentationmetadata" Target="metadata"/><Relationship Id="rId35" Type="http://schemas.openxmlformats.org/officeDocument/2006/relationships/slide" Target="slides/slide31.xml"/><Relationship Id="rId34" Type="http://schemas.openxmlformats.org/officeDocument/2006/relationships/slide" Target="slides/slide30.xml"/><Relationship Id="rId71" Type="http://schemas.openxmlformats.org/officeDocument/2006/relationships/slide" Target="slides/slide67.xml"/><Relationship Id="rId70" Type="http://schemas.openxmlformats.org/officeDocument/2006/relationships/slide" Target="slides/slide66.xml"/><Relationship Id="rId37" Type="http://schemas.openxmlformats.org/officeDocument/2006/relationships/slide" Target="slides/slide33.xml"/><Relationship Id="rId36" Type="http://schemas.openxmlformats.org/officeDocument/2006/relationships/slide" Target="slides/slide32.xml"/><Relationship Id="rId39" Type="http://schemas.openxmlformats.org/officeDocument/2006/relationships/slide" Target="slides/slide35.xml"/><Relationship Id="rId38" Type="http://schemas.openxmlformats.org/officeDocument/2006/relationships/slide" Target="slides/slide34.xml"/><Relationship Id="rId62" Type="http://schemas.openxmlformats.org/officeDocument/2006/relationships/slide" Target="slides/slide58.xml"/><Relationship Id="rId61" Type="http://schemas.openxmlformats.org/officeDocument/2006/relationships/slide" Target="slides/slide57.xml"/><Relationship Id="rId20" Type="http://schemas.openxmlformats.org/officeDocument/2006/relationships/slide" Target="slides/slide16.xml"/><Relationship Id="rId64" Type="http://schemas.openxmlformats.org/officeDocument/2006/relationships/slide" Target="slides/slide60.xml"/><Relationship Id="rId63" Type="http://schemas.openxmlformats.org/officeDocument/2006/relationships/slide" Target="slides/slide59.xml"/><Relationship Id="rId22" Type="http://schemas.openxmlformats.org/officeDocument/2006/relationships/slide" Target="slides/slide18.xml"/><Relationship Id="rId66" Type="http://schemas.openxmlformats.org/officeDocument/2006/relationships/slide" Target="slides/slide62.xml"/><Relationship Id="rId21" Type="http://schemas.openxmlformats.org/officeDocument/2006/relationships/slide" Target="slides/slide17.xml"/><Relationship Id="rId65" Type="http://schemas.openxmlformats.org/officeDocument/2006/relationships/slide" Target="slides/slide61.xml"/><Relationship Id="rId24" Type="http://schemas.openxmlformats.org/officeDocument/2006/relationships/slide" Target="slides/slide20.xml"/><Relationship Id="rId68" Type="http://schemas.openxmlformats.org/officeDocument/2006/relationships/slide" Target="slides/slide64.xml"/><Relationship Id="rId23" Type="http://schemas.openxmlformats.org/officeDocument/2006/relationships/slide" Target="slides/slide19.xml"/><Relationship Id="rId67" Type="http://schemas.openxmlformats.org/officeDocument/2006/relationships/slide" Target="slides/slide63.xml"/><Relationship Id="rId60" Type="http://schemas.openxmlformats.org/officeDocument/2006/relationships/slide" Target="slides/slide56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69" Type="http://schemas.openxmlformats.org/officeDocument/2006/relationships/slide" Target="slides/slide65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29" Type="http://schemas.openxmlformats.org/officeDocument/2006/relationships/slide" Target="slides/slide25.xml"/><Relationship Id="rId51" Type="http://schemas.openxmlformats.org/officeDocument/2006/relationships/slide" Target="slides/slide47.xml"/><Relationship Id="rId50" Type="http://schemas.openxmlformats.org/officeDocument/2006/relationships/slide" Target="slides/slide46.xml"/><Relationship Id="rId53" Type="http://schemas.openxmlformats.org/officeDocument/2006/relationships/slide" Target="slides/slide49.xml"/><Relationship Id="rId52" Type="http://schemas.openxmlformats.org/officeDocument/2006/relationships/slide" Target="slides/slide48.xml"/><Relationship Id="rId11" Type="http://schemas.openxmlformats.org/officeDocument/2006/relationships/slide" Target="slides/slide7.xml"/><Relationship Id="rId55" Type="http://schemas.openxmlformats.org/officeDocument/2006/relationships/slide" Target="slides/slide51.xml"/><Relationship Id="rId10" Type="http://schemas.openxmlformats.org/officeDocument/2006/relationships/slide" Target="slides/slide6.xml"/><Relationship Id="rId54" Type="http://schemas.openxmlformats.org/officeDocument/2006/relationships/slide" Target="slides/slide50.xml"/><Relationship Id="rId13" Type="http://schemas.openxmlformats.org/officeDocument/2006/relationships/slide" Target="slides/slide9.xml"/><Relationship Id="rId57" Type="http://schemas.openxmlformats.org/officeDocument/2006/relationships/slide" Target="slides/slide53.xml"/><Relationship Id="rId12" Type="http://schemas.openxmlformats.org/officeDocument/2006/relationships/slide" Target="slides/slide8.xml"/><Relationship Id="rId56" Type="http://schemas.openxmlformats.org/officeDocument/2006/relationships/slide" Target="slides/slide52.xml"/><Relationship Id="rId15" Type="http://schemas.openxmlformats.org/officeDocument/2006/relationships/slide" Target="slides/slide11.xml"/><Relationship Id="rId59" Type="http://schemas.openxmlformats.org/officeDocument/2006/relationships/slide" Target="slides/slide55.xml"/><Relationship Id="rId14" Type="http://schemas.openxmlformats.org/officeDocument/2006/relationships/slide" Target="slides/slide10.xml"/><Relationship Id="rId58" Type="http://schemas.openxmlformats.org/officeDocument/2006/relationships/slide" Target="slides/slide5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9" name="Google Shape;89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5" name="Google Shape;95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1" name="Google Shape;101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1" name="Google Shape;111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7" name="Google Shape;117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4" name="Google Shape;124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0" name="Google Shape;130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6" name="Google Shape;136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2" name="Google Shape;142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9" name="Google Shape;149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5" name="Google Shape;155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1" name="Google Shape;161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7" name="Google Shape;167;p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3" name="Google Shape;173;p1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8" name="Google Shape;178;p1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4" name="Google Shape;184;p1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0" name="Google Shape;190;p1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6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8" name="Google Shape;198;p1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4" name="Google Shape;204;p2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8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0" name="Google Shape;210;p2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6" name="Google Shape;226;p2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3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5" name="Google Shape;245;p2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9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1" name="Google Shape;251;p2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4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p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6" name="Google Shape;256;p2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0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2" name="Google Shape;262;p2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6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p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8" name="Google Shape;268;p2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2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p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4" name="Google Shape;274;p2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8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Google Shape;279;p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0" name="Google Shape;280;p2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3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p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5" name="Google Shape;285;p3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8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Google Shape;289;p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0" name="Google Shape;290;p3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4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p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6" name="Google Shape;296;p3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0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p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2" name="Google Shape;302;p3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5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p3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7" name="Google Shape;307;p3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8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p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0" name="Google Shape;320;p3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4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p3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6" name="Google Shape;326;p3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0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Google Shape;331;p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2" name="Google Shape;332;p3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6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Google Shape;337;p3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8" name="Google Shape;338;p3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p3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3" name="Google Shape;343;p3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7" name="Shape 3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" name="Google Shape;348;p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9" name="Google Shape;349;p4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2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Google Shape;353;p4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4" name="Google Shape;354;p4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7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" name="Google Shape;358;p4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9" name="Google Shape;359;p4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2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Google Shape;363;p4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4" name="Google Shape;364;p4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7" name="Shape 3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Google Shape;368;p4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9" name="Google Shape;369;p4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3" name="Shape 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" name="Google Shape;374;p4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5" name="Google Shape;375;p4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9" name="Shape 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" name="Google Shape;380;p4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1" name="Google Shape;381;p4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5" name="Shape 3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" name="Google Shape;386;p4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7" name="Google Shape;387;p4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1" name="Shape 3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" name="Google Shape;392;p4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3" name="Google Shape;393;p4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7" name="Shape 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8" name="Google Shape;398;p4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9" name="Google Shape;399;p4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3" name="Shape 4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" name="Google Shape;404;p5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5" name="Google Shape;405;p5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9" name="Shape 4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" name="Google Shape;410;p5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1" name="Google Shape;411;p5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5" name="Shape 4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6" name="Google Shape;416;p5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7" name="Google Shape;417;p5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1" name="Shape 4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2" name="Google Shape;422;p5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23" name="Google Shape;423;p5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7" name="Shape 4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8" name="Google Shape;428;p5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29" name="Google Shape;429;p5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3" name="Shape 4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4" name="Google Shape;434;p5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35" name="Google Shape;435;p5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9" name="Shape 4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" name="Google Shape;440;p5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41" name="Google Shape;441;p5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5" name="Shape 4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6" name="Google Shape;446;p5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47" name="Google Shape;447;p5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1" name="Shape 4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2" name="Google Shape;452;p5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53" name="Google Shape;453;p5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7" name="Shape 4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8" name="Google Shape;458;p5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59" name="Google Shape;459;p5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3" name="Shape 4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4" name="Google Shape;464;p6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65" name="Google Shape;465;p6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9" name="Shape 4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0" name="Google Shape;470;p6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71" name="Google Shape;471;p6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5" name="Shape 4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6" name="Google Shape;476;p6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77" name="Google Shape;477;p6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1" name="Shape 4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2" name="Google Shape;482;p6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83" name="Google Shape;483;p6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7" name="Shape 4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8" name="Google Shape;488;p6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89" name="Google Shape;489;p6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3" name="Shape 4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4" name="Google Shape;494;p6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95" name="Google Shape;495;p6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9" name="Shape 4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0" name="Google Shape;500;p6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01" name="Google Shape;501;p6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5" name="Shape 5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6" name="Google Shape;506;p6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07" name="Google Shape;507;p6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69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69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14" name="Google Shape;14;p69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15" name="Google Shape;15;p6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6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6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70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70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21" name="Google Shape;21;p7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7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7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4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7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7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7" name="Google Shape;27;p7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7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7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0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7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72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3" name="Google Shape;33;p72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4" name="Google Shape;34;p7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7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7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73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73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40" name="Google Shape;40;p7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7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7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74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74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6" name="Google Shape;46;p74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7" name="Google Shape;47;p74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8" name="Google Shape;48;p74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9" name="Google Shape;49;p7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" name="Google Shape;50;p7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7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7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7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7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7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8" name="Google Shape;58;p7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7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7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77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77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77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7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7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7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7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78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7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7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7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79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79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7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7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7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CEAD0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6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68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6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6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6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3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2.jp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5.xml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6.xml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7.xml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8.xml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9.xml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0.xml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1.xml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32.xml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3.xml"/><Relationship Id="rId3" Type="http://schemas.openxmlformats.org/officeDocument/2006/relationships/hyperlink" Target="https://en.wikipedia.org/wiki/Fluorine" TargetMode="External"/><Relationship Id="rId4" Type="http://schemas.openxmlformats.org/officeDocument/2006/relationships/hyperlink" Target="https://en.wikipedia.org/wiki/Gram-negative" TargetMode="External"/><Relationship Id="rId5" Type="http://schemas.openxmlformats.org/officeDocument/2006/relationships/hyperlink" Target="https://en.wikipedia.org/wiki/Gram-positive" TargetMode="External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34.xml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5.xml"/><Relationship Id="rId3" Type="http://schemas.openxmlformats.org/officeDocument/2006/relationships/hyperlink" Target="https://en.wikipedia.org/wiki/Bacteriostatic" TargetMode="External"/><Relationship Id="rId4" Type="http://schemas.openxmlformats.org/officeDocument/2006/relationships/hyperlink" Target="https://en.wikipedia.org/wiki/Urinary_tract_infections" TargetMode="External"/><Relationship Id="rId9" Type="http://schemas.openxmlformats.org/officeDocument/2006/relationships/hyperlink" Target="https://en.wikipedia.org/wiki/Klebsiella" TargetMode="External"/><Relationship Id="rId5" Type="http://schemas.openxmlformats.org/officeDocument/2006/relationships/hyperlink" Target="https://en.wikipedia.org/wiki/Escherichia_coli" TargetMode="External"/><Relationship Id="rId6" Type="http://schemas.openxmlformats.org/officeDocument/2006/relationships/hyperlink" Target="https://en.wikipedia.org/wiki/Proteus_(bacterium)" TargetMode="External"/><Relationship Id="rId7" Type="http://schemas.openxmlformats.org/officeDocument/2006/relationships/hyperlink" Target="https://en.wikipedia.org/wiki/Shigella" TargetMode="External"/><Relationship Id="rId8" Type="http://schemas.openxmlformats.org/officeDocument/2006/relationships/hyperlink" Target="https://en.wikipedia.org/wiki/Enterobacter" TargetMode="External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6.xml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7.xml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8.xml"/></Relationships>
</file>

<file path=ppt/slides/_rels/slide3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9.xml"/></Relationships>
</file>

<file path=ppt/slides/_rels/slide4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0.xml"/></Relationships>
</file>

<file path=ppt/slides/_rels/slide4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1.xml"/></Relationships>
</file>

<file path=ppt/slides/_rels/slide4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2.xml"/></Relationships>
</file>

<file path=ppt/slides/_rels/slide4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3.xml"/></Relationships>
</file>

<file path=ppt/slides/_rels/slide4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4.xml"/></Relationships>
</file>

<file path=ppt/slides/_rels/slide4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5.xml"/></Relationships>
</file>

<file path=ppt/slides/_rels/slide4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6.xml"/><Relationship Id="rId3" Type="http://schemas.openxmlformats.org/officeDocument/2006/relationships/image" Target="../media/image4.png"/></Relationships>
</file>

<file path=ppt/slides/_rels/slide4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7.xml"/></Relationships>
</file>

<file path=ppt/slides/_rels/slide4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8.xml"/></Relationships>
</file>

<file path=ppt/slides/_rels/slide4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9.xml"/></Relationships>
</file>

<file path=ppt/slides/_rels/slide5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0.xml"/></Relationships>
</file>

<file path=ppt/slides/_rels/slide5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1.xml"/></Relationships>
</file>

<file path=ppt/slides/_rels/slide5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2.xml"/></Relationships>
</file>

<file path=ppt/slides/_rels/slide5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3.xml"/></Relationships>
</file>

<file path=ppt/slides/_rels/slide5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4.xml"/></Relationships>
</file>

<file path=ppt/slides/_rels/slide5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5.xml"/></Relationships>
</file>

<file path=ppt/slides/_rels/slide5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6.xml"/></Relationships>
</file>

<file path=ppt/slides/_rels/slide5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7.xml"/></Relationships>
</file>

<file path=ppt/slides/_rels/slide5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8.xml"/></Relationships>
</file>

<file path=ppt/slides/_rels/slide5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9.xml"/></Relationships>
</file>

<file path=ppt/slides/_rels/slide6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0.xml"/></Relationships>
</file>

<file path=ppt/slides/_rels/slide6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1.xml"/></Relationships>
</file>

<file path=ppt/slides/_rels/slide6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2.xml"/></Relationships>
</file>

<file path=ppt/slides/_rels/slide6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3.xml"/></Relationships>
</file>

<file path=ppt/slides/_rels/slide6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4.xml"/></Relationships>
</file>

<file path=ppt/slides/_rels/slide6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5.xml"/></Relationships>
</file>

<file path=ppt/slides/_rels/slide6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6.xml"/></Relationships>
</file>

<file path=ppt/slides/_rels/slide6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7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/>
          <p:nvPr>
            <p:ph type="title"/>
          </p:nvPr>
        </p:nvSpPr>
        <p:spPr>
          <a:xfrm>
            <a:off x="824798" y="579047"/>
            <a:ext cx="3932237" cy="73826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b="1" lang="en-US" sz="3600">
                <a:latin typeface="Arial"/>
                <a:ea typeface="Arial"/>
                <a:cs typeface="Arial"/>
                <a:sym typeface="Arial"/>
              </a:rPr>
              <a:t>Course</a:t>
            </a:r>
            <a:endParaRPr/>
          </a:p>
        </p:txBody>
      </p:sp>
      <p:sp>
        <p:nvSpPr>
          <p:cNvPr id="85" name="Google Shape;85;p1"/>
          <p:cNvSpPr txBox="1"/>
          <p:nvPr>
            <p:ph idx="1" type="body"/>
          </p:nvPr>
        </p:nvSpPr>
        <p:spPr>
          <a:xfrm>
            <a:off x="5733060" y="823853"/>
            <a:ext cx="5634142" cy="424390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</a:pPr>
            <a:r>
              <a:rPr b="1" lang="en-US" sz="3600">
                <a:latin typeface="Arial"/>
                <a:ea typeface="Arial"/>
                <a:cs typeface="Arial"/>
                <a:sym typeface="Arial"/>
              </a:rPr>
              <a:t>Lecture 9</a:t>
            </a:r>
            <a:endParaRPr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</a:pPr>
            <a:r>
              <a:t/>
            </a:r>
            <a:endParaRPr b="1" sz="36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</a:pPr>
            <a:r>
              <a:rPr b="1" lang="en-US" sz="3600">
                <a:latin typeface="Arial"/>
                <a:ea typeface="Arial"/>
                <a:cs typeface="Arial"/>
                <a:sym typeface="Arial"/>
              </a:rPr>
              <a:t>Topic: </a:t>
            </a:r>
            <a:endParaRPr/>
          </a:p>
          <a:p>
            <a:pPr indent="-228600" lvl="0" marL="22860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0000"/>
              </a:buClr>
              <a:buSzPts val="3600"/>
              <a:buFont typeface="Noto Sans Symbols"/>
              <a:buChar char="❖"/>
            </a:pPr>
            <a:r>
              <a:rPr b="1" i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Sulphonamides</a:t>
            </a:r>
            <a:endParaRPr b="1" i="1" sz="360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0000"/>
              </a:buClr>
              <a:buSzPts val="3600"/>
              <a:buFont typeface="Noto Sans Symbols"/>
              <a:buChar char="❖"/>
            </a:pPr>
            <a:r>
              <a:rPr b="1" i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Quinolones</a:t>
            </a:r>
            <a:endParaRPr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0000"/>
              </a:buClr>
              <a:buSzPts val="3600"/>
              <a:buNone/>
            </a:pPr>
            <a:r>
              <a:rPr b="1" i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“Antibiotics”</a:t>
            </a:r>
            <a:endParaRPr/>
          </a:p>
        </p:txBody>
      </p:sp>
      <p:sp>
        <p:nvSpPr>
          <p:cNvPr id="86" name="Google Shape;86;p1"/>
          <p:cNvSpPr txBox="1"/>
          <p:nvPr>
            <p:ph idx="2" type="body"/>
          </p:nvPr>
        </p:nvSpPr>
        <p:spPr>
          <a:xfrm>
            <a:off x="461858" y="1607696"/>
            <a:ext cx="5096084" cy="171455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400"/>
              <a:buNone/>
            </a:pPr>
            <a:r>
              <a:rPr b="1" lang="en-US" sz="44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PHARMACOLOGY</a:t>
            </a:r>
            <a:endParaRPr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i="1" lang="en-US" sz="2800">
                <a:latin typeface="Arial"/>
                <a:ea typeface="Arial"/>
                <a:cs typeface="Arial"/>
                <a:sym typeface="Arial"/>
              </a:rPr>
              <a:t>Seth Mikaye</a:t>
            </a:r>
            <a:endParaRPr i="1" sz="2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5500"/>
              <a:buFont typeface="Arial"/>
              <a:buNone/>
            </a:pPr>
            <a:r>
              <a:rPr b="1" lang="en-US" sz="55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SULFONAMIDES</a:t>
            </a:r>
            <a:endParaRPr/>
          </a:p>
        </p:txBody>
      </p:sp>
      <p:sp>
        <p:nvSpPr>
          <p:cNvPr id="92" name="Google Shape;92;p2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 b="1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3"/>
          <p:cNvSpPr txBox="1"/>
          <p:nvPr>
            <p:ph type="title"/>
          </p:nvPr>
        </p:nvSpPr>
        <p:spPr>
          <a:xfrm>
            <a:off x="1981200" y="320040"/>
            <a:ext cx="7543824" cy="118013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600"/>
              <a:buFont typeface="Arial"/>
              <a:buNone/>
            </a:pPr>
            <a: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History</a:t>
            </a:r>
            <a:endParaRPr b="1" sz="360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8" name="Google Shape;98;p3"/>
          <p:cNvSpPr txBox="1"/>
          <p:nvPr>
            <p:ph idx="1" type="body"/>
          </p:nvPr>
        </p:nvSpPr>
        <p:spPr>
          <a:xfrm>
            <a:off x="948267" y="1484313"/>
            <a:ext cx="10859911" cy="477326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175" lvl="0" marL="3175" rtl="0" algn="ctr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i="1"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0000"/>
              </a:buClr>
              <a:buSzPts val="2600"/>
              <a:buChar char="•"/>
            </a:pPr>
            <a:r>
              <a:rPr lang="en-US" sz="2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1908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 – first sulphonamide was synthesized </a:t>
            </a:r>
            <a:endParaRPr/>
          </a:p>
          <a:p>
            <a:pPr indent="-2286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0000"/>
              </a:buClr>
              <a:buSzPts val="2600"/>
              <a:buChar char="•"/>
            </a:pPr>
            <a:r>
              <a:rPr lang="en-US" sz="2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1935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 -  antimicrobial properties of Protonsil were studied by G. Domahk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1</a:t>
            </a:r>
            <a:r>
              <a:rPr lang="en-US" sz="2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935-1941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 - Domagk tested Prontosil in that mice with Streptococcal &amp; other infections. Awarde Nobel prize in medicine in1938.</a:t>
            </a:r>
            <a:endParaRPr/>
          </a:p>
          <a:p>
            <a:pPr indent="-2286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0000"/>
              </a:buClr>
              <a:buSzPts val="2600"/>
              <a:buChar char="•"/>
            </a:pPr>
            <a:r>
              <a:rPr lang="en-US" sz="2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1945-1965 – 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decreased use, due to the appearance of high-level antibiotics.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0000"/>
              </a:buClr>
              <a:buSzPts val="2600"/>
              <a:buChar char="•"/>
            </a:pPr>
            <a:r>
              <a:rPr lang="en-US" sz="2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1970s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 : Trimethoprim &amp; Sulfmethoxazole increased the use of sulfonamides for the treatment &amp; prophylaxis of specific microbial diseases.</a:t>
            </a:r>
            <a:endParaRPr/>
          </a:p>
          <a:p>
            <a:pPr indent="-3175" lvl="0" marL="3175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3175" lvl="0" marL="3175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 </a:t>
            </a:r>
            <a:endParaRPr sz="26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600"/>
              <a:buFont typeface="Arial"/>
              <a:buNone/>
            </a:pPr>
            <a: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Properties</a:t>
            </a:r>
            <a:endParaRPr/>
          </a:p>
        </p:txBody>
      </p:sp>
      <p:sp>
        <p:nvSpPr>
          <p:cNvPr id="104" name="Google Shape;104;p4"/>
          <p:cNvSpPr txBox="1"/>
          <p:nvPr>
            <p:ph idx="1" type="body"/>
          </p:nvPr>
        </p:nvSpPr>
        <p:spPr>
          <a:xfrm>
            <a:off x="714022" y="1333321"/>
            <a:ext cx="10515600" cy="47557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635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Insoluble in water but sodium salts are soluble.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The para NH</a:t>
            </a:r>
            <a:r>
              <a:rPr b="1" lang="en-US" sz="2600">
                <a:latin typeface="Arial"/>
                <a:ea typeface="Arial"/>
                <a:cs typeface="Arial"/>
                <a:sym typeface="Arial"/>
              </a:rPr>
              <a:t>2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 group is essential for activity 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Calibri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None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       		</a:t>
            </a:r>
            <a:endParaRPr b="1" sz="2600"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05" name="Google Shape;105;p4"/>
          <p:cNvCxnSpPr/>
          <p:nvPr/>
        </p:nvCxnSpPr>
        <p:spPr>
          <a:xfrm>
            <a:off x="5638800" y="5105400"/>
            <a:ext cx="0" cy="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106" name="Google Shape;106;p4"/>
          <p:cNvSpPr txBox="1"/>
          <p:nvPr/>
        </p:nvSpPr>
        <p:spPr>
          <a:xfrm>
            <a:off x="4346085" y="3282861"/>
            <a:ext cx="3244537" cy="3385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600" u="none" cap="none" strike="noStrike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General structure of Sulphonamides</a:t>
            </a:r>
            <a:endParaRPr sz="1600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7" name="Google Shape;107;p4"/>
          <p:cNvSpPr txBox="1"/>
          <p:nvPr/>
        </p:nvSpPr>
        <p:spPr>
          <a:xfrm>
            <a:off x="3478540" y="6089118"/>
            <a:ext cx="4869456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Source: </a:t>
            </a:r>
            <a:r>
              <a:rPr b="0" i="0" lang="en-US" sz="900" u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Lawrence</a:t>
            </a:r>
            <a:r>
              <a:rPr b="0" i="0" lang="en-US" sz="900" u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0" i="0" lang="en-US" sz="900" u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Nnamdi et al.</a:t>
            </a:r>
            <a:r>
              <a:rPr b="0" i="0" lang="en-US" sz="900" u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0" i="0" lang="en-US" sz="900" u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https://www.researchgate.net/publication/314119791_molecules_Synthesis_Characterization_and_Antibacterial_Studies_of_N-Benzothiazol-2-yl-4-chlorobenzenesulphonamide_and_Its_NeodymiumIII_and_ThalliumIII_Complexes.</a:t>
            </a: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General structure of sulphonamides; R=R1=H for sulphanilamide. | Download  Scientific Diagram" id="108" name="Google Shape;108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97068" y="3729137"/>
            <a:ext cx="5232400" cy="220413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5"/>
          <p:cNvSpPr txBox="1"/>
          <p:nvPr>
            <p:ph type="title"/>
          </p:nvPr>
        </p:nvSpPr>
        <p:spPr>
          <a:xfrm>
            <a:off x="838200" y="365125"/>
            <a:ext cx="10515600" cy="71860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600"/>
              <a:buFont typeface="Arial"/>
              <a:buNone/>
            </a:pPr>
            <a:b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Mechanism of action</a:t>
            </a:r>
            <a:br>
              <a:rPr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</a:br>
            <a:endParaRPr sz="360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4" name="Google Shape;114;p5"/>
          <p:cNvSpPr txBox="1"/>
          <p:nvPr>
            <p:ph idx="1" type="body"/>
          </p:nvPr>
        </p:nvSpPr>
        <p:spPr>
          <a:xfrm>
            <a:off x="838200" y="1388125"/>
            <a:ext cx="10515600" cy="531747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635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b="1"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b="1" lang="en-US" sz="2600">
                <a:latin typeface="Arial"/>
                <a:ea typeface="Arial"/>
                <a:cs typeface="Arial"/>
                <a:sym typeface="Arial"/>
              </a:rPr>
              <a:t>Para-aminobenzoic acid (PABA): 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initial product for synthesis of folic acid in microbial cell.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b="1" lang="en-US" sz="2600">
                <a:latin typeface="Arial"/>
                <a:ea typeface="Arial"/>
                <a:cs typeface="Arial"/>
                <a:sym typeface="Arial"/>
              </a:rPr>
              <a:t>Folic acid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: synthesis of purine and pyrimidine bases that are necessary for formation of </a:t>
            </a:r>
            <a:r>
              <a:rPr b="1" lang="en-US" sz="2600">
                <a:latin typeface="Arial"/>
                <a:ea typeface="Arial"/>
                <a:cs typeface="Arial"/>
                <a:sym typeface="Arial"/>
              </a:rPr>
              <a:t>nucleic acids (DNA &amp; RNA)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b="1" lang="en-US" sz="2600">
                <a:latin typeface="Arial"/>
                <a:ea typeface="Arial"/>
                <a:cs typeface="Arial"/>
                <a:sym typeface="Arial"/>
              </a:rPr>
              <a:t>Sulphonamides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 are competitive antagonists of PABA owing to their structural similarity.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Imitating PABA sulphonamides in certain concentration inhibit the synthesis of folic acid blocking</a:t>
            </a:r>
            <a:r>
              <a:rPr b="1" lang="en-US" sz="2600" u="sng">
                <a:latin typeface="Arial"/>
                <a:ea typeface="Arial"/>
                <a:cs typeface="Arial"/>
                <a:sym typeface="Arial"/>
              </a:rPr>
              <a:t> dihydrofolate-synthase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 enzyme.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As the result, the process of the cellular division is slowed down, the bacteriostatic action develops.</a:t>
            </a:r>
            <a:endParaRPr sz="26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6"/>
          <p:cNvSpPr txBox="1"/>
          <p:nvPr>
            <p:ph type="title"/>
          </p:nvPr>
        </p:nvSpPr>
        <p:spPr>
          <a:xfrm>
            <a:off x="838200" y="365125"/>
            <a:ext cx="10515600" cy="83149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600"/>
              <a:buFont typeface="Arial"/>
              <a:buNone/>
            </a:pPr>
            <a: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Mechanism of action</a:t>
            </a:r>
            <a:endParaRPr sz="36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0" name="Google Shape;120;p6"/>
          <p:cNvSpPr txBox="1"/>
          <p:nvPr>
            <p:ph idx="1" type="body"/>
          </p:nvPr>
        </p:nvSpPr>
        <p:spPr>
          <a:xfrm>
            <a:off x="838200" y="1478844"/>
            <a:ext cx="10515600" cy="489937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508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  <p:pic>
        <p:nvPicPr>
          <p:cNvPr id="121" name="Google Shape;121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949986" y="1874363"/>
            <a:ext cx="7036473" cy="450385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400"/>
              <a:buFont typeface="Arial"/>
              <a:buNone/>
            </a:pPr>
            <a:r>
              <a:rPr b="1" lang="en-US" sz="44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CLASSIFICATION</a:t>
            </a:r>
            <a:endParaRPr/>
          </a:p>
        </p:txBody>
      </p:sp>
      <p:sp>
        <p:nvSpPr>
          <p:cNvPr id="127" name="Google Shape;127;p7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2800"/>
              <a:buFont typeface="Calibri"/>
              <a:buNone/>
            </a:pPr>
            <a:r>
              <a:rPr b="1" i="0" lang="en-US" sz="2800" u="sng" cap="none" strike="noStrike">
                <a:solidFill>
                  <a:srgbClr val="0070C0"/>
                </a:solidFill>
              </a:rPr>
              <a:t>On the basis of the duration of action</a:t>
            </a:r>
            <a:endParaRPr b="0" i="0" sz="2800" u="none" cap="none" strike="noStrike">
              <a:solidFill>
                <a:srgbClr val="0070C0"/>
              </a:solidFill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21F1F"/>
              </a:buClr>
              <a:buSzPts val="2800"/>
              <a:buFont typeface="Calibri"/>
              <a:buNone/>
            </a:pPr>
            <a:r>
              <a:rPr b="0" i="0" lang="en-US" sz="2800" u="none" cap="none" strike="noStrike">
                <a:solidFill>
                  <a:srgbClr val="221F1F"/>
                </a:solidFill>
              </a:rPr>
              <a:t>·</a:t>
            </a:r>
            <a:r>
              <a:rPr b="1" i="0" lang="en-US" sz="2800" u="none" cap="none" strike="noStrike">
                <a:solidFill>
                  <a:srgbClr val="221F1F"/>
                </a:solidFill>
              </a:rPr>
              <a:t>Extra long-acting sulphonamides </a:t>
            </a:r>
            <a:r>
              <a:rPr b="0" i="0" lang="en-US" sz="2800" u="none" cap="none" strike="noStrike">
                <a:solidFill>
                  <a:srgbClr val="221F1F"/>
                </a:solidFill>
              </a:rPr>
              <a:t>(half-life greater than 50 h): Sulphasalazine, Sulphaclomide, Sulphalene.</a:t>
            </a:r>
            <a:endParaRPr b="0" i="0" sz="2800" u="none" cap="none" strike="noStrike"/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21F1F"/>
              </a:buClr>
              <a:buSzPts val="2800"/>
              <a:buFont typeface="Calibri"/>
              <a:buNone/>
            </a:pPr>
            <a:r>
              <a:rPr b="0" i="0" lang="en-US" sz="2800" u="none" cap="none" strike="noStrike">
                <a:solidFill>
                  <a:srgbClr val="221F1F"/>
                </a:solidFill>
              </a:rPr>
              <a:t>·</a:t>
            </a:r>
            <a:r>
              <a:rPr b="1" i="0" lang="en-US" sz="2800" u="none" cap="none" strike="noStrike">
                <a:solidFill>
                  <a:srgbClr val="221F1F"/>
                </a:solidFill>
              </a:rPr>
              <a:t>Long-acting sulphonamides </a:t>
            </a:r>
            <a:r>
              <a:rPr b="0" i="0" lang="en-US" sz="2800" u="none" cap="none" strike="noStrike">
                <a:solidFill>
                  <a:srgbClr val="221F1F"/>
                </a:solidFill>
              </a:rPr>
              <a:t>(half-life greater than 24h): Sulphadoxine, Sulphadimethoxine, Sulphamethoxy</a:t>
            </a:r>
            <a:r>
              <a:rPr lang="en-US" sz="2800">
                <a:solidFill>
                  <a:srgbClr val="221F1F"/>
                </a:solidFill>
              </a:rPr>
              <a:t>-</a:t>
            </a:r>
            <a:r>
              <a:rPr b="0" i="0" lang="en-US" sz="2800" u="none" cap="none" strike="noStrike">
                <a:solidFill>
                  <a:srgbClr val="221F1F"/>
                </a:solidFill>
              </a:rPr>
              <a:t>pyridazine, Sulphamethoxy-diazine, Sulphaphenazole, Sulphamethoxine.</a:t>
            </a:r>
            <a:endParaRPr b="0" i="0" sz="2800" u="none" cap="none" strike="noStrike"/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21F1F"/>
              </a:buClr>
              <a:buSzPts val="2800"/>
              <a:buFont typeface="Calibri"/>
              <a:buNone/>
            </a:pPr>
            <a:r>
              <a:rPr b="0" i="0" lang="en-US" sz="2800" u="none" cap="none" strike="noStrike">
                <a:solidFill>
                  <a:srgbClr val="221F1F"/>
                </a:solidFill>
              </a:rPr>
              <a:t>·</a:t>
            </a:r>
            <a:r>
              <a:rPr b="1" i="0" lang="en-US" sz="2800" u="none" cap="none" strike="noStrike">
                <a:solidFill>
                  <a:srgbClr val="221F1F"/>
                </a:solidFill>
              </a:rPr>
              <a:t>Intermediate-acting sulphonamides </a:t>
            </a:r>
            <a:r>
              <a:rPr b="0" i="0" lang="en-US" sz="2800" u="none" cap="none" strike="noStrike">
                <a:solidFill>
                  <a:srgbClr val="221F1F"/>
                </a:solidFill>
              </a:rPr>
              <a:t>(half-life between 10–24 h): Sulphasomizole, Sulphamethoxazole</a:t>
            </a:r>
            <a:r>
              <a:rPr lang="en-US" sz="2800">
                <a:solidFill>
                  <a:srgbClr val="221F1F"/>
                </a:solidFill>
              </a:rPr>
              <a:t>, sulphapyridine, sulphamoxole</a:t>
            </a:r>
            <a:endParaRPr b="0" i="0" sz="2800" u="none" cap="none" strike="noStrike"/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21F1F"/>
              </a:buClr>
              <a:buSzPts val="2800"/>
              <a:buFont typeface="Calibri"/>
              <a:buNone/>
            </a:pPr>
            <a:r>
              <a:rPr b="0" i="0" lang="en-US" sz="2800" u="none" cap="none" strike="noStrike">
                <a:solidFill>
                  <a:srgbClr val="221F1F"/>
                </a:solidFill>
              </a:rPr>
              <a:t>·</a:t>
            </a:r>
            <a:r>
              <a:rPr b="1" i="0" lang="en-US" sz="2800" u="none" cap="none" strike="noStrike">
                <a:solidFill>
                  <a:srgbClr val="221F1F"/>
                </a:solidFill>
              </a:rPr>
              <a:t>Short-acting sulphonamides </a:t>
            </a:r>
            <a:r>
              <a:rPr b="0" i="0" lang="en-US" sz="2800" u="none" cap="none" strike="noStrike">
                <a:solidFill>
                  <a:srgbClr val="221F1F"/>
                </a:solidFill>
              </a:rPr>
              <a:t>(half-life less than 20 h): Sulphamethiazole, sulphaisoxazole.</a:t>
            </a:r>
            <a:endParaRPr b="0" i="0" sz="2800" u="none" cap="none" strike="noStrike"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t/>
            </a:r>
            <a:endParaRPr/>
          </a:p>
        </p:txBody>
      </p:sp>
      <p:sp>
        <p:nvSpPr>
          <p:cNvPr id="133" name="Google Shape;133;p8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 lnSpcReduction="20000"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ct val="100000"/>
              <a:buFont typeface="Times"/>
              <a:buNone/>
            </a:pPr>
            <a:r>
              <a:rPr b="1" i="0" lang="en-US" sz="2800" u="sng" cap="none" strike="noStrike">
                <a:solidFill>
                  <a:srgbClr val="0070C0"/>
                </a:solidFill>
                <a:latin typeface="Times"/>
                <a:ea typeface="Times"/>
                <a:cs typeface="Times"/>
                <a:sym typeface="Times"/>
              </a:rPr>
              <a:t>On the basis of the site of action/ clinical uses</a:t>
            </a:r>
            <a:endParaRPr/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r>
              <a:t/>
            </a:r>
            <a:endParaRPr b="0" i="0" sz="2800" u="none" cap="none" strike="noStrike">
              <a:solidFill>
                <a:srgbClr val="0070C0"/>
              </a:solidFill>
              <a:latin typeface="Times"/>
              <a:ea typeface="Times"/>
              <a:cs typeface="Times"/>
              <a:sym typeface="Times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21F1F"/>
              </a:buClr>
              <a:buSzPct val="100000"/>
              <a:buFont typeface="Noto Sans Symbols"/>
              <a:buNone/>
            </a:pPr>
            <a:r>
              <a:rPr b="0" i="0" lang="en-US" sz="2800" u="none" cap="none" strike="noStrike">
                <a:solidFill>
                  <a:srgbClr val="221F1F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∙</a:t>
            </a:r>
            <a:r>
              <a:rPr b="1" i="0" lang="en-US" sz="2800" u="none" cap="none" strike="noStrike">
                <a:solidFill>
                  <a:srgbClr val="221F1F"/>
                </a:solidFill>
                <a:latin typeface="Times"/>
                <a:ea typeface="Times"/>
                <a:cs typeface="Times"/>
                <a:sym typeface="Times"/>
              </a:rPr>
              <a:t>Sulphonamides</a:t>
            </a:r>
            <a:r>
              <a:rPr b="1" lang="en-US" sz="2800">
                <a:solidFill>
                  <a:srgbClr val="221F1F"/>
                </a:solidFill>
                <a:latin typeface="Times"/>
                <a:ea typeface="Times"/>
                <a:cs typeface="Times"/>
                <a:sym typeface="Times"/>
              </a:rPr>
              <a:t> </a:t>
            </a:r>
            <a:r>
              <a:rPr b="1" i="0" lang="en-US" sz="2800" u="none" cap="none" strike="noStrike">
                <a:solidFill>
                  <a:srgbClr val="221F1F"/>
                </a:solidFill>
                <a:latin typeface="Times"/>
                <a:ea typeface="Times"/>
                <a:cs typeface="Times"/>
                <a:sym typeface="Times"/>
              </a:rPr>
              <a:t>for general infection</a:t>
            </a:r>
            <a:r>
              <a:rPr b="0" i="0" lang="en-US" sz="2800" u="none" cap="none" strike="noStrike">
                <a:solidFill>
                  <a:srgbClr val="221F1F"/>
                </a:solidFill>
                <a:latin typeface="Times"/>
                <a:ea typeface="Times"/>
                <a:cs typeface="Times"/>
                <a:sym typeface="Times"/>
              </a:rPr>
              <a:t>: Sulphanilamide, Sulphapyridine, Sulphadiazine, Sulphamethoxacine, Sulphamethoxazole.</a:t>
            </a:r>
            <a:endParaRPr b="0" i="0" sz="2800" u="none" cap="none" strike="noStrike">
              <a:solidFill>
                <a:schemeClr val="dk1"/>
              </a:solidFill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21F1F"/>
              </a:buClr>
              <a:buSzPct val="100000"/>
              <a:buFont typeface="Noto Sans Symbols"/>
              <a:buNone/>
            </a:pPr>
            <a:r>
              <a:rPr b="0" i="0" lang="en-US" sz="2800" u="none" cap="none" strike="noStrike">
                <a:solidFill>
                  <a:srgbClr val="221F1F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∙</a:t>
            </a:r>
            <a:r>
              <a:rPr b="1" i="0" lang="en-US" sz="2800" u="none" cap="none" strike="noStrike">
                <a:solidFill>
                  <a:srgbClr val="221F1F"/>
                </a:solidFill>
                <a:latin typeface="Times"/>
                <a:ea typeface="Times"/>
                <a:cs typeface="Times"/>
                <a:sym typeface="Times"/>
              </a:rPr>
              <a:t>Sulphonamides for urinary tract infections</a:t>
            </a:r>
            <a:r>
              <a:rPr b="0" i="0" lang="en-US" sz="2800" u="none" cap="none" strike="noStrike">
                <a:solidFill>
                  <a:srgbClr val="221F1F"/>
                </a:solidFill>
                <a:latin typeface="Times"/>
                <a:ea typeface="Times"/>
                <a:cs typeface="Times"/>
                <a:sym typeface="Times"/>
              </a:rPr>
              <a:t>: Sulphaisoxazole, Sulphathiazole.</a:t>
            </a:r>
            <a:endParaRPr b="0" i="0" sz="2800" u="none" cap="none" strike="noStrike">
              <a:solidFill>
                <a:schemeClr val="dk1"/>
              </a:solidFill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21F1F"/>
              </a:buClr>
              <a:buSzPct val="100000"/>
              <a:buFont typeface="Noto Sans Symbols"/>
              <a:buNone/>
            </a:pPr>
            <a:r>
              <a:rPr b="0" i="0" lang="en-US" sz="2800" u="none" cap="none" strike="noStrike">
                <a:solidFill>
                  <a:srgbClr val="221F1F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∙</a:t>
            </a:r>
            <a:r>
              <a:rPr b="1" i="0" lang="en-US" sz="2800" u="none" cap="none" strike="noStrike">
                <a:solidFill>
                  <a:srgbClr val="221F1F"/>
                </a:solidFill>
                <a:latin typeface="Times"/>
                <a:ea typeface="Times"/>
                <a:cs typeface="Times"/>
                <a:sym typeface="Times"/>
              </a:rPr>
              <a:t>Sulphonamides for intestinal infections: </a:t>
            </a:r>
            <a:r>
              <a:rPr b="0" i="0" lang="en-US" sz="2800" u="none" cap="none" strike="noStrike">
                <a:solidFill>
                  <a:srgbClr val="221F1F"/>
                </a:solidFill>
                <a:latin typeface="Times"/>
                <a:ea typeface="Times"/>
                <a:cs typeface="Times"/>
                <a:sym typeface="Times"/>
              </a:rPr>
              <a:t>Phthalylsulphathiazole, Succinyl sulphathiazole, Sulphasalazine.</a:t>
            </a:r>
            <a:endParaRPr b="0" i="0" sz="2800" u="none" cap="none" strike="noStrike">
              <a:solidFill>
                <a:schemeClr val="dk1"/>
              </a:solidFill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21F1F"/>
              </a:buClr>
              <a:buSzPct val="100000"/>
              <a:buFont typeface="Noto Sans Symbols"/>
              <a:buNone/>
            </a:pPr>
            <a:r>
              <a:rPr b="0" i="0" lang="en-US" sz="2800" u="none" cap="none" strike="noStrike">
                <a:solidFill>
                  <a:srgbClr val="221F1F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∙</a:t>
            </a:r>
            <a:r>
              <a:rPr b="1" i="0" lang="en-US" sz="2800" u="none" cap="none" strike="noStrike">
                <a:solidFill>
                  <a:srgbClr val="221F1F"/>
                </a:solidFill>
                <a:latin typeface="Times"/>
                <a:ea typeface="Times"/>
                <a:cs typeface="Times"/>
                <a:sym typeface="Times"/>
              </a:rPr>
              <a:t>Sulphonamides for local infections</a:t>
            </a:r>
            <a:r>
              <a:rPr b="0" i="0" lang="en-US" sz="2800" u="none" cap="none" strike="noStrike">
                <a:solidFill>
                  <a:srgbClr val="221F1F"/>
                </a:solidFill>
                <a:latin typeface="Times"/>
                <a:ea typeface="Times"/>
                <a:cs typeface="Times"/>
                <a:sym typeface="Times"/>
              </a:rPr>
              <a:t>: Sulpahacetamide, Mafenamide, Silver sulphadiazine.</a:t>
            </a:r>
            <a:endParaRPr b="0" i="0" sz="2800" u="none" cap="none" strike="noStrike">
              <a:solidFill>
                <a:schemeClr val="dk1"/>
              </a:solidFill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21F1F"/>
              </a:buClr>
              <a:buSzPct val="100000"/>
              <a:buFont typeface="Noto Sans Symbols"/>
              <a:buNone/>
            </a:pPr>
            <a:r>
              <a:rPr b="0" i="0" lang="en-US" sz="2800" u="none" cap="none" strike="noStrike">
                <a:solidFill>
                  <a:srgbClr val="221F1F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∙</a:t>
            </a:r>
            <a:r>
              <a:rPr b="1" i="0" lang="en-US" sz="2800" u="none" cap="none" strike="noStrike">
                <a:solidFill>
                  <a:srgbClr val="221F1F"/>
                </a:solidFill>
                <a:latin typeface="Times"/>
                <a:ea typeface="Times"/>
                <a:cs typeface="Times"/>
                <a:sym typeface="Times"/>
              </a:rPr>
              <a:t>Sulphonamides for dermatitis</a:t>
            </a:r>
            <a:r>
              <a:rPr b="0" i="0" lang="en-US" sz="2800" u="none" cap="none" strike="noStrike">
                <a:solidFill>
                  <a:srgbClr val="221F1F"/>
                </a:solidFill>
                <a:latin typeface="Times"/>
                <a:ea typeface="Times"/>
                <a:cs typeface="Times"/>
                <a:sym typeface="Times"/>
              </a:rPr>
              <a:t>: Dapsone, Solapsone.</a:t>
            </a:r>
            <a:endParaRPr b="0" i="0" sz="2800" u="none" cap="none" strike="noStrike">
              <a:solidFill>
                <a:schemeClr val="dk1"/>
              </a:solidFill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21F1F"/>
              </a:buClr>
              <a:buSzPct val="100000"/>
              <a:buFont typeface="Noto Sans Symbols"/>
              <a:buNone/>
            </a:pPr>
            <a:r>
              <a:rPr b="0" i="0" lang="en-US" sz="2800" u="none" cap="none" strike="noStrike">
                <a:solidFill>
                  <a:srgbClr val="221F1F"/>
                </a:solidFill>
                <a:latin typeface="Noto Sans Symbols"/>
                <a:ea typeface="Noto Sans Symbols"/>
                <a:cs typeface="Noto Sans Symbols"/>
                <a:sym typeface="Noto Sans Symbols"/>
              </a:rPr>
              <a:t>∙</a:t>
            </a:r>
            <a:r>
              <a:rPr b="1" i="0" lang="en-US" sz="2800" u="none" cap="none" strike="noStrike">
                <a:solidFill>
                  <a:srgbClr val="221F1F"/>
                </a:solidFill>
                <a:latin typeface="Times"/>
                <a:ea typeface="Times"/>
                <a:cs typeface="Times"/>
                <a:sym typeface="Times"/>
              </a:rPr>
              <a:t>Sulphonamides in combination</a:t>
            </a:r>
            <a:r>
              <a:rPr b="0" i="0" lang="en-US" sz="2800" u="none" cap="none" strike="noStrike">
                <a:solidFill>
                  <a:srgbClr val="221F1F"/>
                </a:solidFill>
                <a:latin typeface="Times"/>
                <a:ea typeface="Times"/>
                <a:cs typeface="Times"/>
                <a:sym typeface="Times"/>
              </a:rPr>
              <a:t>: Trimethoprim with Sulphamethoxazole.</a:t>
            </a:r>
            <a:endParaRPr b="0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64135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t/>
            </a:r>
            <a:endParaRPr/>
          </a:p>
        </p:txBody>
      </p:sp>
      <p:sp>
        <p:nvSpPr>
          <p:cNvPr id="139" name="Google Shape;139;p9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None/>
            </a:pPr>
            <a:r>
              <a:t/>
            </a:r>
            <a:endParaRPr b="0" i="0" sz="2800" u="none" cap="none" strike="noStrike">
              <a:solidFill>
                <a:srgbClr val="221F1F"/>
              </a:solidFill>
            </a:endParaRPr>
          </a:p>
          <a:p>
            <a:pPr indent="0" lvl="0" marL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2800"/>
              <a:buNone/>
            </a:pPr>
            <a:r>
              <a:rPr b="1" i="0" lang="en-US" sz="2800" u="sng" cap="none" strike="noStrike">
                <a:solidFill>
                  <a:srgbClr val="0070C0"/>
                </a:solidFill>
                <a:latin typeface="Times"/>
                <a:ea typeface="Times"/>
                <a:cs typeface="Times"/>
                <a:sym typeface="Times"/>
              </a:rPr>
              <a:t>On the basis of the route of administration</a:t>
            </a:r>
            <a:endParaRPr/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None/>
            </a:pPr>
            <a:r>
              <a:t/>
            </a:r>
            <a:endParaRPr>
              <a:solidFill>
                <a:srgbClr val="221F1F"/>
              </a:solidFill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21F1F"/>
              </a:buClr>
              <a:buSzPts val="2800"/>
              <a:buFont typeface="Calibri"/>
              <a:buNone/>
            </a:pPr>
            <a:r>
              <a:rPr b="0" i="0" lang="en-US" sz="2800" u="none" cap="none" strike="noStrike">
                <a:solidFill>
                  <a:srgbClr val="221F1F"/>
                </a:solidFill>
              </a:rPr>
              <a:t>·</a:t>
            </a:r>
            <a:r>
              <a:rPr b="1" i="0" lang="en-US" sz="2800" u="none" cap="none" strike="noStrike">
                <a:solidFill>
                  <a:srgbClr val="221F1F"/>
                </a:solidFill>
              </a:rPr>
              <a:t>Injectables (soluble sulpha drugs</a:t>
            </a:r>
            <a:r>
              <a:rPr b="0" i="0" lang="en-US" sz="2800" u="none" cap="none" strike="noStrike">
                <a:solidFill>
                  <a:srgbClr val="221F1F"/>
                </a:solidFill>
              </a:rPr>
              <a:t>): Sulphafurazole, Sulphadiazine, Sulphamethoxine.</a:t>
            </a:r>
            <a:endParaRPr b="0" i="0" sz="2800" u="none" cap="none" strike="noStrike">
              <a:solidFill>
                <a:srgbClr val="221F1F"/>
              </a:solidFill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21F1F"/>
              </a:buClr>
              <a:buSzPts val="2800"/>
              <a:buFont typeface="Calibri"/>
              <a:buNone/>
            </a:pPr>
            <a:r>
              <a:rPr b="0" i="0" lang="en-US" sz="2800" u="none" cap="none" strike="noStrike">
                <a:solidFill>
                  <a:srgbClr val="221F1F"/>
                </a:solidFill>
              </a:rPr>
              <a:t>·</a:t>
            </a:r>
            <a:r>
              <a:rPr b="1" i="0" lang="en-US" sz="2800">
                <a:solidFill>
                  <a:srgbClr val="221F1F"/>
                </a:solidFill>
              </a:rPr>
              <a:t>Topically used sulphonamides</a:t>
            </a:r>
            <a:r>
              <a:rPr b="0" i="0" lang="en-US" sz="2800">
                <a:solidFill>
                  <a:srgbClr val="221F1F"/>
                </a:solidFill>
              </a:rPr>
              <a:t>: Sulphacetamide, Mafenide, Sulphathiazole, Silver sulphadiazine.</a:t>
            </a:r>
            <a:endParaRPr b="0" i="0" sz="2800" u="none" cap="none" strike="noStrike"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1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600"/>
              <a:buFont typeface="Arial"/>
              <a:buNone/>
            </a:pPr>
            <a: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Antibacterial Spectrum</a:t>
            </a:r>
            <a:endParaRPr/>
          </a:p>
        </p:txBody>
      </p:sp>
      <p:sp>
        <p:nvSpPr>
          <p:cNvPr id="145" name="Google Shape;145;p10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>
                <a:latin typeface="Tahoma"/>
                <a:ea typeface="Tahoma"/>
                <a:cs typeface="Tahoma"/>
                <a:sym typeface="Tahoma"/>
              </a:rPr>
              <a:t>They have primary activity towards: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❖"/>
            </a:pPr>
            <a:r>
              <a:rPr lang="en-US">
                <a:latin typeface="Tahoma"/>
                <a:ea typeface="Tahoma"/>
                <a:cs typeface="Tahoma"/>
                <a:sym typeface="Tahoma"/>
              </a:rPr>
              <a:t>Pneumococci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❖"/>
            </a:pPr>
            <a:r>
              <a:rPr lang="en-US">
                <a:latin typeface="Tahoma"/>
                <a:ea typeface="Tahoma"/>
                <a:cs typeface="Tahoma"/>
                <a:sym typeface="Tahoma"/>
              </a:rPr>
              <a:t>Corynebacterium diphtheria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❖"/>
            </a:pPr>
            <a:r>
              <a:rPr lang="en-US">
                <a:latin typeface="Tahoma"/>
                <a:ea typeface="Tahoma"/>
                <a:cs typeface="Tahoma"/>
                <a:sym typeface="Tahoma"/>
              </a:rPr>
              <a:t>Chlamydia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❖"/>
            </a:pPr>
            <a:r>
              <a:rPr lang="en-US">
                <a:latin typeface="Tahoma"/>
                <a:ea typeface="Tahoma"/>
                <a:cs typeface="Tahoma"/>
                <a:sym typeface="Tahoma"/>
              </a:rPr>
              <a:t>Pneumocystis carinii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❖"/>
            </a:pPr>
            <a:r>
              <a:rPr lang="en-US">
                <a:latin typeface="Tahoma"/>
                <a:ea typeface="Tahoma"/>
                <a:cs typeface="Tahoma"/>
                <a:sym typeface="Tahoma"/>
              </a:rPr>
              <a:t>Malarial plasmodium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❖"/>
            </a:pPr>
            <a:r>
              <a:rPr lang="en-US">
                <a:latin typeface="Tahoma"/>
                <a:ea typeface="Tahoma"/>
                <a:cs typeface="Tahoma"/>
                <a:sym typeface="Tahoma"/>
              </a:rPr>
              <a:t>Nocardia</a:t>
            </a:r>
            <a:endParaRPr>
              <a:latin typeface="Tahoma"/>
              <a:ea typeface="Tahoma"/>
              <a:cs typeface="Tahoma"/>
              <a:sym typeface="Tahoma"/>
            </a:endParaRPr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  <p:sp>
        <p:nvSpPr>
          <p:cNvPr id="146" name="Google Shape;146;p10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508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11"/>
          <p:cNvSpPr txBox="1"/>
          <p:nvPr>
            <p:ph type="title"/>
          </p:nvPr>
        </p:nvSpPr>
        <p:spPr>
          <a:xfrm>
            <a:off x="1399142" y="320676"/>
            <a:ext cx="7821058" cy="6794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110000"/>
              <a:buFont typeface="Arial"/>
              <a:buNone/>
            </a:pPr>
            <a:r>
              <a:rPr b="1" lang="en-US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r>
              <a:rPr b="1" lang="en-US" sz="40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Pharmacokinetics</a:t>
            </a:r>
            <a:endParaRPr b="1" sz="400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2" name="Google Shape;152;p11"/>
          <p:cNvSpPr txBox="1"/>
          <p:nvPr>
            <p:ph idx="1" type="body"/>
          </p:nvPr>
        </p:nvSpPr>
        <p:spPr>
          <a:xfrm>
            <a:off x="553157" y="1531345"/>
            <a:ext cx="11074400" cy="451691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</a:pPr>
            <a:r>
              <a:rPr b="1" lang="en-US" sz="2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I. Absorption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: from intestine (majorly) and stomach.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Char char="-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Absorption from other site e.g.–vagina, respiratory tract or abraded skin is variable &amp; can cause toxic reaction in susceptible person .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</a:pPr>
            <a:r>
              <a:rPr b="1" lang="en-US" sz="2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II. Distribution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 : All sulfonamides are bound to plasma protein  especially albumin &amp; distributed throughout all tissues of the body, into:     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- The tissues (the effect of short-acting ones occurs quickly) 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- Liquids (saliva, bile, milk)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- Concentration in the blood –  50-80%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- Through the BBB &amp; placenta 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None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Sulfadiazine &amp; Sulfisoxazole attain high concentrations in CSF</a:t>
            </a:r>
            <a:endParaRPr sz="26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12"/>
          <p:cNvSpPr txBox="1"/>
          <p:nvPr>
            <p:ph idx="1" type="body"/>
          </p:nvPr>
        </p:nvSpPr>
        <p:spPr>
          <a:xfrm>
            <a:off x="486585" y="1757186"/>
            <a:ext cx="11397650" cy="454217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-442594" lvl="0" marL="442594" rtl="0" algn="just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</a:pPr>
            <a:r>
              <a:rPr b="1" lang="en-US" sz="2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III. </a:t>
            </a:r>
            <a:r>
              <a:rPr b="1" i="1" lang="en-US" sz="2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Metabolism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 - in the liver (less in the stomach, intestine, kidneys).</a:t>
            </a:r>
            <a:endParaRPr/>
          </a:p>
          <a:p>
            <a:pPr indent="-2286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2600"/>
              <a:buChar char="•"/>
            </a:pPr>
            <a:r>
              <a:rPr b="1" lang="en-US" sz="2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A. Biotransformation (acetylation)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 - most  sulphonamides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2600"/>
              <a:buChar char="•"/>
            </a:pPr>
            <a:r>
              <a:rPr b="1" lang="en-US" sz="2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B. Biotransformation (glucuronization) 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– Sulfadimethoxine</a:t>
            </a:r>
            <a:endParaRPr b="1" i="1" sz="260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b="1" i="1" sz="260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</a:pPr>
            <a:r>
              <a:rPr b="1" i="1" lang="en-US" sz="2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V. Excretion:</a:t>
            </a:r>
            <a:endParaRPr sz="260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Char char="-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Excreted from the body partly unchanged &amp; partly as metabolic products. The largest fraction is excreted in urine 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- In acidic urine some sulfonamides  are insoluble &amp; form crystalline deposits  that can cause urinary obstruction </a:t>
            </a:r>
            <a:r>
              <a:rPr b="1" lang="en-US" sz="2600">
                <a:latin typeface="Arial"/>
                <a:ea typeface="Arial"/>
                <a:cs typeface="Arial"/>
                <a:sym typeface="Arial"/>
              </a:rPr>
              <a:t>(crystalluria)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Char char="-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Small fractions are eliminated in the feces bile, milk etc.</a:t>
            </a:r>
            <a:endParaRPr/>
          </a:p>
          <a:p>
            <a:pPr indent="-442594" lvl="0" marL="442594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442594" lvl="0" marL="442594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8" name="Google Shape;158;p12"/>
          <p:cNvSpPr/>
          <p:nvPr/>
        </p:nvSpPr>
        <p:spPr>
          <a:xfrm>
            <a:off x="1524000" y="500064"/>
            <a:ext cx="7272338" cy="579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3200">
              <a:solidFill>
                <a:schemeClr val="hlink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1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ct val="100000"/>
              <a:buFont typeface="Arial"/>
              <a:buNone/>
            </a:pPr>
            <a:br>
              <a:rPr b="1" lang="en-US" sz="4000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1" lang="en-US" sz="40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Resistance to sulfonamides</a:t>
            </a:r>
            <a:br>
              <a:rPr b="1" lang="en-US" sz="4000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rPr>
            </a:br>
            <a:endParaRPr b="1" sz="4000">
              <a:solidFill>
                <a:schemeClr val="lt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4" name="Google Shape;164;p13"/>
          <p:cNvSpPr txBox="1"/>
          <p:nvPr>
            <p:ph idx="1" type="body"/>
          </p:nvPr>
        </p:nvSpPr>
        <p:spPr>
          <a:xfrm>
            <a:off x="649857" y="1981200"/>
            <a:ext cx="10619116" cy="43462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Resistant mutants: 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Produce increased amounts of </a:t>
            </a:r>
            <a:r>
              <a:rPr b="1" lang="en-US" sz="2600">
                <a:latin typeface="Arial"/>
                <a:ea typeface="Arial"/>
                <a:cs typeface="Arial"/>
                <a:sym typeface="Arial"/>
              </a:rPr>
              <a:t>PABA</a:t>
            </a:r>
            <a:endParaRPr/>
          </a:p>
          <a:p>
            <a:pPr indent="-635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Their </a:t>
            </a:r>
            <a:r>
              <a:rPr b="1" lang="en-US" sz="2600">
                <a:latin typeface="Arial"/>
                <a:ea typeface="Arial"/>
                <a:cs typeface="Arial"/>
                <a:sym typeface="Arial"/>
              </a:rPr>
              <a:t>Folate synthetase 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enzyme has low affinity for sulfonamides</a:t>
            </a:r>
            <a:endParaRPr/>
          </a:p>
          <a:p>
            <a:pPr indent="-635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Adopt </a:t>
            </a:r>
            <a:r>
              <a:rPr b="1" lang="en-US" sz="2600">
                <a:latin typeface="Arial"/>
                <a:ea typeface="Arial"/>
                <a:cs typeface="Arial"/>
                <a:sym typeface="Arial"/>
              </a:rPr>
              <a:t>alternate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 pathway of folate metabolism.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Noto Sans Symbols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14"/>
          <p:cNvSpPr txBox="1"/>
          <p:nvPr>
            <p:ph type="title"/>
          </p:nvPr>
        </p:nvSpPr>
        <p:spPr>
          <a:xfrm>
            <a:off x="892366" y="320676"/>
            <a:ext cx="8327834" cy="60799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600"/>
              <a:buFont typeface="Arial"/>
              <a:buNone/>
            </a:pPr>
            <a: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Clinical Indications</a:t>
            </a:r>
            <a:endParaRPr b="1" sz="360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0" name="Google Shape;170;p14"/>
          <p:cNvSpPr txBox="1"/>
          <p:nvPr>
            <p:ph idx="1" type="body"/>
          </p:nvPr>
        </p:nvSpPr>
        <p:spPr>
          <a:xfrm>
            <a:off x="573747" y="1652529"/>
            <a:ext cx="10530065" cy="480383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Respiratory tract infections, genital tract caused by Chlamydium (co-trimoxazole). 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Acute urinary tract infection (Urosulfan, Sulphadymezyn, Suphadimethoxine, Sulphalen). 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Drug of choice. </a:t>
            </a:r>
            <a:r>
              <a:rPr lang="en-US" sz="2600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Quinolones, Co-trimoxazole, Fosfomycin, Ampicillin (Urinary antiseptics)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Infection of the gall bladder and bile ducts (Sulphadyme-thoxine, Sulphapirydazyn).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Nonspecific ulcerative colitis, enteritis, and others inflammatory bowel disease.</a:t>
            </a: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15"/>
          <p:cNvSpPr txBox="1"/>
          <p:nvPr>
            <p:ph idx="1" type="body"/>
          </p:nvPr>
        </p:nvSpPr>
        <p:spPr>
          <a:xfrm>
            <a:off x="1046601" y="760164"/>
            <a:ext cx="10468065" cy="58494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635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solidFill>
                <a:srgbClr val="0070C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70C0"/>
              </a:buClr>
              <a:buSzPts val="2600"/>
              <a:buChar char="•"/>
            </a:pPr>
            <a:r>
              <a:rPr lang="en-US" sz="2600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Nocardiosis (soil bacteria)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Sulfisoxazole/Sulphadiazine; 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Schedule continued for several months after all manifestations have been controlled.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70C0"/>
              </a:buClr>
              <a:buSzPts val="2600"/>
              <a:buChar char="•"/>
            </a:pPr>
            <a:r>
              <a:rPr lang="en-US" sz="2600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Toxoplasmosis</a:t>
            </a:r>
            <a:r>
              <a:rPr lang="en-US" sz="2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202124"/>
              </a:buClr>
              <a:buSzPts val="2600"/>
              <a:buChar char="•"/>
            </a:pPr>
            <a:r>
              <a:rPr i="0" lang="en-US" sz="2600">
                <a:solidFill>
                  <a:srgbClr val="202124"/>
                </a:solidFill>
                <a:latin typeface="Arial"/>
                <a:ea typeface="Arial"/>
                <a:cs typeface="Arial"/>
                <a:sym typeface="Arial"/>
              </a:rPr>
              <a:t>Caused by parasite found in cat feces and contaminated food</a:t>
            </a:r>
            <a:endParaRPr sz="260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Pyrimethamine-sulphadiazine combination is treatment of choice 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Sufficient fluid intake daily.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70C0"/>
              </a:buClr>
              <a:buSzPts val="2600"/>
              <a:buChar char="•"/>
            </a:pPr>
            <a:r>
              <a:rPr lang="en-US" sz="2600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Prophylaxis &amp; treatment of malaria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202124"/>
              </a:buClr>
              <a:buSzPts val="2600"/>
              <a:buNone/>
            </a:pPr>
            <a:r>
              <a:rPr i="0" lang="en-US" sz="2600">
                <a:solidFill>
                  <a:srgbClr val="202124"/>
                </a:solidFill>
                <a:latin typeface="Arial"/>
                <a:ea typeface="Arial"/>
                <a:cs typeface="Arial"/>
                <a:sym typeface="Arial"/>
              </a:rPr>
              <a:t>	Sulfadoxine + pyrimethamine (antiprotozoa)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70C0"/>
              </a:buClr>
              <a:buSzPts val="2600"/>
              <a:buChar char="•"/>
            </a:pPr>
            <a:r>
              <a:rPr lang="en-US" sz="2600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Prophylaxis of streptococcal infections 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in patients hypersensitive to Penicillin.</a:t>
            </a:r>
            <a:r>
              <a:rPr lang="en-US" sz="2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Sulphonamides are as efficacious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1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600"/>
              <a:buFont typeface="Arial"/>
              <a:buNone/>
            </a:pPr>
            <a:b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Locally used SULPHONAMIDES</a:t>
            </a:r>
            <a:endParaRPr b="1" sz="360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1" name="Google Shape;181;p16"/>
          <p:cNvSpPr txBox="1"/>
          <p:nvPr>
            <p:ph idx="1" type="body"/>
          </p:nvPr>
        </p:nvSpPr>
        <p:spPr>
          <a:xfrm>
            <a:off x="561859" y="1825624"/>
            <a:ext cx="11060935" cy="481754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400"/>
              <a:buFont typeface="Noto Sans Symbols"/>
              <a:buNone/>
            </a:pPr>
            <a:r>
              <a:rPr b="1" lang="en-US" sz="2400">
                <a:solidFill>
                  <a:srgbClr val="00B05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Maphenide, Silver sulphadiazine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Noto Sans Symbols"/>
              <a:buNone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-The antibacterial action of sulphonamides </a:t>
            </a:r>
            <a:r>
              <a:rPr b="1" lang="en-US" sz="2600">
                <a:latin typeface="Arial"/>
                <a:ea typeface="Arial"/>
                <a:cs typeface="Arial"/>
                <a:sym typeface="Arial"/>
              </a:rPr>
              <a:t>decreases in the presence of pus, blood, decomposed tissues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 where PABA and folic acid are in sufficient amount.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Noto Sans Symbols"/>
              <a:buNone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-That is why sulphonamides for external use are applied only on the preliminary cleaned wound.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-However, </a:t>
            </a:r>
            <a:r>
              <a:rPr b="1" lang="en-US" sz="260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mafenide 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does not change its activity in the acid medium, is not inactivated by PABA and has the activity in an uncleaned wound (pus containing wound). 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Used extensively in the management of </a:t>
            </a:r>
            <a:r>
              <a:rPr lang="en-US" sz="2600">
                <a:solidFill>
                  <a:srgbClr val="990099"/>
                </a:solidFill>
                <a:latin typeface="Arial"/>
                <a:ea typeface="Arial"/>
                <a:cs typeface="Arial"/>
                <a:sym typeface="Arial"/>
              </a:rPr>
              <a:t>Opthalmic infections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Used topically to reduce incidence of infections of wounds from </a:t>
            </a:r>
            <a:r>
              <a:rPr lang="en-US" sz="2600">
                <a:solidFill>
                  <a:srgbClr val="990099"/>
                </a:solidFill>
                <a:latin typeface="Arial"/>
                <a:ea typeface="Arial"/>
                <a:cs typeface="Arial"/>
                <a:sym typeface="Arial"/>
              </a:rPr>
              <a:t>burns.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17"/>
          <p:cNvSpPr txBox="1"/>
          <p:nvPr>
            <p:ph type="title"/>
          </p:nvPr>
        </p:nvSpPr>
        <p:spPr>
          <a:xfrm>
            <a:off x="838200" y="1"/>
            <a:ext cx="10515600" cy="93697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600"/>
              <a:buFont typeface="Arial"/>
              <a:buNone/>
            </a:pPr>
            <a:r>
              <a:rPr b="1" lang="en-US" sz="3600" u="sng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Adverse reactions</a:t>
            </a:r>
            <a:endParaRPr b="1" sz="360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7" name="Google Shape;187;p17"/>
          <p:cNvSpPr txBox="1"/>
          <p:nvPr>
            <p:ph idx="1" type="body"/>
          </p:nvPr>
        </p:nvSpPr>
        <p:spPr>
          <a:xfrm>
            <a:off x="838200" y="1189822"/>
            <a:ext cx="10515600" cy="538724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609600" lvl="0" marL="609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  </a:t>
            </a:r>
            <a:endParaRPr/>
          </a:p>
          <a:p>
            <a:pPr indent="-609600" lvl="0" marL="609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1. </a:t>
            </a:r>
            <a:r>
              <a:rPr b="1" lang="en-US" sz="2600">
                <a:latin typeface="Arial"/>
                <a:ea typeface="Arial"/>
                <a:cs typeface="Arial"/>
                <a:sym typeface="Arial"/>
              </a:rPr>
              <a:t>Disturbance of urinary tract: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609600" lvl="0" marL="609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      risk of crystalluria – high with older less soluble Sulfonamides but very less with more soluble agents e.g.- Sulfisoxazole </a:t>
            </a:r>
            <a:endParaRPr/>
          </a:p>
          <a:p>
            <a:pPr indent="-609600" lvl="0" marL="609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2060"/>
              </a:buClr>
              <a:buSzPts val="2600"/>
              <a:buNone/>
            </a:pPr>
            <a:r>
              <a:rPr b="1" lang="en-US" sz="260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The problem of </a:t>
            </a:r>
            <a:r>
              <a:rPr b="1" lang="en-US" sz="2600" u="sng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crystalluria</a:t>
            </a:r>
            <a:r>
              <a:rPr b="1" lang="en-US" sz="260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• Sulfonamides are mostly excreted in urine as acetylated metabolite. </a:t>
            </a:r>
            <a:endParaRPr/>
          </a:p>
          <a:p>
            <a:pPr indent="-609600" lvl="0" marL="609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• They are relatively water insoluble mainly due to the formation of the acetylated metabolites. </a:t>
            </a:r>
            <a:endParaRPr/>
          </a:p>
          <a:p>
            <a:pPr indent="-609600" lvl="0" marL="609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• </a:t>
            </a:r>
            <a:r>
              <a:rPr lang="en-US" sz="2600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The acetylated metabolite is non-ionizable under the pH conditions of the urine (≈ 7) that increase the possibility of precipitation and the formation of crystals in the urine (crystalluria), and further risk of stones formation the (nephrolithiasis)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.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609600" lvl="0" marL="609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609600" lvl="0" marL="609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Calibri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609600" lvl="0" marL="609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        </a:t>
            </a:r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18"/>
          <p:cNvSpPr txBox="1"/>
          <p:nvPr>
            <p:ph type="title"/>
          </p:nvPr>
        </p:nvSpPr>
        <p:spPr>
          <a:xfrm>
            <a:off x="838200" y="365125"/>
            <a:ext cx="10515600" cy="5644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r>
              <a:t/>
            </a:r>
            <a:endParaRPr b="1" sz="5400">
              <a:solidFill>
                <a:schemeClr val="folHlink"/>
              </a:solidFill>
            </a:endParaRPr>
          </a:p>
        </p:txBody>
      </p:sp>
      <p:sp>
        <p:nvSpPr>
          <p:cNvPr id="193" name="Google Shape;193;p18"/>
          <p:cNvSpPr txBox="1"/>
          <p:nvPr>
            <p:ph idx="1" type="body"/>
          </p:nvPr>
        </p:nvSpPr>
        <p:spPr>
          <a:xfrm>
            <a:off x="612422" y="1432193"/>
            <a:ext cx="10515600" cy="516228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609600" lvl="0" marL="609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rPr b="1" lang="en-US" sz="2600">
                <a:latin typeface="Arial"/>
                <a:ea typeface="Arial"/>
                <a:cs typeface="Arial"/>
                <a:sym typeface="Arial"/>
              </a:rPr>
              <a:t>SOLUTION?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 Increase urine flow via enough fluid intake. 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Alkalinization of urine (</a:t>
            </a:r>
            <a:r>
              <a:rPr b="1" lang="en-US" sz="2600" u="sng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sodium bicarbonate or potassium citrate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).</a:t>
            </a:r>
            <a:endParaRPr/>
          </a:p>
          <a:p>
            <a:pPr indent="-609600" lvl="0" marL="609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609600" lvl="0" marL="609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2. </a:t>
            </a:r>
            <a:r>
              <a:rPr b="1" i="0" lang="en-US" sz="2600">
                <a:latin typeface="Arial"/>
                <a:ea typeface="Arial"/>
                <a:cs typeface="Arial"/>
                <a:sym typeface="Arial"/>
              </a:rPr>
              <a:t>Stevens-Johnson syndrome</a:t>
            </a:r>
            <a:r>
              <a:rPr b="1" i="0" lang="en-US" sz="2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: </a:t>
            </a:r>
            <a:r>
              <a:rPr b="0" i="0" lang="en-US" sz="2600">
                <a:solidFill>
                  <a:srgbClr val="202124"/>
                </a:solidFill>
                <a:latin typeface="Arial"/>
                <a:ea typeface="Arial"/>
                <a:cs typeface="Arial"/>
                <a:sym typeface="Arial"/>
              </a:rPr>
              <a:t>A rare, serious disorder of the skin and mucous membranes caused by sulphonamides</a:t>
            </a:r>
            <a:endParaRPr b="0" i="0" sz="2600">
              <a:solidFill>
                <a:srgbClr val="202124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609600" lvl="0" marL="609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b="1" sz="260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609600" lvl="0" marL="609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Calibri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609600" lvl="0" marL="609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Stevens-Johnson syndrome - NHS" id="194" name="Google Shape;194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799766" y="4329629"/>
            <a:ext cx="2619375" cy="1967715"/>
          </a:xfrm>
          <a:prstGeom prst="rect">
            <a:avLst/>
          </a:prstGeom>
          <a:noFill/>
          <a:ln>
            <a:noFill/>
          </a:ln>
        </p:spPr>
      </p:pic>
      <p:sp>
        <p:nvSpPr>
          <p:cNvPr id="195" name="Google Shape;195;p18"/>
          <p:cNvSpPr txBox="1"/>
          <p:nvPr/>
        </p:nvSpPr>
        <p:spPr>
          <a:xfrm>
            <a:off x="7667740" y="6377459"/>
            <a:ext cx="3460281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Image source: https://assets.nhs.uk/nhsuk-cms/images/M2600274-Stevens-Johnson_syndrome_copy.max-600x600.png</a:t>
            </a:r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19"/>
          <p:cNvSpPr txBox="1"/>
          <p:nvPr>
            <p:ph type="title"/>
          </p:nvPr>
        </p:nvSpPr>
        <p:spPr>
          <a:xfrm>
            <a:off x="838200" y="48824"/>
            <a:ext cx="10515600" cy="3159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r>
              <a:t/>
            </a:r>
            <a:endParaRPr/>
          </a:p>
        </p:txBody>
      </p:sp>
      <p:sp>
        <p:nvSpPr>
          <p:cNvPr id="201" name="Google Shape;201;p19"/>
          <p:cNvSpPr txBox="1"/>
          <p:nvPr>
            <p:ph idx="1" type="body"/>
          </p:nvPr>
        </p:nvSpPr>
        <p:spPr>
          <a:xfrm>
            <a:off x="838201" y="1465243"/>
            <a:ext cx="10365954" cy="518617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609600" lvl="0" marL="609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3. </a:t>
            </a:r>
            <a:r>
              <a:rPr b="1" lang="en-US" sz="2600">
                <a:latin typeface="Arial"/>
                <a:ea typeface="Arial"/>
                <a:cs typeface="Arial"/>
                <a:sym typeface="Arial"/>
              </a:rPr>
              <a:t>Disorders of Hematopoietic system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 :</a:t>
            </a:r>
            <a:endParaRPr/>
          </a:p>
          <a:p>
            <a:pPr indent="-609600" lvl="0" marL="609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-  </a:t>
            </a:r>
            <a:r>
              <a:rPr b="1" lang="en-US" sz="2600">
                <a:latin typeface="Arial"/>
                <a:ea typeface="Arial"/>
                <a:cs typeface="Arial"/>
                <a:sym typeface="Arial"/>
              </a:rPr>
              <a:t>Acute hemolytic anemia-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 in erythrocytic deficiency of </a:t>
            </a:r>
            <a:r>
              <a:rPr b="1" lang="en-US" sz="2600">
                <a:solidFill>
                  <a:srgbClr val="4D5156"/>
                </a:solidFill>
                <a:latin typeface="Arial"/>
                <a:ea typeface="Arial"/>
                <a:cs typeface="Arial"/>
                <a:sym typeface="Arial"/>
              </a:rPr>
              <a:t>glucose-6-phosphate</a:t>
            </a:r>
            <a:r>
              <a:rPr lang="en-US" sz="2600">
                <a:solidFill>
                  <a:srgbClr val="4D5156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dehydrogenase</a:t>
            </a:r>
            <a:endParaRPr/>
          </a:p>
          <a:p>
            <a:pPr indent="-609600" lvl="0" marL="609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-  </a:t>
            </a:r>
            <a:r>
              <a:rPr b="1" lang="en-US" sz="2600">
                <a:latin typeface="Arial"/>
                <a:ea typeface="Arial"/>
                <a:cs typeface="Arial"/>
                <a:sym typeface="Arial"/>
              </a:rPr>
              <a:t>Agranulocytosis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 – most patients are recovered spontaneously with supportive care</a:t>
            </a:r>
            <a:endParaRPr/>
          </a:p>
          <a:p>
            <a:pPr indent="-609600" lvl="0" marL="609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-  </a:t>
            </a:r>
            <a:r>
              <a:rPr b="1" lang="en-US" sz="2600">
                <a:latin typeface="Arial"/>
                <a:ea typeface="Arial"/>
                <a:cs typeface="Arial"/>
                <a:sym typeface="Arial"/>
              </a:rPr>
              <a:t>Aplastic anemia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 –complete suppression of bone marrow activity with anemia , granulocytopenia &amp; thrombocytopenia.</a:t>
            </a:r>
            <a:endParaRPr/>
          </a:p>
          <a:p>
            <a:pPr indent="-609600" lvl="0" marL="609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4. </a:t>
            </a:r>
            <a:r>
              <a:rPr b="1" lang="en-US" sz="2600">
                <a:latin typeface="Arial"/>
                <a:ea typeface="Arial"/>
                <a:cs typeface="Arial"/>
                <a:sym typeface="Arial"/>
              </a:rPr>
              <a:t>Hypersensitivity reactions :</a:t>
            </a:r>
            <a:endParaRPr/>
          </a:p>
          <a:p>
            <a:pPr indent="-609600" lvl="0" marL="609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    Skin &amp;  mucous membrane manifestations-:urticarial rash , petechial rashes , erythema nodosum </a:t>
            </a:r>
            <a:endParaRPr/>
          </a:p>
          <a:p>
            <a:pPr indent="-609600" lvl="0" marL="609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Exfoliative dermatitis &amp; photosensitivity, most often occurs after 1</a:t>
            </a:r>
            <a:r>
              <a:rPr baseline="30000" lang="en-US" sz="2600">
                <a:latin typeface="Arial"/>
                <a:ea typeface="Arial"/>
                <a:cs typeface="Arial"/>
                <a:sym typeface="Arial"/>
              </a:rPr>
              <a:t>st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 week of therapy.</a:t>
            </a:r>
            <a:endParaRPr/>
          </a:p>
          <a:p>
            <a:pPr indent="-609600" lvl="0" marL="609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635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2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600"/>
              <a:buFont typeface="Arial"/>
              <a:buNone/>
            </a:pPr>
            <a: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Drug interaction</a:t>
            </a:r>
            <a:endParaRPr sz="360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7" name="Google Shape;207;p20"/>
          <p:cNvSpPr txBox="1"/>
          <p:nvPr>
            <p:ph idx="1" type="body"/>
          </p:nvPr>
        </p:nvSpPr>
        <p:spPr>
          <a:xfrm>
            <a:off x="838200" y="1690688"/>
            <a:ext cx="10515600" cy="4802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609600" lvl="0" marL="609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None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-Oral anticoagulant , sulfonylurea hypo- glycemic agents &amp; hydantoin. In each case sulfonamides  can potentiate the effect of the other drugs by inhibition of metabolism.</a:t>
            </a:r>
            <a:endParaRPr/>
          </a:p>
          <a:p>
            <a:pPr indent="-609600" lvl="0" marL="609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None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-PABA, procaine, novocaine antagonizes the action of sulphonamide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609600" lvl="0" marL="609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None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-Sulfa compounds inhibit renal excretion of methotrexate increasing</a:t>
            </a:r>
            <a:endParaRPr/>
          </a:p>
          <a:p>
            <a:pPr indent="-609600" lvl="0" marL="609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None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-Sulphonamide + penicillin → increased spectrum of antibacterial activity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-Sulphonamides + tetracycline → increases toxic effect 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b="1" sz="26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rPr b="1" lang="en-US" sz="2600">
                <a:latin typeface="Arial"/>
                <a:ea typeface="Arial"/>
                <a:cs typeface="Arial"/>
                <a:sym typeface="Arial"/>
              </a:rPr>
              <a:t>Note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: Sulfonamides  are not given to pregnant women near term because these drugs pass through placenta &amp; secreted in milk.</a:t>
            </a:r>
            <a:endParaRPr/>
          </a:p>
          <a:p>
            <a:pPr indent="-609600" lvl="0" marL="609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Calibri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2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400"/>
              <a:buFont typeface="Arial"/>
              <a:buNone/>
            </a:pPr>
            <a:r>
              <a:rPr b="1" lang="en-US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COTRIMOXAZOLE</a:t>
            </a:r>
            <a:endParaRPr/>
          </a:p>
        </p:txBody>
      </p:sp>
      <p:grpSp>
        <p:nvGrpSpPr>
          <p:cNvPr id="213" name="Google Shape;213;p21"/>
          <p:cNvGrpSpPr/>
          <p:nvPr/>
        </p:nvGrpSpPr>
        <p:grpSpPr>
          <a:xfrm>
            <a:off x="576244" y="3106426"/>
            <a:ext cx="10999116" cy="2321546"/>
            <a:chOff x="3367" y="1125226"/>
            <a:chExt cx="10999116" cy="2321546"/>
          </a:xfrm>
        </p:grpSpPr>
        <p:sp>
          <p:nvSpPr>
            <p:cNvPr id="214" name="Google Shape;214;p21"/>
            <p:cNvSpPr/>
            <p:nvPr/>
          </p:nvSpPr>
          <p:spPr>
            <a:xfrm>
              <a:off x="3367" y="1125226"/>
              <a:ext cx="2321546" cy="2321546"/>
            </a:xfrm>
            <a:prstGeom prst="ellipse">
              <a:avLst/>
            </a:prstGeom>
            <a:gradFill>
              <a:gsLst>
                <a:gs pos="0">
                  <a:srgbClr val="5E697B"/>
                </a:gs>
                <a:gs pos="50000">
                  <a:srgbClr val="42536A"/>
                </a:gs>
                <a:gs pos="100000">
                  <a:srgbClr val="38495F"/>
                </a:gs>
              </a:gsLst>
              <a:lin ang="5400000" scaled="0"/>
            </a:gra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5" name="Google Shape;215;p21"/>
            <p:cNvSpPr txBox="1"/>
            <p:nvPr/>
          </p:nvSpPr>
          <p:spPr>
            <a:xfrm>
              <a:off x="343350" y="1465209"/>
              <a:ext cx="1641580" cy="164158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29200" lIns="29200" spcFirstLastPara="1" rIns="29200" wrap="square" tIns="292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300"/>
                <a:buFont typeface="Calibri"/>
                <a:buNone/>
              </a:pPr>
              <a:r>
                <a:rPr lang="en-US" sz="23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Sulfamethoxazole</a:t>
              </a:r>
              <a:endParaRPr/>
            </a:p>
          </p:txBody>
        </p:sp>
        <p:sp>
          <p:nvSpPr>
            <p:cNvPr id="216" name="Google Shape;216;p21"/>
            <p:cNvSpPr/>
            <p:nvPr/>
          </p:nvSpPr>
          <p:spPr>
            <a:xfrm>
              <a:off x="2513423" y="1612751"/>
              <a:ext cx="1346497" cy="1346497"/>
            </a:xfrm>
            <a:prstGeom prst="mathPlus">
              <a:avLst>
                <a:gd fmla="val 23520" name="adj1"/>
              </a:avLst>
            </a:prstGeom>
            <a:gradFill>
              <a:gsLst>
                <a:gs pos="0">
                  <a:srgbClr val="B6BAC0"/>
                </a:gs>
                <a:gs pos="50000">
                  <a:srgbClr val="ADB1B8"/>
                </a:gs>
                <a:gs pos="100000">
                  <a:srgbClr val="989CA3"/>
                </a:gs>
              </a:gsLst>
              <a:lin ang="5400000" scaled="0"/>
            </a:gra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7" name="Google Shape;217;p21"/>
            <p:cNvSpPr txBox="1"/>
            <p:nvPr/>
          </p:nvSpPr>
          <p:spPr>
            <a:xfrm>
              <a:off x="2691901" y="2127651"/>
              <a:ext cx="989541" cy="31669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200"/>
                <a:buFont typeface="Calibri"/>
                <a:buNone/>
              </a:pPr>
              <a:r>
                <a:t/>
              </a:r>
              <a:endParaRPr sz="2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8" name="Google Shape;218;p21"/>
            <p:cNvSpPr/>
            <p:nvPr/>
          </p:nvSpPr>
          <p:spPr>
            <a:xfrm>
              <a:off x="4048430" y="1125226"/>
              <a:ext cx="2321546" cy="2321546"/>
            </a:xfrm>
            <a:prstGeom prst="ellipse">
              <a:avLst/>
            </a:prstGeom>
            <a:gradFill>
              <a:gsLst>
                <a:gs pos="0">
                  <a:srgbClr val="5E697B"/>
                </a:gs>
                <a:gs pos="50000">
                  <a:srgbClr val="42536A"/>
                </a:gs>
                <a:gs pos="100000">
                  <a:srgbClr val="38495F"/>
                </a:gs>
              </a:gsLst>
              <a:lin ang="5400000" scaled="0"/>
            </a:gra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9" name="Google Shape;219;p21"/>
            <p:cNvSpPr txBox="1"/>
            <p:nvPr/>
          </p:nvSpPr>
          <p:spPr>
            <a:xfrm>
              <a:off x="4388413" y="1465209"/>
              <a:ext cx="1641580" cy="164158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29200" lIns="29200" spcFirstLastPara="1" rIns="29200" wrap="square" tIns="292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300"/>
                <a:buFont typeface="Calibri"/>
                <a:buNone/>
              </a:pPr>
              <a:r>
                <a:rPr lang="en-US" sz="23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Trimethoprim</a:t>
              </a:r>
              <a:endParaRPr/>
            </a:p>
          </p:txBody>
        </p:sp>
        <p:sp>
          <p:nvSpPr>
            <p:cNvPr id="220" name="Google Shape;220;p21"/>
            <p:cNvSpPr/>
            <p:nvPr/>
          </p:nvSpPr>
          <p:spPr>
            <a:xfrm>
              <a:off x="6558486" y="1612751"/>
              <a:ext cx="1346497" cy="1346497"/>
            </a:xfrm>
            <a:prstGeom prst="mathEqual">
              <a:avLst>
                <a:gd fmla="val 23520" name="adj1"/>
                <a:gd fmla="val 11760" name="adj2"/>
              </a:avLst>
            </a:prstGeom>
            <a:gradFill>
              <a:gsLst>
                <a:gs pos="0">
                  <a:srgbClr val="B6BAC0"/>
                </a:gs>
                <a:gs pos="50000">
                  <a:srgbClr val="ADB1B8"/>
                </a:gs>
                <a:gs pos="100000">
                  <a:srgbClr val="989CA3"/>
                </a:gs>
              </a:gsLst>
              <a:lin ang="5400000" scaled="0"/>
            </a:gra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1" name="Google Shape;221;p21"/>
            <p:cNvSpPr txBox="1"/>
            <p:nvPr/>
          </p:nvSpPr>
          <p:spPr>
            <a:xfrm>
              <a:off x="6736964" y="1890129"/>
              <a:ext cx="989541" cy="79174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5500"/>
                <a:buFont typeface="Calibri"/>
                <a:buNone/>
              </a:pPr>
              <a:r>
                <a:t/>
              </a:r>
              <a:endParaRPr sz="55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2" name="Google Shape;222;p21"/>
            <p:cNvSpPr/>
            <p:nvPr/>
          </p:nvSpPr>
          <p:spPr>
            <a:xfrm>
              <a:off x="8093493" y="1125226"/>
              <a:ext cx="2908990" cy="2321546"/>
            </a:xfrm>
            <a:prstGeom prst="ellipse">
              <a:avLst/>
            </a:prstGeom>
            <a:gradFill>
              <a:gsLst>
                <a:gs pos="0">
                  <a:srgbClr val="5E697B"/>
                </a:gs>
                <a:gs pos="50000">
                  <a:srgbClr val="42536A"/>
                </a:gs>
                <a:gs pos="100000">
                  <a:srgbClr val="38495F"/>
                </a:gs>
              </a:gsLst>
              <a:lin ang="5400000" scaled="0"/>
            </a:gra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3" name="Google Shape;223;p21"/>
            <p:cNvSpPr txBox="1"/>
            <p:nvPr/>
          </p:nvSpPr>
          <p:spPr>
            <a:xfrm>
              <a:off x="8519505" y="1465209"/>
              <a:ext cx="2056966" cy="164158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29200" lIns="29200" spcFirstLastPara="1" rIns="29200" wrap="square" tIns="292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C00000"/>
                </a:buClr>
                <a:buSzPts val="2300"/>
                <a:buFont typeface="Calibri"/>
                <a:buNone/>
              </a:pPr>
              <a:r>
                <a:rPr lang="en-US" sz="2300">
                  <a:solidFill>
                    <a:srgbClr val="C00000"/>
                  </a:solidFill>
                  <a:latin typeface="Calibri"/>
                  <a:ea typeface="Calibri"/>
                  <a:cs typeface="Calibri"/>
                  <a:sym typeface="Calibri"/>
                </a:rPr>
                <a:t>Co-trimoxazole</a:t>
              </a:r>
              <a:r>
                <a:rPr lang="en-US" sz="23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 </a:t>
              </a:r>
              <a:endParaRPr/>
            </a:p>
          </p:txBody>
        </p:sp>
      </p:grp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7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8" name="Google Shape;228;p22"/>
          <p:cNvGrpSpPr/>
          <p:nvPr/>
        </p:nvGrpSpPr>
        <p:grpSpPr>
          <a:xfrm>
            <a:off x="2886335" y="1556883"/>
            <a:ext cx="6419329" cy="4992811"/>
            <a:chOff x="1362335" y="3505"/>
            <a:chExt cx="6419329" cy="4992811"/>
          </a:xfrm>
        </p:grpSpPr>
        <p:sp>
          <p:nvSpPr>
            <p:cNvPr id="229" name="Google Shape;229;p22"/>
            <p:cNvSpPr/>
            <p:nvPr/>
          </p:nvSpPr>
          <p:spPr>
            <a:xfrm>
              <a:off x="1362335" y="3505"/>
              <a:ext cx="2853035" cy="1426517"/>
            </a:xfrm>
            <a:prstGeom prst="roundRect">
              <a:avLst>
                <a:gd fmla="val 10000" name="adj"/>
              </a:avLst>
            </a:prstGeom>
            <a:solidFill>
              <a:schemeClr val="dk2"/>
            </a:solidFill>
            <a:ln cap="flat" cmpd="sng" w="12700">
              <a:solidFill>
                <a:schemeClr val="lt2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0" name="Google Shape;230;p22"/>
            <p:cNvSpPr txBox="1"/>
            <p:nvPr/>
          </p:nvSpPr>
          <p:spPr>
            <a:xfrm>
              <a:off x="1404116" y="45286"/>
              <a:ext cx="2769473" cy="134295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35550" lIns="53325" spcFirstLastPara="1" rIns="53325" wrap="square" tIns="3555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800"/>
                <a:buFont typeface="Calibri"/>
                <a:buNone/>
              </a:pPr>
              <a:r>
                <a:rPr b="1" lang="en-US" sz="2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Sulfamethoxazole</a:t>
              </a:r>
              <a:endParaRPr/>
            </a:p>
          </p:txBody>
        </p:sp>
        <p:sp>
          <p:nvSpPr>
            <p:cNvPr id="231" name="Google Shape;231;p22"/>
            <p:cNvSpPr/>
            <p:nvPr/>
          </p:nvSpPr>
          <p:spPr>
            <a:xfrm>
              <a:off x="1647638" y="1430022"/>
              <a:ext cx="285303" cy="1069888"/>
            </a:xfrm>
            <a:custGeom>
              <a:rect b="b" l="l" r="r" t="t"/>
              <a:pathLst>
                <a:path extrusionOk="0" h="120000" w="120000">
                  <a:moveTo>
                    <a:pt x="0" y="0"/>
                  </a:moveTo>
                  <a:lnTo>
                    <a:pt x="0" y="120000"/>
                  </a:lnTo>
                  <a:lnTo>
                    <a:pt x="120000" y="120000"/>
                  </a:lnTo>
                </a:path>
              </a:pathLst>
            </a:custGeom>
            <a:noFill/>
            <a:ln cap="flat" cmpd="sng" w="12700">
              <a:solidFill>
                <a:srgbClr val="354254"/>
              </a:solidFill>
              <a:prstDash val="solid"/>
              <a:miter lim="800000"/>
              <a:headEnd len="sm" w="sm" type="none"/>
              <a:tailEnd len="sm" w="sm" type="none"/>
            </a:ln>
          </p:spPr>
        </p:sp>
        <p:sp>
          <p:nvSpPr>
            <p:cNvPr id="232" name="Google Shape;232;p22"/>
            <p:cNvSpPr/>
            <p:nvPr/>
          </p:nvSpPr>
          <p:spPr>
            <a:xfrm>
              <a:off x="1932942" y="1786652"/>
              <a:ext cx="2282428" cy="1426517"/>
            </a:xfrm>
            <a:prstGeom prst="roundRect">
              <a:avLst>
                <a:gd fmla="val 10000" name="adj"/>
              </a:avLst>
            </a:prstGeom>
            <a:gradFill>
              <a:gsLst>
                <a:gs pos="0">
                  <a:srgbClr val="9BCCB8"/>
                </a:gs>
                <a:gs pos="50000">
                  <a:srgbClr val="8EC1AC"/>
                </a:gs>
                <a:gs pos="100000">
                  <a:srgbClr val="79BBA1"/>
                </a:gs>
              </a:gsLst>
              <a:lin ang="5400000" scaled="0"/>
            </a:gradFill>
            <a:ln cap="flat" cmpd="sng" w="9525">
              <a:solidFill>
                <a:schemeClr val="accen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3" name="Google Shape;233;p22"/>
            <p:cNvSpPr txBox="1"/>
            <p:nvPr/>
          </p:nvSpPr>
          <p:spPr>
            <a:xfrm>
              <a:off x="1974723" y="1828433"/>
              <a:ext cx="2198866" cy="134295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29200" lIns="43800" spcFirstLastPara="1" rIns="43800" wrap="square" tIns="292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300"/>
                <a:buFont typeface="Calibri"/>
                <a:buNone/>
              </a:pPr>
              <a:r>
                <a:rPr lang="en-US" sz="23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Inhibition of </a:t>
              </a:r>
              <a:r>
                <a:rPr b="1" lang="en-US" sz="2300">
                  <a:solidFill>
                    <a:srgbClr val="FF0000"/>
                  </a:solidFill>
                  <a:latin typeface="Calibri"/>
                  <a:ea typeface="Calibri"/>
                  <a:cs typeface="Calibri"/>
                  <a:sym typeface="Calibri"/>
                </a:rPr>
                <a:t>dihydropteroate synthase</a:t>
              </a:r>
              <a:endParaRPr sz="23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34" name="Google Shape;234;p22"/>
            <p:cNvSpPr/>
            <p:nvPr/>
          </p:nvSpPr>
          <p:spPr>
            <a:xfrm>
              <a:off x="4928629" y="3505"/>
              <a:ext cx="2853035" cy="1426517"/>
            </a:xfrm>
            <a:prstGeom prst="roundRect">
              <a:avLst>
                <a:gd fmla="val 10000" name="adj"/>
              </a:avLst>
            </a:prstGeom>
            <a:solidFill>
              <a:schemeClr val="dk2"/>
            </a:solidFill>
            <a:ln cap="flat" cmpd="sng" w="12700">
              <a:solidFill>
                <a:schemeClr val="lt2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5" name="Google Shape;235;p22"/>
            <p:cNvSpPr txBox="1"/>
            <p:nvPr/>
          </p:nvSpPr>
          <p:spPr>
            <a:xfrm>
              <a:off x="4970410" y="45286"/>
              <a:ext cx="2769473" cy="134295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35550" lIns="53325" spcFirstLastPara="1" rIns="53325" wrap="square" tIns="3555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800"/>
                <a:buFont typeface="Calibri"/>
                <a:buNone/>
              </a:pPr>
              <a:r>
                <a:rPr b="1" lang="en-US" sz="2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Trimethoprim</a:t>
              </a:r>
              <a:endParaRPr/>
            </a:p>
          </p:txBody>
        </p:sp>
        <p:sp>
          <p:nvSpPr>
            <p:cNvPr id="236" name="Google Shape;236;p22"/>
            <p:cNvSpPr/>
            <p:nvPr/>
          </p:nvSpPr>
          <p:spPr>
            <a:xfrm>
              <a:off x="5213932" y="1430022"/>
              <a:ext cx="285303" cy="1069888"/>
            </a:xfrm>
            <a:custGeom>
              <a:rect b="b" l="l" r="r" t="t"/>
              <a:pathLst>
                <a:path extrusionOk="0" h="120000" w="120000">
                  <a:moveTo>
                    <a:pt x="0" y="0"/>
                  </a:moveTo>
                  <a:lnTo>
                    <a:pt x="0" y="120000"/>
                  </a:lnTo>
                  <a:lnTo>
                    <a:pt x="120000" y="120000"/>
                  </a:lnTo>
                </a:path>
              </a:pathLst>
            </a:custGeom>
            <a:noFill/>
            <a:ln cap="flat" cmpd="sng" w="12700">
              <a:solidFill>
                <a:srgbClr val="354254"/>
              </a:solidFill>
              <a:prstDash val="solid"/>
              <a:miter lim="800000"/>
              <a:headEnd len="sm" w="sm" type="none"/>
              <a:tailEnd len="sm" w="sm" type="none"/>
            </a:ln>
          </p:spPr>
        </p:sp>
        <p:sp>
          <p:nvSpPr>
            <p:cNvPr id="237" name="Google Shape;237;p22"/>
            <p:cNvSpPr/>
            <p:nvPr/>
          </p:nvSpPr>
          <p:spPr>
            <a:xfrm>
              <a:off x="5499236" y="1786652"/>
              <a:ext cx="2282428" cy="1426517"/>
            </a:xfrm>
            <a:prstGeom prst="roundRect">
              <a:avLst>
                <a:gd fmla="val 10000" name="adj"/>
              </a:avLst>
            </a:prstGeom>
            <a:gradFill>
              <a:gsLst>
                <a:gs pos="0">
                  <a:srgbClr val="9BCCB8"/>
                </a:gs>
                <a:gs pos="50000">
                  <a:srgbClr val="8EC1AC"/>
                </a:gs>
                <a:gs pos="100000">
                  <a:srgbClr val="79BBA1"/>
                </a:gs>
              </a:gsLst>
              <a:lin ang="5400000" scaled="0"/>
            </a:gradFill>
            <a:ln cap="flat" cmpd="sng" w="9525">
              <a:solidFill>
                <a:schemeClr val="accen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8" name="Google Shape;238;p22"/>
            <p:cNvSpPr txBox="1"/>
            <p:nvPr/>
          </p:nvSpPr>
          <p:spPr>
            <a:xfrm>
              <a:off x="5541017" y="1828433"/>
              <a:ext cx="2198866" cy="134295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29200" lIns="43800" spcFirstLastPara="1" rIns="43800" wrap="square" tIns="292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300"/>
                <a:buFont typeface="Calibri"/>
                <a:buNone/>
              </a:pPr>
              <a:r>
                <a:rPr b="1" lang="en-US" sz="23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Inhibition of</a:t>
              </a:r>
              <a:r>
                <a:rPr lang="en-US" sz="23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 </a:t>
              </a:r>
              <a:r>
                <a:rPr b="1" lang="en-US" sz="2300">
                  <a:solidFill>
                    <a:srgbClr val="FF0000"/>
                  </a:solidFill>
                  <a:latin typeface="Calibri"/>
                  <a:ea typeface="Calibri"/>
                  <a:cs typeface="Calibri"/>
                  <a:sym typeface="Calibri"/>
                </a:rPr>
                <a:t>dihydrofolate reductase</a:t>
              </a:r>
              <a:endParaRPr sz="23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39" name="Google Shape;239;p22"/>
            <p:cNvSpPr/>
            <p:nvPr/>
          </p:nvSpPr>
          <p:spPr>
            <a:xfrm>
              <a:off x="5213932" y="1430022"/>
              <a:ext cx="285303" cy="2853035"/>
            </a:xfrm>
            <a:custGeom>
              <a:rect b="b" l="l" r="r" t="t"/>
              <a:pathLst>
                <a:path extrusionOk="0" h="120000" w="120000">
                  <a:moveTo>
                    <a:pt x="0" y="0"/>
                  </a:moveTo>
                  <a:lnTo>
                    <a:pt x="0" y="120000"/>
                  </a:lnTo>
                  <a:lnTo>
                    <a:pt x="120000" y="120000"/>
                  </a:lnTo>
                </a:path>
              </a:pathLst>
            </a:custGeom>
            <a:noFill/>
            <a:ln cap="flat" cmpd="sng" w="12700">
              <a:solidFill>
                <a:srgbClr val="354254"/>
              </a:solidFill>
              <a:prstDash val="solid"/>
              <a:miter lim="800000"/>
              <a:headEnd len="sm" w="sm" type="none"/>
              <a:tailEnd len="sm" w="sm" type="none"/>
            </a:ln>
          </p:spPr>
        </p:sp>
        <p:sp>
          <p:nvSpPr>
            <p:cNvPr id="240" name="Google Shape;240;p22"/>
            <p:cNvSpPr/>
            <p:nvPr/>
          </p:nvSpPr>
          <p:spPr>
            <a:xfrm>
              <a:off x="5499236" y="3569799"/>
              <a:ext cx="2282428" cy="1426517"/>
            </a:xfrm>
            <a:prstGeom prst="roundRect">
              <a:avLst>
                <a:gd fmla="val 10000" name="adj"/>
              </a:avLst>
            </a:prstGeom>
            <a:gradFill>
              <a:gsLst>
                <a:gs pos="0">
                  <a:srgbClr val="9BCCB8"/>
                </a:gs>
                <a:gs pos="50000">
                  <a:srgbClr val="8EC1AC"/>
                </a:gs>
                <a:gs pos="100000">
                  <a:srgbClr val="79BBA1"/>
                </a:gs>
              </a:gsLst>
              <a:lin ang="5400000" scaled="0"/>
            </a:gradFill>
            <a:ln cap="flat" cmpd="sng" w="9525">
              <a:solidFill>
                <a:schemeClr val="accen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1" name="Google Shape;241;p22"/>
            <p:cNvSpPr txBox="1"/>
            <p:nvPr/>
          </p:nvSpPr>
          <p:spPr>
            <a:xfrm>
              <a:off x="5541017" y="3611580"/>
              <a:ext cx="2198866" cy="134295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29200" lIns="43800" spcFirstLastPara="1" rIns="43800" wrap="square" tIns="292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300"/>
                <a:buFont typeface="Calibri"/>
                <a:buNone/>
              </a:pPr>
              <a:r>
                <a:rPr lang="en-US" sz="23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Inhibition of conversion of dihydrofolate to tetrahydrofolate   </a:t>
              </a:r>
              <a:endParaRPr/>
            </a:p>
          </p:txBody>
        </p:sp>
      </p:grpSp>
      <p:sp>
        <p:nvSpPr>
          <p:cNvPr id="242" name="Google Shape;242;p22"/>
          <p:cNvSpPr txBox="1"/>
          <p:nvPr/>
        </p:nvSpPr>
        <p:spPr>
          <a:xfrm>
            <a:off x="616945" y="572877"/>
            <a:ext cx="5479055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MODE OF ACTION</a:t>
            </a:r>
            <a:endParaRPr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6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600"/>
              <a:buFont typeface="Arial"/>
              <a:buNone/>
            </a:pPr>
            <a: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MODE OF ACTION</a:t>
            </a:r>
            <a:endParaRPr/>
          </a:p>
        </p:txBody>
      </p:sp>
      <p:sp>
        <p:nvSpPr>
          <p:cNvPr id="248" name="Google Shape;248;p23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b="1" lang="en-US" sz="2600">
                <a:latin typeface="Arial"/>
                <a:ea typeface="Arial"/>
                <a:cs typeface="Arial"/>
                <a:sym typeface="Arial"/>
              </a:rPr>
              <a:t>Co-trimoxazole (sulphamethoxazole) 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are competitive antagonists of PABA owing to their structural similarity.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Imitating PABA sulphonamides in certain concentration inhibit the synthesis of folic acid blocking</a:t>
            </a:r>
            <a:r>
              <a:rPr b="1" lang="en-US" sz="2600" u="sng">
                <a:latin typeface="Arial"/>
                <a:ea typeface="Arial"/>
                <a:cs typeface="Arial"/>
                <a:sym typeface="Arial"/>
              </a:rPr>
              <a:t> dihydropteroate-synthase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 enzyme.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b="1" lang="en-US" sz="2600">
                <a:latin typeface="Arial"/>
                <a:ea typeface="Arial"/>
                <a:cs typeface="Arial"/>
                <a:sym typeface="Arial"/>
              </a:rPr>
              <a:t>Trimethoprim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 acts on </a:t>
            </a:r>
            <a:r>
              <a:rPr b="1" lang="en-US" sz="2600" u="sng">
                <a:latin typeface="Arial"/>
                <a:ea typeface="Arial"/>
                <a:cs typeface="Arial"/>
                <a:sym typeface="Arial"/>
              </a:rPr>
              <a:t>dihydrofolate reductase 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causing Inhibition of conversion of dihydrofolate to tetrahydrofolate  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 As a result, folic acid in the reduced form (tetrahydrofolic acid) which participates in the synthesis of purine and pyrimidine bases that are necessary for formation of </a:t>
            </a:r>
            <a:r>
              <a:rPr b="1" lang="en-US" sz="2600">
                <a:latin typeface="Arial"/>
                <a:ea typeface="Arial"/>
                <a:cs typeface="Arial"/>
                <a:sym typeface="Arial"/>
              </a:rPr>
              <a:t>nucleic acids (DNA &amp; RNA), 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are not formed.</a:t>
            </a:r>
            <a:endParaRPr/>
          </a:p>
          <a:p>
            <a:pPr indent="-635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2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p24"/>
          <p:cNvSpPr txBox="1"/>
          <p:nvPr>
            <p:ph idx="1" type="body"/>
          </p:nvPr>
        </p:nvSpPr>
        <p:spPr>
          <a:xfrm>
            <a:off x="1524000" y="1090670"/>
            <a:ext cx="9144000" cy="50815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Noto Sans Symbols"/>
              <a:buNone/>
            </a:pPr>
            <a:r>
              <a:t/>
            </a:r>
            <a:endParaRPr b="1" sz="260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Noto Sans Symbols"/>
              <a:buNone/>
            </a:pPr>
            <a:r>
              <a:t/>
            </a:r>
            <a:endParaRPr b="1" sz="260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0000"/>
              </a:buClr>
              <a:buSzPts val="2600"/>
              <a:buFont typeface="Noto Sans Symbols"/>
              <a:buNone/>
            </a:pPr>
            <a:r>
              <a:rPr b="1" lang="en-US" sz="2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Synergism</a:t>
            </a:r>
            <a:r>
              <a:rPr b="1" lang="en-US" sz="2600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Optimal ratio of the </a:t>
            </a:r>
            <a:r>
              <a:rPr b="1" lang="en-US" sz="2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concentrations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 of the two agents for Synergism </a:t>
            </a:r>
            <a:r>
              <a:rPr b="1" lang="en-US" sz="260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20:1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b="1" lang="en-US" sz="2600">
                <a:latin typeface="Arial"/>
                <a:ea typeface="Arial"/>
                <a:cs typeface="Arial"/>
                <a:sym typeface="Arial"/>
              </a:rPr>
              <a:t>Sulfamethoxazole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 : </a:t>
            </a:r>
            <a:r>
              <a:rPr b="1" lang="en-US" sz="2600">
                <a:latin typeface="Arial"/>
                <a:ea typeface="Arial"/>
                <a:cs typeface="Arial"/>
                <a:sym typeface="Arial"/>
              </a:rPr>
              <a:t>Trimethoprim</a:t>
            </a:r>
            <a:br>
              <a:rPr lang="en-US" sz="2600">
                <a:latin typeface="Arial"/>
                <a:ea typeface="Arial"/>
                <a:cs typeface="Arial"/>
                <a:sym typeface="Arial"/>
              </a:rPr>
            </a:b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Combination is formulated to achieve a sulfamethoxazole conc. in vivo 20 times greater than that of trimethoprim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Trimethoprim is over </a:t>
            </a:r>
            <a:r>
              <a:rPr b="1" lang="en-US" sz="2600">
                <a:latin typeface="Arial"/>
                <a:ea typeface="Arial"/>
                <a:cs typeface="Arial"/>
                <a:sym typeface="Arial"/>
              </a:rPr>
              <a:t>20 times 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more potent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0000"/>
              </a:buClr>
              <a:buSzPts val="2600"/>
              <a:buChar char="•"/>
            </a:pPr>
            <a:r>
              <a:rPr b="1" lang="en-US" sz="2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Dose ratio 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5:1; S: 400 mg; T: 80mg</a:t>
            </a:r>
            <a:endParaRPr/>
          </a:p>
          <a:p>
            <a:pPr indent="-635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7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25"/>
          <p:cNvSpPr txBox="1"/>
          <p:nvPr>
            <p:ph type="title"/>
          </p:nvPr>
        </p:nvSpPr>
        <p:spPr>
          <a:xfrm>
            <a:off x="838200" y="365126"/>
            <a:ext cx="10515600" cy="122130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600"/>
              <a:buFont typeface="Arial"/>
              <a:buNone/>
            </a:pPr>
            <a:b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</a:br>
            <a:b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Antibacterial Spectrum</a:t>
            </a:r>
            <a:br>
              <a:rPr b="1" lang="en-US" sz="3600">
                <a:latin typeface="Arial"/>
                <a:ea typeface="Arial"/>
                <a:cs typeface="Arial"/>
                <a:sym typeface="Arial"/>
              </a:rPr>
            </a:br>
            <a:endParaRPr b="1" sz="36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9" name="Google Shape;259;p25"/>
          <p:cNvSpPr txBox="1"/>
          <p:nvPr>
            <p:ph idx="1" type="body"/>
          </p:nvPr>
        </p:nvSpPr>
        <p:spPr>
          <a:xfrm>
            <a:off x="838200" y="1586428"/>
            <a:ext cx="9829800" cy="458301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Broad spectrum 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Both </a:t>
            </a:r>
            <a:r>
              <a:rPr lang="en-US" sz="2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Gram negative &amp; Gram positive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0000"/>
              </a:buClr>
              <a:buSzPts val="2600"/>
              <a:buFont typeface="Noto Sans Symbols"/>
              <a:buNone/>
            </a:pPr>
            <a:r>
              <a:rPr b="1" lang="en-US" sz="2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	</a:t>
            </a:r>
            <a:r>
              <a:rPr b="1" lang="en-US" sz="2600">
                <a:latin typeface="Arial"/>
                <a:ea typeface="Arial"/>
                <a:cs typeface="Arial"/>
                <a:sym typeface="Arial"/>
              </a:rPr>
              <a:t>Combination: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2060"/>
              </a:buClr>
              <a:buSzPts val="2600"/>
              <a:buChar char="•"/>
            </a:pPr>
            <a:r>
              <a:rPr b="1" lang="en-US" sz="260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Chlamydia, diptheriae, N. meningitidis</a:t>
            </a:r>
            <a:endParaRPr b="1" sz="2600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2060"/>
              </a:buClr>
              <a:buSzPts val="2600"/>
              <a:buChar char="•"/>
            </a:pPr>
            <a:r>
              <a:rPr b="1" lang="en-US" sz="260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S. aureus, S. pyogenes, proteus,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CC0066"/>
              </a:buClr>
              <a:buSzPts val="2600"/>
              <a:buChar char="•"/>
            </a:pPr>
            <a:r>
              <a:rPr b="1" lang="en-US" sz="2600">
                <a:solidFill>
                  <a:srgbClr val="CC0066"/>
                </a:solidFill>
                <a:latin typeface="Arial"/>
                <a:ea typeface="Arial"/>
                <a:cs typeface="Arial"/>
                <a:sym typeface="Arial"/>
              </a:rPr>
              <a:t>Pneumocystis carinii,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2060"/>
              </a:buClr>
              <a:buSzPts val="2600"/>
              <a:buChar char="•"/>
            </a:pPr>
            <a:r>
              <a:rPr b="1" lang="en-US" sz="260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Salmonella typhi, shigella, Klebseilla</a:t>
            </a:r>
            <a:r>
              <a:rPr lang="en-US" sz="260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,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 Resistance can develop when trimethoprim is used alone</a:t>
            </a:r>
            <a:endParaRPr/>
          </a:p>
          <a:p>
            <a:pPr indent="-635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3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p2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br>
              <a:rPr b="1" lang="en-US" sz="4000">
                <a:latin typeface="Arial"/>
                <a:ea typeface="Arial"/>
                <a:cs typeface="Arial"/>
                <a:sym typeface="Arial"/>
              </a:rPr>
            </a:br>
            <a:r>
              <a:rPr b="1" lang="en-US" sz="40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Co-trimoxazole Resistance</a:t>
            </a:r>
            <a:br>
              <a:rPr b="1" lang="en-US" sz="4000">
                <a:latin typeface="Arial"/>
                <a:ea typeface="Arial"/>
                <a:cs typeface="Arial"/>
                <a:sym typeface="Arial"/>
              </a:rPr>
            </a:br>
            <a:endParaRPr b="1" sz="40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5" name="Google Shape;265;p26"/>
          <p:cNvSpPr txBox="1"/>
          <p:nvPr>
            <p:ph idx="1" type="body"/>
          </p:nvPr>
        </p:nvSpPr>
        <p:spPr>
          <a:xfrm>
            <a:off x="1524000" y="1981200"/>
            <a:ext cx="9144000" cy="3886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</a:pPr>
            <a:r>
              <a:rPr lang="en-US" sz="3600"/>
              <a:t>1. Mutational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Noto Sans Symbols"/>
              <a:buNone/>
            </a:pPr>
            <a:r>
              <a:rPr lang="en-US" sz="3600"/>
              <a:t>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</a:pPr>
            <a:r>
              <a:rPr lang="en-US" sz="3600"/>
              <a:t>2. Plasmid mediated acquisition of </a:t>
            </a:r>
            <a:r>
              <a:rPr b="1" lang="en-US" sz="3600">
                <a:solidFill>
                  <a:srgbClr val="FF0000"/>
                </a:solidFill>
              </a:rPr>
              <a:t>altered DHFRase </a:t>
            </a:r>
            <a:r>
              <a:rPr lang="en-US" sz="3600"/>
              <a:t>having low affinity for trimethoprim. </a:t>
            </a:r>
            <a:endParaRPr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9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2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600"/>
              <a:buFont typeface="Arial"/>
              <a:buNone/>
            </a:pPr>
            <a:b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Therapeutic Uses</a:t>
            </a:r>
            <a:br>
              <a:rPr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</a:br>
            <a:endParaRPr sz="360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1" name="Google Shape;271;p27"/>
          <p:cNvSpPr txBox="1"/>
          <p:nvPr>
            <p:ph idx="1" type="body"/>
          </p:nvPr>
        </p:nvSpPr>
        <p:spPr>
          <a:xfrm>
            <a:off x="838200" y="1825625"/>
            <a:ext cx="10515600" cy="449805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600"/>
              <a:buFont typeface="Noto Sans Symbols"/>
              <a:buNone/>
            </a:pPr>
            <a:r>
              <a:rPr lang="en-US" sz="2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Urinary tract infections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Uncomplicated lower urinary tract infections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Highly effective for Enterobacteriacae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S: 800 mg; T: 160mg;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0000"/>
              </a:buClr>
              <a:buSzPts val="2600"/>
              <a:buFont typeface="Noto Sans Symbols"/>
              <a:buNone/>
            </a:pPr>
            <a:r>
              <a:rPr lang="en-US" sz="2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Chronic &amp; Recurrent UTI in Women of reproductive age group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Post coitally.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0000"/>
              </a:buClr>
              <a:buSzPts val="2600"/>
              <a:buFont typeface="Noto Sans Symbols"/>
              <a:buNone/>
            </a:pPr>
            <a:r>
              <a:rPr lang="en-US" sz="2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Bacterial prostatitis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Presence of therapeutic concentrations of trimethoprim in prostatitic secretions</a:t>
            </a:r>
            <a:endParaRPr/>
          </a:p>
          <a:p>
            <a:pPr indent="-635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5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p2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 </a:t>
            </a:r>
            <a:endParaRPr/>
          </a:p>
        </p:txBody>
      </p:sp>
      <p:sp>
        <p:nvSpPr>
          <p:cNvPr id="277" name="Google Shape;277;p28"/>
          <p:cNvSpPr txBox="1"/>
          <p:nvPr>
            <p:ph idx="1" type="body"/>
          </p:nvPr>
        </p:nvSpPr>
        <p:spPr>
          <a:xfrm>
            <a:off x="632178" y="1066800"/>
            <a:ext cx="10826044" cy="55936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600"/>
              <a:buFont typeface="Noto Sans Symbols"/>
              <a:buNone/>
            </a:pPr>
            <a:r>
              <a:rPr lang="en-US" sz="2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Respiratory tract infections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Acute &amp; chronic bronchitis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Acute otitis media in children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Acute maxillary sinusitis in adult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0000"/>
              </a:buClr>
              <a:buSzPts val="2600"/>
              <a:buNone/>
            </a:pPr>
            <a:r>
              <a:rPr i="1" lang="en-US" sz="2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GI </a:t>
            </a:r>
            <a:r>
              <a:rPr lang="en-US" sz="2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 tract infections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Alternative to fluoroquinolone for treatment of </a:t>
            </a:r>
            <a:r>
              <a:rPr lang="en-US" sz="2600">
                <a:solidFill>
                  <a:srgbClr val="990099"/>
                </a:solidFill>
                <a:latin typeface="Arial"/>
                <a:ea typeface="Arial"/>
                <a:cs typeface="Arial"/>
                <a:sym typeface="Arial"/>
              </a:rPr>
              <a:t>Shigellosis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Second line drug for </a:t>
            </a:r>
            <a:r>
              <a:rPr lang="en-US" sz="2600">
                <a:solidFill>
                  <a:srgbClr val="990099"/>
                </a:solidFill>
                <a:latin typeface="Arial"/>
                <a:ea typeface="Arial"/>
                <a:cs typeface="Arial"/>
                <a:sym typeface="Arial"/>
              </a:rPr>
              <a:t>typhoid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 fever.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Seldom used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Ceftriaxone/ Floroquinolones preferred</a:t>
            </a:r>
            <a:endParaRPr/>
          </a:p>
          <a:p>
            <a:pPr indent="-635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p29"/>
          <p:cNvSpPr txBox="1"/>
          <p:nvPr>
            <p:ph idx="1" type="body"/>
          </p:nvPr>
        </p:nvSpPr>
        <p:spPr>
          <a:xfrm>
            <a:off x="745067" y="1883884"/>
            <a:ext cx="9922933" cy="398351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990099"/>
              </a:buClr>
              <a:buSzPts val="2800"/>
              <a:buFont typeface="Noto Sans Symbols"/>
              <a:buNone/>
            </a:pPr>
            <a:r>
              <a:rPr lang="en-US">
                <a:solidFill>
                  <a:srgbClr val="990099"/>
                </a:solidFill>
                <a:latin typeface="Arial"/>
                <a:ea typeface="Arial"/>
                <a:cs typeface="Arial"/>
                <a:sym typeface="Arial"/>
              </a:rPr>
              <a:t>Infection by Pneumocystis carinii/</a:t>
            </a:r>
            <a:r>
              <a:rPr lang="en-US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>
                <a:solidFill>
                  <a:srgbClr val="990099"/>
                </a:solidFill>
                <a:latin typeface="Arial"/>
                <a:ea typeface="Arial"/>
                <a:cs typeface="Arial"/>
                <a:sym typeface="Arial"/>
              </a:rPr>
              <a:t>jiroveci in neutropenic &amp; AIDS patients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Causes </a:t>
            </a:r>
            <a:r>
              <a:rPr lang="en-US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severe</a:t>
            </a:r>
            <a:r>
              <a:rPr lang="en-US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pneumonia</a:t>
            </a:r>
            <a:r>
              <a:rPr lang="en-US">
                <a:latin typeface="Arial"/>
                <a:ea typeface="Arial"/>
                <a:cs typeface="Arial"/>
                <a:sym typeface="Arial"/>
              </a:rPr>
              <a:t> in these patients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High dose therapy T: 15-20 mg/kg/day, S: 75-100 mg/kg/day is effective for infection by pneumocystis jiroveci infection in patients with AIDS.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None/>
            </a:pPr>
            <a:r>
              <a:t/>
            </a:r>
            <a:endParaRPr>
              <a:solidFill>
                <a:srgbClr val="99009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6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p30"/>
          <p:cNvSpPr txBox="1"/>
          <p:nvPr>
            <p:ph idx="1" type="body"/>
          </p:nvPr>
        </p:nvSpPr>
        <p:spPr>
          <a:xfrm>
            <a:off x="1524000" y="762000"/>
            <a:ext cx="8991600" cy="5105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635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Miscellaneous: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990099"/>
              </a:buClr>
              <a:buSzPts val="2600"/>
              <a:buFont typeface="Noto Sans Symbols"/>
              <a:buChar char="❖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 Nocardia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990099"/>
              </a:buClr>
              <a:buSzPts val="2600"/>
              <a:buFont typeface="Noto Sans Symbols"/>
              <a:buChar char="❖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 Whipple’s disease: </a:t>
            </a:r>
            <a:r>
              <a:rPr b="0" i="0" lang="en-US" sz="2600">
                <a:solidFill>
                  <a:srgbClr val="202124"/>
                </a:solidFill>
                <a:latin typeface="Arial"/>
                <a:ea typeface="Arial"/>
                <a:cs typeface="Arial"/>
                <a:sym typeface="Arial"/>
              </a:rPr>
              <a:t>Whipple disease interferes with normal digestion by impairing the breakdown of foods, and hampering your body's ability to absorb nutrients, such as fats and carbohydrates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990099"/>
              </a:buClr>
              <a:buSzPts val="2600"/>
              <a:buFont typeface="Noto Sans Symbols"/>
              <a:buChar char="❖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 Wegener’s granulomatosis: </a:t>
            </a:r>
            <a:r>
              <a:rPr i="0" lang="en-US" sz="2600">
                <a:solidFill>
                  <a:srgbClr val="202124"/>
                </a:solidFill>
                <a:latin typeface="Arial"/>
                <a:ea typeface="Arial"/>
                <a:cs typeface="Arial"/>
                <a:sym typeface="Arial"/>
              </a:rPr>
              <a:t>an uncommon disorder that causes inflammation of the blood vessels in your nose, sinuses, throat, lungs and kidneys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990099"/>
              </a:buClr>
              <a:buSzPts val="2600"/>
              <a:buFont typeface="Noto Sans Symbols"/>
              <a:buChar char="❖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Brucellosis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990099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635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990099"/>
              </a:buClr>
              <a:buSzPts val="2600"/>
              <a:buFont typeface="Noto Sans Symbols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p31"/>
          <p:cNvSpPr txBox="1"/>
          <p:nvPr>
            <p:ph type="title"/>
          </p:nvPr>
        </p:nvSpPr>
        <p:spPr>
          <a:xfrm>
            <a:off x="838200" y="870333"/>
            <a:ext cx="10515600" cy="82035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600"/>
              <a:buFont typeface="Arial"/>
              <a:buNone/>
            </a:pPr>
            <a:b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</a:br>
            <a:b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Adverse effects</a:t>
            </a:r>
            <a:b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</a:br>
            <a:endParaRPr sz="360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3" name="Google Shape;293;p3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1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Same as sulfonamides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Renal toxicity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Teratogenicity </a:t>
            </a:r>
            <a:endParaRPr/>
          </a:p>
          <a:p>
            <a:pPr indent="-228600" lvl="2" marL="1143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FF0000"/>
              </a:buClr>
              <a:buSzPts val="2600"/>
              <a:buFont typeface="Arial"/>
              <a:buChar char="•"/>
            </a:pPr>
            <a:r>
              <a:rPr lang="en-US" sz="2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Trimethoprim, 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an antifolate enhance teratogenic effect 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Bone marrow suppression (in elderly)</a:t>
            </a:r>
            <a:endParaRPr/>
          </a:p>
          <a:p>
            <a:pPr indent="-635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0000"/>
              </a:buClr>
              <a:buSzPts val="3200"/>
              <a:buNone/>
            </a:pPr>
            <a:r>
              <a:rPr b="1" lang="en-US" sz="32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Drug Interactions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Same as sulfonamide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Cotrimoxazole + Diuretics – Chance of thrombocytopenia</a:t>
            </a:r>
            <a:endParaRPr/>
          </a:p>
          <a:p>
            <a:pPr indent="-635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7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32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6000"/>
              <a:buFont typeface="Arial"/>
              <a:buNone/>
            </a:pPr>
            <a:r>
              <a:rPr b="1" lang="en-US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QUINOLONES &amp; FLUOROQUINOLONES</a:t>
            </a:r>
            <a:endParaRPr/>
          </a:p>
        </p:txBody>
      </p:sp>
      <p:sp>
        <p:nvSpPr>
          <p:cNvPr id="299" name="Google Shape;299;p32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3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Google Shape;304;p33"/>
          <p:cNvSpPr txBox="1"/>
          <p:nvPr>
            <p:ph idx="1" type="body"/>
          </p:nvPr>
        </p:nvSpPr>
        <p:spPr>
          <a:xfrm>
            <a:off x="969485" y="1498294"/>
            <a:ext cx="10157552" cy="505674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600"/>
              <a:buNone/>
            </a:pPr>
            <a:r>
              <a:rPr b="1" lang="en-US" sz="2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INTRODUCTION:</a:t>
            </a:r>
            <a:endParaRPr/>
          </a:p>
          <a:p>
            <a:pPr indent="-635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Noto Sans Symbols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Noto Sans Symbols"/>
              <a:buChar char="✔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Synthetic antimicrobials which are Bactericidal.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Noto Sans Symbols"/>
              <a:buChar char="✔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1960s – introduction of </a:t>
            </a:r>
            <a:r>
              <a:rPr lang="en-US" sz="2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nalidixic acid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 to treat urinary tract infections. 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Noto Sans Symbols"/>
              <a:buChar char="✔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Nearly all quinolone antibiotics in use are fluoroquinolones, which contain a </a:t>
            </a:r>
            <a:r>
              <a:rPr lang="en-US" sz="26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3"/>
              </a:rPr>
              <a:t>fluorine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 atom in their chemical structure and are effective against both </a:t>
            </a:r>
            <a:r>
              <a:rPr lang="en-US" sz="26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4"/>
              </a:rPr>
              <a:t>Gram-negative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 and </a:t>
            </a:r>
            <a:r>
              <a:rPr lang="en-US" sz="26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5"/>
              </a:rPr>
              <a:t>Gram-positive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 bacteria.</a:t>
            </a:r>
            <a:endParaRPr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8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p34"/>
          <p:cNvSpPr txBox="1"/>
          <p:nvPr>
            <p:ph idx="1" type="body"/>
          </p:nvPr>
        </p:nvSpPr>
        <p:spPr>
          <a:xfrm>
            <a:off x="742530" y="1435254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US" sz="2800"/>
              <a:t>First generation</a:t>
            </a:r>
            <a:endParaRPr sz="2800"/>
          </a:p>
        </p:txBody>
      </p:sp>
      <p:sp>
        <p:nvSpPr>
          <p:cNvPr id="310" name="Google Shape;310;p34"/>
          <p:cNvSpPr txBox="1"/>
          <p:nvPr>
            <p:ph idx="2" type="body"/>
          </p:nvPr>
        </p:nvSpPr>
        <p:spPr>
          <a:xfrm>
            <a:off x="825595" y="2231639"/>
            <a:ext cx="3273446" cy="119736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800"/>
              <a:buNone/>
            </a:pPr>
            <a:r>
              <a:rPr b="1" lang="en-US">
                <a:solidFill>
                  <a:srgbClr val="7030A0"/>
                </a:solidFill>
              </a:rPr>
              <a:t>cinoxacin </a:t>
            </a:r>
            <a:endParaRPr>
              <a:solidFill>
                <a:srgbClr val="7030A0"/>
              </a:solidFill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7030A0"/>
              </a:buClr>
              <a:buSzPts val="2800"/>
              <a:buNone/>
            </a:pPr>
            <a:r>
              <a:rPr b="1" lang="en-US">
                <a:solidFill>
                  <a:srgbClr val="7030A0"/>
                </a:solidFill>
              </a:rPr>
              <a:t>nalidixic acid</a:t>
            </a:r>
            <a:endParaRPr>
              <a:solidFill>
                <a:srgbClr val="7030A0"/>
              </a:solidFill>
            </a:endParaRPr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  <p:sp>
        <p:nvSpPr>
          <p:cNvPr id="311" name="Google Shape;311;p34"/>
          <p:cNvSpPr txBox="1"/>
          <p:nvPr>
            <p:ph idx="3" type="body"/>
          </p:nvPr>
        </p:nvSpPr>
        <p:spPr>
          <a:xfrm>
            <a:off x="6183217" y="1435254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US" sz="2800"/>
              <a:t>Third generation</a:t>
            </a:r>
            <a:endParaRPr sz="2800"/>
          </a:p>
        </p:txBody>
      </p:sp>
      <p:sp>
        <p:nvSpPr>
          <p:cNvPr id="312" name="Google Shape;312;p34"/>
          <p:cNvSpPr txBox="1"/>
          <p:nvPr>
            <p:ph idx="4" type="body"/>
          </p:nvPr>
        </p:nvSpPr>
        <p:spPr>
          <a:xfrm>
            <a:off x="6423405" y="2174875"/>
            <a:ext cx="4238846" cy="185219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800"/>
              <a:buNone/>
            </a:pPr>
            <a:r>
              <a:rPr b="1" lang="en-US">
                <a:solidFill>
                  <a:srgbClr val="7030A0"/>
                </a:solidFill>
              </a:rPr>
              <a:t>levofloxacin</a:t>
            </a:r>
            <a:endParaRPr>
              <a:solidFill>
                <a:srgbClr val="7030A0"/>
              </a:solidFill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7030A0"/>
              </a:buClr>
              <a:buSzPts val="2800"/>
              <a:buNone/>
            </a:pPr>
            <a:r>
              <a:rPr b="1" lang="en-US">
                <a:solidFill>
                  <a:srgbClr val="7030A0"/>
                </a:solidFill>
              </a:rPr>
              <a:t>Gemifloxacin</a:t>
            </a:r>
            <a:endParaRPr>
              <a:solidFill>
                <a:srgbClr val="7030A0"/>
              </a:solidFill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7030A0"/>
              </a:buClr>
              <a:buSzPts val="2800"/>
              <a:buNone/>
            </a:pPr>
            <a:r>
              <a:rPr b="1" lang="en-US">
                <a:solidFill>
                  <a:srgbClr val="7030A0"/>
                </a:solidFill>
              </a:rPr>
              <a:t>sparfloxacin</a:t>
            </a:r>
            <a:r>
              <a:rPr lang="en-US">
                <a:solidFill>
                  <a:srgbClr val="7030A0"/>
                </a:solidFill>
              </a:rPr>
              <a:t> </a:t>
            </a:r>
            <a:endParaRPr>
              <a:solidFill>
                <a:srgbClr val="000000"/>
              </a:solidFill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None/>
            </a:pPr>
            <a:r>
              <a:t/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  <p:sp>
        <p:nvSpPr>
          <p:cNvPr id="313" name="Google Shape;313;p34"/>
          <p:cNvSpPr txBox="1"/>
          <p:nvPr/>
        </p:nvSpPr>
        <p:spPr>
          <a:xfrm>
            <a:off x="698740" y="4781909"/>
            <a:ext cx="3562709" cy="193899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Ciprofloxacin</a:t>
            </a:r>
            <a:endParaRPr sz="24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Enoxacin</a:t>
            </a:r>
            <a:endParaRPr sz="24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Lomefloxacin</a:t>
            </a:r>
            <a:endParaRPr sz="24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norfloxacin </a:t>
            </a:r>
            <a:endParaRPr sz="24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ofloxacin</a:t>
            </a:r>
            <a:endParaRPr sz="24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4" name="Google Shape;314;p34"/>
          <p:cNvSpPr txBox="1"/>
          <p:nvPr/>
        </p:nvSpPr>
        <p:spPr>
          <a:xfrm>
            <a:off x="698740" y="4163683"/>
            <a:ext cx="4109049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rgbClr val="202124"/>
                </a:solidFill>
                <a:latin typeface="arial"/>
                <a:ea typeface="arial"/>
                <a:cs typeface="arial"/>
                <a:sym typeface="arial"/>
              </a:rPr>
              <a:t>Second generation</a:t>
            </a:r>
            <a:endParaRPr/>
          </a:p>
        </p:txBody>
      </p:sp>
      <p:sp>
        <p:nvSpPr>
          <p:cNvPr id="315" name="Google Shape;315;p34"/>
          <p:cNvSpPr txBox="1"/>
          <p:nvPr/>
        </p:nvSpPr>
        <p:spPr>
          <a:xfrm>
            <a:off x="6420928" y="4249948"/>
            <a:ext cx="4353464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rgbClr val="202124"/>
                </a:solidFill>
                <a:latin typeface="arial"/>
                <a:ea typeface="arial"/>
                <a:cs typeface="arial"/>
                <a:sym typeface="arial"/>
              </a:rPr>
              <a:t>Fourth Generation</a:t>
            </a:r>
            <a:endParaRPr/>
          </a:p>
        </p:txBody>
      </p:sp>
      <p:sp>
        <p:nvSpPr>
          <p:cNvPr id="316" name="Google Shape;316;p34"/>
          <p:cNvSpPr txBox="1"/>
          <p:nvPr/>
        </p:nvSpPr>
        <p:spPr>
          <a:xfrm>
            <a:off x="6535947" y="4781909"/>
            <a:ext cx="4669766" cy="193899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Moxifloxacin</a:t>
            </a:r>
            <a:endParaRPr sz="24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Gatifloxacin</a:t>
            </a:r>
            <a:endParaRPr sz="24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Trovafloxacin</a:t>
            </a:r>
            <a:endParaRPr sz="24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Sitafloxacin</a:t>
            </a:r>
            <a:endParaRPr b="1" sz="24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Delafloxacin</a:t>
            </a:r>
            <a:endParaRPr b="1" sz="24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7" name="Google Shape;317;p34"/>
          <p:cNvSpPr txBox="1"/>
          <p:nvPr/>
        </p:nvSpPr>
        <p:spPr>
          <a:xfrm>
            <a:off x="1454227" y="506776"/>
            <a:ext cx="7416603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Classification</a:t>
            </a:r>
            <a:endParaRPr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p35"/>
          <p:cNvSpPr txBox="1"/>
          <p:nvPr>
            <p:ph idx="1" type="body"/>
          </p:nvPr>
        </p:nvSpPr>
        <p:spPr>
          <a:xfrm>
            <a:off x="531963" y="1663546"/>
            <a:ext cx="10848461" cy="47262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-635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b="1"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b="1" lang="en-US" sz="2600">
                <a:latin typeface="Arial"/>
                <a:ea typeface="Arial"/>
                <a:cs typeface="Arial"/>
                <a:sym typeface="Arial"/>
              </a:rPr>
              <a:t>First member, 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antimicrobial agent with a limited (narrow) bactericidal spectrum.</a:t>
            </a:r>
            <a:endParaRPr b="1"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Primarily effective against gram negative bacteria.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In lower concentrations, it acts in a </a:t>
            </a:r>
            <a:r>
              <a:rPr lang="en-US" sz="26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3"/>
              </a:rPr>
              <a:t>bacteriostatic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 manner.</a:t>
            </a:r>
            <a:endParaRPr b="1"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It has historically been used for treating </a:t>
            </a:r>
            <a:r>
              <a:rPr lang="en-US" sz="26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4"/>
              </a:rPr>
              <a:t>urinary tract infections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, caused, for example, by </a:t>
            </a:r>
            <a:r>
              <a:rPr i="1" lang="en-US" sz="26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5"/>
              </a:rPr>
              <a:t>Escherichia coli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, </a:t>
            </a:r>
            <a:r>
              <a:rPr i="1" lang="en-US" sz="26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6"/>
              </a:rPr>
              <a:t>Proteus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, </a:t>
            </a:r>
            <a:r>
              <a:rPr i="1" lang="en-US" sz="26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7"/>
              </a:rPr>
              <a:t>Shigella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, </a:t>
            </a:r>
            <a:r>
              <a:rPr i="1" lang="en-US" sz="26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8"/>
              </a:rPr>
              <a:t>Enterobacter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, and </a:t>
            </a:r>
            <a:r>
              <a:rPr i="1" lang="en-US" sz="26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9"/>
              </a:rPr>
              <a:t>Klebsiella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. </a:t>
            </a:r>
            <a:endParaRPr b="1"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It is rarely used clinically.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Less toxic and more effective agents are available.</a:t>
            </a:r>
            <a:br>
              <a:rPr b="1" lang="en-US" sz="2600">
                <a:latin typeface="Arial"/>
                <a:ea typeface="Arial"/>
                <a:cs typeface="Arial"/>
                <a:sym typeface="Arial"/>
              </a:rPr>
            </a:br>
            <a:endParaRPr b="1" sz="2600">
              <a:latin typeface="Arial"/>
              <a:ea typeface="Arial"/>
              <a:cs typeface="Arial"/>
              <a:sym typeface="Arial"/>
            </a:endParaRPr>
          </a:p>
          <a:p>
            <a:pPr indent="-635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b="1" sz="26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3" name="Google Shape;323;p35"/>
          <p:cNvSpPr txBox="1"/>
          <p:nvPr>
            <p:ph type="title"/>
          </p:nvPr>
        </p:nvSpPr>
        <p:spPr>
          <a:xfrm>
            <a:off x="838200" y="468217"/>
            <a:ext cx="10515600" cy="122247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600"/>
              <a:buFont typeface="Arial"/>
              <a:buNone/>
            </a:pPr>
            <a: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Nalidixic Acid</a:t>
            </a:r>
            <a:endParaRPr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7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Google Shape;328;p3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600"/>
              <a:buFont typeface="Arial"/>
              <a:buNone/>
            </a:pPr>
            <a: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Nalidixic acid Antimicrobial Spectrum </a:t>
            </a:r>
            <a:endParaRPr b="1" sz="360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9" name="Google Shape;329;p36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b="1" lang="en-US" sz="2600">
                <a:latin typeface="Arial"/>
                <a:ea typeface="Arial"/>
                <a:cs typeface="Arial"/>
                <a:sym typeface="Arial"/>
              </a:rPr>
              <a:t>Gram negative bacteria 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especially </a:t>
            </a:r>
            <a:r>
              <a:rPr b="1" lang="en-US" sz="2600">
                <a:latin typeface="Arial"/>
                <a:ea typeface="Arial"/>
                <a:cs typeface="Arial"/>
                <a:sym typeface="Arial"/>
              </a:rPr>
              <a:t>coliforms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 (bacteria found in GIT and therefore in human wastes ) 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E.coli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Proteus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Kleibseilla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Enterobacter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Shigella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X pseudomonas</a:t>
            </a:r>
            <a:endParaRPr/>
          </a:p>
          <a:p>
            <a:pPr indent="-635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3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3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600"/>
              <a:buFont typeface="Arial"/>
              <a:buNone/>
            </a:pPr>
            <a: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Therapeutic uses</a:t>
            </a:r>
            <a:endParaRPr b="1" sz="360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5" name="Google Shape;335;p37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Concentration of free drug in plasma &amp; most tissues is non-therapeutic for systemic infections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However, therapeutic  concentrations attained in </a:t>
            </a:r>
            <a:r>
              <a:rPr lang="en-US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urine</a:t>
            </a:r>
            <a:r>
              <a:rPr lang="en-US">
                <a:latin typeface="Arial"/>
                <a:ea typeface="Arial"/>
                <a:cs typeface="Arial"/>
                <a:sym typeface="Arial"/>
              </a:rPr>
              <a:t> &amp; </a:t>
            </a:r>
            <a:r>
              <a:rPr lang="en-US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gut</a:t>
            </a:r>
            <a:r>
              <a:rPr lang="en-US">
                <a:latin typeface="Arial"/>
                <a:ea typeface="Arial"/>
                <a:cs typeface="Arial"/>
                <a:sym typeface="Arial"/>
              </a:rPr>
              <a:t> lumen are lethal to common urinary pathogens &amp; diarrhea causing coliforms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USES: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b="1" lang="en-US">
                <a:latin typeface="Arial"/>
                <a:ea typeface="Arial"/>
                <a:cs typeface="Arial"/>
                <a:sym typeface="Arial"/>
              </a:rPr>
              <a:t>Urinary antiseptic </a:t>
            </a:r>
            <a:r>
              <a:rPr lang="en-US">
                <a:latin typeface="Arial"/>
                <a:ea typeface="Arial"/>
                <a:cs typeface="Arial"/>
                <a:sym typeface="Arial"/>
              </a:rPr>
              <a:t>because this may be considered as a form of local therapy.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Diarrhea caused by coliforms: Norfloxacin/ciprofloxacin preferred</a:t>
            </a:r>
            <a:endParaRPr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0000"/>
              </a:buClr>
              <a:buSzPct val="100000"/>
              <a:buFont typeface="Arial"/>
              <a:buChar char="•"/>
            </a:pPr>
            <a:r>
              <a:rPr lang="en-US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Urinary tract infections; </a:t>
            </a:r>
            <a:r>
              <a:rPr lang="en-US">
                <a:latin typeface="Arial"/>
                <a:ea typeface="Arial"/>
                <a:cs typeface="Arial"/>
                <a:sym typeface="Arial"/>
              </a:rPr>
              <a:t>for many years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9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Google Shape;340;p38"/>
          <p:cNvSpPr txBox="1"/>
          <p:nvPr>
            <p:ph idx="1" type="body"/>
          </p:nvPr>
        </p:nvSpPr>
        <p:spPr>
          <a:xfrm>
            <a:off x="1828800" y="2148289"/>
            <a:ext cx="8382000" cy="40762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 lnSpcReduction="20000"/>
          </a:bodyPr>
          <a:lstStyle/>
          <a:p>
            <a:pPr indent="0" lvl="1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 sz="2800">
                <a:latin typeface="Arial"/>
                <a:ea typeface="Arial"/>
                <a:cs typeface="Arial"/>
                <a:sym typeface="Arial"/>
              </a:rPr>
              <a:t>Nalidixic acid is rarely or No longer used due to: 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Noto Sans Symbols"/>
              <a:buChar char="❖"/>
            </a:pPr>
            <a:r>
              <a:rPr lang="en-US" sz="2800">
                <a:latin typeface="Arial"/>
                <a:ea typeface="Arial"/>
                <a:cs typeface="Arial"/>
                <a:sym typeface="Arial"/>
              </a:rPr>
              <a:t>Low potency</a:t>
            </a:r>
            <a:endParaRPr/>
          </a:p>
          <a:p>
            <a:pPr indent="-64134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Noto Sans Symbols"/>
              <a:buNone/>
            </a:pPr>
            <a:r>
              <a:t/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Noto Sans Symbols"/>
              <a:buChar char="❖"/>
            </a:pPr>
            <a:r>
              <a:rPr lang="en-US" sz="2800">
                <a:latin typeface="Arial"/>
                <a:ea typeface="Arial"/>
                <a:cs typeface="Arial"/>
                <a:sym typeface="Arial"/>
              </a:rPr>
              <a:t>Narrow spectrum</a:t>
            </a:r>
            <a:endParaRPr/>
          </a:p>
          <a:p>
            <a:pPr indent="-64134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Noto Sans Symbols"/>
              <a:buNone/>
            </a:pPr>
            <a:r>
              <a:t/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Noto Sans Symbols"/>
              <a:buChar char="❖"/>
            </a:pPr>
            <a:r>
              <a:rPr lang="en-US" sz="2800">
                <a:latin typeface="Arial"/>
                <a:ea typeface="Arial"/>
                <a:cs typeface="Arial"/>
                <a:sym typeface="Arial"/>
              </a:rPr>
              <a:t>Rapid development of bacterial resistance. 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br>
              <a:rPr lang="en-US" sz="2800">
                <a:latin typeface="Arial"/>
                <a:ea typeface="Arial"/>
                <a:cs typeface="Arial"/>
                <a:sym typeface="Arial"/>
              </a:rPr>
            </a:b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indent="-64135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4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Google Shape;345;p39"/>
          <p:cNvSpPr txBox="1"/>
          <p:nvPr>
            <p:ph idx="1" type="body"/>
          </p:nvPr>
        </p:nvSpPr>
        <p:spPr>
          <a:xfrm>
            <a:off x="1046602" y="1630496"/>
            <a:ext cx="9621398" cy="463259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rPr b="1" lang="en-US" sz="2600">
                <a:latin typeface="Arial"/>
                <a:ea typeface="Arial"/>
                <a:cs typeface="Arial"/>
                <a:sym typeface="Arial"/>
              </a:rPr>
              <a:t>Fluorination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 of quinolone structure at position 6 &amp; piperazine substitution at position 7 resulted in derivatives called </a:t>
            </a:r>
            <a:r>
              <a:rPr b="1" lang="en-US" sz="2600">
                <a:latin typeface="Arial"/>
                <a:ea typeface="Arial"/>
                <a:cs typeface="Arial"/>
                <a:sym typeface="Arial"/>
              </a:rPr>
              <a:t>fluoroquinolones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 u="sng">
              <a:latin typeface="Arial"/>
              <a:ea typeface="Arial"/>
              <a:cs typeface="Arial"/>
              <a:sym typeface="Arial"/>
            </a:endParaRPr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rPr lang="en-US" sz="2600" u="sng">
                <a:latin typeface="Arial"/>
                <a:ea typeface="Arial"/>
                <a:cs typeface="Arial"/>
                <a:sym typeface="Arial"/>
              </a:rPr>
              <a:t>Important therapeutic advancement:</a:t>
            </a:r>
            <a:endParaRPr sz="2600" u="sng"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Noto Sans Symbols"/>
              <a:buChar char="❖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High potency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Noto Sans Symbols"/>
              <a:buChar char="❖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Expanded spectrum/Broad antimicrobial activity 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Noto Sans Symbols"/>
              <a:buChar char="❖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Slow development of resistance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Noto Sans Symbols"/>
              <a:buChar char="❖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Better tissue penetration &amp; 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Noto Sans Symbols"/>
              <a:buChar char="❖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Good tolerability 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635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solidFill>
                <a:srgbClr val="0000FF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635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6" name="Google Shape;346;p3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400"/>
              <a:buFont typeface="Arial"/>
              <a:buNone/>
            </a:pPr>
            <a:r>
              <a:rPr b="1" lang="en-US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Fluroquinolones</a:t>
            </a:r>
            <a:endParaRPr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0" name="Shape 3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" name="Google Shape;351;p40"/>
          <p:cNvSpPr txBox="1"/>
          <p:nvPr>
            <p:ph idx="1" type="body"/>
          </p:nvPr>
        </p:nvSpPr>
        <p:spPr>
          <a:xfrm>
            <a:off x="546340" y="1288973"/>
            <a:ext cx="10121660" cy="53101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63500" lvl="1" marL="6858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Noto Sans Symbols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The </a:t>
            </a:r>
            <a:r>
              <a:rPr lang="en-US" sz="26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first-generation agents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  are the oldest and least often used quinolones. 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 Because minimal serum levels are achieved, use of these drugs has been restricted to the treatment of </a:t>
            </a:r>
            <a:r>
              <a:rPr lang="en-US" sz="2600">
                <a:solidFill>
                  <a:srgbClr val="00B0F0"/>
                </a:solidFill>
                <a:latin typeface="Arial"/>
                <a:ea typeface="Arial"/>
                <a:cs typeface="Arial"/>
                <a:sym typeface="Arial"/>
              </a:rPr>
              <a:t>uncomplicated urinary tract infections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. 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 They are more susceptible to the development of bacterial resistance. 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 These agents are not recommended for use in patients with poor renal function because of risk of toxic reaction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635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635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5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p41"/>
          <p:cNvSpPr txBox="1"/>
          <p:nvPr>
            <p:ph idx="1" type="body"/>
          </p:nvPr>
        </p:nvSpPr>
        <p:spPr>
          <a:xfrm>
            <a:off x="546340" y="1630496"/>
            <a:ext cx="11156829" cy="5070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1" marL="6858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Noto Sans Symbols"/>
              <a:buChar char="❖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The </a:t>
            </a:r>
            <a:r>
              <a:rPr b="1" lang="en-US" sz="26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second-generation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 quinolones have increased gram-negative activity, as well as some gram- positive and atypical pathogen coverage. 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 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Noto Sans Symbols"/>
              <a:buChar char="❖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Compared with first-generation drugs, these agents have broader clinical applications in the treatment of </a:t>
            </a:r>
            <a:r>
              <a:rPr lang="en-US" sz="2600">
                <a:solidFill>
                  <a:srgbClr val="00B0F0"/>
                </a:solidFill>
                <a:latin typeface="Arial"/>
                <a:ea typeface="Arial"/>
                <a:cs typeface="Arial"/>
                <a:sym typeface="Arial"/>
              </a:rPr>
              <a:t>complicated urinary tract infections and pyelonephritis (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Inflammation of the kidney</a:t>
            </a:r>
            <a:r>
              <a:rPr lang="en-US" sz="2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due to infection</a:t>
            </a:r>
            <a:r>
              <a:rPr lang="en-US" sz="2600">
                <a:solidFill>
                  <a:srgbClr val="00B0F0"/>
                </a:solidFill>
                <a:latin typeface="Arial"/>
                <a:ea typeface="Arial"/>
                <a:cs typeface="Arial"/>
                <a:sym typeface="Arial"/>
              </a:rPr>
              <a:t>), sexually transmitted diseases, selected pneumonias and skin infections.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 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635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Noto Sans Symbols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Noto Sans Symbols"/>
              <a:buChar char="❖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Ciprofloxacin and ofloxacin are the most widely used because of their availability in oral and intravenous formulations.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b="1" sz="2600">
              <a:latin typeface="Arial"/>
              <a:ea typeface="Arial"/>
              <a:cs typeface="Arial"/>
              <a:sym typeface="Arial"/>
            </a:endParaRPr>
          </a:p>
          <a:p>
            <a:pPr indent="-635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635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0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Google Shape;361;p42"/>
          <p:cNvSpPr txBox="1"/>
          <p:nvPr>
            <p:ph idx="1" type="body"/>
          </p:nvPr>
        </p:nvSpPr>
        <p:spPr>
          <a:xfrm>
            <a:off x="546340" y="1178805"/>
            <a:ext cx="11156829" cy="543131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63500" lvl="1" marL="6858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Noto Sans Symbols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Noto Sans Symbols"/>
              <a:buChar char="❖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The </a:t>
            </a:r>
            <a:r>
              <a:rPr b="1" lang="en-US" sz="26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third-generation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 quinolones.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Noto Sans Symbols"/>
              <a:buChar char="❖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Have expanded activity against gram- positive organisms, particularly </a:t>
            </a:r>
            <a:r>
              <a:rPr lang="en-US" sz="2600">
                <a:solidFill>
                  <a:srgbClr val="00B0F0"/>
                </a:solidFill>
                <a:latin typeface="Arial"/>
                <a:ea typeface="Arial"/>
                <a:cs typeface="Arial"/>
                <a:sym typeface="Arial"/>
              </a:rPr>
              <a:t>penicillin-sensitive and resistant S. pneumoniae, Mycoplasma pneumoniae and Chlamydia pneumoniae. 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Noto Sans Symbols"/>
              <a:buChar char="❖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Useful in the treatment of </a:t>
            </a:r>
            <a:r>
              <a:rPr lang="en-US" sz="2600">
                <a:solidFill>
                  <a:srgbClr val="00B0F0"/>
                </a:solidFill>
                <a:latin typeface="Arial"/>
                <a:ea typeface="Arial"/>
                <a:cs typeface="Arial"/>
                <a:sym typeface="Arial"/>
              </a:rPr>
              <a:t>community- acquired pneumonia, acute sinusitis and acute exacerbations of chronic bronchitis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. 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Noto Sans Symbols"/>
              <a:buChar char="❖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They are however less active than ciprofloxacin against Pseudomonas species.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Noto Sans Symbols"/>
              <a:buChar char="❖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The FDA recommends: patients taking drugs that prolong the QT interval, such as tricyclic antidepressants, phenothiazines and class I antiarrhythmics, should not take 3</a:t>
            </a:r>
            <a:r>
              <a:rPr baseline="30000" lang="en-US" sz="2600">
                <a:latin typeface="Arial"/>
                <a:ea typeface="Arial"/>
                <a:cs typeface="Arial"/>
                <a:sym typeface="Arial"/>
              </a:rPr>
              <a:t>rd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 generation quinolones. 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Noto Sans Symbols"/>
              <a:buChar char="❖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Levofloxacin has less effect on the QT interval.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b="1" sz="2600">
              <a:latin typeface="Arial"/>
              <a:ea typeface="Arial"/>
              <a:cs typeface="Arial"/>
              <a:sym typeface="Arial"/>
            </a:endParaRPr>
          </a:p>
          <a:p>
            <a:pPr indent="-635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Noto Sans Symbols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b="1" sz="2600">
              <a:latin typeface="Arial"/>
              <a:ea typeface="Arial"/>
              <a:cs typeface="Arial"/>
              <a:sym typeface="Arial"/>
            </a:endParaRPr>
          </a:p>
          <a:p>
            <a:pPr indent="-635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635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5" name="Shape 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" name="Google Shape;366;p43"/>
          <p:cNvSpPr txBox="1"/>
          <p:nvPr>
            <p:ph idx="1" type="body"/>
          </p:nvPr>
        </p:nvSpPr>
        <p:spPr>
          <a:xfrm>
            <a:off x="1024569" y="1222872"/>
            <a:ext cx="10322804" cy="508979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-63500" lvl="1" marL="6858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Noto Sans Symbols"/>
              <a:buNone/>
            </a:pPr>
            <a:r>
              <a:t/>
            </a:r>
            <a:endParaRPr sz="2600">
              <a:solidFill>
                <a:srgbClr val="C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C00000"/>
              </a:buClr>
              <a:buSzPts val="2600"/>
              <a:buFont typeface="Noto Sans Symbols"/>
              <a:buChar char="❖"/>
            </a:pPr>
            <a:r>
              <a:rPr b="1" lang="en-US" sz="26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Fourth Generation quinolones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Noto Sans Symbols"/>
              <a:buChar char="❖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They add significant antimicrobial activity against anaerobes while maintaining the gram-positive and gram-negative activity of the third-generation quinolones. </a:t>
            </a:r>
            <a:endParaRPr/>
          </a:p>
          <a:p>
            <a:pPr indent="-635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Noto Sans Symbols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Noto Sans Symbols"/>
              <a:buChar char="❖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They also retain activity against Pseudomonas species comparable to that of ciprofloxacin. </a:t>
            </a:r>
            <a:endParaRPr/>
          </a:p>
          <a:p>
            <a:pPr indent="-635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Noto Sans Symbols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Noto Sans Symbols"/>
              <a:buChar char="❖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Because of concern about </a:t>
            </a:r>
            <a:r>
              <a:rPr b="1" lang="en-US" sz="2600">
                <a:latin typeface="Arial"/>
                <a:ea typeface="Arial"/>
                <a:cs typeface="Arial"/>
                <a:sym typeface="Arial"/>
              </a:rPr>
              <a:t>hepatotoxicity</a:t>
            </a:r>
            <a:r>
              <a:rPr b="1" lang="en-US" sz="2600">
                <a:solidFill>
                  <a:srgbClr val="00B0F0"/>
                </a:solidFill>
                <a:latin typeface="Arial"/>
                <a:ea typeface="Arial"/>
                <a:cs typeface="Arial"/>
                <a:sym typeface="Arial"/>
              </a:rPr>
              <a:t>, trovafloxacin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 therapy should be reserved for life- or limb- threatening infections requiring inpatient treatment and the drug should be taken for no longer than 14 days.</a:t>
            </a:r>
            <a:endParaRPr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0" name="Shape 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Google Shape;371;p44"/>
          <p:cNvSpPr txBox="1"/>
          <p:nvPr>
            <p:ph idx="1" type="body"/>
          </p:nvPr>
        </p:nvSpPr>
        <p:spPr>
          <a:xfrm>
            <a:off x="771181" y="1295400"/>
            <a:ext cx="9896819" cy="468675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Calibri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Fluoroquinolones work by interfering with DNA replication.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Quinolones target bacterial DNA gyrase &amp; Topoisomerase IV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0000"/>
              </a:buClr>
              <a:buSzPts val="2600"/>
              <a:buChar char="•"/>
            </a:pPr>
            <a:r>
              <a:rPr lang="en-US" sz="2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Gram negative bacteria 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- DNA Gyrase</a:t>
            </a:r>
            <a:endParaRPr/>
          </a:p>
          <a:p>
            <a:pPr indent="-635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0000"/>
              </a:buClr>
              <a:buSzPts val="2600"/>
              <a:buChar char="•"/>
            </a:pPr>
            <a:r>
              <a:rPr lang="en-US" sz="2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Gram positive bacteria 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- Topoisomerase IV</a:t>
            </a:r>
            <a:endParaRPr/>
          </a:p>
        </p:txBody>
      </p:sp>
      <p:sp>
        <p:nvSpPr>
          <p:cNvPr id="372" name="Google Shape;372;p4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600"/>
              <a:buFont typeface="Arial"/>
              <a:buNone/>
            </a:pPr>
            <a: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Mode of Action</a:t>
            </a:r>
            <a:endParaRPr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6" name="Shape 3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" name="Google Shape;377;p45"/>
          <p:cNvSpPr txBox="1"/>
          <p:nvPr>
            <p:ph type="title"/>
          </p:nvPr>
        </p:nvSpPr>
        <p:spPr>
          <a:xfrm>
            <a:off x="609600" y="274638"/>
            <a:ext cx="10972800" cy="101433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600"/>
              <a:buFont typeface="Arial"/>
              <a:buNone/>
            </a:pPr>
            <a: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b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Mechanism of action</a:t>
            </a:r>
            <a:endParaRPr sz="360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alibri"/>
              <a:buNone/>
            </a:pPr>
            <a:r>
              <a:t/>
            </a:r>
            <a:endParaRPr sz="360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8" name="Google Shape;378;p45"/>
          <p:cNvSpPr txBox="1"/>
          <p:nvPr>
            <p:ph idx="1" type="body"/>
          </p:nvPr>
        </p:nvSpPr>
        <p:spPr>
          <a:xfrm>
            <a:off x="903383" y="1288973"/>
            <a:ext cx="10267721" cy="511182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It blocks bacterial DNA synthesis by Inhibition of bacterial DNA Gyrase and/or Inhibition of Topoisomerase IV.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Topoisomerases </a:t>
            </a:r>
            <a:r>
              <a:rPr lang="en-US" sz="2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either </a:t>
            </a:r>
            <a:r>
              <a:rPr b="1" lang="en-US" sz="2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relaxes or unwinds </a:t>
            </a:r>
            <a:r>
              <a:rPr b="1" lang="en-US" sz="2600" u="sng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DNA </a:t>
            </a:r>
            <a:r>
              <a:rPr b="1" lang="en-US" sz="2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prior to replication</a:t>
            </a:r>
            <a:endParaRPr b="1" sz="260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Inhibition of DNA gyrase by quinolones </a:t>
            </a:r>
            <a:r>
              <a:rPr lang="en-US" sz="2600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prevents the relaxation of positively supercoiled DNA. This leads to breaking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B050"/>
              </a:buClr>
              <a:buSzPts val="2600"/>
              <a:buNone/>
            </a:pPr>
            <a:r>
              <a:rPr lang="en-US" sz="2600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   &amp; fragmentation of DNA.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Inhibition of topoisomerase IV </a:t>
            </a:r>
            <a:r>
              <a:rPr lang="en-US" sz="2600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interferes with the separation of replicated chromosomal DNA into respective daughter cells during cell division.</a:t>
            </a:r>
            <a:endParaRPr sz="2600">
              <a:solidFill>
                <a:srgbClr val="0070C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635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2" name="Shape 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Diagram&#10;&#10;Description automatically generated" id="383" name="Google Shape;383;p4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17673" y="1193782"/>
            <a:ext cx="6716272" cy="4029762"/>
          </a:xfrm>
          <a:prstGeom prst="rect">
            <a:avLst/>
          </a:prstGeom>
          <a:noFill/>
          <a:ln>
            <a:noFill/>
          </a:ln>
        </p:spPr>
      </p:pic>
      <p:sp>
        <p:nvSpPr>
          <p:cNvPr id="384" name="Google Shape;384;p46"/>
          <p:cNvSpPr txBox="1"/>
          <p:nvPr/>
        </p:nvSpPr>
        <p:spPr>
          <a:xfrm>
            <a:off x="3470313" y="5596569"/>
            <a:ext cx="5552501" cy="5078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Image credit: Factive.com. https://lh4.googleusercontent.com/proxy/eUxfqfblgc1DQOG5NmipCzohoUqK7mdk4lB7rv9Qc-qfUszra4Ep5cI-oVrPEnLEeOPWsTYQhNkwldJfBXmE9zab2HveFIt5kmK9nw</a:t>
            </a:r>
            <a:endParaRPr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8" name="Shape 3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" name="Google Shape;389;p4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t/>
            </a:r>
            <a:endParaRPr/>
          </a:p>
        </p:txBody>
      </p:sp>
      <p:sp>
        <p:nvSpPr>
          <p:cNvPr id="390" name="Google Shape;390;p47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sz="2800">
                <a:latin typeface="Arial"/>
                <a:ea typeface="Arial"/>
                <a:cs typeface="Arial"/>
                <a:sym typeface="Arial"/>
              </a:rPr>
              <a:t>The critical imbalance in cellular metabolism resulting from the inhibition of enzymes precipitates a sequence of cellular events which may lead to : 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b="1" lang="en-US" sz="2800">
                <a:latin typeface="Arial"/>
                <a:ea typeface="Arial"/>
                <a:cs typeface="Arial"/>
                <a:sym typeface="Arial"/>
              </a:rPr>
              <a:t>1. Premature cell division 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b="1" lang="en-US" sz="2800">
                <a:latin typeface="Arial"/>
                <a:ea typeface="Arial"/>
                <a:cs typeface="Arial"/>
                <a:sym typeface="Arial"/>
              </a:rPr>
              <a:t>2. Delayed cell division 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b="1" lang="en-US" sz="2800">
                <a:latin typeface="Arial"/>
                <a:ea typeface="Arial"/>
                <a:cs typeface="Arial"/>
                <a:sym typeface="Arial"/>
              </a:rPr>
              <a:t>3. Total failure of cell division leading to lysis of the cell</a:t>
            </a:r>
            <a:endParaRPr b="1" sz="2800">
              <a:latin typeface="Arial"/>
              <a:ea typeface="Arial"/>
              <a:cs typeface="Arial"/>
              <a:sym typeface="Arial"/>
            </a:endParaRPr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4" name="Shape 3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" name="Google Shape;395;p48"/>
          <p:cNvSpPr txBox="1"/>
          <p:nvPr>
            <p:ph type="title"/>
          </p:nvPr>
        </p:nvSpPr>
        <p:spPr>
          <a:xfrm>
            <a:off x="609600" y="274637"/>
            <a:ext cx="10972800" cy="131179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600"/>
              <a:buFont typeface="Arial"/>
              <a:buNone/>
            </a:pPr>
            <a:b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</a:br>
            <a:b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Mechanisms of resistance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alibri"/>
              <a:buNone/>
            </a:pPr>
            <a:r>
              <a:t/>
            </a:r>
            <a:endParaRPr sz="36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6" name="Google Shape;396;p48"/>
          <p:cNvSpPr txBox="1"/>
          <p:nvPr>
            <p:ph idx="1" type="body"/>
          </p:nvPr>
        </p:nvSpPr>
        <p:spPr>
          <a:xfrm>
            <a:off x="1277957" y="1586429"/>
            <a:ext cx="9452472" cy="460505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635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↓ Accumulation of the drug within bacterial cells: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b="1" lang="en-US" sz="2600">
                <a:latin typeface="Arial"/>
                <a:ea typeface="Arial"/>
                <a:cs typeface="Arial"/>
                <a:sym typeface="Arial"/>
              </a:rPr>
              <a:t>↓ 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Expression of porin </a:t>
            </a:r>
            <a:r>
              <a:rPr lang="en-US" sz="2600" u="sng">
                <a:latin typeface="Arial"/>
                <a:ea typeface="Arial"/>
                <a:cs typeface="Arial"/>
                <a:sym typeface="Arial"/>
              </a:rPr>
              <a:t>channels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 → ↓ entry of the drug into cells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↑ Expression of </a:t>
            </a:r>
            <a:r>
              <a:rPr lang="en-US" sz="2600" u="sng">
                <a:latin typeface="Arial"/>
                <a:ea typeface="Arial"/>
                <a:cs typeface="Arial"/>
                <a:sym typeface="Arial"/>
              </a:rPr>
              <a:t>efflux pumps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↓ Affinity of the drug to the target: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Chromosomal point mutations change the structure of the topoisomerases and affect the binding site.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Plasmid-mediated resistance (typically a low level resistance)</a:t>
            </a:r>
            <a:endParaRPr sz="26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0" name="Shape 4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Google Shape;401;p49"/>
          <p:cNvSpPr txBox="1"/>
          <p:nvPr>
            <p:ph type="title"/>
          </p:nvPr>
        </p:nvSpPr>
        <p:spPr>
          <a:xfrm>
            <a:off x="609600" y="274638"/>
            <a:ext cx="10972800" cy="123467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600"/>
              <a:buFont typeface="Arial"/>
              <a:buNone/>
            </a:pPr>
            <a:b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</a:br>
            <a:b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Pharmacokinetics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alibri"/>
              <a:buNone/>
            </a:pPr>
            <a:r>
              <a:t/>
            </a:r>
            <a:endParaRPr sz="36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2" name="Google Shape;402;p49"/>
          <p:cNvSpPr txBox="1"/>
          <p:nvPr>
            <p:ph idx="1" type="body"/>
          </p:nvPr>
        </p:nvSpPr>
        <p:spPr>
          <a:xfrm>
            <a:off x="1058658" y="1509311"/>
            <a:ext cx="10321766" cy="488180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635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b="1" sz="260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635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b="1" sz="260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0000"/>
              </a:buClr>
              <a:buSzPts val="2600"/>
              <a:buChar char="•"/>
            </a:pPr>
            <a:r>
              <a:rPr b="1" lang="en-US" sz="2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Absorption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Well absorbed in the upper GI tract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Good oral </a:t>
            </a:r>
            <a:r>
              <a:rPr lang="en-US" sz="2600" u="sng">
                <a:latin typeface="Arial"/>
                <a:ea typeface="Arial"/>
                <a:cs typeface="Arial"/>
                <a:sym typeface="Arial"/>
              </a:rPr>
              <a:t>bioavailability: 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Levofloxacin (99%) &gt; moxifloxacin (90%) &gt; gemifloxacin/ciprofloxacin (70%) &gt; delafloxacin (60%)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Ingestion with dairy, mineral supplements, and most antacids can significantly ↓ </a:t>
            </a:r>
            <a:r>
              <a:rPr lang="en-US" sz="2600" u="sng">
                <a:latin typeface="Arial"/>
                <a:ea typeface="Arial"/>
                <a:cs typeface="Arial"/>
                <a:sym typeface="Arial"/>
              </a:rPr>
              <a:t>bioavailability. 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Peak concentrations: 1–3 hours after an oral dose</a:t>
            </a:r>
            <a:endParaRPr sz="2600" u="sng">
              <a:latin typeface="Arial"/>
              <a:ea typeface="Arial"/>
              <a:cs typeface="Arial"/>
              <a:sym typeface="Arial"/>
            </a:endParaRPr>
          </a:p>
          <a:p>
            <a:pPr indent="-635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 u="sng">
              <a:latin typeface="Arial"/>
              <a:ea typeface="Arial"/>
              <a:cs typeface="Arial"/>
              <a:sym typeface="Arial"/>
            </a:endParaRPr>
          </a:p>
          <a:p>
            <a:pPr indent="-635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 u="sng">
              <a:latin typeface="Arial"/>
              <a:ea typeface="Arial"/>
              <a:cs typeface="Arial"/>
              <a:sym typeface="Arial"/>
            </a:endParaRPr>
          </a:p>
          <a:p>
            <a:pPr indent="-635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6" name="Shape 4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7" name="Google Shape;407;p5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600"/>
              <a:buFont typeface="Arial"/>
              <a:buNone/>
            </a:pPr>
            <a: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Distribution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alibri"/>
              <a:buNone/>
            </a:pPr>
            <a:r>
              <a:t/>
            </a:r>
            <a:endParaRPr sz="36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8" name="Google Shape;408;p50"/>
          <p:cNvSpPr txBox="1"/>
          <p:nvPr>
            <p:ph idx="1" type="body"/>
          </p:nvPr>
        </p:nvSpPr>
        <p:spPr>
          <a:xfrm>
            <a:off x="609600" y="1600201"/>
            <a:ext cx="10972800" cy="518732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635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Drugs concentrate in: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Prostate tissue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Bile and stool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Lungs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Kidneys (except moxifloxacin)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Neutrophils and macrophages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635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br>
              <a:rPr lang="en-US" sz="2600">
                <a:latin typeface="Arial"/>
                <a:ea typeface="Arial"/>
                <a:cs typeface="Arial"/>
                <a:sym typeface="Arial"/>
              </a:rPr>
            </a:br>
            <a:endParaRPr sz="26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2" name="Shape 4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" name="Google Shape;413;p51"/>
          <p:cNvSpPr txBox="1"/>
          <p:nvPr>
            <p:ph type="title"/>
          </p:nvPr>
        </p:nvSpPr>
        <p:spPr>
          <a:xfrm>
            <a:off x="838200" y="772749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600"/>
              <a:buFont typeface="Arial"/>
              <a:buNone/>
            </a:pPr>
            <a: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Metabolism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alibri"/>
              <a:buNone/>
            </a:pPr>
            <a:r>
              <a:t/>
            </a:r>
            <a:endParaRPr b="1" sz="360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4" name="Google Shape;414;p51"/>
          <p:cNvSpPr txBox="1"/>
          <p:nvPr>
            <p:ph idx="1" type="body"/>
          </p:nvPr>
        </p:nvSpPr>
        <p:spPr>
          <a:xfrm>
            <a:off x="838200" y="1690688"/>
            <a:ext cx="10652393" cy="499619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635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&lt; 15% of drug concentrations undergo hepatic metabolism (except moxifloxacin)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Moxifloxacin: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Approximately 50% of the drug is metabolized in the liver.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Metabolized via glucuronidation and sulfate conjugation rather than CYP450 mechanisms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Ciprofloxacin: 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Inhibits CYP1A2, therefore it can ↑ the levels of drugs metabolized by CYP1A2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Some affected drugs include: Clozapine, Theophylline, Tizanidine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635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635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8" name="Shape 4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" name="Google Shape;419;p52"/>
          <p:cNvSpPr txBox="1"/>
          <p:nvPr>
            <p:ph type="title"/>
          </p:nvPr>
        </p:nvSpPr>
        <p:spPr>
          <a:xfrm>
            <a:off x="609600" y="274637"/>
            <a:ext cx="10972800" cy="13338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600"/>
              <a:buFont typeface="Arial"/>
              <a:buNone/>
            </a:pPr>
            <a:b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Excretion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alibri"/>
              <a:buNone/>
            </a:pPr>
            <a:r>
              <a:t/>
            </a:r>
            <a:endParaRPr b="1" sz="360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0" name="Google Shape;420;p52"/>
          <p:cNvSpPr txBox="1"/>
          <p:nvPr>
            <p:ph idx="1" type="body"/>
          </p:nvPr>
        </p:nvSpPr>
        <p:spPr>
          <a:xfrm>
            <a:off x="925417" y="1608463"/>
            <a:ext cx="10168569" cy="462708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Elimination is Primarily via renal tubular secretion (except moxifloxacin)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Some through fecal excretion: ciprofloxacin, moxifloxacin, gemifloxacin, and delafloxacin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Moxifloxacin:</a:t>
            </a:r>
            <a:endParaRPr/>
          </a:p>
          <a:p>
            <a:pPr indent="-228600" lvl="1" marL="10287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Hepatic clearance</a:t>
            </a:r>
            <a:endParaRPr/>
          </a:p>
          <a:p>
            <a:pPr indent="-228600" lvl="1" marL="10287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May be used in renal failure</a:t>
            </a:r>
            <a:endParaRPr/>
          </a:p>
          <a:p>
            <a:pPr indent="-228600" lvl="1" marL="10287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Should not be used for UTIs (doesn’t achieve adequate conc in urine)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Half-life: 3–9 hours (typically dosed twice daily)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 u="sng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4" name="Shape 4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5" name="Google Shape;425;p5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600"/>
              <a:buFont typeface="Arial"/>
              <a:buNone/>
            </a:pPr>
            <a:b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Spectrum of Activity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alibri"/>
              <a:buNone/>
            </a:pPr>
            <a:r>
              <a:t/>
            </a:r>
            <a:endParaRPr sz="36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6" name="Google Shape;426;p53"/>
          <p:cNvSpPr txBox="1"/>
          <p:nvPr>
            <p:ph idx="1" type="body"/>
          </p:nvPr>
        </p:nvSpPr>
        <p:spPr>
          <a:xfrm>
            <a:off x="699572" y="1690687"/>
            <a:ext cx="10515600" cy="495248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rPr b="1" lang="en-US" sz="2600">
                <a:latin typeface="Arial"/>
                <a:ea typeface="Arial"/>
                <a:cs typeface="Arial"/>
                <a:sym typeface="Arial"/>
              </a:rPr>
              <a:t>Aerobic gram-negative organisms: 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Most quinolones are effective. Ciprofloxacin has the most activity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i="1" lang="en-US" sz="2600">
                <a:latin typeface="Arial"/>
                <a:ea typeface="Arial"/>
                <a:cs typeface="Arial"/>
                <a:sym typeface="Arial"/>
              </a:rPr>
              <a:t>Enterobacteriaceae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i="1" lang="en-US" sz="2600">
                <a:latin typeface="Arial"/>
                <a:ea typeface="Arial"/>
                <a:cs typeface="Arial"/>
                <a:sym typeface="Arial"/>
              </a:rPr>
              <a:t>Escherichia coli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i="1" lang="en-US" sz="2600">
                <a:latin typeface="Arial"/>
                <a:ea typeface="Arial"/>
                <a:cs typeface="Arial"/>
                <a:sym typeface="Arial"/>
              </a:rPr>
              <a:t>Klebsiella spp.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i="1" lang="en-US" sz="2600">
                <a:latin typeface="Arial"/>
                <a:ea typeface="Arial"/>
                <a:cs typeface="Arial"/>
                <a:sym typeface="Arial"/>
              </a:rPr>
              <a:t>Proteus spp.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i="1" lang="en-US" sz="2600">
                <a:latin typeface="Arial"/>
                <a:ea typeface="Arial"/>
                <a:cs typeface="Arial"/>
                <a:sym typeface="Arial"/>
              </a:rPr>
              <a:t>Haemophilus spp.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i="1" lang="en-US" sz="2600">
                <a:latin typeface="Arial"/>
                <a:ea typeface="Arial"/>
                <a:cs typeface="Arial"/>
                <a:sym typeface="Arial"/>
              </a:rPr>
              <a:t>Moraxella catarrhalis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i="1" lang="en-US" sz="2600">
                <a:latin typeface="Arial"/>
                <a:ea typeface="Arial"/>
                <a:cs typeface="Arial"/>
                <a:sym typeface="Arial"/>
              </a:rPr>
              <a:t>P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.</a:t>
            </a:r>
            <a:r>
              <a:rPr i="1" lang="en-US" sz="2600">
                <a:latin typeface="Arial"/>
                <a:ea typeface="Arial"/>
                <a:cs typeface="Arial"/>
                <a:sym typeface="Arial"/>
              </a:rPr>
              <a:t> aeruginosa 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(ciprofloxacin &gt; levofloxacin and delafloxacin &gt; moxifloxacin)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i="1" lang="en-US" sz="2600">
                <a:latin typeface="Arial"/>
                <a:ea typeface="Arial"/>
                <a:cs typeface="Arial"/>
                <a:sym typeface="Arial"/>
              </a:rPr>
              <a:t>Neisseria meningitidis 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and </a:t>
            </a:r>
            <a:r>
              <a:rPr i="1" lang="en-US" sz="2600">
                <a:latin typeface="Arial"/>
                <a:ea typeface="Arial"/>
                <a:cs typeface="Arial"/>
                <a:sym typeface="Arial"/>
              </a:rPr>
              <a:t>N. gonorrhoeae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635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0" name="Shape 4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" name="Google Shape;431;p5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100000"/>
              <a:buFont typeface="Arial"/>
              <a:buNone/>
            </a:pPr>
            <a:br>
              <a:rPr b="1" lang="en-US" sz="30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</a:br>
            <a:br>
              <a:rPr b="1" lang="en-US" sz="30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1" lang="en-US" sz="3000">
                <a:latin typeface="Arial"/>
                <a:ea typeface="Arial"/>
                <a:cs typeface="Arial"/>
                <a:sym typeface="Arial"/>
              </a:rPr>
              <a:t>Aerobic gram-positive organisms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r>
              <a:t/>
            </a:r>
            <a:endParaRPr b="1" sz="300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2" name="Google Shape;432;p54"/>
          <p:cNvSpPr txBox="1"/>
          <p:nvPr>
            <p:ph idx="1" type="body"/>
          </p:nvPr>
        </p:nvSpPr>
        <p:spPr>
          <a:xfrm>
            <a:off x="969485" y="1842572"/>
            <a:ext cx="10091450" cy="416162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Ciprofloxacin has limited-to-no activity against gram-positive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 Organisms.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i="1" lang="en-US" sz="2600">
                <a:latin typeface="Arial"/>
                <a:ea typeface="Arial"/>
                <a:cs typeface="Arial"/>
                <a:sym typeface="Arial"/>
              </a:rPr>
              <a:t>Staphylococcus aureus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 (MRSA by delafloxacin only)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Some </a:t>
            </a:r>
            <a:r>
              <a:rPr i="1" lang="en-US" sz="2600">
                <a:latin typeface="Arial"/>
                <a:ea typeface="Arial"/>
                <a:cs typeface="Arial"/>
                <a:sym typeface="Arial"/>
              </a:rPr>
              <a:t>Streptococcus spp.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 (including </a:t>
            </a:r>
            <a:r>
              <a:rPr i="1" lang="en-US" sz="2600">
                <a:latin typeface="Arial"/>
                <a:ea typeface="Arial"/>
                <a:cs typeface="Arial"/>
                <a:sym typeface="Arial"/>
              </a:rPr>
              <a:t>S. pneumoniae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)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Primarily the later generation drugs are effective here: 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Levofloxacin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Moxifloxacin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Delafloxacin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635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635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6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7" name="Google Shape;437;p5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100000"/>
              <a:buFont typeface="Arial"/>
              <a:buNone/>
            </a:pPr>
            <a:b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</a:br>
            <a:b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</a:br>
            <a:b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Atypical pathogens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r>
              <a:t/>
            </a:r>
            <a:endParaRPr b="1" sz="360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8" name="Google Shape;438;p55"/>
          <p:cNvSpPr txBox="1"/>
          <p:nvPr>
            <p:ph idx="1" type="body"/>
          </p:nvPr>
        </p:nvSpPr>
        <p:spPr>
          <a:xfrm>
            <a:off x="694063" y="1883884"/>
            <a:ext cx="10659737" cy="460899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Atypical organisms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Drugs with activity: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Levofloxacin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Moxifloxacin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Organisms covered: 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i="1" lang="en-US" sz="2600">
                <a:latin typeface="Arial"/>
                <a:ea typeface="Arial"/>
                <a:cs typeface="Arial"/>
                <a:sym typeface="Arial"/>
              </a:rPr>
              <a:t>Mycobacterium spp.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 (</a:t>
            </a:r>
            <a:r>
              <a:rPr i="1" lang="en-US" sz="2600">
                <a:latin typeface="Arial"/>
                <a:ea typeface="Arial"/>
                <a:cs typeface="Arial"/>
                <a:sym typeface="Arial"/>
              </a:rPr>
              <a:t>M. tuberculosis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):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2" marL="1143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2nd-line agents to treat tuberculosis.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2" marL="1143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Used in cases of resistance and/or intolerance to 1st-line drugs </a:t>
            </a:r>
            <a:endParaRPr/>
          </a:p>
          <a:p>
            <a:pPr indent="-228600" lvl="2" marL="1143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i="1" lang="en-US" sz="2600">
                <a:latin typeface="Arial"/>
                <a:ea typeface="Arial"/>
                <a:cs typeface="Arial"/>
                <a:sym typeface="Arial"/>
              </a:rPr>
              <a:t>Legionella spp.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i="1" lang="en-US" sz="2600">
                <a:latin typeface="Arial"/>
                <a:ea typeface="Arial"/>
                <a:cs typeface="Arial"/>
                <a:sym typeface="Arial"/>
              </a:rPr>
              <a:t>Chlamydia pneumoniae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635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2" name="Shape 4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3" name="Google Shape;443;p5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600"/>
              <a:buFont typeface="Arial"/>
              <a:buNone/>
            </a:pPr>
            <a: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Other organisms</a:t>
            </a:r>
            <a:endParaRPr b="1" sz="360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4" name="Google Shape;444;p56"/>
          <p:cNvSpPr txBox="1"/>
          <p:nvPr>
            <p:ph idx="1" type="body"/>
          </p:nvPr>
        </p:nvSpPr>
        <p:spPr>
          <a:xfrm>
            <a:off x="609600" y="1600201"/>
            <a:ext cx="10972800" cy="49285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635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Fluoroquinolones are also considered 1st-line options against susceptible 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Infections caused by: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i="1" lang="en-US" sz="2600">
                <a:latin typeface="Arial"/>
                <a:ea typeface="Arial"/>
                <a:cs typeface="Arial"/>
                <a:sym typeface="Arial"/>
              </a:rPr>
              <a:t>Bacillus anthracis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i="1" lang="en-US" sz="2600">
                <a:latin typeface="Arial"/>
                <a:ea typeface="Arial"/>
                <a:cs typeface="Arial"/>
                <a:sym typeface="Arial"/>
              </a:rPr>
              <a:t>Francisella tularensis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i="1" lang="en-US" sz="2600">
                <a:latin typeface="Arial"/>
                <a:ea typeface="Arial"/>
                <a:cs typeface="Arial"/>
                <a:sym typeface="Arial"/>
              </a:rPr>
              <a:t>Salmonella typhi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i="1" lang="en-US" sz="2600">
                <a:latin typeface="Arial"/>
                <a:ea typeface="Arial"/>
                <a:cs typeface="Arial"/>
                <a:sym typeface="Arial"/>
              </a:rPr>
              <a:t>Yersinia pestis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635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8" name="Shape 4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9" name="Google Shape;449;p57"/>
          <p:cNvSpPr txBox="1"/>
          <p:nvPr>
            <p:ph type="title"/>
          </p:nvPr>
        </p:nvSpPr>
        <p:spPr>
          <a:xfrm>
            <a:off x="609600" y="274637"/>
            <a:ext cx="10972800" cy="119060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100000"/>
              <a:buFont typeface="Arial"/>
              <a:buNone/>
            </a:pPr>
            <a:b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</a:br>
            <a:b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Clinical Indications &amp; Uses</a:t>
            </a:r>
            <a:endParaRPr b="1" sz="360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0" name="Google Shape;450;p57"/>
          <p:cNvSpPr txBox="1"/>
          <p:nvPr>
            <p:ph idx="1" type="body"/>
          </p:nvPr>
        </p:nvSpPr>
        <p:spPr>
          <a:xfrm>
            <a:off x="868496" y="1465243"/>
            <a:ext cx="10455007" cy="478132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635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Fluoroquinolones are generally </a:t>
            </a:r>
            <a:r>
              <a:rPr b="1" lang="en-US" sz="2600">
                <a:latin typeface="Arial"/>
                <a:ea typeface="Arial"/>
                <a:cs typeface="Arial"/>
                <a:sym typeface="Arial"/>
              </a:rPr>
              <a:t>not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 used for uncomplicated infections and should only be used against susceptible bacteria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0000"/>
              </a:buClr>
              <a:buSzPts val="2600"/>
              <a:buNone/>
            </a:pPr>
            <a:br>
              <a:rPr b="1" lang="en-US" sz="2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1" lang="en-US" sz="2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I. Complicated infections</a:t>
            </a:r>
            <a:endParaRPr/>
          </a:p>
          <a:p>
            <a:pPr indent="-514350" lvl="0" marL="5143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AutoNum type="arabicPeriod"/>
            </a:pPr>
            <a:r>
              <a:rPr b="1" lang="en-US" sz="2600">
                <a:latin typeface="Arial"/>
                <a:ea typeface="Arial"/>
                <a:cs typeface="Arial"/>
                <a:sym typeface="Arial"/>
              </a:rPr>
              <a:t>Genitourinary infections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1" marL="10287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Complicated UTIs and pyelonephritis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1" marL="10287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Prostatitis (acute and chronic)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1" marL="10287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Pelvic inflammatory disease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1" marL="10287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May be used in uncomplicated cystitis when there's no alternative.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635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54" name="Shape 4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5" name="Google Shape;455;p58"/>
          <p:cNvSpPr txBox="1"/>
          <p:nvPr>
            <p:ph type="title"/>
          </p:nvPr>
        </p:nvSpPr>
        <p:spPr>
          <a:xfrm>
            <a:off x="697735" y="230570"/>
            <a:ext cx="10972800" cy="40840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r>
              <a:t/>
            </a:r>
            <a:endParaRPr/>
          </a:p>
        </p:txBody>
      </p:sp>
      <p:sp>
        <p:nvSpPr>
          <p:cNvPr id="456" name="Google Shape;456;p58"/>
          <p:cNvSpPr txBox="1"/>
          <p:nvPr>
            <p:ph idx="1" type="body"/>
          </p:nvPr>
        </p:nvSpPr>
        <p:spPr>
          <a:xfrm>
            <a:off x="925416" y="1432193"/>
            <a:ext cx="10179585" cy="497962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rPr b="1" lang="en-US" sz="2600">
                <a:latin typeface="Arial"/>
                <a:ea typeface="Arial"/>
                <a:cs typeface="Arial"/>
                <a:sym typeface="Arial"/>
              </a:rPr>
              <a:t>2. Respiratory infections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Hospital-acquired pneumonia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Pneumonia caused by multidrug-resistant (MDR) </a:t>
            </a:r>
            <a:r>
              <a:rPr i="1" lang="en-US" sz="2600">
                <a:latin typeface="Arial"/>
                <a:ea typeface="Arial"/>
                <a:cs typeface="Arial"/>
                <a:sym typeface="Arial"/>
              </a:rPr>
              <a:t>S. pneumoniae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Atypical pneumonia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Tuberculosis (levofloxacin and moxifloxacin (2nd-line agents))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May be used in uncomplicated infection when there’s no alternative;</a:t>
            </a:r>
            <a:endParaRPr/>
          </a:p>
          <a:p>
            <a:pPr indent="-228600" lvl="2" marL="11430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Bacterial sinusitis</a:t>
            </a:r>
            <a:endParaRPr/>
          </a:p>
          <a:p>
            <a:pPr indent="-228600" lvl="2" marL="11430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Chronic obstructive pulmonary disease (COPD) exacerbations.</a:t>
            </a:r>
            <a:endParaRPr/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60" name="Shape 4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1" name="Google Shape;461;p59"/>
          <p:cNvSpPr txBox="1"/>
          <p:nvPr>
            <p:ph type="title"/>
          </p:nvPr>
        </p:nvSpPr>
        <p:spPr>
          <a:xfrm>
            <a:off x="609600" y="274638"/>
            <a:ext cx="10972800" cy="17971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r>
              <a:t/>
            </a:r>
            <a:endParaRPr/>
          </a:p>
        </p:txBody>
      </p:sp>
      <p:sp>
        <p:nvSpPr>
          <p:cNvPr id="462" name="Google Shape;462;p59"/>
          <p:cNvSpPr txBox="1"/>
          <p:nvPr>
            <p:ph idx="1" type="body"/>
          </p:nvPr>
        </p:nvSpPr>
        <p:spPr>
          <a:xfrm>
            <a:off x="716096" y="1388125"/>
            <a:ext cx="10388906" cy="505674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3. </a:t>
            </a:r>
            <a:r>
              <a:rPr b="1" lang="en-US" sz="2600">
                <a:latin typeface="Arial"/>
                <a:ea typeface="Arial"/>
                <a:cs typeface="Arial"/>
                <a:sym typeface="Arial"/>
              </a:rPr>
              <a:t>Abdominal infections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Complicated intra-abdominal infections (in combination with 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metronidazole for anaerobic coverage. 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Peritonitis and infection related to a peritoneal dialysis catheter</a:t>
            </a:r>
            <a:endParaRPr b="1" sz="26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rPr b="1" lang="en-US" sz="2600">
                <a:latin typeface="Arial"/>
                <a:ea typeface="Arial"/>
                <a:cs typeface="Arial"/>
                <a:sym typeface="Arial"/>
              </a:rPr>
              <a:t>4. Skin, soft tissue, and musculoskeletal infections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Bone and joint infections (including prosthetic joint infections)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Diabetic foot infections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Surgical prophylaxis in patients  allergic to 1st-line agents (e.g., cephalosporins)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Infections from bite wounds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5. </a:t>
            </a:r>
            <a:r>
              <a:rPr b="1" lang="en-US" sz="2600">
                <a:latin typeface="Arial"/>
                <a:ea typeface="Arial"/>
                <a:cs typeface="Arial"/>
                <a:sym typeface="Arial"/>
              </a:rPr>
              <a:t>Nervous system infections: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 bacterial meningitis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635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66" name="Shape 4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7" name="Google Shape;467;p60"/>
          <p:cNvSpPr txBox="1"/>
          <p:nvPr>
            <p:ph type="title"/>
          </p:nvPr>
        </p:nvSpPr>
        <p:spPr>
          <a:xfrm>
            <a:off x="609600" y="826265"/>
            <a:ext cx="10972800" cy="77393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100000"/>
              <a:buFont typeface="Arial"/>
              <a:buNone/>
            </a:pPr>
            <a:b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</a:br>
            <a:b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</a:br>
            <a:b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II. Infections caused by single organisms</a:t>
            </a:r>
            <a:endParaRPr b="1" sz="360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8" name="Google Shape;468;p60"/>
          <p:cNvSpPr txBox="1"/>
          <p:nvPr>
            <p:ph idx="1" type="body"/>
          </p:nvPr>
        </p:nvSpPr>
        <p:spPr>
          <a:xfrm>
            <a:off x="609601" y="1600201"/>
            <a:ext cx="10054728" cy="498316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635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635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Traveler’s diarrhea (</a:t>
            </a:r>
            <a:r>
              <a:rPr i="1" lang="en-US" sz="2600">
                <a:latin typeface="Arial"/>
                <a:ea typeface="Arial"/>
                <a:cs typeface="Arial"/>
                <a:sym typeface="Arial"/>
              </a:rPr>
              <a:t>E. coli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, </a:t>
            </a:r>
            <a:r>
              <a:rPr i="1" lang="en-US" sz="2600">
                <a:latin typeface="Arial"/>
                <a:ea typeface="Arial"/>
                <a:cs typeface="Arial"/>
                <a:sym typeface="Arial"/>
              </a:rPr>
              <a:t>Shigella, 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or </a:t>
            </a:r>
            <a:r>
              <a:rPr i="1" lang="en-US" sz="2600">
                <a:latin typeface="Arial"/>
                <a:ea typeface="Arial"/>
                <a:cs typeface="Arial"/>
                <a:sym typeface="Arial"/>
              </a:rPr>
              <a:t>Campylobacter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)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Typhoid fever (</a:t>
            </a:r>
            <a:r>
              <a:rPr i="1" lang="en-US" sz="2600">
                <a:latin typeface="Arial"/>
                <a:ea typeface="Arial"/>
                <a:cs typeface="Arial"/>
                <a:sym typeface="Arial"/>
              </a:rPr>
              <a:t>Salmonella typhi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)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Anthrax (</a:t>
            </a:r>
            <a:r>
              <a:rPr i="1" lang="en-US" sz="2600">
                <a:latin typeface="Arial"/>
                <a:ea typeface="Arial"/>
                <a:cs typeface="Arial"/>
                <a:sym typeface="Arial"/>
              </a:rPr>
              <a:t>Bacillus anthracis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)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Tularemia (</a:t>
            </a:r>
            <a:r>
              <a:rPr i="1" lang="en-US" sz="2600">
                <a:latin typeface="Arial"/>
                <a:ea typeface="Arial"/>
                <a:cs typeface="Arial"/>
                <a:sym typeface="Arial"/>
              </a:rPr>
              <a:t>Francisella tularensis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)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Plague (</a:t>
            </a:r>
            <a:r>
              <a:rPr i="1" lang="en-US" sz="2600">
                <a:latin typeface="Arial"/>
                <a:ea typeface="Arial"/>
                <a:cs typeface="Arial"/>
                <a:sym typeface="Arial"/>
              </a:rPr>
              <a:t>Yersinia pestis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)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Cat scratch disease (</a:t>
            </a:r>
            <a:r>
              <a:rPr i="1" lang="en-US" sz="2600">
                <a:latin typeface="Arial"/>
                <a:ea typeface="Arial"/>
                <a:cs typeface="Arial"/>
                <a:sym typeface="Arial"/>
              </a:rPr>
              <a:t>Bartonella henselae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)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Cholera (</a:t>
            </a:r>
            <a:r>
              <a:rPr i="1" lang="en-US" sz="2600">
                <a:latin typeface="Arial"/>
                <a:ea typeface="Arial"/>
                <a:cs typeface="Arial"/>
                <a:sym typeface="Arial"/>
              </a:rPr>
              <a:t>Vibrio cholerae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)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Chancroid (</a:t>
            </a:r>
            <a:r>
              <a:rPr i="1" lang="en-US" sz="2600">
                <a:latin typeface="Arial"/>
                <a:ea typeface="Arial"/>
                <a:cs typeface="Arial"/>
                <a:sym typeface="Arial"/>
              </a:rPr>
              <a:t>Haemophilus ducreyi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)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635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72" name="Shape 4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3" name="Google Shape;473;p61"/>
          <p:cNvSpPr txBox="1"/>
          <p:nvPr>
            <p:ph idx="1" type="body"/>
          </p:nvPr>
        </p:nvSpPr>
        <p:spPr>
          <a:xfrm>
            <a:off x="782198" y="1751682"/>
            <a:ext cx="9885802" cy="495391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514350" lvl="0" marL="51435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AutoNum type="arabicPeriod"/>
            </a:pPr>
            <a:r>
              <a:rPr b="1" lang="en-US" sz="2600">
                <a:latin typeface="Arial"/>
                <a:ea typeface="Arial"/>
                <a:cs typeface="Arial"/>
                <a:sym typeface="Arial"/>
              </a:rPr>
              <a:t>Neurologic effects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: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Common mild effects: </a:t>
            </a:r>
            <a:endParaRPr/>
          </a:p>
          <a:p>
            <a:pPr indent="-228600" lvl="2" marL="1143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Headache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2" marL="1143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Dizziness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2" marL="1143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Insomnia (transient)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Less common, more serious effects:</a:t>
            </a:r>
            <a:endParaRPr/>
          </a:p>
          <a:p>
            <a:pPr indent="-228600" lvl="2" marL="1143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Peripheral neuropathy (may be permanent)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2" marL="1143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Delirium, psychosis, and/or hallucinations</a:t>
            </a:r>
            <a:endParaRPr/>
          </a:p>
          <a:p>
            <a:pPr indent="-228600" lvl="2" marL="1143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Seizures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Exacerbation of myasthenia gravis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635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4" name="Google Shape;474;p6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600"/>
              <a:buFont typeface="Arial"/>
              <a:buNone/>
            </a:pPr>
            <a: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Adverse Effects</a:t>
            </a:r>
            <a:endParaRPr/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78" name="Shape 4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9" name="Google Shape;479;p62"/>
          <p:cNvSpPr txBox="1"/>
          <p:nvPr>
            <p:ph type="title"/>
          </p:nvPr>
        </p:nvSpPr>
        <p:spPr>
          <a:xfrm>
            <a:off x="609600" y="274637"/>
            <a:ext cx="10972800" cy="37535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r>
              <a:t/>
            </a:r>
            <a:endParaRPr/>
          </a:p>
        </p:txBody>
      </p:sp>
      <p:sp>
        <p:nvSpPr>
          <p:cNvPr id="480" name="Google Shape;480;p62"/>
          <p:cNvSpPr txBox="1"/>
          <p:nvPr>
            <p:ph idx="1" type="body"/>
          </p:nvPr>
        </p:nvSpPr>
        <p:spPr>
          <a:xfrm>
            <a:off x="609601" y="1531345"/>
            <a:ext cx="10972800" cy="514546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rPr b="1" lang="en-US" sz="2600">
                <a:latin typeface="Arial"/>
                <a:ea typeface="Arial"/>
                <a:cs typeface="Arial"/>
                <a:sym typeface="Arial"/>
              </a:rPr>
              <a:t>2. Musculoskeletal effects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 (especially in growing children &amp; teenagers):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Tendinopathy, including tendon rupture: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2" marL="1143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Most often the Achilles tendon. Advise individuals to stop taking fluoroquinolone if pain and/or swelling develop.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Arthropathy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2" marL="1143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Cartilage erosions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2" marL="1143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Noninflammatory effusions</a:t>
            </a:r>
            <a:endParaRPr b="1" sz="26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rPr b="1" lang="en-US" sz="2600">
                <a:latin typeface="Arial"/>
                <a:ea typeface="Arial"/>
                <a:cs typeface="Arial"/>
                <a:sym typeface="Arial"/>
              </a:rPr>
              <a:t>3. Cardiovascular effects: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QT prolongation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Aortic aneurysm and dissection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0" lvl="2" marL="9144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635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84" name="Shape 4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5" name="Google Shape;485;p63"/>
          <p:cNvSpPr txBox="1"/>
          <p:nvPr>
            <p:ph type="title"/>
          </p:nvPr>
        </p:nvSpPr>
        <p:spPr>
          <a:xfrm>
            <a:off x="609600" y="274637"/>
            <a:ext cx="10972800" cy="48552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r>
              <a:t/>
            </a:r>
            <a:endParaRPr/>
          </a:p>
        </p:txBody>
      </p:sp>
      <p:sp>
        <p:nvSpPr>
          <p:cNvPr id="486" name="Google Shape;486;p63"/>
          <p:cNvSpPr txBox="1"/>
          <p:nvPr>
            <p:ph idx="1" type="body"/>
          </p:nvPr>
        </p:nvSpPr>
        <p:spPr>
          <a:xfrm>
            <a:off x="896039" y="1531344"/>
            <a:ext cx="10399922" cy="466013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rPr b="1" lang="en-US" sz="2600">
                <a:latin typeface="Arial"/>
                <a:ea typeface="Arial"/>
                <a:cs typeface="Arial"/>
                <a:sym typeface="Arial"/>
              </a:rPr>
              <a:t>4. GI effects: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Nausea, vomiting, and/or abdominal discomfort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Diarrhea (less common) 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i="1" lang="en-US" sz="2600">
                <a:latin typeface="Arial"/>
                <a:ea typeface="Arial"/>
                <a:cs typeface="Arial"/>
                <a:sym typeface="Arial"/>
              </a:rPr>
              <a:t>Clostridioides difficile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 infection (colon infection)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Hepatotoxicity (several drugs have been removed from the market due to hepatotoxicity)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rPr b="1" lang="en-US" sz="2600">
                <a:latin typeface="Arial"/>
                <a:ea typeface="Arial"/>
                <a:cs typeface="Arial"/>
                <a:sym typeface="Arial"/>
              </a:rPr>
              <a:t>5. Other effects: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Skin rashes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Phototoxicity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Dysglycemia (highest risk is with moxifloxacin in diabetic individuals)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635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90" name="Shape 4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" name="Google Shape;491;p64"/>
          <p:cNvSpPr txBox="1"/>
          <p:nvPr>
            <p:ph type="title"/>
          </p:nvPr>
        </p:nvSpPr>
        <p:spPr>
          <a:xfrm>
            <a:off x="609600" y="1122936"/>
            <a:ext cx="10972800" cy="61103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600"/>
              <a:buFont typeface="Arial"/>
              <a:buNone/>
            </a:pPr>
            <a: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Contraindications</a:t>
            </a:r>
            <a:endParaRPr b="1" sz="360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2" name="Google Shape;492;p64"/>
          <p:cNvSpPr txBox="1"/>
          <p:nvPr>
            <p:ph idx="1" type="body"/>
          </p:nvPr>
        </p:nvSpPr>
        <p:spPr>
          <a:xfrm>
            <a:off x="1222873" y="2313542"/>
            <a:ext cx="10102468" cy="40101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Hypersensitivity to fluoroquinolones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Pregnancy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Growing children and teenagers (inhibit chondrogenesis – cartilage formation)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Concurrent use with other medications prolonging the QT interval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Myasthenia gravis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FF0000"/>
              </a:buClr>
              <a:buSzPts val="2600"/>
              <a:buNone/>
            </a:pPr>
            <a:r>
              <a:rPr lang="en-US" sz="2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       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635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96" name="Shape 4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7" name="Google Shape;497;p6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600"/>
              <a:buFont typeface="Arial"/>
              <a:buNone/>
            </a:pPr>
            <a: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Use with caution in: </a:t>
            </a:r>
            <a:endParaRPr sz="36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8" name="Google Shape;498;p65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1" marL="6858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Diabetes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Rheumatoid arthritis (risk of tendon rupture)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Aortic aneurysm/dissection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Renal impairment (ciprofloxacin, levofloxacin, and delafloxacin)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Hepatic impairment (moxifloxacin)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Epilepsy (</a:t>
            </a:r>
            <a:r>
              <a:rPr b="1" lang="en-US" sz="2600">
                <a:latin typeface="Arial"/>
                <a:ea typeface="Arial"/>
                <a:cs typeface="Arial"/>
                <a:sym typeface="Arial"/>
              </a:rPr>
              <a:t>increased risk of seizures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.)</a:t>
            </a:r>
            <a:endParaRPr/>
          </a:p>
          <a:p>
            <a:pPr indent="-635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02" name="Shape 5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3" name="Google Shape;503;p66"/>
          <p:cNvSpPr txBox="1"/>
          <p:nvPr>
            <p:ph type="title"/>
          </p:nvPr>
        </p:nvSpPr>
        <p:spPr>
          <a:xfrm>
            <a:off x="609600" y="274637"/>
            <a:ext cx="10972800" cy="146602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600"/>
              <a:buFont typeface="Arial"/>
              <a:buNone/>
            </a:pPr>
            <a: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Drug interactions</a:t>
            </a:r>
            <a:endParaRPr/>
          </a:p>
        </p:txBody>
      </p:sp>
      <p:sp>
        <p:nvSpPr>
          <p:cNvPr id="504" name="Google Shape;504;p66"/>
          <p:cNvSpPr txBox="1"/>
          <p:nvPr>
            <p:ph idx="1" type="body"/>
          </p:nvPr>
        </p:nvSpPr>
        <p:spPr>
          <a:xfrm>
            <a:off x="609600" y="1740665"/>
            <a:ext cx="10869976" cy="49906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b="1" lang="en-US" sz="2600">
                <a:latin typeface="Arial"/>
                <a:ea typeface="Arial"/>
                <a:cs typeface="Arial"/>
                <a:sym typeface="Arial"/>
              </a:rPr>
              <a:t>NSAIDs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, when taken with fluoroquinolones, increase the risk of seizures.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b="1" lang="en-US" sz="2600">
                <a:latin typeface="Arial"/>
                <a:ea typeface="Arial"/>
                <a:cs typeface="Arial"/>
                <a:sym typeface="Arial"/>
              </a:rPr>
              <a:t>Prednisolone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, when taken with fluoroquinolones, increases the risk of tendonitis or tendon rupture.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Ciprofloxacin + </a:t>
            </a:r>
            <a:r>
              <a:rPr b="1" lang="en-US" sz="2600">
                <a:latin typeface="Arial"/>
                <a:ea typeface="Arial"/>
                <a:cs typeface="Arial"/>
                <a:sym typeface="Arial"/>
              </a:rPr>
              <a:t>tizanidine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 : respiratory depression. 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Ciprofloxacin + theophylline, clozapine, methylxanthines and olanzapine. Ciprofloxacin inhibits their metabolism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Fluoroquinolones + </a:t>
            </a:r>
            <a:r>
              <a:rPr b="1" lang="en-US" sz="2600">
                <a:latin typeface="Arial"/>
                <a:ea typeface="Arial"/>
                <a:cs typeface="Arial"/>
                <a:sym typeface="Arial"/>
              </a:rPr>
              <a:t>multivalent ions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 – e.g: magnesium/ aluminum ions present in antacids or other medicines - complex formation.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They also interact with calcium, iron or zinc-containing products, supplements or medicines – reducing activity of fluoroquinolones.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635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635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635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08" name="Shape 5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9" name="Google Shape;509;p6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600"/>
              <a:buFont typeface="Arial"/>
              <a:buNone/>
            </a:pPr>
            <a: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REFERENCES</a:t>
            </a:r>
            <a:endParaRPr/>
          </a:p>
        </p:txBody>
      </p:sp>
      <p:sp>
        <p:nvSpPr>
          <p:cNvPr id="510" name="Google Shape;510;p67"/>
          <p:cNvSpPr txBox="1"/>
          <p:nvPr>
            <p:ph idx="1" type="body"/>
          </p:nvPr>
        </p:nvSpPr>
        <p:spPr>
          <a:xfrm>
            <a:off x="838200" y="1825624"/>
            <a:ext cx="10515600" cy="48505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just">
              <a:lnSpc>
                <a:spcPct val="86538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Goodman and Gilman’s the Pharmacological Basis of Therapeutics, 14</a:t>
            </a:r>
            <a:r>
              <a:rPr baseline="30000" lang="en-US" sz="2600">
                <a:latin typeface="Arial"/>
                <a:ea typeface="Arial"/>
                <a:cs typeface="Arial"/>
                <a:sym typeface="Arial"/>
              </a:rPr>
              <a:t>th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 Edition by Laurence Brunton; Bjorn Knollmann, </a:t>
            </a:r>
            <a:r>
              <a:rPr lang="en-US" sz="2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McGraw Hill Medical, 2024.</a:t>
            </a:r>
            <a:endParaRPr i="0" sz="2600" strike="noStrike">
              <a:latin typeface="Arial"/>
              <a:ea typeface="Arial"/>
              <a:cs typeface="Arial"/>
              <a:sym typeface="Arial"/>
            </a:endParaRPr>
          </a:p>
          <a:p>
            <a:pPr indent="-63500" lvl="0" marL="228600" rtl="0" algn="just">
              <a:lnSpc>
                <a:spcPct val="86538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i="0" sz="2600" strike="noStrike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just">
              <a:lnSpc>
                <a:spcPct val="86538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i="0" lang="en-US" sz="2600" strike="noStrike">
                <a:latin typeface="Arial"/>
                <a:ea typeface="Arial"/>
                <a:cs typeface="Arial"/>
                <a:sym typeface="Arial"/>
              </a:rPr>
              <a:t>Aben Ovung, Jhimli Bhattacharyya. 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Sulfonamide drugs: structure, antibacterial property, toxicity, and biophysical interactions. </a:t>
            </a:r>
            <a:r>
              <a:rPr b="0" i="0" lang="en-US" sz="2600" u="none" strike="noStrike">
                <a:solidFill>
                  <a:srgbClr val="1B1B1B"/>
                </a:solidFill>
                <a:latin typeface="Arial"/>
                <a:ea typeface="Arial"/>
                <a:cs typeface="Arial"/>
                <a:sym typeface="Arial"/>
              </a:rPr>
              <a:t>Biophysical Reviews Journal. (2021)</a:t>
            </a:r>
            <a:endParaRPr/>
          </a:p>
          <a:p>
            <a:pPr indent="-63500" lvl="0" marL="228600" rtl="0" algn="just">
              <a:lnSpc>
                <a:spcPct val="86538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b="0" i="0" sz="2600" u="none" strike="noStrike">
              <a:solidFill>
                <a:srgbClr val="1A1A1A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just">
              <a:lnSpc>
                <a:spcPct val="86538"/>
              </a:lnSpc>
              <a:spcBef>
                <a:spcPts val="1000"/>
              </a:spcBef>
              <a:spcAft>
                <a:spcPts val="0"/>
              </a:spcAft>
              <a:buClr>
                <a:srgbClr val="1A1A1A"/>
              </a:buClr>
              <a:buSzPts val="2600"/>
              <a:buChar char="•"/>
            </a:pPr>
            <a:r>
              <a:rPr b="0" i="0" lang="en-US" sz="2600" u="none" strike="noStrike">
                <a:solidFill>
                  <a:srgbClr val="1A1A1A"/>
                </a:solidFill>
                <a:latin typeface="Arial"/>
                <a:ea typeface="Arial"/>
                <a:cs typeface="Arial"/>
                <a:sym typeface="Arial"/>
              </a:rPr>
              <a:t>Britannica, "sulfonamide". </a:t>
            </a:r>
            <a:r>
              <a:rPr b="0" i="1" lang="en-US" sz="2600" u="none" strike="noStrike">
                <a:solidFill>
                  <a:srgbClr val="1A1A1A"/>
                </a:solidFill>
                <a:latin typeface="Arial"/>
                <a:ea typeface="Arial"/>
                <a:cs typeface="Arial"/>
                <a:sym typeface="Arial"/>
              </a:rPr>
              <a:t>Encyclopedia Britannica</a:t>
            </a:r>
            <a:r>
              <a:rPr b="0" i="0" lang="en-US" sz="2600" u="none" strike="noStrike">
                <a:solidFill>
                  <a:srgbClr val="1A1A1A"/>
                </a:solidFill>
                <a:latin typeface="Arial"/>
                <a:ea typeface="Arial"/>
                <a:cs typeface="Arial"/>
                <a:sym typeface="Arial"/>
              </a:rPr>
              <a:t>, 2 Feb. 2024, https://www.britannica.com/science/sulfonamide. </a:t>
            </a:r>
            <a:endParaRPr/>
          </a:p>
          <a:p>
            <a:pPr indent="-635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b="0" i="0" sz="2600" u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600"/>
              <a:buChar char="•"/>
            </a:pPr>
            <a:r>
              <a:rPr b="0" i="0" lang="en-US" sz="2600" u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Amanda Yan; Emily E. Bryant. </a:t>
            </a:r>
            <a:r>
              <a:rPr i="0" lang="en-US" sz="2600" u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Quinolones antibiotics</a:t>
            </a:r>
            <a:r>
              <a:rPr b="1" i="0" lang="en-US" sz="2600" u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r>
              <a:rPr b="0" i="0" lang="en-US" sz="2600" u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 StatPearls Publishing LLC. (2023).</a:t>
            </a:r>
            <a:endParaRPr b="1" i="0" sz="2600" u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635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b="0" i="0" sz="2600" u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63500" lvl="0" marL="228600" rtl="0" algn="just">
              <a:lnSpc>
                <a:spcPct val="86538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635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eth's theme">
  <a:themeElements>
    <a:clrScheme name="Custom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2023-02-16T09:29:49Z</dcterms:created>
  <dc:creator>Seth m. Monayo</dc:creator>
</cp:coreProperties>
</file>