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320" r:id="rId2"/>
    <p:sldId id="256" r:id="rId3"/>
    <p:sldId id="257" r:id="rId4"/>
    <p:sldId id="258" r:id="rId5"/>
    <p:sldId id="262" r:id="rId6"/>
    <p:sldId id="259" r:id="rId7"/>
    <p:sldId id="260" r:id="rId8"/>
    <p:sldId id="261" r:id="rId9"/>
    <p:sldId id="263" r:id="rId10"/>
    <p:sldId id="264" r:id="rId11"/>
    <p:sldId id="266" r:id="rId12"/>
    <p:sldId id="267" r:id="rId13"/>
    <p:sldId id="268" r:id="rId14"/>
    <p:sldId id="269" r:id="rId15"/>
    <p:sldId id="271" r:id="rId16"/>
    <p:sldId id="272" r:id="rId17"/>
    <p:sldId id="273" r:id="rId18"/>
    <p:sldId id="274" r:id="rId19"/>
    <p:sldId id="270" r:id="rId20"/>
    <p:sldId id="280" r:id="rId21"/>
    <p:sldId id="275" r:id="rId22"/>
    <p:sldId id="276" r:id="rId23"/>
    <p:sldId id="277" r:id="rId24"/>
    <p:sldId id="278" r:id="rId25"/>
    <p:sldId id="279" r:id="rId26"/>
    <p:sldId id="282" r:id="rId27"/>
    <p:sldId id="281" r:id="rId28"/>
    <p:sldId id="283" r:id="rId29"/>
    <p:sldId id="284" r:id="rId30"/>
    <p:sldId id="285" r:id="rId31"/>
    <p:sldId id="286" r:id="rId32"/>
    <p:sldId id="289" r:id="rId33"/>
    <p:sldId id="287" r:id="rId34"/>
    <p:sldId id="288" r:id="rId35"/>
    <p:sldId id="290" r:id="rId36"/>
    <p:sldId id="291" r:id="rId37"/>
    <p:sldId id="292" r:id="rId38"/>
    <p:sldId id="293" r:id="rId39"/>
    <p:sldId id="294" r:id="rId40"/>
    <p:sldId id="295" r:id="rId41"/>
    <p:sldId id="296" r:id="rId42"/>
    <p:sldId id="303" r:id="rId43"/>
    <p:sldId id="297" r:id="rId44"/>
    <p:sldId id="299" r:id="rId45"/>
    <p:sldId id="300" r:id="rId46"/>
    <p:sldId id="301" r:id="rId47"/>
    <p:sldId id="302"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298" r:id="rId61"/>
    <p:sldId id="316" r:id="rId62"/>
    <p:sldId id="317" r:id="rId63"/>
    <p:sldId id="265" r:id="rId64"/>
    <p:sldId id="319" r:id="rId6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1"/>
    <p:restoredTop sz="94694"/>
  </p:normalViewPr>
  <p:slideViewPr>
    <p:cSldViewPr snapToGrid="0">
      <p:cViewPr varScale="1">
        <p:scale>
          <a:sx n="109" d="100"/>
          <a:sy n="109" d="100"/>
        </p:scale>
        <p:origin x="784"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ED84029-0E55-2F4F-8253-0DFD92A94501}" type="datetimeFigureOut">
              <a:rPr lang="en-US" smtClean="0"/>
              <a:t>10/30/24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FFCB7E-4CEC-B445-81E8-D14B27FB39B0}" type="slidenum">
              <a:rPr lang="en-US" smtClean="0"/>
              <a:t>‹#›</a:t>
            </a:fld>
            <a:endParaRPr lang="en-US"/>
          </a:p>
        </p:txBody>
      </p:sp>
    </p:spTree>
    <p:extLst>
      <p:ext uri="{BB962C8B-B14F-4D97-AF65-F5344CB8AC3E}">
        <p14:creationId xmlns:p14="http://schemas.microsoft.com/office/powerpoint/2010/main" val="332931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D84029-0E55-2F4F-8253-0DFD92A94501}" type="datetimeFigureOut">
              <a:rPr lang="en-US" smtClean="0"/>
              <a:t>10/30/24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FFCB7E-4CEC-B445-81E8-D14B27FB39B0}" type="slidenum">
              <a:rPr lang="en-US" smtClean="0"/>
              <a:t>‹#›</a:t>
            </a:fld>
            <a:endParaRPr lang="en-US"/>
          </a:p>
        </p:txBody>
      </p:sp>
    </p:spTree>
    <p:extLst>
      <p:ext uri="{BB962C8B-B14F-4D97-AF65-F5344CB8AC3E}">
        <p14:creationId xmlns:p14="http://schemas.microsoft.com/office/powerpoint/2010/main" val="2767892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D84029-0E55-2F4F-8253-0DFD92A94501}" type="datetimeFigureOut">
              <a:rPr lang="en-US" smtClean="0"/>
              <a:t>10/30/24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FFCB7E-4CEC-B445-81E8-D14B27FB39B0}" type="slidenum">
              <a:rPr lang="en-US" smtClean="0"/>
              <a:t>‹#›</a:t>
            </a:fld>
            <a:endParaRPr lang="en-US"/>
          </a:p>
        </p:txBody>
      </p:sp>
    </p:spTree>
    <p:extLst>
      <p:ext uri="{BB962C8B-B14F-4D97-AF65-F5344CB8AC3E}">
        <p14:creationId xmlns:p14="http://schemas.microsoft.com/office/powerpoint/2010/main" val="345500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D84029-0E55-2F4F-8253-0DFD92A94501}" type="datetimeFigureOut">
              <a:rPr lang="en-US" smtClean="0"/>
              <a:t>10/30/24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FFCB7E-4CEC-B445-81E8-D14B27FB39B0}" type="slidenum">
              <a:rPr lang="en-US" smtClean="0"/>
              <a:t>‹#›</a:t>
            </a:fld>
            <a:endParaRPr lang="en-US"/>
          </a:p>
        </p:txBody>
      </p:sp>
    </p:spTree>
    <p:extLst>
      <p:ext uri="{BB962C8B-B14F-4D97-AF65-F5344CB8AC3E}">
        <p14:creationId xmlns:p14="http://schemas.microsoft.com/office/powerpoint/2010/main" val="347337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ED84029-0E55-2F4F-8253-0DFD92A94501}" type="datetimeFigureOut">
              <a:rPr lang="en-US" smtClean="0"/>
              <a:t>10/30/24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FFCB7E-4CEC-B445-81E8-D14B27FB39B0}" type="slidenum">
              <a:rPr lang="en-US" smtClean="0"/>
              <a:t>‹#›</a:t>
            </a:fld>
            <a:endParaRPr lang="en-US"/>
          </a:p>
        </p:txBody>
      </p:sp>
    </p:spTree>
    <p:extLst>
      <p:ext uri="{BB962C8B-B14F-4D97-AF65-F5344CB8AC3E}">
        <p14:creationId xmlns:p14="http://schemas.microsoft.com/office/powerpoint/2010/main" val="4187131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ED84029-0E55-2F4F-8253-0DFD92A94501}" type="datetimeFigureOut">
              <a:rPr lang="en-US" smtClean="0"/>
              <a:t>10/30/24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FFCB7E-4CEC-B445-81E8-D14B27FB39B0}" type="slidenum">
              <a:rPr lang="en-US" smtClean="0"/>
              <a:t>‹#›</a:t>
            </a:fld>
            <a:endParaRPr lang="en-US"/>
          </a:p>
        </p:txBody>
      </p:sp>
    </p:spTree>
    <p:extLst>
      <p:ext uri="{BB962C8B-B14F-4D97-AF65-F5344CB8AC3E}">
        <p14:creationId xmlns:p14="http://schemas.microsoft.com/office/powerpoint/2010/main" val="1776209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D84029-0E55-2F4F-8253-0DFD92A94501}" type="datetimeFigureOut">
              <a:rPr lang="en-US" smtClean="0"/>
              <a:t>10/30/24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FFCB7E-4CEC-B445-81E8-D14B27FB39B0}" type="slidenum">
              <a:rPr lang="en-US" smtClean="0"/>
              <a:t>‹#›</a:t>
            </a:fld>
            <a:endParaRPr lang="en-US"/>
          </a:p>
        </p:txBody>
      </p:sp>
    </p:spTree>
    <p:extLst>
      <p:ext uri="{BB962C8B-B14F-4D97-AF65-F5344CB8AC3E}">
        <p14:creationId xmlns:p14="http://schemas.microsoft.com/office/powerpoint/2010/main" val="1236719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D84029-0E55-2F4F-8253-0DFD92A94501}" type="datetimeFigureOut">
              <a:rPr lang="en-US" smtClean="0"/>
              <a:t>10/30/24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FFCB7E-4CEC-B445-81E8-D14B27FB39B0}" type="slidenum">
              <a:rPr lang="en-US" smtClean="0"/>
              <a:t>‹#›</a:t>
            </a:fld>
            <a:endParaRPr lang="en-US"/>
          </a:p>
        </p:txBody>
      </p:sp>
    </p:spTree>
    <p:extLst>
      <p:ext uri="{BB962C8B-B14F-4D97-AF65-F5344CB8AC3E}">
        <p14:creationId xmlns:p14="http://schemas.microsoft.com/office/powerpoint/2010/main" val="8912753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D84029-0E55-2F4F-8253-0DFD92A94501}" type="datetimeFigureOut">
              <a:rPr lang="en-US" smtClean="0"/>
              <a:t>10/30/24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FFCB7E-4CEC-B445-81E8-D14B27FB39B0}" type="slidenum">
              <a:rPr lang="en-US" smtClean="0"/>
              <a:t>‹#›</a:t>
            </a:fld>
            <a:endParaRPr lang="en-US"/>
          </a:p>
        </p:txBody>
      </p:sp>
    </p:spTree>
    <p:extLst>
      <p:ext uri="{BB962C8B-B14F-4D97-AF65-F5344CB8AC3E}">
        <p14:creationId xmlns:p14="http://schemas.microsoft.com/office/powerpoint/2010/main" val="216456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D84029-0E55-2F4F-8253-0DFD92A94501}" type="datetimeFigureOut">
              <a:rPr lang="en-US" smtClean="0"/>
              <a:t>10/30/24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FFCB7E-4CEC-B445-81E8-D14B27FB39B0}" type="slidenum">
              <a:rPr lang="en-US" smtClean="0"/>
              <a:t>‹#›</a:t>
            </a:fld>
            <a:endParaRPr lang="en-US"/>
          </a:p>
        </p:txBody>
      </p:sp>
    </p:spTree>
    <p:extLst>
      <p:ext uri="{BB962C8B-B14F-4D97-AF65-F5344CB8AC3E}">
        <p14:creationId xmlns:p14="http://schemas.microsoft.com/office/powerpoint/2010/main" val="1771541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D84029-0E55-2F4F-8253-0DFD92A94501}" type="datetimeFigureOut">
              <a:rPr lang="en-US" smtClean="0"/>
              <a:t>10/30/24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FFCB7E-4CEC-B445-81E8-D14B27FB39B0}" type="slidenum">
              <a:rPr lang="en-US" smtClean="0"/>
              <a:t>‹#›</a:t>
            </a:fld>
            <a:endParaRPr lang="en-US"/>
          </a:p>
        </p:txBody>
      </p:sp>
    </p:spTree>
    <p:extLst>
      <p:ext uri="{BB962C8B-B14F-4D97-AF65-F5344CB8AC3E}">
        <p14:creationId xmlns:p14="http://schemas.microsoft.com/office/powerpoint/2010/main" val="4191553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D84029-0E55-2F4F-8253-0DFD92A94501}" type="datetimeFigureOut">
              <a:rPr lang="en-US" smtClean="0"/>
              <a:t>10/30/24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FFCB7E-4CEC-B445-81E8-D14B27FB39B0}" type="slidenum">
              <a:rPr lang="en-US" smtClean="0"/>
              <a:t>‹#›</a:t>
            </a:fld>
            <a:endParaRPr lang="en-US"/>
          </a:p>
        </p:txBody>
      </p:sp>
    </p:spTree>
    <p:extLst>
      <p:ext uri="{BB962C8B-B14F-4D97-AF65-F5344CB8AC3E}">
        <p14:creationId xmlns:p14="http://schemas.microsoft.com/office/powerpoint/2010/main" val="66416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42BEE-2709-FE1B-F581-E8A3D9E03BDF}"/>
              </a:ext>
            </a:extLst>
          </p:cNvPr>
          <p:cNvSpPr>
            <a:spLocks noGrp="1"/>
          </p:cNvSpPr>
          <p:nvPr>
            <p:ph type="title"/>
          </p:nvPr>
        </p:nvSpPr>
        <p:spPr>
          <a:xfrm>
            <a:off x="824798" y="579047"/>
            <a:ext cx="3932237" cy="738266"/>
          </a:xfrm>
        </p:spPr>
        <p:txBody>
          <a:bodyPr>
            <a:normAutofit/>
          </a:bodyPr>
          <a:lstStyle/>
          <a:p>
            <a:pPr algn="ctr"/>
            <a:r>
              <a:rPr lang="en-US" sz="3600" b="1" dirty="0">
                <a:latin typeface="Arial" panose="020B0604020202020204" pitchFamily="34" charset="0"/>
                <a:cs typeface="Arial" panose="020B0604020202020204" pitchFamily="34" charset="0"/>
              </a:rPr>
              <a:t>Course</a:t>
            </a:r>
          </a:p>
        </p:txBody>
      </p:sp>
      <p:sp>
        <p:nvSpPr>
          <p:cNvPr id="3" name="Content Placeholder 2">
            <a:extLst>
              <a:ext uri="{FF2B5EF4-FFF2-40B4-BE49-F238E27FC236}">
                <a16:creationId xmlns:a16="http://schemas.microsoft.com/office/drawing/2014/main" id="{380BF094-F97B-07B1-F3D0-B7321CC342FF}"/>
              </a:ext>
            </a:extLst>
          </p:cNvPr>
          <p:cNvSpPr>
            <a:spLocks noGrp="1"/>
          </p:cNvSpPr>
          <p:nvPr>
            <p:ph idx="1"/>
          </p:nvPr>
        </p:nvSpPr>
        <p:spPr>
          <a:xfrm>
            <a:off x="5733060" y="823853"/>
            <a:ext cx="5634142" cy="4243906"/>
          </a:xfrm>
        </p:spPr>
        <p:txBody>
          <a:bodyPr>
            <a:noAutofit/>
          </a:bodyPr>
          <a:lstStyle/>
          <a:p>
            <a:pPr marL="0" indent="0" algn="ctr">
              <a:buNone/>
            </a:pPr>
            <a:r>
              <a:rPr lang="en-US" sz="3600" b="1" dirty="0">
                <a:latin typeface="Arial" panose="020B0604020202020204" pitchFamily="34" charset="0"/>
                <a:cs typeface="Arial" panose="020B0604020202020204" pitchFamily="34" charset="0"/>
              </a:rPr>
              <a:t>Lecture 10</a:t>
            </a:r>
          </a:p>
          <a:p>
            <a:pPr marL="0" indent="0" algn="ctr">
              <a:buNone/>
            </a:pPr>
            <a:endParaRPr lang="en-US" sz="3600" b="1" dirty="0">
              <a:latin typeface="Arial" panose="020B0604020202020204" pitchFamily="34" charset="0"/>
              <a:cs typeface="Arial" panose="020B0604020202020204" pitchFamily="34" charset="0"/>
            </a:endParaRPr>
          </a:p>
          <a:p>
            <a:pPr marL="0" indent="0" algn="ctr">
              <a:buNone/>
            </a:pPr>
            <a:r>
              <a:rPr lang="en-US" sz="3600" b="1" dirty="0">
                <a:latin typeface="Arial" panose="020B0604020202020204" pitchFamily="34" charset="0"/>
                <a:cs typeface="Arial" panose="020B0604020202020204" pitchFamily="34" charset="0"/>
              </a:rPr>
              <a:t>Topic: </a:t>
            </a:r>
          </a:p>
          <a:p>
            <a:pPr algn="ctr">
              <a:buFont typeface="Wingdings" pitchFamily="2" charset="2"/>
              <a:buChar char="v"/>
            </a:pPr>
            <a:r>
              <a:rPr lang="en-US" sz="3600" b="1" i="1" dirty="0">
                <a:solidFill>
                  <a:srgbClr val="FF0000"/>
                </a:solidFill>
                <a:latin typeface="Arial" panose="020B0604020202020204" pitchFamily="34" charset="0"/>
                <a:cs typeface="Arial" panose="020B0604020202020204" pitchFamily="34" charset="0"/>
              </a:rPr>
              <a:t>Anti-viral drugs</a:t>
            </a:r>
          </a:p>
          <a:p>
            <a:pPr algn="ctr">
              <a:buFont typeface="Wingdings" pitchFamily="2" charset="2"/>
              <a:buChar char="v"/>
            </a:pPr>
            <a:r>
              <a:rPr lang="en-US" sz="3600" b="1" i="1" dirty="0">
                <a:solidFill>
                  <a:srgbClr val="FF0000"/>
                </a:solidFill>
                <a:latin typeface="Arial" panose="020B0604020202020204" pitchFamily="34" charset="0"/>
                <a:cs typeface="Arial" panose="020B0604020202020204" pitchFamily="34" charset="0"/>
              </a:rPr>
              <a:t>Anti-retroviral drugs</a:t>
            </a:r>
          </a:p>
        </p:txBody>
      </p:sp>
      <p:sp>
        <p:nvSpPr>
          <p:cNvPr id="4" name="Text Placeholder 3">
            <a:extLst>
              <a:ext uri="{FF2B5EF4-FFF2-40B4-BE49-F238E27FC236}">
                <a16:creationId xmlns:a16="http://schemas.microsoft.com/office/drawing/2014/main" id="{CC3F7022-577D-C69A-C066-FD50D323AA1A}"/>
              </a:ext>
            </a:extLst>
          </p:cNvPr>
          <p:cNvSpPr>
            <a:spLocks noGrp="1"/>
          </p:cNvSpPr>
          <p:nvPr>
            <p:ph type="body" sz="half" idx="2"/>
          </p:nvPr>
        </p:nvSpPr>
        <p:spPr>
          <a:xfrm>
            <a:off x="461858" y="1607696"/>
            <a:ext cx="5096084" cy="1714552"/>
          </a:xfrm>
        </p:spPr>
        <p:txBody>
          <a:bodyPr>
            <a:normAutofit/>
          </a:bodyPr>
          <a:lstStyle/>
          <a:p>
            <a:r>
              <a:rPr lang="en-US" sz="4400" b="1" dirty="0">
                <a:solidFill>
                  <a:srgbClr val="FF0000"/>
                </a:solidFill>
                <a:latin typeface="Arial" panose="020B0604020202020204" pitchFamily="34" charset="0"/>
                <a:cs typeface="Arial" panose="020B0604020202020204" pitchFamily="34" charset="0"/>
              </a:rPr>
              <a:t>PHARMACOLOGY</a:t>
            </a:r>
          </a:p>
          <a:p>
            <a:pPr algn="ctr"/>
            <a:r>
              <a:rPr lang="en-US" sz="2800" i="1" dirty="0">
                <a:latin typeface="Arial" panose="020B0604020202020204" pitchFamily="34" charset="0"/>
                <a:cs typeface="Arial" panose="020B0604020202020204" pitchFamily="34" charset="0"/>
              </a:rPr>
              <a:t>Seth </a:t>
            </a:r>
            <a:r>
              <a:rPr lang="en-US" sz="2800" i="1" dirty="0" err="1">
                <a:latin typeface="Arial" panose="020B0604020202020204" pitchFamily="34" charset="0"/>
                <a:cs typeface="Arial" panose="020B0604020202020204" pitchFamily="34" charset="0"/>
              </a:rPr>
              <a:t>Mikaye</a:t>
            </a:r>
            <a:endParaRPr lang="en-US" sz="2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0853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9BD97-7A0B-66D6-92AA-54D5576A3126}"/>
              </a:ext>
            </a:extLst>
          </p:cNvPr>
          <p:cNvSpPr>
            <a:spLocks noGrp="1"/>
          </p:cNvSpPr>
          <p:nvPr>
            <p:ph type="ctrTitle"/>
          </p:nvPr>
        </p:nvSpPr>
        <p:spPr/>
        <p:txBody>
          <a:bodyPr/>
          <a:lstStyle/>
          <a:p>
            <a:r>
              <a:rPr lang="en-US" b="1" dirty="0">
                <a:solidFill>
                  <a:srgbClr val="FF0000"/>
                </a:solidFill>
                <a:latin typeface="Arial" panose="020B0604020202020204" pitchFamily="34" charset="0"/>
                <a:cs typeface="Arial" panose="020B0604020202020204" pitchFamily="34" charset="0"/>
              </a:rPr>
              <a:t>ANTI-VIRAL DRUGS</a:t>
            </a:r>
          </a:p>
        </p:txBody>
      </p:sp>
      <p:sp>
        <p:nvSpPr>
          <p:cNvPr id="3" name="Subtitle 2">
            <a:extLst>
              <a:ext uri="{FF2B5EF4-FFF2-40B4-BE49-F238E27FC236}">
                <a16:creationId xmlns:a16="http://schemas.microsoft.com/office/drawing/2014/main" id="{9486E1CA-1F01-98DD-93DA-4E84525E373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80654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956A2-0912-BA35-9490-06E731BD17A6}"/>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F37535B5-8888-1265-FC21-CD71CA5BAFA7}"/>
              </a:ext>
            </a:extLst>
          </p:cNvPr>
          <p:cNvSpPr>
            <a:spLocks noGrp="1"/>
          </p:cNvSpPr>
          <p:nvPr>
            <p:ph idx="1"/>
          </p:nvPr>
        </p:nvSpPr>
        <p:spPr/>
        <p:txBody>
          <a:bodyPr>
            <a:normAutofit/>
          </a:bodyPr>
          <a:lstStyle/>
          <a:p>
            <a:r>
              <a:rPr lang="en-US" sz="2600" dirty="0">
                <a:latin typeface="Arial" panose="020B0604020202020204" pitchFamily="34" charset="0"/>
                <a:ea typeface="+mn-lt"/>
                <a:cs typeface="Arial" panose="020B0604020202020204" pitchFamily="34" charset="0"/>
              </a:rPr>
              <a:t>A virus is a submicroscopic infectious agent that replicates only inside the living cells of an organism, infecting all life forms, from animals and plants to microorganisms, including bacteria.</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Consists of a segment of nucleic acid (either DNA or RNA) surrounded by a protein coat.</a:t>
            </a:r>
          </a:p>
          <a:p>
            <a:endParaRPr lang="en-US" sz="2600" dirty="0">
              <a:latin typeface="Arial" panose="020B0604020202020204" pitchFamily="34" charset="0"/>
              <a:cs typeface="Arial" panose="020B0604020202020204" pitchFamily="34" charset="0"/>
            </a:endParaRPr>
          </a:p>
        </p:txBody>
      </p:sp>
      <p:pic>
        <p:nvPicPr>
          <p:cNvPr id="3076" name="Picture 4" descr="Schematic representation of the SARS-CoV-2 virus showing all its... |  Download Scientific Diagram">
            <a:extLst>
              <a:ext uri="{FF2B5EF4-FFF2-40B4-BE49-F238E27FC236}">
                <a16:creationId xmlns:a16="http://schemas.microsoft.com/office/drawing/2014/main" id="{F160FED2-7BC0-ABCB-5AB0-8C936233AB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8023" y="3676839"/>
            <a:ext cx="3785577" cy="281182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0A03052-73DD-CEA4-9F3F-C4982E9DAF8A}"/>
              </a:ext>
            </a:extLst>
          </p:cNvPr>
          <p:cNvSpPr txBox="1"/>
          <p:nvPr/>
        </p:nvSpPr>
        <p:spPr>
          <a:xfrm>
            <a:off x="7209693" y="6488668"/>
            <a:ext cx="3352800" cy="369332"/>
          </a:xfrm>
          <a:prstGeom prst="rect">
            <a:avLst/>
          </a:prstGeom>
          <a:noFill/>
        </p:spPr>
        <p:txBody>
          <a:bodyPr wrap="square" rtlCol="0">
            <a:spAutoFit/>
          </a:bodyPr>
          <a:lstStyle/>
          <a:p>
            <a:r>
              <a:rPr lang="en-US" sz="900" dirty="0" err="1"/>
              <a:t>Source:https</a:t>
            </a:r>
            <a:r>
              <a:rPr lang="en-US" sz="900" dirty="0"/>
              <a:t>://</a:t>
            </a:r>
            <a:r>
              <a:rPr lang="en-US" sz="900" dirty="0" err="1"/>
              <a:t>www.researchgate.net</a:t>
            </a:r>
            <a:r>
              <a:rPr lang="en-US" sz="900" dirty="0"/>
              <a:t>/publication/343013688/figure/fig5/AS:923983964823554@1597306352738</a:t>
            </a:r>
          </a:p>
        </p:txBody>
      </p:sp>
    </p:spTree>
    <p:extLst>
      <p:ext uri="{BB962C8B-B14F-4D97-AF65-F5344CB8AC3E}">
        <p14:creationId xmlns:p14="http://schemas.microsoft.com/office/powerpoint/2010/main" val="1170799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1CD92-ACCA-ED2D-BE6D-1ABA27D04BFB}"/>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LIFE CYCLE OF A VIRUS</a:t>
            </a:r>
          </a:p>
        </p:txBody>
      </p:sp>
      <p:sp>
        <p:nvSpPr>
          <p:cNvPr id="3" name="Content Placeholder 2">
            <a:extLst>
              <a:ext uri="{FF2B5EF4-FFF2-40B4-BE49-F238E27FC236}">
                <a16:creationId xmlns:a16="http://schemas.microsoft.com/office/drawing/2014/main" id="{C538B835-5640-BBE7-0D7B-063CF1FACB7D}"/>
              </a:ext>
            </a:extLst>
          </p:cNvPr>
          <p:cNvSpPr>
            <a:spLocks noGrp="1"/>
          </p:cNvSpPr>
          <p:nvPr>
            <p:ph idx="1"/>
          </p:nvPr>
        </p:nvSpPr>
        <p:spPr>
          <a:xfrm>
            <a:off x="838200" y="1825624"/>
            <a:ext cx="10515600" cy="4504837"/>
          </a:xfrm>
        </p:spPr>
        <p:txBody>
          <a:bodyPr>
            <a:normAutofit fontScale="92500" lnSpcReduction="10000"/>
          </a:bodyPr>
          <a:lstStyle/>
          <a:p>
            <a:pPr marL="0" indent="0">
              <a:buNone/>
            </a:pPr>
            <a:r>
              <a:rPr lang="en-US" dirty="0">
                <a:latin typeface="Arial" panose="020B0604020202020204" pitchFamily="34" charset="0"/>
                <a:ea typeface="+mn-lt"/>
                <a:cs typeface="Arial" panose="020B0604020202020204" pitchFamily="34" charset="0"/>
              </a:rPr>
              <a:t>1. Virus attachment </a:t>
            </a:r>
          </a:p>
          <a:p>
            <a:pPr marL="0" indent="0">
              <a:buNone/>
            </a:pPr>
            <a:r>
              <a:rPr lang="en-US" dirty="0">
                <a:latin typeface="Arial" panose="020B0604020202020204" pitchFamily="34" charset="0"/>
                <a:ea typeface="+mn-lt"/>
                <a:cs typeface="Arial" panose="020B0604020202020204" pitchFamily="34" charset="0"/>
              </a:rPr>
              <a:t>2. Fusion of the viral membrane (envelope) with the host cell membrane </a:t>
            </a:r>
          </a:p>
          <a:p>
            <a:pPr marL="0" indent="0">
              <a:buNone/>
            </a:pPr>
            <a:r>
              <a:rPr lang="en-US" dirty="0">
                <a:latin typeface="Arial" panose="020B0604020202020204" pitchFamily="34" charset="0"/>
                <a:ea typeface="+mn-lt"/>
                <a:cs typeface="Arial" panose="020B0604020202020204" pitchFamily="34" charset="0"/>
              </a:rPr>
              <a:t>3. Uncoating </a:t>
            </a:r>
          </a:p>
          <a:p>
            <a:pPr marL="0" indent="0">
              <a:buNone/>
            </a:pPr>
            <a:r>
              <a:rPr lang="en-US" dirty="0">
                <a:latin typeface="Arial" panose="020B0604020202020204" pitchFamily="34" charset="0"/>
                <a:ea typeface="+mn-lt"/>
                <a:cs typeface="Arial" panose="020B0604020202020204" pitchFamily="34" charset="0"/>
              </a:rPr>
              <a:t>4. The HIV DNA is integrated into the host cell genome </a:t>
            </a:r>
          </a:p>
          <a:p>
            <a:pPr marL="0" indent="0">
              <a:buNone/>
            </a:pPr>
            <a:r>
              <a:rPr lang="en-US" dirty="0">
                <a:latin typeface="Arial" panose="020B0604020202020204" pitchFamily="34" charset="0"/>
                <a:ea typeface="+mn-lt"/>
                <a:cs typeface="Arial" panose="020B0604020202020204" pitchFamily="34" charset="0"/>
              </a:rPr>
              <a:t>5. Gene transcription </a:t>
            </a:r>
          </a:p>
          <a:p>
            <a:pPr marL="0" indent="0">
              <a:buNone/>
            </a:pPr>
            <a:r>
              <a:rPr lang="en-US" dirty="0">
                <a:latin typeface="Arial" panose="020B0604020202020204" pitchFamily="34" charset="0"/>
                <a:ea typeface="+mn-lt"/>
                <a:cs typeface="Arial" panose="020B0604020202020204" pitchFamily="34" charset="0"/>
              </a:rPr>
              <a:t>6. The viral mRNA is translated into proteins on host cell ribosomes. </a:t>
            </a:r>
          </a:p>
          <a:p>
            <a:pPr marL="0" indent="0">
              <a:buNone/>
            </a:pPr>
            <a:r>
              <a:rPr lang="en-US" dirty="0">
                <a:latin typeface="Arial" panose="020B0604020202020204" pitchFamily="34" charset="0"/>
                <a:ea typeface="+mn-lt"/>
                <a:cs typeface="Arial" panose="020B0604020202020204" pitchFamily="34" charset="0"/>
              </a:rPr>
              <a:t>7. The proteins assemble into immature virions </a:t>
            </a:r>
          </a:p>
          <a:p>
            <a:pPr marL="0" indent="0">
              <a:buNone/>
            </a:pPr>
            <a:r>
              <a:rPr lang="en-US" dirty="0">
                <a:latin typeface="Arial" panose="020B0604020202020204" pitchFamily="34" charset="0"/>
                <a:ea typeface="+mn-lt"/>
                <a:cs typeface="Arial" panose="020B0604020202020204" pitchFamily="34" charset="0"/>
              </a:rPr>
              <a:t>8. The virions undergo proteolytic cleavage, maturing into fully infective virions.</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5677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B7D6F-B198-D5DA-768C-DC31299AAADA}"/>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LIFE CYCLE OF A VIRUS</a:t>
            </a:r>
            <a:endParaRPr lang="en-US" sz="3600" dirty="0"/>
          </a:p>
        </p:txBody>
      </p:sp>
      <p:pic>
        <p:nvPicPr>
          <p:cNvPr id="1026" name="Picture 2" descr="The typical different stages of virus life cycle. (1) Attachment: In... |  Download Scientific Diagram">
            <a:extLst>
              <a:ext uri="{FF2B5EF4-FFF2-40B4-BE49-F238E27FC236}">
                <a16:creationId xmlns:a16="http://schemas.microsoft.com/office/drawing/2014/main" id="{8F0A55C6-D315-89D9-B9D6-80BD298B4E9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397250" y="1854994"/>
            <a:ext cx="5397500" cy="4292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23A2195-57FB-7934-674C-CCD403936C18}"/>
              </a:ext>
            </a:extLst>
          </p:cNvPr>
          <p:cNvSpPr txBox="1"/>
          <p:nvPr/>
        </p:nvSpPr>
        <p:spPr>
          <a:xfrm>
            <a:off x="3505200" y="6308209"/>
            <a:ext cx="5289550" cy="369332"/>
          </a:xfrm>
          <a:prstGeom prst="rect">
            <a:avLst/>
          </a:prstGeom>
          <a:noFill/>
        </p:spPr>
        <p:txBody>
          <a:bodyPr wrap="square" rtlCol="0">
            <a:spAutoFit/>
          </a:bodyPr>
          <a:lstStyle/>
          <a:p>
            <a:r>
              <a:rPr lang="en-US" sz="900" dirty="0"/>
              <a:t>Image source: Qureshi, Abdi et al, doi:10.1002/rmv.1976. https://</a:t>
            </a:r>
            <a:r>
              <a:rPr lang="en-US" sz="900" dirty="0" err="1"/>
              <a:t>www.researchgate.net</a:t>
            </a:r>
            <a:r>
              <a:rPr lang="en-US" sz="900" dirty="0"/>
              <a:t>/publication/324534428_A_review_on_current_status_of_antiviral_siRNA</a:t>
            </a:r>
          </a:p>
        </p:txBody>
      </p:sp>
    </p:spTree>
    <p:extLst>
      <p:ext uri="{BB962C8B-B14F-4D97-AF65-F5344CB8AC3E}">
        <p14:creationId xmlns:p14="http://schemas.microsoft.com/office/powerpoint/2010/main" val="444239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F07B2-23F3-1C8A-22E8-EEF1CC6D2BC7}"/>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CLASSIFICATION OF ANTI-VIRAL DRUGS</a:t>
            </a:r>
          </a:p>
        </p:txBody>
      </p:sp>
      <p:sp>
        <p:nvSpPr>
          <p:cNvPr id="3" name="Content Placeholder 2">
            <a:extLst>
              <a:ext uri="{FF2B5EF4-FFF2-40B4-BE49-F238E27FC236}">
                <a16:creationId xmlns:a16="http://schemas.microsoft.com/office/drawing/2014/main" id="{C940EC30-BF53-C1EB-9375-DA8F3794DA61}"/>
              </a:ext>
            </a:extLst>
          </p:cNvPr>
          <p:cNvSpPr>
            <a:spLocks noGrp="1"/>
          </p:cNvSpPr>
          <p:nvPr>
            <p:ph idx="1"/>
          </p:nvPr>
        </p:nvSpPr>
        <p:spPr>
          <a:xfrm>
            <a:off x="838200" y="2141537"/>
            <a:ext cx="10515600" cy="4351338"/>
          </a:xfrm>
        </p:spPr>
        <p:txBody>
          <a:bodyPr>
            <a:noAutofit/>
          </a:bodyPr>
          <a:lstStyle/>
          <a:p>
            <a:pPr marL="0" indent="0">
              <a:buNone/>
            </a:pPr>
            <a:r>
              <a:rPr lang="en-US" sz="2600" dirty="0">
                <a:ea typeface="+mn-lt"/>
                <a:cs typeface="+mn-lt"/>
              </a:rPr>
              <a:t>I.</a:t>
            </a:r>
            <a:r>
              <a:rPr lang="en-US" sz="2600" b="1" dirty="0">
                <a:solidFill>
                  <a:srgbClr val="FF0000"/>
                </a:solidFill>
                <a:ea typeface="+mn-lt"/>
                <a:cs typeface="+mn-lt"/>
              </a:rPr>
              <a:t> Anti- Retroviral drugs</a:t>
            </a:r>
          </a:p>
          <a:p>
            <a:r>
              <a:rPr lang="en-US" sz="2600" dirty="0">
                <a:ea typeface="+mn-lt"/>
                <a:cs typeface="+mn-lt"/>
              </a:rPr>
              <a:t>a) </a:t>
            </a:r>
            <a:r>
              <a:rPr lang="en-US" sz="2600" b="1" dirty="0">
                <a:ea typeface="+mn-lt"/>
                <a:cs typeface="+mn-lt"/>
              </a:rPr>
              <a:t>Nucleoside reverse transcriptase inhibitors (NRTIs):</a:t>
            </a:r>
            <a:r>
              <a:rPr lang="en-US" sz="2600" dirty="0">
                <a:ea typeface="+mn-lt"/>
                <a:cs typeface="+mn-lt"/>
              </a:rPr>
              <a:t> Lamivudine (3TC), Abacavir (ABC), Emtricitabine (FTC), Tenofovir DF (TDF), Zidovudine (AZT/ ZDV), stavudine (d4T), </a:t>
            </a:r>
            <a:endParaRPr lang="en-US" sz="2600" dirty="0"/>
          </a:p>
          <a:p>
            <a:r>
              <a:rPr lang="en-US" sz="2600" dirty="0">
                <a:ea typeface="+mn-lt"/>
                <a:cs typeface="+mn-lt"/>
              </a:rPr>
              <a:t>b) </a:t>
            </a:r>
            <a:r>
              <a:rPr lang="en-US" sz="2600" b="1" dirty="0">
                <a:ea typeface="+mn-lt"/>
                <a:cs typeface="+mn-lt"/>
              </a:rPr>
              <a:t>Non-nucleoside reverse transcriptase inhibitors (NNRTIs)</a:t>
            </a:r>
            <a:r>
              <a:rPr lang="en-US" sz="2600" dirty="0">
                <a:ea typeface="+mn-lt"/>
                <a:cs typeface="+mn-lt"/>
              </a:rPr>
              <a:t> Efavirenz (EFV), Nevirapine (NVP) Etravirine (ETR) </a:t>
            </a:r>
            <a:r>
              <a:rPr lang="en-US" sz="2600" dirty="0" err="1">
                <a:ea typeface="+mn-lt"/>
                <a:cs typeface="+mn-lt"/>
              </a:rPr>
              <a:t>Rilpiverine</a:t>
            </a:r>
            <a:r>
              <a:rPr lang="en-US" sz="2600" dirty="0">
                <a:ea typeface="+mn-lt"/>
                <a:cs typeface="+mn-lt"/>
              </a:rPr>
              <a:t> (RPV)</a:t>
            </a:r>
          </a:p>
          <a:p>
            <a:r>
              <a:rPr lang="en-US" sz="2600" dirty="0">
                <a:ea typeface="+mn-lt"/>
                <a:cs typeface="+mn-lt"/>
              </a:rPr>
              <a:t>c) </a:t>
            </a:r>
            <a:r>
              <a:rPr lang="en-US" sz="2600" b="1" dirty="0">
                <a:ea typeface="+mn-lt"/>
                <a:cs typeface="+mn-lt"/>
              </a:rPr>
              <a:t>Protease inhibitors</a:t>
            </a:r>
            <a:r>
              <a:rPr lang="en-US" sz="2600" dirty="0">
                <a:ea typeface="+mn-lt"/>
                <a:cs typeface="+mn-lt"/>
              </a:rPr>
              <a:t>: Atazanavir (ATV), Darunavir (DRV), Lopinavir (LPV), Ritonavir (RTV)</a:t>
            </a:r>
          </a:p>
          <a:p>
            <a:endParaRPr lang="en-US" sz="2600" dirty="0"/>
          </a:p>
        </p:txBody>
      </p:sp>
    </p:spTree>
    <p:extLst>
      <p:ext uri="{BB962C8B-B14F-4D97-AF65-F5344CB8AC3E}">
        <p14:creationId xmlns:p14="http://schemas.microsoft.com/office/powerpoint/2010/main" val="158859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FCFDB-E0D9-34D1-8C57-8D43ECA5EEE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22B5FC9-CD1F-8407-637F-3733F66D3376}"/>
              </a:ext>
            </a:extLst>
          </p:cNvPr>
          <p:cNvSpPr>
            <a:spLocks noGrp="1"/>
          </p:cNvSpPr>
          <p:nvPr>
            <p:ph idx="1"/>
          </p:nvPr>
        </p:nvSpPr>
        <p:spPr>
          <a:xfrm>
            <a:off x="838200" y="2141537"/>
            <a:ext cx="10515600" cy="4351338"/>
          </a:xfrm>
        </p:spPr>
        <p:txBody>
          <a:bodyPr/>
          <a:lstStyle/>
          <a:p>
            <a:r>
              <a:rPr lang="en-US" sz="2800" dirty="0">
                <a:ea typeface="+mn-lt"/>
                <a:cs typeface="+mn-lt"/>
              </a:rPr>
              <a:t>d) </a:t>
            </a:r>
            <a:r>
              <a:rPr lang="en-US" sz="2800" b="1" dirty="0">
                <a:ea typeface="+mn-lt"/>
                <a:cs typeface="+mn-lt"/>
              </a:rPr>
              <a:t>Inhibitor of virus entry/fusion with host cells</a:t>
            </a:r>
            <a:r>
              <a:rPr lang="en-US" sz="2800" dirty="0">
                <a:ea typeface="+mn-lt"/>
                <a:cs typeface="+mn-lt"/>
              </a:rPr>
              <a:t>: Enfuvirtide (T-20)</a:t>
            </a:r>
          </a:p>
          <a:p>
            <a:r>
              <a:rPr lang="en-US" sz="2800" dirty="0">
                <a:ea typeface="+mn-lt"/>
                <a:cs typeface="+mn-lt"/>
              </a:rPr>
              <a:t>e) </a:t>
            </a:r>
            <a:r>
              <a:rPr lang="en-US" sz="2800" b="1" dirty="0">
                <a:ea typeface="+mn-lt"/>
                <a:cs typeface="+mn-lt"/>
              </a:rPr>
              <a:t>Integrase inhibitor </a:t>
            </a:r>
            <a:r>
              <a:rPr lang="en-US" sz="2800" dirty="0">
                <a:ea typeface="+mn-lt"/>
                <a:cs typeface="+mn-lt"/>
              </a:rPr>
              <a:t>: </a:t>
            </a:r>
            <a:r>
              <a:rPr lang="en-US" sz="2800" dirty="0" err="1">
                <a:ea typeface="+mn-lt"/>
                <a:cs typeface="+mn-lt"/>
              </a:rPr>
              <a:t>Raltegravir</a:t>
            </a:r>
            <a:r>
              <a:rPr lang="en-US" sz="2800" dirty="0">
                <a:ea typeface="+mn-lt"/>
                <a:cs typeface="+mn-lt"/>
              </a:rPr>
              <a:t> (RAL) Dolutegravir (DTG) Elvitegravir (ELV)</a:t>
            </a:r>
          </a:p>
          <a:p>
            <a:r>
              <a:rPr lang="en-US" sz="2800" dirty="0">
                <a:ea typeface="+mn-lt"/>
                <a:cs typeface="+mn-lt"/>
              </a:rPr>
              <a:t>f) </a:t>
            </a:r>
            <a:r>
              <a:rPr lang="en-US" sz="2800" b="1" dirty="0">
                <a:ea typeface="+mn-lt"/>
                <a:cs typeface="+mn-lt"/>
              </a:rPr>
              <a:t>Chemokine receptor antagonist (CCR5)</a:t>
            </a:r>
            <a:r>
              <a:rPr lang="en-US" sz="2800" dirty="0">
                <a:ea typeface="+mn-lt"/>
                <a:cs typeface="+mn-lt"/>
              </a:rPr>
              <a:t>: Maraviroc (MVC), </a:t>
            </a:r>
            <a:r>
              <a:rPr lang="en-US" sz="2800" dirty="0" err="1">
                <a:ea typeface="+mn-lt"/>
                <a:cs typeface="+mn-lt"/>
              </a:rPr>
              <a:t>aplaviroc</a:t>
            </a:r>
            <a:r>
              <a:rPr lang="en-US" sz="2800" dirty="0">
                <a:ea typeface="+mn-lt"/>
                <a:cs typeface="+mn-lt"/>
              </a:rPr>
              <a:t>, vicriviroc</a:t>
            </a:r>
            <a:endParaRPr lang="en-US" sz="2800" dirty="0"/>
          </a:p>
          <a:p>
            <a:endParaRPr lang="en-US" dirty="0"/>
          </a:p>
        </p:txBody>
      </p:sp>
    </p:spTree>
    <p:extLst>
      <p:ext uri="{BB962C8B-B14F-4D97-AF65-F5344CB8AC3E}">
        <p14:creationId xmlns:p14="http://schemas.microsoft.com/office/powerpoint/2010/main" val="1408278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6E805-2200-AD78-6ED4-8C33F19479B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254114B-E1F2-E52C-D10C-0C7D10E94DFC}"/>
              </a:ext>
            </a:extLst>
          </p:cNvPr>
          <p:cNvSpPr>
            <a:spLocks noGrp="1"/>
          </p:cNvSpPr>
          <p:nvPr>
            <p:ph idx="1"/>
          </p:nvPr>
        </p:nvSpPr>
        <p:spPr>
          <a:xfrm>
            <a:off x="838200" y="1825624"/>
            <a:ext cx="10515600" cy="4575175"/>
          </a:xfrm>
        </p:spPr>
        <p:txBody>
          <a:bodyPr>
            <a:normAutofit/>
          </a:bodyPr>
          <a:lstStyle/>
          <a:p>
            <a:r>
              <a:rPr lang="en-US" sz="2600" dirty="0">
                <a:ea typeface="+mn-lt"/>
                <a:cs typeface="+mn-lt"/>
              </a:rPr>
              <a:t>II. </a:t>
            </a:r>
            <a:r>
              <a:rPr lang="en-US" sz="2600" b="1" dirty="0">
                <a:solidFill>
                  <a:srgbClr val="FF0000"/>
                </a:solidFill>
                <a:ea typeface="+mn-lt"/>
                <a:cs typeface="+mn-lt"/>
              </a:rPr>
              <a:t>Non- Antiretroviral drugs</a:t>
            </a:r>
            <a:endParaRPr lang="en-US" sz="2600" dirty="0"/>
          </a:p>
          <a:p>
            <a:r>
              <a:rPr lang="en-US" sz="2600" b="1" dirty="0">
                <a:ea typeface="+mn-lt"/>
                <a:cs typeface="+mn-lt"/>
              </a:rPr>
              <a:t>A) Anti-Herpes drugs</a:t>
            </a:r>
            <a:r>
              <a:rPr lang="en-US" sz="2600" dirty="0">
                <a:ea typeface="+mn-lt"/>
                <a:cs typeface="+mn-lt"/>
              </a:rPr>
              <a:t>: Idoxuridine, Acyclovir, Valacyclovir, Famciclovir Ganciclovir, Foscarnet, Trifluridine, </a:t>
            </a:r>
            <a:r>
              <a:rPr lang="en-US" sz="2600" dirty="0" err="1">
                <a:ea typeface="+mn-lt"/>
                <a:cs typeface="+mn-lt"/>
              </a:rPr>
              <a:t>Cidoclovir</a:t>
            </a:r>
            <a:r>
              <a:rPr lang="en-US" sz="2600" dirty="0">
                <a:ea typeface="+mn-lt"/>
                <a:cs typeface="+mn-lt"/>
              </a:rPr>
              <a:t>, </a:t>
            </a:r>
            <a:r>
              <a:rPr lang="en-US" sz="2600" dirty="0" err="1">
                <a:ea typeface="+mn-lt"/>
                <a:cs typeface="+mn-lt"/>
              </a:rPr>
              <a:t>Fomivirsen</a:t>
            </a:r>
            <a:r>
              <a:rPr lang="en-US" sz="2600" dirty="0">
                <a:ea typeface="+mn-lt"/>
                <a:cs typeface="+mn-lt"/>
              </a:rPr>
              <a:t> </a:t>
            </a:r>
            <a:endParaRPr lang="en-US" sz="2600" dirty="0"/>
          </a:p>
          <a:p>
            <a:r>
              <a:rPr lang="en-US" sz="2600" dirty="0">
                <a:ea typeface="+mn-lt"/>
                <a:cs typeface="+mn-lt"/>
              </a:rPr>
              <a:t>B)</a:t>
            </a:r>
            <a:r>
              <a:rPr lang="en-US" sz="2600" dirty="0">
                <a:solidFill>
                  <a:srgbClr val="000000"/>
                </a:solidFill>
                <a:ea typeface="+mn-lt"/>
                <a:cs typeface="+mn-lt"/>
              </a:rPr>
              <a:t> </a:t>
            </a:r>
            <a:r>
              <a:rPr lang="en-US" sz="2600" b="1" dirty="0">
                <a:ea typeface="+mn-lt"/>
                <a:cs typeface="+mn-lt"/>
              </a:rPr>
              <a:t>Anti-Influenza drugs:</a:t>
            </a:r>
            <a:r>
              <a:rPr lang="en-US" sz="2600" dirty="0">
                <a:ea typeface="+mn-lt"/>
                <a:cs typeface="+mn-lt"/>
              </a:rPr>
              <a:t> Amantadine, Rimantadine, Oseltamivir, Zanamivir </a:t>
            </a:r>
          </a:p>
          <a:p>
            <a:r>
              <a:rPr lang="en-US" sz="2600" dirty="0">
                <a:ea typeface="+mn-lt"/>
                <a:cs typeface="+mn-lt"/>
              </a:rPr>
              <a:t>C)</a:t>
            </a:r>
            <a:r>
              <a:rPr lang="en-US" sz="2600" dirty="0">
                <a:solidFill>
                  <a:srgbClr val="000000"/>
                </a:solidFill>
                <a:ea typeface="+mn-lt"/>
                <a:cs typeface="+mn-lt"/>
              </a:rPr>
              <a:t> </a:t>
            </a:r>
            <a:r>
              <a:rPr lang="en-US" sz="2600" b="1" dirty="0">
                <a:ea typeface="+mn-lt"/>
                <a:cs typeface="+mn-lt"/>
              </a:rPr>
              <a:t>Anti-hepatitis virus/ nonselective antiviral drugs</a:t>
            </a:r>
            <a:r>
              <a:rPr lang="en-US" sz="2600" dirty="0">
                <a:ea typeface="+mn-lt"/>
                <a:cs typeface="+mn-lt"/>
              </a:rPr>
              <a:t>    </a:t>
            </a:r>
          </a:p>
          <a:p>
            <a:pPr marL="0" indent="0">
              <a:buNone/>
            </a:pPr>
            <a:r>
              <a:rPr lang="en-US" sz="2600" dirty="0">
                <a:ea typeface="+mn-lt"/>
                <a:cs typeface="+mn-lt"/>
              </a:rPr>
              <a:t>   	</a:t>
            </a:r>
            <a:r>
              <a:rPr lang="en-US" sz="2600" dirty="0" err="1">
                <a:ea typeface="+mn-lt"/>
                <a:cs typeface="+mn-lt"/>
              </a:rPr>
              <a:t>i</a:t>
            </a:r>
            <a:r>
              <a:rPr lang="en-US" sz="2600" dirty="0">
                <a:ea typeface="+mn-lt"/>
                <a:cs typeface="+mn-lt"/>
              </a:rPr>
              <a:t>) </a:t>
            </a:r>
            <a:r>
              <a:rPr lang="en-US" sz="2600" b="1" dirty="0">
                <a:ea typeface="+mn-lt"/>
                <a:cs typeface="+mn-lt"/>
              </a:rPr>
              <a:t>Primarily for hepatitis B</a:t>
            </a:r>
            <a:r>
              <a:rPr lang="en-US" sz="2600" dirty="0">
                <a:ea typeface="+mn-lt"/>
                <a:cs typeface="+mn-lt"/>
              </a:rPr>
              <a:t>: Lamivudine, Adefovir </a:t>
            </a:r>
            <a:r>
              <a:rPr lang="en-US" sz="2600" dirty="0" err="1">
                <a:ea typeface="+mn-lt"/>
                <a:cs typeface="+mn-lt"/>
              </a:rPr>
              <a:t>diplivoxil</a:t>
            </a:r>
            <a:r>
              <a:rPr lang="en-US" sz="2600" dirty="0">
                <a:ea typeface="+mn-lt"/>
                <a:cs typeface="+mn-lt"/>
              </a:rPr>
              <a:t>, Tenofovir </a:t>
            </a:r>
          </a:p>
          <a:p>
            <a:pPr marL="0" indent="0">
              <a:buNone/>
            </a:pPr>
            <a:r>
              <a:rPr lang="en-US" sz="2600" b="1" dirty="0">
                <a:ea typeface="+mn-lt"/>
                <a:cs typeface="+mn-lt"/>
              </a:rPr>
              <a:t>	ii) Primarily for hepatitis C</a:t>
            </a:r>
            <a:r>
              <a:rPr lang="en-US" sz="2600" dirty="0">
                <a:ea typeface="+mn-lt"/>
                <a:cs typeface="+mn-lt"/>
              </a:rPr>
              <a:t>: Ribavirin, Interferon α</a:t>
            </a:r>
            <a:endParaRPr lang="en-US" sz="2600" dirty="0"/>
          </a:p>
          <a:p>
            <a:endParaRPr lang="en-US" sz="2600" dirty="0"/>
          </a:p>
        </p:txBody>
      </p:sp>
    </p:spTree>
    <p:extLst>
      <p:ext uri="{BB962C8B-B14F-4D97-AF65-F5344CB8AC3E}">
        <p14:creationId xmlns:p14="http://schemas.microsoft.com/office/powerpoint/2010/main" val="18732309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A5E3C-FCB1-54A1-9FBF-29D34D64EC69}"/>
              </a:ext>
            </a:extLst>
          </p:cNvPr>
          <p:cNvSpPr>
            <a:spLocks noGrp="1"/>
          </p:cNvSpPr>
          <p:nvPr>
            <p:ph type="title"/>
          </p:nvPr>
        </p:nvSpPr>
        <p:spPr/>
        <p:txBody>
          <a:bodyPr>
            <a:normAutofit/>
          </a:bodyPr>
          <a:lstStyle/>
          <a:p>
            <a:r>
              <a:rPr lang="en-US" altLang="en-US" sz="3600" b="1" dirty="0">
                <a:solidFill>
                  <a:srgbClr val="FF0000"/>
                </a:solidFill>
                <a:latin typeface="Arial" panose="020B0604020202020204" pitchFamily="34" charset="0"/>
                <a:cs typeface="Arial" panose="020B0604020202020204" pitchFamily="34" charset="0"/>
              </a:rPr>
              <a:t>The major sites of antiviral drug action. </a:t>
            </a:r>
            <a:endParaRPr lang="en-US" sz="3600" b="1" dirty="0">
              <a:solidFill>
                <a:srgbClr val="FF0000"/>
              </a:solidFill>
              <a:latin typeface="Arial" panose="020B060402020202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E0633FC0-27FF-E47F-3AF4-36C197D3986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07323" y="1957753"/>
            <a:ext cx="5369169" cy="4255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8781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FB0DA-30F5-3B01-ACF0-6DF9DEA5C958}"/>
              </a:ext>
            </a:extLst>
          </p:cNvPr>
          <p:cNvSpPr>
            <a:spLocks noGrp="1"/>
          </p:cNvSpPr>
          <p:nvPr>
            <p:ph type="title"/>
          </p:nvPr>
        </p:nvSpPr>
        <p:spPr>
          <a:xfrm>
            <a:off x="838200" y="564418"/>
            <a:ext cx="10515600" cy="947860"/>
          </a:xfrm>
        </p:spPr>
        <p:txBody>
          <a:bodyPr>
            <a:normAutofit/>
          </a:bodyPr>
          <a:lstStyle/>
          <a:p>
            <a:r>
              <a:rPr kumimoji="0" lang="en-US" sz="3600" b="1" i="0" u="none" strike="noStrike" cap="none" normalizeH="0" baseline="0" dirty="0">
                <a:ln>
                  <a:noFill/>
                </a:ln>
                <a:solidFill>
                  <a:srgbClr val="FF0000"/>
                </a:solidFill>
                <a:effectLst/>
                <a:latin typeface="Arial" panose="020B0604020202020204" pitchFamily="34" charset="0"/>
                <a:cs typeface="Arial" panose="020B0604020202020204" pitchFamily="34" charset="0"/>
              </a:rPr>
              <a:t>ANTIVIRAL DRUGS</a:t>
            </a:r>
            <a:r>
              <a:rPr kumimoji="0" lang="en-US" sz="36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 </a:t>
            </a:r>
            <a:endParaRPr lang="en-US" sz="3600" dirty="0">
              <a:solidFill>
                <a:srgbClr val="FF0000"/>
              </a:solidFill>
              <a:latin typeface="Arial" panose="020B0604020202020204" pitchFamily="34" charset="0"/>
              <a:cs typeface="Arial" panose="020B0604020202020204" pitchFamily="34" charset="0"/>
            </a:endParaRPr>
          </a:p>
        </p:txBody>
      </p:sp>
      <p:graphicFrame>
        <p:nvGraphicFramePr>
          <p:cNvPr id="6" name="Content Placeholder 5">
            <a:extLst>
              <a:ext uri="{FF2B5EF4-FFF2-40B4-BE49-F238E27FC236}">
                <a16:creationId xmlns:a16="http://schemas.microsoft.com/office/drawing/2014/main" id="{EDB48BC5-93F9-A569-3CE9-62D3B20C7F85}"/>
              </a:ext>
            </a:extLst>
          </p:cNvPr>
          <p:cNvGraphicFramePr>
            <a:graphicFrameLocks noGrp="1"/>
          </p:cNvGraphicFramePr>
          <p:nvPr>
            <p:ph idx="1"/>
            <p:extLst>
              <p:ext uri="{D42A27DB-BD31-4B8C-83A1-F6EECF244321}">
                <p14:modId xmlns:p14="http://schemas.microsoft.com/office/powerpoint/2010/main" val="252337520"/>
              </p:ext>
            </p:extLst>
          </p:nvPr>
        </p:nvGraphicFramePr>
        <p:xfrm>
          <a:off x="521677" y="1851438"/>
          <a:ext cx="10515600" cy="4442144"/>
        </p:xfrm>
        <a:graphic>
          <a:graphicData uri="http://schemas.openxmlformats.org/drawingml/2006/table">
            <a:tbl>
              <a:tblPr firstRow="1" bandRow="1">
                <a:tableStyleId>{5C22544A-7EE6-4342-B048-85BDC9FD1C3A}</a:tableStyleId>
              </a:tblPr>
              <a:tblGrid>
                <a:gridCol w="4343400">
                  <a:extLst>
                    <a:ext uri="{9D8B030D-6E8A-4147-A177-3AD203B41FA5}">
                      <a16:colId xmlns:a16="http://schemas.microsoft.com/office/drawing/2014/main" val="2061719101"/>
                    </a:ext>
                  </a:extLst>
                </a:gridCol>
                <a:gridCol w="6172200">
                  <a:extLst>
                    <a:ext uri="{9D8B030D-6E8A-4147-A177-3AD203B41FA5}">
                      <a16:colId xmlns:a16="http://schemas.microsoft.com/office/drawing/2014/main" val="1164177575"/>
                    </a:ext>
                  </a:extLst>
                </a:gridCol>
              </a:tblGrid>
              <a:tr h="316131">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0" u="none" strike="noStrike" cap="none" normalizeH="0" baseline="0" dirty="0">
                          <a:ln>
                            <a:noFill/>
                          </a:ln>
                          <a:solidFill>
                            <a:schemeClr val="folHlink"/>
                          </a:solidFill>
                          <a:effectLst/>
                          <a:latin typeface="Arial" panose="020B0604020202020204" pitchFamily="34" charset="0"/>
                          <a:cs typeface="Arial" panose="020B0604020202020204" pitchFamily="34" charset="0"/>
                        </a:rPr>
                        <a:t>The viral growth cycle</a:t>
                      </a:r>
                      <a:endParaRPr kumimoji="0" lang="en-US" sz="2000" b="0" i="0" u="none" strike="noStrike" cap="none" normalizeH="0" baseline="0" dirty="0">
                        <a:ln>
                          <a:noFill/>
                        </a:ln>
                        <a:solidFill>
                          <a:schemeClr val="folHlink"/>
                        </a:solidFill>
                        <a:effectLst/>
                        <a:latin typeface="Arial" panose="020B0604020202020204" pitchFamily="34" charset="0"/>
                        <a:cs typeface="Arial" panose="020B0604020202020204"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sz="2000" b="1" i="0" u="none" strike="noStrike" cap="none" normalizeH="0" baseline="0" dirty="0">
                          <a:ln>
                            <a:noFill/>
                          </a:ln>
                          <a:solidFill>
                            <a:schemeClr val="folHlink"/>
                          </a:solidFill>
                          <a:effectLst/>
                          <a:latin typeface="Arial" panose="020B0604020202020204" pitchFamily="34" charset="0"/>
                          <a:cs typeface="Arial" panose="020B0604020202020204" pitchFamily="34" charset="0"/>
                        </a:rPr>
                        <a:t>Selective  inhibitors</a:t>
                      </a:r>
                      <a:endParaRPr kumimoji="0" lang="en-US" sz="2000" b="0" i="0" u="none" strike="noStrike" cap="none" normalizeH="0" baseline="0" dirty="0">
                        <a:ln>
                          <a:noFill/>
                        </a:ln>
                        <a:solidFill>
                          <a:schemeClr val="folHlink"/>
                        </a:solidFill>
                        <a:effectLst/>
                        <a:latin typeface="Arial" panose="020B0604020202020204" pitchFamily="34" charset="0"/>
                        <a:cs typeface="Arial" panose="020B0604020202020204" pitchFamily="34" charset="0"/>
                      </a:endParaRPr>
                    </a:p>
                  </a:txBody>
                  <a:tcPr horzOverflow="overflow"/>
                </a:tc>
                <a:extLst>
                  <a:ext uri="{0D108BD9-81ED-4DB2-BD59-A6C34878D82A}">
                    <a16:rowId xmlns:a16="http://schemas.microsoft.com/office/drawing/2014/main" val="4215884846"/>
                  </a:ext>
                </a:extLst>
              </a:tr>
              <a:tr h="559309">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1) Attachment</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2) Penetration</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Antiviral antibodies</a:t>
                      </a:r>
                    </a:p>
                    <a:p>
                      <a:pPr marL="0" marR="0" lvl="0" indent="0" algn="l" defTabSz="914400" rtl="0" eaLnBrk="0" fontAlgn="base" latinLnBrk="0" hangingPunct="0">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(gamma globulin)</a:t>
                      </a:r>
                    </a:p>
                  </a:txBody>
                  <a:tcPr horzOverflow="overflow"/>
                </a:tc>
                <a:extLst>
                  <a:ext uri="{0D108BD9-81ED-4DB2-BD59-A6C34878D82A}">
                    <a16:rowId xmlns:a16="http://schemas.microsoft.com/office/drawing/2014/main" val="2955063272"/>
                  </a:ext>
                </a:extLst>
              </a:tr>
              <a:tr h="476633">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3) Uncoating</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Amantadine</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rimantadine, Interferons</a:t>
                      </a:r>
                    </a:p>
                  </a:txBody>
                  <a:tcPr horzOverflow="overflow"/>
                </a:tc>
                <a:extLst>
                  <a:ext uri="{0D108BD9-81ED-4DB2-BD59-A6C34878D82A}">
                    <a16:rowId xmlns:a16="http://schemas.microsoft.com/office/drawing/2014/main" val="1083076788"/>
                  </a:ext>
                </a:extLst>
              </a:tr>
              <a:tr h="757024">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a:ln>
                            <a:noFill/>
                          </a:ln>
                          <a:solidFill>
                            <a:schemeClr val="tx1"/>
                          </a:solidFill>
                          <a:effectLst/>
                          <a:latin typeface="Arial" panose="020B0604020202020204" pitchFamily="34" charset="0"/>
                          <a:cs typeface="Arial" panose="020B0604020202020204" pitchFamily="34" charset="0"/>
                        </a:rPr>
                        <a:t>4) Early translation</a:t>
                      </a:r>
                      <a:endParaRPr kumimoji="0" lang="en-US" sz="20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0" i="0" u="none" strike="noStrike" cap="none" normalizeH="0" baseline="0">
                          <a:ln>
                            <a:noFill/>
                          </a:ln>
                          <a:solidFill>
                            <a:schemeClr val="tx1"/>
                          </a:solidFill>
                          <a:effectLst/>
                          <a:latin typeface="Arial" panose="020B0604020202020204" pitchFamily="34" charset="0"/>
                          <a:cs typeface="Arial" panose="020B0604020202020204" pitchFamily="34" charset="0"/>
                        </a:rPr>
                        <a:t>(early mRNA and protein synthesis)</a:t>
                      </a:r>
                    </a:p>
                  </a:txBody>
                  <a:tcPr horzOverflow="overflow"/>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sz="20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fomivirsen</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tc>
                <a:extLst>
                  <a:ext uri="{0D108BD9-81ED-4DB2-BD59-A6C34878D82A}">
                    <a16:rowId xmlns:a16="http://schemas.microsoft.com/office/drawing/2014/main" val="329781525"/>
                  </a:ext>
                </a:extLst>
              </a:tr>
              <a:tr h="2111207">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5) Transcription</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(viral genome replication)</a:t>
                      </a:r>
                    </a:p>
                  </a:txBody>
                  <a:tcPr horzOverflow="overflow"/>
                </a:tc>
                <a:tc>
                  <a:txBody>
                    <a:body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Arial" panose="020B0604020202020204" pitchFamily="34"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Inhibitors</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of DNA-polymerase: </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Acyclovir, </a:t>
                      </a:r>
                      <a:r>
                        <a:rPr kumimoji="0" lang="en-US" sz="2000"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Gancyclovir</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sz="20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Famcyclovir</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Cidofovir, </a:t>
                      </a:r>
                      <a:r>
                        <a:rPr kumimoji="0" lang="en-US" sz="2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Vidarabine</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Idoxuridine, Trifluridine, </a:t>
                      </a:r>
                      <a:r>
                        <a:rPr kumimoji="0" lang="en-US" sz="2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Foscarnet </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
                          <a:schemeClr val="accent1"/>
                        </a:buClr>
                        <a:buSzPct val="65000"/>
                        <a:buFont typeface="Arial" panose="020B0604020202020204" pitchFamily="34"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 In­hibitors of RNA-dependent  </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 DNA-polymerase: </a:t>
                      </a:r>
                      <a:r>
                        <a:rPr kumimoji="0" lang="en-US" sz="2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Zidovudine</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sz="20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Didanosine</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Stavudine, Zalcitabine, Lamivudine, Foscarnet</a:t>
                      </a:r>
                    </a:p>
                  </a:txBody>
                  <a:tcPr horzOverflow="overflow"/>
                </a:tc>
                <a:extLst>
                  <a:ext uri="{0D108BD9-81ED-4DB2-BD59-A6C34878D82A}">
                    <a16:rowId xmlns:a16="http://schemas.microsoft.com/office/drawing/2014/main" val="3221184160"/>
                  </a:ext>
                </a:extLst>
              </a:tr>
            </a:tbl>
          </a:graphicData>
        </a:graphic>
      </p:graphicFrame>
    </p:spTree>
    <p:extLst>
      <p:ext uri="{BB962C8B-B14F-4D97-AF65-F5344CB8AC3E}">
        <p14:creationId xmlns:p14="http://schemas.microsoft.com/office/powerpoint/2010/main" val="34828676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3663215-2870-E0D5-5543-98F2A9FF55DC}"/>
              </a:ext>
            </a:extLst>
          </p:cNvPr>
          <p:cNvGraphicFramePr>
            <a:graphicFrameLocks noGrp="1"/>
          </p:cNvGraphicFramePr>
          <p:nvPr>
            <p:extLst>
              <p:ext uri="{D42A27DB-BD31-4B8C-83A1-F6EECF244321}">
                <p14:modId xmlns:p14="http://schemas.microsoft.com/office/powerpoint/2010/main" val="399027424"/>
              </p:ext>
            </p:extLst>
          </p:nvPr>
        </p:nvGraphicFramePr>
        <p:xfrm>
          <a:off x="838200" y="1485656"/>
          <a:ext cx="10515600" cy="3786174"/>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81626076"/>
                    </a:ext>
                  </a:extLst>
                </a:gridCol>
                <a:gridCol w="5257800">
                  <a:extLst>
                    <a:ext uri="{9D8B030D-6E8A-4147-A177-3AD203B41FA5}">
                      <a16:colId xmlns:a16="http://schemas.microsoft.com/office/drawing/2014/main" val="1392764083"/>
                    </a:ext>
                  </a:extLst>
                </a:gridCol>
              </a:tblGrid>
              <a:tr h="933797">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6) Late translation</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(late mRNA an protein synthesis)</a:t>
                      </a:r>
                    </a:p>
                  </a:txBody>
                  <a:tcPr horzOverflow="overflow"/>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Ribavirin, Interferons</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tc>
                <a:extLst>
                  <a:ext uri="{0D108BD9-81ED-4DB2-BD59-A6C34878D82A}">
                    <a16:rowId xmlns:a16="http://schemas.microsoft.com/office/drawing/2014/main" val="4271969380"/>
                  </a:ext>
                </a:extLst>
              </a:tr>
              <a:tr h="395220">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7) Posttranslational</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   modifications</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(proteolytic cleavage)</a:t>
                      </a:r>
                    </a:p>
                  </a:txBody>
                  <a:tcPr horzOverflow="overflow"/>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 Protease inhibitors:</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Saquinavir</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Indinavir, Ritonavir</a:t>
                      </a:r>
                    </a:p>
                  </a:txBody>
                  <a:tcPr horzOverflow="overflow"/>
                </a:tc>
                <a:extLst>
                  <a:ext uri="{0D108BD9-81ED-4DB2-BD59-A6C34878D82A}">
                    <a16:rowId xmlns:a16="http://schemas.microsoft.com/office/drawing/2014/main" val="4106808967"/>
                  </a:ext>
                </a:extLst>
              </a:tr>
              <a:tr h="747102">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a:ln>
                            <a:noFill/>
                          </a:ln>
                          <a:solidFill>
                            <a:schemeClr val="tx1"/>
                          </a:solidFill>
                          <a:effectLst/>
                          <a:latin typeface="Arial" panose="020B0604020202020204" pitchFamily="34" charset="0"/>
                          <a:cs typeface="Arial" panose="020B0604020202020204" pitchFamily="34" charset="0"/>
                        </a:rPr>
                        <a:t>8) Assembly</a:t>
                      </a:r>
                      <a:endParaRPr kumimoji="0" lang="en-US" sz="20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0" i="0" u="none" strike="noStrike" cap="none" normalizeH="0" baseline="0">
                          <a:ln>
                            <a:noFill/>
                          </a:ln>
                          <a:solidFill>
                            <a:schemeClr val="tx1"/>
                          </a:solidFill>
                          <a:effectLst/>
                          <a:latin typeface="Arial" panose="020B0604020202020204" pitchFamily="34" charset="0"/>
                          <a:cs typeface="Arial" panose="020B0604020202020204" pitchFamily="34" charset="0"/>
                        </a:rPr>
                        <a:t>(packaging of viral nucleic acids)</a:t>
                      </a:r>
                    </a:p>
                  </a:txBody>
                  <a:tcPr horzOverflow="overflow"/>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Interferons, Rifampin</a:t>
                      </a:r>
                    </a:p>
                  </a:txBody>
                  <a:tcPr horzOverflow="overflow"/>
                </a:tc>
                <a:extLst>
                  <a:ext uri="{0D108BD9-81ED-4DB2-BD59-A6C34878D82A}">
                    <a16:rowId xmlns:a16="http://schemas.microsoft.com/office/drawing/2014/main" val="562566185"/>
                  </a:ext>
                </a:extLst>
              </a:tr>
              <a:tr h="1099435">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1" i="1" u="none" strike="noStrike" cap="none" normalizeH="0" baseline="0" dirty="0">
                          <a:ln>
                            <a:noFill/>
                          </a:ln>
                          <a:solidFill>
                            <a:schemeClr val="tx1"/>
                          </a:solidFill>
                          <a:effectLst/>
                          <a:latin typeface="Arial" panose="020B0604020202020204" pitchFamily="34" charset="0"/>
                          <a:cs typeface="Arial" panose="020B0604020202020204" pitchFamily="34" charset="0"/>
                        </a:rPr>
                        <a:t>9) Release </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(virion is released from cell)</a:t>
                      </a:r>
                    </a:p>
                  </a:txBody>
                  <a:tcPr horzOverflow="overflow"/>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itchFamily="2" charset="2"/>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Antiviral antibodies, Cytotoxic T lymphocytes</a:t>
                      </a:r>
                    </a:p>
                  </a:txBody>
                  <a:tcPr horzOverflow="overflow"/>
                </a:tc>
                <a:extLst>
                  <a:ext uri="{0D108BD9-81ED-4DB2-BD59-A6C34878D82A}">
                    <a16:rowId xmlns:a16="http://schemas.microsoft.com/office/drawing/2014/main" val="283377173"/>
                  </a:ext>
                </a:extLst>
              </a:tr>
            </a:tbl>
          </a:graphicData>
        </a:graphic>
      </p:graphicFrame>
    </p:spTree>
    <p:extLst>
      <p:ext uri="{BB962C8B-B14F-4D97-AF65-F5344CB8AC3E}">
        <p14:creationId xmlns:p14="http://schemas.microsoft.com/office/powerpoint/2010/main" val="24855461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D94D4-D9B9-A9B4-5136-BE0690E3049A}"/>
              </a:ext>
            </a:extLst>
          </p:cNvPr>
          <p:cNvSpPr>
            <a:spLocks noGrp="1"/>
          </p:cNvSpPr>
          <p:nvPr>
            <p:ph type="title"/>
          </p:nvPr>
        </p:nvSpPr>
        <p:spPr/>
        <p:txBody>
          <a:bodyPr>
            <a:normAutofit/>
          </a:bodyPr>
          <a:lstStyle/>
          <a:p>
            <a:br>
              <a:rPr kumimoji="0" lang="en-US" sz="3600" b="1" i="0" u="none" strike="noStrike" cap="none" normalizeH="0" baseline="0" dirty="0">
                <a:ln>
                  <a:noFill/>
                </a:ln>
                <a:solidFill>
                  <a:srgbClr val="FF0000"/>
                </a:solidFill>
                <a:effectLst/>
                <a:latin typeface="Arial" panose="020B0604020202020204" pitchFamily="34" charset="0"/>
                <a:cs typeface="Arial" panose="020B0604020202020204" pitchFamily="34" charset="0"/>
              </a:rPr>
            </a:br>
            <a:r>
              <a:rPr kumimoji="0" lang="en-US" sz="3600" b="1" i="0" u="none" strike="noStrike" cap="none" normalizeH="0" baseline="0" dirty="0">
                <a:ln>
                  <a:noFill/>
                </a:ln>
                <a:solidFill>
                  <a:srgbClr val="FF0000"/>
                </a:solidFill>
                <a:effectLst/>
                <a:latin typeface="Arial" panose="020B0604020202020204" pitchFamily="34" charset="0"/>
                <a:cs typeface="Arial" panose="020B0604020202020204" pitchFamily="34" charset="0"/>
              </a:rPr>
              <a:t>GENERAL FEATURES OF ANTIVIRAL DRUGS</a:t>
            </a: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77DDD2D-70A9-F8C2-DA70-A3E8D9379C69}"/>
              </a:ext>
            </a:extLst>
          </p:cNvPr>
          <p:cNvSpPr>
            <a:spLocks noGrp="1"/>
          </p:cNvSpPr>
          <p:nvPr>
            <p:ph idx="1"/>
          </p:nvPr>
        </p:nvSpPr>
        <p:spPr>
          <a:xfrm>
            <a:off x="838200" y="1825625"/>
            <a:ext cx="10515600" cy="4667250"/>
          </a:xfrm>
        </p:spPr>
        <p:txBody>
          <a:bodyPr>
            <a:normAutofit fontScale="92500" lnSpcReduction="10000"/>
          </a:bodyPr>
          <a:lstStyle/>
          <a:p>
            <a:r>
              <a:rPr kumimoji="0" lang="en-US" sz="2800" b="0" i="0" u="none" strike="noStrike" cap="none" normalizeH="0" baseline="0" dirty="0">
                <a:ln>
                  <a:noFill/>
                </a:ln>
                <a:effectLst/>
                <a:latin typeface="Arial" panose="020B0604020202020204" pitchFamily="34" charset="0"/>
                <a:cs typeface="Arial" panose="020B0604020202020204" pitchFamily="34" charset="0"/>
              </a:rPr>
              <a:t>Most antiviral drugs are</a:t>
            </a:r>
            <a:r>
              <a:rPr kumimoji="0" lang="en-US" sz="2800" b="1" i="1" u="none" strike="noStrike" cap="none" normalizeH="0" baseline="0" dirty="0">
                <a:ln>
                  <a:noFill/>
                </a:ln>
                <a:effectLst/>
                <a:latin typeface="Arial" panose="020B0604020202020204" pitchFamily="34" charset="0"/>
                <a:cs typeface="Arial" panose="020B0604020202020204" pitchFamily="34" charset="0"/>
              </a:rPr>
              <a:t> purine or pyrimidine analogs</a:t>
            </a:r>
          </a:p>
          <a:p>
            <a:r>
              <a:rPr kumimoji="0" lang="en-US" sz="2800" b="0" i="0" u="none" strike="noStrike" cap="none" normalizeH="0" baseline="0" dirty="0">
                <a:ln>
                  <a:noFill/>
                </a:ln>
                <a:effectLst/>
                <a:latin typeface="Arial" panose="020B0604020202020204" pitchFamily="34" charset="0"/>
                <a:cs typeface="Arial" panose="020B0604020202020204" pitchFamily="34" charset="0"/>
              </a:rPr>
              <a:t>Many antiviral drugs are </a:t>
            </a:r>
            <a:r>
              <a:rPr kumimoji="0" lang="en-US" sz="2800" b="1" i="0" u="none" strike="noStrike" cap="none" normalizeH="0" baseline="0" dirty="0">
                <a:ln>
                  <a:noFill/>
                </a:ln>
                <a:effectLst/>
                <a:latin typeface="Arial" panose="020B0604020202020204" pitchFamily="34" charset="0"/>
                <a:cs typeface="Arial" panose="020B0604020202020204" pitchFamily="34" charset="0"/>
              </a:rPr>
              <a:t>prodrugs. </a:t>
            </a:r>
            <a:r>
              <a:rPr kumimoji="0" lang="en-US" sz="2800" b="0" i="0" u="none" strike="noStrike" cap="none" normalizeH="0" baseline="0" dirty="0">
                <a:ln>
                  <a:noFill/>
                </a:ln>
                <a:effectLst/>
                <a:latin typeface="Arial" panose="020B0604020202020204" pitchFamily="34" charset="0"/>
                <a:cs typeface="Arial" panose="020B0604020202020204" pitchFamily="34" charset="0"/>
              </a:rPr>
              <a:t>They must be phosphorylated by viral or cellular enzymes in order to become active.</a:t>
            </a:r>
          </a:p>
          <a:p>
            <a:r>
              <a:rPr kumimoji="0" lang="en-US" sz="2800" b="0" i="0" u="none" strike="noStrike" cap="none" normalizeH="0" baseline="0" dirty="0">
                <a:ln>
                  <a:noFill/>
                </a:ln>
                <a:effectLst/>
                <a:latin typeface="Arial" panose="020B0604020202020204" pitchFamily="34" charset="0"/>
                <a:cs typeface="Arial" panose="020B0604020202020204" pitchFamily="34" charset="0"/>
              </a:rPr>
              <a:t>Antiviral drugs typically have a restricted spectrum of antiviral activity and inhibit a specific viral protein.</a:t>
            </a:r>
          </a:p>
          <a:p>
            <a:r>
              <a:rPr kumimoji="0" lang="en-US" sz="2800" b="0" i="0" u="none" strike="noStrike" cap="none" normalizeH="0" baseline="0" dirty="0">
                <a:ln>
                  <a:noFill/>
                </a:ln>
                <a:effectLst/>
                <a:latin typeface="Arial" panose="020B0604020202020204" pitchFamily="34" charset="0"/>
                <a:cs typeface="Arial" panose="020B0604020202020204" pitchFamily="34" charset="0"/>
              </a:rPr>
              <a:t>Single nucleotide changes leading to critical amino acid substitutions in a target protein often are sufficient to cause </a:t>
            </a:r>
            <a:r>
              <a:rPr kumimoji="0" lang="en-US" sz="2800" b="1" i="1" u="none" strike="noStrike" cap="none" normalizeH="0" baseline="0" dirty="0">
                <a:ln>
                  <a:noFill/>
                </a:ln>
                <a:effectLst/>
                <a:latin typeface="Arial" panose="020B0604020202020204" pitchFamily="34" charset="0"/>
                <a:cs typeface="Arial" panose="020B0604020202020204" pitchFamily="34" charset="0"/>
              </a:rPr>
              <a:t>antiviral drug resistance</a:t>
            </a:r>
            <a:r>
              <a:rPr kumimoji="0" lang="en-US" sz="2800" b="0" i="0" u="none" strike="noStrike" cap="none" normalizeH="0" baseline="0" dirty="0">
                <a:ln>
                  <a:noFill/>
                </a:ln>
                <a:effectLst/>
                <a:latin typeface="Arial" panose="020B0604020202020204" pitchFamily="34" charset="0"/>
                <a:cs typeface="Arial" panose="020B0604020202020204" pitchFamily="34" charset="0"/>
              </a:rPr>
              <a:t>.</a:t>
            </a:r>
          </a:p>
          <a:p>
            <a:r>
              <a:rPr kumimoji="0" lang="en-US" sz="2800" b="0" i="0" u="none" strike="noStrike" cap="none" normalizeH="0" baseline="0" dirty="0">
                <a:ln>
                  <a:noFill/>
                </a:ln>
                <a:effectLst/>
                <a:latin typeface="Arial" panose="020B0604020202020204" pitchFamily="34" charset="0"/>
                <a:cs typeface="Arial" panose="020B0604020202020204" pitchFamily="34" charset="0"/>
              </a:rPr>
              <a:t>Current agents inhibit active replication</a:t>
            </a:r>
            <a:r>
              <a:rPr kumimoji="0" lang="en-US" sz="2800" b="1" i="1" u="none" strike="noStrike" cap="none" normalizeH="0" baseline="0" dirty="0">
                <a:ln>
                  <a:noFill/>
                </a:ln>
                <a:effectLst/>
                <a:latin typeface="Arial" panose="020B0604020202020204" pitchFamily="34" charset="0"/>
                <a:cs typeface="Arial" panose="020B0604020202020204" pitchFamily="34" charset="0"/>
              </a:rPr>
              <a:t> but do not eliminate nonreplicating or latent viruses</a:t>
            </a:r>
            <a:r>
              <a:rPr kumimoji="0" lang="en-US" sz="2800" b="0" i="0" u="none" strike="noStrike" cap="none" normalizeH="0" baseline="0" dirty="0">
                <a:ln>
                  <a:noFill/>
                </a:ln>
                <a:effectLst/>
                <a:latin typeface="Arial" panose="020B0604020202020204" pitchFamily="34" charset="0"/>
                <a:cs typeface="Arial" panose="020B0604020202020204" pitchFamily="34" charset="0"/>
              </a:rPr>
              <a:t> so that  viral growth may resume after drug removal. Effective host immune response remain essential for recovery from infection.</a:t>
            </a: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97402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7947A-5784-9BDA-37FA-89367EB4C59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5BBAFB4-92C5-3568-729F-33FB10615684}"/>
              </a:ext>
            </a:extLst>
          </p:cNvPr>
          <p:cNvSpPr>
            <a:spLocks noGrp="1"/>
          </p:cNvSpPr>
          <p:nvPr>
            <p:ph idx="1"/>
          </p:nvPr>
        </p:nvSpPr>
        <p:spPr/>
        <p:txBody>
          <a:bodyPr>
            <a:normAutofit/>
          </a:bodyPr>
          <a:lstStyle/>
          <a:p>
            <a:pPr marL="0" marR="0" indent="0" algn="l" rtl="0" eaLnBrk="1" fontAlgn="base" latinLnBrk="0" hangingPunct="1">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Antiviral drugs may have</a:t>
            </a:r>
            <a:r>
              <a:rPr lang="en-US" sz="2600" b="1" i="1" u="none" strike="noStrike" kern="1200" baseline="0" dirty="0">
                <a:ln>
                  <a:noFill/>
                </a:ln>
                <a:solidFill>
                  <a:srgbClr val="000000"/>
                </a:solidFill>
                <a:effectLst/>
                <a:latin typeface="Arial" panose="020B0604020202020204" pitchFamily="34" charset="0"/>
                <a:cs typeface="Arial" panose="020B0604020202020204" pitchFamily="34" charset="0"/>
              </a:rPr>
              <a:t> antiviral synergistic effects</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when given concomitantly </a:t>
            </a:r>
          </a:p>
          <a:p>
            <a:pPr marL="0" marR="0" indent="0" algn="l" rtl="0" eaLnBrk="1" fontAlgn="base" latinLnBrk="0" hangingPunct="1">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In other cases </a:t>
            </a:r>
            <a:r>
              <a:rPr lang="en-US" sz="2600" b="1" i="1" u="none" strike="noStrike" kern="1200" baseline="0" dirty="0">
                <a:ln>
                  <a:noFill/>
                </a:ln>
                <a:solidFill>
                  <a:srgbClr val="000000"/>
                </a:solidFill>
                <a:effectLst/>
                <a:latin typeface="Arial" panose="020B0604020202020204" pitchFamily="34" charset="0"/>
                <a:cs typeface="Arial" panose="020B0604020202020204" pitchFamily="34" charset="0"/>
              </a:rPr>
              <a:t>toxic synergistic effects</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preclude concurrent administration of two antiviral drugs (i.e. zidovudine and acyclovir, zidovudine and </a:t>
            </a:r>
            <a:r>
              <a:rPr lang="en-US" sz="2600" b="0" i="0" u="none" strike="noStrike" kern="1200" baseline="0" dirty="0" err="1">
                <a:ln>
                  <a:noFill/>
                </a:ln>
                <a:solidFill>
                  <a:srgbClr val="000000"/>
                </a:solidFill>
                <a:effectLst/>
                <a:latin typeface="Arial" panose="020B0604020202020204" pitchFamily="34" charset="0"/>
                <a:cs typeface="Arial" panose="020B0604020202020204" pitchFamily="34" charset="0"/>
              </a:rPr>
              <a:t>gancyclovir</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etc.)</a:t>
            </a:r>
            <a:endParaRPr lang="en-US" sz="2600" b="0" i="0" u="none" strike="noStrike" dirty="0">
              <a:effectLst/>
              <a:latin typeface="Arial" panose="020B0604020202020204" pitchFamily="34" charset="0"/>
              <a:cs typeface="Arial" panose="020B0604020202020204" pitchFamily="34" charset="0"/>
            </a:endParaRPr>
          </a:p>
          <a:p>
            <a:pPr marL="0" marR="0" indent="0" algn="l" rtl="0" eaLnBrk="1" fontAlgn="base" latinLnBrk="0" hangingPunct="1"/>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Clinical efficacy of antiviral drugs depends on achieving</a:t>
            </a:r>
            <a:r>
              <a:rPr lang="en-US" sz="2600" b="1" i="1" u="none" strike="noStrike" kern="1200" baseline="0" dirty="0">
                <a:ln>
                  <a:noFill/>
                </a:ln>
                <a:solidFill>
                  <a:srgbClr val="000000"/>
                </a:solidFill>
                <a:effectLst/>
                <a:latin typeface="Arial" panose="020B0604020202020204" pitchFamily="34" charset="0"/>
                <a:cs typeface="Arial" panose="020B0604020202020204" pitchFamily="34" charset="0"/>
              </a:rPr>
              <a:t> inhibitory concentrations within infected cells.</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692710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222FE-C752-7945-A520-800CD4BF5E18}"/>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ea typeface="+mj-lt"/>
                <a:cs typeface="Arial" panose="020B0604020202020204" pitchFamily="34" charset="0"/>
              </a:rPr>
              <a:t>NON-ANTI-RETROVIRAL DRUGS</a:t>
            </a:r>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891EBCA-3BCB-F68A-3B76-2EE77EAEA8BC}"/>
              </a:ext>
            </a:extLst>
          </p:cNvPr>
          <p:cNvSpPr>
            <a:spLocks noGrp="1"/>
          </p:cNvSpPr>
          <p:nvPr>
            <p:ph idx="1"/>
          </p:nvPr>
        </p:nvSpPr>
        <p:spPr>
          <a:xfrm>
            <a:off x="838200" y="1825625"/>
            <a:ext cx="10515600" cy="4667250"/>
          </a:xfrm>
        </p:spPr>
        <p:txBody>
          <a:bodyPr>
            <a:normAutofit/>
          </a:bodyPr>
          <a:lstStyle/>
          <a:p>
            <a:pPr marL="0" marR="0" indent="0" algn="l" rtl="0" eaLnBrk="1" fontAlgn="base" latinLnBrk="0" hangingPunct="1">
              <a:buNone/>
            </a:pPr>
            <a:r>
              <a:rPr lang="en-US" sz="2600" b="1" i="0" u="none" strike="noStrike" kern="1200" baseline="0" dirty="0">
                <a:ln>
                  <a:noFill/>
                </a:ln>
                <a:solidFill>
                  <a:srgbClr val="000000"/>
                </a:solidFill>
                <a:effectLst/>
                <a:latin typeface="Arial" panose="020B0604020202020204" pitchFamily="34" charset="0"/>
                <a:cs typeface="Arial" panose="020B0604020202020204" pitchFamily="34" charset="0"/>
              </a:rPr>
              <a:t>  </a:t>
            </a:r>
            <a:r>
              <a:rPr lang="en-US" sz="2600" b="1" i="0" u="none" strike="noStrike" kern="1200" baseline="0" dirty="0">
                <a:ln>
                  <a:noFill/>
                </a:ln>
                <a:solidFill>
                  <a:srgbClr val="0070C0"/>
                </a:solidFill>
                <a:effectLst/>
                <a:latin typeface="Arial" panose="020B0604020202020204" pitchFamily="34" charset="0"/>
                <a:cs typeface="Arial" panose="020B0604020202020204" pitchFamily="34" charset="0"/>
              </a:rPr>
              <a:t> </a:t>
            </a:r>
            <a:r>
              <a:rPr lang="en-US" sz="2600" b="1" i="0" u="none" strike="noStrike" kern="1200" baseline="0" dirty="0">
                <a:ln>
                  <a:noFill/>
                </a:ln>
                <a:solidFill>
                  <a:srgbClr val="FF0000"/>
                </a:solidFill>
                <a:effectLst/>
                <a:latin typeface="Arial" panose="020B0604020202020204" pitchFamily="34" charset="0"/>
                <a:cs typeface="Arial" panose="020B0604020202020204" pitchFamily="34" charset="0"/>
              </a:rPr>
              <a:t> AMANTADINE AND ITS DERIVATIVES</a:t>
            </a:r>
            <a:endParaRPr lang="en-US" sz="2600" b="0" i="0" u="none" strike="noStrike" dirty="0">
              <a:solidFill>
                <a:srgbClr val="FF0000"/>
              </a:solidFill>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1" i="0" u="none" strike="noStrike" kern="1200" baseline="0" dirty="0">
                <a:ln>
                  <a:noFill/>
                </a:ln>
                <a:solidFill>
                  <a:srgbClr val="000000"/>
                </a:solidFill>
                <a:effectLst/>
                <a:latin typeface="Arial" panose="020B0604020202020204" pitchFamily="34" charset="0"/>
                <a:cs typeface="Arial" panose="020B0604020202020204" pitchFamily="34" charset="0"/>
              </a:rPr>
              <a:t>Amantadine</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and rimantadine are tricyclic amines.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000000"/>
                </a:solidFill>
                <a:effectLst/>
                <a:latin typeface="Arial" panose="020B0604020202020204" pitchFamily="34" charset="0"/>
                <a:cs typeface="Arial" panose="020B0604020202020204" pitchFamily="34" charset="0"/>
              </a:rPr>
              <a:t> </a:t>
            </a:r>
            <a:r>
              <a:rPr lang="en-US" sz="2600" b="1" i="0" u="none" strike="noStrike" kern="1200" baseline="0" dirty="0">
                <a:ln>
                  <a:noFill/>
                </a:ln>
                <a:solidFill>
                  <a:srgbClr val="C00000"/>
                </a:solidFill>
                <a:effectLst/>
                <a:latin typeface="Arial" panose="020B0604020202020204" pitchFamily="34" charset="0"/>
                <a:cs typeface="Arial" panose="020B0604020202020204" pitchFamily="34" charset="0"/>
              </a:rPr>
              <a:t>Mechanism of action</a:t>
            </a:r>
            <a:endParaRPr lang="en-US" sz="2600" b="0" i="0" u="none" strike="noStrike" dirty="0">
              <a:solidFill>
                <a:srgbClr val="C00000"/>
              </a:solidFill>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1" u="none" strike="noStrike" kern="1200" baseline="0" dirty="0">
                <a:ln>
                  <a:noFill/>
                </a:ln>
                <a:solidFill>
                  <a:srgbClr val="000000"/>
                </a:solidFill>
                <a:effectLst/>
                <a:latin typeface="Arial" panose="020B0604020202020204" pitchFamily="34" charset="0"/>
                <a:cs typeface="Arial" panose="020B0604020202020204" pitchFamily="34" charset="0"/>
              </a:rPr>
              <a:t>		</a:t>
            </a:r>
            <a:r>
              <a:rPr lang="en-US" sz="2600" b="1" i="1" u="none" strike="noStrike" kern="1200" baseline="0" dirty="0">
                <a:ln>
                  <a:noFill/>
                </a:ln>
                <a:solidFill>
                  <a:srgbClr val="3B812F"/>
                </a:solidFill>
                <a:effectLst/>
                <a:latin typeface="Arial" panose="020B0604020202020204" pitchFamily="34" charset="0"/>
                <a:cs typeface="Arial" panose="020B0604020202020204" pitchFamily="34" charset="0"/>
              </a:rPr>
              <a:t>Inhibition of viral uncoating</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by:</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a) Blockade of the viral membrane matrix protein M2, which 	function as an ion channel, which is needed to effect pH 	change.</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b) Raising the pH of the endosome by amantadine helps 	prevent the uncoating process (an acidic pH inside  the 	endosome is required for viral uncoating)</a:t>
            </a:r>
            <a:endParaRPr lang="en-US" sz="2600" b="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4089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79536-7DAB-2FF8-22BF-91D964E98E5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F6ACB04-CAAC-28A0-A082-BE68A05D5D31}"/>
              </a:ext>
            </a:extLst>
          </p:cNvPr>
          <p:cNvSpPr>
            <a:spLocks noGrp="1"/>
          </p:cNvSpPr>
          <p:nvPr>
            <p:ph idx="1"/>
          </p:nvPr>
        </p:nvSpPr>
        <p:spPr/>
        <p:txBody>
          <a:bodyPr>
            <a:noAutofit/>
          </a:bodyPr>
          <a:lstStyle/>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effectLst/>
                <a:latin typeface="Arial" panose="020B0604020202020204" pitchFamily="34" charset="0"/>
                <a:cs typeface="Arial" panose="020B0604020202020204" pitchFamily="34" charset="0"/>
              </a:rPr>
              <a:t>Antiviral spectrum and resistance</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Influenza A virus (not B and C virus)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Resistant variants are selected rapidly during treatment (approximately in 30% of treated patients)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effectLst/>
                <a:latin typeface="Arial" panose="020B0604020202020204" pitchFamily="34" charset="0"/>
                <a:cs typeface="Arial" panose="020B0604020202020204" pitchFamily="34" charset="0"/>
              </a:rPr>
              <a:t>Other effects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Amantadine has antiparkinsonian effects. The mechanism of action is not clear but it may be related to:</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a) the antimuscarinic properties of the drug</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b) the stimulation of the synthesis and release of dopamine (and    	other catecholamines)</a:t>
            </a:r>
            <a:endParaRPr lang="en-US" sz="2600" b="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72265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5048B-CC40-694A-2A99-E6A7ECBE39D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CF2D1B8-EEB6-5526-46FC-AA30F4C62E15}"/>
              </a:ext>
            </a:extLst>
          </p:cNvPr>
          <p:cNvSpPr>
            <a:spLocks noGrp="1"/>
          </p:cNvSpPr>
          <p:nvPr>
            <p:ph idx="1"/>
          </p:nvPr>
        </p:nvSpPr>
        <p:spPr/>
        <p:txBody>
          <a:bodyPr>
            <a:normAutofit/>
          </a:bodyPr>
          <a:lstStyle/>
          <a:p>
            <a:pPr marL="0" marR="0" indent="0" algn="l" rtl="0" eaLnBrk="1" fontAlgn="base" latinLnBrk="0" hangingPunct="1">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effectLst/>
                <a:latin typeface="Arial" panose="020B0604020202020204" pitchFamily="34" charset="0"/>
                <a:cs typeface="Arial" panose="020B0604020202020204" pitchFamily="34" charset="0"/>
              </a:rPr>
              <a:t>Pharmacokinetics and administration</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F (oral): 50-90%</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Distribution in all body tissues including CNS </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Renal excretion: &gt; 90% </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Half lives: » 16 hours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Administration:  oral </a:t>
            </a:r>
            <a:endParaRPr lang="en-US" sz="2600" b="0" i="0" u="none" strike="noStrike" dirty="0">
              <a:effectLst/>
              <a:latin typeface="Arial" panose="020B0604020202020204" pitchFamily="34" charset="0"/>
              <a:cs typeface="Arial" panose="020B0604020202020204" pitchFamily="34" charset="0"/>
            </a:endParaRPr>
          </a:p>
          <a:p>
            <a:pPr marL="0" marR="0" indent="0" algn="l" rtl="0" eaLnBrk="1" fontAlgn="base" latinLnBrk="0" hangingPunct="1">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endParaRPr lang="en-US" sz="2600" b="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27405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5A514-62C7-05AB-28CE-9A8D9A3E5CA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9B92E02-D2DC-A1E6-C80E-FC34382C833C}"/>
              </a:ext>
            </a:extLst>
          </p:cNvPr>
          <p:cNvSpPr>
            <a:spLocks noGrp="1"/>
          </p:cNvSpPr>
          <p:nvPr>
            <p:ph idx="1"/>
          </p:nvPr>
        </p:nvSpPr>
        <p:spPr/>
        <p:txBody>
          <a:bodyPr>
            <a:noAutofit/>
          </a:bodyPr>
          <a:lstStyle/>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effectLst/>
                <a:latin typeface="Arial" panose="020B0604020202020204" pitchFamily="34" charset="0"/>
                <a:cs typeface="Arial" panose="020B0604020202020204" pitchFamily="34" charset="0"/>
              </a:rPr>
              <a:t>Adverse effects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Anorexia, nausea, vomiting ,stypsis, xerostomia, urinary retention, ataxia.</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Nervousness ,insomnia, lightheadedness, difficulty concentrating</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Delirium, hallucinations, seizures (with high doses) </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Teratogenic effects in animals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endPar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6299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04DCF-6B85-3536-576F-63B025870FF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0E2B410-E2DD-E787-6924-1BBA1D14164A}"/>
              </a:ext>
            </a:extLst>
          </p:cNvPr>
          <p:cNvSpPr>
            <a:spLocks noGrp="1"/>
          </p:cNvSpPr>
          <p:nvPr>
            <p:ph idx="1"/>
          </p:nvPr>
        </p:nvSpPr>
        <p:spPr/>
        <p:txBody>
          <a:bodyPr/>
          <a:lstStyle/>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1" i="0" u="none" strike="noStrike" kern="1200" baseline="0" dirty="0">
                <a:ln>
                  <a:noFill/>
                </a:ln>
                <a:effectLst/>
                <a:latin typeface="Arial" panose="020B0604020202020204" pitchFamily="34" charset="0"/>
                <a:cs typeface="Arial" panose="020B0604020202020204" pitchFamily="34" charset="0"/>
              </a:rPr>
              <a:t>Therapeutic uses</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Treatment of influenza A (treatment within the first 48 hours after the exposure reduces the duration of symptoms and speeds functional recovery)</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Prevention of influenza A (70-90% protective). </a:t>
            </a: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	The drugs do not impair the immune response to influenza A 	vaccine.</a:t>
            </a:r>
            <a:endParaRPr lang="en-US" sz="2800" b="0" i="0" u="none" strike="noStrike" dirty="0">
              <a:effectLst/>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749939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7C18-4B99-B690-DCD2-CDED837623A9}"/>
              </a:ext>
            </a:extLst>
          </p:cNvPr>
          <p:cNvSpPr>
            <a:spLocks noGrp="1"/>
          </p:cNvSpPr>
          <p:nvPr>
            <p:ph type="title"/>
          </p:nvPr>
        </p:nvSpPr>
        <p:spPr/>
        <p:txBody>
          <a:bodyPr>
            <a:normAutofit/>
          </a:bodyPr>
          <a:lstStyle/>
          <a:p>
            <a:r>
              <a:rPr lang="en-US" sz="3600" b="1" i="0" u="none" strike="noStrike" kern="1200" baseline="0" dirty="0">
                <a:ln>
                  <a:noFill/>
                </a:ln>
                <a:solidFill>
                  <a:srgbClr val="FF0000"/>
                </a:solidFill>
                <a:effectLst/>
                <a:latin typeface="Arial" panose="020B0604020202020204" pitchFamily="34" charset="0"/>
                <a:cs typeface="Arial" panose="020B0604020202020204" pitchFamily="34" charset="0"/>
              </a:rPr>
              <a:t>RIBAVIRIN</a:t>
            </a:r>
            <a:br>
              <a:rPr lang="en-US" sz="3600" b="0" i="0" u="none" strike="noStrike" dirty="0">
                <a:solidFill>
                  <a:srgbClr val="FF0000"/>
                </a:solidFill>
                <a:effectLst/>
                <a:latin typeface="Arial" panose="020B0604020202020204" pitchFamily="34" charset="0"/>
                <a:cs typeface="Arial" panose="020B0604020202020204" pitchFamily="34" charset="0"/>
              </a:rPr>
            </a:b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7335FD2-569A-CE21-E811-FBBECD487341}"/>
              </a:ext>
            </a:extLst>
          </p:cNvPr>
          <p:cNvSpPr>
            <a:spLocks noGrp="1"/>
          </p:cNvSpPr>
          <p:nvPr>
            <p:ph idx="1"/>
          </p:nvPr>
        </p:nvSpPr>
        <p:spPr/>
        <p:txBody>
          <a:bodyPr>
            <a:noAutofit/>
          </a:bodyPr>
          <a:lstStyle/>
          <a:p>
            <a:pPr marL="0" marR="0" indent="0" algn="l" rtl="0" eaLnBrk="1" fontAlgn="base" latinLnBrk="0" hangingPunct="1"/>
            <a:r>
              <a:rPr lang="en-US" sz="2600" i="0" u="none" strike="noStrike" kern="1200" baseline="0" dirty="0">
                <a:ln>
                  <a:noFill/>
                </a:ln>
                <a:effectLst/>
                <a:latin typeface="Arial" panose="020B0604020202020204" pitchFamily="34" charset="0"/>
                <a:cs typeface="Arial" panose="020B0604020202020204" pitchFamily="34" charset="0"/>
              </a:rPr>
              <a:t> Ribavirin is a purine nucleoside analog.</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C00000"/>
                </a:solidFill>
                <a:effectLst/>
                <a:latin typeface="Arial" panose="020B0604020202020204" pitchFamily="34" charset="0"/>
                <a:cs typeface="Arial" panose="020B0604020202020204" pitchFamily="34" charset="0"/>
              </a:rPr>
              <a:t>Mechanism of action</a:t>
            </a:r>
            <a:endParaRPr lang="en-US" sz="2600" b="1" i="0" u="none" strike="noStrike" dirty="0">
              <a:solidFill>
                <a:srgbClr val="C00000"/>
              </a:solidFill>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latin typeface="Arial" panose="020B0604020202020204" pitchFamily="34" charset="0"/>
                <a:cs typeface="Arial" panose="020B0604020202020204" pitchFamily="34" charset="0"/>
              </a:rPr>
              <a:t> 	</a:t>
            </a:r>
            <a:r>
              <a:rPr lang="en-US" sz="2600" i="0" u="none" strike="noStrike" kern="1200" baseline="0" dirty="0">
                <a:ln>
                  <a:noFill/>
                </a:ln>
                <a:effectLst/>
                <a:latin typeface="Arial" panose="020B0604020202020204" pitchFamily="34" charset="0"/>
                <a:cs typeface="Arial" panose="020B0604020202020204" pitchFamily="34" charset="0"/>
              </a:rPr>
              <a:t>Inhibition of synthesis of guanosine-triphosphate which leads to 	</a:t>
            </a:r>
            <a:r>
              <a:rPr lang="en-US" sz="2600" i="1" u="none" strike="noStrike" kern="1200" baseline="0" dirty="0">
                <a:ln>
                  <a:noFill/>
                </a:ln>
                <a:effectLst/>
                <a:latin typeface="Arial" panose="020B0604020202020204" pitchFamily="34" charset="0"/>
                <a:cs typeface="Arial" panose="020B0604020202020204" pitchFamily="34" charset="0"/>
              </a:rPr>
              <a:t>inhibition of nucleic acid synthesis in general.</a:t>
            </a:r>
            <a:endParaRPr lang="en-US" sz="2600" i="0" u="none" strike="noStrike" dirty="0">
              <a:effectLst/>
              <a:latin typeface="Arial" panose="020B0604020202020204" pitchFamily="34" charset="0"/>
              <a:cs typeface="Arial" panose="020B0604020202020204" pitchFamily="34" charset="0"/>
            </a:endParaRPr>
          </a:p>
          <a:p>
            <a:pPr marL="0" marR="0" indent="0" algn="l" rtl="0" eaLnBrk="1" fontAlgn="t" latinLnBrk="0" hangingPunct="1"/>
            <a:r>
              <a:rPr lang="en-US" sz="2600" dirty="0">
                <a:latin typeface="Arial" panose="020B0604020202020204" pitchFamily="34" charset="0"/>
                <a:cs typeface="Arial" panose="020B0604020202020204" pitchFamily="34" charset="0"/>
              </a:rPr>
              <a:t> S</a:t>
            </a:r>
            <a:r>
              <a:rPr lang="en-US" sz="2600" i="0" u="none" strike="noStrike" kern="1200" baseline="0" dirty="0">
                <a:ln>
                  <a:noFill/>
                </a:ln>
                <a:effectLst/>
                <a:latin typeface="Arial" panose="020B0604020202020204" pitchFamily="34" charset="0"/>
                <a:cs typeface="Arial" panose="020B0604020202020204" pitchFamily="34" charset="0"/>
              </a:rPr>
              <a:t>pecifically binds to the substrate-binding site of the IMPDH enzyme limiting access of the enzyme to its endogenous substrate (inosine-5-monophosphate) ultimately leading to the decreased synthesis and lower levels of GTP</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latin typeface="Arial" panose="020B0604020202020204" pitchFamily="34" charset="0"/>
                <a:cs typeface="Arial" panose="020B0604020202020204" pitchFamily="34" charset="0"/>
              </a:rPr>
              <a:t> </a:t>
            </a:r>
            <a:r>
              <a:rPr lang="en-US" sz="2600" i="0" u="none" strike="noStrike" kern="1200" baseline="0" dirty="0">
                <a:ln>
                  <a:noFill/>
                </a:ln>
                <a:effectLst/>
                <a:latin typeface="Arial" panose="020B0604020202020204" pitchFamily="34" charset="0"/>
                <a:cs typeface="Arial" panose="020B0604020202020204" pitchFamily="34" charset="0"/>
              </a:rPr>
              <a:t>Specific inhibition of viral mRNA synthesis</a:t>
            </a:r>
            <a:endParaRPr lang="en-US" sz="260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660983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2BEB3-C03C-1F59-8B3D-56B397DCD71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B9150D8-EA24-1871-72AC-27788AA5B47C}"/>
              </a:ext>
            </a:extLst>
          </p:cNvPr>
          <p:cNvSpPr>
            <a:spLocks noGrp="1"/>
          </p:cNvSpPr>
          <p:nvPr>
            <p:ph idx="1"/>
          </p:nvPr>
        </p:nvSpPr>
        <p:spPr/>
        <p:txBody>
          <a:bodyPr/>
          <a:lstStyle/>
          <a:p>
            <a:endParaRPr lang="en-US" dirty="0"/>
          </a:p>
        </p:txBody>
      </p:sp>
      <p:pic>
        <p:nvPicPr>
          <p:cNvPr id="6" name="Picture 5" descr="Diagram of a diagram of a cell&#10;&#10;Description automatically generated">
            <a:extLst>
              <a:ext uri="{FF2B5EF4-FFF2-40B4-BE49-F238E27FC236}">
                <a16:creationId xmlns:a16="http://schemas.microsoft.com/office/drawing/2014/main" id="{023BB563-12B3-E466-D491-096CBA50C4BC}"/>
              </a:ext>
            </a:extLst>
          </p:cNvPr>
          <p:cNvPicPr>
            <a:picLocks noChangeAspect="1"/>
          </p:cNvPicPr>
          <p:nvPr/>
        </p:nvPicPr>
        <p:blipFill>
          <a:blip r:embed="rId2"/>
          <a:stretch>
            <a:fillRect/>
          </a:stretch>
        </p:blipFill>
        <p:spPr>
          <a:xfrm>
            <a:off x="3219450" y="2227385"/>
            <a:ext cx="5924550" cy="3744546"/>
          </a:xfrm>
          <a:prstGeom prst="rect">
            <a:avLst/>
          </a:prstGeom>
        </p:spPr>
      </p:pic>
      <p:sp>
        <p:nvSpPr>
          <p:cNvPr id="7" name="TextBox 6">
            <a:extLst>
              <a:ext uri="{FF2B5EF4-FFF2-40B4-BE49-F238E27FC236}">
                <a16:creationId xmlns:a16="http://schemas.microsoft.com/office/drawing/2014/main" id="{CF4B1840-3098-6C5A-4419-399D1B47D081}"/>
              </a:ext>
            </a:extLst>
          </p:cNvPr>
          <p:cNvSpPr txBox="1"/>
          <p:nvPr/>
        </p:nvSpPr>
        <p:spPr>
          <a:xfrm>
            <a:off x="7280031" y="6311900"/>
            <a:ext cx="4073769" cy="369332"/>
          </a:xfrm>
          <a:prstGeom prst="rect">
            <a:avLst/>
          </a:prstGeom>
          <a:noFill/>
        </p:spPr>
        <p:txBody>
          <a:bodyPr wrap="square" rtlCol="0">
            <a:spAutoFit/>
          </a:bodyPr>
          <a:lstStyle/>
          <a:p>
            <a:r>
              <a:rPr lang="en-US" sz="900" dirty="0"/>
              <a:t>Source: Solution Pharmacy https://</a:t>
            </a:r>
            <a:r>
              <a:rPr lang="en-US" sz="900" dirty="0" err="1"/>
              <a:t>i.ytimg.com</a:t>
            </a:r>
            <a:r>
              <a:rPr lang="en-US" sz="900" dirty="0"/>
              <a:t>/vi/cx8QzDiyQTo/</a:t>
            </a:r>
            <a:r>
              <a:rPr lang="en-US" sz="900" dirty="0" err="1"/>
              <a:t>maxresdefault.jpg</a:t>
            </a:r>
            <a:endParaRPr lang="en-US" sz="900" dirty="0"/>
          </a:p>
        </p:txBody>
      </p:sp>
    </p:spTree>
    <p:extLst>
      <p:ext uri="{BB962C8B-B14F-4D97-AF65-F5344CB8AC3E}">
        <p14:creationId xmlns:p14="http://schemas.microsoft.com/office/powerpoint/2010/main" val="18809292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DB3FE-8F0E-2D82-2FD0-BBF95ECBEDA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7D3388F-CFC0-020E-CBC6-8A3F9D7BED6F}"/>
              </a:ext>
            </a:extLst>
          </p:cNvPr>
          <p:cNvSpPr>
            <a:spLocks noGrp="1"/>
          </p:cNvSpPr>
          <p:nvPr>
            <p:ph idx="1"/>
          </p:nvPr>
        </p:nvSpPr>
        <p:spPr/>
        <p:txBody>
          <a:bodyPr>
            <a:normAutofit/>
          </a:bodyPr>
          <a:lstStyle/>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1" i="0" u="none" strike="noStrike" kern="1200" baseline="0" dirty="0">
                <a:ln>
                  <a:noFill/>
                </a:ln>
                <a:solidFill>
                  <a:srgbClr val="006633"/>
                </a:solidFill>
                <a:effectLst/>
                <a:latin typeface="Arial" panose="020B0604020202020204" pitchFamily="34" charset="0"/>
                <a:cs typeface="Arial" panose="020B0604020202020204" pitchFamily="34" charset="0"/>
              </a:rPr>
              <a:t>Antiviral spectrum and resistance</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Wide range of DNA and RNA viruses are susceptible, including influenza A, B and C viruses, parainfluenza viruses, measles virus, HSV-1, HSV-2, CMV, RSV</a:t>
            </a:r>
            <a:endParaRPr lang="en-US" sz="2800" b="0" i="0" u="none" strike="noStrike" dirty="0">
              <a:effectLst/>
              <a:latin typeface="Arial" panose="020B0604020202020204" pitchFamily="34" charset="0"/>
              <a:cs typeface="Arial" panose="020B0604020202020204" pitchFamily="34" charset="0"/>
            </a:endParaRPr>
          </a:p>
          <a:p>
            <a:pPr marL="0" marR="0" indent="0" algn="l" rtl="0" eaLnBrk="1" fontAlgn="t" latinLnBrk="0" hangingPunct="1"/>
            <a:r>
              <a:rPr lang="en-US" sz="2800" b="0" i="0" u="none" strike="noStrike" kern="1200" baseline="0" dirty="0">
                <a:ln>
                  <a:noFill/>
                </a:ln>
                <a:solidFill>
                  <a:srgbClr val="FF0000"/>
                </a:solidFill>
                <a:effectLst/>
                <a:latin typeface="Arial" panose="020B0604020202020204" pitchFamily="34" charset="0"/>
                <a:cs typeface="Arial" panose="020B0604020202020204" pitchFamily="34" charset="0"/>
              </a:rPr>
              <a:t> KEY</a:t>
            </a:r>
            <a:endParaRPr lang="en-US" sz="2800" b="0" i="0" u="none" strike="noStrike" dirty="0">
              <a:effectLst/>
              <a:latin typeface="Arial" panose="020B0604020202020204" pitchFamily="34" charset="0"/>
              <a:cs typeface="Arial" panose="020B0604020202020204" pitchFamily="34" charset="0"/>
            </a:endParaRPr>
          </a:p>
          <a:p>
            <a:pPr marL="347472" marR="0" indent="-347472" algn="l" rtl="0" eaLnBrk="1" fontAlgn="t" latinLnBrk="0" hangingPunct="1"/>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Cytomegalovirus (CMV)</a:t>
            </a:r>
            <a:endParaRPr lang="en-US" sz="2800" b="0" i="0" u="none" strike="noStrike" dirty="0">
              <a:effectLst/>
              <a:latin typeface="Arial" panose="020B0604020202020204" pitchFamily="34" charset="0"/>
              <a:cs typeface="Arial" panose="020B0604020202020204" pitchFamily="34" charset="0"/>
            </a:endParaRPr>
          </a:p>
          <a:p>
            <a:pPr marL="347472" marR="0" indent="-347472" algn="l" rtl="0" eaLnBrk="1" fontAlgn="t" latinLnBrk="0" hangingPunct="1"/>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Herpes Simplex Virus (HSV) </a:t>
            </a:r>
            <a:endParaRPr lang="en-US" sz="2800" b="0" i="0" u="none" strike="noStrike" dirty="0">
              <a:effectLst/>
              <a:latin typeface="Arial" panose="020B0604020202020204" pitchFamily="34" charset="0"/>
              <a:cs typeface="Arial" panose="020B0604020202020204" pitchFamily="34" charset="0"/>
            </a:endParaRPr>
          </a:p>
          <a:p>
            <a:pPr marL="347472" marR="0" indent="-347472" algn="l" rtl="0" eaLnBrk="1" fontAlgn="t" latinLnBrk="0" hangingPunct="1"/>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Varicella Zoster Virus (VZV)</a:t>
            </a:r>
            <a:endParaRPr lang="en-US" sz="2800" b="0" i="0" u="none" strike="noStrike" dirty="0">
              <a:effectLst/>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9812689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B1F05-E25D-A702-58E5-40BA93A7CF5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396BA9F-DAF5-A330-9E1A-4B0387E4BE96}"/>
              </a:ext>
            </a:extLst>
          </p:cNvPr>
          <p:cNvSpPr>
            <a:spLocks noGrp="1"/>
          </p:cNvSpPr>
          <p:nvPr>
            <p:ph idx="1"/>
          </p:nvPr>
        </p:nvSpPr>
        <p:spPr/>
        <p:txBody>
          <a:bodyPr>
            <a:normAutofit/>
          </a:bodyPr>
          <a:lstStyle/>
          <a:p>
            <a:pPr marL="0" marR="0" indent="0" algn="l" rtl="0" eaLnBrk="1" fontAlgn="base" latinLnBrk="0" hangingPunct="1">
              <a:buNone/>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Pharmacokinetics and administration</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Bioavailability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(oral): 50-90% </a:t>
            </a: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F(aerosol) &lt; 5%</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Distribution in all body tissues, except CNS </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Renal excretion: » 35% </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Half lives: » 30 hours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Administration:  oral, IV, inhalation</a:t>
            </a:r>
            <a:endParaRPr lang="en-US" sz="2600" b="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17433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8B3FB-CC54-4BC3-C574-CAB9F6CBA1C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4367F65-6ACF-F6F4-DE99-8BEAB41B00FD}"/>
              </a:ext>
            </a:extLst>
          </p:cNvPr>
          <p:cNvSpPr>
            <a:spLocks noGrp="1"/>
          </p:cNvSpPr>
          <p:nvPr>
            <p:ph idx="1"/>
          </p:nvPr>
        </p:nvSpPr>
        <p:spPr/>
        <p:txBody>
          <a:bodyPr>
            <a:normAutofit/>
          </a:bodyPr>
          <a:lstStyle/>
          <a:p>
            <a:pPr marL="0" marR="0" indent="0" algn="l" rtl="0" eaLnBrk="1" fontAlgn="base" latinLnBrk="0" hangingPunct="1">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Adverse effects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effectLst/>
                <a:latin typeface="Arial" panose="020B0604020202020204" pitchFamily="34" charset="0"/>
                <a:cs typeface="Arial" panose="020B0604020202020204" pitchFamily="34" charset="0"/>
              </a:rPr>
              <a:t> </a:t>
            </a:r>
            <a:r>
              <a:rPr lang="en-US" sz="2600" b="1" i="0" u="none" strike="noStrike" kern="1200" baseline="0" dirty="0">
                <a:ln>
                  <a:noFill/>
                </a:ln>
                <a:effectLst/>
                <a:latin typeface="Arial" panose="020B0604020202020204" pitchFamily="34" charset="0"/>
                <a:cs typeface="Arial" panose="020B0604020202020204" pitchFamily="34" charset="0"/>
              </a:rPr>
              <a:t>When given by aerosol</a:t>
            </a:r>
            <a:r>
              <a:rPr lang="en-US" sz="2600" b="0" i="0" u="none" strike="noStrike" kern="1200" baseline="0" dirty="0">
                <a:ln>
                  <a:noFill/>
                </a:ln>
                <a:effectLst/>
                <a:latin typeface="Arial" panose="020B0604020202020204" pitchFamily="34" charset="0"/>
                <a:cs typeface="Arial" panose="020B0604020202020204" pitchFamily="34" charset="0"/>
              </a:rPr>
              <a:t>:</a:t>
            </a:r>
            <a:r>
              <a:rPr lang="en-US" sz="2600" dirty="0">
                <a:latin typeface="Arial" panose="020B0604020202020204" pitchFamily="34" charset="0"/>
                <a:cs typeface="Arial" panose="020B0604020202020204" pitchFamily="34" charset="0"/>
              </a:rPr>
              <a:t> </a:t>
            </a:r>
            <a:r>
              <a:rPr lang="en-US" sz="2600" b="0" i="0" u="none" strike="noStrike" kern="1200" baseline="0" dirty="0">
                <a:ln>
                  <a:noFill/>
                </a:ln>
                <a:effectLst/>
                <a:latin typeface="Arial" panose="020B0604020202020204" pitchFamily="34" charset="0"/>
                <a:cs typeface="Arial" panose="020B0604020202020204" pitchFamily="34" charset="0"/>
              </a:rPr>
              <a:t>Conjunctival irritation, transient wheezing, reversible deterioration in pulmonary function.</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effectLst/>
                <a:latin typeface="Arial" panose="020B0604020202020204" pitchFamily="34" charset="0"/>
                <a:cs typeface="Arial" panose="020B0604020202020204" pitchFamily="34" charset="0"/>
              </a:rPr>
              <a:t> </a:t>
            </a:r>
            <a:r>
              <a:rPr lang="en-US" sz="2600" b="1" i="0" u="none" strike="noStrike" kern="1200" baseline="0" dirty="0">
                <a:ln>
                  <a:noFill/>
                </a:ln>
                <a:effectLst/>
                <a:latin typeface="Arial" panose="020B0604020202020204" pitchFamily="34" charset="0"/>
                <a:cs typeface="Arial" panose="020B0604020202020204" pitchFamily="34" charset="0"/>
              </a:rPr>
              <a:t>When given orally or IV</a:t>
            </a:r>
            <a:r>
              <a:rPr lang="en-US" sz="2600" b="0" i="0" u="none" strike="noStrike" kern="1200" baseline="0" dirty="0">
                <a:ln>
                  <a:noFill/>
                </a:ln>
                <a:effectLst/>
                <a:latin typeface="Arial" panose="020B0604020202020204" pitchFamily="34" charset="0"/>
                <a:cs typeface="Arial" panose="020B0604020202020204" pitchFamily="34" charset="0"/>
              </a:rPr>
              <a:t>:</a:t>
            </a:r>
            <a:r>
              <a:rPr lang="en-US" sz="2600" dirty="0">
                <a:latin typeface="Arial" panose="020B0604020202020204" pitchFamily="34" charset="0"/>
                <a:cs typeface="Arial" panose="020B0604020202020204" pitchFamily="34" charset="0"/>
              </a:rPr>
              <a:t> </a:t>
            </a:r>
            <a:r>
              <a:rPr lang="en-US" sz="2600" b="0" i="0" u="none" strike="noStrike" kern="1200" baseline="0" dirty="0">
                <a:ln>
                  <a:noFill/>
                </a:ln>
                <a:effectLst/>
                <a:latin typeface="Arial" panose="020B0604020202020204" pitchFamily="34" charset="0"/>
                <a:cs typeface="Arial" panose="020B0604020202020204" pitchFamily="34" charset="0"/>
              </a:rPr>
              <a:t>Dose-dependent hemolytic anemia and bone marrow suppression</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latin typeface="Arial" panose="020B0604020202020204" pitchFamily="34" charset="0"/>
                <a:cs typeface="Arial" panose="020B0604020202020204" pitchFamily="34" charset="0"/>
              </a:rPr>
              <a:t> </a:t>
            </a:r>
            <a:r>
              <a:rPr lang="en-US" sz="2600" b="0" i="0" u="none" strike="noStrike" kern="1200" baseline="0" dirty="0">
                <a:ln>
                  <a:noFill/>
                </a:ln>
                <a:effectLst/>
                <a:latin typeface="Arial" panose="020B0604020202020204" pitchFamily="34" charset="0"/>
                <a:cs typeface="Arial" panose="020B0604020202020204" pitchFamily="34" charset="0"/>
              </a:rPr>
              <a:t>Headache, insomnia, mood alteration</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latin typeface="Arial" panose="020B0604020202020204" pitchFamily="34" charset="0"/>
                <a:cs typeface="Arial" panose="020B0604020202020204" pitchFamily="34" charset="0"/>
              </a:rPr>
              <a:t> </a:t>
            </a:r>
            <a:r>
              <a:rPr lang="en-US" sz="2600" b="0" i="0" u="none" strike="noStrike" kern="1200" baseline="0" dirty="0">
                <a:ln>
                  <a:noFill/>
                </a:ln>
                <a:effectLst/>
                <a:latin typeface="Arial" panose="020B0604020202020204" pitchFamily="34" charset="0"/>
                <a:cs typeface="Arial" panose="020B0604020202020204" pitchFamily="34" charset="0"/>
              </a:rPr>
              <a:t>Teratogenic effects in animals</a:t>
            </a:r>
            <a:endParaRPr lang="en-US" sz="2600" b="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26672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08D43-4A94-2B73-35CB-6D95A66E493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136FEEC-A5CB-DF0E-23DC-4293754FA25C}"/>
              </a:ext>
            </a:extLst>
          </p:cNvPr>
          <p:cNvSpPr>
            <a:spLocks noGrp="1"/>
          </p:cNvSpPr>
          <p:nvPr>
            <p:ph idx="1"/>
          </p:nvPr>
        </p:nvSpPr>
        <p:spPr/>
        <p:txBody>
          <a:bodyPr>
            <a:normAutofit/>
          </a:bodyPr>
          <a:lstStyle/>
          <a:p>
            <a:pPr marL="0" marR="0" indent="0" algn="l" rtl="0" eaLnBrk="1" fontAlgn="base" latinLnBrk="0" hangingPunct="1">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Therapeutic uses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1" u="none" strike="noStrike" kern="1200" baseline="0" dirty="0">
                <a:ln>
                  <a:noFill/>
                </a:ln>
                <a:solidFill>
                  <a:srgbClr val="000000"/>
                </a:solidFill>
                <a:effectLst/>
                <a:latin typeface="Arial" panose="020B0604020202020204" pitchFamily="34" charset="0"/>
                <a:cs typeface="Arial" panose="020B0604020202020204" pitchFamily="34" charset="0"/>
              </a:rPr>
              <a:t>Ribavirin is the drug of choice for:</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-RSV (Respiratory Syncytial Virus) bronchiolitis and pneumonia in hospitalized children (given by aerosol)</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-Lassa fever (</a:t>
            </a:r>
            <a:r>
              <a:rPr lang="en-US" sz="2600" b="0" i="0" u="none" strike="noStrike" kern="1200" baseline="0" dirty="0" err="1">
                <a:ln>
                  <a:noFill/>
                </a:ln>
                <a:solidFill>
                  <a:srgbClr val="000000"/>
                </a:solidFill>
                <a:effectLst/>
                <a:latin typeface="Arial" panose="020B0604020202020204" pitchFamily="34" charset="0"/>
                <a:cs typeface="Arial" panose="020B0604020202020204" pitchFamily="34" charset="0"/>
              </a:rPr>
              <a:t>african</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rat virus)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1" u="none" strike="noStrike" kern="1200" baseline="0" dirty="0">
                <a:ln>
                  <a:noFill/>
                </a:ln>
                <a:solidFill>
                  <a:srgbClr val="000000"/>
                </a:solidFill>
                <a:effectLst/>
                <a:latin typeface="Arial" panose="020B0604020202020204" pitchFamily="34" charset="0"/>
                <a:cs typeface="Arial" panose="020B0604020202020204" pitchFamily="34" charset="0"/>
              </a:rPr>
              <a:t>Ribavirin is an alternative drug for:</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-Influenza, parainfluenza, measles virus infection in immunocompromised patients</a:t>
            </a:r>
            <a:endParaRPr lang="en-US" sz="2600" b="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7368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1DD71-D2C8-6F7F-F2EB-FE1A2039B849}"/>
              </a:ext>
            </a:extLst>
          </p:cNvPr>
          <p:cNvSpPr>
            <a:spLocks noGrp="1"/>
          </p:cNvSpPr>
          <p:nvPr>
            <p:ph type="title"/>
          </p:nvPr>
        </p:nvSpPr>
        <p:spPr/>
        <p:txBody>
          <a:bodyPr>
            <a:normAutofit/>
          </a:bodyPr>
          <a:lstStyle/>
          <a:p>
            <a:r>
              <a:rPr lang="en-US" sz="3600" b="1" i="0" u="none" strike="noStrike" kern="1200" baseline="0" dirty="0">
                <a:ln>
                  <a:noFill/>
                </a:ln>
                <a:solidFill>
                  <a:srgbClr val="FF0000"/>
                </a:solidFill>
                <a:effectLst/>
                <a:latin typeface="Arial" panose="020B0604020202020204" pitchFamily="34" charset="0"/>
                <a:cs typeface="Arial" panose="020B0604020202020204" pitchFamily="34" charset="0"/>
              </a:rPr>
              <a:t>ACYCLOVIR AND CONGENERS</a:t>
            </a:r>
            <a:br>
              <a:rPr lang="en-US" sz="3600" b="0" i="0" u="none" strike="noStrike" dirty="0">
                <a:solidFill>
                  <a:srgbClr val="FF0000"/>
                </a:solidFill>
                <a:effectLst/>
                <a:latin typeface="Arial" panose="020B0604020202020204" pitchFamily="34" charset="0"/>
                <a:cs typeface="Arial" panose="020B0604020202020204" pitchFamily="34" charset="0"/>
              </a:rPr>
            </a:b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B76360C-CC25-1448-67D9-6E02A073ECE0}"/>
              </a:ext>
            </a:extLst>
          </p:cNvPr>
          <p:cNvSpPr>
            <a:spLocks noGrp="1"/>
          </p:cNvSpPr>
          <p:nvPr>
            <p:ph idx="1"/>
          </p:nvPr>
        </p:nvSpPr>
        <p:spPr/>
        <p:txBody>
          <a:bodyPr>
            <a:normAutofit/>
          </a:bodyPr>
          <a:lstStyle/>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Acyclovir, </a:t>
            </a:r>
            <a:r>
              <a:rPr lang="en-US" sz="2600" i="0" u="none" strike="noStrike" kern="1200" baseline="0" dirty="0" err="1">
                <a:ln>
                  <a:noFill/>
                </a:ln>
                <a:solidFill>
                  <a:srgbClr val="000000"/>
                </a:solidFill>
                <a:effectLst/>
                <a:latin typeface="Arial" panose="020B0604020202020204" pitchFamily="34" charset="0"/>
                <a:cs typeface="Arial" panose="020B0604020202020204" pitchFamily="34" charset="0"/>
              </a:rPr>
              <a:t>gancyclovir</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a:t>
            </a:r>
            <a:r>
              <a:rPr lang="en-US" sz="2600" b="0" i="0" u="none" strike="noStrike" kern="1200" baseline="0" dirty="0" err="1">
                <a:ln>
                  <a:noFill/>
                </a:ln>
                <a:solidFill>
                  <a:srgbClr val="000000"/>
                </a:solidFill>
                <a:effectLst/>
                <a:latin typeface="Arial" panose="020B0604020202020204" pitchFamily="34" charset="0"/>
                <a:cs typeface="Arial" panose="020B0604020202020204" pitchFamily="34" charset="0"/>
              </a:rPr>
              <a:t>famcyclovir</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a:t>
            </a:r>
            <a:r>
              <a:rPr lang="en-US" sz="2600" b="0" i="0" u="none" strike="noStrike" kern="1200" baseline="0" dirty="0" err="1">
                <a:ln>
                  <a:noFill/>
                </a:ln>
                <a:solidFill>
                  <a:srgbClr val="000000"/>
                </a:solidFill>
                <a:effectLst/>
                <a:latin typeface="Arial" panose="020B0604020202020204" pitchFamily="34" charset="0"/>
                <a:cs typeface="Arial" panose="020B0604020202020204" pitchFamily="34" charset="0"/>
              </a:rPr>
              <a:t>pemcyclovir</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all are guanine nucleoside analogs.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Mechanism of action</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All drugs are phosphorylated by a viral thymidine-kinase, then 	metabolized by host cell kinases to nucleotide analogs.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The analog inhibits viral DNA-polymerase</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Only actively replicating viruses are inhibited</a:t>
            </a:r>
            <a:endParaRPr lang="en-US" sz="2600" b="0" i="0" u="none" strike="noStrike"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944948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8369F-89E6-E947-D758-F4E02D7B1FE4}"/>
              </a:ext>
            </a:extLst>
          </p:cNvPr>
          <p:cNvSpPr>
            <a:spLocks noGrp="1"/>
          </p:cNvSpPr>
          <p:nvPr>
            <p:ph type="title"/>
          </p:nvPr>
        </p:nvSpPr>
        <p:spPr/>
        <p:txBody>
          <a:bodyPr/>
          <a:lstStyle/>
          <a:p>
            <a:endParaRPr lang="en-US"/>
          </a:p>
        </p:txBody>
      </p:sp>
      <p:pic>
        <p:nvPicPr>
          <p:cNvPr id="5" name="Content Placeholder 4" descr="A diagram of a cell division&#10;&#10;Description automatically generated">
            <a:extLst>
              <a:ext uri="{FF2B5EF4-FFF2-40B4-BE49-F238E27FC236}">
                <a16:creationId xmlns:a16="http://schemas.microsoft.com/office/drawing/2014/main" id="{7B9DB3A2-0D5E-589F-7B99-AF0A646B4993}"/>
              </a:ext>
            </a:extLst>
          </p:cNvPr>
          <p:cNvPicPr>
            <a:picLocks noGrp="1" noChangeAspect="1"/>
          </p:cNvPicPr>
          <p:nvPr>
            <p:ph idx="1"/>
          </p:nvPr>
        </p:nvPicPr>
        <p:blipFill>
          <a:blip r:embed="rId2"/>
          <a:stretch>
            <a:fillRect/>
          </a:stretch>
        </p:blipFill>
        <p:spPr>
          <a:xfrm>
            <a:off x="3289300" y="1956594"/>
            <a:ext cx="5613400" cy="4089400"/>
          </a:xfrm>
        </p:spPr>
      </p:pic>
      <p:sp>
        <p:nvSpPr>
          <p:cNvPr id="6" name="TextBox 5">
            <a:extLst>
              <a:ext uri="{FF2B5EF4-FFF2-40B4-BE49-F238E27FC236}">
                <a16:creationId xmlns:a16="http://schemas.microsoft.com/office/drawing/2014/main" id="{610FA8E3-2F79-D0E1-FAC5-7E048565E1BF}"/>
              </a:ext>
            </a:extLst>
          </p:cNvPr>
          <p:cNvSpPr txBox="1"/>
          <p:nvPr/>
        </p:nvSpPr>
        <p:spPr>
          <a:xfrm>
            <a:off x="3289300" y="6311900"/>
            <a:ext cx="4647223" cy="230832"/>
          </a:xfrm>
          <a:prstGeom prst="rect">
            <a:avLst/>
          </a:prstGeom>
          <a:noFill/>
        </p:spPr>
        <p:txBody>
          <a:bodyPr wrap="square" rtlCol="0">
            <a:spAutoFit/>
          </a:bodyPr>
          <a:lstStyle/>
          <a:p>
            <a:r>
              <a:rPr lang="en-US" sz="900" dirty="0"/>
              <a:t>Source: Solution pharmacy. https://</a:t>
            </a:r>
            <a:r>
              <a:rPr lang="en-US" sz="900" dirty="0" err="1"/>
              <a:t>i.ytimg.com</a:t>
            </a:r>
            <a:r>
              <a:rPr lang="en-US" sz="900" dirty="0"/>
              <a:t>/vi/x3a6ox9Ngpk/</a:t>
            </a:r>
            <a:r>
              <a:rPr lang="en-US" sz="900" dirty="0" err="1"/>
              <a:t>maxresdefault.jpg</a:t>
            </a:r>
            <a:endParaRPr lang="en-US" sz="900" dirty="0"/>
          </a:p>
        </p:txBody>
      </p:sp>
    </p:spTree>
    <p:extLst>
      <p:ext uri="{BB962C8B-B14F-4D97-AF65-F5344CB8AC3E}">
        <p14:creationId xmlns:p14="http://schemas.microsoft.com/office/powerpoint/2010/main" val="20393548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BE875-CF84-4B42-2F66-1565A9F98F0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0A060B3-5523-26D2-AEAE-D82FAEB1A12C}"/>
              </a:ext>
            </a:extLst>
          </p:cNvPr>
          <p:cNvSpPr>
            <a:spLocks noGrp="1"/>
          </p:cNvSpPr>
          <p:nvPr>
            <p:ph idx="1"/>
          </p:nvPr>
        </p:nvSpPr>
        <p:spPr/>
        <p:txBody>
          <a:bodyPr>
            <a:normAutofit/>
          </a:bodyPr>
          <a:lstStyle/>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Antiviral spectrum and resistance</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Acyclovir: HSV-1, HSV-2, VZV.</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a:t>
            </a:r>
            <a:r>
              <a:rPr lang="en-US" sz="2600" b="0" i="0" u="none" strike="noStrike" kern="1200" baseline="0" dirty="0" err="1">
                <a:ln>
                  <a:noFill/>
                </a:ln>
                <a:solidFill>
                  <a:srgbClr val="000000"/>
                </a:solidFill>
                <a:effectLst/>
                <a:latin typeface="Arial" panose="020B0604020202020204" pitchFamily="34" charset="0"/>
                <a:cs typeface="Arial" panose="020B0604020202020204" pitchFamily="34" charset="0"/>
              </a:rPr>
              <a:t>Gancyclovir</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HSV-1, HSV-2, VZV, EBV, CMV.</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effectLst/>
                <a:latin typeface="Arial" panose="020B0604020202020204" pitchFamily="34" charset="0"/>
                <a:cs typeface="Arial" panose="020B0604020202020204" pitchFamily="34" charset="0"/>
              </a:rPr>
              <a:t>Viral resistance may occur and may be due to:</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effectLst/>
                <a:latin typeface="Arial" panose="020B0604020202020204" pitchFamily="34" charset="0"/>
                <a:cs typeface="Arial" panose="020B0604020202020204" pitchFamily="34" charset="0"/>
              </a:rPr>
              <a:t>a) decreased production of thymidine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kinase</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b) altered thymidine kinase substrate specificity</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c) altered viral DNA polymerase</a:t>
            </a:r>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976206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26DEB-ED6B-81EC-D38B-8B7589A4CE1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8F2B705-BEE4-0412-BD77-FDCD4409BED5}"/>
              </a:ext>
            </a:extLst>
          </p:cNvPr>
          <p:cNvSpPr>
            <a:spLocks noGrp="1"/>
          </p:cNvSpPr>
          <p:nvPr>
            <p:ph idx="1"/>
          </p:nvPr>
        </p:nvSpPr>
        <p:spPr/>
        <p:txBody>
          <a:bodyPr>
            <a:normAutofit/>
          </a:bodyPr>
          <a:lstStyle/>
          <a:p>
            <a:pPr marL="0" marR="0" indent="0" algn="l" rtl="0" eaLnBrk="1" fontAlgn="base" latinLnBrk="0" hangingPunct="1">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Pharmacokinetics and administration</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r>
              <a:rPr lang="en-US" sz="2600" b="1"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F(oral): acyclovir 20-30%;  </a:t>
            </a:r>
            <a:r>
              <a:rPr lang="en-US" sz="2600" i="0" u="none" strike="noStrike" kern="1200" baseline="0" dirty="0" err="1">
                <a:ln>
                  <a:noFill/>
                </a:ln>
                <a:solidFill>
                  <a:srgbClr val="000000"/>
                </a:solidFill>
                <a:effectLst/>
                <a:latin typeface="Arial" panose="020B0604020202020204" pitchFamily="34" charset="0"/>
                <a:cs typeface="Arial" panose="020B0604020202020204" pitchFamily="34" charset="0"/>
              </a:rPr>
              <a:t>gancyclovir</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 &lt; 10% </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Distribution in all body tissues including CNS </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 (­CSF/plasma ratio » 0.5)</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Renal excretion: &gt; 80% </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Half lives: 2-5 hours</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Administration: topical, oral (acyclovir), IV (acyclovir, </a:t>
            </a:r>
            <a:r>
              <a:rPr lang="en-US" sz="2600" i="0" u="none" strike="noStrike" kern="1200" baseline="0" dirty="0" err="1">
                <a:ln>
                  <a:noFill/>
                </a:ln>
                <a:solidFill>
                  <a:srgbClr val="000000"/>
                </a:solidFill>
                <a:effectLst/>
                <a:latin typeface="Arial" panose="020B0604020202020204" pitchFamily="34" charset="0"/>
                <a:cs typeface="Arial" panose="020B0604020202020204" pitchFamily="34" charset="0"/>
              </a:rPr>
              <a:t>gancyclovir</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a:t>
            </a:r>
            <a:endParaRPr lang="en-US" sz="2600" i="0" u="none" strike="noStrike" dirty="0">
              <a:effectLst/>
              <a:latin typeface="Arial" panose="020B0604020202020204" pitchFamily="34" charset="0"/>
              <a:cs typeface="Arial" panose="020B0604020202020204" pitchFamily="34" charset="0"/>
            </a:endParaRPr>
          </a:p>
          <a:p>
            <a:pPr marL="0" marR="0" indent="0" algn="l" rtl="0" eaLnBrk="1" fontAlgn="base" latinLnBrk="0" hangingPunct="1">
              <a:buNone/>
            </a:pP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                         </a:t>
            </a:r>
            <a:endParaRPr lang="en-US" sz="260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00261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3C86B-E52D-46E6-D217-2BA40FD17FE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2BC1F4C-897B-10B8-D036-62DCD86F07C0}"/>
              </a:ext>
            </a:extLst>
          </p:cNvPr>
          <p:cNvSpPr>
            <a:spLocks noGrp="1"/>
          </p:cNvSpPr>
          <p:nvPr>
            <p:ph idx="1"/>
          </p:nvPr>
        </p:nvSpPr>
        <p:spPr/>
        <p:txBody>
          <a:bodyPr>
            <a:normAutofit/>
          </a:bodyPr>
          <a:lstStyle/>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1" i="0" u="none" strike="noStrike" kern="1200" baseline="0" dirty="0">
                <a:ln>
                  <a:noFill/>
                </a:ln>
                <a:solidFill>
                  <a:srgbClr val="3B812F"/>
                </a:solidFill>
                <a:effectLst/>
                <a:latin typeface="Times New Roman" panose="02020603050405020304" pitchFamily="18" charset="0"/>
                <a:cs typeface="Times New Roman" panose="02020603050405020304" pitchFamily="18" charset="0"/>
              </a:rPr>
              <a:t>Adverse effects</a:t>
            </a:r>
            <a:endParaRPr lang="en-US" sz="2800" b="0" i="0" u="none" strike="noStrike" dirty="0">
              <a:effectLst/>
              <a:latin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b="1" dirty="0">
                <a:solidFill>
                  <a:srgbClr val="000000"/>
                </a:solidFill>
                <a:latin typeface="Times New Roman" panose="02020603050405020304" pitchFamily="18" charset="0"/>
                <a:cs typeface="Times New Roman" panose="02020603050405020304" pitchFamily="18"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Nausea and vomiting ,diarrhea (acyclovir PO)</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Neurotoxicity (1-5% of patients) (headache, tremor, behavioral changes, delirium, seizures, coma) (</a:t>
            </a:r>
            <a:r>
              <a:rPr lang="en-US" sz="2600" i="0" u="none" strike="noStrike" kern="1200" baseline="0" dirty="0" err="1">
                <a:ln>
                  <a:noFill/>
                </a:ln>
                <a:solidFill>
                  <a:srgbClr val="000000"/>
                </a:solidFill>
                <a:effectLst/>
                <a:latin typeface="Arial" panose="020B0604020202020204" pitchFamily="34" charset="0"/>
                <a:cs typeface="Arial" panose="020B0604020202020204" pitchFamily="34" charset="0"/>
              </a:rPr>
              <a:t>acylovir</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 and </a:t>
            </a:r>
            <a:r>
              <a:rPr lang="en-US" sz="2600" i="0" u="none" strike="noStrike" kern="1200" baseline="0" dirty="0" err="1">
                <a:ln>
                  <a:noFill/>
                </a:ln>
                <a:solidFill>
                  <a:srgbClr val="000000"/>
                </a:solidFill>
                <a:effectLst/>
                <a:latin typeface="Arial" panose="020B0604020202020204" pitchFamily="34" charset="0"/>
                <a:cs typeface="Arial" panose="020B0604020202020204" pitchFamily="34" charset="0"/>
              </a:rPr>
              <a:t>gancyclovir</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 high doses IV)</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Nephrotoxicity (crystalluria, hematuria, renal insufficiency (acyclovir, high doses IV)</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Myelosuppression (neutropenia, thrombocytopenia) (</a:t>
            </a:r>
            <a:r>
              <a:rPr lang="en-US" sz="2600" i="0" u="none" strike="noStrike" kern="1200" baseline="0" dirty="0" err="1">
                <a:ln>
                  <a:noFill/>
                </a:ln>
                <a:solidFill>
                  <a:srgbClr val="000000"/>
                </a:solidFill>
                <a:effectLst/>
                <a:latin typeface="Arial" panose="020B0604020202020204" pitchFamily="34" charset="0"/>
                <a:cs typeface="Arial" panose="020B0604020202020204" pitchFamily="34" charset="0"/>
              </a:rPr>
              <a:t>gancyclovir</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Teratogenic effects in animals</a:t>
            </a:r>
            <a:endParaRPr lang="en-US" sz="2600" i="0" u="none" strike="noStrike" dirty="0">
              <a:effectLst/>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7435846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D99EC-9321-0295-25AE-BB8786E0665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EA333C9-AF03-1A52-E278-4E17E1C4477B}"/>
              </a:ext>
            </a:extLst>
          </p:cNvPr>
          <p:cNvSpPr>
            <a:spLocks noGrp="1"/>
          </p:cNvSpPr>
          <p:nvPr>
            <p:ph idx="1"/>
          </p:nvPr>
        </p:nvSpPr>
        <p:spPr/>
        <p:txBody>
          <a:bodyPr>
            <a:normAutofit/>
          </a:bodyPr>
          <a:lstStyle/>
          <a:p>
            <a:pPr marL="0" marR="0" indent="0" algn="l" rtl="0" eaLnBrk="1" fontAlgn="base" latinLnBrk="0" hangingPunct="1">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Therapeutic uses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i="1" u="none" strike="noStrike" kern="1200" baseline="0" dirty="0">
                <a:ln>
                  <a:noFill/>
                </a:ln>
                <a:solidFill>
                  <a:srgbClr val="000000"/>
                </a:solidFill>
                <a:effectLst/>
                <a:latin typeface="Arial" panose="020B0604020202020204" pitchFamily="34" charset="0"/>
                <a:cs typeface="Arial" panose="020B0604020202020204" pitchFamily="34" charset="0"/>
              </a:rPr>
              <a:t> Acyclovir is the drug of choice for:</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Genital HSV infections</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HSV encephalitis </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HSV infections in immunocompromised patient </a:t>
            </a:r>
            <a:endParaRPr lang="en-US" sz="2600" i="0" u="none" strike="noStrike" dirty="0">
              <a:effectLst/>
              <a:latin typeface="Arial" panose="020B0604020202020204" pitchFamily="34" charset="0"/>
              <a:cs typeface="Arial" panose="020B0604020202020204" pitchFamily="34" charset="0"/>
            </a:endParaRPr>
          </a:p>
          <a:p>
            <a:pPr marL="0" marR="0" indent="0" algn="l" rtl="0" eaLnBrk="1" fontAlgn="t" latinLnBrk="0" hangingPunct="1">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i="1" u="none" strike="noStrike" kern="1200" baseline="0" dirty="0">
                <a:ln>
                  <a:noFill/>
                </a:ln>
                <a:solidFill>
                  <a:srgbClr val="000000"/>
                </a:solidFill>
                <a:effectLst/>
                <a:latin typeface="Arial" panose="020B0604020202020204" pitchFamily="34" charset="0"/>
                <a:cs typeface="Arial" panose="020B0604020202020204" pitchFamily="34" charset="0"/>
              </a:rPr>
              <a:t> </a:t>
            </a:r>
            <a:r>
              <a:rPr lang="en-US" sz="2600" i="1" u="none" strike="noStrike" kern="1200" baseline="0" dirty="0" err="1">
                <a:ln>
                  <a:noFill/>
                </a:ln>
                <a:solidFill>
                  <a:srgbClr val="000000"/>
                </a:solidFill>
                <a:effectLst/>
                <a:latin typeface="Arial" panose="020B0604020202020204" pitchFamily="34" charset="0"/>
                <a:cs typeface="Arial" panose="020B0604020202020204" pitchFamily="34" charset="0"/>
              </a:rPr>
              <a:t>Gancyclovir</a:t>
            </a:r>
            <a:r>
              <a:rPr lang="en-US" sz="2600" i="1" u="none" strike="noStrike" kern="1200" baseline="0" dirty="0">
                <a:ln>
                  <a:noFill/>
                </a:ln>
                <a:solidFill>
                  <a:srgbClr val="000000"/>
                </a:solidFill>
                <a:effectLst/>
                <a:latin typeface="Arial" panose="020B0604020202020204" pitchFamily="34" charset="0"/>
                <a:cs typeface="Arial" panose="020B0604020202020204" pitchFamily="34" charset="0"/>
              </a:rPr>
              <a:t> is the drug of choice for:</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CMV retinitis in immunocompromised patient</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Prevention of CMV disease in transplant patients</a:t>
            </a:r>
            <a:endParaRPr lang="en-US" sz="260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10583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FF50A-55F8-ED4B-EE90-EF51664A0736}"/>
              </a:ext>
            </a:extLst>
          </p:cNvPr>
          <p:cNvSpPr>
            <a:spLocks noGrp="1"/>
          </p:cNvSpPr>
          <p:nvPr>
            <p:ph type="title"/>
          </p:nvPr>
        </p:nvSpPr>
        <p:spPr/>
        <p:txBody>
          <a:bodyPr>
            <a:normAutofit/>
          </a:bodyPr>
          <a:lstStyle/>
          <a:p>
            <a:r>
              <a:rPr lang="en-US" sz="4400" b="1" i="0" u="none" strike="noStrike" kern="1200" baseline="0" dirty="0">
                <a:ln>
                  <a:noFill/>
                </a:ln>
                <a:solidFill>
                  <a:srgbClr val="006633"/>
                </a:solidFill>
                <a:effectLst/>
                <a:latin typeface="Times New Roman" panose="02020603050405020304" pitchFamily="18" charset="0"/>
                <a:cs typeface="Times New Roman" panose="02020603050405020304" pitchFamily="18" charset="0"/>
              </a:rPr>
              <a:t>IDOXURIDINE AND TRIFLURIDINE</a:t>
            </a:r>
            <a:br>
              <a:rPr lang="en-US" sz="4400" b="0" i="0" u="none" strike="noStrike" dirty="0">
                <a:effectLst/>
                <a:latin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723F0FEC-8BEF-CE2A-3884-DAA4C885F3D6}"/>
              </a:ext>
            </a:extLst>
          </p:cNvPr>
          <p:cNvSpPr>
            <a:spLocks noGrp="1"/>
          </p:cNvSpPr>
          <p:nvPr>
            <p:ph idx="1"/>
          </p:nvPr>
        </p:nvSpPr>
        <p:spPr/>
        <p:txBody>
          <a:bodyPr>
            <a:noAutofit/>
          </a:bodyPr>
          <a:lstStyle/>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Idoxuridine and trifluridine are pyrimidine nucleoside analogs.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Mechanism of action</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The drugs are converted by cellular enzymes to their triphosphate analogs which inhibits viral (and, to a lesser extent, human) DNA synthesis.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1" fontAlgn="t" latinLnBrk="0" hangingPunct="1">
              <a:buNone/>
            </a:pPr>
            <a:r>
              <a:rPr lang="en-US" sz="2600" b="1" dirty="0">
                <a:latin typeface="Arial" panose="020B0604020202020204" pitchFamily="34" charset="0"/>
                <a:cs typeface="Arial" panose="020B0604020202020204" pitchFamily="34" charset="0"/>
              </a:rPr>
              <a:t>	</a:t>
            </a:r>
            <a:r>
              <a:rPr lang="en-US" sz="2600" b="1" i="0" u="none" strike="noStrike" kern="1200" baseline="0" dirty="0">
                <a:ln>
                  <a:noFill/>
                </a:ln>
                <a:effectLst/>
                <a:latin typeface="Arial" panose="020B0604020202020204" pitchFamily="34" charset="0"/>
                <a:cs typeface="Arial" panose="020B0604020202020204" pitchFamily="34" charset="0"/>
              </a:rPr>
              <a:t>Inhibits viral replication by substituting itself for thymidine 	in viral DNA. This in turn inhibits thymidylate 	phosphorylase and viral DNA polymerases from properly 	functioning.</a:t>
            </a:r>
            <a:endParaRPr lang="en-US" sz="2600" b="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763267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D8C25-EE16-9C96-DE94-07D4D2DD8EA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4244C42-7309-54F3-C93F-96F80659295F}"/>
              </a:ext>
            </a:extLst>
          </p:cNvPr>
          <p:cNvSpPr>
            <a:spLocks noGrp="1"/>
          </p:cNvSpPr>
          <p:nvPr>
            <p:ph idx="1"/>
          </p:nvPr>
        </p:nvSpPr>
        <p:spPr>
          <a:xfrm>
            <a:off x="838200" y="1825625"/>
            <a:ext cx="10515600" cy="4667250"/>
          </a:xfrm>
        </p:spPr>
        <p:txBody>
          <a:bodyPr>
            <a:normAutofit fontScale="92500" lnSpcReduction="10000"/>
          </a:bodyPr>
          <a:lstStyle/>
          <a:p>
            <a:pPr marL="0" marR="0" indent="0" algn="l" rtl="0" eaLnBrk="1" fontAlgn="t" latinLnBrk="0" hangingPunct="1">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1" i="0" u="none" strike="noStrike" kern="1200" baseline="0" dirty="0">
                <a:ln>
                  <a:noFill/>
                </a:ln>
                <a:solidFill>
                  <a:srgbClr val="3B812F"/>
                </a:solidFill>
                <a:effectLst/>
                <a:latin typeface="Arial" panose="020B0604020202020204" pitchFamily="34" charset="0"/>
                <a:cs typeface="Arial" panose="020B0604020202020204" pitchFamily="34" charset="0"/>
              </a:rPr>
              <a:t>Antiviral spectrum and resistance</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Antiviral spectrum includes HSV-1, HSV-2 and VZV.</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Prolonged treatment can select drug-resistant mutants.</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1" i="0" u="none" strike="noStrike" kern="1200" baseline="0" dirty="0">
                <a:ln>
                  <a:noFill/>
                </a:ln>
                <a:solidFill>
                  <a:srgbClr val="3B812F"/>
                </a:solidFill>
                <a:effectLst/>
                <a:latin typeface="Arial" panose="020B0604020202020204" pitchFamily="34" charset="0"/>
                <a:cs typeface="Arial" panose="020B0604020202020204" pitchFamily="34" charset="0"/>
              </a:rPr>
              <a:t>Administration</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T</a:t>
            </a: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opically administered (eye, oral, genital mucosae)</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1" i="0" u="none" strike="noStrike" kern="1200" baseline="0" dirty="0">
                <a:ln>
                  <a:noFill/>
                </a:ln>
                <a:solidFill>
                  <a:srgbClr val="3B812F"/>
                </a:solidFill>
                <a:effectLst/>
                <a:latin typeface="Arial" panose="020B0604020202020204" pitchFamily="34" charset="0"/>
                <a:cs typeface="Arial" panose="020B0604020202020204" pitchFamily="34" charset="0"/>
              </a:rPr>
              <a:t>Adverse effects</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Pain, pruritus, edema involving the eye or lids.</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Allergic reactions (rare)</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1" i="0" u="none" strike="noStrike" kern="1200" baseline="0" dirty="0">
                <a:ln>
                  <a:noFill/>
                </a:ln>
                <a:solidFill>
                  <a:srgbClr val="3B812F"/>
                </a:solidFill>
                <a:effectLst/>
                <a:latin typeface="Arial" panose="020B0604020202020204" pitchFamily="34" charset="0"/>
                <a:cs typeface="Arial" panose="020B0604020202020204" pitchFamily="34" charset="0"/>
              </a:rPr>
              <a:t>Therapeutic uses</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Ocular, oral, genital HSV infections</a:t>
            </a:r>
            <a:endParaRPr lang="en-US" sz="2800" b="0" i="0" u="none" strike="noStrike" dirty="0">
              <a:effectLst/>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93130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76137-E593-F03A-B27D-63022427E5BF}"/>
              </a:ext>
            </a:extLst>
          </p:cNvPr>
          <p:cNvSpPr>
            <a:spLocks noGrp="1"/>
          </p:cNvSpPr>
          <p:nvPr>
            <p:ph type="title"/>
          </p:nvPr>
        </p:nvSpPr>
        <p:spPr/>
        <p:txBody>
          <a:bodyPr>
            <a:normAutofit/>
          </a:bodyPr>
          <a:lstStyle/>
          <a:p>
            <a:r>
              <a:rPr lang="en-US" sz="3600" b="1" i="0" u="none" strike="noStrike" kern="1200" baseline="0" dirty="0">
                <a:ln>
                  <a:noFill/>
                </a:ln>
                <a:solidFill>
                  <a:srgbClr val="FF0000"/>
                </a:solidFill>
                <a:effectLst/>
                <a:latin typeface="Arial" panose="020B0604020202020204" pitchFamily="34" charset="0"/>
                <a:cs typeface="Arial" panose="020B0604020202020204" pitchFamily="34" charset="0"/>
              </a:rPr>
              <a:t>FOSCARNET    </a:t>
            </a:r>
            <a:br>
              <a:rPr lang="en-US" sz="3600" b="0" i="0" u="none" strike="noStrike" dirty="0">
                <a:solidFill>
                  <a:srgbClr val="FF0000"/>
                </a:solidFill>
                <a:effectLst/>
                <a:latin typeface="Arial" panose="020B0604020202020204" pitchFamily="34" charset="0"/>
                <a:cs typeface="Arial" panose="020B0604020202020204" pitchFamily="34" charset="0"/>
              </a:rPr>
            </a:br>
            <a:endParaRPr lang="en-US" sz="3600"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C552D15-09FF-E4A9-9380-97B1B765EE2C}"/>
              </a:ext>
            </a:extLst>
          </p:cNvPr>
          <p:cNvSpPr>
            <a:spLocks noGrp="1"/>
          </p:cNvSpPr>
          <p:nvPr>
            <p:ph idx="1"/>
          </p:nvPr>
        </p:nvSpPr>
        <p:spPr>
          <a:xfrm>
            <a:off x="838200" y="1825625"/>
            <a:ext cx="10515600" cy="4457944"/>
          </a:xfrm>
        </p:spPr>
        <p:txBody>
          <a:bodyPr>
            <a:noAutofit/>
          </a:bodyPr>
          <a:lstStyle/>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Foscarnet is an inorganic pyrophosphate analog </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Mechanism of action</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The drug directly inhibits viral DNA-polymerase and viral inverse 	transcriptase (it does not require phosphorylation for antiviral 	activity)</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Antiviral spectrum and resistance</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Antiviral spectrum of foscarnet includes HSV-1, HSV-2, VZV, CMV and HIV.</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Resistance may be due to altered viral DNA polymerase</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Cross-resistance between with other antiviral drugs is very rare.</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979710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A0870-8876-4840-5527-E4A9D89F089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169D743-4239-3BAD-3BE2-D2450858D0AA}"/>
              </a:ext>
            </a:extLst>
          </p:cNvPr>
          <p:cNvSpPr>
            <a:spLocks noGrp="1"/>
          </p:cNvSpPr>
          <p:nvPr>
            <p:ph idx="1"/>
          </p:nvPr>
        </p:nvSpPr>
        <p:spPr/>
        <p:txBody>
          <a:bodyPr>
            <a:normAutofit/>
          </a:bodyPr>
          <a:lstStyle/>
          <a:p>
            <a:pPr marL="0" marR="0" indent="0" algn="l" rtl="0" eaLnBrk="1" fontAlgn="base" latinLnBrk="0" hangingPunct="1">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Pharmacokinetics and administration</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F(oral): 10-20%</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Distribution in all body tissues including CNS (CSF/plasma </a:t>
            </a:r>
            <a:r>
              <a:rPr lang="en-US" sz="2600" b="0" i="0" u="none" strike="noStrike" kern="1200" baseline="0" dirty="0" err="1">
                <a:ln>
                  <a:noFill/>
                </a:ln>
                <a:solidFill>
                  <a:srgbClr val="000000"/>
                </a:solidFill>
                <a:effectLst/>
                <a:latin typeface="Arial" panose="020B0604020202020204" pitchFamily="34" charset="0"/>
                <a:cs typeface="Arial" panose="020B0604020202020204" pitchFamily="34" charset="0"/>
              </a:rPr>
              <a:t>ratiois</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0.7)</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Renal excretion: &gt; 80% </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Half life: 3-4 days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Administration: IV</a:t>
            </a:r>
            <a:endParaRPr lang="en-US" sz="2600" b="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64537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2C9E9-ABF4-5889-896C-596EADFC4215}"/>
              </a:ext>
            </a:extLst>
          </p:cNvPr>
          <p:cNvSpPr>
            <a:spLocks noGrp="1"/>
          </p:cNvSpPr>
          <p:nvPr>
            <p:ph type="title"/>
          </p:nvPr>
        </p:nvSpPr>
        <p:spPr>
          <a:xfrm>
            <a:off x="838200" y="365126"/>
            <a:ext cx="10515600" cy="1041644"/>
          </a:xfrm>
        </p:spPr>
        <p:txBody>
          <a:bodyPr/>
          <a:lstStyle/>
          <a:p>
            <a:endParaRPr lang="en-US" dirty="0"/>
          </a:p>
        </p:txBody>
      </p:sp>
      <p:sp>
        <p:nvSpPr>
          <p:cNvPr id="3" name="Content Placeholder 2">
            <a:extLst>
              <a:ext uri="{FF2B5EF4-FFF2-40B4-BE49-F238E27FC236}">
                <a16:creationId xmlns:a16="http://schemas.microsoft.com/office/drawing/2014/main" id="{9E6AF99C-2074-08C9-1BB7-955A00469C00}"/>
              </a:ext>
            </a:extLst>
          </p:cNvPr>
          <p:cNvSpPr>
            <a:spLocks noGrp="1"/>
          </p:cNvSpPr>
          <p:nvPr>
            <p:ph idx="1"/>
          </p:nvPr>
        </p:nvSpPr>
        <p:spPr>
          <a:xfrm>
            <a:off x="838200" y="1570892"/>
            <a:ext cx="10515600" cy="4921982"/>
          </a:xfrm>
        </p:spPr>
        <p:txBody>
          <a:bodyPr>
            <a:noAutofit/>
          </a:bodyPr>
          <a:lstStyle/>
          <a:p>
            <a:pPr marL="0" marR="0" indent="0" algn="l" rtl="0" eaLnBrk="1" fontAlgn="base" latinLnBrk="0" hangingPunct="1">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Adverse effects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Hypocalcemia and hypomagnesemia (due to chelation of the drug with divalent cations) are common.</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Neurotoxicity (headache, tremor, irritability, hallucinations, seizures) </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Nephrotoxicity (acute tubular nephrosis, interstitial nephritis)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1" fontAlgn="base" latinLnBrk="0" hangingPunct="1">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400" b="1" i="0" u="none" strike="noStrike" kern="1200" baseline="0" dirty="0">
                <a:ln>
                  <a:noFill/>
                </a:ln>
                <a:solidFill>
                  <a:srgbClr val="3B812F"/>
                </a:solidFill>
                <a:effectLst/>
                <a:latin typeface="Arial" panose="020B0604020202020204" pitchFamily="34" charset="0"/>
                <a:cs typeface="Arial" panose="020B0604020202020204" pitchFamily="34" charset="0"/>
              </a:rPr>
              <a:t>Therapeutic uses</a:t>
            </a:r>
            <a:endParaRPr lang="en-US" sz="2400" b="0" i="0" u="none" strike="noStrike" dirty="0">
              <a:effectLst/>
              <a:latin typeface="Arial" panose="020B0604020202020204" pitchFamily="34" charset="0"/>
              <a:cs typeface="Arial" panose="020B0604020202020204" pitchFamily="34" charset="0"/>
            </a:endParaRPr>
          </a:p>
          <a:p>
            <a:pPr eaLnBrk="0" fontAlgn="base"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400" b="0" i="0" u="none" strike="noStrike" kern="1200" baseline="0" dirty="0">
                <a:ln>
                  <a:noFill/>
                </a:ln>
                <a:solidFill>
                  <a:srgbClr val="000000"/>
                </a:solidFill>
                <a:effectLst/>
                <a:latin typeface="Arial" panose="020B0604020202020204" pitchFamily="34" charset="0"/>
                <a:cs typeface="Arial" panose="020B0604020202020204" pitchFamily="34" charset="0"/>
              </a:rPr>
              <a:t>HSV infections (due to thymidine kinase deficient strains which are acyclovir resistant)</a:t>
            </a:r>
            <a:endParaRPr lang="en-US" sz="24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400" dirty="0">
                <a:solidFill>
                  <a:srgbClr val="000000"/>
                </a:solidFill>
                <a:latin typeface="Arial" panose="020B0604020202020204" pitchFamily="34" charset="0"/>
                <a:cs typeface="Arial" panose="020B0604020202020204" pitchFamily="34" charset="0"/>
              </a:rPr>
              <a:t> </a:t>
            </a:r>
            <a:r>
              <a:rPr lang="en-US" sz="2400" b="0" i="0" u="none" strike="noStrike" kern="1200" baseline="0" dirty="0">
                <a:ln>
                  <a:noFill/>
                </a:ln>
                <a:solidFill>
                  <a:srgbClr val="000000"/>
                </a:solidFill>
                <a:effectLst/>
                <a:latin typeface="Arial" panose="020B0604020202020204" pitchFamily="34" charset="0"/>
                <a:cs typeface="Arial" panose="020B0604020202020204" pitchFamily="34" charset="0"/>
              </a:rPr>
              <a:t>HSV infections in immunocompromised patient</a:t>
            </a:r>
            <a:endParaRPr lang="en-US" sz="24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400" dirty="0">
                <a:solidFill>
                  <a:srgbClr val="000000"/>
                </a:solidFill>
                <a:latin typeface="Arial" panose="020B0604020202020204" pitchFamily="34" charset="0"/>
                <a:cs typeface="Arial" panose="020B0604020202020204" pitchFamily="34" charset="0"/>
              </a:rPr>
              <a:t> </a:t>
            </a:r>
            <a:r>
              <a:rPr lang="en-US" sz="2400" b="0" i="0" u="none" strike="noStrike" kern="1200" baseline="0" dirty="0">
                <a:ln>
                  <a:noFill/>
                </a:ln>
                <a:solidFill>
                  <a:srgbClr val="000000"/>
                </a:solidFill>
                <a:effectLst/>
                <a:latin typeface="Arial" panose="020B0604020202020204" pitchFamily="34" charset="0"/>
                <a:cs typeface="Arial" panose="020B0604020202020204" pitchFamily="34" charset="0"/>
              </a:rPr>
              <a:t>CMV retinitis (</a:t>
            </a:r>
            <a:r>
              <a:rPr lang="en-US" sz="2400" b="0" i="0" u="none" strike="noStrike" kern="1200" baseline="0" dirty="0" err="1">
                <a:ln>
                  <a:noFill/>
                </a:ln>
                <a:solidFill>
                  <a:srgbClr val="000000"/>
                </a:solidFill>
                <a:effectLst/>
                <a:latin typeface="Arial" panose="020B0604020202020204" pitchFamily="34" charset="0"/>
                <a:cs typeface="Arial" panose="020B0604020202020204" pitchFamily="34" charset="0"/>
              </a:rPr>
              <a:t>gancyclovir</a:t>
            </a:r>
            <a:r>
              <a:rPr lang="en-US" sz="2400" b="0" i="0" u="none" strike="noStrike" kern="1200" baseline="0" dirty="0">
                <a:ln>
                  <a:noFill/>
                </a:ln>
                <a:solidFill>
                  <a:srgbClr val="000000"/>
                </a:solidFill>
                <a:effectLst/>
                <a:latin typeface="Arial" panose="020B0604020202020204" pitchFamily="34" charset="0"/>
                <a:cs typeface="Arial" panose="020B0604020202020204" pitchFamily="34" charset="0"/>
              </a:rPr>
              <a:t> resistant)</a:t>
            </a:r>
            <a:endParaRPr lang="en-US" sz="24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400" dirty="0">
                <a:solidFill>
                  <a:srgbClr val="000000"/>
                </a:solidFill>
                <a:latin typeface="Arial" panose="020B0604020202020204" pitchFamily="34" charset="0"/>
                <a:cs typeface="Arial" panose="020B0604020202020204" pitchFamily="34" charset="0"/>
              </a:rPr>
              <a:t> </a:t>
            </a:r>
            <a:r>
              <a:rPr lang="en-US" sz="2400" b="0" i="0" u="none" strike="noStrike" kern="1200" baseline="0" dirty="0">
                <a:ln>
                  <a:noFill/>
                </a:ln>
                <a:solidFill>
                  <a:srgbClr val="000000"/>
                </a:solidFill>
                <a:effectLst/>
                <a:latin typeface="Arial" panose="020B0604020202020204" pitchFamily="34" charset="0"/>
                <a:cs typeface="Arial" panose="020B0604020202020204" pitchFamily="34" charset="0"/>
              </a:rPr>
              <a:t>CMV infections in immunocompromised patient</a:t>
            </a:r>
            <a:endParaRPr lang="en-US" sz="2400" b="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50703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912B5-E2D6-57BC-7A70-C252B2FB0741}"/>
              </a:ext>
            </a:extLst>
          </p:cNvPr>
          <p:cNvSpPr>
            <a:spLocks noGrp="1"/>
          </p:cNvSpPr>
          <p:nvPr>
            <p:ph type="title"/>
          </p:nvPr>
        </p:nvSpPr>
        <p:spPr/>
        <p:txBody>
          <a:bodyPr>
            <a:normAutofit/>
          </a:bodyPr>
          <a:lstStyle/>
          <a:p>
            <a:r>
              <a:rPr lang="en-US" sz="3600" b="1" i="0" u="none" strike="noStrike" kern="1200" baseline="0" dirty="0">
                <a:ln>
                  <a:noFill/>
                </a:ln>
                <a:solidFill>
                  <a:srgbClr val="FF0000"/>
                </a:solidFill>
                <a:effectLst/>
                <a:latin typeface="Arial" panose="020B0604020202020204" pitchFamily="34" charset="0"/>
                <a:cs typeface="Arial" panose="020B0604020202020204" pitchFamily="34" charset="0"/>
              </a:rPr>
              <a:t>INTERFERONS </a:t>
            </a:r>
            <a:br>
              <a:rPr lang="en-US" sz="3600" b="1" i="0" u="none" strike="noStrike" dirty="0">
                <a:solidFill>
                  <a:srgbClr val="FF0000"/>
                </a:solidFill>
                <a:effectLst/>
                <a:latin typeface="Arial" panose="020B0604020202020204" pitchFamily="34" charset="0"/>
                <a:cs typeface="Arial" panose="020B0604020202020204" pitchFamily="34" charset="0"/>
              </a:rPr>
            </a:br>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EDE1BBC-45A5-8C86-EE47-ECDC50C4D862}"/>
              </a:ext>
            </a:extLst>
          </p:cNvPr>
          <p:cNvSpPr>
            <a:spLocks noGrp="1"/>
          </p:cNvSpPr>
          <p:nvPr>
            <p:ph idx="1"/>
          </p:nvPr>
        </p:nvSpPr>
        <p:spPr/>
        <p:txBody>
          <a:bodyPr>
            <a:noAutofit/>
          </a:bodyPr>
          <a:lstStyle/>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Interferons are inducible endogenous cytokines (glycoproteins)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Three major classes of human interferons (IFN) are:</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IFN-alpha (human leukocyte IFN), induced by viruses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IFN-beta (human fibroblast IFN), induced by viruses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IFN-gamma (human immune IFN), induced by antigens</a:t>
            </a:r>
            <a:endParaRPr lang="en-US" sz="2600" b="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2449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3B375-59B7-C1FF-9284-7BB9120C3F8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2D00F88-36A0-E9B3-A1D6-7102D112C241}"/>
              </a:ext>
            </a:extLst>
          </p:cNvPr>
          <p:cNvSpPr>
            <a:spLocks noGrp="1"/>
          </p:cNvSpPr>
          <p:nvPr>
            <p:ph idx="1"/>
          </p:nvPr>
        </p:nvSpPr>
        <p:spPr/>
        <p:txBody>
          <a:bodyPr>
            <a:normAutofit/>
          </a:bodyPr>
          <a:lstStyle/>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1" i="0" u="none" strike="noStrike" kern="1200" baseline="0" dirty="0">
                <a:ln>
                  <a:noFill/>
                </a:ln>
                <a:solidFill>
                  <a:srgbClr val="3B812F"/>
                </a:solidFill>
                <a:effectLst/>
                <a:latin typeface="Arial" panose="020B0604020202020204" pitchFamily="34" charset="0"/>
                <a:cs typeface="Arial" panose="020B0604020202020204" pitchFamily="34" charset="0"/>
              </a:rPr>
              <a:t>Mechanism of antiviral action</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dirty="0">
                <a:solidFill>
                  <a:srgbClr val="000000"/>
                </a:solidFill>
                <a:latin typeface="Arial" panose="020B0604020202020204" pitchFamily="34" charset="0"/>
                <a:cs typeface="Arial" panose="020B0604020202020204" pitchFamily="34" charset="0"/>
              </a:rPr>
              <a:t> </a:t>
            </a: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Induction of the following main enzymes:</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1) a protein kinase which inhibits protein synthesis</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2) an oligoadenylate synthase which leads to degradation of viral mRNA</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3) a phosphodiesterase which can inhibit tRNA</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The action of these enzymes leads to</a:t>
            </a:r>
            <a:r>
              <a:rPr lang="en-US" sz="2800" b="1" i="0" u="none" strike="noStrike" kern="1200" baseline="0" dirty="0">
                <a:ln>
                  <a:noFill/>
                </a:ln>
                <a:solidFill>
                  <a:srgbClr val="000000"/>
                </a:solidFill>
                <a:effectLst/>
                <a:latin typeface="Arial" panose="020B0604020202020204" pitchFamily="34" charset="0"/>
                <a:cs typeface="Arial" panose="020B0604020202020204" pitchFamily="34" charset="0"/>
              </a:rPr>
              <a:t> an inhibition of translation</a:t>
            </a:r>
            <a:r>
              <a:rPr lang="en-US" sz="2800" b="0" i="0" u="none" strike="noStrike" kern="1200" baseline="0" dirty="0">
                <a:ln>
                  <a:noFill/>
                </a:ln>
                <a:solidFill>
                  <a:srgbClr val="000000"/>
                </a:solidFill>
                <a:effectLst/>
                <a:latin typeface="Arial" panose="020B0604020202020204" pitchFamily="34" charset="0"/>
                <a:cs typeface="Arial" panose="020B0604020202020204" pitchFamily="34" charset="0"/>
              </a:rPr>
              <a:t> (late viral RNA and protein synthesis)</a:t>
            </a:r>
            <a:endParaRPr lang="en-US" sz="2800" b="0" i="0" u="none" strike="noStrike" dirty="0">
              <a:effectLst/>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7272761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E887-D9AB-3F5B-00EA-3248575E650E}"/>
              </a:ext>
            </a:extLst>
          </p:cNvPr>
          <p:cNvSpPr>
            <a:spLocks noGrp="1"/>
          </p:cNvSpPr>
          <p:nvPr>
            <p:ph type="title"/>
          </p:nvPr>
        </p:nvSpPr>
        <p:spPr/>
        <p:txBody>
          <a:bodyPr/>
          <a:lstStyle/>
          <a:p>
            <a:r>
              <a:rPr lang="en-US" dirty="0"/>
              <a:t> </a:t>
            </a:r>
          </a:p>
        </p:txBody>
      </p:sp>
      <p:pic>
        <p:nvPicPr>
          <p:cNvPr id="4" name="Content Placeholder 3" descr="Antiviral Drug = Interferon (Anti Hepatitis C Virus) = Mechanism of Action  | FREE Online Test Link - YouTube">
            <a:extLst>
              <a:ext uri="{FF2B5EF4-FFF2-40B4-BE49-F238E27FC236}">
                <a16:creationId xmlns:a16="http://schemas.microsoft.com/office/drawing/2014/main" id="{99E8DA76-7C4E-3FCC-D87C-3A5749E5C250}"/>
              </a:ext>
            </a:extLst>
          </p:cNvPr>
          <p:cNvPicPr>
            <a:picLocks noGrp="1" noChangeAspect="1"/>
          </p:cNvPicPr>
          <p:nvPr>
            <p:ph idx="1"/>
          </p:nvPr>
        </p:nvPicPr>
        <p:blipFill>
          <a:blip r:embed="rId2"/>
          <a:stretch>
            <a:fillRect/>
          </a:stretch>
        </p:blipFill>
        <p:spPr>
          <a:xfrm>
            <a:off x="2228144" y="1825625"/>
            <a:ext cx="7735712" cy="4351338"/>
          </a:xfrm>
          <a:prstGeom prst="rect">
            <a:avLst/>
          </a:prstGeom>
        </p:spPr>
      </p:pic>
      <p:sp>
        <p:nvSpPr>
          <p:cNvPr id="5" name="TextBox 4">
            <a:extLst>
              <a:ext uri="{FF2B5EF4-FFF2-40B4-BE49-F238E27FC236}">
                <a16:creationId xmlns:a16="http://schemas.microsoft.com/office/drawing/2014/main" id="{6A8E65C6-C5A1-9607-0059-1B1B33AB83FC}"/>
              </a:ext>
            </a:extLst>
          </p:cNvPr>
          <p:cNvSpPr txBox="1"/>
          <p:nvPr/>
        </p:nvSpPr>
        <p:spPr>
          <a:xfrm>
            <a:off x="3575538" y="6492875"/>
            <a:ext cx="5884985" cy="230832"/>
          </a:xfrm>
          <a:prstGeom prst="rect">
            <a:avLst/>
          </a:prstGeom>
          <a:noFill/>
        </p:spPr>
        <p:txBody>
          <a:bodyPr wrap="square" rtlCol="0">
            <a:spAutoFit/>
          </a:bodyPr>
          <a:lstStyle/>
          <a:p>
            <a:r>
              <a:rPr lang="en-US" sz="900" dirty="0"/>
              <a:t>Source: Solution Pharmacy https://</a:t>
            </a:r>
            <a:r>
              <a:rPr lang="en-US" sz="900" dirty="0" err="1"/>
              <a:t>i.ytimg.com</a:t>
            </a:r>
            <a:r>
              <a:rPr lang="en-US" sz="900" dirty="0"/>
              <a:t>/vi/lFlUpDuL9rk/</a:t>
            </a:r>
            <a:r>
              <a:rPr lang="en-US" sz="900" dirty="0" err="1"/>
              <a:t>maxresdefault.jpg</a:t>
            </a:r>
            <a:endParaRPr lang="en-US" sz="900" dirty="0"/>
          </a:p>
        </p:txBody>
      </p:sp>
    </p:spTree>
    <p:extLst>
      <p:ext uri="{BB962C8B-B14F-4D97-AF65-F5344CB8AC3E}">
        <p14:creationId xmlns:p14="http://schemas.microsoft.com/office/powerpoint/2010/main" val="30047036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B6B93-959A-D384-0EA1-2F6F5E8A292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6AA2DEC-1DAC-E437-5F8A-4A68273D1439}"/>
              </a:ext>
            </a:extLst>
          </p:cNvPr>
          <p:cNvSpPr>
            <a:spLocks noGrp="1"/>
          </p:cNvSpPr>
          <p:nvPr>
            <p:ph idx="1"/>
          </p:nvPr>
        </p:nvSpPr>
        <p:spPr>
          <a:xfrm>
            <a:off x="838200" y="1690688"/>
            <a:ext cx="10515600" cy="4802187"/>
          </a:xfrm>
        </p:spPr>
        <p:txBody>
          <a:bodyPr>
            <a:noAutofit/>
          </a:bodyPr>
          <a:lstStyle/>
          <a:p>
            <a:pPr marL="0" marR="0" indent="0" algn="l" rtl="0" eaLnBrk="0" fontAlgn="base" latinLnBrk="0" hangingPunct="0"/>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Antiviral spectrum</a:t>
            </a:r>
            <a:r>
              <a:rPr lang="en-US" sz="2600" b="1" i="0" u="none" strike="noStrike" kern="1200" baseline="0" dirty="0">
                <a:ln>
                  <a:noFill/>
                </a:ln>
                <a:solidFill>
                  <a:srgbClr val="000000"/>
                </a:solidFill>
                <a:effectLst/>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a:t>
            </a: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Antiviral spectrum includes HBV, HCV, HDV, HSV, VZV,  CMV and human papillomavirus (HPV).</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Other effects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0" i="0" u="none" strike="noStrike" kern="1200" baseline="0" dirty="0">
                <a:ln>
                  <a:noFill/>
                </a:ln>
                <a:solidFill>
                  <a:srgbClr val="000000"/>
                </a:solidFill>
                <a:effectLst/>
                <a:latin typeface="Arial" panose="020B0604020202020204" pitchFamily="34" charset="0"/>
                <a:cs typeface="Arial" panose="020B0604020202020204" pitchFamily="34" charset="0"/>
              </a:rPr>
              <a:t> Interferons possess immunomodulating and antiproliferative actions and may inhibit the growth of certain cancer cells.</a:t>
            </a:r>
            <a:endPar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endParaRPr>
          </a:p>
          <a:p>
            <a:pPr marL="0" marR="0" indent="0" algn="l" rtl="0" eaLnBrk="1" fontAlgn="base" latinLnBrk="0" hangingPunct="1">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b="1" i="0" u="none" strike="noStrike" kern="1200" baseline="0" dirty="0">
                <a:ln>
                  <a:noFill/>
                </a:ln>
                <a:solidFill>
                  <a:srgbClr val="3B812F"/>
                </a:solidFill>
                <a:effectLst/>
                <a:latin typeface="Arial" panose="020B0604020202020204" pitchFamily="34" charset="0"/>
                <a:cs typeface="Arial" panose="020B0604020202020204" pitchFamily="34" charset="0"/>
              </a:rPr>
              <a:t>Pharmacokinetics</a:t>
            </a:r>
            <a:endParaRPr lang="en-US" sz="26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F(oral): &lt; 1% ; </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F(IM, SC): IFN-alpha  &gt; 80% ; IFN-beta  » 40%</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Distribution in all body tissues, except CNS and eye. </a:t>
            </a:r>
            <a:endParaRPr lang="en-US" sz="26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600" dirty="0">
                <a:solidFill>
                  <a:srgbClr val="000000"/>
                </a:solidFill>
                <a:latin typeface="Arial" panose="020B0604020202020204" pitchFamily="34" charset="0"/>
                <a:cs typeface="Arial" panose="020B0604020202020204" pitchFamily="34" charset="0"/>
              </a:rPr>
              <a:t> </a:t>
            </a:r>
            <a:r>
              <a:rPr lang="en-US" sz="2600" i="0" u="none" strike="noStrike" kern="1200" baseline="0" dirty="0">
                <a:ln>
                  <a:noFill/>
                </a:ln>
                <a:solidFill>
                  <a:srgbClr val="000000"/>
                </a:solidFill>
                <a:effectLst/>
                <a:latin typeface="Arial" panose="020B0604020202020204" pitchFamily="34" charset="0"/>
                <a:cs typeface="Arial" panose="020B0604020202020204" pitchFamily="34" charset="0"/>
              </a:rPr>
              <a:t>Half lives: 1-4 hours</a:t>
            </a:r>
            <a:endParaRPr lang="en-US" sz="2600" i="0" u="none" strike="noStrike" dirty="0">
              <a:effectLst/>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44629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55963-F8DA-687E-00D0-0A09B962B16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63F5B10-E624-F6F2-EC59-20F6BD19F9A2}"/>
              </a:ext>
            </a:extLst>
          </p:cNvPr>
          <p:cNvSpPr>
            <a:spLocks noGrp="1"/>
          </p:cNvSpPr>
          <p:nvPr>
            <p:ph idx="1"/>
          </p:nvPr>
        </p:nvSpPr>
        <p:spPr/>
        <p:txBody>
          <a:bodyPr>
            <a:normAutofit fontScale="92500" lnSpcReduction="20000"/>
          </a:bodyPr>
          <a:lstStyle/>
          <a:p>
            <a:pPr marL="0" marR="0" indent="0" algn="l" rtl="0" eaLnBrk="1" fontAlgn="base" latinLnBrk="0" hangingPunct="1">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1" i="0" u="none" strike="noStrike" kern="1200" baseline="0" dirty="0">
                <a:ln>
                  <a:noFill/>
                </a:ln>
                <a:solidFill>
                  <a:srgbClr val="3B812F"/>
                </a:solidFill>
                <a:effectLst/>
                <a:latin typeface="Arial" panose="020B0604020202020204" pitchFamily="34" charset="0"/>
                <a:cs typeface="Arial" panose="020B0604020202020204" pitchFamily="34" charset="0"/>
              </a:rPr>
              <a:t>Adverse effects</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Acute flu-like syndrome (fever, headache, myalgia,    arthralgia, nausea and vomiting)</a:t>
            </a:r>
            <a:endParaRPr lang="en-US" sz="28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Bone marrow suppression (granulocytopenia,    thrombocytopenia)</a:t>
            </a:r>
            <a:endParaRPr lang="en-US" sz="28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Neurotoxicity (fatigue, sleepiness, confusion,    seizures) (after high doses)</a:t>
            </a:r>
            <a:endParaRPr lang="en-US" sz="28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Cardiotoxicity (cardiac failure)(after high doses)</a:t>
            </a:r>
            <a:endParaRPr lang="en-US" sz="28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Hepatotoxicity (after high doses)</a:t>
            </a:r>
            <a:endParaRPr lang="en-US" sz="28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Interstitial nephritis (after high doses)</a:t>
            </a:r>
            <a:endParaRPr lang="en-US" sz="28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Hypersensitivity reactions (rare)</a:t>
            </a:r>
            <a:endParaRPr lang="en-US" sz="28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Impairment of fertility</a:t>
            </a:r>
            <a:endParaRPr lang="en-US" sz="2800" i="0" u="none" strike="noStrike" dirty="0">
              <a:effectLst/>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10054050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B2029-0E51-4123-F87A-76E255AE0E5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6E1A4E6-FA1C-8D33-071B-C2E6C65074D4}"/>
              </a:ext>
            </a:extLst>
          </p:cNvPr>
          <p:cNvSpPr>
            <a:spLocks noGrp="1"/>
          </p:cNvSpPr>
          <p:nvPr>
            <p:ph idx="1"/>
          </p:nvPr>
        </p:nvSpPr>
        <p:spPr/>
        <p:txBody>
          <a:bodyPr>
            <a:normAutofit fontScale="92500" lnSpcReduction="10000"/>
          </a:bodyPr>
          <a:lstStyle/>
          <a:p>
            <a:pPr marL="0" marR="0" indent="0" algn="l" rtl="0" eaLnBrk="1" fontAlgn="base" latinLnBrk="0" hangingPunct="1">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b="1" i="0" u="none" strike="noStrike" kern="1200" baseline="0" dirty="0">
                <a:ln>
                  <a:noFill/>
                </a:ln>
                <a:solidFill>
                  <a:srgbClr val="3B812F"/>
                </a:solidFill>
                <a:effectLst/>
                <a:latin typeface="Arial" panose="020B0604020202020204" pitchFamily="34" charset="0"/>
                <a:cs typeface="Arial" panose="020B0604020202020204" pitchFamily="34" charset="0"/>
              </a:rPr>
              <a:t>Therapeutic uses</a:t>
            </a:r>
            <a:endParaRPr lang="en-US" sz="2800" b="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b="1"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Chronic hepatitis B and C (improvement in 25-50% of patients. Administration usually last 4-6 months. Remission may be sustained, but complete disappearance is seen only in 30% of cases)</a:t>
            </a:r>
            <a:endParaRPr lang="en-US" sz="28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HZV infection in cancer patients (to prevent the dissemination of the infection)</a:t>
            </a:r>
            <a:endParaRPr lang="en-US" sz="28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CMV infections in renal transplant patients</a:t>
            </a:r>
            <a:endParaRPr lang="en-US" sz="28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 Refractory </a:t>
            </a:r>
            <a:r>
              <a:rPr lang="en-US" sz="2800" i="0" u="none" strike="noStrike" kern="1200" baseline="0" dirty="0" err="1">
                <a:ln>
                  <a:noFill/>
                </a:ln>
                <a:solidFill>
                  <a:srgbClr val="000000"/>
                </a:solidFill>
                <a:effectLst/>
                <a:latin typeface="Arial" panose="020B0604020202020204" pitchFamily="34" charset="0"/>
                <a:cs typeface="Arial" panose="020B0604020202020204" pitchFamily="34" charset="0"/>
              </a:rPr>
              <a:t>condylomata</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 acuminata (given by intralesional injection. Complete clearance is seen in 36-62% of patients)</a:t>
            </a:r>
            <a:endParaRPr lang="en-US" sz="28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Hairy cell leukemia (in combination with zidovudine)</a:t>
            </a:r>
            <a:endParaRPr lang="en-US" sz="2800" i="0" u="none" strike="noStrike" dirty="0">
              <a:effectLst/>
              <a:latin typeface="Arial" panose="020B0604020202020204" pitchFamily="34" charset="0"/>
              <a:cs typeface="Arial" panose="020B0604020202020204" pitchFamily="34" charset="0"/>
            </a:endParaRPr>
          </a:p>
          <a:p>
            <a:pPr marL="0" marR="0" indent="0" algn="l" rtl="0" eaLnBrk="0" fontAlgn="base" latinLnBrk="0" hangingPunc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lang="en-US" dirty="0">
                <a:solidFill>
                  <a:srgbClr val="000000"/>
                </a:solidFill>
                <a:latin typeface="Arial" panose="020B0604020202020204" pitchFamily="34" charset="0"/>
                <a:cs typeface="Arial" panose="020B0604020202020204" pitchFamily="34" charset="0"/>
              </a:rPr>
              <a:t> </a:t>
            </a:r>
            <a:r>
              <a:rPr lang="en-US" sz="2800" i="0" u="none" strike="noStrike" kern="1200" baseline="0" dirty="0">
                <a:ln>
                  <a:noFill/>
                </a:ln>
                <a:solidFill>
                  <a:srgbClr val="000000"/>
                </a:solidFill>
                <a:effectLst/>
                <a:latin typeface="Arial" panose="020B0604020202020204" pitchFamily="34" charset="0"/>
                <a:cs typeface="Arial" panose="020B0604020202020204" pitchFamily="34" charset="0"/>
              </a:rPr>
              <a:t>AIDS related Kaposi’s sarcoma</a:t>
            </a:r>
            <a:endParaRPr lang="en-US" sz="2800" i="0" u="none" strike="noStrike" dirty="0">
              <a:effectLst/>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8378776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12059-F7B8-FEC4-EBEC-DC3A76614C15}"/>
              </a:ext>
            </a:extLst>
          </p:cNvPr>
          <p:cNvSpPr>
            <a:spLocks noGrp="1"/>
          </p:cNvSpPr>
          <p:nvPr>
            <p:ph type="ctrTitle"/>
          </p:nvPr>
        </p:nvSpPr>
        <p:spPr/>
        <p:txBody>
          <a:bodyPr/>
          <a:lstStyle/>
          <a:p>
            <a:r>
              <a:rPr lang="en-US" sz="6000" b="1" dirty="0">
                <a:solidFill>
                  <a:srgbClr val="FF0000"/>
                </a:solidFill>
                <a:latin typeface="Arial" panose="020B0604020202020204" pitchFamily="34" charset="0"/>
                <a:cs typeface="Arial" panose="020B0604020202020204" pitchFamily="34" charset="0"/>
              </a:rPr>
              <a:t>ANTI-RETROVIRAL DRUGS</a:t>
            </a:r>
            <a:endParaRPr lang="en-US"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19F0168A-0295-6E83-74B7-A34415290B8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834806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1132A-C6C2-8C2C-BBF8-7982124E0962}"/>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93F4AE49-D060-2AC6-C96E-B71FB5D62890}"/>
              </a:ext>
            </a:extLst>
          </p:cNvPr>
          <p:cNvSpPr>
            <a:spLocks noGrp="1"/>
          </p:cNvSpPr>
          <p:nvPr>
            <p:ph idx="1"/>
          </p:nvPr>
        </p:nvSpPr>
        <p:spPr>
          <a:xfrm>
            <a:off x="838200" y="1825624"/>
            <a:ext cx="10515600" cy="4493113"/>
          </a:xfrm>
        </p:spPr>
        <p:txBody>
          <a:bodyPr/>
          <a:lstStyle/>
          <a:p>
            <a:r>
              <a:rPr lang="en-US" dirty="0">
                <a:latin typeface="Arial" panose="020B0604020202020204" pitchFamily="34" charset="0"/>
                <a:ea typeface="+mn-lt"/>
                <a:cs typeface="Arial" panose="020B0604020202020204" pitchFamily="34" charset="0"/>
              </a:rPr>
              <a:t>There are now &gt;30 antiretroviral medications available for the treatment of HIV. </a:t>
            </a:r>
          </a:p>
          <a:p>
            <a:r>
              <a:rPr lang="en-US" dirty="0">
                <a:latin typeface="Arial" panose="020B0604020202020204" pitchFamily="34" charset="0"/>
                <a:ea typeface="+mn-lt"/>
                <a:cs typeface="Arial" panose="020B0604020202020204" pitchFamily="34" charset="0"/>
              </a:rPr>
              <a:t>These drugs have distinct sites of action in the HIV life cycle, and unique pharmacological properties that dictate how they can be used safely in the treatment of HIV. </a:t>
            </a:r>
          </a:p>
          <a:p>
            <a:r>
              <a:rPr lang="en-US" dirty="0">
                <a:latin typeface="Arial" panose="020B0604020202020204" pitchFamily="34" charset="0"/>
                <a:ea typeface="+mn-lt"/>
                <a:cs typeface="Arial" panose="020B0604020202020204" pitchFamily="34" charset="0"/>
              </a:rPr>
              <a:t>Drug-drug interactions (DDIs) can occur because of alterations to several pharmacodynamic processes, including absorption and drug transport, but </a:t>
            </a:r>
            <a:r>
              <a:rPr lang="en-US" u="sng" dirty="0">
                <a:latin typeface="Arial" panose="020B0604020202020204" pitchFamily="34" charset="0"/>
                <a:ea typeface="+mn-lt"/>
                <a:cs typeface="Arial" panose="020B0604020202020204" pitchFamily="34" charset="0"/>
              </a:rPr>
              <a:t>hepatic metabolism</a:t>
            </a:r>
            <a:r>
              <a:rPr lang="en-US" dirty="0">
                <a:latin typeface="Arial" panose="020B0604020202020204" pitchFamily="34" charset="0"/>
                <a:ea typeface="+mn-lt"/>
                <a:cs typeface="Arial" panose="020B0604020202020204" pitchFamily="34" charset="0"/>
              </a:rPr>
              <a:t> is clinically the most important.</a:t>
            </a:r>
          </a:p>
          <a:p>
            <a:r>
              <a:rPr lang="en-US" b="1" dirty="0">
                <a:latin typeface="Arial" panose="020B0604020202020204" pitchFamily="34" charset="0"/>
                <a:ea typeface="+mn-lt"/>
                <a:cs typeface="Arial" panose="020B0604020202020204" pitchFamily="34" charset="0"/>
              </a:rPr>
              <a:t>The CD4 count normal range is 500 to 1500 cell/mm^3</a:t>
            </a:r>
            <a:r>
              <a:rPr lang="en-US" dirty="0">
                <a:latin typeface="Arial" panose="020B0604020202020204" pitchFamily="34" charset="0"/>
                <a:ea typeface="+mn-lt"/>
                <a:cs typeface="Arial" panose="020B0604020202020204" pitchFamily="34" charset="0"/>
              </a:rPr>
              <a:t>.</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65471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2B767-5400-4BE7-7970-09586FA8FDDC}"/>
              </a:ext>
            </a:extLst>
          </p:cNvPr>
          <p:cNvSpPr>
            <a:spLocks noGrp="1"/>
          </p:cNvSpPr>
          <p:nvPr>
            <p:ph type="title"/>
          </p:nvPr>
        </p:nvSpPr>
        <p:spPr/>
        <p:txBody>
          <a:bodyPr>
            <a:normAutofit/>
          </a:bodyPr>
          <a:lstStyle/>
          <a:p>
            <a:r>
              <a:rPr lang="en-US" sz="3600" b="1" dirty="0">
                <a:solidFill>
                  <a:srgbClr val="FF0000"/>
                </a:solidFill>
                <a:latin typeface="Arial"/>
              </a:rPr>
              <a:t>Nucleoside reverse transcriptase inhibitors (NRTIs)</a:t>
            </a:r>
            <a:endParaRPr lang="en-US" sz="3600" b="1" dirty="0">
              <a:solidFill>
                <a:srgbClr val="FF0000"/>
              </a:solidFill>
            </a:endParaRPr>
          </a:p>
        </p:txBody>
      </p:sp>
      <p:sp>
        <p:nvSpPr>
          <p:cNvPr id="3" name="Content Placeholder 2">
            <a:extLst>
              <a:ext uri="{FF2B5EF4-FFF2-40B4-BE49-F238E27FC236}">
                <a16:creationId xmlns:a16="http://schemas.microsoft.com/office/drawing/2014/main" id="{C6A673F4-3D1C-9F23-9201-F703EA603246}"/>
              </a:ext>
            </a:extLst>
          </p:cNvPr>
          <p:cNvSpPr>
            <a:spLocks noGrp="1"/>
          </p:cNvSpPr>
          <p:nvPr>
            <p:ph idx="1"/>
          </p:nvPr>
        </p:nvSpPr>
        <p:spPr>
          <a:xfrm>
            <a:off x="838200" y="1825625"/>
            <a:ext cx="10515600" cy="4516560"/>
          </a:xfrm>
        </p:spPr>
        <p:txBody>
          <a:bodyPr>
            <a:normAutofit fontScale="92500" lnSpcReduction="20000"/>
          </a:bodyPr>
          <a:lstStyle/>
          <a:p>
            <a:r>
              <a:rPr lang="en-US" sz="2800" dirty="0">
                <a:solidFill>
                  <a:schemeClr val="accent1"/>
                </a:solidFill>
                <a:latin typeface="Arial" panose="020B0604020202020204" pitchFamily="34" charset="0"/>
                <a:ea typeface="+mn-lt"/>
                <a:cs typeface="Arial" panose="020B0604020202020204" pitchFamily="34" charset="0"/>
              </a:rPr>
              <a:t>Zidovudine, Stavudine, Lamivudine, Abacavir, Zalcitabine, Emtricitabine, </a:t>
            </a:r>
            <a:r>
              <a:rPr lang="en-US" sz="2800" dirty="0" err="1">
                <a:solidFill>
                  <a:schemeClr val="accent1"/>
                </a:solidFill>
                <a:latin typeface="Arial" panose="020B0604020202020204" pitchFamily="34" charset="0"/>
                <a:ea typeface="+mn-lt"/>
                <a:cs typeface="Arial" panose="020B0604020202020204" pitchFamily="34" charset="0"/>
              </a:rPr>
              <a:t>Didanosine</a:t>
            </a:r>
            <a:r>
              <a:rPr lang="en-US" sz="2800" dirty="0">
                <a:solidFill>
                  <a:schemeClr val="accent1"/>
                </a:solidFill>
                <a:latin typeface="Arial" panose="020B0604020202020204" pitchFamily="34" charset="0"/>
                <a:ea typeface="+mn-lt"/>
                <a:cs typeface="Arial" panose="020B0604020202020204" pitchFamily="34" charset="0"/>
              </a:rPr>
              <a:t>. </a:t>
            </a:r>
          </a:p>
          <a:p>
            <a:r>
              <a:rPr lang="en-US" sz="2800" dirty="0">
                <a:latin typeface="Arial" panose="020B0604020202020204" pitchFamily="34" charset="0"/>
                <a:ea typeface="+mn-lt"/>
                <a:cs typeface="Arial" panose="020B0604020202020204" pitchFamily="34" charset="0"/>
              </a:rPr>
              <a:t>NRTIs are taken as prodrugs and must be taken into the host cell and phosphorylated before they become active</a:t>
            </a:r>
            <a:endParaRPr lang="en-US" sz="2800" dirty="0">
              <a:solidFill>
                <a:srgbClr val="000000"/>
              </a:solidFill>
              <a:latin typeface="Arial" panose="020B0604020202020204" pitchFamily="34" charset="0"/>
              <a:ea typeface="+mn-lt"/>
              <a:cs typeface="Arial" panose="020B0604020202020204" pitchFamily="34" charset="0"/>
            </a:endParaRPr>
          </a:p>
          <a:p>
            <a:pPr marL="0" indent="0">
              <a:buNone/>
            </a:pPr>
            <a:r>
              <a:rPr lang="en-US" sz="2800" b="1" dirty="0">
                <a:solidFill>
                  <a:srgbClr val="FF0000"/>
                </a:solidFill>
                <a:latin typeface="Arial" panose="020B0604020202020204" pitchFamily="34" charset="0"/>
                <a:ea typeface="+mn-lt"/>
                <a:cs typeface="Arial" panose="020B0604020202020204" pitchFamily="34" charset="0"/>
              </a:rPr>
              <a:t>Mechanism of action:</a:t>
            </a:r>
            <a:r>
              <a:rPr lang="en-US" sz="2800" dirty="0">
                <a:latin typeface="Arial" panose="020B0604020202020204" pitchFamily="34" charset="0"/>
                <a:ea typeface="+mn-lt"/>
                <a:cs typeface="Arial" panose="020B0604020202020204" pitchFamily="34" charset="0"/>
              </a:rPr>
              <a:t> </a:t>
            </a:r>
            <a:r>
              <a:rPr lang="en-US" sz="2800" b="1" dirty="0">
                <a:latin typeface="Arial" panose="020B0604020202020204" pitchFamily="34" charset="0"/>
                <a:ea typeface="+mn-lt"/>
                <a:cs typeface="Arial" panose="020B0604020202020204" pitchFamily="34" charset="0"/>
              </a:rPr>
              <a:t>block reverse transcriptase (an HIV enzyme)</a:t>
            </a:r>
          </a:p>
          <a:p>
            <a:r>
              <a:rPr lang="en-US" sz="2800" dirty="0">
                <a:solidFill>
                  <a:srgbClr val="00B0F0"/>
                </a:solidFill>
                <a:latin typeface="Arial" panose="020B0604020202020204" pitchFamily="34" charset="0"/>
                <a:ea typeface="+mn-lt"/>
                <a:cs typeface="Arial" panose="020B0604020202020204" pitchFamily="34" charset="0"/>
              </a:rPr>
              <a:t>They act by incorporating themselves into the DNA of the virus (competing with natural nucleotides), thereby stopping the building process of transcription from RNA to DNA</a:t>
            </a:r>
            <a:r>
              <a:rPr lang="en-US" sz="2800" dirty="0">
                <a:latin typeface="Arial" panose="020B0604020202020204" pitchFamily="34" charset="0"/>
                <a:ea typeface="+mn-lt"/>
                <a:cs typeface="Arial" panose="020B0604020202020204" pitchFamily="34" charset="0"/>
              </a:rPr>
              <a:t>. </a:t>
            </a:r>
          </a:p>
          <a:p>
            <a:r>
              <a:rPr lang="en-US" sz="2800" dirty="0">
                <a:latin typeface="Arial" panose="020B0604020202020204" pitchFamily="34" charset="0"/>
                <a:ea typeface="+mn-lt"/>
                <a:cs typeface="Arial" panose="020B0604020202020204" pitchFamily="34" charset="0"/>
              </a:rPr>
              <a:t>The resulting DNA is incomplete and cannot create a new virus. </a:t>
            </a:r>
          </a:p>
          <a:p>
            <a:r>
              <a:rPr lang="en-US" sz="2800" dirty="0">
                <a:latin typeface="Arial" panose="020B0604020202020204" pitchFamily="34" charset="0"/>
                <a:ea typeface="+mn-lt"/>
                <a:cs typeface="Arial" panose="020B0604020202020204" pitchFamily="34" charset="0"/>
              </a:rPr>
              <a:t> Block the HIV replication, block the infection of new cells</a:t>
            </a:r>
          </a:p>
          <a:p>
            <a:r>
              <a:rPr lang="en-US" sz="2800" dirty="0">
                <a:latin typeface="Arial" panose="020B0604020202020204" pitchFamily="34" charset="0"/>
                <a:ea typeface="+mn-lt"/>
                <a:cs typeface="Arial" panose="020B0604020202020204" pitchFamily="34" charset="0"/>
              </a:rPr>
              <a:t> No effect on already infected cells.</a:t>
            </a:r>
            <a:endParaRPr lang="en-US" sz="2800"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13599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6D21A-8C65-E561-831E-32779C0C0F9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8B4F7DB-4C29-738D-051D-C07FFFB40458}"/>
              </a:ext>
            </a:extLst>
          </p:cNvPr>
          <p:cNvSpPr>
            <a:spLocks noGrp="1"/>
          </p:cNvSpPr>
          <p:nvPr>
            <p:ph idx="1"/>
          </p:nvPr>
        </p:nvSpPr>
        <p:spPr/>
        <p:txBody>
          <a:bodyPr>
            <a:normAutofit/>
          </a:bodyPr>
          <a:lstStyle/>
          <a:p>
            <a:r>
              <a:rPr lang="en-US" sz="2600" dirty="0">
                <a:latin typeface="Arial" panose="020B0604020202020204" pitchFamily="34" charset="0"/>
                <a:ea typeface="+mn-lt"/>
                <a:cs typeface="Arial" panose="020B0604020202020204" pitchFamily="34" charset="0"/>
              </a:rPr>
              <a:t>They inhibits the activity of HIV-1 reverse transcriptase (RT) via DNA chain termination after incorporation of the nucleotide analogue. It competes with the natural substrate </a:t>
            </a:r>
            <a:r>
              <a:rPr lang="en-US" sz="2600" dirty="0" err="1">
                <a:latin typeface="Arial" panose="020B0604020202020204" pitchFamily="34" charset="0"/>
                <a:ea typeface="+mn-lt"/>
                <a:cs typeface="Arial" panose="020B0604020202020204" pitchFamily="34" charset="0"/>
              </a:rPr>
              <a:t>dGTP</a:t>
            </a:r>
            <a:r>
              <a:rPr lang="en-US" sz="2600" dirty="0">
                <a:latin typeface="Arial" panose="020B0604020202020204" pitchFamily="34" charset="0"/>
                <a:ea typeface="+mn-lt"/>
                <a:cs typeface="Arial" panose="020B0604020202020204" pitchFamily="34" charset="0"/>
              </a:rPr>
              <a:t> and incorporates itself into viral DNA.</a:t>
            </a:r>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ADBA737D-E9E3-D1D9-F116-A903CF2D2509}"/>
              </a:ext>
            </a:extLst>
          </p:cNvPr>
          <p:cNvSpPr txBox="1"/>
          <p:nvPr/>
        </p:nvSpPr>
        <p:spPr>
          <a:xfrm>
            <a:off x="6770077" y="6392977"/>
            <a:ext cx="4906108" cy="369332"/>
          </a:xfrm>
          <a:prstGeom prst="rect">
            <a:avLst/>
          </a:prstGeom>
          <a:noFill/>
        </p:spPr>
        <p:txBody>
          <a:bodyPr wrap="square">
            <a:spAutoFit/>
          </a:bodyPr>
          <a:lstStyle/>
          <a:p>
            <a:r>
              <a:rPr lang="en-US" sz="900" dirty="0"/>
              <a:t>Source: </a:t>
            </a:r>
            <a:r>
              <a:rPr lang="en-US" sz="900" dirty="0">
                <a:effectLst/>
                <a:latin typeface="Arial" panose="020B0604020202020204" pitchFamily="34" charset="0"/>
                <a:cs typeface="Arial" panose="020B0604020202020204" pitchFamily="34" charset="0"/>
              </a:rPr>
              <a:t>IJMPR Review Article</a:t>
            </a:r>
            <a:r>
              <a:rPr lang="en-US" sz="900" dirty="0"/>
              <a:t> https://</a:t>
            </a:r>
            <a:r>
              <a:rPr lang="en-US" sz="900" dirty="0" err="1"/>
              <a:t>slideplayer.com</a:t>
            </a:r>
            <a:r>
              <a:rPr lang="en-US" sz="900" dirty="0"/>
              <a:t>/slide/12664591/76/images/8/</a:t>
            </a:r>
            <a:r>
              <a:rPr lang="en-US" sz="900" dirty="0" err="1"/>
              <a:t>Mechanism+of+action+of+NRTIs.jpg</a:t>
            </a:r>
            <a:endParaRPr lang="en-US" sz="900" dirty="0"/>
          </a:p>
        </p:txBody>
      </p:sp>
      <p:pic>
        <p:nvPicPr>
          <p:cNvPr id="7" name="Picture 6" descr="A diagram of a cell&#10;&#10;Description automatically generated">
            <a:extLst>
              <a:ext uri="{FF2B5EF4-FFF2-40B4-BE49-F238E27FC236}">
                <a16:creationId xmlns:a16="http://schemas.microsoft.com/office/drawing/2014/main" id="{8250EDE3-C89F-9FE4-C79C-1B377221EC68}"/>
              </a:ext>
            </a:extLst>
          </p:cNvPr>
          <p:cNvPicPr>
            <a:picLocks noChangeAspect="1"/>
          </p:cNvPicPr>
          <p:nvPr/>
        </p:nvPicPr>
        <p:blipFill>
          <a:blip r:embed="rId2"/>
          <a:stretch>
            <a:fillRect/>
          </a:stretch>
        </p:blipFill>
        <p:spPr>
          <a:xfrm>
            <a:off x="4305300" y="3282462"/>
            <a:ext cx="5128846" cy="3110515"/>
          </a:xfrm>
          <a:prstGeom prst="rect">
            <a:avLst/>
          </a:prstGeom>
        </p:spPr>
      </p:pic>
    </p:spTree>
    <p:extLst>
      <p:ext uri="{BB962C8B-B14F-4D97-AF65-F5344CB8AC3E}">
        <p14:creationId xmlns:p14="http://schemas.microsoft.com/office/powerpoint/2010/main" val="115815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4C2FD-1374-8BFA-9769-044D9B8C1B4B}"/>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ea typeface="+mj-lt"/>
                <a:cs typeface="Arial" panose="020B0604020202020204" pitchFamily="34" charset="0"/>
              </a:rPr>
              <a:t>Zidovudine (AZT, ZDV)</a:t>
            </a:r>
            <a:endParaRPr lang="en-US" sz="3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43C180C-0882-F31F-9F44-7AF7A6C48FE5}"/>
              </a:ext>
            </a:extLst>
          </p:cNvPr>
          <p:cNvSpPr>
            <a:spLocks noGrp="1"/>
          </p:cNvSpPr>
          <p:nvPr>
            <p:ph idx="1"/>
          </p:nvPr>
        </p:nvSpPr>
        <p:spPr>
          <a:xfrm>
            <a:off x="838200" y="1825625"/>
            <a:ext cx="10515600" cy="4667250"/>
          </a:xfrm>
        </p:spPr>
        <p:txBody>
          <a:bodyPr>
            <a:normAutofit fontScale="92500" lnSpcReduction="10000"/>
          </a:bodyPr>
          <a:lstStyle/>
          <a:p>
            <a:r>
              <a:rPr lang="en-US" sz="2800" dirty="0">
                <a:latin typeface="Arial" panose="020B0604020202020204" pitchFamily="34" charset="0"/>
                <a:ea typeface="+mn-lt"/>
                <a:cs typeface="Arial" panose="020B0604020202020204" pitchFamily="34" charset="0"/>
              </a:rPr>
              <a:t>First antiviral drug used against HIV. </a:t>
            </a:r>
          </a:p>
          <a:p>
            <a:r>
              <a:rPr lang="en-US" sz="2800" dirty="0">
                <a:latin typeface="Arial" panose="020B0604020202020204" pitchFamily="34" charset="0"/>
                <a:ea typeface="+mn-lt"/>
                <a:cs typeface="Arial" panose="020B0604020202020204" pitchFamily="34" charset="0"/>
              </a:rPr>
              <a:t>It  is effective against HIV-1, HIV-2, and HTLV (human-T-lymphotropic virus) I and II. </a:t>
            </a:r>
          </a:p>
          <a:p>
            <a:r>
              <a:rPr lang="en-US" sz="2800" dirty="0">
                <a:latin typeface="Arial" panose="020B0604020202020204" pitchFamily="34" charset="0"/>
                <a:ea typeface="+mn-lt"/>
                <a:cs typeface="Arial" panose="020B0604020202020204" pitchFamily="34" charset="0"/>
              </a:rPr>
              <a:t>In combination with one or more other ART agents, is approved for the treatment of HIV infection in adults and children and for post-exposure prophylaxis. </a:t>
            </a:r>
          </a:p>
          <a:p>
            <a:r>
              <a:rPr lang="en-US" sz="2800" dirty="0">
                <a:solidFill>
                  <a:schemeClr val="accent1"/>
                </a:solidFill>
                <a:latin typeface="Arial" panose="020B0604020202020204" pitchFamily="34" charset="0"/>
                <a:ea typeface="+mn-lt"/>
                <a:cs typeface="Arial" panose="020B0604020202020204" pitchFamily="34" charset="0"/>
              </a:rPr>
              <a:t>It is used alone or in combination for the prevention of prenatal and perinatal transmission to the baby by HIV-infected pregnant women. </a:t>
            </a:r>
          </a:p>
          <a:p>
            <a:r>
              <a:rPr lang="en-US" sz="2800" dirty="0">
                <a:latin typeface="Arial" panose="020B0604020202020204" pitchFamily="34" charset="0"/>
                <a:ea typeface="+mn-lt"/>
                <a:cs typeface="Arial" panose="020B0604020202020204" pitchFamily="34" charset="0"/>
              </a:rPr>
              <a:t> </a:t>
            </a:r>
            <a:r>
              <a:rPr lang="en-US" sz="2800" b="1" dirty="0">
                <a:solidFill>
                  <a:srgbClr val="FF0000"/>
                </a:solidFill>
                <a:latin typeface="Arial" panose="020B0604020202020204" pitchFamily="34" charset="0"/>
                <a:ea typeface="+mn-lt"/>
                <a:cs typeface="Arial" panose="020B0604020202020204" pitchFamily="34" charset="0"/>
              </a:rPr>
              <a:t>Adverse effects</a:t>
            </a:r>
            <a:r>
              <a:rPr lang="en-US" sz="2800" dirty="0">
                <a:latin typeface="Arial" panose="020B0604020202020204" pitchFamily="34" charset="0"/>
                <a:ea typeface="+mn-lt"/>
                <a:cs typeface="Arial" panose="020B0604020202020204" pitchFamily="34" charset="0"/>
              </a:rPr>
              <a:t>: Headache, nausea, vomiting, anorexia, fatigue, confusion, insomnia, malaise, hepatitis, myopathy, myositis, bone marrow toxicity, anemia, neutropenia, and hematological abnormalities.</a:t>
            </a:r>
            <a:endParaRPr lang="en-US" sz="2800"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15041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F8CF7-6CBE-CE3C-C4CA-8A513D616660}"/>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ea typeface="+mj-lt"/>
                <a:cs typeface="Arial" panose="020B0604020202020204" pitchFamily="34" charset="0"/>
              </a:rPr>
              <a:t>Stavudine (D4T)</a:t>
            </a:r>
            <a:endParaRPr lang="en-US" sz="3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0F848C2-6423-D2FD-359D-978838EB6213}"/>
              </a:ext>
            </a:extLst>
          </p:cNvPr>
          <p:cNvSpPr>
            <a:spLocks noGrp="1"/>
          </p:cNvSpPr>
          <p:nvPr>
            <p:ph idx="1"/>
          </p:nvPr>
        </p:nvSpPr>
        <p:spPr/>
        <p:txBody>
          <a:bodyPr>
            <a:normAutofit/>
          </a:bodyPr>
          <a:lstStyle/>
          <a:p>
            <a:r>
              <a:rPr lang="en-US" sz="2600" dirty="0">
                <a:latin typeface="Arial" panose="020B0604020202020204" pitchFamily="34" charset="0"/>
                <a:ea typeface="+mn-lt"/>
                <a:cs typeface="Arial" panose="020B0604020202020204" pitchFamily="34" charset="0"/>
              </a:rPr>
              <a:t>It is active against HIV-1 and HIV-2. </a:t>
            </a:r>
            <a:endParaRPr lang="en-US" sz="2600" dirty="0">
              <a:latin typeface="Arial" panose="020B0604020202020204" pitchFamily="34" charset="0"/>
              <a:cs typeface="Arial" panose="020B0604020202020204" pitchFamily="34" charset="0"/>
            </a:endParaRPr>
          </a:p>
          <a:p>
            <a:r>
              <a:rPr lang="en-US" sz="2600" dirty="0">
                <a:solidFill>
                  <a:schemeClr val="accent1"/>
                </a:solidFill>
                <a:latin typeface="Arial" panose="020B0604020202020204" pitchFamily="34" charset="0"/>
                <a:ea typeface="+mn-lt"/>
                <a:cs typeface="Arial" panose="020B0604020202020204" pitchFamily="34" charset="0"/>
              </a:rPr>
              <a:t>It is approved for the therapy of HIV infection as part of a multidrug regimen and is also used for Postexposure prophylaxis.</a:t>
            </a:r>
          </a:p>
          <a:p>
            <a:endParaRPr lang="en-US" sz="2600" dirty="0">
              <a:latin typeface="Arial" panose="020B0604020202020204" pitchFamily="34" charset="0"/>
              <a:ea typeface="+mn-lt"/>
              <a:cs typeface="Arial" panose="020B0604020202020204" pitchFamily="34" charset="0"/>
            </a:endParaRPr>
          </a:p>
          <a:p>
            <a:pPr marL="0" indent="0">
              <a:buNone/>
            </a:pPr>
            <a:r>
              <a:rPr lang="en-US" sz="2600" dirty="0">
                <a:solidFill>
                  <a:srgbClr val="FF0000"/>
                </a:solidFill>
                <a:latin typeface="Arial" panose="020B0604020202020204" pitchFamily="34" charset="0"/>
                <a:ea typeface="+mn-lt"/>
                <a:cs typeface="Arial" panose="020B0604020202020204" pitchFamily="34" charset="0"/>
              </a:rPr>
              <a:t>Adverse effects</a:t>
            </a:r>
            <a:r>
              <a:rPr lang="en-US" sz="2600" dirty="0">
                <a:latin typeface="Arial" panose="020B0604020202020204" pitchFamily="34" charset="0"/>
                <a:ea typeface="+mn-lt"/>
                <a:cs typeface="Arial" panose="020B0604020202020204" pitchFamily="34" charset="0"/>
              </a:rPr>
              <a:t>: </a:t>
            </a:r>
          </a:p>
          <a:p>
            <a:pPr marL="0" indent="0">
              <a:buNone/>
            </a:pPr>
            <a:r>
              <a:rPr lang="en-US" sz="2600" dirty="0">
                <a:latin typeface="Arial" panose="020B0604020202020204" pitchFamily="34" charset="0"/>
                <a:ea typeface="+mn-lt"/>
                <a:cs typeface="Arial" panose="020B0604020202020204" pitchFamily="34" charset="0"/>
              </a:rPr>
              <a:t>Headache, </a:t>
            </a:r>
            <a:r>
              <a:rPr lang="en-US" sz="2600" dirty="0" err="1">
                <a:latin typeface="Arial" panose="020B0604020202020204" pitchFamily="34" charset="0"/>
                <a:ea typeface="+mn-lt"/>
                <a:cs typeface="Arial" panose="020B0604020202020204" pitchFamily="34" charset="0"/>
              </a:rPr>
              <a:t>diarrhoea</a:t>
            </a:r>
            <a:r>
              <a:rPr lang="en-US" sz="2600" dirty="0">
                <a:latin typeface="Arial" panose="020B0604020202020204" pitchFamily="34" charset="0"/>
                <a:ea typeface="+mn-lt"/>
                <a:cs typeface="Arial" panose="020B0604020202020204" pitchFamily="34" charset="0"/>
              </a:rPr>
              <a:t>, skin rash, nausea, vomiting, insomnia, anorexia, myalgia, peripheral neuropathy. </a:t>
            </a:r>
          </a:p>
          <a:p>
            <a:pPr marL="0" indent="0">
              <a:buNone/>
            </a:pPr>
            <a:r>
              <a:rPr lang="en-US" sz="2600" dirty="0">
                <a:latin typeface="Arial" panose="020B0604020202020204" pitchFamily="34" charset="0"/>
                <a:ea typeface="+mn-lt"/>
                <a:cs typeface="Arial" panose="020B0604020202020204" pitchFamily="34" charset="0"/>
              </a:rPr>
              <a:t>Lactic acidosis occurs more frequently with Stavudine than with other NRTIs.</a:t>
            </a:r>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17203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453CD-C269-4280-4194-0CAF0CE17699}"/>
              </a:ext>
            </a:extLst>
          </p:cNvPr>
          <p:cNvSpPr>
            <a:spLocks noGrp="1"/>
          </p:cNvSpPr>
          <p:nvPr>
            <p:ph type="title"/>
          </p:nvPr>
        </p:nvSpPr>
        <p:spPr/>
        <p:txBody>
          <a:bodyPr>
            <a:normAutofit/>
          </a:bodyPr>
          <a:lstStyle/>
          <a:p>
            <a:r>
              <a:rPr lang="en-US" sz="3600" b="1" dirty="0">
                <a:solidFill>
                  <a:srgbClr val="FF0000"/>
                </a:solidFill>
                <a:latin typeface="Arial"/>
              </a:rPr>
              <a:t>Lamivudine (3TC)</a:t>
            </a:r>
            <a:endParaRPr lang="en-US" sz="3600" b="1" dirty="0">
              <a:solidFill>
                <a:srgbClr val="FF0000"/>
              </a:solidFill>
            </a:endParaRPr>
          </a:p>
        </p:txBody>
      </p:sp>
      <p:sp>
        <p:nvSpPr>
          <p:cNvPr id="3" name="Content Placeholder 2">
            <a:extLst>
              <a:ext uri="{FF2B5EF4-FFF2-40B4-BE49-F238E27FC236}">
                <a16:creationId xmlns:a16="http://schemas.microsoft.com/office/drawing/2014/main" id="{489F4132-E25F-20B8-03B3-9E0124C4540C}"/>
              </a:ext>
            </a:extLst>
          </p:cNvPr>
          <p:cNvSpPr>
            <a:spLocks noGrp="1"/>
          </p:cNvSpPr>
          <p:nvPr>
            <p:ph idx="1"/>
          </p:nvPr>
        </p:nvSpPr>
        <p:spPr/>
        <p:txBody>
          <a:bodyPr/>
          <a:lstStyle/>
          <a:p>
            <a:r>
              <a:rPr lang="en-US" dirty="0">
                <a:latin typeface="Arial" panose="020B0604020202020204" pitchFamily="34" charset="0"/>
                <a:ea typeface="+mn-lt"/>
                <a:cs typeface="Arial" panose="020B0604020202020204" pitchFamily="34" charset="0"/>
              </a:rPr>
              <a:t>It is active against HIV-1, HIV-2, and hepatitis B virus. </a:t>
            </a:r>
          </a:p>
          <a:p>
            <a:r>
              <a:rPr lang="en-US" dirty="0">
                <a:solidFill>
                  <a:schemeClr val="accent1"/>
                </a:solidFill>
                <a:latin typeface="Arial" panose="020B0604020202020204" pitchFamily="34" charset="0"/>
                <a:ea typeface="+mn-lt"/>
                <a:cs typeface="Arial" panose="020B0604020202020204" pitchFamily="34" charset="0"/>
              </a:rPr>
              <a:t>It is approved as part of a multidrug regimen for the therapy of HIV infection in adults and children and has been used for HIV postexposure prophylaxis. </a:t>
            </a:r>
          </a:p>
          <a:p>
            <a:r>
              <a:rPr lang="en-US" dirty="0">
                <a:latin typeface="Arial" panose="020B0604020202020204" pitchFamily="34" charset="0"/>
                <a:ea typeface="+mn-lt"/>
                <a:cs typeface="Arial" panose="020B0604020202020204" pitchFamily="34" charset="0"/>
              </a:rPr>
              <a:t>Lamivudine is the best-tolerated NRTI. </a:t>
            </a:r>
          </a:p>
          <a:p>
            <a:endParaRPr lang="en-US" dirty="0">
              <a:latin typeface="Arial" panose="020B0604020202020204" pitchFamily="34" charset="0"/>
              <a:ea typeface="+mn-lt"/>
              <a:cs typeface="Arial" panose="020B0604020202020204" pitchFamily="34" charset="0"/>
            </a:endParaRPr>
          </a:p>
          <a:p>
            <a:pPr marL="0" indent="0">
              <a:buNone/>
            </a:pPr>
            <a:r>
              <a:rPr lang="en-US" dirty="0">
                <a:solidFill>
                  <a:srgbClr val="FF0000"/>
                </a:solidFill>
                <a:latin typeface="Arial" panose="020B0604020202020204" pitchFamily="34" charset="0"/>
                <a:ea typeface="+mn-lt"/>
                <a:cs typeface="Arial" panose="020B0604020202020204" pitchFamily="34" charset="0"/>
              </a:rPr>
              <a:t>Adverse effects</a:t>
            </a:r>
            <a:r>
              <a:rPr lang="en-US" dirty="0">
                <a:latin typeface="Arial" panose="020B0604020202020204" pitchFamily="34" charset="0"/>
                <a:ea typeface="+mn-lt"/>
                <a:cs typeface="Arial" panose="020B0604020202020204" pitchFamily="34" charset="0"/>
              </a:rPr>
              <a:t>: </a:t>
            </a:r>
          </a:p>
          <a:p>
            <a:pPr marL="0" indent="0">
              <a:buNone/>
            </a:pPr>
            <a:r>
              <a:rPr lang="en-US" dirty="0">
                <a:latin typeface="Arial" panose="020B0604020202020204" pitchFamily="34" charset="0"/>
                <a:ea typeface="+mn-lt"/>
                <a:cs typeface="Arial" panose="020B0604020202020204" pitchFamily="34" charset="0"/>
              </a:rPr>
              <a:t>Headache, malaise, fatigue, insomnia.</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568512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9DCC0-20A2-E166-B33D-93B1DB4C755C}"/>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Abacavir (ABC)</a:t>
            </a:r>
          </a:p>
        </p:txBody>
      </p:sp>
      <p:sp>
        <p:nvSpPr>
          <p:cNvPr id="3" name="Content Placeholder 2">
            <a:extLst>
              <a:ext uri="{FF2B5EF4-FFF2-40B4-BE49-F238E27FC236}">
                <a16:creationId xmlns:a16="http://schemas.microsoft.com/office/drawing/2014/main" id="{D0A413C2-FBA2-1C96-9EF4-9C5CE8401A98}"/>
              </a:ext>
            </a:extLst>
          </p:cNvPr>
          <p:cNvSpPr>
            <a:spLocks noGrp="1"/>
          </p:cNvSpPr>
          <p:nvPr>
            <p:ph idx="1"/>
          </p:nvPr>
        </p:nvSpPr>
        <p:spPr>
          <a:xfrm>
            <a:off x="838200" y="1825625"/>
            <a:ext cx="10515600" cy="4762744"/>
          </a:xfrm>
        </p:spPr>
        <p:txBody>
          <a:bodyPr>
            <a:normAutofit lnSpcReduction="10000"/>
          </a:bodyPr>
          <a:lstStyle/>
          <a:p>
            <a:r>
              <a:rPr lang="en-US" dirty="0">
                <a:latin typeface="Arial" panose="020B0604020202020204" pitchFamily="34" charset="0"/>
                <a:ea typeface="+mn-lt"/>
                <a:cs typeface="Arial" panose="020B0604020202020204" pitchFamily="34" charset="0"/>
              </a:rPr>
              <a:t>It is indicated for the therapy of HIV-1 infection in adults and children. It is used as part of a multidrug regimen . </a:t>
            </a:r>
          </a:p>
          <a:p>
            <a:r>
              <a:rPr lang="en-US" dirty="0">
                <a:solidFill>
                  <a:schemeClr val="accent1"/>
                </a:solidFill>
                <a:latin typeface="Arial" panose="020B0604020202020204" pitchFamily="34" charset="0"/>
                <a:ea typeface="+mn-lt"/>
                <a:cs typeface="Arial" panose="020B0604020202020204" pitchFamily="34" charset="0"/>
              </a:rPr>
              <a:t>It is also used for Postexposure HIV infection prophylaxis.</a:t>
            </a:r>
          </a:p>
          <a:p>
            <a:endParaRPr lang="en-US" dirty="0">
              <a:solidFill>
                <a:srgbClr val="FF0000"/>
              </a:solidFill>
              <a:latin typeface="Arial" panose="020B0604020202020204" pitchFamily="34" charset="0"/>
              <a:ea typeface="+mn-lt"/>
              <a:cs typeface="Arial" panose="020B0604020202020204" pitchFamily="34" charset="0"/>
            </a:endParaRPr>
          </a:p>
          <a:p>
            <a:pPr marL="0" indent="0">
              <a:buNone/>
            </a:pPr>
            <a:r>
              <a:rPr lang="en-US" dirty="0">
                <a:solidFill>
                  <a:srgbClr val="FF0000"/>
                </a:solidFill>
                <a:latin typeface="Arial" panose="020B0604020202020204" pitchFamily="34" charset="0"/>
                <a:ea typeface="+mn-lt"/>
                <a:cs typeface="Arial" panose="020B0604020202020204" pitchFamily="34" charset="0"/>
              </a:rPr>
              <a:t> Adverse effects</a:t>
            </a:r>
            <a:r>
              <a:rPr lang="en-US" dirty="0">
                <a:latin typeface="Arial" panose="020B0604020202020204" pitchFamily="34" charset="0"/>
                <a:ea typeface="+mn-lt"/>
                <a:cs typeface="Arial" panose="020B0604020202020204" pitchFamily="34" charset="0"/>
              </a:rPr>
              <a:t>: </a:t>
            </a:r>
          </a:p>
          <a:p>
            <a:pPr marL="0" indent="0">
              <a:buNone/>
            </a:pPr>
            <a:r>
              <a:rPr lang="en-US" dirty="0">
                <a:latin typeface="Arial" panose="020B0604020202020204" pitchFamily="34" charset="0"/>
                <a:ea typeface="+mn-lt"/>
                <a:cs typeface="Arial" panose="020B0604020202020204" pitchFamily="34" charset="0"/>
              </a:rPr>
              <a:t>Anorexia, nausea, vomiting, malaise, headache, and insomnia. </a:t>
            </a:r>
          </a:p>
          <a:p>
            <a:pPr marL="0" indent="0">
              <a:buNone/>
            </a:pPr>
            <a:r>
              <a:rPr lang="en-US" dirty="0">
                <a:latin typeface="Arial" panose="020B0604020202020204" pitchFamily="34" charset="0"/>
                <a:ea typeface="+mn-lt"/>
                <a:cs typeface="Arial" panose="020B0604020202020204" pitchFamily="34" charset="0"/>
              </a:rPr>
              <a:t>A potentially fatal hypersensitivity reaction develops in approximately 5% of patients. </a:t>
            </a:r>
          </a:p>
          <a:p>
            <a:pPr marL="0" indent="0">
              <a:buNone/>
            </a:pPr>
            <a:r>
              <a:rPr lang="en-US" dirty="0">
                <a:latin typeface="Arial" panose="020B0604020202020204" pitchFamily="34" charset="0"/>
                <a:ea typeface="+mn-lt"/>
                <a:cs typeface="Arial" panose="020B0604020202020204" pitchFamily="34" charset="0"/>
              </a:rPr>
              <a:t>Fever and rash are the most common symptoms of this reaction; malaise, respiratory symptoms, and gastrointestinal complaints may also occur.</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34073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12A0B-96A7-D4C8-5E3D-7650D27BF6DF}"/>
              </a:ext>
            </a:extLst>
          </p:cNvPr>
          <p:cNvSpPr>
            <a:spLocks noGrp="1"/>
          </p:cNvSpPr>
          <p:nvPr>
            <p:ph type="title"/>
          </p:nvPr>
        </p:nvSpPr>
        <p:spPr/>
        <p:txBody>
          <a:bodyPr>
            <a:normAutofit/>
          </a:bodyPr>
          <a:lstStyle/>
          <a:p>
            <a:r>
              <a:rPr lang="en-US" sz="3600" b="1" dirty="0" err="1">
                <a:solidFill>
                  <a:srgbClr val="FF0000"/>
                </a:solidFill>
                <a:latin typeface="Arial" panose="020B0604020202020204" pitchFamily="34" charset="0"/>
                <a:ea typeface="+mj-lt"/>
                <a:cs typeface="Arial" panose="020B0604020202020204" pitchFamily="34" charset="0"/>
              </a:rPr>
              <a:t>Didanosine</a:t>
            </a:r>
            <a:r>
              <a:rPr lang="en-US" sz="3600" b="1" dirty="0">
                <a:solidFill>
                  <a:srgbClr val="FF0000"/>
                </a:solidFill>
                <a:latin typeface="Arial" panose="020B0604020202020204" pitchFamily="34" charset="0"/>
                <a:ea typeface="+mj-lt"/>
                <a:cs typeface="Arial" panose="020B0604020202020204" pitchFamily="34" charset="0"/>
              </a:rPr>
              <a:t> (DDI) </a:t>
            </a:r>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E0ED7DE-730B-30D0-0E87-CC0B7CC67738}"/>
              </a:ext>
            </a:extLst>
          </p:cNvPr>
          <p:cNvSpPr>
            <a:spLocks noGrp="1"/>
          </p:cNvSpPr>
          <p:nvPr>
            <p:ph idx="1"/>
          </p:nvPr>
        </p:nvSpPr>
        <p:spPr/>
        <p:txBody>
          <a:bodyPr/>
          <a:lstStyle/>
          <a:p>
            <a:r>
              <a:rPr lang="en-US" dirty="0">
                <a:latin typeface="Arial" panose="020B0604020202020204" pitchFamily="34" charset="0"/>
                <a:ea typeface="+mn-lt"/>
                <a:cs typeface="Arial" panose="020B0604020202020204" pitchFamily="34" charset="0"/>
              </a:rPr>
              <a:t>It is active against HIV-1, HIV-2, and HTLV-I. </a:t>
            </a:r>
          </a:p>
          <a:p>
            <a:r>
              <a:rPr lang="en-US" dirty="0">
                <a:solidFill>
                  <a:schemeClr val="accent1"/>
                </a:solidFill>
                <a:latin typeface="Arial" panose="020B0604020202020204" pitchFamily="34" charset="0"/>
                <a:ea typeface="+mn-lt"/>
                <a:cs typeface="Arial" panose="020B0604020202020204" pitchFamily="34" charset="0"/>
              </a:rPr>
              <a:t>It is approved as part of a multidrug regimen for the therapy of HIV infection and is also used as Postexposure HIV prophylaxis. </a:t>
            </a:r>
          </a:p>
          <a:p>
            <a:endParaRPr lang="en-US" dirty="0">
              <a:latin typeface="Arial" panose="020B0604020202020204" pitchFamily="34" charset="0"/>
              <a:ea typeface="+mn-lt"/>
              <a:cs typeface="Arial" panose="020B0604020202020204" pitchFamily="34" charset="0"/>
            </a:endParaRPr>
          </a:p>
          <a:p>
            <a:pPr marL="0" indent="0">
              <a:buNone/>
            </a:pPr>
            <a:r>
              <a:rPr lang="en-US" dirty="0">
                <a:latin typeface="Arial" panose="020B0604020202020204" pitchFamily="34" charset="0"/>
                <a:ea typeface="+mn-lt"/>
                <a:cs typeface="Arial" panose="020B0604020202020204" pitchFamily="34" charset="0"/>
              </a:rPr>
              <a:t> </a:t>
            </a:r>
            <a:r>
              <a:rPr lang="en-US" dirty="0">
                <a:solidFill>
                  <a:srgbClr val="FF0000"/>
                </a:solidFill>
                <a:latin typeface="Arial" panose="020B0604020202020204" pitchFamily="34" charset="0"/>
                <a:ea typeface="+mn-lt"/>
                <a:cs typeface="Arial" panose="020B0604020202020204" pitchFamily="34" charset="0"/>
              </a:rPr>
              <a:t>Adverse effects</a:t>
            </a:r>
            <a:r>
              <a:rPr lang="en-US" dirty="0">
                <a:latin typeface="Arial" panose="020B0604020202020204" pitchFamily="34" charset="0"/>
                <a:ea typeface="+mn-lt"/>
                <a:cs typeface="Arial" panose="020B0604020202020204" pitchFamily="34" charset="0"/>
              </a:rPr>
              <a:t>: </a:t>
            </a:r>
          </a:p>
          <a:p>
            <a:pPr marL="0" indent="0">
              <a:buNone/>
            </a:pPr>
            <a:r>
              <a:rPr lang="en-US" dirty="0">
                <a:latin typeface="Arial" panose="020B0604020202020204" pitchFamily="34" charset="0"/>
                <a:ea typeface="+mn-lt"/>
                <a:cs typeface="Arial" panose="020B0604020202020204" pitchFamily="34" charset="0"/>
              </a:rPr>
              <a:t>Diarrhea, abdominal pain, nausea, vomiting, anorexia and dose-related peripheral neuropathy, pancreatitis, hyperuricemia, bone marrow suppression, retinal depigmentation, and optical neuritis.</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33290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59143-2C47-FC7C-4FA3-CA5B6A911D06}"/>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ea typeface="+mj-lt"/>
                <a:cs typeface="Arial" panose="020B0604020202020204" pitchFamily="34" charset="0"/>
              </a:rPr>
              <a:t>Non nucleoside reverse transcriptase inhibitors (NNRTIs)</a:t>
            </a:r>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2F5E78B-118A-C531-CF77-911415C49595}"/>
              </a:ext>
            </a:extLst>
          </p:cNvPr>
          <p:cNvSpPr>
            <a:spLocks noGrp="1"/>
          </p:cNvSpPr>
          <p:nvPr>
            <p:ph idx="1"/>
          </p:nvPr>
        </p:nvSpPr>
        <p:spPr>
          <a:xfrm>
            <a:off x="838200" y="1825625"/>
            <a:ext cx="10515600" cy="4667250"/>
          </a:xfrm>
        </p:spPr>
        <p:txBody>
          <a:bodyPr>
            <a:normAutofit fontScale="92500" lnSpcReduction="10000"/>
          </a:bodyPr>
          <a:lstStyle/>
          <a:p>
            <a:r>
              <a:rPr lang="en-US" sz="2800" dirty="0">
                <a:solidFill>
                  <a:schemeClr val="accent4"/>
                </a:solidFill>
                <a:latin typeface="Arial" panose="020B0604020202020204" pitchFamily="34" charset="0"/>
                <a:ea typeface="+mn-lt"/>
                <a:cs typeface="Arial" panose="020B0604020202020204" pitchFamily="34" charset="0"/>
              </a:rPr>
              <a:t>Efavirenz, Nevirapine, </a:t>
            </a:r>
            <a:r>
              <a:rPr lang="en-US" sz="2800" dirty="0" err="1">
                <a:solidFill>
                  <a:schemeClr val="accent4"/>
                </a:solidFill>
                <a:latin typeface="Arial" panose="020B0604020202020204" pitchFamily="34" charset="0"/>
                <a:ea typeface="+mn-lt"/>
                <a:cs typeface="Arial" panose="020B0604020202020204" pitchFamily="34" charset="0"/>
              </a:rPr>
              <a:t>Delaviridine</a:t>
            </a:r>
            <a:r>
              <a:rPr lang="en-US" sz="2800" dirty="0">
                <a:solidFill>
                  <a:schemeClr val="accent4"/>
                </a:solidFill>
                <a:latin typeface="Arial" panose="020B0604020202020204" pitchFamily="34" charset="0"/>
                <a:ea typeface="+mn-lt"/>
                <a:cs typeface="Arial" panose="020B0604020202020204" pitchFamily="34" charset="0"/>
              </a:rPr>
              <a:t>. </a:t>
            </a:r>
            <a:endParaRPr lang="en-US" sz="2800" dirty="0">
              <a:solidFill>
                <a:schemeClr val="accent4"/>
              </a:solidFill>
              <a:latin typeface="Arial" panose="020B0604020202020204" pitchFamily="34" charset="0"/>
              <a:cs typeface="Arial" panose="020B0604020202020204" pitchFamily="34" charset="0"/>
            </a:endParaRPr>
          </a:p>
          <a:p>
            <a:r>
              <a:rPr lang="en-US" sz="2800" dirty="0">
                <a:latin typeface="Arial" panose="020B0604020202020204" pitchFamily="34" charset="0"/>
                <a:ea typeface="+mn-lt"/>
                <a:cs typeface="Arial" panose="020B0604020202020204" pitchFamily="34" charset="0"/>
              </a:rPr>
              <a:t>All NNRTIs are active against HIV-1 reverse transcriptase only</a:t>
            </a:r>
          </a:p>
          <a:p>
            <a:r>
              <a:rPr lang="en-US" sz="2800" dirty="0">
                <a:latin typeface="Arial" panose="020B0604020202020204" pitchFamily="34" charset="0"/>
                <a:ea typeface="+mn-lt"/>
                <a:cs typeface="Arial" panose="020B0604020202020204" pitchFamily="34" charset="0"/>
              </a:rPr>
              <a:t>Their use with NRTIs or protease inhibitors provide synergistic effects against HIV due to sequential block at two different steps required for viral replication.</a:t>
            </a:r>
            <a:endParaRPr lang="en-US" sz="2800" dirty="0">
              <a:latin typeface="Arial" panose="020B0604020202020204" pitchFamily="34" charset="0"/>
              <a:cs typeface="Arial" panose="020B0604020202020204" pitchFamily="34" charset="0"/>
            </a:endParaRPr>
          </a:p>
          <a:p>
            <a:r>
              <a:rPr lang="en-US" sz="2800" dirty="0">
                <a:solidFill>
                  <a:schemeClr val="accent1"/>
                </a:solidFill>
                <a:latin typeface="Arial" panose="020B0604020202020204" pitchFamily="34" charset="0"/>
                <a:ea typeface="+mn-lt"/>
                <a:cs typeface="Arial" panose="020B0604020202020204" pitchFamily="34" charset="0"/>
              </a:rPr>
              <a:t>The NNRTIs differ from the NRTIs in that they do not have a nucleoside structure and do not depend on phosphorylation for activity</a:t>
            </a:r>
          </a:p>
          <a:p>
            <a:r>
              <a:rPr lang="en-US" sz="2800" dirty="0">
                <a:solidFill>
                  <a:srgbClr val="FF0000"/>
                </a:solidFill>
                <a:latin typeface="Arial" panose="020B0604020202020204" pitchFamily="34" charset="0"/>
                <a:ea typeface="+mn-lt"/>
                <a:cs typeface="Arial" panose="020B0604020202020204" pitchFamily="34" charset="0"/>
              </a:rPr>
              <a:t>Mechanism of action</a:t>
            </a:r>
            <a:r>
              <a:rPr lang="en-US" sz="2800" dirty="0">
                <a:latin typeface="Arial" panose="020B0604020202020204" pitchFamily="34" charset="0"/>
                <a:ea typeface="+mn-lt"/>
                <a:cs typeface="Arial" panose="020B0604020202020204" pitchFamily="34" charset="0"/>
              </a:rPr>
              <a:t>:  </a:t>
            </a:r>
          </a:p>
          <a:p>
            <a:r>
              <a:rPr lang="en-US" sz="2800" b="1" i="1" dirty="0">
                <a:latin typeface="Arial" panose="020B0604020202020204" pitchFamily="34" charset="0"/>
                <a:ea typeface="+mn-lt"/>
                <a:cs typeface="Arial" panose="020B0604020202020204" pitchFamily="34" charset="0"/>
              </a:rPr>
              <a:t>They act by stopping HIV production by binding directly onto reverse transcriptase (non-competitively) and preventing the conversion of RNA to DNA. </a:t>
            </a:r>
            <a:endParaRPr lang="en-US" sz="2800" b="1" i="1"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588461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32E0E-A11C-19D0-8ED7-16B80A3274BF}"/>
              </a:ext>
            </a:extLst>
          </p:cNvPr>
          <p:cNvSpPr>
            <a:spLocks noGrp="1"/>
          </p:cNvSpPr>
          <p:nvPr>
            <p:ph type="title"/>
          </p:nvPr>
        </p:nvSpPr>
        <p:spPr/>
        <p:txBody>
          <a:bodyPr>
            <a:normAutofit/>
          </a:bodyPr>
          <a:lstStyle/>
          <a:p>
            <a:endParaRPr lang="en-US" sz="3600" dirty="0"/>
          </a:p>
        </p:txBody>
      </p:sp>
      <p:pic>
        <p:nvPicPr>
          <p:cNvPr id="5122" name="Picture 2" descr="Moderator Dr. Saroj Purohit SEMINAR PRESENTATION. - ppt download">
            <a:extLst>
              <a:ext uri="{FF2B5EF4-FFF2-40B4-BE49-F238E27FC236}">
                <a16:creationId xmlns:a16="http://schemas.microsoft.com/office/drawing/2014/main" id="{7BFDEDB1-3CFD-FE83-09DA-5C606615982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195108" y="1825625"/>
            <a:ext cx="5801784" cy="43513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ABB7E92-EB7D-A18B-9F2F-C22680839279}"/>
              </a:ext>
            </a:extLst>
          </p:cNvPr>
          <p:cNvSpPr txBox="1"/>
          <p:nvPr/>
        </p:nvSpPr>
        <p:spPr>
          <a:xfrm>
            <a:off x="3195108" y="6307015"/>
            <a:ext cx="5679261" cy="230832"/>
          </a:xfrm>
          <a:prstGeom prst="rect">
            <a:avLst/>
          </a:prstGeom>
          <a:noFill/>
        </p:spPr>
        <p:txBody>
          <a:bodyPr wrap="square" rtlCol="0">
            <a:spAutoFit/>
          </a:bodyPr>
          <a:lstStyle/>
          <a:p>
            <a:r>
              <a:rPr lang="en-US" sz="900" dirty="0"/>
              <a:t>Source:</a:t>
            </a:r>
            <a:r>
              <a:rPr lang="en-US" sz="900" dirty="0">
                <a:effectLst/>
                <a:latin typeface="Arial" panose="020B0604020202020204" pitchFamily="34" charset="0"/>
                <a:cs typeface="Arial" panose="020B0604020202020204" pitchFamily="34" charset="0"/>
              </a:rPr>
              <a:t> IJMPR Review Article.</a:t>
            </a:r>
            <a:r>
              <a:rPr lang="en-US" sz="900" dirty="0"/>
              <a:t> </a:t>
            </a:r>
            <a:r>
              <a:rPr lang="en-US" sz="900" dirty="0" err="1"/>
              <a:t>ihttps</a:t>
            </a:r>
            <a:r>
              <a:rPr lang="en-US" sz="900" dirty="0"/>
              <a:t>://</a:t>
            </a:r>
            <a:r>
              <a:rPr lang="en-US" sz="900" dirty="0" err="1"/>
              <a:t>images.slideplayer.com</a:t>
            </a:r>
            <a:r>
              <a:rPr lang="en-US" sz="900" dirty="0"/>
              <a:t>/75/13970856/slides/slide_17.jpg</a:t>
            </a:r>
          </a:p>
        </p:txBody>
      </p:sp>
    </p:spTree>
    <p:extLst>
      <p:ext uri="{BB962C8B-B14F-4D97-AF65-F5344CB8AC3E}">
        <p14:creationId xmlns:p14="http://schemas.microsoft.com/office/powerpoint/2010/main" val="25336898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8FEE8-62E4-9AEA-5CFA-47FEC3419FC2}"/>
              </a:ext>
            </a:extLst>
          </p:cNvPr>
          <p:cNvSpPr>
            <a:spLocks noGrp="1"/>
          </p:cNvSpPr>
          <p:nvPr>
            <p:ph type="title"/>
          </p:nvPr>
        </p:nvSpPr>
        <p:spPr/>
        <p:txBody>
          <a:bodyPr>
            <a:normAutofit/>
          </a:bodyPr>
          <a:lstStyle/>
          <a:p>
            <a:r>
              <a:rPr lang="en-US" sz="3600" b="1" dirty="0">
                <a:solidFill>
                  <a:srgbClr val="FF0000"/>
                </a:solidFill>
                <a:latin typeface="Arial"/>
              </a:rPr>
              <a:t>Efavirenz (EFV) </a:t>
            </a:r>
            <a:endParaRPr lang="en-US" sz="3600" b="1" dirty="0">
              <a:solidFill>
                <a:srgbClr val="FF0000"/>
              </a:solidFill>
            </a:endParaRPr>
          </a:p>
        </p:txBody>
      </p:sp>
      <p:sp>
        <p:nvSpPr>
          <p:cNvPr id="3" name="Content Placeholder 2">
            <a:extLst>
              <a:ext uri="{FF2B5EF4-FFF2-40B4-BE49-F238E27FC236}">
                <a16:creationId xmlns:a16="http://schemas.microsoft.com/office/drawing/2014/main" id="{73650BF5-5AEA-EA0A-5E1C-6DD440314DCF}"/>
              </a:ext>
            </a:extLst>
          </p:cNvPr>
          <p:cNvSpPr>
            <a:spLocks noGrp="1"/>
          </p:cNvSpPr>
          <p:nvPr>
            <p:ph idx="1"/>
          </p:nvPr>
        </p:nvSpPr>
        <p:spPr>
          <a:xfrm>
            <a:off x="838200" y="1825625"/>
            <a:ext cx="10515600" cy="4667250"/>
          </a:xfrm>
        </p:spPr>
        <p:txBody>
          <a:bodyPr>
            <a:noAutofit/>
          </a:bodyPr>
          <a:lstStyle/>
          <a:p>
            <a:pPr>
              <a:buNone/>
            </a:pPr>
            <a:r>
              <a:rPr lang="en-US" sz="2600" dirty="0">
                <a:latin typeface="Arial" panose="020B0604020202020204" pitchFamily="34" charset="0"/>
                <a:ea typeface="+mn-lt"/>
                <a:cs typeface="Arial" panose="020B0604020202020204" pitchFamily="34" charset="0"/>
              </a:rPr>
              <a:t>It is approved for the therapy of HIV infection of adults and children and is also used for Post-exposure prophylaxis.</a:t>
            </a:r>
          </a:p>
          <a:p>
            <a:pPr>
              <a:buNone/>
            </a:pPr>
            <a:r>
              <a:rPr lang="en-US" sz="2600" dirty="0">
                <a:latin typeface="Arial" panose="020B0604020202020204" pitchFamily="34" charset="0"/>
                <a:ea typeface="+mn-lt"/>
                <a:cs typeface="Arial" panose="020B0604020202020204" pitchFamily="34" charset="0"/>
              </a:rPr>
              <a:t>It is the only NNRTI approved for once-daily dosing. </a:t>
            </a:r>
          </a:p>
          <a:p>
            <a:pPr>
              <a:buNone/>
            </a:pPr>
            <a:r>
              <a:rPr lang="en-US" sz="2600" dirty="0">
                <a:solidFill>
                  <a:srgbClr val="FF0000"/>
                </a:solidFill>
                <a:latin typeface="Arial" panose="020B0604020202020204" pitchFamily="34" charset="0"/>
                <a:ea typeface="+mn-lt"/>
                <a:cs typeface="Arial" panose="020B0604020202020204" pitchFamily="34" charset="0"/>
              </a:rPr>
              <a:t>Adverse effects:</a:t>
            </a:r>
            <a:r>
              <a:rPr lang="en-US" sz="2600" dirty="0">
                <a:latin typeface="Arial" panose="020B0604020202020204" pitchFamily="34" charset="0"/>
                <a:ea typeface="+mn-lt"/>
                <a:cs typeface="Arial" panose="020B0604020202020204" pitchFamily="34" charset="0"/>
              </a:rPr>
              <a:t> </a:t>
            </a:r>
          </a:p>
          <a:p>
            <a:r>
              <a:rPr lang="en-US" sz="2600" dirty="0">
                <a:latin typeface="Arial" panose="020B0604020202020204" pitchFamily="34" charset="0"/>
                <a:ea typeface="+mn-lt"/>
                <a:cs typeface="Arial" panose="020B0604020202020204" pitchFamily="34" charset="0"/>
              </a:rPr>
              <a:t>Rash, elevated liver enzymes and serum cholesterol also may occur. </a:t>
            </a:r>
          </a:p>
          <a:p>
            <a:r>
              <a:rPr lang="en-US" sz="2600" dirty="0">
                <a:latin typeface="Arial" panose="020B0604020202020204" pitchFamily="34" charset="0"/>
                <a:ea typeface="+mn-lt"/>
                <a:cs typeface="Arial" panose="020B0604020202020204" pitchFamily="34" charset="0"/>
              </a:rPr>
              <a:t>CNS effects: dizziness, headache, insomnia, drowsiness, euphoria, agitation, impaired cognition, nightmares, vivid dreams, and hallucinations. </a:t>
            </a:r>
          </a:p>
          <a:p>
            <a:pPr>
              <a:buNone/>
            </a:pPr>
            <a:r>
              <a:rPr lang="en-US" sz="2600" i="1" dirty="0">
                <a:solidFill>
                  <a:srgbClr val="7030A0"/>
                </a:solidFill>
                <a:latin typeface="Arial" panose="020B0604020202020204" pitchFamily="34" charset="0"/>
                <a:ea typeface="+mn-lt"/>
                <a:cs typeface="Arial" panose="020B0604020202020204" pitchFamily="34" charset="0"/>
              </a:rPr>
              <a:t>Efavirenz should be avoided during pregnancy because primate studies have shown it to be teratogenic at doses near therapeutic levels</a:t>
            </a:r>
            <a:r>
              <a:rPr lang="en-US" sz="2600" dirty="0">
                <a:solidFill>
                  <a:srgbClr val="7030A0"/>
                </a:solidFill>
                <a:latin typeface="Arial" panose="020B0604020202020204" pitchFamily="34" charset="0"/>
                <a:ea typeface="+mn-lt"/>
                <a:cs typeface="Arial" panose="020B0604020202020204" pitchFamily="34" charset="0"/>
              </a:rPr>
              <a:t>.</a:t>
            </a:r>
            <a:endParaRPr lang="en-US" sz="2600" dirty="0">
              <a:solidFill>
                <a:srgbClr val="7030A0"/>
              </a:solidFill>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89679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AF2DA-5982-C2B1-0A48-5AD7DE8917E9}"/>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ea typeface="+mj-lt"/>
                <a:cs typeface="Arial" panose="020B0604020202020204" pitchFamily="34" charset="0"/>
              </a:rPr>
              <a:t>Nevirapine (NVP)</a:t>
            </a:r>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1D2E1F2-B647-C474-16F0-C6295D2F4AC6}"/>
              </a:ext>
            </a:extLst>
          </p:cNvPr>
          <p:cNvSpPr>
            <a:spLocks noGrp="1"/>
          </p:cNvSpPr>
          <p:nvPr>
            <p:ph idx="1"/>
          </p:nvPr>
        </p:nvSpPr>
        <p:spPr/>
        <p:txBody>
          <a:bodyPr/>
          <a:lstStyle/>
          <a:p>
            <a:r>
              <a:rPr lang="en-US" dirty="0">
                <a:latin typeface="Arial" panose="020B0604020202020204" pitchFamily="34" charset="0"/>
                <a:ea typeface="+mn-lt"/>
                <a:cs typeface="Arial" panose="020B0604020202020204" pitchFamily="34" charset="0"/>
              </a:rPr>
              <a:t>It is approved for the treatment of HIV infection in adults and children as part of a combination therapy. </a:t>
            </a:r>
            <a:endParaRPr lang="en-US" dirty="0">
              <a:latin typeface="Arial" panose="020B0604020202020204" pitchFamily="34" charset="0"/>
              <a:cs typeface="Arial" panose="020B0604020202020204" pitchFamily="34" charset="0"/>
            </a:endParaRPr>
          </a:p>
          <a:p>
            <a:r>
              <a:rPr lang="en-US" i="1" dirty="0">
                <a:latin typeface="Arial" panose="020B0604020202020204" pitchFamily="34" charset="0"/>
                <a:ea typeface="+mn-lt"/>
                <a:cs typeface="Arial" panose="020B0604020202020204" pitchFamily="34" charset="0"/>
              </a:rPr>
              <a:t>During the first 12 weeks of treatment, patients must be closely monitored for the development of potentially fatal hepatic toxicity</a:t>
            </a:r>
            <a:r>
              <a:rPr lang="en-US" dirty="0">
                <a:latin typeface="Arial" panose="020B0604020202020204" pitchFamily="34" charset="0"/>
                <a:ea typeface="+mn-lt"/>
                <a:cs typeface="Arial" panose="020B0604020202020204" pitchFamily="34" charset="0"/>
              </a:rPr>
              <a:t> (i.e., hepatitis, hepatic necrosis, and hepatic failure) and skin reactions (i.e., Stevens-Johnson syndrome, toxic epidermal necrolysis, and hypersensitivity reactions). </a:t>
            </a:r>
          </a:p>
          <a:p>
            <a:r>
              <a:rPr lang="en-US" dirty="0">
                <a:solidFill>
                  <a:srgbClr val="FF0000"/>
                </a:solidFill>
                <a:latin typeface="Arial" panose="020B0604020202020204" pitchFamily="34" charset="0"/>
                <a:ea typeface="+mn-lt"/>
                <a:cs typeface="Arial" panose="020B0604020202020204" pitchFamily="34" charset="0"/>
              </a:rPr>
              <a:t>Adverse effects</a:t>
            </a:r>
            <a:r>
              <a:rPr lang="en-US" dirty="0">
                <a:latin typeface="Arial" panose="020B0604020202020204" pitchFamily="34" charset="0"/>
                <a:ea typeface="+mn-lt"/>
                <a:cs typeface="Arial" panose="020B0604020202020204" pitchFamily="34" charset="0"/>
              </a:rPr>
              <a:t>: </a:t>
            </a:r>
          </a:p>
          <a:p>
            <a:r>
              <a:rPr lang="en-US" dirty="0">
                <a:latin typeface="Arial" panose="020B0604020202020204" pitchFamily="34" charset="0"/>
                <a:ea typeface="+mn-lt"/>
                <a:cs typeface="Arial" panose="020B0604020202020204" pitchFamily="34" charset="0"/>
              </a:rPr>
              <a:t>Mild to moderate rash, fever, nausea, fatigue, headache, and elevated liver enzymes.</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726682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54355-8BA7-1FF7-6CD0-BF1EBD688D66}"/>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ea typeface="+mj-lt"/>
                <a:cs typeface="Arial" panose="020B0604020202020204" pitchFamily="34" charset="0"/>
              </a:rPr>
              <a:t>Protease inhibitors (PIs)</a:t>
            </a:r>
            <a:endParaRPr lang="en-US" sz="36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C6343D1-7BF7-06F7-6639-D291E54B9677}"/>
              </a:ext>
            </a:extLst>
          </p:cNvPr>
          <p:cNvSpPr>
            <a:spLocks noGrp="1"/>
          </p:cNvSpPr>
          <p:nvPr>
            <p:ph idx="1"/>
          </p:nvPr>
        </p:nvSpPr>
        <p:spPr/>
        <p:txBody>
          <a:bodyPr/>
          <a:lstStyle/>
          <a:p>
            <a:r>
              <a:rPr lang="en-US" dirty="0">
                <a:solidFill>
                  <a:srgbClr val="FF0000"/>
                </a:solidFill>
                <a:latin typeface="Arial" panose="020B0604020202020204" pitchFamily="34" charset="0"/>
                <a:ea typeface="+mn-lt"/>
                <a:cs typeface="Arial" panose="020B0604020202020204" pitchFamily="34" charset="0"/>
              </a:rPr>
              <a:t>Mechanism of action:</a:t>
            </a:r>
            <a:r>
              <a:rPr lang="en-US" dirty="0">
                <a:latin typeface="Arial" panose="020B0604020202020204" pitchFamily="34" charset="0"/>
                <a:ea typeface="+mn-lt"/>
                <a:cs typeface="Arial" panose="020B0604020202020204" pitchFamily="34" charset="0"/>
              </a:rPr>
              <a:t> </a:t>
            </a:r>
          </a:p>
          <a:p>
            <a:r>
              <a:rPr lang="en-US" dirty="0">
                <a:latin typeface="Arial" panose="020B0604020202020204" pitchFamily="34" charset="0"/>
                <a:ea typeface="+mn-lt"/>
                <a:cs typeface="Arial" panose="020B0604020202020204" pitchFamily="34" charset="0"/>
              </a:rPr>
              <a:t>HIV protease is a viral enzyme responsible for the cleavage of polyproteins into structural proteins and certain enzymes that are required for the final assembly of the new infectious virions. </a:t>
            </a:r>
          </a:p>
          <a:p>
            <a:r>
              <a:rPr lang="en-US" dirty="0">
                <a:solidFill>
                  <a:schemeClr val="accent1"/>
                </a:solidFill>
                <a:latin typeface="Arial" panose="020B0604020202020204" pitchFamily="34" charset="0"/>
                <a:ea typeface="+mn-lt"/>
                <a:cs typeface="Arial" panose="020B0604020202020204" pitchFamily="34" charset="0"/>
              </a:rPr>
              <a:t>Protease inhibitors </a:t>
            </a:r>
            <a:r>
              <a:rPr lang="en-US" u="sng" dirty="0">
                <a:solidFill>
                  <a:schemeClr val="accent1"/>
                </a:solidFill>
                <a:latin typeface="Arial" panose="020B0604020202020204" pitchFamily="34" charset="0"/>
                <a:ea typeface="+mn-lt"/>
                <a:cs typeface="Arial" panose="020B0604020202020204" pitchFamily="34" charset="0"/>
              </a:rPr>
              <a:t>act by binding to the viral protease, in this way preventing the correct cleavage of viral proteins. </a:t>
            </a:r>
          </a:p>
          <a:p>
            <a:r>
              <a:rPr lang="en-US" dirty="0">
                <a:latin typeface="Arial" panose="020B0604020202020204" pitchFamily="34" charset="0"/>
                <a:ea typeface="+mn-lt"/>
                <a:cs typeface="Arial" panose="020B0604020202020204" pitchFamily="34" charset="0"/>
              </a:rPr>
              <a:t>Thus, they prevent HIV from being successfully assembled and released from the infected cells.</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2743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8E7B3-DACD-9C08-0E18-C3737ED1DAA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F7604C7-41DC-6D37-EAD0-3C0B6B395D3A}"/>
              </a:ext>
            </a:extLst>
          </p:cNvPr>
          <p:cNvSpPr>
            <a:spLocks noGrp="1"/>
          </p:cNvSpPr>
          <p:nvPr>
            <p:ph idx="1"/>
          </p:nvPr>
        </p:nvSpPr>
        <p:spPr/>
        <p:txBody>
          <a:bodyPr>
            <a:normAutofit lnSpcReduction="10000"/>
          </a:bodyPr>
          <a:lstStyle/>
          <a:p>
            <a:r>
              <a:rPr lang="en-US" sz="2800" b="1" dirty="0">
                <a:solidFill>
                  <a:srgbClr val="202124"/>
                </a:solidFill>
                <a:latin typeface="Arial" panose="020B0604020202020204" pitchFamily="34" charset="0"/>
                <a:ea typeface="+mn-lt"/>
                <a:cs typeface="Arial" panose="020B0604020202020204" pitchFamily="34" charset="0"/>
              </a:rPr>
              <a:t>MOA: PIs </a:t>
            </a:r>
            <a:r>
              <a:rPr lang="en-US" sz="2800" b="1" dirty="0">
                <a:solidFill>
                  <a:srgbClr val="040C28"/>
                </a:solidFill>
                <a:latin typeface="Arial" panose="020B0604020202020204" pitchFamily="34" charset="0"/>
                <a:ea typeface="+mn-lt"/>
                <a:cs typeface="Arial" panose="020B0604020202020204" pitchFamily="34" charset="0"/>
              </a:rPr>
              <a:t>prevent newly replicated, mature viruses from being formed and released into the blood to further infect other CD4 cells</a:t>
            </a:r>
            <a:r>
              <a:rPr lang="en-US" sz="2800" b="1" dirty="0">
                <a:solidFill>
                  <a:srgbClr val="202124"/>
                </a:solidFill>
                <a:latin typeface="Arial" panose="020B0604020202020204" pitchFamily="34" charset="0"/>
                <a:ea typeface="+mn-lt"/>
                <a:cs typeface="Arial" panose="020B0604020202020204" pitchFamily="34" charset="0"/>
              </a:rPr>
              <a:t>.</a:t>
            </a:r>
            <a:endParaRPr lang="en-US" sz="2800" b="1" dirty="0">
              <a:solidFill>
                <a:srgbClr val="000000"/>
              </a:solidFill>
              <a:latin typeface="Arial" panose="020B0604020202020204" pitchFamily="34" charset="0"/>
              <a:ea typeface="+mn-lt"/>
              <a:cs typeface="Arial" panose="020B0604020202020204" pitchFamily="34" charset="0"/>
            </a:endParaRPr>
          </a:p>
          <a:p>
            <a:r>
              <a:rPr lang="en-US" sz="2800" dirty="0">
                <a:solidFill>
                  <a:srgbClr val="FF0000"/>
                </a:solidFill>
                <a:latin typeface="Arial" panose="020B0604020202020204" pitchFamily="34" charset="0"/>
                <a:ea typeface="+mn-lt"/>
                <a:cs typeface="Arial" panose="020B0604020202020204" pitchFamily="34" charset="0"/>
              </a:rPr>
              <a:t>Therapeutic uses:</a:t>
            </a:r>
            <a:r>
              <a:rPr lang="en-US" sz="2800" dirty="0">
                <a:latin typeface="Arial" panose="020B0604020202020204" pitchFamily="34" charset="0"/>
                <a:ea typeface="+mn-lt"/>
                <a:cs typeface="Arial" panose="020B0604020202020204" pitchFamily="34" charset="0"/>
              </a:rPr>
              <a:t> • Combination therapy with PIs and other antiretroviral drugs significantly improve the clinical efficacy by blocking HIV replication at different stages in the intracellular life cycle. </a:t>
            </a:r>
          </a:p>
          <a:p>
            <a:endParaRPr lang="en-US" sz="2800" dirty="0">
              <a:latin typeface="Arial" panose="020B0604020202020204" pitchFamily="34" charset="0"/>
              <a:ea typeface="+mn-lt"/>
              <a:cs typeface="Arial" panose="020B0604020202020204" pitchFamily="34" charset="0"/>
            </a:endParaRPr>
          </a:p>
          <a:p>
            <a:pPr marL="0" indent="0">
              <a:buNone/>
            </a:pPr>
            <a:r>
              <a:rPr lang="en-US" sz="2800" dirty="0">
                <a:solidFill>
                  <a:srgbClr val="FF0000"/>
                </a:solidFill>
                <a:latin typeface="Arial" panose="020B0604020202020204" pitchFamily="34" charset="0"/>
                <a:ea typeface="+mn-lt"/>
                <a:cs typeface="Arial" panose="020B0604020202020204" pitchFamily="34" charset="0"/>
              </a:rPr>
              <a:t>Adverse effects:</a:t>
            </a:r>
            <a:r>
              <a:rPr lang="en-US" sz="2800" dirty="0">
                <a:latin typeface="Arial" panose="020B0604020202020204" pitchFamily="34" charset="0"/>
                <a:ea typeface="+mn-lt"/>
                <a:cs typeface="Arial" panose="020B0604020202020204" pitchFamily="34" charset="0"/>
              </a:rPr>
              <a:t> Diarrhea, nausea, abdominal discomfort Hyperglycemia, fat redistribution, hyperlipidemia Bleeding episodes in </a:t>
            </a:r>
            <a:r>
              <a:rPr lang="en-US" sz="2800" dirty="0" err="1">
                <a:latin typeface="Arial" panose="020B0604020202020204" pitchFamily="34" charset="0"/>
                <a:ea typeface="+mn-lt"/>
                <a:cs typeface="Arial" panose="020B0604020202020204" pitchFamily="34" charset="0"/>
              </a:rPr>
              <a:t>hemophilics</a:t>
            </a:r>
            <a:endParaRPr lang="en-US" sz="2800"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707710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509F5-9049-8B73-5B4A-0CF292052CC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794123A-4DEB-5CE5-945F-61E93D1DE252}"/>
              </a:ext>
            </a:extLst>
          </p:cNvPr>
          <p:cNvSpPr>
            <a:spLocks noGrp="1"/>
          </p:cNvSpPr>
          <p:nvPr>
            <p:ph idx="1"/>
          </p:nvPr>
        </p:nvSpPr>
        <p:spPr>
          <a:xfrm>
            <a:off x="838200" y="1825625"/>
            <a:ext cx="10515600" cy="4667250"/>
          </a:xfrm>
        </p:spPr>
        <p:txBody>
          <a:bodyPr>
            <a:normAutofit fontScale="92500"/>
          </a:bodyPr>
          <a:lstStyle/>
          <a:p>
            <a:r>
              <a:rPr lang="en-US" dirty="0">
                <a:solidFill>
                  <a:schemeClr val="accent1"/>
                </a:solidFill>
                <a:latin typeface="Arial" panose="020B0604020202020204" pitchFamily="34" charset="0"/>
                <a:ea typeface="+mn-lt"/>
                <a:cs typeface="Arial" panose="020B0604020202020204" pitchFamily="34" charset="0"/>
              </a:rPr>
              <a:t>Saquinavir (SQV) </a:t>
            </a:r>
            <a:r>
              <a:rPr lang="en-US" dirty="0">
                <a:latin typeface="Arial" panose="020B0604020202020204" pitchFamily="34" charset="0"/>
                <a:ea typeface="+mn-lt"/>
                <a:cs typeface="Arial" panose="020B0604020202020204" pitchFamily="34" charset="0"/>
              </a:rPr>
              <a:t>is a potent inhibitor of HIV-1 and HIV-2 protease. • It is usually well tolerated and most frequently produces mild gastrointestinal side effects.</a:t>
            </a:r>
          </a:p>
          <a:p>
            <a:r>
              <a:rPr lang="en-US" dirty="0">
                <a:solidFill>
                  <a:schemeClr val="accent1"/>
                </a:solidFill>
                <a:latin typeface="Arial" panose="020B0604020202020204" pitchFamily="34" charset="0"/>
                <a:ea typeface="+mn-lt"/>
                <a:cs typeface="Arial" panose="020B0604020202020204" pitchFamily="34" charset="0"/>
              </a:rPr>
              <a:t>Ritonavir (RTV) </a:t>
            </a:r>
            <a:r>
              <a:rPr lang="en-US" dirty="0">
                <a:latin typeface="Arial" panose="020B0604020202020204" pitchFamily="34" charset="0"/>
                <a:ea typeface="+mn-lt"/>
                <a:cs typeface="Arial" panose="020B0604020202020204" pitchFamily="34" charset="0"/>
              </a:rPr>
              <a:t>is a potent inhibitor of HIV-1 and HIV-2 protease. </a:t>
            </a:r>
          </a:p>
          <a:p>
            <a:r>
              <a:rPr lang="en-US" dirty="0">
                <a:latin typeface="Arial" panose="020B0604020202020204" pitchFamily="34" charset="0"/>
                <a:ea typeface="+mn-lt"/>
                <a:cs typeface="Arial" panose="020B0604020202020204" pitchFamily="34" charset="0"/>
              </a:rPr>
              <a:t>It is not well tolerated in higher doses. </a:t>
            </a:r>
          </a:p>
          <a:p>
            <a:r>
              <a:rPr lang="en-US" dirty="0">
                <a:latin typeface="Arial" panose="020B0604020202020204" pitchFamily="34" charset="0"/>
                <a:ea typeface="+mn-lt"/>
                <a:cs typeface="Arial" panose="020B0604020202020204" pitchFamily="34" charset="0"/>
              </a:rPr>
              <a:t>It is mainly used in low doses to increase blood levels of other protease inhibitors and to extend their dosing interval. </a:t>
            </a:r>
          </a:p>
          <a:p>
            <a:r>
              <a:rPr lang="en-US" dirty="0">
                <a:solidFill>
                  <a:srgbClr val="FF0000"/>
                </a:solidFill>
                <a:latin typeface="Arial" panose="020B0604020202020204" pitchFamily="34" charset="0"/>
                <a:ea typeface="+mn-lt"/>
                <a:cs typeface="Arial" panose="020B0604020202020204" pitchFamily="34" charset="0"/>
              </a:rPr>
              <a:t>Adverse effects:</a:t>
            </a:r>
            <a:r>
              <a:rPr lang="en-US" dirty="0">
                <a:latin typeface="Arial" panose="020B0604020202020204" pitchFamily="34" charset="0"/>
                <a:ea typeface="+mn-lt"/>
                <a:cs typeface="Arial" panose="020B0604020202020204" pitchFamily="34" charset="0"/>
              </a:rPr>
              <a:t> </a:t>
            </a:r>
          </a:p>
          <a:p>
            <a:r>
              <a:rPr lang="en-US" dirty="0">
                <a:latin typeface="Arial" panose="020B0604020202020204" pitchFamily="34" charset="0"/>
                <a:ea typeface="+mn-lt"/>
                <a:cs typeface="Arial" panose="020B0604020202020204" pitchFamily="34" charset="0"/>
              </a:rPr>
              <a:t>Gastrointestinal side effects, altered taste sensation, </a:t>
            </a:r>
            <a:r>
              <a:rPr lang="en-US" dirty="0" err="1">
                <a:latin typeface="Arial" panose="020B0604020202020204" pitchFamily="34" charset="0"/>
                <a:ea typeface="+mn-lt"/>
                <a:cs typeface="Arial" panose="020B0604020202020204" pitchFamily="34" charset="0"/>
              </a:rPr>
              <a:t>paresthesias</a:t>
            </a:r>
            <a:r>
              <a:rPr lang="en-US" dirty="0">
                <a:latin typeface="Arial" panose="020B0604020202020204" pitchFamily="34" charset="0"/>
                <a:ea typeface="+mn-lt"/>
                <a:cs typeface="Arial" panose="020B0604020202020204" pitchFamily="34" charset="0"/>
              </a:rPr>
              <a:t>(</a:t>
            </a:r>
            <a:r>
              <a:rPr lang="en-US" dirty="0">
                <a:solidFill>
                  <a:srgbClr val="202124"/>
                </a:solidFill>
                <a:latin typeface="Arial" panose="020B0604020202020204" pitchFamily="34" charset="0"/>
                <a:ea typeface="+mn-lt"/>
                <a:cs typeface="Arial" panose="020B0604020202020204" pitchFamily="34" charset="0"/>
              </a:rPr>
              <a:t>tingling or numbness, skin</a:t>
            </a:r>
            <a:r>
              <a:rPr lang="en-US" dirty="0">
                <a:latin typeface="Arial" panose="020B0604020202020204" pitchFamily="34" charset="0"/>
                <a:ea typeface="+mn-lt"/>
                <a:cs typeface="Arial" panose="020B0604020202020204" pitchFamily="34" charset="0"/>
              </a:rPr>
              <a:t>) and hypertriglyceridemia.</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085442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39FDD-ACAF-CC5C-3E30-DBF5915DB7B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0BC8BF8-A2B3-792D-FAD8-63DB34E241A0}"/>
              </a:ext>
            </a:extLst>
          </p:cNvPr>
          <p:cNvSpPr>
            <a:spLocks noGrp="1"/>
          </p:cNvSpPr>
          <p:nvPr>
            <p:ph idx="1"/>
          </p:nvPr>
        </p:nvSpPr>
        <p:spPr/>
        <p:txBody>
          <a:bodyPr/>
          <a:lstStyle/>
          <a:p>
            <a:r>
              <a:rPr lang="en-US" dirty="0">
                <a:solidFill>
                  <a:schemeClr val="accent1"/>
                </a:solidFill>
                <a:latin typeface="Arial" panose="020B0604020202020204" pitchFamily="34" charset="0"/>
                <a:ea typeface="+mn-lt"/>
                <a:cs typeface="Arial" panose="020B0604020202020204" pitchFamily="34" charset="0"/>
              </a:rPr>
              <a:t>Nelfinavir (NFV) </a:t>
            </a:r>
          </a:p>
          <a:p>
            <a:r>
              <a:rPr lang="en-US" dirty="0">
                <a:latin typeface="Arial" panose="020B0604020202020204" pitchFamily="34" charset="0"/>
                <a:ea typeface="+mn-lt"/>
                <a:cs typeface="Arial" panose="020B0604020202020204" pitchFamily="34" charset="0"/>
              </a:rPr>
              <a:t>It is probably the most commonly used protease inhibitor because of its low incidence of serious adverse effects. </a:t>
            </a:r>
          </a:p>
          <a:p>
            <a:endParaRPr lang="en-US" dirty="0">
              <a:latin typeface="Arial" panose="020B0604020202020204" pitchFamily="34" charset="0"/>
              <a:ea typeface="+mn-lt"/>
              <a:cs typeface="Arial" panose="020B0604020202020204" pitchFamily="34" charset="0"/>
            </a:endParaRPr>
          </a:p>
          <a:p>
            <a:r>
              <a:rPr lang="en-US" dirty="0">
                <a:solidFill>
                  <a:srgbClr val="FF0000"/>
                </a:solidFill>
                <a:latin typeface="Arial" panose="020B0604020202020204" pitchFamily="34" charset="0"/>
                <a:ea typeface="+mn-lt"/>
                <a:cs typeface="Arial" panose="020B0604020202020204" pitchFamily="34" charset="0"/>
              </a:rPr>
              <a:t> Adverse effects</a:t>
            </a:r>
            <a:r>
              <a:rPr lang="en-US" dirty="0">
                <a:latin typeface="Arial" panose="020B0604020202020204" pitchFamily="34" charset="0"/>
                <a:ea typeface="+mn-lt"/>
                <a:cs typeface="Arial" panose="020B0604020202020204" pitchFamily="34" charset="0"/>
              </a:rPr>
              <a:t>: Diarrhea and flatulence; these may resolve with continued use</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03511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F0C7F-C86A-32F6-C8B9-BD60FF3CF567}"/>
              </a:ext>
            </a:extLst>
          </p:cNvPr>
          <p:cNvSpPr>
            <a:spLocks noGrp="1"/>
          </p:cNvSpPr>
          <p:nvPr>
            <p:ph type="title"/>
          </p:nvPr>
        </p:nvSpPr>
        <p:spPr/>
        <p:txBody>
          <a:bodyPr>
            <a:normAutofit/>
          </a:bodyPr>
          <a:lstStyle/>
          <a:p>
            <a:r>
              <a:rPr lang="en-US" sz="3600" b="1" dirty="0">
                <a:solidFill>
                  <a:srgbClr val="FF0000"/>
                </a:solidFill>
                <a:latin typeface="Arial"/>
              </a:rPr>
              <a:t>Entry/Fusion inhibitors: Enfuvirtide</a:t>
            </a:r>
            <a:endParaRPr lang="en-US" sz="3600" b="1" dirty="0">
              <a:solidFill>
                <a:srgbClr val="FF0000"/>
              </a:solidFill>
            </a:endParaRPr>
          </a:p>
        </p:txBody>
      </p:sp>
      <p:sp>
        <p:nvSpPr>
          <p:cNvPr id="3" name="Content Placeholder 2">
            <a:extLst>
              <a:ext uri="{FF2B5EF4-FFF2-40B4-BE49-F238E27FC236}">
                <a16:creationId xmlns:a16="http://schemas.microsoft.com/office/drawing/2014/main" id="{B2B66412-4D56-80CC-ECEF-3AB9CA1E8DC8}"/>
              </a:ext>
            </a:extLst>
          </p:cNvPr>
          <p:cNvSpPr>
            <a:spLocks noGrp="1"/>
          </p:cNvSpPr>
          <p:nvPr>
            <p:ph idx="1"/>
          </p:nvPr>
        </p:nvSpPr>
        <p:spPr/>
        <p:txBody>
          <a:bodyPr>
            <a:normAutofit/>
          </a:bodyPr>
          <a:lstStyle/>
          <a:p>
            <a:pPr marL="0" indent="0">
              <a:buNone/>
            </a:pPr>
            <a:r>
              <a:rPr lang="en-US" sz="2600" dirty="0">
                <a:solidFill>
                  <a:srgbClr val="FF0000"/>
                </a:solidFill>
                <a:latin typeface="Arial" panose="020B0604020202020204" pitchFamily="34" charset="0"/>
                <a:ea typeface="+mn-lt"/>
                <a:cs typeface="Arial" panose="020B0604020202020204" pitchFamily="34" charset="0"/>
              </a:rPr>
              <a:t>MOA</a:t>
            </a:r>
          </a:p>
          <a:p>
            <a:r>
              <a:rPr lang="en-US" sz="2600" dirty="0">
                <a:solidFill>
                  <a:srgbClr val="0070C0"/>
                </a:solidFill>
                <a:latin typeface="Arial" panose="020B0604020202020204" pitchFamily="34" charset="0"/>
                <a:ea typeface="+mn-lt"/>
                <a:cs typeface="Arial" panose="020B0604020202020204" pitchFamily="34" charset="0"/>
              </a:rPr>
              <a:t>Enfuvirtide binds to the viral envelope glycoprotein and prevents the conformational changes required for the fusion of viral and cellular membranes.</a:t>
            </a:r>
          </a:p>
          <a:p>
            <a:r>
              <a:rPr lang="en-US" sz="2600" dirty="0">
                <a:solidFill>
                  <a:srgbClr val="FF0000"/>
                </a:solidFill>
                <a:latin typeface="Arial" panose="020B0604020202020204" pitchFamily="34" charset="0"/>
                <a:ea typeface="+mn-lt"/>
                <a:cs typeface="Arial" panose="020B0604020202020204" pitchFamily="34" charset="0"/>
              </a:rPr>
              <a:t>Pharmacokinetics:</a:t>
            </a:r>
            <a:r>
              <a:rPr lang="en-US" sz="2600" dirty="0">
                <a:latin typeface="Arial" panose="020B0604020202020204" pitchFamily="34" charset="0"/>
                <a:ea typeface="+mn-lt"/>
                <a:cs typeface="Arial" panose="020B0604020202020204" pitchFamily="34" charset="0"/>
              </a:rPr>
              <a:t> </a:t>
            </a:r>
          </a:p>
          <a:p>
            <a:r>
              <a:rPr lang="en-US" sz="2600" dirty="0">
                <a:latin typeface="Arial" panose="020B0604020202020204" pitchFamily="34" charset="0"/>
                <a:ea typeface="+mn-lt"/>
                <a:cs typeface="Arial" panose="020B0604020202020204" pitchFamily="34" charset="0"/>
              </a:rPr>
              <a:t>Oral bioavailability: Poor, Hence given  S/C.</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ea typeface="+mn-lt"/>
                <a:cs typeface="Arial" panose="020B0604020202020204" pitchFamily="34" charset="0"/>
              </a:rPr>
              <a:t>Distribution: PB 90% Plasma T1/2: 3-4 Hrs.</a:t>
            </a:r>
            <a:endParaRPr lang="en-US" sz="2600" dirty="0">
              <a:latin typeface="Arial" panose="020B0604020202020204" pitchFamily="34" charset="0"/>
              <a:cs typeface="Arial" panose="020B0604020202020204" pitchFamily="34" charset="0"/>
            </a:endParaRPr>
          </a:p>
          <a:p>
            <a:pPr marL="0" indent="0">
              <a:buNone/>
            </a:pPr>
            <a:endParaRPr lang="en-US" sz="2600" dirty="0">
              <a:latin typeface="Arial" panose="020B0604020202020204" pitchFamily="34" charset="0"/>
              <a:ea typeface="+mn-lt"/>
              <a:cs typeface="Arial" panose="020B0604020202020204" pitchFamily="34" charset="0"/>
            </a:endParaRPr>
          </a:p>
          <a:p>
            <a:pPr marL="0" indent="0">
              <a:buNone/>
            </a:pP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2045476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EE227-DA93-8BCA-7996-19EFB18739C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2518863-13E4-E0B3-45D2-B2EC666458CC}"/>
              </a:ext>
            </a:extLst>
          </p:cNvPr>
          <p:cNvSpPr>
            <a:spLocks noGrp="1"/>
          </p:cNvSpPr>
          <p:nvPr>
            <p:ph idx="1"/>
          </p:nvPr>
        </p:nvSpPr>
        <p:spPr/>
        <p:txBody>
          <a:bodyPr/>
          <a:lstStyle/>
          <a:p>
            <a:pPr marL="0" indent="0">
              <a:buNone/>
            </a:pPr>
            <a:r>
              <a:rPr lang="en-US" dirty="0">
                <a:solidFill>
                  <a:srgbClr val="FF0000"/>
                </a:solidFill>
                <a:latin typeface="Arial" panose="020B0604020202020204" pitchFamily="34" charset="0"/>
                <a:ea typeface="+mn-lt"/>
                <a:cs typeface="Arial" panose="020B0604020202020204" pitchFamily="34" charset="0"/>
              </a:rPr>
              <a:t>Therapeutic uses:</a:t>
            </a:r>
            <a:r>
              <a:rPr lang="en-US" dirty="0">
                <a:latin typeface="Arial" panose="020B0604020202020204" pitchFamily="34" charset="0"/>
                <a:ea typeface="+mn-lt"/>
                <a:cs typeface="Arial" panose="020B0604020202020204" pitchFamily="34" charset="0"/>
              </a:rPr>
              <a:t> </a:t>
            </a:r>
          </a:p>
          <a:p>
            <a:r>
              <a:rPr lang="en-US" dirty="0">
                <a:latin typeface="Arial" panose="020B0604020202020204" pitchFamily="34" charset="0"/>
                <a:ea typeface="+mn-lt"/>
                <a:cs typeface="Arial" panose="020B0604020202020204" pitchFamily="34" charset="0"/>
              </a:rPr>
              <a:t>Used along with other antiretroviral drugs for the treatment of advanced HIV-1 infections (which is not managed despite other antiretroviral therapy) </a:t>
            </a:r>
          </a:p>
          <a:p>
            <a:pPr marL="0" indent="0">
              <a:buNone/>
            </a:pPr>
            <a:r>
              <a:rPr lang="en-US" dirty="0">
                <a:solidFill>
                  <a:srgbClr val="FF0000"/>
                </a:solidFill>
                <a:latin typeface="Arial" panose="020B0604020202020204" pitchFamily="34" charset="0"/>
                <a:ea typeface="+mn-lt"/>
                <a:cs typeface="Arial" panose="020B0604020202020204" pitchFamily="34" charset="0"/>
              </a:rPr>
              <a:t>Adverse effects:</a:t>
            </a:r>
            <a:r>
              <a:rPr lang="en-US" dirty="0">
                <a:latin typeface="Arial" panose="020B0604020202020204" pitchFamily="34" charset="0"/>
                <a:ea typeface="+mn-lt"/>
                <a:cs typeface="Arial" panose="020B0604020202020204" pitchFamily="34" charset="0"/>
              </a:rPr>
              <a:t> </a:t>
            </a:r>
          </a:p>
          <a:p>
            <a:r>
              <a:rPr lang="en-US" dirty="0">
                <a:latin typeface="Arial" panose="020B0604020202020204" pitchFamily="34" charset="0"/>
                <a:ea typeface="+mn-lt"/>
                <a:cs typeface="Arial" panose="020B0604020202020204" pitchFamily="34" charset="0"/>
              </a:rPr>
              <a:t>Local reaction (nodule) at injection site, skin rash, eosinophilia, pneumonia like manifestation</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9392140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3D68B-9F4C-9651-727D-B458E60EFDF1}"/>
              </a:ext>
            </a:extLst>
          </p:cNvPr>
          <p:cNvSpPr>
            <a:spLocks noGrp="1"/>
          </p:cNvSpPr>
          <p:nvPr>
            <p:ph type="title"/>
          </p:nvPr>
        </p:nvSpPr>
        <p:spPr/>
        <p:txBody>
          <a:bodyPr>
            <a:normAutofit/>
          </a:bodyPr>
          <a:lstStyle/>
          <a:p>
            <a:r>
              <a:rPr lang="en-US" sz="3600" b="1" dirty="0">
                <a:solidFill>
                  <a:srgbClr val="FF0000"/>
                </a:solidFill>
                <a:latin typeface="Arial"/>
              </a:rPr>
              <a:t>Chemokine receptor antagonist (CCR5)</a:t>
            </a:r>
            <a:endParaRPr lang="en-US" sz="3600" b="1" dirty="0">
              <a:solidFill>
                <a:srgbClr val="FF0000"/>
              </a:solidFill>
            </a:endParaRPr>
          </a:p>
        </p:txBody>
      </p:sp>
      <p:sp>
        <p:nvSpPr>
          <p:cNvPr id="3" name="Content Placeholder 2">
            <a:extLst>
              <a:ext uri="{FF2B5EF4-FFF2-40B4-BE49-F238E27FC236}">
                <a16:creationId xmlns:a16="http://schemas.microsoft.com/office/drawing/2014/main" id="{72D55EBB-82C9-C62A-60BC-DBC478F4412F}"/>
              </a:ext>
            </a:extLst>
          </p:cNvPr>
          <p:cNvSpPr>
            <a:spLocks noGrp="1"/>
          </p:cNvSpPr>
          <p:nvPr>
            <p:ph idx="1"/>
          </p:nvPr>
        </p:nvSpPr>
        <p:spPr>
          <a:xfrm>
            <a:off x="838200" y="1825625"/>
            <a:ext cx="10515600" cy="4667250"/>
          </a:xfrm>
        </p:spPr>
        <p:txBody>
          <a:bodyPr>
            <a:normAutofit fontScale="92500" lnSpcReduction="10000"/>
          </a:bodyPr>
          <a:lstStyle/>
          <a:p>
            <a:r>
              <a:rPr lang="en-US" sz="2800" dirty="0">
                <a:latin typeface="Arial" panose="020B0604020202020204" pitchFamily="34" charset="0"/>
                <a:ea typeface="+mn-lt"/>
                <a:cs typeface="Arial" panose="020B0604020202020204" pitchFamily="34" charset="0"/>
              </a:rPr>
              <a:t>Maraviroc. </a:t>
            </a:r>
            <a:endParaRPr lang="en-US" sz="2800" dirty="0">
              <a:latin typeface="Arial" panose="020B0604020202020204" pitchFamily="34" charset="0"/>
              <a:cs typeface="Arial" panose="020B0604020202020204" pitchFamily="34" charset="0"/>
            </a:endParaRPr>
          </a:p>
          <a:p>
            <a:r>
              <a:rPr lang="en-US" sz="2800" dirty="0">
                <a:solidFill>
                  <a:schemeClr val="accent1"/>
                </a:solidFill>
                <a:latin typeface="Arial" panose="020B0604020202020204" pitchFamily="34" charset="0"/>
                <a:ea typeface="+mn-lt"/>
                <a:cs typeface="Arial" panose="020B0604020202020204" pitchFamily="34" charset="0"/>
              </a:rPr>
              <a:t>Maraviroc selectively binds to the human chemokine receptor CCR5 present on the membrane of CD4 cells (T-cells), preventing the interaction of HIV-1 gp120 and CCR5 necessary for CCR5-tropic HIV-1 to enter cells. </a:t>
            </a:r>
          </a:p>
          <a:p>
            <a:r>
              <a:rPr lang="en-US" sz="2800" dirty="0">
                <a:latin typeface="Arial" panose="020B0604020202020204" pitchFamily="34" charset="0"/>
                <a:ea typeface="+mn-lt"/>
                <a:cs typeface="Arial" panose="020B0604020202020204" pitchFamily="34" charset="0"/>
              </a:rPr>
              <a:t>Attachment and entry of virus is inhibited </a:t>
            </a:r>
            <a:endParaRPr lang="en-US" sz="2800" dirty="0">
              <a:latin typeface="Arial" panose="020B0604020202020204" pitchFamily="34" charset="0"/>
              <a:cs typeface="Arial" panose="020B0604020202020204" pitchFamily="34" charset="0"/>
            </a:endParaRPr>
          </a:p>
          <a:p>
            <a:r>
              <a:rPr lang="en-US" sz="2800" dirty="0">
                <a:latin typeface="Arial" panose="020B0604020202020204" pitchFamily="34" charset="0"/>
                <a:ea typeface="+mn-lt"/>
                <a:cs typeface="Arial" panose="020B0604020202020204" pitchFamily="34" charset="0"/>
              </a:rPr>
              <a:t>Used to treat a certain type of human immunodeficiency virus (HIV) infection in adults and children</a:t>
            </a:r>
          </a:p>
          <a:p>
            <a:endParaRPr lang="en-US" sz="2800" dirty="0">
              <a:latin typeface="Arial" panose="020B0604020202020204" pitchFamily="34" charset="0"/>
              <a:ea typeface="+mn-lt"/>
              <a:cs typeface="Arial" panose="020B0604020202020204" pitchFamily="34" charset="0"/>
            </a:endParaRPr>
          </a:p>
          <a:p>
            <a:r>
              <a:rPr lang="en-US" sz="2800" dirty="0">
                <a:latin typeface="Arial" panose="020B0604020202020204" pitchFamily="34" charset="0"/>
                <a:ea typeface="+mn-lt"/>
                <a:cs typeface="Arial" panose="020B0604020202020204" pitchFamily="34" charset="0"/>
              </a:rPr>
              <a:t> </a:t>
            </a:r>
            <a:r>
              <a:rPr lang="en-US" sz="2800" dirty="0">
                <a:solidFill>
                  <a:srgbClr val="FF0000"/>
                </a:solidFill>
                <a:latin typeface="Arial" panose="020B0604020202020204" pitchFamily="34" charset="0"/>
                <a:ea typeface="+mn-lt"/>
                <a:cs typeface="Arial" panose="020B0604020202020204" pitchFamily="34" charset="0"/>
              </a:rPr>
              <a:t>Adverse reactions:</a:t>
            </a:r>
            <a:r>
              <a:rPr lang="en-US" sz="2800" dirty="0">
                <a:latin typeface="Arial" panose="020B0604020202020204" pitchFamily="34" charset="0"/>
                <a:ea typeface="+mn-lt"/>
                <a:cs typeface="Arial" panose="020B0604020202020204" pitchFamily="34" charset="0"/>
              </a:rPr>
              <a:t> • </a:t>
            </a:r>
          </a:p>
          <a:p>
            <a:pPr marL="0" indent="0">
              <a:buNone/>
            </a:pPr>
            <a:r>
              <a:rPr lang="en-US" sz="2800" dirty="0">
                <a:latin typeface="Arial" panose="020B0604020202020204" pitchFamily="34" charset="0"/>
                <a:ea typeface="+mn-lt"/>
                <a:cs typeface="Arial" panose="020B0604020202020204" pitchFamily="34" charset="0"/>
              </a:rPr>
              <a:t>Impaired immune surveillance, Increased risk of infection/ malignancy, Hepatotoxicity, Skin rashes</a:t>
            </a:r>
            <a:endParaRPr lang="en-US" sz="2800"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5108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CCADE-0200-CA13-4E62-D507FB053BDE}"/>
              </a:ext>
            </a:extLst>
          </p:cNvPr>
          <p:cNvSpPr>
            <a:spLocks noGrp="1"/>
          </p:cNvSpPr>
          <p:nvPr>
            <p:ph type="title"/>
          </p:nvPr>
        </p:nvSpPr>
        <p:spPr/>
        <p:txBody>
          <a:bodyPr>
            <a:normAutofit/>
          </a:bodyPr>
          <a:lstStyle/>
          <a:p>
            <a:r>
              <a:rPr lang="en-US" sz="3600" b="1" dirty="0">
                <a:solidFill>
                  <a:srgbClr val="FF0000"/>
                </a:solidFill>
                <a:latin typeface="Arial"/>
              </a:rPr>
              <a:t>Integrase inhibitor : </a:t>
            </a:r>
            <a:r>
              <a:rPr lang="en-US" sz="3600" b="1" dirty="0" err="1">
                <a:solidFill>
                  <a:srgbClr val="FF0000"/>
                </a:solidFill>
                <a:latin typeface="Arial"/>
              </a:rPr>
              <a:t>Raltegravir</a:t>
            </a:r>
            <a:r>
              <a:rPr lang="en-US" sz="3600" b="1" dirty="0">
                <a:solidFill>
                  <a:srgbClr val="FF0000"/>
                </a:solidFill>
                <a:latin typeface="Arial"/>
              </a:rPr>
              <a:t> (RAL)</a:t>
            </a:r>
            <a:endParaRPr lang="en-US" sz="3600" b="1" dirty="0">
              <a:solidFill>
                <a:srgbClr val="FF0000"/>
              </a:solidFill>
            </a:endParaRPr>
          </a:p>
        </p:txBody>
      </p:sp>
      <p:sp>
        <p:nvSpPr>
          <p:cNvPr id="3" name="Content Placeholder 2">
            <a:extLst>
              <a:ext uri="{FF2B5EF4-FFF2-40B4-BE49-F238E27FC236}">
                <a16:creationId xmlns:a16="http://schemas.microsoft.com/office/drawing/2014/main" id="{48FCB3F1-DD1E-08CD-D667-B65F1BAB3A5E}"/>
              </a:ext>
            </a:extLst>
          </p:cNvPr>
          <p:cNvSpPr>
            <a:spLocks noGrp="1"/>
          </p:cNvSpPr>
          <p:nvPr>
            <p:ph idx="1"/>
          </p:nvPr>
        </p:nvSpPr>
        <p:spPr>
          <a:xfrm>
            <a:off x="838200" y="1825625"/>
            <a:ext cx="10515600" cy="4762744"/>
          </a:xfrm>
        </p:spPr>
        <p:txBody>
          <a:bodyPr>
            <a:noAutofit/>
          </a:bodyPr>
          <a:lstStyle/>
          <a:p>
            <a:r>
              <a:rPr lang="en-US" sz="2600" dirty="0">
                <a:latin typeface="Arial" panose="020B0604020202020204" pitchFamily="34" charset="0"/>
                <a:ea typeface="+mn-lt"/>
                <a:cs typeface="Arial" panose="020B0604020202020204" pitchFamily="34" charset="0"/>
              </a:rPr>
              <a:t>Inhibits the activity of HIV-1 integrase, which impedes the insertion of HIV-1 DNA into the host cell genome.</a:t>
            </a:r>
            <a:endParaRPr lang="en-US" sz="2600" dirty="0">
              <a:latin typeface="Arial" panose="020B0604020202020204" pitchFamily="34" charset="0"/>
              <a:cs typeface="Arial" panose="020B0604020202020204" pitchFamily="34" charset="0"/>
            </a:endParaRPr>
          </a:p>
          <a:p>
            <a:r>
              <a:rPr lang="en-US" sz="2600" dirty="0">
                <a:solidFill>
                  <a:schemeClr val="accent4"/>
                </a:solidFill>
                <a:latin typeface="Arial" panose="020B0604020202020204" pitchFamily="34" charset="0"/>
                <a:ea typeface="+mn-lt"/>
                <a:cs typeface="Arial" panose="020B0604020202020204" pitchFamily="34" charset="0"/>
              </a:rPr>
              <a:t>Integrase inhibitors rely on the fact that HIV needs integrase to replicate. These drugs stop HIV from being able to make integrase. Without the help of this enzyme, HIV can't take over CD4 cells to copy itself and the HIV life cycle is interrupted.</a:t>
            </a:r>
          </a:p>
          <a:p>
            <a:r>
              <a:rPr lang="en-US" sz="2600" dirty="0">
                <a:latin typeface="Arial" panose="020B0604020202020204" pitchFamily="34" charset="0"/>
                <a:ea typeface="+mn-lt"/>
                <a:cs typeface="Arial" panose="020B0604020202020204" pitchFamily="34" charset="0"/>
              </a:rPr>
              <a:t>Active against both HIV 1 &amp; 2 and causes improved CD4 cell count </a:t>
            </a:r>
          </a:p>
          <a:p>
            <a:pPr marL="0" indent="0">
              <a:buNone/>
            </a:pPr>
            <a:r>
              <a:rPr lang="en-US" sz="2600" dirty="0">
                <a:solidFill>
                  <a:srgbClr val="FF0000"/>
                </a:solidFill>
                <a:latin typeface="Arial" panose="020B0604020202020204" pitchFamily="34" charset="0"/>
                <a:ea typeface="+mn-lt"/>
                <a:cs typeface="Arial" panose="020B0604020202020204" pitchFamily="34" charset="0"/>
              </a:rPr>
              <a:t>Uses:</a:t>
            </a:r>
            <a:r>
              <a:rPr lang="en-US" sz="2600" dirty="0">
                <a:latin typeface="Arial" panose="020B0604020202020204" pitchFamily="34" charset="0"/>
                <a:ea typeface="+mn-lt"/>
                <a:cs typeface="Arial" panose="020B0604020202020204" pitchFamily="34" charset="0"/>
              </a:rPr>
              <a:t>  </a:t>
            </a:r>
          </a:p>
          <a:p>
            <a:r>
              <a:rPr lang="en-US" sz="2600" dirty="0">
                <a:latin typeface="Arial" panose="020B0604020202020204" pitchFamily="34" charset="0"/>
                <a:ea typeface="+mn-lt"/>
                <a:cs typeface="Arial" panose="020B0604020202020204" pitchFamily="34" charset="0"/>
              </a:rPr>
              <a:t>As a component of drug regimen along with other drugs in treatment experienced patients </a:t>
            </a:r>
          </a:p>
          <a:p>
            <a:pPr marL="0" indent="0">
              <a:buNone/>
            </a:pPr>
            <a:r>
              <a:rPr lang="en-US" sz="2600" dirty="0">
                <a:solidFill>
                  <a:srgbClr val="FF0000"/>
                </a:solidFill>
                <a:latin typeface="Arial" panose="020B0604020202020204" pitchFamily="34" charset="0"/>
                <a:ea typeface="+mn-lt"/>
                <a:cs typeface="Arial" panose="020B0604020202020204" pitchFamily="34" charset="0"/>
              </a:rPr>
              <a:t>Adverse effect:</a:t>
            </a:r>
            <a:r>
              <a:rPr lang="en-US" sz="2600" dirty="0">
                <a:latin typeface="Arial" panose="020B0604020202020204" pitchFamily="34" charset="0"/>
                <a:ea typeface="+mn-lt"/>
                <a:cs typeface="Arial" panose="020B0604020202020204" pitchFamily="34" charset="0"/>
              </a:rPr>
              <a:t> myopathy</a:t>
            </a:r>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846916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B122F-5483-67FA-3F20-B34281EDC2C4}"/>
              </a:ext>
            </a:extLst>
          </p:cNvPr>
          <p:cNvSpPr>
            <a:spLocks noGrp="1"/>
          </p:cNvSpPr>
          <p:nvPr>
            <p:ph type="title"/>
          </p:nvPr>
        </p:nvSpPr>
        <p:spPr/>
        <p:txBody>
          <a:bodyPr>
            <a:normAutofit/>
          </a:bodyPr>
          <a:lstStyle/>
          <a:p>
            <a:r>
              <a:rPr lang="en-US" sz="3600" b="1" dirty="0">
                <a:solidFill>
                  <a:srgbClr val="FF0000"/>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A48A1EFF-C686-7325-1138-EC1F45C5396C}"/>
              </a:ext>
            </a:extLst>
          </p:cNvPr>
          <p:cNvSpPr>
            <a:spLocks noGrp="1"/>
          </p:cNvSpPr>
          <p:nvPr>
            <p:ph idx="1"/>
          </p:nvPr>
        </p:nvSpPr>
        <p:spPr>
          <a:xfrm>
            <a:off x="838200" y="1825624"/>
            <a:ext cx="10515600" cy="4528283"/>
          </a:xfrm>
        </p:spPr>
        <p:txBody>
          <a:bodyPr>
            <a:noAutofit/>
          </a:bodyPr>
          <a:lstStyle/>
          <a:p>
            <a:pPr algn="l"/>
            <a:r>
              <a:rPr lang="en-US" sz="2600" dirty="0">
                <a:effectLst/>
                <a:latin typeface="Arial" panose="020B0604020202020204" pitchFamily="34" charset="0"/>
                <a:cs typeface="Arial" panose="020B0604020202020204" pitchFamily="34" charset="0"/>
              </a:rPr>
              <a:t>Qureshi A, </a:t>
            </a:r>
            <a:r>
              <a:rPr lang="en-US" sz="2600" dirty="0" err="1">
                <a:effectLst/>
                <a:latin typeface="Arial" panose="020B0604020202020204" pitchFamily="34" charset="0"/>
                <a:cs typeface="Arial" panose="020B0604020202020204" pitchFamily="34" charset="0"/>
              </a:rPr>
              <a:t>Tantray</a:t>
            </a:r>
            <a:r>
              <a:rPr lang="en-US" sz="2600" dirty="0">
                <a:effectLst/>
                <a:latin typeface="Arial" panose="020B0604020202020204" pitchFamily="34" charset="0"/>
                <a:cs typeface="Arial" panose="020B0604020202020204" pitchFamily="34" charset="0"/>
              </a:rPr>
              <a:t> VG, </a:t>
            </a:r>
            <a:r>
              <a:rPr lang="en-US" sz="2600" dirty="0" err="1">
                <a:effectLst/>
                <a:latin typeface="Arial" panose="020B0604020202020204" pitchFamily="34" charset="0"/>
                <a:cs typeface="Arial" panose="020B0604020202020204" pitchFamily="34" charset="0"/>
              </a:rPr>
              <a:t>Kirmani</a:t>
            </a:r>
            <a:r>
              <a:rPr lang="en-US" sz="2600" dirty="0">
                <a:effectLst/>
                <a:latin typeface="Arial" panose="020B0604020202020204" pitchFamily="34" charset="0"/>
                <a:cs typeface="Arial" panose="020B0604020202020204" pitchFamily="34" charset="0"/>
              </a:rPr>
              <a:t> AR, </a:t>
            </a:r>
            <a:r>
              <a:rPr lang="en-US" sz="2600" dirty="0" err="1">
                <a:effectLst/>
                <a:latin typeface="Arial" panose="020B0604020202020204" pitchFamily="34" charset="0"/>
                <a:cs typeface="Arial" panose="020B0604020202020204" pitchFamily="34" charset="0"/>
              </a:rPr>
              <a:t>Ahangar</a:t>
            </a:r>
            <a:r>
              <a:rPr lang="en-US" sz="2600" dirty="0">
                <a:effectLst/>
                <a:latin typeface="Arial" panose="020B0604020202020204" pitchFamily="34" charset="0"/>
                <a:cs typeface="Arial" panose="020B0604020202020204" pitchFamily="34" charset="0"/>
              </a:rPr>
              <a:t> AG. A review on current status of antiviral siRNA. Rev Med </a:t>
            </a:r>
            <a:r>
              <a:rPr lang="en-US" sz="2600" dirty="0" err="1">
                <a:effectLst/>
                <a:latin typeface="Arial" panose="020B0604020202020204" pitchFamily="34" charset="0"/>
                <a:cs typeface="Arial" panose="020B0604020202020204" pitchFamily="34" charset="0"/>
              </a:rPr>
              <a:t>Virol</a:t>
            </a:r>
            <a:r>
              <a:rPr lang="en-US" sz="2600" dirty="0">
                <a:effectLst/>
                <a:latin typeface="Arial" panose="020B0604020202020204" pitchFamily="34" charset="0"/>
                <a:cs typeface="Arial" panose="020B0604020202020204" pitchFamily="34" charset="0"/>
              </a:rPr>
              <a:t>. 2018;e1976. https://</a:t>
            </a:r>
            <a:r>
              <a:rPr lang="en-US" sz="2600" dirty="0" err="1">
                <a:effectLst/>
                <a:latin typeface="Arial" panose="020B0604020202020204" pitchFamily="34" charset="0"/>
                <a:cs typeface="Arial" panose="020B0604020202020204" pitchFamily="34" charset="0"/>
              </a:rPr>
              <a:t>doi.org</a:t>
            </a:r>
            <a:r>
              <a:rPr lang="en-US" sz="2600" dirty="0">
                <a:effectLst/>
                <a:latin typeface="Arial" panose="020B0604020202020204" pitchFamily="34" charset="0"/>
                <a:cs typeface="Arial" panose="020B0604020202020204" pitchFamily="34" charset="0"/>
              </a:rPr>
              <a:t>/10.1002/rmv.1976</a:t>
            </a:r>
          </a:p>
          <a:p>
            <a:pPr algn="l"/>
            <a:r>
              <a:rPr lang="en-US" sz="2600" b="0" i="0" u="none" strike="noStrike" dirty="0">
                <a:effectLst/>
                <a:latin typeface="Arial" panose="020B0604020202020204" pitchFamily="34" charset="0"/>
                <a:cs typeface="Arial" panose="020B0604020202020204" pitchFamily="34" charset="0"/>
              </a:rPr>
              <a:t>Bertram G. </a:t>
            </a:r>
            <a:r>
              <a:rPr lang="en-US" sz="2600" b="0" i="0" u="none" strike="noStrike" dirty="0" err="1">
                <a:effectLst/>
                <a:latin typeface="Arial" panose="020B0604020202020204" pitchFamily="34" charset="0"/>
                <a:cs typeface="Arial" panose="020B0604020202020204" pitchFamily="34" charset="0"/>
              </a:rPr>
              <a:t>Katzung</a:t>
            </a:r>
            <a:r>
              <a:rPr lang="en-US" sz="2600" b="0" i="0" u="none" strike="noStrike" dirty="0">
                <a:effectLst/>
                <a:latin typeface="Arial" panose="020B0604020202020204" pitchFamily="34" charset="0"/>
                <a:cs typeface="Arial" panose="020B0604020202020204" pitchFamily="34" charset="0"/>
              </a:rPr>
              <a:t>,  Todd W. </a:t>
            </a:r>
            <a:r>
              <a:rPr lang="en-US" sz="2600" b="0" i="0" u="none" strike="noStrike" dirty="0" err="1">
                <a:effectLst/>
                <a:latin typeface="Arial" panose="020B0604020202020204" pitchFamily="34" charset="0"/>
                <a:cs typeface="Arial" panose="020B0604020202020204" pitchFamily="34" charset="0"/>
              </a:rPr>
              <a:t>Vanderah</a:t>
            </a:r>
            <a:r>
              <a:rPr lang="en-US" sz="2600" dirty="0">
                <a:latin typeface="Arial" panose="020B0604020202020204" pitchFamily="34" charset="0"/>
                <a:cs typeface="Arial" panose="020B0604020202020204" pitchFamily="34" charset="0"/>
              </a:rPr>
              <a:t>. </a:t>
            </a:r>
            <a:r>
              <a:rPr lang="en-US" sz="2600" b="0" i="0" u="none" strike="noStrike" dirty="0">
                <a:effectLst/>
                <a:latin typeface="Arial" panose="020B0604020202020204" pitchFamily="34" charset="0"/>
                <a:cs typeface="Arial" panose="020B0604020202020204" pitchFamily="34" charset="0"/>
              </a:rPr>
              <a:t>Basic &amp; Clinical Pharmacology, 16th Edition</a:t>
            </a:r>
            <a:r>
              <a:rPr lang="en-US" sz="2600" dirty="0">
                <a:latin typeface="Arial" panose="020B0604020202020204" pitchFamily="34" charset="0"/>
                <a:cs typeface="Arial" panose="020B0604020202020204" pitchFamily="34" charset="0"/>
              </a:rPr>
              <a:t>. 2</a:t>
            </a:r>
            <a:r>
              <a:rPr lang="en-US" sz="2600" b="0" i="0" u="none" strike="noStrike" dirty="0">
                <a:effectLst/>
                <a:latin typeface="Arial" panose="020B0604020202020204" pitchFamily="34" charset="0"/>
                <a:cs typeface="Arial" panose="020B0604020202020204" pitchFamily="34" charset="0"/>
              </a:rPr>
              <a:t>024 by McGraw Hill.</a:t>
            </a:r>
          </a:p>
          <a:p>
            <a:r>
              <a:rPr lang="en-US" sz="2600" dirty="0">
                <a:effectLst/>
                <a:latin typeface="Arial" panose="020B0604020202020204" pitchFamily="34" charset="0"/>
                <a:ea typeface="Calibri" panose="020F0502020204030204" pitchFamily="34" charset="0"/>
                <a:cs typeface="Arial" panose="020B0604020202020204" pitchFamily="34" charset="0"/>
              </a:rPr>
              <a:t>Goodman and Gilman’s the Pharmacological Basis of Therapeutics, 14</a:t>
            </a:r>
            <a:r>
              <a:rPr lang="en-US" sz="2600" baseline="30000" dirty="0">
                <a:effectLst/>
                <a:latin typeface="Arial" panose="020B0604020202020204" pitchFamily="34" charset="0"/>
                <a:ea typeface="Calibri" panose="020F0502020204030204" pitchFamily="34" charset="0"/>
                <a:cs typeface="Arial" panose="020B0604020202020204" pitchFamily="34" charset="0"/>
              </a:rPr>
              <a:t>th</a:t>
            </a:r>
            <a:r>
              <a:rPr lang="en-US" sz="2600" dirty="0">
                <a:effectLst/>
                <a:latin typeface="Arial" panose="020B0604020202020204" pitchFamily="34" charset="0"/>
                <a:ea typeface="Calibri" panose="020F0502020204030204" pitchFamily="34" charset="0"/>
                <a:cs typeface="Arial" panose="020B0604020202020204" pitchFamily="34" charset="0"/>
              </a:rPr>
              <a:t> Edition by Laurence Brunton; Bjorn </a:t>
            </a:r>
            <a:r>
              <a:rPr lang="en-US" sz="2600" dirty="0" err="1">
                <a:effectLst/>
                <a:latin typeface="Arial" panose="020B0604020202020204" pitchFamily="34" charset="0"/>
                <a:ea typeface="Calibri" panose="020F0502020204030204" pitchFamily="34" charset="0"/>
                <a:cs typeface="Arial" panose="020B0604020202020204" pitchFamily="34" charset="0"/>
              </a:rPr>
              <a:t>Knollmann</a:t>
            </a:r>
            <a:r>
              <a:rPr lang="en-US" sz="2600" dirty="0">
                <a:effectLst/>
                <a:latin typeface="Arial" panose="020B0604020202020204" pitchFamily="34" charset="0"/>
                <a:ea typeface="Calibri" panose="020F0502020204030204" pitchFamily="34" charset="0"/>
                <a:cs typeface="Arial" panose="020B0604020202020204" pitchFamily="34" charset="0"/>
              </a:rPr>
              <a:t>, </a:t>
            </a:r>
            <a:r>
              <a:rPr lang="en-US" sz="2600" dirty="0">
                <a:solidFill>
                  <a:srgbClr val="000000"/>
                </a:solidFill>
                <a:effectLst/>
                <a:latin typeface="Arial" panose="020B0604020202020204" pitchFamily="34" charset="0"/>
                <a:ea typeface="Calibri" panose="020F0502020204030204" pitchFamily="34" charset="0"/>
                <a:cs typeface="Arial" panose="020B0604020202020204" pitchFamily="34" charset="0"/>
              </a:rPr>
              <a:t>McGraw Hill Medical, 2024.</a:t>
            </a:r>
            <a:endParaRPr lang="en-US" sz="2600" dirty="0">
              <a:effectLst/>
              <a:latin typeface="Arial" panose="020B0604020202020204" pitchFamily="34" charset="0"/>
              <a:cs typeface="Arial" panose="020B0604020202020204" pitchFamily="34" charset="0"/>
            </a:endParaRPr>
          </a:p>
          <a:p>
            <a:r>
              <a:rPr lang="en-US" sz="2600" dirty="0">
                <a:effectLst/>
                <a:latin typeface="Arial" panose="020B0604020202020204" pitchFamily="34" charset="0"/>
                <a:cs typeface="Arial" panose="020B0604020202020204" pitchFamily="34" charset="0"/>
              </a:rPr>
              <a:t>Pankaj </a:t>
            </a:r>
            <a:r>
              <a:rPr lang="en-US" sz="2600" dirty="0" err="1">
                <a:effectLst/>
                <a:latin typeface="Arial" panose="020B0604020202020204" pitchFamily="34" charset="0"/>
                <a:cs typeface="Arial" panose="020B0604020202020204" pitchFamily="34" charset="0"/>
              </a:rPr>
              <a:t>Basumatary</a:t>
            </a:r>
            <a:r>
              <a:rPr lang="en-US" sz="2600" dirty="0">
                <a:effectLst/>
                <a:latin typeface="Arial" panose="020B0604020202020204" pitchFamily="34" charset="0"/>
                <a:cs typeface="Arial" panose="020B0604020202020204" pitchFamily="34" charset="0"/>
              </a:rPr>
              <a:t> et al., Evolution of anti-</a:t>
            </a:r>
            <a:r>
              <a:rPr lang="en-US" sz="2600" dirty="0">
                <a:latin typeface="Arial" panose="020B0604020202020204" pitchFamily="34" charset="0"/>
                <a:cs typeface="Arial" panose="020B0604020202020204" pitchFamily="34" charset="0"/>
              </a:rPr>
              <a:t>HIV</a:t>
            </a:r>
            <a:r>
              <a:rPr lang="en-US" sz="2600" dirty="0">
                <a:effectLst/>
                <a:latin typeface="Arial" panose="020B0604020202020204" pitchFamily="34" charset="0"/>
                <a:cs typeface="Arial" panose="020B0604020202020204" pitchFamily="34" charset="0"/>
              </a:rPr>
              <a:t> drug: past, present, challenges, recent advancement &amp; future promises. IJMPR Review Article, Volume 6, Issue 6. (2022)</a:t>
            </a:r>
          </a:p>
          <a:p>
            <a:endParaRPr lang="en-US" sz="2600" dirty="0">
              <a:effectLst/>
              <a:latin typeface="Arial" panose="020B0604020202020204" pitchFamily="34" charset="0"/>
              <a:cs typeface="Arial" panose="020B0604020202020204" pitchFamily="34" charset="0"/>
            </a:endParaRPr>
          </a:p>
          <a:p>
            <a:endParaRPr lang="en-US" sz="2600" dirty="0">
              <a:effectLst/>
              <a:latin typeface="Arial" panose="020B0604020202020204" pitchFamily="34" charset="0"/>
              <a:cs typeface="Arial" panose="020B0604020202020204" pitchFamily="34" charset="0"/>
            </a:endParaRPr>
          </a:p>
          <a:p>
            <a:pPr algn="l"/>
            <a:br>
              <a:rPr lang="en-US" sz="2600" dirty="0">
                <a:effectLst/>
                <a:latin typeface="Arial" panose="020B0604020202020204" pitchFamily="34" charset="0"/>
                <a:cs typeface="Arial" panose="020B0604020202020204" pitchFamily="34" charset="0"/>
              </a:rPr>
            </a:br>
            <a:br>
              <a:rPr lang="en-US" sz="2600" dirty="0">
                <a:latin typeface="Arial" panose="020B0604020202020204" pitchFamily="34" charset="0"/>
                <a:cs typeface="Arial" panose="020B0604020202020204" pitchFamily="34" charset="0"/>
              </a:rPr>
            </a:b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991247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50F1E-E050-BE5D-D290-C5BFA495E38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6ADCA57-66E9-433E-6E1F-EA872D0651F6}"/>
              </a:ext>
            </a:extLst>
          </p:cNvPr>
          <p:cNvSpPr>
            <a:spLocks noGrp="1"/>
          </p:cNvSpPr>
          <p:nvPr>
            <p:ph idx="1"/>
          </p:nvPr>
        </p:nvSpPr>
        <p:spPr/>
        <p:txBody>
          <a:bodyPr/>
          <a:lstStyle/>
          <a:p>
            <a:r>
              <a:rPr lang="en-US" b="0" i="0" u="none" strike="noStrike" dirty="0">
                <a:solidFill>
                  <a:srgbClr val="000000"/>
                </a:solidFill>
                <a:effectLst/>
                <a:latin typeface="arial" panose="020B0604020202020204" pitchFamily="34" charset="0"/>
              </a:rPr>
              <a:t>Tyler R. </a:t>
            </a:r>
            <a:r>
              <a:rPr lang="en-US" b="0" i="0" u="none" strike="noStrike" dirty="0" err="1">
                <a:solidFill>
                  <a:srgbClr val="000000"/>
                </a:solidFill>
                <a:effectLst/>
                <a:latin typeface="arial" panose="020B0604020202020204" pitchFamily="34" charset="0"/>
              </a:rPr>
              <a:t>Kemnic</a:t>
            </a:r>
            <a:r>
              <a:rPr lang="en-US" b="0" i="0" u="none" strike="noStrike" dirty="0">
                <a:solidFill>
                  <a:srgbClr val="000000"/>
                </a:solidFill>
                <a:effectLst/>
                <a:latin typeface="arial" panose="020B0604020202020204" pitchFamily="34" charset="0"/>
              </a:rPr>
              <a:t>; Peter G. Gulick. </a:t>
            </a:r>
            <a:r>
              <a:rPr lang="en-US" i="0" u="none" strike="noStrike" dirty="0">
                <a:solidFill>
                  <a:srgbClr val="000000"/>
                </a:solidFill>
                <a:effectLst/>
                <a:latin typeface="arial" panose="020B0604020202020204" pitchFamily="34" charset="0"/>
              </a:rPr>
              <a:t>HIV Antiretroviral Therapy. </a:t>
            </a:r>
            <a:r>
              <a:rPr lang="en-US" b="0" i="0" u="none" strike="noStrike" dirty="0">
                <a:solidFill>
                  <a:srgbClr val="000000"/>
                </a:solidFill>
                <a:effectLst/>
                <a:latin typeface="arial" panose="020B0604020202020204" pitchFamily="34" charset="0"/>
              </a:rPr>
              <a:t> </a:t>
            </a:r>
            <a:r>
              <a:rPr lang="en-US" b="0" i="0" u="none" strike="noStrike" dirty="0" err="1">
                <a:solidFill>
                  <a:srgbClr val="000000"/>
                </a:solidFill>
                <a:effectLst/>
                <a:latin typeface="arial" panose="020B0604020202020204" pitchFamily="34" charset="0"/>
              </a:rPr>
              <a:t>StatPearls</a:t>
            </a:r>
            <a:r>
              <a:rPr lang="en-US" b="0" i="0" u="none" strike="noStrike" dirty="0">
                <a:solidFill>
                  <a:srgbClr val="000000"/>
                </a:solidFill>
                <a:effectLst/>
                <a:latin typeface="arial" panose="020B0604020202020204" pitchFamily="34" charset="0"/>
              </a:rPr>
              <a:t> Publishing LLC. 2022</a:t>
            </a:r>
            <a:endParaRPr lang="en-US" i="0" u="none" strike="noStrike" dirty="0">
              <a:solidFill>
                <a:srgbClr val="000000"/>
              </a:solidFill>
              <a:effectLst/>
              <a:latin typeface="arial" panose="020B0604020202020204" pitchFamily="34" charset="0"/>
            </a:endParaRPr>
          </a:p>
          <a:p>
            <a:pPr marL="0" indent="0" algn="l">
              <a:buNone/>
            </a:pPr>
            <a:endParaRPr lang="en-US" b="0" i="0" u="none" strike="noStrike" dirty="0">
              <a:solidFill>
                <a:srgbClr val="000000"/>
              </a:solidFill>
              <a:effectLst/>
              <a:latin typeface="arial" panose="020B0604020202020204" pitchFamily="34" charset="0"/>
            </a:endParaRPr>
          </a:p>
          <a:p>
            <a:endParaRPr lang="en-US" dirty="0"/>
          </a:p>
        </p:txBody>
      </p:sp>
    </p:spTree>
    <p:extLst>
      <p:ext uri="{BB962C8B-B14F-4D97-AF65-F5344CB8AC3E}">
        <p14:creationId xmlns:p14="http://schemas.microsoft.com/office/powerpoint/2010/main" val="1330812497"/>
      </p:ext>
    </p:extLst>
  </p:cSld>
  <p:clrMapOvr>
    <a:masterClrMapping/>
  </p:clrMapOvr>
</p:sld>
</file>

<file path=ppt/theme/theme1.xml><?xml version="1.0" encoding="utf-8"?>
<a:theme xmlns:a="http://schemas.openxmlformats.org/drawingml/2006/main" name="Seth's theme">
  <a:themeElements>
    <a:clrScheme name="Custom 1">
      <a:dk1>
        <a:srgbClr val="000000"/>
      </a:dk1>
      <a:lt1>
        <a:srgbClr val="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eth's theme" id="{E64ECDAE-42E2-3E4C-9FE7-BFD95F83F6D3}" vid="{0E7D24FE-0BCA-0D46-B198-C2AAA15301CC}"/>
    </a:ext>
  </a:extLst>
</a:theme>
</file>

<file path=docProps/app.xml><?xml version="1.0" encoding="utf-8"?>
<Properties xmlns="http://schemas.openxmlformats.org/officeDocument/2006/extended-properties" xmlns:vt="http://schemas.openxmlformats.org/officeDocument/2006/docPropsVTypes">
  <Template>Seth's theme</Template>
  <TotalTime>197</TotalTime>
  <Words>4119</Words>
  <Application>Microsoft Macintosh PowerPoint</Application>
  <PresentationFormat>Widescreen</PresentationFormat>
  <Paragraphs>375</Paragraphs>
  <Slides>64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64</vt:i4>
      </vt:variant>
    </vt:vector>
  </HeadingPairs>
  <TitlesOfParts>
    <vt:vector size="71" baseType="lpstr">
      <vt:lpstr>arial</vt:lpstr>
      <vt:lpstr>arial</vt:lpstr>
      <vt:lpstr>Calibri</vt:lpstr>
      <vt:lpstr>Calibri Light</vt:lpstr>
      <vt:lpstr>Times New Roman</vt:lpstr>
      <vt:lpstr>Wingdings</vt:lpstr>
      <vt:lpstr>Seth's theme</vt:lpstr>
      <vt:lpstr>Course</vt:lpstr>
      <vt:lpstr>ANTI-VIRAL DRUGS</vt:lpstr>
      <vt:lpstr>INTRODUCTION</vt:lpstr>
      <vt:lpstr>LIFE CYCLE OF A VIRUS</vt:lpstr>
      <vt:lpstr>LIFE CYCLE OF A VIRUS</vt:lpstr>
      <vt:lpstr>CLASSIFICATION OF ANTI-VIRAL DRUGS</vt:lpstr>
      <vt:lpstr>PowerPoint Presentation</vt:lpstr>
      <vt:lpstr>PowerPoint Presentation</vt:lpstr>
      <vt:lpstr>The major sites of antiviral drug action. </vt:lpstr>
      <vt:lpstr>ANTIVIRAL DRUGS </vt:lpstr>
      <vt:lpstr>PowerPoint Presentation</vt:lpstr>
      <vt:lpstr> GENERAL FEATURES OF ANTIVIRAL DRUGS</vt:lpstr>
      <vt:lpstr>PowerPoint Presentation</vt:lpstr>
      <vt:lpstr>NON-ANTI-RETROVIRAL DRUGS</vt:lpstr>
      <vt:lpstr>PowerPoint Presentation</vt:lpstr>
      <vt:lpstr>PowerPoint Presentation</vt:lpstr>
      <vt:lpstr>PowerPoint Presentation</vt:lpstr>
      <vt:lpstr>PowerPoint Presentation</vt:lpstr>
      <vt:lpstr>RIBAVIRIN </vt:lpstr>
      <vt:lpstr>PowerPoint Presentation</vt:lpstr>
      <vt:lpstr>PowerPoint Presentation</vt:lpstr>
      <vt:lpstr>PowerPoint Presentation</vt:lpstr>
      <vt:lpstr>PowerPoint Presentation</vt:lpstr>
      <vt:lpstr>PowerPoint Presentation</vt:lpstr>
      <vt:lpstr>ACYCLOVIR AND CONGENERS </vt:lpstr>
      <vt:lpstr>PowerPoint Presentation</vt:lpstr>
      <vt:lpstr>PowerPoint Presentation</vt:lpstr>
      <vt:lpstr>PowerPoint Presentation</vt:lpstr>
      <vt:lpstr>PowerPoint Presentation</vt:lpstr>
      <vt:lpstr>PowerPoint Presentation</vt:lpstr>
      <vt:lpstr>IDOXURIDINE AND TRIFLURIDINE </vt:lpstr>
      <vt:lpstr>PowerPoint Presentation</vt:lpstr>
      <vt:lpstr>FOSCARNET     </vt:lpstr>
      <vt:lpstr>PowerPoint Presentation</vt:lpstr>
      <vt:lpstr>PowerPoint Presentation</vt:lpstr>
      <vt:lpstr>INTERFERONS  </vt:lpstr>
      <vt:lpstr>PowerPoint Presentation</vt:lpstr>
      <vt:lpstr> </vt:lpstr>
      <vt:lpstr>PowerPoint Presentation</vt:lpstr>
      <vt:lpstr>PowerPoint Presentation</vt:lpstr>
      <vt:lpstr>PowerPoint Presentation</vt:lpstr>
      <vt:lpstr>ANTI-RETROVIRAL DRUGS</vt:lpstr>
      <vt:lpstr>INTRODUCTION</vt:lpstr>
      <vt:lpstr>Nucleoside reverse transcriptase inhibitors (NRTIs)</vt:lpstr>
      <vt:lpstr>PowerPoint Presentation</vt:lpstr>
      <vt:lpstr>Zidovudine (AZT, ZDV)</vt:lpstr>
      <vt:lpstr>Stavudine (D4T)</vt:lpstr>
      <vt:lpstr>Lamivudine (3TC)</vt:lpstr>
      <vt:lpstr>Abacavir (ABC)</vt:lpstr>
      <vt:lpstr>Didanosine (DDI) </vt:lpstr>
      <vt:lpstr>Non nucleoside reverse transcriptase inhibitors (NNRTIs)</vt:lpstr>
      <vt:lpstr>PowerPoint Presentation</vt:lpstr>
      <vt:lpstr>Efavirenz (EFV) </vt:lpstr>
      <vt:lpstr>Nevirapine (NVP)</vt:lpstr>
      <vt:lpstr>Protease inhibitors (PIs)</vt:lpstr>
      <vt:lpstr>PowerPoint Presentation</vt:lpstr>
      <vt:lpstr>PowerPoint Presentation</vt:lpstr>
      <vt:lpstr>PowerPoint Presentation</vt:lpstr>
      <vt:lpstr>Entry/Fusion inhibitors: Enfuvirtide</vt:lpstr>
      <vt:lpstr>PowerPoint Presentation</vt:lpstr>
      <vt:lpstr>Chemokine receptor antagonist (CCR5)</vt:lpstr>
      <vt:lpstr>Integrase inhibitor : Raltegravir (RAL)</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seth mikaye</dc:creator>
  <cp:lastModifiedBy>seth mikaye</cp:lastModifiedBy>
  <cp:revision>7</cp:revision>
  <dcterms:created xsi:type="dcterms:W3CDTF">2024-10-29T15:40:07Z</dcterms:created>
  <dcterms:modified xsi:type="dcterms:W3CDTF">2024-10-30T11:03:59Z</dcterms:modified>
</cp:coreProperties>
</file>