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320" r:id="rId2"/>
    <p:sldId id="321" r:id="rId3"/>
    <p:sldId id="322" r:id="rId4"/>
    <p:sldId id="323" r:id="rId5"/>
    <p:sldId id="324" r:id="rId6"/>
    <p:sldId id="325" r:id="rId7"/>
    <p:sldId id="326" r:id="rId8"/>
    <p:sldId id="270" r:id="rId9"/>
    <p:sldId id="271" r:id="rId10"/>
    <p:sldId id="272" r:id="rId11"/>
    <p:sldId id="273" r:id="rId12"/>
    <p:sldId id="302" r:id="rId13"/>
    <p:sldId id="303" r:id="rId14"/>
    <p:sldId id="305" r:id="rId15"/>
    <p:sldId id="306" r:id="rId16"/>
    <p:sldId id="307" r:id="rId17"/>
    <p:sldId id="308" r:id="rId18"/>
    <p:sldId id="309" r:id="rId19"/>
    <p:sldId id="310" r:id="rId20"/>
    <p:sldId id="311" r:id="rId21"/>
    <p:sldId id="313" r:id="rId22"/>
    <p:sldId id="314" r:id="rId23"/>
    <p:sldId id="315" r:id="rId24"/>
    <p:sldId id="328" r:id="rId25"/>
    <p:sldId id="316" r:id="rId26"/>
    <p:sldId id="312" r:id="rId27"/>
    <p:sldId id="317" r:id="rId28"/>
    <p:sldId id="275" r:id="rId29"/>
    <p:sldId id="277" r:id="rId30"/>
    <p:sldId id="339" r:id="rId31"/>
    <p:sldId id="292" r:id="rId32"/>
    <p:sldId id="294" r:id="rId33"/>
    <p:sldId id="297" r:id="rId34"/>
    <p:sldId id="256" r:id="rId35"/>
    <p:sldId id="257" r:id="rId36"/>
    <p:sldId id="258" r:id="rId37"/>
    <p:sldId id="266" r:id="rId38"/>
    <p:sldId id="259" r:id="rId39"/>
    <p:sldId id="260" r:id="rId40"/>
    <p:sldId id="363" r:id="rId41"/>
    <p:sldId id="267" r:id="rId42"/>
    <p:sldId id="268" r:id="rId43"/>
    <p:sldId id="341" r:id="rId44"/>
    <p:sldId id="331" r:id="rId45"/>
    <p:sldId id="342" r:id="rId46"/>
    <p:sldId id="332" r:id="rId47"/>
    <p:sldId id="333" r:id="rId48"/>
    <p:sldId id="334" r:id="rId49"/>
    <p:sldId id="343" r:id="rId50"/>
    <p:sldId id="335" r:id="rId51"/>
    <p:sldId id="345" r:id="rId52"/>
    <p:sldId id="264" r:id="rId53"/>
    <p:sldId id="346" r:id="rId54"/>
    <p:sldId id="347" r:id="rId55"/>
    <p:sldId id="348" r:id="rId56"/>
    <p:sldId id="350" r:id="rId57"/>
    <p:sldId id="351" r:id="rId58"/>
    <p:sldId id="352" r:id="rId59"/>
    <p:sldId id="356" r:id="rId60"/>
    <p:sldId id="357" r:id="rId61"/>
    <p:sldId id="358" r:id="rId62"/>
    <p:sldId id="359" r:id="rId63"/>
    <p:sldId id="360" r:id="rId64"/>
    <p:sldId id="361" r:id="rId65"/>
    <p:sldId id="362" r:id="rId66"/>
    <p:sldId id="281" r:id="rId67"/>
    <p:sldId id="329" r:id="rId6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1"/>
    <p:restoredTop sz="94694"/>
  </p:normalViewPr>
  <p:slideViewPr>
    <p:cSldViewPr snapToGrid="0">
      <p:cViewPr varScale="1">
        <p:scale>
          <a:sx n="109" d="100"/>
          <a:sy n="109" d="100"/>
        </p:scale>
        <p:origin x="78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84029-0E55-2F4F-8253-0DFD92A94501}" type="datetimeFigureOut">
              <a:rPr lang="en-US" smtClean="0"/>
              <a:t>11/11/24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CB7E-4CEC-B445-81E8-D14B27FB39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317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84029-0E55-2F4F-8253-0DFD92A94501}" type="datetimeFigureOut">
              <a:rPr lang="en-US" smtClean="0"/>
              <a:t>11/11/24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CB7E-4CEC-B445-81E8-D14B27FB39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892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84029-0E55-2F4F-8253-0DFD92A94501}" type="datetimeFigureOut">
              <a:rPr lang="en-US" smtClean="0"/>
              <a:t>11/11/24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CB7E-4CEC-B445-81E8-D14B27FB39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000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84029-0E55-2F4F-8253-0DFD92A94501}" type="datetimeFigureOut">
              <a:rPr lang="en-US" smtClean="0"/>
              <a:t>11/11/24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CB7E-4CEC-B445-81E8-D14B27FB39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372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84029-0E55-2F4F-8253-0DFD92A94501}" type="datetimeFigureOut">
              <a:rPr lang="en-US" smtClean="0"/>
              <a:t>11/11/24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CB7E-4CEC-B445-81E8-D14B27FB39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1316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84029-0E55-2F4F-8253-0DFD92A94501}" type="datetimeFigureOut">
              <a:rPr lang="en-US" smtClean="0"/>
              <a:t>11/11/24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CB7E-4CEC-B445-81E8-D14B27FB39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209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84029-0E55-2F4F-8253-0DFD92A94501}" type="datetimeFigureOut">
              <a:rPr lang="en-US" smtClean="0"/>
              <a:t>11/11/24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CB7E-4CEC-B445-81E8-D14B27FB39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719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84029-0E55-2F4F-8253-0DFD92A94501}" type="datetimeFigureOut">
              <a:rPr lang="en-US" smtClean="0"/>
              <a:t>11/11/24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CB7E-4CEC-B445-81E8-D14B27FB39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1275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84029-0E55-2F4F-8253-0DFD92A94501}" type="datetimeFigureOut">
              <a:rPr lang="en-US" smtClean="0"/>
              <a:t>11/11/24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CB7E-4CEC-B445-81E8-D14B27FB39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56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84029-0E55-2F4F-8253-0DFD92A94501}" type="datetimeFigureOut">
              <a:rPr lang="en-US" smtClean="0"/>
              <a:t>11/11/24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CB7E-4CEC-B445-81E8-D14B27FB39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541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84029-0E55-2F4F-8253-0DFD92A94501}" type="datetimeFigureOut">
              <a:rPr lang="en-US" smtClean="0"/>
              <a:t>11/11/24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CB7E-4CEC-B445-81E8-D14B27FB39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553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D84029-0E55-2F4F-8253-0DFD92A94501}" type="datetimeFigureOut">
              <a:rPr lang="en-US" smtClean="0"/>
              <a:t>11/11/24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FFCB7E-4CEC-B445-81E8-D14B27FB39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1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alleviatenow.in/author/smrutiranjandash007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lideshare.net/pramodbhalerao3/antileprotic-drugs-53049888" TargetMode="External"/><Relationship Id="rId2" Type="http://schemas.openxmlformats.org/officeDocument/2006/relationships/hyperlink" Target="https://www.news-medical.net/health/History-of-Tuberculosis.aspx" TargetMode="Externa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hyperlink" Target="https://internationaltextbookofleprosy.org/chapter/anti-leprosy-drugs-modes-action-and-mechanisms-resistance-mycobacterium-leprae" TargetMode="External"/><Relationship Id="rId2" Type="http://schemas.openxmlformats.org/officeDocument/2006/relationships/hyperlink" Target="https://www.britannica.com/science/leprosy/History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E42BEE-2709-FE1B-F581-E8A3D9E03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4798" y="579047"/>
            <a:ext cx="3932237" cy="738266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Course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0BF094-F97B-07B1-F3D0-B7321CC342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33060" y="823853"/>
            <a:ext cx="5634142" cy="424390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Lecture 11</a:t>
            </a:r>
          </a:p>
          <a:p>
            <a:pPr marL="0" indent="0" algn="ctr">
              <a:buNone/>
            </a:pP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Topic: </a:t>
            </a:r>
          </a:p>
          <a:p>
            <a:pPr algn="ctr">
              <a:buFont typeface="Wingdings" pitchFamily="2" charset="2"/>
              <a:buChar char="v"/>
            </a:pPr>
            <a:r>
              <a:rPr lang="en-US" sz="36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Anti-Tubercular drugs</a:t>
            </a:r>
          </a:p>
          <a:p>
            <a:pPr algn="ctr">
              <a:buFont typeface="Wingdings" pitchFamily="2" charset="2"/>
              <a:buChar char="v"/>
            </a:pPr>
            <a:r>
              <a:rPr lang="en-US" sz="36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Anti-leprotic drugs</a:t>
            </a:r>
          </a:p>
          <a:p>
            <a:pPr algn="ctr">
              <a:buFont typeface="Wingdings" pitchFamily="2" charset="2"/>
              <a:buChar char="v"/>
            </a:pPr>
            <a:r>
              <a:rPr lang="en-US" sz="36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Anthelmintic drugs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3F7022-577D-C69A-C066-FD50D323AA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61858" y="1607696"/>
            <a:ext cx="5096084" cy="1714552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PHARMACOLOGY</a:t>
            </a:r>
          </a:p>
          <a:p>
            <a:pPr algn="ctr"/>
            <a:r>
              <a:rPr 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Seth </a:t>
            </a:r>
            <a:r>
              <a:rPr lang="en-US" sz="2800" i="1" dirty="0" err="1">
                <a:latin typeface="Arial" panose="020B0604020202020204" pitchFamily="34" charset="0"/>
                <a:cs typeface="Arial" panose="020B0604020202020204" pitchFamily="34" charset="0"/>
              </a:rPr>
              <a:t>Mikaye</a:t>
            </a:r>
            <a:endParaRPr lang="en-US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08530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970939-F1A6-4627-33B6-A53969E0B43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ANTI-TUBERCULAR DRUGS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99369F-296D-0391-BB3B-EB97C2F1AFB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2847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49724-166A-A357-BEF9-E1E71A461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TUBERCULOSIS (TB) - HISTORY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E9BC47-1B6B-5DB8-ED5E-0B6B4C2EEC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516560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A highly infectious disease caused by Mycobacterium tuberculosis believed to have originated from a common ancestor in East Africa 15000-20000 years ago. 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Descriptions of tuberculosis were found in India and China about 3300 and 2300 years ago. 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Skeletal deformities related to TB e.g. Pott’s deformities were found on Egyptian mummies 2400-3400 B.C. 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It is well documented in ancient Greece as Phthisis or Consumption in Book I, of the Epidemics by Hippocrates. 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5519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3A3394-99E8-688A-5510-9DC935B7DD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A107BD-A980-4446-7E6E-C67E148A4A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Galen (Greek) identified symptoms of fever; sweating, blood-stained sputum and coughing, recommending fresh air, milk and soy beverages as effective treatments.</a:t>
            </a:r>
          </a:p>
          <a:p>
            <a:r>
              <a:rPr lang="en-GB" sz="2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TB was widespread in Europe in the 5th century.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The contagious nature of TB was first provided by Girolamo </a:t>
            </a:r>
            <a:r>
              <a:rPr lang="en-GB" sz="2800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Fracastoro</a:t>
            </a:r>
            <a:r>
              <a:rPr lang="en-GB" sz="2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in the 16th century. 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Johann </a:t>
            </a:r>
            <a:r>
              <a:rPr lang="en-GB" sz="2800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Schonlein</a:t>
            </a:r>
            <a:r>
              <a:rPr lang="en-GB" sz="2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in 1834 coined the term tuberculosis. 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00552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0F2715-F0EC-5335-666B-9CADFB92F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C0AE85-B8D7-1D86-D7BB-3C2FFD9C47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/>
          </a:bodyPr>
          <a:lstStyle/>
          <a:p>
            <a:endParaRPr lang="en-GB" sz="28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In 1865, Jean-Antoine </a:t>
            </a:r>
            <a:r>
              <a:rPr lang="en-GB" sz="2800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Villemin</a:t>
            </a:r>
            <a:r>
              <a:rPr lang="en-GB" sz="2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showed TB was infectious by inoculating a rabbit with fluid from a person who had died of TB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Robert Koch successfully identified, isolated and cultured tubercle bacillus in animal serum and had his work published in the Society of Physiology in Berlin. 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Clemens von </a:t>
            </a:r>
            <a:r>
              <a:rPr lang="en-GB" sz="2800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Pirquet</a:t>
            </a:r>
            <a:r>
              <a:rPr lang="en-GB" sz="2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and Charles Mantoux developed TB skin test between 1907-1908. 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28295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66A28-0A39-443F-D235-D692AE28D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565E54-4331-CE08-1FDB-B132A44177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The BCG vaccine was developed in 1921 by Albert </a:t>
            </a:r>
            <a:r>
              <a:rPr lang="en-GB" sz="2800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Calmett</a:t>
            </a:r>
            <a:r>
              <a:rPr lang="en-GB" sz="2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and Jean-Marie Camille Guerin. 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Selman Waksman, Elizabeth </a:t>
            </a:r>
            <a:r>
              <a:rPr lang="en-GB" sz="2800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Bugie</a:t>
            </a:r>
            <a:r>
              <a:rPr lang="en-GB" sz="2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and Albert Schatz developed a TB antibiotic streptomycin in 1943. 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Four drugs (Isoniazid, Pyrazinamide, Ethambutol &amp; </a:t>
            </a:r>
            <a:r>
              <a:rPr lang="en-GB" sz="2800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Rifampin</a:t>
            </a:r>
            <a:r>
              <a:rPr lang="en-GB" sz="2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) since 1951 have effectively treated Tuberculosis.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89519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3F3A00-F44B-2D50-D629-66E0658C2C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i="1" dirty="0">
                <a:solidFill>
                  <a:srgbClr val="FF000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M. tuberculosis </a:t>
            </a:r>
            <a:r>
              <a:rPr lang="en-GB" sz="3600" b="1" dirty="0">
                <a:solidFill>
                  <a:srgbClr val="FF000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cell wall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B2095C-E8FE-27A5-C901-B7C93AF179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Autofit/>
          </a:bodyPr>
          <a:lstStyle/>
          <a:p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Mycobacterium is derived from Greek word “</a:t>
            </a:r>
            <a:r>
              <a:rPr lang="en-US" sz="2600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Mycos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” that means waxy appearance due to composition of their cell wall. More than 60% of the cell wall is lipid mainly mycolic acid.</a:t>
            </a:r>
            <a:endParaRPr lang="en-GB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r>
              <a:rPr lang="en-GB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Mycolic acids; long fatty acids covalently linked to the cell wall, provide structural integrity and make it highly impermeable, </a:t>
            </a:r>
            <a:r>
              <a:rPr lang="en-GB" sz="2600" b="1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contributing to antibiotic resistance</a:t>
            </a:r>
            <a:r>
              <a:rPr lang="en-GB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.</a:t>
            </a:r>
            <a:endParaRPr lang="en-GB" sz="2600" dirty="0">
              <a:latin typeface="Arial" panose="020B0604020202020204" pitchFamily="34" charset="0"/>
              <a:ea typeface="Calibri Light"/>
              <a:cs typeface="Arial" panose="020B0604020202020204" pitchFamily="34" charset="0"/>
            </a:endParaRPr>
          </a:p>
          <a:p>
            <a:r>
              <a:rPr lang="en-GB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The cell wall of M. tuberculosis contains lipids and glycolipids that may impact virulence by affecting the host immune system.</a:t>
            </a:r>
            <a:endParaRPr lang="en-GB" sz="2600" dirty="0">
              <a:latin typeface="Arial" panose="020B0604020202020204" pitchFamily="34" charset="0"/>
              <a:ea typeface="Calibri Light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It mainly affects the lungs, but can also spread to the CNS, circulatory system, and genitourinary system.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6900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EB917B-1277-4694-984F-A862CC5695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782" y="217274"/>
            <a:ext cx="9493249" cy="770483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C010C8-F47A-BF58-F441-C0FBFCF46C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8783" y="1629508"/>
            <a:ext cx="10406418" cy="468922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2400" b="1" dirty="0">
                <a:solidFill>
                  <a:srgbClr val="FF000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I. Classification based on Efficacy and clinical safety </a:t>
            </a:r>
            <a:endParaRPr lang="en-GB" sz="2400" b="1" dirty="0">
              <a:solidFill>
                <a:srgbClr val="FF0000"/>
              </a:solidFill>
              <a:latin typeface="Arial" panose="020B0604020202020204" pitchFamily="34" charset="0"/>
              <a:ea typeface="Calibri Light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b="1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1. First line drugs – drugs that exhibit high efficacy and clinical safety </a:t>
            </a:r>
            <a:endParaRPr lang="en-GB" sz="2400" b="1" dirty="0">
              <a:latin typeface="Arial" panose="020B0604020202020204" pitchFamily="34" charset="0"/>
              <a:ea typeface="Calibri Light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All have a three letter and a single letter abbreviation</a:t>
            </a:r>
            <a:endParaRPr lang="en-GB" sz="2400" dirty="0">
              <a:latin typeface="Arial" panose="020B0604020202020204" pitchFamily="34" charset="0"/>
              <a:ea typeface="Calibri Light"/>
              <a:cs typeface="Arial" panose="020B0604020202020204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en-GB" sz="24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Ethambutol is EMB or E </a:t>
            </a:r>
          </a:p>
          <a:p>
            <a:pPr>
              <a:buFont typeface="Wingdings" pitchFamily="2" charset="2"/>
              <a:buChar char="ü"/>
            </a:pPr>
            <a:r>
              <a:rPr lang="en-GB" sz="24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Isoniazid is INH or H </a:t>
            </a:r>
          </a:p>
          <a:p>
            <a:pPr>
              <a:buFont typeface="Wingdings" pitchFamily="2" charset="2"/>
              <a:buChar char="ü"/>
            </a:pPr>
            <a:r>
              <a:rPr lang="en-GB" sz="24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Pyrazinamide is PZA or Z </a:t>
            </a:r>
          </a:p>
          <a:p>
            <a:pPr>
              <a:buFont typeface="Wingdings" pitchFamily="2" charset="2"/>
              <a:buChar char="ü"/>
            </a:pPr>
            <a:r>
              <a:rPr lang="en-GB" sz="24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Rifampicin is RMP or R </a:t>
            </a:r>
          </a:p>
          <a:p>
            <a:pPr>
              <a:buFont typeface="Wingdings" pitchFamily="2" charset="2"/>
              <a:buChar char="ü"/>
            </a:pPr>
            <a:r>
              <a:rPr lang="en-GB" sz="24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Streptomycin is STM or S </a:t>
            </a:r>
            <a:endParaRPr lang="en-GB" sz="2400" dirty="0">
              <a:latin typeface="Arial" panose="020B0604020202020204" pitchFamily="34" charset="0"/>
              <a:ea typeface="Calibri Light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41060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EA2BB1-C7F6-FD0D-D94F-D24D769FA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000" b="1" i="0" dirty="0">
                <a:ea typeface="+mj-lt"/>
                <a:cs typeface="+mj-lt"/>
              </a:rPr>
              <a:t>2. Second Line Drugs</a:t>
            </a:r>
            <a:endParaRPr lang="en-US" sz="30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B7063C-4D2F-1849-6BE0-6717ABB634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9493250" cy="4357374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endParaRPr lang="en-GB" sz="2600" dirty="0">
              <a:latin typeface="Arial" panose="020B0604020202020204" pitchFamily="34" charset="0"/>
              <a:ea typeface="Calibri Light"/>
              <a:cs typeface="Arial" panose="020B0604020202020204" pitchFamily="34" charset="0"/>
            </a:endParaRPr>
          </a:p>
          <a:p>
            <a:r>
              <a:rPr lang="en-GB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They are found to be more toxic but may be used in certain resistance problems.</a:t>
            </a:r>
          </a:p>
          <a:p>
            <a:pPr>
              <a:buFont typeface="Wingdings" pitchFamily="2" charset="2"/>
              <a:buChar char="ü"/>
            </a:pPr>
            <a:r>
              <a:rPr lang="en-GB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PASA (p-amino salicylic acid), </a:t>
            </a:r>
            <a:r>
              <a:rPr lang="en-US" sz="2600" b="0" i="0" u="none" strike="noStrike" dirty="0" err="1">
                <a:solidFill>
                  <a:srgbClr val="1F1F1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Aminosalicylate</a:t>
            </a:r>
            <a:r>
              <a:rPr lang="en-US" sz="2600" b="0" i="0" u="none" strike="noStrike" dirty="0">
                <a:solidFill>
                  <a:srgbClr val="1F1F1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sodium</a:t>
            </a:r>
            <a:endParaRPr lang="en-GB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en-GB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Aminoglycosides e.g. kanamycin, Amikacin, </a:t>
            </a:r>
            <a:r>
              <a:rPr lang="en-US" sz="2600" b="0" i="0" u="none" strike="noStrike" dirty="0">
                <a:solidFill>
                  <a:srgbClr val="1F1F1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Capreomycin</a:t>
            </a:r>
            <a:endParaRPr lang="en-GB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en-GB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Fluroquinolones e.g. ciprofloxacin, levofloxacin, moxifloxacin, </a:t>
            </a:r>
            <a:r>
              <a:rPr lang="en-GB" sz="2600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gatifloxacin</a:t>
            </a:r>
            <a:endParaRPr lang="en-GB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en-GB" sz="2600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Thioamines</a:t>
            </a:r>
            <a:r>
              <a:rPr lang="en-GB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e.g. </a:t>
            </a:r>
            <a:r>
              <a:rPr lang="en-GB" sz="2600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prothionamide</a:t>
            </a:r>
            <a:r>
              <a:rPr lang="en-GB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, ethionamide, </a:t>
            </a:r>
          </a:p>
          <a:p>
            <a:pPr>
              <a:buFont typeface="Wingdings" pitchFamily="2" charset="2"/>
              <a:buChar char="ü"/>
            </a:pPr>
            <a:r>
              <a:rPr lang="en-GB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Miscellaneous drugs: </a:t>
            </a:r>
            <a:r>
              <a:rPr lang="en-GB" sz="2600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cycloserine</a:t>
            </a:r>
            <a:r>
              <a:rPr lang="en-GB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, linezolid, </a:t>
            </a:r>
            <a:r>
              <a:rPr lang="en-GB" sz="2600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protamanid</a:t>
            </a:r>
            <a:r>
              <a:rPr lang="en-GB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, </a:t>
            </a:r>
            <a:r>
              <a:rPr lang="en-GB" sz="2600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delamanid</a:t>
            </a:r>
            <a:r>
              <a:rPr lang="en-GB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, </a:t>
            </a:r>
            <a:r>
              <a:rPr lang="en-GB" sz="2600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bedaquiline</a:t>
            </a:r>
            <a:r>
              <a:rPr lang="en-GB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, clofazimine</a:t>
            </a:r>
            <a:endParaRPr lang="en-GB" sz="2600" dirty="0">
              <a:latin typeface="Arial" panose="020B0604020202020204" pitchFamily="34" charset="0"/>
              <a:ea typeface="Calibri Light"/>
              <a:cs typeface="Arial" panose="020B0604020202020204" pitchFamily="34" charset="0"/>
            </a:endParaRPr>
          </a:p>
          <a:p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623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28648D-2C87-B813-EA29-801582C47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783" y="285994"/>
            <a:ext cx="9493249" cy="1577975"/>
          </a:xfrm>
        </p:spPr>
        <p:txBody>
          <a:bodyPr>
            <a:normAutofit/>
          </a:bodyPr>
          <a:lstStyle/>
          <a:p>
            <a:r>
              <a:rPr lang="en-GB" sz="3000" b="1" i="0" dirty="0">
                <a:ea typeface="+mj-lt"/>
                <a:cs typeface="+mj-lt"/>
              </a:rPr>
              <a:t>3. Third Line Drugs</a:t>
            </a:r>
            <a:endParaRPr lang="en-US" sz="30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EB53CA-B289-7713-7390-D64DEDD45E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8892" y="1863969"/>
            <a:ext cx="10163908" cy="4513386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These are drugs that may be useful but are not on the WHO list. </a:t>
            </a:r>
          </a:p>
          <a:p>
            <a:r>
              <a:rPr lang="en-GB" sz="2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Listed in this category because they are not very effective and also their efficacy has not been proven </a:t>
            </a:r>
            <a:endParaRPr lang="en-GB" sz="2800" b="1" dirty="0">
              <a:latin typeface="Arial" panose="020B0604020202020204" pitchFamily="34" charset="0"/>
              <a:ea typeface="Calibri Light"/>
              <a:cs typeface="Arial" panose="020B0604020202020204" pitchFamily="34" charset="0"/>
            </a:endParaRPr>
          </a:p>
          <a:p>
            <a:r>
              <a:rPr lang="en-GB" sz="2800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e.g</a:t>
            </a:r>
            <a:r>
              <a:rPr lang="en-GB" sz="2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</a:t>
            </a:r>
            <a:r>
              <a:rPr lang="en-GB" sz="2800" b="1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clarithromycin, rifabutin, amoxicillin/clavulanate, </a:t>
            </a:r>
            <a:endParaRPr lang="en-GB" sz="2800" b="1" dirty="0">
              <a:latin typeface="Arial" panose="020B0604020202020204" pitchFamily="34" charset="0"/>
              <a:ea typeface="Calibri Light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Rifabutin is effective but not included in WHO list</a:t>
            </a:r>
            <a:endParaRPr lang="en-GB" sz="2800" dirty="0">
              <a:latin typeface="Arial" panose="020B0604020202020204" pitchFamily="34" charset="0"/>
              <a:ea typeface="Calibri Light"/>
              <a:cs typeface="Arial" panose="020B0604020202020204" pitchFamily="34" charset="0"/>
            </a:endParaRPr>
          </a:p>
          <a:p>
            <a:endParaRPr lang="en-GB" sz="2800" dirty="0">
              <a:latin typeface="Arial" panose="020B0604020202020204" pitchFamily="34" charset="0"/>
              <a:ea typeface="Calibri Ligh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6474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A3DF79-F357-F8DB-D7BC-736C5DEA2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3950" y="68792"/>
            <a:ext cx="9493249" cy="1577975"/>
          </a:xfrm>
        </p:spPr>
        <p:txBody>
          <a:bodyPr>
            <a:normAutofit fontScale="90000"/>
          </a:bodyPr>
          <a:lstStyle/>
          <a:p>
            <a:br>
              <a:rPr lang="en-GB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Isoniazid (</a:t>
            </a:r>
            <a:r>
              <a:rPr lang="en-GB" sz="3600" b="1" i="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Isonicotinic</a:t>
            </a:r>
            <a:r>
              <a:rPr lang="en-GB" sz="3600" b="1" i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acid hydrazide)</a:t>
            </a:r>
            <a:br>
              <a:rPr lang="en-GB" sz="3600" b="1" i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i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INH</a:t>
            </a:r>
            <a:br>
              <a:rPr lang="en-GB" sz="3600" b="1" dirty="0">
                <a:solidFill>
                  <a:srgbClr val="FF0000"/>
                </a:solidFill>
                <a:latin typeface="Arial" panose="020B0604020202020204" pitchFamily="34" charset="0"/>
                <a:ea typeface="Calibri Light"/>
                <a:cs typeface="Arial" panose="020B0604020202020204" pitchFamily="34" charset="0"/>
              </a:rPr>
            </a:br>
            <a:endParaRPr lang="en-US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541418-186F-85E2-1E82-07605AF5B5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5867" y="1655076"/>
            <a:ext cx="9916583" cy="453470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Isoniazid is a pro-drug that is activated by an enzyme known as </a:t>
            </a:r>
            <a:r>
              <a:rPr lang="en-GB" sz="2600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KatG</a:t>
            </a:r>
            <a:r>
              <a:rPr lang="en-GB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. </a:t>
            </a:r>
          </a:p>
          <a:p>
            <a:r>
              <a:rPr lang="en-GB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When activated, it forms a covalent complex (adduct) with acyl carrier proteins (INH-A) and </a:t>
            </a:r>
            <a:r>
              <a:rPr lang="en-GB" sz="2600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KasA</a:t>
            </a:r>
            <a:r>
              <a:rPr lang="en-GB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, a beta ketoacyl carrier protein synthetase. </a:t>
            </a:r>
          </a:p>
          <a:p>
            <a:r>
              <a:rPr lang="en-GB" sz="2600" dirty="0">
                <a:solidFill>
                  <a:srgbClr val="0070C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This inhibits the synthesis of mycolic acid, a key building block of the mycobacterial cell wall, leading to cell death due to loss of cell wall integrity.</a:t>
            </a:r>
            <a:endParaRPr lang="en-GB" sz="2600" dirty="0">
              <a:solidFill>
                <a:srgbClr val="0070C0"/>
              </a:solidFill>
              <a:latin typeface="Arial" panose="020B0604020202020204" pitchFamily="34" charset="0"/>
              <a:ea typeface="Calibri Light"/>
              <a:cs typeface="Arial" panose="020B0604020202020204" pitchFamily="34" charset="0"/>
            </a:endParaRPr>
          </a:p>
          <a:p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31436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28648D-2C87-B813-EA29-801582C47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8568" y="1182590"/>
            <a:ext cx="9493249" cy="729711"/>
          </a:xfrm>
        </p:spPr>
        <p:txBody>
          <a:bodyPr>
            <a:normAutofit fontScale="90000"/>
          </a:bodyPr>
          <a:lstStyle/>
          <a:p>
            <a:br>
              <a:rPr lang="en-US" sz="2800" b="1" dirty="0">
                <a:solidFill>
                  <a:srgbClr val="FF0000"/>
                </a:solidFill>
              </a:rPr>
            </a:br>
            <a:r>
              <a:rPr lang="en-US" sz="2800" b="1" dirty="0">
                <a:solidFill>
                  <a:srgbClr val="FF0000"/>
                </a:solidFill>
              </a:rPr>
              <a:t>CONTD... ISONIAZID</a:t>
            </a:r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EB53CA-B289-7713-7390-D64DEDD45E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782" y="1547446"/>
            <a:ext cx="10710333" cy="4560277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just"/>
            <a:endParaRPr lang="en-US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Bactericidal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for actively growing tubercle bacilli.</a:t>
            </a:r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INH inhibits the synthesis of mycolic acid which are unique fatty components of mycobacterial cell wall.</a:t>
            </a: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INH enters sensitive mycobacteria which converts it by a catalase-peroxidase enzyme into a reactive metabolites.</a:t>
            </a: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Adduct with 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NAD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that inhibit InhA (Enol-acetyl-carrier-protein-reductase) and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KasA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(Acyl-carrier-protein-kinase).</a:t>
            </a: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Also adduct with 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NADPH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which inhibit Mycobacterial Dihydrofolate reductase resulting in interruption of DNA synthesis.</a:t>
            </a:r>
          </a:p>
          <a:p>
            <a:pPr algn="just"/>
            <a:endParaRPr lang="en-US" sz="2600" dirty="0">
              <a:latin typeface="Arial" panose="020B0604020202020204" pitchFamily="34" charset="0"/>
              <a:ea typeface="Calibri Light"/>
              <a:cs typeface="Arial" panose="020B0604020202020204" pitchFamily="34" charset="0"/>
            </a:endParaRPr>
          </a:p>
          <a:p>
            <a:endParaRPr lang="en-GB" sz="2600" dirty="0">
              <a:latin typeface="Arial" panose="020B0604020202020204" pitchFamily="34" charset="0"/>
              <a:ea typeface="Calibri Ligh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51332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28648D-2C87-B813-EA29-801582C47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783" y="-481542"/>
            <a:ext cx="9493249" cy="1577975"/>
          </a:xfrm>
        </p:spPr>
        <p:txBody>
          <a:bodyPr/>
          <a:lstStyle/>
          <a:p>
            <a:endParaRPr lang="en-GB" i="0" dirty="0"/>
          </a:p>
        </p:txBody>
      </p:sp>
      <p:pic>
        <p:nvPicPr>
          <p:cNvPr id="4" name="Content Placeholder 3" descr="A diagram of a catalase&#10;&#10;Description automatically generated">
            <a:extLst>
              <a:ext uri="{FF2B5EF4-FFF2-40B4-BE49-F238E27FC236}">
                <a16:creationId xmlns:a16="http://schemas.microsoft.com/office/drawing/2014/main" id="{52CA7066-DC41-C7DA-5D10-9B4D03086D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8169" y="1983583"/>
            <a:ext cx="9681313" cy="3916358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7E52819-2819-5E2E-F75E-0367D0963871}"/>
              </a:ext>
            </a:extLst>
          </p:cNvPr>
          <p:cNvSpPr txBox="1"/>
          <p:nvPr/>
        </p:nvSpPr>
        <p:spPr>
          <a:xfrm>
            <a:off x="5205046" y="6178062"/>
            <a:ext cx="5240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0" i="0" u="none" strike="noStrike" dirty="0">
                <a:effectLst/>
                <a:latin typeface="Roboto" panose="02000000000000000000" pitchFamily="2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Image credit: Dash Smrutiranjan</a:t>
            </a:r>
            <a:r>
              <a:rPr lang="en-US" sz="900" b="0" i="0" u="none" strike="noStrike" dirty="0">
                <a:effectLst/>
                <a:latin typeface="Roboto" panose="02000000000000000000" pitchFamily="2" charset="0"/>
              </a:rPr>
              <a:t>. </a:t>
            </a:r>
            <a:r>
              <a:rPr lang="en-US" sz="900" b="0" i="0" u="none" strike="noStrike" dirty="0" err="1">
                <a:effectLst/>
                <a:latin typeface="Roboto" panose="02000000000000000000" pitchFamily="2" charset="0"/>
              </a:rPr>
              <a:t>Aleviate</a:t>
            </a:r>
            <a:r>
              <a:rPr lang="en-US" sz="900" b="0" i="0" u="none" strike="noStrike" dirty="0">
                <a:effectLst/>
                <a:latin typeface="Roboto" panose="02000000000000000000" pitchFamily="2" charset="0"/>
              </a:rPr>
              <a:t> Now.</a:t>
            </a:r>
          </a:p>
          <a:p>
            <a:r>
              <a:rPr lang="en-US" sz="900" dirty="0"/>
              <a:t>https://</a:t>
            </a:r>
            <a:r>
              <a:rPr lang="en-US" sz="900" dirty="0" err="1"/>
              <a:t>alleviatenow.in</a:t>
            </a:r>
            <a:r>
              <a:rPr lang="en-US" sz="900" dirty="0"/>
              <a:t>/wp-content/uploads/2022/09/Slide1.png</a:t>
            </a:r>
          </a:p>
        </p:txBody>
      </p:sp>
    </p:spTree>
    <p:extLst>
      <p:ext uri="{BB962C8B-B14F-4D97-AF65-F5344CB8AC3E}">
        <p14:creationId xmlns:p14="http://schemas.microsoft.com/office/powerpoint/2010/main" val="18416012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736B8-C94A-090A-48C3-919AD6CB4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365125"/>
            <a:ext cx="9493249" cy="947860"/>
          </a:xfrm>
        </p:spPr>
        <p:txBody>
          <a:bodyPr>
            <a:noAutofit/>
          </a:bodyPr>
          <a:lstStyle/>
          <a:p>
            <a:br>
              <a:rPr lang="en-US" sz="3200" b="1" dirty="0">
                <a:solidFill>
                  <a:srgbClr val="FF0000"/>
                </a:solidFill>
              </a:rPr>
            </a:br>
            <a:r>
              <a:rPr lang="en-US" sz="3200" b="1" dirty="0">
                <a:solidFill>
                  <a:srgbClr val="FF0000"/>
                </a:solidFill>
              </a:rPr>
              <a:t>CONTD... ISONIAZID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66646A-AAC7-F8D5-2F53-000DE2631B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8554" y="1582615"/>
            <a:ext cx="10703169" cy="463061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just">
              <a:buNone/>
            </a:pP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Resistance: </a:t>
            </a:r>
          </a:p>
          <a:p>
            <a:pPr algn="just"/>
            <a:r>
              <a:rPr lang="en-US" sz="2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expression of InhA or by mutations that lower the enzyme’s affinity to NADH.</a:t>
            </a:r>
          </a:p>
          <a:p>
            <a:pPr marL="0" indent="0" algn="just">
              <a:buNone/>
            </a:pP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Pharmacokinetics:</a:t>
            </a:r>
            <a:endParaRPr lang="en-US" sz="2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INH completely absorbed orally.</a:t>
            </a: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Penetrate all the body tissue, tubular cavities, placenta, and meninges.</a:t>
            </a: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Extensively metabolized in liver, most important pathway being N-acetylation.</a:t>
            </a: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 acetylated metabolite is excreted in urine.       </a:t>
            </a:r>
          </a:p>
        </p:txBody>
      </p:sp>
    </p:spTree>
    <p:extLst>
      <p:ext uri="{BB962C8B-B14F-4D97-AF65-F5344CB8AC3E}">
        <p14:creationId xmlns:p14="http://schemas.microsoft.com/office/powerpoint/2010/main" val="6065283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1DB49F-C038-9946-5BE9-626855F5A5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29921"/>
          </a:xfrm>
        </p:spPr>
        <p:txBody>
          <a:bodyPr>
            <a:normAutofit fontScale="90000"/>
          </a:bodyPr>
          <a:lstStyle/>
          <a:p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>CONTD... ISONIAZID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607B21-547E-16AF-C532-928DBED52D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2369" y="1395047"/>
            <a:ext cx="11101753" cy="5097828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 rate of INH acetylation show genetic variation.</a:t>
            </a:r>
          </a:p>
          <a:p>
            <a:pPr marL="0" indent="0" algn="just">
              <a:buNone/>
            </a:pP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Fast acetylator: 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(30-40% of population) t1/2 of INH 1hr. </a:t>
            </a:r>
          </a:p>
          <a:p>
            <a:pPr algn="just"/>
            <a:r>
              <a:rPr lang="en-US" sz="2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Hepatotoxicity: due to increased metabolism and conc. of metabolites.</a:t>
            </a:r>
          </a:p>
          <a:p>
            <a:pPr algn="just"/>
            <a:r>
              <a:rPr lang="en-US" sz="2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Also common in alcoholics and hepatitis patients.</a:t>
            </a:r>
          </a:p>
          <a:p>
            <a:pPr marL="0" indent="0" algn="just">
              <a:buNone/>
            </a:pP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Remedy</a:t>
            </a:r>
            <a:r>
              <a:rPr lang="en-US" sz="2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Stop drug upon symptom manifestation (fever, anorexia, abdominal pain, hematological changes, convulsions)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ii.</a:t>
            </a: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Slow acetylator: 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(60-70% of population) t1/2 of INH 3hrs. </a:t>
            </a:r>
          </a:p>
          <a:p>
            <a:pPr marL="0" indent="0" algn="just">
              <a:buNone/>
            </a:pPr>
            <a:r>
              <a:rPr lang="en-US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Isoniazid induced peripheral neuropathy is more common here. </a:t>
            </a:r>
          </a:p>
          <a:p>
            <a:pPr algn="just"/>
            <a:r>
              <a:rPr lang="en-US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Why? Accumulated INH inhibits pyridoxine phosphokinase which converts pyridoxine to its active form pyridoxal-5-phosphate.</a:t>
            </a:r>
          </a:p>
          <a:p>
            <a:pPr marL="0" indent="0" algn="just">
              <a:buNone/>
            </a:pP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Remedy</a:t>
            </a:r>
            <a:r>
              <a:rPr lang="en-US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Prophylactic use of Vit B6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46307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2E827-EFEB-D2D2-12F6-28575EA9FF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163842"/>
            <a:ext cx="9493249" cy="1149143"/>
          </a:xfrm>
        </p:spPr>
        <p:txBody>
          <a:bodyPr>
            <a:normAutofit/>
          </a:bodyPr>
          <a:lstStyle/>
          <a:p>
            <a:br>
              <a:rPr lang="en-US" sz="3600" b="1" i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i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Adverse effects - INH</a:t>
            </a:r>
            <a:endParaRPr lang="en-US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8F53C6-175B-B27A-D99B-FE9BC58773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9230" y="1443004"/>
            <a:ext cx="10492155" cy="5063304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just"/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Hepatitis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: (chronic alcoholism induce CyP</a:t>
            </a:r>
            <a:r>
              <a:rPr lang="en-US" sz="2600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US" sz="2600" baseline="-250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 which generates the hepatotoxic metabolites), causing liver inflammation.</a:t>
            </a:r>
          </a:p>
          <a:p>
            <a:pPr algn="just"/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Hepatotoxicit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y due to dose related damage to liver cell.</a:t>
            </a:r>
          </a:p>
          <a:p>
            <a:pPr algn="just"/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Peripheral Neuritis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: Due to interference with production of the active coenzyme pyridoxal phosphate from pyridoxine and its increased excretion in urine.  </a:t>
            </a:r>
          </a:p>
          <a:p>
            <a:pPr marL="0" indent="0" algn="just"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600" i="1" dirty="0">
                <a:latin typeface="Arial" panose="020B0604020202020204" pitchFamily="34" charset="0"/>
                <a:cs typeface="Arial" panose="020B0604020202020204" pitchFamily="34" charset="0"/>
              </a:rPr>
              <a:t>Prophylactic pyridoxine (10mg/day): Prevents neurotoxicity 	even with higher doses.</a:t>
            </a:r>
          </a:p>
          <a:p>
            <a:pPr marL="0" indent="0" algn="just">
              <a:buNone/>
            </a:pPr>
            <a:endParaRPr lang="en-US" sz="26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2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NOTE: Prophylactic pyridoxine must be given to diabetics, chronic alcoholics, malnourished, lactating and HIV infected patients.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26424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F7B6A2-938B-B27D-EC74-CAECAC01E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9570" y="206974"/>
            <a:ext cx="9762880" cy="1387363"/>
          </a:xfrm>
        </p:spPr>
        <p:txBody>
          <a:bodyPr>
            <a:noAutofit/>
          </a:bodyPr>
          <a:lstStyle/>
          <a:p>
            <a:br>
              <a:rPr lang="en-US" sz="3600" b="1" i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i="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Rifamycins</a:t>
            </a:r>
            <a:r>
              <a:rPr lang="en-US" sz="3600" b="1" i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Rifampin, </a:t>
            </a:r>
            <a:r>
              <a:rPr lang="en-US" sz="3600" b="1" i="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Rifapetine</a:t>
            </a:r>
            <a:endParaRPr lang="en-US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E7F1B7-B1D3-84BD-2637-4C1DAF3B15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5784" y="1465385"/>
            <a:ext cx="10386647" cy="492369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just"/>
            <a:endParaRPr lang="en-US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Rifampicin is derived from the soil mold Streptomyces.</a:t>
            </a: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It shows broader antimicrobial action than Isoniazid.</a:t>
            </a: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It is never given as a single drugs in the treatment of tuberculosis.</a:t>
            </a:r>
          </a:p>
          <a:p>
            <a:pPr marL="0" indent="0" algn="just">
              <a:buNone/>
            </a:pPr>
            <a:endParaRPr lang="en-US" sz="2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Mechanism of action</a:t>
            </a:r>
            <a:endParaRPr lang="en-US" sz="2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 blocks transcription by interacting with β subunit (involved in the binding of RNA polymerase to DNA) of bacteria, thereby inhibiting mRNA synthesis by suppressing the initiation step.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19367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F7B6A2-938B-B27D-EC74-CAECAC01E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365125"/>
            <a:ext cx="9493249" cy="499674"/>
          </a:xfrm>
        </p:spPr>
        <p:txBody>
          <a:bodyPr>
            <a:normAutofit fontScale="90000"/>
          </a:bodyPr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E7F1B7-B1D3-84BD-2637-4C1DAF3B15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3723" y="1430215"/>
            <a:ext cx="10632832" cy="491197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just">
              <a:buNone/>
            </a:pP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Antimicrobial spectrum</a:t>
            </a:r>
            <a:endParaRPr lang="en-US" sz="2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Having bactericidal effect for both intra and extracellular mycobacteria, like M. tuberculosis, M.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Kansasii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Its also used for many gram +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and gram –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organisms.</a:t>
            </a: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Prophylactically used for Meningitis caused by meningococci or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Haemophilus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influenza.</a:t>
            </a:r>
          </a:p>
          <a:p>
            <a:pPr marL="0" indent="0" algn="just">
              <a:buNone/>
            </a:pP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Resistance</a:t>
            </a:r>
            <a:endParaRPr lang="en-US" sz="2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Resistance to rifampin can be caused by a mutation in the affinity of the bacterial DNA-dependent RNA polymerase for the drug.</a:t>
            </a: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Decreased permeability.</a:t>
            </a:r>
          </a:p>
          <a:p>
            <a:pPr algn="just"/>
            <a:endParaRPr lang="en-US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58562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F7B6A2-938B-B27D-EC74-CAECAC01E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365125"/>
            <a:ext cx="9493249" cy="499674"/>
          </a:xfrm>
        </p:spPr>
        <p:txBody>
          <a:bodyPr>
            <a:normAutofit fontScale="90000"/>
          </a:bodyPr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E7F1B7-B1D3-84BD-2637-4C1DAF3B15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8215" y="1453661"/>
            <a:ext cx="10785232" cy="486507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just">
              <a:buNone/>
            </a:pP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Pharmacokinetics</a:t>
            </a:r>
            <a:endParaRPr lang="en-US" sz="2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Well absorbed orally.</a:t>
            </a: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Distribution occurs to all body fluids and organs.</a:t>
            </a: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Bioavailability is nearly 70%.</a:t>
            </a: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Food decreases absorption, so rifampin is to be take in empty stomach.</a:t>
            </a: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Rifampin itself can induce the hepatic mixed-function oxidase, leading to a shortened half-life and numerous drug interaction.</a:t>
            </a: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Elimination via bile into the faces or via  the urine (secretion should be orange-red color)</a:t>
            </a:r>
          </a:p>
        </p:txBody>
      </p:sp>
    </p:spTree>
    <p:extLst>
      <p:ext uri="{BB962C8B-B14F-4D97-AF65-F5344CB8AC3E}">
        <p14:creationId xmlns:p14="http://schemas.microsoft.com/office/powerpoint/2010/main" val="3034097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F7B6A2-938B-B27D-EC74-CAECAC01E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365125"/>
            <a:ext cx="9493249" cy="499674"/>
          </a:xfrm>
        </p:spPr>
        <p:txBody>
          <a:bodyPr>
            <a:normAutofit fontScale="90000"/>
          </a:bodyPr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E7F1B7-B1D3-84BD-2637-4C1DAF3B15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3015" y="1242646"/>
            <a:ext cx="10328032" cy="525022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just">
              <a:buNone/>
            </a:pP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Adverse effects</a:t>
            </a:r>
            <a:endParaRPr lang="en-US" sz="2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Nausea, Vomiting, Flushing and Rashes are most common.</a:t>
            </a: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Cholestasis jaundice (Excessive bilirubin stored in the skin and excreted throughout urine) and occasionally hepatitis.</a:t>
            </a: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Flu symptoms: chills, fever, headache, malaise (feeling discomfort and illness), bone pain.</a:t>
            </a: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Urine color change to orange-red but is harmless.</a:t>
            </a:r>
          </a:p>
          <a:p>
            <a:pPr marL="0" indent="0" algn="just">
              <a:buNone/>
            </a:pPr>
            <a:endParaRPr lang="en-US" sz="2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Drug interaction</a:t>
            </a:r>
            <a:endParaRPr lang="en-US" sz="2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Rifampin induce metabolism of: Clofibrate, Digitoxin, Ketoconazole, Methadone, oral contraceptive ,warfarin, prednisone propranolol, quinidine, and sulfonylureas.</a:t>
            </a:r>
          </a:p>
        </p:txBody>
      </p:sp>
    </p:spTree>
    <p:extLst>
      <p:ext uri="{BB962C8B-B14F-4D97-AF65-F5344CB8AC3E}">
        <p14:creationId xmlns:p14="http://schemas.microsoft.com/office/powerpoint/2010/main" val="30991233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AC3ABE-C1C4-5607-9D96-60FA1485E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9867" y="305419"/>
            <a:ext cx="9493249" cy="801598"/>
          </a:xfrm>
        </p:spPr>
        <p:txBody>
          <a:bodyPr/>
          <a:lstStyle/>
          <a:p>
            <a:r>
              <a:rPr lang="en-GB" b="1" i="0" dirty="0">
                <a:solidFill>
                  <a:srgbClr val="FF0000"/>
                </a:solidFill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Pyrazinamide</a:t>
            </a:r>
            <a:endParaRPr lang="en-GB" i="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C31714-A50A-74C5-8AFC-59EB4FE031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9867" y="1383323"/>
            <a:ext cx="10344964" cy="4888523"/>
          </a:xfrm>
        </p:spPr>
        <p:txBody>
          <a:bodyPr vert="horz" lIns="91440" tIns="45720" rIns="91440" bIns="45720" rtlCol="0" anchor="t">
            <a:noAutofit/>
          </a:bodyPr>
          <a:lstStyle/>
          <a:p>
            <a:endParaRPr lang="en-GB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r>
              <a:rPr lang="en-GB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Its exact mechanism of action is not known.</a:t>
            </a:r>
          </a:p>
          <a:p>
            <a:r>
              <a:rPr lang="en-GB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Research suggests it works by </a:t>
            </a:r>
            <a:r>
              <a:rPr lang="en-GB" sz="2600" dirty="0">
                <a:solidFill>
                  <a:srgbClr val="0070C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releasing </a:t>
            </a:r>
            <a:r>
              <a:rPr lang="en-GB" sz="2600" dirty="0" err="1">
                <a:solidFill>
                  <a:srgbClr val="0070C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pyrazinamidase</a:t>
            </a:r>
            <a:r>
              <a:rPr lang="en-GB" sz="2600" dirty="0">
                <a:solidFill>
                  <a:srgbClr val="0070C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which converts it to </a:t>
            </a:r>
            <a:r>
              <a:rPr lang="en-GB" sz="2600" dirty="0" err="1">
                <a:solidFill>
                  <a:srgbClr val="0070C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pyrazinoic</a:t>
            </a:r>
            <a:r>
              <a:rPr lang="en-GB" sz="2600" dirty="0">
                <a:solidFill>
                  <a:srgbClr val="0070C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acid (POA).</a:t>
            </a:r>
          </a:p>
          <a:p>
            <a:r>
              <a:rPr lang="en-US" sz="2600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POA disrupts membrane energetics and inhibits membrane transport function in M. tuberculosis</a:t>
            </a:r>
          </a:p>
          <a:p>
            <a:r>
              <a:rPr lang="en-US" sz="2600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POA may inhibit fatty acid synthase I, an enzyme involved in cell wall synthesis. </a:t>
            </a:r>
          </a:p>
          <a:p>
            <a:r>
              <a:rPr lang="en-US" sz="2600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This interferes with the </a:t>
            </a:r>
            <a:r>
              <a:rPr lang="en-US" sz="2600" b="0" i="0" u="none" strike="noStrike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bacteriums</a:t>
            </a:r>
            <a:r>
              <a:rPr lang="en-US" sz="2600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ability to synthesize new fatty acids, required for growth and replication.</a:t>
            </a:r>
            <a:endParaRPr lang="en-US" sz="2600" dirty="0">
              <a:solidFill>
                <a:srgbClr val="0070C0"/>
              </a:solidFill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More active in acidic medium.</a:t>
            </a:r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34092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F7B6A2-938B-B27D-EC74-CAECAC01E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365125"/>
            <a:ext cx="9493249" cy="499674"/>
          </a:xfrm>
        </p:spPr>
        <p:txBody>
          <a:bodyPr>
            <a:noAutofit/>
          </a:bodyPr>
          <a:lstStyle/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E7F1B7-B1D3-84BD-2637-4C1DAF3B15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2677" y="1110335"/>
            <a:ext cx="10374924" cy="522012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just">
              <a:buNone/>
            </a:pPr>
            <a:endParaRPr lang="en-US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Adverse effect</a:t>
            </a:r>
            <a:endParaRPr lang="en-GB" sz="2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Hepatotoxicity</a:t>
            </a:r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Hyperuricemia (High uric acid level in the blood)</a:t>
            </a:r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Abdominal distress: arthralgia (Pain in joint), flushing, rashes, fever and loss of diabetic control.</a:t>
            </a:r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US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2605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F7B6A2-938B-B27D-EC74-CAECAC01E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7477" y="693372"/>
            <a:ext cx="9493249" cy="499674"/>
          </a:xfrm>
        </p:spPr>
        <p:txBody>
          <a:bodyPr>
            <a:noAutofit/>
          </a:bodyPr>
          <a:lstStyle/>
          <a:p>
            <a:r>
              <a:rPr lang="en-US" sz="3600" b="1" i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Ethambutol</a:t>
            </a:r>
            <a:endParaRPr lang="en-US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E7F1B7-B1D3-84BD-2637-4C1DAF3B15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5785" y="1512277"/>
            <a:ext cx="10644554" cy="4829908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just"/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Bacteriostatic and specific for most strains of </a:t>
            </a:r>
            <a:r>
              <a:rPr lang="en-US" sz="2600" i="1" dirty="0">
                <a:latin typeface="Arial" panose="020B0604020202020204" pitchFamily="34" charset="0"/>
                <a:cs typeface="Arial" panose="020B0604020202020204" pitchFamily="34" charset="0"/>
              </a:rPr>
              <a:t>M. tuberculosis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z="2600" i="1" dirty="0">
                <a:latin typeface="Arial" panose="020B0604020202020204" pitchFamily="34" charset="0"/>
                <a:cs typeface="Arial" panose="020B0604020202020204" pitchFamily="34" charset="0"/>
              </a:rPr>
              <a:t> M. </a:t>
            </a:r>
            <a:r>
              <a:rPr lang="en-US" sz="2600" i="1" dirty="0" err="1">
                <a:latin typeface="Arial" panose="020B0604020202020204" pitchFamily="34" charset="0"/>
                <a:cs typeface="Arial" panose="020B0604020202020204" pitchFamily="34" charset="0"/>
              </a:rPr>
              <a:t>Kansasii</a:t>
            </a:r>
            <a:r>
              <a:rPr lang="en-US" sz="2600" i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endParaRPr lang="en-US" sz="2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Mechanism of action</a:t>
            </a:r>
            <a:endParaRPr lang="en-US" sz="2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600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mycobacterial cell wall is composed of a peptidoglycan–arabinogalactan–mycolic acid structure. </a:t>
            </a:r>
          </a:p>
          <a:p>
            <a:pPr algn="just"/>
            <a:r>
              <a:rPr lang="en-US" sz="2600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Ethambutol disrupts formation of the tuberculous cell wall by blocking </a:t>
            </a:r>
            <a:r>
              <a:rPr lang="en-US" sz="2600" b="0" i="0" u="none" strike="noStrike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arabinosyl</a:t>
            </a:r>
            <a:r>
              <a:rPr lang="en-US" sz="2600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transferases. </a:t>
            </a:r>
          </a:p>
          <a:p>
            <a:pPr algn="just"/>
            <a:r>
              <a:rPr lang="en-US" sz="2600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These enzymes attach the arabinose residue of arabinogalactan to mycolic acid.</a:t>
            </a:r>
          </a:p>
        </p:txBody>
      </p:sp>
    </p:spTree>
    <p:extLst>
      <p:ext uri="{BB962C8B-B14F-4D97-AF65-F5344CB8AC3E}">
        <p14:creationId xmlns:p14="http://schemas.microsoft.com/office/powerpoint/2010/main" val="22974343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0A0487-AAB6-AB3F-63E6-763EBC7676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8868C7-4BF6-E745-9745-4B711DA1C5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Pharmacokinetic</a:t>
            </a:r>
            <a:endParaRPr lang="en-US" sz="2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Absorbed on oral administration and Well distributed via-out the body.</a:t>
            </a: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Penetration into the CNS.</a:t>
            </a: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Both parent drugs and metabolites are excreted by glomerular filtration and tubular secretion.</a:t>
            </a:r>
          </a:p>
          <a:p>
            <a:pPr marL="0" indent="0" algn="just">
              <a:buNone/>
            </a:pP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Adverse effect</a:t>
            </a:r>
            <a:endParaRPr lang="en-US" sz="2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Loss of visual activity / color vision</a:t>
            </a: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Hyperuricemia</a:t>
            </a:r>
          </a:p>
          <a:p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17550938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F7B6A2-938B-B27D-EC74-CAECAC01E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7477" y="365125"/>
            <a:ext cx="9493249" cy="900967"/>
          </a:xfrm>
        </p:spPr>
        <p:txBody>
          <a:bodyPr>
            <a:noAutofit/>
          </a:bodyPr>
          <a:lstStyle/>
          <a:p>
            <a:br>
              <a:rPr lang="en-US" sz="3200" b="1" i="0" dirty="0">
                <a:solidFill>
                  <a:srgbClr val="FF0000"/>
                </a:solidFill>
                <a:latin typeface="Times New Roman"/>
                <a:cs typeface="Times New Roman"/>
              </a:rPr>
            </a:br>
            <a:r>
              <a:rPr lang="en-US" sz="3200" b="1" i="0" dirty="0">
                <a:solidFill>
                  <a:srgbClr val="FF0000"/>
                </a:solidFill>
                <a:latin typeface="Times New Roman"/>
                <a:cs typeface="Times New Roman"/>
              </a:rPr>
              <a:t>Streptomycin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E7F1B7-B1D3-84BD-2637-4C1DAF3B15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0262" y="1462028"/>
            <a:ext cx="10351476" cy="4669142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just"/>
            <a:endParaRPr lang="en-US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Tuberculocidal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as it inhibits protein synthesis of mycobacterium in the ribosomes</a:t>
            </a: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It penetrate tubular cavities, but does not cross to the CSF, and has poor action in acidic medium.</a:t>
            </a: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Streptomycin is also considered as a second line drugs, because it more effective than first line agents and their toxicity often more serious.</a:t>
            </a:r>
          </a:p>
          <a:p>
            <a:pPr algn="just"/>
            <a:endParaRPr lang="en-US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7457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F7B6A2-938B-B27D-EC74-CAECAC01E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7477" y="587863"/>
            <a:ext cx="9493249" cy="745209"/>
          </a:xfrm>
        </p:spPr>
        <p:txBody>
          <a:bodyPr>
            <a:noAutofit/>
          </a:bodyPr>
          <a:lstStyle/>
          <a:p>
            <a:r>
              <a:rPr lang="en-US" sz="3600" b="1" i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Second line drugs</a:t>
            </a:r>
            <a:endParaRPr lang="en-US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E7F1B7-B1D3-84BD-2637-4C1DAF3B15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1984" y="1438581"/>
            <a:ext cx="10328032" cy="519668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just">
              <a:buNone/>
            </a:pP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2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Cycloserine</a:t>
            </a:r>
            <a:endParaRPr lang="en-GB" sz="2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Bacteriostatic</a:t>
            </a:r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MOA</a:t>
            </a:r>
            <a:endParaRPr lang="en-US" sz="2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ts val="1800"/>
              </a:lnSpc>
              <a:spcAft>
                <a:spcPts val="750"/>
              </a:spcAft>
            </a:pPr>
            <a:r>
              <a:rPr lang="en-US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600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nhibit the synthesis of cell wall by competing with two enzymes: </a:t>
            </a:r>
          </a:p>
          <a:p>
            <a:pPr algn="l">
              <a:lnSpc>
                <a:spcPts val="1800"/>
              </a:lnSpc>
              <a:spcAft>
                <a:spcPts val="750"/>
              </a:spcAft>
              <a:buFont typeface="Wingdings" pitchFamily="2" charset="2"/>
              <a:buChar char="Ø"/>
            </a:pPr>
            <a:r>
              <a:rPr lang="en-US" sz="2600" b="1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L-alanine racemase</a:t>
            </a:r>
            <a:r>
              <a:rPr lang="en-US" sz="2600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 Converts L-alanine to D-alanine</a:t>
            </a:r>
            <a:r>
              <a:rPr lang="en-US" sz="2600" b="1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algn="l" fontAlgn="ctr">
              <a:lnSpc>
                <a:spcPts val="1650"/>
              </a:lnSpc>
              <a:spcBef>
                <a:spcPts val="750"/>
              </a:spcBef>
              <a:spcAft>
                <a:spcPts val="1500"/>
              </a:spcAft>
              <a:buFont typeface="Wingdings" pitchFamily="2" charset="2"/>
              <a:buChar char="Ø"/>
            </a:pPr>
            <a:r>
              <a:rPr lang="en-US" sz="2600" b="1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D-</a:t>
            </a:r>
            <a:r>
              <a:rPr lang="en-US" sz="2600" b="1" i="0" u="none" strike="noStrike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alanylalanine</a:t>
            </a:r>
            <a:r>
              <a:rPr lang="en-US" sz="2600" b="1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synthetase</a:t>
            </a:r>
            <a:r>
              <a:rPr lang="en-US" sz="2600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 Incorporates D-alanine into the </a:t>
            </a:r>
          </a:p>
          <a:p>
            <a:pPr marL="0" indent="0" algn="l" fontAlgn="ctr">
              <a:lnSpc>
                <a:spcPts val="1650"/>
              </a:lnSpc>
              <a:spcBef>
                <a:spcPts val="750"/>
              </a:spcBef>
              <a:spcAft>
                <a:spcPts val="1500"/>
              </a:spcAft>
              <a:buNone/>
            </a:pPr>
            <a:r>
              <a:rPr lang="en-US" sz="2600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pentapeptide that forms peptidoglycan </a:t>
            </a:r>
            <a:endParaRPr lang="en-US" sz="26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Side effect</a:t>
            </a:r>
            <a:endParaRPr lang="en-GB" sz="2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Neuropsychiatric manifestation, Suicidal tendencies, Convulsion, Psychosis, Nephrotoxicity</a:t>
            </a:r>
          </a:p>
          <a:p>
            <a:endParaRPr lang="en-GB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19827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F7B6A2-938B-B27D-EC74-CAECAC01E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365125"/>
            <a:ext cx="9493249" cy="499674"/>
          </a:xfrm>
        </p:spPr>
        <p:txBody>
          <a:bodyPr>
            <a:noAutofit/>
          </a:bodyPr>
          <a:lstStyle/>
          <a:p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E7F1B7-B1D3-84BD-2637-4C1DAF3B15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9200" y="1535723"/>
            <a:ext cx="9493249" cy="479474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just">
              <a:buNone/>
            </a:pP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Ethionamide</a:t>
            </a:r>
          </a:p>
          <a:p>
            <a:pPr algn="just"/>
            <a:r>
              <a:rPr lang="en-US" sz="2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is structurally analogous to INH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Effective after oral administration.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Widely distributed in body, including CSF.</a:t>
            </a:r>
          </a:p>
          <a:p>
            <a:pPr algn="just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Whereas </a:t>
            </a:r>
            <a:r>
              <a:rPr lang="en-US" sz="2600" b="0" i="0" u="none" strike="noStrike" dirty="0">
                <a:solidFill>
                  <a:srgbClr val="040C28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INH is activated by the catalase-peroxidase </a:t>
            </a:r>
            <a:r>
              <a:rPr lang="en-US" sz="2600" b="0" i="0" u="none" strike="noStrike" dirty="0" err="1">
                <a:solidFill>
                  <a:srgbClr val="040C28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KatG</a:t>
            </a:r>
            <a:r>
              <a:rPr lang="en-US" sz="2600" b="0" i="0" u="none" strike="noStrike" dirty="0">
                <a:solidFill>
                  <a:srgbClr val="040C28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 ETH is activated by the monooxygenase </a:t>
            </a:r>
            <a:r>
              <a:rPr lang="en-US" sz="2600" b="0" i="0" u="none" strike="noStrike" dirty="0" err="1">
                <a:solidFill>
                  <a:srgbClr val="040C28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EthA</a:t>
            </a:r>
            <a:r>
              <a:rPr lang="en-US" sz="2600" b="0" i="0" u="none" strike="noStrike" dirty="0">
                <a:solidFill>
                  <a:srgbClr val="1F1F1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side effect: </a:t>
            </a:r>
          </a:p>
          <a:p>
            <a:pPr algn="just"/>
            <a:r>
              <a:rPr lang="en-US" sz="2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Psychosis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Hepatitis.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US" sz="2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4892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66DA42-FCF1-3E14-2783-7029619665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5756" y="-124314"/>
            <a:ext cx="9493249" cy="157797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D72C76-D357-116F-CAFE-7659E63E73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7169" y="1453661"/>
            <a:ext cx="10152185" cy="477129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endParaRPr lang="en-GB" sz="2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Para Amino Salicylic Acid (PASA)</a:t>
            </a:r>
          </a:p>
          <a:p>
            <a:r>
              <a:rPr lang="en-GB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Mycobacterium tuberculosis’s</a:t>
            </a:r>
            <a:r>
              <a:rPr lang="en-GB" sz="2600" b="1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</a:t>
            </a:r>
            <a:r>
              <a:rPr lang="en-GB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synthesis of folic acid is inhibited by PASA, </a:t>
            </a:r>
            <a:r>
              <a:rPr lang="en-GB" sz="2600" dirty="0">
                <a:solidFill>
                  <a:srgbClr val="0070C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a substance that binds more strongly to pteridine synthetase than PABA. </a:t>
            </a:r>
          </a:p>
          <a:p>
            <a:pPr algn="just"/>
            <a:r>
              <a:rPr lang="en-US" sz="2600" b="0" i="0" u="none" strike="noStrike" dirty="0">
                <a:solidFill>
                  <a:srgbClr val="1F1F1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PAS is </a:t>
            </a:r>
            <a:r>
              <a:rPr lang="en-US" sz="2600" b="0" i="0" u="none" strike="noStrike" dirty="0">
                <a:solidFill>
                  <a:srgbClr val="040C28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primarily metabolized by N-acetyltransferase</a:t>
            </a:r>
          </a:p>
          <a:p>
            <a:pPr algn="just"/>
            <a:r>
              <a:rPr lang="en-US" sz="2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Salicylic acid is renally cleared, which can be increased by raising the urinary </a:t>
            </a:r>
            <a:r>
              <a:rPr lang="en-US" sz="2600" b="0" i="0" u="none" strike="noStrike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pH.</a:t>
            </a:r>
            <a:r>
              <a:rPr lang="en-US" sz="2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/>
            <a:r>
              <a:rPr lang="en-US" sz="2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Medications like antacids can increase renal clearance as they raise urinary </a:t>
            </a:r>
            <a:r>
              <a:rPr lang="en-US" sz="2600" b="0" i="0" u="none" strike="noStrike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pH.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93930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BEE705-CB1D-AA7C-80C3-2D54CF3A8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5260" y="304800"/>
            <a:ext cx="9493249" cy="1015267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PASA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FB06F7-4E1F-BA75-CAC7-3BCC7074F7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5260" y="1090588"/>
            <a:ext cx="10598186" cy="546261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just">
              <a:buNone/>
            </a:pPr>
            <a:endParaRPr lang="en-US" sz="2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Side</a:t>
            </a: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effect</a:t>
            </a: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: </a:t>
            </a:r>
          </a:p>
          <a:p>
            <a:pPr algn="l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2600" b="0" i="0" u="none" strike="noStrike" dirty="0">
                <a:solidFill>
                  <a:srgbClr val="1F1F1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nausea, vomiting, diarrhea, abdominal pain, and.</a:t>
            </a:r>
          </a:p>
          <a:p>
            <a:pPr algn="l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2600" b="0" i="0" u="none" strike="noStrike" dirty="0">
                <a:solidFill>
                  <a:srgbClr val="1F1F1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allergic reactions including fever and itching.</a:t>
            </a:r>
          </a:p>
          <a:p>
            <a:endParaRPr lang="en-GB" sz="2600" b="1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600" b="1" dirty="0">
                <a:solidFill>
                  <a:srgbClr val="FF000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MECHANISM OF RESISTANCE</a:t>
            </a:r>
            <a:endParaRPr lang="en-GB" sz="2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Resistance may arise when this drug is used alone and even </a:t>
            </a:r>
            <a:r>
              <a:rPr lang="en-US" sz="2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more likely in patients resistant to drugs, such as STM, INH, RMP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&amp; </a:t>
            </a:r>
            <a:r>
              <a:rPr lang="en-US" sz="2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EMB,</a:t>
            </a:r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2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utations in the dihydrofolate synthase enzyme, which is needed to bioactivate PAS, can cause PAS resistance.</a:t>
            </a:r>
          </a:p>
          <a:p>
            <a:pPr>
              <a:buFont typeface="Wingdings" pitchFamily="2" charset="2"/>
              <a:buChar char="ü"/>
            </a:pPr>
            <a:r>
              <a:rPr lang="en-US" sz="2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Overexpression of the </a:t>
            </a:r>
            <a:r>
              <a:rPr lang="en-US" sz="2600" b="0" i="0" u="none" strike="noStrike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dfrA</a:t>
            </a:r>
            <a:r>
              <a:rPr lang="en-US" sz="2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gene, which encodes the DHFR enzyme, can lead to PAS resistance.</a:t>
            </a:r>
          </a:p>
        </p:txBody>
      </p:sp>
    </p:spTree>
    <p:extLst>
      <p:ext uri="{BB962C8B-B14F-4D97-AF65-F5344CB8AC3E}">
        <p14:creationId xmlns:p14="http://schemas.microsoft.com/office/powerpoint/2010/main" val="31334282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5D15C1E-C08E-591D-833B-2DD5325EC7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7442783"/>
              </p:ext>
            </p:extLst>
          </p:nvPr>
        </p:nvGraphicFramePr>
        <p:xfrm>
          <a:off x="1457568" y="567266"/>
          <a:ext cx="9644185" cy="56270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8619">
                  <a:extLst>
                    <a:ext uri="{9D8B030D-6E8A-4147-A177-3AD203B41FA5}">
                      <a16:colId xmlns:a16="http://schemas.microsoft.com/office/drawing/2014/main" val="1841262323"/>
                    </a:ext>
                  </a:extLst>
                </a:gridCol>
                <a:gridCol w="6755566">
                  <a:extLst>
                    <a:ext uri="{9D8B030D-6E8A-4147-A177-3AD203B41FA5}">
                      <a16:colId xmlns:a16="http://schemas.microsoft.com/office/drawing/2014/main" val="964684248"/>
                    </a:ext>
                  </a:extLst>
                </a:gridCol>
              </a:tblGrid>
              <a:tr h="348887">
                <a:tc>
                  <a:txBody>
                    <a:bodyPr/>
                    <a:lstStyle/>
                    <a:p>
                      <a:r>
                        <a:rPr lang="en-US" dirty="0"/>
                        <a:t>DRUG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ADVERSE EFFECTS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521391"/>
                  </a:ext>
                </a:extLst>
              </a:tr>
              <a:tr h="348887">
                <a:tc>
                  <a:txBody>
                    <a:bodyPr/>
                    <a:lstStyle/>
                    <a:p>
                      <a:r>
                        <a:rPr lang="en-US" dirty="0"/>
                        <a:t>ISONIAZID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Skin rash, hepatitis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0664699"/>
                  </a:ext>
                </a:extLst>
              </a:tr>
              <a:tr h="610552">
                <a:tc>
                  <a:txBody>
                    <a:bodyPr/>
                    <a:lstStyle/>
                    <a:p>
                      <a:r>
                        <a:rPr lang="en-US" dirty="0"/>
                        <a:t>RIFAMPIN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Abdominal pain, nausea, vomiting, hepatitis, thrombocytopenic purpurea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9258215"/>
                  </a:ext>
                </a:extLst>
              </a:tr>
              <a:tr h="348887">
                <a:tc>
                  <a:txBody>
                    <a:bodyPr/>
                    <a:lstStyle/>
                    <a:p>
                      <a:r>
                        <a:rPr lang="en-US" dirty="0"/>
                        <a:t>PYRAZINAMIDE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Hepatitis, arthralgia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2484617"/>
                  </a:ext>
                </a:extLst>
              </a:tr>
              <a:tr h="348887">
                <a:tc>
                  <a:txBody>
                    <a:bodyPr/>
                    <a:lstStyle/>
                    <a:p>
                      <a:r>
                        <a:rPr lang="en-US" dirty="0"/>
                        <a:t>STREPTOMYCIN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Renal damage, ototoxicity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75228"/>
                  </a:ext>
                </a:extLst>
              </a:tr>
              <a:tr h="348887">
                <a:tc>
                  <a:txBody>
                    <a:bodyPr/>
                    <a:lstStyle/>
                    <a:p>
                      <a:r>
                        <a:rPr lang="en-US" dirty="0"/>
                        <a:t>ETHAMBUTOL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Ocular toxicity, retrobulbar neuritis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8407379"/>
                  </a:ext>
                </a:extLst>
              </a:tr>
              <a:tr h="348887">
                <a:tc>
                  <a:txBody>
                    <a:bodyPr/>
                    <a:lstStyle/>
                    <a:p>
                      <a:r>
                        <a:rPr lang="en-US" dirty="0"/>
                        <a:t>THIOACETAMIDE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Skin rash, exfoliate dermatitis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1519752"/>
                  </a:ext>
                </a:extLst>
              </a:tr>
              <a:tr h="610552">
                <a:tc>
                  <a:txBody>
                    <a:bodyPr/>
                    <a:lstStyle/>
                    <a:p>
                      <a:r>
                        <a:rPr lang="en-US" dirty="0"/>
                        <a:t>PASA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3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u="none" strike="noStrike" dirty="0">
                          <a:solidFill>
                            <a:srgbClr val="1F1F1F"/>
                          </a:solidFill>
                          <a:effectLst/>
                        </a:rPr>
                        <a:t>Nausea, vomiting, diarrhea, abdominal pain, allergic reactions including fever and itching.</a:t>
                      </a:r>
                      <a:endParaRPr lang="en-US" sz="1800" b="0" i="0" u="none" strike="noStrike" dirty="0">
                        <a:solidFill>
                          <a:srgbClr val="1F1F1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3603204"/>
                  </a:ext>
                </a:extLst>
              </a:tr>
              <a:tr h="348887">
                <a:tc>
                  <a:txBody>
                    <a:bodyPr/>
                    <a:lstStyle/>
                    <a:p>
                      <a:r>
                        <a:rPr lang="en-US" dirty="0"/>
                        <a:t>KANAMYCIN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Auditory damage, nephrotoxicity, vertigo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0337173"/>
                  </a:ext>
                </a:extLst>
              </a:tr>
              <a:tr h="872217">
                <a:tc>
                  <a:txBody>
                    <a:bodyPr/>
                    <a:lstStyle/>
                    <a:p>
                      <a:r>
                        <a:rPr lang="en-US" dirty="0"/>
                        <a:t>ETHIONAMIDE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Abdominal pain, increased saliva, strange metallic taste in the mouth, loss of appetite, or sores in the mouth, hepatotoxicity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800435"/>
                  </a:ext>
                </a:extLst>
              </a:tr>
              <a:tr h="792591">
                <a:tc>
                  <a:txBody>
                    <a:bodyPr/>
                    <a:lstStyle/>
                    <a:p>
                      <a:r>
                        <a:rPr lang="en-US" dirty="0"/>
                        <a:t>CYCLOSERINE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Anxiety, confusion, drowsiness, increased irritability,</a:t>
                      </a:r>
                    </a:p>
                    <a:p>
                      <a:r>
                        <a:rPr lang="en-US" sz="1800" b="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mental depression, muscle twitching or trembling, nightmares.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45437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04324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2677" y="228600"/>
            <a:ext cx="9555011" cy="1189038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CONTRAINDICATIONS &amp; Caution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0246" y="1419047"/>
            <a:ext cx="10421815" cy="5052092"/>
          </a:xfrm>
        </p:spPr>
        <p:txBody>
          <a:bodyPr lIns="91440" tIns="45720" rIns="91440" bIns="45720" anchor="t">
            <a:normAutofit/>
          </a:bodyPr>
          <a:lstStyle/>
          <a:p>
            <a:pPr indent="-283210"/>
            <a:endParaRPr lang="en-US" b="1" dirty="0">
              <a:ea typeface="+mn-lt"/>
              <a:cs typeface="+mn-lt"/>
            </a:endParaRPr>
          </a:p>
          <a:p>
            <a:pPr indent="-283210"/>
            <a:r>
              <a:rPr lang="en-US" b="1" dirty="0">
                <a:ea typeface="+mn-lt"/>
                <a:cs typeface="+mn-lt"/>
              </a:rPr>
              <a:t>Hepatic impairment</a:t>
            </a:r>
            <a:r>
              <a:rPr lang="en-US" dirty="0">
                <a:ea typeface="+mn-lt"/>
                <a:cs typeface="+mn-lt"/>
              </a:rPr>
              <a:t>: Should not be used in people with severe liver disease or hepatic impairment. Especially </a:t>
            </a:r>
            <a:r>
              <a:rPr lang="en-US" dirty="0">
                <a:solidFill>
                  <a:srgbClr val="0070C0"/>
                </a:solidFill>
                <a:ea typeface="+mn-lt"/>
                <a:cs typeface="+mn-lt"/>
              </a:rPr>
              <a:t>Isoniazid and Rifampicin</a:t>
            </a:r>
          </a:p>
          <a:p>
            <a:pPr indent="-283210"/>
            <a:r>
              <a:rPr lang="en-US" b="1" dirty="0">
                <a:ea typeface="+mn-lt"/>
                <a:cs typeface="+mn-lt"/>
              </a:rPr>
              <a:t>Renal impairment:</a:t>
            </a:r>
            <a:r>
              <a:rPr lang="en-US" dirty="0">
                <a:ea typeface="+mn-lt"/>
                <a:cs typeface="+mn-lt"/>
              </a:rPr>
              <a:t> Can cause kidney damage, and they should be used with caution in people with renal impairment. </a:t>
            </a:r>
            <a:r>
              <a:rPr lang="en-US" dirty="0" err="1">
                <a:ea typeface="+mn-lt"/>
                <a:cs typeface="+mn-lt"/>
              </a:rPr>
              <a:t>Eg</a:t>
            </a:r>
            <a:r>
              <a:rPr lang="en-US" dirty="0">
                <a:ea typeface="+mn-lt"/>
                <a:cs typeface="+mn-lt"/>
              </a:rPr>
              <a:t> </a:t>
            </a:r>
            <a:r>
              <a:rPr lang="en-US" dirty="0">
                <a:solidFill>
                  <a:srgbClr val="0070C0"/>
                </a:solidFill>
                <a:ea typeface="+mn-lt"/>
                <a:cs typeface="+mn-lt"/>
              </a:rPr>
              <a:t>Streptomycin</a:t>
            </a:r>
          </a:p>
          <a:p>
            <a:r>
              <a:rPr lang="en-US" b="1" dirty="0"/>
              <a:t>HIV infection</a:t>
            </a:r>
            <a:r>
              <a:rPr lang="en-US" dirty="0"/>
              <a:t>: People with HIV infection may require different doses of anti-tubercular drugs or additional medications to treat TB (due to mal-absorptions, resistance, drug interactions </a:t>
            </a:r>
            <a:r>
              <a:rPr lang="en-US" dirty="0" err="1"/>
              <a:t>etc</a:t>
            </a:r>
            <a:r>
              <a:rPr lang="en-US" dirty="0"/>
              <a:t>)</a:t>
            </a:r>
          </a:p>
          <a:p>
            <a:pPr marL="82296" indent="0">
              <a:buNone/>
            </a:pPr>
            <a:endParaRPr lang="en-US" dirty="0"/>
          </a:p>
          <a:p>
            <a:pPr indent="-283210"/>
            <a:endParaRPr lang="en-US" dirty="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815546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3047" y="855784"/>
            <a:ext cx="10691446" cy="5779478"/>
          </a:xfrm>
        </p:spPr>
        <p:txBody>
          <a:bodyPr/>
          <a:lstStyle/>
          <a:p>
            <a:r>
              <a:rPr lang="en-US" b="1" dirty="0"/>
              <a:t>Pregnancy and breastfeeding</a:t>
            </a:r>
            <a:r>
              <a:rPr lang="en-US" dirty="0"/>
              <a:t>: Some anti-tubercular drugs can harm a developing fetus or be excreted in breast milk.</a:t>
            </a:r>
          </a:p>
          <a:p>
            <a:r>
              <a:rPr lang="en-US" dirty="0"/>
              <a:t>However, if a pregnant woman has active TB, anti-tubercular drugs should be used because the benefits of treatment outweigh the risks to the fetus.</a:t>
            </a:r>
          </a:p>
          <a:p>
            <a:r>
              <a:rPr lang="en-US" b="1" dirty="0"/>
              <a:t>Seizure disorders</a:t>
            </a:r>
            <a:r>
              <a:rPr lang="en-US" dirty="0"/>
              <a:t>: Some anti-tubercular drugs can lower the seizure threshold and should be used with caution in people with seizure disorders (</a:t>
            </a:r>
            <a:r>
              <a:rPr lang="en-US" dirty="0">
                <a:solidFill>
                  <a:srgbClr val="0070C0"/>
                </a:solidFill>
              </a:rPr>
              <a:t>INH, </a:t>
            </a:r>
            <a:r>
              <a:rPr lang="en-US" dirty="0" err="1">
                <a:solidFill>
                  <a:srgbClr val="0070C0"/>
                </a:solidFill>
              </a:rPr>
              <a:t>cycloserine</a:t>
            </a:r>
            <a:r>
              <a:rPr lang="en-US" dirty="0">
                <a:solidFill>
                  <a:srgbClr val="0070C0"/>
                </a:solidFill>
              </a:rPr>
              <a:t>, fluoroquinolones</a:t>
            </a:r>
            <a:r>
              <a:rPr lang="en-US" dirty="0"/>
              <a:t>)</a:t>
            </a:r>
          </a:p>
          <a:p>
            <a:r>
              <a:rPr lang="en-US" b="1" dirty="0"/>
              <a:t>Gout</a:t>
            </a:r>
            <a:r>
              <a:rPr lang="en-US" dirty="0"/>
              <a:t>: Can increase uric acid levels and should be used with caution in people with gout. E.g. </a:t>
            </a:r>
            <a:r>
              <a:rPr lang="en-US" dirty="0">
                <a:solidFill>
                  <a:srgbClr val="0070C0"/>
                </a:solidFill>
              </a:rPr>
              <a:t>Pyrazinamide</a:t>
            </a:r>
            <a:r>
              <a:rPr lang="en-US" b="1" dirty="0"/>
              <a:t>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58025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1662" y="228600"/>
            <a:ext cx="9766026" cy="1189038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DRUG INTERACTIONS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262" y="1143000"/>
            <a:ext cx="10961076" cy="5486400"/>
          </a:xfrm>
        </p:spPr>
        <p:txBody>
          <a:bodyPr lIns="91440" tIns="45720" rIns="91440" bIns="45720" anchor="t">
            <a:normAutofit/>
          </a:bodyPr>
          <a:lstStyle/>
          <a:p>
            <a:pPr indent="-283210"/>
            <a:endParaRPr lang="en-US" sz="2600" dirty="0"/>
          </a:p>
          <a:p>
            <a:pPr marL="514350" indent="-514350">
              <a:buAutoNum type="arabicPeriod"/>
            </a:pPr>
            <a:r>
              <a:rPr lang="en-US" sz="2600" b="1" dirty="0"/>
              <a:t>Rifampin</a:t>
            </a:r>
            <a:r>
              <a:rPr lang="en-US" sz="2600" dirty="0"/>
              <a:t>: It can reduce the effectiveness of hormonal contraceptives, anticoagulants, anticonvulsants, and immunosuppressants.</a:t>
            </a:r>
          </a:p>
          <a:p>
            <a:pPr marL="514350" indent="-514350">
              <a:buAutoNum type="arabicPeriod"/>
            </a:pPr>
            <a:r>
              <a:rPr lang="en-US" sz="2600" b="1" dirty="0"/>
              <a:t>Isoniazid</a:t>
            </a:r>
            <a:r>
              <a:rPr lang="en-US" sz="2600" dirty="0"/>
              <a:t>: Many drugs, including antacids, phenytoin, and several antidepressants, can interact with isoniazid. The effectiveness of isoniazid may be reduced as a result of certain interactions, or the risk of side effects may rise.</a:t>
            </a:r>
          </a:p>
          <a:p>
            <a:pPr marL="514350" indent="-514350">
              <a:buAutoNum type="arabicPeriod"/>
            </a:pPr>
            <a:r>
              <a:rPr lang="en-US" sz="2600" b="1" dirty="0"/>
              <a:t>Pyrazinamide</a:t>
            </a:r>
            <a:r>
              <a:rPr lang="en-US" sz="2600" dirty="0"/>
              <a:t>: Pyrazinamide can raise the risk of liver damage by interacting with other drugs, such as antacids and alcohol.</a:t>
            </a:r>
          </a:p>
          <a:p>
            <a:pPr marL="514350" indent="-514350">
              <a:buAutoNum type="arabicPeriod"/>
            </a:pPr>
            <a:r>
              <a:rPr lang="en-US" sz="2600" b="1" dirty="0">
                <a:ea typeface="+mn-lt"/>
                <a:cs typeface="+mn-lt"/>
              </a:rPr>
              <a:t>Ethambutol</a:t>
            </a:r>
            <a:r>
              <a:rPr lang="en-US" sz="2600" dirty="0">
                <a:ea typeface="+mn-lt"/>
                <a:cs typeface="+mn-lt"/>
              </a:rPr>
              <a:t>: Ethambutol's effectiveness can be lowered by interactions with other drugs, such as antacids.</a:t>
            </a:r>
            <a:endParaRPr lang="en-US" sz="2600" dirty="0"/>
          </a:p>
          <a:p>
            <a:pPr marL="514350" indent="-514350">
              <a:buAutoNum type="arabicPeriod"/>
            </a:pP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122653489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2100" y="1945606"/>
            <a:ext cx="9068586" cy="2432185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ANTI-LEPROTIC DRUGS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087" y="4207858"/>
            <a:ext cx="9070848" cy="1165254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738432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HISTORY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86190"/>
          </a:xfrm>
        </p:spPr>
        <p:txBody>
          <a:bodyPr>
            <a:normAutofit/>
          </a:bodyPr>
          <a:lstStyle/>
          <a:p>
            <a:endParaRPr lang="en-US" sz="2600" dirty="0"/>
          </a:p>
          <a:p>
            <a:r>
              <a:rPr lang="en-US" sz="2600" dirty="0"/>
              <a:t>It is believed to have originated on the Indian subcontinent.</a:t>
            </a:r>
          </a:p>
          <a:p>
            <a:r>
              <a:rPr lang="en-US" sz="2600" dirty="0"/>
              <a:t>The most ancient evidence of leprosy comes from a 4,000-year-old human skeleton uncovered in India in 2009. </a:t>
            </a:r>
          </a:p>
          <a:p>
            <a:r>
              <a:rPr lang="en-US" sz="2600" dirty="0"/>
              <a:t>The skeleton was found to have erosion patterns similar to those found in skeletons of lepers in Europe dating to the Middle Ages. </a:t>
            </a:r>
          </a:p>
          <a:p>
            <a:r>
              <a:rPr lang="en-US" sz="2600" dirty="0"/>
              <a:t>The history of leprosy is intertwined with religion, as many cultures throughout history associated the disease with punishment for sin or impurity. </a:t>
            </a:r>
          </a:p>
          <a:p>
            <a:pPr marL="0" indent="0">
              <a:buNone/>
            </a:pPr>
            <a:endParaRPr lang="en-US" sz="2600" dirty="0"/>
          </a:p>
          <a:p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77130879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04837"/>
          </a:xfrm>
        </p:spPr>
        <p:txBody>
          <a:bodyPr>
            <a:noAutofit/>
          </a:bodyPr>
          <a:lstStyle/>
          <a:p>
            <a:r>
              <a:rPr lang="en-US" sz="2600" dirty="0"/>
              <a:t>In ancient times, leprosy was thought to be incurable and contagious, and people who contracted the disease were often banished from society and forced to live in isolation. </a:t>
            </a:r>
          </a:p>
          <a:p>
            <a:r>
              <a:rPr lang="en-US" sz="2600" dirty="0"/>
              <a:t>In 1200 </a:t>
            </a:r>
            <a:r>
              <a:rPr lang="en-US" sz="2600" cap="all" dirty="0"/>
              <a:t>CE</a:t>
            </a:r>
            <a:r>
              <a:rPr lang="en-US" sz="2600" dirty="0"/>
              <a:t> an estimated 19,000 leprosy hospitals existed all over Europe.</a:t>
            </a:r>
          </a:p>
          <a:p>
            <a:r>
              <a:rPr lang="en-US" sz="2600" dirty="0"/>
              <a:t>It is estimated that there are around 200,000 new cases of leprosy each year, with the majority occurring in developing countries in Africa, Asia, and Latin America</a:t>
            </a:r>
          </a:p>
        </p:txBody>
      </p:sp>
    </p:spTree>
    <p:extLst>
      <p:ext uri="{BB962C8B-B14F-4D97-AF65-F5344CB8AC3E}">
        <p14:creationId xmlns:p14="http://schemas.microsoft.com/office/powerpoint/2010/main" val="35653393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CAUSING AGENTS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The causing agent of leprosy is the bacterium </a:t>
            </a:r>
            <a:r>
              <a:rPr lang="en-US" i="1" dirty="0"/>
              <a:t>Mycobacterium leprae. </a:t>
            </a:r>
            <a:r>
              <a:rPr lang="en-US" dirty="0"/>
              <a:t>Leprosy is also known as </a:t>
            </a:r>
            <a:r>
              <a:rPr lang="en-US" b="1" dirty="0"/>
              <a:t>Hansen’s disease</a:t>
            </a:r>
            <a:r>
              <a:rPr lang="en-US" dirty="0"/>
              <a:t>.</a:t>
            </a:r>
            <a:endParaRPr lang="en-US" i="1" dirty="0"/>
          </a:p>
          <a:p>
            <a:r>
              <a:rPr lang="en-US" dirty="0"/>
              <a:t>The bacterium is spread through respiratory droplets when an infected person coughs or sneezes. </a:t>
            </a:r>
          </a:p>
          <a:p>
            <a:r>
              <a:rPr lang="en-US" dirty="0"/>
              <a:t>It is not highly contagious, and most people who come into contact with the bacterium do not develop the disease. </a:t>
            </a:r>
          </a:p>
          <a:p>
            <a:r>
              <a:rPr lang="en-US" dirty="0"/>
              <a:t>However, some people are more susceptible to infection than others, and it is believed that genetics may play a role in determining susceptibility.</a:t>
            </a:r>
          </a:p>
          <a:p>
            <a:r>
              <a:rPr lang="en-US" dirty="0"/>
              <a:t>It primarily affects the nerves of the extremities, the skin, the lining of the nose, and the upper respiratory tract.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726673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TYPES OF LEPROSY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17220" lvl="1" indent="-342900">
              <a:buFont typeface="+mj-lt"/>
              <a:buAutoNum type="arabicPeriod"/>
            </a:pPr>
            <a:r>
              <a:rPr lang="en-US" sz="2600" b="1" dirty="0"/>
              <a:t>Tuberculoid (paucibacillary) leprosy</a:t>
            </a:r>
            <a:r>
              <a:rPr lang="en-US" sz="2600" dirty="0"/>
              <a:t>:</a:t>
            </a:r>
          </a:p>
          <a:p>
            <a:pPr lvl="2"/>
            <a:r>
              <a:rPr lang="en-US" sz="2600" dirty="0"/>
              <a:t>This type of leprosy is milder and less infectious. </a:t>
            </a:r>
          </a:p>
          <a:p>
            <a:pPr lvl="2"/>
            <a:r>
              <a:rPr lang="en-US" sz="2600" dirty="0"/>
              <a:t>It is characterized by a small number of skin lesions that are well-defined, discolored, and numb. </a:t>
            </a:r>
          </a:p>
          <a:p>
            <a:pPr lvl="2"/>
            <a:r>
              <a:rPr lang="en-US" sz="2600" dirty="0"/>
              <a:t>It can affect the nerves and cause loss of sensation, but generally not the muscles. </a:t>
            </a:r>
          </a:p>
          <a:p>
            <a:pPr lvl="2"/>
            <a:r>
              <a:rPr lang="en-US" sz="2600" dirty="0"/>
              <a:t>The patient's immune response against the bacteria is vigorous, making this form of leprosy less severe.</a:t>
            </a:r>
          </a:p>
        </p:txBody>
      </p:sp>
    </p:spTree>
    <p:extLst>
      <p:ext uri="{BB962C8B-B14F-4D97-AF65-F5344CB8AC3E}">
        <p14:creationId xmlns:p14="http://schemas.microsoft.com/office/powerpoint/2010/main" val="56820907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Autofit/>
          </a:bodyPr>
          <a:lstStyle/>
          <a:p>
            <a:pPr marL="0" lvl="1" indent="0">
              <a:spcBef>
                <a:spcPts val="900"/>
              </a:spcBef>
              <a:buNone/>
            </a:pPr>
            <a:r>
              <a:rPr lang="en-US" sz="2600" dirty="0"/>
              <a:t>2. </a:t>
            </a:r>
            <a:r>
              <a:rPr lang="en-US" sz="2600" b="1" dirty="0" err="1"/>
              <a:t>Lepromatous</a:t>
            </a:r>
            <a:r>
              <a:rPr lang="en-US" sz="2600" b="1" dirty="0"/>
              <a:t> (</a:t>
            </a:r>
            <a:r>
              <a:rPr lang="en-US" sz="2600" b="1" dirty="0" err="1"/>
              <a:t>multibacillary</a:t>
            </a:r>
            <a:r>
              <a:rPr lang="en-US" sz="2600" b="1" dirty="0"/>
              <a:t>) leprosy</a:t>
            </a:r>
            <a:r>
              <a:rPr lang="en-US" sz="2600" dirty="0"/>
              <a:t>: </a:t>
            </a:r>
          </a:p>
          <a:p>
            <a:pPr marL="457200" lvl="2">
              <a:spcBef>
                <a:spcPts val="900"/>
              </a:spcBef>
            </a:pPr>
            <a:r>
              <a:rPr lang="en-US" sz="2600" dirty="0"/>
              <a:t>This type of leprosy is more severe and highly infectious. </a:t>
            </a:r>
          </a:p>
          <a:p>
            <a:pPr marL="457200" lvl="2">
              <a:spcBef>
                <a:spcPts val="900"/>
              </a:spcBef>
            </a:pPr>
            <a:r>
              <a:rPr lang="en-US" sz="2600" dirty="0"/>
              <a:t>It is characterized by widespread skin lesions and thickened nerve bundles. </a:t>
            </a:r>
          </a:p>
          <a:p>
            <a:pPr marL="457200" lvl="2">
              <a:spcBef>
                <a:spcPts val="900"/>
              </a:spcBef>
            </a:pPr>
            <a:r>
              <a:rPr lang="en-US" sz="2600" dirty="0"/>
              <a:t>The skin lesions are diffuse, poorly defined, and do not have any sensation. </a:t>
            </a:r>
          </a:p>
          <a:p>
            <a:pPr marL="457200" lvl="2">
              <a:spcBef>
                <a:spcPts val="900"/>
              </a:spcBef>
            </a:pPr>
            <a:r>
              <a:rPr lang="en-US" sz="2600" dirty="0"/>
              <a:t>The immune response against the bacteria is weak, allowing the bacteria to multiply unchecked throughout the body. </a:t>
            </a:r>
          </a:p>
          <a:p>
            <a:pPr lvl="1"/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67264362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D28704-4966-4D79-C61B-F88DCADBC7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TYPES OF LEPROSY </a:t>
            </a:r>
            <a:endParaRPr lang="en-US" sz="3600" dirty="0"/>
          </a:p>
        </p:txBody>
      </p:sp>
      <p:pic>
        <p:nvPicPr>
          <p:cNvPr id="1026" name="Picture 2" descr="Frontiers | Leprosy: Comprehensive insights into pathology, immunology, and  cutting-edge treatment strategies, integrating nanoparticles and  ethnomedicinal plants">
            <a:extLst>
              <a:ext uri="{FF2B5EF4-FFF2-40B4-BE49-F238E27FC236}">
                <a16:creationId xmlns:a16="http://schemas.microsoft.com/office/drawing/2014/main" id="{4E00067A-402D-B625-9030-88D5EF13D49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7800" y="2166144"/>
            <a:ext cx="6756400" cy="367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FE34AFA-4768-4F75-CE3E-8F785A3A8296}"/>
              </a:ext>
            </a:extLst>
          </p:cNvPr>
          <p:cNvSpPr txBox="1"/>
          <p:nvPr/>
        </p:nvSpPr>
        <p:spPr>
          <a:xfrm>
            <a:off x="4712677" y="6189785"/>
            <a:ext cx="45720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Image source: Frontiers Pharmacology.</a:t>
            </a:r>
          </a:p>
          <a:p>
            <a:r>
              <a:rPr lang="en-US" sz="900" dirty="0"/>
              <a:t>https://</a:t>
            </a:r>
            <a:r>
              <a:rPr lang="en-US" sz="900" dirty="0" err="1"/>
              <a:t>www.frontiersin.org</a:t>
            </a:r>
            <a:r>
              <a:rPr lang="en-US" sz="900" dirty="0"/>
              <a:t>/files/Articles/1361641/fphar-15-1361641-HTML-r1/</a:t>
            </a:r>
            <a:r>
              <a:rPr lang="en-US" sz="900" dirty="0" err="1"/>
              <a:t>image_m</a:t>
            </a:r>
            <a:r>
              <a:rPr lang="en-US" sz="900" dirty="0"/>
              <a:t>/fphar-15-1361641-g002.jpg</a:t>
            </a:r>
          </a:p>
        </p:txBody>
      </p:sp>
    </p:spTree>
    <p:extLst>
      <p:ext uri="{BB962C8B-B14F-4D97-AF65-F5344CB8AC3E}">
        <p14:creationId xmlns:p14="http://schemas.microsoft.com/office/powerpoint/2010/main" val="249749880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CLASSIFICATION OF </a:t>
            </a:r>
            <a:br>
              <a:rPr lang="en-US" sz="3600" b="1" dirty="0">
                <a:solidFill>
                  <a:srgbClr val="FF0000"/>
                </a:solidFill>
              </a:rPr>
            </a:br>
            <a:r>
              <a:rPr lang="en-US" sz="3600" b="1" dirty="0">
                <a:solidFill>
                  <a:srgbClr val="FF0000"/>
                </a:solidFill>
              </a:rPr>
              <a:t>ANTI-LEPROTIC DRUGS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US" b="1" dirty="0"/>
              <a:t>Sulfone</a:t>
            </a:r>
            <a:r>
              <a:rPr lang="en-US" dirty="0"/>
              <a:t>: Dapsone (DDS)</a:t>
            </a:r>
          </a:p>
          <a:p>
            <a:pPr marL="342900" indent="-342900">
              <a:buFont typeface="+mj-lt"/>
              <a:buAutoNum type="arabicPeriod"/>
            </a:pPr>
            <a:r>
              <a:rPr lang="en-US" b="1" dirty="0" err="1"/>
              <a:t>Phenazine</a:t>
            </a:r>
            <a:r>
              <a:rPr lang="en-US" b="1" dirty="0"/>
              <a:t> Derivative</a:t>
            </a:r>
            <a:r>
              <a:rPr lang="en-US" dirty="0"/>
              <a:t>: </a:t>
            </a:r>
            <a:r>
              <a:rPr lang="en-US" dirty="0" err="1"/>
              <a:t>Clofazimine</a:t>
            </a:r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US" b="1" dirty="0" err="1"/>
              <a:t>Antitubercular</a:t>
            </a:r>
            <a:r>
              <a:rPr lang="en-US" b="1" dirty="0"/>
              <a:t> Drugs</a:t>
            </a:r>
            <a:r>
              <a:rPr lang="en-US" dirty="0"/>
              <a:t>: Rifampin, </a:t>
            </a:r>
            <a:r>
              <a:rPr lang="en-US" dirty="0" err="1"/>
              <a:t>Ethionamide</a:t>
            </a:r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US" b="1" dirty="0"/>
              <a:t>Other Antibiotics</a:t>
            </a:r>
            <a:r>
              <a:rPr lang="en-US" dirty="0"/>
              <a:t>: </a:t>
            </a:r>
            <a:r>
              <a:rPr lang="en-US" dirty="0" err="1"/>
              <a:t>Ofloxacin</a:t>
            </a:r>
            <a:r>
              <a:rPr lang="en-US" dirty="0"/>
              <a:t>, Minocycline, Clarithromycin</a:t>
            </a:r>
          </a:p>
        </p:txBody>
      </p:sp>
    </p:spTree>
    <p:extLst>
      <p:ext uri="{BB962C8B-B14F-4D97-AF65-F5344CB8AC3E}">
        <p14:creationId xmlns:p14="http://schemas.microsoft.com/office/powerpoint/2010/main" val="6707456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1. DAPSONE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79439"/>
            <a:ext cx="10515600" cy="4913435"/>
          </a:xfrm>
        </p:spPr>
        <p:txBody>
          <a:bodyPr>
            <a:noAutofit/>
          </a:bodyPr>
          <a:lstStyle/>
          <a:p>
            <a:r>
              <a:rPr lang="en-US" sz="2600" dirty="0"/>
              <a:t>It is </a:t>
            </a:r>
            <a:r>
              <a:rPr lang="en-US" sz="2600" dirty="0" err="1"/>
              <a:t>diamino</a:t>
            </a:r>
            <a:r>
              <a:rPr lang="en-US" sz="2600" dirty="0"/>
              <a:t> </a:t>
            </a:r>
            <a:r>
              <a:rPr lang="en-US" sz="2600" dirty="0" err="1"/>
              <a:t>diphenyl</a:t>
            </a:r>
            <a:r>
              <a:rPr lang="en-US" sz="2600" dirty="0"/>
              <a:t> </a:t>
            </a:r>
            <a:r>
              <a:rPr lang="en-US" sz="2600" dirty="0" err="1"/>
              <a:t>sulfone</a:t>
            </a:r>
            <a:r>
              <a:rPr lang="en-US" sz="2600" dirty="0"/>
              <a:t> (DDS), the simplest, oldest, cheapest, most active and most commonly used member of its class.</a:t>
            </a:r>
          </a:p>
          <a:p>
            <a:r>
              <a:rPr lang="en-US" sz="2600" dirty="0"/>
              <a:t>All other </a:t>
            </a:r>
            <a:r>
              <a:rPr lang="en-US" sz="2600" dirty="0" err="1"/>
              <a:t>sulfones</a:t>
            </a:r>
            <a:r>
              <a:rPr lang="en-US" sz="2600" dirty="0"/>
              <a:t> are converted in the body to DDS; many have been used, but none is superior.</a:t>
            </a:r>
          </a:p>
          <a:p>
            <a:pPr marL="0" indent="0">
              <a:buNone/>
            </a:pPr>
            <a:r>
              <a:rPr lang="en-US" sz="2600" b="1" dirty="0"/>
              <a:t>			</a:t>
            </a:r>
            <a:r>
              <a:rPr lang="en-US" sz="2600" b="1" dirty="0">
                <a:solidFill>
                  <a:srgbClr val="FF0000"/>
                </a:solidFill>
              </a:rPr>
              <a:t>MODE OF ACTION </a:t>
            </a:r>
          </a:p>
          <a:p>
            <a:pPr marL="0" indent="0">
              <a:buNone/>
            </a:pPr>
            <a:r>
              <a:rPr lang="en-US" sz="2600" dirty="0" err="1"/>
              <a:t>Dapsone</a:t>
            </a:r>
            <a:r>
              <a:rPr lang="en-US" sz="2600" dirty="0"/>
              <a:t> is chemically related to sulfonamides and has the same mechanism of action, i.e. </a:t>
            </a:r>
            <a:r>
              <a:rPr lang="en-US" sz="2600" dirty="0">
                <a:solidFill>
                  <a:srgbClr val="0070C0"/>
                </a:solidFill>
              </a:rPr>
              <a:t>inhibition of PABA incorporation into folic acid; its antibacterial action is antagonized by PABA. </a:t>
            </a:r>
          </a:p>
          <a:p>
            <a:pPr marL="0" indent="0">
              <a:buNone/>
            </a:pPr>
            <a:r>
              <a:rPr lang="en-US" sz="2600" dirty="0"/>
              <a:t>It is </a:t>
            </a:r>
            <a:r>
              <a:rPr lang="en-US" sz="2600" dirty="0" err="1">
                <a:solidFill>
                  <a:srgbClr val="00B050"/>
                </a:solidFill>
              </a:rPr>
              <a:t>leprostatic</a:t>
            </a:r>
            <a:r>
              <a:rPr lang="en-US" sz="2600" dirty="0">
                <a:solidFill>
                  <a:srgbClr val="00B050"/>
                </a:solidFill>
              </a:rPr>
              <a:t>.</a:t>
            </a:r>
          </a:p>
          <a:p>
            <a:pPr marL="0" indent="0">
              <a:buNone/>
            </a:pPr>
            <a:r>
              <a:rPr lang="en-US" sz="2600" dirty="0"/>
              <a:t>Specificity for M. </a:t>
            </a:r>
            <a:r>
              <a:rPr lang="en-US" sz="2600" dirty="0" err="1"/>
              <a:t>leprae</a:t>
            </a:r>
            <a:r>
              <a:rPr lang="en-US" sz="2600" dirty="0"/>
              <a:t> may be due to difference in the affinity of its folate synthase. Doses of </a:t>
            </a:r>
            <a:r>
              <a:rPr lang="en-US" sz="2600" dirty="0" err="1"/>
              <a:t>dapsone</a:t>
            </a:r>
            <a:r>
              <a:rPr lang="en-US" sz="2600" dirty="0"/>
              <a:t> needed for the treatment of acute infections are too toxic, so not used.</a:t>
            </a:r>
          </a:p>
          <a:p>
            <a:pPr marL="0" indent="0">
              <a:buNone/>
            </a:pPr>
            <a:endParaRPr lang="en-US" sz="2600" b="1" dirty="0"/>
          </a:p>
        </p:txBody>
      </p:sp>
    </p:spTree>
    <p:extLst>
      <p:ext uri="{BB962C8B-B14F-4D97-AF65-F5344CB8AC3E}">
        <p14:creationId xmlns:p14="http://schemas.microsoft.com/office/powerpoint/2010/main" val="316663701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C04D1B2-2B17-833E-D23D-FAAC7A75258D}"/>
              </a:ext>
            </a:extLst>
          </p:cNvPr>
          <p:cNvSpPr txBox="1"/>
          <p:nvPr/>
        </p:nvSpPr>
        <p:spPr>
          <a:xfrm>
            <a:off x="2790093" y="574431"/>
            <a:ext cx="540433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FF0000"/>
                </a:solidFill>
              </a:rPr>
              <a:t>Dapsone - MOA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E4B33B3-14D1-43BA-12B7-1BCFBB78BDA8}"/>
              </a:ext>
            </a:extLst>
          </p:cNvPr>
          <p:cNvSpPr txBox="1"/>
          <p:nvPr/>
        </p:nvSpPr>
        <p:spPr>
          <a:xfrm>
            <a:off x="4314093" y="1477108"/>
            <a:ext cx="2205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Pteridine + PABA</a:t>
            </a:r>
          </a:p>
        </p:txBody>
      </p:sp>
      <p:sp>
        <p:nvSpPr>
          <p:cNvPr id="6" name="Down Arrow 5">
            <a:extLst>
              <a:ext uri="{FF2B5EF4-FFF2-40B4-BE49-F238E27FC236}">
                <a16:creationId xmlns:a16="http://schemas.microsoft.com/office/drawing/2014/main" id="{A8B38134-CFEE-4FB5-9F7F-F165011DD303}"/>
              </a:ext>
            </a:extLst>
          </p:cNvPr>
          <p:cNvSpPr/>
          <p:nvPr/>
        </p:nvSpPr>
        <p:spPr>
          <a:xfrm>
            <a:off x="5169876" y="1855204"/>
            <a:ext cx="151227" cy="363416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847F6-5078-3994-27A8-E64FB5E804B0}"/>
              </a:ext>
            </a:extLst>
          </p:cNvPr>
          <p:cNvSpPr txBox="1"/>
          <p:nvPr/>
        </p:nvSpPr>
        <p:spPr>
          <a:xfrm>
            <a:off x="4314093" y="2344615"/>
            <a:ext cx="2335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Dihydropteroic</a:t>
            </a:r>
            <a:r>
              <a:rPr lang="en-US" dirty="0"/>
              <a:t> acid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A902430-8C83-499E-9B94-DEF53B55DBAA}"/>
              </a:ext>
            </a:extLst>
          </p:cNvPr>
          <p:cNvSpPr txBox="1"/>
          <p:nvPr/>
        </p:nvSpPr>
        <p:spPr>
          <a:xfrm>
            <a:off x="4284784" y="3159396"/>
            <a:ext cx="2086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Dihydrofolic</a:t>
            </a:r>
            <a:r>
              <a:rPr lang="en-US" dirty="0"/>
              <a:t> acid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EE18FF9-5713-20C9-EB79-BF8474C70A4D}"/>
              </a:ext>
            </a:extLst>
          </p:cNvPr>
          <p:cNvSpPr txBox="1"/>
          <p:nvPr/>
        </p:nvSpPr>
        <p:spPr>
          <a:xfrm>
            <a:off x="4314091" y="4026903"/>
            <a:ext cx="2335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Tetrahydrofolic</a:t>
            </a:r>
            <a:r>
              <a:rPr lang="en-US" dirty="0"/>
              <a:t> acid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9D7CDC-4886-503C-E8B3-1FD832C59A76}"/>
              </a:ext>
            </a:extLst>
          </p:cNvPr>
          <p:cNvSpPr txBox="1"/>
          <p:nvPr/>
        </p:nvSpPr>
        <p:spPr>
          <a:xfrm>
            <a:off x="4284784" y="4841684"/>
            <a:ext cx="2790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Thymidines</a:t>
            </a:r>
            <a:r>
              <a:rPr lang="en-US" dirty="0"/>
              <a:t> &amp; purines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CA3A069-D943-206F-C4C2-5B7B934AE8E5}"/>
              </a:ext>
            </a:extLst>
          </p:cNvPr>
          <p:cNvSpPr txBox="1"/>
          <p:nvPr/>
        </p:nvSpPr>
        <p:spPr>
          <a:xfrm>
            <a:off x="4401427" y="5656465"/>
            <a:ext cx="16881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DNA &amp; RNA</a:t>
            </a:r>
          </a:p>
        </p:txBody>
      </p:sp>
      <p:sp>
        <p:nvSpPr>
          <p:cNvPr id="13" name="Down Arrow 12">
            <a:extLst>
              <a:ext uri="{FF2B5EF4-FFF2-40B4-BE49-F238E27FC236}">
                <a16:creationId xmlns:a16="http://schemas.microsoft.com/office/drawing/2014/main" id="{427A6FE2-8C05-9828-5773-993C40DC4176}"/>
              </a:ext>
            </a:extLst>
          </p:cNvPr>
          <p:cNvSpPr/>
          <p:nvPr/>
        </p:nvSpPr>
        <p:spPr>
          <a:xfrm>
            <a:off x="5206219" y="2710989"/>
            <a:ext cx="151227" cy="363416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own Arrow 13">
            <a:extLst>
              <a:ext uri="{FF2B5EF4-FFF2-40B4-BE49-F238E27FC236}">
                <a16:creationId xmlns:a16="http://schemas.microsoft.com/office/drawing/2014/main" id="{0C2E8A52-B62B-A420-B2FD-BD02849C4DCE}"/>
              </a:ext>
            </a:extLst>
          </p:cNvPr>
          <p:cNvSpPr/>
          <p:nvPr/>
        </p:nvSpPr>
        <p:spPr>
          <a:xfrm>
            <a:off x="5205043" y="3578415"/>
            <a:ext cx="151227" cy="363416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Down Arrow 14">
            <a:extLst>
              <a:ext uri="{FF2B5EF4-FFF2-40B4-BE49-F238E27FC236}">
                <a16:creationId xmlns:a16="http://schemas.microsoft.com/office/drawing/2014/main" id="{B88C43E2-CD66-C58F-8840-FE92209AF27E}"/>
              </a:ext>
            </a:extLst>
          </p:cNvPr>
          <p:cNvSpPr/>
          <p:nvPr/>
        </p:nvSpPr>
        <p:spPr>
          <a:xfrm>
            <a:off x="5187458" y="4422542"/>
            <a:ext cx="151227" cy="363416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Down Arrow 16">
            <a:extLst>
              <a:ext uri="{FF2B5EF4-FFF2-40B4-BE49-F238E27FC236}">
                <a16:creationId xmlns:a16="http://schemas.microsoft.com/office/drawing/2014/main" id="{5E759938-66FB-FBB1-3924-6ED9AA9435E1}"/>
              </a:ext>
            </a:extLst>
          </p:cNvPr>
          <p:cNvSpPr/>
          <p:nvPr/>
        </p:nvSpPr>
        <p:spPr>
          <a:xfrm>
            <a:off x="5205043" y="5228587"/>
            <a:ext cx="151227" cy="363416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488D23A-DA1F-8C7F-9669-E923CC5A4231}"/>
              </a:ext>
            </a:extLst>
          </p:cNvPr>
          <p:cNvSpPr txBox="1"/>
          <p:nvPr/>
        </p:nvSpPr>
        <p:spPr>
          <a:xfrm>
            <a:off x="2180492" y="1866830"/>
            <a:ext cx="30116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Dihydropteroate synthetase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B0AED88-902A-9A25-9301-347F2F7C0B02}"/>
              </a:ext>
            </a:extLst>
          </p:cNvPr>
          <p:cNvSpPr txBox="1"/>
          <p:nvPr/>
        </p:nvSpPr>
        <p:spPr>
          <a:xfrm>
            <a:off x="2455395" y="2722644"/>
            <a:ext cx="2790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Dihydrofolate synthetase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8039487-4E45-0607-0B66-76AAE7C1C9DB}"/>
              </a:ext>
            </a:extLst>
          </p:cNvPr>
          <p:cNvSpPr txBox="1"/>
          <p:nvPr/>
        </p:nvSpPr>
        <p:spPr>
          <a:xfrm>
            <a:off x="2540385" y="3537477"/>
            <a:ext cx="2620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Dihydrofolate reductase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D786343-BA58-780F-CFCE-CC1D43B06BB1}"/>
              </a:ext>
            </a:extLst>
          </p:cNvPr>
          <p:cNvSpPr txBox="1"/>
          <p:nvPr/>
        </p:nvSpPr>
        <p:spPr>
          <a:xfrm>
            <a:off x="5562597" y="1855204"/>
            <a:ext cx="18159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DAPSONE</a:t>
            </a:r>
          </a:p>
        </p:txBody>
      </p:sp>
      <p:sp>
        <p:nvSpPr>
          <p:cNvPr id="22" name="5-Point Star 21">
            <a:extLst>
              <a:ext uri="{FF2B5EF4-FFF2-40B4-BE49-F238E27FC236}">
                <a16:creationId xmlns:a16="http://schemas.microsoft.com/office/drawing/2014/main" id="{84F2C5FC-A3B2-1C1E-44C9-BBD4411141A3}"/>
              </a:ext>
            </a:extLst>
          </p:cNvPr>
          <p:cNvSpPr/>
          <p:nvPr/>
        </p:nvSpPr>
        <p:spPr>
          <a:xfrm>
            <a:off x="5352755" y="1919735"/>
            <a:ext cx="178190" cy="181708"/>
          </a:xfrm>
          <a:prstGeom prst="star5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011091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/>
            <a:r>
              <a:rPr lang="en-US" sz="3600" b="1" dirty="0">
                <a:solidFill>
                  <a:srgbClr val="FF0000"/>
                </a:solidFill>
              </a:rPr>
              <a:t>2. RIFAMPIN 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3385" y="1512277"/>
            <a:ext cx="10843846" cy="4980598"/>
          </a:xfrm>
        </p:spPr>
        <p:txBody>
          <a:bodyPr>
            <a:noAutofit/>
          </a:bodyPr>
          <a:lstStyle/>
          <a:p>
            <a:endParaRPr lang="en-US" sz="2600" dirty="0"/>
          </a:p>
          <a:p>
            <a:r>
              <a:rPr lang="en-US" sz="2600" dirty="0"/>
              <a:t>It is an important anti-tubercular drug; also bactericidal to </a:t>
            </a:r>
            <a:r>
              <a:rPr lang="en-US" sz="2600" i="1" dirty="0"/>
              <a:t>M. </a:t>
            </a:r>
            <a:r>
              <a:rPr lang="en-US" sz="2600" i="1" dirty="0" err="1"/>
              <a:t>leprae</a:t>
            </a:r>
            <a:r>
              <a:rPr lang="en-US" sz="2600" dirty="0"/>
              <a:t>.</a:t>
            </a:r>
          </a:p>
          <a:p>
            <a:r>
              <a:rPr lang="en-US" sz="2600" dirty="0"/>
              <a:t>Up to 99.99% M. </a:t>
            </a:r>
            <a:r>
              <a:rPr lang="en-US" sz="2600" dirty="0" err="1"/>
              <a:t>leprae</a:t>
            </a:r>
            <a:r>
              <a:rPr lang="en-US" sz="2600" dirty="0"/>
              <a:t> are killed in 3–7 days. However, it is not satisfactory if used alone—some bacilli persist even after prolonged treatment — resistance develops. </a:t>
            </a:r>
          </a:p>
          <a:p>
            <a:r>
              <a:rPr lang="en-US" sz="2600" dirty="0"/>
              <a:t>It has been included in the multidrug therapy of leprosy: shortens duration of treatment. </a:t>
            </a:r>
          </a:p>
          <a:p>
            <a:r>
              <a:rPr lang="en-US" sz="2600" dirty="0"/>
              <a:t>The 600 mg monthly dose used in leprosy is relatively nontoxic and does not induce metabolism of other drugs.</a:t>
            </a:r>
          </a:p>
          <a:p>
            <a:r>
              <a:rPr lang="en-US" sz="2600" dirty="0"/>
              <a:t> It should not be given to patients with hepatic or renal dysfunction.</a:t>
            </a:r>
          </a:p>
          <a:p>
            <a:pPr marL="0" indent="0">
              <a:buNone/>
            </a:pPr>
            <a:r>
              <a:rPr lang="en-US" sz="2600" b="1" dirty="0"/>
              <a:t>		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365185500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629EC0-D92B-395C-F2A9-575B90A430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sz="3600" b="1" dirty="0">
                <a:solidFill>
                  <a:srgbClr val="FF0000"/>
                </a:solidFill>
              </a:rPr>
            </a:br>
            <a:r>
              <a:rPr lang="en-US" sz="3600" b="1" dirty="0">
                <a:solidFill>
                  <a:srgbClr val="FF0000"/>
                </a:solidFill>
              </a:rPr>
              <a:t>MODE OF ACTION</a:t>
            </a:r>
            <a:br>
              <a:rPr lang="en-US" sz="3600" b="1" dirty="0">
                <a:solidFill>
                  <a:srgbClr val="FF0000"/>
                </a:solidFill>
              </a:rPr>
            </a:b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AADC88-664F-5DB2-2114-43F8EA7AFA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z="2800" dirty="0"/>
          </a:p>
          <a:p>
            <a:r>
              <a:rPr lang="en-US" sz="2800" dirty="0"/>
              <a:t>It acts via the inhibition of DNA-dependent RNA polymerase.</a:t>
            </a:r>
          </a:p>
          <a:p>
            <a:r>
              <a:rPr lang="en-US" sz="2800" dirty="0"/>
              <a:t>DNA-dependent RNA polymerase is composed of an α-subunit dimer, and a β-subunit</a:t>
            </a:r>
            <a:r>
              <a:rPr lang="en-US" dirty="0"/>
              <a:t>.</a:t>
            </a:r>
          </a:p>
          <a:p>
            <a:r>
              <a:rPr lang="en-US" sz="2800" dirty="0">
                <a:solidFill>
                  <a:srgbClr val="0070C0"/>
                </a:solidFill>
              </a:rPr>
              <a:t>Rifampin interrupts the binding of the β-subunit with DNA, which uncouples the production of mRNA and results in the death of the organism.</a:t>
            </a:r>
          </a:p>
          <a:p>
            <a:r>
              <a:rPr lang="en-US" sz="2800" dirty="0"/>
              <a:t>This leads to a suppression of RNA synthesis and cell death; rapidly rendering leprotic patients noncontagious. </a:t>
            </a:r>
          </a:p>
          <a:p>
            <a:endParaRPr lang="en-US" sz="2800" dirty="0"/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8108547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8775" y="1485900"/>
            <a:ext cx="8934450" cy="38862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D5897D8-A91C-015E-705E-A21926C203BC}"/>
              </a:ext>
            </a:extLst>
          </p:cNvPr>
          <p:cNvSpPr txBox="1"/>
          <p:nvPr/>
        </p:nvSpPr>
        <p:spPr>
          <a:xfrm>
            <a:off x="4806462" y="5650523"/>
            <a:ext cx="575676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Image source: Emmanuelle </a:t>
            </a:r>
            <a:r>
              <a:rPr lang="en-US" sz="900" dirty="0" err="1"/>
              <a:t>Cambau</a:t>
            </a:r>
            <a:r>
              <a:rPr lang="en-US" sz="900" dirty="0"/>
              <a:t>, Diana Williams. The international textbook of leprosy. </a:t>
            </a:r>
          </a:p>
          <a:p>
            <a:r>
              <a:rPr lang="en-US" sz="900" dirty="0"/>
              <a:t>https://</a:t>
            </a:r>
            <a:r>
              <a:rPr lang="en-US" sz="900" dirty="0" err="1"/>
              <a:t>internationaltextbookofleprosy.org</a:t>
            </a:r>
            <a:r>
              <a:rPr lang="en-US" sz="900" dirty="0"/>
              <a:t>/chapter/anti-leprosy-drugs-modes-action-and-mechanisms-resistance-mycobacterium-leprae</a:t>
            </a:r>
          </a:p>
        </p:txBody>
      </p:sp>
    </p:spTree>
    <p:extLst>
      <p:ext uri="{BB962C8B-B14F-4D97-AF65-F5344CB8AC3E}">
        <p14:creationId xmlns:p14="http://schemas.microsoft.com/office/powerpoint/2010/main" val="282369874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604352"/>
          </a:xfrm>
        </p:spPr>
        <p:txBody>
          <a:bodyPr>
            <a:normAutofit/>
          </a:bodyPr>
          <a:lstStyle/>
          <a:p>
            <a:br>
              <a:rPr lang="en-US" sz="3600" b="1" dirty="0">
                <a:solidFill>
                  <a:srgbClr val="FF0000"/>
                </a:solidFill>
              </a:rPr>
            </a:br>
            <a:r>
              <a:rPr lang="en-US" sz="3600" b="1" dirty="0">
                <a:solidFill>
                  <a:srgbClr val="FF0000"/>
                </a:solidFill>
              </a:rPr>
              <a:t>3. CLOFAZIMINE 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28283"/>
          </a:xfrm>
        </p:spPr>
        <p:txBody>
          <a:bodyPr>
            <a:normAutofit/>
          </a:bodyPr>
          <a:lstStyle/>
          <a:p>
            <a:endParaRPr lang="en-US" sz="2600" dirty="0"/>
          </a:p>
          <a:p>
            <a:r>
              <a:rPr lang="en-US" sz="2600" dirty="0"/>
              <a:t>It is a dye with </a:t>
            </a:r>
            <a:r>
              <a:rPr lang="en-US" sz="2600" b="1" dirty="0" err="1"/>
              <a:t>leprostatic</a:t>
            </a:r>
            <a:r>
              <a:rPr lang="en-US" sz="2600" dirty="0"/>
              <a:t> and anti-inflammatory properties; acts probably </a:t>
            </a:r>
            <a:r>
              <a:rPr lang="en-US" sz="2600" dirty="0">
                <a:solidFill>
                  <a:srgbClr val="0070C0"/>
                </a:solidFill>
              </a:rPr>
              <a:t>by interfering with guanine bases during DNA </a:t>
            </a:r>
            <a:r>
              <a:rPr lang="en-US" sz="2600" dirty="0" err="1">
                <a:solidFill>
                  <a:srgbClr val="0070C0"/>
                </a:solidFill>
              </a:rPr>
              <a:t>replivcation</a:t>
            </a:r>
            <a:r>
              <a:rPr lang="en-US" sz="2600" dirty="0">
                <a:solidFill>
                  <a:srgbClr val="0070C0"/>
                </a:solidFill>
              </a:rPr>
              <a:t> </a:t>
            </a:r>
            <a:r>
              <a:rPr lang="en-US" sz="2600" dirty="0"/>
              <a:t>in </a:t>
            </a:r>
            <a:r>
              <a:rPr lang="en-US" sz="2600" i="1" dirty="0"/>
              <a:t>M. </a:t>
            </a:r>
            <a:r>
              <a:rPr lang="en-US" sz="2600" i="1" dirty="0" err="1"/>
              <a:t>leprae</a:t>
            </a:r>
            <a:r>
              <a:rPr lang="en-US" sz="2600" i="1" dirty="0"/>
              <a:t>.</a:t>
            </a:r>
          </a:p>
          <a:p>
            <a:r>
              <a:rPr lang="en-US" sz="2600" dirty="0"/>
              <a:t>When used alone, resistance to </a:t>
            </a:r>
            <a:r>
              <a:rPr lang="en-US" sz="2600" dirty="0" err="1"/>
              <a:t>clofazimine</a:t>
            </a:r>
            <a:r>
              <a:rPr lang="en-US" sz="2600" dirty="0"/>
              <a:t> develops in 1–3 years. </a:t>
            </a:r>
          </a:p>
          <a:p>
            <a:r>
              <a:rPr lang="en-US" sz="2600" dirty="0" err="1"/>
              <a:t>Dapsone</a:t>
            </a:r>
            <a:r>
              <a:rPr lang="en-US" sz="2600" dirty="0"/>
              <a:t> resistant M. leprae respond to clofazimine, but apparently after a lag period of about 2 months.</a:t>
            </a:r>
          </a:p>
          <a:p>
            <a:r>
              <a:rPr lang="en-US" sz="2600" dirty="0"/>
              <a:t>Clofazimine is orally active (40–70% absorbed).</a:t>
            </a:r>
          </a:p>
          <a:p>
            <a:r>
              <a:rPr lang="en-US" sz="2600" dirty="0"/>
              <a:t>It accumulates in many tissues, especially in fat, in crystalline form. However, entry in CSF is poor.</a:t>
            </a:r>
          </a:p>
        </p:txBody>
      </p:sp>
    </p:spTree>
    <p:extLst>
      <p:ext uri="{BB962C8B-B14F-4D97-AF65-F5344CB8AC3E}">
        <p14:creationId xmlns:p14="http://schemas.microsoft.com/office/powerpoint/2010/main" val="40811271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OTHER ANTIBIOTICS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600" dirty="0"/>
              <a:t>Ciprofloxacin is not active against M. </a:t>
            </a:r>
            <a:r>
              <a:rPr lang="en-US" sz="2600" dirty="0" err="1"/>
              <a:t>leprae</a:t>
            </a:r>
            <a:r>
              <a:rPr lang="en-US" sz="2600" dirty="0"/>
              <a:t>, but </a:t>
            </a:r>
            <a:r>
              <a:rPr lang="en-US" sz="2600" dirty="0" err="1"/>
              <a:t>ofloxacin</a:t>
            </a:r>
            <a:r>
              <a:rPr lang="en-US" sz="2600" dirty="0"/>
              <a:t>, </a:t>
            </a:r>
            <a:r>
              <a:rPr lang="en-US" sz="2600" dirty="0" err="1"/>
              <a:t>pefloxacin</a:t>
            </a:r>
            <a:r>
              <a:rPr lang="en-US" sz="2600" dirty="0"/>
              <a:t>, </a:t>
            </a:r>
            <a:r>
              <a:rPr lang="en-US" sz="2600" dirty="0" err="1"/>
              <a:t>gatifloxacin</a:t>
            </a:r>
            <a:r>
              <a:rPr lang="en-US" sz="2600" dirty="0"/>
              <a:t> and </a:t>
            </a:r>
            <a:r>
              <a:rPr lang="en-US" sz="2600" dirty="0" err="1"/>
              <a:t>sparfloxacin</a:t>
            </a:r>
            <a:r>
              <a:rPr lang="en-US" sz="2600" dirty="0"/>
              <a:t> are highly active.</a:t>
            </a:r>
          </a:p>
          <a:p>
            <a:pPr marL="0" indent="0">
              <a:buNone/>
            </a:pPr>
            <a:r>
              <a:rPr lang="en-US" sz="2600" b="1" dirty="0">
                <a:solidFill>
                  <a:srgbClr val="FF0000"/>
                </a:solidFill>
              </a:rPr>
              <a:t>                      (a) </a:t>
            </a:r>
            <a:r>
              <a:rPr lang="en-US" sz="2600" b="1" dirty="0" err="1">
                <a:solidFill>
                  <a:srgbClr val="FF0000"/>
                </a:solidFill>
              </a:rPr>
              <a:t>Ofloxacin</a:t>
            </a:r>
            <a:endParaRPr lang="en-US" sz="2600" b="1" dirty="0">
              <a:solidFill>
                <a:srgbClr val="FF0000"/>
              </a:solidFill>
            </a:endParaRPr>
          </a:p>
          <a:p>
            <a:r>
              <a:rPr lang="en-US" sz="2600" dirty="0"/>
              <a:t>Over 99.9% bacilli were found to be killed by 22 daily doses of ofloxacin monotherapy. </a:t>
            </a:r>
          </a:p>
          <a:p>
            <a:r>
              <a:rPr lang="en-US" sz="2600" dirty="0"/>
              <a:t>However, it is not included in the standard treatment protocols, but can be used in alternative regimens in case rifampin cannot be used, or to shorten the duration of treatment. </a:t>
            </a:r>
          </a:p>
          <a:p>
            <a:pPr marL="0" indent="0">
              <a:buNone/>
            </a:pPr>
            <a:r>
              <a:rPr lang="en-US" sz="2600" b="1" dirty="0">
                <a:solidFill>
                  <a:srgbClr val="FF0000"/>
                </a:solidFill>
              </a:rPr>
              <a:t>                      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50057987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B65A9E-713E-4F64-42E2-73ECD0C52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A1D612-F80A-B38B-F668-DF41B72746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09637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n-US" sz="2600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sz="2600" b="1" dirty="0">
                <a:solidFill>
                  <a:srgbClr val="FF0000"/>
                </a:solidFill>
              </a:rPr>
              <a:t>(b) Minocycline</a:t>
            </a:r>
          </a:p>
          <a:p>
            <a:r>
              <a:rPr lang="en-US" sz="2600" dirty="0"/>
              <a:t>Because of high lipophilicity, it is active against M. leprae. </a:t>
            </a:r>
          </a:p>
          <a:p>
            <a:r>
              <a:rPr lang="en-US" sz="2600" dirty="0"/>
              <a:t>Its antibacterial activity is much less than that of rifampin, but greater than that of clarithromycin. </a:t>
            </a:r>
          </a:p>
          <a:p>
            <a:pPr marL="0" indent="0" algn="ctr">
              <a:buNone/>
            </a:pPr>
            <a:r>
              <a:rPr lang="en-US" sz="2600" dirty="0"/>
              <a:t>     </a:t>
            </a:r>
          </a:p>
          <a:p>
            <a:pPr marL="0" indent="0" algn="ctr">
              <a:buNone/>
            </a:pPr>
            <a:r>
              <a:rPr lang="en-US" sz="2600" b="1" dirty="0">
                <a:solidFill>
                  <a:srgbClr val="FF0000"/>
                </a:solidFill>
              </a:rPr>
              <a:t>(c) Clarithromycin </a:t>
            </a:r>
          </a:p>
          <a:p>
            <a:r>
              <a:rPr lang="en-US" sz="2600" dirty="0"/>
              <a:t>It is the only macrolide with significant activity against M. leprae. </a:t>
            </a:r>
          </a:p>
          <a:p>
            <a:r>
              <a:rPr lang="en-US" sz="2600" dirty="0"/>
              <a:t>However, it is less bactericidal than rifampin. </a:t>
            </a:r>
          </a:p>
          <a:p>
            <a:r>
              <a:rPr lang="en-US" sz="2600" dirty="0"/>
              <a:t>It is being included in alternative MDT (Multidrug treatment) regimens.</a:t>
            </a:r>
          </a:p>
          <a:p>
            <a:pPr marL="0" indent="0">
              <a:buNone/>
            </a:pP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68124253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PHARMACOKINETICS - Rifampin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3045" y="1570892"/>
            <a:ext cx="10961077" cy="504092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600" b="1" dirty="0">
                <a:solidFill>
                  <a:srgbClr val="FF0000"/>
                </a:solidFill>
              </a:rPr>
              <a:t>Absorption </a:t>
            </a:r>
            <a:endParaRPr lang="en-US" sz="2600" dirty="0">
              <a:solidFill>
                <a:srgbClr val="FF0000"/>
              </a:solidFill>
            </a:endParaRPr>
          </a:p>
          <a:p>
            <a:r>
              <a:rPr lang="en-US" sz="2600" dirty="0"/>
              <a:t>Oral administration – slowly absorbed</a:t>
            </a:r>
          </a:p>
          <a:p>
            <a:r>
              <a:rPr lang="en-US" sz="2600" dirty="0"/>
              <a:t>High </a:t>
            </a:r>
            <a:r>
              <a:rPr lang="en-US" sz="2600" dirty="0" err="1"/>
              <a:t>Bioavailabiliy</a:t>
            </a:r>
            <a:r>
              <a:rPr lang="en-US" sz="2600" dirty="0"/>
              <a:t> </a:t>
            </a:r>
          </a:p>
          <a:p>
            <a:r>
              <a:rPr lang="en-US" sz="2600" dirty="0"/>
              <a:t>Half life extremely variable 10 to 50 hours</a:t>
            </a:r>
          </a:p>
          <a:p>
            <a:pPr marL="0" indent="0">
              <a:buNone/>
            </a:pPr>
            <a:r>
              <a:rPr lang="en-US" sz="2600" b="1" dirty="0">
                <a:solidFill>
                  <a:srgbClr val="FF0000"/>
                </a:solidFill>
              </a:rPr>
              <a:t>Distribution</a:t>
            </a:r>
            <a:endParaRPr lang="en-US" sz="2600" dirty="0">
              <a:solidFill>
                <a:srgbClr val="FF0000"/>
              </a:solidFill>
            </a:endParaRPr>
          </a:p>
          <a:p>
            <a:r>
              <a:rPr lang="en-US" sz="2600" dirty="0"/>
              <a:t>About 70% protein bound</a:t>
            </a:r>
          </a:p>
          <a:p>
            <a:r>
              <a:rPr lang="en-US" sz="2600" dirty="0"/>
              <a:t>Plasma drug concentration greater than the minimum inhibitory concentration for M. </a:t>
            </a:r>
            <a:r>
              <a:rPr lang="en-US" sz="2600" dirty="0" err="1"/>
              <a:t>Leprae</a:t>
            </a:r>
            <a:r>
              <a:rPr lang="en-US" sz="2600" dirty="0"/>
              <a:t> in blood</a:t>
            </a:r>
          </a:p>
          <a:p>
            <a:r>
              <a:rPr lang="en-US" sz="2600" dirty="0"/>
              <a:t>Rifampicin is seen in saliva, CSF and breast milk</a:t>
            </a:r>
          </a:p>
          <a:p>
            <a:r>
              <a:rPr lang="en-US" sz="2600" dirty="0"/>
              <a:t>After absorption </a:t>
            </a:r>
            <a:r>
              <a:rPr lang="en-US" sz="2600" dirty="0" err="1"/>
              <a:t>clofazimine</a:t>
            </a:r>
            <a:r>
              <a:rPr lang="en-US" sz="2600" dirty="0"/>
              <a:t> circulates in protein bound form. Slow uneven distribution and prolonged retention in the tissue</a:t>
            </a:r>
          </a:p>
          <a:p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251723077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6E70CF-4077-DC7A-6164-41210C9280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E91E3B-9672-F715-E59D-F723252151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b="1" dirty="0">
                <a:solidFill>
                  <a:srgbClr val="FF0000"/>
                </a:solidFill>
              </a:rPr>
              <a:t>Metabolism</a:t>
            </a:r>
            <a:endParaRPr lang="en-US" sz="2800" dirty="0">
              <a:solidFill>
                <a:srgbClr val="FF0000"/>
              </a:solidFill>
            </a:endParaRPr>
          </a:p>
          <a:p>
            <a:r>
              <a:rPr lang="en-US" sz="2800" dirty="0"/>
              <a:t>Rifampicin regulates several hepatic microsomal drug metabolizing enzymes and induce metabolism of dapsone </a:t>
            </a:r>
          </a:p>
          <a:p>
            <a:pPr marL="0" indent="0">
              <a:buNone/>
            </a:pPr>
            <a:r>
              <a:rPr lang="en-US" sz="2800" b="1" dirty="0">
                <a:solidFill>
                  <a:srgbClr val="FF0000"/>
                </a:solidFill>
              </a:rPr>
              <a:t>Excretion </a:t>
            </a:r>
            <a:endParaRPr lang="en-US" sz="2800" dirty="0">
              <a:solidFill>
                <a:srgbClr val="FF0000"/>
              </a:solidFill>
            </a:endParaRPr>
          </a:p>
          <a:p>
            <a:r>
              <a:rPr lang="en-US" sz="2800" dirty="0"/>
              <a:t>Urinary excretion</a:t>
            </a:r>
          </a:p>
          <a:p>
            <a:r>
              <a:rPr lang="en-US" sz="2800" dirty="0"/>
              <a:t>Excreted in  feces, sebum and sweat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414461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006E2B-068A-4751-F0F8-DA18D527C1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8" y="255815"/>
            <a:ext cx="8267299" cy="1279908"/>
          </a:xfrm>
        </p:spPr>
        <p:txBody>
          <a:bodyPr>
            <a:normAutofit/>
          </a:bodyPr>
          <a:lstStyle/>
          <a:p>
            <a:r>
              <a:rPr lang="en-US" sz="3600" b="1" u="sng" dirty="0">
                <a:solidFill>
                  <a:srgbClr val="FF0000"/>
                </a:solidFill>
                <a:ea typeface="+mj-lt"/>
                <a:cs typeface="+mj-lt"/>
              </a:rPr>
              <a:t>ADVERSE EFFECTS</a:t>
            </a:r>
            <a:endParaRPr lang="en-US" sz="3600" u="sng" dirty="0">
              <a:solidFill>
                <a:srgbClr val="FF000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8690075"/>
              </p:ext>
            </p:extLst>
          </p:nvPr>
        </p:nvGraphicFramePr>
        <p:xfrm>
          <a:off x="565147" y="1245419"/>
          <a:ext cx="10653186" cy="53300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51062">
                  <a:extLst>
                    <a:ext uri="{9D8B030D-6E8A-4147-A177-3AD203B41FA5}">
                      <a16:colId xmlns:a16="http://schemas.microsoft.com/office/drawing/2014/main" val="193861236"/>
                    </a:ext>
                  </a:extLst>
                </a:gridCol>
                <a:gridCol w="3551062">
                  <a:extLst>
                    <a:ext uri="{9D8B030D-6E8A-4147-A177-3AD203B41FA5}">
                      <a16:colId xmlns:a16="http://schemas.microsoft.com/office/drawing/2014/main" val="2216124735"/>
                    </a:ext>
                  </a:extLst>
                </a:gridCol>
                <a:gridCol w="3551062">
                  <a:extLst>
                    <a:ext uri="{9D8B030D-6E8A-4147-A177-3AD203B41FA5}">
                      <a16:colId xmlns:a16="http://schemas.microsoft.com/office/drawing/2014/main" val="1774629941"/>
                    </a:ext>
                  </a:extLst>
                </a:gridCol>
              </a:tblGrid>
              <a:tr h="669582"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>
                          <a:solidFill>
                            <a:srgbClr val="FF0000"/>
                          </a:solidFill>
                        </a:rPr>
                        <a:t>DAPSONE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>
                          <a:solidFill>
                            <a:srgbClr val="FF0000"/>
                          </a:solidFill>
                        </a:rPr>
                        <a:t>RIFAMPICIN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>
                          <a:solidFill>
                            <a:srgbClr val="FF0000"/>
                          </a:solidFill>
                        </a:rPr>
                        <a:t>CLOFAZIMINE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4090966"/>
                  </a:ext>
                </a:extLst>
              </a:tr>
              <a:tr h="867968"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Back, leg, or stomach pains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Muscle weakness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Heartburn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4565527"/>
                  </a:ext>
                </a:extLst>
              </a:tr>
              <a:tr h="669582"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Difficulty breathing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Lack of coordination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Loss of appetite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1232648"/>
                  </a:ext>
                </a:extLst>
              </a:tr>
              <a:tr h="669582"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Fever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Difficulty concentrating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Stomach pain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7965934"/>
                  </a:ext>
                </a:extLst>
              </a:tr>
              <a:tr h="669582"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Skin rash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Itching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Blurry vision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5808703"/>
                  </a:ext>
                </a:extLst>
              </a:tr>
              <a:tr h="867968"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Numbness, tingling, pain.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Watery or bloody stools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Increased urination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1241785"/>
                  </a:ext>
                </a:extLst>
              </a:tr>
              <a:tr h="846627"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Unusual tiredness or weakness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Nausea, vomiting, loss of appetite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Bloody or black, tarry stools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83272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773973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3869" y="410308"/>
            <a:ext cx="8267296" cy="1101969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3600" b="1" dirty="0">
                <a:solidFill>
                  <a:srgbClr val="FF0000"/>
                </a:solidFill>
              </a:rPr>
            </a:br>
            <a:br>
              <a:rPr lang="en-US" sz="3600" b="1" dirty="0">
                <a:solidFill>
                  <a:srgbClr val="FF0000"/>
                </a:solidFill>
              </a:rPr>
            </a:br>
            <a:r>
              <a:rPr lang="en-US" sz="3600" b="1" dirty="0">
                <a:solidFill>
                  <a:srgbClr val="FF0000"/>
                </a:solidFill>
              </a:rPr>
              <a:t>CONTRAINDICATIONS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3869" y="2074984"/>
            <a:ext cx="10671811" cy="44985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600" b="1" dirty="0">
                <a:solidFill>
                  <a:srgbClr val="FF0000"/>
                </a:solidFill>
              </a:rPr>
              <a:t>DAPSONE:</a:t>
            </a:r>
          </a:p>
          <a:p>
            <a:r>
              <a:rPr lang="en-US" sz="2600" dirty="0" err="1"/>
              <a:t>Dapsone</a:t>
            </a:r>
            <a:r>
              <a:rPr lang="en-US" sz="2600" dirty="0"/>
              <a:t> should not be used if you have a sulfonamide antimicrobial allergy, severe cardiovascular disease, severe liver or kidney impairment, or pre-existing peripheral neuropathy. </a:t>
            </a:r>
          </a:p>
          <a:p>
            <a:r>
              <a:rPr lang="en-US" sz="2600" dirty="0"/>
              <a:t>You should also avoid using it if you have G6PD deficiency.</a:t>
            </a:r>
          </a:p>
          <a:p>
            <a:r>
              <a:rPr lang="en-US" sz="2600" dirty="0"/>
              <a:t>Deficit in </a:t>
            </a:r>
            <a:r>
              <a:rPr lang="en-US" sz="2600" dirty="0" err="1"/>
              <a:t>methemoglobin</a:t>
            </a:r>
            <a:r>
              <a:rPr lang="en-US" sz="2600" dirty="0"/>
              <a:t> reductase. </a:t>
            </a:r>
          </a:p>
          <a:p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272099603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5446" y="1259840"/>
            <a:ext cx="10644554" cy="5129237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</a:rPr>
              <a:t>RIFAMPICIN:</a:t>
            </a:r>
          </a:p>
          <a:p>
            <a:r>
              <a:rPr lang="en-US" dirty="0" err="1"/>
              <a:t>Rifamycin</a:t>
            </a:r>
            <a:r>
              <a:rPr lang="en-US" dirty="0"/>
              <a:t> hypersensitivity.</a:t>
            </a:r>
          </a:p>
          <a:p>
            <a:r>
              <a:rPr lang="en-US" dirty="0"/>
              <a:t>Simultaneous delivery of live bacterial vaccinations.</a:t>
            </a:r>
          </a:p>
          <a:p>
            <a:r>
              <a:rPr lang="en-US" dirty="0"/>
              <a:t>Rifampicin is not recommended for patients using atazanavir, darunavir, </a:t>
            </a:r>
            <a:r>
              <a:rPr lang="en-US" dirty="0" err="1"/>
              <a:t>fosamprenavir</a:t>
            </a:r>
            <a:r>
              <a:rPr lang="en-US" dirty="0"/>
              <a:t>, saquinavir, or tipranavir because it may induce significant drops in plasma concentrations of these antiviral medications, which could lead to viral resistance or loss of antiviral efficacy.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787167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0583" y="867508"/>
            <a:ext cx="10144369" cy="53136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</a:rPr>
              <a:t>CLOFAZIMINE:</a:t>
            </a:r>
          </a:p>
          <a:p>
            <a:r>
              <a:rPr lang="en-US" dirty="0"/>
              <a:t>Unless absolutely required, </a:t>
            </a:r>
            <a:r>
              <a:rPr lang="en-US" dirty="0" err="1"/>
              <a:t>clofazimine</a:t>
            </a:r>
            <a:r>
              <a:rPr lang="en-US" dirty="0"/>
              <a:t> use should be avoided during pregnancy or lactation.</a:t>
            </a:r>
          </a:p>
          <a:p>
            <a:r>
              <a:rPr lang="en-US" dirty="0"/>
              <a:t>If liver or renal function is impaired, medication administration should be altered or stopped altogether.</a:t>
            </a:r>
          </a:p>
          <a:p>
            <a:r>
              <a:rPr lang="en-US" dirty="0"/>
              <a:t>To prevent hypokalemia, it should be administered with caution when used with diuretics.</a:t>
            </a:r>
          </a:p>
          <a:p>
            <a:r>
              <a:rPr lang="en-US" dirty="0"/>
              <a:t>Those with known hypersensitivity to </a:t>
            </a:r>
            <a:r>
              <a:rPr lang="en-US" dirty="0" err="1"/>
              <a:t>clofazimine</a:t>
            </a:r>
            <a:r>
              <a:rPr lang="en-US" dirty="0"/>
              <a:t> or any of its excipients should not take this medication.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597734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81C682-CCE3-E8A4-98F7-5E0031D1BB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ANTHELMINTIC DRUGS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E455D1-FD4A-2952-02DA-BFB4104987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64826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76F41-C552-A06E-858A-35A4430F50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kern="1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Helminths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5E5967-8BBE-51A6-15AB-6B3FBD936F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709" y="1825624"/>
            <a:ext cx="11031414" cy="4528283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Helminths</a:t>
            </a:r>
            <a:r>
              <a:rPr lang="en-US" sz="2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also known as parasitic worms, are a diverse group of multicellular parasites that can infect humans and animals. 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Helminth infections are usually acquired through contact with contaminated soil, water, or food. </a:t>
            </a:r>
          </a:p>
          <a:p>
            <a:pPr>
              <a:lnSpc>
                <a:spcPct val="100000"/>
              </a:lnSpc>
            </a:pPr>
            <a:r>
              <a:rPr lang="en-US" sz="2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There are several types of helminths, including:</a:t>
            </a:r>
          </a:p>
          <a:p>
            <a:pPr marL="342900" marR="0" lvl="0" indent="-342900">
              <a:lnSpc>
                <a:spcPct val="100000"/>
              </a:lnSpc>
              <a:spcAft>
                <a:spcPts val="800"/>
              </a:spcAft>
              <a:buFont typeface="+mj-lt"/>
              <a:buAutoNum type="arabicParenR"/>
            </a:pPr>
            <a:r>
              <a:rPr lang="en-US" sz="26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Nematodes or Roundworms</a:t>
            </a:r>
            <a:r>
              <a:rPr lang="en-US" sz="2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r>
              <a:rPr lang="en-US" sz="2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ascariasis, hookworm infection, and filariasis. </a:t>
            </a:r>
          </a:p>
          <a:p>
            <a:pPr>
              <a:lnSpc>
                <a:spcPct val="100000"/>
              </a:lnSpc>
              <a:spcAft>
                <a:spcPts val="800"/>
              </a:spcAft>
            </a:pPr>
            <a:r>
              <a:rPr lang="en-US" sz="2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Some penetrate to the blood, lymphatics and others to the tissues (filarial worms). Others are in the intestines; thus, they require use of drugs that are absorbed from the intestines</a:t>
            </a:r>
          </a:p>
          <a:p>
            <a:pPr>
              <a:lnSpc>
                <a:spcPct val="100000"/>
              </a:lnSpc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952738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21F69F-B208-D367-AFC4-C83C5702C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80B58-3EEF-0CAF-EEB1-9884E1018A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5723"/>
            <a:ext cx="10744200" cy="4957152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0000"/>
              </a:lnSpc>
              <a:spcAft>
                <a:spcPts val="800"/>
              </a:spcAft>
              <a:buNone/>
            </a:pPr>
            <a:endParaRPr lang="en-US" sz="26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>
              <a:lnSpc>
                <a:spcPct val="100000"/>
              </a:lnSpc>
              <a:spcAft>
                <a:spcPts val="800"/>
              </a:spcAft>
              <a:buNone/>
            </a:pPr>
            <a:r>
              <a:rPr lang="en-US" sz="26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2) Cestodes or Tapeworms</a:t>
            </a:r>
            <a:r>
              <a:rPr lang="en-US" sz="2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r>
              <a:rPr lang="en-US" sz="2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taeniasis and cysticercosis. Cestodes attach to the intestinal tract </a:t>
            </a:r>
          </a:p>
          <a:p>
            <a:pPr marL="0" marR="0">
              <a:lnSpc>
                <a:spcPct val="100000"/>
              </a:lnSpc>
              <a:spcAft>
                <a:spcPts val="800"/>
              </a:spcAft>
            </a:pPr>
            <a:r>
              <a:rPr lang="en-US" sz="2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Unlike nematodes and trematodes, they do not enter the host tissues. As a result, tapeworm infections are more easily treated than infections caused by worms that penetrate the host tissues.</a:t>
            </a:r>
          </a:p>
          <a:p>
            <a:pPr marL="0" marR="0" indent="0">
              <a:lnSpc>
                <a:spcPct val="100000"/>
              </a:lnSpc>
              <a:spcAft>
                <a:spcPts val="800"/>
              </a:spcAft>
              <a:buNone/>
            </a:pPr>
            <a:r>
              <a:rPr lang="en-US" sz="2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3) </a:t>
            </a:r>
            <a:r>
              <a:rPr lang="en-US" sz="26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Trematodes or Flukes</a:t>
            </a:r>
            <a:r>
              <a:rPr lang="en-US" sz="2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en-US" sz="2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schistosomiasis, lung and liver fluke infections. These are flatworms that can be found in freshwater snails and other aquatic animals. </a:t>
            </a:r>
          </a:p>
          <a:p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223228437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B74031-1584-A591-08C6-CC575D9E62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CLASSIFICATION OF DRUGS</a:t>
            </a:r>
            <a:endParaRPr lang="en-US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C97361-8306-5FAE-74E9-27B4748D2A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/>
          </a:bodyPr>
          <a:lstStyle/>
          <a:p>
            <a:endParaRPr lang="en-US" sz="2600" b="1" spc="-1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US" sz="2600" b="1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Benzimidazoles (BZs): </a:t>
            </a:r>
            <a:r>
              <a:rPr lang="en-US" sz="26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Albendazole, Thiabendazole, Mebendazole, Flubendazole, </a:t>
            </a:r>
            <a:r>
              <a:rPr lang="en-US" sz="26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Cyclobendazole</a:t>
            </a:r>
            <a:r>
              <a:rPr lang="en-US" sz="26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Dribendazole, </a:t>
            </a:r>
            <a:r>
              <a:rPr lang="en-US" sz="26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Febendazole</a:t>
            </a:r>
            <a:r>
              <a:rPr lang="en-US" sz="26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Oxibendazole, Parbendazole</a:t>
            </a:r>
            <a:endParaRPr lang="en-US" sz="2600" b="1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US" sz="2600" b="1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Imidazothiazoles: </a:t>
            </a:r>
            <a:r>
              <a:rPr lang="en-US" sz="2600" b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Tetramisole</a:t>
            </a:r>
            <a:r>
              <a:rPr lang="en-US" sz="2600" b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Levamisole</a:t>
            </a:r>
            <a:endParaRPr lang="en-US" sz="26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US" sz="2600" b="1" spc="-1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Tetrahydropyrimidines</a:t>
            </a:r>
            <a:r>
              <a:rPr lang="en-US" sz="2600" b="1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en-US" sz="26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Pyrantel, Oxantel, Morantel</a:t>
            </a:r>
            <a:r>
              <a:rPr lang="en-US" sz="26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sz="26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US" sz="2600" b="1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Macrocyclic lactones (MLs)</a:t>
            </a:r>
            <a:r>
              <a:rPr lang="en-US" sz="2600" b="1" spc="-1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en-US" sz="26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Ivermectin, Abamectin, Doramectin, Eprinomectin, </a:t>
            </a:r>
            <a:r>
              <a:rPr lang="en-US" sz="26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Selamectin</a:t>
            </a:r>
            <a:r>
              <a:rPr lang="en-US" sz="26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Moxidectin, Milbemycin, and </a:t>
            </a:r>
            <a:r>
              <a:rPr lang="en-US" sz="26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Nemadectin</a:t>
            </a:r>
            <a:r>
              <a:rPr lang="en-US" sz="26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6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US" sz="2600" b="1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Amino-acetonitrile derivatives (AADs)</a:t>
            </a:r>
            <a:r>
              <a:rPr lang="en-US" sz="2600" b="1" spc="-1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en-US" sz="26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Monepantel</a:t>
            </a:r>
            <a:endParaRPr lang="en-US" sz="26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US" sz="2600" b="1" spc="-1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Cyclooctadepsipeptides</a:t>
            </a:r>
            <a:r>
              <a:rPr lang="en-US" sz="2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en-US" sz="2600" b="0" spc="-1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26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modepside</a:t>
            </a:r>
            <a:r>
              <a:rPr lang="en-US" sz="26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600" b="0" spc="-1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Tribendimidine</a:t>
            </a:r>
            <a:endParaRPr lang="en-US" sz="26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72470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E2112C-D310-EA9A-288C-AC8DC29218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D9BCC6-98F8-2433-54B2-1FA84E8039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sz="2600" b="1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US" sz="26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Spiroindoles</a:t>
            </a:r>
            <a:r>
              <a:rPr lang="en-US" sz="2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en-US" sz="26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Derquantel</a:t>
            </a:r>
            <a:endParaRPr lang="en-US" sz="26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US" sz="26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Quinolines and </a:t>
            </a:r>
            <a:r>
              <a:rPr lang="en-US" sz="26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isoquinolines</a:t>
            </a:r>
            <a:r>
              <a:rPr lang="en-US" sz="2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en-US" sz="26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Oxamniquine, Praziquantel</a:t>
            </a:r>
            <a:endParaRPr lang="en-US" sz="26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US" sz="26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Piperazine derivatives</a:t>
            </a:r>
            <a:r>
              <a:rPr lang="en-US" sz="2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en-US" sz="26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Piperazine citrate, Diethyl </a:t>
            </a:r>
            <a:r>
              <a:rPr lang="en-US" sz="26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carbamazine</a:t>
            </a:r>
            <a:endParaRPr lang="en-US" sz="26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US" sz="26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Vinyl pyrimidines</a:t>
            </a:r>
            <a:r>
              <a:rPr lang="en-US" sz="2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en-US" sz="26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Pyrantel pamoate</a:t>
            </a:r>
            <a:r>
              <a:rPr lang="en-US" sz="26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6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US" sz="26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Amides</a:t>
            </a:r>
            <a:r>
              <a:rPr lang="en-US" sz="2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en-US" sz="26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Niclosamide</a:t>
            </a:r>
            <a:endParaRPr lang="en-US" sz="26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US" sz="26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Organophosphorus: </a:t>
            </a:r>
            <a:r>
              <a:rPr lang="en-US" sz="26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Metrifonate</a:t>
            </a:r>
            <a:endParaRPr lang="en-US" sz="26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083885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5D5ED-7482-5A7F-9DB2-BFF052EA5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Benzimidazoles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CD19B8-1DFE-1960-CB73-06E68AF490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7877" y="1825625"/>
            <a:ext cx="10925908" cy="4667250"/>
          </a:xfrm>
        </p:spPr>
        <p:txBody>
          <a:bodyPr>
            <a:noAutofit/>
          </a:bodyPr>
          <a:lstStyle/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Albendazole has been used as a prototype drug.</a:t>
            </a:r>
          </a:p>
          <a:p>
            <a:pPr marL="0" indent="0">
              <a:buNone/>
            </a:pPr>
            <a:endParaRPr lang="en-US" sz="2600" b="1" dirty="0">
              <a:solidFill>
                <a:srgbClr val="FF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600" b="1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Mode of Action </a:t>
            </a:r>
            <a:endParaRPr lang="en-US" sz="2600" dirty="0">
              <a:solidFill>
                <a:srgbClr val="FF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These drugs work by </a:t>
            </a:r>
            <a:r>
              <a:rPr lang="en-US" sz="260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binding to the </a:t>
            </a:r>
            <a:r>
              <a:rPr lang="el-GR" sz="260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β-</a:t>
            </a:r>
            <a:r>
              <a:rPr lang="en-US" sz="260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tubulin subunits of microtubules, essential for cell division &amp; maintenance of cytoskeleton in nematodes. This results in the inhibition of microtubule assembly and disassembly, leading to a loss of cell division, decrease in motility and eventually death of the worm.</a:t>
            </a:r>
            <a:r>
              <a:rPr lang="en-US" sz="2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2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Additionally, they may also disrupt cellular transport/storage of glucose, leading to malnutrition and further debilitation of the parasites. 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640983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DC0467-F527-A50F-31C4-8FDE400F39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C3CDEE-83C7-E4C4-1EF6-AF7C31272A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12277"/>
            <a:ext cx="10515600" cy="466468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2600" b="1" kern="1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Pharmacokinetics of </a:t>
            </a:r>
            <a:r>
              <a:rPr lang="en-US" sz="2600" b="1" kern="1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benzimidazoles: </a:t>
            </a:r>
          </a:p>
          <a:p>
            <a:pPr marL="0" marR="0" lvl="0" indent="0">
              <a:lnSpc>
                <a:spcPct val="107000"/>
              </a:lnSpc>
              <a:buNone/>
            </a:pPr>
            <a:r>
              <a:rPr lang="en-US" sz="2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Absorption</a:t>
            </a:r>
            <a:r>
              <a:rPr lang="en-US" sz="2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Albendazole is poorly absorbed from the gastrointestinal tract due to its low solubility in water. To increase its bioavailability, it is often administered with a fatty meal or with a lipid-based suspension.</a:t>
            </a:r>
          </a:p>
          <a:p>
            <a:pPr marL="0" marR="0" lvl="0" indent="0">
              <a:lnSpc>
                <a:spcPct val="107000"/>
              </a:lnSpc>
              <a:buNone/>
            </a:pPr>
            <a:r>
              <a:rPr lang="en-US" sz="2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Distribution</a:t>
            </a:r>
            <a:r>
              <a:rPr lang="en-US" sz="2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Rapidly metabolized in the liver to its active metabolite, albendazole sulfoxide. The drug &amp; its metabolite have a high affinity for lipid-rich tissues, </a:t>
            </a:r>
            <a:r>
              <a:rPr lang="en-US" sz="26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e.g</a:t>
            </a:r>
            <a:r>
              <a:rPr lang="en-US" sz="2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liver, lung, and brain, and can cross BBB.</a:t>
            </a:r>
          </a:p>
          <a:p>
            <a:pPr marL="0" marR="0" lvl="0" indent="0">
              <a:lnSpc>
                <a:spcPct val="107000"/>
              </a:lnSpc>
              <a:buNone/>
            </a:pPr>
            <a:r>
              <a:rPr lang="en-US" sz="2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Metabolism: </a:t>
            </a:r>
            <a:r>
              <a:rPr lang="en-US" sz="2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Albendazole undergoes metabolism primarily by the cytochrome P450 enzyme system. </a:t>
            </a:r>
          </a:p>
          <a:p>
            <a:pPr marL="0" indent="0">
              <a:buNone/>
            </a:pPr>
            <a:endParaRPr lang="en-US" sz="2600" b="1" dirty="0">
              <a:solidFill>
                <a:srgbClr val="FF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372997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966F3F-E538-CB78-8C94-C977C7F8D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AD4451-226D-5B25-0D98-8D0E35E0BF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2600" b="1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Elimination: </a:t>
            </a:r>
            <a:r>
              <a:rPr lang="en-US" sz="2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Albendazole and its metabolites are primarily eliminated in the feces, with only a small amount excreted in the urine. </a:t>
            </a:r>
          </a:p>
          <a:p>
            <a:r>
              <a:rPr lang="en-US" sz="2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drug has a half-life of approximately 8-12 hours.</a:t>
            </a:r>
          </a:p>
          <a:p>
            <a:pPr marL="0" indent="0">
              <a:buNone/>
            </a:pPr>
            <a:endParaRPr lang="en-US" sz="2600" b="1" dirty="0">
              <a:solidFill>
                <a:srgbClr val="FF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600" b="1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USES:</a:t>
            </a:r>
          </a:p>
          <a:p>
            <a:r>
              <a:rPr lang="en-US" sz="2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Due to its broad-spectrum activity and low toxicity, benzimidazoles have been used to treat parasitic infections caused by nematodes, cestodes and trematodes. </a:t>
            </a:r>
          </a:p>
          <a:p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32571067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10FF94-0354-F16C-0168-B25EAAB576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kern="1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Side effects of benzimidazoles.</a:t>
            </a:r>
            <a:br>
              <a:rPr lang="en-US" sz="3600" kern="1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en-US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087FA4-C07A-BC7C-D75D-204C66D76C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708" y="1690688"/>
            <a:ext cx="10791092" cy="4802187"/>
          </a:xfrm>
        </p:spPr>
        <p:txBody>
          <a:bodyPr>
            <a:noAutofit/>
          </a:bodyPr>
          <a:lstStyle/>
          <a:p>
            <a:pPr marL="342900" marR="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US" sz="2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Gastrointestinal disturbances: </a:t>
            </a:r>
            <a:r>
              <a:rPr lang="en-US" sz="2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gastrointestinal disturbances, such as nausea, vomiting, abdominal pain, and diarrhea.</a:t>
            </a:r>
          </a:p>
          <a:p>
            <a:pPr marL="342900" marR="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US" sz="2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Headache, Dizziness, Allergic reactions: </a:t>
            </a:r>
          </a:p>
          <a:p>
            <a:pPr marL="342900" marR="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US" sz="2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Hepatic dysfunction: </a:t>
            </a:r>
            <a:r>
              <a:rPr lang="en-US" sz="2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Prolonged use of benzimidazoles may lead to liver dysfunction or liver damage.</a:t>
            </a:r>
          </a:p>
          <a:p>
            <a:pPr marL="342900" marR="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US" sz="2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Hematologic effects: </a:t>
            </a:r>
            <a:r>
              <a:rPr lang="en-US" sz="2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 rare cases, benzimidazoles can cause hematologic effects, such as leukopenia, thrombocytopenia, and agranulocytosis.</a:t>
            </a:r>
          </a:p>
          <a:p>
            <a:pPr marL="342900" marR="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US" sz="2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Neurological effects: </a:t>
            </a:r>
            <a:r>
              <a:rPr lang="en-US" sz="2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seizures, tremors, and confusion.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997281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A4D6AF-108D-EBE1-C4F7-9A7ED398E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kern="1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Contraindications of benzimidazoles</a:t>
            </a:r>
            <a:br>
              <a:rPr lang="en-US" sz="3600" kern="1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en-US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1EEFFC-BA93-6527-EFAA-E45F4FAD32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3415" y="1825625"/>
            <a:ext cx="10990385" cy="4667250"/>
          </a:xfrm>
        </p:spPr>
        <p:txBody>
          <a:bodyPr>
            <a:noAutofit/>
          </a:bodyPr>
          <a:lstStyle/>
          <a:p>
            <a:pPr marL="342900" marR="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US" sz="2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Pregnancy</a:t>
            </a:r>
            <a:r>
              <a:rPr lang="en-US" sz="2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contraindicated during pregnancy, particularly during the first trimester. These drugs have been associated with fetal harm.</a:t>
            </a:r>
          </a:p>
          <a:p>
            <a:pPr marL="342900" marR="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US" sz="2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Breastfeeding</a:t>
            </a:r>
            <a:r>
              <a:rPr lang="en-US" sz="2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excreted in breast milk </a:t>
            </a:r>
          </a:p>
          <a:p>
            <a:pPr marL="342900" marR="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US" sz="2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Liver disease: </a:t>
            </a:r>
          </a:p>
          <a:p>
            <a:pPr marL="342900" marR="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US" sz="2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Blood disorders</a:t>
            </a:r>
            <a:r>
              <a:rPr lang="en-US" sz="2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may cause bone marrow suppression and blood disorders such as leukopenia, thrombocytopenia, agranulocytosis. </a:t>
            </a:r>
          </a:p>
          <a:p>
            <a:pPr marL="342900" marR="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US" sz="2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Seizure disorders</a:t>
            </a:r>
            <a:r>
              <a:rPr lang="en-US" sz="2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lower the seizure threshold and increase the risk of seizures in individuals with pre-existing seizure disorders.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041319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F27C3-DCB9-09D6-FD0F-B2F41E187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2012" y="355981"/>
            <a:ext cx="9493249" cy="1130587"/>
          </a:xfrm>
        </p:spPr>
        <p:txBody>
          <a:bodyPr>
            <a:normAutofit fontScale="90000"/>
          </a:bodyPr>
          <a:lstStyle/>
          <a:p>
            <a:br>
              <a:rPr lang="en-GB" b="1" i="0" dirty="0">
                <a:solidFill>
                  <a:srgbClr val="FF0000"/>
                </a:solidFill>
                <a:ea typeface="+mj-lt"/>
                <a:cs typeface="+mj-lt"/>
              </a:rPr>
            </a:br>
            <a:r>
              <a:rPr lang="en-GB" b="1" i="0" dirty="0">
                <a:solidFill>
                  <a:srgbClr val="FF0000"/>
                </a:solidFill>
                <a:ea typeface="+mj-lt"/>
                <a:cs typeface="+mj-lt"/>
              </a:rPr>
              <a:t>REFERENCES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D197C4-42AB-8335-0118-5BE2B4A4AA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8783" y="1486567"/>
            <a:ext cx="10937637" cy="5230756"/>
          </a:xfrm>
        </p:spPr>
        <p:txBody>
          <a:bodyPr vert="horz" lIns="91440" tIns="45720" rIns="91440" bIns="45720" rtlCol="0" anchor="t">
            <a:noAutofit/>
          </a:bodyPr>
          <a:lstStyle/>
          <a:p>
            <a:endParaRPr lang="en-GB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r>
              <a:rPr lang="en-GB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Timmins, G. S., &amp; </a:t>
            </a:r>
            <a:r>
              <a:rPr lang="en-GB" sz="2600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Deretic</a:t>
            </a:r>
            <a:r>
              <a:rPr lang="en-GB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, V. (2006). Mechanisms of action of isoniazid. Molecular microbiology, 62(5), 1220-1227.</a:t>
            </a:r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Chetty, S., Ramesh, M., Singh-Pillay, A., &amp; Soliman, M. E. (2017). Recent advancements in the development of anti-tuberculosis drugs. Bioorganic &amp; medicinal chemistry letters, 27(3), 370-386.</a:t>
            </a:r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600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Dutta,Sanchari</a:t>
            </a:r>
            <a:r>
              <a:rPr lang="en-GB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Sinha.(2019). History of Tuberculosis. [Retrieved from] </a:t>
            </a:r>
            <a:r>
              <a:rPr lang="en-GB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  <a:hlinkClick r:id="rId2"/>
              </a:rPr>
              <a:t>https://www.news-medical.net/health/History-of-Tuberculosis.aspx</a:t>
            </a:r>
            <a:r>
              <a:rPr lang="en-GB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﻿</a:t>
            </a:r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/>
              <a:t>Dr. Pramod B. (2015, September 22). </a:t>
            </a:r>
            <a:r>
              <a:rPr lang="en-US" sz="2600" i="1" dirty="0"/>
              <a:t>Antileprotic drugs</a:t>
            </a:r>
            <a:r>
              <a:rPr lang="en-US" sz="2600" dirty="0"/>
              <a:t>. </a:t>
            </a:r>
            <a:r>
              <a:rPr lang="en-US" sz="2600" dirty="0" err="1"/>
              <a:t>Www.slideshare.net</a:t>
            </a:r>
            <a:r>
              <a:rPr lang="en-US" sz="2600" dirty="0"/>
              <a:t>. </a:t>
            </a:r>
            <a:r>
              <a:rPr lang="en-US" sz="2600" dirty="0">
                <a:hlinkClick r:id="rId3"/>
              </a:rPr>
              <a:t>https://www.slideshare.net/pramodbhalerao3/antileprotic-drugs-53049888</a:t>
            </a:r>
            <a:endParaRPr lang="en-US" sz="2600" dirty="0"/>
          </a:p>
          <a:p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266856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6AAEE-5250-59B0-996A-D14AEB8677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14813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D3AE99-5993-D67C-B590-44E0DB30C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477" y="679938"/>
            <a:ext cx="11254154" cy="5812937"/>
          </a:xfrm>
        </p:spPr>
        <p:txBody>
          <a:bodyPr>
            <a:noAutofit/>
          </a:bodyPr>
          <a:lstStyle/>
          <a:p>
            <a:r>
              <a:rPr lang="en-US" sz="2600" i="1" dirty="0"/>
              <a:t>Leprosy - History</a:t>
            </a:r>
            <a:r>
              <a:rPr lang="en-US" sz="2600" dirty="0"/>
              <a:t>. (n.d.). Encyclopedia Britannica. </a:t>
            </a:r>
            <a:r>
              <a:rPr lang="en-US" sz="2600" dirty="0">
                <a:hlinkClick r:id="rId2"/>
              </a:rPr>
              <a:t>https://www.britannica.com/science/leprosy/History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Admin. (2016, February 11). </a:t>
            </a:r>
            <a:r>
              <a:rPr lang="en-US" sz="2600" i="1" dirty="0">
                <a:latin typeface="Arial" panose="020B0604020202020204" pitchFamily="34" charset="0"/>
                <a:cs typeface="Arial" panose="020B0604020202020204" pitchFamily="34" charset="0"/>
              </a:rPr>
              <a:t>5.2 Anti-Leprosy Drugs: Modes of Action and Mechanisms of Resistance in Mycobacterium leprae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. International Textbook of Leprosy.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https://internationaltextbookofleprosy.org/chapter/anti-leprosy-drugs-modes-action-and-mechanisms-resistance-mycobacterium-leprae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>
                <a:solidFill>
                  <a:srgbClr val="21212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Arundel, J. H., </a:t>
            </a:r>
            <a:r>
              <a:rPr lang="en-US" sz="2600" dirty="0" err="1">
                <a:solidFill>
                  <a:srgbClr val="21212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Boersema</a:t>
            </a:r>
            <a:r>
              <a:rPr lang="en-US" sz="2600" dirty="0">
                <a:solidFill>
                  <a:srgbClr val="21212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J. H., </a:t>
            </a:r>
            <a:r>
              <a:rPr lang="en-US" sz="2600" dirty="0" err="1">
                <a:solidFill>
                  <a:srgbClr val="21212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Bruyning</a:t>
            </a:r>
            <a:r>
              <a:rPr lang="en-US" sz="2600" dirty="0">
                <a:solidFill>
                  <a:srgbClr val="21212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C. F. A., Cross, J. H., Davis, A., De </a:t>
            </a:r>
            <a:r>
              <a:rPr lang="en-US" sz="2600" dirty="0" err="1">
                <a:solidFill>
                  <a:srgbClr val="21212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Muynck</a:t>
            </a:r>
            <a:r>
              <a:rPr lang="en-US" sz="2600" dirty="0">
                <a:solidFill>
                  <a:srgbClr val="21212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A., ... &amp; Sewell, M. M. H. (2012). </a:t>
            </a:r>
            <a:r>
              <a:rPr lang="en-US" sz="2600" i="1" dirty="0">
                <a:solidFill>
                  <a:srgbClr val="21212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Chemotherapy of gastrointestinal helminths </a:t>
            </a:r>
            <a:r>
              <a:rPr lang="en-US" sz="2600" dirty="0">
                <a:solidFill>
                  <a:srgbClr val="21212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(Vol. 77). Springer Science &amp; Business Media. </a:t>
            </a:r>
          </a:p>
          <a:p>
            <a:r>
              <a:rPr lang="en-US" sz="2600" dirty="0">
                <a:solidFill>
                  <a:srgbClr val="21212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McCarthy, J., Loukas, A., &amp; </a:t>
            </a:r>
            <a:r>
              <a:rPr lang="en-US" sz="2600" dirty="0" err="1">
                <a:solidFill>
                  <a:srgbClr val="21212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Hotez</a:t>
            </a:r>
            <a:r>
              <a:rPr lang="en-US" sz="2600" dirty="0">
                <a:solidFill>
                  <a:srgbClr val="21212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P. J. (2011). Chemotherapy of helminth infections. </a:t>
            </a:r>
            <a:r>
              <a:rPr lang="en-US" sz="2600" i="1" dirty="0">
                <a:solidFill>
                  <a:srgbClr val="21212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THERAPEUTICS</a:t>
            </a:r>
            <a:r>
              <a:rPr lang="en-US" sz="2600" dirty="0">
                <a:solidFill>
                  <a:srgbClr val="21212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1443 </a:t>
            </a:r>
          </a:p>
          <a:p>
            <a:r>
              <a:rPr lang="en-US" sz="2600" dirty="0">
                <a:solidFill>
                  <a:srgbClr val="21212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Campbell, W. C., &amp; Rew, R. S. (Eds.). (2013). </a:t>
            </a:r>
            <a:r>
              <a:rPr lang="en-US" sz="2600" i="1" dirty="0">
                <a:solidFill>
                  <a:srgbClr val="21212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Chemotherapy of parasitic diseases</a:t>
            </a:r>
            <a:r>
              <a:rPr lang="en-US" sz="2600" dirty="0">
                <a:solidFill>
                  <a:srgbClr val="21212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Springer Science &amp; Business Media. </a:t>
            </a:r>
          </a:p>
          <a:p>
            <a:endParaRPr lang="en-US" sz="2600" dirty="0">
              <a:solidFill>
                <a:srgbClr val="21212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7950482"/>
      </p:ext>
    </p:extLst>
  </p:cSld>
  <p:clrMapOvr>
    <a:masterClrMapping/>
  </p:clrMapOvr>
</p:sld>
</file>

<file path=ppt/theme/theme1.xml><?xml version="1.0" encoding="utf-8"?>
<a:theme xmlns:a="http://schemas.openxmlformats.org/drawingml/2006/main" name="Seth's theme">
  <a:themeElements>
    <a:clrScheme name="Custom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th's theme" id="{E64ECDAE-42E2-3E4C-9FE7-BFD95F83F6D3}" vid="{0E7D24FE-0BCA-0D46-B198-C2AAA15301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Seth's theme</Template>
  <TotalTime>997</TotalTime>
  <Words>4615</Words>
  <Application>Microsoft Macintosh PowerPoint</Application>
  <PresentationFormat>Widescreen</PresentationFormat>
  <Paragraphs>441</Paragraphs>
  <Slides>67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67</vt:i4>
      </vt:variant>
    </vt:vector>
  </HeadingPairs>
  <TitlesOfParts>
    <vt:vector size="72" baseType="lpstr">
      <vt:lpstr>Arial</vt:lpstr>
      <vt:lpstr>Roboto</vt:lpstr>
      <vt:lpstr>Times New Roman</vt:lpstr>
      <vt:lpstr>Wingdings</vt:lpstr>
      <vt:lpstr>Seth's theme</vt:lpstr>
      <vt:lpstr>Course</vt:lpstr>
      <vt:lpstr>ANTI-TUBERCULAR DRUGS</vt:lpstr>
      <vt:lpstr>TUBERCULOSIS (TB) - HISTORY</vt:lpstr>
      <vt:lpstr>PowerPoint Presentation</vt:lpstr>
      <vt:lpstr>PowerPoint Presentation</vt:lpstr>
      <vt:lpstr>PowerPoint Presentation</vt:lpstr>
      <vt:lpstr>M. tuberculosis cell wall</vt:lpstr>
      <vt:lpstr>PowerPoint Presentation</vt:lpstr>
      <vt:lpstr>2. Second Line Drugs</vt:lpstr>
      <vt:lpstr>3. Third Line Drugs</vt:lpstr>
      <vt:lpstr> Isoniazid (Isonicotinic acid hydrazide) INH </vt:lpstr>
      <vt:lpstr> CONTD... ISONIAZID</vt:lpstr>
      <vt:lpstr>PowerPoint Presentation</vt:lpstr>
      <vt:lpstr> CONTD... ISONIAZID</vt:lpstr>
      <vt:lpstr> CONTD... ISONIAZID</vt:lpstr>
      <vt:lpstr> Adverse effects - INH</vt:lpstr>
      <vt:lpstr> Rifamycins: Rifampin, Rifapetine</vt:lpstr>
      <vt:lpstr>PowerPoint Presentation</vt:lpstr>
      <vt:lpstr>PowerPoint Presentation</vt:lpstr>
      <vt:lpstr>PowerPoint Presentation</vt:lpstr>
      <vt:lpstr>Pyrazinamide</vt:lpstr>
      <vt:lpstr>PowerPoint Presentation</vt:lpstr>
      <vt:lpstr>Ethambutol</vt:lpstr>
      <vt:lpstr>PowerPoint Presentation</vt:lpstr>
      <vt:lpstr> Streptomycin</vt:lpstr>
      <vt:lpstr>Second line drugs</vt:lpstr>
      <vt:lpstr>PowerPoint Presentation</vt:lpstr>
      <vt:lpstr>PowerPoint Presentation</vt:lpstr>
      <vt:lpstr>PASA</vt:lpstr>
      <vt:lpstr>PowerPoint Presentation</vt:lpstr>
      <vt:lpstr>CONTRAINDICATIONS &amp; Caution</vt:lpstr>
      <vt:lpstr>PowerPoint Presentation</vt:lpstr>
      <vt:lpstr>DRUG INTERACTIONS</vt:lpstr>
      <vt:lpstr>ANTI-LEPROTIC DRUGS </vt:lpstr>
      <vt:lpstr>HISTORY </vt:lpstr>
      <vt:lpstr>PowerPoint Presentation</vt:lpstr>
      <vt:lpstr>CAUSING AGENTS </vt:lpstr>
      <vt:lpstr>TYPES OF LEPROSY </vt:lpstr>
      <vt:lpstr>PowerPoint Presentation</vt:lpstr>
      <vt:lpstr>TYPES OF LEPROSY </vt:lpstr>
      <vt:lpstr>CLASSIFICATION OF  ANTI-LEPROTIC DRUGS </vt:lpstr>
      <vt:lpstr>1. DAPSONE</vt:lpstr>
      <vt:lpstr>PowerPoint Presentation</vt:lpstr>
      <vt:lpstr>2. RIFAMPIN </vt:lpstr>
      <vt:lpstr> MODE OF ACTION </vt:lpstr>
      <vt:lpstr>PowerPoint Presentation</vt:lpstr>
      <vt:lpstr> 3. CLOFAZIMINE </vt:lpstr>
      <vt:lpstr>OTHER ANTIBIOTICS</vt:lpstr>
      <vt:lpstr>PowerPoint Presentation</vt:lpstr>
      <vt:lpstr>PHARMACOKINETICS - Rifampin </vt:lpstr>
      <vt:lpstr>PowerPoint Presentation</vt:lpstr>
      <vt:lpstr>ADVERSE EFFECTS</vt:lpstr>
      <vt:lpstr>  CONTRAINDICATIONS</vt:lpstr>
      <vt:lpstr>PowerPoint Presentation</vt:lpstr>
      <vt:lpstr>PowerPoint Presentation</vt:lpstr>
      <vt:lpstr>ANTHELMINTIC DRUGS</vt:lpstr>
      <vt:lpstr>Helminths</vt:lpstr>
      <vt:lpstr>PowerPoint Presentation</vt:lpstr>
      <vt:lpstr>CLASSIFICATION OF DRUGS</vt:lpstr>
      <vt:lpstr>PowerPoint Presentation</vt:lpstr>
      <vt:lpstr>Benzimidazoles</vt:lpstr>
      <vt:lpstr>PowerPoint Presentation</vt:lpstr>
      <vt:lpstr>PowerPoint Presentation</vt:lpstr>
      <vt:lpstr>Side effects of benzimidazoles. </vt:lpstr>
      <vt:lpstr>Contraindications of benzimidazoles </vt:lpstr>
      <vt:lpstr> 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seth mikaye</dc:creator>
  <cp:lastModifiedBy>seth mikaye</cp:lastModifiedBy>
  <cp:revision>14</cp:revision>
  <dcterms:created xsi:type="dcterms:W3CDTF">2024-10-29T15:40:07Z</dcterms:created>
  <dcterms:modified xsi:type="dcterms:W3CDTF">2024-11-11T08:32:56Z</dcterms:modified>
</cp:coreProperties>
</file>