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7"/>
  </p:notesMasterIdLst>
  <p:sldIdLst>
    <p:sldId id="312" r:id="rId2"/>
    <p:sldId id="256" r:id="rId3"/>
    <p:sldId id="309" r:id="rId4"/>
    <p:sldId id="310" r:id="rId5"/>
    <p:sldId id="257" r:id="rId6"/>
    <p:sldId id="260" r:id="rId7"/>
    <p:sldId id="261" r:id="rId8"/>
    <p:sldId id="311" r:id="rId9"/>
    <p:sldId id="313" r:id="rId10"/>
    <p:sldId id="319" r:id="rId11"/>
    <p:sldId id="316" r:id="rId12"/>
    <p:sldId id="318" r:id="rId13"/>
    <p:sldId id="320" r:id="rId14"/>
    <p:sldId id="321" r:id="rId15"/>
    <p:sldId id="322" r:id="rId16"/>
    <p:sldId id="323" r:id="rId17"/>
    <p:sldId id="325" r:id="rId18"/>
    <p:sldId id="326" r:id="rId19"/>
    <p:sldId id="327" r:id="rId20"/>
    <p:sldId id="328" r:id="rId21"/>
    <p:sldId id="329" r:id="rId22"/>
    <p:sldId id="330" r:id="rId23"/>
    <p:sldId id="332" r:id="rId24"/>
    <p:sldId id="333" r:id="rId25"/>
    <p:sldId id="334" r:id="rId26"/>
    <p:sldId id="335" r:id="rId27"/>
    <p:sldId id="336" r:id="rId28"/>
    <p:sldId id="337" r:id="rId29"/>
    <p:sldId id="338" r:id="rId30"/>
    <p:sldId id="339" r:id="rId31"/>
    <p:sldId id="340" r:id="rId32"/>
    <p:sldId id="341" r:id="rId33"/>
    <p:sldId id="342" r:id="rId34"/>
    <p:sldId id="343" r:id="rId35"/>
    <p:sldId id="344" r:id="rId36"/>
    <p:sldId id="345" r:id="rId37"/>
    <p:sldId id="346" r:id="rId38"/>
    <p:sldId id="347" r:id="rId39"/>
    <p:sldId id="348" r:id="rId40"/>
    <p:sldId id="349" r:id="rId41"/>
    <p:sldId id="350" r:id="rId42"/>
    <p:sldId id="266" r:id="rId43"/>
    <p:sldId id="267" r:id="rId44"/>
    <p:sldId id="268" r:id="rId45"/>
    <p:sldId id="270" r:id="rId46"/>
    <p:sldId id="271" r:id="rId47"/>
    <p:sldId id="272" r:id="rId48"/>
    <p:sldId id="273" r:id="rId49"/>
    <p:sldId id="276" r:id="rId50"/>
    <p:sldId id="278" r:id="rId51"/>
    <p:sldId id="279" r:id="rId52"/>
    <p:sldId id="280" r:id="rId53"/>
    <p:sldId id="281" r:id="rId54"/>
    <p:sldId id="282" r:id="rId55"/>
    <p:sldId id="283" r:id="rId56"/>
    <p:sldId id="285" r:id="rId57"/>
    <p:sldId id="286" r:id="rId58"/>
    <p:sldId id="287" r:id="rId59"/>
    <p:sldId id="288" r:id="rId60"/>
    <p:sldId id="289" r:id="rId61"/>
    <p:sldId id="290" r:id="rId62"/>
    <p:sldId id="291" r:id="rId63"/>
    <p:sldId id="351" r:id="rId64"/>
    <p:sldId id="352" r:id="rId65"/>
    <p:sldId id="353" r:id="rId6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0691DF-A3CE-84F5-337D-613B146A34CF}" v="513" dt="2023-10-05T19:50:12.0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116" d="100"/>
          <a:sy n="116" d="100"/>
        </p:scale>
        <p:origin x="55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2FE736-1494-498B-84FB-0C4ECEB721F1}" type="datetimeFigureOut">
              <a:rPr lang="en-US" smtClean="0"/>
              <a:t>11/11/24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430626-6A87-431A-8CFE-1EC2E9DFBD6F}" type="slidenum">
              <a:rPr lang="en-US" smtClean="0"/>
              <a:t>‹#›</a:t>
            </a:fld>
            <a:endParaRPr lang="en-US"/>
          </a:p>
        </p:txBody>
      </p:sp>
    </p:spTree>
    <p:extLst>
      <p:ext uri="{BB962C8B-B14F-4D97-AF65-F5344CB8AC3E}">
        <p14:creationId xmlns:p14="http://schemas.microsoft.com/office/powerpoint/2010/main" val="2379060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1f9c0d795e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1f9c0d795e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f9c0d795eb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f9c0d795eb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1f9c0d795eb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1f9c0d795eb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1f9c0d795eb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1f9c0d795eb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1f9c0d795eb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1f9c0d795eb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1f9c0d795eb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1f9c0d795eb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1f9c0d795eb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1f9c0d795eb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1f9c0d795eb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1f9c0d795eb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1f9c0d795eb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1f9c0d795eb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1f9c0d795eb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1f9c0d795eb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You shouldn't mix metronidazole (Flagyl) and alcohol. The mixture of metronidazole and alcohol could lead to nausea, vomiting, fast heart beat, and flushing of the face. You should avoid alcohol while taking metronidazole and for at least 3 days after your last dose.</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26D8C6C-4FC5-46D2-806E-B8414838E060}" type="datetimeFigureOut">
              <a:rPr lang="en-US" smtClean="0"/>
              <a:t>11/11/24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35430123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6D8C6C-4FC5-46D2-806E-B8414838E060}" type="datetimeFigureOut">
              <a:rPr lang="en-US" smtClean="0"/>
              <a:t>11/11/24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2865558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6D8C6C-4FC5-46D2-806E-B8414838E060}" type="datetimeFigureOut">
              <a:rPr lang="en-US" smtClean="0"/>
              <a:t>11/11/24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899195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26D8C6C-4FC5-46D2-806E-B8414838E060}" type="datetimeFigureOut">
              <a:rPr lang="en-US" smtClean="0"/>
              <a:t>11/11/24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2072270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26D8C6C-4FC5-46D2-806E-B8414838E060}" type="datetimeFigureOut">
              <a:rPr lang="en-US" smtClean="0"/>
              <a:t>11/11/24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3010331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26D8C6C-4FC5-46D2-806E-B8414838E060}" type="datetimeFigureOut">
              <a:rPr lang="en-US" smtClean="0"/>
              <a:t>11/11/24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1119031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6D8C6C-4FC5-46D2-806E-B8414838E060}" type="datetimeFigureOut">
              <a:rPr lang="en-US" smtClean="0"/>
              <a:t>11/11/24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2216060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26D8C6C-4FC5-46D2-806E-B8414838E060}" type="datetimeFigureOut">
              <a:rPr lang="en-US" smtClean="0"/>
              <a:t>11/11/24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1589978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26D8C6C-4FC5-46D2-806E-B8414838E060}" type="datetimeFigureOut">
              <a:rPr lang="en-US" smtClean="0"/>
              <a:t>11/11/24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3765335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6D8C6C-4FC5-46D2-806E-B8414838E060}" type="datetimeFigureOut">
              <a:rPr lang="en-US" smtClean="0"/>
              <a:t>11/11/24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397376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6D8C6C-4FC5-46D2-806E-B8414838E060}" type="datetimeFigureOut">
              <a:rPr lang="en-US" smtClean="0"/>
              <a:t>11/11/24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497B7-7CAE-4419-BD18-9989B852C08D}" type="slidenum">
              <a:rPr lang="en-US" smtClean="0"/>
              <a:t>‹#›</a:t>
            </a:fld>
            <a:endParaRPr lang="en-US"/>
          </a:p>
        </p:txBody>
      </p:sp>
    </p:spTree>
    <p:extLst>
      <p:ext uri="{BB962C8B-B14F-4D97-AF65-F5344CB8AC3E}">
        <p14:creationId xmlns:p14="http://schemas.microsoft.com/office/powerpoint/2010/main" val="8249104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49"/>
        <p:cNvGrpSpPr/>
        <p:nvPr/>
      </p:nvGrpSpPr>
      <p:grpSpPr>
        <a:xfrm>
          <a:off x="0" y="0"/>
          <a:ext cx="0" cy="0"/>
          <a:chOff x="0" y="0"/>
          <a:chExt cx="0" cy="0"/>
        </a:xfrm>
      </p:grpSpPr>
      <p:sp>
        <p:nvSpPr>
          <p:cNvPr id="53" name="Google Shape;53;p4"/>
          <p:cNvSpPr txBox="1">
            <a:spLocks noGrp="1"/>
          </p:cNvSpPr>
          <p:nvPr>
            <p:ph type="title"/>
          </p:nvPr>
        </p:nvSpPr>
        <p:spPr>
          <a:xfrm>
            <a:off x="1092200" y="1127467"/>
            <a:ext cx="10007600" cy="1272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4000"/>
            </a:lvl1pPr>
            <a:lvl2pPr lvl="1">
              <a:spcBef>
                <a:spcPts val="0"/>
              </a:spcBef>
              <a:spcAft>
                <a:spcPts val="0"/>
              </a:spcAft>
              <a:buSzPts val="3000"/>
              <a:buNone/>
              <a:defRPr sz="4000"/>
            </a:lvl2pPr>
            <a:lvl3pPr lvl="2">
              <a:spcBef>
                <a:spcPts val="0"/>
              </a:spcBef>
              <a:spcAft>
                <a:spcPts val="0"/>
              </a:spcAft>
              <a:buSzPts val="3000"/>
              <a:buNone/>
              <a:defRPr sz="4000"/>
            </a:lvl3pPr>
            <a:lvl4pPr lvl="3">
              <a:spcBef>
                <a:spcPts val="0"/>
              </a:spcBef>
              <a:spcAft>
                <a:spcPts val="0"/>
              </a:spcAft>
              <a:buSzPts val="3000"/>
              <a:buNone/>
              <a:defRPr sz="4000"/>
            </a:lvl4pPr>
            <a:lvl5pPr lvl="4">
              <a:spcBef>
                <a:spcPts val="0"/>
              </a:spcBef>
              <a:spcAft>
                <a:spcPts val="0"/>
              </a:spcAft>
              <a:buSzPts val="3000"/>
              <a:buNone/>
              <a:defRPr sz="4000"/>
            </a:lvl5pPr>
            <a:lvl6pPr lvl="5">
              <a:spcBef>
                <a:spcPts val="0"/>
              </a:spcBef>
              <a:spcAft>
                <a:spcPts val="0"/>
              </a:spcAft>
              <a:buSzPts val="3000"/>
              <a:buNone/>
              <a:defRPr sz="4000"/>
            </a:lvl6pPr>
            <a:lvl7pPr lvl="6">
              <a:spcBef>
                <a:spcPts val="0"/>
              </a:spcBef>
              <a:spcAft>
                <a:spcPts val="0"/>
              </a:spcAft>
              <a:buSzPts val="3000"/>
              <a:buNone/>
              <a:defRPr sz="4000"/>
            </a:lvl7pPr>
            <a:lvl8pPr lvl="7">
              <a:spcBef>
                <a:spcPts val="0"/>
              </a:spcBef>
              <a:spcAft>
                <a:spcPts val="0"/>
              </a:spcAft>
              <a:buSzPts val="3000"/>
              <a:buNone/>
              <a:defRPr sz="4000"/>
            </a:lvl8pPr>
            <a:lvl9pPr lvl="8">
              <a:spcBef>
                <a:spcPts val="0"/>
              </a:spcBef>
              <a:spcAft>
                <a:spcPts val="0"/>
              </a:spcAft>
              <a:buSzPts val="3000"/>
              <a:buNone/>
              <a:defRPr sz="4000"/>
            </a:lvl9pPr>
          </a:lstStyle>
          <a:p>
            <a:endParaRPr/>
          </a:p>
        </p:txBody>
      </p:sp>
      <p:sp>
        <p:nvSpPr>
          <p:cNvPr id="54" name="Google Shape;54;p4"/>
          <p:cNvSpPr txBox="1">
            <a:spLocks noGrp="1"/>
          </p:cNvSpPr>
          <p:nvPr>
            <p:ph type="body" idx="1"/>
          </p:nvPr>
        </p:nvSpPr>
        <p:spPr>
          <a:xfrm>
            <a:off x="1092200" y="2654300"/>
            <a:ext cx="10007600" cy="3264000"/>
          </a:xfrm>
          <a:prstGeom prst="rect">
            <a:avLst/>
          </a:prstGeom>
        </p:spPr>
        <p:txBody>
          <a:bodyPr spcFirstLastPara="1" wrap="square" lIns="91425" tIns="91425" rIns="91425" bIns="91425" anchor="t" anchorCtr="0">
            <a:normAutofit/>
          </a:bodyPr>
          <a:lstStyle>
            <a:lvl1pPr marL="609585" lvl="0" indent="-414856">
              <a:spcBef>
                <a:spcPts val="0"/>
              </a:spcBef>
              <a:spcAft>
                <a:spcPts val="0"/>
              </a:spcAft>
              <a:buSzPts val="1300"/>
              <a:buChar char="●"/>
              <a:defRPr/>
            </a:lvl1pPr>
            <a:lvl2pPr marL="1219170" lvl="1" indent="-397923">
              <a:spcBef>
                <a:spcPts val="0"/>
              </a:spcBef>
              <a:spcAft>
                <a:spcPts val="0"/>
              </a:spcAft>
              <a:buSzPts val="1100"/>
              <a:buChar char="○"/>
              <a:defRPr/>
            </a:lvl2pPr>
            <a:lvl3pPr marL="1828754" lvl="2" indent="-397923">
              <a:spcBef>
                <a:spcPts val="0"/>
              </a:spcBef>
              <a:spcAft>
                <a:spcPts val="0"/>
              </a:spcAft>
              <a:buSzPts val="1100"/>
              <a:buChar char="■"/>
              <a:defRPr/>
            </a:lvl3pPr>
            <a:lvl4pPr marL="2438339" lvl="3" indent="-397923">
              <a:spcBef>
                <a:spcPts val="0"/>
              </a:spcBef>
              <a:spcAft>
                <a:spcPts val="0"/>
              </a:spcAft>
              <a:buSzPts val="1100"/>
              <a:buChar char="●"/>
              <a:defRPr/>
            </a:lvl4pPr>
            <a:lvl5pPr marL="3047924" lvl="4" indent="-397923">
              <a:spcBef>
                <a:spcPts val="0"/>
              </a:spcBef>
              <a:spcAft>
                <a:spcPts val="0"/>
              </a:spcAft>
              <a:buSzPts val="1100"/>
              <a:buChar char="○"/>
              <a:defRPr/>
            </a:lvl5pPr>
            <a:lvl6pPr marL="3657509" lvl="5" indent="-397923">
              <a:spcBef>
                <a:spcPts val="0"/>
              </a:spcBef>
              <a:spcAft>
                <a:spcPts val="0"/>
              </a:spcAft>
              <a:buSzPts val="1100"/>
              <a:buChar char="■"/>
              <a:defRPr/>
            </a:lvl6pPr>
            <a:lvl7pPr marL="4267093" lvl="6" indent="-397923">
              <a:spcBef>
                <a:spcPts val="0"/>
              </a:spcBef>
              <a:spcAft>
                <a:spcPts val="0"/>
              </a:spcAft>
              <a:buSzPts val="1100"/>
              <a:buChar char="●"/>
              <a:defRPr/>
            </a:lvl7pPr>
            <a:lvl8pPr marL="4876678" lvl="7" indent="-397923">
              <a:spcBef>
                <a:spcPts val="0"/>
              </a:spcBef>
              <a:spcAft>
                <a:spcPts val="0"/>
              </a:spcAft>
              <a:buSzPts val="1100"/>
              <a:buChar char="○"/>
              <a:defRPr/>
            </a:lvl8pPr>
            <a:lvl9pPr marL="5486263" lvl="8" indent="-397923">
              <a:spcBef>
                <a:spcPts val="0"/>
              </a:spcBef>
              <a:spcAft>
                <a:spcPts val="0"/>
              </a:spcAft>
              <a:buSzPts val="1100"/>
              <a:buChar char="■"/>
              <a:defRPr/>
            </a:lvl9pPr>
          </a:lstStyle>
          <a:p>
            <a:endParaRPr/>
          </a:p>
        </p:txBody>
      </p:sp>
      <p:sp>
        <p:nvSpPr>
          <p:cNvPr id="55" name="Google Shape;55;p4"/>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94122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6D8C6C-4FC5-46D2-806E-B8414838E060}" type="datetimeFigureOut">
              <a:rPr lang="en-US" smtClean="0"/>
              <a:t>11/11/24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6497B7-7CAE-4419-BD18-9989B852C08D}" type="slidenum">
              <a:rPr lang="en-US" smtClean="0"/>
              <a:t>‹#›</a:t>
            </a:fld>
            <a:endParaRPr lang="en-US"/>
          </a:p>
        </p:txBody>
      </p:sp>
    </p:spTree>
    <p:extLst>
      <p:ext uri="{BB962C8B-B14F-4D97-AF65-F5344CB8AC3E}">
        <p14:creationId xmlns:p14="http://schemas.microsoft.com/office/powerpoint/2010/main" val="27776533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link.springer.com/referenceworkentry/10.1007/978-1-4614-8757-9_149-1#auth-Kesara-Na_Bangchang" TargetMode="External"/><Relationship Id="rId7" Type="http://schemas.openxmlformats.org/officeDocument/2006/relationships/hyperlink" Target="https://malariajournal.biomedcentral.com/articles/10.1186/s12936-019-2724-z#auth-Matthew_H_-Todd-Aff1-Aff2" TargetMode="External"/><Relationship Id="rId2" Type="http://schemas.openxmlformats.org/officeDocument/2006/relationships/hyperlink" Target="https://www.ncbi.nlm.nih.gov/books/NBK470158/" TargetMode="External"/><Relationship Id="rId1" Type="http://schemas.openxmlformats.org/officeDocument/2006/relationships/slideLayout" Target="../slideLayouts/slideLayout2.xml"/><Relationship Id="rId6" Type="http://schemas.openxmlformats.org/officeDocument/2006/relationships/hyperlink" Target="https://malariajournal.biomedcentral.com/articles/10.1186/s12936-019-2724-z#auth-Marat-Korsik-Aff1" TargetMode="External"/><Relationship Id="rId5" Type="http://schemas.openxmlformats.org/officeDocument/2006/relationships/hyperlink" Target="https://malariajournal.biomedcentral.com/articles/10.1186/s12936-019-2724-z#auth-Edwin_G_-Tse-Aff1" TargetMode="External"/><Relationship Id="rId4" Type="http://schemas.openxmlformats.org/officeDocument/2006/relationships/hyperlink" Target="https://link.springer.com/referenceworkentry/10.1007/978-1-4614-8757-9_149-1#auth-Juntra-Karbwang"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hyperlink" Target="https://www.slideshare.net/renjusravi/anti-amoebic-drug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42BEE-2709-FE1B-F581-E8A3D9E03BDF}"/>
              </a:ext>
            </a:extLst>
          </p:cNvPr>
          <p:cNvSpPr>
            <a:spLocks noGrp="1"/>
          </p:cNvSpPr>
          <p:nvPr>
            <p:ph type="title"/>
          </p:nvPr>
        </p:nvSpPr>
        <p:spPr>
          <a:xfrm>
            <a:off x="824798" y="579047"/>
            <a:ext cx="3932237" cy="738266"/>
          </a:xfrm>
        </p:spPr>
        <p:txBody>
          <a:bodyPr>
            <a:normAutofit/>
          </a:bodyPr>
          <a:lstStyle/>
          <a:p>
            <a:pPr algn="ctr"/>
            <a:r>
              <a:rPr lang="en-US" sz="3600" b="1" dirty="0">
                <a:latin typeface="Arial" panose="020B0604020202020204" pitchFamily="34" charset="0"/>
                <a:cs typeface="Arial" panose="020B0604020202020204" pitchFamily="34" charset="0"/>
              </a:rPr>
              <a:t>Course</a:t>
            </a:r>
          </a:p>
        </p:txBody>
      </p:sp>
      <p:sp>
        <p:nvSpPr>
          <p:cNvPr id="3" name="Content Placeholder 2">
            <a:extLst>
              <a:ext uri="{FF2B5EF4-FFF2-40B4-BE49-F238E27FC236}">
                <a16:creationId xmlns:a16="http://schemas.microsoft.com/office/drawing/2014/main" id="{380BF094-F97B-07B1-F3D0-B7321CC342FF}"/>
              </a:ext>
            </a:extLst>
          </p:cNvPr>
          <p:cNvSpPr>
            <a:spLocks noGrp="1"/>
          </p:cNvSpPr>
          <p:nvPr>
            <p:ph idx="1"/>
          </p:nvPr>
        </p:nvSpPr>
        <p:spPr>
          <a:xfrm>
            <a:off x="5733060" y="823853"/>
            <a:ext cx="5634142" cy="4243906"/>
          </a:xfrm>
        </p:spPr>
        <p:txBody>
          <a:bodyPr>
            <a:noAutofit/>
          </a:bodyPr>
          <a:lstStyle/>
          <a:p>
            <a:pPr marL="0" indent="0" algn="ctr">
              <a:buNone/>
            </a:pPr>
            <a:r>
              <a:rPr lang="en-US" sz="3600" b="1" dirty="0">
                <a:latin typeface="Arial" panose="020B0604020202020204" pitchFamily="34" charset="0"/>
                <a:cs typeface="Arial" panose="020B0604020202020204" pitchFamily="34" charset="0"/>
              </a:rPr>
              <a:t>Lecture 12</a:t>
            </a:r>
          </a:p>
          <a:p>
            <a:pPr marL="0" indent="0" algn="ctr">
              <a:buNone/>
            </a:pPr>
            <a:endParaRPr lang="en-US" sz="3600" b="1" dirty="0">
              <a:latin typeface="Arial" panose="020B0604020202020204" pitchFamily="34" charset="0"/>
              <a:cs typeface="Arial" panose="020B0604020202020204" pitchFamily="34" charset="0"/>
            </a:endParaRPr>
          </a:p>
          <a:p>
            <a:pPr marL="0" indent="0" algn="ctr">
              <a:buNone/>
            </a:pPr>
            <a:r>
              <a:rPr lang="en-US" sz="3600" b="1" dirty="0">
                <a:latin typeface="Arial" panose="020B0604020202020204" pitchFamily="34" charset="0"/>
                <a:cs typeface="Arial" panose="020B0604020202020204" pitchFamily="34" charset="0"/>
              </a:rPr>
              <a:t>Topic: </a:t>
            </a:r>
          </a:p>
          <a:p>
            <a:pPr algn="ctr">
              <a:buFont typeface="Wingdings" pitchFamily="2" charset="2"/>
              <a:buChar char="v"/>
            </a:pPr>
            <a:r>
              <a:rPr lang="en-US" sz="3600" b="1" i="1" dirty="0">
                <a:solidFill>
                  <a:srgbClr val="FF0000"/>
                </a:solidFill>
                <a:latin typeface="Arial" panose="020B0604020202020204" pitchFamily="34" charset="0"/>
                <a:cs typeface="Arial" panose="020B0604020202020204" pitchFamily="34" charset="0"/>
              </a:rPr>
              <a:t>Anti-malarial drugs</a:t>
            </a:r>
          </a:p>
          <a:p>
            <a:pPr algn="ctr">
              <a:buFont typeface="Wingdings" pitchFamily="2" charset="2"/>
              <a:buChar char="v"/>
            </a:pPr>
            <a:r>
              <a:rPr lang="en-US" sz="3600" b="1" i="1" dirty="0">
                <a:solidFill>
                  <a:srgbClr val="FF0000"/>
                </a:solidFill>
                <a:latin typeface="Arial" panose="020B0604020202020204" pitchFamily="34" charset="0"/>
                <a:cs typeface="Arial" panose="020B0604020202020204" pitchFamily="34" charset="0"/>
              </a:rPr>
              <a:t>Anti-amoebiasis drugs</a:t>
            </a:r>
          </a:p>
        </p:txBody>
      </p:sp>
      <p:sp>
        <p:nvSpPr>
          <p:cNvPr id="4" name="Text Placeholder 3">
            <a:extLst>
              <a:ext uri="{FF2B5EF4-FFF2-40B4-BE49-F238E27FC236}">
                <a16:creationId xmlns:a16="http://schemas.microsoft.com/office/drawing/2014/main" id="{CC3F7022-577D-C69A-C066-FD50D323AA1A}"/>
              </a:ext>
            </a:extLst>
          </p:cNvPr>
          <p:cNvSpPr>
            <a:spLocks noGrp="1"/>
          </p:cNvSpPr>
          <p:nvPr>
            <p:ph type="body" sz="half" idx="2"/>
          </p:nvPr>
        </p:nvSpPr>
        <p:spPr>
          <a:xfrm>
            <a:off x="461858" y="1607696"/>
            <a:ext cx="5096084" cy="1714552"/>
          </a:xfrm>
        </p:spPr>
        <p:txBody>
          <a:bodyPr>
            <a:normAutofit/>
          </a:bodyPr>
          <a:lstStyle/>
          <a:p>
            <a:r>
              <a:rPr lang="en-US" sz="4400" b="1" dirty="0">
                <a:solidFill>
                  <a:srgbClr val="FF0000"/>
                </a:solidFill>
                <a:latin typeface="Arial" panose="020B0604020202020204" pitchFamily="34" charset="0"/>
                <a:cs typeface="Arial" panose="020B0604020202020204" pitchFamily="34" charset="0"/>
              </a:rPr>
              <a:t>PHARMACOLOGY</a:t>
            </a:r>
          </a:p>
          <a:p>
            <a:pPr algn="ctr"/>
            <a:r>
              <a:rPr lang="en-US" sz="2800" i="1" dirty="0">
                <a:latin typeface="Arial" panose="020B0604020202020204" pitchFamily="34" charset="0"/>
                <a:cs typeface="Arial" panose="020B0604020202020204" pitchFamily="34" charset="0"/>
              </a:rPr>
              <a:t>Seth </a:t>
            </a:r>
            <a:r>
              <a:rPr lang="en-US" sz="2800" i="1" dirty="0" err="1">
                <a:latin typeface="Arial" panose="020B0604020202020204" pitchFamily="34" charset="0"/>
                <a:cs typeface="Arial" panose="020B0604020202020204" pitchFamily="34" charset="0"/>
              </a:rPr>
              <a:t>Mikaye</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0853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solidFill>
                  <a:srgbClr val="FF0000"/>
                </a:solidFill>
                <a:cs typeface="Calibri Light"/>
              </a:rPr>
              <a:t>ANTI-MALARIAL DRUGS</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1B41D-26A1-8629-1C14-F07F1E6B578A}"/>
              </a:ext>
            </a:extLst>
          </p:cNvPr>
          <p:cNvSpPr>
            <a:spLocks noGrp="1"/>
          </p:cNvSpPr>
          <p:nvPr>
            <p:ph type="title"/>
          </p:nvPr>
        </p:nvSpPr>
        <p:spPr/>
        <p:txBody>
          <a:bodyPr>
            <a:normAutofit/>
          </a:bodyPr>
          <a:lstStyle/>
          <a:p>
            <a:r>
              <a:rPr lang="en-US" sz="3600" b="1" dirty="0">
                <a:solidFill>
                  <a:srgbClr val="FF0000"/>
                </a:solidFill>
              </a:rPr>
              <a:t>Causative agent</a:t>
            </a:r>
            <a:endParaRPr lang="en-US" sz="3600" dirty="0">
              <a:solidFill>
                <a:srgbClr val="FF0000"/>
              </a:solidFill>
            </a:endParaRPr>
          </a:p>
        </p:txBody>
      </p:sp>
      <p:sp>
        <p:nvSpPr>
          <p:cNvPr id="3" name="Content Placeholder 2">
            <a:extLst>
              <a:ext uri="{FF2B5EF4-FFF2-40B4-BE49-F238E27FC236}">
                <a16:creationId xmlns:a16="http://schemas.microsoft.com/office/drawing/2014/main" id="{88CDE450-35D0-7436-DFFD-A72A8CB926E6}"/>
              </a:ext>
            </a:extLst>
          </p:cNvPr>
          <p:cNvSpPr>
            <a:spLocks noGrp="1"/>
          </p:cNvSpPr>
          <p:nvPr>
            <p:ph idx="1"/>
          </p:nvPr>
        </p:nvSpPr>
        <p:spPr/>
        <p:txBody>
          <a:bodyPr>
            <a:normAutofit/>
          </a:bodyPr>
          <a:lstStyle/>
          <a:p>
            <a:endParaRPr lang="en-US" sz="2600" dirty="0"/>
          </a:p>
          <a:p>
            <a:r>
              <a:rPr lang="en-US" sz="2600" dirty="0"/>
              <a:t>Plasmodium</a:t>
            </a:r>
          </a:p>
          <a:p>
            <a:r>
              <a:rPr lang="en-US" sz="2600" dirty="0"/>
              <a:t>4 species:</a:t>
            </a:r>
            <a:br>
              <a:rPr lang="en-US" sz="2600" dirty="0"/>
            </a:br>
            <a:endParaRPr lang="en-US" sz="2600" dirty="0"/>
          </a:p>
          <a:p>
            <a:pPr marL="514350" indent="-514350">
              <a:buAutoNum type="arabicParenR"/>
            </a:pPr>
            <a:r>
              <a:rPr lang="en-US" sz="2600" i="1" dirty="0"/>
              <a:t>P. vivax</a:t>
            </a:r>
            <a:r>
              <a:rPr lang="en-US" sz="2600" b="1" i="1" dirty="0"/>
              <a:t> </a:t>
            </a:r>
            <a:r>
              <a:rPr lang="en-US" sz="2600" b="1" dirty="0"/>
              <a:t>(tertian)</a:t>
            </a:r>
            <a:endParaRPr lang="en-US" sz="2600" dirty="0"/>
          </a:p>
          <a:p>
            <a:pPr marL="514350" indent="-514350">
              <a:buAutoNum type="arabicParenR"/>
            </a:pPr>
            <a:r>
              <a:rPr lang="en-US" sz="2600" i="1" dirty="0"/>
              <a:t>P. falciparum</a:t>
            </a:r>
            <a:r>
              <a:rPr lang="en-US" sz="2600" b="1" i="1" dirty="0"/>
              <a:t> </a:t>
            </a:r>
            <a:r>
              <a:rPr lang="en-US" sz="2600" b="1" dirty="0"/>
              <a:t>(tertian)</a:t>
            </a:r>
            <a:endParaRPr lang="en-US" sz="2600" dirty="0"/>
          </a:p>
          <a:p>
            <a:pPr marL="514350" indent="-514350">
              <a:buAutoNum type="arabicParenR"/>
            </a:pPr>
            <a:r>
              <a:rPr lang="en-US" sz="2600" i="1" dirty="0"/>
              <a:t>P. </a:t>
            </a:r>
            <a:r>
              <a:rPr lang="en-US" sz="2600" i="1" dirty="0" err="1"/>
              <a:t>ovale</a:t>
            </a:r>
            <a:r>
              <a:rPr lang="en-US" sz="2600" b="1" i="1" dirty="0"/>
              <a:t> </a:t>
            </a:r>
            <a:r>
              <a:rPr lang="en-US" sz="2600" b="1" dirty="0"/>
              <a:t>(tertian)</a:t>
            </a:r>
            <a:endParaRPr lang="en-US" sz="2600" dirty="0"/>
          </a:p>
          <a:p>
            <a:pPr marL="514350" indent="-514350">
              <a:buFontTx/>
              <a:buAutoNum type="arabicParenR"/>
            </a:pPr>
            <a:r>
              <a:rPr lang="en-US" sz="2600" i="1" dirty="0"/>
              <a:t>P. </a:t>
            </a:r>
            <a:r>
              <a:rPr lang="en-US" sz="2600" i="1" dirty="0" err="1"/>
              <a:t>malariae</a:t>
            </a:r>
            <a:r>
              <a:rPr lang="en-US" sz="2600" i="1" dirty="0"/>
              <a:t> </a:t>
            </a:r>
            <a:r>
              <a:rPr lang="en-US" sz="2600" b="1" dirty="0"/>
              <a:t>(</a:t>
            </a:r>
            <a:r>
              <a:rPr lang="en-US" sz="2600" b="1" dirty="0" err="1"/>
              <a:t>quartian</a:t>
            </a:r>
            <a:r>
              <a:rPr lang="en-US" sz="2600" b="1" dirty="0"/>
              <a:t>)</a:t>
            </a:r>
          </a:p>
          <a:p>
            <a:pPr marL="514350" indent="-514350">
              <a:buAutoNum type="arabicParenR"/>
            </a:pPr>
            <a:r>
              <a:rPr lang="en-US" sz="2600" i="1" dirty="0">
                <a:cs typeface="Calibri"/>
              </a:rPr>
              <a:t>P. </a:t>
            </a:r>
            <a:r>
              <a:rPr lang="en-US" sz="2600" i="1" dirty="0" err="1">
                <a:ea typeface="+mn-lt"/>
                <a:cs typeface="+mn-lt"/>
              </a:rPr>
              <a:t>knowles</a:t>
            </a:r>
            <a:r>
              <a:rPr lang="en-US" sz="2600" i="1" dirty="0">
                <a:ea typeface="+mn-lt"/>
                <a:cs typeface="+mn-lt"/>
              </a:rPr>
              <a:t> </a:t>
            </a:r>
            <a:r>
              <a:rPr lang="en-US" sz="2600" dirty="0">
                <a:ea typeface="+mn-lt"/>
                <a:cs typeface="+mn-lt"/>
              </a:rPr>
              <a:t>(quotidian fever, every 24hrs/everyday)</a:t>
            </a:r>
            <a:endParaRPr lang="en-US" sz="2600" b="1" dirty="0">
              <a:cs typeface="Calibri"/>
            </a:endParaRPr>
          </a:p>
          <a:p>
            <a:pPr marL="514350" indent="-514350">
              <a:buAutoNum type="arabicParenR"/>
            </a:pPr>
            <a:endParaRPr lang="en-IN" sz="2600" dirty="0">
              <a:cs typeface="Calibri"/>
            </a:endParaRPr>
          </a:p>
          <a:p>
            <a:endParaRPr lang="en-US" sz="2600" dirty="0"/>
          </a:p>
        </p:txBody>
      </p:sp>
    </p:spTree>
    <p:extLst>
      <p:ext uri="{BB962C8B-B14F-4D97-AF65-F5344CB8AC3E}">
        <p14:creationId xmlns:p14="http://schemas.microsoft.com/office/powerpoint/2010/main" val="10365936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FAF43-6E04-2909-0F12-8A5DD6C5B632}"/>
              </a:ext>
            </a:extLst>
          </p:cNvPr>
          <p:cNvSpPr>
            <a:spLocks noGrp="1"/>
          </p:cNvSpPr>
          <p:nvPr>
            <p:ph type="title"/>
          </p:nvPr>
        </p:nvSpPr>
        <p:spPr/>
        <p:txBody>
          <a:bodyPr>
            <a:normAutofit/>
          </a:bodyPr>
          <a:lstStyle/>
          <a:p>
            <a:r>
              <a:rPr lang="en-US" sz="3600" b="1" dirty="0">
                <a:solidFill>
                  <a:srgbClr val="FF0000"/>
                </a:solidFill>
                <a:cs typeface="Calibri"/>
              </a:rPr>
              <a:t>Types of malaria</a:t>
            </a:r>
            <a:endParaRPr lang="en-US" sz="3600" b="1" dirty="0">
              <a:solidFill>
                <a:srgbClr val="FF0000"/>
              </a:solidFill>
            </a:endParaRPr>
          </a:p>
        </p:txBody>
      </p:sp>
      <p:sp>
        <p:nvSpPr>
          <p:cNvPr id="3" name="Content Placeholder 2">
            <a:extLst>
              <a:ext uri="{FF2B5EF4-FFF2-40B4-BE49-F238E27FC236}">
                <a16:creationId xmlns:a16="http://schemas.microsoft.com/office/drawing/2014/main" id="{FA823F1A-C5E6-112E-EE71-48224F85B4BA}"/>
              </a:ext>
            </a:extLst>
          </p:cNvPr>
          <p:cNvSpPr>
            <a:spLocks noGrp="1"/>
          </p:cNvSpPr>
          <p:nvPr>
            <p:ph idx="1"/>
          </p:nvPr>
        </p:nvSpPr>
        <p:spPr/>
        <p:txBody>
          <a:bodyPr>
            <a:normAutofit/>
          </a:bodyPr>
          <a:lstStyle/>
          <a:p>
            <a:r>
              <a:rPr lang="en-US" sz="2600" dirty="0">
                <a:ea typeface="+mn-lt"/>
                <a:cs typeface="+mn-lt"/>
              </a:rPr>
              <a:t>Benign tertian malaria (</a:t>
            </a:r>
            <a:r>
              <a:rPr lang="en-US" sz="2600" i="1" dirty="0">
                <a:ea typeface="+mn-lt"/>
                <a:cs typeface="+mn-lt"/>
              </a:rPr>
              <a:t>P vivax </a:t>
            </a:r>
            <a:r>
              <a:rPr lang="en-US" sz="2600" dirty="0">
                <a:ea typeface="+mn-lt"/>
                <a:cs typeface="+mn-lt"/>
              </a:rPr>
              <a:t>and </a:t>
            </a:r>
            <a:r>
              <a:rPr lang="en-US" sz="2600" i="1" dirty="0">
                <a:ea typeface="+mn-lt"/>
                <a:cs typeface="+mn-lt"/>
              </a:rPr>
              <a:t>P </a:t>
            </a:r>
            <a:r>
              <a:rPr lang="en-US" sz="2600" i="1" dirty="0" err="1">
                <a:ea typeface="+mn-lt"/>
                <a:cs typeface="+mn-lt"/>
              </a:rPr>
              <a:t>ovale</a:t>
            </a:r>
            <a:r>
              <a:rPr lang="en-US" sz="2600" dirty="0">
                <a:ea typeface="+mn-lt"/>
                <a:cs typeface="+mn-lt"/>
              </a:rPr>
              <a:t>): with a fever every 2nd day (e.g., Monday; fever, Tuesday; no fever, Wednesday; fever).</a:t>
            </a:r>
            <a:endParaRPr lang="en-US" sz="2600" dirty="0">
              <a:cs typeface="Calibri"/>
            </a:endParaRPr>
          </a:p>
          <a:p>
            <a:r>
              <a:rPr lang="en-US" sz="2600" dirty="0">
                <a:ea typeface="+mn-lt"/>
                <a:cs typeface="+mn-lt"/>
              </a:rPr>
              <a:t>Benign quartan malaria (</a:t>
            </a:r>
            <a:r>
              <a:rPr lang="en-US" sz="2600" i="1" dirty="0">
                <a:ea typeface="+mn-lt"/>
                <a:cs typeface="+mn-lt"/>
              </a:rPr>
              <a:t>P </a:t>
            </a:r>
            <a:r>
              <a:rPr lang="en-US" sz="2600" i="1" dirty="0" err="1">
                <a:ea typeface="+mn-lt"/>
                <a:cs typeface="+mn-lt"/>
              </a:rPr>
              <a:t>malariae</a:t>
            </a:r>
            <a:r>
              <a:rPr lang="en-US" sz="2600" dirty="0">
                <a:ea typeface="+mn-lt"/>
                <a:cs typeface="+mn-lt"/>
              </a:rPr>
              <a:t>): with a fever every 3rd day (e.g., Monday; fever, Tuesday; no fever, Wednesday; no fever, Thursday; fever).</a:t>
            </a:r>
            <a:endParaRPr lang="en-US" sz="2600" dirty="0"/>
          </a:p>
          <a:p>
            <a:r>
              <a:rPr lang="en-US" sz="2600" dirty="0">
                <a:ea typeface="+mn-lt"/>
                <a:cs typeface="+mn-lt"/>
              </a:rPr>
              <a:t>Malignant tertian malaria is a severe form of malarial disease in humans. </a:t>
            </a:r>
          </a:p>
          <a:p>
            <a:r>
              <a:rPr lang="en-US" sz="2600" dirty="0">
                <a:ea typeface="+mn-lt"/>
                <a:cs typeface="+mn-lt"/>
              </a:rPr>
              <a:t>The symptoms of the disease recur every 48 hours and induce acute cerebral, renal, or gastrointestinal malfunctioning. It is caused by  Plasmodium falciparum.</a:t>
            </a:r>
            <a:endParaRPr lang="en-US" sz="2600" dirty="0">
              <a:cs typeface="Calibri"/>
            </a:endParaRPr>
          </a:p>
          <a:p>
            <a:endParaRPr lang="en-US" sz="2600" dirty="0"/>
          </a:p>
        </p:txBody>
      </p:sp>
    </p:spTree>
    <p:extLst>
      <p:ext uri="{BB962C8B-B14F-4D97-AF65-F5344CB8AC3E}">
        <p14:creationId xmlns:p14="http://schemas.microsoft.com/office/powerpoint/2010/main" val="1448520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67670-E3A8-9706-BA50-7F7F2858D70D}"/>
              </a:ext>
            </a:extLst>
          </p:cNvPr>
          <p:cNvSpPr>
            <a:spLocks noGrp="1"/>
          </p:cNvSpPr>
          <p:nvPr>
            <p:ph type="title"/>
          </p:nvPr>
        </p:nvSpPr>
        <p:spPr>
          <a:xfrm>
            <a:off x="838200" y="506777"/>
            <a:ext cx="10515600" cy="1183912"/>
          </a:xfrm>
        </p:spPr>
        <p:txBody>
          <a:bodyPr>
            <a:normAutofit/>
          </a:bodyPr>
          <a:lstStyle/>
          <a:p>
            <a:br>
              <a:rPr lang="en-US" sz="3600" b="1" dirty="0">
                <a:solidFill>
                  <a:srgbClr val="FF0000"/>
                </a:solidFill>
                <a:latin typeface="Arial" panose="020B0604020202020204" pitchFamily="34" charset="0"/>
                <a:cs typeface="Arial" panose="020B0604020202020204" pitchFamily="34" charset="0"/>
              </a:rPr>
            </a:br>
            <a:r>
              <a:rPr lang="en-US" sz="3600" b="1" dirty="0">
                <a:solidFill>
                  <a:srgbClr val="FF0000"/>
                </a:solidFill>
                <a:latin typeface="Arial" panose="020B0604020202020204" pitchFamily="34" charset="0"/>
                <a:cs typeface="Arial" panose="020B0604020202020204" pitchFamily="34" charset="0"/>
              </a:rPr>
              <a:t>Mysterious &amp; puzzling case of malaria</a:t>
            </a:r>
            <a:endParaRPr lang="en-US" sz="3600" b="1" dirty="0">
              <a:solidFill>
                <a:srgbClr val="000000"/>
              </a:solidFill>
              <a:latin typeface="Arial" panose="020B0604020202020204" pitchFamily="34" charset="0"/>
              <a:ea typeface="+mj-lt"/>
              <a:cs typeface="Arial" panose="020B0604020202020204" pitchFamily="34" charset="0"/>
            </a:endParaRPr>
          </a:p>
          <a:p>
            <a:endParaRPr lang="en-US"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BE7C280-7780-79A0-B0C5-68809767A452}"/>
              </a:ext>
            </a:extLst>
          </p:cNvPr>
          <p:cNvSpPr>
            <a:spLocks noGrp="1"/>
          </p:cNvSpPr>
          <p:nvPr>
            <p:ph idx="1"/>
          </p:nvPr>
        </p:nvSpPr>
        <p:spPr/>
        <p:txBody>
          <a:bodyPr vert="horz" lIns="91440" tIns="45720" rIns="91440" bIns="45720" rtlCol="0" anchor="t">
            <a:normAutofit/>
          </a:bodyPr>
          <a:lstStyle/>
          <a:p>
            <a:r>
              <a:rPr lang="en-US" sz="2600" dirty="0">
                <a:latin typeface="Arial" panose="020B0604020202020204" pitchFamily="34" charset="0"/>
                <a:cs typeface="Arial" panose="020B0604020202020204" pitchFamily="34" charset="0"/>
              </a:rPr>
              <a:t>Sofia </a:t>
            </a:r>
            <a:r>
              <a:rPr lang="en-US" sz="2600" dirty="0" err="1">
                <a:latin typeface="Arial" panose="020B0604020202020204" pitchFamily="34" charset="0"/>
                <a:cs typeface="Arial" panose="020B0604020202020204" pitchFamily="34" charset="0"/>
              </a:rPr>
              <a:t>Zago</a:t>
            </a:r>
            <a:r>
              <a:rPr lang="en-US" sz="2600" dirty="0">
                <a:latin typeface="Arial" panose="020B0604020202020204" pitchFamily="34" charset="0"/>
                <a:cs typeface="Arial" panose="020B0604020202020204" pitchFamily="34" charset="0"/>
              </a:rPr>
              <a:t> (4 year-old) died of cerebral malaria after developing a fever and slipping into a coma in 2017, in north Italy</a:t>
            </a:r>
          </a:p>
          <a:p>
            <a:pPr marL="0" indent="0">
              <a:buNone/>
            </a:pP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rPr>
              <a:t>Sofia Zago had not travelled to any ‘at-risk’ countries</a:t>
            </a:r>
          </a:p>
          <a:p>
            <a:endParaRPr lang="en-US" sz="2600" dirty="0">
              <a:latin typeface="Arial" panose="020B0604020202020204" pitchFamily="34" charset="0"/>
              <a:cs typeface="Arial" panose="020B0604020202020204" pitchFamily="34" charset="0"/>
            </a:endParaRPr>
          </a:p>
          <a:p>
            <a:pPr indent="-274320">
              <a:lnSpc>
                <a:spcPts val="3000"/>
              </a:lnSpc>
              <a:spcBef>
                <a:spcPts val="0"/>
              </a:spcBef>
            </a:pPr>
            <a:r>
              <a:rPr lang="en-US" sz="2600" dirty="0">
                <a:latin typeface="Arial" panose="020B0604020202020204" pitchFamily="34" charset="0"/>
                <a:cs typeface="Arial" panose="020B0604020202020204" pitchFamily="34" charset="0"/>
              </a:rPr>
              <a:t>World Health Organization declared Italy free of malaria in 1970</a:t>
            </a:r>
          </a:p>
          <a:p>
            <a:pPr indent="-274320">
              <a:lnSpc>
                <a:spcPts val="3000"/>
              </a:lnSpc>
              <a:spcBef>
                <a:spcPts val="0"/>
              </a:spcBef>
            </a:pPr>
            <a:endParaRPr lang="en-US" sz="2600" dirty="0">
              <a:latin typeface="Arial" panose="020B0604020202020204" pitchFamily="34" charset="0"/>
              <a:ea typeface="+mn-lt"/>
              <a:cs typeface="Arial" panose="020B0604020202020204" pitchFamily="34" charset="0"/>
            </a:endParaRPr>
          </a:p>
          <a:p>
            <a:pPr indent="-274320">
              <a:lnSpc>
                <a:spcPts val="3000"/>
              </a:lnSpc>
              <a:spcBef>
                <a:spcPts val="0"/>
              </a:spcBef>
            </a:pPr>
            <a:r>
              <a:rPr lang="en-US" sz="2600" dirty="0">
                <a:latin typeface="Arial" panose="020B0604020202020204" pitchFamily="34" charset="0"/>
                <a:ea typeface="+mn-lt"/>
                <a:cs typeface="Arial" panose="020B0604020202020204" pitchFamily="34" charset="0"/>
              </a:rPr>
              <a:t>Sofia did not have blood transfusion recently</a:t>
            </a:r>
          </a:p>
          <a:p>
            <a:pPr indent="-274320">
              <a:lnSpc>
                <a:spcPts val="3000"/>
              </a:lnSpc>
              <a:spcBef>
                <a:spcPts val="0"/>
              </a:spcBef>
            </a:pPr>
            <a:endParaRPr lang="en-US" sz="2600" dirty="0">
              <a:latin typeface="Arial" panose="020B0604020202020204" pitchFamily="34" charset="0"/>
              <a:ea typeface="+mn-lt"/>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6246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DB0F1-EA2A-A2C1-D2B8-DA1780FBC594}"/>
              </a:ext>
            </a:extLst>
          </p:cNvPr>
          <p:cNvSpPr>
            <a:spLocks noGrp="1"/>
          </p:cNvSpPr>
          <p:nvPr>
            <p:ph type="title"/>
          </p:nvPr>
        </p:nvSpPr>
        <p:spPr/>
        <p:txBody>
          <a:bodyPr>
            <a:normAutofit/>
          </a:bodyPr>
          <a:lstStyle/>
          <a:p>
            <a:r>
              <a:rPr lang="en-US" sz="3600" b="1" dirty="0">
                <a:solidFill>
                  <a:srgbClr val="FF0000"/>
                </a:solidFill>
                <a:cs typeface="Calibri Light"/>
              </a:rPr>
              <a:t>LIFE CYCLE OF MALARIA</a:t>
            </a:r>
            <a:endParaRPr lang="en-US" sz="3600" b="1" dirty="0">
              <a:solidFill>
                <a:srgbClr val="FF0000"/>
              </a:solidFill>
            </a:endParaRPr>
          </a:p>
        </p:txBody>
      </p:sp>
      <p:sp>
        <p:nvSpPr>
          <p:cNvPr id="3" name="Content Placeholder 2">
            <a:extLst>
              <a:ext uri="{FF2B5EF4-FFF2-40B4-BE49-F238E27FC236}">
                <a16:creationId xmlns:a16="http://schemas.microsoft.com/office/drawing/2014/main" id="{019B5924-A8C3-5FA7-2070-22251090171F}"/>
              </a:ext>
            </a:extLst>
          </p:cNvPr>
          <p:cNvSpPr>
            <a:spLocks noGrp="1"/>
          </p:cNvSpPr>
          <p:nvPr>
            <p:ph idx="1"/>
          </p:nvPr>
        </p:nvSpPr>
        <p:spPr>
          <a:xfrm>
            <a:off x="561860" y="1825625"/>
            <a:ext cx="11016868" cy="4575175"/>
          </a:xfrm>
        </p:spPr>
        <p:txBody>
          <a:bodyPr vert="horz" lIns="91440" tIns="45720" rIns="91440" bIns="45720" rtlCol="0" anchor="t">
            <a:noAutofit/>
          </a:bodyPr>
          <a:lstStyle/>
          <a:p>
            <a:pPr>
              <a:lnSpc>
                <a:spcPct val="100000"/>
              </a:lnSpc>
              <a:spcBef>
                <a:spcPct val="0"/>
              </a:spcBef>
              <a:spcAft>
                <a:spcPct val="0"/>
              </a:spcAft>
            </a:pPr>
            <a:r>
              <a:rPr lang="en-IN" sz="2600" dirty="0">
                <a:ea typeface="+mn-lt"/>
                <a:cs typeface="+mn-lt"/>
              </a:rPr>
              <a:t>Malaria: transmitted by the bite of infected female anopheles mosquito.</a:t>
            </a:r>
            <a:r>
              <a:rPr lang="en-IN" sz="2600" b="1" dirty="0">
                <a:ea typeface="+mn-lt"/>
                <a:cs typeface="+mn-lt"/>
              </a:rPr>
              <a:t> </a:t>
            </a:r>
            <a:endParaRPr lang="en-IN" sz="2600" dirty="0">
              <a:ea typeface="+mn-lt"/>
              <a:cs typeface="+mn-lt"/>
            </a:endParaRPr>
          </a:p>
          <a:p>
            <a:pPr>
              <a:lnSpc>
                <a:spcPct val="100000"/>
              </a:lnSpc>
              <a:spcBef>
                <a:spcPct val="0"/>
              </a:spcBef>
              <a:spcAft>
                <a:spcPct val="0"/>
              </a:spcAft>
            </a:pPr>
            <a:r>
              <a:rPr lang="en-IN" sz="2600" dirty="0">
                <a:ea typeface="+mn-lt"/>
                <a:cs typeface="+mn-lt"/>
              </a:rPr>
              <a:t>During feeding, mosquitoes inject </a:t>
            </a:r>
            <a:r>
              <a:rPr lang="en-IN" sz="2600" b="1" dirty="0">
                <a:solidFill>
                  <a:srgbClr val="0070C0"/>
                </a:solidFill>
                <a:ea typeface="+mn-lt"/>
                <a:cs typeface="+mn-lt"/>
              </a:rPr>
              <a:t>sporozoites</a:t>
            </a:r>
            <a:r>
              <a:rPr lang="en-IN" sz="2600" dirty="0">
                <a:ea typeface="+mn-lt"/>
                <a:cs typeface="+mn-lt"/>
              </a:rPr>
              <a:t>, which circulate to the liver, and rapidly infect hepatocytes, causing asymptomatic liver infection </a:t>
            </a:r>
            <a:r>
              <a:rPr lang="en-IN" sz="2600" b="1" dirty="0">
                <a:ea typeface="+mn-lt"/>
                <a:cs typeface="+mn-lt"/>
              </a:rPr>
              <a:t>(hepatic phase)</a:t>
            </a:r>
          </a:p>
          <a:p>
            <a:pPr>
              <a:lnSpc>
                <a:spcPct val="100000"/>
              </a:lnSpc>
              <a:spcBef>
                <a:spcPct val="0"/>
              </a:spcBef>
              <a:spcAft>
                <a:spcPct val="0"/>
              </a:spcAft>
            </a:pPr>
            <a:r>
              <a:rPr lang="en-IN" sz="2600" b="1" dirty="0">
                <a:solidFill>
                  <a:srgbClr val="0070C0"/>
                </a:solidFill>
                <a:ea typeface="+mn-lt"/>
                <a:cs typeface="+mn-lt"/>
              </a:rPr>
              <a:t>Merozoites</a:t>
            </a:r>
            <a:r>
              <a:rPr lang="en-IN" sz="2600" dirty="0">
                <a:ea typeface="+mn-lt"/>
                <a:cs typeface="+mn-lt"/>
              </a:rPr>
              <a:t> released from the liver, rapidly infect erythrocytes to begin the </a:t>
            </a:r>
            <a:r>
              <a:rPr lang="en-IN" sz="2600" b="1" dirty="0">
                <a:ea typeface="+mn-lt"/>
                <a:cs typeface="+mn-lt"/>
              </a:rPr>
              <a:t>asexual erythrocytic stage </a:t>
            </a:r>
            <a:r>
              <a:rPr lang="en-IN" sz="2600" dirty="0">
                <a:ea typeface="+mn-lt"/>
                <a:cs typeface="+mn-lt"/>
              </a:rPr>
              <a:t>of infection that is responsible for human disease</a:t>
            </a:r>
          </a:p>
          <a:p>
            <a:pPr>
              <a:lnSpc>
                <a:spcPct val="100000"/>
              </a:lnSpc>
              <a:spcBef>
                <a:spcPct val="0"/>
              </a:spcBef>
              <a:spcAft>
                <a:spcPct val="0"/>
              </a:spcAft>
            </a:pPr>
            <a:r>
              <a:rPr lang="en-IN" sz="2600" dirty="0">
                <a:ea typeface="+mn-lt"/>
                <a:cs typeface="+mn-lt"/>
              </a:rPr>
              <a:t>Multiple rounds of erythrocytic development, with production of </a:t>
            </a:r>
            <a:r>
              <a:rPr lang="en-IN" sz="2600" b="1" dirty="0">
                <a:solidFill>
                  <a:srgbClr val="0070C0"/>
                </a:solidFill>
                <a:ea typeface="+mn-lt"/>
                <a:cs typeface="+mn-lt"/>
              </a:rPr>
              <a:t>merozoites</a:t>
            </a:r>
            <a:r>
              <a:rPr lang="en-IN" sz="2600" dirty="0">
                <a:ea typeface="+mn-lt"/>
                <a:cs typeface="+mn-lt"/>
              </a:rPr>
              <a:t> that invade additional erythrocytes, lead to large numbers of circulating parasites and clinical illness</a:t>
            </a:r>
            <a:br>
              <a:rPr lang="en-IN" sz="2600" b="1" dirty="0">
                <a:ea typeface="+mn-lt"/>
                <a:cs typeface="+mn-lt"/>
              </a:rPr>
            </a:br>
            <a:endParaRPr lang="en-IN" sz="2600" dirty="0">
              <a:ea typeface="+mn-lt"/>
              <a:cs typeface="+mn-lt"/>
            </a:endParaRPr>
          </a:p>
          <a:p>
            <a:pPr>
              <a:lnSpc>
                <a:spcPct val="100000"/>
              </a:lnSpc>
              <a:spcBef>
                <a:spcPct val="0"/>
              </a:spcBef>
              <a:spcAft>
                <a:spcPct val="0"/>
              </a:spcAft>
            </a:pPr>
            <a:endParaRPr lang="en-IN" sz="2600" dirty="0">
              <a:ea typeface="+mn-lt"/>
              <a:cs typeface="+mn-lt"/>
            </a:endParaRPr>
          </a:p>
          <a:p>
            <a:endParaRPr lang="en-US" sz="2600" dirty="0">
              <a:cs typeface="Calibri"/>
            </a:endParaRPr>
          </a:p>
        </p:txBody>
      </p:sp>
    </p:spTree>
    <p:extLst>
      <p:ext uri="{BB962C8B-B14F-4D97-AF65-F5344CB8AC3E}">
        <p14:creationId xmlns:p14="http://schemas.microsoft.com/office/powerpoint/2010/main" val="2114469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3BF04-6818-8C80-1553-4E77D7C532C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C41424E-A685-EA76-7D30-DBC4EEBF462F}"/>
              </a:ext>
            </a:extLst>
          </p:cNvPr>
          <p:cNvSpPr>
            <a:spLocks noGrp="1"/>
          </p:cNvSpPr>
          <p:nvPr>
            <p:ph idx="1"/>
          </p:nvPr>
        </p:nvSpPr>
        <p:spPr/>
        <p:txBody>
          <a:bodyPr vert="horz" lIns="91440" tIns="45720" rIns="91440" bIns="45720" rtlCol="0" anchor="t">
            <a:normAutofit fontScale="92500" lnSpcReduction="20000"/>
          </a:bodyPr>
          <a:lstStyle/>
          <a:p>
            <a:pPr>
              <a:lnSpc>
                <a:spcPct val="100000"/>
              </a:lnSpc>
              <a:spcBef>
                <a:spcPct val="0"/>
              </a:spcBef>
              <a:spcAft>
                <a:spcPct val="0"/>
              </a:spcAft>
            </a:pPr>
            <a:r>
              <a:rPr lang="en-US" dirty="0">
                <a:ea typeface="+mn-lt"/>
                <a:cs typeface="+mn-lt"/>
              </a:rPr>
              <a:t>Release of merozoites subsequent to rupture of erythrocytes causes the </a:t>
            </a:r>
            <a:r>
              <a:rPr lang="en-US" b="1" dirty="0">
                <a:ea typeface="+mn-lt"/>
                <a:cs typeface="+mn-lt"/>
              </a:rPr>
              <a:t>clinical</a:t>
            </a:r>
            <a:r>
              <a:rPr lang="en-US" dirty="0">
                <a:ea typeface="+mn-lt"/>
                <a:cs typeface="+mn-lt"/>
              </a:rPr>
              <a:t> </a:t>
            </a:r>
            <a:r>
              <a:rPr lang="en-US" b="1" dirty="0">
                <a:ea typeface="+mn-lt"/>
                <a:cs typeface="+mn-lt"/>
              </a:rPr>
              <a:t>attack</a:t>
            </a:r>
            <a:r>
              <a:rPr lang="en-US" dirty="0">
                <a:ea typeface="+mn-lt"/>
                <a:cs typeface="+mn-lt"/>
              </a:rPr>
              <a:t> of malaria.</a:t>
            </a:r>
            <a:br>
              <a:rPr lang="en-US" dirty="0">
                <a:ea typeface="+mn-lt"/>
                <a:cs typeface="+mn-lt"/>
              </a:rPr>
            </a:br>
            <a:endParaRPr lang="en-IN" dirty="0">
              <a:ea typeface="+mn-lt"/>
              <a:cs typeface="+mn-lt"/>
            </a:endParaRPr>
          </a:p>
          <a:p>
            <a:pPr>
              <a:lnSpc>
                <a:spcPct val="100000"/>
              </a:lnSpc>
              <a:spcBef>
                <a:spcPct val="0"/>
              </a:spcBef>
              <a:spcAft>
                <a:spcPct val="0"/>
              </a:spcAft>
            </a:pPr>
            <a:r>
              <a:rPr lang="en-IN" dirty="0">
                <a:ea typeface="+mn-lt"/>
                <a:cs typeface="+mn-lt"/>
              </a:rPr>
              <a:t>Some </a:t>
            </a:r>
            <a:r>
              <a:rPr lang="en-IN" b="1" dirty="0">
                <a:ea typeface="+mn-lt"/>
                <a:cs typeface="+mn-lt"/>
              </a:rPr>
              <a:t>erythrocytic</a:t>
            </a:r>
            <a:r>
              <a:rPr lang="en-IN" dirty="0">
                <a:ea typeface="+mn-lt"/>
                <a:cs typeface="+mn-lt"/>
              </a:rPr>
              <a:t> parasites develop into </a:t>
            </a:r>
            <a:r>
              <a:rPr lang="en-IN" b="1" dirty="0">
                <a:solidFill>
                  <a:srgbClr val="0070C0"/>
                </a:solidFill>
                <a:ea typeface="+mn-lt"/>
                <a:cs typeface="+mn-lt"/>
              </a:rPr>
              <a:t>sexual gametocytes</a:t>
            </a:r>
            <a:r>
              <a:rPr lang="en-IN" dirty="0">
                <a:ea typeface="+mn-lt"/>
                <a:cs typeface="+mn-lt"/>
              </a:rPr>
              <a:t>, which are infectious to mosquitoes, allowing completion of the life cycle and infection of others</a:t>
            </a:r>
            <a:br>
              <a:rPr lang="en-IN" dirty="0">
                <a:ea typeface="+mn-lt"/>
                <a:cs typeface="+mn-lt"/>
              </a:rPr>
            </a:br>
            <a:endParaRPr lang="en-IN" dirty="0">
              <a:ea typeface="+mn-lt"/>
              <a:cs typeface="+mn-lt"/>
            </a:endParaRPr>
          </a:p>
          <a:p>
            <a:pPr>
              <a:lnSpc>
                <a:spcPct val="100000"/>
              </a:lnSpc>
              <a:spcBef>
                <a:spcPct val="0"/>
              </a:spcBef>
              <a:spcAft>
                <a:spcPct val="0"/>
              </a:spcAft>
            </a:pPr>
            <a:r>
              <a:rPr lang="en-IN" dirty="0">
                <a:ea typeface="+mn-lt"/>
                <a:cs typeface="+mn-lt"/>
              </a:rPr>
              <a:t>In </a:t>
            </a:r>
            <a:r>
              <a:rPr lang="en-IN" b="1" i="1" dirty="0">
                <a:solidFill>
                  <a:srgbClr val="FF0000"/>
                </a:solidFill>
                <a:ea typeface="+mn-lt"/>
                <a:cs typeface="+mn-lt"/>
              </a:rPr>
              <a:t>P vivax</a:t>
            </a:r>
            <a:r>
              <a:rPr lang="en-IN" b="1" dirty="0">
                <a:solidFill>
                  <a:srgbClr val="FF0000"/>
                </a:solidFill>
                <a:ea typeface="+mn-lt"/>
                <a:cs typeface="+mn-lt"/>
              </a:rPr>
              <a:t> </a:t>
            </a:r>
            <a:r>
              <a:rPr lang="en-IN" dirty="0">
                <a:ea typeface="+mn-lt"/>
                <a:cs typeface="+mn-lt"/>
              </a:rPr>
              <a:t>and </a:t>
            </a:r>
            <a:r>
              <a:rPr lang="en-IN" b="1" i="1" dirty="0">
                <a:solidFill>
                  <a:srgbClr val="FF0000"/>
                </a:solidFill>
                <a:ea typeface="+mn-lt"/>
                <a:cs typeface="+mn-lt"/>
              </a:rPr>
              <a:t>P </a:t>
            </a:r>
            <a:r>
              <a:rPr lang="en-IN" b="1" i="1" dirty="0" err="1">
                <a:solidFill>
                  <a:srgbClr val="FF0000"/>
                </a:solidFill>
                <a:ea typeface="+mn-lt"/>
                <a:cs typeface="+mn-lt"/>
              </a:rPr>
              <a:t>ovale</a:t>
            </a:r>
            <a:r>
              <a:rPr lang="en-IN" b="1" dirty="0">
                <a:solidFill>
                  <a:srgbClr val="FF0000"/>
                </a:solidFill>
                <a:ea typeface="+mn-lt"/>
                <a:cs typeface="+mn-lt"/>
              </a:rPr>
              <a:t> </a:t>
            </a:r>
            <a:r>
              <a:rPr lang="en-IN" dirty="0">
                <a:ea typeface="+mn-lt"/>
                <a:cs typeface="+mn-lt"/>
              </a:rPr>
              <a:t>parasites also form dormant liver </a:t>
            </a:r>
            <a:r>
              <a:rPr lang="en-IN" b="1" dirty="0">
                <a:solidFill>
                  <a:srgbClr val="0000CC"/>
                </a:solidFill>
                <a:ea typeface="+mn-lt"/>
                <a:cs typeface="+mn-lt"/>
              </a:rPr>
              <a:t>hypnozoites</a:t>
            </a:r>
            <a:r>
              <a:rPr lang="en-IN" dirty="0">
                <a:ea typeface="+mn-lt"/>
                <a:cs typeface="+mn-lt"/>
              </a:rPr>
              <a:t>, which are not killed by most drugs, allowing subsequent </a:t>
            </a:r>
            <a:r>
              <a:rPr lang="en-IN" b="1" dirty="0">
                <a:solidFill>
                  <a:srgbClr val="0000CC"/>
                </a:solidFill>
                <a:ea typeface="+mn-lt"/>
                <a:cs typeface="+mn-lt"/>
              </a:rPr>
              <a:t>relapses</a:t>
            </a:r>
            <a:r>
              <a:rPr lang="en-IN" dirty="0">
                <a:ea typeface="+mn-lt"/>
                <a:cs typeface="+mn-lt"/>
              </a:rPr>
              <a:t> of illness after initial elimination of erythrocytic infections</a:t>
            </a:r>
            <a:br>
              <a:rPr lang="en-IN" dirty="0">
                <a:ea typeface="+mn-lt"/>
                <a:cs typeface="+mn-lt"/>
              </a:rPr>
            </a:br>
            <a:endParaRPr lang="en-IN" dirty="0">
              <a:ea typeface="+mn-lt"/>
              <a:cs typeface="+mn-lt"/>
            </a:endParaRPr>
          </a:p>
          <a:p>
            <a:pPr>
              <a:lnSpc>
                <a:spcPct val="100000"/>
              </a:lnSpc>
              <a:spcBef>
                <a:spcPct val="0"/>
              </a:spcBef>
              <a:spcAft>
                <a:spcPct val="0"/>
              </a:spcAft>
            </a:pPr>
            <a:endParaRPr lang="en-IN" dirty="0">
              <a:ea typeface="+mn-lt"/>
              <a:cs typeface="+mn-lt"/>
            </a:endParaRPr>
          </a:p>
          <a:p>
            <a:endParaRPr lang="en-US" dirty="0">
              <a:cs typeface="Calibri"/>
            </a:endParaRPr>
          </a:p>
          <a:p>
            <a:pPr>
              <a:lnSpc>
                <a:spcPct val="100000"/>
              </a:lnSpc>
              <a:spcBef>
                <a:spcPct val="0"/>
              </a:spcBef>
              <a:spcAft>
                <a:spcPct val="0"/>
              </a:spcAft>
            </a:pPr>
            <a:endParaRPr lang="en-US" dirty="0">
              <a:cs typeface="Calibri"/>
            </a:endParaRPr>
          </a:p>
        </p:txBody>
      </p:sp>
    </p:spTree>
    <p:extLst>
      <p:ext uri="{BB962C8B-B14F-4D97-AF65-F5344CB8AC3E}">
        <p14:creationId xmlns:p14="http://schemas.microsoft.com/office/powerpoint/2010/main" val="874476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7A5F0-4589-538A-6864-38E301958F9A}"/>
              </a:ext>
            </a:extLst>
          </p:cNvPr>
          <p:cNvSpPr>
            <a:spLocks noGrp="1"/>
          </p:cNvSpPr>
          <p:nvPr>
            <p:ph type="title"/>
          </p:nvPr>
        </p:nvSpPr>
        <p:spPr/>
        <p:txBody>
          <a:bodyPr>
            <a:normAutofit/>
          </a:bodyPr>
          <a:lstStyle/>
          <a:p>
            <a:r>
              <a:rPr lang="en-US" sz="3500" b="1" dirty="0">
                <a:solidFill>
                  <a:srgbClr val="FF0000"/>
                </a:solidFill>
                <a:cs typeface="Calibri Light"/>
              </a:rPr>
              <a:t>LIFE CYCLE OF MALARIA</a:t>
            </a:r>
            <a:endParaRPr lang="en-US" sz="3500" dirty="0"/>
          </a:p>
        </p:txBody>
      </p:sp>
      <p:pic>
        <p:nvPicPr>
          <p:cNvPr id="4" name="Picture 4" descr="Diagram&#10;&#10;Description automatically generated">
            <a:extLst>
              <a:ext uri="{FF2B5EF4-FFF2-40B4-BE49-F238E27FC236}">
                <a16:creationId xmlns:a16="http://schemas.microsoft.com/office/drawing/2014/main" id="{2BC0E7F5-703B-3BBB-4FE6-FDD28B334ABE}"/>
              </a:ext>
            </a:extLst>
          </p:cNvPr>
          <p:cNvPicPr>
            <a:picLocks noGrp="1" noChangeAspect="1"/>
          </p:cNvPicPr>
          <p:nvPr>
            <p:ph idx="1"/>
          </p:nvPr>
        </p:nvPicPr>
        <p:blipFill>
          <a:blip r:embed="rId2"/>
          <a:stretch>
            <a:fillRect/>
          </a:stretch>
        </p:blipFill>
        <p:spPr>
          <a:xfrm>
            <a:off x="3314700" y="2058194"/>
            <a:ext cx="5562600" cy="3886200"/>
          </a:xfrm>
        </p:spPr>
      </p:pic>
      <p:sp>
        <p:nvSpPr>
          <p:cNvPr id="5" name="TextBox 4">
            <a:extLst>
              <a:ext uri="{FF2B5EF4-FFF2-40B4-BE49-F238E27FC236}">
                <a16:creationId xmlns:a16="http://schemas.microsoft.com/office/drawing/2014/main" id="{A812E234-C1B8-9A15-314F-B80A701C9DBD}"/>
              </a:ext>
            </a:extLst>
          </p:cNvPr>
          <p:cNvSpPr txBox="1"/>
          <p:nvPr/>
        </p:nvSpPr>
        <p:spPr>
          <a:xfrm>
            <a:off x="4583017" y="6169709"/>
            <a:ext cx="5431316" cy="646331"/>
          </a:xfrm>
          <a:prstGeom prst="rect">
            <a:avLst/>
          </a:prstGeom>
          <a:noFill/>
        </p:spPr>
        <p:txBody>
          <a:bodyPr wrap="square" rtlCol="0">
            <a:spAutoFit/>
          </a:bodyPr>
          <a:lstStyle/>
          <a:p>
            <a:r>
              <a:rPr lang="en-US" sz="900" dirty="0"/>
              <a:t>Image source: MAL WEST. Malaria-West Nile Virus. https://lh3.googleusercontent.com/proxy/v4u_NxSmdgSSSwpahaHeLxPFFoPtIjuASg_qIDB3Llp6w3Xu6nQ5vN2EZLcwXFMUJFmoAfIZZ8wjHHhVYeYzSh5WPhisU8lxR7fPXS9ZIVIS49py</a:t>
            </a:r>
          </a:p>
          <a:p>
            <a:endParaRPr lang="en-US" sz="900" dirty="0"/>
          </a:p>
        </p:txBody>
      </p:sp>
    </p:spTree>
    <p:extLst>
      <p:ext uri="{BB962C8B-B14F-4D97-AF65-F5344CB8AC3E}">
        <p14:creationId xmlns:p14="http://schemas.microsoft.com/office/powerpoint/2010/main" val="1810516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6D88A-4AF3-5602-A4AB-79F5FF17350E}"/>
              </a:ext>
            </a:extLst>
          </p:cNvPr>
          <p:cNvSpPr>
            <a:spLocks noGrp="1"/>
          </p:cNvSpPr>
          <p:nvPr>
            <p:ph type="title"/>
          </p:nvPr>
        </p:nvSpPr>
        <p:spPr>
          <a:xfrm>
            <a:off x="838200" y="365125"/>
            <a:ext cx="10002398" cy="1325563"/>
          </a:xfrm>
        </p:spPr>
        <p:txBody>
          <a:bodyPr>
            <a:normAutofit/>
          </a:bodyPr>
          <a:lstStyle/>
          <a:p>
            <a:r>
              <a:rPr lang="en-US" sz="3600" b="1" dirty="0">
                <a:solidFill>
                  <a:srgbClr val="FF0000"/>
                </a:solidFill>
                <a:cs typeface="Calibri"/>
              </a:rPr>
              <a:t>CLASSIFICATION </a:t>
            </a:r>
            <a:endParaRPr lang="en-US" sz="3600" b="1" dirty="0">
              <a:solidFill>
                <a:srgbClr val="FF0000"/>
              </a:solidFill>
            </a:endParaRPr>
          </a:p>
        </p:txBody>
      </p:sp>
      <p:sp>
        <p:nvSpPr>
          <p:cNvPr id="3" name="Content Placeholder 2">
            <a:extLst>
              <a:ext uri="{FF2B5EF4-FFF2-40B4-BE49-F238E27FC236}">
                <a16:creationId xmlns:a16="http://schemas.microsoft.com/office/drawing/2014/main" id="{8EE6DDBB-AA2F-E8AF-F026-DDF3DBDC9391}"/>
              </a:ext>
            </a:extLst>
          </p:cNvPr>
          <p:cNvSpPr>
            <a:spLocks noGrp="1"/>
          </p:cNvSpPr>
          <p:nvPr>
            <p:ph idx="1"/>
          </p:nvPr>
        </p:nvSpPr>
        <p:spPr>
          <a:xfrm>
            <a:off x="683046" y="1825624"/>
            <a:ext cx="10972800" cy="4806529"/>
          </a:xfrm>
        </p:spPr>
        <p:txBody>
          <a:bodyPr>
            <a:noAutofit/>
          </a:bodyPr>
          <a:lstStyle/>
          <a:p>
            <a:pPr marL="514350" indent="-514350">
              <a:buAutoNum type="arabicPeriod"/>
            </a:pPr>
            <a:r>
              <a:rPr lang="en-US" sz="2400" dirty="0">
                <a:solidFill>
                  <a:srgbClr val="FF0000"/>
                </a:solidFill>
                <a:cs typeface="Calibri"/>
              </a:rPr>
              <a:t>True causal prophylaxis</a:t>
            </a:r>
            <a:r>
              <a:rPr lang="en-US" sz="2400" dirty="0">
                <a:cs typeface="Calibri"/>
              </a:rPr>
              <a:t>: Prevent entry of sporozoites into the liver. NO DRUG YET</a:t>
            </a:r>
          </a:p>
          <a:p>
            <a:pPr marL="514350" indent="-514350">
              <a:buAutoNum type="arabicPeriod"/>
            </a:pPr>
            <a:r>
              <a:rPr lang="en-US" sz="2400" dirty="0">
                <a:solidFill>
                  <a:srgbClr val="FF0000"/>
                </a:solidFill>
                <a:cs typeface="Calibri"/>
              </a:rPr>
              <a:t>Causal prophylaxis</a:t>
            </a:r>
            <a:r>
              <a:rPr lang="en-US" sz="2400" dirty="0">
                <a:cs typeface="Calibri"/>
              </a:rPr>
              <a:t>: </a:t>
            </a:r>
            <a:r>
              <a:rPr lang="en-US" sz="2400" b="1" dirty="0">
                <a:cs typeface="Calibri"/>
              </a:rPr>
              <a:t>Prevents release of merozoites into blood</a:t>
            </a:r>
            <a:r>
              <a:rPr lang="en-US" sz="2400" dirty="0">
                <a:cs typeface="Calibri"/>
              </a:rPr>
              <a:t>. </a:t>
            </a:r>
          </a:p>
          <a:p>
            <a:pPr marL="0" indent="0">
              <a:buNone/>
            </a:pPr>
            <a:r>
              <a:rPr lang="en-US" sz="2400" dirty="0">
                <a:cs typeface="Calibri"/>
              </a:rPr>
              <a:t>       </a:t>
            </a:r>
            <a:r>
              <a:rPr lang="en-US" sz="2400" dirty="0">
                <a:solidFill>
                  <a:schemeClr val="accent6">
                    <a:lumMod val="50000"/>
                  </a:schemeClr>
                </a:solidFill>
                <a:cs typeface="Calibri"/>
              </a:rPr>
              <a:t>Proguanil, Primaquine, pyrimethamine</a:t>
            </a:r>
          </a:p>
          <a:p>
            <a:pPr marL="0" indent="0">
              <a:buNone/>
            </a:pPr>
            <a:r>
              <a:rPr lang="en-US" sz="2400" dirty="0">
                <a:solidFill>
                  <a:schemeClr val="accent6">
                    <a:lumMod val="50000"/>
                  </a:schemeClr>
                </a:solidFill>
                <a:cs typeface="Calibri"/>
              </a:rPr>
              <a:t>3. </a:t>
            </a:r>
            <a:r>
              <a:rPr lang="en-US" sz="2400" dirty="0">
                <a:solidFill>
                  <a:srgbClr val="FF0000"/>
                </a:solidFill>
                <a:cs typeface="Calibri"/>
              </a:rPr>
              <a:t>Suppressive prophylactics </a:t>
            </a:r>
            <a:r>
              <a:rPr lang="en-US" sz="2400" dirty="0">
                <a:solidFill>
                  <a:schemeClr val="accent6">
                    <a:lumMod val="50000"/>
                  </a:schemeClr>
                </a:solidFill>
                <a:cs typeface="Calibri"/>
              </a:rPr>
              <a:t>(curatives):</a:t>
            </a:r>
            <a:r>
              <a:rPr lang="en-US" sz="2400" b="1" dirty="0">
                <a:solidFill>
                  <a:schemeClr val="accent6">
                    <a:lumMod val="50000"/>
                  </a:schemeClr>
                </a:solidFill>
                <a:cs typeface="Calibri"/>
              </a:rPr>
              <a:t> </a:t>
            </a:r>
            <a:r>
              <a:rPr lang="en-US" sz="2400" b="1" dirty="0">
                <a:cs typeface="Calibri"/>
              </a:rPr>
              <a:t>Prevent rupture of RBCs</a:t>
            </a:r>
            <a:r>
              <a:rPr lang="en-US" sz="2400" b="1" dirty="0">
                <a:solidFill>
                  <a:schemeClr val="accent6">
                    <a:lumMod val="50000"/>
                  </a:schemeClr>
                </a:solidFill>
                <a:cs typeface="Calibri"/>
              </a:rPr>
              <a:t>. </a:t>
            </a:r>
            <a:r>
              <a:rPr lang="en-US" sz="2400" dirty="0">
                <a:cs typeface="Calibri"/>
              </a:rPr>
              <a:t>Chloroquine, pyrimethamine, proguanil, mefloquine, doxycycline, mepacrine, quinine</a:t>
            </a:r>
          </a:p>
          <a:p>
            <a:pPr marL="0" indent="0">
              <a:buNone/>
            </a:pPr>
            <a:r>
              <a:rPr lang="en-US" sz="2400" dirty="0">
                <a:solidFill>
                  <a:srgbClr val="FF0000"/>
                </a:solidFill>
                <a:cs typeface="Calibri"/>
              </a:rPr>
              <a:t>4. Clinical curatives</a:t>
            </a:r>
            <a:r>
              <a:rPr lang="en-US" sz="2400" dirty="0">
                <a:cs typeface="Calibri"/>
              </a:rPr>
              <a:t>: </a:t>
            </a:r>
            <a:r>
              <a:rPr lang="en-US" sz="2400" b="1" dirty="0">
                <a:cs typeface="Calibri"/>
              </a:rPr>
              <a:t>Prevent formation of gametocytes from merozoites.</a:t>
            </a:r>
          </a:p>
          <a:p>
            <a:pPr marL="0" indent="0">
              <a:buNone/>
            </a:pPr>
            <a:r>
              <a:rPr lang="en-US" sz="2400" dirty="0">
                <a:cs typeface="Calibri"/>
              </a:rPr>
              <a:t>      a) </a:t>
            </a:r>
            <a:r>
              <a:rPr lang="en-US" sz="2400" dirty="0">
                <a:solidFill>
                  <a:srgbClr val="0070C0"/>
                </a:solidFill>
                <a:cs typeface="Calibri"/>
              </a:rPr>
              <a:t>Fast acting highly effective</a:t>
            </a:r>
            <a:r>
              <a:rPr lang="en-US" sz="2400" dirty="0">
                <a:cs typeface="Calibri"/>
              </a:rPr>
              <a:t>; quinine , chloroquine, hydroxychloroquine, amodiaquine, mefloquine, Lumefantrine, atovaquone, artemisinin, artemether, artesunate, halofantrine</a:t>
            </a:r>
          </a:p>
          <a:p>
            <a:pPr marL="0" indent="0">
              <a:buNone/>
            </a:pPr>
            <a:r>
              <a:rPr lang="en-US" sz="2400" dirty="0">
                <a:cs typeface="Calibri"/>
              </a:rPr>
              <a:t>      b)</a:t>
            </a:r>
            <a:r>
              <a:rPr lang="en-US" sz="2400" dirty="0">
                <a:solidFill>
                  <a:srgbClr val="0070C0"/>
                </a:solidFill>
                <a:cs typeface="Calibri"/>
              </a:rPr>
              <a:t>Slow acting</a:t>
            </a:r>
            <a:r>
              <a:rPr lang="en-US" sz="2400" dirty="0">
                <a:cs typeface="Calibri"/>
              </a:rPr>
              <a:t>; proguanil, pyrimethamine</a:t>
            </a:r>
          </a:p>
          <a:p>
            <a:endParaRPr lang="en-US" sz="2400" dirty="0"/>
          </a:p>
        </p:txBody>
      </p:sp>
    </p:spTree>
    <p:extLst>
      <p:ext uri="{BB962C8B-B14F-4D97-AF65-F5344CB8AC3E}">
        <p14:creationId xmlns:p14="http://schemas.microsoft.com/office/powerpoint/2010/main" val="4038248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4EFCC-7AC4-CC47-A241-25E337EB75E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58D98FA-A14B-BB16-6631-1180BAEC47A8}"/>
              </a:ext>
            </a:extLst>
          </p:cNvPr>
          <p:cNvSpPr>
            <a:spLocks noGrp="1"/>
          </p:cNvSpPr>
          <p:nvPr>
            <p:ph idx="1"/>
          </p:nvPr>
        </p:nvSpPr>
        <p:spPr/>
        <p:txBody>
          <a:bodyPr/>
          <a:lstStyle/>
          <a:p>
            <a:pPr marL="0" indent="0">
              <a:buNone/>
            </a:pPr>
            <a:endParaRPr lang="en-US" dirty="0">
              <a:cs typeface="Calibri"/>
            </a:endParaRPr>
          </a:p>
          <a:p>
            <a:pPr marL="0" indent="0">
              <a:buNone/>
            </a:pPr>
            <a:r>
              <a:rPr lang="en-US" dirty="0">
                <a:cs typeface="Calibri"/>
              </a:rPr>
              <a:t>5. </a:t>
            </a:r>
            <a:r>
              <a:rPr lang="en-US" dirty="0">
                <a:solidFill>
                  <a:srgbClr val="FF0000"/>
                </a:solidFill>
                <a:cs typeface="Calibri"/>
              </a:rPr>
              <a:t>Radical curatives</a:t>
            </a:r>
            <a:r>
              <a:rPr lang="en-US" dirty="0">
                <a:cs typeface="Calibri"/>
              </a:rPr>
              <a:t>: </a:t>
            </a:r>
            <a:r>
              <a:rPr lang="en-US" dirty="0">
                <a:ea typeface="+mn-lt"/>
                <a:cs typeface="+mn-lt"/>
              </a:rPr>
              <a:t>e</a:t>
            </a:r>
            <a:r>
              <a:rPr lang="en-US" b="1" dirty="0">
                <a:ea typeface="+mn-lt"/>
                <a:cs typeface="+mn-lt"/>
              </a:rPr>
              <a:t>limination of dormant liver stage parasites</a:t>
            </a:r>
          </a:p>
          <a:p>
            <a:pPr marL="0" indent="0">
              <a:buNone/>
            </a:pPr>
            <a:r>
              <a:rPr lang="en-US" dirty="0">
                <a:cs typeface="Calibri"/>
              </a:rPr>
              <a:t>Proguanil, primaquine, pamaquine, </a:t>
            </a:r>
            <a:r>
              <a:rPr lang="en-US" dirty="0" err="1">
                <a:cs typeface="Calibri"/>
              </a:rPr>
              <a:t>pentaquine</a:t>
            </a:r>
            <a:r>
              <a:rPr lang="en-US" dirty="0">
                <a:cs typeface="Calibri"/>
              </a:rPr>
              <a:t>, pyrimethamine</a:t>
            </a:r>
            <a:endParaRPr lang="en-US" dirty="0"/>
          </a:p>
          <a:p>
            <a:pPr marL="0" indent="0">
              <a:buNone/>
            </a:pPr>
            <a:endParaRPr lang="en-US" dirty="0">
              <a:cs typeface="Calibri"/>
            </a:endParaRPr>
          </a:p>
          <a:p>
            <a:pPr marL="0" indent="0">
              <a:buNone/>
            </a:pPr>
            <a:r>
              <a:rPr lang="en-US" dirty="0">
                <a:cs typeface="Calibri"/>
              </a:rPr>
              <a:t>6. </a:t>
            </a:r>
            <a:r>
              <a:rPr lang="en-US" dirty="0">
                <a:solidFill>
                  <a:srgbClr val="FF0000"/>
                </a:solidFill>
                <a:cs typeface="Calibri"/>
              </a:rPr>
              <a:t>Perfect </a:t>
            </a:r>
            <a:r>
              <a:rPr lang="en-US" dirty="0" err="1">
                <a:solidFill>
                  <a:srgbClr val="FF0000"/>
                </a:solidFill>
                <a:cs typeface="Calibri"/>
              </a:rPr>
              <a:t>gametocidals</a:t>
            </a:r>
            <a:r>
              <a:rPr lang="en-US" dirty="0">
                <a:cs typeface="Calibri"/>
              </a:rPr>
              <a:t>: </a:t>
            </a:r>
            <a:r>
              <a:rPr lang="en-US" b="1" dirty="0">
                <a:cs typeface="Calibri"/>
              </a:rPr>
              <a:t>Kills gametes.</a:t>
            </a:r>
            <a:r>
              <a:rPr lang="en-US" dirty="0">
                <a:cs typeface="Calibri"/>
              </a:rPr>
              <a:t> </a:t>
            </a:r>
          </a:p>
          <a:p>
            <a:pPr marL="0" indent="0">
              <a:buNone/>
            </a:pPr>
            <a:r>
              <a:rPr lang="en-US" dirty="0">
                <a:cs typeface="Calibri"/>
              </a:rPr>
              <a:t>Primaquine, </a:t>
            </a:r>
            <a:r>
              <a:rPr lang="en-US" dirty="0" err="1">
                <a:cs typeface="Calibri"/>
              </a:rPr>
              <a:t>artemisinine</a:t>
            </a:r>
            <a:r>
              <a:rPr lang="en-US" dirty="0">
                <a:cs typeface="Calibri"/>
              </a:rPr>
              <a:t>, artesunate, chloroquine, quinine</a:t>
            </a:r>
          </a:p>
          <a:p>
            <a:endParaRPr lang="en-US" dirty="0"/>
          </a:p>
        </p:txBody>
      </p:sp>
    </p:spTree>
    <p:extLst>
      <p:ext uri="{BB962C8B-B14F-4D97-AF65-F5344CB8AC3E}">
        <p14:creationId xmlns:p14="http://schemas.microsoft.com/office/powerpoint/2010/main" val="338377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ED831-E9F8-72EC-6DDE-86A2C5A43B50}"/>
              </a:ext>
            </a:extLst>
          </p:cNvPr>
          <p:cNvSpPr>
            <a:spLocks noGrp="1"/>
          </p:cNvSpPr>
          <p:nvPr>
            <p:ph type="title"/>
          </p:nvPr>
        </p:nvSpPr>
        <p:spPr/>
        <p:txBody>
          <a:bodyPr>
            <a:normAutofit/>
          </a:bodyPr>
          <a:lstStyle/>
          <a:p>
            <a:r>
              <a:rPr lang="en-US" sz="3600" b="1" dirty="0">
                <a:solidFill>
                  <a:srgbClr val="FF0000"/>
                </a:solidFill>
              </a:rPr>
              <a:t>Chemical Classification</a:t>
            </a:r>
            <a:br>
              <a:rPr lang="en-IN" sz="3600" b="1" dirty="0">
                <a:solidFill>
                  <a:srgbClr val="FF0000"/>
                </a:solidFill>
              </a:rPr>
            </a:br>
            <a:endParaRPr lang="en-US" sz="3600" dirty="0"/>
          </a:p>
        </p:txBody>
      </p:sp>
      <p:sp>
        <p:nvSpPr>
          <p:cNvPr id="3" name="Content Placeholder 2">
            <a:extLst>
              <a:ext uri="{FF2B5EF4-FFF2-40B4-BE49-F238E27FC236}">
                <a16:creationId xmlns:a16="http://schemas.microsoft.com/office/drawing/2014/main" id="{B754F537-AD97-C5F1-06C6-AB39F8B46E2E}"/>
              </a:ext>
            </a:extLst>
          </p:cNvPr>
          <p:cNvSpPr>
            <a:spLocks noGrp="1"/>
          </p:cNvSpPr>
          <p:nvPr>
            <p:ph idx="1"/>
          </p:nvPr>
        </p:nvSpPr>
        <p:spPr/>
        <p:txBody>
          <a:bodyPr>
            <a:normAutofit/>
          </a:bodyPr>
          <a:lstStyle/>
          <a:p>
            <a:pPr marL="0" indent="0">
              <a:buNone/>
            </a:pPr>
            <a:endParaRPr lang="en-IN" sz="2600" dirty="0"/>
          </a:p>
          <a:p>
            <a:pPr marL="0" indent="0">
              <a:buNone/>
            </a:pPr>
            <a:r>
              <a:rPr lang="en-IN" sz="2600" dirty="0"/>
              <a:t>1) </a:t>
            </a:r>
            <a:r>
              <a:rPr lang="en-IN" sz="2600" b="1" dirty="0"/>
              <a:t>4-Aminoquinolines: </a:t>
            </a:r>
            <a:r>
              <a:rPr lang="en-IN" sz="2600" dirty="0"/>
              <a:t>Chloroquine, Amodiaquine 			</a:t>
            </a:r>
          </a:p>
          <a:p>
            <a:pPr marL="0" indent="0">
              <a:buNone/>
            </a:pPr>
            <a:r>
              <a:rPr lang="en-IN" sz="2600" dirty="0"/>
              <a:t>2) </a:t>
            </a:r>
            <a:r>
              <a:rPr lang="en-IN" sz="2600" b="1" dirty="0"/>
              <a:t>Quinoline methanol: </a:t>
            </a:r>
            <a:r>
              <a:rPr lang="en-IN" sz="2600" dirty="0"/>
              <a:t>Mefloquine </a:t>
            </a:r>
          </a:p>
          <a:p>
            <a:pPr marL="0" indent="0">
              <a:buNone/>
            </a:pPr>
            <a:r>
              <a:rPr lang="en-IN" sz="2600" dirty="0"/>
              <a:t>3) </a:t>
            </a:r>
            <a:r>
              <a:rPr lang="en-IN" sz="2600" b="1" dirty="0"/>
              <a:t>Cinchona alkaloid: </a:t>
            </a:r>
            <a:r>
              <a:rPr lang="en-IN" sz="2600" dirty="0"/>
              <a:t>Quinine, Quinidine</a:t>
            </a:r>
          </a:p>
          <a:p>
            <a:pPr marL="0" indent="0">
              <a:buNone/>
            </a:pPr>
            <a:r>
              <a:rPr lang="en-IN" sz="2600" dirty="0"/>
              <a:t>4) </a:t>
            </a:r>
            <a:r>
              <a:rPr lang="en-IN" sz="2600" b="1" dirty="0"/>
              <a:t>Biguanides: </a:t>
            </a:r>
            <a:r>
              <a:rPr lang="en-IN" sz="2600" dirty="0"/>
              <a:t>Proguanil (Chloroguanide)</a:t>
            </a:r>
          </a:p>
          <a:p>
            <a:pPr marL="0" indent="0">
              <a:buNone/>
            </a:pPr>
            <a:r>
              <a:rPr lang="en-IN" sz="2600" dirty="0"/>
              <a:t>5) </a:t>
            </a:r>
            <a:r>
              <a:rPr lang="pt-BR" sz="2600" b="1" dirty="0" err="1"/>
              <a:t>Diaminopyrimidines</a:t>
            </a:r>
            <a:r>
              <a:rPr lang="pt-BR" sz="2600" b="1" dirty="0"/>
              <a:t>: </a:t>
            </a:r>
            <a:r>
              <a:rPr lang="pt-BR" sz="2600" dirty="0" err="1"/>
              <a:t>Pyrimethamine</a:t>
            </a:r>
            <a:endParaRPr lang="pt-BR" sz="2600" dirty="0"/>
          </a:p>
          <a:p>
            <a:pPr marL="0" indent="0">
              <a:buNone/>
            </a:pPr>
            <a:r>
              <a:rPr lang="pt-BR" sz="2600" dirty="0"/>
              <a:t>6) </a:t>
            </a:r>
            <a:r>
              <a:rPr lang="en-IN" sz="2600" b="1" dirty="0"/>
              <a:t>8-Aminoquinoline: </a:t>
            </a:r>
            <a:r>
              <a:rPr lang="en-IN" sz="2600" dirty="0"/>
              <a:t>Primaquine, Tafenoquine </a:t>
            </a:r>
          </a:p>
          <a:p>
            <a:pPr marL="0" indent="0">
              <a:buNone/>
            </a:pPr>
            <a:r>
              <a:rPr lang="en-IN" sz="2600" dirty="0"/>
              <a:t>7) </a:t>
            </a:r>
            <a:r>
              <a:rPr lang="en-IN" sz="2600" b="1" dirty="0" err="1"/>
              <a:t>Sulfonamides</a:t>
            </a:r>
            <a:r>
              <a:rPr lang="en-IN" sz="2600" b="1" dirty="0"/>
              <a:t> &amp; sulfone: </a:t>
            </a:r>
            <a:r>
              <a:rPr lang="en-IN" sz="2600" dirty="0" err="1"/>
              <a:t>Sulfadoxine</a:t>
            </a:r>
            <a:r>
              <a:rPr lang="en-IN" sz="2600" dirty="0"/>
              <a:t>, </a:t>
            </a:r>
            <a:r>
              <a:rPr lang="en-IN" sz="2600" dirty="0" err="1"/>
              <a:t>Sulfamethopyrazine</a:t>
            </a:r>
            <a:r>
              <a:rPr lang="en-IN" sz="2600" dirty="0"/>
              <a:t>, Dapsone  </a:t>
            </a:r>
          </a:p>
          <a:p>
            <a:endParaRPr lang="en-US" sz="2600" dirty="0"/>
          </a:p>
        </p:txBody>
      </p:sp>
    </p:spTree>
    <p:extLst>
      <p:ext uri="{BB962C8B-B14F-4D97-AF65-F5344CB8AC3E}">
        <p14:creationId xmlns:p14="http://schemas.microsoft.com/office/powerpoint/2010/main" val="1872744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69AFD-F30B-3689-8015-C1BB702C9D2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3EF7710-3083-307F-4AA7-5B797CF5BE55}"/>
              </a:ext>
            </a:extLst>
          </p:cNvPr>
          <p:cNvSpPr>
            <a:spLocks noGrp="1"/>
          </p:cNvSpPr>
          <p:nvPr>
            <p:ph idx="1"/>
          </p:nvPr>
        </p:nvSpPr>
        <p:spPr/>
        <p:txBody>
          <a:bodyPr>
            <a:normAutofit/>
          </a:bodyPr>
          <a:lstStyle/>
          <a:p>
            <a:endParaRPr lang="en-IN" sz="2600" dirty="0"/>
          </a:p>
          <a:p>
            <a:pPr marL="0" indent="0">
              <a:buNone/>
            </a:pPr>
            <a:r>
              <a:rPr lang="en-IN" sz="2600" dirty="0"/>
              <a:t>8) </a:t>
            </a:r>
            <a:r>
              <a:rPr lang="en-IN" sz="2600" b="1" dirty="0"/>
              <a:t>Antibiotics: </a:t>
            </a:r>
            <a:r>
              <a:rPr lang="en-IN" sz="2600" dirty="0"/>
              <a:t>Tetracyclines (Doxycycline)</a:t>
            </a:r>
          </a:p>
          <a:p>
            <a:pPr marL="0" indent="0">
              <a:buNone/>
            </a:pPr>
            <a:r>
              <a:rPr lang="en-IN" sz="2600" dirty="0"/>
              <a:t>9) </a:t>
            </a:r>
            <a:r>
              <a:rPr lang="en-IN" sz="2600" b="1" dirty="0" err="1"/>
              <a:t>Sesquiterpine</a:t>
            </a:r>
            <a:r>
              <a:rPr lang="en-IN" sz="2600" b="1" dirty="0"/>
              <a:t> lactones:</a:t>
            </a:r>
            <a:r>
              <a:rPr lang="en-IN" sz="2600" dirty="0"/>
              <a:t> Artesunate, Artemether, </a:t>
            </a:r>
            <a:r>
              <a:rPr lang="en-IN" sz="2600" dirty="0" err="1"/>
              <a:t>Arteether</a:t>
            </a:r>
            <a:br>
              <a:rPr lang="en-IN" sz="2600" dirty="0"/>
            </a:br>
            <a:r>
              <a:rPr lang="en-IN" sz="2600" dirty="0"/>
              <a:t>10) </a:t>
            </a:r>
            <a:r>
              <a:rPr lang="en-IN" sz="2600" b="1" dirty="0"/>
              <a:t>Amino alcohols: </a:t>
            </a:r>
            <a:r>
              <a:rPr lang="en-IN" sz="2600" dirty="0"/>
              <a:t>Halofantrine, Lumefantrine</a:t>
            </a:r>
            <a:br>
              <a:rPr lang="en-IN" sz="2600" dirty="0"/>
            </a:br>
            <a:r>
              <a:rPr lang="en-IN" sz="2600" dirty="0"/>
              <a:t>11) </a:t>
            </a:r>
            <a:r>
              <a:rPr lang="en-IN" sz="2600" b="1" dirty="0"/>
              <a:t>Naphthyridine: </a:t>
            </a:r>
            <a:r>
              <a:rPr lang="en-IN" sz="2600" dirty="0"/>
              <a:t>Pyronaridine</a:t>
            </a:r>
            <a:br>
              <a:rPr lang="en-IN" sz="2600" dirty="0"/>
            </a:br>
            <a:r>
              <a:rPr lang="en-IN" sz="2600" dirty="0"/>
              <a:t>12) </a:t>
            </a:r>
            <a:r>
              <a:rPr lang="en-IN" sz="2600" b="1" dirty="0"/>
              <a:t>Naphthoquinone: </a:t>
            </a:r>
            <a:r>
              <a:rPr lang="en-IN" sz="2600" dirty="0"/>
              <a:t>Atovaquone</a:t>
            </a:r>
          </a:p>
          <a:p>
            <a:endParaRPr lang="en-IN" sz="2600" dirty="0"/>
          </a:p>
          <a:p>
            <a:endParaRPr lang="en-US" sz="2600" dirty="0"/>
          </a:p>
        </p:txBody>
      </p:sp>
    </p:spTree>
    <p:extLst>
      <p:ext uri="{BB962C8B-B14F-4D97-AF65-F5344CB8AC3E}">
        <p14:creationId xmlns:p14="http://schemas.microsoft.com/office/powerpoint/2010/main" val="2469384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8DF6D-9FF5-D431-3F36-603BA3F29A16}"/>
              </a:ext>
            </a:extLst>
          </p:cNvPr>
          <p:cNvSpPr>
            <a:spLocks noGrp="1"/>
          </p:cNvSpPr>
          <p:nvPr>
            <p:ph type="title"/>
          </p:nvPr>
        </p:nvSpPr>
        <p:spPr/>
        <p:txBody>
          <a:bodyPr>
            <a:normAutofit/>
          </a:bodyPr>
          <a:lstStyle/>
          <a:p>
            <a:r>
              <a:rPr lang="en-US" sz="3600" b="1" dirty="0">
                <a:solidFill>
                  <a:srgbClr val="FF0000"/>
                </a:solidFill>
              </a:rPr>
              <a:t>Relapse Vs </a:t>
            </a:r>
            <a:r>
              <a:rPr lang="en-US" sz="3600" b="1" dirty="0" err="1">
                <a:solidFill>
                  <a:srgbClr val="FF0000"/>
                </a:solidFill>
              </a:rPr>
              <a:t>Recrudesence</a:t>
            </a:r>
            <a:endParaRPr lang="en-US" sz="3600" dirty="0"/>
          </a:p>
        </p:txBody>
      </p:sp>
      <p:sp>
        <p:nvSpPr>
          <p:cNvPr id="3" name="Content Placeholder 2">
            <a:extLst>
              <a:ext uri="{FF2B5EF4-FFF2-40B4-BE49-F238E27FC236}">
                <a16:creationId xmlns:a16="http://schemas.microsoft.com/office/drawing/2014/main" id="{DD490205-DEA3-E59B-325C-4EAFF29318C0}"/>
              </a:ext>
            </a:extLst>
          </p:cNvPr>
          <p:cNvSpPr>
            <a:spLocks noGrp="1"/>
          </p:cNvSpPr>
          <p:nvPr>
            <p:ph idx="1"/>
          </p:nvPr>
        </p:nvSpPr>
        <p:spPr>
          <a:xfrm>
            <a:off x="661011" y="1825624"/>
            <a:ext cx="10807547" cy="4773479"/>
          </a:xfrm>
        </p:spPr>
        <p:txBody>
          <a:bodyPr>
            <a:noAutofit/>
          </a:bodyPr>
          <a:lstStyle/>
          <a:p>
            <a:r>
              <a:rPr lang="en-US" sz="2600" dirty="0">
                <a:latin typeface="Arial" panose="020B0604020202020204" pitchFamily="34" charset="0"/>
                <a:cs typeface="Arial" panose="020B0604020202020204" pitchFamily="34" charset="0"/>
              </a:rPr>
              <a:t>Depending upon the cause, </a:t>
            </a:r>
            <a:r>
              <a:rPr lang="en-US" sz="2600" b="1" dirty="0">
                <a:latin typeface="Arial" panose="020B0604020202020204" pitchFamily="34" charset="0"/>
                <a:cs typeface="Arial" panose="020B0604020202020204" pitchFamily="34" charset="0"/>
              </a:rPr>
              <a:t>recurrence</a:t>
            </a:r>
            <a:r>
              <a:rPr lang="en-US" sz="2600" dirty="0">
                <a:latin typeface="Arial" panose="020B0604020202020204" pitchFamily="34" charset="0"/>
                <a:cs typeface="Arial" panose="020B0604020202020204" pitchFamily="34" charset="0"/>
              </a:rPr>
              <a:t> is divided into2:</a:t>
            </a:r>
          </a:p>
          <a:p>
            <a:pPr marL="0" indent="0">
              <a:buNone/>
            </a:pPr>
            <a:r>
              <a:rPr lang="en-US" sz="2600" b="1" dirty="0">
                <a:solidFill>
                  <a:srgbClr val="FF0000"/>
                </a:solidFill>
                <a:latin typeface="Arial" panose="020B0604020202020204" pitchFamily="34" charset="0"/>
                <a:cs typeface="Arial" panose="020B0604020202020204" pitchFamily="34" charset="0"/>
              </a:rPr>
              <a:t>Recrudescence</a:t>
            </a:r>
            <a:r>
              <a:rPr lang="en-US" sz="2600" dirty="0">
                <a:latin typeface="Arial" panose="020B0604020202020204" pitchFamily="34" charset="0"/>
                <a:cs typeface="Arial" panose="020B0604020202020204" pitchFamily="34" charset="0"/>
              </a:rPr>
              <a:t> is when symptoms return after a symptoms free period. It is due to parasites surviving in the blood as a result of inadequate or ineffective treatment. </a:t>
            </a:r>
            <a:endParaRPr lang="en-US" sz="2600" b="1" dirty="0">
              <a:latin typeface="Arial" panose="020B0604020202020204" pitchFamily="34" charset="0"/>
              <a:cs typeface="Arial" panose="020B0604020202020204" pitchFamily="34" charset="0"/>
            </a:endParaRPr>
          </a:p>
          <a:p>
            <a:r>
              <a:rPr lang="en-US" sz="2600" dirty="0">
                <a:solidFill>
                  <a:srgbClr val="0070C0"/>
                </a:solidFill>
                <a:latin typeface="Arial" panose="020B0604020202020204" pitchFamily="34" charset="0"/>
                <a:cs typeface="Arial" panose="020B0604020202020204" pitchFamily="34" charset="0"/>
              </a:rPr>
              <a:t>Merozoites not completely destroyed, entering erythrocytic stage later. </a:t>
            </a:r>
          </a:p>
          <a:p>
            <a:pPr marL="0" indent="0">
              <a:buNone/>
            </a:pPr>
            <a:r>
              <a:rPr lang="en-US" sz="2600" b="1" dirty="0">
                <a:solidFill>
                  <a:srgbClr val="FF0000"/>
                </a:solidFill>
                <a:latin typeface="Arial" panose="020B0604020202020204" pitchFamily="34" charset="0"/>
                <a:cs typeface="Arial" panose="020B0604020202020204" pitchFamily="34" charset="0"/>
              </a:rPr>
              <a:t>Relapse </a:t>
            </a:r>
            <a:r>
              <a:rPr lang="en-US" sz="2600" dirty="0">
                <a:latin typeface="Arial" panose="020B0604020202020204" pitchFamily="34" charset="0"/>
                <a:cs typeface="Arial" panose="020B0604020202020204" pitchFamily="34" charset="0"/>
              </a:rPr>
              <a:t>is when symptoms reappear after the parasites have been eliminated from blood but persist as dormant </a:t>
            </a:r>
            <a:r>
              <a:rPr lang="en-US" sz="2600" dirty="0" err="1">
                <a:latin typeface="Arial" panose="020B0604020202020204" pitchFamily="34" charset="0"/>
                <a:cs typeface="Arial" panose="020B0604020202020204" pitchFamily="34" charset="0"/>
              </a:rPr>
              <a:t>hypnozites</a:t>
            </a:r>
            <a:r>
              <a:rPr lang="en-US" sz="2600" dirty="0">
                <a:latin typeface="Arial" panose="020B0604020202020204" pitchFamily="34" charset="0"/>
                <a:cs typeface="Arial" panose="020B0604020202020204" pitchFamily="34" charset="0"/>
              </a:rPr>
              <a:t> in liver cells.</a:t>
            </a:r>
          </a:p>
          <a:p>
            <a:r>
              <a:rPr lang="en-US" sz="2600" dirty="0">
                <a:solidFill>
                  <a:srgbClr val="0070C0"/>
                </a:solidFill>
                <a:latin typeface="Arial" panose="020B0604020202020204" pitchFamily="34" charset="0"/>
                <a:cs typeface="Arial" panose="020B0604020202020204" pitchFamily="34" charset="0"/>
              </a:rPr>
              <a:t>Schizonts reenters new liver cells hibernating into hypnozoites, which can be reactivated months later</a:t>
            </a:r>
            <a:r>
              <a:rPr lang="en-US" sz="2600" b="1" dirty="0">
                <a:latin typeface="Arial" panose="020B0604020202020204" pitchFamily="34" charset="0"/>
                <a:cs typeface="Arial" panose="020B0604020202020204" pitchFamily="34" charset="0"/>
              </a:rPr>
              <a:t>.</a:t>
            </a:r>
          </a:p>
          <a:p>
            <a:r>
              <a:rPr lang="en-US" sz="2600" u="sng" dirty="0">
                <a:latin typeface="Arial" panose="020B0604020202020204" pitchFamily="34" charset="0"/>
                <a:cs typeface="Arial" panose="020B0604020202020204" pitchFamily="34" charset="0"/>
              </a:rPr>
              <a:t>Relapse</a:t>
            </a:r>
            <a:r>
              <a:rPr lang="en-US" sz="2600" dirty="0">
                <a:latin typeface="Arial" panose="020B0604020202020204" pitchFamily="34" charset="0"/>
                <a:cs typeface="Arial" panose="020B0604020202020204" pitchFamily="34" charset="0"/>
              </a:rPr>
              <a:t> is common in </a:t>
            </a:r>
            <a:r>
              <a:rPr lang="en-US" sz="2600" i="1" dirty="0">
                <a:latin typeface="Arial" panose="020B0604020202020204" pitchFamily="34" charset="0"/>
                <a:cs typeface="Arial" panose="020B0604020202020204" pitchFamily="34" charset="0"/>
              </a:rPr>
              <a:t>P. </a:t>
            </a:r>
            <a:r>
              <a:rPr lang="en-US" sz="2600" i="1" dirty="0" err="1">
                <a:latin typeface="Arial" panose="020B0604020202020204" pitchFamily="34" charset="0"/>
                <a:cs typeface="Arial" panose="020B0604020202020204" pitchFamily="34" charset="0"/>
              </a:rPr>
              <a:t>ovale</a:t>
            </a:r>
            <a:r>
              <a:rPr lang="en-US" sz="2600" dirty="0">
                <a:latin typeface="Arial" panose="020B0604020202020204" pitchFamily="34" charset="0"/>
                <a:cs typeface="Arial" panose="020B0604020202020204" pitchFamily="34" charset="0"/>
              </a:rPr>
              <a:t> and </a:t>
            </a:r>
            <a:r>
              <a:rPr lang="en-US" sz="2600" i="1" dirty="0">
                <a:latin typeface="Arial" panose="020B0604020202020204" pitchFamily="34" charset="0"/>
                <a:cs typeface="Arial" panose="020B0604020202020204" pitchFamily="34" charset="0"/>
              </a:rPr>
              <a:t>P. vivax </a:t>
            </a:r>
            <a:r>
              <a:rPr lang="en-US" sz="2600" dirty="0">
                <a:latin typeface="Arial" panose="020B0604020202020204" pitchFamily="34" charset="0"/>
                <a:cs typeface="Arial" panose="020B0604020202020204" pitchFamily="34" charset="0"/>
              </a:rPr>
              <a:t>infection</a:t>
            </a:r>
          </a:p>
          <a:p>
            <a:r>
              <a:rPr lang="en-US" sz="2600" u="sng" dirty="0">
                <a:latin typeface="Arial" panose="020B0604020202020204" pitchFamily="34" charset="0"/>
                <a:cs typeface="Arial" panose="020B0604020202020204" pitchFamily="34" charset="0"/>
              </a:rPr>
              <a:t>Recrudescence</a:t>
            </a:r>
            <a:r>
              <a:rPr lang="en-US" sz="2600" dirty="0">
                <a:latin typeface="Arial" panose="020B0604020202020204" pitchFamily="34" charset="0"/>
                <a:cs typeface="Arial" panose="020B0604020202020204" pitchFamily="34" charset="0"/>
              </a:rPr>
              <a:t> is commonly seen in </a:t>
            </a:r>
            <a:r>
              <a:rPr lang="en-US" sz="2600" i="1" dirty="0">
                <a:latin typeface="Arial" panose="020B0604020202020204" pitchFamily="34" charset="0"/>
                <a:cs typeface="Arial" panose="020B0604020202020204" pitchFamily="34" charset="0"/>
              </a:rPr>
              <a:t>P. falciparum</a:t>
            </a:r>
          </a:p>
          <a:p>
            <a:pPr>
              <a:buNone/>
            </a:pPr>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1864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E230F-6392-45D9-BA3D-5F8BC96589AE}"/>
              </a:ext>
            </a:extLst>
          </p:cNvPr>
          <p:cNvSpPr>
            <a:spLocks noGrp="1"/>
          </p:cNvSpPr>
          <p:nvPr>
            <p:ph type="title"/>
          </p:nvPr>
        </p:nvSpPr>
        <p:spPr/>
        <p:txBody>
          <a:bodyPr>
            <a:normAutofit/>
          </a:bodyPr>
          <a:lstStyle/>
          <a:p>
            <a:r>
              <a:rPr lang="en-US" sz="3600" b="1" dirty="0">
                <a:solidFill>
                  <a:srgbClr val="FF0000"/>
                </a:solidFill>
              </a:rPr>
              <a:t>1. </a:t>
            </a:r>
            <a:r>
              <a:rPr lang="en-IN" sz="3600" b="1" dirty="0">
                <a:solidFill>
                  <a:srgbClr val="FF0000"/>
                </a:solidFill>
              </a:rPr>
              <a:t>CHLOROQUINE</a:t>
            </a:r>
            <a:br>
              <a:rPr lang="en-IN" sz="3600" b="1" dirty="0">
                <a:solidFill>
                  <a:srgbClr val="FF0000"/>
                </a:solidFill>
                <a:cs typeface="Calibri"/>
              </a:rPr>
            </a:br>
            <a:endParaRPr lang="en-US" sz="3600" b="1" dirty="0">
              <a:solidFill>
                <a:srgbClr val="FF0000"/>
              </a:solidFill>
            </a:endParaRPr>
          </a:p>
        </p:txBody>
      </p:sp>
      <p:sp>
        <p:nvSpPr>
          <p:cNvPr id="3" name="Content Placeholder 2">
            <a:extLst>
              <a:ext uri="{FF2B5EF4-FFF2-40B4-BE49-F238E27FC236}">
                <a16:creationId xmlns:a16="http://schemas.microsoft.com/office/drawing/2014/main" id="{283E5734-C92F-60A6-EABB-DF3CDBF25652}"/>
              </a:ext>
            </a:extLst>
          </p:cNvPr>
          <p:cNvSpPr>
            <a:spLocks noGrp="1"/>
          </p:cNvSpPr>
          <p:nvPr>
            <p:ph idx="1"/>
          </p:nvPr>
        </p:nvSpPr>
        <p:spPr/>
        <p:txBody>
          <a:bodyPr>
            <a:noAutofit/>
          </a:bodyPr>
          <a:lstStyle/>
          <a:p>
            <a:pPr marL="0" indent="0">
              <a:buNone/>
            </a:pPr>
            <a:endParaRPr lang="en-IN" sz="2600" dirty="0">
              <a:solidFill>
                <a:srgbClr val="236D02"/>
              </a:solidFill>
            </a:endParaRPr>
          </a:p>
          <a:p>
            <a:r>
              <a:rPr lang="en-IN" sz="2600" dirty="0"/>
              <a:t>Rapidly acting </a:t>
            </a:r>
            <a:r>
              <a:rPr lang="en-IN" sz="2600" b="1" dirty="0"/>
              <a:t>erythrocytic </a:t>
            </a:r>
            <a:r>
              <a:rPr lang="en-IN" sz="2600" b="1" dirty="0" err="1"/>
              <a:t>schizontocide</a:t>
            </a:r>
            <a:r>
              <a:rPr lang="en-IN" sz="2600" b="1" dirty="0"/>
              <a:t> </a:t>
            </a:r>
            <a:r>
              <a:rPr lang="en-IN" sz="2600" dirty="0"/>
              <a:t>against all species of plasmodia including the sensitive strains of P. falciparum,</a:t>
            </a:r>
          </a:p>
          <a:p>
            <a:r>
              <a:rPr lang="en-IN" sz="2600" dirty="0"/>
              <a:t>Controls most </a:t>
            </a:r>
            <a:r>
              <a:rPr lang="en-IN" sz="2600" b="1" dirty="0"/>
              <a:t>clinical attacks </a:t>
            </a:r>
            <a:r>
              <a:rPr lang="en-IN" sz="2600" dirty="0"/>
              <a:t>in 1-2 days with disappearance of parasites from peripheral blood in 1-3 days.</a:t>
            </a:r>
          </a:p>
          <a:p>
            <a:r>
              <a:rPr lang="en-IN" sz="2600" dirty="0"/>
              <a:t>No effect on </a:t>
            </a:r>
            <a:r>
              <a:rPr lang="en-IN" sz="2600" b="1" dirty="0"/>
              <a:t>Pre-erythrocytic </a:t>
            </a:r>
            <a:r>
              <a:rPr lang="en-IN" sz="2600" dirty="0"/>
              <a:t> and </a:t>
            </a:r>
            <a:r>
              <a:rPr lang="en-IN" sz="2600" b="1" dirty="0" err="1"/>
              <a:t>exo</a:t>
            </a:r>
            <a:r>
              <a:rPr lang="en-IN" sz="2600" b="1" dirty="0"/>
              <a:t>-erythrocytic</a:t>
            </a:r>
            <a:r>
              <a:rPr lang="en-IN" sz="2600" dirty="0"/>
              <a:t> phases of the parasite does not prevent </a:t>
            </a:r>
            <a:r>
              <a:rPr lang="en-IN" sz="2600" b="1" dirty="0"/>
              <a:t>relapses</a:t>
            </a:r>
            <a:r>
              <a:rPr lang="en-IN" sz="2600" dirty="0"/>
              <a:t> in </a:t>
            </a:r>
            <a:r>
              <a:rPr lang="en-IN" sz="2600" b="1" dirty="0"/>
              <a:t>vivax</a:t>
            </a:r>
            <a:r>
              <a:rPr lang="en-IN" sz="2600" dirty="0"/>
              <a:t> and </a:t>
            </a:r>
            <a:r>
              <a:rPr lang="en-IN" sz="2600" b="1" dirty="0" err="1"/>
              <a:t>ovale</a:t>
            </a:r>
            <a:r>
              <a:rPr lang="en-IN" sz="2600" dirty="0"/>
              <a:t> malaria.</a:t>
            </a:r>
            <a:br>
              <a:rPr lang="en-IN" sz="2600" dirty="0"/>
            </a:br>
            <a:r>
              <a:rPr lang="en-IN" sz="2600" dirty="0"/>
              <a:t>Only for </a:t>
            </a:r>
            <a:r>
              <a:rPr lang="en-IN" sz="2600" b="1" dirty="0"/>
              <a:t>clinical</a:t>
            </a:r>
            <a:r>
              <a:rPr lang="en-IN" sz="2600" dirty="0"/>
              <a:t> cure.</a:t>
            </a:r>
          </a:p>
          <a:p>
            <a:endParaRPr lang="en-IN" sz="2600" dirty="0"/>
          </a:p>
          <a:p>
            <a:endParaRPr lang="en-IN" sz="2600" dirty="0"/>
          </a:p>
          <a:p>
            <a:endParaRPr lang="en-IN" sz="2600" dirty="0"/>
          </a:p>
          <a:p>
            <a:r>
              <a:rPr lang="en-IN" sz="2600" dirty="0"/>
              <a:t> </a:t>
            </a:r>
          </a:p>
          <a:p>
            <a:endParaRPr lang="en-IN" sz="2600" dirty="0"/>
          </a:p>
          <a:p>
            <a:endParaRPr lang="en-IN" sz="2600" dirty="0">
              <a:solidFill>
                <a:srgbClr val="236D02"/>
              </a:solidFill>
            </a:endParaRPr>
          </a:p>
          <a:p>
            <a:endParaRPr lang="en-US" sz="2600" dirty="0"/>
          </a:p>
        </p:txBody>
      </p:sp>
    </p:spTree>
    <p:extLst>
      <p:ext uri="{BB962C8B-B14F-4D97-AF65-F5344CB8AC3E}">
        <p14:creationId xmlns:p14="http://schemas.microsoft.com/office/powerpoint/2010/main" val="498707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F1464-542D-61BF-AE80-1F4A94A56C47}"/>
              </a:ext>
            </a:extLst>
          </p:cNvPr>
          <p:cNvSpPr>
            <a:spLocks noGrp="1"/>
          </p:cNvSpPr>
          <p:nvPr>
            <p:ph type="title"/>
          </p:nvPr>
        </p:nvSpPr>
        <p:spPr/>
        <p:txBody>
          <a:bodyPr>
            <a:normAutofit/>
          </a:bodyPr>
          <a:lstStyle/>
          <a:p>
            <a:r>
              <a:rPr lang="en-IN" sz="3600" b="1" dirty="0">
                <a:solidFill>
                  <a:srgbClr val="FF0000"/>
                </a:solidFill>
              </a:rPr>
              <a:t>Mechanism of action:</a:t>
            </a:r>
            <a:endParaRPr lang="en-US" sz="3600" dirty="0"/>
          </a:p>
        </p:txBody>
      </p:sp>
      <p:sp>
        <p:nvSpPr>
          <p:cNvPr id="3" name="Content Placeholder 2">
            <a:extLst>
              <a:ext uri="{FF2B5EF4-FFF2-40B4-BE49-F238E27FC236}">
                <a16:creationId xmlns:a16="http://schemas.microsoft.com/office/drawing/2014/main" id="{B12E43FE-6762-4AEE-5CD4-FE775BDDD189}"/>
              </a:ext>
            </a:extLst>
          </p:cNvPr>
          <p:cNvSpPr>
            <a:spLocks noGrp="1"/>
          </p:cNvSpPr>
          <p:nvPr>
            <p:ph idx="1"/>
          </p:nvPr>
        </p:nvSpPr>
        <p:spPr>
          <a:xfrm>
            <a:off x="838200" y="1825625"/>
            <a:ext cx="10515600" cy="4667250"/>
          </a:xfrm>
        </p:spPr>
        <p:txBody>
          <a:bodyPr>
            <a:noAutofit/>
          </a:bodyPr>
          <a:lstStyle/>
          <a:p>
            <a:r>
              <a:rPr lang="en-IN" sz="2600" dirty="0"/>
              <a:t>Chloroquine diffuses into the parasite’s lysosomes. In the acidic pH of the lysosome, it gets ionised, trapped and accumulated inside the vacuole.</a:t>
            </a:r>
          </a:p>
          <a:p>
            <a:r>
              <a:rPr lang="en-IN" sz="2600" dirty="0">
                <a:solidFill>
                  <a:srgbClr val="0070C0"/>
                </a:solidFill>
              </a:rPr>
              <a:t>It then forms a chloroquine-</a:t>
            </a:r>
            <a:r>
              <a:rPr lang="en-IN" sz="2600" dirty="0" err="1">
                <a:solidFill>
                  <a:srgbClr val="0070C0"/>
                </a:solidFill>
              </a:rPr>
              <a:t>heme</a:t>
            </a:r>
            <a:r>
              <a:rPr lang="en-IN" sz="2600" dirty="0">
                <a:solidFill>
                  <a:srgbClr val="0070C0"/>
                </a:solidFill>
              </a:rPr>
              <a:t> complex which is toxic to the parasite. It also prevents conversion of </a:t>
            </a:r>
            <a:r>
              <a:rPr lang="en-IN" sz="2600" dirty="0" err="1">
                <a:solidFill>
                  <a:srgbClr val="0070C0"/>
                </a:solidFill>
              </a:rPr>
              <a:t>heme</a:t>
            </a:r>
            <a:r>
              <a:rPr lang="en-IN" sz="2600" dirty="0">
                <a:solidFill>
                  <a:srgbClr val="0070C0"/>
                </a:solidFill>
              </a:rPr>
              <a:t> to </a:t>
            </a:r>
            <a:r>
              <a:rPr lang="en-IN" sz="2600" dirty="0" err="1">
                <a:solidFill>
                  <a:srgbClr val="0070C0"/>
                </a:solidFill>
              </a:rPr>
              <a:t>hemazoin</a:t>
            </a:r>
            <a:r>
              <a:rPr lang="en-IN" sz="2600" dirty="0">
                <a:solidFill>
                  <a:srgbClr val="0070C0"/>
                </a:solidFill>
              </a:rPr>
              <a:t>.</a:t>
            </a:r>
            <a:endParaRPr lang="en-IN" sz="2600" dirty="0">
              <a:solidFill>
                <a:srgbClr val="0070C0"/>
              </a:solidFill>
              <a:cs typeface="Calibri"/>
            </a:endParaRPr>
          </a:p>
          <a:p>
            <a:r>
              <a:rPr lang="en-IN" sz="2600" dirty="0" err="1">
                <a:solidFill>
                  <a:srgbClr val="0070C0"/>
                </a:solidFill>
                <a:ea typeface="+mn-lt"/>
                <a:cs typeface="+mn-lt"/>
              </a:rPr>
              <a:t>Heme</a:t>
            </a:r>
            <a:r>
              <a:rPr lang="en-IN" sz="2600" dirty="0">
                <a:solidFill>
                  <a:srgbClr val="0070C0"/>
                </a:solidFill>
                <a:ea typeface="+mn-lt"/>
                <a:cs typeface="+mn-lt"/>
              </a:rPr>
              <a:t> itself or the complex then damages the plasmodial membranes. Cell death follows.</a:t>
            </a:r>
          </a:p>
          <a:p>
            <a:pPr marL="0" indent="0">
              <a:spcBef>
                <a:spcPct val="20000"/>
              </a:spcBef>
              <a:buNone/>
            </a:pPr>
            <a:r>
              <a:rPr lang="en-IN" sz="2600" dirty="0">
                <a:ea typeface="+mn-lt"/>
                <a:cs typeface="+mn-lt"/>
              </a:rPr>
              <a:t>Other related antimalarials like: </a:t>
            </a:r>
            <a:r>
              <a:rPr lang="en-IN" sz="2600" dirty="0">
                <a:solidFill>
                  <a:srgbClr val="00B050"/>
                </a:solidFill>
                <a:ea typeface="+mn-lt"/>
                <a:cs typeface="+mn-lt"/>
              </a:rPr>
              <a:t>amodiaquine quinine, mefloquine, lumefantrine </a:t>
            </a:r>
            <a:r>
              <a:rPr lang="en-IN" sz="2600" dirty="0">
                <a:ea typeface="+mn-lt"/>
                <a:cs typeface="+mn-lt"/>
              </a:rPr>
              <a:t>act in an analogous manner</a:t>
            </a:r>
            <a:endParaRPr lang="en-US" sz="2600" dirty="0">
              <a:ea typeface="+mn-lt"/>
              <a:cs typeface="+mn-lt"/>
            </a:endParaRPr>
          </a:p>
          <a:p>
            <a:pPr marL="285750" indent="-285750">
              <a:spcBef>
                <a:spcPct val="20000"/>
              </a:spcBef>
              <a:buFont typeface="Arial" pitchFamily="34" charset="0"/>
              <a:buChar char="•"/>
            </a:pPr>
            <a:endParaRPr lang="en-IN" sz="2600" dirty="0">
              <a:ea typeface="+mn-lt"/>
              <a:cs typeface="+mn-lt"/>
            </a:endParaRPr>
          </a:p>
          <a:p>
            <a:pPr marL="457200" indent="-457200">
              <a:buFont typeface="Arial" pitchFamily="34" charset="0"/>
              <a:buChar char="•"/>
            </a:pPr>
            <a:br>
              <a:rPr lang="en-IN" sz="2600" dirty="0"/>
            </a:br>
            <a:endParaRPr lang="en-IN" sz="2600" dirty="0">
              <a:cs typeface="Calibri"/>
            </a:endParaRPr>
          </a:p>
          <a:p>
            <a:pPr marL="457200" indent="-457200">
              <a:buFont typeface="Arial" pitchFamily="34" charset="0"/>
              <a:buChar char="•"/>
            </a:pPr>
            <a:endParaRPr lang="en-US" sz="2600" dirty="0"/>
          </a:p>
          <a:p>
            <a:pPr marL="457200" indent="-457200">
              <a:buFont typeface="Arial" pitchFamily="34" charset="0"/>
              <a:buChar char="•"/>
            </a:pPr>
            <a:endParaRPr lang="en-IN" sz="2600" dirty="0"/>
          </a:p>
          <a:p>
            <a:endParaRPr lang="en-US" sz="2600" dirty="0"/>
          </a:p>
        </p:txBody>
      </p:sp>
    </p:spTree>
    <p:extLst>
      <p:ext uri="{BB962C8B-B14F-4D97-AF65-F5344CB8AC3E}">
        <p14:creationId xmlns:p14="http://schemas.microsoft.com/office/powerpoint/2010/main" val="3528861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8DAD9-6DC5-9D44-1C9B-8A22B822D033}"/>
              </a:ext>
            </a:extLst>
          </p:cNvPr>
          <p:cNvSpPr>
            <a:spLocks noGrp="1"/>
          </p:cNvSpPr>
          <p:nvPr>
            <p:ph type="title"/>
          </p:nvPr>
        </p:nvSpPr>
        <p:spPr>
          <a:xfrm>
            <a:off x="838200" y="365125"/>
            <a:ext cx="10515600" cy="1375540"/>
          </a:xfrm>
        </p:spPr>
        <p:txBody>
          <a:bodyPr>
            <a:noAutofit/>
          </a:bodyPr>
          <a:lstStyle/>
          <a:p>
            <a:br>
              <a:rPr lang="en-US" sz="3600" b="1" dirty="0">
                <a:solidFill>
                  <a:srgbClr val="FF0000"/>
                </a:solidFill>
              </a:rPr>
            </a:br>
            <a:r>
              <a:rPr lang="en-IN" sz="3600" b="1" dirty="0">
                <a:solidFill>
                  <a:srgbClr val="FF0000"/>
                </a:solidFill>
              </a:rPr>
              <a:t>Pharmacokinetics</a:t>
            </a:r>
            <a:br>
              <a:rPr lang="en-IN" sz="3600" b="1" dirty="0">
                <a:solidFill>
                  <a:srgbClr val="FF0000"/>
                </a:solidFill>
              </a:rPr>
            </a:br>
            <a:endParaRPr lang="en-US" sz="3600" dirty="0">
              <a:solidFill>
                <a:srgbClr val="FF0000"/>
              </a:solidFill>
            </a:endParaRPr>
          </a:p>
        </p:txBody>
      </p:sp>
      <p:sp>
        <p:nvSpPr>
          <p:cNvPr id="3" name="Content Placeholder 2">
            <a:extLst>
              <a:ext uri="{FF2B5EF4-FFF2-40B4-BE49-F238E27FC236}">
                <a16:creationId xmlns:a16="http://schemas.microsoft.com/office/drawing/2014/main" id="{D133DAA0-734B-80F2-9B05-20151321F510}"/>
              </a:ext>
            </a:extLst>
          </p:cNvPr>
          <p:cNvSpPr>
            <a:spLocks noGrp="1"/>
          </p:cNvSpPr>
          <p:nvPr>
            <p:ph idx="1"/>
          </p:nvPr>
        </p:nvSpPr>
        <p:spPr>
          <a:xfrm>
            <a:off x="649995" y="1825625"/>
            <a:ext cx="11005851" cy="4667250"/>
          </a:xfrm>
        </p:spPr>
        <p:txBody>
          <a:bodyPr>
            <a:noAutofit/>
          </a:bodyPr>
          <a:lstStyle/>
          <a:p>
            <a:r>
              <a:rPr lang="en-IN" sz="2600" dirty="0">
                <a:latin typeface="Arial" panose="020B0604020202020204" pitchFamily="34" charset="0"/>
                <a:cs typeface="Arial" panose="020B0604020202020204" pitchFamily="34" charset="0"/>
              </a:rPr>
              <a:t>Oral </a:t>
            </a:r>
            <a:r>
              <a:rPr lang="en-IN" sz="2600" b="1" dirty="0">
                <a:latin typeface="Arial" panose="020B0604020202020204" pitchFamily="34" charset="0"/>
                <a:cs typeface="Arial" panose="020B0604020202020204" pitchFamily="34" charset="0"/>
              </a:rPr>
              <a:t>absorbed.</a:t>
            </a:r>
          </a:p>
          <a:p>
            <a:r>
              <a:rPr lang="en-IN" sz="2600" dirty="0">
                <a:latin typeface="Arial" panose="020B0604020202020204" pitchFamily="34" charset="0"/>
                <a:cs typeface="Arial" panose="020B0604020202020204" pitchFamily="34" charset="0"/>
              </a:rPr>
              <a:t>Widely  </a:t>
            </a:r>
            <a:r>
              <a:rPr lang="en-IN" sz="2600" b="1" dirty="0">
                <a:latin typeface="Arial" panose="020B0604020202020204" pitchFamily="34" charset="0"/>
                <a:cs typeface="Arial" panose="020B0604020202020204" pitchFamily="34" charset="0"/>
              </a:rPr>
              <a:t>distributed</a:t>
            </a:r>
            <a:r>
              <a:rPr lang="en-IN" sz="2600" dirty="0">
                <a:latin typeface="Arial" panose="020B0604020202020204" pitchFamily="34" charset="0"/>
                <a:cs typeface="Arial" panose="020B0604020202020204" pitchFamily="34" charset="0"/>
              </a:rPr>
              <a:t> &amp; concentrated in tissues like liver, spleen, kidney, lungs (majorly), skin, leucocytes and some other tissues</a:t>
            </a:r>
          </a:p>
          <a:p>
            <a:r>
              <a:rPr lang="en-IN" sz="2600" dirty="0">
                <a:latin typeface="Arial" panose="020B0604020202020204" pitchFamily="34" charset="0"/>
                <a:cs typeface="Arial" panose="020B0604020202020204" pitchFamily="34" charset="0"/>
              </a:rPr>
              <a:t>Its selective accumulation in retina is responsible for the ocular toxicity seen with prolonged use</a:t>
            </a:r>
          </a:p>
          <a:p>
            <a:r>
              <a:rPr lang="en-US" sz="2600" dirty="0">
                <a:latin typeface="Arial" panose="020B0604020202020204" pitchFamily="34" charset="0"/>
                <a:ea typeface="+mn-lt"/>
                <a:cs typeface="Arial" panose="020B0604020202020204" pitchFamily="34" charset="0"/>
              </a:rPr>
              <a:t>During </a:t>
            </a:r>
            <a:r>
              <a:rPr lang="en-US" sz="2600" b="1" dirty="0">
                <a:latin typeface="Arial" panose="020B0604020202020204" pitchFamily="34" charset="0"/>
                <a:ea typeface="+mn-lt"/>
                <a:cs typeface="Arial" panose="020B0604020202020204" pitchFamily="34" charset="0"/>
              </a:rPr>
              <a:t>metabolism</a:t>
            </a:r>
            <a:r>
              <a:rPr lang="en-US" sz="2600" dirty="0">
                <a:latin typeface="Arial" panose="020B0604020202020204" pitchFamily="34" charset="0"/>
                <a:ea typeface="+mn-lt"/>
                <a:cs typeface="Arial" panose="020B0604020202020204" pitchFamily="34" charset="0"/>
              </a:rPr>
              <a:t> it gets converted to </a:t>
            </a:r>
            <a:r>
              <a:rPr lang="en-US" sz="2600" dirty="0" err="1">
                <a:latin typeface="Arial" panose="020B0604020202020204" pitchFamily="34" charset="0"/>
                <a:ea typeface="+mn-lt"/>
                <a:cs typeface="Arial" panose="020B0604020202020204" pitchFamily="34" charset="0"/>
              </a:rPr>
              <a:t>desethylchloroquine</a:t>
            </a:r>
            <a:r>
              <a:rPr lang="en-US" sz="2600" dirty="0">
                <a:latin typeface="Arial" panose="020B0604020202020204" pitchFamily="34" charset="0"/>
                <a:ea typeface="+mn-lt"/>
                <a:cs typeface="Arial" panose="020B0604020202020204" pitchFamily="34" charset="0"/>
              </a:rPr>
              <a:t> and </a:t>
            </a:r>
            <a:r>
              <a:rPr lang="en-US" sz="2600" dirty="0" err="1">
                <a:latin typeface="Arial" panose="020B0604020202020204" pitchFamily="34" charset="0"/>
                <a:ea typeface="+mn-lt"/>
                <a:cs typeface="Arial" panose="020B0604020202020204" pitchFamily="34" charset="0"/>
              </a:rPr>
              <a:t>bisdesethylchloroquine</a:t>
            </a:r>
            <a:r>
              <a:rPr lang="en-US" sz="2600" dirty="0">
                <a:latin typeface="Arial" panose="020B0604020202020204" pitchFamily="34" charset="0"/>
                <a:ea typeface="+mn-lt"/>
                <a:cs typeface="Arial" panose="020B0604020202020204" pitchFamily="34" charset="0"/>
              </a:rPr>
              <a:t> by cytochrome P- 450 in liver.</a:t>
            </a:r>
          </a:p>
          <a:p>
            <a:r>
              <a:rPr lang="en-US" sz="2600" dirty="0">
                <a:latin typeface="Arial" panose="020B0604020202020204" pitchFamily="34" charset="0"/>
                <a:ea typeface="+mn-lt"/>
                <a:cs typeface="Arial" panose="020B0604020202020204" pitchFamily="34" charset="0"/>
              </a:rPr>
              <a:t>The systemic elimination of chloroquine is 50% and the remaining 50% is excreted by renal route. </a:t>
            </a:r>
            <a:r>
              <a:rPr lang="en-IN" sz="2600" dirty="0">
                <a:latin typeface="Arial" panose="020B0604020202020204" pitchFamily="34" charset="0"/>
                <a:ea typeface="+mn-lt"/>
                <a:cs typeface="Arial" panose="020B0604020202020204" pitchFamily="34" charset="0"/>
              </a:rPr>
              <a:t>The early plasma t1/2 varies from 3-10 days </a:t>
            </a:r>
          </a:p>
          <a:p>
            <a:r>
              <a:rPr lang="en-IN" sz="2600" dirty="0">
                <a:latin typeface="Arial" panose="020B0604020202020204" pitchFamily="34" charset="0"/>
                <a:ea typeface="+mn-lt"/>
                <a:cs typeface="Arial" panose="020B0604020202020204" pitchFamily="34" charset="0"/>
              </a:rPr>
              <a:t>Because of tight tissue binding, small amounts persist in the body for longer time.</a:t>
            </a:r>
            <a:endParaRPr lang="en-US" sz="2600" dirty="0">
              <a:latin typeface="Arial" panose="020B0604020202020204" pitchFamily="34" charset="0"/>
              <a:ea typeface="+mn-lt"/>
              <a:cs typeface="Arial" panose="020B0604020202020204" pitchFamily="34" charset="0"/>
            </a:endParaRPr>
          </a:p>
          <a:p>
            <a:pPr marL="0" indent="0">
              <a:buNone/>
            </a:pPr>
            <a:endParaRPr lang="en-IN" sz="2600" dirty="0">
              <a:solidFill>
                <a:srgbClr val="FF0000"/>
              </a:solidFill>
              <a:latin typeface="Arial" panose="020B0604020202020204" pitchFamily="34" charset="0"/>
              <a:cs typeface="Arial" panose="020B0604020202020204" pitchFamily="34" charset="0"/>
            </a:endParaRPr>
          </a:p>
          <a:p>
            <a:pPr marL="0" indent="0">
              <a:buNone/>
            </a:pP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6648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27EB2-ECA7-2C50-277A-3ECB9AB8A21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1DB75BB-C78F-547F-7B43-DA3D96257AA5}"/>
              </a:ext>
            </a:extLst>
          </p:cNvPr>
          <p:cNvSpPr>
            <a:spLocks noGrp="1"/>
          </p:cNvSpPr>
          <p:nvPr>
            <p:ph idx="1"/>
          </p:nvPr>
        </p:nvSpPr>
        <p:spPr/>
        <p:txBody>
          <a:bodyPr>
            <a:normAutofit lnSpcReduction="10000"/>
          </a:bodyPr>
          <a:lstStyle/>
          <a:p>
            <a:r>
              <a:rPr lang="en-US" sz="2600" dirty="0">
                <a:latin typeface="Arial" panose="020B0604020202020204" pitchFamily="34" charset="0"/>
                <a:cs typeface="Arial" panose="020B0604020202020204" pitchFamily="34" charset="0"/>
              </a:rPr>
              <a:t>When chloroquine is administered by the parenteral route, </a:t>
            </a:r>
            <a:r>
              <a:rPr lang="en-US" sz="2600" b="1" dirty="0">
                <a:latin typeface="Arial" panose="020B0604020202020204" pitchFamily="34" charset="0"/>
                <a:cs typeface="Arial" panose="020B0604020202020204" pitchFamily="34" charset="0"/>
              </a:rPr>
              <a:t>its entry is rapid and removal is slow </a:t>
            </a:r>
            <a:r>
              <a:rPr lang="en-US" sz="2600" dirty="0">
                <a:latin typeface="Arial" panose="020B0604020202020204" pitchFamily="34" charset="0"/>
                <a:cs typeface="Arial" panose="020B0604020202020204" pitchFamily="34" charset="0"/>
              </a:rPr>
              <a:t>and this may lead to toxic concentration which may prove fatal. </a:t>
            </a:r>
          </a:p>
          <a:p>
            <a:r>
              <a:rPr lang="en-US" sz="2600" dirty="0">
                <a:latin typeface="Arial" panose="020B0604020202020204" pitchFamily="34" charset="0"/>
                <a:cs typeface="Arial" panose="020B0604020202020204" pitchFamily="34" charset="0"/>
              </a:rPr>
              <a:t>Therefore, to prevent this problem whenever chloroquine is administered by parenteral route it should be given as:</a:t>
            </a:r>
          </a:p>
          <a:p>
            <a:pPr marL="0" indent="0">
              <a:buNone/>
            </a:pP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i.v</a:t>
            </a:r>
            <a:r>
              <a:rPr lang="en-US" sz="2600" dirty="0">
                <a:latin typeface="Arial" panose="020B0604020202020204" pitchFamily="34" charset="0"/>
                <a:cs typeface="Arial" panose="020B0604020202020204" pitchFamily="34" charset="0"/>
              </a:rPr>
              <a:t> route - slow infusion </a:t>
            </a:r>
          </a:p>
          <a:p>
            <a:pPr marL="0" indent="0">
              <a:buNone/>
            </a:pP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s.c</a:t>
            </a:r>
            <a:r>
              <a:rPr lang="en-US" sz="2600" dirty="0">
                <a:latin typeface="Arial" panose="020B0604020202020204" pitchFamily="34" charset="0"/>
                <a:cs typeface="Arial" panose="020B0604020202020204" pitchFamily="34" charset="0"/>
              </a:rPr>
              <a:t> / </a:t>
            </a:r>
            <a:r>
              <a:rPr lang="en-US" sz="2600" dirty="0" err="1">
                <a:latin typeface="Arial" panose="020B0604020202020204" pitchFamily="34" charset="0"/>
                <a:cs typeface="Arial" panose="020B0604020202020204" pitchFamily="34" charset="0"/>
              </a:rPr>
              <a:t>i.m</a:t>
            </a:r>
            <a:r>
              <a:rPr lang="en-US" sz="2600" dirty="0">
                <a:latin typeface="Arial" panose="020B0604020202020204" pitchFamily="34" charset="0"/>
                <a:cs typeface="Arial" panose="020B0604020202020204" pitchFamily="34" charset="0"/>
              </a:rPr>
              <a:t> – small divided doses</a:t>
            </a:r>
          </a:p>
          <a:p>
            <a:r>
              <a:rPr lang="en-US" sz="2600" dirty="0">
                <a:latin typeface="Arial" panose="020B0604020202020204" pitchFamily="34" charset="0"/>
                <a:cs typeface="Arial" panose="020B0604020202020204" pitchFamily="34" charset="0"/>
              </a:rPr>
              <a:t>Oral route is safer as the absorption and distribution correlates closely.</a:t>
            </a:r>
            <a:endParaRPr lang="en-US" sz="2600" dirty="0">
              <a:latin typeface="Arial" panose="020B0604020202020204" pitchFamily="34" charset="0"/>
              <a:ea typeface="+mn-lt"/>
              <a:cs typeface="Arial" panose="020B0604020202020204" pitchFamily="34" charset="0"/>
            </a:endParaRPr>
          </a:p>
          <a:p>
            <a:r>
              <a:rPr lang="en-US" sz="2600" dirty="0">
                <a:latin typeface="Arial" panose="020B0604020202020204" pitchFamily="34" charset="0"/>
                <a:cs typeface="Arial" panose="020B0604020202020204" pitchFamily="34" charset="0"/>
              </a:rPr>
              <a:t>The peak plasma concentration is achieved in 3-5 hours after oral administration.</a:t>
            </a:r>
            <a:endParaRPr lang="en-US" sz="2600" dirty="0">
              <a:latin typeface="Arial" panose="020B0604020202020204" pitchFamily="34" charset="0"/>
              <a:ea typeface="+mn-lt"/>
              <a:cs typeface="Arial" panose="020B0604020202020204" pitchFamily="34" charset="0"/>
            </a:endParaRPr>
          </a:p>
          <a:p>
            <a:endParaRPr lang="en-US" sz="2600" dirty="0">
              <a:latin typeface="Arial" panose="020B0604020202020204" pitchFamily="34" charset="0"/>
              <a:cs typeface="Arial" panose="020B0604020202020204" pitchFamily="34" charset="0"/>
            </a:endParaRPr>
          </a:p>
          <a:p>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3761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50CA8-F160-8120-AD33-6FA2E7B569D8}"/>
              </a:ext>
            </a:extLst>
          </p:cNvPr>
          <p:cNvSpPr>
            <a:spLocks noGrp="1"/>
          </p:cNvSpPr>
          <p:nvPr>
            <p:ph type="title"/>
          </p:nvPr>
        </p:nvSpPr>
        <p:spPr/>
        <p:txBody>
          <a:bodyPr>
            <a:noAutofit/>
          </a:bodyPr>
          <a:lstStyle/>
          <a:p>
            <a:br>
              <a:rPr lang="en-IN" sz="3600" b="1" dirty="0"/>
            </a:br>
            <a:r>
              <a:rPr lang="en-IN" sz="3600" b="1" dirty="0">
                <a:solidFill>
                  <a:srgbClr val="FF0000"/>
                </a:solidFill>
              </a:rPr>
              <a:t>Adverse Effects</a:t>
            </a:r>
            <a:r>
              <a:rPr lang="en-IN" sz="3600" b="1" dirty="0"/>
              <a:t> </a:t>
            </a:r>
            <a:br>
              <a:rPr lang="en-IN" sz="3600" b="1" dirty="0"/>
            </a:br>
            <a:endParaRPr lang="en-US" sz="3600" dirty="0"/>
          </a:p>
        </p:txBody>
      </p:sp>
      <p:sp>
        <p:nvSpPr>
          <p:cNvPr id="3" name="Content Placeholder 2">
            <a:extLst>
              <a:ext uri="{FF2B5EF4-FFF2-40B4-BE49-F238E27FC236}">
                <a16:creationId xmlns:a16="http://schemas.microsoft.com/office/drawing/2014/main" id="{F9AF0986-14B8-AA5F-AA43-4571A2D77F2A}"/>
              </a:ext>
            </a:extLst>
          </p:cNvPr>
          <p:cNvSpPr>
            <a:spLocks noGrp="1"/>
          </p:cNvSpPr>
          <p:nvPr>
            <p:ph idx="1"/>
          </p:nvPr>
        </p:nvSpPr>
        <p:spPr/>
        <p:txBody>
          <a:bodyPr>
            <a:normAutofit/>
          </a:bodyPr>
          <a:lstStyle/>
          <a:p>
            <a:pPr marL="0" indent="0">
              <a:buNone/>
            </a:pPr>
            <a:r>
              <a:rPr lang="en-IN" sz="2800" b="1" dirty="0"/>
              <a:t>GI intolerance: </a:t>
            </a:r>
            <a:r>
              <a:rPr lang="en-IN" sz="2800" dirty="0"/>
              <a:t>Nausea, vomiting, abdominal pain, headache, anorexia, malaise, and urticaria are common. </a:t>
            </a:r>
          </a:p>
          <a:p>
            <a:r>
              <a:rPr lang="en-IN" sz="2800" dirty="0"/>
              <a:t>Dosing after meals may reduce some adverse effects. </a:t>
            </a:r>
          </a:p>
          <a:p>
            <a:r>
              <a:rPr lang="en-IN" sz="2800" dirty="0"/>
              <a:t>The </a:t>
            </a:r>
            <a:r>
              <a:rPr lang="en-IN" sz="2800" b="1" dirty="0"/>
              <a:t>long-term</a:t>
            </a:r>
            <a:r>
              <a:rPr lang="en-IN" sz="2800" dirty="0"/>
              <a:t> administration of high doses of chloroquine for rheumatologic diseases  can result in </a:t>
            </a:r>
            <a:r>
              <a:rPr lang="en-IN" sz="2800" b="1" dirty="0"/>
              <a:t>loss of vision </a:t>
            </a:r>
            <a:r>
              <a:rPr lang="en-IN" sz="2800" dirty="0"/>
              <a:t>due to </a:t>
            </a:r>
            <a:r>
              <a:rPr lang="en-IN" sz="2800" b="1" dirty="0"/>
              <a:t>retinal</a:t>
            </a:r>
            <a:r>
              <a:rPr lang="en-IN" sz="2800" dirty="0"/>
              <a:t> </a:t>
            </a:r>
            <a:r>
              <a:rPr lang="en-IN" sz="2800" b="1" dirty="0"/>
              <a:t>damage</a:t>
            </a:r>
            <a:r>
              <a:rPr lang="en-IN" sz="2800" dirty="0"/>
              <a:t>.</a:t>
            </a:r>
          </a:p>
          <a:p>
            <a:r>
              <a:rPr lang="en-US" sz="2800" b="1" dirty="0"/>
              <a:t>Corneal</a:t>
            </a:r>
            <a:r>
              <a:rPr lang="en-US" sz="2800" dirty="0"/>
              <a:t> </a:t>
            </a:r>
            <a:r>
              <a:rPr lang="en-US" sz="2800" b="1" dirty="0"/>
              <a:t>deposits</a:t>
            </a:r>
            <a:r>
              <a:rPr lang="en-US" sz="2800" dirty="0"/>
              <a:t> may occur, affecting vision: Its however reversible</a:t>
            </a:r>
          </a:p>
          <a:p>
            <a:endParaRPr lang="en-US" sz="2800" dirty="0"/>
          </a:p>
          <a:p>
            <a:pPr marL="342900" indent="-342900">
              <a:buFont typeface="Arial" pitchFamily="34" charset="0"/>
              <a:buChar char="•"/>
            </a:pPr>
            <a:endParaRPr lang="en-IN" sz="2800" dirty="0"/>
          </a:p>
          <a:p>
            <a:pPr marL="342900" indent="-342900">
              <a:buFont typeface="Arial" pitchFamily="34" charset="0"/>
              <a:buChar char="•"/>
            </a:pPr>
            <a:endParaRPr lang="en-IN" sz="2800" dirty="0"/>
          </a:p>
          <a:p>
            <a:endParaRPr lang="en-US" dirty="0"/>
          </a:p>
        </p:txBody>
      </p:sp>
    </p:spTree>
    <p:extLst>
      <p:ext uri="{BB962C8B-B14F-4D97-AF65-F5344CB8AC3E}">
        <p14:creationId xmlns:p14="http://schemas.microsoft.com/office/powerpoint/2010/main" val="25103379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8CC3A-A219-D621-138F-A7FD2BC67671}"/>
              </a:ext>
            </a:extLst>
          </p:cNvPr>
          <p:cNvSpPr>
            <a:spLocks noGrp="1"/>
          </p:cNvSpPr>
          <p:nvPr>
            <p:ph type="title"/>
          </p:nvPr>
        </p:nvSpPr>
        <p:spPr/>
        <p:txBody>
          <a:bodyPr>
            <a:normAutofit/>
          </a:bodyPr>
          <a:lstStyle/>
          <a:p>
            <a:r>
              <a:rPr lang="en-IN" sz="3600" b="1" dirty="0">
                <a:solidFill>
                  <a:srgbClr val="FF0000"/>
                </a:solidFill>
              </a:rPr>
              <a:t>Contraindications &amp; Cautions</a:t>
            </a:r>
            <a:endParaRPr lang="en-US" sz="3600" dirty="0"/>
          </a:p>
        </p:txBody>
      </p:sp>
      <p:sp>
        <p:nvSpPr>
          <p:cNvPr id="3" name="Content Placeholder 2">
            <a:extLst>
              <a:ext uri="{FF2B5EF4-FFF2-40B4-BE49-F238E27FC236}">
                <a16:creationId xmlns:a16="http://schemas.microsoft.com/office/drawing/2014/main" id="{F58CE530-EC93-05C3-E9F1-945AF85E7201}"/>
              </a:ext>
            </a:extLst>
          </p:cNvPr>
          <p:cNvSpPr>
            <a:spLocks noGrp="1"/>
          </p:cNvSpPr>
          <p:nvPr>
            <p:ph idx="1"/>
          </p:nvPr>
        </p:nvSpPr>
        <p:spPr>
          <a:xfrm>
            <a:off x="838200" y="1825625"/>
            <a:ext cx="10515600" cy="4667250"/>
          </a:xfrm>
        </p:spPr>
        <p:txBody>
          <a:bodyPr>
            <a:normAutofit/>
          </a:bodyPr>
          <a:lstStyle/>
          <a:p>
            <a:pPr marL="0" indent="0">
              <a:buNone/>
            </a:pPr>
            <a:r>
              <a:rPr lang="en-IN" sz="2600" dirty="0"/>
              <a:t>Chloroquine can ppt  attacks of </a:t>
            </a:r>
            <a:r>
              <a:rPr lang="en-IN" sz="2600" b="1" dirty="0"/>
              <a:t>seizures, psoriasis</a:t>
            </a:r>
            <a:r>
              <a:rPr lang="en-IN" sz="2600" dirty="0"/>
              <a:t> or </a:t>
            </a:r>
            <a:r>
              <a:rPr lang="en-IN" sz="2600" b="1" dirty="0"/>
              <a:t>porphyria</a:t>
            </a:r>
            <a:r>
              <a:rPr lang="en-IN" sz="2600" dirty="0"/>
              <a:t> (</a:t>
            </a:r>
            <a:r>
              <a:rPr lang="en-IN" sz="2600" dirty="0" err="1"/>
              <a:t>pophyrin</a:t>
            </a:r>
            <a:r>
              <a:rPr lang="en-IN" sz="2600" dirty="0"/>
              <a:t> build-up in blood)</a:t>
            </a:r>
            <a:endParaRPr lang="en-IN" sz="2600" dirty="0">
              <a:cs typeface="Calibri"/>
            </a:endParaRPr>
          </a:p>
          <a:p>
            <a:pPr marL="0" indent="0">
              <a:buNone/>
            </a:pPr>
            <a:r>
              <a:rPr lang="en-IN" sz="2600" b="1" dirty="0">
                <a:solidFill>
                  <a:srgbClr val="FF0000"/>
                </a:solidFill>
              </a:rPr>
              <a:t>Cautious use</a:t>
            </a:r>
            <a:r>
              <a:rPr lang="en-IN" sz="2600" b="1" dirty="0"/>
              <a:t>: </a:t>
            </a:r>
          </a:p>
          <a:p>
            <a:r>
              <a:rPr lang="en-US" sz="2600" dirty="0"/>
              <a:t>Liver damage</a:t>
            </a:r>
          </a:p>
          <a:p>
            <a:r>
              <a:rPr lang="en-US" sz="2600" dirty="0"/>
              <a:t>Severe GI, neurological, retinal &amp; </a:t>
            </a:r>
            <a:r>
              <a:rPr lang="en-US" sz="2600" dirty="0" err="1"/>
              <a:t>haematological</a:t>
            </a:r>
            <a:r>
              <a:rPr lang="en-US" sz="2600" dirty="0"/>
              <a:t> diseases</a:t>
            </a:r>
            <a:endParaRPr lang="en-IN" sz="2600" dirty="0"/>
          </a:p>
          <a:p>
            <a:r>
              <a:rPr lang="en-IN" sz="2600" dirty="0"/>
              <a:t>Safe in </a:t>
            </a:r>
            <a:r>
              <a:rPr lang="en-IN" sz="2600" b="1" dirty="0"/>
              <a:t>pregnancy</a:t>
            </a:r>
            <a:r>
              <a:rPr lang="en-IN" sz="2600" dirty="0"/>
              <a:t> and for young </a:t>
            </a:r>
            <a:r>
              <a:rPr lang="en-IN" sz="2600" b="1" dirty="0"/>
              <a:t>children</a:t>
            </a:r>
            <a:endParaRPr lang="en-IN" sz="2600" dirty="0"/>
          </a:p>
          <a:p>
            <a:pPr marL="0" indent="0">
              <a:buNone/>
            </a:pPr>
            <a:endParaRPr lang="en-US" sz="2600" b="1" dirty="0">
              <a:solidFill>
                <a:srgbClr val="FF0000"/>
              </a:solidFill>
            </a:endParaRPr>
          </a:p>
          <a:p>
            <a:pPr marL="0" indent="0">
              <a:buNone/>
            </a:pPr>
            <a:r>
              <a:rPr lang="en-US" sz="2600" b="1" dirty="0">
                <a:solidFill>
                  <a:srgbClr val="FF0000"/>
                </a:solidFill>
              </a:rPr>
              <a:t>Resistance</a:t>
            </a:r>
            <a:endParaRPr lang="en-IN" sz="2600" b="1" dirty="0">
              <a:solidFill>
                <a:srgbClr val="FF0000"/>
              </a:solidFill>
            </a:endParaRPr>
          </a:p>
          <a:p>
            <a:pPr marL="0" indent="0">
              <a:buNone/>
            </a:pPr>
            <a:r>
              <a:rPr lang="en-US" sz="2600" b="1" dirty="0"/>
              <a:t>Reduced</a:t>
            </a:r>
            <a:r>
              <a:rPr lang="en-US" sz="2600" dirty="0"/>
              <a:t> </a:t>
            </a:r>
            <a:r>
              <a:rPr lang="en-US" sz="2600" b="1" dirty="0"/>
              <a:t>uptake</a:t>
            </a:r>
            <a:r>
              <a:rPr lang="en-US" sz="2600" dirty="0"/>
              <a:t> and </a:t>
            </a:r>
            <a:r>
              <a:rPr lang="en-US" sz="2600" b="1" dirty="0"/>
              <a:t>transport</a:t>
            </a:r>
            <a:r>
              <a:rPr lang="en-US" sz="2600" dirty="0"/>
              <a:t> of chloroquine to food vacuole of plasmodium.</a:t>
            </a:r>
            <a:endParaRPr lang="en-IN" sz="2600" dirty="0"/>
          </a:p>
          <a:p>
            <a:endParaRPr lang="en-US" sz="2600" dirty="0"/>
          </a:p>
        </p:txBody>
      </p:sp>
    </p:spTree>
    <p:extLst>
      <p:ext uri="{BB962C8B-B14F-4D97-AF65-F5344CB8AC3E}">
        <p14:creationId xmlns:p14="http://schemas.microsoft.com/office/powerpoint/2010/main" val="14681519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6447F-F403-979B-9682-7E9BD8107A70}"/>
              </a:ext>
            </a:extLst>
          </p:cNvPr>
          <p:cNvSpPr>
            <a:spLocks noGrp="1"/>
          </p:cNvSpPr>
          <p:nvPr>
            <p:ph type="title"/>
          </p:nvPr>
        </p:nvSpPr>
        <p:spPr/>
        <p:txBody>
          <a:bodyPr>
            <a:normAutofit/>
          </a:bodyPr>
          <a:lstStyle/>
          <a:p>
            <a:r>
              <a:rPr lang="en-US" sz="3600" b="1" dirty="0">
                <a:solidFill>
                  <a:srgbClr val="FF0000"/>
                </a:solidFill>
              </a:rPr>
              <a:t>Other Pharmacological actions</a:t>
            </a:r>
            <a:endParaRPr lang="en-US" sz="3600" dirty="0"/>
          </a:p>
        </p:txBody>
      </p:sp>
      <p:sp>
        <p:nvSpPr>
          <p:cNvPr id="3" name="Content Placeholder 2">
            <a:extLst>
              <a:ext uri="{FF2B5EF4-FFF2-40B4-BE49-F238E27FC236}">
                <a16:creationId xmlns:a16="http://schemas.microsoft.com/office/drawing/2014/main" id="{DC2A28DC-AE60-DB76-940F-A72991C76A25}"/>
              </a:ext>
            </a:extLst>
          </p:cNvPr>
          <p:cNvSpPr>
            <a:spLocks noGrp="1"/>
          </p:cNvSpPr>
          <p:nvPr>
            <p:ph idx="1"/>
          </p:nvPr>
        </p:nvSpPr>
        <p:spPr>
          <a:xfrm>
            <a:off x="838200" y="1597446"/>
            <a:ext cx="10515600" cy="4579517"/>
          </a:xfrm>
        </p:spPr>
        <p:txBody>
          <a:bodyPr>
            <a:normAutofit/>
          </a:bodyPr>
          <a:lstStyle/>
          <a:p>
            <a:endParaRPr lang="en-US" sz="2600" dirty="0"/>
          </a:p>
          <a:p>
            <a:r>
              <a:rPr lang="en-US" sz="2600" dirty="0"/>
              <a:t>Anti-inflammatory</a:t>
            </a:r>
          </a:p>
          <a:p>
            <a:r>
              <a:rPr lang="en-US" sz="2600" dirty="0"/>
              <a:t>Local irritant</a:t>
            </a:r>
          </a:p>
          <a:p>
            <a:r>
              <a:rPr lang="en-US" sz="2600" dirty="0"/>
              <a:t>Local anesthetic (on injection)</a:t>
            </a:r>
          </a:p>
          <a:p>
            <a:r>
              <a:rPr lang="en-US" sz="2600" dirty="0"/>
              <a:t>Weak smooth muscle relaxant</a:t>
            </a:r>
          </a:p>
          <a:p>
            <a:r>
              <a:rPr lang="en-US" sz="2600" dirty="0"/>
              <a:t>Anti-histaminic</a:t>
            </a:r>
          </a:p>
          <a:p>
            <a:r>
              <a:rPr lang="en-US" sz="2600" dirty="0"/>
              <a:t>Anti-arrhythmic properties</a:t>
            </a:r>
            <a:endParaRPr lang="en-IN" sz="2600" dirty="0"/>
          </a:p>
          <a:p>
            <a:endParaRPr lang="en-US" sz="2600" dirty="0"/>
          </a:p>
        </p:txBody>
      </p:sp>
    </p:spTree>
    <p:extLst>
      <p:ext uri="{BB962C8B-B14F-4D97-AF65-F5344CB8AC3E}">
        <p14:creationId xmlns:p14="http://schemas.microsoft.com/office/powerpoint/2010/main" val="3564279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1E4DB-60D3-B685-F698-521055045E00}"/>
              </a:ext>
            </a:extLst>
          </p:cNvPr>
          <p:cNvSpPr>
            <a:spLocks noGrp="1"/>
          </p:cNvSpPr>
          <p:nvPr>
            <p:ph type="title"/>
          </p:nvPr>
        </p:nvSpPr>
        <p:spPr/>
        <p:txBody>
          <a:bodyPr>
            <a:normAutofit/>
          </a:bodyPr>
          <a:lstStyle/>
          <a:p>
            <a:r>
              <a:rPr lang="en-IN" sz="3600" b="1" dirty="0">
                <a:solidFill>
                  <a:srgbClr val="FF0000"/>
                </a:solidFill>
              </a:rPr>
              <a:t>Therapeutic  Uses</a:t>
            </a:r>
            <a:endParaRPr lang="en-US" sz="3600" dirty="0"/>
          </a:p>
        </p:txBody>
      </p:sp>
      <p:sp>
        <p:nvSpPr>
          <p:cNvPr id="3" name="Content Placeholder 2">
            <a:extLst>
              <a:ext uri="{FF2B5EF4-FFF2-40B4-BE49-F238E27FC236}">
                <a16:creationId xmlns:a16="http://schemas.microsoft.com/office/drawing/2014/main" id="{26350E17-B23C-CF20-3829-47CCFD092354}"/>
              </a:ext>
            </a:extLst>
          </p:cNvPr>
          <p:cNvSpPr>
            <a:spLocks noGrp="1"/>
          </p:cNvSpPr>
          <p:nvPr>
            <p:ph idx="1"/>
          </p:nvPr>
        </p:nvSpPr>
        <p:spPr>
          <a:xfrm>
            <a:off x="838200" y="1825625"/>
            <a:ext cx="10515600" cy="4667250"/>
          </a:xfrm>
        </p:spPr>
        <p:txBody>
          <a:bodyPr>
            <a:noAutofit/>
          </a:bodyPr>
          <a:lstStyle/>
          <a:p>
            <a:r>
              <a:rPr lang="en-IN" sz="2600" dirty="0"/>
              <a:t>Chloroquine is the preferred drug for clinical cure of; Vivax, </a:t>
            </a:r>
            <a:r>
              <a:rPr lang="en-IN" sz="2600" dirty="0" err="1"/>
              <a:t>Ovale</a:t>
            </a:r>
            <a:r>
              <a:rPr lang="en-IN" sz="2600" dirty="0"/>
              <a:t>, </a:t>
            </a:r>
            <a:r>
              <a:rPr lang="en-US" sz="2600" dirty="0" err="1"/>
              <a:t>malariae</a:t>
            </a:r>
            <a:r>
              <a:rPr lang="en-US" sz="2600" dirty="0"/>
              <a:t> and </a:t>
            </a:r>
            <a:r>
              <a:rPr lang="en-IN" sz="2600" dirty="0"/>
              <a:t>some sensitive </a:t>
            </a:r>
            <a:r>
              <a:rPr lang="en-IN" sz="2600" i="1" dirty="0"/>
              <a:t>falciparum strains</a:t>
            </a:r>
            <a:endParaRPr lang="en-IN" sz="2600" dirty="0">
              <a:cs typeface="Calibri"/>
            </a:endParaRPr>
          </a:p>
          <a:p>
            <a:r>
              <a:rPr lang="en-US" sz="2600" dirty="0"/>
              <a:t>Causes rapid clearance of fever &amp; </a:t>
            </a:r>
            <a:r>
              <a:rPr lang="en-US" sz="2600" dirty="0" err="1"/>
              <a:t>Parasitaemia</a:t>
            </a:r>
            <a:endParaRPr lang="en-IN" sz="2600" dirty="0">
              <a:ea typeface="+mn-lt"/>
              <a:cs typeface="+mn-lt"/>
            </a:endParaRPr>
          </a:p>
          <a:p>
            <a:r>
              <a:rPr lang="en-IN" sz="2600" dirty="0">
                <a:ea typeface="+mn-lt"/>
                <a:cs typeface="+mn-lt"/>
              </a:rPr>
              <a:t>Extraintestinal amoebiasis/Hepatic amoebiasis</a:t>
            </a:r>
          </a:p>
          <a:p>
            <a:r>
              <a:rPr lang="en-IN" sz="2600" dirty="0">
                <a:ea typeface="+mn-lt"/>
                <a:cs typeface="+mn-lt"/>
              </a:rPr>
              <a:t>Due to  high liver concentrations, it is used for amoebic abscesses that fail initial therapy with metronidazole.</a:t>
            </a:r>
            <a:endParaRPr lang="en-US" sz="2600" dirty="0">
              <a:ea typeface="+mn-lt"/>
              <a:cs typeface="+mn-lt"/>
            </a:endParaRPr>
          </a:p>
          <a:p>
            <a:r>
              <a:rPr lang="en-US" sz="2600" dirty="0">
                <a:ea typeface="+mn-lt"/>
                <a:cs typeface="+mn-lt"/>
              </a:rPr>
              <a:t>Rheumatoid arthritis</a:t>
            </a:r>
          </a:p>
          <a:p>
            <a:r>
              <a:rPr lang="en-US" sz="2600" dirty="0">
                <a:ea typeface="+mn-lt"/>
                <a:cs typeface="+mn-lt"/>
              </a:rPr>
              <a:t>Discoid lupus erythematosus</a:t>
            </a:r>
          </a:p>
          <a:p>
            <a:r>
              <a:rPr lang="en-US" sz="2600" dirty="0">
                <a:ea typeface="+mn-lt"/>
                <a:cs typeface="+mn-lt"/>
              </a:rPr>
              <a:t>Lepra reaction</a:t>
            </a:r>
          </a:p>
          <a:p>
            <a:pPr marL="0" indent="0">
              <a:buNone/>
            </a:pPr>
            <a:endParaRPr lang="en-IN" sz="2600" dirty="0">
              <a:ea typeface="+mn-lt"/>
              <a:cs typeface="+mn-lt"/>
            </a:endParaRPr>
          </a:p>
          <a:p>
            <a:pPr>
              <a:buFont typeface="Arial"/>
            </a:pPr>
            <a:endParaRPr lang="en-IN" sz="2600" dirty="0">
              <a:ea typeface="+mn-lt"/>
              <a:cs typeface="+mn-lt"/>
            </a:endParaRPr>
          </a:p>
          <a:p>
            <a:pPr>
              <a:buNone/>
            </a:pPr>
            <a:endParaRPr lang="en-US" sz="2600" dirty="0">
              <a:cs typeface="Calibri"/>
            </a:endParaRPr>
          </a:p>
          <a:p>
            <a:endParaRPr lang="en-IN" sz="2600" dirty="0">
              <a:cs typeface="Calibri"/>
            </a:endParaRPr>
          </a:p>
          <a:p>
            <a:endParaRPr lang="en-US" sz="2600" dirty="0"/>
          </a:p>
        </p:txBody>
      </p:sp>
    </p:spTree>
    <p:extLst>
      <p:ext uri="{BB962C8B-B14F-4D97-AF65-F5344CB8AC3E}">
        <p14:creationId xmlns:p14="http://schemas.microsoft.com/office/powerpoint/2010/main" val="17754527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5BF88-6F85-733C-7A82-37B92916A63C}"/>
              </a:ext>
            </a:extLst>
          </p:cNvPr>
          <p:cNvSpPr>
            <a:spLocks noGrp="1"/>
          </p:cNvSpPr>
          <p:nvPr>
            <p:ph type="title"/>
          </p:nvPr>
        </p:nvSpPr>
        <p:spPr/>
        <p:txBody>
          <a:bodyPr>
            <a:normAutofit/>
          </a:bodyPr>
          <a:lstStyle/>
          <a:p>
            <a:r>
              <a:rPr lang="en-IN" sz="3600" b="1" dirty="0">
                <a:solidFill>
                  <a:srgbClr val="FF0000"/>
                </a:solidFill>
              </a:rPr>
              <a:t>2. Amodiaquine</a:t>
            </a:r>
            <a:r>
              <a:rPr lang="en-IN" sz="3600" dirty="0">
                <a:solidFill>
                  <a:srgbClr val="236D02"/>
                </a:solidFill>
              </a:rPr>
              <a:t> </a:t>
            </a:r>
            <a:endParaRPr lang="en-US" sz="3600" dirty="0"/>
          </a:p>
        </p:txBody>
      </p:sp>
      <p:sp>
        <p:nvSpPr>
          <p:cNvPr id="3" name="Content Placeholder 2">
            <a:extLst>
              <a:ext uri="{FF2B5EF4-FFF2-40B4-BE49-F238E27FC236}">
                <a16:creationId xmlns:a16="http://schemas.microsoft.com/office/drawing/2014/main" id="{22A81CD8-E6BA-7EAC-A563-D77C1629F2A3}"/>
              </a:ext>
            </a:extLst>
          </p:cNvPr>
          <p:cNvSpPr>
            <a:spLocks noGrp="1"/>
          </p:cNvSpPr>
          <p:nvPr>
            <p:ph idx="1"/>
          </p:nvPr>
        </p:nvSpPr>
        <p:spPr>
          <a:xfrm>
            <a:off x="838200" y="1825625"/>
            <a:ext cx="10515600" cy="4564158"/>
          </a:xfrm>
        </p:spPr>
        <p:txBody>
          <a:bodyPr>
            <a:normAutofit/>
          </a:bodyPr>
          <a:lstStyle/>
          <a:p>
            <a:r>
              <a:rPr lang="en-IN" sz="2600" dirty="0">
                <a:solidFill>
                  <a:srgbClr val="0070C0"/>
                </a:solidFill>
              </a:rPr>
              <a:t>Identical to chloroquine; mechanism resistance uses &amp; adverse effects </a:t>
            </a:r>
          </a:p>
          <a:p>
            <a:r>
              <a:rPr lang="en-IN" sz="2600" dirty="0"/>
              <a:t>Less bitter than chloroquine</a:t>
            </a:r>
            <a:endParaRPr lang="en-IN" sz="2600" dirty="0">
              <a:cs typeface="Calibri"/>
            </a:endParaRPr>
          </a:p>
          <a:p>
            <a:r>
              <a:rPr lang="en-IN" sz="2600" dirty="0"/>
              <a:t>Faster acting than chloroquine.</a:t>
            </a:r>
            <a:endParaRPr lang="en-IN" sz="2600" dirty="0">
              <a:cs typeface="Calibri"/>
            </a:endParaRPr>
          </a:p>
          <a:p>
            <a:r>
              <a:rPr lang="en-US" sz="2600" dirty="0"/>
              <a:t>Widely used; reduced cost, safety &amp; activity against chloroquine resistant </a:t>
            </a:r>
            <a:r>
              <a:rPr lang="en-US" sz="2600" i="1" dirty="0"/>
              <a:t>P. falciparum. </a:t>
            </a:r>
          </a:p>
          <a:p>
            <a:r>
              <a:rPr lang="en-IN" sz="2600" dirty="0">
                <a:ea typeface="+mn-lt"/>
                <a:cs typeface="+mn-lt"/>
              </a:rPr>
              <a:t>Reports of toxicities, including agranulocytosis, and hepatotoxicity on long term administration, have limited the prophylactic use of the drug.</a:t>
            </a:r>
            <a:endParaRPr lang="en-US" sz="2600" dirty="0">
              <a:ea typeface="+mn-lt"/>
              <a:cs typeface="+mn-lt"/>
            </a:endParaRPr>
          </a:p>
          <a:p>
            <a:endParaRPr lang="en-IN" sz="2600" dirty="0">
              <a:ea typeface="+mn-lt"/>
              <a:cs typeface="+mn-lt"/>
            </a:endParaRPr>
          </a:p>
          <a:p>
            <a:endParaRPr lang="en-US" sz="2600" dirty="0">
              <a:cs typeface="Calibri"/>
            </a:endParaRPr>
          </a:p>
          <a:p>
            <a:endParaRPr lang="en-US" sz="2600" dirty="0"/>
          </a:p>
        </p:txBody>
      </p:sp>
    </p:spTree>
    <p:extLst>
      <p:ext uri="{BB962C8B-B14F-4D97-AF65-F5344CB8AC3E}">
        <p14:creationId xmlns:p14="http://schemas.microsoft.com/office/powerpoint/2010/main" val="1971381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68341-66D6-69D1-3C13-14BAE9B84C80}"/>
              </a:ext>
            </a:extLst>
          </p:cNvPr>
          <p:cNvSpPr>
            <a:spLocks noGrp="1"/>
          </p:cNvSpPr>
          <p:nvPr>
            <p:ph type="title"/>
          </p:nvPr>
        </p:nvSpPr>
        <p:spPr/>
        <p:txBody>
          <a:bodyPr>
            <a:normAutofit/>
          </a:bodyPr>
          <a:lstStyle/>
          <a:p>
            <a:r>
              <a:rPr lang="en-US" sz="3600" b="1" dirty="0">
                <a:solidFill>
                  <a:srgbClr val="FF0000"/>
                </a:solidFill>
              </a:rPr>
              <a:t>3. Quinine</a:t>
            </a:r>
            <a:endParaRPr lang="en-US" sz="3600" dirty="0"/>
          </a:p>
        </p:txBody>
      </p:sp>
      <p:sp>
        <p:nvSpPr>
          <p:cNvPr id="3" name="Content Placeholder 2">
            <a:extLst>
              <a:ext uri="{FF2B5EF4-FFF2-40B4-BE49-F238E27FC236}">
                <a16:creationId xmlns:a16="http://schemas.microsoft.com/office/drawing/2014/main" id="{AE20F04D-5D3E-F737-40FE-311E02011C45}"/>
              </a:ext>
            </a:extLst>
          </p:cNvPr>
          <p:cNvSpPr>
            <a:spLocks noGrp="1"/>
          </p:cNvSpPr>
          <p:nvPr>
            <p:ph idx="1"/>
          </p:nvPr>
        </p:nvSpPr>
        <p:spPr/>
        <p:txBody>
          <a:bodyPr>
            <a:noAutofit/>
          </a:bodyPr>
          <a:lstStyle/>
          <a:p>
            <a:r>
              <a:rPr lang="en-IN" sz="2600" dirty="0"/>
              <a:t>From Cinchona bark</a:t>
            </a:r>
          </a:p>
          <a:p>
            <a:r>
              <a:rPr lang="en-IN" sz="2600" dirty="0"/>
              <a:t>Erythrocytic </a:t>
            </a:r>
            <a:r>
              <a:rPr lang="en-IN" sz="2600" b="1" dirty="0" err="1"/>
              <a:t>schizontocide</a:t>
            </a:r>
            <a:r>
              <a:rPr lang="en-IN" sz="2600" dirty="0"/>
              <a:t> for all species of plasmodia, </a:t>
            </a:r>
            <a:r>
              <a:rPr lang="en-IN" sz="2600" b="1" dirty="0">
                <a:cs typeface="Calibri"/>
              </a:rPr>
              <a:t>g</a:t>
            </a:r>
            <a:r>
              <a:rPr lang="en-US" sz="2600" b="1" dirty="0" err="1"/>
              <a:t>ametocidal</a:t>
            </a:r>
            <a:r>
              <a:rPr lang="en-US" sz="2600" b="1" dirty="0"/>
              <a:t> </a:t>
            </a:r>
            <a:r>
              <a:rPr lang="en-US" sz="2600" dirty="0"/>
              <a:t>against P. vivax &amp; P. </a:t>
            </a:r>
            <a:r>
              <a:rPr lang="en-US" sz="2600" dirty="0" err="1"/>
              <a:t>malariae</a:t>
            </a:r>
            <a:r>
              <a:rPr lang="en-US" sz="2600" dirty="0"/>
              <a:t>,</a:t>
            </a:r>
          </a:p>
          <a:p>
            <a:r>
              <a:rPr lang="en-US" sz="2600" dirty="0"/>
              <a:t>Quinine + </a:t>
            </a:r>
            <a:r>
              <a:rPr lang="en-US" sz="2600" dirty="0">
                <a:solidFill>
                  <a:srgbClr val="0000CC"/>
                </a:solidFill>
              </a:rPr>
              <a:t>Primaquine</a:t>
            </a:r>
            <a:r>
              <a:rPr lang="en-US" sz="2600" dirty="0"/>
              <a:t> for vivax malaria</a:t>
            </a:r>
            <a:endParaRPr lang="en-IN" sz="2600" dirty="0">
              <a:cs typeface="Calibri"/>
            </a:endParaRPr>
          </a:p>
          <a:p>
            <a:r>
              <a:rPr lang="en-IN" sz="2600" dirty="0"/>
              <a:t>Less effective and more toxic than chloroquine (preferred)</a:t>
            </a:r>
          </a:p>
          <a:p>
            <a:r>
              <a:rPr lang="en-IN" sz="2600" dirty="0">
                <a:ea typeface="+mn-lt"/>
                <a:cs typeface="+mn-lt"/>
              </a:rPr>
              <a:t>Though effective in terminating an acute attack of falciparum malaria it may not prevent recrudescence indicating incomplete clearance of the parasites.</a:t>
            </a:r>
            <a:endParaRPr lang="en-US" sz="2600" dirty="0">
              <a:ea typeface="+mn-lt"/>
              <a:cs typeface="+mn-lt"/>
            </a:endParaRPr>
          </a:p>
          <a:p>
            <a:r>
              <a:rPr lang="en-US" sz="2600" dirty="0">
                <a:ea typeface="+mn-lt"/>
                <a:cs typeface="+mn-lt"/>
              </a:rPr>
              <a:t>Doxycycline/clindamycin is mostly added to it for complete parasite clearance.</a:t>
            </a:r>
            <a:r>
              <a:rPr lang="en-IN" sz="2600" dirty="0">
                <a:ea typeface="+mn-lt"/>
                <a:cs typeface="+mn-lt"/>
              </a:rPr>
              <a:t> </a:t>
            </a:r>
          </a:p>
          <a:p>
            <a:endParaRPr lang="en-IN" sz="2600" dirty="0">
              <a:ea typeface="+mn-lt"/>
              <a:cs typeface="+mn-lt"/>
            </a:endParaRPr>
          </a:p>
          <a:p>
            <a:endParaRPr lang="en-IN" sz="2600" dirty="0">
              <a:cs typeface="Calibri"/>
            </a:endParaRPr>
          </a:p>
          <a:p>
            <a:endParaRPr lang="en-IN" sz="2600" dirty="0">
              <a:cs typeface="Calibri"/>
            </a:endParaRPr>
          </a:p>
          <a:p>
            <a:endParaRPr lang="en-US" sz="2600" dirty="0"/>
          </a:p>
        </p:txBody>
      </p:sp>
    </p:spTree>
    <p:extLst>
      <p:ext uri="{BB962C8B-B14F-4D97-AF65-F5344CB8AC3E}">
        <p14:creationId xmlns:p14="http://schemas.microsoft.com/office/powerpoint/2010/main" val="3011704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1F61-BFF0-4BDB-C669-C2EB51CA3B2F}"/>
              </a:ext>
            </a:extLst>
          </p:cNvPr>
          <p:cNvSpPr>
            <a:spLocks noGrp="1"/>
          </p:cNvSpPr>
          <p:nvPr>
            <p:ph type="title"/>
          </p:nvPr>
        </p:nvSpPr>
        <p:spPr/>
        <p:txBody>
          <a:bodyPr>
            <a:normAutofit/>
          </a:bodyPr>
          <a:lstStyle/>
          <a:p>
            <a:r>
              <a:rPr lang="en-IN" sz="3600" b="1" dirty="0">
                <a:solidFill>
                  <a:srgbClr val="FF0000"/>
                </a:solidFill>
              </a:rPr>
              <a:t>Mechanism of Action</a:t>
            </a:r>
            <a:endParaRPr lang="en-US" sz="3600" dirty="0"/>
          </a:p>
        </p:txBody>
      </p:sp>
      <p:sp>
        <p:nvSpPr>
          <p:cNvPr id="3" name="Content Placeholder 2">
            <a:extLst>
              <a:ext uri="{FF2B5EF4-FFF2-40B4-BE49-F238E27FC236}">
                <a16:creationId xmlns:a16="http://schemas.microsoft.com/office/drawing/2014/main" id="{57436913-1DD0-2DB5-7056-FA87168912A3}"/>
              </a:ext>
            </a:extLst>
          </p:cNvPr>
          <p:cNvSpPr>
            <a:spLocks noGrp="1"/>
          </p:cNvSpPr>
          <p:nvPr>
            <p:ph idx="1"/>
          </p:nvPr>
        </p:nvSpPr>
        <p:spPr/>
        <p:txBody>
          <a:bodyPr>
            <a:normAutofit fontScale="92500"/>
          </a:bodyPr>
          <a:lstStyle/>
          <a:p>
            <a:pPr>
              <a:buNone/>
            </a:pPr>
            <a:r>
              <a:rPr lang="en-US" dirty="0">
                <a:solidFill>
                  <a:srgbClr val="0070C0"/>
                </a:solidFill>
              </a:rPr>
              <a:t>Same as </a:t>
            </a:r>
            <a:r>
              <a:rPr lang="en-US" b="1" dirty="0">
                <a:solidFill>
                  <a:srgbClr val="0070C0"/>
                </a:solidFill>
              </a:rPr>
              <a:t>chloroquine.</a:t>
            </a:r>
            <a:endParaRPr lang="en-IN" b="1" dirty="0">
              <a:solidFill>
                <a:srgbClr val="0070C0"/>
              </a:solidFill>
            </a:endParaRPr>
          </a:p>
          <a:p>
            <a:r>
              <a:rPr lang="en-IN" dirty="0"/>
              <a:t>It is a weak base: gets co</a:t>
            </a:r>
            <a:r>
              <a:rPr lang="en-IN" b="1" dirty="0"/>
              <a:t>n</a:t>
            </a:r>
            <a:r>
              <a:rPr lang="en-IN" dirty="0"/>
              <a:t>centrated in the acidic food vacuoles of sensitive plasmodia</a:t>
            </a:r>
          </a:p>
          <a:p>
            <a:r>
              <a:rPr lang="en-IN" dirty="0">
                <a:solidFill>
                  <a:srgbClr val="0070C0"/>
                </a:solidFill>
              </a:rPr>
              <a:t>Inhibits polymerization of </a:t>
            </a:r>
            <a:r>
              <a:rPr lang="en-IN" dirty="0" err="1">
                <a:solidFill>
                  <a:srgbClr val="0070C0"/>
                </a:solidFill>
              </a:rPr>
              <a:t>heme</a:t>
            </a:r>
            <a:r>
              <a:rPr lang="en-IN" dirty="0">
                <a:solidFill>
                  <a:srgbClr val="0070C0"/>
                </a:solidFill>
              </a:rPr>
              <a:t> to hemozoin. Free </a:t>
            </a:r>
            <a:r>
              <a:rPr lang="en-IN" dirty="0" err="1">
                <a:solidFill>
                  <a:srgbClr val="0070C0"/>
                </a:solidFill>
              </a:rPr>
              <a:t>heme</a:t>
            </a:r>
            <a:r>
              <a:rPr lang="en-IN" dirty="0">
                <a:solidFill>
                  <a:srgbClr val="0070C0"/>
                </a:solidFill>
              </a:rPr>
              <a:t> or </a:t>
            </a:r>
            <a:r>
              <a:rPr lang="en-IN" dirty="0" err="1">
                <a:solidFill>
                  <a:srgbClr val="0070C0"/>
                </a:solidFill>
              </a:rPr>
              <a:t>heme</a:t>
            </a:r>
            <a:r>
              <a:rPr lang="en-IN" dirty="0">
                <a:solidFill>
                  <a:srgbClr val="0070C0"/>
                </a:solidFill>
              </a:rPr>
              <a:t>-quinine complex damages parasite membranes and kills it.</a:t>
            </a:r>
            <a:endParaRPr lang="en-IN" dirty="0">
              <a:solidFill>
                <a:srgbClr val="0070C0"/>
              </a:solidFill>
              <a:cs typeface="Calibri"/>
            </a:endParaRPr>
          </a:p>
          <a:p>
            <a:r>
              <a:rPr lang="en-IN" dirty="0">
                <a:ea typeface="+mn-lt"/>
                <a:cs typeface="+mn-lt"/>
              </a:rPr>
              <a:t>After oral administration, quinine is rapidly absorbed, reaches peak plasma levels in 1–3 hours, and is widely distributed in body tissues. </a:t>
            </a:r>
            <a:endParaRPr lang="en-US" dirty="0">
              <a:ea typeface="+mn-lt"/>
              <a:cs typeface="+mn-lt"/>
            </a:endParaRPr>
          </a:p>
          <a:p>
            <a:r>
              <a:rPr lang="en-IN" dirty="0">
                <a:ea typeface="+mn-lt"/>
                <a:cs typeface="+mn-lt"/>
              </a:rPr>
              <a:t>The use of a loading dose in severe malaria allows the achievement of peak levels within a few hours.</a:t>
            </a:r>
            <a:endParaRPr lang="en-US" dirty="0">
              <a:ea typeface="+mn-lt"/>
              <a:cs typeface="+mn-lt"/>
            </a:endParaRPr>
          </a:p>
          <a:p>
            <a:endParaRPr lang="en-IN" dirty="0">
              <a:ea typeface="+mn-lt"/>
              <a:cs typeface="+mn-lt"/>
            </a:endParaRPr>
          </a:p>
          <a:p>
            <a:endParaRPr lang="en-US" dirty="0">
              <a:cs typeface="Calibri"/>
            </a:endParaRPr>
          </a:p>
          <a:p>
            <a:endParaRPr lang="en-US" dirty="0"/>
          </a:p>
          <a:p>
            <a:endParaRPr lang="en-IN" dirty="0"/>
          </a:p>
          <a:p>
            <a:endParaRPr lang="en-IN" dirty="0"/>
          </a:p>
          <a:p>
            <a:endParaRPr lang="en-US" dirty="0"/>
          </a:p>
        </p:txBody>
      </p:sp>
    </p:spTree>
    <p:extLst>
      <p:ext uri="{BB962C8B-B14F-4D97-AF65-F5344CB8AC3E}">
        <p14:creationId xmlns:p14="http://schemas.microsoft.com/office/powerpoint/2010/main" val="31021492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AB92C-4212-DFC2-ADB4-06092092B36E}"/>
              </a:ext>
            </a:extLst>
          </p:cNvPr>
          <p:cNvSpPr>
            <a:spLocks noGrp="1"/>
          </p:cNvSpPr>
          <p:nvPr>
            <p:ph type="title"/>
          </p:nvPr>
        </p:nvSpPr>
        <p:spPr/>
        <p:txBody>
          <a:bodyPr>
            <a:normAutofit/>
          </a:bodyPr>
          <a:lstStyle/>
          <a:p>
            <a:r>
              <a:rPr lang="en-IN" sz="3600" b="1" dirty="0">
                <a:solidFill>
                  <a:srgbClr val="FF0000"/>
                </a:solidFill>
              </a:rPr>
              <a:t>Other actions of quinine</a:t>
            </a:r>
            <a:endParaRPr lang="en-US" sz="3600" dirty="0"/>
          </a:p>
        </p:txBody>
      </p:sp>
      <p:sp>
        <p:nvSpPr>
          <p:cNvPr id="3" name="Content Placeholder 2">
            <a:extLst>
              <a:ext uri="{FF2B5EF4-FFF2-40B4-BE49-F238E27FC236}">
                <a16:creationId xmlns:a16="http://schemas.microsoft.com/office/drawing/2014/main" id="{69CB69A4-6B80-0CE3-92B1-1C34F1742077}"/>
              </a:ext>
            </a:extLst>
          </p:cNvPr>
          <p:cNvSpPr>
            <a:spLocks noGrp="1"/>
          </p:cNvSpPr>
          <p:nvPr>
            <p:ph idx="1"/>
          </p:nvPr>
        </p:nvSpPr>
        <p:spPr/>
        <p:txBody>
          <a:bodyPr>
            <a:normAutofit/>
          </a:bodyPr>
          <a:lstStyle/>
          <a:p>
            <a:pPr marL="0" indent="0">
              <a:buNone/>
            </a:pPr>
            <a:r>
              <a:rPr lang="en-IN" sz="2600" dirty="0"/>
              <a:t> </a:t>
            </a:r>
            <a:endParaRPr lang="en-US" sz="2600" dirty="0"/>
          </a:p>
          <a:p>
            <a:r>
              <a:rPr lang="en-US" sz="2600" dirty="0"/>
              <a:t>Cardio-depressant</a:t>
            </a:r>
          </a:p>
          <a:p>
            <a:r>
              <a:rPr lang="en-US" sz="2600" dirty="0"/>
              <a:t>Anti-arrhythmic</a:t>
            </a:r>
          </a:p>
          <a:p>
            <a:r>
              <a:rPr lang="en-US" sz="2600" dirty="0">
                <a:ea typeface="+mn-lt"/>
                <a:cs typeface="+mn-lt"/>
              </a:rPr>
              <a:t>Hemolysis in G6PD patient</a:t>
            </a:r>
          </a:p>
          <a:p>
            <a:r>
              <a:rPr lang="en-US" sz="2600" dirty="0">
                <a:ea typeface="+mn-lt"/>
                <a:cs typeface="+mn-lt"/>
              </a:rPr>
              <a:t>Hypersensitivity reaction</a:t>
            </a:r>
          </a:p>
          <a:p>
            <a:endParaRPr lang="en-US" sz="2600" dirty="0">
              <a:cs typeface="Calibri"/>
            </a:endParaRPr>
          </a:p>
          <a:p>
            <a:pPr>
              <a:buNone/>
            </a:pPr>
            <a:endParaRPr lang="en-IN" sz="2600" dirty="0"/>
          </a:p>
          <a:p>
            <a:endParaRPr lang="en-US" sz="2600" dirty="0"/>
          </a:p>
        </p:txBody>
      </p:sp>
    </p:spTree>
    <p:extLst>
      <p:ext uri="{BB962C8B-B14F-4D97-AF65-F5344CB8AC3E}">
        <p14:creationId xmlns:p14="http://schemas.microsoft.com/office/powerpoint/2010/main" val="20806885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9263E-6B08-81AF-735B-17605DA83B41}"/>
              </a:ext>
            </a:extLst>
          </p:cNvPr>
          <p:cNvSpPr>
            <a:spLocks noGrp="1"/>
          </p:cNvSpPr>
          <p:nvPr>
            <p:ph type="title"/>
          </p:nvPr>
        </p:nvSpPr>
        <p:spPr/>
        <p:txBody>
          <a:bodyPr>
            <a:normAutofit/>
          </a:bodyPr>
          <a:lstStyle/>
          <a:p>
            <a:r>
              <a:rPr lang="en-US" sz="3600" b="1" dirty="0" err="1">
                <a:solidFill>
                  <a:srgbClr val="FF0000"/>
                </a:solidFill>
              </a:rPr>
              <a:t>Cinchonism</a:t>
            </a:r>
            <a:endParaRPr lang="en-US" sz="3600" dirty="0"/>
          </a:p>
        </p:txBody>
      </p:sp>
      <p:sp>
        <p:nvSpPr>
          <p:cNvPr id="3" name="Content Placeholder 2">
            <a:extLst>
              <a:ext uri="{FF2B5EF4-FFF2-40B4-BE49-F238E27FC236}">
                <a16:creationId xmlns:a16="http://schemas.microsoft.com/office/drawing/2014/main" id="{F144FF14-C42F-5B7E-E70B-7396F913C038}"/>
              </a:ext>
            </a:extLst>
          </p:cNvPr>
          <p:cNvSpPr>
            <a:spLocks noGrp="1"/>
          </p:cNvSpPr>
          <p:nvPr>
            <p:ph idx="1"/>
          </p:nvPr>
        </p:nvSpPr>
        <p:spPr/>
        <p:txBody>
          <a:bodyPr>
            <a:normAutofit/>
          </a:bodyPr>
          <a:lstStyle/>
          <a:p>
            <a:r>
              <a:rPr lang="en-US" dirty="0"/>
              <a:t>Occurs when plasma concentration is more than </a:t>
            </a:r>
            <a:r>
              <a:rPr lang="en-US" dirty="0">
                <a:solidFill>
                  <a:srgbClr val="0000CC"/>
                </a:solidFill>
              </a:rPr>
              <a:t>30-60µmol/L.</a:t>
            </a:r>
          </a:p>
          <a:p>
            <a:r>
              <a:rPr lang="en-US" dirty="0">
                <a:solidFill>
                  <a:srgbClr val="0000CC"/>
                </a:solidFill>
              </a:rPr>
              <a:t>Due to excessive or prolonged used of quinine causing: </a:t>
            </a:r>
            <a:r>
              <a:rPr lang="en-US" dirty="0"/>
              <a:t>headache, dizziness, nausea, flushing and visual disturbances which are blurred vision, photophobia, diplopia, night blindness, altered color perception, reduced visual field, optic atrophy ( due to constriction of retinal blood vessels) and even blindness, auditory</a:t>
            </a:r>
            <a:r>
              <a:rPr lang="en-US" dirty="0">
                <a:ea typeface="+mn-lt"/>
                <a:cs typeface="+mn-lt"/>
              </a:rPr>
              <a:t> (tinnitus, deafness and vertigo) disturbances due to involvement of the 8th nerve, vomiting, diarrhea and abdominal pain. </a:t>
            </a:r>
          </a:p>
          <a:p>
            <a:pPr marL="0" indent="0">
              <a:buNone/>
            </a:pPr>
            <a:endParaRPr lang="en-US" dirty="0">
              <a:cs typeface="Calibri"/>
            </a:endParaRPr>
          </a:p>
          <a:p>
            <a:endParaRPr lang="en-US" dirty="0"/>
          </a:p>
        </p:txBody>
      </p:sp>
    </p:spTree>
    <p:extLst>
      <p:ext uri="{BB962C8B-B14F-4D97-AF65-F5344CB8AC3E}">
        <p14:creationId xmlns:p14="http://schemas.microsoft.com/office/powerpoint/2010/main" val="22501229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72FF3-B4B1-C411-2128-752A4532654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276AE83-B2A5-BE31-3FC9-7F3D98A1AC28}"/>
              </a:ext>
            </a:extLst>
          </p:cNvPr>
          <p:cNvSpPr>
            <a:spLocks noGrp="1"/>
          </p:cNvSpPr>
          <p:nvPr>
            <p:ph idx="1"/>
          </p:nvPr>
        </p:nvSpPr>
        <p:spPr/>
        <p:txBody>
          <a:bodyPr/>
          <a:lstStyle/>
          <a:p>
            <a:endParaRPr lang="en-US" dirty="0"/>
          </a:p>
          <a:p>
            <a:r>
              <a:rPr lang="en-US" dirty="0" err="1"/>
              <a:t>Cinchonism</a:t>
            </a:r>
            <a:r>
              <a:rPr lang="en-US" dirty="0"/>
              <a:t> may be:</a:t>
            </a:r>
          </a:p>
          <a:p>
            <a:pPr marL="514350" indent="-514350">
              <a:buFont typeface="+mj-lt"/>
              <a:buAutoNum type="alphaLcParenR"/>
            </a:pPr>
            <a:r>
              <a:rPr lang="en-US" b="1" dirty="0"/>
              <a:t>Idiosyncratic: </a:t>
            </a:r>
            <a:r>
              <a:rPr lang="en-US" dirty="0"/>
              <a:t>may occur after single dose and usually mild type.</a:t>
            </a:r>
          </a:p>
          <a:p>
            <a:pPr marL="514350" indent="-514350">
              <a:buFont typeface="+mj-lt"/>
              <a:buAutoNum type="alphaLcParenR"/>
            </a:pPr>
            <a:r>
              <a:rPr lang="en-US" b="1" dirty="0"/>
              <a:t>Dose dependent: </a:t>
            </a:r>
            <a:r>
              <a:rPr lang="en-US" dirty="0"/>
              <a:t>occur after large single oral dose or fast </a:t>
            </a:r>
            <a:r>
              <a:rPr lang="en-US" dirty="0" err="1"/>
              <a:t>i.v.</a:t>
            </a:r>
            <a:r>
              <a:rPr lang="en-US" dirty="0"/>
              <a:t> administration or prolonged use of therapeutic dose</a:t>
            </a:r>
          </a:p>
          <a:p>
            <a:endParaRPr lang="en-US" dirty="0"/>
          </a:p>
        </p:txBody>
      </p:sp>
    </p:spTree>
    <p:extLst>
      <p:ext uri="{BB962C8B-B14F-4D97-AF65-F5344CB8AC3E}">
        <p14:creationId xmlns:p14="http://schemas.microsoft.com/office/powerpoint/2010/main" val="14734116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E34CE-2170-7813-21AD-D8A9E4F6ADF4}"/>
              </a:ext>
            </a:extLst>
          </p:cNvPr>
          <p:cNvSpPr>
            <a:spLocks noGrp="1"/>
          </p:cNvSpPr>
          <p:nvPr>
            <p:ph type="title"/>
          </p:nvPr>
        </p:nvSpPr>
        <p:spPr/>
        <p:txBody>
          <a:bodyPr>
            <a:normAutofit/>
          </a:bodyPr>
          <a:lstStyle/>
          <a:p>
            <a:r>
              <a:rPr lang="en-US" sz="3600" b="1" dirty="0">
                <a:solidFill>
                  <a:srgbClr val="FF0000"/>
                </a:solidFill>
              </a:rPr>
              <a:t>Therapeutic Uses</a:t>
            </a:r>
            <a:endParaRPr lang="en-US" sz="3600" dirty="0"/>
          </a:p>
        </p:txBody>
      </p:sp>
      <p:sp>
        <p:nvSpPr>
          <p:cNvPr id="3" name="Content Placeholder 2">
            <a:extLst>
              <a:ext uri="{FF2B5EF4-FFF2-40B4-BE49-F238E27FC236}">
                <a16:creationId xmlns:a16="http://schemas.microsoft.com/office/drawing/2014/main" id="{A672556E-A481-A5E8-FFD7-B4F62B6267C5}"/>
              </a:ext>
            </a:extLst>
          </p:cNvPr>
          <p:cNvSpPr>
            <a:spLocks noGrp="1"/>
          </p:cNvSpPr>
          <p:nvPr>
            <p:ph idx="1"/>
          </p:nvPr>
        </p:nvSpPr>
        <p:spPr/>
        <p:txBody>
          <a:bodyPr>
            <a:normAutofit/>
          </a:bodyPr>
          <a:lstStyle/>
          <a:p>
            <a:pPr>
              <a:buFont typeface="Wingdings" pitchFamily="2" charset="2"/>
              <a:buChar char="ü"/>
            </a:pPr>
            <a:r>
              <a:rPr lang="en-IN" dirty="0"/>
              <a:t>Quinine (</a:t>
            </a:r>
            <a:r>
              <a:rPr lang="en-IN" dirty="0" err="1"/>
              <a:t>i.v.</a:t>
            </a:r>
            <a:r>
              <a:rPr lang="en-IN" dirty="0"/>
              <a:t>) has been used for long as the </a:t>
            </a:r>
            <a:r>
              <a:rPr lang="en-IN" b="1" dirty="0"/>
              <a:t>drug of choice </a:t>
            </a:r>
            <a:r>
              <a:rPr lang="en-IN" dirty="0"/>
              <a:t>for </a:t>
            </a:r>
            <a:r>
              <a:rPr lang="en-IN" dirty="0">
                <a:solidFill>
                  <a:srgbClr val="FF0000"/>
                </a:solidFill>
              </a:rPr>
              <a:t>cerebral</a:t>
            </a:r>
            <a:r>
              <a:rPr lang="en-IN" dirty="0"/>
              <a:t> malaria and other forms of complicated malaria</a:t>
            </a:r>
            <a:endParaRPr lang="en-US" dirty="0"/>
          </a:p>
          <a:p>
            <a:r>
              <a:rPr lang="en-US" dirty="0"/>
              <a:t>Currently</a:t>
            </a:r>
            <a:r>
              <a:rPr lang="en-US" dirty="0">
                <a:solidFill>
                  <a:srgbClr val="0070C0"/>
                </a:solidFill>
              </a:rPr>
              <a:t> artemisinin </a:t>
            </a:r>
            <a:r>
              <a:rPr lang="en-US" dirty="0"/>
              <a:t>compounds are preferred and   </a:t>
            </a:r>
            <a:br>
              <a:rPr lang="en-US" dirty="0"/>
            </a:br>
            <a:r>
              <a:rPr lang="en-US" dirty="0"/>
              <a:t>  used by parental route</a:t>
            </a:r>
            <a:r>
              <a:rPr lang="en-IN" dirty="0"/>
              <a:t> </a:t>
            </a:r>
          </a:p>
          <a:p>
            <a:pPr>
              <a:buFont typeface="Wingdings" pitchFamily="2" charset="2"/>
              <a:buChar char="ü"/>
            </a:pPr>
            <a:r>
              <a:rPr lang="en-IN" dirty="0"/>
              <a:t>Resistant falciparum malaria</a:t>
            </a:r>
          </a:p>
          <a:p>
            <a:endParaRPr lang="en-US" dirty="0"/>
          </a:p>
        </p:txBody>
      </p:sp>
    </p:spTree>
    <p:extLst>
      <p:ext uri="{BB962C8B-B14F-4D97-AF65-F5344CB8AC3E}">
        <p14:creationId xmlns:p14="http://schemas.microsoft.com/office/powerpoint/2010/main" val="27348923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0BFA8-E66D-09E3-3127-3AF0DD85B341}"/>
              </a:ext>
            </a:extLst>
          </p:cNvPr>
          <p:cNvSpPr>
            <a:spLocks noGrp="1"/>
          </p:cNvSpPr>
          <p:nvPr>
            <p:ph type="title"/>
          </p:nvPr>
        </p:nvSpPr>
        <p:spPr/>
        <p:txBody>
          <a:bodyPr>
            <a:normAutofit/>
          </a:bodyPr>
          <a:lstStyle/>
          <a:p>
            <a:r>
              <a:rPr lang="en-US" sz="3600" b="1" dirty="0">
                <a:solidFill>
                  <a:srgbClr val="FF0000"/>
                </a:solidFill>
                <a:ea typeface="+mj-lt"/>
                <a:cs typeface="+mj-lt"/>
              </a:rPr>
              <a:t>4. Proguanil (Chloroguanide) </a:t>
            </a:r>
            <a:endParaRPr lang="en-US" sz="3600" dirty="0">
              <a:solidFill>
                <a:srgbClr val="FF0000"/>
              </a:solidFill>
            </a:endParaRPr>
          </a:p>
        </p:txBody>
      </p:sp>
      <p:sp>
        <p:nvSpPr>
          <p:cNvPr id="3" name="Content Placeholder 2">
            <a:extLst>
              <a:ext uri="{FF2B5EF4-FFF2-40B4-BE49-F238E27FC236}">
                <a16:creationId xmlns:a16="http://schemas.microsoft.com/office/drawing/2014/main" id="{08F0A85E-27DA-B4B7-9370-5C7DE55FB23F}"/>
              </a:ext>
            </a:extLst>
          </p:cNvPr>
          <p:cNvSpPr>
            <a:spLocks noGrp="1"/>
          </p:cNvSpPr>
          <p:nvPr>
            <p:ph idx="1"/>
          </p:nvPr>
        </p:nvSpPr>
        <p:spPr>
          <a:xfrm>
            <a:off x="838200" y="1825625"/>
            <a:ext cx="10515600" cy="4564158"/>
          </a:xfrm>
        </p:spPr>
        <p:txBody>
          <a:bodyPr>
            <a:noAutofit/>
          </a:bodyPr>
          <a:lstStyle/>
          <a:p>
            <a:pPr>
              <a:spcBef>
                <a:spcPts val="0"/>
              </a:spcBef>
            </a:pPr>
            <a:r>
              <a:rPr lang="en-IN" sz="2600" dirty="0">
                <a:ea typeface="+mn-lt"/>
                <a:cs typeface="+mn-lt"/>
              </a:rPr>
              <a:t>Slow-acting erythrocytic </a:t>
            </a:r>
            <a:r>
              <a:rPr lang="en-IN" sz="2600" b="1" dirty="0" err="1">
                <a:ea typeface="+mn-lt"/>
                <a:cs typeface="+mn-lt"/>
              </a:rPr>
              <a:t>schizontocide</a:t>
            </a:r>
            <a:r>
              <a:rPr lang="en-IN" sz="2600" dirty="0">
                <a:ea typeface="+mn-lt"/>
                <a:cs typeface="+mn-lt"/>
              </a:rPr>
              <a:t>.</a:t>
            </a:r>
          </a:p>
          <a:p>
            <a:pPr>
              <a:spcBef>
                <a:spcPts val="0"/>
              </a:spcBef>
            </a:pPr>
            <a:r>
              <a:rPr lang="en-IN" sz="2600" dirty="0">
                <a:ea typeface="+mn-lt"/>
                <a:cs typeface="+mn-lt"/>
              </a:rPr>
              <a:t>Inhibits also the pre-erythrocytic stage of </a:t>
            </a:r>
            <a:r>
              <a:rPr lang="en-IN" sz="2600" i="1" dirty="0">
                <a:ea typeface="+mn-lt"/>
                <a:cs typeface="+mn-lt"/>
              </a:rPr>
              <a:t>P. falciparum</a:t>
            </a:r>
            <a:r>
              <a:rPr lang="en-IN" sz="2600" dirty="0">
                <a:ea typeface="+mn-lt"/>
                <a:cs typeface="+mn-lt"/>
              </a:rPr>
              <a:t>. </a:t>
            </a:r>
          </a:p>
          <a:p>
            <a:pPr>
              <a:spcBef>
                <a:spcPts val="0"/>
              </a:spcBef>
            </a:pPr>
            <a:r>
              <a:rPr lang="en-IN" sz="2600" dirty="0">
                <a:ea typeface="+mn-lt"/>
                <a:cs typeface="+mn-lt"/>
              </a:rPr>
              <a:t>Do not kill gametocytes but inhibit their development in the mosquito. </a:t>
            </a:r>
            <a:endParaRPr lang="en-US" sz="2600" dirty="0">
              <a:ea typeface="+mn-lt"/>
              <a:cs typeface="+mn-lt"/>
            </a:endParaRPr>
          </a:p>
          <a:p>
            <a:pPr>
              <a:spcBef>
                <a:spcPts val="0"/>
              </a:spcBef>
            </a:pPr>
            <a:endParaRPr lang="en-IN" sz="2600" b="1" dirty="0">
              <a:solidFill>
                <a:srgbClr val="FF0000"/>
              </a:solidFill>
              <a:ea typeface="+mn-lt"/>
              <a:cs typeface="+mn-lt"/>
            </a:endParaRPr>
          </a:p>
          <a:p>
            <a:pPr marL="0" indent="0">
              <a:spcBef>
                <a:spcPts val="0"/>
              </a:spcBef>
              <a:buNone/>
            </a:pPr>
            <a:r>
              <a:rPr lang="en-IN" sz="2600" b="1" dirty="0">
                <a:solidFill>
                  <a:srgbClr val="FF0000"/>
                </a:solidFill>
                <a:ea typeface="+mn-lt"/>
                <a:cs typeface="+mn-lt"/>
              </a:rPr>
              <a:t>Mechanism of action:</a:t>
            </a:r>
            <a:endParaRPr lang="en-US" sz="2600" b="1" dirty="0">
              <a:solidFill>
                <a:srgbClr val="FF0000"/>
              </a:solidFill>
              <a:ea typeface="+mn-lt"/>
              <a:cs typeface="+mn-lt"/>
            </a:endParaRPr>
          </a:p>
          <a:p>
            <a:pPr>
              <a:spcBef>
                <a:spcPts val="0"/>
              </a:spcBef>
            </a:pPr>
            <a:r>
              <a:rPr lang="en-IN" sz="2600" dirty="0">
                <a:solidFill>
                  <a:srgbClr val="0070C0"/>
                </a:solidFill>
                <a:ea typeface="+mn-lt"/>
                <a:cs typeface="+mn-lt"/>
              </a:rPr>
              <a:t>It is cyclized in the body to cycloguanil which inhibits plasmodial </a:t>
            </a:r>
            <a:r>
              <a:rPr lang="en-IN" sz="2600" b="1" dirty="0" err="1">
                <a:solidFill>
                  <a:srgbClr val="0070C0"/>
                </a:solidFill>
                <a:ea typeface="+mn-lt"/>
                <a:cs typeface="+mn-lt"/>
              </a:rPr>
              <a:t>DHFRase</a:t>
            </a:r>
            <a:r>
              <a:rPr lang="en-IN" sz="2600" dirty="0">
                <a:solidFill>
                  <a:srgbClr val="0070C0"/>
                </a:solidFill>
                <a:ea typeface="+mn-lt"/>
                <a:cs typeface="+mn-lt"/>
              </a:rPr>
              <a:t> enzyme, preventing the parasite from reproducing.</a:t>
            </a:r>
            <a:endParaRPr lang="en-US" sz="2600" dirty="0">
              <a:solidFill>
                <a:srgbClr val="0070C0"/>
              </a:solidFill>
              <a:ea typeface="+mn-lt"/>
              <a:cs typeface="+mn-lt"/>
            </a:endParaRPr>
          </a:p>
          <a:p>
            <a:pPr>
              <a:spcBef>
                <a:spcPts val="0"/>
              </a:spcBef>
            </a:pPr>
            <a:endParaRPr lang="en-IN" sz="2600" dirty="0">
              <a:ea typeface="+mn-lt"/>
              <a:cs typeface="+mn-lt"/>
            </a:endParaRPr>
          </a:p>
          <a:p>
            <a:pPr marL="0" indent="0">
              <a:spcBef>
                <a:spcPts val="0"/>
              </a:spcBef>
              <a:buNone/>
            </a:pPr>
            <a:r>
              <a:rPr lang="en-IN" sz="2600" b="1" dirty="0">
                <a:solidFill>
                  <a:srgbClr val="FF0000"/>
                </a:solidFill>
                <a:ea typeface="+mn-lt"/>
                <a:cs typeface="+mn-lt"/>
              </a:rPr>
              <a:t>Resistance</a:t>
            </a:r>
            <a:r>
              <a:rPr lang="en-IN" sz="2600" b="1" dirty="0">
                <a:ea typeface="+mn-lt"/>
                <a:cs typeface="+mn-lt"/>
              </a:rPr>
              <a:t>:</a:t>
            </a:r>
            <a:r>
              <a:rPr lang="en-IN" sz="2600" dirty="0">
                <a:ea typeface="+mn-lt"/>
                <a:cs typeface="+mn-lt"/>
              </a:rPr>
              <a:t> </a:t>
            </a:r>
            <a:endParaRPr lang="en-US" sz="2600" dirty="0">
              <a:ea typeface="+mn-lt"/>
              <a:cs typeface="+mn-lt"/>
            </a:endParaRPr>
          </a:p>
          <a:p>
            <a:pPr>
              <a:spcBef>
                <a:spcPts val="0"/>
              </a:spcBef>
            </a:pPr>
            <a:r>
              <a:rPr lang="en-IN" sz="2600" dirty="0">
                <a:ea typeface="+mn-lt"/>
                <a:cs typeface="+mn-lt"/>
              </a:rPr>
              <a:t>Due to mutational changes in the plasmodial </a:t>
            </a:r>
            <a:r>
              <a:rPr lang="en-IN" sz="2600" dirty="0" err="1">
                <a:ea typeface="+mn-lt"/>
                <a:cs typeface="+mn-lt"/>
              </a:rPr>
              <a:t>DHFRase</a:t>
            </a:r>
            <a:r>
              <a:rPr lang="en-IN" sz="2600" dirty="0">
                <a:ea typeface="+mn-lt"/>
                <a:cs typeface="+mn-lt"/>
              </a:rPr>
              <a:t> enzyme. </a:t>
            </a:r>
            <a:endParaRPr lang="en-US" sz="2600" dirty="0">
              <a:ea typeface="+mn-lt"/>
              <a:cs typeface="+mn-lt"/>
            </a:endParaRPr>
          </a:p>
          <a:p>
            <a:pPr marL="0" indent="0">
              <a:spcBef>
                <a:spcPts val="0"/>
              </a:spcBef>
              <a:buNone/>
            </a:pPr>
            <a:br>
              <a:rPr lang="en-IN" sz="2600" dirty="0">
                <a:ea typeface="+mn-lt"/>
                <a:cs typeface="+mn-lt"/>
              </a:rPr>
            </a:br>
            <a:br>
              <a:rPr lang="en-IN" sz="2600" dirty="0">
                <a:ea typeface="+mn-lt"/>
                <a:cs typeface="+mn-lt"/>
              </a:rPr>
            </a:br>
            <a:endParaRPr lang="en-IN" sz="2600" dirty="0">
              <a:ea typeface="+mn-lt"/>
              <a:cs typeface="+mn-lt"/>
            </a:endParaRPr>
          </a:p>
          <a:p>
            <a:endParaRPr lang="en-US" sz="2600" dirty="0"/>
          </a:p>
        </p:txBody>
      </p:sp>
    </p:spTree>
    <p:extLst>
      <p:ext uri="{BB962C8B-B14F-4D97-AF65-F5344CB8AC3E}">
        <p14:creationId xmlns:p14="http://schemas.microsoft.com/office/powerpoint/2010/main" val="7537306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260FE-F40F-0B4F-476A-55A02A9590C2}"/>
              </a:ext>
            </a:extLst>
          </p:cNvPr>
          <p:cNvSpPr>
            <a:spLocks noGrp="1"/>
          </p:cNvSpPr>
          <p:nvPr>
            <p:ph type="title"/>
          </p:nvPr>
        </p:nvSpPr>
        <p:spPr/>
        <p:txBody>
          <a:bodyPr>
            <a:normAutofit/>
          </a:bodyPr>
          <a:lstStyle/>
          <a:p>
            <a:r>
              <a:rPr lang="en-IN" sz="3600" b="1" dirty="0">
                <a:solidFill>
                  <a:srgbClr val="FF0000"/>
                </a:solidFill>
              </a:rPr>
              <a:t>5. PYRIMETHAMINE</a:t>
            </a:r>
            <a:br>
              <a:rPr lang="en-IN" sz="3600" b="1" dirty="0">
                <a:solidFill>
                  <a:srgbClr val="FF0000"/>
                </a:solidFill>
                <a:cs typeface="Calibri"/>
              </a:rPr>
            </a:br>
            <a:endParaRPr lang="en-US" sz="3600" dirty="0"/>
          </a:p>
        </p:txBody>
      </p:sp>
      <p:sp>
        <p:nvSpPr>
          <p:cNvPr id="3" name="Content Placeholder 2">
            <a:extLst>
              <a:ext uri="{FF2B5EF4-FFF2-40B4-BE49-F238E27FC236}">
                <a16:creationId xmlns:a16="http://schemas.microsoft.com/office/drawing/2014/main" id="{C8EA220D-7022-E0D1-FA4E-11356C532A02}"/>
              </a:ext>
            </a:extLst>
          </p:cNvPr>
          <p:cNvSpPr>
            <a:spLocks noGrp="1"/>
          </p:cNvSpPr>
          <p:nvPr>
            <p:ph idx="1"/>
          </p:nvPr>
        </p:nvSpPr>
        <p:spPr>
          <a:xfrm>
            <a:off x="838200" y="1825625"/>
            <a:ext cx="10515600" cy="4667250"/>
          </a:xfrm>
        </p:spPr>
        <p:txBody>
          <a:bodyPr>
            <a:noAutofit/>
          </a:bodyPr>
          <a:lstStyle/>
          <a:p>
            <a:endParaRPr lang="en-IN" sz="2600" dirty="0">
              <a:solidFill>
                <a:srgbClr val="0070C0"/>
              </a:solidFill>
            </a:endParaRPr>
          </a:p>
          <a:p>
            <a:r>
              <a:rPr lang="en-IN" sz="2600" dirty="0">
                <a:solidFill>
                  <a:srgbClr val="0070C0"/>
                </a:solidFill>
              </a:rPr>
              <a:t>Inhibitor of plasmodial </a:t>
            </a:r>
            <a:r>
              <a:rPr lang="en-IN" sz="2600" dirty="0" err="1">
                <a:solidFill>
                  <a:srgbClr val="0070C0"/>
                </a:solidFill>
              </a:rPr>
              <a:t>DHFRase</a:t>
            </a:r>
            <a:r>
              <a:rPr lang="en-IN" sz="2600" dirty="0"/>
              <a:t>. </a:t>
            </a:r>
          </a:p>
          <a:p>
            <a:r>
              <a:rPr lang="en-IN" sz="2600" dirty="0"/>
              <a:t>Selective anti-malarial action depends on high affinity for plasmodial enzyme. </a:t>
            </a:r>
          </a:p>
          <a:p>
            <a:r>
              <a:rPr lang="en-IN" sz="2600" dirty="0"/>
              <a:t>Pyrimethamine is a slowly acting erythrocytic </a:t>
            </a:r>
            <a:r>
              <a:rPr lang="en-IN" sz="2600" b="1" dirty="0" err="1"/>
              <a:t>schizontocide</a:t>
            </a:r>
            <a:r>
              <a:rPr lang="en-IN" sz="2600" dirty="0"/>
              <a:t>, but does not eliminate the pre-erythrocytic phase of </a:t>
            </a:r>
            <a:r>
              <a:rPr lang="en-IN" sz="2600" i="1" dirty="0"/>
              <a:t>P. falciparum </a:t>
            </a:r>
          </a:p>
          <a:p>
            <a:pPr>
              <a:spcBef>
                <a:spcPct val="0"/>
              </a:spcBef>
              <a:spcAft>
                <a:spcPct val="0"/>
              </a:spcAft>
            </a:pPr>
            <a:r>
              <a:rPr lang="en-IN" sz="2600" dirty="0">
                <a:ea typeface="+mn-lt"/>
                <a:cs typeface="+mn-lt"/>
              </a:rPr>
              <a:t>If used alone, resistance develops rather rapidly by mutation in the </a:t>
            </a:r>
            <a:r>
              <a:rPr lang="en-IN" sz="2600" dirty="0" err="1">
                <a:ea typeface="+mn-lt"/>
                <a:cs typeface="+mn-lt"/>
              </a:rPr>
              <a:t>DHFRase</a:t>
            </a:r>
            <a:r>
              <a:rPr lang="en-IN" sz="2600" dirty="0">
                <a:ea typeface="+mn-lt"/>
                <a:cs typeface="+mn-lt"/>
              </a:rPr>
              <a:t> enzyme of the parasite</a:t>
            </a:r>
            <a:endParaRPr lang="en-US" sz="2600" dirty="0">
              <a:ea typeface="+mn-lt"/>
              <a:cs typeface="+mn-lt"/>
            </a:endParaRPr>
          </a:p>
          <a:p>
            <a:pPr>
              <a:spcBef>
                <a:spcPct val="0"/>
              </a:spcBef>
              <a:spcAft>
                <a:spcPct val="0"/>
              </a:spcAft>
            </a:pPr>
            <a:r>
              <a:rPr lang="en-IN" sz="2600" dirty="0">
                <a:ea typeface="+mn-lt"/>
                <a:cs typeface="+mn-lt"/>
              </a:rPr>
              <a:t>Used only in combination with a </a:t>
            </a:r>
            <a:r>
              <a:rPr lang="en-IN" sz="2600" dirty="0" err="1">
                <a:solidFill>
                  <a:srgbClr val="0070C0"/>
                </a:solidFill>
                <a:ea typeface="+mn-lt"/>
                <a:cs typeface="+mn-lt"/>
              </a:rPr>
              <a:t>sulfonamide</a:t>
            </a:r>
            <a:r>
              <a:rPr lang="en-IN" sz="2600" dirty="0">
                <a:solidFill>
                  <a:srgbClr val="0070C0"/>
                </a:solidFill>
                <a:ea typeface="+mn-lt"/>
                <a:cs typeface="+mn-lt"/>
              </a:rPr>
              <a:t> (S/P) or dapsone</a:t>
            </a:r>
            <a:br>
              <a:rPr lang="en-IN" sz="2600" dirty="0">
                <a:ea typeface="+mn-lt"/>
                <a:cs typeface="+mn-lt"/>
              </a:rPr>
            </a:br>
            <a:r>
              <a:rPr lang="en-IN" sz="2600" dirty="0">
                <a:ea typeface="+mn-lt"/>
                <a:cs typeface="+mn-lt"/>
              </a:rPr>
              <a:t>Addition of </a:t>
            </a:r>
            <a:r>
              <a:rPr lang="en-IN" sz="2600" dirty="0" err="1">
                <a:ea typeface="+mn-lt"/>
                <a:cs typeface="+mn-lt"/>
              </a:rPr>
              <a:t>sulfonamide</a:t>
            </a:r>
            <a:r>
              <a:rPr lang="en-IN" sz="2600" dirty="0">
                <a:ea typeface="+mn-lt"/>
                <a:cs typeface="+mn-lt"/>
              </a:rPr>
              <a:t>, </a:t>
            </a:r>
            <a:r>
              <a:rPr lang="en-IN" sz="2600" dirty="0">
                <a:solidFill>
                  <a:srgbClr val="00B050"/>
                </a:solidFill>
                <a:ea typeface="+mn-lt"/>
                <a:cs typeface="+mn-lt"/>
              </a:rPr>
              <a:t>retards the development of resistance </a:t>
            </a:r>
            <a:br>
              <a:rPr lang="en-IN" sz="2600" dirty="0">
                <a:ea typeface="+mn-lt"/>
                <a:cs typeface="+mn-lt"/>
              </a:rPr>
            </a:br>
            <a:endParaRPr lang="en-IN" sz="2600" dirty="0">
              <a:ea typeface="+mn-lt"/>
              <a:cs typeface="+mn-lt"/>
            </a:endParaRPr>
          </a:p>
          <a:p>
            <a:pPr>
              <a:spcBef>
                <a:spcPct val="0"/>
              </a:spcBef>
              <a:spcAft>
                <a:spcPct val="0"/>
              </a:spcAft>
            </a:pPr>
            <a:endParaRPr lang="en-IN" sz="2600" dirty="0">
              <a:ea typeface="+mn-lt"/>
              <a:cs typeface="+mn-lt"/>
            </a:endParaRPr>
          </a:p>
          <a:p>
            <a:endParaRPr lang="en-IN" sz="2600" dirty="0">
              <a:cs typeface="Calibri"/>
            </a:endParaRPr>
          </a:p>
          <a:p>
            <a:endParaRPr lang="en-IN" sz="2600" dirty="0"/>
          </a:p>
          <a:p>
            <a:br>
              <a:rPr lang="en-IN" sz="2600" dirty="0">
                <a:solidFill>
                  <a:srgbClr val="236D02"/>
                </a:solidFill>
              </a:rPr>
            </a:br>
            <a:endParaRPr lang="en-IN" sz="2600" dirty="0">
              <a:solidFill>
                <a:srgbClr val="236D02"/>
              </a:solidFill>
            </a:endParaRPr>
          </a:p>
          <a:p>
            <a:endParaRPr lang="en-IN" sz="2600" dirty="0"/>
          </a:p>
          <a:p>
            <a:endParaRPr lang="en-IN" sz="2600" dirty="0"/>
          </a:p>
          <a:p>
            <a:endParaRPr lang="en-IN" sz="2600" dirty="0"/>
          </a:p>
          <a:p>
            <a:endParaRPr lang="en-US" sz="2600" dirty="0"/>
          </a:p>
        </p:txBody>
      </p:sp>
    </p:spTree>
    <p:extLst>
      <p:ext uri="{BB962C8B-B14F-4D97-AF65-F5344CB8AC3E}">
        <p14:creationId xmlns:p14="http://schemas.microsoft.com/office/powerpoint/2010/main" val="23556547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F807E-D8FA-08D6-5D96-17CD4310DF2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7AEE32D-3AE6-3054-F223-CB661AE09329}"/>
              </a:ext>
            </a:extLst>
          </p:cNvPr>
          <p:cNvSpPr>
            <a:spLocks noGrp="1"/>
          </p:cNvSpPr>
          <p:nvPr>
            <p:ph idx="1"/>
          </p:nvPr>
        </p:nvSpPr>
        <p:spPr/>
        <p:txBody>
          <a:bodyPr>
            <a:normAutofit lnSpcReduction="10000"/>
          </a:bodyPr>
          <a:lstStyle/>
          <a:p>
            <a:endParaRPr lang="en-IN" sz="2800" b="1" dirty="0">
              <a:solidFill>
                <a:srgbClr val="FF0000"/>
              </a:solidFill>
            </a:endParaRPr>
          </a:p>
          <a:p>
            <a:pPr marL="0" indent="0">
              <a:buNone/>
            </a:pPr>
            <a:r>
              <a:rPr lang="en-IN" sz="3200" b="1" dirty="0">
                <a:solidFill>
                  <a:srgbClr val="FF0000"/>
                </a:solidFill>
              </a:rPr>
              <a:t>6. Doxycycline </a:t>
            </a:r>
            <a:br>
              <a:rPr lang="en-IN" sz="3200" b="1" dirty="0">
                <a:solidFill>
                  <a:srgbClr val="FF0000"/>
                </a:solidFill>
              </a:rPr>
            </a:br>
            <a:endParaRPr lang="en-IN" sz="3200" b="1" dirty="0">
              <a:solidFill>
                <a:srgbClr val="236D02"/>
              </a:solidFill>
            </a:endParaRPr>
          </a:p>
          <a:p>
            <a:pPr marL="457200" indent="-457200">
              <a:buFont typeface="Arial" pitchFamily="34" charset="0"/>
              <a:buChar char="•"/>
            </a:pPr>
            <a:r>
              <a:rPr lang="en-IN" sz="2800" dirty="0"/>
              <a:t>Weak  erythrocytic </a:t>
            </a:r>
            <a:r>
              <a:rPr lang="en-IN" sz="2800" b="1" dirty="0" err="1"/>
              <a:t>schizonticidal</a:t>
            </a:r>
            <a:r>
              <a:rPr lang="en-IN" sz="2800" b="1" dirty="0"/>
              <a:t>.</a:t>
            </a:r>
            <a:br>
              <a:rPr lang="en-IN" sz="2800" dirty="0"/>
            </a:br>
            <a:endParaRPr lang="en-IN" sz="2800" dirty="0"/>
          </a:p>
          <a:p>
            <a:pPr marL="457200" indent="-457200">
              <a:buFont typeface="Arial" pitchFamily="34" charset="0"/>
              <a:buChar char="•"/>
            </a:pPr>
            <a:r>
              <a:rPr lang="en-IN" sz="2800" dirty="0"/>
              <a:t>Never used alone</a:t>
            </a:r>
            <a:br>
              <a:rPr lang="en-IN" sz="2800" dirty="0"/>
            </a:br>
            <a:endParaRPr lang="en-IN" sz="2800" dirty="0"/>
          </a:p>
          <a:p>
            <a:pPr marL="457200" indent="-457200">
              <a:buFont typeface="Arial" pitchFamily="34" charset="0"/>
              <a:buChar char="•"/>
            </a:pPr>
            <a:r>
              <a:rPr lang="en-US" sz="2800" b="1" dirty="0">
                <a:solidFill>
                  <a:srgbClr val="0000CC"/>
                </a:solidFill>
              </a:rPr>
              <a:t>Combination</a:t>
            </a:r>
            <a:r>
              <a:rPr lang="en-US" sz="2800" dirty="0"/>
              <a:t> with </a:t>
            </a:r>
            <a:r>
              <a:rPr lang="en-US" sz="2800" b="1" dirty="0">
                <a:solidFill>
                  <a:srgbClr val="0000CC"/>
                </a:solidFill>
              </a:rPr>
              <a:t>quinine</a:t>
            </a:r>
            <a:r>
              <a:rPr lang="en-US" sz="2800" dirty="0"/>
              <a:t> for treatment of </a:t>
            </a:r>
            <a:r>
              <a:rPr lang="en-US" sz="2800" dirty="0" err="1"/>
              <a:t>Choroquine</a:t>
            </a:r>
            <a:r>
              <a:rPr lang="en-US" sz="2800" dirty="0"/>
              <a:t> resistant falciparum &amp; vivax malaria</a:t>
            </a:r>
            <a:br>
              <a:rPr lang="en-US" sz="2800" dirty="0">
                <a:solidFill>
                  <a:srgbClr val="236D02"/>
                </a:solidFill>
              </a:rPr>
            </a:br>
            <a:endParaRPr lang="en-IN" sz="2800" dirty="0">
              <a:solidFill>
                <a:srgbClr val="236D02"/>
              </a:solidFill>
            </a:endParaRPr>
          </a:p>
          <a:p>
            <a:pPr marL="457200" indent="-457200">
              <a:buFont typeface="Arial" pitchFamily="34" charset="0"/>
              <a:buChar char="•"/>
            </a:pPr>
            <a:endParaRPr lang="en-US" sz="2800" dirty="0">
              <a:solidFill>
                <a:srgbClr val="236D02"/>
              </a:solidFill>
            </a:endParaRPr>
          </a:p>
          <a:p>
            <a:pPr marL="457200" indent="-457200">
              <a:buFont typeface="Arial" pitchFamily="34" charset="0"/>
              <a:buChar char="•"/>
            </a:pPr>
            <a:endParaRPr lang="en-IN" sz="2800" dirty="0">
              <a:solidFill>
                <a:srgbClr val="236D02"/>
              </a:solidFill>
            </a:endParaRPr>
          </a:p>
          <a:p>
            <a:endParaRPr lang="en-US" dirty="0"/>
          </a:p>
        </p:txBody>
      </p:sp>
    </p:spTree>
    <p:extLst>
      <p:ext uri="{BB962C8B-B14F-4D97-AF65-F5344CB8AC3E}">
        <p14:creationId xmlns:p14="http://schemas.microsoft.com/office/powerpoint/2010/main" val="38608053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2F56A-C4E2-36B6-AF9B-995A206BD136}"/>
              </a:ext>
            </a:extLst>
          </p:cNvPr>
          <p:cNvSpPr>
            <a:spLocks noGrp="1"/>
          </p:cNvSpPr>
          <p:nvPr>
            <p:ph type="title"/>
          </p:nvPr>
        </p:nvSpPr>
        <p:spPr/>
        <p:txBody>
          <a:bodyPr>
            <a:normAutofit/>
          </a:bodyPr>
          <a:lstStyle/>
          <a:p>
            <a:r>
              <a:rPr lang="en-US" sz="3600" b="1" dirty="0">
                <a:solidFill>
                  <a:srgbClr val="FF0000"/>
                </a:solidFill>
              </a:rPr>
              <a:t>7. </a:t>
            </a:r>
            <a:r>
              <a:rPr lang="en-US" sz="3600" b="1" dirty="0" err="1">
                <a:solidFill>
                  <a:srgbClr val="FF0000"/>
                </a:solidFill>
              </a:rPr>
              <a:t>Artemesinin</a:t>
            </a:r>
            <a:r>
              <a:rPr lang="en-US" sz="3600" b="1" dirty="0"/>
              <a:t> </a:t>
            </a:r>
            <a:endParaRPr lang="en-US" sz="3600" dirty="0"/>
          </a:p>
        </p:txBody>
      </p:sp>
      <p:sp>
        <p:nvSpPr>
          <p:cNvPr id="3" name="Content Placeholder 2">
            <a:extLst>
              <a:ext uri="{FF2B5EF4-FFF2-40B4-BE49-F238E27FC236}">
                <a16:creationId xmlns:a16="http://schemas.microsoft.com/office/drawing/2014/main" id="{D804F5D1-75F3-88F0-7F9E-007C78249870}"/>
              </a:ext>
            </a:extLst>
          </p:cNvPr>
          <p:cNvSpPr>
            <a:spLocks noGrp="1"/>
          </p:cNvSpPr>
          <p:nvPr>
            <p:ph idx="1"/>
          </p:nvPr>
        </p:nvSpPr>
        <p:spPr>
          <a:xfrm>
            <a:off x="838200" y="1825625"/>
            <a:ext cx="10515600" cy="4667250"/>
          </a:xfrm>
        </p:spPr>
        <p:txBody>
          <a:bodyPr>
            <a:normAutofit fontScale="92500" lnSpcReduction="10000"/>
          </a:bodyPr>
          <a:lstStyle/>
          <a:p>
            <a:r>
              <a:rPr lang="en-US" dirty="0"/>
              <a:t>Potent and rapid erythrocytic </a:t>
            </a:r>
            <a:r>
              <a:rPr lang="en-US" b="1" dirty="0"/>
              <a:t>schizonticide</a:t>
            </a:r>
            <a:r>
              <a:rPr lang="en-US" dirty="0"/>
              <a:t>.</a:t>
            </a:r>
          </a:p>
          <a:p>
            <a:r>
              <a:rPr lang="en-US" dirty="0"/>
              <a:t>Obtained from </a:t>
            </a:r>
            <a:r>
              <a:rPr lang="en-US" dirty="0" err="1"/>
              <a:t>Quinghaosu</a:t>
            </a:r>
            <a:r>
              <a:rPr lang="en-US" dirty="0"/>
              <a:t>; </a:t>
            </a:r>
            <a:r>
              <a:rPr lang="en-US" i="1" dirty="0" err="1"/>
              <a:t>Artemesia</a:t>
            </a:r>
            <a:r>
              <a:rPr lang="en-US" i="1" dirty="0"/>
              <a:t> annua</a:t>
            </a:r>
          </a:p>
          <a:p>
            <a:r>
              <a:rPr lang="en-IN" dirty="0"/>
              <a:t>It is active against </a:t>
            </a:r>
            <a:r>
              <a:rPr lang="en-IN" dirty="0">
                <a:solidFill>
                  <a:srgbClr val="0000CC"/>
                </a:solidFill>
              </a:rPr>
              <a:t>P. falciparum resistant to all other anti-malarial </a:t>
            </a:r>
            <a:r>
              <a:rPr lang="en-IN" dirty="0"/>
              <a:t>drugs as well as sensitive strains of </a:t>
            </a:r>
            <a:r>
              <a:rPr lang="en-US" dirty="0"/>
              <a:t>other malarial species</a:t>
            </a:r>
            <a:endParaRPr lang="en-IN" dirty="0"/>
          </a:p>
          <a:p>
            <a:pPr>
              <a:spcBef>
                <a:spcPct val="0"/>
              </a:spcBef>
              <a:spcAft>
                <a:spcPct val="0"/>
              </a:spcAft>
              <a:buFont typeface="Arial,Sans-Serif" pitchFamily="34" charset="0"/>
            </a:pPr>
            <a:endParaRPr lang="en-US" dirty="0">
              <a:cs typeface="Calibri"/>
            </a:endParaRPr>
          </a:p>
          <a:p>
            <a:pPr>
              <a:spcBef>
                <a:spcPct val="0"/>
              </a:spcBef>
              <a:spcAft>
                <a:spcPct val="0"/>
              </a:spcAft>
              <a:buFont typeface="Arial,Sans-Serif" pitchFamily="34" charset="0"/>
            </a:pPr>
            <a:r>
              <a:rPr lang="en-IN" dirty="0">
                <a:ea typeface="+mn-lt"/>
                <a:cs typeface="+mn-lt"/>
              </a:rPr>
              <a:t>In the erythrocytic cycle of the malarial parasite, artemisinin exert action to early schizonts; thus have the broadest time window of antimalarial action.</a:t>
            </a:r>
            <a:endParaRPr lang="en-US" dirty="0">
              <a:ea typeface="+mn-lt"/>
              <a:cs typeface="+mn-lt"/>
            </a:endParaRPr>
          </a:p>
          <a:p>
            <a:pPr>
              <a:spcBef>
                <a:spcPct val="0"/>
              </a:spcBef>
              <a:spcAft>
                <a:spcPct val="0"/>
              </a:spcAft>
              <a:buFont typeface="Arial,Sans-Serif" pitchFamily="34" charset="0"/>
            </a:pPr>
            <a:endParaRPr lang="en-IN" dirty="0">
              <a:ea typeface="+mn-lt"/>
              <a:cs typeface="+mn-lt"/>
            </a:endParaRPr>
          </a:p>
          <a:p>
            <a:pPr>
              <a:spcBef>
                <a:spcPct val="0"/>
              </a:spcBef>
              <a:spcAft>
                <a:spcPct val="0"/>
              </a:spcAft>
              <a:buFont typeface="Arial,Sans-Serif" pitchFamily="34" charset="0"/>
            </a:pPr>
            <a:r>
              <a:rPr lang="en-IN" dirty="0">
                <a:ea typeface="+mn-lt"/>
                <a:cs typeface="+mn-lt"/>
              </a:rPr>
              <a:t>Cannot kill hypnozoites, so for vivax malaria </a:t>
            </a:r>
            <a:r>
              <a:rPr lang="en-IN" dirty="0">
                <a:solidFill>
                  <a:srgbClr val="0000CC"/>
                </a:solidFill>
                <a:ea typeface="+mn-lt"/>
                <a:cs typeface="+mn-lt"/>
              </a:rPr>
              <a:t>primaquine</a:t>
            </a:r>
            <a:r>
              <a:rPr lang="en-IN" dirty="0">
                <a:ea typeface="+mn-lt"/>
                <a:cs typeface="+mn-lt"/>
              </a:rPr>
              <a:t> is to be added.</a:t>
            </a:r>
            <a:endParaRPr lang="en-US" dirty="0">
              <a:ea typeface="+mn-lt"/>
              <a:cs typeface="+mn-lt"/>
            </a:endParaRPr>
          </a:p>
          <a:p>
            <a:pPr>
              <a:spcBef>
                <a:spcPct val="0"/>
              </a:spcBef>
              <a:spcAft>
                <a:spcPct val="0"/>
              </a:spcAft>
              <a:buFont typeface="Arial,Sans-Serif" pitchFamily="34" charset="0"/>
            </a:pPr>
            <a:endParaRPr lang="en-IN" dirty="0">
              <a:ea typeface="+mn-lt"/>
              <a:cs typeface="+mn-lt"/>
            </a:endParaRPr>
          </a:p>
          <a:p>
            <a:pPr>
              <a:spcBef>
                <a:spcPct val="0"/>
              </a:spcBef>
              <a:spcAft>
                <a:spcPct val="0"/>
              </a:spcAft>
              <a:buFont typeface="Arial,Sans-Serif" pitchFamily="34" charset="0"/>
            </a:pPr>
            <a:r>
              <a:rPr lang="en-IN" dirty="0">
                <a:ea typeface="+mn-lt"/>
                <a:cs typeface="+mn-lt"/>
              </a:rPr>
              <a:t>Lethal to early stage of malarial gametes.</a:t>
            </a:r>
          </a:p>
          <a:p>
            <a:pPr>
              <a:spcBef>
                <a:spcPct val="0"/>
              </a:spcBef>
              <a:spcAft>
                <a:spcPct val="0"/>
              </a:spcAft>
              <a:buFont typeface="Arial,Sans-Serif" pitchFamily="34" charset="0"/>
            </a:pPr>
            <a:endParaRPr lang="en-US" dirty="0">
              <a:ea typeface="+mn-lt"/>
              <a:cs typeface="+mn-lt"/>
            </a:endParaRPr>
          </a:p>
          <a:p>
            <a:pPr>
              <a:spcBef>
                <a:spcPct val="0"/>
              </a:spcBef>
              <a:spcAft>
                <a:spcPct val="0"/>
              </a:spcAft>
              <a:buFont typeface="Arial,Sans-Serif" pitchFamily="34" charset="0"/>
            </a:pPr>
            <a:endParaRPr lang="en-US" dirty="0">
              <a:ea typeface="+mn-lt"/>
              <a:cs typeface="+mn-lt"/>
            </a:endParaRPr>
          </a:p>
          <a:p>
            <a:pPr>
              <a:spcBef>
                <a:spcPct val="0"/>
              </a:spcBef>
              <a:spcAft>
                <a:spcPct val="0"/>
              </a:spcAft>
              <a:buFont typeface="Arial,Sans-Serif" pitchFamily="34" charset="0"/>
            </a:pPr>
            <a:endParaRPr lang="en-IN" dirty="0">
              <a:ea typeface="+mn-lt"/>
              <a:cs typeface="+mn-lt"/>
            </a:endParaRPr>
          </a:p>
          <a:p>
            <a:endParaRPr lang="en-US" dirty="0">
              <a:cs typeface="Calibri"/>
            </a:endParaRPr>
          </a:p>
          <a:p>
            <a:endParaRPr lang="en-IN" dirty="0">
              <a:cs typeface="Calibri"/>
            </a:endParaRPr>
          </a:p>
          <a:p>
            <a:endParaRPr lang="en-US" dirty="0"/>
          </a:p>
        </p:txBody>
      </p:sp>
    </p:spTree>
    <p:extLst>
      <p:ext uri="{BB962C8B-B14F-4D97-AF65-F5344CB8AC3E}">
        <p14:creationId xmlns:p14="http://schemas.microsoft.com/office/powerpoint/2010/main" val="24216743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1CDA6-DAC3-8DE6-0345-9FE085237A0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650D4B9-5E81-3A00-69F0-6431C095615B}"/>
              </a:ext>
            </a:extLst>
          </p:cNvPr>
          <p:cNvSpPr>
            <a:spLocks noGrp="1"/>
          </p:cNvSpPr>
          <p:nvPr>
            <p:ph idx="1"/>
          </p:nvPr>
        </p:nvSpPr>
        <p:spPr/>
        <p:txBody>
          <a:bodyPr>
            <a:normAutofit fontScale="92500" lnSpcReduction="10000"/>
          </a:bodyPr>
          <a:lstStyle/>
          <a:p>
            <a:r>
              <a:rPr lang="en-US" dirty="0">
                <a:ea typeface="+mn-lt"/>
                <a:cs typeface="+mn-lt"/>
              </a:rPr>
              <a:t>Duration of action: </a:t>
            </a:r>
            <a:r>
              <a:rPr lang="en-US" b="1" dirty="0">
                <a:ea typeface="+mn-lt"/>
                <a:cs typeface="+mn-lt"/>
              </a:rPr>
              <a:t>short</a:t>
            </a:r>
            <a:endParaRPr lang="en-US" dirty="0">
              <a:ea typeface="+mn-lt"/>
              <a:cs typeface="+mn-lt"/>
            </a:endParaRPr>
          </a:p>
          <a:p>
            <a:r>
              <a:rPr lang="en-US" b="1" dirty="0">
                <a:ea typeface="+mn-lt"/>
                <a:cs typeface="+mn-lt"/>
              </a:rPr>
              <a:t>Recrudescence</a:t>
            </a:r>
            <a:r>
              <a:rPr lang="en-US" dirty="0">
                <a:ea typeface="+mn-lt"/>
                <a:cs typeface="+mn-lt"/>
              </a:rPr>
              <a:t> rate is high when used alone in short courses</a:t>
            </a:r>
          </a:p>
          <a:p>
            <a:r>
              <a:rPr lang="en-US" dirty="0">
                <a:ea typeface="+mn-lt"/>
                <a:cs typeface="+mn-lt"/>
              </a:rPr>
              <a:t>Used mainly in combination</a:t>
            </a:r>
            <a:endParaRPr lang="en-US" dirty="0"/>
          </a:p>
          <a:p>
            <a:pPr marL="0" indent="0">
              <a:buNone/>
            </a:pPr>
            <a:r>
              <a:rPr lang="en-US" b="1" dirty="0">
                <a:solidFill>
                  <a:srgbClr val="FF0000"/>
                </a:solidFill>
              </a:rPr>
              <a:t>Derivatives: </a:t>
            </a:r>
          </a:p>
          <a:p>
            <a:r>
              <a:rPr lang="en-US" dirty="0">
                <a:solidFill>
                  <a:srgbClr val="0070C0"/>
                </a:solidFill>
              </a:rPr>
              <a:t>Artemether: </a:t>
            </a:r>
            <a:r>
              <a:rPr lang="en-US" dirty="0"/>
              <a:t>soluble in oil; oral; I.M</a:t>
            </a:r>
          </a:p>
          <a:p>
            <a:r>
              <a:rPr lang="en-US" dirty="0">
                <a:solidFill>
                  <a:srgbClr val="0070C0"/>
                </a:solidFill>
              </a:rPr>
              <a:t>Artesunate</a:t>
            </a:r>
            <a:r>
              <a:rPr lang="en-US" b="1" dirty="0"/>
              <a:t>: </a:t>
            </a:r>
            <a:r>
              <a:rPr lang="en-US" dirty="0"/>
              <a:t>water soluble; oral; I.M + I.V</a:t>
            </a:r>
          </a:p>
          <a:p>
            <a:r>
              <a:rPr lang="en-US" dirty="0"/>
              <a:t>Active metabolite generated in the body Dihydro-artemisinin is also used orally</a:t>
            </a:r>
          </a:p>
          <a:p>
            <a:r>
              <a:rPr lang="en-US" dirty="0">
                <a:solidFill>
                  <a:srgbClr val="0070C0"/>
                </a:solidFill>
              </a:rPr>
              <a:t>Arte-ether </a:t>
            </a:r>
            <a:r>
              <a:rPr lang="en-US" dirty="0"/>
              <a:t>(injectable; I.M in oil) was produced in India </a:t>
            </a:r>
          </a:p>
          <a:p>
            <a:r>
              <a:rPr lang="en-US" dirty="0">
                <a:solidFill>
                  <a:srgbClr val="0070C0"/>
                </a:solidFill>
              </a:rPr>
              <a:t>Arterolane</a:t>
            </a:r>
            <a:r>
              <a:rPr lang="en-US" b="1" dirty="0"/>
              <a:t> : </a:t>
            </a:r>
            <a:r>
              <a:rPr lang="en-US" dirty="0"/>
              <a:t>totally synthetic has been developed here</a:t>
            </a:r>
            <a:endParaRPr lang="en-US" dirty="0">
              <a:solidFill>
                <a:srgbClr val="000000"/>
              </a:solidFill>
              <a:cs typeface="Calibri"/>
            </a:endParaRPr>
          </a:p>
          <a:p>
            <a:endParaRPr lang="en-US" b="1" dirty="0"/>
          </a:p>
          <a:p>
            <a:endParaRPr lang="en-US" b="1" dirty="0"/>
          </a:p>
          <a:p>
            <a:endParaRPr lang="en-US" b="1" dirty="0"/>
          </a:p>
          <a:p>
            <a:endParaRPr lang="en-US" dirty="0"/>
          </a:p>
          <a:p>
            <a:endParaRPr lang="en-US" dirty="0"/>
          </a:p>
          <a:p>
            <a:endParaRPr lang="en-IN" dirty="0"/>
          </a:p>
          <a:p>
            <a:endParaRPr lang="en-US" dirty="0"/>
          </a:p>
        </p:txBody>
      </p:sp>
    </p:spTree>
    <p:extLst>
      <p:ext uri="{BB962C8B-B14F-4D97-AF65-F5344CB8AC3E}">
        <p14:creationId xmlns:p14="http://schemas.microsoft.com/office/powerpoint/2010/main" val="422906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10BBC-5C97-17F0-7AFF-8F9325F39B60}"/>
              </a:ext>
            </a:extLst>
          </p:cNvPr>
          <p:cNvSpPr>
            <a:spLocks noGrp="1"/>
          </p:cNvSpPr>
          <p:nvPr>
            <p:ph type="title"/>
          </p:nvPr>
        </p:nvSpPr>
        <p:spPr/>
        <p:txBody>
          <a:bodyPr>
            <a:normAutofit/>
          </a:bodyPr>
          <a:lstStyle/>
          <a:p>
            <a:r>
              <a:rPr lang="en-US" sz="3600" b="1" dirty="0">
                <a:solidFill>
                  <a:srgbClr val="FF0000"/>
                </a:solidFill>
              </a:rPr>
              <a:t>8. Artemether-lumefantrine</a:t>
            </a:r>
            <a:endParaRPr lang="en-US" sz="3600" dirty="0">
              <a:solidFill>
                <a:srgbClr val="FF0000"/>
              </a:solidFill>
            </a:endParaRPr>
          </a:p>
        </p:txBody>
      </p:sp>
      <p:sp>
        <p:nvSpPr>
          <p:cNvPr id="3" name="Content Placeholder 2">
            <a:extLst>
              <a:ext uri="{FF2B5EF4-FFF2-40B4-BE49-F238E27FC236}">
                <a16:creationId xmlns:a16="http://schemas.microsoft.com/office/drawing/2014/main" id="{B4C7B4F7-483B-F79A-3417-1ACCFB55881E}"/>
              </a:ext>
            </a:extLst>
          </p:cNvPr>
          <p:cNvSpPr>
            <a:spLocks noGrp="1"/>
          </p:cNvSpPr>
          <p:nvPr>
            <p:ph idx="1"/>
          </p:nvPr>
        </p:nvSpPr>
        <p:spPr/>
        <p:txBody>
          <a:bodyPr>
            <a:normAutofit/>
          </a:bodyPr>
          <a:lstStyle/>
          <a:p>
            <a:pPr>
              <a:buFont typeface="Wingdings" pitchFamily="2" charset="2"/>
              <a:buChar char="ü"/>
            </a:pPr>
            <a:r>
              <a:rPr lang="en-US" dirty="0"/>
              <a:t>   Both protect each other from plasmodial resistance</a:t>
            </a:r>
          </a:p>
          <a:p>
            <a:pPr>
              <a:buFont typeface="Wingdings" pitchFamily="2" charset="2"/>
              <a:buChar char="ü"/>
            </a:pPr>
            <a:r>
              <a:rPr lang="en-US" dirty="0"/>
              <a:t>   High clinical efficacy</a:t>
            </a:r>
          </a:p>
          <a:p>
            <a:pPr>
              <a:buFont typeface="Wingdings" pitchFamily="2" charset="2"/>
              <a:buChar char="ü"/>
            </a:pPr>
            <a:r>
              <a:rPr lang="en-US" dirty="0"/>
              <a:t>   Active even in </a:t>
            </a:r>
            <a:r>
              <a:rPr lang="en-US" b="1" dirty="0"/>
              <a:t>multidrug</a:t>
            </a:r>
            <a:r>
              <a:rPr lang="en-US" dirty="0"/>
              <a:t> </a:t>
            </a:r>
            <a:r>
              <a:rPr lang="en-US" b="1" dirty="0"/>
              <a:t>resistant</a:t>
            </a:r>
            <a:r>
              <a:rPr lang="en-US" dirty="0"/>
              <a:t> Plasmodium falciparum areas</a:t>
            </a:r>
          </a:p>
          <a:p>
            <a:pPr>
              <a:buFont typeface="Wingdings" pitchFamily="2" charset="2"/>
              <a:buChar char="ü"/>
            </a:pPr>
            <a:r>
              <a:rPr lang="en-US" dirty="0"/>
              <a:t>   Artemether – Quickly reduces parasite biomass and resolves symptoms</a:t>
            </a:r>
          </a:p>
          <a:p>
            <a:pPr>
              <a:buFont typeface="Wingdings" pitchFamily="2" charset="2"/>
              <a:buChar char="ü"/>
            </a:pPr>
            <a:r>
              <a:rPr lang="en-US" dirty="0"/>
              <a:t>   Lumefantrine – Prevents recrudescence </a:t>
            </a:r>
          </a:p>
        </p:txBody>
      </p:sp>
    </p:spTree>
    <p:extLst>
      <p:ext uri="{BB962C8B-B14F-4D97-AF65-F5344CB8AC3E}">
        <p14:creationId xmlns:p14="http://schemas.microsoft.com/office/powerpoint/2010/main" val="23544107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D910C-BC3C-FFF6-392B-80496F085FBC}"/>
              </a:ext>
            </a:extLst>
          </p:cNvPr>
          <p:cNvSpPr>
            <a:spLocks noGrp="1"/>
          </p:cNvSpPr>
          <p:nvPr>
            <p:ph type="title"/>
          </p:nvPr>
        </p:nvSpPr>
        <p:spPr/>
        <p:txBody>
          <a:bodyPr>
            <a:noAutofit/>
          </a:bodyPr>
          <a:lstStyle/>
          <a:p>
            <a:br>
              <a:rPr lang="en-IN" sz="3600" b="1" dirty="0">
                <a:solidFill>
                  <a:srgbClr val="FF0000"/>
                </a:solidFill>
                <a:ea typeface="+mj-lt"/>
                <a:cs typeface="+mj-lt"/>
              </a:rPr>
            </a:br>
            <a:r>
              <a:rPr lang="en-IN" sz="3600" b="1" dirty="0">
                <a:solidFill>
                  <a:srgbClr val="FF0000"/>
                </a:solidFill>
                <a:ea typeface="+mj-lt"/>
                <a:cs typeface="+mj-lt"/>
              </a:rPr>
              <a:t>9. Artesunate</a:t>
            </a:r>
            <a:r>
              <a:rPr lang="en-IN" sz="3600" b="1" dirty="0">
                <a:solidFill>
                  <a:srgbClr val="236D02"/>
                </a:solidFill>
                <a:ea typeface="+mj-lt"/>
                <a:cs typeface="+mj-lt"/>
              </a:rPr>
              <a:t> </a:t>
            </a:r>
            <a:br>
              <a:rPr lang="en-US" sz="3600" dirty="0">
                <a:ea typeface="+mj-lt"/>
                <a:cs typeface="+mj-lt"/>
              </a:rPr>
            </a:br>
            <a:endParaRPr lang="en-US" sz="3600" dirty="0"/>
          </a:p>
        </p:txBody>
      </p:sp>
      <p:sp>
        <p:nvSpPr>
          <p:cNvPr id="3" name="Content Placeholder 2">
            <a:extLst>
              <a:ext uri="{FF2B5EF4-FFF2-40B4-BE49-F238E27FC236}">
                <a16:creationId xmlns:a16="http://schemas.microsoft.com/office/drawing/2014/main" id="{F968560D-CA84-65CB-F142-D68A0F4057AF}"/>
              </a:ext>
            </a:extLst>
          </p:cNvPr>
          <p:cNvSpPr>
            <a:spLocks noGrp="1"/>
          </p:cNvSpPr>
          <p:nvPr>
            <p:ph idx="1"/>
          </p:nvPr>
        </p:nvSpPr>
        <p:spPr/>
        <p:txBody>
          <a:bodyPr/>
          <a:lstStyle/>
          <a:p>
            <a:r>
              <a:rPr lang="en-IN" dirty="0">
                <a:ea typeface="+mn-lt"/>
                <a:cs typeface="+mn-lt"/>
              </a:rPr>
              <a:t>Its sodium salt is water-soluble and is administered by oral, </a:t>
            </a:r>
            <a:r>
              <a:rPr lang="en-IN" dirty="0" err="1">
                <a:ea typeface="+mn-lt"/>
                <a:cs typeface="+mn-lt"/>
              </a:rPr>
              <a:t>i.m</a:t>
            </a:r>
            <a:r>
              <a:rPr lang="en-IN" dirty="0">
                <a:ea typeface="+mn-lt"/>
                <a:cs typeface="+mn-lt"/>
              </a:rPr>
              <a:t> or I.V routes. </a:t>
            </a:r>
            <a:endParaRPr lang="en-US" dirty="0">
              <a:ea typeface="+mn-lt"/>
              <a:cs typeface="+mn-lt"/>
            </a:endParaRPr>
          </a:p>
          <a:p>
            <a:r>
              <a:rPr lang="en-IN" dirty="0">
                <a:ea typeface="+mn-lt"/>
                <a:cs typeface="+mn-lt"/>
              </a:rPr>
              <a:t>After oral ingestion, absorption is incomplete but fast, reaching peak in &lt;60 min. </a:t>
            </a:r>
            <a:endParaRPr lang="en-US" dirty="0">
              <a:ea typeface="+mn-lt"/>
              <a:cs typeface="+mn-lt"/>
            </a:endParaRPr>
          </a:p>
          <a:p>
            <a:r>
              <a:rPr lang="en-IN" b="1" dirty="0">
                <a:ea typeface="+mn-lt"/>
                <a:cs typeface="+mn-lt"/>
              </a:rPr>
              <a:t>Prodrug</a:t>
            </a:r>
            <a:r>
              <a:rPr lang="en-IN" dirty="0">
                <a:ea typeface="+mn-lt"/>
                <a:cs typeface="+mn-lt"/>
              </a:rPr>
              <a:t>: It is rapidly converted to the active metabolite </a:t>
            </a:r>
            <a:r>
              <a:rPr lang="en-IN" b="1" dirty="0">
                <a:ea typeface="+mn-lt"/>
                <a:cs typeface="+mn-lt"/>
              </a:rPr>
              <a:t>dihydro-artemisinin</a:t>
            </a:r>
            <a:r>
              <a:rPr lang="en-IN" dirty="0">
                <a:ea typeface="+mn-lt"/>
                <a:cs typeface="+mn-lt"/>
              </a:rPr>
              <a:t> (</a:t>
            </a:r>
            <a:r>
              <a:rPr lang="en-IN" b="1" dirty="0">
                <a:ea typeface="+mn-lt"/>
                <a:cs typeface="+mn-lt"/>
              </a:rPr>
              <a:t>DHA</a:t>
            </a:r>
            <a:r>
              <a:rPr lang="en-IN" dirty="0">
                <a:ea typeface="+mn-lt"/>
                <a:cs typeface="+mn-lt"/>
              </a:rPr>
              <a:t>) with a t1/2 of 30-60 min. </a:t>
            </a:r>
          </a:p>
          <a:p>
            <a:r>
              <a:rPr lang="en-IN" dirty="0">
                <a:ea typeface="+mn-lt"/>
                <a:cs typeface="+mn-lt"/>
              </a:rPr>
              <a:t>The t1/2 of DHA is 2-4 hours. </a:t>
            </a:r>
            <a:endParaRPr lang="en-US" dirty="0">
              <a:ea typeface="+mn-lt"/>
              <a:cs typeface="+mn-lt"/>
            </a:endParaRPr>
          </a:p>
          <a:p>
            <a:r>
              <a:rPr lang="en-IN" dirty="0">
                <a:ea typeface="+mn-lt"/>
                <a:cs typeface="+mn-lt"/>
              </a:rPr>
              <a:t>After repeated dosing, artesunate causes autoinduction of its own metabolism</a:t>
            </a:r>
            <a:endParaRPr lang="en-US" dirty="0">
              <a:ea typeface="+mn-lt"/>
              <a:cs typeface="+mn-lt"/>
            </a:endParaRPr>
          </a:p>
          <a:p>
            <a:endParaRPr lang="en-US" dirty="0">
              <a:cs typeface="Calibri"/>
            </a:endParaRPr>
          </a:p>
          <a:p>
            <a:endParaRPr lang="en-US" dirty="0"/>
          </a:p>
        </p:txBody>
      </p:sp>
    </p:spTree>
    <p:extLst>
      <p:ext uri="{BB962C8B-B14F-4D97-AF65-F5344CB8AC3E}">
        <p14:creationId xmlns:p14="http://schemas.microsoft.com/office/powerpoint/2010/main" val="26949886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28F90-D99B-6E75-6599-FC4F37871DE7}"/>
              </a:ext>
            </a:extLst>
          </p:cNvPr>
          <p:cNvSpPr>
            <a:spLocks noGrp="1"/>
          </p:cNvSpPr>
          <p:nvPr>
            <p:ph type="title"/>
          </p:nvPr>
        </p:nvSpPr>
        <p:spPr>
          <a:xfrm>
            <a:off x="838200" y="506777"/>
            <a:ext cx="10515600" cy="1619478"/>
          </a:xfrm>
        </p:spPr>
        <p:txBody>
          <a:bodyPr>
            <a:normAutofit fontScale="90000"/>
          </a:bodyPr>
          <a:lstStyle/>
          <a:p>
            <a:br>
              <a:rPr lang="en-IN" sz="3600" b="1" dirty="0">
                <a:solidFill>
                  <a:srgbClr val="FF0000"/>
                </a:solidFill>
                <a:ea typeface="+mj-lt"/>
                <a:cs typeface="+mj-lt"/>
              </a:rPr>
            </a:br>
            <a:br>
              <a:rPr lang="en-IN" sz="3600" b="1" dirty="0">
                <a:solidFill>
                  <a:srgbClr val="FF0000"/>
                </a:solidFill>
                <a:ea typeface="+mj-lt"/>
                <a:cs typeface="+mj-lt"/>
              </a:rPr>
            </a:br>
            <a:br>
              <a:rPr lang="en-IN" sz="3600" b="1" dirty="0">
                <a:solidFill>
                  <a:srgbClr val="FF0000"/>
                </a:solidFill>
                <a:ea typeface="+mj-lt"/>
                <a:cs typeface="+mj-lt"/>
              </a:rPr>
            </a:br>
            <a:r>
              <a:rPr lang="en-IN" sz="3600" b="1" dirty="0">
                <a:solidFill>
                  <a:srgbClr val="FF0000"/>
                </a:solidFill>
                <a:ea typeface="+mj-lt"/>
                <a:cs typeface="+mj-lt"/>
              </a:rPr>
              <a:t>10. Artemether</a:t>
            </a:r>
            <a:br>
              <a:rPr lang="en-US" sz="3600" dirty="0">
                <a:ea typeface="+mj-lt"/>
                <a:cs typeface="+mj-lt"/>
              </a:rPr>
            </a:br>
            <a:endParaRPr lang="en-US" sz="3600" dirty="0"/>
          </a:p>
        </p:txBody>
      </p:sp>
      <p:sp>
        <p:nvSpPr>
          <p:cNvPr id="3" name="Content Placeholder 2">
            <a:extLst>
              <a:ext uri="{FF2B5EF4-FFF2-40B4-BE49-F238E27FC236}">
                <a16:creationId xmlns:a16="http://schemas.microsoft.com/office/drawing/2014/main" id="{A77F6966-A75B-785E-0A52-15FEB83A9702}"/>
              </a:ext>
            </a:extLst>
          </p:cNvPr>
          <p:cNvSpPr>
            <a:spLocks noGrp="1"/>
          </p:cNvSpPr>
          <p:nvPr>
            <p:ph idx="1"/>
          </p:nvPr>
        </p:nvSpPr>
        <p:spPr/>
        <p:txBody>
          <a:bodyPr>
            <a:normAutofit/>
          </a:bodyPr>
          <a:lstStyle/>
          <a:p>
            <a:endParaRPr lang="en-IN" sz="2600" dirty="0">
              <a:ea typeface="+mn-lt"/>
              <a:cs typeface="+mn-lt"/>
            </a:endParaRPr>
          </a:p>
          <a:p>
            <a:r>
              <a:rPr lang="en-IN" sz="2600" dirty="0">
                <a:ea typeface="+mn-lt"/>
                <a:cs typeface="+mn-lt"/>
              </a:rPr>
              <a:t>It is lipid-soluble and is administered orally or I.M, but </a:t>
            </a:r>
            <a:r>
              <a:rPr lang="en-IN" sz="2600" b="1" dirty="0">
                <a:ea typeface="+mn-lt"/>
                <a:cs typeface="+mn-lt"/>
              </a:rPr>
              <a:t>not</a:t>
            </a:r>
            <a:r>
              <a:rPr lang="en-IN" sz="2600" dirty="0">
                <a:ea typeface="+mn-lt"/>
                <a:cs typeface="+mn-lt"/>
              </a:rPr>
              <a:t> I.V.  </a:t>
            </a:r>
            <a:endParaRPr lang="en-US" sz="2600" dirty="0">
              <a:ea typeface="+mn-lt"/>
              <a:cs typeface="+mn-lt"/>
            </a:endParaRPr>
          </a:p>
          <a:p>
            <a:r>
              <a:rPr lang="en-IN" sz="2600" dirty="0">
                <a:ea typeface="+mn-lt"/>
                <a:cs typeface="+mn-lt"/>
              </a:rPr>
              <a:t>Oral absorption is slower taking 24 hours, but is enhanced by food. </a:t>
            </a:r>
            <a:endParaRPr lang="en-US" sz="2600" dirty="0">
              <a:ea typeface="+mn-lt"/>
              <a:cs typeface="+mn-lt"/>
            </a:endParaRPr>
          </a:p>
          <a:p>
            <a:r>
              <a:rPr lang="en-IN" sz="2600" b="1" dirty="0">
                <a:ea typeface="+mn-lt"/>
                <a:cs typeface="+mn-lt"/>
              </a:rPr>
              <a:t>Prodrug</a:t>
            </a:r>
            <a:r>
              <a:rPr lang="en-IN" sz="2600" dirty="0">
                <a:ea typeface="+mn-lt"/>
                <a:cs typeface="+mn-lt"/>
              </a:rPr>
              <a:t>: It undergoes substantial first pass metabolism and is converted to </a:t>
            </a:r>
            <a:r>
              <a:rPr lang="en-IN" sz="2600" b="1" dirty="0">
                <a:ea typeface="+mn-lt"/>
                <a:cs typeface="+mn-lt"/>
              </a:rPr>
              <a:t>DHA</a:t>
            </a:r>
            <a:r>
              <a:rPr lang="en-IN" sz="2600" dirty="0">
                <a:ea typeface="+mn-lt"/>
                <a:cs typeface="+mn-lt"/>
              </a:rPr>
              <a:t>. </a:t>
            </a:r>
          </a:p>
          <a:p>
            <a:r>
              <a:rPr lang="en-IN" sz="2600" dirty="0">
                <a:ea typeface="+mn-lt"/>
                <a:cs typeface="+mn-lt"/>
              </a:rPr>
              <a:t>Extensive metabolism by CYP3A4 yields a variable 1/2 of 3-10 hours.</a:t>
            </a:r>
            <a:endParaRPr lang="en-US" sz="2600" dirty="0">
              <a:ea typeface="+mn-lt"/>
              <a:cs typeface="+mn-lt"/>
            </a:endParaRPr>
          </a:p>
          <a:p>
            <a:endParaRPr lang="en-IN" sz="2600" dirty="0">
              <a:ea typeface="+mn-lt"/>
              <a:cs typeface="+mn-lt"/>
            </a:endParaRPr>
          </a:p>
          <a:p>
            <a:endParaRPr lang="en-IN" sz="2600" dirty="0">
              <a:ea typeface="+mn-lt"/>
              <a:cs typeface="+mn-lt"/>
            </a:endParaRPr>
          </a:p>
          <a:p>
            <a:endParaRPr lang="en-US" sz="2600" dirty="0">
              <a:cs typeface="Calibri"/>
            </a:endParaRPr>
          </a:p>
          <a:p>
            <a:endParaRPr lang="en-US" sz="2600" dirty="0"/>
          </a:p>
        </p:txBody>
      </p:sp>
    </p:spTree>
    <p:extLst>
      <p:ext uri="{BB962C8B-B14F-4D97-AF65-F5344CB8AC3E}">
        <p14:creationId xmlns:p14="http://schemas.microsoft.com/office/powerpoint/2010/main" val="11921644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463E-D4EB-6F69-C62B-9A943926082B}"/>
              </a:ext>
            </a:extLst>
          </p:cNvPr>
          <p:cNvSpPr>
            <a:spLocks noGrp="1"/>
          </p:cNvSpPr>
          <p:nvPr>
            <p:ph type="title"/>
          </p:nvPr>
        </p:nvSpPr>
        <p:spPr>
          <a:xfrm>
            <a:off x="915318" y="993086"/>
            <a:ext cx="10515600" cy="1325563"/>
          </a:xfrm>
        </p:spPr>
        <p:txBody>
          <a:bodyPr>
            <a:noAutofit/>
          </a:bodyPr>
          <a:lstStyle/>
          <a:p>
            <a:r>
              <a:rPr lang="en-IN" sz="3600" b="1" dirty="0">
                <a:solidFill>
                  <a:srgbClr val="FF0000"/>
                </a:solidFill>
                <a:ea typeface="+mj-lt"/>
                <a:cs typeface="+mj-lt"/>
              </a:rPr>
              <a:t>11. </a:t>
            </a:r>
            <a:r>
              <a:rPr lang="en-IN" sz="3600" b="1" dirty="0" err="1">
                <a:solidFill>
                  <a:srgbClr val="FF0000"/>
                </a:solidFill>
                <a:ea typeface="+mj-lt"/>
                <a:cs typeface="+mj-lt"/>
              </a:rPr>
              <a:t>Arteether</a:t>
            </a:r>
            <a:br>
              <a:rPr lang="en-US" sz="3600" b="1" dirty="0">
                <a:ea typeface="+mj-lt"/>
                <a:cs typeface="+mj-lt"/>
              </a:rPr>
            </a:br>
            <a:endParaRPr lang="en-US" sz="3600" b="1" dirty="0"/>
          </a:p>
        </p:txBody>
      </p:sp>
      <p:sp>
        <p:nvSpPr>
          <p:cNvPr id="3" name="Content Placeholder 2">
            <a:extLst>
              <a:ext uri="{FF2B5EF4-FFF2-40B4-BE49-F238E27FC236}">
                <a16:creationId xmlns:a16="http://schemas.microsoft.com/office/drawing/2014/main" id="{8EE98BD7-0DEF-1473-D91A-8976AEAE8968}"/>
              </a:ext>
            </a:extLst>
          </p:cNvPr>
          <p:cNvSpPr>
            <a:spLocks noGrp="1"/>
          </p:cNvSpPr>
          <p:nvPr>
            <p:ph idx="1"/>
          </p:nvPr>
        </p:nvSpPr>
        <p:spPr/>
        <p:txBody>
          <a:bodyPr>
            <a:normAutofit/>
          </a:bodyPr>
          <a:lstStyle/>
          <a:p>
            <a:endParaRPr lang="en-IN" sz="2600" dirty="0">
              <a:ea typeface="+mn-lt"/>
              <a:cs typeface="+mn-lt"/>
            </a:endParaRPr>
          </a:p>
          <a:p>
            <a:r>
              <a:rPr lang="en-IN" sz="2600" dirty="0">
                <a:ea typeface="+mn-lt"/>
                <a:cs typeface="+mn-lt"/>
              </a:rPr>
              <a:t>This compound has been released for institutional use only, for I.M administration in </a:t>
            </a:r>
            <a:r>
              <a:rPr lang="en-IN" sz="2600" b="1" dirty="0">
                <a:ea typeface="+mn-lt"/>
                <a:cs typeface="+mn-lt"/>
              </a:rPr>
              <a:t>complicated/cerebral malaria. </a:t>
            </a:r>
          </a:p>
          <a:p>
            <a:r>
              <a:rPr lang="en-IN" sz="2600" dirty="0">
                <a:ea typeface="+mn-lt"/>
                <a:cs typeface="+mn-lt"/>
              </a:rPr>
              <a:t>Because of its longer elimination t1/2 (23 hours), it is effective in a 3 day schedule with a recrudescence rate of 57%.</a:t>
            </a:r>
            <a:endParaRPr lang="en-US" sz="2600" dirty="0">
              <a:ea typeface="+mn-lt"/>
              <a:cs typeface="+mn-lt"/>
            </a:endParaRPr>
          </a:p>
          <a:p>
            <a:pPr marL="0" indent="0">
              <a:buNone/>
            </a:pPr>
            <a:endParaRPr lang="en-IN" sz="2600" dirty="0">
              <a:ea typeface="+mn-lt"/>
              <a:cs typeface="+mn-lt"/>
            </a:endParaRPr>
          </a:p>
          <a:p>
            <a:endParaRPr lang="en-US" sz="2600" dirty="0">
              <a:cs typeface="Calibri"/>
            </a:endParaRPr>
          </a:p>
          <a:p>
            <a:endParaRPr lang="en-US" sz="2600" dirty="0"/>
          </a:p>
        </p:txBody>
      </p:sp>
    </p:spTree>
    <p:extLst>
      <p:ext uri="{BB962C8B-B14F-4D97-AF65-F5344CB8AC3E}">
        <p14:creationId xmlns:p14="http://schemas.microsoft.com/office/powerpoint/2010/main" val="24276673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36131-99DF-53D7-8E74-24B7A3E9CA82}"/>
              </a:ext>
            </a:extLst>
          </p:cNvPr>
          <p:cNvSpPr>
            <a:spLocks noGrp="1"/>
          </p:cNvSpPr>
          <p:nvPr>
            <p:ph type="title"/>
          </p:nvPr>
        </p:nvSpPr>
        <p:spPr/>
        <p:txBody>
          <a:bodyPr/>
          <a:lstStyle/>
          <a:p>
            <a:r>
              <a:rPr lang="en" b="1" dirty="0">
                <a:solidFill>
                  <a:srgbClr val="FF0000"/>
                </a:solidFill>
              </a:rPr>
              <a:t>Anti-Amoebiasis Drugs</a:t>
            </a:r>
            <a:endParaRPr lang="en-US" b="1" dirty="0">
              <a:solidFill>
                <a:srgbClr val="FF0000"/>
              </a:solidFill>
            </a:endParaRPr>
          </a:p>
        </p:txBody>
      </p:sp>
      <p:sp>
        <p:nvSpPr>
          <p:cNvPr id="3" name="Text Placeholder 2">
            <a:extLst>
              <a:ext uri="{FF2B5EF4-FFF2-40B4-BE49-F238E27FC236}">
                <a16:creationId xmlns:a16="http://schemas.microsoft.com/office/drawing/2014/main" id="{8C258266-F31E-B446-EC58-230751679C60}"/>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9710339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4"/>
          <p:cNvSpPr txBox="1">
            <a:spLocks noGrp="1"/>
          </p:cNvSpPr>
          <p:nvPr>
            <p:ph type="title"/>
          </p:nvPr>
        </p:nvSpPr>
        <p:spPr>
          <a:prstGeom prst="rect">
            <a:avLst/>
          </a:prstGeom>
        </p:spPr>
        <p:txBody>
          <a:bodyPr spcFirstLastPara="1" vert="horz" wrap="square" lIns="121900" tIns="121900" rIns="121900" bIns="121900" rtlCol="0" anchor="t" anchorCtr="0">
            <a:normAutofit/>
          </a:bodyPr>
          <a:lstStyle/>
          <a:p>
            <a:r>
              <a:rPr lang="en" sz="3600" b="1" dirty="0">
                <a:solidFill>
                  <a:srgbClr val="FF0000"/>
                </a:solidFill>
              </a:rPr>
              <a:t>AMOEBIASIS</a:t>
            </a:r>
            <a:endParaRPr sz="3600" b="1" dirty="0">
              <a:solidFill>
                <a:srgbClr val="FF0000"/>
              </a:solidFill>
            </a:endParaRPr>
          </a:p>
        </p:txBody>
      </p:sp>
      <p:sp>
        <p:nvSpPr>
          <p:cNvPr id="136" name="Google Shape;136;p14"/>
          <p:cNvSpPr txBox="1">
            <a:spLocks noGrp="1"/>
          </p:cNvSpPr>
          <p:nvPr>
            <p:ph type="body" idx="1"/>
          </p:nvPr>
        </p:nvSpPr>
        <p:spPr>
          <a:xfrm>
            <a:off x="589733" y="1988867"/>
            <a:ext cx="10007600" cy="4371056"/>
          </a:xfrm>
          <a:prstGeom prst="rect">
            <a:avLst/>
          </a:prstGeom>
        </p:spPr>
        <p:txBody>
          <a:bodyPr spcFirstLastPara="1" vert="horz" wrap="square" lIns="121900" tIns="121900" rIns="121900" bIns="121900" rtlCol="0" anchor="t" anchorCtr="0">
            <a:noAutofit/>
          </a:bodyPr>
          <a:lstStyle/>
          <a:p>
            <a:pPr indent="-457189">
              <a:buSzPts val="1800"/>
            </a:pPr>
            <a:endParaRPr lang="en" sz="2600" dirty="0"/>
          </a:p>
          <a:p>
            <a:pPr indent="-457189">
              <a:buSzPts val="1800"/>
            </a:pPr>
            <a:r>
              <a:rPr lang="en" sz="2600" dirty="0"/>
              <a:t>Amoebiasis is a parasitic infection caused by the protozoan parasite </a:t>
            </a:r>
            <a:r>
              <a:rPr lang="en" sz="2600" i="1" dirty="0"/>
              <a:t>Entamoeba histolytica. </a:t>
            </a:r>
            <a:endParaRPr sz="2600" i="1" dirty="0"/>
          </a:p>
          <a:p>
            <a:pPr indent="-457189">
              <a:buSzPts val="1800"/>
            </a:pPr>
            <a:r>
              <a:rPr lang="en" sz="2600" dirty="0"/>
              <a:t>This disease can present itself in various forms, with symptoms ranging from mild to severe. </a:t>
            </a:r>
            <a:endParaRPr sz="2600" dirty="0"/>
          </a:p>
          <a:p>
            <a:pPr indent="-457189">
              <a:buSzPts val="1800"/>
            </a:pPr>
            <a:r>
              <a:rPr lang="en" sz="2600" dirty="0"/>
              <a:t>It is a waterborne pathogen  transmitted  by the fecal- oral route .</a:t>
            </a:r>
            <a:endParaRPr sz="2600" dirty="0"/>
          </a:p>
          <a:p>
            <a:pPr indent="-457189">
              <a:buSzPts val="1800"/>
            </a:pPr>
            <a:r>
              <a:rPr lang="en" sz="2600" dirty="0"/>
              <a:t>Has two stages  of development</a:t>
            </a:r>
            <a:endParaRPr sz="2600" dirty="0"/>
          </a:p>
          <a:p>
            <a:pPr lvl="1" indent="-457189">
              <a:buSzPts val="1800"/>
            </a:pPr>
            <a:r>
              <a:rPr lang="en" sz="2600" b="1" dirty="0"/>
              <a:t>Cyst (dormant form)- small intestines </a:t>
            </a:r>
            <a:endParaRPr sz="2600" b="1" dirty="0"/>
          </a:p>
          <a:p>
            <a:pPr lvl="1" indent="-457189">
              <a:buSzPts val="1800"/>
            </a:pPr>
            <a:r>
              <a:rPr lang="en" sz="2600" b="1" dirty="0"/>
              <a:t>Trophozoites (dividing form)- ileocecum </a:t>
            </a:r>
            <a:endParaRPr sz="2600" b="1" dirty="0"/>
          </a:p>
          <a:p>
            <a:pPr marL="0" indent="0">
              <a:spcBef>
                <a:spcPts val="1600"/>
              </a:spcBef>
              <a:buClr>
                <a:schemeClr val="dk1"/>
              </a:buClr>
              <a:buSzPts val="1100"/>
              <a:buNone/>
            </a:pPr>
            <a:endParaRPr sz="2600" dirty="0"/>
          </a:p>
          <a:p>
            <a:pPr marL="0" indent="0">
              <a:spcBef>
                <a:spcPts val="1600"/>
              </a:spcBef>
              <a:buClr>
                <a:schemeClr val="dk1"/>
              </a:buClr>
              <a:buSzPts val="1100"/>
              <a:buNone/>
            </a:pPr>
            <a:endParaRPr sz="2600" dirty="0"/>
          </a:p>
          <a:p>
            <a:pPr marL="0" indent="0">
              <a:spcBef>
                <a:spcPts val="1600"/>
              </a:spcBef>
              <a:spcAft>
                <a:spcPts val="1600"/>
              </a:spcAft>
              <a:buNone/>
            </a:pPr>
            <a:endParaRPr sz="26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6"/>
          <p:cNvSpPr txBox="1">
            <a:spLocks noGrp="1"/>
          </p:cNvSpPr>
          <p:nvPr>
            <p:ph type="title"/>
          </p:nvPr>
        </p:nvSpPr>
        <p:spPr>
          <a:xfrm>
            <a:off x="399633" y="366967"/>
            <a:ext cx="10007600" cy="1272800"/>
          </a:xfrm>
          <a:prstGeom prst="rect">
            <a:avLst/>
          </a:prstGeom>
        </p:spPr>
        <p:txBody>
          <a:bodyPr spcFirstLastPara="1" vert="horz" wrap="square" lIns="121900" tIns="121900" rIns="121900" bIns="121900" rtlCol="0" anchor="t" anchorCtr="0">
            <a:normAutofit/>
          </a:bodyPr>
          <a:lstStyle/>
          <a:p>
            <a:br>
              <a:rPr lang="en" sz="3600" b="1" dirty="0">
                <a:solidFill>
                  <a:srgbClr val="FF0000"/>
                </a:solidFill>
              </a:rPr>
            </a:br>
            <a:r>
              <a:rPr lang="en" sz="3600" b="1" dirty="0">
                <a:solidFill>
                  <a:srgbClr val="FF0000"/>
                </a:solidFill>
              </a:rPr>
              <a:t>TYPES OF AMOEBIASIS</a:t>
            </a:r>
            <a:endParaRPr sz="3600" b="1" dirty="0">
              <a:solidFill>
                <a:srgbClr val="FF0000"/>
              </a:solidFill>
            </a:endParaRPr>
          </a:p>
        </p:txBody>
      </p:sp>
      <p:sp>
        <p:nvSpPr>
          <p:cNvPr id="148" name="Google Shape;148;p16"/>
          <p:cNvSpPr txBox="1">
            <a:spLocks noGrp="1"/>
          </p:cNvSpPr>
          <p:nvPr>
            <p:ph type="body" idx="1"/>
          </p:nvPr>
        </p:nvSpPr>
        <p:spPr>
          <a:xfrm>
            <a:off x="467500" y="1639766"/>
            <a:ext cx="10725637" cy="4707833"/>
          </a:xfrm>
          <a:prstGeom prst="rect">
            <a:avLst/>
          </a:prstGeom>
        </p:spPr>
        <p:txBody>
          <a:bodyPr spcFirstLastPara="1" vert="horz" wrap="square" lIns="121900" tIns="121900" rIns="121900" bIns="121900" rtlCol="0" anchor="t" anchorCtr="0">
            <a:noAutofit/>
          </a:bodyPr>
          <a:lstStyle/>
          <a:p>
            <a:pPr marL="160863" indent="0">
              <a:lnSpc>
                <a:spcPct val="107916"/>
              </a:lnSpc>
              <a:spcBef>
                <a:spcPts val="1067"/>
              </a:spcBef>
              <a:buClr>
                <a:srgbClr val="000000"/>
              </a:buClr>
              <a:buSzPts val="1700"/>
              <a:buNone/>
            </a:pPr>
            <a:r>
              <a:rPr lang="en" sz="2600" b="1" dirty="0">
                <a:solidFill>
                  <a:srgbClr val="000000"/>
                </a:solidFill>
                <a:latin typeface="Arial" panose="020B0604020202020204" pitchFamily="34" charset="0"/>
                <a:ea typeface="Calibri"/>
                <a:cs typeface="Arial" panose="020B0604020202020204" pitchFamily="34" charset="0"/>
                <a:sym typeface="Calibri"/>
              </a:rPr>
              <a:t>1. Asymptomatic Amoebiasis:</a:t>
            </a:r>
            <a:r>
              <a:rPr lang="en" sz="2600" dirty="0">
                <a:solidFill>
                  <a:srgbClr val="000000"/>
                </a:solidFill>
                <a:latin typeface="Arial" panose="020B0604020202020204" pitchFamily="34" charset="0"/>
                <a:ea typeface="Calibri"/>
                <a:cs typeface="Arial" panose="020B0604020202020204" pitchFamily="34" charset="0"/>
                <a:sym typeface="Calibri"/>
              </a:rPr>
              <a:t> A person may be infected with the parasite but may not show any symptoms. However, they can still spread the infection to others. The parasite can cause damage to the intestine</a:t>
            </a:r>
            <a:endParaRPr sz="2600" dirty="0">
              <a:solidFill>
                <a:srgbClr val="000000"/>
              </a:solidFill>
              <a:latin typeface="Arial" panose="020B0604020202020204" pitchFamily="34" charset="0"/>
              <a:ea typeface="Calibri"/>
              <a:cs typeface="Arial" panose="020B0604020202020204" pitchFamily="34" charset="0"/>
              <a:sym typeface="Calibri"/>
            </a:endParaRPr>
          </a:p>
          <a:p>
            <a:pPr marL="160863" indent="0">
              <a:lnSpc>
                <a:spcPct val="107916"/>
              </a:lnSpc>
              <a:spcBef>
                <a:spcPts val="1067"/>
              </a:spcBef>
              <a:buClr>
                <a:srgbClr val="000000"/>
              </a:buClr>
              <a:buSzPts val="1700"/>
              <a:buNone/>
            </a:pPr>
            <a:r>
              <a:rPr lang="en" sz="2600" b="1" dirty="0">
                <a:solidFill>
                  <a:srgbClr val="000000"/>
                </a:solidFill>
                <a:latin typeface="Arial" panose="020B0604020202020204" pitchFamily="34" charset="0"/>
                <a:ea typeface="Calibri"/>
                <a:cs typeface="Arial" panose="020B0604020202020204" pitchFamily="34" charset="0"/>
                <a:sym typeface="Calibri"/>
              </a:rPr>
              <a:t>2. Intestinal Amoebiasis:</a:t>
            </a:r>
            <a:r>
              <a:rPr lang="en" sz="2600" dirty="0">
                <a:solidFill>
                  <a:srgbClr val="000000"/>
                </a:solidFill>
                <a:latin typeface="Arial" panose="020B0604020202020204" pitchFamily="34" charset="0"/>
                <a:ea typeface="Calibri"/>
                <a:cs typeface="Arial" panose="020B0604020202020204" pitchFamily="34" charset="0"/>
                <a:sym typeface="Calibri"/>
              </a:rPr>
              <a:t> The symptoms include diarrhea, abdominal cramps, and stomach pain, nausea, vomiting, and fatigue. The symptoms can range from mild to severe and can last from a few days to several weeks.</a:t>
            </a:r>
            <a:endParaRPr sz="2600" dirty="0">
              <a:solidFill>
                <a:srgbClr val="000000"/>
              </a:solidFill>
              <a:latin typeface="Arial" panose="020B0604020202020204" pitchFamily="34" charset="0"/>
              <a:ea typeface="Calibri"/>
              <a:cs typeface="Arial" panose="020B0604020202020204" pitchFamily="34" charset="0"/>
              <a:sym typeface="Calibri"/>
            </a:endParaRPr>
          </a:p>
          <a:p>
            <a:pPr marL="0" indent="0">
              <a:lnSpc>
                <a:spcPct val="107916"/>
              </a:lnSpc>
              <a:spcBef>
                <a:spcPts val="1067"/>
              </a:spcBef>
              <a:spcAft>
                <a:spcPts val="1067"/>
              </a:spcAft>
              <a:buClr>
                <a:schemeClr val="dk1"/>
              </a:buClr>
              <a:buSzPts val="1100"/>
              <a:buNone/>
            </a:pPr>
            <a:endParaRPr sz="2600" dirty="0">
              <a:solidFill>
                <a:srgbClr val="000000"/>
              </a:solidFill>
              <a:latin typeface="Arial" panose="020B0604020202020204" pitchFamily="34" charset="0"/>
              <a:cs typeface="Arial" panose="020B060402020202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7"/>
          <p:cNvSpPr txBox="1">
            <a:spLocks noGrp="1"/>
          </p:cNvSpPr>
          <p:nvPr>
            <p:ph type="title"/>
          </p:nvPr>
        </p:nvSpPr>
        <p:spPr>
          <a:xfrm>
            <a:off x="399633" y="326267"/>
            <a:ext cx="10007600" cy="1272800"/>
          </a:xfrm>
          <a:prstGeom prst="rect">
            <a:avLst/>
          </a:prstGeom>
        </p:spPr>
        <p:txBody>
          <a:bodyPr spcFirstLastPara="1" vert="horz" wrap="square" lIns="121900" tIns="121900" rIns="121900" bIns="121900" rtlCol="0" anchor="t" anchorCtr="0">
            <a:normAutofit/>
          </a:bodyPr>
          <a:lstStyle/>
          <a:p>
            <a:endParaRPr dirty="0"/>
          </a:p>
        </p:txBody>
      </p:sp>
      <p:sp>
        <p:nvSpPr>
          <p:cNvPr id="154" name="Google Shape;154;p17"/>
          <p:cNvSpPr txBox="1">
            <a:spLocks noGrp="1"/>
          </p:cNvSpPr>
          <p:nvPr>
            <p:ph type="body" idx="1"/>
          </p:nvPr>
        </p:nvSpPr>
        <p:spPr>
          <a:xfrm>
            <a:off x="508267" y="1961002"/>
            <a:ext cx="10817073" cy="4522398"/>
          </a:xfrm>
          <a:prstGeom prst="rect">
            <a:avLst/>
          </a:prstGeom>
        </p:spPr>
        <p:txBody>
          <a:bodyPr spcFirstLastPara="1" vert="horz" wrap="square" lIns="121900" tIns="121900" rIns="121900" bIns="121900" rtlCol="0" anchor="t" anchorCtr="0">
            <a:noAutofit/>
          </a:bodyPr>
          <a:lstStyle/>
          <a:p>
            <a:pPr marL="152396" indent="0">
              <a:lnSpc>
                <a:spcPct val="107916"/>
              </a:lnSpc>
              <a:buClr>
                <a:srgbClr val="000000"/>
              </a:buClr>
              <a:buSzPts val="1800"/>
              <a:buNone/>
            </a:pPr>
            <a:r>
              <a:rPr lang="en" sz="2600" b="1" dirty="0">
                <a:solidFill>
                  <a:srgbClr val="000000"/>
                </a:solidFill>
                <a:latin typeface="Arial" panose="020B0604020202020204" pitchFamily="34" charset="0"/>
                <a:ea typeface="Calibri"/>
                <a:cs typeface="Arial" panose="020B0604020202020204" pitchFamily="34" charset="0"/>
                <a:sym typeface="Calibri"/>
              </a:rPr>
              <a:t>3. Amoebic dysentery: </a:t>
            </a:r>
            <a:r>
              <a:rPr lang="en" sz="2600" dirty="0">
                <a:solidFill>
                  <a:srgbClr val="000000"/>
                </a:solidFill>
                <a:latin typeface="Arial" panose="020B0604020202020204" pitchFamily="34" charset="0"/>
                <a:ea typeface="Calibri"/>
                <a:cs typeface="Arial" panose="020B0604020202020204" pitchFamily="34" charset="0"/>
                <a:sym typeface="Calibri"/>
              </a:rPr>
              <a:t>Symptoms include diarrhea (often </a:t>
            </a:r>
            <a:r>
              <a:rPr lang="en" sz="2600" dirty="0">
                <a:solidFill>
                  <a:srgbClr val="FF0000"/>
                </a:solidFill>
                <a:latin typeface="Arial" panose="020B0604020202020204" pitchFamily="34" charset="0"/>
                <a:ea typeface="Calibri"/>
                <a:cs typeface="Arial" panose="020B0604020202020204" pitchFamily="34" charset="0"/>
                <a:sym typeface="Calibri"/>
              </a:rPr>
              <a:t>containing blood and mucus</a:t>
            </a:r>
            <a:r>
              <a:rPr lang="en" sz="2600" dirty="0">
                <a:solidFill>
                  <a:srgbClr val="000000"/>
                </a:solidFill>
                <a:latin typeface="Arial" panose="020B0604020202020204" pitchFamily="34" charset="0"/>
                <a:ea typeface="Calibri"/>
                <a:cs typeface="Arial" panose="020B0604020202020204" pitchFamily="34" charset="0"/>
                <a:sym typeface="Calibri"/>
              </a:rPr>
              <a:t>), abdominal pain, and cramping.</a:t>
            </a:r>
            <a:endParaRPr sz="2600" dirty="0">
              <a:solidFill>
                <a:srgbClr val="000000"/>
              </a:solidFill>
              <a:latin typeface="Arial" panose="020B0604020202020204" pitchFamily="34" charset="0"/>
              <a:ea typeface="Calibri"/>
              <a:cs typeface="Arial" panose="020B0604020202020204" pitchFamily="34" charset="0"/>
              <a:sym typeface="Calibri"/>
            </a:endParaRPr>
          </a:p>
          <a:p>
            <a:pPr marL="152396" indent="0">
              <a:lnSpc>
                <a:spcPct val="107916"/>
              </a:lnSpc>
              <a:buClr>
                <a:srgbClr val="000000"/>
              </a:buClr>
              <a:buSzPts val="1800"/>
              <a:buNone/>
            </a:pPr>
            <a:r>
              <a:rPr lang="en" sz="2600" b="1" dirty="0">
                <a:solidFill>
                  <a:srgbClr val="000000"/>
                </a:solidFill>
                <a:latin typeface="Arial" panose="020B0604020202020204" pitchFamily="34" charset="0"/>
                <a:ea typeface="Calibri"/>
                <a:cs typeface="Arial" panose="020B0604020202020204" pitchFamily="34" charset="0"/>
                <a:sym typeface="Calibri"/>
              </a:rPr>
              <a:t>4. Extraintestinal amoebiasis:</a:t>
            </a:r>
            <a:r>
              <a:rPr lang="en" sz="2600" dirty="0">
                <a:solidFill>
                  <a:srgbClr val="000000"/>
                </a:solidFill>
                <a:latin typeface="Arial" panose="020B0604020202020204" pitchFamily="34" charset="0"/>
                <a:cs typeface="Arial" panose="020B0604020202020204" pitchFamily="34" charset="0"/>
              </a:rPr>
              <a:t>  The</a:t>
            </a:r>
            <a:r>
              <a:rPr lang="en" sz="2600" dirty="0">
                <a:solidFill>
                  <a:srgbClr val="000000"/>
                </a:solidFill>
                <a:latin typeface="Arial" panose="020B0604020202020204" pitchFamily="34" charset="0"/>
                <a:ea typeface="Calibri"/>
                <a:cs typeface="Arial" panose="020B0604020202020204" pitchFamily="34" charset="0"/>
                <a:sym typeface="Calibri"/>
              </a:rPr>
              <a:t> </a:t>
            </a:r>
            <a:r>
              <a:rPr lang="en" sz="2600" i="1" dirty="0">
                <a:solidFill>
                  <a:srgbClr val="000000"/>
                </a:solidFill>
                <a:latin typeface="Arial" panose="020B0604020202020204" pitchFamily="34" charset="0"/>
                <a:ea typeface="Calibri"/>
                <a:cs typeface="Arial" panose="020B0604020202020204" pitchFamily="34" charset="0"/>
                <a:sym typeface="Calibri"/>
              </a:rPr>
              <a:t>E. histolytica </a:t>
            </a:r>
            <a:r>
              <a:rPr lang="en" sz="2600" dirty="0">
                <a:solidFill>
                  <a:srgbClr val="000000"/>
                </a:solidFill>
                <a:latin typeface="Arial" panose="020B0604020202020204" pitchFamily="34" charset="0"/>
                <a:ea typeface="Calibri"/>
                <a:cs typeface="Arial" panose="020B0604020202020204" pitchFamily="34" charset="0"/>
                <a:sym typeface="Calibri"/>
              </a:rPr>
              <a:t>parasite can leave the intestine and enter other organs in the body.</a:t>
            </a:r>
          </a:p>
          <a:p>
            <a:pPr marL="152396" indent="0">
              <a:lnSpc>
                <a:spcPct val="107916"/>
              </a:lnSpc>
              <a:buClr>
                <a:srgbClr val="000000"/>
              </a:buClr>
              <a:buSzPts val="1800"/>
              <a:buNone/>
            </a:pPr>
            <a:r>
              <a:rPr lang="en" sz="2600" b="1" dirty="0">
                <a:solidFill>
                  <a:srgbClr val="000000"/>
                </a:solidFill>
                <a:latin typeface="Arial" panose="020B0604020202020204" pitchFamily="34" charset="0"/>
                <a:ea typeface="Calibri"/>
                <a:cs typeface="Arial" panose="020B0604020202020204" pitchFamily="34" charset="0"/>
                <a:sym typeface="Calibri"/>
              </a:rPr>
              <a:t>5. Invasive amoebiasis: </a:t>
            </a:r>
            <a:r>
              <a:rPr lang="en" sz="2600" dirty="0">
                <a:solidFill>
                  <a:srgbClr val="000000"/>
                </a:solidFill>
                <a:latin typeface="Arial" panose="020B0604020202020204" pitchFamily="34" charset="0"/>
                <a:ea typeface="Calibri"/>
                <a:cs typeface="Arial" panose="020B0604020202020204" pitchFamily="34" charset="0"/>
                <a:sym typeface="Calibri"/>
              </a:rPr>
              <a:t>occurs when the parasite invades other organs like the liver or lungs. Amoebic liver abscess is a type of invasive amoebiasis that occurs when the parasite invades the liver and forms an abscess.</a:t>
            </a:r>
            <a:r>
              <a:rPr lang="en" sz="2600" dirty="0">
                <a:solidFill>
                  <a:srgbClr val="000000"/>
                </a:solidFill>
                <a:latin typeface="Arial" panose="020B0604020202020204" pitchFamily="34" charset="0"/>
                <a:cs typeface="Arial" panose="020B0604020202020204" pitchFamily="34" charset="0"/>
              </a:rPr>
              <a:t> </a:t>
            </a:r>
            <a:r>
              <a:rPr lang="en" sz="2600" dirty="0">
                <a:solidFill>
                  <a:srgbClr val="000000"/>
                </a:solidFill>
                <a:latin typeface="Arial" panose="020B0604020202020204" pitchFamily="34" charset="0"/>
                <a:ea typeface="Calibri"/>
                <a:cs typeface="Arial" panose="020B0604020202020204" pitchFamily="34" charset="0"/>
                <a:sym typeface="Calibri"/>
              </a:rPr>
              <a:t>If left untreated, it can lead to complications or death.</a:t>
            </a:r>
            <a:r>
              <a:rPr lang="en" sz="2600" dirty="0">
                <a:solidFill>
                  <a:srgbClr val="000000"/>
                </a:solidFill>
                <a:latin typeface="Arial" panose="020B0604020202020204" pitchFamily="34" charset="0"/>
                <a:cs typeface="Arial" panose="020B0604020202020204" pitchFamily="34" charset="0"/>
              </a:rPr>
              <a:t> </a:t>
            </a:r>
            <a:endParaRPr sz="2600" dirty="0">
              <a:solidFill>
                <a:srgbClr val="000000"/>
              </a:solidFill>
              <a:latin typeface="Arial" panose="020B0604020202020204" pitchFamily="34" charset="0"/>
              <a:cs typeface="Arial" panose="020B0604020202020204"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3"/>
          <p:cNvSpPr txBox="1">
            <a:spLocks noGrp="1"/>
          </p:cNvSpPr>
          <p:nvPr>
            <p:ph type="title"/>
          </p:nvPr>
        </p:nvSpPr>
        <p:spPr>
          <a:xfrm>
            <a:off x="440333" y="380534"/>
            <a:ext cx="10007600" cy="970876"/>
          </a:xfrm>
          <a:prstGeom prst="rect">
            <a:avLst/>
          </a:prstGeom>
        </p:spPr>
        <p:txBody>
          <a:bodyPr spcFirstLastPara="1" vert="horz" wrap="square" lIns="121900" tIns="121900" rIns="121900" bIns="121900" rtlCol="0" anchor="t" anchorCtr="0">
            <a:noAutofit/>
          </a:bodyPr>
          <a:lstStyle/>
          <a:p>
            <a:pPr>
              <a:buClr>
                <a:schemeClr val="dk1"/>
              </a:buClr>
              <a:buSzPts val="990"/>
            </a:pPr>
            <a:br>
              <a:rPr lang="en" sz="2800" b="1" dirty="0">
                <a:solidFill>
                  <a:srgbClr val="FF0000"/>
                </a:solidFill>
              </a:rPr>
            </a:br>
            <a:r>
              <a:rPr lang="en" sz="2800" b="1" dirty="0">
                <a:solidFill>
                  <a:srgbClr val="FF0000"/>
                </a:solidFill>
              </a:rPr>
              <a:t>CLASSIFICATION OF ANTI-AMOEBIC DRUGS</a:t>
            </a:r>
          </a:p>
          <a:p>
            <a:pPr>
              <a:buClr>
                <a:schemeClr val="dk1"/>
              </a:buClr>
              <a:buSzPts val="990"/>
            </a:pPr>
            <a:endParaRPr sz="2827" b="1" dirty="0">
              <a:solidFill>
                <a:srgbClr val="FF0000"/>
              </a:solidFill>
            </a:endParaRPr>
          </a:p>
          <a:p>
            <a:pPr>
              <a:buSzPts val="990"/>
            </a:pPr>
            <a:endParaRPr sz="2827" b="1" dirty="0">
              <a:solidFill>
                <a:srgbClr val="FF0000"/>
              </a:solidFill>
            </a:endParaRPr>
          </a:p>
        </p:txBody>
      </p:sp>
      <p:sp>
        <p:nvSpPr>
          <p:cNvPr id="189" name="Google Shape;189;p23"/>
          <p:cNvSpPr txBox="1">
            <a:spLocks noGrp="1"/>
          </p:cNvSpPr>
          <p:nvPr>
            <p:ph type="body" idx="1"/>
          </p:nvPr>
        </p:nvSpPr>
        <p:spPr>
          <a:xfrm>
            <a:off x="535433" y="1652530"/>
            <a:ext cx="10834000" cy="4904179"/>
          </a:xfrm>
          <a:prstGeom prst="rect">
            <a:avLst/>
          </a:prstGeom>
        </p:spPr>
        <p:txBody>
          <a:bodyPr spcFirstLastPara="1" vert="horz" wrap="square" lIns="121900" tIns="121900" rIns="121900" bIns="121900" rtlCol="0" anchor="t" anchorCtr="0">
            <a:noAutofit/>
          </a:bodyPr>
          <a:lstStyle/>
          <a:p>
            <a:pPr marL="0" indent="0">
              <a:lnSpc>
                <a:spcPct val="107916"/>
              </a:lnSpc>
              <a:buClr>
                <a:schemeClr val="dk1"/>
              </a:buClr>
              <a:buSzPts val="1100"/>
              <a:buNone/>
            </a:pPr>
            <a:r>
              <a:rPr lang="en" sz="2600" dirty="0">
                <a:solidFill>
                  <a:srgbClr val="000000"/>
                </a:solidFill>
                <a:latin typeface="Arial" panose="020B0604020202020204" pitchFamily="34" charset="0"/>
                <a:ea typeface="Calibri"/>
                <a:cs typeface="Arial" panose="020B0604020202020204" pitchFamily="34" charset="0"/>
                <a:sym typeface="Calibri"/>
              </a:rPr>
              <a:t>Classification according to the site where the drug is effective</a:t>
            </a:r>
            <a:r>
              <a:rPr lang="en" sz="2600" dirty="0">
                <a:solidFill>
                  <a:srgbClr val="000000"/>
                </a:solidFill>
                <a:latin typeface="Arial" panose="020B0604020202020204" pitchFamily="34" charset="0"/>
                <a:cs typeface="Arial" panose="020B0604020202020204" pitchFamily="34" charset="0"/>
              </a:rPr>
              <a:t> </a:t>
            </a:r>
            <a:endParaRPr sz="2600" dirty="0">
              <a:solidFill>
                <a:srgbClr val="000000"/>
              </a:solidFill>
              <a:latin typeface="Arial" panose="020B0604020202020204" pitchFamily="34" charset="0"/>
              <a:ea typeface="Calibri"/>
              <a:cs typeface="Arial" panose="020B0604020202020204" pitchFamily="34" charset="0"/>
              <a:sym typeface="Calibri"/>
            </a:endParaRPr>
          </a:p>
          <a:p>
            <a:pPr marL="160863" indent="0">
              <a:lnSpc>
                <a:spcPct val="107916"/>
              </a:lnSpc>
              <a:spcBef>
                <a:spcPts val="1067"/>
              </a:spcBef>
              <a:buClr>
                <a:srgbClr val="000000"/>
              </a:buClr>
              <a:buSzPts val="1700"/>
              <a:buNone/>
            </a:pPr>
            <a:r>
              <a:rPr lang="en" sz="2600" b="1" dirty="0">
                <a:solidFill>
                  <a:srgbClr val="FF0000"/>
                </a:solidFill>
                <a:latin typeface="Arial" panose="020B0604020202020204" pitchFamily="34" charset="0"/>
                <a:ea typeface="Calibri"/>
                <a:cs typeface="Arial" panose="020B0604020202020204" pitchFamily="34" charset="0"/>
                <a:sym typeface="Calibri"/>
              </a:rPr>
              <a:t>1. Luminal </a:t>
            </a:r>
            <a:r>
              <a:rPr lang="en" sz="2600" b="1" dirty="0">
                <a:solidFill>
                  <a:srgbClr val="FF0000"/>
                </a:solidFill>
                <a:latin typeface="Arial" panose="020B0604020202020204" pitchFamily="34" charset="0"/>
                <a:cs typeface="Arial" panose="020B0604020202020204" pitchFamily="34" charset="0"/>
              </a:rPr>
              <a:t>(Intestinal) </a:t>
            </a:r>
            <a:r>
              <a:rPr lang="en" sz="2600" b="1" dirty="0">
                <a:solidFill>
                  <a:srgbClr val="FF0000"/>
                </a:solidFill>
                <a:latin typeface="Arial" panose="020B0604020202020204" pitchFamily="34" charset="0"/>
                <a:ea typeface="Calibri"/>
                <a:cs typeface="Arial" panose="020B0604020202020204" pitchFamily="34" charset="0"/>
                <a:sym typeface="Calibri"/>
              </a:rPr>
              <a:t>amebicides</a:t>
            </a:r>
            <a:r>
              <a:rPr lang="en" sz="2600" b="1" dirty="0">
                <a:solidFill>
                  <a:srgbClr val="000000"/>
                </a:solidFill>
                <a:latin typeface="Arial" panose="020B0604020202020204" pitchFamily="34" charset="0"/>
                <a:ea typeface="Calibri"/>
                <a:cs typeface="Arial" panose="020B0604020202020204" pitchFamily="34" charset="0"/>
                <a:sym typeface="Calibri"/>
              </a:rPr>
              <a:t> </a:t>
            </a:r>
            <a:r>
              <a:rPr lang="en" sz="2600" dirty="0">
                <a:solidFill>
                  <a:srgbClr val="000000"/>
                </a:solidFill>
                <a:latin typeface="Arial" panose="020B0604020202020204" pitchFamily="34" charset="0"/>
                <a:ea typeface="Calibri"/>
                <a:cs typeface="Arial" panose="020B0604020202020204" pitchFamily="34" charset="0"/>
                <a:sym typeface="Calibri"/>
              </a:rPr>
              <a:t>– act on parasites</a:t>
            </a:r>
            <a:r>
              <a:rPr lang="en" sz="2600" dirty="0">
                <a:solidFill>
                  <a:srgbClr val="000000"/>
                </a:solidFill>
                <a:latin typeface="Arial" panose="020B0604020202020204" pitchFamily="34" charset="0"/>
                <a:cs typeface="Arial" panose="020B0604020202020204" pitchFamily="34" charset="0"/>
              </a:rPr>
              <a:t> </a:t>
            </a:r>
            <a:r>
              <a:rPr lang="en" sz="2600" dirty="0">
                <a:solidFill>
                  <a:srgbClr val="000000"/>
                </a:solidFill>
                <a:latin typeface="Arial" panose="020B0604020202020204" pitchFamily="34" charset="0"/>
                <a:ea typeface="Calibri"/>
                <a:cs typeface="Arial" panose="020B0604020202020204" pitchFamily="34" charset="0"/>
                <a:sym typeface="Calibri"/>
              </a:rPr>
              <a:t> in the lumen bowel. </a:t>
            </a:r>
            <a:r>
              <a:rPr lang="en" sz="2600" dirty="0">
                <a:solidFill>
                  <a:srgbClr val="000000"/>
                </a:solidFill>
                <a:latin typeface="Arial" panose="020B0604020202020204" pitchFamily="34" charset="0"/>
                <a:cs typeface="Arial" panose="020B0604020202020204" pitchFamily="34" charset="0"/>
              </a:rPr>
              <a:t> </a:t>
            </a:r>
            <a:endParaRPr sz="2600" dirty="0">
              <a:solidFill>
                <a:srgbClr val="000000"/>
              </a:solidFill>
              <a:latin typeface="Arial" panose="020B0604020202020204" pitchFamily="34" charset="0"/>
              <a:ea typeface="Calibri"/>
              <a:cs typeface="Arial" panose="020B0604020202020204" pitchFamily="34" charset="0"/>
            </a:endParaRPr>
          </a:p>
          <a:p>
            <a:pPr indent="0">
              <a:lnSpc>
                <a:spcPct val="107916"/>
              </a:lnSpc>
              <a:buClr>
                <a:schemeClr val="dk1"/>
              </a:buClr>
              <a:buSzPts val="1100"/>
              <a:buNone/>
            </a:pPr>
            <a:r>
              <a:rPr lang="en" sz="2600" dirty="0">
                <a:solidFill>
                  <a:srgbClr val="000000"/>
                </a:solidFill>
                <a:latin typeface="Arial" panose="020B0604020202020204" pitchFamily="34" charset="0"/>
                <a:ea typeface="Calibri"/>
                <a:cs typeface="Arial" panose="020B0604020202020204" pitchFamily="34" charset="0"/>
                <a:sym typeface="Calibri"/>
              </a:rPr>
              <a:t>a) </a:t>
            </a:r>
            <a:r>
              <a:rPr lang="en" sz="2600" b="1" dirty="0">
                <a:solidFill>
                  <a:srgbClr val="000000"/>
                </a:solidFill>
                <a:latin typeface="Arial" panose="020B0604020202020204" pitchFamily="34" charset="0"/>
                <a:ea typeface="Calibri"/>
                <a:cs typeface="Arial" panose="020B0604020202020204" pitchFamily="34" charset="0"/>
                <a:sym typeface="Calibri"/>
              </a:rPr>
              <a:t>Amides</a:t>
            </a:r>
            <a:r>
              <a:rPr lang="en" sz="2600" dirty="0">
                <a:solidFill>
                  <a:srgbClr val="000000"/>
                </a:solidFill>
                <a:latin typeface="Arial" panose="020B0604020202020204" pitchFamily="34" charset="0"/>
                <a:ea typeface="Calibri"/>
                <a:cs typeface="Arial" panose="020B0604020202020204" pitchFamily="34" charset="0"/>
                <a:sym typeface="Calibri"/>
              </a:rPr>
              <a:t>: Diloxanide furoate</a:t>
            </a:r>
            <a:r>
              <a:rPr lang="en" sz="2600" dirty="0">
                <a:solidFill>
                  <a:srgbClr val="000000"/>
                </a:solidFill>
                <a:latin typeface="Arial" panose="020B0604020202020204" pitchFamily="34" charset="0"/>
                <a:cs typeface="Arial" panose="020B0604020202020204" pitchFamily="34" charset="0"/>
              </a:rPr>
              <a:t>, nitazoxanide</a:t>
            </a:r>
            <a:endParaRPr lang="en" sz="2600" dirty="0">
              <a:solidFill>
                <a:srgbClr val="000000"/>
              </a:solidFill>
              <a:latin typeface="Arial" panose="020B0604020202020204" pitchFamily="34" charset="0"/>
              <a:ea typeface="Calibri"/>
              <a:cs typeface="Arial" panose="020B0604020202020204" pitchFamily="34" charset="0"/>
            </a:endParaRPr>
          </a:p>
          <a:p>
            <a:pPr indent="0">
              <a:lnSpc>
                <a:spcPct val="107916"/>
              </a:lnSpc>
              <a:buClr>
                <a:schemeClr val="dk1"/>
              </a:buClr>
              <a:buSzPts val="1100"/>
              <a:buNone/>
            </a:pPr>
            <a:r>
              <a:rPr lang="en" sz="2600" dirty="0">
                <a:solidFill>
                  <a:srgbClr val="000000"/>
                </a:solidFill>
                <a:latin typeface="Arial" panose="020B0604020202020204" pitchFamily="34" charset="0"/>
                <a:ea typeface="Calibri"/>
                <a:cs typeface="Arial" panose="020B0604020202020204" pitchFamily="34" charset="0"/>
                <a:sym typeface="Calibri"/>
              </a:rPr>
              <a:t>b) </a:t>
            </a:r>
            <a:r>
              <a:rPr lang="en" sz="2600" b="1" dirty="0">
                <a:solidFill>
                  <a:srgbClr val="000000"/>
                </a:solidFill>
                <a:latin typeface="Arial" panose="020B0604020202020204" pitchFamily="34" charset="0"/>
                <a:ea typeface="Calibri"/>
                <a:cs typeface="Arial" panose="020B0604020202020204" pitchFamily="34" charset="0"/>
                <a:sym typeface="Calibri"/>
              </a:rPr>
              <a:t>Antibiotics</a:t>
            </a:r>
            <a:r>
              <a:rPr lang="en" sz="2600" dirty="0">
                <a:solidFill>
                  <a:srgbClr val="000000"/>
                </a:solidFill>
                <a:latin typeface="Arial" panose="020B0604020202020204" pitchFamily="34" charset="0"/>
                <a:ea typeface="Calibri"/>
                <a:cs typeface="Arial" panose="020B0604020202020204" pitchFamily="34" charset="0"/>
                <a:sym typeface="Calibri"/>
              </a:rPr>
              <a:t>: tetracyclines, Paromomycin</a:t>
            </a:r>
          </a:p>
          <a:p>
            <a:pPr indent="0">
              <a:lnSpc>
                <a:spcPct val="107916"/>
              </a:lnSpc>
              <a:buClr>
                <a:schemeClr val="dk1"/>
              </a:buClr>
              <a:buSzPts val="1100"/>
              <a:buNone/>
            </a:pPr>
            <a:r>
              <a:rPr lang="en-US" sz="2600" dirty="0">
                <a:solidFill>
                  <a:srgbClr val="000000"/>
                </a:solidFill>
                <a:latin typeface="Arial" panose="020B0604020202020204" pitchFamily="34" charset="0"/>
                <a:ea typeface="Calibri"/>
                <a:cs typeface="Arial" panose="020B0604020202020204" pitchFamily="34" charset="0"/>
                <a:sym typeface="Calibri"/>
              </a:rPr>
              <a:t>c) </a:t>
            </a:r>
            <a:r>
              <a:rPr lang="en-US" sz="2600" b="1" dirty="0" err="1">
                <a:solidFill>
                  <a:srgbClr val="000000"/>
                </a:solidFill>
                <a:latin typeface="Arial" panose="020B0604020202020204" pitchFamily="34" charset="0"/>
                <a:ea typeface="Calibri"/>
                <a:cs typeface="Arial" panose="020B0604020202020204" pitchFamily="34" charset="0"/>
                <a:sym typeface="Calibri"/>
              </a:rPr>
              <a:t>Hydroxyquinolones</a:t>
            </a:r>
            <a:r>
              <a:rPr lang="en-US" sz="2600" dirty="0">
                <a:solidFill>
                  <a:srgbClr val="000000"/>
                </a:solidFill>
                <a:latin typeface="Arial" panose="020B0604020202020204" pitchFamily="34" charset="0"/>
                <a:ea typeface="Calibri"/>
                <a:cs typeface="Arial" panose="020B0604020202020204" pitchFamily="34" charset="0"/>
                <a:sym typeface="Calibri"/>
              </a:rPr>
              <a:t>: Iodoquinol, </a:t>
            </a:r>
            <a:r>
              <a:rPr lang="en-US" sz="2600" dirty="0" err="1">
                <a:solidFill>
                  <a:srgbClr val="000000"/>
                </a:solidFill>
                <a:latin typeface="Arial" panose="020B0604020202020204" pitchFamily="34" charset="0"/>
                <a:ea typeface="Calibri"/>
                <a:cs typeface="Arial" panose="020B0604020202020204" pitchFamily="34" charset="0"/>
                <a:sym typeface="Calibri"/>
              </a:rPr>
              <a:t>quiniodochlor</a:t>
            </a:r>
            <a:endParaRPr lang="en" sz="2600" dirty="0">
              <a:solidFill>
                <a:srgbClr val="000000"/>
              </a:solidFill>
              <a:latin typeface="Arial" panose="020B0604020202020204" pitchFamily="34" charset="0"/>
              <a:cs typeface="Arial" panose="020B0604020202020204" pitchFamily="34" charset="0"/>
            </a:endParaRPr>
          </a:p>
          <a:p>
            <a:pPr marL="160863" indent="0">
              <a:lnSpc>
                <a:spcPct val="107916"/>
              </a:lnSpc>
              <a:buClr>
                <a:srgbClr val="000000"/>
              </a:buClr>
              <a:buSzPts val="1700"/>
              <a:buNone/>
            </a:pPr>
            <a:r>
              <a:rPr lang="en" sz="2600" b="1" dirty="0">
                <a:solidFill>
                  <a:srgbClr val="FF0000"/>
                </a:solidFill>
                <a:latin typeface="Arial" panose="020B0604020202020204" pitchFamily="34" charset="0"/>
                <a:ea typeface="Calibri"/>
                <a:cs typeface="Arial" panose="020B0604020202020204" pitchFamily="34" charset="0"/>
                <a:sym typeface="Calibri"/>
              </a:rPr>
              <a:t>2. Tissue amebicides</a:t>
            </a:r>
            <a:r>
              <a:rPr lang="en" sz="2600" b="1" dirty="0">
                <a:solidFill>
                  <a:srgbClr val="000000"/>
                </a:solidFill>
                <a:latin typeface="Arial" panose="020B0604020202020204" pitchFamily="34" charset="0"/>
                <a:ea typeface="Calibri"/>
                <a:cs typeface="Arial" panose="020B0604020202020204" pitchFamily="34" charset="0"/>
                <a:sym typeface="Calibri"/>
              </a:rPr>
              <a:t> </a:t>
            </a:r>
          </a:p>
          <a:p>
            <a:pPr marL="160863" indent="0">
              <a:lnSpc>
                <a:spcPct val="107916"/>
              </a:lnSpc>
              <a:buClr>
                <a:srgbClr val="000000"/>
              </a:buClr>
              <a:buSzPts val="1700"/>
              <a:buNone/>
            </a:pPr>
            <a:r>
              <a:rPr lang="en" sz="2600" dirty="0">
                <a:solidFill>
                  <a:srgbClr val="000000"/>
                </a:solidFill>
                <a:latin typeface="Arial" panose="020B0604020202020204" pitchFamily="34" charset="0"/>
                <a:ea typeface="Calibri"/>
                <a:cs typeface="Arial" panose="020B0604020202020204" pitchFamily="34" charset="0"/>
                <a:sym typeface="Calibri"/>
              </a:rPr>
              <a:t>	a) Intestinal and extraintestinal amebicides:</a:t>
            </a:r>
            <a:endParaRPr sz="2600" dirty="0">
              <a:solidFill>
                <a:srgbClr val="000000"/>
              </a:solidFill>
              <a:latin typeface="Arial" panose="020B0604020202020204" pitchFamily="34" charset="0"/>
              <a:ea typeface="Calibri"/>
              <a:cs typeface="Arial" panose="020B0604020202020204" pitchFamily="34" charset="0"/>
            </a:endParaRPr>
          </a:p>
          <a:p>
            <a:pPr marL="0" indent="0">
              <a:lnSpc>
                <a:spcPct val="114999"/>
              </a:lnSpc>
              <a:buSzPts val="1100"/>
              <a:buNone/>
            </a:pPr>
            <a:r>
              <a:rPr lang="en" sz="2600" dirty="0">
                <a:solidFill>
                  <a:srgbClr val="000000"/>
                </a:solidFill>
                <a:latin typeface="Arial" panose="020B0604020202020204" pitchFamily="34" charset="0"/>
                <a:ea typeface="Calibri"/>
                <a:cs typeface="Arial" panose="020B0604020202020204" pitchFamily="34" charset="0"/>
              </a:rPr>
              <a:t>		</a:t>
            </a:r>
            <a:r>
              <a:rPr lang="en" sz="2600" dirty="0" err="1">
                <a:solidFill>
                  <a:srgbClr val="000000"/>
                </a:solidFill>
                <a:latin typeface="Arial" panose="020B0604020202020204" pitchFamily="34" charset="0"/>
                <a:ea typeface="Calibri"/>
                <a:cs typeface="Arial" panose="020B0604020202020204" pitchFamily="34" charset="0"/>
              </a:rPr>
              <a:t>i</a:t>
            </a:r>
            <a:r>
              <a:rPr lang="en" sz="2600" dirty="0">
                <a:solidFill>
                  <a:srgbClr val="000000"/>
                </a:solidFill>
                <a:latin typeface="Arial" panose="020B0604020202020204" pitchFamily="34" charset="0"/>
                <a:ea typeface="Calibri"/>
                <a:cs typeface="Arial" panose="020B0604020202020204" pitchFamily="34" charset="0"/>
              </a:rPr>
              <a:t>) </a:t>
            </a:r>
            <a:r>
              <a:rPr lang="en" sz="2600" b="1" dirty="0">
                <a:solidFill>
                  <a:srgbClr val="000000"/>
                </a:solidFill>
                <a:latin typeface="Arial" panose="020B0604020202020204" pitchFamily="34" charset="0"/>
                <a:ea typeface="Calibri"/>
                <a:cs typeface="Arial" panose="020B0604020202020204" pitchFamily="34" charset="0"/>
              </a:rPr>
              <a:t>Nitroimidazoles</a:t>
            </a:r>
            <a:r>
              <a:rPr lang="en" sz="2600" dirty="0">
                <a:solidFill>
                  <a:srgbClr val="000000"/>
                </a:solidFill>
                <a:latin typeface="Arial" panose="020B0604020202020204" pitchFamily="34" charset="0"/>
                <a:ea typeface="Calibri"/>
                <a:cs typeface="Arial" panose="020B0604020202020204" pitchFamily="34" charset="0"/>
              </a:rPr>
              <a:t>: </a:t>
            </a:r>
            <a:r>
              <a:rPr lang="en" sz="2600" dirty="0"/>
              <a:t>Metronidazole</a:t>
            </a:r>
            <a:r>
              <a:rPr lang="en-US" sz="2600" dirty="0"/>
              <a:t>, </a:t>
            </a:r>
            <a:r>
              <a:rPr lang="en" sz="2600" dirty="0"/>
              <a:t>Tinidazole, </a:t>
            </a:r>
            <a:r>
              <a:rPr lang="en" sz="2600" dirty="0" err="1"/>
              <a:t>Secnidazole</a:t>
            </a:r>
            <a:r>
              <a:rPr lang="en" sz="2600" dirty="0"/>
              <a:t>, 		Ornidazole, </a:t>
            </a:r>
            <a:r>
              <a:rPr lang="en" sz="2600" dirty="0" err="1"/>
              <a:t>Satranidazole</a:t>
            </a:r>
            <a:r>
              <a:rPr lang="en" sz="2600" dirty="0"/>
              <a:t>, </a:t>
            </a:r>
            <a:r>
              <a:rPr lang="en" sz="2600" dirty="0" err="1"/>
              <a:t>Propanidazole</a:t>
            </a:r>
            <a:endParaRPr lang="en" sz="2600" dirty="0"/>
          </a:p>
          <a:p>
            <a:pPr indent="0">
              <a:lnSpc>
                <a:spcPct val="107916"/>
              </a:lnSpc>
              <a:buClr>
                <a:schemeClr val="dk1"/>
              </a:buClr>
              <a:buSzPts val="1100"/>
              <a:buNone/>
            </a:pPr>
            <a:endParaRPr lang="en" sz="2600" dirty="0">
              <a:solidFill>
                <a:srgbClr val="000000"/>
              </a:solidFill>
              <a:latin typeface="Arial" panose="020B0604020202020204" pitchFamily="34" charset="0"/>
              <a:ea typeface="Calibri"/>
              <a:cs typeface="Arial" panose="020B0604020202020204" pitchFamily="34" charset="0"/>
            </a:endParaRPr>
          </a:p>
          <a:p>
            <a:pPr indent="0">
              <a:lnSpc>
                <a:spcPct val="107916"/>
              </a:lnSpc>
              <a:buClr>
                <a:schemeClr val="dk1"/>
              </a:buClr>
              <a:buSzPts val="1100"/>
              <a:buNone/>
            </a:pPr>
            <a:endParaRPr sz="2600" dirty="0">
              <a:solidFill>
                <a:srgbClr val="000000"/>
              </a:solidFill>
              <a:latin typeface="Arial" panose="020B0604020202020204" pitchFamily="34" charset="0"/>
              <a:ea typeface="Calibri"/>
              <a:cs typeface="Arial" panose="020B0604020202020204" pitchFamily="34" charset="0"/>
              <a:sym typeface="Calibri"/>
            </a:endParaRPr>
          </a:p>
          <a:p>
            <a:pPr indent="0">
              <a:lnSpc>
                <a:spcPct val="107916"/>
              </a:lnSpc>
              <a:buClr>
                <a:schemeClr val="dk1"/>
              </a:buClr>
              <a:buSzPts val="1100"/>
              <a:buNone/>
            </a:pPr>
            <a:endParaRPr sz="2600" dirty="0">
              <a:solidFill>
                <a:srgbClr val="000000"/>
              </a:solidFill>
              <a:latin typeface="Arial" panose="020B0604020202020204" pitchFamily="34" charset="0"/>
              <a:ea typeface="Calibri"/>
              <a:cs typeface="Arial" panose="020B0604020202020204" pitchFamily="34" charset="0"/>
              <a:sym typeface="Calibri"/>
            </a:endParaRPr>
          </a:p>
          <a:p>
            <a:pPr indent="0">
              <a:lnSpc>
                <a:spcPct val="107916"/>
              </a:lnSpc>
              <a:buClr>
                <a:schemeClr val="dk1"/>
              </a:buClr>
              <a:buSzPts val="1100"/>
              <a:buNone/>
            </a:pPr>
            <a:endParaRPr sz="2600" dirty="0">
              <a:solidFill>
                <a:srgbClr val="000000"/>
              </a:solidFill>
              <a:latin typeface="Arial" panose="020B0604020202020204" pitchFamily="34" charset="0"/>
              <a:cs typeface="Arial" panose="020B0604020202020204"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4"/>
          <p:cNvSpPr txBox="1">
            <a:spLocks noGrp="1"/>
          </p:cNvSpPr>
          <p:nvPr>
            <p:ph type="title"/>
          </p:nvPr>
        </p:nvSpPr>
        <p:spPr>
          <a:prstGeom prst="rect">
            <a:avLst/>
          </a:prstGeom>
        </p:spPr>
        <p:txBody>
          <a:bodyPr spcFirstLastPara="1" vert="horz" wrap="square" lIns="121900" tIns="121900" rIns="121900" bIns="121900" rtlCol="0" anchor="t" anchorCtr="0">
            <a:normAutofit/>
          </a:bodyPr>
          <a:lstStyle/>
          <a:p>
            <a:endParaRPr dirty="0"/>
          </a:p>
        </p:txBody>
      </p:sp>
      <p:sp>
        <p:nvSpPr>
          <p:cNvPr id="195" name="Google Shape;195;p24"/>
          <p:cNvSpPr txBox="1">
            <a:spLocks noGrp="1"/>
          </p:cNvSpPr>
          <p:nvPr>
            <p:ph type="body" idx="1"/>
          </p:nvPr>
        </p:nvSpPr>
        <p:spPr>
          <a:xfrm>
            <a:off x="1092200" y="1992943"/>
            <a:ext cx="10007600" cy="4601092"/>
          </a:xfrm>
          <a:prstGeom prst="rect">
            <a:avLst/>
          </a:prstGeom>
        </p:spPr>
        <p:txBody>
          <a:bodyPr spcFirstLastPara="1" vert="horz" wrap="square" lIns="121900" tIns="121900" rIns="121900" bIns="121900" rtlCol="0" anchor="t" anchorCtr="0">
            <a:noAutofit/>
          </a:bodyPr>
          <a:lstStyle/>
          <a:p>
            <a:pPr marL="0" indent="0">
              <a:lnSpc>
                <a:spcPct val="114999"/>
              </a:lnSpc>
              <a:buSzPts val="1100"/>
              <a:buNone/>
            </a:pPr>
            <a:r>
              <a:rPr lang="en" sz="2400" dirty="0"/>
              <a:t>	</a:t>
            </a:r>
          </a:p>
          <a:p>
            <a:pPr marL="0" indent="0">
              <a:lnSpc>
                <a:spcPct val="114999"/>
              </a:lnSpc>
              <a:buSzPts val="1100"/>
              <a:buNone/>
            </a:pPr>
            <a:r>
              <a:rPr lang="en" sz="2400" dirty="0"/>
              <a:t>	ii) </a:t>
            </a:r>
            <a:r>
              <a:rPr lang="en" sz="2400" b="1" dirty="0"/>
              <a:t>Alkaloids</a:t>
            </a:r>
            <a:r>
              <a:rPr lang="en" sz="2400" dirty="0"/>
              <a:t>: Emetine, Dehydro-emetine</a:t>
            </a:r>
          </a:p>
          <a:p>
            <a:pPr marL="0" indent="0">
              <a:spcBef>
                <a:spcPts val="1600"/>
              </a:spcBef>
              <a:buClr>
                <a:srgbClr val="FFFFFF"/>
              </a:buClr>
              <a:buSzPts val="1100"/>
              <a:buNone/>
            </a:pPr>
            <a:r>
              <a:rPr lang="en" sz="2400" dirty="0"/>
              <a:t>b) Extraintestinal amebicides: Chloroquine.</a:t>
            </a:r>
          </a:p>
          <a:p>
            <a:pPr marL="0" indent="0">
              <a:spcBef>
                <a:spcPts val="1600"/>
              </a:spcBef>
              <a:spcAft>
                <a:spcPts val="1600"/>
              </a:spcAft>
              <a:buClr>
                <a:srgbClr val="233A44"/>
              </a:buClr>
              <a:buNone/>
            </a:pPr>
            <a:endParaRPr lang="en-US" sz="24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25"/>
          <p:cNvSpPr txBox="1">
            <a:spLocks noGrp="1"/>
          </p:cNvSpPr>
          <p:nvPr>
            <p:ph type="title"/>
          </p:nvPr>
        </p:nvSpPr>
        <p:spPr>
          <a:xfrm>
            <a:off x="415601" y="263833"/>
            <a:ext cx="11119396" cy="1272800"/>
          </a:xfrm>
          <a:prstGeom prst="rect">
            <a:avLst/>
          </a:prstGeom>
        </p:spPr>
        <p:txBody>
          <a:bodyPr spcFirstLastPara="1" vert="horz" wrap="square" lIns="121900" tIns="121900" rIns="121900" bIns="121900" rtlCol="0" anchor="t" anchorCtr="0">
            <a:normAutofit fontScale="90000"/>
          </a:bodyPr>
          <a:lstStyle/>
          <a:p>
            <a:br>
              <a:rPr lang="en" b="1" dirty="0">
                <a:solidFill>
                  <a:srgbClr val="FF0000"/>
                </a:solidFill>
              </a:rPr>
            </a:br>
            <a:r>
              <a:rPr lang="en" b="1" dirty="0">
                <a:solidFill>
                  <a:srgbClr val="FF0000"/>
                </a:solidFill>
              </a:rPr>
              <a:t>1. Metronidazole</a:t>
            </a:r>
            <a:endParaRPr b="1" dirty="0">
              <a:solidFill>
                <a:srgbClr val="FF0000"/>
              </a:solidFill>
            </a:endParaRPr>
          </a:p>
        </p:txBody>
      </p:sp>
      <p:sp>
        <p:nvSpPr>
          <p:cNvPr id="201" name="Google Shape;201;p25"/>
          <p:cNvSpPr txBox="1">
            <a:spLocks noGrp="1"/>
          </p:cNvSpPr>
          <p:nvPr>
            <p:ph type="body" idx="1"/>
          </p:nvPr>
        </p:nvSpPr>
        <p:spPr>
          <a:xfrm>
            <a:off x="966442" y="1767987"/>
            <a:ext cx="9797037" cy="4555200"/>
          </a:xfrm>
          <a:prstGeom prst="rect">
            <a:avLst/>
          </a:prstGeom>
        </p:spPr>
        <p:txBody>
          <a:bodyPr spcFirstLastPara="1" vert="horz" wrap="square" lIns="121900" tIns="121900" rIns="121900" bIns="121900" rtlCol="0" anchor="t" anchorCtr="0">
            <a:normAutofit/>
          </a:bodyPr>
          <a:lstStyle/>
          <a:p>
            <a:pPr indent="-457189">
              <a:buSzPts val="1800"/>
            </a:pPr>
            <a:r>
              <a:rPr lang="en" sz="2600" dirty="0"/>
              <a:t>Metronidazole acts by</a:t>
            </a:r>
            <a:r>
              <a:rPr lang="en" sz="2600" dirty="0">
                <a:solidFill>
                  <a:srgbClr val="FF0000"/>
                </a:solidFill>
              </a:rPr>
              <a:t> inhibiting nucleic acid synthesis by disrupting the DNA of microbial cells.</a:t>
            </a:r>
            <a:endParaRPr sz="2600" dirty="0">
              <a:solidFill>
                <a:srgbClr val="FF0000"/>
              </a:solidFill>
            </a:endParaRPr>
          </a:p>
          <a:p>
            <a:pPr indent="-457189">
              <a:buSzPts val="1800"/>
            </a:pPr>
            <a:r>
              <a:rPr lang="en" sz="2600" dirty="0"/>
              <a:t>This function occurs when metronidazole is reduced.</a:t>
            </a:r>
            <a:endParaRPr sz="2600" dirty="0"/>
          </a:p>
          <a:p>
            <a:pPr indent="-457189">
              <a:buSzPts val="1800"/>
            </a:pPr>
            <a:r>
              <a:rPr lang="en" sz="2600" dirty="0"/>
              <a:t>The reduction occurs </a:t>
            </a:r>
            <a:r>
              <a:rPr lang="en" sz="2600" b="1" dirty="0"/>
              <a:t>ONLY </a:t>
            </a:r>
            <a:r>
              <a:rPr lang="en" sz="2600" dirty="0"/>
              <a:t>in </a:t>
            </a:r>
            <a:r>
              <a:rPr lang="en" sz="2600" b="1" dirty="0"/>
              <a:t>ANAEROBIC CELLS </a:t>
            </a:r>
            <a:r>
              <a:rPr lang="en" sz="2600" dirty="0"/>
              <a:t>therefore the drug has little to no effect on Human cells or aerobic cells.</a:t>
            </a:r>
            <a:endParaRPr sz="2600" dirty="0"/>
          </a:p>
          <a:p>
            <a:pPr marL="457200" indent="-457200">
              <a:spcBef>
                <a:spcPts val="1600"/>
              </a:spcBef>
            </a:pPr>
            <a:r>
              <a:rPr lang="en" sz="2600" dirty="0"/>
              <a:t>Mammalian cells are unharmed because they lack </a:t>
            </a:r>
            <a:r>
              <a:rPr lang="en" sz="2600" b="1" dirty="0"/>
              <a:t>flavodoxins</a:t>
            </a:r>
            <a:r>
              <a:rPr lang="en" sz="2600" dirty="0"/>
              <a:t> and </a:t>
            </a:r>
            <a:r>
              <a:rPr lang="en" sz="2600" b="1" dirty="0" err="1"/>
              <a:t>ferrodoxins</a:t>
            </a:r>
            <a:r>
              <a:rPr lang="en" sz="2600" dirty="0"/>
              <a:t> that reduce the nitro group of metronidazole.</a:t>
            </a:r>
            <a:endParaRPr sz="2600" dirty="0"/>
          </a:p>
          <a:p>
            <a:pPr marL="0" indent="0">
              <a:spcBef>
                <a:spcPts val="1600"/>
              </a:spcBef>
              <a:spcAft>
                <a:spcPts val="1600"/>
              </a:spcAft>
              <a:buNone/>
            </a:pPr>
            <a:endParaRPr sz="26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7"/>
          <p:cNvSpPr txBox="1">
            <a:spLocks noGrp="1"/>
          </p:cNvSpPr>
          <p:nvPr>
            <p:ph type="title"/>
          </p:nvPr>
        </p:nvSpPr>
        <p:spPr>
          <a:prstGeom prst="rect">
            <a:avLst/>
          </a:prstGeom>
        </p:spPr>
        <p:txBody>
          <a:bodyPr spcFirstLastPara="1" vert="horz" wrap="square" lIns="121900" tIns="121900" rIns="121900" bIns="121900" rtlCol="0" anchor="t" anchorCtr="0">
            <a:normAutofit/>
          </a:bodyPr>
          <a:lstStyle/>
          <a:p>
            <a:r>
              <a:rPr lang="en" sz="3600" b="1" dirty="0">
                <a:solidFill>
                  <a:srgbClr val="FF0000"/>
                </a:solidFill>
              </a:rPr>
              <a:t>MECHANISM OF ACTION</a:t>
            </a:r>
            <a:endParaRPr sz="3600" dirty="0"/>
          </a:p>
        </p:txBody>
      </p:sp>
      <p:sp>
        <p:nvSpPr>
          <p:cNvPr id="213" name="Google Shape;213;p27"/>
          <p:cNvSpPr txBox="1">
            <a:spLocks noGrp="1"/>
          </p:cNvSpPr>
          <p:nvPr>
            <p:ph type="body" idx="1"/>
          </p:nvPr>
        </p:nvSpPr>
        <p:spPr>
          <a:xfrm>
            <a:off x="899000" y="2246899"/>
            <a:ext cx="10119200" cy="4109833"/>
          </a:xfrm>
          <a:prstGeom prst="rect">
            <a:avLst/>
          </a:prstGeom>
        </p:spPr>
        <p:txBody>
          <a:bodyPr spcFirstLastPara="1" vert="horz" wrap="square" lIns="121900" tIns="121900" rIns="121900" bIns="121900" rtlCol="0" anchor="t" anchorCtr="0">
            <a:noAutofit/>
          </a:bodyPr>
          <a:lstStyle/>
          <a:p>
            <a:pPr indent="-457189">
              <a:buSzPts val="1800"/>
              <a:buAutoNum type="arabicPeriod"/>
            </a:pPr>
            <a:r>
              <a:rPr lang="en" sz="2600" dirty="0"/>
              <a:t>Metronidazole enters bacterial or protozoal cell.</a:t>
            </a:r>
            <a:endParaRPr sz="2600" dirty="0"/>
          </a:p>
          <a:p>
            <a:pPr indent="-457189">
              <a:buSzPts val="1800"/>
              <a:buAutoNum type="arabicPeriod"/>
            </a:pPr>
            <a:r>
              <a:rPr lang="en" sz="2600" dirty="0"/>
              <a:t>Metronidazole is reduced by electron transport proteins to create reactive compounds.</a:t>
            </a:r>
            <a:endParaRPr sz="2600" dirty="0"/>
          </a:p>
          <a:p>
            <a:pPr indent="-457189">
              <a:buSzPts val="1800"/>
              <a:buAutoNum type="arabicPeriod"/>
            </a:pPr>
            <a:r>
              <a:rPr lang="en" sz="2600" dirty="0"/>
              <a:t>Reactive compounds bind to DNA, causing DNA strand breaks.</a:t>
            </a:r>
            <a:endParaRPr sz="2600" dirty="0"/>
          </a:p>
          <a:p>
            <a:pPr indent="-457189">
              <a:buSzPts val="1800"/>
              <a:buAutoNum type="arabicPeriod"/>
            </a:pPr>
            <a:r>
              <a:rPr lang="en" sz="2600" dirty="0"/>
              <a:t>DNA damage leads to inhibition of nucleic acid synthesis and cell death.</a:t>
            </a:r>
            <a:endParaRPr sz="2600" dirty="0"/>
          </a:p>
          <a:p>
            <a:pPr indent="-457189">
              <a:buSzPts val="1800"/>
              <a:buAutoNum type="arabicPeriod"/>
            </a:pPr>
            <a:r>
              <a:rPr lang="en" sz="2600" dirty="0"/>
              <a:t>Metronidazole also disrupts cell membrane integrity, further contributing to cell death.</a:t>
            </a:r>
            <a:endParaRPr sz="2600" dirty="0"/>
          </a:p>
          <a:p>
            <a:pPr marL="0" indent="0">
              <a:spcBef>
                <a:spcPts val="1600"/>
              </a:spcBef>
              <a:buNone/>
            </a:pPr>
            <a:r>
              <a:rPr lang="en" sz="2600" b="1" dirty="0"/>
              <a:t>It is bacteriostatic.</a:t>
            </a:r>
            <a:endParaRPr sz="2600" b="1" dirty="0"/>
          </a:p>
          <a:p>
            <a:pPr marL="0" indent="0">
              <a:spcBef>
                <a:spcPts val="1600"/>
              </a:spcBef>
              <a:spcAft>
                <a:spcPts val="1600"/>
              </a:spcAft>
              <a:buNone/>
            </a:pPr>
            <a:endParaRPr sz="26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28"/>
          <p:cNvSpPr txBox="1">
            <a:spLocks noGrp="1"/>
          </p:cNvSpPr>
          <p:nvPr>
            <p:ph type="title"/>
          </p:nvPr>
        </p:nvSpPr>
        <p:spPr>
          <a:xfrm>
            <a:off x="1092200" y="695267"/>
            <a:ext cx="10007600" cy="1272800"/>
          </a:xfrm>
          <a:prstGeom prst="rect">
            <a:avLst/>
          </a:prstGeom>
        </p:spPr>
        <p:txBody>
          <a:bodyPr spcFirstLastPara="1" vert="horz" wrap="square" lIns="121900" tIns="121900" rIns="121900" bIns="121900" rtlCol="0" anchor="t" anchorCtr="0">
            <a:normAutofit/>
          </a:bodyPr>
          <a:lstStyle/>
          <a:p>
            <a:r>
              <a:rPr lang="en" sz="3600" b="1" dirty="0">
                <a:solidFill>
                  <a:srgbClr val="FF0000"/>
                </a:solidFill>
              </a:rPr>
              <a:t>ANTIMICROBIAL ACTIVITY</a:t>
            </a:r>
            <a:endParaRPr sz="3600" b="1" dirty="0">
              <a:solidFill>
                <a:srgbClr val="FF0000"/>
              </a:solidFill>
            </a:endParaRPr>
          </a:p>
        </p:txBody>
      </p:sp>
      <p:sp>
        <p:nvSpPr>
          <p:cNvPr id="219" name="Google Shape;219;p28"/>
          <p:cNvSpPr txBox="1"/>
          <p:nvPr/>
        </p:nvSpPr>
        <p:spPr>
          <a:xfrm>
            <a:off x="826264" y="1968067"/>
            <a:ext cx="10664329" cy="4247276"/>
          </a:xfrm>
          <a:prstGeom prst="rect">
            <a:avLst/>
          </a:prstGeom>
          <a:noFill/>
          <a:ln>
            <a:noFill/>
          </a:ln>
        </p:spPr>
        <p:txBody>
          <a:bodyPr spcFirstLastPara="1" wrap="square" lIns="121900" tIns="121900" rIns="121900" bIns="121900" anchor="t" anchorCtr="0">
            <a:spAutoFit/>
          </a:bodyPr>
          <a:lstStyle/>
          <a:p>
            <a:pPr marL="609585" indent="-457189">
              <a:buSzPts val="1800"/>
              <a:buChar char="●"/>
            </a:pPr>
            <a:r>
              <a:rPr lang="en" sz="2600" dirty="0"/>
              <a:t>Metronidazole is commonly used to treat infections such as bacterial vaginosis, intra-abdominal infections, and periodontal infections. </a:t>
            </a:r>
            <a:endParaRPr sz="2600" dirty="0"/>
          </a:p>
          <a:p>
            <a:pPr marL="609585" indent="-457189">
              <a:buSzPts val="1800"/>
              <a:buChar char="●"/>
            </a:pPr>
            <a:r>
              <a:rPr lang="en" sz="2600" b="1" dirty="0"/>
              <a:t>Indications</a:t>
            </a:r>
            <a:endParaRPr sz="2600" b="1" dirty="0"/>
          </a:p>
          <a:p>
            <a:pPr marL="1219170" lvl="1" indent="-457189">
              <a:buSzPts val="1800"/>
              <a:buChar char="○"/>
            </a:pPr>
            <a:r>
              <a:rPr lang="en" sz="2600" dirty="0"/>
              <a:t>C. difficile</a:t>
            </a:r>
            <a:endParaRPr sz="2600" dirty="0"/>
          </a:p>
          <a:p>
            <a:pPr marL="1219170" lvl="1" indent="-457189">
              <a:buSzPts val="1800"/>
              <a:buChar char="○"/>
            </a:pPr>
            <a:r>
              <a:rPr lang="en" sz="2600" dirty="0"/>
              <a:t>H. pylori</a:t>
            </a:r>
            <a:endParaRPr sz="2600" dirty="0"/>
          </a:p>
          <a:p>
            <a:pPr marL="1219170" lvl="1" indent="-457189">
              <a:buSzPts val="1800"/>
              <a:buChar char="○"/>
            </a:pPr>
            <a:r>
              <a:rPr lang="en" sz="2600" dirty="0"/>
              <a:t>Bacterial vaginosis</a:t>
            </a:r>
            <a:endParaRPr sz="2600" dirty="0"/>
          </a:p>
          <a:p>
            <a:pPr marL="1219170" lvl="1" indent="-457189">
              <a:buSzPts val="1800"/>
              <a:buChar char="○"/>
            </a:pPr>
            <a:r>
              <a:rPr lang="en" sz="2600" dirty="0"/>
              <a:t>Trichomonas vaginalis</a:t>
            </a:r>
            <a:endParaRPr sz="2600" dirty="0"/>
          </a:p>
          <a:p>
            <a:pPr marL="1219170" lvl="1" indent="-457189">
              <a:buSzPts val="1800"/>
              <a:buChar char="○"/>
            </a:pPr>
            <a:r>
              <a:rPr lang="en" sz="2600" dirty="0"/>
              <a:t>Amoebiasis</a:t>
            </a:r>
            <a:endParaRPr sz="2600" dirty="0"/>
          </a:p>
          <a:p>
            <a:pPr marL="1219170" lvl="1" indent="-457189">
              <a:buSzPts val="1800"/>
              <a:buChar char="○"/>
            </a:pPr>
            <a:r>
              <a:rPr lang="en" sz="2600" dirty="0"/>
              <a:t>Giardiasis.</a:t>
            </a:r>
            <a:endParaRPr sz="26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9"/>
          <p:cNvSpPr txBox="1">
            <a:spLocks noGrp="1"/>
          </p:cNvSpPr>
          <p:nvPr>
            <p:ph type="title"/>
          </p:nvPr>
        </p:nvSpPr>
        <p:spPr>
          <a:xfrm>
            <a:off x="306967" y="242371"/>
            <a:ext cx="11360800" cy="1355074"/>
          </a:xfrm>
          <a:prstGeom prst="rect">
            <a:avLst/>
          </a:prstGeom>
        </p:spPr>
        <p:txBody>
          <a:bodyPr spcFirstLastPara="1" vert="horz" wrap="square" lIns="121900" tIns="121900" rIns="121900" bIns="121900" rtlCol="0" anchor="t" anchorCtr="0">
            <a:normAutofit/>
          </a:bodyPr>
          <a:lstStyle/>
          <a:p>
            <a:br>
              <a:rPr lang="en" sz="3600" b="1" dirty="0">
                <a:solidFill>
                  <a:srgbClr val="FF0000"/>
                </a:solidFill>
              </a:rPr>
            </a:br>
            <a:r>
              <a:rPr lang="en" sz="3600" b="1" dirty="0">
                <a:solidFill>
                  <a:srgbClr val="FF0000"/>
                </a:solidFill>
              </a:rPr>
              <a:t>PHARMACOKINETICS</a:t>
            </a:r>
            <a:endParaRPr sz="3600" b="1" dirty="0">
              <a:solidFill>
                <a:srgbClr val="FF0000"/>
              </a:solidFill>
            </a:endParaRPr>
          </a:p>
        </p:txBody>
      </p:sp>
      <p:sp>
        <p:nvSpPr>
          <p:cNvPr id="225" name="Google Shape;225;p29"/>
          <p:cNvSpPr txBox="1">
            <a:spLocks noGrp="1"/>
          </p:cNvSpPr>
          <p:nvPr>
            <p:ph type="body" idx="1"/>
          </p:nvPr>
        </p:nvSpPr>
        <p:spPr>
          <a:xfrm>
            <a:off x="760164" y="1597446"/>
            <a:ext cx="10443990" cy="4940054"/>
          </a:xfrm>
          <a:prstGeom prst="rect">
            <a:avLst/>
          </a:prstGeom>
        </p:spPr>
        <p:txBody>
          <a:bodyPr spcFirstLastPara="1" vert="horz" wrap="square" lIns="121900" tIns="121900" rIns="121900" bIns="121900" rtlCol="0" anchor="t" anchorCtr="0">
            <a:noAutofit/>
          </a:bodyPr>
          <a:lstStyle/>
          <a:p>
            <a:pPr indent="-457189">
              <a:buSzPts val="1800"/>
            </a:pPr>
            <a:r>
              <a:rPr lang="en" sz="2600" dirty="0"/>
              <a:t>ABSORPTION</a:t>
            </a:r>
            <a:endParaRPr sz="2600" dirty="0"/>
          </a:p>
          <a:p>
            <a:pPr lvl="1" indent="-457189">
              <a:buSzPts val="1800"/>
            </a:pPr>
            <a:r>
              <a:rPr lang="en" sz="2600" dirty="0"/>
              <a:t>Bioavailability:</a:t>
            </a:r>
            <a:r>
              <a:rPr lang="en" sz="2600" b="1" dirty="0"/>
              <a:t> 80% </a:t>
            </a:r>
            <a:r>
              <a:rPr lang="en" sz="2600" dirty="0"/>
              <a:t>absorption from GIT.</a:t>
            </a:r>
            <a:endParaRPr sz="2600" dirty="0"/>
          </a:p>
          <a:p>
            <a:pPr lvl="1" indent="-457189">
              <a:buSzPts val="1800"/>
            </a:pPr>
            <a:r>
              <a:rPr lang="en" sz="2600" dirty="0"/>
              <a:t>Protein binding </a:t>
            </a:r>
            <a:r>
              <a:rPr lang="en" sz="2600" b="1" dirty="0"/>
              <a:t>&lt;20%</a:t>
            </a:r>
            <a:endParaRPr sz="2600" b="1" dirty="0"/>
          </a:p>
          <a:p>
            <a:pPr indent="-457189">
              <a:buSzPts val="1800"/>
            </a:pPr>
            <a:endParaRPr lang="en" sz="2600" dirty="0"/>
          </a:p>
          <a:p>
            <a:pPr indent="-457189">
              <a:buSzPts val="1800"/>
            </a:pPr>
            <a:r>
              <a:rPr lang="en" sz="2600" dirty="0"/>
              <a:t>DISTRIBUTION</a:t>
            </a:r>
            <a:endParaRPr sz="2600" dirty="0"/>
          </a:p>
          <a:p>
            <a:pPr lvl="1" indent="-457189">
              <a:buSzPts val="1800"/>
            </a:pPr>
            <a:r>
              <a:rPr lang="en" sz="2600" dirty="0"/>
              <a:t>Widely distributed , for both oral and IV. </a:t>
            </a:r>
          </a:p>
          <a:p>
            <a:pPr lvl="1" indent="-457189">
              <a:buSzPts val="1800"/>
            </a:pPr>
            <a:r>
              <a:rPr lang="en" sz="2600" dirty="0"/>
              <a:t>It has good tissue penetration and is able to</a:t>
            </a:r>
            <a:r>
              <a:rPr lang="en" sz="2600" u="sng" dirty="0"/>
              <a:t> cross the blood-brain barrier </a:t>
            </a:r>
            <a:r>
              <a:rPr lang="en" sz="2600" dirty="0"/>
              <a:t>allowing it to treat infections in the central nervous system. </a:t>
            </a:r>
          </a:p>
          <a:p>
            <a:pPr lvl="1" indent="-457189">
              <a:buSzPts val="1800"/>
            </a:pPr>
            <a:r>
              <a:rPr lang="en" sz="2600" u="sng" dirty="0"/>
              <a:t>Can cross the placental barrier</a:t>
            </a:r>
            <a:r>
              <a:rPr lang="en" sz="2600" dirty="0"/>
              <a:t>.</a:t>
            </a:r>
            <a:endParaRPr sz="2600" dirty="0"/>
          </a:p>
          <a:p>
            <a:pPr lvl="1" indent="-457189">
              <a:lnSpc>
                <a:spcPct val="114999"/>
              </a:lnSpc>
              <a:buSzPts val="1800"/>
            </a:pPr>
            <a:r>
              <a:rPr lang="en" sz="2600" dirty="0"/>
              <a:t>Highly concentrated in vaginal &amp; seminal secretions, CSF, saliva, breast milk.</a:t>
            </a:r>
          </a:p>
          <a:p>
            <a:pPr indent="0">
              <a:spcBef>
                <a:spcPts val="1600"/>
              </a:spcBef>
              <a:spcAft>
                <a:spcPts val="1600"/>
              </a:spcAft>
              <a:buNone/>
            </a:pPr>
            <a:endParaRPr sz="2600" b="1"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0"/>
          <p:cNvSpPr txBox="1">
            <a:spLocks noGrp="1"/>
          </p:cNvSpPr>
          <p:nvPr>
            <p:ph type="title"/>
          </p:nvPr>
        </p:nvSpPr>
        <p:spPr>
          <a:xfrm>
            <a:off x="306967" y="240267"/>
            <a:ext cx="11360800" cy="763600"/>
          </a:xfrm>
          <a:prstGeom prst="rect">
            <a:avLst/>
          </a:prstGeom>
        </p:spPr>
        <p:txBody>
          <a:bodyPr spcFirstLastPara="1" vert="horz" wrap="square" lIns="121900" tIns="121900" rIns="121900" bIns="121900" rtlCol="0" anchor="t" anchorCtr="0">
            <a:normAutofit fontScale="90000"/>
          </a:bodyPr>
          <a:lstStyle/>
          <a:p>
            <a:endParaRPr dirty="0"/>
          </a:p>
        </p:txBody>
      </p:sp>
      <p:sp>
        <p:nvSpPr>
          <p:cNvPr id="231" name="Google Shape;231;p30"/>
          <p:cNvSpPr txBox="1">
            <a:spLocks noGrp="1"/>
          </p:cNvSpPr>
          <p:nvPr>
            <p:ph type="body" idx="1"/>
          </p:nvPr>
        </p:nvSpPr>
        <p:spPr>
          <a:xfrm>
            <a:off x="705080" y="1487277"/>
            <a:ext cx="10322806" cy="5006155"/>
          </a:xfrm>
          <a:prstGeom prst="rect">
            <a:avLst/>
          </a:prstGeom>
        </p:spPr>
        <p:txBody>
          <a:bodyPr spcFirstLastPara="1" vert="horz" wrap="square" lIns="121900" tIns="121900" rIns="121900" bIns="121900" rtlCol="0" anchor="t" anchorCtr="0">
            <a:noAutofit/>
          </a:bodyPr>
          <a:lstStyle/>
          <a:p>
            <a:pPr marL="152396" indent="0">
              <a:buSzPts val="1800"/>
              <a:buNone/>
            </a:pPr>
            <a:endParaRPr lang="en" sz="2600" dirty="0"/>
          </a:p>
          <a:p>
            <a:pPr indent="-457189">
              <a:buSzPts val="1800"/>
            </a:pPr>
            <a:r>
              <a:rPr lang="en-US" sz="2600" dirty="0"/>
              <a:t>METABOLISM</a:t>
            </a:r>
          </a:p>
          <a:p>
            <a:pPr lvl="1" indent="-457189">
              <a:buSzPts val="1800"/>
            </a:pPr>
            <a:r>
              <a:rPr lang="en-US" sz="2600" dirty="0"/>
              <a:t>Liver via glucuronic acid conjugation</a:t>
            </a:r>
          </a:p>
          <a:p>
            <a:pPr lvl="1" indent="-457189">
              <a:buSzPts val="1800"/>
            </a:pPr>
            <a:r>
              <a:rPr lang="en-US" sz="2600" dirty="0"/>
              <a:t>Enzymes inhibited : Hepatic Cyp2c9</a:t>
            </a:r>
          </a:p>
          <a:p>
            <a:pPr indent="-457189">
              <a:buSzPts val="1800"/>
            </a:pPr>
            <a:endParaRPr lang="en" sz="2600" dirty="0"/>
          </a:p>
          <a:p>
            <a:pPr indent="-457189">
              <a:buSzPts val="1800"/>
            </a:pPr>
            <a:endParaRPr lang="en" sz="2600" dirty="0"/>
          </a:p>
          <a:p>
            <a:pPr indent="-457189">
              <a:buSzPts val="1800"/>
            </a:pPr>
            <a:r>
              <a:rPr lang="en" sz="2600" dirty="0"/>
              <a:t>EXCRETION</a:t>
            </a:r>
            <a:endParaRPr lang="en-US" sz="2600" dirty="0"/>
          </a:p>
          <a:p>
            <a:pPr lvl="1">
              <a:lnSpc>
                <a:spcPct val="114999"/>
              </a:lnSpc>
              <a:buSzPts val="1800"/>
            </a:pPr>
            <a:r>
              <a:rPr lang="en" sz="2600" dirty="0"/>
              <a:t>Half life  </a:t>
            </a:r>
            <a:endParaRPr lang="en-US" sz="2600" dirty="0"/>
          </a:p>
          <a:p>
            <a:pPr lvl="2" indent="-457189">
              <a:buSzPts val="1800"/>
            </a:pPr>
            <a:r>
              <a:rPr lang="en" sz="2600" dirty="0"/>
              <a:t>25-75 </a:t>
            </a:r>
            <a:r>
              <a:rPr lang="en" sz="2600" dirty="0" err="1"/>
              <a:t>hrs</a:t>
            </a:r>
            <a:r>
              <a:rPr lang="en" sz="2600" dirty="0"/>
              <a:t> [neonates]</a:t>
            </a:r>
            <a:endParaRPr sz="2600" dirty="0"/>
          </a:p>
          <a:p>
            <a:pPr lvl="2" indent="-457189">
              <a:buSzPts val="1800"/>
            </a:pPr>
            <a:r>
              <a:rPr lang="en" sz="2600" dirty="0"/>
              <a:t>8 Hours</a:t>
            </a:r>
            <a:endParaRPr sz="2600" dirty="0"/>
          </a:p>
          <a:p>
            <a:pPr lvl="2" indent="-457189">
              <a:buSzPts val="1800"/>
            </a:pPr>
            <a:r>
              <a:rPr lang="en" sz="2600" dirty="0"/>
              <a:t>Prolonged in patients with hepatic impairment</a:t>
            </a:r>
            <a:endParaRPr sz="2600" dirty="0"/>
          </a:p>
          <a:p>
            <a:pPr lvl="2" indent="-457189">
              <a:lnSpc>
                <a:spcPct val="114999"/>
              </a:lnSpc>
              <a:buSzPts val="1800"/>
            </a:pPr>
            <a:r>
              <a:rPr lang="en" sz="2600" dirty="0"/>
              <a:t>Metabolites eliminated via urine are dark in color.</a:t>
            </a:r>
          </a:p>
          <a:p>
            <a:pPr lvl="1" indent="-457189">
              <a:buSzPts val="1800"/>
            </a:pPr>
            <a:r>
              <a:rPr lang="en" sz="2600" dirty="0"/>
              <a:t>Urine </a:t>
            </a:r>
            <a:r>
              <a:rPr lang="en" sz="2600" b="1" dirty="0"/>
              <a:t>77%, </a:t>
            </a:r>
            <a:r>
              <a:rPr lang="en" sz="2600" dirty="0"/>
              <a:t>Feces </a:t>
            </a:r>
            <a:r>
              <a:rPr lang="en" sz="2600" b="1" dirty="0"/>
              <a:t>14%</a:t>
            </a:r>
            <a:endParaRPr sz="26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A6C1C-68D8-1C1D-28D9-24794DE5405E}"/>
              </a:ext>
            </a:extLst>
          </p:cNvPr>
          <p:cNvSpPr>
            <a:spLocks noGrp="1"/>
          </p:cNvSpPr>
          <p:nvPr>
            <p:ph type="title"/>
          </p:nvPr>
        </p:nvSpPr>
        <p:spPr/>
        <p:txBody>
          <a:bodyPr/>
          <a:lstStyle/>
          <a:p>
            <a:r>
              <a:rPr lang="en-US" b="1" dirty="0">
                <a:solidFill>
                  <a:srgbClr val="FF0000"/>
                </a:solidFill>
              </a:rPr>
              <a:t>2. Tinidazole</a:t>
            </a:r>
            <a:endParaRPr lang="en-US" dirty="0">
              <a:solidFill>
                <a:srgbClr val="FF0000"/>
              </a:solidFill>
            </a:endParaRPr>
          </a:p>
        </p:txBody>
      </p:sp>
      <p:sp>
        <p:nvSpPr>
          <p:cNvPr id="3" name="Text Placeholder 2">
            <a:extLst>
              <a:ext uri="{FF2B5EF4-FFF2-40B4-BE49-F238E27FC236}">
                <a16:creationId xmlns:a16="http://schemas.microsoft.com/office/drawing/2014/main" id="{EFC67DF6-9D1E-679A-B10C-B39625F69751}"/>
              </a:ext>
            </a:extLst>
          </p:cNvPr>
          <p:cNvSpPr>
            <a:spLocks noGrp="1"/>
          </p:cNvSpPr>
          <p:nvPr>
            <p:ph type="body" idx="1"/>
          </p:nvPr>
        </p:nvSpPr>
        <p:spPr>
          <a:xfrm>
            <a:off x="1092200" y="2093585"/>
            <a:ext cx="10007600" cy="4399809"/>
          </a:xfrm>
        </p:spPr>
        <p:txBody>
          <a:bodyPr>
            <a:normAutofit/>
          </a:bodyPr>
          <a:lstStyle/>
          <a:p>
            <a:pPr>
              <a:spcBef>
                <a:spcPts val="1333"/>
              </a:spcBef>
            </a:pPr>
            <a:endParaRPr lang="en-US" sz="2667" b="1" dirty="0"/>
          </a:p>
          <a:p>
            <a:pPr>
              <a:spcBef>
                <a:spcPts val="1333"/>
              </a:spcBef>
            </a:pPr>
            <a:r>
              <a:rPr lang="en-US" sz="2667" dirty="0"/>
              <a:t>Has similar MOA, uses and activity to metronidazole but better potency. </a:t>
            </a:r>
          </a:p>
          <a:p>
            <a:pPr>
              <a:spcBef>
                <a:spcPts val="1333"/>
              </a:spcBef>
            </a:pPr>
            <a:r>
              <a:rPr lang="en-US" sz="2667" dirty="0"/>
              <a:t>Has lower side effects like metallic state, nausea, rash. </a:t>
            </a:r>
          </a:p>
          <a:p>
            <a:pPr>
              <a:spcBef>
                <a:spcPts val="1333"/>
              </a:spcBef>
            </a:pPr>
            <a:r>
              <a:rPr lang="en-US" sz="2667" dirty="0"/>
              <a:t>Has longer half life, slow metabolism and longer duration of action.</a:t>
            </a:r>
          </a:p>
          <a:p>
            <a:pPr>
              <a:lnSpc>
                <a:spcPct val="114999"/>
              </a:lnSpc>
            </a:pPr>
            <a:endParaRPr lang="en-US" sz="2667" dirty="0"/>
          </a:p>
        </p:txBody>
      </p:sp>
    </p:spTree>
    <p:extLst>
      <p:ext uri="{BB962C8B-B14F-4D97-AF65-F5344CB8AC3E}">
        <p14:creationId xmlns:p14="http://schemas.microsoft.com/office/powerpoint/2010/main" val="38445006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99AE7-7D68-4947-BF14-6D8E694CA7D0}"/>
              </a:ext>
            </a:extLst>
          </p:cNvPr>
          <p:cNvSpPr>
            <a:spLocks noGrp="1"/>
          </p:cNvSpPr>
          <p:nvPr>
            <p:ph type="title"/>
          </p:nvPr>
        </p:nvSpPr>
        <p:spPr/>
        <p:txBody>
          <a:bodyPr>
            <a:normAutofit/>
          </a:bodyPr>
          <a:lstStyle/>
          <a:p>
            <a:r>
              <a:rPr lang="en-US" sz="3600" b="1" dirty="0">
                <a:solidFill>
                  <a:srgbClr val="FF0000"/>
                </a:solidFill>
              </a:rPr>
              <a:t>3. Emetine and Dehydroemetine</a:t>
            </a:r>
          </a:p>
        </p:txBody>
      </p:sp>
      <p:sp>
        <p:nvSpPr>
          <p:cNvPr id="3" name="Content Placeholder 2">
            <a:extLst>
              <a:ext uri="{FF2B5EF4-FFF2-40B4-BE49-F238E27FC236}">
                <a16:creationId xmlns:a16="http://schemas.microsoft.com/office/drawing/2014/main" id="{EA323398-2D79-4223-B69F-1A93FC4B271D}"/>
              </a:ext>
            </a:extLst>
          </p:cNvPr>
          <p:cNvSpPr>
            <a:spLocks noGrp="1"/>
          </p:cNvSpPr>
          <p:nvPr>
            <p:ph idx="1"/>
          </p:nvPr>
        </p:nvSpPr>
        <p:spPr>
          <a:xfrm>
            <a:off x="649995" y="1825627"/>
            <a:ext cx="10703805" cy="4773478"/>
          </a:xfrm>
        </p:spPr>
        <p:txBody>
          <a:bodyPr vert="horz" lIns="121920" tIns="60960" rIns="121920" bIns="60960" rtlCol="0" anchor="t">
            <a:normAutofit/>
          </a:bodyPr>
          <a:lstStyle/>
          <a:p>
            <a:r>
              <a:rPr lang="en-US" sz="2600" dirty="0"/>
              <a:t>Emetine is an alkaloid derived from ipecac while dehydroemitine is a synthetic analog. Mainly used to induce vomiting</a:t>
            </a:r>
            <a:endParaRPr lang="en-US" sz="2600" dirty="0">
              <a:cs typeface="Calibri"/>
            </a:endParaRPr>
          </a:p>
          <a:p>
            <a:r>
              <a:rPr lang="en-US" sz="2600" dirty="0"/>
              <a:t>It is given preferably sub-cutaneous but could also be given I.M</a:t>
            </a:r>
          </a:p>
          <a:p>
            <a:r>
              <a:rPr lang="en-US" sz="2600" dirty="0"/>
              <a:t>Has long plasma half-life of about 5 days</a:t>
            </a:r>
          </a:p>
          <a:p>
            <a:pPr marL="0" indent="0">
              <a:buNone/>
            </a:pPr>
            <a:r>
              <a:rPr lang="en-US" sz="2600" dirty="0"/>
              <a:t> </a:t>
            </a:r>
            <a:r>
              <a:rPr lang="en-US" sz="2600" b="1" dirty="0">
                <a:solidFill>
                  <a:srgbClr val="FF0000"/>
                </a:solidFill>
              </a:rPr>
              <a:t>Mode of Action</a:t>
            </a:r>
          </a:p>
          <a:p>
            <a:pPr marL="0" indent="0">
              <a:buNone/>
            </a:pPr>
            <a:r>
              <a:rPr lang="en-US" sz="2600" dirty="0"/>
              <a:t>Effective against tissue trophozoites of E.histolytica causing irreversible block of protein synthesis.</a:t>
            </a:r>
          </a:p>
          <a:p>
            <a:pPr marL="0" indent="0">
              <a:buNone/>
            </a:pPr>
            <a:r>
              <a:rPr lang="en-US" sz="2600" dirty="0"/>
              <a:t>It is a reserve drug for severe case of metronidazole resistance and tolerance.</a:t>
            </a:r>
          </a:p>
          <a:p>
            <a:pPr marL="0" indent="0">
              <a:buNone/>
            </a:pPr>
            <a:r>
              <a:rPr lang="en-US" sz="2600" dirty="0">
                <a:ea typeface="+mn-lt"/>
                <a:cs typeface="+mn-lt"/>
              </a:rPr>
              <a:t>Also used in liver fluke infection</a:t>
            </a:r>
            <a:endParaRPr lang="en-US" sz="2600" dirty="0"/>
          </a:p>
        </p:txBody>
      </p:sp>
    </p:spTree>
    <p:extLst>
      <p:ext uri="{BB962C8B-B14F-4D97-AF65-F5344CB8AC3E}">
        <p14:creationId xmlns:p14="http://schemas.microsoft.com/office/powerpoint/2010/main" val="39394816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AAE5-7D85-18EC-8E91-A95D9DB5D9F1}"/>
              </a:ext>
            </a:extLst>
          </p:cNvPr>
          <p:cNvSpPr>
            <a:spLocks noGrp="1"/>
          </p:cNvSpPr>
          <p:nvPr>
            <p:ph type="title"/>
          </p:nvPr>
        </p:nvSpPr>
        <p:spPr/>
        <p:txBody>
          <a:bodyPr>
            <a:normAutofit/>
          </a:bodyPr>
          <a:lstStyle/>
          <a:p>
            <a:r>
              <a:rPr lang="en-US" sz="3600" b="1" dirty="0">
                <a:solidFill>
                  <a:srgbClr val="FF0000"/>
                </a:solidFill>
                <a:latin typeface="Calibri"/>
                <a:cs typeface="Calibri"/>
              </a:rPr>
              <a:t>4. Chloroquine</a:t>
            </a:r>
            <a:endParaRPr lang="en-US" sz="3600" dirty="0">
              <a:solidFill>
                <a:srgbClr val="FF0000"/>
              </a:solidFill>
            </a:endParaRPr>
          </a:p>
        </p:txBody>
      </p:sp>
      <p:sp>
        <p:nvSpPr>
          <p:cNvPr id="3" name="Content Placeholder 2">
            <a:extLst>
              <a:ext uri="{FF2B5EF4-FFF2-40B4-BE49-F238E27FC236}">
                <a16:creationId xmlns:a16="http://schemas.microsoft.com/office/drawing/2014/main" id="{C2E7091B-8EB5-F9F0-09BB-2D101C6290D7}"/>
              </a:ext>
            </a:extLst>
          </p:cNvPr>
          <p:cNvSpPr>
            <a:spLocks noGrp="1"/>
          </p:cNvSpPr>
          <p:nvPr>
            <p:ph idx="1"/>
          </p:nvPr>
        </p:nvSpPr>
        <p:spPr/>
        <p:txBody>
          <a:bodyPr vert="horz" lIns="121920" tIns="60960" rIns="121920" bIns="60960" rtlCol="0" anchor="t">
            <a:normAutofit/>
          </a:bodyPr>
          <a:lstStyle/>
          <a:p>
            <a:pPr>
              <a:spcBef>
                <a:spcPts val="1333"/>
              </a:spcBef>
            </a:pPr>
            <a:endParaRPr lang="en-US" b="1" dirty="0">
              <a:ea typeface="+mn-lt"/>
              <a:cs typeface="+mn-lt"/>
            </a:endParaRPr>
          </a:p>
          <a:p>
            <a:pPr>
              <a:spcBef>
                <a:spcPts val="1333"/>
              </a:spcBef>
            </a:pPr>
            <a:r>
              <a:rPr lang="en-US" dirty="0">
                <a:ea typeface="+mn-lt"/>
                <a:cs typeface="+mn-lt"/>
              </a:rPr>
              <a:t>It kills trophozoites</a:t>
            </a:r>
          </a:p>
          <a:p>
            <a:pPr>
              <a:spcBef>
                <a:spcPts val="1333"/>
              </a:spcBef>
            </a:pPr>
            <a:r>
              <a:rPr lang="en-US" b="1" dirty="0">
                <a:ea typeface="+mn-lt"/>
                <a:cs typeface="+mn-lt"/>
              </a:rPr>
              <a:t>Other Uses</a:t>
            </a:r>
            <a:endParaRPr lang="en-US" dirty="0">
              <a:ea typeface="+mn-lt"/>
              <a:cs typeface="+mn-lt"/>
            </a:endParaRPr>
          </a:p>
          <a:p>
            <a:pPr>
              <a:spcBef>
                <a:spcPts val="1333"/>
              </a:spcBef>
            </a:pPr>
            <a:r>
              <a:rPr lang="en-US" dirty="0">
                <a:ea typeface="+mn-lt"/>
                <a:cs typeface="+mn-lt"/>
              </a:rPr>
              <a:t>Used as antimalarial</a:t>
            </a:r>
          </a:p>
          <a:p>
            <a:pPr>
              <a:spcBef>
                <a:spcPts val="1333"/>
              </a:spcBef>
            </a:pPr>
            <a:r>
              <a:rPr lang="en-US" dirty="0">
                <a:ea typeface="+mn-lt"/>
                <a:cs typeface="+mn-lt"/>
              </a:rPr>
              <a:t>Used in combination with metronidazole/</a:t>
            </a:r>
            <a:r>
              <a:rPr lang="en-US" dirty="0" err="1">
                <a:ea typeface="+mn-lt"/>
                <a:cs typeface="+mn-lt"/>
              </a:rPr>
              <a:t>dehydroemetine</a:t>
            </a:r>
            <a:r>
              <a:rPr lang="en-US" dirty="0">
                <a:ea typeface="+mn-lt"/>
                <a:cs typeface="+mn-lt"/>
              </a:rPr>
              <a:t> for only amoebic liver disease.</a:t>
            </a:r>
          </a:p>
          <a:p>
            <a:endParaRPr lang="en-US" dirty="0">
              <a:cs typeface="Calibri"/>
            </a:endParaRPr>
          </a:p>
        </p:txBody>
      </p:sp>
    </p:spTree>
    <p:extLst>
      <p:ext uri="{BB962C8B-B14F-4D97-AF65-F5344CB8AC3E}">
        <p14:creationId xmlns:p14="http://schemas.microsoft.com/office/powerpoint/2010/main" val="18677512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8F28D-A2D2-402F-814A-149C71A9119F}"/>
              </a:ext>
            </a:extLst>
          </p:cNvPr>
          <p:cNvSpPr>
            <a:spLocks noGrp="1"/>
          </p:cNvSpPr>
          <p:nvPr>
            <p:ph type="title"/>
          </p:nvPr>
        </p:nvSpPr>
        <p:spPr/>
        <p:txBody>
          <a:bodyPr>
            <a:normAutofit/>
          </a:bodyPr>
          <a:lstStyle/>
          <a:p>
            <a:r>
              <a:rPr lang="en-US" sz="3600" b="1" dirty="0">
                <a:solidFill>
                  <a:srgbClr val="FF0000"/>
                </a:solidFill>
              </a:rPr>
              <a:t>5. Diloxanide Furoate</a:t>
            </a:r>
          </a:p>
        </p:txBody>
      </p:sp>
      <p:sp>
        <p:nvSpPr>
          <p:cNvPr id="3" name="Content Placeholder 2">
            <a:extLst>
              <a:ext uri="{FF2B5EF4-FFF2-40B4-BE49-F238E27FC236}">
                <a16:creationId xmlns:a16="http://schemas.microsoft.com/office/drawing/2014/main" id="{67A4BCE9-93D2-410B-B619-4F24628A5ECF}"/>
              </a:ext>
            </a:extLst>
          </p:cNvPr>
          <p:cNvSpPr>
            <a:spLocks noGrp="1"/>
          </p:cNvSpPr>
          <p:nvPr>
            <p:ph idx="1"/>
          </p:nvPr>
        </p:nvSpPr>
        <p:spPr>
          <a:xfrm>
            <a:off x="483637" y="2077552"/>
            <a:ext cx="10515600" cy="4351339"/>
          </a:xfrm>
        </p:spPr>
        <p:txBody>
          <a:bodyPr>
            <a:normAutofit/>
          </a:bodyPr>
          <a:lstStyle/>
          <a:p>
            <a:r>
              <a:rPr lang="en-US" sz="2600" dirty="0">
                <a:latin typeface="Arial" panose="020B0604020202020204" pitchFamily="34" charset="0"/>
                <a:cs typeface="Arial" panose="020B0604020202020204" pitchFamily="34" charset="0"/>
              </a:rPr>
              <a:t>It is an ester of diloxanide and furoic acid</a:t>
            </a:r>
          </a:p>
          <a:p>
            <a:r>
              <a:rPr lang="en-US" sz="2600" dirty="0">
                <a:latin typeface="Arial" panose="020B0604020202020204" pitchFamily="34" charset="0"/>
                <a:cs typeface="Arial" panose="020B0604020202020204" pitchFamily="34" charset="0"/>
              </a:rPr>
              <a:t>It is administered orally</a:t>
            </a:r>
          </a:p>
          <a:p>
            <a:r>
              <a:rPr lang="en-US" sz="2600" dirty="0">
                <a:latin typeface="Arial" panose="020B0604020202020204" pitchFamily="34" charset="0"/>
                <a:cs typeface="Arial" panose="020B0604020202020204" pitchFamily="34" charset="0"/>
              </a:rPr>
              <a:t>It splits in the intestine to give both absorbable and unabsorbable forms of diloxanide. </a:t>
            </a:r>
          </a:p>
          <a:p>
            <a:r>
              <a:rPr lang="en-US" sz="2600" dirty="0">
                <a:solidFill>
                  <a:srgbClr val="00B050"/>
                </a:solidFill>
                <a:latin typeface="Arial" panose="020B0604020202020204" pitchFamily="34" charset="0"/>
                <a:cs typeface="Arial" panose="020B0604020202020204" pitchFamily="34" charset="0"/>
              </a:rPr>
              <a:t>The unabsorbable form is the amoebicidal agent  while absorbable form is excreted in the urine</a:t>
            </a:r>
            <a:r>
              <a:rPr lang="en-US" sz="2600" dirty="0">
                <a:latin typeface="Arial" panose="020B0604020202020204" pitchFamily="34" charset="0"/>
                <a:cs typeface="Arial" panose="020B0604020202020204" pitchFamily="34" charset="0"/>
              </a:rPr>
              <a:t>.</a:t>
            </a:r>
          </a:p>
          <a:p>
            <a:r>
              <a:rPr lang="en-US" sz="2600" b="0" i="0" u="none" strike="noStrike" dirty="0">
                <a:solidFill>
                  <a:srgbClr val="040C28"/>
                </a:solidFill>
                <a:effectLst/>
                <a:latin typeface="Arial" panose="020B0604020202020204" pitchFamily="34" charset="0"/>
                <a:cs typeface="Arial" panose="020B0604020202020204" pitchFamily="34" charset="0"/>
              </a:rPr>
              <a:t>It destroys the trophozoites of E.</a:t>
            </a:r>
            <a:r>
              <a:rPr lang="en-US" sz="2600" b="0" i="0" u="none" strike="noStrike" dirty="0">
                <a:solidFill>
                  <a:srgbClr val="1F1F1F"/>
                </a:solidFill>
                <a:effectLst/>
                <a:latin typeface="Arial" panose="020B0604020202020204" pitchFamily="34" charset="0"/>
                <a:cs typeface="Arial" panose="020B0604020202020204" pitchFamily="34" charset="0"/>
              </a:rPr>
              <a:t> </a:t>
            </a:r>
            <a:r>
              <a:rPr lang="en-US" sz="2600" b="0" i="0" u="none" strike="noStrike" dirty="0">
                <a:solidFill>
                  <a:srgbClr val="040C28"/>
                </a:solidFill>
                <a:effectLst/>
                <a:latin typeface="Arial" panose="020B0604020202020204" pitchFamily="34" charset="0"/>
                <a:cs typeface="Arial" panose="020B0604020202020204" pitchFamily="34" charset="0"/>
              </a:rPr>
              <a:t>histolytica that eventually form into cysts</a:t>
            </a:r>
            <a:r>
              <a:rPr lang="en-US" sz="2600" b="0" i="0" u="none" strike="noStrike" dirty="0">
                <a:solidFill>
                  <a:srgbClr val="1F1F1F"/>
                </a:solidFill>
                <a:effectLst/>
                <a:latin typeface="Arial" panose="020B0604020202020204" pitchFamily="34" charset="0"/>
                <a:cs typeface="Arial" panose="020B0604020202020204" pitchFamily="34" charset="0"/>
              </a:rPr>
              <a:t>. The cysts are then </a:t>
            </a:r>
            <a:r>
              <a:rPr lang="en-US" sz="2600" b="0" i="0" u="none" strike="noStrike" dirty="0" err="1">
                <a:solidFill>
                  <a:srgbClr val="1F1F1F"/>
                </a:solidFill>
                <a:effectLst/>
                <a:latin typeface="Arial" panose="020B0604020202020204" pitchFamily="34" charset="0"/>
                <a:cs typeface="Arial" panose="020B0604020202020204" pitchFamily="34" charset="0"/>
              </a:rPr>
              <a:t>e.xcreted</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8845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3713E-1DDF-4009-B5B4-4E06D410260A}"/>
              </a:ext>
            </a:extLst>
          </p:cNvPr>
          <p:cNvSpPr>
            <a:spLocks noGrp="1"/>
          </p:cNvSpPr>
          <p:nvPr>
            <p:ph type="title"/>
          </p:nvPr>
        </p:nvSpPr>
        <p:spPr/>
        <p:txBody>
          <a:bodyPr>
            <a:normAutofit/>
          </a:bodyPr>
          <a:lstStyle/>
          <a:p>
            <a:r>
              <a:rPr lang="en-US" sz="3600" b="1" dirty="0">
                <a:solidFill>
                  <a:srgbClr val="FF0000"/>
                </a:solidFill>
              </a:rPr>
              <a:t>6. Iodoquinol</a:t>
            </a:r>
          </a:p>
        </p:txBody>
      </p:sp>
      <p:sp>
        <p:nvSpPr>
          <p:cNvPr id="3" name="Content Placeholder 2">
            <a:extLst>
              <a:ext uri="{FF2B5EF4-FFF2-40B4-BE49-F238E27FC236}">
                <a16:creationId xmlns:a16="http://schemas.microsoft.com/office/drawing/2014/main" id="{875ECE89-A329-40F9-B1A6-2C5BDCB10A24}"/>
              </a:ext>
            </a:extLst>
          </p:cNvPr>
          <p:cNvSpPr>
            <a:spLocks noGrp="1"/>
          </p:cNvSpPr>
          <p:nvPr>
            <p:ph idx="1"/>
          </p:nvPr>
        </p:nvSpPr>
        <p:spPr/>
        <p:txBody>
          <a:bodyPr>
            <a:normAutofit/>
          </a:bodyPr>
          <a:lstStyle/>
          <a:p>
            <a:r>
              <a:rPr lang="en-US" sz="2600" dirty="0">
                <a:latin typeface="Arial" panose="020B0604020202020204" pitchFamily="34" charset="0"/>
                <a:cs typeface="Arial" panose="020B0604020202020204" pitchFamily="34" charset="0"/>
              </a:rPr>
              <a:t>It has iodine</a:t>
            </a:r>
          </a:p>
          <a:p>
            <a:r>
              <a:rPr lang="en-US" sz="2600" dirty="0">
                <a:latin typeface="Arial" panose="020B0604020202020204" pitchFamily="34" charset="0"/>
                <a:cs typeface="Arial" panose="020B0604020202020204" pitchFamily="34" charset="0"/>
              </a:rPr>
              <a:t>It is given orally </a:t>
            </a:r>
          </a:p>
          <a:p>
            <a:r>
              <a:rPr lang="en-US" sz="2600" dirty="0">
                <a:latin typeface="Arial" panose="020B0604020202020204" pitchFamily="34" charset="0"/>
                <a:cs typeface="Arial" panose="020B0604020202020204" pitchFamily="34" charset="0"/>
              </a:rPr>
              <a:t>It is poorly absorbed and hence excreted in feces</a:t>
            </a:r>
          </a:p>
          <a:p>
            <a:r>
              <a:rPr lang="en-US" sz="2600" b="0" i="0" u="none" strike="noStrike" dirty="0">
                <a:solidFill>
                  <a:srgbClr val="1F1F1F"/>
                </a:solidFill>
                <a:effectLst/>
                <a:latin typeface="Arial" panose="020B0604020202020204" pitchFamily="34" charset="0"/>
                <a:cs typeface="Arial" panose="020B0604020202020204" pitchFamily="34" charset="0"/>
              </a:rPr>
              <a:t>It acts against the trophozoites of Entamoeba histolytica . </a:t>
            </a:r>
          </a:p>
          <a:p>
            <a:r>
              <a:rPr lang="en-US" sz="2600" b="0" i="0" u="none" strike="noStrike" dirty="0">
                <a:solidFill>
                  <a:srgbClr val="1F1F1F"/>
                </a:solidFill>
                <a:effectLst/>
                <a:latin typeface="Arial" panose="020B0604020202020204" pitchFamily="34" charset="0"/>
                <a:cs typeface="Arial" panose="020B0604020202020204" pitchFamily="34" charset="0"/>
              </a:rPr>
              <a:t>Iodoquinol produces its amoebicidal effect at the site of infection, since it is poorly absorbed from the gastrointestinal tract and can reach high concentrations in the intestinal lumen.</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62805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31806-B318-4739-89FF-06E03F1ADABA}"/>
              </a:ext>
            </a:extLst>
          </p:cNvPr>
          <p:cNvSpPr>
            <a:spLocks noGrp="1"/>
          </p:cNvSpPr>
          <p:nvPr>
            <p:ph type="title"/>
          </p:nvPr>
        </p:nvSpPr>
        <p:spPr/>
        <p:txBody>
          <a:bodyPr>
            <a:normAutofit/>
          </a:bodyPr>
          <a:lstStyle/>
          <a:p>
            <a:r>
              <a:rPr lang="en-US" sz="3600" b="1" dirty="0">
                <a:solidFill>
                  <a:srgbClr val="FF0000"/>
                </a:solidFill>
              </a:rPr>
              <a:t>7. Paromomycin sulphate</a:t>
            </a:r>
          </a:p>
        </p:txBody>
      </p:sp>
      <p:sp>
        <p:nvSpPr>
          <p:cNvPr id="3" name="Content Placeholder 2">
            <a:extLst>
              <a:ext uri="{FF2B5EF4-FFF2-40B4-BE49-F238E27FC236}">
                <a16:creationId xmlns:a16="http://schemas.microsoft.com/office/drawing/2014/main" id="{82EF9D8E-DC21-43EE-AE9E-7FFD51D63566}"/>
              </a:ext>
            </a:extLst>
          </p:cNvPr>
          <p:cNvSpPr>
            <a:spLocks noGrp="1"/>
          </p:cNvSpPr>
          <p:nvPr>
            <p:ph idx="1"/>
          </p:nvPr>
        </p:nvSpPr>
        <p:spPr/>
        <p:txBody>
          <a:bodyPr>
            <a:normAutofit/>
          </a:bodyPr>
          <a:lstStyle/>
          <a:p>
            <a:r>
              <a:rPr lang="en-US" sz="2600" dirty="0"/>
              <a:t>Is an aminoglycoside antibiotic</a:t>
            </a:r>
          </a:p>
          <a:p>
            <a:r>
              <a:rPr lang="en-US" sz="2600" dirty="0"/>
              <a:t>It is given orally </a:t>
            </a:r>
          </a:p>
          <a:p>
            <a:r>
              <a:rPr lang="en-US" sz="2600" dirty="0"/>
              <a:t>It inhibits protein synthesis: Kills trophozoites</a:t>
            </a:r>
          </a:p>
          <a:p>
            <a:r>
              <a:rPr lang="en-US" sz="2600" dirty="0"/>
              <a:t>Inhibits symbiosis flora: Indirectly inhibits amoeba protozoa</a:t>
            </a:r>
          </a:p>
          <a:p>
            <a:pPr marL="0" indent="0">
              <a:buNone/>
            </a:pPr>
            <a:r>
              <a:rPr lang="en-US" sz="2600" b="1" dirty="0">
                <a:solidFill>
                  <a:srgbClr val="FF0000"/>
                </a:solidFill>
              </a:rPr>
              <a:t>Other Uses</a:t>
            </a:r>
          </a:p>
          <a:p>
            <a:pPr marL="0" indent="0">
              <a:buNone/>
            </a:pPr>
            <a:r>
              <a:rPr lang="en-US" sz="2600" dirty="0"/>
              <a:t>Giardiasis in pregnant women especially during the first trimester when metronidazole is contraindicated and as an alternative agent for metronidazole – resistant isolates</a:t>
            </a:r>
          </a:p>
          <a:p>
            <a:r>
              <a:rPr lang="en-US" sz="2600" dirty="0"/>
              <a:t>Can also be used to treat Leishmaniasis</a:t>
            </a:r>
          </a:p>
        </p:txBody>
      </p:sp>
    </p:spTree>
    <p:extLst>
      <p:ext uri="{BB962C8B-B14F-4D97-AF65-F5344CB8AC3E}">
        <p14:creationId xmlns:p14="http://schemas.microsoft.com/office/powerpoint/2010/main" val="12390562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2B6B1-926A-4970-8DF0-7B2DF38BC245}"/>
              </a:ext>
            </a:extLst>
          </p:cNvPr>
          <p:cNvSpPr>
            <a:spLocks noGrp="1"/>
          </p:cNvSpPr>
          <p:nvPr>
            <p:ph type="title"/>
          </p:nvPr>
        </p:nvSpPr>
        <p:spPr/>
        <p:txBody>
          <a:bodyPr>
            <a:normAutofit/>
          </a:bodyPr>
          <a:lstStyle/>
          <a:p>
            <a:r>
              <a:rPr lang="en-US" sz="3600" b="1" dirty="0">
                <a:solidFill>
                  <a:srgbClr val="FF0000"/>
                </a:solidFill>
              </a:rPr>
              <a:t>8. 8-Hydroxiquinolines</a:t>
            </a:r>
          </a:p>
        </p:txBody>
      </p:sp>
      <p:sp>
        <p:nvSpPr>
          <p:cNvPr id="3" name="Content Placeholder 2">
            <a:extLst>
              <a:ext uri="{FF2B5EF4-FFF2-40B4-BE49-F238E27FC236}">
                <a16:creationId xmlns:a16="http://schemas.microsoft.com/office/drawing/2014/main" id="{7460E068-789F-43C0-B048-BC41BA3B9574}"/>
              </a:ext>
            </a:extLst>
          </p:cNvPr>
          <p:cNvSpPr>
            <a:spLocks noGrp="1"/>
          </p:cNvSpPr>
          <p:nvPr>
            <p:ph idx="1"/>
          </p:nvPr>
        </p:nvSpPr>
        <p:spPr/>
        <p:txBody>
          <a:bodyPr>
            <a:normAutofit/>
          </a:bodyPr>
          <a:lstStyle/>
          <a:p>
            <a:endParaRPr lang="en-US" sz="2600" dirty="0"/>
          </a:p>
          <a:p>
            <a:r>
              <a:rPr lang="en-US" sz="2600" dirty="0"/>
              <a:t>It is used for intestinal amoebiasis as alternative to diloxanide furoate.</a:t>
            </a:r>
          </a:p>
          <a:p>
            <a:pPr marL="0" indent="0">
              <a:buNone/>
            </a:pPr>
            <a:r>
              <a:rPr lang="en-US" sz="2600" b="1" dirty="0">
                <a:solidFill>
                  <a:srgbClr val="FF0000"/>
                </a:solidFill>
              </a:rPr>
              <a:t>Other Uses</a:t>
            </a:r>
          </a:p>
          <a:p>
            <a:r>
              <a:rPr lang="en-US" sz="2600" dirty="0"/>
              <a:t>In giardiasis</a:t>
            </a:r>
          </a:p>
          <a:p>
            <a:r>
              <a:rPr lang="en-US" sz="2600" dirty="0"/>
              <a:t>Local treatment of monilial and trichomonas vaginitis, fungal and bacterial skin infections </a:t>
            </a:r>
          </a:p>
          <a:p>
            <a:r>
              <a:rPr lang="en-US" sz="2600" dirty="0"/>
              <a:t>Treatment of diarrheal </a:t>
            </a:r>
            <a:r>
              <a:rPr lang="en-US" sz="2600" dirty="0" err="1"/>
              <a:t>diseas</a:t>
            </a:r>
            <a:endParaRPr lang="en-US" sz="2600" dirty="0"/>
          </a:p>
        </p:txBody>
      </p:sp>
    </p:spTree>
    <p:extLst>
      <p:ext uri="{BB962C8B-B14F-4D97-AF65-F5344CB8AC3E}">
        <p14:creationId xmlns:p14="http://schemas.microsoft.com/office/powerpoint/2010/main" val="13438160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D0880-46A7-4C7B-89CE-87815EF59173}"/>
              </a:ext>
            </a:extLst>
          </p:cNvPr>
          <p:cNvSpPr>
            <a:spLocks noGrp="1"/>
          </p:cNvSpPr>
          <p:nvPr>
            <p:ph type="title"/>
          </p:nvPr>
        </p:nvSpPr>
        <p:spPr/>
        <p:txBody>
          <a:bodyPr>
            <a:normAutofit/>
          </a:bodyPr>
          <a:lstStyle/>
          <a:p>
            <a:r>
              <a:rPr lang="en-US" sz="3600" b="1" dirty="0">
                <a:solidFill>
                  <a:srgbClr val="FF0000"/>
                </a:solidFill>
              </a:rPr>
              <a:t>Adverse Effects of Amebicides</a:t>
            </a:r>
          </a:p>
        </p:txBody>
      </p:sp>
      <p:sp>
        <p:nvSpPr>
          <p:cNvPr id="3" name="Content Placeholder 2">
            <a:extLst>
              <a:ext uri="{FF2B5EF4-FFF2-40B4-BE49-F238E27FC236}">
                <a16:creationId xmlns:a16="http://schemas.microsoft.com/office/drawing/2014/main" id="{3483BD48-83CE-455C-87E5-79E13821DEDE}"/>
              </a:ext>
            </a:extLst>
          </p:cNvPr>
          <p:cNvSpPr>
            <a:spLocks noGrp="1"/>
          </p:cNvSpPr>
          <p:nvPr>
            <p:ph idx="1"/>
          </p:nvPr>
        </p:nvSpPr>
        <p:spPr/>
        <p:txBody>
          <a:bodyPr vert="horz" lIns="121920" tIns="60960" rIns="121920" bIns="60960" rtlCol="0" anchor="t">
            <a:normAutofit/>
          </a:bodyPr>
          <a:lstStyle/>
          <a:p>
            <a:pPr marL="0" indent="0">
              <a:buNone/>
            </a:pPr>
            <a:r>
              <a:rPr lang="en-US" sz="2600" dirty="0">
                <a:solidFill>
                  <a:srgbClr val="FF0000"/>
                </a:solidFill>
              </a:rPr>
              <a:t>1. </a:t>
            </a:r>
            <a:r>
              <a:rPr lang="en-US" sz="2600" b="1" dirty="0">
                <a:solidFill>
                  <a:srgbClr val="FF0000"/>
                </a:solidFill>
              </a:rPr>
              <a:t>Metronidazole</a:t>
            </a:r>
          </a:p>
          <a:p>
            <a:r>
              <a:rPr lang="en-US" sz="2600" b="1" dirty="0"/>
              <a:t>GIT: </a:t>
            </a:r>
            <a:r>
              <a:rPr lang="en-US" sz="2600" dirty="0"/>
              <a:t>Dry mouth, metallic taste, nausea, vomiting , diarrhea, oral thrush etc.</a:t>
            </a:r>
          </a:p>
          <a:p>
            <a:r>
              <a:rPr lang="en-US" sz="2600" b="1" dirty="0"/>
              <a:t>CNS</a:t>
            </a:r>
            <a:r>
              <a:rPr lang="en-US" sz="2600" dirty="0"/>
              <a:t>: Neurotoxicological effect: dizziness, insomnia, convulsion, peripheral neuropathy etc.</a:t>
            </a:r>
          </a:p>
          <a:p>
            <a:r>
              <a:rPr lang="en-US" sz="2600" dirty="0"/>
              <a:t>Dark urine</a:t>
            </a:r>
          </a:p>
          <a:p>
            <a:r>
              <a:rPr lang="en-US" sz="2600" dirty="0"/>
              <a:t>Neutropenia</a:t>
            </a:r>
          </a:p>
          <a:p>
            <a:r>
              <a:rPr lang="en-US" sz="2600" dirty="0"/>
              <a:t>Tachycardia, hyperventilation </a:t>
            </a:r>
          </a:p>
          <a:p>
            <a:pPr marL="0" indent="0">
              <a:buNone/>
            </a:pPr>
            <a:endParaRPr lang="en-US" sz="2600" b="1" dirty="0">
              <a:cs typeface="Calibri"/>
            </a:endParaRPr>
          </a:p>
        </p:txBody>
      </p:sp>
    </p:spTree>
    <p:extLst>
      <p:ext uri="{BB962C8B-B14F-4D97-AF65-F5344CB8AC3E}">
        <p14:creationId xmlns:p14="http://schemas.microsoft.com/office/powerpoint/2010/main" val="9296724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E4D3F-01F7-44CC-9AA5-AF05D994A8F5}"/>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FF8CBE9F-64F5-4659-880C-18DCC5DC67E0}"/>
              </a:ext>
            </a:extLst>
          </p:cNvPr>
          <p:cNvSpPr>
            <a:spLocks noGrp="1"/>
          </p:cNvSpPr>
          <p:nvPr>
            <p:ph idx="1"/>
          </p:nvPr>
        </p:nvSpPr>
        <p:spPr>
          <a:xfrm>
            <a:off x="838200" y="1825626"/>
            <a:ext cx="10515600" cy="4797036"/>
          </a:xfrm>
        </p:spPr>
        <p:txBody>
          <a:bodyPr vert="horz" lIns="121920" tIns="60960" rIns="121920" bIns="60960" rtlCol="0" anchor="t">
            <a:normAutofit fontScale="92500" lnSpcReduction="10000"/>
          </a:bodyPr>
          <a:lstStyle/>
          <a:p>
            <a:pPr marL="0" indent="0">
              <a:buNone/>
            </a:pPr>
            <a:r>
              <a:rPr lang="en-US" dirty="0">
                <a:solidFill>
                  <a:srgbClr val="FF0000"/>
                </a:solidFill>
                <a:ea typeface="+mn-lt"/>
                <a:cs typeface="+mn-lt"/>
              </a:rPr>
              <a:t>2. </a:t>
            </a:r>
            <a:r>
              <a:rPr lang="en-US" b="1" dirty="0">
                <a:solidFill>
                  <a:srgbClr val="FF0000"/>
                </a:solidFill>
                <a:ea typeface="+mn-lt"/>
                <a:cs typeface="+mn-lt"/>
              </a:rPr>
              <a:t>Emetine and </a:t>
            </a:r>
            <a:r>
              <a:rPr lang="en-US" b="1" dirty="0" err="1">
                <a:solidFill>
                  <a:srgbClr val="FF0000"/>
                </a:solidFill>
                <a:ea typeface="+mn-lt"/>
                <a:cs typeface="+mn-lt"/>
              </a:rPr>
              <a:t>dehydroemetine</a:t>
            </a:r>
            <a:endParaRPr lang="en-US" dirty="0" err="1">
              <a:solidFill>
                <a:srgbClr val="FF0000"/>
              </a:solidFill>
            </a:endParaRPr>
          </a:p>
          <a:p>
            <a:pPr marL="0" indent="0">
              <a:buNone/>
            </a:pPr>
            <a:r>
              <a:rPr lang="en-US" b="1" dirty="0"/>
              <a:t>GIT</a:t>
            </a:r>
            <a:r>
              <a:rPr lang="en-US" dirty="0"/>
              <a:t>: Nausea, vomiting, diarrhea, abdominal cramps</a:t>
            </a:r>
            <a:endParaRPr lang="en-US" dirty="0">
              <a:cs typeface="Calibri"/>
            </a:endParaRPr>
          </a:p>
          <a:p>
            <a:pPr marL="0" indent="0">
              <a:buNone/>
            </a:pPr>
            <a:r>
              <a:rPr lang="en-US" b="1" dirty="0"/>
              <a:t>Cardiotoxicity</a:t>
            </a:r>
            <a:r>
              <a:rPr lang="en-US" dirty="0"/>
              <a:t>: Hypotension, cardiac arrhythmias, heart failure</a:t>
            </a:r>
          </a:p>
          <a:p>
            <a:pPr marL="0" indent="0">
              <a:buNone/>
            </a:pPr>
            <a:r>
              <a:rPr lang="en-US" dirty="0"/>
              <a:t>It has low selectivity since it also inhibits protein synthesis of eukaryotes</a:t>
            </a:r>
          </a:p>
          <a:p>
            <a:pPr marL="0" indent="0">
              <a:buNone/>
            </a:pPr>
            <a:endParaRPr lang="en-US" dirty="0"/>
          </a:p>
          <a:p>
            <a:pPr marL="0" indent="0">
              <a:buNone/>
            </a:pPr>
            <a:r>
              <a:rPr lang="en-US" dirty="0">
                <a:solidFill>
                  <a:srgbClr val="FF0000"/>
                </a:solidFill>
              </a:rPr>
              <a:t>3. </a:t>
            </a:r>
            <a:r>
              <a:rPr lang="en-US" b="1" dirty="0">
                <a:solidFill>
                  <a:srgbClr val="FF0000"/>
                </a:solidFill>
              </a:rPr>
              <a:t>Chloroquine</a:t>
            </a:r>
          </a:p>
          <a:p>
            <a:r>
              <a:rPr lang="en-US" dirty="0"/>
              <a:t>Pruritus</a:t>
            </a:r>
          </a:p>
          <a:p>
            <a:r>
              <a:rPr lang="en-US" dirty="0"/>
              <a:t>Nausea, vomiting, abdominal pain, anorexia</a:t>
            </a:r>
          </a:p>
          <a:p>
            <a:r>
              <a:rPr lang="en-US" dirty="0"/>
              <a:t>Blurring of vision</a:t>
            </a:r>
          </a:p>
          <a:p>
            <a:r>
              <a:rPr lang="en-US" dirty="0"/>
              <a:t>Hemolysis in GSPD</a:t>
            </a:r>
          </a:p>
          <a:p>
            <a:pPr marL="0" indent="0">
              <a:buNone/>
            </a:pPr>
            <a:endParaRPr lang="en-US" b="1" dirty="0">
              <a:cs typeface="Calibri"/>
            </a:endParaRPr>
          </a:p>
        </p:txBody>
      </p:sp>
    </p:spTree>
    <p:extLst>
      <p:ext uri="{BB962C8B-B14F-4D97-AF65-F5344CB8AC3E}">
        <p14:creationId xmlns:p14="http://schemas.microsoft.com/office/powerpoint/2010/main" val="23527889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021F6-5D7B-47C4-A959-CF8962674A40}"/>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D908EE81-7666-48EA-AE50-B8EF898AA630}"/>
              </a:ext>
            </a:extLst>
          </p:cNvPr>
          <p:cNvSpPr>
            <a:spLocks noGrp="1"/>
          </p:cNvSpPr>
          <p:nvPr>
            <p:ph idx="1"/>
          </p:nvPr>
        </p:nvSpPr>
        <p:spPr>
          <a:xfrm>
            <a:off x="838200" y="1423062"/>
            <a:ext cx="10515600" cy="5242144"/>
          </a:xfrm>
        </p:spPr>
        <p:txBody>
          <a:bodyPr vert="horz" lIns="121920" tIns="60960" rIns="121920" bIns="60960" rtlCol="0" anchor="t">
            <a:normAutofit lnSpcReduction="10000"/>
          </a:bodyPr>
          <a:lstStyle/>
          <a:p>
            <a:pPr marL="0" indent="0">
              <a:buNone/>
            </a:pPr>
            <a:r>
              <a:rPr lang="en-US" dirty="0">
                <a:solidFill>
                  <a:srgbClr val="FF0000"/>
                </a:solidFill>
                <a:ea typeface="+mn-lt"/>
                <a:cs typeface="+mn-lt"/>
              </a:rPr>
              <a:t>4. </a:t>
            </a:r>
            <a:r>
              <a:rPr lang="en-US" b="1" dirty="0">
                <a:solidFill>
                  <a:srgbClr val="FF0000"/>
                </a:solidFill>
                <a:ea typeface="+mn-lt"/>
                <a:cs typeface="+mn-lt"/>
              </a:rPr>
              <a:t>Diloxanide Furoate</a:t>
            </a:r>
            <a:endParaRPr lang="en-US" dirty="0">
              <a:solidFill>
                <a:srgbClr val="FF0000"/>
              </a:solidFill>
              <a:cs typeface="Calibri" panose="020F0502020204030204"/>
            </a:endParaRPr>
          </a:p>
          <a:p>
            <a:r>
              <a:rPr lang="en-US" dirty="0" err="1"/>
              <a:t>Latulence</a:t>
            </a:r>
            <a:endParaRPr lang="en-US" dirty="0" err="1">
              <a:cs typeface="Calibri"/>
            </a:endParaRPr>
          </a:p>
          <a:p>
            <a:r>
              <a:rPr lang="en-US" dirty="0"/>
              <a:t>Nausea, vomiting, abdominal cramps</a:t>
            </a:r>
          </a:p>
          <a:p>
            <a:pPr marL="0" indent="0">
              <a:buNone/>
            </a:pPr>
            <a:endParaRPr lang="en-US" dirty="0">
              <a:cs typeface="Calibri" panose="020F0502020204030204"/>
            </a:endParaRPr>
          </a:p>
          <a:p>
            <a:pPr marL="0" indent="0">
              <a:buNone/>
            </a:pPr>
            <a:r>
              <a:rPr lang="en-US" b="1" dirty="0">
                <a:solidFill>
                  <a:srgbClr val="FF0000"/>
                </a:solidFill>
              </a:rPr>
              <a:t>5. Iodoquinol</a:t>
            </a:r>
          </a:p>
          <a:p>
            <a:pPr marL="0" indent="0">
              <a:buNone/>
            </a:pPr>
            <a:r>
              <a:rPr lang="en-US" dirty="0"/>
              <a:t>GIT: Nausea, vomiting, diarrhea</a:t>
            </a:r>
          </a:p>
          <a:p>
            <a:pPr marL="0" indent="0">
              <a:buNone/>
            </a:pPr>
            <a:r>
              <a:rPr lang="en-US" dirty="0"/>
              <a:t>Enlargement of thyroid gland</a:t>
            </a:r>
          </a:p>
          <a:p>
            <a:pPr marL="0" indent="0">
              <a:buNone/>
            </a:pPr>
            <a:r>
              <a:rPr lang="en-US" dirty="0"/>
              <a:t>Peripheral neuropathy like optic neuritis</a:t>
            </a:r>
          </a:p>
          <a:p>
            <a:pPr marL="0" indent="0">
              <a:buNone/>
            </a:pPr>
            <a:r>
              <a:rPr lang="en-US" dirty="0"/>
              <a:t>Iodine sensitivity</a:t>
            </a:r>
          </a:p>
          <a:p>
            <a:pPr marL="0" indent="0">
              <a:buNone/>
            </a:pPr>
            <a:r>
              <a:rPr lang="en-US" dirty="0">
                <a:solidFill>
                  <a:srgbClr val="FF0000"/>
                </a:solidFill>
              </a:rPr>
              <a:t>6. </a:t>
            </a:r>
            <a:r>
              <a:rPr lang="en-US" b="1" dirty="0">
                <a:solidFill>
                  <a:srgbClr val="FF0000"/>
                </a:solidFill>
              </a:rPr>
              <a:t>Paromomycin Sulphate</a:t>
            </a:r>
          </a:p>
          <a:p>
            <a:pPr marL="0" indent="0">
              <a:buNone/>
            </a:pPr>
            <a:r>
              <a:rPr lang="en-US" dirty="0"/>
              <a:t>GIT distress and diarrhea</a:t>
            </a:r>
          </a:p>
        </p:txBody>
      </p:sp>
    </p:spTree>
    <p:extLst>
      <p:ext uri="{BB962C8B-B14F-4D97-AF65-F5344CB8AC3E}">
        <p14:creationId xmlns:p14="http://schemas.microsoft.com/office/powerpoint/2010/main" val="128909141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8532B-05FF-40AB-BF4C-377C805368BE}"/>
              </a:ext>
            </a:extLst>
          </p:cNvPr>
          <p:cNvSpPr>
            <a:spLocks noGrp="1"/>
          </p:cNvSpPr>
          <p:nvPr>
            <p:ph type="title"/>
          </p:nvPr>
        </p:nvSpPr>
        <p:spPr/>
        <p:txBody>
          <a:bodyPr>
            <a:normAutofit/>
          </a:bodyPr>
          <a:lstStyle/>
          <a:p>
            <a:r>
              <a:rPr lang="en-US" sz="3600" b="1" dirty="0">
                <a:solidFill>
                  <a:srgbClr val="FF0000"/>
                </a:solidFill>
              </a:rPr>
              <a:t>Drug Interactions Associated with Amebicides</a:t>
            </a:r>
          </a:p>
        </p:txBody>
      </p:sp>
      <p:sp>
        <p:nvSpPr>
          <p:cNvPr id="3" name="Content Placeholder 2">
            <a:extLst>
              <a:ext uri="{FF2B5EF4-FFF2-40B4-BE49-F238E27FC236}">
                <a16:creationId xmlns:a16="http://schemas.microsoft.com/office/drawing/2014/main" id="{C27313D3-B7A1-4440-82F1-CBC868F2C5D3}"/>
              </a:ext>
            </a:extLst>
          </p:cNvPr>
          <p:cNvSpPr>
            <a:spLocks noGrp="1"/>
          </p:cNvSpPr>
          <p:nvPr>
            <p:ph idx="1"/>
          </p:nvPr>
        </p:nvSpPr>
        <p:spPr/>
        <p:txBody>
          <a:bodyPr vert="horz" lIns="121920" tIns="60960" rIns="121920" bIns="60960" rtlCol="0" anchor="t">
            <a:normAutofit/>
          </a:bodyPr>
          <a:lstStyle/>
          <a:p>
            <a:r>
              <a:rPr lang="en-US" dirty="0"/>
              <a:t>A) </a:t>
            </a:r>
            <a:r>
              <a:rPr lang="en-US" b="1" dirty="0"/>
              <a:t>Metronidazole</a:t>
            </a:r>
          </a:p>
          <a:p>
            <a:pPr>
              <a:buFont typeface="Wingdings" panose="020B0604020202020204" pitchFamily="34" charset="0"/>
              <a:buChar char="ü"/>
            </a:pPr>
            <a:r>
              <a:rPr lang="en-US" dirty="0"/>
              <a:t>Enzyme inhibitors( cimetidine, ketoconazole) increases their duration of action.</a:t>
            </a:r>
          </a:p>
          <a:p>
            <a:pPr>
              <a:buFont typeface="Wingdings" panose="020B0604020202020204" pitchFamily="34" charset="0"/>
              <a:buChar char="ü"/>
            </a:pPr>
            <a:r>
              <a:rPr lang="en-US" dirty="0"/>
              <a:t>Enzyme inducers (phenytoin and phenobarbitone) reduces their duration of action.</a:t>
            </a:r>
            <a:endParaRPr lang="en-US" dirty="0">
              <a:cs typeface="Calibri"/>
            </a:endParaRPr>
          </a:p>
          <a:p>
            <a:pPr>
              <a:buFont typeface="Wingdings,Sans-Serif" panose="020B0604020202020204" pitchFamily="34" charset="0"/>
              <a:buChar char="ü"/>
            </a:pPr>
            <a:r>
              <a:rPr lang="en-US" dirty="0">
                <a:ea typeface="+mn-lt"/>
                <a:cs typeface="+mn-lt"/>
              </a:rPr>
              <a:t>Metronidazole can interact with several medications, including warfarin, which can increase the risk of bleeding. </a:t>
            </a:r>
          </a:p>
          <a:p>
            <a:pPr>
              <a:buFont typeface="Wingdings,Sans-Serif" panose="020B0604020202020204" pitchFamily="34" charset="0"/>
              <a:buChar char="ü"/>
            </a:pPr>
            <a:r>
              <a:rPr lang="en-US" dirty="0">
                <a:ea typeface="+mn-lt"/>
                <a:cs typeface="+mn-lt"/>
              </a:rPr>
              <a:t>Metronidazole can also interact with alcohol, causing symptoms such as nausea, vomiting, and flushing.</a:t>
            </a:r>
            <a:endParaRPr lang="en-US" dirty="0"/>
          </a:p>
        </p:txBody>
      </p:sp>
    </p:spTree>
    <p:extLst>
      <p:ext uri="{BB962C8B-B14F-4D97-AF65-F5344CB8AC3E}">
        <p14:creationId xmlns:p14="http://schemas.microsoft.com/office/powerpoint/2010/main" val="94666792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F6CF0-1E4D-4B66-8DA3-AA750925906E}"/>
              </a:ext>
            </a:extLst>
          </p:cNvPr>
          <p:cNvSpPr>
            <a:spLocks noGrp="1"/>
          </p:cNvSpPr>
          <p:nvPr>
            <p:ph type="title"/>
          </p:nvPr>
        </p:nvSpPr>
        <p:spPr/>
        <p:txBody>
          <a:bodyPr/>
          <a:lstStyle/>
          <a:p>
            <a:endParaRPr lang="en-US" b="1" dirty="0"/>
          </a:p>
        </p:txBody>
      </p:sp>
      <p:sp>
        <p:nvSpPr>
          <p:cNvPr id="3" name="Content Placeholder 2">
            <a:extLst>
              <a:ext uri="{FF2B5EF4-FFF2-40B4-BE49-F238E27FC236}">
                <a16:creationId xmlns:a16="http://schemas.microsoft.com/office/drawing/2014/main" id="{4D19A21B-00B0-42BE-AA30-F767007B7191}"/>
              </a:ext>
            </a:extLst>
          </p:cNvPr>
          <p:cNvSpPr>
            <a:spLocks noGrp="1"/>
          </p:cNvSpPr>
          <p:nvPr>
            <p:ph idx="1"/>
          </p:nvPr>
        </p:nvSpPr>
        <p:spPr/>
        <p:txBody>
          <a:bodyPr vert="horz" lIns="91440" tIns="45720" rIns="91440" bIns="45720" rtlCol="0" anchor="t">
            <a:normAutofit/>
          </a:bodyPr>
          <a:lstStyle/>
          <a:p>
            <a:pPr>
              <a:buFont typeface="Wingdings" panose="020B0604020202020204" pitchFamily="34" charset="0"/>
              <a:buChar char="ü"/>
            </a:pPr>
            <a:r>
              <a:rPr lang="en-US" dirty="0"/>
              <a:t>Tinidazole can interact with alcohol, leading to similar symptoms as metronidazole. </a:t>
            </a:r>
            <a:endParaRPr lang="en-US">
              <a:cs typeface="Calibri"/>
            </a:endParaRPr>
          </a:p>
          <a:p>
            <a:pPr>
              <a:buFont typeface="Wingdings" panose="020B0604020202020204" pitchFamily="34" charset="0"/>
              <a:buChar char="ü"/>
            </a:pPr>
            <a:r>
              <a:rPr lang="en-US" dirty="0"/>
              <a:t>Nitazoxanide: Nitazoxanide can interact with some antacids and certain medications used to treat seizures like valproic acid</a:t>
            </a:r>
            <a:endParaRPr lang="en-US" dirty="0">
              <a:cs typeface="Calibri"/>
            </a:endParaRPr>
          </a:p>
          <a:p>
            <a:pPr>
              <a:buFont typeface="Wingdings" panose="020B0604020202020204" pitchFamily="34" charset="0"/>
              <a:buChar char="ü"/>
            </a:pPr>
            <a:r>
              <a:rPr lang="en-US" dirty="0"/>
              <a:t>Paromomycin: Paromomycin can interact with other medications that can cause kidney damage, such as aminoglycoside antibiotics.</a:t>
            </a:r>
            <a:endParaRPr lang="en-US" dirty="0">
              <a:cs typeface="Calibri" panose="020F0502020204030204"/>
            </a:endParaRPr>
          </a:p>
          <a:p>
            <a:pPr>
              <a:buFont typeface="Wingdings" panose="020B0604020202020204" pitchFamily="34" charset="0"/>
              <a:buChar char="ü"/>
            </a:pPr>
            <a:endParaRPr lang="en-US" dirty="0">
              <a:cs typeface="Calibri" panose="020F0502020204030204"/>
            </a:endParaRPr>
          </a:p>
          <a:p>
            <a:endParaRPr lang="en-US" dirty="0"/>
          </a:p>
          <a:p>
            <a:endParaRPr lang="en-US" dirty="0"/>
          </a:p>
        </p:txBody>
      </p:sp>
    </p:spTree>
    <p:extLst>
      <p:ext uri="{BB962C8B-B14F-4D97-AF65-F5344CB8AC3E}">
        <p14:creationId xmlns:p14="http://schemas.microsoft.com/office/powerpoint/2010/main" val="28529132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A8589-073F-4A31-AFDD-952AFF250576}"/>
              </a:ext>
            </a:extLst>
          </p:cNvPr>
          <p:cNvSpPr>
            <a:spLocks noGrp="1"/>
          </p:cNvSpPr>
          <p:nvPr>
            <p:ph type="title"/>
          </p:nvPr>
        </p:nvSpPr>
        <p:spPr/>
        <p:txBody>
          <a:bodyPr>
            <a:normAutofit/>
          </a:bodyPr>
          <a:lstStyle/>
          <a:p>
            <a:r>
              <a:rPr lang="en-US" sz="3600" b="1" dirty="0">
                <a:solidFill>
                  <a:srgbClr val="FF0000"/>
                </a:solidFill>
              </a:rPr>
              <a:t>Contraindications</a:t>
            </a:r>
            <a:endParaRPr lang="en-US" sz="3600" dirty="0">
              <a:solidFill>
                <a:srgbClr val="FF0000"/>
              </a:solidFill>
            </a:endParaRPr>
          </a:p>
        </p:txBody>
      </p:sp>
      <p:sp>
        <p:nvSpPr>
          <p:cNvPr id="3" name="Content Placeholder 2">
            <a:extLst>
              <a:ext uri="{FF2B5EF4-FFF2-40B4-BE49-F238E27FC236}">
                <a16:creationId xmlns:a16="http://schemas.microsoft.com/office/drawing/2014/main" id="{340CB800-2DBD-4C00-B17C-13787DDB76B9}"/>
              </a:ext>
            </a:extLst>
          </p:cNvPr>
          <p:cNvSpPr>
            <a:spLocks noGrp="1"/>
          </p:cNvSpPr>
          <p:nvPr>
            <p:ph idx="1"/>
          </p:nvPr>
        </p:nvSpPr>
        <p:spPr/>
        <p:txBody>
          <a:bodyPr>
            <a:normAutofit fontScale="92500" lnSpcReduction="10000"/>
          </a:bodyPr>
          <a:lstStyle/>
          <a:p>
            <a:pPr marL="514338" indent="-514338">
              <a:buAutoNum type="alphaLcParenR"/>
            </a:pPr>
            <a:r>
              <a:rPr lang="en-US" b="1" dirty="0"/>
              <a:t>Metronidazole</a:t>
            </a:r>
          </a:p>
          <a:p>
            <a:pPr marL="0" indent="0">
              <a:buNone/>
            </a:pPr>
            <a:r>
              <a:rPr lang="en-US" dirty="0"/>
              <a:t>Pregnancy and breastfeeding women</a:t>
            </a:r>
          </a:p>
          <a:p>
            <a:pPr marL="0" indent="0">
              <a:buNone/>
            </a:pPr>
            <a:r>
              <a:rPr lang="en-US" dirty="0"/>
              <a:t>CNS diseases, alcohol intake, severe hepatic disease, severe renal diseases</a:t>
            </a:r>
          </a:p>
          <a:p>
            <a:pPr marL="0" indent="0">
              <a:buNone/>
            </a:pPr>
            <a:r>
              <a:rPr lang="en-US" b="1" dirty="0"/>
              <a:t>b) Emetine and dehydroemetine</a:t>
            </a:r>
          </a:p>
          <a:p>
            <a:pPr marL="0" indent="0">
              <a:buNone/>
            </a:pPr>
            <a:r>
              <a:rPr lang="en-US" dirty="0"/>
              <a:t>It should not be used in patients with cardiac or renal disease in young children or in pregnancy</a:t>
            </a:r>
          </a:p>
          <a:p>
            <a:pPr marL="0" indent="0">
              <a:buNone/>
            </a:pPr>
            <a:r>
              <a:rPr lang="en-US" b="1" dirty="0"/>
              <a:t>c) Diloxanide Furoate</a:t>
            </a:r>
          </a:p>
          <a:p>
            <a:pPr marL="0" indent="0">
              <a:buNone/>
            </a:pPr>
            <a:r>
              <a:rPr lang="en-US" dirty="0"/>
              <a:t>Pregnancy</a:t>
            </a:r>
          </a:p>
          <a:p>
            <a:pPr marL="0" indent="0">
              <a:buNone/>
            </a:pPr>
            <a:r>
              <a:rPr lang="en-US" dirty="0"/>
              <a:t>Children less than two years of age</a:t>
            </a:r>
          </a:p>
        </p:txBody>
      </p:sp>
    </p:spTree>
    <p:extLst>
      <p:ext uri="{BB962C8B-B14F-4D97-AF65-F5344CB8AC3E}">
        <p14:creationId xmlns:p14="http://schemas.microsoft.com/office/powerpoint/2010/main" val="33146642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401BD-CFC1-44B0-AE63-2EE87948D753}"/>
              </a:ext>
            </a:extLst>
          </p:cNvPr>
          <p:cNvSpPr>
            <a:spLocks noGrp="1"/>
          </p:cNvSpPr>
          <p:nvPr>
            <p:ph type="title"/>
          </p:nvPr>
        </p:nvSpPr>
        <p:spPr/>
        <p:txBody>
          <a:bodyPr/>
          <a:lstStyle/>
          <a:p>
            <a:endParaRPr lang="en-US" b="1" dirty="0">
              <a:cs typeface="Calibri Light"/>
            </a:endParaRPr>
          </a:p>
        </p:txBody>
      </p:sp>
      <p:sp>
        <p:nvSpPr>
          <p:cNvPr id="3" name="Content Placeholder 2">
            <a:extLst>
              <a:ext uri="{FF2B5EF4-FFF2-40B4-BE49-F238E27FC236}">
                <a16:creationId xmlns:a16="http://schemas.microsoft.com/office/drawing/2014/main" id="{040095E6-491F-46C3-B019-0650023D947B}"/>
              </a:ext>
            </a:extLst>
          </p:cNvPr>
          <p:cNvSpPr>
            <a:spLocks noGrp="1"/>
          </p:cNvSpPr>
          <p:nvPr>
            <p:ph idx="1"/>
          </p:nvPr>
        </p:nvSpPr>
        <p:spPr/>
        <p:txBody>
          <a:bodyPr vert="horz" lIns="121920" tIns="60960" rIns="121920" bIns="60960" rtlCol="0" anchor="t">
            <a:normAutofit/>
          </a:bodyPr>
          <a:lstStyle/>
          <a:p>
            <a:pPr marL="0" indent="0">
              <a:buNone/>
            </a:pPr>
            <a:r>
              <a:rPr lang="en-US" b="1" dirty="0">
                <a:ea typeface="+mn-lt"/>
                <a:cs typeface="+mn-lt"/>
              </a:rPr>
              <a:t>d) Iodoquinol</a:t>
            </a:r>
            <a:endParaRPr lang="en-US" dirty="0">
              <a:cs typeface="Calibri" panose="020F0502020204030204"/>
            </a:endParaRPr>
          </a:p>
          <a:p>
            <a:r>
              <a:rPr lang="en-US" dirty="0"/>
              <a:t>Should be used with caution in patients suffering from optic neuropathy or thyroid disease. </a:t>
            </a:r>
            <a:endParaRPr lang="en-US"/>
          </a:p>
          <a:p>
            <a:r>
              <a:rPr lang="en-US" dirty="0"/>
              <a:t>Should be discontinued if it produces persistent diarrhea or signs of iodine toxicity.</a:t>
            </a:r>
          </a:p>
          <a:p>
            <a:pPr marL="0" indent="0">
              <a:buNone/>
            </a:pPr>
            <a:endParaRPr lang="en-US" dirty="0">
              <a:cs typeface="Calibri" panose="020F0502020204030204"/>
            </a:endParaRPr>
          </a:p>
          <a:p>
            <a:pPr marL="0" indent="0">
              <a:buNone/>
            </a:pPr>
            <a:r>
              <a:rPr lang="en-US" dirty="0"/>
              <a:t>e) </a:t>
            </a:r>
            <a:r>
              <a:rPr lang="en-US" b="1" dirty="0"/>
              <a:t>Paromomycin Sulphate</a:t>
            </a:r>
          </a:p>
          <a:p>
            <a:r>
              <a:rPr lang="en-US" dirty="0"/>
              <a:t>Severe renal disease</a:t>
            </a:r>
          </a:p>
          <a:p>
            <a:r>
              <a:rPr lang="en-US" dirty="0"/>
              <a:t>Patients with GIT ulceration</a:t>
            </a:r>
          </a:p>
        </p:txBody>
      </p:sp>
    </p:spTree>
    <p:extLst>
      <p:ext uri="{BB962C8B-B14F-4D97-AF65-F5344CB8AC3E}">
        <p14:creationId xmlns:p14="http://schemas.microsoft.com/office/powerpoint/2010/main" val="252919409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9BAE1-997B-3D54-DD98-9E96B5CE0B72}"/>
              </a:ext>
            </a:extLst>
          </p:cNvPr>
          <p:cNvSpPr>
            <a:spLocks noGrp="1"/>
          </p:cNvSpPr>
          <p:nvPr>
            <p:ph type="title"/>
          </p:nvPr>
        </p:nvSpPr>
        <p:spPr/>
        <p:txBody>
          <a:bodyPr/>
          <a:lstStyle/>
          <a:p>
            <a:r>
              <a:rPr lang="en-US" b="1" dirty="0">
                <a:solidFill>
                  <a:srgbClr val="FF0000"/>
                </a:solidFill>
              </a:rPr>
              <a:t>REFERENCES</a:t>
            </a:r>
          </a:p>
        </p:txBody>
      </p:sp>
      <p:sp>
        <p:nvSpPr>
          <p:cNvPr id="3" name="Content Placeholder 2">
            <a:extLst>
              <a:ext uri="{FF2B5EF4-FFF2-40B4-BE49-F238E27FC236}">
                <a16:creationId xmlns:a16="http://schemas.microsoft.com/office/drawing/2014/main" id="{9A52B7CD-BB00-CFA6-7947-20E6DE968605}"/>
              </a:ext>
            </a:extLst>
          </p:cNvPr>
          <p:cNvSpPr>
            <a:spLocks noGrp="1"/>
          </p:cNvSpPr>
          <p:nvPr>
            <p:ph idx="1"/>
          </p:nvPr>
        </p:nvSpPr>
        <p:spPr>
          <a:xfrm>
            <a:off x="550843" y="1825624"/>
            <a:ext cx="10802957" cy="4784496"/>
          </a:xfrm>
        </p:spPr>
        <p:txBody>
          <a:bodyPr>
            <a:noAutofit/>
          </a:bodyPr>
          <a:lstStyle/>
          <a:p>
            <a:pPr marL="514350" indent="-514350">
              <a:buAutoNum type="arabicPeriod"/>
            </a:pPr>
            <a:r>
              <a:rPr lang="en-US" sz="2600" b="0" i="0" strike="noStrike" dirty="0">
                <a:solidFill>
                  <a:srgbClr val="000000"/>
                </a:solidFill>
                <a:effectLst/>
                <a:latin typeface="Arial" panose="020B0604020202020204" pitchFamily="34" charset="0"/>
                <a:cs typeface="Arial" panose="020B0604020202020204" pitchFamily="34" charset="0"/>
              </a:rPr>
              <a:t>Stephen R. Hill; Rahul K. Thakur; Gyanendra K. Sharma.</a:t>
            </a:r>
          </a:p>
          <a:p>
            <a:pPr marL="0" indent="0">
              <a:buNone/>
            </a:pPr>
            <a:r>
              <a:rPr lang="en-US" sz="2600" dirty="0">
                <a:latin typeface="Arial" panose="020B0604020202020204" pitchFamily="34" charset="0"/>
                <a:cs typeface="Arial" panose="020B0604020202020204" pitchFamily="34" charset="0"/>
              </a:rPr>
              <a:t>Antimalarial Medicines.</a:t>
            </a:r>
            <a:r>
              <a:rPr lang="en-US" sz="2600" b="0" i="0" strike="noStrike" dirty="0">
                <a:solidFill>
                  <a:srgbClr val="000000"/>
                </a:solidFill>
                <a:effectLst/>
                <a:latin typeface="Arial" panose="020B0604020202020204" pitchFamily="34" charset="0"/>
                <a:cs typeface="Arial" panose="020B0604020202020204" pitchFamily="34" charset="0"/>
              </a:rPr>
              <a:t> </a:t>
            </a:r>
            <a:r>
              <a:rPr lang="en-US" sz="2600" b="0" i="0" strike="noStrike" dirty="0" err="1">
                <a:solidFill>
                  <a:srgbClr val="000000"/>
                </a:solidFill>
                <a:effectLst/>
                <a:latin typeface="Arial" panose="020B0604020202020204" pitchFamily="34" charset="0"/>
                <a:cs typeface="Arial" panose="020B0604020202020204" pitchFamily="34" charset="0"/>
              </a:rPr>
              <a:t>StatPearls</a:t>
            </a:r>
            <a:r>
              <a:rPr lang="en-US" sz="2600" b="0" i="0" strike="noStrike" dirty="0">
                <a:solidFill>
                  <a:srgbClr val="000000"/>
                </a:solidFill>
                <a:effectLst/>
                <a:latin typeface="Arial" panose="020B0604020202020204" pitchFamily="34" charset="0"/>
                <a:cs typeface="Arial" panose="020B0604020202020204" pitchFamily="34" charset="0"/>
              </a:rPr>
              <a:t> Publishing LLC (2024)</a:t>
            </a:r>
            <a:r>
              <a:rPr lang="en-US" sz="2600" dirty="0">
                <a:latin typeface="Arial" panose="020B0604020202020204" pitchFamily="34" charset="0"/>
                <a:cs typeface="Arial" panose="020B0604020202020204" pitchFamily="34" charset="0"/>
              </a:rPr>
              <a:t> </a:t>
            </a:r>
            <a:r>
              <a:rPr lang="en-US" sz="2600" dirty="0">
                <a:latin typeface="Arial" panose="020B0604020202020204" pitchFamily="34" charset="0"/>
                <a:cs typeface="Arial" panose="020B0604020202020204" pitchFamily="34" charset="0"/>
                <a:hlinkClick r:id="rId2"/>
              </a:rPr>
              <a:t>https://www.ncbi.nlm.nih.gov/books/NBK470158/</a:t>
            </a:r>
            <a:endParaRPr lang="en-US" sz="2600" dirty="0">
              <a:latin typeface="Arial" panose="020B0604020202020204" pitchFamily="34" charset="0"/>
              <a:cs typeface="Arial" panose="020B0604020202020204" pitchFamily="34" charset="0"/>
            </a:endParaRPr>
          </a:p>
          <a:p>
            <a:pPr marL="0" indent="0">
              <a:buNone/>
            </a:pPr>
            <a:r>
              <a:rPr lang="en-US" sz="2600" dirty="0">
                <a:latin typeface="Arial" panose="020B0604020202020204" pitchFamily="34" charset="0"/>
                <a:cs typeface="Arial" panose="020B0604020202020204" pitchFamily="34" charset="0"/>
              </a:rPr>
              <a:t>2. </a:t>
            </a:r>
            <a:r>
              <a:rPr lang="en-US" sz="2600" dirty="0">
                <a:solidFill>
                  <a:srgbClr val="025E8D"/>
                </a:solidFill>
                <a:effectLst/>
                <a:latin typeface="Arial" panose="020B0604020202020204" pitchFamily="34" charset="0"/>
                <a:cs typeface="Arial" panose="020B0604020202020204" pitchFamily="34" charset="0"/>
                <a:hlinkClick r:id="rId3"/>
              </a:rPr>
              <a:t>Kesara Na-Bangchang</a:t>
            </a:r>
            <a:r>
              <a:rPr lang="en-US" sz="2600" dirty="0">
                <a:latin typeface="Arial" panose="020B0604020202020204" pitchFamily="34" charset="0"/>
                <a:cs typeface="Arial" panose="020B0604020202020204" pitchFamily="34" charset="0"/>
              </a:rPr>
              <a:t> &amp; </a:t>
            </a:r>
            <a:r>
              <a:rPr lang="en-US" sz="2600" dirty="0">
                <a:solidFill>
                  <a:srgbClr val="025E8D"/>
                </a:solidFill>
                <a:effectLst/>
                <a:latin typeface="Arial" panose="020B0604020202020204" pitchFamily="34" charset="0"/>
                <a:cs typeface="Arial" panose="020B0604020202020204" pitchFamily="34" charset="0"/>
                <a:hlinkClick r:id="rId4"/>
              </a:rPr>
              <a:t>Juntra Karbwang</a:t>
            </a:r>
            <a:r>
              <a:rPr lang="en-US" sz="2600" dirty="0">
                <a:solidFill>
                  <a:srgbClr val="025E8D"/>
                </a:solidFill>
                <a:effectLst/>
                <a:latin typeface="Arial" panose="020B0604020202020204" pitchFamily="34" charset="0"/>
                <a:cs typeface="Arial" panose="020B0604020202020204" pitchFamily="34" charset="0"/>
              </a:rPr>
              <a:t>, </a:t>
            </a:r>
            <a:r>
              <a:rPr lang="en-US" sz="2600" i="0" strike="noStrike" dirty="0">
                <a:solidFill>
                  <a:srgbClr val="000000"/>
                </a:solidFill>
                <a:effectLst/>
                <a:latin typeface="Arial" panose="020B0604020202020204" pitchFamily="34" charset="0"/>
                <a:cs typeface="Arial" panose="020B0604020202020204" pitchFamily="34" charset="0"/>
              </a:rPr>
              <a:t>Pharmacology of Antimalarial Drugs, Current Anti-</a:t>
            </a:r>
            <a:r>
              <a:rPr lang="en-US" sz="2600" i="0" strike="noStrike" dirty="0" err="1">
                <a:solidFill>
                  <a:srgbClr val="000000"/>
                </a:solidFill>
                <a:effectLst/>
                <a:latin typeface="Arial" panose="020B0604020202020204" pitchFamily="34" charset="0"/>
                <a:cs typeface="Arial" panose="020B0604020202020204" pitchFamily="34" charset="0"/>
              </a:rPr>
              <a:t>malarials</a:t>
            </a:r>
            <a:r>
              <a:rPr lang="en-US" sz="2600" i="0" strike="noStrike" dirty="0">
                <a:solidFill>
                  <a:srgbClr val="000000"/>
                </a:solidFill>
                <a:effectLst/>
                <a:latin typeface="Arial" panose="020B0604020202020204" pitchFamily="34" charset="0"/>
                <a:cs typeface="Arial" panose="020B0604020202020204" pitchFamily="34" charset="0"/>
              </a:rPr>
              <a:t>. Springer </a:t>
            </a:r>
            <a:r>
              <a:rPr lang="en-US" sz="2600" i="0" strike="noStrike" dirty="0" err="1">
                <a:solidFill>
                  <a:srgbClr val="000000"/>
                </a:solidFill>
                <a:effectLst/>
                <a:latin typeface="Arial" panose="020B0604020202020204" pitchFamily="34" charset="0"/>
                <a:cs typeface="Arial" panose="020B0604020202020204" pitchFamily="34" charset="0"/>
              </a:rPr>
              <a:t>NaturE</a:t>
            </a:r>
            <a:r>
              <a:rPr lang="en-US" sz="2600" i="0" strike="noStrike" dirty="0">
                <a:solidFill>
                  <a:srgbClr val="000000"/>
                </a:solidFill>
                <a:effectLst/>
                <a:latin typeface="Arial" panose="020B0604020202020204" pitchFamily="34" charset="0"/>
                <a:cs typeface="Arial" panose="020B0604020202020204" pitchFamily="34" charset="0"/>
              </a:rPr>
              <a:t> Link. https://</a:t>
            </a:r>
            <a:r>
              <a:rPr lang="en-US" sz="2600" i="0" strike="noStrike" dirty="0" err="1">
                <a:solidFill>
                  <a:srgbClr val="000000"/>
                </a:solidFill>
                <a:effectLst/>
                <a:latin typeface="Arial" panose="020B0604020202020204" pitchFamily="34" charset="0"/>
                <a:cs typeface="Arial" panose="020B0604020202020204" pitchFamily="34" charset="0"/>
              </a:rPr>
              <a:t>link.springer.com</a:t>
            </a:r>
            <a:r>
              <a:rPr lang="en-US" sz="2600" i="0" strike="noStrike" dirty="0">
                <a:solidFill>
                  <a:srgbClr val="000000"/>
                </a:solidFill>
                <a:effectLst/>
                <a:latin typeface="Arial" panose="020B0604020202020204" pitchFamily="34" charset="0"/>
                <a:cs typeface="Arial" panose="020B0604020202020204" pitchFamily="34" charset="0"/>
              </a:rPr>
              <a:t>/</a:t>
            </a:r>
            <a:r>
              <a:rPr lang="en-US" sz="2600" i="0" strike="noStrike" dirty="0" err="1">
                <a:solidFill>
                  <a:srgbClr val="000000"/>
                </a:solidFill>
                <a:effectLst/>
                <a:latin typeface="Arial" panose="020B0604020202020204" pitchFamily="34" charset="0"/>
                <a:cs typeface="Arial" panose="020B0604020202020204" pitchFamily="34" charset="0"/>
              </a:rPr>
              <a:t>doi</a:t>
            </a:r>
            <a:r>
              <a:rPr lang="en-US" sz="2600" i="0" strike="noStrike" dirty="0">
                <a:solidFill>
                  <a:srgbClr val="000000"/>
                </a:solidFill>
                <a:effectLst/>
                <a:latin typeface="Arial" panose="020B0604020202020204" pitchFamily="34" charset="0"/>
                <a:cs typeface="Arial" panose="020B0604020202020204" pitchFamily="34" charset="0"/>
              </a:rPr>
              <a:t>/10.1007/978-1-4614-8757-9_149-1</a:t>
            </a:r>
          </a:p>
          <a:p>
            <a:pPr marL="0" indent="0">
              <a:buNone/>
            </a:pPr>
            <a:r>
              <a:rPr lang="en-US" sz="2600" dirty="0">
                <a:solidFill>
                  <a:srgbClr val="000000"/>
                </a:solidFill>
                <a:latin typeface="Arial" panose="020B0604020202020204" pitchFamily="34" charset="0"/>
                <a:cs typeface="Arial" panose="020B0604020202020204" pitchFamily="34" charset="0"/>
              </a:rPr>
              <a:t>3. </a:t>
            </a:r>
            <a:r>
              <a:rPr lang="en-US" sz="2600" i="0" strike="noStrike" dirty="0" err="1">
                <a:solidFill>
                  <a:srgbClr val="222222"/>
                </a:solidFill>
                <a:effectLst/>
                <a:latin typeface="Arial" panose="020B0604020202020204" pitchFamily="34" charset="0"/>
                <a:cs typeface="Arial" panose="020B0604020202020204" pitchFamily="34" charset="0"/>
              </a:rPr>
              <a:t>Achan</a:t>
            </a:r>
            <a:r>
              <a:rPr lang="en-US" sz="2600" i="0" strike="noStrike" dirty="0">
                <a:solidFill>
                  <a:srgbClr val="222222"/>
                </a:solidFill>
                <a:effectLst/>
                <a:latin typeface="Arial" panose="020B0604020202020204" pitchFamily="34" charset="0"/>
                <a:cs typeface="Arial" panose="020B0604020202020204" pitchFamily="34" charset="0"/>
              </a:rPr>
              <a:t> JT, Erhart A, </a:t>
            </a:r>
            <a:r>
              <a:rPr lang="en-US" sz="2600" i="0" strike="noStrike" dirty="0" err="1">
                <a:solidFill>
                  <a:srgbClr val="222222"/>
                </a:solidFill>
                <a:effectLst/>
                <a:latin typeface="Arial" panose="020B0604020202020204" pitchFamily="34" charset="0"/>
                <a:cs typeface="Arial" panose="020B0604020202020204" pitchFamily="34" charset="0"/>
              </a:rPr>
              <a:t>Yeka</a:t>
            </a:r>
            <a:r>
              <a:rPr lang="en-US" sz="2600" i="0" strike="noStrike" dirty="0">
                <a:solidFill>
                  <a:srgbClr val="222222"/>
                </a:solidFill>
                <a:effectLst/>
                <a:latin typeface="Arial" panose="020B0604020202020204" pitchFamily="34" charset="0"/>
                <a:cs typeface="Arial" panose="020B0604020202020204" pitchFamily="34" charset="0"/>
              </a:rPr>
              <a:t> A, </a:t>
            </a:r>
            <a:r>
              <a:rPr lang="en-US" sz="2600" i="0" strike="noStrike" dirty="0" err="1">
                <a:solidFill>
                  <a:srgbClr val="222222"/>
                </a:solidFill>
                <a:effectLst/>
                <a:latin typeface="Arial" panose="020B0604020202020204" pitchFamily="34" charset="0"/>
                <a:cs typeface="Arial" panose="020B0604020202020204" pitchFamily="34" charset="0"/>
              </a:rPr>
              <a:t>Tibenderana</a:t>
            </a:r>
            <a:r>
              <a:rPr lang="en-US" sz="2600" i="0" strike="noStrike" dirty="0">
                <a:solidFill>
                  <a:srgbClr val="222222"/>
                </a:solidFill>
                <a:effectLst/>
                <a:latin typeface="Arial" panose="020B0604020202020204" pitchFamily="34" charset="0"/>
                <a:cs typeface="Arial" panose="020B0604020202020204" pitchFamily="34" charset="0"/>
              </a:rPr>
              <a:t> JK, </a:t>
            </a:r>
            <a:r>
              <a:rPr lang="en-US" sz="2600" i="0" strike="noStrike" dirty="0" err="1">
                <a:solidFill>
                  <a:srgbClr val="222222"/>
                </a:solidFill>
                <a:effectLst/>
                <a:latin typeface="Arial" panose="020B0604020202020204" pitchFamily="34" charset="0"/>
                <a:cs typeface="Arial" panose="020B0604020202020204" pitchFamily="34" charset="0"/>
              </a:rPr>
              <a:t>Baliraine</a:t>
            </a:r>
            <a:r>
              <a:rPr lang="en-US" sz="2600" i="0" strike="noStrike" dirty="0">
                <a:solidFill>
                  <a:srgbClr val="222222"/>
                </a:solidFill>
                <a:effectLst/>
                <a:latin typeface="Arial" panose="020B0604020202020204" pitchFamily="34" charset="0"/>
                <a:cs typeface="Arial" panose="020B0604020202020204" pitchFamily="34" charset="0"/>
              </a:rPr>
              <a:t> FN, Rosenthal PJ, et al. Quinine, an old anti-malarial drug in a modern world: role in the treatment of malaria. Malar J. 2011;10:144.</a:t>
            </a:r>
            <a:endParaRPr lang="en-US" sz="2600" i="0" strike="noStrike" dirty="0">
              <a:solidFill>
                <a:srgbClr val="000000"/>
              </a:solidFill>
              <a:effectLst/>
              <a:latin typeface="Arial" panose="020B0604020202020204" pitchFamily="34" charset="0"/>
              <a:cs typeface="Arial" panose="020B0604020202020204" pitchFamily="34" charset="0"/>
            </a:endParaRPr>
          </a:p>
          <a:p>
            <a:pPr marL="0" indent="0">
              <a:buNone/>
            </a:pPr>
            <a:r>
              <a:rPr lang="en-US" sz="2600" dirty="0">
                <a:latin typeface="Arial" panose="020B0604020202020204" pitchFamily="34" charset="0"/>
                <a:cs typeface="Arial" panose="020B0604020202020204" pitchFamily="34" charset="0"/>
              </a:rPr>
              <a:t>4. </a:t>
            </a:r>
            <a:r>
              <a:rPr lang="en-US" sz="2600" dirty="0">
                <a:solidFill>
                  <a:srgbClr val="8E2555"/>
                </a:solidFill>
                <a:effectLst/>
                <a:latin typeface="Arial" panose="020B0604020202020204" pitchFamily="34" charset="0"/>
                <a:cs typeface="Arial" panose="020B0604020202020204" pitchFamily="34" charset="0"/>
                <a:hlinkClick r:id="rId5"/>
              </a:rPr>
              <a:t>Edwin G. Tse</a:t>
            </a:r>
            <a:r>
              <a:rPr lang="en-US" sz="2600" dirty="0">
                <a:latin typeface="Arial" panose="020B0604020202020204" pitchFamily="34" charset="0"/>
                <a:cs typeface="Arial" panose="020B0604020202020204" pitchFamily="34" charset="0"/>
              </a:rPr>
              <a:t>, </a:t>
            </a:r>
            <a:r>
              <a:rPr lang="en-US" sz="2600" dirty="0">
                <a:solidFill>
                  <a:srgbClr val="8E2555"/>
                </a:solidFill>
                <a:effectLst/>
                <a:latin typeface="Arial" panose="020B0604020202020204" pitchFamily="34" charset="0"/>
                <a:cs typeface="Arial" panose="020B0604020202020204" pitchFamily="34" charset="0"/>
                <a:hlinkClick r:id="rId6"/>
              </a:rPr>
              <a:t>Marat Korsik</a:t>
            </a:r>
            <a:r>
              <a:rPr lang="en-US" sz="2600" dirty="0">
                <a:latin typeface="Arial" panose="020B0604020202020204" pitchFamily="34" charset="0"/>
                <a:cs typeface="Arial" panose="020B0604020202020204" pitchFamily="34" charset="0"/>
              </a:rPr>
              <a:t> &amp; </a:t>
            </a:r>
            <a:r>
              <a:rPr lang="en-US" sz="2600" dirty="0">
                <a:solidFill>
                  <a:srgbClr val="8E2555"/>
                </a:solidFill>
                <a:effectLst/>
                <a:latin typeface="Arial" panose="020B0604020202020204" pitchFamily="34" charset="0"/>
                <a:cs typeface="Arial" panose="020B0604020202020204" pitchFamily="34" charset="0"/>
                <a:hlinkClick r:id="rId7"/>
              </a:rPr>
              <a:t>Matthew H. Todd</a:t>
            </a:r>
            <a:r>
              <a:rPr lang="en-US" sz="2600" dirty="0">
                <a:solidFill>
                  <a:srgbClr val="8E2555"/>
                </a:solidFill>
                <a:effectLst/>
                <a:latin typeface="Arial" panose="020B0604020202020204" pitchFamily="34" charset="0"/>
                <a:cs typeface="Arial" panose="020B0604020202020204" pitchFamily="34" charset="0"/>
              </a:rPr>
              <a:t>.</a:t>
            </a:r>
            <a:r>
              <a:rPr lang="en-US" sz="2600" i="0" strike="noStrike" dirty="0">
                <a:solidFill>
                  <a:srgbClr val="1B3051"/>
                </a:solidFill>
                <a:effectLst/>
                <a:latin typeface="Arial" panose="020B0604020202020204" pitchFamily="34" charset="0"/>
                <a:cs typeface="Arial" panose="020B0604020202020204" pitchFamily="34" charset="0"/>
              </a:rPr>
              <a:t> The past, present and future of anti-malarial medicines. </a:t>
            </a:r>
            <a:r>
              <a:rPr lang="en-US" sz="2600" dirty="0" err="1">
                <a:latin typeface="Arial" panose="020B0604020202020204" pitchFamily="34" charset="0"/>
                <a:cs typeface="Arial" panose="020B0604020202020204" pitchFamily="34" charset="0"/>
              </a:rPr>
              <a:t>malariajournal</a:t>
            </a:r>
            <a:r>
              <a:rPr lang="en-US" sz="2600" dirty="0">
                <a:latin typeface="Arial" panose="020B0604020202020204" pitchFamily="34" charset="0"/>
                <a:cs typeface="Arial" panose="020B0604020202020204" pitchFamily="34" charset="0"/>
              </a:rPr>
              <a:t>. 10.1186/s12936-019-2724</a:t>
            </a:r>
          </a:p>
        </p:txBody>
      </p:sp>
    </p:spTree>
    <p:extLst>
      <p:ext uri="{BB962C8B-B14F-4D97-AF65-F5344CB8AC3E}">
        <p14:creationId xmlns:p14="http://schemas.microsoft.com/office/powerpoint/2010/main" val="37256703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6C16-344F-26D3-3C8A-68377BCB91E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28445AA-827F-BC25-DEB6-8F1E5ECE4160}"/>
              </a:ext>
            </a:extLst>
          </p:cNvPr>
          <p:cNvSpPr>
            <a:spLocks noGrp="1"/>
          </p:cNvSpPr>
          <p:nvPr>
            <p:ph idx="1"/>
          </p:nvPr>
        </p:nvSpPr>
        <p:spPr/>
        <p:txBody>
          <a:bodyPr>
            <a:normAutofit fontScale="92500" lnSpcReduction="10000"/>
          </a:bodyPr>
          <a:lstStyle/>
          <a:p>
            <a:pPr marL="0" indent="0">
              <a:buNone/>
            </a:pPr>
            <a:r>
              <a:rPr lang="en-US" sz="2800" dirty="0">
                <a:effectLst/>
                <a:latin typeface="Arial" panose="020B0604020202020204" pitchFamily="34" charset="0"/>
                <a:ea typeface="Calibri" panose="020F0502020204030204" pitchFamily="34" charset="0"/>
                <a:cs typeface="Arial" panose="020B0604020202020204" pitchFamily="34" charset="0"/>
              </a:rPr>
              <a:t>5. Lippincott Illustrated Reviews: Pharmacology, ed.8 by Karen Whalen. </a:t>
            </a:r>
            <a:r>
              <a:rPr lang="en-US" sz="2800" dirty="0">
                <a:solidFill>
                  <a:srgbClr val="000000"/>
                </a:solidFill>
                <a:effectLst/>
                <a:latin typeface="Arial" panose="020B0604020202020204" pitchFamily="34" charset="0"/>
                <a:ea typeface="Calibri" panose="020F0502020204030204" pitchFamily="34" charset="0"/>
                <a:cs typeface="Arial" panose="020B0604020202020204" pitchFamily="34" charset="0"/>
              </a:rPr>
              <a:t>Lippincott Home 2023.</a:t>
            </a:r>
          </a:p>
          <a:p>
            <a:pPr marL="0" indent="0">
              <a:buNone/>
            </a:pP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6. </a:t>
            </a:r>
            <a:r>
              <a:rPr lang="en-US" sz="2800" dirty="0">
                <a:effectLst/>
                <a:latin typeface="Arial" panose="020B0604020202020204" pitchFamily="34" charset="0"/>
                <a:ea typeface="Calibri" panose="020F0502020204030204" pitchFamily="34" charset="0"/>
                <a:cs typeface="Arial" panose="020B0604020202020204" pitchFamily="34" charset="0"/>
              </a:rPr>
              <a:t>Goodman and Gilman’s the Pharmacological Basis of Therapeutics, 14</a:t>
            </a:r>
            <a:r>
              <a:rPr lang="en-US" sz="2800" baseline="30000" dirty="0">
                <a:effectLst/>
                <a:latin typeface="Arial" panose="020B0604020202020204" pitchFamily="34" charset="0"/>
                <a:ea typeface="Calibri" panose="020F0502020204030204" pitchFamily="34" charset="0"/>
                <a:cs typeface="Arial" panose="020B0604020202020204" pitchFamily="34" charset="0"/>
              </a:rPr>
              <a:t>th</a:t>
            </a:r>
            <a:r>
              <a:rPr lang="en-US" sz="2800" dirty="0">
                <a:effectLst/>
                <a:latin typeface="Arial" panose="020B0604020202020204" pitchFamily="34" charset="0"/>
                <a:ea typeface="Calibri" panose="020F0502020204030204" pitchFamily="34" charset="0"/>
                <a:cs typeface="Arial" panose="020B0604020202020204" pitchFamily="34" charset="0"/>
              </a:rPr>
              <a:t> Edition by Laurence Brunton; Bjorn </a:t>
            </a:r>
            <a:r>
              <a:rPr lang="en-US" sz="2800" dirty="0" err="1">
                <a:effectLst/>
                <a:latin typeface="Arial" panose="020B0604020202020204" pitchFamily="34" charset="0"/>
                <a:ea typeface="Calibri" panose="020F0502020204030204" pitchFamily="34" charset="0"/>
                <a:cs typeface="Arial" panose="020B0604020202020204" pitchFamily="34" charset="0"/>
              </a:rPr>
              <a:t>Knollmann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a:solidFill>
                  <a:srgbClr val="000000"/>
                </a:solidFill>
                <a:effectLst/>
                <a:latin typeface="Arial" panose="020B0604020202020204" pitchFamily="34" charset="0"/>
                <a:ea typeface="Calibri" panose="020F0502020204030204" pitchFamily="34" charset="0"/>
                <a:cs typeface="Arial" panose="020B0604020202020204" pitchFamily="34" charset="0"/>
              </a:rPr>
              <a:t>McGraw Hill Medical, 2024.</a:t>
            </a:r>
          </a:p>
          <a:p>
            <a:pPr marL="0" indent="0">
              <a:buNone/>
            </a:pP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7. </a:t>
            </a:r>
            <a:r>
              <a:rPr lang="en-US" sz="2800" dirty="0"/>
              <a:t>MAL WEST. Malaria-West Nile Virus. https://lh3.googleusercontent.com/proxy/v4u_NxSmdgSSSwpahaHeLxPFFoPtIjuASg_qIDB3Llp6w3Xu6nQ5vN2EZLcwXFMUJFmoAfIZZ8wjHHhVYeYzSh5WPhisU8lxR7fPXS9ZIVIS49py</a:t>
            </a:r>
            <a:endParaRPr lang="en-US" sz="2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US" dirty="0"/>
              <a:t>8. Parashar, A., &amp; Arya, R. (2005). Nitazoxanide. </a:t>
            </a:r>
            <a:r>
              <a:rPr lang="en-US" i="1" dirty="0"/>
              <a:t>Indian pediatrics</a:t>
            </a:r>
            <a:r>
              <a:rPr lang="en-US" dirty="0"/>
              <a:t>, </a:t>
            </a:r>
            <a:r>
              <a:rPr lang="en-US" i="1" dirty="0"/>
              <a:t>42</a:t>
            </a:r>
            <a:r>
              <a:rPr lang="en-US" dirty="0"/>
              <a:t>(11), 1161-1165.</a:t>
            </a:r>
          </a:p>
          <a:p>
            <a:endParaRPr lang="en-US" dirty="0"/>
          </a:p>
        </p:txBody>
      </p:sp>
    </p:spTree>
    <p:extLst>
      <p:ext uri="{BB962C8B-B14F-4D97-AF65-F5344CB8AC3E}">
        <p14:creationId xmlns:p14="http://schemas.microsoft.com/office/powerpoint/2010/main" val="29059686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829D5-4655-19DF-6692-8AC053BDBBC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E273434-F3D0-2A4C-A771-AE7A5AEE8AB4}"/>
              </a:ext>
            </a:extLst>
          </p:cNvPr>
          <p:cNvSpPr>
            <a:spLocks noGrp="1"/>
          </p:cNvSpPr>
          <p:nvPr>
            <p:ph idx="1"/>
          </p:nvPr>
        </p:nvSpPr>
        <p:spPr/>
        <p:txBody>
          <a:bodyPr/>
          <a:lstStyle/>
          <a:p>
            <a:pPr marL="0" indent="0">
              <a:buNone/>
            </a:pPr>
            <a:r>
              <a:rPr lang="en-US" dirty="0"/>
              <a:t>9. Marie, C., &amp; Petri Jr, W. A. (2013). Amoebic dysentery. </a:t>
            </a:r>
            <a:r>
              <a:rPr lang="en-US" i="1" dirty="0"/>
              <a:t>BMJ clinical evidence</a:t>
            </a:r>
            <a:r>
              <a:rPr lang="en-US" dirty="0"/>
              <a:t>, </a:t>
            </a:r>
            <a:r>
              <a:rPr lang="en-US" i="1" dirty="0"/>
              <a:t>2013</a:t>
            </a:r>
            <a:r>
              <a:rPr lang="en-US" dirty="0"/>
              <a:t>.</a:t>
            </a:r>
          </a:p>
          <a:p>
            <a:pPr marL="0" indent="0">
              <a:buNone/>
            </a:pPr>
            <a:r>
              <a:rPr lang="en-US" dirty="0"/>
              <a:t>10. Ralston, K. S., &amp; Petri Jr, W. A. (2011). Tissue destruction and invasion 	by Entamoeba histolytica. </a:t>
            </a:r>
            <a:r>
              <a:rPr lang="en-US" i="1" dirty="0"/>
              <a:t>Trends in parasitology</a:t>
            </a:r>
            <a:r>
              <a:rPr lang="en-US" dirty="0"/>
              <a:t>, </a:t>
            </a:r>
            <a:r>
              <a:rPr lang="en-US" i="1" dirty="0"/>
              <a:t>27</a:t>
            </a:r>
            <a:r>
              <a:rPr lang="en-US" dirty="0"/>
              <a:t>(6), 254-263.</a:t>
            </a:r>
          </a:p>
          <a:p>
            <a:pPr marL="0" indent="0">
              <a:buNone/>
            </a:pPr>
            <a:r>
              <a:rPr lang="en-US" dirty="0"/>
              <a:t>11. Ravi, R. (2016, January 20). </a:t>
            </a:r>
            <a:r>
              <a:rPr lang="en-US" i="1" dirty="0"/>
              <a:t>Anti Amoebic Drugs</a:t>
            </a:r>
            <a:r>
              <a:rPr lang="en-US" dirty="0"/>
              <a:t>. </a:t>
            </a:r>
            <a:r>
              <a:rPr lang="en-US" dirty="0">
                <a:hlinkClick r:id="rId2"/>
              </a:rPr>
              <a:t>https://www.slideshare.net/renjusravi/anti-amoebic-drugs-</a:t>
            </a:r>
            <a:r>
              <a:rPr lang="en-US" dirty="0"/>
              <a:t>57258461</a:t>
            </a:r>
          </a:p>
          <a:p>
            <a:endParaRPr lang="en-US" dirty="0"/>
          </a:p>
          <a:p>
            <a:endParaRPr lang="en-US" dirty="0"/>
          </a:p>
          <a:p>
            <a:endParaRPr lang="en-US" dirty="0"/>
          </a:p>
        </p:txBody>
      </p:sp>
    </p:spTree>
    <p:extLst>
      <p:ext uri="{BB962C8B-B14F-4D97-AF65-F5344CB8AC3E}">
        <p14:creationId xmlns:p14="http://schemas.microsoft.com/office/powerpoint/2010/main" val="12219186"/>
      </p:ext>
    </p:extLst>
  </p:cSld>
  <p:clrMapOvr>
    <a:masterClrMapping/>
  </p:clrMapOvr>
</p:sld>
</file>

<file path=ppt/theme/theme1.xml><?xml version="1.0" encoding="utf-8"?>
<a:theme xmlns:a="http://schemas.openxmlformats.org/drawingml/2006/main" name="Seth's theme">
  <a:themeElements>
    <a:clrScheme name="Custom 1">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eth's theme" id="{E64ECDAE-42E2-3E4C-9FE7-BFD95F83F6D3}" vid="{0E7D24FE-0BCA-0D46-B198-C2AAA15301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Seth's theme</Template>
  <TotalTime>8945</TotalTime>
  <Words>4038</Words>
  <Application>Microsoft Macintosh PowerPoint</Application>
  <PresentationFormat>Widescreen</PresentationFormat>
  <Paragraphs>458</Paragraphs>
  <Slides>65</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65</vt:i4>
      </vt:variant>
    </vt:vector>
  </HeadingPairs>
  <TitlesOfParts>
    <vt:vector size="72" baseType="lpstr">
      <vt:lpstr>Arial</vt:lpstr>
      <vt:lpstr>Arial,Sans-Serif</vt:lpstr>
      <vt:lpstr>Calibri</vt:lpstr>
      <vt:lpstr>Calibri Light</vt:lpstr>
      <vt:lpstr>Wingdings</vt:lpstr>
      <vt:lpstr>Wingdings,Sans-Serif</vt:lpstr>
      <vt:lpstr>Seth's theme</vt:lpstr>
      <vt:lpstr>Course</vt:lpstr>
      <vt:lpstr>ANTI-MALARIAL DRUGS</vt:lpstr>
      <vt:lpstr>Causative agent</vt:lpstr>
      <vt:lpstr>Types of malaria</vt:lpstr>
      <vt:lpstr> Mysterious &amp; puzzling case of malaria </vt:lpstr>
      <vt:lpstr>LIFE CYCLE OF MALARIA</vt:lpstr>
      <vt:lpstr>PowerPoint Presentation</vt:lpstr>
      <vt:lpstr>LIFE CYCLE OF MALARIA</vt:lpstr>
      <vt:lpstr>CLASSIFICATION </vt:lpstr>
      <vt:lpstr>PowerPoint Presentation</vt:lpstr>
      <vt:lpstr>Chemical Classification </vt:lpstr>
      <vt:lpstr>PowerPoint Presentation</vt:lpstr>
      <vt:lpstr>Relapse Vs Recrudesence</vt:lpstr>
      <vt:lpstr>1. CHLOROQUINE </vt:lpstr>
      <vt:lpstr>Mechanism of action:</vt:lpstr>
      <vt:lpstr> Pharmacokinetics </vt:lpstr>
      <vt:lpstr>PowerPoint Presentation</vt:lpstr>
      <vt:lpstr> Adverse Effects  </vt:lpstr>
      <vt:lpstr>Contraindications &amp; Cautions</vt:lpstr>
      <vt:lpstr>Other Pharmacological actions</vt:lpstr>
      <vt:lpstr>Therapeutic  Uses</vt:lpstr>
      <vt:lpstr>2. Amodiaquine </vt:lpstr>
      <vt:lpstr>3. Quinine</vt:lpstr>
      <vt:lpstr>Mechanism of Action</vt:lpstr>
      <vt:lpstr>Other actions of quinine</vt:lpstr>
      <vt:lpstr>Cinchonism</vt:lpstr>
      <vt:lpstr>PowerPoint Presentation</vt:lpstr>
      <vt:lpstr>Therapeutic Uses</vt:lpstr>
      <vt:lpstr>4. Proguanil (Chloroguanide) </vt:lpstr>
      <vt:lpstr>5. PYRIMETHAMINE </vt:lpstr>
      <vt:lpstr>PowerPoint Presentation</vt:lpstr>
      <vt:lpstr>7. Artemesinin </vt:lpstr>
      <vt:lpstr>PowerPoint Presentation</vt:lpstr>
      <vt:lpstr>8. Artemether-lumefantrine</vt:lpstr>
      <vt:lpstr> 9. Artesunate  </vt:lpstr>
      <vt:lpstr>   10. Artemether </vt:lpstr>
      <vt:lpstr>11. Arteether </vt:lpstr>
      <vt:lpstr>Anti-Amoebiasis Drugs</vt:lpstr>
      <vt:lpstr>AMOEBIASIS</vt:lpstr>
      <vt:lpstr> TYPES OF AMOEBIASIS</vt:lpstr>
      <vt:lpstr>PowerPoint Presentation</vt:lpstr>
      <vt:lpstr> CLASSIFICATION OF ANTI-AMOEBIC DRUGS  </vt:lpstr>
      <vt:lpstr>PowerPoint Presentation</vt:lpstr>
      <vt:lpstr> 1. Metronidazole</vt:lpstr>
      <vt:lpstr>MECHANISM OF ACTION</vt:lpstr>
      <vt:lpstr>ANTIMICROBIAL ACTIVITY</vt:lpstr>
      <vt:lpstr> PHARMACOKINETICS</vt:lpstr>
      <vt:lpstr>PowerPoint Presentation</vt:lpstr>
      <vt:lpstr>2. Tinidazole</vt:lpstr>
      <vt:lpstr>3. Emetine and Dehydroemetine</vt:lpstr>
      <vt:lpstr>4. Chloroquine</vt:lpstr>
      <vt:lpstr>5. Diloxanide Furoate</vt:lpstr>
      <vt:lpstr>6. Iodoquinol</vt:lpstr>
      <vt:lpstr>7. Paromomycin sulphate</vt:lpstr>
      <vt:lpstr>8. 8-Hydroxiquinolines</vt:lpstr>
      <vt:lpstr>Adverse Effects of Amebicides</vt:lpstr>
      <vt:lpstr>PowerPoint Presentation</vt:lpstr>
      <vt:lpstr>PowerPoint Presentation</vt:lpstr>
      <vt:lpstr>Drug Interactions Associated with Amebicides</vt:lpstr>
      <vt:lpstr>PowerPoint Presentation</vt:lpstr>
      <vt:lpstr>Contraindications</vt:lpstr>
      <vt:lpstr>PowerPoint Presentation</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TETRACYCLINES</dc:title>
  <dc:creator>Seth m. Monayo</dc:creator>
  <cp:lastModifiedBy>seth mikaye</cp:lastModifiedBy>
  <cp:revision>240</cp:revision>
  <dcterms:created xsi:type="dcterms:W3CDTF">2023-02-03T14:10:51Z</dcterms:created>
  <dcterms:modified xsi:type="dcterms:W3CDTF">2024-11-11T18:47:12Z</dcterms:modified>
</cp:coreProperties>
</file>