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3" r:id="rId1"/>
    <p:sldMasterId id="2147483766" r:id="rId2"/>
  </p:sldMasterIdLst>
  <p:sldIdLst>
    <p:sldId id="349" r:id="rId3"/>
    <p:sldId id="257" r:id="rId4"/>
    <p:sldId id="258" r:id="rId5"/>
    <p:sldId id="325" r:id="rId6"/>
    <p:sldId id="260" r:id="rId7"/>
    <p:sldId id="326" r:id="rId8"/>
    <p:sldId id="264" r:id="rId9"/>
    <p:sldId id="327" r:id="rId10"/>
    <p:sldId id="328" r:id="rId11"/>
    <p:sldId id="329" r:id="rId12"/>
    <p:sldId id="330" r:id="rId13"/>
    <p:sldId id="331" r:id="rId14"/>
    <p:sldId id="273" r:id="rId15"/>
    <p:sldId id="275" r:id="rId16"/>
    <p:sldId id="332" r:id="rId17"/>
    <p:sldId id="277" r:id="rId18"/>
    <p:sldId id="333" r:id="rId19"/>
    <p:sldId id="334" r:id="rId20"/>
    <p:sldId id="335" r:id="rId21"/>
    <p:sldId id="283" r:id="rId22"/>
    <p:sldId id="285" r:id="rId23"/>
    <p:sldId id="286" r:id="rId24"/>
    <p:sldId id="287" r:id="rId25"/>
    <p:sldId id="291" r:id="rId26"/>
    <p:sldId id="292" r:id="rId27"/>
    <p:sldId id="293" r:id="rId28"/>
    <p:sldId id="294" r:id="rId29"/>
    <p:sldId id="295" r:id="rId30"/>
    <p:sldId id="296" r:id="rId31"/>
    <p:sldId id="310" r:id="rId32"/>
    <p:sldId id="312" r:id="rId33"/>
    <p:sldId id="337" r:id="rId34"/>
    <p:sldId id="338" r:id="rId35"/>
    <p:sldId id="339" r:id="rId36"/>
    <p:sldId id="317" r:id="rId37"/>
    <p:sldId id="319" r:id="rId38"/>
    <p:sldId id="340" r:id="rId39"/>
    <p:sldId id="341" r:id="rId40"/>
    <p:sldId id="342" r:id="rId41"/>
    <p:sldId id="344" r:id="rId42"/>
    <p:sldId id="345" r:id="rId43"/>
    <p:sldId id="303" r:id="rId44"/>
    <p:sldId id="346" r:id="rId45"/>
    <p:sldId id="304" r:id="rId46"/>
    <p:sldId id="347" r:id="rId47"/>
    <p:sldId id="348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513DC6-A33F-90A7-438B-15DB117B8824}" v="275" dt="2023-03-17T05:37:05.537"/>
    <p1510:client id="{15615172-D4D5-1E62-773F-1ECB3429AD1C}" v="1621" dt="2023-03-15T14:05:03.189"/>
    <p1510:client id="{30FF6FF2-8662-04B5-6A9F-0253C57EFDA9}" v="52" dt="2023-03-14T20:11:22.549"/>
    <p1510:client id="{3FBD6CF0-0EFB-F167-1195-75405AB2547E}" v="296" dt="2023-03-14T19:59:59.990"/>
    <p1510:client id="{80C1C95D-9D4D-CEC5-E917-6A5B295ADAC2}" v="120" dt="2023-03-14T18:37:34.63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66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26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microsoft.com/office/2015/10/relationships/revisionInfo" Target="revisionInfo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>
            <a:extLst>
              <a:ext uri="{FF2B5EF4-FFF2-40B4-BE49-F238E27FC236}">
                <a16:creationId xmlns:a16="http://schemas.microsoft.com/office/drawing/2014/main" id="{AD298294-27E0-8680-6404-FA1FA3A09C88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1676400"/>
            <a:ext cx="10363200" cy="18288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53251" name="Rectangle 3">
            <a:extLst>
              <a:ext uri="{FF2B5EF4-FFF2-40B4-BE49-F238E27FC236}">
                <a16:creationId xmlns:a16="http://schemas.microsoft.com/office/drawing/2014/main" id="{44DB8A5C-967F-9905-FBDA-1C78EA1136A9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53252" name="Rectangle 4">
            <a:extLst>
              <a:ext uri="{FF2B5EF4-FFF2-40B4-BE49-F238E27FC236}">
                <a16:creationId xmlns:a16="http://schemas.microsoft.com/office/drawing/2014/main" id="{707256F7-117C-BC71-095D-D111CEE1F261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3253" name="Rectangle 5">
            <a:extLst>
              <a:ext uri="{FF2B5EF4-FFF2-40B4-BE49-F238E27FC236}">
                <a16:creationId xmlns:a16="http://schemas.microsoft.com/office/drawing/2014/main" id="{49D9F364-2B5B-A650-A4A1-D8F80E34F4C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3254" name="Rectangle 6">
            <a:extLst>
              <a:ext uri="{FF2B5EF4-FFF2-40B4-BE49-F238E27FC236}">
                <a16:creationId xmlns:a16="http://schemas.microsoft.com/office/drawing/2014/main" id="{359F1579-CF01-35C4-CE10-50EE00FF2573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BA23C1AF-9272-4E53-8469-4C43D3A84F91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C0D7A-BD0C-3BC3-74C6-2857AB97BA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EF7DEF-C072-38CD-1F59-6F5B90B2A7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7321B6-3D89-DFB3-04F4-4624D5794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9838ED-1F89-9D33-EA26-2E03254B26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F7B459-6501-D3AD-C2C4-4E81E8A760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BB3A35-83ED-4A85-8774-D7732FE7FE08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9821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6274C9-9E26-2A18-606E-8D622B3A99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A221D2-AA58-BFA7-D667-125E477428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3B4299-69BE-24FD-74FA-49BCADD2DD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911E26-5464-C6EB-7FBC-41A830864A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487216-C913-1AA7-DD2C-99CF932793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C00E08-BE3D-4DBA-A259-F1C622F85F65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27346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37E768-6B39-330C-CEF9-6A9DC6B6A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363079-3AF5-5889-D1C4-6094680D6D6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981200"/>
            <a:ext cx="538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B57C32-2882-6165-F993-B27C651A53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3848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DBA84F-A172-BF8B-68F7-526F505E57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05FEE0-9028-299A-F329-A7B4BCD66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C42D69-9B94-3878-96C7-65947315E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7FF692-9085-4A03-BC15-618E36B1166B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13987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C325C9-71B6-5551-29F8-570CDEBBE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04E831-B429-6812-9590-C51982CFAA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B192CB-80A5-E266-1FCF-88E7D96349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98D455-D03E-0FC6-D601-659DB50EF6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93A091-5F6A-E9B4-7011-ED6B8CC57DE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C21081-CD0A-2A47-78BB-2D7F17F1E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FB75D01-15F9-3749-EC7E-4D012DBB9D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953959A-9049-F9F7-9805-138C577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FC8C3E-920E-4FBA-87AF-9BF8EBB62DDD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230675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6FC2B-0F1F-E539-57F2-E8261D4B4E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BC93A3-F310-6D2E-6A37-2B525511A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BBE41D4-8132-7CF0-4777-810A04E0B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69CF764-DFD3-E041-6DBD-E6C1E9943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E78358-AA60-4274-90C8-8DBF7AC48A74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586889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33EBF6C-7820-532A-1C05-49CA1FD64C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4664D6-4D04-3D1E-CED0-4BB3928D3D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43B667-5DDA-08B5-250A-06E97B29E2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7141BE-9AA5-45FC-95BF-40F1EC430470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44971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557825-5B79-D3BA-14B9-F34DE3989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30821B-E3EB-2C56-FDBD-C4D3719254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B7D2580-A445-09F0-3551-6AFE84C6FE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801AB4-C601-A652-BBE9-798ABFD65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B0AA1B-A454-D65C-4CCF-1C0CE5ACE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FCC01FE-D64B-BBC5-6314-11D3DE667E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86DCA2-999D-476F-9E89-424AC7D60BBF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8852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488BF-5EDD-F37E-9207-A0808B60D9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FB6A46B-2F33-0F73-24DC-8045A5278E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C9DF87-63EB-D14F-83E1-7F334C22D1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C7FADA-0C72-3872-DE6B-C3A30B0042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53019C-DAFD-AD5B-D947-7D6A9FA3A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28649A-10C8-3EE9-90FD-47750084F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8F7A6D-DC5F-4232-91FF-3DBCCB1B2A7C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81510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5CDB8-E7E6-B06E-3B51-A3522C387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A0A13E2-2692-FE94-6092-3DCACE3B1F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3F1E42-B139-C0C5-37DE-9A6A0042F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FE51B2-2446-986D-2E53-A6970C85F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CF2B01-3DAF-D494-1FAF-F6AB49D04E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AC69C5-8749-4549-9E5A-167B0F4F360A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32174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7E4086-6C3C-D318-80BE-ADF5DE070F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839200" y="381000"/>
            <a:ext cx="2743200" cy="5715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E9398E0-46F9-6E07-0E62-6E4E82FDB5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09600" y="381000"/>
            <a:ext cx="8026400" cy="5715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B80933-7873-7CBE-DA76-021CB263B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8E14F6-BABD-6DBE-EB4C-1D6E4BACF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D5ED81-1444-9722-4ED7-916B69D3B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AF87F0-34DB-47BE-BC15-9F03CC60BEFA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43923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4BA1F-B8B3-5D94-5C73-247DBF397E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381000"/>
            <a:ext cx="10972800" cy="1371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able Placeholder 2">
            <a:extLst>
              <a:ext uri="{FF2B5EF4-FFF2-40B4-BE49-F238E27FC236}">
                <a16:creationId xmlns:a16="http://schemas.microsoft.com/office/drawing/2014/main" id="{85B04289-BE2C-3236-1342-351762181408}"/>
              </a:ext>
            </a:extLst>
          </p:cNvPr>
          <p:cNvSpPr>
            <a:spLocks noGrp="1"/>
          </p:cNvSpPr>
          <p:nvPr>
            <p:ph type="tbl" idx="1"/>
          </p:nvPr>
        </p:nvSpPr>
        <p:spPr>
          <a:xfrm>
            <a:off x="609600" y="1981200"/>
            <a:ext cx="10972800" cy="4114800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4E1B17-23B7-4523-D80F-786B38FC72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0A6524-946B-26BC-64ED-1D55B8E3B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FDC920-92F9-83F2-B823-444AF8A41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AA9A7A0B-A440-4A23-ACAD-304DA00672C4}" type="slidenum">
              <a:rPr lang="ar-SA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362289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43179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3958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22728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11/12/24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0619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11/12/24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776900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11/12/24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42148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11/12/24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723804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11/12/24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173783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11/12/24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403900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519813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11/12/24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28043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>
            <a:extLst>
              <a:ext uri="{FF2B5EF4-FFF2-40B4-BE49-F238E27FC236}">
                <a16:creationId xmlns:a16="http://schemas.microsoft.com/office/drawing/2014/main" id="{2DEBAD55-5B96-AE54-D74C-91058D18164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381000"/>
            <a:ext cx="109728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52227" name="Rectangle 3">
            <a:extLst>
              <a:ext uri="{FF2B5EF4-FFF2-40B4-BE49-F238E27FC236}">
                <a16:creationId xmlns:a16="http://schemas.microsoft.com/office/drawing/2014/main" id="{60D0720A-6154-F232-256C-024D9AE000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981200"/>
            <a:ext cx="109728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52228" name="Rectangle 4">
            <a:extLst>
              <a:ext uri="{FF2B5EF4-FFF2-40B4-BE49-F238E27FC236}">
                <a16:creationId xmlns:a16="http://schemas.microsoft.com/office/drawing/2014/main" id="{CCA43120-4705-BCA2-1FDC-7E3E56FDB90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52229" name="Rectangle 5">
            <a:extLst>
              <a:ext uri="{FF2B5EF4-FFF2-40B4-BE49-F238E27FC236}">
                <a16:creationId xmlns:a16="http://schemas.microsoft.com/office/drawing/2014/main" id="{F139C5E7-E95E-619B-8FD1-59313E5A0CF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endParaRPr lang="en-US" altLang="en-US"/>
          </a:p>
        </p:txBody>
      </p:sp>
      <p:sp>
        <p:nvSpPr>
          <p:cNvPr id="52230" name="Rectangle 6">
            <a:extLst>
              <a:ext uri="{FF2B5EF4-FFF2-40B4-BE49-F238E27FC236}">
                <a16:creationId xmlns:a16="http://schemas.microsoft.com/office/drawing/2014/main" id="{99F18258-D3B6-8D10-D60D-AB3B73806935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fld id="{07AAECD2-81C7-4C28-9F89-C713A3D3FF40}" type="slidenum">
              <a:rPr lang="ar-SA" altLang="en-US"/>
              <a:pPr/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4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1556B5-3D76-4CDA-AEE3-F2A426B4848E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27862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  <p:sldLayoutId id="2147483771" r:id="rId5"/>
    <p:sldLayoutId id="2147483772" r:id="rId6"/>
    <p:sldLayoutId id="2147483773" r:id="rId7"/>
    <p:sldLayoutId id="2147483774" r:id="rId8"/>
    <p:sldLayoutId id="2147483775" r:id="rId9"/>
    <p:sldLayoutId id="2147483776" r:id="rId10"/>
    <p:sldLayoutId id="214748377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hyperlink" Target="https://library.search.tulane.edu/permalink/01TUL_INST/8mv5g5/alma9945496896406326" TargetMode="External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mc/articles/PMC3146381/" TargetMode="External"/><Relationship Id="rId2" Type="http://schemas.openxmlformats.org/officeDocument/2006/relationships/hyperlink" Target="https://doi.org/10.1093/jac/dkg117" TargetMode="External"/><Relationship Id="rId1" Type="http://schemas.openxmlformats.org/officeDocument/2006/relationships/slideLayout" Target="../slideLayouts/slideLayout14.xml"/><Relationship Id="rId5" Type="http://schemas.openxmlformats.org/officeDocument/2006/relationships/hyperlink" Target="https://pubmed.ncbi.nlm.nih.gov/21413276" TargetMode="External"/><Relationship Id="rId4" Type="http://schemas.openxmlformats.org/officeDocument/2006/relationships/hyperlink" Target="https://pubmed.ncbi.nlm.nih.gov/21803962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42BEE-2709-FE1B-F581-E8A3D9E03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4798" y="579047"/>
            <a:ext cx="3932237" cy="738266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Course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0BF094-F97B-07B1-F3D0-B7321CC342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33060" y="823853"/>
            <a:ext cx="5634142" cy="424390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Lecture 13</a:t>
            </a:r>
          </a:p>
          <a:p>
            <a:pPr marL="0" indent="0" algn="ctr">
              <a:buNone/>
            </a:pP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Topic: </a:t>
            </a:r>
          </a:p>
          <a:p>
            <a:pPr algn="ctr">
              <a:buFont typeface="Wingdings" pitchFamily="2" charset="2"/>
              <a:buChar char="v"/>
            </a:pPr>
            <a:r>
              <a:rPr lang="en-US" sz="3600" b="1" i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Anti-fungal drugs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C3F7022-577D-C69A-C066-FD50D323AA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1858" y="1607696"/>
            <a:ext cx="5096084" cy="1714552"/>
          </a:xfrm>
        </p:spPr>
        <p:txBody>
          <a:bodyPr>
            <a:normAutofit/>
          </a:bodyPr>
          <a:lstStyle/>
          <a:p>
            <a:r>
              <a:rPr lang="en-US" sz="4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PHARMACOLOGY</a:t>
            </a:r>
          </a:p>
          <a:p>
            <a:pPr algn="ctr"/>
            <a:r>
              <a:rPr 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Seth </a:t>
            </a:r>
            <a:r>
              <a:rPr lang="en-US" sz="2800" i="1" dirty="0" err="1">
                <a:latin typeface="Arial" panose="020B0604020202020204" pitchFamily="34" charset="0"/>
                <a:cs typeface="Arial" panose="020B0604020202020204" pitchFamily="34" charset="0"/>
              </a:rPr>
              <a:t>Mikaye</a:t>
            </a:r>
            <a:endParaRPr lang="en-US" sz="2800" i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853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>
            <a:extLst>
              <a:ext uri="{FF2B5EF4-FFF2-40B4-BE49-F238E27FC236}">
                <a16:creationId xmlns:a16="http://schemas.microsoft.com/office/drawing/2014/main" id="{8E410D75-1455-AB3A-252F-99062DC02207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sz="5400" b="1" dirty="0">
                <a:solidFill>
                  <a:srgbClr val="FF0000"/>
                </a:solidFill>
                <a:latin typeface="Times New Roman"/>
                <a:cs typeface="Times New Roman"/>
              </a:rPr>
              <a:t>ANTI FUNGAL DRUGS</a:t>
            </a:r>
          </a:p>
        </p:txBody>
      </p:sp>
      <p:sp>
        <p:nvSpPr>
          <p:cNvPr id="2051" name="Rectangle 3">
            <a:extLst>
              <a:ext uri="{FF2B5EF4-FFF2-40B4-BE49-F238E27FC236}">
                <a16:creationId xmlns:a16="http://schemas.microsoft.com/office/drawing/2014/main" id="{CCD58728-D500-C888-240A-E75808F1D1AC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endParaRPr lang="en-US" altLang="en-US" sz="2800" dirty="0">
              <a:latin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96940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B5D8344D-F253-7B6C-4E61-52935DDADA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09600" y="381000"/>
            <a:ext cx="10972800" cy="106394"/>
          </a:xfrm>
        </p:spPr>
        <p:txBody>
          <a:bodyPr>
            <a:normAutofit fontScale="90000"/>
          </a:bodyPr>
          <a:lstStyle/>
          <a:p>
            <a:endParaRPr lang="en-US" altLang="en-US" dirty="0"/>
          </a:p>
        </p:txBody>
      </p:sp>
      <p:sp>
        <p:nvSpPr>
          <p:cNvPr id="3075" name="Rectangle 3">
            <a:extLst>
              <a:ext uri="{FF2B5EF4-FFF2-40B4-BE49-F238E27FC236}">
                <a16:creationId xmlns:a16="http://schemas.microsoft.com/office/drawing/2014/main" id="{9192C34C-8F77-E681-8093-43D95EF47D0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12564" y="1428418"/>
            <a:ext cx="10366872" cy="5154976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Fungi are eukaryotic, heterotrophic (not self sustaining) organisms that live as parasites.</a:t>
            </a:r>
          </a:p>
          <a:p>
            <a:pPr>
              <a:lnSpc>
                <a:spcPct val="90000"/>
              </a:lnSpc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They are complex organisms in comparison to bacteria. Thus antibacterial agents are not effective against fungi.</a:t>
            </a:r>
            <a:endParaRPr lang="ar-SA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Fungal infections are also called as </a:t>
            </a:r>
            <a:r>
              <a:rPr lang="en-US" altLang="en-US" sz="2800" b="1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mycoses</a:t>
            </a:r>
            <a:r>
              <a:rPr lang="ar-SA" altLang="en-US" sz="2800" b="1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ar-SA" altLang="en-US" sz="2800" b="1" u="sng" dirty="0">
              <a:solidFill>
                <a:srgbClr val="C00000"/>
              </a:solidFill>
              <a:latin typeface="Arial" panose="020B0604020202020204" pitchFamily="34" charset="0"/>
              <a:ea typeface="Tahoma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800" dirty="0"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They have nucleus and well-defined nuclear membrane, and chromosomes.</a:t>
            </a:r>
            <a:endParaRPr lang="en-US" sz="28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US" dirty="0"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T</a:t>
            </a:r>
            <a:r>
              <a:rPr lang="en-US" sz="2800" dirty="0"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hey have rigid cell wall  composed of </a:t>
            </a:r>
            <a:r>
              <a:rPr lang="en-US" sz="2800" b="1" dirty="0">
                <a:solidFill>
                  <a:srgbClr val="C00000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chitin ( N –acetylglucosamine )</a:t>
            </a:r>
            <a:endParaRPr lang="en-US" sz="28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800" dirty="0"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Fungal cell membrane contains </a:t>
            </a:r>
            <a:r>
              <a:rPr lang="en-US" sz="2800" b="1" u="sng" dirty="0">
                <a:solidFill>
                  <a:srgbClr val="C00000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ergosterol</a:t>
            </a:r>
            <a:r>
              <a:rPr lang="en-US" sz="2800" dirty="0"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, human cell membrane is composed of </a:t>
            </a:r>
            <a:r>
              <a:rPr lang="en-US" sz="2800" u="sng" dirty="0">
                <a:solidFill>
                  <a:srgbClr val="C00000"/>
                </a:solidFill>
                <a:latin typeface="Arial" panose="020B0604020202020204" pitchFamily="34" charset="0"/>
                <a:ea typeface="Tahoma"/>
                <a:cs typeface="Arial" panose="020B0604020202020204" pitchFamily="34" charset="0"/>
              </a:rPr>
              <a:t>cholesterol</a:t>
            </a:r>
            <a:endParaRPr lang="ar-SA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54073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2FBB0-455D-1115-5F57-4F4F6F3572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sz="3600" b="1" dirty="0">
                <a:solidFill>
                  <a:srgbClr val="FF0000"/>
                </a:solidFill>
              </a:rPr>
              <a:t>HISTORY OF ANTIFUNGALS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809A31-FCD5-DE7B-BD10-80E8EE155B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62462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§"/>
            </a:pPr>
            <a:r>
              <a:rPr lang="en-IN" sz="26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1903-07: </a:t>
            </a:r>
            <a:r>
              <a:rPr lang="en-IN" sz="2600" dirty="0">
                <a:latin typeface="Arial"/>
                <a:cs typeface="Arial"/>
              </a:rPr>
              <a:t>Introduction of antifungal (</a:t>
            </a:r>
            <a:r>
              <a:rPr lang="en-IN" sz="2600" dirty="0">
                <a:latin typeface="Arial" pitchFamily="34" charset="0"/>
                <a:cs typeface="Arial" pitchFamily="34" charset="0"/>
              </a:rPr>
              <a:t>Whitefield’s ointment)</a:t>
            </a:r>
          </a:p>
          <a:p>
            <a:pPr>
              <a:buFont typeface="Wingdings" pitchFamily="2" charset="2"/>
              <a:buChar char="§"/>
            </a:pPr>
            <a:r>
              <a:rPr lang="en-IN" sz="26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1939: </a:t>
            </a:r>
            <a:r>
              <a:rPr lang="en-IN" sz="2600" dirty="0">
                <a:latin typeface="Arial" pitchFamily="34" charset="0"/>
                <a:cs typeface="Arial" pitchFamily="34" charset="0"/>
              </a:rPr>
              <a:t>Griseofulvin discovered</a:t>
            </a:r>
          </a:p>
          <a:p>
            <a:pPr>
              <a:buFont typeface="Wingdings" pitchFamily="2" charset="2"/>
              <a:buChar char="§"/>
            </a:pPr>
            <a:r>
              <a:rPr lang="en-IN" sz="26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1949: </a:t>
            </a:r>
            <a:r>
              <a:rPr lang="en-IN" sz="2600" dirty="0">
                <a:latin typeface="Arial" pitchFamily="34" charset="0"/>
                <a:cs typeface="Arial" pitchFamily="34" charset="0"/>
              </a:rPr>
              <a:t>First antibiotic azole reported followed by Nystatin </a:t>
            </a:r>
          </a:p>
          <a:p>
            <a:pPr>
              <a:buFont typeface="Wingdings" pitchFamily="2" charset="2"/>
              <a:buChar char="§"/>
            </a:pPr>
            <a:r>
              <a:rPr lang="en-IN" sz="26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1956: </a:t>
            </a:r>
            <a:r>
              <a:rPr lang="en-IN" sz="2600" dirty="0">
                <a:latin typeface="Arial" pitchFamily="34" charset="0"/>
                <a:cs typeface="Arial" pitchFamily="34" charset="0"/>
              </a:rPr>
              <a:t>Amphotericin B activity reported</a:t>
            </a:r>
            <a:r>
              <a:rPr lang="en-IN" sz="26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Wingdings" pitchFamily="2" charset="2"/>
              <a:buChar char="§"/>
            </a:pPr>
            <a:r>
              <a:rPr lang="en-IN" sz="26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1958: </a:t>
            </a:r>
            <a:r>
              <a:rPr lang="en-IN" sz="2600" dirty="0">
                <a:latin typeface="Arial" pitchFamily="34" charset="0"/>
                <a:cs typeface="Arial" pitchFamily="34" charset="0"/>
              </a:rPr>
              <a:t>First azole antifungal Ketoconazole marketed</a:t>
            </a:r>
          </a:p>
          <a:p>
            <a:pPr>
              <a:buFont typeface="Wingdings" pitchFamily="2" charset="2"/>
              <a:buChar char="§"/>
            </a:pPr>
            <a:r>
              <a:rPr lang="en-IN" sz="26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1960: </a:t>
            </a:r>
            <a:r>
              <a:rPr lang="en-IN" sz="2600" dirty="0">
                <a:latin typeface="Arial" pitchFamily="34" charset="0"/>
                <a:cs typeface="Arial" pitchFamily="34" charset="0"/>
              </a:rPr>
              <a:t>Amphotericin B approved</a:t>
            </a:r>
          </a:p>
          <a:p>
            <a:pPr>
              <a:buFont typeface="Wingdings" pitchFamily="2" charset="2"/>
              <a:buChar char="§"/>
            </a:pPr>
            <a:r>
              <a:rPr lang="en-IN" sz="26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1990-92:</a:t>
            </a:r>
            <a:r>
              <a:rPr lang="en-I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 Lipids formulation of amphotericin B, Fluconazole and itraconazole introduced</a:t>
            </a:r>
          </a:p>
          <a:p>
            <a:pPr>
              <a:buFont typeface="Wingdings" pitchFamily="2" charset="2"/>
              <a:buChar char="§"/>
            </a:pPr>
            <a:r>
              <a:rPr lang="en-IN" sz="26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1993-95: </a:t>
            </a:r>
            <a:r>
              <a:rPr lang="en-IN" sz="2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Second generation triazoles reported</a:t>
            </a:r>
          </a:p>
          <a:p>
            <a:pPr>
              <a:buFont typeface="Wingdings" pitchFamily="2" charset="2"/>
              <a:buChar char="§"/>
            </a:pPr>
            <a:r>
              <a:rPr lang="en-IN" sz="26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2002-05: </a:t>
            </a:r>
            <a:r>
              <a:rPr lang="en-IN" sz="2600" dirty="0">
                <a:latin typeface="Arial" pitchFamily="34" charset="0"/>
                <a:cs typeface="Arial" pitchFamily="34" charset="0"/>
              </a:rPr>
              <a:t>Voriconazole and Posaconazole approved.</a:t>
            </a:r>
          </a:p>
          <a:p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1413874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C343417A-D5D9-9A52-D25E-FF6D77D86A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865488"/>
          </a:xfrm>
        </p:spPr>
        <p:txBody>
          <a:bodyPr>
            <a:normAutofit/>
          </a:bodyPr>
          <a:lstStyle/>
          <a:p>
            <a:r>
              <a:rPr lang="en-US" alt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Types of Fungal infection </a:t>
            </a:r>
            <a:endParaRPr lang="en-US" alt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E9FA94D0-93F7-FD53-3EC9-A41DE26F618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958467" y="1322419"/>
            <a:ext cx="10515600" cy="5078382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n-US" sz="2600" b="1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SUPERFICIAL</a:t>
            </a:r>
            <a:endParaRPr lang="en-US" altLang="en-US" sz="2600" b="1" i="1" u="sng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2600" b="1" i="1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A) Dermatomycoses</a:t>
            </a:r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affecting skin, hair or nails.</a:t>
            </a: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Athlete's foot (tinea pedis). </a:t>
            </a:r>
            <a:endParaRPr lang="en-US" alt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Jock itch (tinea cruris). 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Scalp ringworm (tinea capitis). 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Nail infection (tinea </a:t>
            </a:r>
            <a:r>
              <a:rPr lang="en-US" sz="26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unguium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). 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Body ringworm (tinea corporis).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Font typeface="Wingdings" panose="05000000000000000000" pitchFamily="2" charset="2"/>
              <a:buNone/>
            </a:pPr>
            <a:endParaRPr lang="en-US" alt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2130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B9E0C0-1D9C-BCDB-B3B9-C10F0C51D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5D2E87-6231-D97C-B5BE-C1366350B9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n-US" sz="2800" b="1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en-US" altLang="en-US" sz="2800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  </a:t>
            </a:r>
            <a:r>
              <a:rPr lang="en-US" altLang="en-US" sz="2800" b="1" i="1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Candidiasis</a:t>
            </a:r>
            <a:r>
              <a:rPr lang="en-US" altLang="en-US" b="1" i="1" dirty="0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infection caused by genus candida affecting skin, mucous membrane  of mouth or G.I.T or female genital tract</a:t>
            </a:r>
            <a:endParaRPr lang="en-US" altLang="en-US" sz="2800" b="1" u="sng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endParaRPr lang="en-US" altLang="en-US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2800" b="1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SYSTEMIC</a:t>
            </a:r>
            <a:r>
              <a:rPr lang="en-US" altLang="en-US" sz="28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</a:p>
          <a:p>
            <a:pPr>
              <a:lnSpc>
                <a:spcPct val="80000"/>
              </a:lnSpc>
              <a:buNone/>
            </a:pPr>
            <a:r>
              <a:rPr lang="en-US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          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Candidiasis, </a:t>
            </a:r>
            <a:r>
              <a:rPr lang="en-US" alt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cryptococosis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, Aspergillosis,     </a:t>
            </a:r>
          </a:p>
          <a:p>
            <a:pPr>
              <a:lnSpc>
                <a:spcPct val="80000"/>
              </a:lnSpc>
              <a:buNone/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          Blastomycosis, Histoplasmosis,  </a:t>
            </a:r>
          </a:p>
          <a:p>
            <a:pPr>
              <a:lnSpc>
                <a:spcPct val="80000"/>
              </a:lnSpc>
              <a:buNone/>
            </a:pP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          Coccidioidomycosis, </a:t>
            </a:r>
            <a:r>
              <a:rPr lang="en-US" alt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Paracoccidioidomycosis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800" dirty="0" err="1">
                <a:latin typeface="Arial" panose="020B0604020202020204" pitchFamily="34" charset="0"/>
                <a:cs typeface="Arial" panose="020B0604020202020204" pitchFamily="34" charset="0"/>
              </a:rPr>
              <a:t>etc</a:t>
            </a:r>
            <a:endParaRPr lang="en-US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6781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D63BEDBC-D706-54C3-58CA-93D3C4C7E2D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380999"/>
            <a:ext cx="8229600" cy="599501"/>
          </a:xfrm>
        </p:spPr>
        <p:txBody>
          <a:bodyPr>
            <a:noAutofit/>
          </a:bodyPr>
          <a:lstStyle/>
          <a:p>
            <a:r>
              <a:rPr lang="en-US" alt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Drug Classification</a:t>
            </a:r>
            <a:r>
              <a:rPr lang="ar-SA" altLang="en-US" sz="3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B715D658-6665-8544-5F38-7430F54256F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81349" y="1057618"/>
            <a:ext cx="10532126" cy="5419383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Drugs that disrupt fungal cell membrane</a:t>
            </a:r>
            <a:r>
              <a:rPr lang="en-US" altLang="en-US" sz="26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  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sz="2600" dirty="0" err="1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6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 Polyenes: </a:t>
            </a: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Amphotericin, Nystatin, Natamycin</a:t>
            </a:r>
            <a:endParaRPr lang="en-US" altLang="en-US" sz="26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26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ii) Azoles 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Imidazole: </a:t>
            </a: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Ketoconazole, </a:t>
            </a:r>
            <a:r>
              <a:rPr lang="en-US" alt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Butaxonazole</a:t>
            </a: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Clotrimazole, Econazole, Miconazole, Oxiconazole, </a:t>
            </a:r>
            <a:r>
              <a:rPr lang="en-US" alt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Sulconazole</a:t>
            </a:r>
            <a:endParaRPr lang="en-US" alt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68400" lvl="1" indent="-711200">
              <a:lnSpc>
                <a:spcPct val="80000"/>
              </a:lnSpc>
              <a:buNone/>
            </a:pPr>
            <a:endParaRPr lang="en-US" alt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alt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Triazole: </a:t>
            </a: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Fluconazole, Itraconazole, Tioconazole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sz="26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iii) Allylamines: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Terbinafine,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Naftifine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Butenafine           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Iv) </a:t>
            </a:r>
            <a:r>
              <a:rPr lang="en-US" sz="2600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Echinocandins</a:t>
            </a:r>
            <a:r>
              <a:rPr lang="en-US" sz="2600" dirty="0">
                <a:solidFill>
                  <a:srgbClr val="FF0066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: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caspofungin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4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Micafungin, Anidulafungin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2.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Drugs that inhibits mitosis</a:t>
            </a:r>
            <a:r>
              <a:rPr lang="en-US" sz="2600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Griseofulvin 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0" inden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Drugs that inhibits DNA &amp; Protein synthesis: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flucytosine 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0" indent="0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Miscellaneous</a:t>
            </a: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: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Haloprogi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Tolnaftate, Whitefield’s ointments, Ciclopirox olamine</a:t>
            </a:r>
          </a:p>
          <a:p>
            <a:pPr marL="0" indent="0">
              <a:lnSpc>
                <a:spcPct val="80000"/>
              </a:lnSpc>
              <a:buNone/>
            </a:pPr>
            <a:endParaRPr lang="en-US" alt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12800" indent="-812800">
              <a:lnSpc>
                <a:spcPct val="80000"/>
              </a:lnSpc>
              <a:buNone/>
            </a:pPr>
            <a:r>
              <a:rPr lang="en-US" altLang="en-US" sz="2600" dirty="0">
                <a:latin typeface="Arial" panose="020B0604020202020204" pitchFamily="34" charset="0"/>
                <a:cs typeface="Arial" panose="020B0604020202020204" pitchFamily="34" charset="0"/>
              </a:rPr>
              <a:t>                                                                                    </a:t>
            </a:r>
          </a:p>
        </p:txBody>
      </p:sp>
    </p:spTree>
    <p:extLst>
      <p:ext uri="{BB962C8B-B14F-4D97-AF65-F5344CB8AC3E}">
        <p14:creationId xmlns:p14="http://schemas.microsoft.com/office/powerpoint/2010/main" val="3187772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901FA-4B60-97C2-D484-F52CD32E9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</a:rPr>
              <a:t>Targets of antifungal drugs</a:t>
            </a:r>
            <a:endParaRPr lang="en-US" sz="3600" dirty="0"/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526D9933-C8D8-9576-090E-E07F508DBF3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547" y="1690687"/>
            <a:ext cx="7965195" cy="4677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08637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1793A4-1EFF-AC3B-68E7-CD7FF94068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Drugs that disrupt fungal cell membrane</a:t>
            </a:r>
            <a:r>
              <a:rPr lang="en-US" altLang="en-US" sz="3600" b="1" dirty="0">
                <a:solidFill>
                  <a:srgbClr val="FF00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5804AB-3C9E-B615-72A8-BBC6667581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sz="2800" dirty="0">
                <a:solidFill>
                  <a:srgbClr val="0070C0"/>
                </a:solidFill>
                <a:latin typeface="Arial"/>
                <a:cs typeface="Arial"/>
              </a:rPr>
              <a:t>They bind to ergosterol in cell membrane or inhibit ergosterol synthesis. </a:t>
            </a:r>
          </a:p>
          <a:p>
            <a:r>
              <a:rPr lang="en-IN" sz="2800" dirty="0">
                <a:solidFill>
                  <a:srgbClr val="0070C0"/>
                </a:solidFill>
                <a:latin typeface="Arial"/>
                <a:cs typeface="Arial"/>
              </a:rPr>
              <a:t>The drugs that act upon ergosterol in fungal membrane are of following classes:</a:t>
            </a:r>
            <a:endParaRPr lang="en-IN" dirty="0">
              <a:solidFill>
                <a:srgbClr val="0070C0"/>
              </a:solidFill>
              <a:latin typeface="Arial"/>
              <a:cs typeface="Arial"/>
            </a:endParaRPr>
          </a:p>
          <a:p>
            <a:pPr marL="0" indent="0">
              <a:buNone/>
            </a:pPr>
            <a:r>
              <a:rPr lang="en-IN" sz="2800" dirty="0">
                <a:latin typeface="Arial" pitchFamily="34" charset="0"/>
                <a:cs typeface="Arial" pitchFamily="34" charset="0"/>
              </a:rPr>
              <a:t>A)  Polyenes (Nystatin, Amphotericin B)   </a:t>
            </a:r>
          </a:p>
          <a:p>
            <a:pPr marL="0" indent="0">
              <a:buNone/>
            </a:pPr>
            <a:r>
              <a:rPr lang="en-IN" sz="2800" dirty="0">
                <a:latin typeface="Arial" pitchFamily="34" charset="0"/>
                <a:cs typeface="Arial" pitchFamily="34" charset="0"/>
              </a:rPr>
              <a:t>B)  Azoles (Imidazole, Ketoconazole, Fluconazole)</a:t>
            </a:r>
          </a:p>
          <a:p>
            <a:pPr marL="0" indent="0">
              <a:buNone/>
            </a:pPr>
            <a:r>
              <a:rPr lang="en-IN" sz="2800" dirty="0">
                <a:latin typeface="Arial" pitchFamily="34" charset="0"/>
                <a:cs typeface="Arial" pitchFamily="34" charset="0"/>
              </a:rPr>
              <a:t>C)  Allylamines (</a:t>
            </a:r>
            <a:r>
              <a:rPr lang="en-IN" sz="2800" dirty="0" err="1">
                <a:latin typeface="Arial" pitchFamily="34" charset="0"/>
                <a:cs typeface="Arial" pitchFamily="34" charset="0"/>
              </a:rPr>
              <a:t>Naftifine</a:t>
            </a:r>
            <a:r>
              <a:rPr lang="en-IN" sz="2800" dirty="0">
                <a:latin typeface="Arial" pitchFamily="34" charset="0"/>
                <a:cs typeface="Arial" pitchFamily="34" charset="0"/>
              </a:rPr>
              <a:t>, Terbinafine)</a:t>
            </a:r>
          </a:p>
          <a:p>
            <a:pPr marL="0" indent="0">
              <a:buNone/>
            </a:pPr>
            <a:r>
              <a:rPr lang="en-IN" sz="2800" dirty="0">
                <a:latin typeface="Arial"/>
                <a:cs typeface="Arial"/>
              </a:rPr>
              <a:t>D)  Thiocarbamates (Tolnaftate)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08295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5B0CC-4DFF-CDF5-BEDA-B5961B186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0" lang="en-US" sz="3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1. AMPHOTERICIN B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17C865-045F-6DA3-D7A5-8E91C31A72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Amphotericin B 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is a polyene antibiotic (polyene: containing many double bonds)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Mechanism of action</a:t>
            </a:r>
            <a:endParaRPr kumimoji="0" lang="en-US" sz="2800" b="0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 binds to ergosterol present in the membranes of fungal cells leading to formation of “pores” in the membrane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results into l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eaking of small molecules (such potassium ions) from the cell.</a:t>
            </a:r>
          </a:p>
          <a:p>
            <a:pPr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ultimate effect may be </a:t>
            </a:r>
            <a:r>
              <a:rPr kumimoji="0" lang="en-US" sz="28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fungicidal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kumimoji="0" lang="en-US" sz="28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fungistatic</a:t>
            </a:r>
            <a:r>
              <a:rPr kumimoji="0" lang="en-US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depending on the organism and on drug concentration.</a:t>
            </a: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7630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8A771-7630-156A-C174-6CFEBE748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Antifungal spectrum 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DAAB0C-11A7-C05A-A9F4-33E3942295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en-US" altLang="en-US" sz="2600" dirty="0"/>
              <a:t>Antifungal spectrum of amphotericin B includes:</a:t>
            </a:r>
            <a:endParaRPr lang="en-US" altLang="en-US" sz="2600" i="1" dirty="0">
              <a:cs typeface="Arial"/>
            </a:endParaRPr>
          </a:p>
          <a:p>
            <a:pPr lvl="1" indent="-182245" eaLnBrk="1" hangingPunct="1">
              <a:lnSpc>
                <a:spcPct val="80000"/>
              </a:lnSpc>
            </a:pPr>
            <a:r>
              <a:rPr lang="en-US" altLang="en-US" sz="2600" i="1" dirty="0"/>
              <a:t>Histoplasma </a:t>
            </a:r>
            <a:r>
              <a:rPr lang="en-US" altLang="en-US" sz="2600" i="1" dirty="0" err="1"/>
              <a:t>capsulatus</a:t>
            </a:r>
            <a:r>
              <a:rPr lang="en-US" altLang="en-US" sz="2600" i="1" dirty="0"/>
              <a:t>        </a:t>
            </a:r>
            <a:endParaRPr lang="en-US" altLang="en-US" sz="2600" i="1" dirty="0">
              <a:cs typeface="Arial"/>
            </a:endParaRPr>
          </a:p>
          <a:p>
            <a:pPr lvl="1" indent="-182245" eaLnBrk="1" hangingPunct="1">
              <a:lnSpc>
                <a:spcPct val="80000"/>
              </a:lnSpc>
            </a:pPr>
            <a:r>
              <a:rPr lang="en-US" altLang="en-US" sz="2600" i="1" dirty="0"/>
              <a:t>Coccidioides </a:t>
            </a:r>
            <a:r>
              <a:rPr lang="en-US" altLang="en-US" sz="2600" i="1" dirty="0" err="1"/>
              <a:t>immitis</a:t>
            </a:r>
            <a:endParaRPr lang="en-US" altLang="en-US" sz="2600" i="1" dirty="0">
              <a:cs typeface="Arial"/>
            </a:endParaRPr>
          </a:p>
          <a:p>
            <a:pPr lvl="1" indent="-182245" eaLnBrk="1" hangingPunct="1">
              <a:lnSpc>
                <a:spcPct val="80000"/>
              </a:lnSpc>
            </a:pPr>
            <a:r>
              <a:rPr lang="en-US" altLang="en-US" sz="2600" i="1" dirty="0" err="1"/>
              <a:t>Paracoccidioidoides</a:t>
            </a:r>
            <a:r>
              <a:rPr lang="en-US" altLang="en-US" sz="2600" i="1" dirty="0"/>
              <a:t> </a:t>
            </a:r>
            <a:r>
              <a:rPr lang="en-US" altLang="en-US" sz="2600" i="1" dirty="0" err="1"/>
              <a:t>brasiliensis</a:t>
            </a:r>
            <a:r>
              <a:rPr lang="en-US" altLang="en-US" sz="2600" i="1" dirty="0"/>
              <a:t> </a:t>
            </a:r>
            <a:endParaRPr lang="en-US" altLang="en-US" sz="2600" i="1" dirty="0">
              <a:cs typeface="Arial"/>
            </a:endParaRPr>
          </a:p>
          <a:p>
            <a:pPr lvl="1" indent="-182245" eaLnBrk="1" hangingPunct="1">
              <a:lnSpc>
                <a:spcPct val="80000"/>
              </a:lnSpc>
            </a:pPr>
            <a:r>
              <a:rPr lang="en-US" altLang="en-US" sz="2600" i="1" dirty="0"/>
              <a:t>Aspergillus fumigatus</a:t>
            </a:r>
            <a:endParaRPr lang="en-US" altLang="en-US" sz="2600" i="1" dirty="0">
              <a:cs typeface="Arial"/>
            </a:endParaRPr>
          </a:p>
          <a:p>
            <a:pPr lvl="1" indent="-182245" eaLnBrk="1" hangingPunct="1">
              <a:lnSpc>
                <a:spcPct val="80000"/>
              </a:lnSpc>
            </a:pPr>
            <a:r>
              <a:rPr lang="en-US" altLang="en-US" sz="2600" i="1" dirty="0"/>
              <a:t>Blastomyces dermatitidis     </a:t>
            </a:r>
            <a:endParaRPr lang="en-US" altLang="en-US" sz="2600" i="1" dirty="0">
              <a:cs typeface="Arial"/>
            </a:endParaRPr>
          </a:p>
          <a:p>
            <a:pPr lvl="1" indent="-182245" eaLnBrk="1" hangingPunct="1">
              <a:lnSpc>
                <a:spcPct val="80000"/>
              </a:lnSpc>
            </a:pPr>
            <a:r>
              <a:rPr lang="en-US" altLang="en-US" sz="2600" i="1" dirty="0"/>
              <a:t>Cryptococcus neoformans  </a:t>
            </a:r>
            <a:endParaRPr lang="en-US" altLang="en-US" sz="2600" i="1" dirty="0">
              <a:cs typeface="Arial"/>
            </a:endParaRPr>
          </a:p>
          <a:p>
            <a:pPr lvl="1" indent="-182245" eaLnBrk="1" hangingPunct="1">
              <a:lnSpc>
                <a:spcPct val="80000"/>
              </a:lnSpc>
            </a:pPr>
            <a:r>
              <a:rPr lang="en-US" altLang="en-US" sz="2600" i="1" dirty="0"/>
              <a:t>Candida albicans     </a:t>
            </a:r>
            <a:endParaRPr lang="en-US" altLang="en-US" sz="2600" i="1" dirty="0">
              <a:cs typeface="Arial"/>
            </a:endParaRPr>
          </a:p>
          <a:p>
            <a:pPr lvl="1" indent="-182245" eaLnBrk="1" hangingPunct="1">
              <a:lnSpc>
                <a:spcPct val="80000"/>
              </a:lnSpc>
            </a:pPr>
            <a:r>
              <a:rPr lang="en-US" altLang="en-US" sz="2600" i="1" dirty="0" err="1"/>
              <a:t>Sporothrix</a:t>
            </a:r>
            <a:r>
              <a:rPr lang="en-US" altLang="en-US" sz="2600" i="1" dirty="0"/>
              <a:t> </a:t>
            </a:r>
            <a:r>
              <a:rPr lang="en-US" altLang="en-US" sz="2600" i="1" dirty="0" err="1"/>
              <a:t>schenckii</a:t>
            </a:r>
            <a:endParaRPr lang="en-US" altLang="en-US" sz="2600" i="1" dirty="0">
              <a:cs typeface="Arial"/>
            </a:endParaRPr>
          </a:p>
          <a:p>
            <a:pPr lvl="1" indent="-182245" eaLnBrk="1" hangingPunct="1">
              <a:lnSpc>
                <a:spcPct val="80000"/>
              </a:lnSpc>
            </a:pPr>
            <a:r>
              <a:rPr lang="en-US" altLang="en-US" sz="2600" i="1" dirty="0"/>
              <a:t>Mucor and Rhizopus </a:t>
            </a:r>
            <a:r>
              <a:rPr lang="en-US" altLang="en-US" sz="2600" i="1" dirty="0" err="1"/>
              <a:t>spp</a:t>
            </a:r>
            <a:r>
              <a:rPr lang="en-US" altLang="en-US" sz="2600" i="1" dirty="0"/>
              <a:t> </a:t>
            </a:r>
            <a:endParaRPr lang="en-US" altLang="en-US" sz="2600" i="1" dirty="0">
              <a:cs typeface="Arial"/>
            </a:endParaRPr>
          </a:p>
          <a:p>
            <a:pPr marL="503555" lvl="1" indent="0" eaLnBrk="1" hangingPunct="1">
              <a:lnSpc>
                <a:spcPct val="80000"/>
              </a:lnSpc>
              <a:buNone/>
            </a:pPr>
            <a:endParaRPr lang="en-US" altLang="en-US" sz="2600" i="1" dirty="0">
              <a:cs typeface="Arial"/>
            </a:endParaRPr>
          </a:p>
          <a:p>
            <a:pPr marL="503555" lvl="1" indent="0" eaLnBrk="1" hangingPunct="1">
              <a:lnSpc>
                <a:spcPct val="80000"/>
              </a:lnSpc>
              <a:buNone/>
            </a:pPr>
            <a:r>
              <a:rPr lang="en-US" altLang="en-US" sz="2600" b="1" dirty="0"/>
              <a:t>Resistance may occur but is very rare. </a:t>
            </a:r>
            <a:endParaRPr lang="en-US" altLang="en-US" sz="2600" b="1" dirty="0">
              <a:cs typeface="Arial"/>
            </a:endParaRPr>
          </a:p>
          <a:p>
            <a:endParaRPr lang="en-US" sz="2600" dirty="0"/>
          </a:p>
        </p:txBody>
      </p:sp>
    </p:spTree>
    <p:extLst>
      <p:ext uri="{BB962C8B-B14F-4D97-AF65-F5344CB8AC3E}">
        <p14:creationId xmlns:p14="http://schemas.microsoft.com/office/powerpoint/2010/main" val="7434910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22613-C6D9-0BA5-6B26-6761B246D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Pharmacokinetics 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1FFE0C-1C0F-123B-64FB-A37D34F516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Autofit/>
          </a:bodyPr>
          <a:lstStyle/>
          <a:p>
            <a:pPr marL="182245" indent="-182245">
              <a:lnSpc>
                <a:spcPct val="80000"/>
              </a:lnSpc>
              <a:buFont typeface="Arial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 is poorly absorbed orally, useful for fungal infection of gastrointestinal tract.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  <a:buFont typeface="Arial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Locally used in corneal ulcers, arthritis and candidal bladder irrigation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  <a:buFont typeface="Arial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For systemic infections given as slow I/V infusion.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  <a:buFont typeface="Arial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Highly protein bound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  <a:buFont typeface="Arial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Penetration through BBB is poor but increases in inflamed meninges.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  <a:buFont typeface="Arial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Excreted slowly via kidneys, traces found in urine for months after cessation of drugs.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  <a:buFont typeface="Arial"/>
              <a:buChar char="•"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 remains in the body for weeks after stopping the drug.</a:t>
            </a: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Half life is 15 days, and is the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Drug of choice for most systemic infections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  <a:buFont typeface="Arial"/>
              <a:buChar char="•"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91984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0ECF8-B6EF-E245-5E6D-38E257A71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Adverse Effects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0BFC67-0719-14BE-41E9-A3D5C01A97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945" y="1825625"/>
            <a:ext cx="11082967" cy="4376871"/>
          </a:xfrm>
        </p:spPr>
        <p:txBody>
          <a:bodyPr>
            <a:noAutofit/>
          </a:bodyPr>
          <a:lstStyle/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Most serious is renal toxicity, which occurs in 80% of patients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Hypokalaemia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in 25% of patients, requiring potassium supplementation.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Hypomagnesaemia 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Anemia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Impaired hepatic function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Thrombocytopenia</a:t>
            </a: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Anaphylactic shock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Anorexia, nausea, vomiting, abdominal, joint and muscle pain, loss of weight, and fever.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66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FB753-0CB2-11DE-5E69-FC362544E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624" y="365125"/>
            <a:ext cx="10946176" cy="1210287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Liposomal preparations</a:t>
            </a:r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ea typeface="+mj-lt"/>
              <a:cs typeface="Arial" panose="020B0604020202020204" pitchFamily="34" charset="0"/>
            </a:endParaRPr>
          </a:p>
          <a:p>
            <a:endParaRPr lang="en-US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3509F1-CCC3-C7FC-2E6C-161316C0DF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52530"/>
            <a:ext cx="10515600" cy="4840345"/>
          </a:xfrm>
        </p:spPr>
        <p:txBody>
          <a:bodyPr>
            <a:normAutofit/>
          </a:bodyPr>
          <a:lstStyle/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To reduce the toxicity of amphotericin B, several new formulations have been developed in which amphotericin B is packaged in a </a:t>
            </a:r>
            <a:r>
              <a:rPr lang="en-US" sz="2600" b="1" dirty="0">
                <a:latin typeface="Arial" panose="020B0604020202020204" pitchFamily="34" charset="0"/>
                <a:cs typeface="Arial" panose="020B0604020202020204" pitchFamily="34" charset="0"/>
              </a:rPr>
              <a:t>lipid-associated delivery system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to assume that they will less bind to mammalian cell. </a:t>
            </a: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Lipid vehicle act as a reservoir, reducing binding to human cell. </a:t>
            </a: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 this way it permits larger doses, even five times more than colloidal preparation.</a:t>
            </a: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They have better clearance 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Clinically they have more efficacy, less nephrotoxicity.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But these are very expensive.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Examples include: </a:t>
            </a:r>
            <a:r>
              <a:rPr lang="en-US" sz="26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AmBisome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®, Abelcet®.</a:t>
            </a:r>
          </a:p>
          <a:p>
            <a:pPr marL="182245" indent="-182245"/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02792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33A618-FB94-2DB1-A778-0BFA9112E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B5188726-E598-5909-1002-E127C4379BC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556" y="1905918"/>
            <a:ext cx="3715209" cy="3686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B7F3F33-1E9B-454B-60E1-F9B663BAB780}"/>
              </a:ext>
            </a:extLst>
          </p:cNvPr>
          <p:cNvSpPr txBox="1"/>
          <p:nvPr/>
        </p:nvSpPr>
        <p:spPr>
          <a:xfrm>
            <a:off x="2663556" y="5807926"/>
            <a:ext cx="3877937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b="0" i="0" u="none" strike="noStrike" dirty="0">
                <a:solidFill>
                  <a:srgbClr val="000000"/>
                </a:solidFill>
                <a:effectLst/>
                <a:latin typeface="Relative Bold"/>
              </a:rPr>
              <a:t>Image source: Filipa Sousa, Domingos Ferreira, Salette Reis and Paulo Costa. </a:t>
            </a:r>
            <a:r>
              <a:rPr lang="en-US" sz="900" b="0" i="0" u="none" strike="noStrike" dirty="0" err="1">
                <a:solidFill>
                  <a:srgbClr val="000000"/>
                </a:solidFill>
                <a:effectLst/>
                <a:latin typeface="Relative Bold"/>
              </a:rPr>
              <a:t>IntechOpen</a:t>
            </a:r>
            <a:r>
              <a:rPr lang="en-US" sz="900" b="0" i="0" u="none" strike="noStrike" dirty="0">
                <a:solidFill>
                  <a:srgbClr val="000000"/>
                </a:solidFill>
                <a:effectLst/>
                <a:latin typeface="Relative Bold"/>
              </a:rPr>
              <a:t>. </a:t>
            </a:r>
            <a:r>
              <a:rPr lang="en-US" sz="900" dirty="0"/>
              <a:t>https://</a:t>
            </a:r>
            <a:r>
              <a:rPr lang="en-US" sz="900" dirty="0" err="1"/>
              <a:t>cdnintech.com</a:t>
            </a:r>
            <a:r>
              <a:rPr lang="en-US" sz="900" dirty="0"/>
              <a:t>/media/chapter/86363/1693378846/media/F2.png</a:t>
            </a:r>
          </a:p>
        </p:txBody>
      </p:sp>
    </p:spTree>
    <p:extLst>
      <p:ext uri="{BB962C8B-B14F-4D97-AF65-F5344CB8AC3E}">
        <p14:creationId xmlns:p14="http://schemas.microsoft.com/office/powerpoint/2010/main" val="30502490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F6FBA-AEF2-CD1F-979B-0246494E7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95FB2-1CE2-E1EE-03F8-AE1B4C1722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245" indent="-182245"/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NOTE:</a:t>
            </a: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 combination of amphotericin B (AMB) and flucytosine (FC) gives synergistic effect. </a:t>
            </a: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Used as a </a:t>
            </a:r>
            <a:r>
              <a:rPr lang="en-US" sz="2600" b="1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treatment of choice for cryptococcal meningitis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</a:t>
            </a: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Amphotericin B + Flucytosine = Synergism </a:t>
            </a:r>
            <a:endParaRPr lang="en-US" sz="2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6344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D80922-9468-75AD-678E-264824140B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0" lang="en-US" sz="3600" b="1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Therapeutic uses</a:t>
            </a:r>
            <a:br>
              <a:rPr kumimoji="0" lang="en-US" sz="3600" b="0" i="0" u="none" strike="noStrike" cap="none" normalizeH="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F7F51B-93BC-6962-F903-4D9D125C70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3041"/>
            <a:ext cx="10515600" cy="5288096"/>
          </a:xfrm>
        </p:spPr>
        <p:txBody>
          <a:bodyPr>
            <a:noAutofit/>
          </a:bodyPr>
          <a:lstStyle/>
          <a:p>
            <a:pPr marL="0" marR="0" indent="0" algn="l" rtl="0" eaLnBrk="1" fontAlgn="base" latinLnBrk="0" hangingPunct="1">
              <a:buNone/>
            </a:pPr>
            <a:r>
              <a:rPr lang="en-US" sz="2600" b="1" i="1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Amphotericin is the drug of choice for: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Disseminated histoplasmosis (lungs)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Disseminated and meningeal coccidioidomycosis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Disseminated and meningeal cryptococcosis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Invasive aspergillosis (respiratory system)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Deep candidiasis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Mucormycosis (sinuses, lungs)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rtl="0" eaLnBrk="1" fontAlgn="base" latinLnBrk="0" hangingPunct="1">
              <a:buNone/>
            </a:pPr>
            <a:r>
              <a:rPr lang="en-US" sz="2600" b="1" i="1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Amphotericin is an alternative drug for: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Blastomycosis (lungs)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paracoccidioidomycosis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(lungs)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Extracutaneous sporotrichosis (pulmonary, meninges)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1372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CA67D4-82C1-7271-3086-6B9E5CB0E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ANTIFUNGAL AZOLES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F124A3-8CFC-AB0C-ED92-E748AE811EB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marR="0" indent="0" algn="l" rtl="0" eaLnBrk="1" fontAlgn="t" latinLnBrk="0" hangingPunct="1">
              <a:buNone/>
            </a:pPr>
            <a:r>
              <a:rPr lang="en-US" sz="26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IMIDAZOLES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fontAlgn="t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They lack selectivity, inhibits human gonadal and steroid synthesis leading to decreased testosterone and cortisol production. </a:t>
            </a:r>
          </a:p>
          <a:p>
            <a:pPr fontAlgn="t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It also inhibits cytochrome P450 –dependent hepatic drug metabolizing enzyme.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rtl="0" eaLnBrk="1" fontAlgn="t" latinLnBrk="0" hangingPunct="1">
              <a:lnSpc>
                <a:spcPct val="80000"/>
              </a:lnSpc>
              <a:spcBef>
                <a:spcPts val="624"/>
              </a:spcBef>
              <a:buNone/>
            </a:pPr>
            <a:endParaRPr lang="en-US" sz="2600" b="1" i="0" u="none" strike="noStrike" kern="120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rtl="0" eaLnBrk="1" fontAlgn="t" latinLnBrk="0" hangingPunct="1">
              <a:lnSpc>
                <a:spcPct val="80000"/>
              </a:lnSpc>
              <a:spcBef>
                <a:spcPts val="624"/>
              </a:spcBef>
              <a:buNone/>
            </a:pPr>
            <a:r>
              <a:rPr lang="en-US" sz="26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TRIAZOLES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fontAlgn="t">
              <a:lnSpc>
                <a:spcPct val="80000"/>
              </a:lnSpc>
              <a:spcBef>
                <a:spcPts val="624"/>
              </a:spcBef>
            </a:pP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Safer than </a:t>
            </a:r>
            <a:r>
              <a:rPr lang="en-US" sz="2600" b="0" i="0" u="none" strike="noStrike" kern="120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imidazoles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fontAlgn="t">
              <a:lnSpc>
                <a:spcPct val="80000"/>
              </a:lnSpc>
              <a:spcBef>
                <a:spcPts val="624"/>
              </a:spcBef>
            </a:pP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They are selective and cause less endocrine disturbance.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415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A6337-74C9-5802-F1E7-E4621AE7E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Mechanism of action</a:t>
            </a:r>
            <a:br>
              <a:rPr lang="en-US" sz="3600" b="0" i="0" u="none" strike="noStrike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5C98B6-C368-3D45-4E7C-6EC6DE17D1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lnSpcReduction="10000"/>
          </a:bodyPr>
          <a:lstStyle/>
          <a:p>
            <a:pPr marL="347472" marR="0" indent="-347472" algn="l" rtl="0" eaLnBrk="0" fontAlgn="base" latinLnBrk="0" hangingPunct="0"/>
            <a:r>
              <a:rPr lang="en-US" sz="2800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Inhibition of sterol 14-alpha-desmethylase, a cytochrome P450-dependent enzyme (relative selectivity occurs because the affinity for mammalian P450 isozymes is less than that for the fungal isozyme).</a:t>
            </a:r>
            <a:endParaRPr lang="en-US" sz="2800" i="0" u="none" strike="noStrike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800" i="1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Resulting in blockade of the synthesis of ergosterol in fungal cell membranes </a:t>
            </a:r>
            <a:endParaRPr lang="en-US" sz="2800" i="0" u="none" strike="noStrike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8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ultimate effect may be </a:t>
            </a:r>
            <a:r>
              <a:rPr lang="en-US" sz="2800" b="1" i="1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fungicidal</a:t>
            </a:r>
            <a:r>
              <a:rPr lang="en-US" sz="28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US" sz="2800" b="1" i="1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fungistatic</a:t>
            </a:r>
            <a:r>
              <a:rPr lang="en-US" sz="28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depending on the organism and on drug concentration.</a:t>
            </a:r>
            <a:endParaRPr lang="en-US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1" fontAlgn="t" latinLnBrk="0" hangingPunct="1"/>
            <a:r>
              <a:rPr lang="en-US" sz="28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N/B: Not all 'azoles' are antifungals </a:t>
            </a:r>
            <a:r>
              <a:rPr lang="en-US" sz="2800" b="0" i="0" u="none" strike="noStrike" kern="120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e.g</a:t>
            </a:r>
            <a:r>
              <a:rPr lang="en-US" sz="28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aripiprazole, albendazole, omeprazole etc.</a:t>
            </a:r>
            <a:endParaRPr lang="en-US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1" fontAlgn="t" latinLnBrk="0" hangingPunct="1"/>
            <a:r>
              <a:rPr lang="en-US" sz="28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However, all '</a:t>
            </a:r>
            <a:r>
              <a:rPr lang="en-US" sz="2800" b="1" i="0" u="none" strike="noStrike" kern="1200" baseline="0" dirty="0" err="1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nazoles</a:t>
            </a:r>
            <a:r>
              <a:rPr lang="en-US" sz="28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' + clotrimazole</a:t>
            </a:r>
            <a:r>
              <a:rPr lang="en-US" sz="28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are antifungals.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578102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B4D31E-764A-A255-9FB2-9C20C22DB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KETOCONAZOLE- Imidazole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B7187B-9B32-EF46-7AFA-FBD83A319C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167551"/>
          </a:xfrm>
        </p:spPr>
        <p:txBody>
          <a:bodyPr>
            <a:noAutofit/>
          </a:bodyPr>
          <a:lstStyle/>
          <a:p>
            <a:pPr marL="182245" indent="-182245">
              <a:lnSpc>
                <a:spcPct val="80000"/>
              </a:lnSpc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First azole that could be given orally to treat systemic fungal infections.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Well absorbed orally as acidic environment favors its dissolution.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Bioavailability is decreased with H-2 blocking drugs, proton pump inhibitors and antacids and is impaired with food.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Cola drinks improve its absorption in patients with achlorhydria.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Half life increases with dose  and it is 7-8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hrs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with 800 mg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/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6390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FF8241-B0D7-43F1-095B-A962543A11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789317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Pharmacokinetics - Ketoconazole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797471-1C64-31EC-B16B-43DFFF1BC1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510956"/>
            <a:ext cx="10972800" cy="5011947"/>
          </a:xfrm>
        </p:spPr>
        <p:txBody>
          <a:bodyPr>
            <a:noAutofit/>
          </a:bodyPr>
          <a:lstStyle/>
          <a:p>
            <a:pPr marL="182245" indent="-182245">
              <a:lnSpc>
                <a:spcPct val="90000"/>
              </a:lnSpc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Metabolized extensively in liver and inactive products appear in the feces.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84 % is bound to plasma proteins. It does not enter CSF.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Moderate hepatic dysfunction has no effect on drug concentration. 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Induction of microsomal enzymes by other drugs reduces the concentration.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It inhibits adrenal and gonadal steroids. which leads to menstrual irregularities, loss of libido, impotency and </a:t>
            </a:r>
            <a:r>
              <a:rPr lang="en-US" sz="2600" dirty="0" err="1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gynaecomastia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in males.</a:t>
            </a: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Its efficacy is poor in immunosuppressed patients and in meningitis.</a:t>
            </a:r>
          </a:p>
          <a:p>
            <a:pPr marL="0" indent="0">
              <a:lnSpc>
                <a:spcPct val="90000"/>
              </a:lnSpc>
              <a:buNone/>
            </a:pP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/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8218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124026-FD71-2FFD-C5D9-1440C4D11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Side effects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26E1CD-BA71-0A7D-60FF-B3D00682B1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lnSpcReduction="10000"/>
          </a:bodyPr>
          <a:lstStyle/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Dose dependent nausea, anorexia ,vomiting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Liver toxicity is rare but may prove fatal.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Hair loss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As it inhibits steroid biosynthesis, several endocrinological abnormalities may be evident as menstrual abnormalities, gynecomastia, decreased libido and impotency.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Fluid retention and hypertension.</a:t>
            </a:r>
          </a:p>
          <a:p>
            <a:pPr marL="0" indent="0">
              <a:lnSpc>
                <a:spcPct val="90000"/>
              </a:lnSpc>
              <a:buNone/>
            </a:pPr>
            <a:endParaRPr lang="en-US" sz="2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algn="ctr"/>
            <a:r>
              <a:rPr lang="en-US" altLang="en-US" sz="2600" dirty="0">
                <a:latin typeface="Tahoma"/>
                <a:ea typeface="Tahoma"/>
                <a:cs typeface="Arial"/>
              </a:rPr>
              <a:t>Decrease in the ergosterol in the fungal membrane by ketoconazole, reduces the fungicidal action of amphotericin.</a:t>
            </a:r>
          </a:p>
          <a:p>
            <a:endParaRPr lang="en-US" sz="2600" dirty="0"/>
          </a:p>
          <a:p>
            <a:pPr marL="0" indent="0">
              <a:lnSpc>
                <a:spcPct val="90000"/>
              </a:lnSpc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47620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910D0F-08BF-3EF5-E6B6-00E9B268EF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Drug Interactions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5AB85-A6EE-D3B2-F9C0-10F79075DB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245" indent="-182245">
              <a:lnSpc>
                <a:spcPct val="90000"/>
              </a:lnSpc>
            </a:pPr>
            <a:endParaRPr lang="en-US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yclosporin, phenytoin, H1 blockers inhibit its metabolism and hence increase toxicity.</a:t>
            </a:r>
            <a:endParaRPr lang="en-US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Warfarin ,Rifampin increase its metabolism and hence decrease concentration.</a:t>
            </a:r>
            <a:endParaRPr lang="en-US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H2 blockers, antacids decrease its absorption.</a:t>
            </a:r>
            <a:endParaRPr lang="en-US" dirty="0">
              <a:solidFill>
                <a:srgbClr val="29293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Contraindicated in pregnancy</a:t>
            </a:r>
          </a:p>
        </p:txBody>
      </p:sp>
    </p:spTree>
    <p:extLst>
      <p:ext uri="{BB962C8B-B14F-4D97-AF65-F5344CB8AC3E}">
        <p14:creationId xmlns:p14="http://schemas.microsoft.com/office/powerpoint/2010/main" val="31729774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FCF17-0C68-8A23-01FC-B13A58720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TRIAZOLES- Fluconazole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DEA1E2-DB44-37A7-B1D7-411686EF8C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182245" indent="-182245">
              <a:lnSpc>
                <a:spcPct val="80000"/>
              </a:lnSpc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Completely absorbed from GIT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Excellent bioavailability by oral route.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Concentration in plasma is same by oral or I/v route.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Bioavailability not altered by food or gastric acidity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 has least effect on hepatic microsomal enzymes.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Drug interactions are less common.</a:t>
            </a:r>
            <a:endParaRPr lang="en-US" sz="2600" dirty="0">
              <a:solidFill>
                <a:schemeClr val="accent1"/>
              </a:solidFill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/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3428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18AD4-2A25-43C6-44DC-D20484525A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Pharmacokinetics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A6E3BE-56AF-E214-2AC2-DD2A1474B2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892675"/>
          </a:xfrm>
        </p:spPr>
        <p:txBody>
          <a:bodyPr>
            <a:noAutofit/>
          </a:bodyPr>
          <a:lstStyle/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Peak plasma concentration is reached at conc of 4-8ug/ml  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easily penetrate CSF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 and is a drug of choice in cryptococcal meningitis and 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coccidomycosis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 can safely be administered prophylactically in patients receiving  bone marrow transplants.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Resistance not a problem except in patients with HIV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Renal excretion is approx. 90%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t1/2 25-30 hours.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Diffuse in all body fluids including CSF with a of concentration 50-90%.</a:t>
            </a:r>
            <a:endParaRPr lang="en-US" sz="2600" dirty="0">
              <a:solidFill>
                <a:schemeClr val="accent1"/>
              </a:solidFill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/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2819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245407-FF69-E2FF-6974-830B95FB90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Fluconazole – CLINICAL USES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2EF396-CDB5-784E-20E5-192EA5D3C1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182245" indent="-182245">
              <a:lnSpc>
                <a:spcPct val="80000"/>
              </a:lnSpc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Candidiasis</a:t>
            </a: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Cryptococcosis: in meningitis.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 AIDS.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Coccidal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 meningitis:  it is drug of choice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 has also activity against histoplasmosis, 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spirotrichosis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blastomycosis, and ring worm but itraconazole is better in same dose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Not effective in aspergillosis.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/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9870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5FC97B-0DAF-73F8-3680-65BA9CFFA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Adverse effects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2A7CA9-8AD0-C9E6-C85B-4D8D4B4379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245" indent="-182245"/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Nausea, vomiting, headache, skin rash, abdominal pain, diarrhea, reversible alopecia 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No endocrine adverse effects.</a:t>
            </a:r>
            <a:endParaRPr lang="ar-SA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Hepatic failure may lead to death 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 is highly teratogenic</a:t>
            </a:r>
          </a:p>
        </p:txBody>
      </p:sp>
    </p:spTree>
    <p:extLst>
      <p:ext uri="{BB962C8B-B14F-4D97-AF65-F5344CB8AC3E}">
        <p14:creationId xmlns:p14="http://schemas.microsoft.com/office/powerpoint/2010/main" val="97214215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4C5A85-6E3E-AC6F-3627-FD20C7A7F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TRIAZOLES - Itraconazole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1E884F-69BC-038A-BD1F-9C2791212F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182245" indent="-182245"/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It lacks endocrine side effects of ketoconazole.</a:t>
            </a:r>
          </a:p>
          <a:p>
            <a:pPr marL="182245" indent="-182245"/>
            <a:r>
              <a:rPr lang="en-US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It has </a:t>
            </a: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broad spectrum</a:t>
            </a:r>
            <a:r>
              <a:rPr lang="en-US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activity, administered orally as well as I.V. </a:t>
            </a:r>
          </a:p>
          <a:p>
            <a:pPr marL="182245" indent="-182245"/>
            <a:r>
              <a:rPr lang="en-US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Food increases its absorption</a:t>
            </a:r>
          </a:p>
          <a:p>
            <a:pPr marL="182245" indent="-182245">
              <a:lnSpc>
                <a:spcPct val="90000"/>
              </a:lnSpc>
            </a:pPr>
            <a:r>
              <a:rPr lang="en-US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Metabolized in liver extensively by cytochrome CYP3A4 </a:t>
            </a:r>
          </a:p>
          <a:p>
            <a:pPr marL="182245" indent="-182245">
              <a:lnSpc>
                <a:spcPct val="90000"/>
              </a:lnSpc>
            </a:pPr>
            <a:r>
              <a:rPr lang="en-US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It is highly lipid-soluble, it is well distributed to bone, sputum and adipose tissue. </a:t>
            </a:r>
          </a:p>
          <a:p>
            <a:pPr marL="182245" indent="-182245">
              <a:lnSpc>
                <a:spcPct val="90000"/>
              </a:lnSpc>
            </a:pPr>
            <a:r>
              <a:rPr lang="en-US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Highly bound to plasma protein</a:t>
            </a:r>
          </a:p>
          <a:p>
            <a:pPr marL="182245" indent="-182245">
              <a:lnSpc>
                <a:spcPct val="90000"/>
              </a:lnSpc>
            </a:pPr>
            <a:r>
              <a:rPr lang="en-US" dirty="0">
                <a:solidFill>
                  <a:schemeClr val="accent1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Do not penetrate CSF</a:t>
            </a:r>
            <a:r>
              <a:rPr lang="en-US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 adequately, therefore its concentration is less to treat meningeal fungal infection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245" indent="-182245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245" indent="-182245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245" indent="-182245"/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9569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D6538A-91F5-FF39-5447-BF2750AD0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F6840A-2300-A0A5-6087-69484F0FE9C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Half life is 30-40 hours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Steady state reaches in 4 days, so loading doses are recommended in deep mycosis.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Intravenously reserved only in serious infections. </a:t>
            </a:r>
          </a:p>
          <a:p>
            <a:pPr marL="182245" indent="-182245">
              <a:lnSpc>
                <a:spcPct val="90000"/>
              </a:lnSpc>
            </a:pPr>
            <a:endParaRPr lang="en-US" sz="2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Side effects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nausea, vomiting, hypertriglyceridemia, 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Hypokalaemia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increased aminotransferase, 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hepatotoxicty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 rash leads to drug discontinuation.</a:t>
            </a:r>
          </a:p>
        </p:txBody>
      </p:sp>
    </p:spTree>
    <p:extLst>
      <p:ext uri="{BB962C8B-B14F-4D97-AF65-F5344CB8AC3E}">
        <p14:creationId xmlns:p14="http://schemas.microsoft.com/office/powerpoint/2010/main" val="4391146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1B7373-87C3-B935-D91F-E5E5235EF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ALLYLAMINES - Terbinafine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81309E-97EF-1BBE-CC54-77552141A8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850597"/>
          </a:xfrm>
        </p:spPr>
        <p:txBody>
          <a:bodyPr>
            <a:noAutofit/>
          </a:bodyPr>
          <a:lstStyle/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It is a drug of choice for treating dermatophytes</a:t>
            </a: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It is better tolerated, requires shorter duration of therapy</a:t>
            </a: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It is fungicidal but activity is limited to dermatophytes  and Candida albicans.</a:t>
            </a: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Quite effective for the treatment of onychomycosis</a:t>
            </a:r>
          </a:p>
          <a:p>
            <a:pPr marL="0" indent="0">
              <a:lnSpc>
                <a:spcPct val="90000"/>
              </a:lnSpc>
              <a:buNone/>
            </a:pP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US" sz="2600" b="1" u="sng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Ph/Kinetic</a:t>
            </a: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Well absorbed orally ,bioavailability decreases due to first pass metabolism in liver.</a:t>
            </a: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Protein binding more than 99% in plasma.</a:t>
            </a: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Drug accumulates in skin, nails and fat.</a:t>
            </a:r>
          </a:p>
          <a:p>
            <a:pPr marL="0" indent="0">
              <a:lnSpc>
                <a:spcPct val="90000"/>
              </a:lnSpc>
              <a:buNone/>
            </a:pP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/>
            <a:endParaRPr lang="en-US" sz="2600" b="1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02029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152CC2-99B0-B436-43CB-41D9C56CA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>
              <a:cs typeface="Arial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7F8E58-D0E3-2EAE-5BDE-5240BE5D40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4540"/>
            <a:ext cx="10515600" cy="5192530"/>
          </a:xfrm>
        </p:spPr>
        <p:txBody>
          <a:bodyPr>
            <a:noAutofit/>
          </a:bodyPr>
          <a:lstStyle/>
          <a:p>
            <a:pPr marL="182245" indent="-182245">
              <a:lnSpc>
                <a:spcPct val="80000"/>
              </a:lnSpc>
            </a:pP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Severely hepatotoxic, liver failure and even death could occur.</a:t>
            </a: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Initial half life is 12 hours but extends to 200-400 </a:t>
            </a:r>
            <a:r>
              <a:rPr lang="en-US" sz="2600" dirty="0" err="1">
                <a:latin typeface="Arial" panose="020B0604020202020204" pitchFamily="34" charset="0"/>
                <a:cs typeface="Arial" panose="020B0604020202020204" pitchFamily="34" charset="0"/>
              </a:rPr>
              <a:t>hrs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, which reflects it slow release from the tissues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Can be found in plasma for 4- 8 weeks after prolong therapy.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Clearance is reduced in moderate and hepatic impairment.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Not recommended in azotemia or hepatic failure.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0" indent="0">
              <a:lnSpc>
                <a:spcPct val="80000"/>
              </a:lnSpc>
              <a:buNone/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</a:t>
            </a:r>
            <a:r>
              <a:rPr lang="en-US" sz="2600" b="1" u="sng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Unwanted effects</a:t>
            </a: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: GIT disturbance ,Taste and visual disturbance, transient rise in serum liver enzymes.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sz="2600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</a:t>
            </a:r>
            <a:r>
              <a:rPr lang="en-US" sz="2600" b="1" u="sng" dirty="0">
                <a:solidFill>
                  <a:srgbClr val="FF000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Drug interactions</a:t>
            </a: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Rifampicin decreases it serum concentration. </a:t>
            </a:r>
          </a:p>
          <a:p>
            <a:pPr marL="182245" indent="-182245">
              <a:lnSpc>
                <a:spcPct val="80000"/>
              </a:lnSpc>
            </a:pP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 Cimetidine increases its serum concentration. 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245" indent="-182245"/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980633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DE4935-4512-A761-F191-328ACDCB6F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 of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B7180D-DBD3-6E47-1B27-CF585A6B25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Terbinafine has a fungicidal effect by inhibiting the enzyme </a:t>
            </a:r>
            <a:r>
              <a:rPr lang="en-US" b="1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squalene monooxygenase (epoxidase) </a:t>
            </a:r>
            <a:r>
              <a:rPr lang="en-US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which is involved in the synthesis of sterol in fungi. </a:t>
            </a:r>
          </a:p>
          <a:p>
            <a:r>
              <a:rPr lang="en-US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This inhibits fungal sterol biosynthesis by decreasing ergosterol levels.</a:t>
            </a:r>
            <a:endParaRPr lang="en-US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554341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D3498-1FB6-8F78-90B8-BD3A50D90A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  </a:t>
            </a:r>
            <a:r>
              <a:rPr lang="en-US" sz="36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GRISEOFULVIN</a:t>
            </a:r>
            <a:br>
              <a:rPr lang="en-US" sz="3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9E6E43-D86E-8383-A613-A0D58E6F9A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Autofit/>
          </a:bodyPr>
          <a:lstStyle/>
          <a:p>
            <a:pPr fontAlgn="base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Griseofulvin is a benzofuran derivative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fontAlgn="base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Isolated from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Pencillium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griseofulvum</a:t>
            </a:r>
            <a:endParaRPr lang="en-US" sz="24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fontAlgn="base"/>
            <a:r>
              <a:rPr lang="en-US" sz="24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It interacts with microtubules and interferes with mitosis.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rtl="0" eaLnBrk="0" fontAlgn="base" latinLnBrk="0" hangingPunct="0">
              <a:buNone/>
            </a:pPr>
            <a:r>
              <a:rPr lang="en-US" sz="2600" b="1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US" sz="26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Mechanism of action</a:t>
            </a:r>
            <a:endParaRPr lang="en-US" sz="2600" b="1" i="0" u="none" strike="noStrike" dirty="0"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rtl="0" eaLnBrk="0" fontAlgn="base" latinLnBrk="0" hangingPunct="0"/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 active transport accumulates the drug in sensitive fungal cells, whereby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it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causes disruption of the mitotic spindle (separation of daughter cells) by binding to </a:t>
            </a:r>
            <a:r>
              <a:rPr lang="en-US" sz="26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microtubular proteins and tubulin. </a:t>
            </a:r>
          </a:p>
          <a:p>
            <a:pPr marL="0" marR="0" indent="0" algn="l" rtl="0" eaLnBrk="0" fontAlgn="base" latinLnBrk="0" hangingPunct="0"/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0" i="0" u="none" strike="noStrike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Tubulin is required for separation of dividing chromosomes, and therefore it inhibits mitosis in dividing fungal cells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rtl="0" eaLnBrk="0" fontAlgn="base" latinLnBrk="0" hangingPunct="0"/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ultimate effect is </a:t>
            </a:r>
            <a:r>
              <a:rPr lang="en-US" sz="2600" b="1" i="1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fungistatic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316962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9E3F4F-5B4D-96D9-B3C6-6F0FDB09C7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Antifungal spectrum and resistance</a:t>
            </a:r>
            <a:br>
              <a:rPr lang="en-US" sz="3600" b="0" i="0" u="none" strike="noStrike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A5144D-73B1-7C56-D6BF-9D5C314BF5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marR="0" indent="0" algn="l" rtl="0" eaLnBrk="0" fontAlgn="base" latinLnBrk="0" hangingPunct="0"/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Antifungal spectrum includes only </a:t>
            </a:r>
            <a:r>
              <a:rPr lang="en-US" sz="2800" b="0" i="1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Dermatophytes (</a:t>
            </a:r>
            <a:r>
              <a:rPr lang="en-US" sz="2800" b="0" i="1" u="none" strike="noStrike" kern="120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Microsporum</a:t>
            </a:r>
            <a:r>
              <a:rPr lang="en-US" sz="2800" b="0" i="1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Epidermophyton, Trichophyton)</a:t>
            </a:r>
            <a:endParaRPr lang="en-US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rtl="0" eaLnBrk="0" fontAlgn="base" latinLnBrk="0" hangingPunct="0"/>
            <a:r>
              <a:rPr lang="en-US" i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drug is ineffective against other fungi producing superficial lesions (like </a:t>
            </a:r>
            <a:r>
              <a:rPr lang="en-US" sz="2800" b="0" i="1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Candida</a:t>
            </a:r>
            <a:r>
              <a:rPr lang="en-US" sz="28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US" sz="2800" b="0" i="1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Malassezia furfur</a:t>
            </a:r>
            <a:r>
              <a:rPr lang="en-US" sz="28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and those producing deep mycoses.</a:t>
            </a:r>
          </a:p>
          <a:p>
            <a:pPr marL="0" indent="0" eaLnBrk="0" fontAlgn="base" hangingPunct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It has narrow spectrum.</a:t>
            </a:r>
          </a:p>
          <a:p>
            <a:pPr marL="0" indent="0" eaLnBrk="0" fontAlgn="base" hangingPunct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It has largely been replaced by terbinafine for treatment of 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dermatophytic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 infections of the nails.</a:t>
            </a:r>
            <a:endParaRPr lang="en-US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rtl="0" eaLnBrk="0" fontAlgn="base" latinLnBrk="0" hangingPunct="0"/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Resistance is uncommon</a:t>
            </a:r>
            <a:r>
              <a:rPr lang="en-US" sz="28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It seems to be due to a decrease of the energy-dependent transport mechanism.</a:t>
            </a:r>
            <a:endParaRPr lang="en-US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33221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1BDDB-9A34-8945-1F7E-913E3377B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35075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Pharmacokinetics</a:t>
            </a:r>
            <a:endParaRPr lang="en-US" sz="36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9ADA2A-5502-B3BA-F460-9D504D982C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0892010" cy="4892675"/>
          </a:xfrm>
        </p:spPr>
        <p:txBody>
          <a:bodyPr>
            <a:noAutofit/>
          </a:bodyPr>
          <a:lstStyle/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Peak plasma concentration of 1ug/ml in about 4 hours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Absorption increases with fatty meal, due to its poor water solubility.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It is ineffective topically.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Barbiturates decreases the absorption from GIT.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Extensively metabolized in liver.</a:t>
            </a:r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 It can i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nduce CYP450.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t1/2 is 1day.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>
              <a:lnSpc>
                <a:spcPct val="90000"/>
              </a:lnSpc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Drug is deposited in keratin of nail and hair.</a:t>
            </a:r>
          </a:p>
          <a:p>
            <a:pPr marL="182245" indent="-182245">
              <a:lnSpc>
                <a:spcPct val="90000"/>
              </a:lnSpc>
            </a:pPr>
            <a:r>
              <a:rPr lang="en-US" sz="2600" b="1" u="sng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Uses</a:t>
            </a:r>
            <a:endParaRPr lang="en-US" sz="2600" dirty="0">
              <a:solidFill>
                <a:srgbClr val="C00000"/>
              </a:solidFill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Mycotic diseases of skin, hair (particularly for scalp), nail.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It is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 also highly effective in athlete's foot</a:t>
            </a:r>
          </a:p>
        </p:txBody>
      </p:sp>
    </p:spTree>
    <p:extLst>
      <p:ext uri="{BB962C8B-B14F-4D97-AF65-F5344CB8AC3E}">
        <p14:creationId xmlns:p14="http://schemas.microsoft.com/office/powerpoint/2010/main" val="394917237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F2AD9-31FF-9B4A-8054-0F7D5B8BE0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Adverse effects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7EE574-E9B0-CD20-C75A-48662C6B79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82245" indent="-182245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Headache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Peripheral neuritis </a:t>
            </a: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lethargy </a:t>
            </a: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mental confusion</a:t>
            </a: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impairment in performance of routine task, </a:t>
            </a: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fatigue</a:t>
            </a: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vertigo </a:t>
            </a: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syncope </a:t>
            </a: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blurred vision.</a:t>
            </a:r>
            <a:endParaRPr lang="en-US" sz="2600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/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925414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2D0D6-8404-DACF-E7E6-A441A6087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FLUCYTOSINE</a:t>
            </a:r>
            <a:r>
              <a:rPr lang="en-US" sz="3600" b="0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br>
              <a:rPr lang="en-US" sz="3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31C6FD-5D59-C447-12BF-C6461E3961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75412"/>
            <a:ext cx="10515600" cy="4917463"/>
          </a:xfrm>
        </p:spPr>
        <p:txBody>
          <a:bodyPr>
            <a:noAutofit/>
          </a:bodyPr>
          <a:lstStyle/>
          <a:p>
            <a:pPr marL="0" marR="0" indent="0" algn="l" rtl="0" eaLnBrk="1" fontAlgn="base" latinLnBrk="0" hangingPunct="1">
              <a:buNone/>
            </a:pPr>
            <a:r>
              <a:rPr lang="en-US" sz="26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  Mechanism of action</a:t>
            </a:r>
            <a:endParaRPr lang="en-US" sz="2600" b="0" i="0" u="none" strike="noStrike" dirty="0"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drug is accumulated in fungal cells by the action of a cytosine specific </a:t>
            </a:r>
            <a:r>
              <a:rPr lang="en-US" sz="2600" b="1" i="1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membrane permease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(an enzyme not found in humans) and is converted by a </a:t>
            </a:r>
            <a:r>
              <a:rPr lang="en-US" sz="2600" b="1" i="1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cytosine deaminase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to 5-fluorouracil.</a:t>
            </a:r>
            <a:endParaRPr lang="en-US" sz="2600" b="0" i="0" u="none" strike="noStrike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1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5-fluorouracil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is metabolized to </a:t>
            </a:r>
            <a:r>
              <a:rPr lang="en-US" sz="2600" b="1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5-fluorouridylic acid 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which can be:</a:t>
            </a:r>
            <a:r>
              <a:rPr lang="en-US" sz="26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600" b="1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a)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incorporated into the RNA (this leads to a </a:t>
            </a:r>
            <a:r>
              <a:rPr lang="en-US" sz="2600" b="1" i="1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misreading of the fungal genetic code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600" b="0" i="0" u="none" strike="noStrike" dirty="0">
              <a:solidFill>
                <a:srgbClr val="0070C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rtl="0" eaLnBrk="0" fontAlgn="base" latinLnBrk="0" hangingPunct="0">
              <a:buNone/>
            </a:pPr>
            <a:r>
              <a:rPr lang="en-US" sz="2600" b="1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b) 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further metabolized to </a:t>
            </a:r>
            <a:r>
              <a:rPr lang="en-US" sz="2600" b="1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5-deoxyfluorouridylic acid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 potent inhibitor of thymidylate synthase, decreasing thymidine monophosphate (dTMP) levels, leading to a </a:t>
            </a:r>
            <a:r>
              <a:rPr lang="en-US" sz="2600" b="1" i="1" u="none" strike="noStrike" kern="120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blockade of fungal DNA synthesis</a:t>
            </a:r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ultimate effect may be </a:t>
            </a:r>
            <a:r>
              <a:rPr lang="en-US" sz="2600" b="1" i="1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fungicidal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or </a:t>
            </a:r>
            <a:r>
              <a:rPr lang="en-US" sz="2600" b="1" i="1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fungistatic.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805551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251E10-0FD6-0335-CB22-5AFB05CFD6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Pharmacokinetics</a:t>
            </a:r>
            <a:br>
              <a:rPr lang="en-US" sz="3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796271-861C-6DBD-E2E4-F8E9249961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F(oral): &gt; 80% 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Distribution in all body tissues, including CNS and the eye.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Renal excretion: » 99% unchanged.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Half-life: » 4 hours (in renal failure, half-life may be as long as 200 hours)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Administration: oral, IV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37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A82AB2-4886-61C5-93CB-154E1123A2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Antifungal spectrum </a:t>
            </a:r>
            <a:br>
              <a:rPr lang="en-US" sz="3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29CC3F-F3A9-370B-0A0D-A8B48737D0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7472" marR="0" indent="-347472" algn="l" rtl="0" eaLnBrk="0" fontAlgn="base" latinLnBrk="0" hangingPunct="0"/>
            <a:r>
              <a:rPr lang="en-US" sz="2800" b="0" i="0" u="none" strike="noStrike" kern="120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Antifungal spectrum includes</a:t>
            </a:r>
            <a:r>
              <a:rPr lang="en-US" sz="2800" b="0" i="1" u="none" strike="noStrike" kern="120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 Cryptococcus neoformans, Candida albicans, Aspergillus fumigatus,  and several soil fungi which cause </a:t>
            </a:r>
            <a:r>
              <a:rPr lang="en-US" sz="2800" b="0" i="1" u="none" strike="noStrike" kern="1200" baseline="0" dirty="0" err="1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chromomycosis</a:t>
            </a:r>
            <a:r>
              <a:rPr lang="en-US" sz="2800" b="0" i="1" u="none" strike="noStrike" kern="120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rtl="0" eaLnBrk="0" fontAlgn="base" latinLnBrk="0" hangingPunct="0">
              <a:buNone/>
            </a:pPr>
            <a:endParaRPr lang="en-US" sz="2800" b="1" i="0" u="none" strike="noStrike" kern="120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rtl="0" eaLnBrk="0" fontAlgn="base" latinLnBrk="0" hangingPunct="0">
              <a:buNone/>
            </a:pPr>
            <a:r>
              <a:rPr lang="en-US" sz="28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Resistance</a:t>
            </a:r>
            <a:r>
              <a:rPr lang="en-US" sz="2800" b="0" i="0" u="none" strike="noStrike" kern="120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347472" marR="0" indent="-347472" algn="l" rtl="0" eaLnBrk="0" fontAlgn="base" latinLnBrk="0" hangingPunct="0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sz="2800" b="0" i="0" u="none" strike="noStrike" kern="1200" baseline="0" dirty="0">
                <a:ln>
                  <a:noFill/>
                </a:ln>
                <a:effectLst/>
                <a:latin typeface="Arial" panose="020B0604020202020204" pitchFamily="34" charset="0"/>
                <a:cs typeface="Arial" panose="020B0604020202020204" pitchFamily="34" charset="0"/>
              </a:rPr>
              <a:t>ay arise rapidly during therapy and is an important cause of therapeutic failure when the drug is used alone.</a:t>
            </a:r>
          </a:p>
          <a:p>
            <a:pPr marL="347472" marR="0" indent="-347472" algn="l" rtl="0" eaLnBrk="0" fontAlgn="base" latinLnBrk="0" hangingPunct="0"/>
            <a:r>
              <a:rPr lang="en-US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Mutations in enzymes that are responsible for the uptake or metabolism of flucytosine can lead to resistance</a:t>
            </a:r>
            <a:endParaRPr lang="en-US" sz="28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48852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4B19B-5219-FC29-A1A3-565792FDA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Adverse effects</a:t>
            </a:r>
            <a:br>
              <a:rPr lang="en-US" sz="3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418F42-864C-0F78-C4D6-A3560D069A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531108"/>
          </a:xfrm>
        </p:spPr>
        <p:txBody>
          <a:bodyPr>
            <a:noAutofit/>
          </a:bodyPr>
          <a:lstStyle/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Anorexia, nausea and vomiting, diarrhea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Severe ulcerative enterocolitis (rare)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Skin rashes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Headache, dizziness, confusion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Reversible bone marrow depression (leukopenia, thrombocytopenia)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Liver dysfunction (5-10%)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Alopecia, peripheral neuritis (rare)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rtl="0" eaLnBrk="0" fontAlgn="base" latinLnBrk="0" hangingPunct="0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NOTE: 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toxicity may be due to the conversion of flucytosine to 5-fluorouracil by the intestinal flora of the host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4234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64842-7B26-2EE8-789D-3D407D526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Therapeutic uses </a:t>
            </a:r>
            <a:br>
              <a:rPr lang="en-US" sz="3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18AD18F-5FE1-11B6-CC6E-F5F9F967EF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7472" marR="0" indent="-347472" algn="l" rtl="0" eaLnBrk="1" fontAlgn="base" latinLnBrk="0" hangingPunct="1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Deep candida infections, cryptococcal meningitidis (always in combination with amphotericin B)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Chromomycosis</a:t>
            </a:r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(effectiveness is limited)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1" fontAlgn="t" latinLnBrk="0" hangingPunct="1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Severe candida infections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rtl="0" eaLnBrk="0" fontAlgn="base" latinLnBrk="0" hangingPunct="0">
              <a:buNone/>
            </a:pPr>
            <a:endParaRPr lang="en-US" sz="2600" b="1" i="0" u="none" strike="noStrike" kern="1200" baseline="0" dirty="0">
              <a:ln>
                <a:noFill/>
              </a:ln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indent="0" algn="l" rtl="0" eaLnBrk="0" fontAlgn="base" latinLnBrk="0" hangingPunct="0">
              <a:buNone/>
            </a:pPr>
            <a:r>
              <a:rPr lang="en-US" sz="2600" b="1" i="0" u="none" strike="noStrike" kern="1200" baseline="0" dirty="0">
                <a:ln>
                  <a:noFill/>
                </a:ln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Contraindications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7472" marR="0" indent="-347472" algn="l" rtl="0" eaLnBrk="0" fontAlgn="base" latinLnBrk="0" hangingPunct="0"/>
            <a:r>
              <a:rPr lang="en-US" sz="2600" b="0" i="0" u="none" strike="noStrike" kern="1200" baseline="0" dirty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Pregnancy (5-fluorouracil is teratogenic)</a:t>
            </a:r>
            <a:endParaRPr lang="en-US" sz="2600" b="0" i="0" u="none" strike="noStrike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027648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31DA1-F368-CADA-AE74-144DE2E4FF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ECHINOCANDINS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509035-FC60-9BAD-8E5F-798152DDBA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fontScale="92500" lnSpcReduction="10000"/>
          </a:bodyPr>
          <a:lstStyle/>
          <a:p>
            <a:pPr marL="182245" indent="-182245"/>
            <a:r>
              <a:rPr lang="en-US" dirty="0" err="1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Caspofungin</a:t>
            </a:r>
            <a:r>
              <a:rPr lang="en-US" dirty="0">
                <a:solidFill>
                  <a:srgbClr val="0070C0"/>
                </a:solidFill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, Micafungin, Anidulafungin</a:t>
            </a:r>
            <a:endParaRPr lang="en-US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  <a:p>
            <a:pPr marL="182245" indent="-182245"/>
            <a:r>
              <a:rPr lang="en-US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They interferes with the synthesis of fungal cell wall by inhibiting synthesis of D-glucan.</a:t>
            </a:r>
          </a:p>
          <a:p>
            <a:pPr marL="182245" indent="-182245"/>
            <a:r>
              <a:rPr lang="en-US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Especially useful for aspergillus and candida.</a:t>
            </a:r>
          </a:p>
          <a:p>
            <a:pPr marL="182245" indent="-182245"/>
            <a:r>
              <a:rPr lang="en-US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Not active orally</a:t>
            </a:r>
          </a:p>
          <a:p>
            <a:pPr marL="182245" indent="-182245"/>
            <a:r>
              <a:rPr lang="en-US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Highly bound to serum proteins</a:t>
            </a:r>
          </a:p>
          <a:p>
            <a:pPr marL="182245" indent="-182245"/>
            <a:r>
              <a:rPr lang="en-US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Have half life of 9-11 hours</a:t>
            </a:r>
          </a:p>
          <a:p>
            <a:pPr marL="182245" indent="-182245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dministered intravenously</a:t>
            </a:r>
          </a:p>
          <a:p>
            <a:pPr marL="182245" indent="-182245"/>
            <a:r>
              <a:rPr lang="en-US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Slowly metabolized by hydrolysis and N-acetylation.</a:t>
            </a:r>
          </a:p>
          <a:p>
            <a:pPr marL="182245" indent="-182245"/>
            <a:r>
              <a:rPr lang="en-US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E</a:t>
            </a:r>
            <a:r>
              <a:rPr lang="en-US" sz="28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liminated equally by urinary and fecal route.</a:t>
            </a:r>
          </a:p>
          <a:p>
            <a:pPr marL="182245" indent="-182245"/>
            <a:endParaRPr lang="en-US" dirty="0">
              <a:latin typeface="Arial" panose="020B0604020202020204" pitchFamily="34" charset="0"/>
              <a:ea typeface="+mn-lt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91722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0B88D-245D-2BAD-D3D5-C9A6E70C4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Mechanism of action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174905-4EB1-39A3-BAA2-B67939AD0A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Works by inhibiting the enzyme </a:t>
            </a:r>
            <a:r>
              <a:rPr lang="el-GR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β-(1,3)-</a:t>
            </a:r>
            <a:r>
              <a:rPr lang="en-US" sz="28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D-glucan synthase</a:t>
            </a:r>
            <a:r>
              <a:rPr lang="en-US" sz="28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which is essential for the production of (1→3)-</a:t>
            </a:r>
            <a:r>
              <a:rPr lang="el-GR" sz="28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β-</a:t>
            </a:r>
            <a:r>
              <a:rPr lang="en-US" sz="2800" b="0" i="0" u="none" strike="noStrike" dirty="0">
                <a:solidFill>
                  <a:srgbClr val="0070C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D-glucan, a key component of fungal cell walls</a:t>
            </a:r>
            <a:r>
              <a:rPr lang="en-US" sz="28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US" b="0" i="0" u="none" strike="noStrike" dirty="0">
                <a:solidFill>
                  <a:srgbClr val="1F1F1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The echinocandins display fungistatic activity.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51191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F4FF1-E512-00C1-48B3-E60A90D70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A20B32-4355-98C4-585E-609CAB9DCC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97687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USES</a:t>
            </a: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Invasive candidiasis, </a:t>
            </a: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aspergillosis, and other fungal infections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ADVERSE EFFECTS</a:t>
            </a:r>
          </a:p>
          <a:p>
            <a:pPr marL="182245" indent="-182245"/>
            <a:r>
              <a:rPr lang="en-US" sz="2600" dirty="0">
                <a:latin typeface="Arial" panose="020B0604020202020204" pitchFamily="34" charset="0"/>
                <a:ea typeface="+mn-lt"/>
                <a:cs typeface="Arial" panose="020B0604020202020204" pitchFamily="34" charset="0"/>
              </a:rPr>
              <a:t>Include nausea, vomiting, flushing, local phlebitis, fever, abnormal liver function tests, and mild hemolysis</a:t>
            </a:r>
          </a:p>
          <a:p>
            <a:pPr marL="0" indent="0" algn="l">
              <a:lnSpc>
                <a:spcPts val="1650"/>
              </a:lnSpc>
              <a:buNone/>
            </a:pPr>
            <a:endParaRPr lang="en-US" sz="2600" b="1" i="0" u="none" strike="noStrike" dirty="0">
              <a:solidFill>
                <a:srgbClr val="FF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l">
              <a:lnSpc>
                <a:spcPts val="1650"/>
              </a:lnSpc>
              <a:buNone/>
            </a:pPr>
            <a:r>
              <a:rPr lang="en-US" sz="2600" b="1" i="0" u="none" strike="noStrike" dirty="0">
                <a:solidFill>
                  <a:srgbClr val="FF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Pregnancy</a:t>
            </a:r>
            <a:r>
              <a:rPr lang="en-US" sz="2600" dirty="0">
                <a:solidFill>
                  <a:srgbClr val="001D3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0" indent="0" algn="l">
              <a:lnSpc>
                <a:spcPts val="1650"/>
              </a:lnSpc>
              <a:buNone/>
            </a:pP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Echinocandins have embryo toxic potential, so they should only be used </a:t>
            </a:r>
          </a:p>
          <a:p>
            <a:pPr marL="0" indent="0" algn="l">
              <a:lnSpc>
                <a:spcPts val="1650"/>
              </a:lnSpc>
              <a:buNone/>
            </a:pP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during pregnancy if the potential benefit to the mother outweighs the risk </a:t>
            </a:r>
          </a:p>
          <a:p>
            <a:pPr marL="0" indent="0" algn="l">
              <a:lnSpc>
                <a:spcPts val="1650"/>
              </a:lnSpc>
              <a:buNone/>
            </a:pPr>
            <a:r>
              <a:rPr lang="en-US" sz="2600" b="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 the fetus.</a:t>
            </a:r>
          </a:p>
          <a:p>
            <a:pPr marL="0" indent="0">
              <a:buNone/>
            </a:pPr>
            <a:r>
              <a:rPr lang="en-US" sz="2600" b="0" i="0" u="none" strike="noStrike" dirty="0">
                <a:solidFill>
                  <a:srgbClr val="001D35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938629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6594C-2C05-503F-83C4-1A51E9731E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C737C9-A3FF-1140-A325-82265530DF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10751545" cy="4795512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sz="2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Lippincott Illustrated Reviews: Pharmacology, ed.8 by Karen Whalen. </a:t>
            </a:r>
            <a:r>
              <a:rPr lang="en-US" sz="2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Lippincott Home 2023.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Goodman and Gilman’s the Pharmacological Basis of Therapeutics, 14</a:t>
            </a:r>
            <a:r>
              <a:rPr lang="en-US" sz="2600" baseline="300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th</a:t>
            </a:r>
            <a:r>
              <a:rPr lang="en-US" sz="2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Edition by Laurence Brunton; Bjorn </a:t>
            </a:r>
            <a:r>
              <a:rPr lang="en-US" sz="26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Knollmann</a:t>
            </a:r>
            <a:r>
              <a:rPr lang="en-US" sz="26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26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McGraw Hill Medical, 2024.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Sousa, F., Ferreira, D., Reis, S., &amp; Costa, P. (2023). Is Micro and Nanotechnology Helping Us Fight Histoplasmosis? </a:t>
            </a:r>
            <a:r>
              <a:rPr lang="en-US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IntechOpen</a:t>
            </a:r>
            <a:r>
              <a:rPr lang="en-US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6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doi</a:t>
            </a:r>
            <a:r>
              <a:rPr lang="en-US" sz="26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26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10.5772/intechopen.110544.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Katzung's Basic and Clinical Pharmacology, 13th Edition </a:t>
            </a:r>
            <a:r>
              <a:rPr lang="en-US" i="0" strike="noStrike" dirty="0">
                <a:effectLst/>
                <a:latin typeface="Open Sans" panose="020B0606030504020204" pitchFamily="34" charset="0"/>
              </a:rPr>
              <a:t>Ch-48, p825-834, </a:t>
            </a:r>
            <a:r>
              <a:rPr lang="en-US" sz="2800" strike="noStrike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by Todd W. Vanderah</a:t>
            </a:r>
            <a:r>
              <a:rPr lang="en-US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McGraw Hill Medical, 2024.</a:t>
            </a:r>
          </a:p>
          <a:p>
            <a:pPr marL="514350" indent="-514350">
              <a:buFont typeface="+mj-lt"/>
              <a:buAutoNum type="arabicPeriod"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438983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9A38A-7329-134B-EB08-67B2A651A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9C276F-BC3F-A406-AF45-D72A8809EC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844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600" b="0" i="0" u="none" strike="noStrike" dirty="0">
                <a:solidFill>
                  <a:srgbClr val="2A2A2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5. Valérie Letscher-Bru, Raoul </a:t>
            </a:r>
            <a:r>
              <a:rPr lang="en-US" sz="2600" b="0" i="0" u="none" strike="noStrike" dirty="0" err="1">
                <a:solidFill>
                  <a:srgbClr val="2A2A2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Herbrecht</a:t>
            </a:r>
            <a:r>
              <a:rPr lang="en-US" sz="2600" b="0" i="0" u="none" strike="noStrike" dirty="0">
                <a:solidFill>
                  <a:srgbClr val="2A2A2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600" b="0" i="0" u="none" strike="noStrike" dirty="0" err="1">
                <a:solidFill>
                  <a:srgbClr val="2A2A2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Caspofungin</a:t>
            </a:r>
            <a:r>
              <a:rPr lang="en-US" sz="2600" b="0" i="0" u="none" strike="noStrike" dirty="0">
                <a:solidFill>
                  <a:srgbClr val="2A2A2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the first representative of a new antifungal class, </a:t>
            </a:r>
            <a:r>
              <a:rPr lang="en-US" sz="2600" b="0" i="1" u="none" strike="noStrike" dirty="0">
                <a:solidFill>
                  <a:srgbClr val="2A2A2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Journal of Antimicrobial Chemotherapy</a:t>
            </a:r>
            <a:r>
              <a:rPr lang="en-US" sz="2600" b="0" i="0" u="none" strike="noStrike" dirty="0">
                <a:solidFill>
                  <a:srgbClr val="2A2A2A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Volume 51, Issue 3, March 2003, Pages 513–521, </a:t>
            </a:r>
            <a:r>
              <a:rPr lang="en-US" sz="2600" b="0" i="0" u="none" strike="noStrike" dirty="0">
                <a:solidFill>
                  <a:srgbClr val="006FB7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https://doi.org/10.1093/jac/dkg117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6. Lewis RE. Current concepts in antifungal pharmacology. Mayo Clin Proc. 2011 Aug;86(8):805-17. [</a:t>
            </a:r>
            <a:r>
              <a:rPr lang="en-US" sz="2600" dirty="0">
                <a:solidFill>
                  <a:srgbClr val="642A8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PMC free article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] [</a:t>
            </a:r>
            <a:r>
              <a:rPr lang="en-US" sz="2600" dirty="0">
                <a:solidFill>
                  <a:srgbClr val="642A8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PubMed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7. Walsh TJ, Dixon DM. Spectrum of Mycoses. In: Baron S, editor. Medical Microbiology.4th ed. University of Texas Medical Branch at Galveston; Galveston (TX): 1996. [</a:t>
            </a:r>
            <a:r>
              <a:rPr lang="en-US" sz="2600" dirty="0">
                <a:solidFill>
                  <a:srgbClr val="642A8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PubMed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</a:p>
          <a:p>
            <a:pPr marL="0" indent="0">
              <a:buNone/>
            </a:pP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8. </a:t>
            </a:r>
            <a:r>
              <a:rPr lang="en-US" sz="26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Patrick T. </a:t>
            </a:r>
            <a:r>
              <a:rPr lang="en-US" sz="260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McKeny</a:t>
            </a:r>
            <a:r>
              <a:rPr lang="en-US" sz="26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; Trevor A. Nessel; Patrick M. Zito. </a:t>
            </a:r>
            <a:r>
              <a:rPr lang="en-US" sz="260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StatPearls</a:t>
            </a:r>
            <a:r>
              <a:rPr lang="en-US" sz="26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[Internet]. </a:t>
            </a:r>
            <a:r>
              <a:rPr lang="en-US" sz="260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StatPearls</a:t>
            </a:r>
            <a:r>
              <a:rPr lang="en-US" sz="26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Publishing; Treasure Island (FL): Mar </a:t>
            </a:r>
            <a:r>
              <a:rPr lang="en-US" sz="26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n-US" sz="26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2023. Antifungal Antibiotics. 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[</a:t>
            </a:r>
            <a:r>
              <a:rPr lang="en-US" sz="2600" dirty="0">
                <a:solidFill>
                  <a:srgbClr val="642A8F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PubMed</a:t>
            </a:r>
            <a:r>
              <a:rPr lang="en-US" sz="2600" dirty="0">
                <a:latin typeface="Arial" panose="020B0604020202020204" pitchFamily="34" charset="0"/>
                <a:cs typeface="Arial" panose="020B0604020202020204" pitchFamily="34" charset="0"/>
              </a:rPr>
              <a:t>]</a:t>
            </a:r>
          </a:p>
          <a:p>
            <a:pPr marL="0" indent="0">
              <a:buNone/>
            </a:pPr>
            <a:endParaRPr lang="en-US" sz="260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sz="260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sz="2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1476710"/>
      </p:ext>
    </p:extLst>
  </p:cSld>
  <p:clrMapOvr>
    <a:masterClrMapping/>
  </p:clrMapOvr>
</p:sld>
</file>

<file path=ppt/theme/theme1.xml><?xml version="1.0" encoding="utf-8"?>
<a:theme xmlns:a="http://schemas.openxmlformats.org/drawingml/2006/main" name="Textured">
  <a:themeElements>
    <a:clrScheme name="Textured 4">
      <a:dk1>
        <a:srgbClr val="004E4C"/>
      </a:dk1>
      <a:lt1>
        <a:srgbClr val="FFFFFF"/>
      </a:lt1>
      <a:dk2>
        <a:srgbClr val="006666"/>
      </a:dk2>
      <a:lt2>
        <a:srgbClr val="FFFFCC"/>
      </a:lt2>
      <a:accent1>
        <a:srgbClr val="FFCC00"/>
      </a:accent1>
      <a:accent2>
        <a:srgbClr val="00B0AC"/>
      </a:accent2>
      <a:accent3>
        <a:srgbClr val="AAB8B8"/>
      </a:accent3>
      <a:accent4>
        <a:srgbClr val="DADADA"/>
      </a:accent4>
      <a:accent5>
        <a:srgbClr val="FFE2AA"/>
      </a:accent5>
      <a:accent6>
        <a:srgbClr val="009F9B"/>
      </a:accent6>
      <a:hlink>
        <a:srgbClr val="BA7C3E"/>
      </a:hlink>
      <a:folHlink>
        <a:srgbClr val="724C00"/>
      </a:folHlink>
    </a:clrScheme>
    <a:fontScheme name="Textured">
      <a:majorFont>
        <a:latin typeface="Tahoma"/>
        <a:ea typeface=""/>
        <a:cs typeface="Arial"/>
      </a:majorFont>
      <a:minorFont>
        <a:latin typeface="Tahom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Textured 1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BE7960"/>
        </a:accent1>
        <a:accent2>
          <a:srgbClr val="CC6600"/>
        </a:accent2>
        <a:accent3>
          <a:srgbClr val="C0AAAA"/>
        </a:accent3>
        <a:accent4>
          <a:srgbClr val="DADADA"/>
        </a:accent4>
        <a:accent5>
          <a:srgbClr val="DBBEB6"/>
        </a:accent5>
        <a:accent6>
          <a:srgbClr val="B95C00"/>
        </a:accent6>
        <a:hlink>
          <a:srgbClr val="FFCC66"/>
        </a:hlink>
        <a:folHlink>
          <a:srgbClr val="CC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2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33CC33"/>
        </a:accent1>
        <a:accent2>
          <a:srgbClr val="46562A"/>
        </a:accent2>
        <a:accent3>
          <a:srgbClr val="B2B9AC"/>
        </a:accent3>
        <a:accent4>
          <a:srgbClr val="DADADA"/>
        </a:accent4>
        <a:accent5>
          <a:srgbClr val="ADE2AD"/>
        </a:accent5>
        <a:accent6>
          <a:srgbClr val="3F4D25"/>
        </a:accent6>
        <a:hlink>
          <a:srgbClr val="009999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3">
        <a:dk1>
          <a:srgbClr val="4E4E74"/>
        </a:dk1>
        <a:lt1>
          <a:srgbClr val="FFFFFF"/>
        </a:lt1>
        <a:dk2>
          <a:srgbClr val="666699"/>
        </a:dk2>
        <a:lt2>
          <a:srgbClr val="FFFFCC"/>
        </a:lt2>
        <a:accent1>
          <a:srgbClr val="5E5884"/>
        </a:accent1>
        <a:accent2>
          <a:srgbClr val="8AB29D"/>
        </a:accent2>
        <a:accent3>
          <a:srgbClr val="B8B8CA"/>
        </a:accent3>
        <a:accent4>
          <a:srgbClr val="DADADA"/>
        </a:accent4>
        <a:accent5>
          <a:srgbClr val="B6B4C2"/>
        </a:accent5>
        <a:accent6>
          <a:srgbClr val="7DA18E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4">
        <a:dk1>
          <a:srgbClr val="004E4C"/>
        </a:dk1>
        <a:lt1>
          <a:srgbClr val="FFFFFF"/>
        </a:lt1>
        <a:dk2>
          <a:srgbClr val="006666"/>
        </a:dk2>
        <a:lt2>
          <a:srgbClr val="FFFFCC"/>
        </a:lt2>
        <a:accent1>
          <a:srgbClr val="FFCC00"/>
        </a:accent1>
        <a:accent2>
          <a:srgbClr val="00B0AC"/>
        </a:accent2>
        <a:accent3>
          <a:srgbClr val="AAB8B8"/>
        </a:accent3>
        <a:accent4>
          <a:srgbClr val="DADADA"/>
        </a:accent4>
        <a:accent5>
          <a:srgbClr val="FFE2AA"/>
        </a:accent5>
        <a:accent6>
          <a:srgbClr val="009F9B"/>
        </a:accent6>
        <a:hlink>
          <a:srgbClr val="BA7C3E"/>
        </a:hlink>
        <a:folHlink>
          <a:srgbClr val="724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009999"/>
        </a:accent1>
        <a:accent2>
          <a:srgbClr val="336699"/>
        </a:accent2>
        <a:accent3>
          <a:srgbClr val="ACB3C1"/>
        </a:accent3>
        <a:accent4>
          <a:srgbClr val="DADADA"/>
        </a:accent4>
        <a:accent5>
          <a:srgbClr val="AACACA"/>
        </a:accent5>
        <a:accent6>
          <a:srgbClr val="2D5C8A"/>
        </a:accent6>
        <a:hlink>
          <a:srgbClr val="00CCFF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6">
        <a:dk1>
          <a:srgbClr val="080808"/>
        </a:dk1>
        <a:lt1>
          <a:srgbClr val="FFFFFF"/>
        </a:lt1>
        <a:dk2>
          <a:srgbClr val="4D4D4D"/>
        </a:dk2>
        <a:lt2>
          <a:srgbClr val="FFFFFF"/>
        </a:lt2>
        <a:accent1>
          <a:srgbClr val="666699"/>
        </a:accent1>
        <a:accent2>
          <a:srgbClr val="3366CC"/>
        </a:accent2>
        <a:accent3>
          <a:srgbClr val="B2B2B2"/>
        </a:accent3>
        <a:accent4>
          <a:srgbClr val="DADADA"/>
        </a:accent4>
        <a:accent5>
          <a:srgbClr val="B8B8CA"/>
        </a:accent5>
        <a:accent6>
          <a:srgbClr val="2D5CB9"/>
        </a:accent6>
        <a:hlink>
          <a:srgbClr val="00CC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xtured 7">
        <a:dk1>
          <a:srgbClr val="000000"/>
        </a:dk1>
        <a:lt1>
          <a:srgbClr val="DBDAC2"/>
        </a:lt1>
        <a:dk2>
          <a:srgbClr val="827F4C"/>
        </a:dk2>
        <a:lt2>
          <a:srgbClr val="C0BC94"/>
        </a:lt2>
        <a:accent1>
          <a:srgbClr val="AAA578"/>
        </a:accent1>
        <a:accent2>
          <a:srgbClr val="A2A4AC"/>
        </a:accent2>
        <a:accent3>
          <a:srgbClr val="EAEADD"/>
        </a:accent3>
        <a:accent4>
          <a:srgbClr val="000000"/>
        </a:accent4>
        <a:accent5>
          <a:srgbClr val="D2CFBE"/>
        </a:accent5>
        <a:accent6>
          <a:srgbClr val="92949B"/>
        </a:accent6>
        <a:hlink>
          <a:srgbClr val="5B8800"/>
        </a:hlink>
        <a:folHlink>
          <a:srgbClr val="68653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xtured 8">
        <a:dk1>
          <a:srgbClr val="000000"/>
        </a:dk1>
        <a:lt1>
          <a:srgbClr val="DCE8F4"/>
        </a:lt1>
        <a:dk2>
          <a:srgbClr val="7B9CB5"/>
        </a:dk2>
        <a:lt2>
          <a:srgbClr val="969696"/>
        </a:lt2>
        <a:accent1>
          <a:srgbClr val="FFFFFF"/>
        </a:accent1>
        <a:accent2>
          <a:srgbClr val="00BAB6"/>
        </a:accent2>
        <a:accent3>
          <a:srgbClr val="EBF2F8"/>
        </a:accent3>
        <a:accent4>
          <a:srgbClr val="000000"/>
        </a:accent4>
        <a:accent5>
          <a:srgbClr val="FFFFFF"/>
        </a:accent5>
        <a:accent6>
          <a:srgbClr val="00A8A5"/>
        </a:accent6>
        <a:hlink>
          <a:srgbClr val="8A8AD8"/>
        </a:hlink>
        <a:folHlink>
          <a:srgbClr val="24249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eth's theme">
  <a:themeElements>
    <a:clrScheme name="Custom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eth's theme" id="{E64ECDAE-42E2-3E4C-9FE7-BFD95F83F6D3}" vid="{0E7D24FE-0BCA-0D46-B198-C2AAA15301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366</TotalTime>
  <Words>2872</Words>
  <Application>Microsoft Macintosh PowerPoint</Application>
  <PresentationFormat>Widescreen</PresentationFormat>
  <Paragraphs>344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46</vt:i4>
      </vt:variant>
    </vt:vector>
  </HeadingPairs>
  <TitlesOfParts>
    <vt:vector size="56" baseType="lpstr">
      <vt:lpstr>Arial</vt:lpstr>
      <vt:lpstr>Calibri</vt:lpstr>
      <vt:lpstr>Calibri Light</vt:lpstr>
      <vt:lpstr>Open Sans</vt:lpstr>
      <vt:lpstr>Relative Bold</vt:lpstr>
      <vt:lpstr>Tahoma</vt:lpstr>
      <vt:lpstr>Times New Roman</vt:lpstr>
      <vt:lpstr>Wingdings</vt:lpstr>
      <vt:lpstr>Textured</vt:lpstr>
      <vt:lpstr>Seth's theme</vt:lpstr>
      <vt:lpstr>Course</vt:lpstr>
      <vt:lpstr>ANTI FUNGAL DRUGS</vt:lpstr>
      <vt:lpstr>PowerPoint Presentation</vt:lpstr>
      <vt:lpstr>HISTORY OF ANTIFUNGALS</vt:lpstr>
      <vt:lpstr>Types of Fungal infection </vt:lpstr>
      <vt:lpstr>PowerPoint Presentation</vt:lpstr>
      <vt:lpstr>Drug Classification </vt:lpstr>
      <vt:lpstr>Targets of antifungal drugs</vt:lpstr>
      <vt:lpstr>Drugs that disrupt fungal cell membrane </vt:lpstr>
      <vt:lpstr>1. AMPHOTERICIN B</vt:lpstr>
      <vt:lpstr>Antifungal spectrum </vt:lpstr>
      <vt:lpstr>Pharmacokinetics </vt:lpstr>
      <vt:lpstr>Adverse Effects</vt:lpstr>
      <vt:lpstr>Liposomal preparations </vt:lpstr>
      <vt:lpstr>PowerPoint Presentation</vt:lpstr>
      <vt:lpstr>PowerPoint Presentation</vt:lpstr>
      <vt:lpstr>Therapeutic uses </vt:lpstr>
      <vt:lpstr>ANTIFUNGAL AZOLES</vt:lpstr>
      <vt:lpstr>Mechanism of action </vt:lpstr>
      <vt:lpstr> KETOCONAZOLE- Imidazole</vt:lpstr>
      <vt:lpstr>Pharmacokinetics - Ketoconazole</vt:lpstr>
      <vt:lpstr>Side effects</vt:lpstr>
      <vt:lpstr>Drug Interactions </vt:lpstr>
      <vt:lpstr>TRIAZOLES- Fluconazole</vt:lpstr>
      <vt:lpstr>Pharmacokinetics </vt:lpstr>
      <vt:lpstr>Fluconazole – CLINICAL USES</vt:lpstr>
      <vt:lpstr>Adverse effects </vt:lpstr>
      <vt:lpstr>TRIAZOLES - Itraconazole</vt:lpstr>
      <vt:lpstr>PowerPoint Presentation</vt:lpstr>
      <vt:lpstr>ALLYLAMINES - Terbinafine</vt:lpstr>
      <vt:lpstr>PowerPoint Presentation</vt:lpstr>
      <vt:lpstr>Mechanism of action</vt:lpstr>
      <vt:lpstr>    GRISEOFULVIN </vt:lpstr>
      <vt:lpstr>Antifungal spectrum and resistance </vt:lpstr>
      <vt:lpstr>Pharmacokinetics</vt:lpstr>
      <vt:lpstr>Adverse effects </vt:lpstr>
      <vt:lpstr>FLUCYTOSINE  </vt:lpstr>
      <vt:lpstr>Pharmacokinetics </vt:lpstr>
      <vt:lpstr>Antifungal spectrum  </vt:lpstr>
      <vt:lpstr>Adverse effects </vt:lpstr>
      <vt:lpstr>Therapeutic uses  </vt:lpstr>
      <vt:lpstr>ECHINOCANDINS</vt:lpstr>
      <vt:lpstr>Mechanism of action</vt:lpstr>
      <vt:lpstr>PowerPoint Presentation</vt:lpstr>
      <vt:lpstr>REFERENCES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seth mikaye</cp:lastModifiedBy>
  <cp:revision>771</cp:revision>
  <dcterms:created xsi:type="dcterms:W3CDTF">2023-03-14T18:05:41Z</dcterms:created>
  <dcterms:modified xsi:type="dcterms:W3CDTF">2024-11-12T21:10:40Z</dcterms:modified>
</cp:coreProperties>
</file>