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9"/>
  </p:notesMasterIdLst>
  <p:sldIdLst>
    <p:sldId id="303" r:id="rId2"/>
    <p:sldId id="256" r:id="rId3"/>
    <p:sldId id="304" r:id="rId4"/>
    <p:sldId id="266" r:id="rId5"/>
    <p:sldId id="258" r:id="rId6"/>
    <p:sldId id="267" r:id="rId7"/>
    <p:sldId id="268" r:id="rId8"/>
    <p:sldId id="285" r:id="rId9"/>
    <p:sldId id="269" r:id="rId10"/>
    <p:sldId id="286" r:id="rId11"/>
    <p:sldId id="270" r:id="rId12"/>
    <p:sldId id="271" r:id="rId13"/>
    <p:sldId id="272" r:id="rId14"/>
    <p:sldId id="273" r:id="rId15"/>
    <p:sldId id="274" r:id="rId16"/>
    <p:sldId id="275" r:id="rId17"/>
    <p:sldId id="287" r:id="rId18"/>
    <p:sldId id="276" r:id="rId19"/>
    <p:sldId id="288" r:id="rId20"/>
    <p:sldId id="277" r:id="rId21"/>
    <p:sldId id="289" r:id="rId22"/>
    <p:sldId id="278" r:id="rId23"/>
    <p:sldId id="290" r:id="rId24"/>
    <p:sldId id="260" r:id="rId25"/>
    <p:sldId id="291" r:id="rId26"/>
    <p:sldId id="279" r:id="rId27"/>
    <p:sldId id="280" r:id="rId28"/>
    <p:sldId id="281" r:id="rId29"/>
    <p:sldId id="282" r:id="rId30"/>
    <p:sldId id="283" r:id="rId31"/>
    <p:sldId id="284" r:id="rId32"/>
    <p:sldId id="259" r:id="rId33"/>
    <p:sldId id="262" r:id="rId34"/>
    <p:sldId id="294" r:id="rId35"/>
    <p:sldId id="295" r:id="rId36"/>
    <p:sldId id="296" r:id="rId37"/>
    <p:sldId id="297" r:id="rId38"/>
    <p:sldId id="298" r:id="rId39"/>
    <p:sldId id="299" r:id="rId40"/>
    <p:sldId id="300" r:id="rId41"/>
    <p:sldId id="301" r:id="rId42"/>
    <p:sldId id="302" r:id="rId43"/>
    <p:sldId id="293" r:id="rId44"/>
    <p:sldId id="292" r:id="rId45"/>
    <p:sldId id="264" r:id="rId46"/>
    <p:sldId id="265" r:id="rId47"/>
    <p:sldId id="305" r:id="rId48"/>
  </p:sldIdLst>
  <p:sldSz cx="14630400" cy="8229600"/>
  <p:notesSz cx="8229600" cy="14630400"/>
  <p:embeddedFontLst>
    <p:embeddedFont>
      <p:font typeface="Montserrat" pitchFamily="2" charset="0"/>
      <p:regular r:id="rId50"/>
      <p:bold r:id="rId51"/>
      <p:italic r:id="rId52"/>
      <p:boldItalic r:id="rId53"/>
    </p:embeddedFont>
    <p:embeddedFont>
      <p:font typeface="Source Sans Pro" panose="020B0503030403020204" pitchFamily="34" charset="0"/>
      <p:regular r:id="rId54"/>
      <p:bold r:id="rId55"/>
      <p:italic r:id="rId56"/>
      <p:boldItalic r:id="rId5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9" d="100"/>
          <a:sy n="89"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0113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757421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33503301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3969153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812027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977215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633199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13724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4529748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330381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6335728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2898130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5185303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295842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1116608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4110713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562642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30952866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4073061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511787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7129659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32785367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8411947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3625721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3628507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40831527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2716457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6195573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2734120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4797894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23013006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33513895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7434537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18733526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1123295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22805205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35644717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72395091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44706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27232943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384546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EDEDED"/>
          </a:solidFill>
          <a:ln/>
        </p:spPr>
      </p:sp>
      <p:sp>
        <p:nvSpPr>
          <p:cNvPr id="3" name="Shape 1"/>
          <p:cNvSpPr/>
          <p:nvPr/>
        </p:nvSpPr>
        <p:spPr>
          <a:xfrm>
            <a:off x="0" y="0"/>
            <a:ext cx="14630400" cy="8229600"/>
          </a:xfrm>
          <a:prstGeom prst="rect">
            <a:avLst/>
          </a:prstGeom>
          <a:solidFill>
            <a:srgbClr val="FFFFFF"/>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15.sv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7.jp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29.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30.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31.jp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6.xml"/><Relationship Id="rId4" Type="http://schemas.openxmlformats.org/officeDocument/2006/relationships/image" Target="../media/image32.jp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33.jp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9.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8.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8.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5.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0" y="3170761"/>
            <a:ext cx="14630400" cy="2864279"/>
          </a:xfrm>
          <a:prstGeom prst="rect">
            <a:avLst/>
          </a:prstGeom>
          <a:noFill/>
          <a:ln/>
        </p:spPr>
        <p:txBody>
          <a:bodyPr wrap="none" lIns="0" tIns="0" rIns="0" bIns="0" rtlCol="0" anchor="t"/>
          <a:lstStyle/>
          <a:p>
            <a:pPr marL="0" indent="0" algn="ctr">
              <a:lnSpc>
                <a:spcPts val="4900"/>
              </a:lnSpc>
              <a:buNone/>
            </a:pPr>
            <a:r>
              <a:rPr lang="en-US" sz="4800" b="1" kern="0" spc="-39" dirty="0">
                <a:effectLst>
                  <a:outerShdw blurRad="50800" dist="38100" dir="2700000" algn="tl" rotWithShape="0">
                    <a:prstClr val="black">
                      <a:alpha val="40000"/>
                    </a:prstClr>
                  </a:outerShdw>
                </a:effectLst>
                <a:latin typeface="Arial" panose="020B0604020202020204" pitchFamily="34" charset="0"/>
                <a:ea typeface="Montserrat" pitchFamily="34" charset="-122"/>
                <a:cs typeface="Arial" panose="020B0604020202020204" pitchFamily="34" charset="0"/>
              </a:rPr>
              <a:t>Course: Computer Graphics and Design</a:t>
            </a:r>
          </a:p>
          <a:p>
            <a:pPr marL="0" indent="0" algn="ctr">
              <a:lnSpc>
                <a:spcPts val="4900"/>
              </a:lnSpc>
              <a:buNone/>
            </a:pPr>
            <a:endParaRPr lang="en-US" sz="4800" b="1" kern="0" spc="-39" dirty="0">
              <a:effectLst>
                <a:outerShdw blurRad="50800" dist="38100" dir="2700000" algn="tl" rotWithShape="0">
                  <a:prstClr val="black">
                    <a:alpha val="40000"/>
                  </a:prstClr>
                </a:outerShdw>
              </a:effectLst>
              <a:latin typeface="Arial" panose="020B0604020202020204" pitchFamily="34" charset="0"/>
              <a:ea typeface="Montserrat" pitchFamily="34" charset="-122"/>
              <a:cs typeface="Arial" panose="020B0604020202020204" pitchFamily="34" charset="0"/>
            </a:endParaRPr>
          </a:p>
          <a:p>
            <a:pPr marL="0" indent="0" algn="ctr">
              <a:lnSpc>
                <a:spcPts val="4900"/>
              </a:lnSpc>
              <a:buNone/>
            </a:pPr>
            <a:r>
              <a:rPr lang="en-US" sz="3200" b="1" kern="0" spc="-39"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Lecture 1: </a:t>
            </a:r>
            <a:r>
              <a:rPr lang="en-US" sz="3200" kern="0" spc="-39"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Introduction to </a:t>
            </a:r>
          </a:p>
          <a:p>
            <a:pPr marL="0" indent="0" algn="ctr">
              <a:lnSpc>
                <a:spcPts val="4900"/>
              </a:lnSpc>
              <a:buNone/>
            </a:pPr>
            <a:r>
              <a:rPr lang="en-US" sz="3200" kern="0" spc="-39"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computer graphics and design</a:t>
            </a:r>
            <a:r>
              <a:rPr lang="en-US" sz="3900" kern="0" spc="-39"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a:t>
            </a:r>
            <a:endParaRPr lang="en-US" sz="3900"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sp>
        <p:nvSpPr>
          <p:cNvPr id="4" name="Text 0">
            <a:extLst>
              <a:ext uri="{FF2B5EF4-FFF2-40B4-BE49-F238E27FC236}">
                <a16:creationId xmlns:a16="http://schemas.microsoft.com/office/drawing/2014/main" id="{FA7B90C4-7F0A-CE0B-FE21-D41F73680A54}"/>
              </a:ext>
            </a:extLst>
          </p:cNvPr>
          <p:cNvSpPr/>
          <p:nvPr/>
        </p:nvSpPr>
        <p:spPr>
          <a:xfrm>
            <a:off x="0" y="6454386"/>
            <a:ext cx="14503100" cy="814745"/>
          </a:xfrm>
          <a:prstGeom prst="rect">
            <a:avLst/>
          </a:prstGeom>
          <a:noFill/>
          <a:ln/>
        </p:spPr>
        <p:txBody>
          <a:bodyPr wrap="none" lIns="0" tIns="0" rIns="0" bIns="0" rtlCol="0" anchor="t"/>
          <a:lstStyle/>
          <a:p>
            <a:pPr marL="0" indent="0" algn="ctr">
              <a:lnSpc>
                <a:spcPts val="4900"/>
              </a:lnSpc>
              <a:buNone/>
            </a:pPr>
            <a:r>
              <a:rPr lang="en-US" sz="3200" b="1"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Lecturer: </a:t>
            </a:r>
            <a:r>
              <a:rPr lang="en-US" sz="3200" dirty="0">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rPr>
              <a:t>Baya, Trevor.</a:t>
            </a:r>
          </a:p>
        </p:txBody>
      </p:sp>
    </p:spTree>
    <p:extLst>
      <p:ext uri="{BB962C8B-B14F-4D97-AF65-F5344CB8AC3E}">
        <p14:creationId xmlns:p14="http://schemas.microsoft.com/office/powerpoint/2010/main" val="2948764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4" name="Text 1"/>
          <p:cNvSpPr/>
          <p:nvPr/>
        </p:nvSpPr>
        <p:spPr>
          <a:xfrm>
            <a:off x="5755341" y="218122"/>
            <a:ext cx="7881931" cy="7634960"/>
          </a:xfrm>
          <a:prstGeom prst="rect">
            <a:avLst/>
          </a:prstGeom>
          <a:noFill/>
          <a:ln/>
        </p:spPr>
        <p:txBody>
          <a:bodyPr wrap="square" lIns="0" tIns="0" rIns="0" bIns="0" rtlCol="0" anchor="t"/>
          <a:lstStyle/>
          <a:p>
            <a:pPr marL="0" marR="0">
              <a:lnSpc>
                <a:spcPct val="107000"/>
              </a:lnSpc>
              <a:spcBef>
                <a:spcPts val="0"/>
              </a:spcBef>
              <a:spcAft>
                <a:spcPts val="800"/>
              </a:spcAft>
            </a:pPr>
            <a:r>
              <a:rPr lang="en-US" sz="2400" b="1" kern="100" dirty="0">
                <a:effectLst/>
                <a:latin typeface="Arial" panose="020B0604020202020204" pitchFamily="34" charset="0"/>
                <a:ea typeface="Calibri" panose="020F0502020204030204" pitchFamily="34" charset="0"/>
                <a:cs typeface="Arial" panose="020B0604020202020204" pitchFamily="34" charset="0"/>
              </a:rPr>
              <a:t>Learning outcomes</a:t>
            </a:r>
            <a:endParaRPr lang="en-US" sz="2400" kern="1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endParaRPr lang="en-US" sz="1800" kern="100" dirty="0">
              <a:effectLst/>
              <a:latin typeface="Arial" panose="020B0604020202020204" pitchFamily="34" charset="0"/>
              <a:ea typeface="Calibri" panose="020F0502020204030204" pitchFamily="34" charset="0"/>
              <a:cs typeface="Arial" panose="020B0604020202020204" pitchFamily="34" charset="0"/>
            </a:endParaRPr>
          </a:p>
          <a:p>
            <a:pPr marL="342900" marR="0" indent="-342900">
              <a:lnSpc>
                <a:spcPct val="107000"/>
              </a:lnSpc>
              <a:spcBef>
                <a:spcPts val="0"/>
              </a:spcBef>
              <a:spcAft>
                <a:spcPts val="800"/>
              </a:spcAft>
              <a:buFont typeface="+mj-lt"/>
              <a:buAutoNum type="arabicPeriod"/>
            </a:pPr>
            <a:r>
              <a:rPr lang="en-US" sz="1800" b="1" kern="100" dirty="0">
                <a:effectLst/>
                <a:latin typeface="Arial" panose="020B0604020202020204" pitchFamily="34" charset="0"/>
                <a:ea typeface="Calibri" panose="020F0502020204030204" pitchFamily="34" charset="0"/>
                <a:cs typeface="Arial" panose="020B0604020202020204" pitchFamily="34" charset="0"/>
              </a:rPr>
              <a:t>Define Basic Terms in Computer Graphics and Design</a:t>
            </a:r>
            <a:br>
              <a:rPr lang="en-US"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00" dirty="0">
                <a:effectLst/>
                <a:latin typeface="Arial" panose="020B0604020202020204" pitchFamily="34" charset="0"/>
                <a:ea typeface="Calibri" panose="020F0502020204030204" pitchFamily="34" charset="0"/>
                <a:cs typeface="Arial" panose="020B0604020202020204" pitchFamily="34" charset="0"/>
              </a:rPr>
              <a:t>Students will be able to define fundamental terms such as pixels, resolution, raster graphics, vector graphics, aspect ratio, and opacity.</a:t>
            </a:r>
          </a:p>
          <a:p>
            <a:pPr marL="342900" marR="0" indent="-342900">
              <a:lnSpc>
                <a:spcPct val="107000"/>
              </a:lnSpc>
              <a:spcBef>
                <a:spcPts val="0"/>
              </a:spcBef>
              <a:spcAft>
                <a:spcPts val="800"/>
              </a:spcAft>
              <a:buFont typeface="+mj-lt"/>
              <a:buAutoNum type="arabicPeriod"/>
            </a:pPr>
            <a:r>
              <a:rPr lang="en-US" sz="1800" b="1" kern="100" dirty="0">
                <a:effectLst/>
                <a:latin typeface="Arial" panose="020B0604020202020204" pitchFamily="34" charset="0"/>
                <a:ea typeface="Calibri" panose="020F0502020204030204" pitchFamily="34" charset="0"/>
                <a:cs typeface="Arial" panose="020B0604020202020204" pitchFamily="34" charset="0"/>
              </a:rPr>
              <a:t>Differentiate Between Raster and Vector Graphics</a:t>
            </a:r>
            <a:br>
              <a:rPr lang="en-US"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00" dirty="0">
                <a:effectLst/>
                <a:latin typeface="Arial" panose="020B0604020202020204" pitchFamily="34" charset="0"/>
                <a:ea typeface="Calibri" panose="020F0502020204030204" pitchFamily="34" charset="0"/>
                <a:cs typeface="Arial" panose="020B0604020202020204" pitchFamily="34" charset="0"/>
              </a:rPr>
              <a:t>Students will be able to explain the differences between raster and vector graphics, including their characteristics and typical uses.</a:t>
            </a:r>
          </a:p>
          <a:p>
            <a:pPr marL="342900" marR="0" indent="-342900">
              <a:lnSpc>
                <a:spcPct val="107000"/>
              </a:lnSpc>
              <a:spcBef>
                <a:spcPts val="0"/>
              </a:spcBef>
              <a:spcAft>
                <a:spcPts val="800"/>
              </a:spcAft>
              <a:buFont typeface="+mj-lt"/>
              <a:buAutoNum type="arabicPeriod"/>
            </a:pPr>
            <a:r>
              <a:rPr lang="en-US" sz="1800" b="1" kern="100" dirty="0">
                <a:effectLst/>
                <a:latin typeface="Arial" panose="020B0604020202020204" pitchFamily="34" charset="0"/>
                <a:ea typeface="Calibri" panose="020F0502020204030204" pitchFamily="34" charset="0"/>
                <a:cs typeface="Arial" panose="020B0604020202020204" pitchFamily="34" charset="0"/>
              </a:rPr>
              <a:t>Understand the Role of Aspect Ratio and Opacity in Design</a:t>
            </a:r>
            <a:br>
              <a:rPr lang="en-US"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00" dirty="0">
                <a:effectLst/>
                <a:latin typeface="Arial" panose="020B0604020202020204" pitchFamily="34" charset="0"/>
                <a:ea typeface="Calibri" panose="020F0502020204030204" pitchFamily="34" charset="0"/>
                <a:cs typeface="Arial" panose="020B0604020202020204" pitchFamily="34" charset="0"/>
              </a:rPr>
              <a:t>Students will be able to describe the importance of aspect ratio and opacity in visual design and apply them appropriately in projects.</a:t>
            </a:r>
          </a:p>
          <a:p>
            <a:pPr marL="342900" marR="0" indent="-342900">
              <a:lnSpc>
                <a:spcPct val="107000"/>
              </a:lnSpc>
              <a:spcBef>
                <a:spcPts val="0"/>
              </a:spcBef>
              <a:spcAft>
                <a:spcPts val="800"/>
              </a:spcAft>
              <a:buFont typeface="+mj-lt"/>
              <a:buAutoNum type="arabicPeriod"/>
            </a:pPr>
            <a:r>
              <a:rPr lang="en-US" sz="1800" b="1" kern="100" dirty="0">
                <a:effectLst/>
                <a:latin typeface="Arial" panose="020B0604020202020204" pitchFamily="34" charset="0"/>
                <a:ea typeface="Calibri" panose="020F0502020204030204" pitchFamily="34" charset="0"/>
                <a:cs typeface="Arial" panose="020B0604020202020204" pitchFamily="34" charset="0"/>
              </a:rPr>
              <a:t>Explain Typography and Its Key Elements</a:t>
            </a:r>
            <a:br>
              <a:rPr lang="en-US"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00" dirty="0">
                <a:effectLst/>
                <a:latin typeface="Arial" panose="020B0604020202020204" pitchFamily="34" charset="0"/>
                <a:ea typeface="Calibri" panose="020F0502020204030204" pitchFamily="34" charset="0"/>
                <a:cs typeface="Arial" panose="020B0604020202020204" pitchFamily="34" charset="0"/>
              </a:rPr>
              <a:t>Students will understand the basics of typography, including kerning, tracking, and font selection, and how these elements contribute to effective design.</a:t>
            </a:r>
          </a:p>
          <a:p>
            <a:pPr marL="342900" marR="0" indent="-342900">
              <a:lnSpc>
                <a:spcPct val="107000"/>
              </a:lnSpc>
              <a:spcBef>
                <a:spcPts val="0"/>
              </a:spcBef>
              <a:spcAft>
                <a:spcPts val="800"/>
              </a:spcAft>
              <a:buFont typeface="+mj-lt"/>
              <a:buAutoNum type="arabicPeriod"/>
            </a:pPr>
            <a:r>
              <a:rPr lang="en-US" sz="1800" b="1" kern="100" dirty="0">
                <a:effectLst/>
                <a:latin typeface="Arial" panose="020B0604020202020204" pitchFamily="34" charset="0"/>
                <a:ea typeface="Calibri" panose="020F0502020204030204" pitchFamily="34" charset="0"/>
                <a:cs typeface="Arial" panose="020B0604020202020204" pitchFamily="34" charset="0"/>
              </a:rPr>
              <a:t>Describe the Applications of Computer Graphics</a:t>
            </a:r>
            <a:br>
              <a:rPr lang="en-US"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00" dirty="0">
                <a:effectLst/>
                <a:latin typeface="Arial" panose="020B0604020202020204" pitchFamily="34" charset="0"/>
                <a:ea typeface="Calibri" panose="020F0502020204030204" pitchFamily="34" charset="0"/>
                <a:cs typeface="Arial" panose="020B0604020202020204" pitchFamily="34" charset="0"/>
              </a:rPr>
              <a:t>Students will be able to identify the various applications of computer graphics in fields such as entertainment, medical imaging, CAD, virtual/augmented reality, and data visualization.</a:t>
            </a:r>
          </a:p>
          <a:p>
            <a:pPr marL="342900" marR="0" indent="-342900">
              <a:lnSpc>
                <a:spcPct val="107000"/>
              </a:lnSpc>
              <a:spcBef>
                <a:spcPts val="0"/>
              </a:spcBef>
              <a:spcAft>
                <a:spcPts val="800"/>
              </a:spcAft>
              <a:buFont typeface="+mj-lt"/>
              <a:buAutoNum type="arabicPeriod"/>
            </a:pPr>
            <a:r>
              <a:rPr lang="en-US" sz="1800" b="1" kern="100" dirty="0">
                <a:effectLst/>
                <a:latin typeface="Arial" panose="020B0604020202020204" pitchFamily="34" charset="0"/>
                <a:ea typeface="Calibri" panose="020F0502020204030204" pitchFamily="34" charset="0"/>
                <a:cs typeface="Arial" panose="020B0604020202020204" pitchFamily="34" charset="0"/>
              </a:rPr>
              <a:t>Identify Characteristics of a Good Computer Graphics Practitioner</a:t>
            </a:r>
            <a:br>
              <a:rPr lang="en-US" sz="1800" kern="100" dirty="0">
                <a:effectLst/>
                <a:latin typeface="Arial" panose="020B0604020202020204" pitchFamily="34" charset="0"/>
                <a:ea typeface="Calibri" panose="020F0502020204030204" pitchFamily="34" charset="0"/>
                <a:cs typeface="Arial" panose="020B0604020202020204" pitchFamily="34" charset="0"/>
              </a:rPr>
            </a:br>
            <a:r>
              <a:rPr lang="en-US" sz="1800" kern="100" dirty="0">
                <a:effectLst/>
                <a:latin typeface="Arial" panose="020B0604020202020204" pitchFamily="34" charset="0"/>
                <a:ea typeface="Calibri" panose="020F0502020204030204" pitchFamily="34" charset="0"/>
                <a:cs typeface="Arial" panose="020B0604020202020204" pitchFamily="34" charset="0"/>
              </a:rPr>
              <a:t>Students will be able to list and explain the essential skills and qualities of a successful computer graphics and design professional, such as creativity, attention to detail, and technical proficiency.</a:t>
            </a:r>
          </a:p>
        </p:txBody>
      </p:sp>
      <p:sp>
        <p:nvSpPr>
          <p:cNvPr id="5" name="Shape 2"/>
          <p:cNvSpPr/>
          <p:nvPr/>
        </p:nvSpPr>
        <p:spPr>
          <a:xfrm>
            <a:off x="6350437" y="5868591"/>
            <a:ext cx="394930" cy="394930"/>
          </a:xfrm>
          <a:prstGeom prst="roundRect">
            <a:avLst>
              <a:gd name="adj" fmla="val 23151155"/>
            </a:avLst>
          </a:prstGeom>
          <a:noFill/>
          <a:ln w="7620">
            <a:solidFill>
              <a:srgbClr val="FFFFFF"/>
            </a:solidFill>
            <a:prstDash val="solid"/>
          </a:ln>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50436" y="1355715"/>
            <a:ext cx="7415927" cy="1402794"/>
          </a:xfrm>
          <a:prstGeom prst="rect">
            <a:avLst/>
          </a:prstGeom>
          <a:noFill/>
          <a:ln/>
        </p:spPr>
        <p:txBody>
          <a:bodyPr wrap="square" lIns="0" tIns="0" rIns="0" bIns="0" rtlCol="0" anchor="t"/>
          <a:lstStyle/>
          <a:p>
            <a:pPr marL="0" indent="0">
              <a:lnSpc>
                <a:spcPts val="5500"/>
              </a:lnSpc>
              <a:buNone/>
            </a:pPr>
            <a:r>
              <a:rPr lang="en-US" sz="4400" b="1" kern="0" spc="-44" dirty="0">
                <a:solidFill>
                  <a:srgbClr val="000000"/>
                </a:solidFill>
                <a:latin typeface="Arial" panose="020B0604020202020204" pitchFamily="34" charset="0"/>
                <a:ea typeface="Montserrat" pitchFamily="34" charset="-122"/>
                <a:cs typeface="Arial" panose="020B0604020202020204" pitchFamily="34" charset="0"/>
              </a:rPr>
              <a:t>Computer Graphics</a:t>
            </a:r>
          </a:p>
          <a:p>
            <a:pPr marL="0" indent="0">
              <a:lnSpc>
                <a:spcPts val="5500"/>
              </a:lnSpc>
              <a:buNone/>
            </a:pPr>
            <a:r>
              <a:rPr lang="en-US" sz="4400" b="1" kern="0" spc="-44" dirty="0">
                <a:solidFill>
                  <a:srgbClr val="000000"/>
                </a:solidFill>
                <a:latin typeface="Arial" panose="020B0604020202020204" pitchFamily="34" charset="0"/>
                <a:cs typeface="Arial" panose="020B0604020202020204" pitchFamily="34" charset="0"/>
              </a:rPr>
              <a:t>And design</a:t>
            </a:r>
            <a:endParaRPr lang="en-US" sz="4400" dirty="0">
              <a:latin typeface="Arial" panose="020B0604020202020204" pitchFamily="34" charset="0"/>
              <a:cs typeface="Arial" panose="020B0604020202020204" pitchFamily="34" charset="0"/>
            </a:endParaRPr>
          </a:p>
        </p:txBody>
      </p:sp>
      <p:sp>
        <p:nvSpPr>
          <p:cNvPr id="4" name="Text 1"/>
          <p:cNvSpPr/>
          <p:nvPr/>
        </p:nvSpPr>
        <p:spPr>
          <a:xfrm>
            <a:off x="6350437" y="3399738"/>
            <a:ext cx="7415927" cy="3495914"/>
          </a:xfrm>
          <a:prstGeom prst="rect">
            <a:avLst/>
          </a:prstGeom>
          <a:noFill/>
          <a:ln/>
        </p:spPr>
        <p:txBody>
          <a:bodyPr wrap="square" lIns="0" tIns="0" rIns="0" bIns="0" rtlCol="0" anchor="t"/>
          <a:lstStyle/>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Computer Graphics</a:t>
            </a:r>
            <a:r>
              <a:rPr lang="en-US" sz="2000" dirty="0">
                <a:latin typeface="Arial" panose="020B0604020202020204" pitchFamily="34" charset="0"/>
                <a:cs typeface="Arial" panose="020B0604020202020204" pitchFamily="34" charset="0"/>
              </a:rPr>
              <a:t> refers to the creation, manipulation, and representation of visual content using computers. It encompasses both static images and dynamic animations, as well as interactive graphics used in video games, simulations, and virtual environments. Computer graphics are widely used in various fields such as entertainment, architecture, education, medical imaging, and data visualization. </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The term can also refer to the technologies and software that enable the digital synthesis and manipulation of visual elements, including both </a:t>
            </a:r>
            <a:r>
              <a:rPr lang="en-US" sz="2000" b="1" dirty="0">
                <a:latin typeface="Arial" panose="020B0604020202020204" pitchFamily="34" charset="0"/>
                <a:cs typeface="Arial" panose="020B0604020202020204" pitchFamily="34" charset="0"/>
              </a:rPr>
              <a:t>raster</a:t>
            </a:r>
            <a:r>
              <a:rPr lang="en-US" sz="2000" dirty="0">
                <a:latin typeface="Arial" panose="020B0604020202020204" pitchFamily="34" charset="0"/>
                <a:cs typeface="Arial" panose="020B0604020202020204" pitchFamily="34" charset="0"/>
              </a:rPr>
              <a:t> (pixel-based) and </a:t>
            </a:r>
            <a:r>
              <a:rPr lang="en-US" sz="2000" b="1" dirty="0">
                <a:latin typeface="Arial" panose="020B0604020202020204" pitchFamily="34" charset="0"/>
                <a:cs typeface="Arial" panose="020B0604020202020204" pitchFamily="34" charset="0"/>
              </a:rPr>
              <a:t>vector</a:t>
            </a:r>
            <a:r>
              <a:rPr lang="en-US" sz="2000" dirty="0">
                <a:latin typeface="Arial" panose="020B0604020202020204" pitchFamily="34" charset="0"/>
                <a:cs typeface="Arial" panose="020B0604020202020204" pitchFamily="34" charset="0"/>
              </a:rPr>
              <a:t> (mathematics-based) graphics.</a:t>
            </a:r>
          </a:p>
        </p:txBody>
      </p:sp>
      <p:sp>
        <p:nvSpPr>
          <p:cNvPr id="5" name="Shape 2"/>
          <p:cNvSpPr/>
          <p:nvPr/>
        </p:nvSpPr>
        <p:spPr>
          <a:xfrm>
            <a:off x="6350437" y="5868591"/>
            <a:ext cx="394930" cy="394930"/>
          </a:xfrm>
          <a:prstGeom prst="roundRect">
            <a:avLst>
              <a:gd name="adj" fmla="val 23151155"/>
            </a:avLst>
          </a:prstGeom>
          <a:noFill/>
          <a:ln w="7620">
            <a:solidFill>
              <a:srgbClr val="FFFFFF"/>
            </a:solidFill>
            <a:prstDash val="solid"/>
          </a:ln>
        </p:spPr>
      </p:sp>
    </p:spTree>
    <p:extLst>
      <p:ext uri="{BB962C8B-B14F-4D97-AF65-F5344CB8AC3E}">
        <p14:creationId xmlns:p14="http://schemas.microsoft.com/office/powerpoint/2010/main" val="22729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ea typeface="Montserrat" pitchFamily="34" charset="-122"/>
                <a:cs typeface="Arial" panose="020B0604020202020204" pitchFamily="34" charset="0"/>
              </a:rPr>
              <a:t>1</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Pixel</a:t>
            </a:r>
          </a:p>
        </p:txBody>
      </p:sp>
      <p:sp>
        <p:nvSpPr>
          <p:cNvPr id="7" name="Text 4"/>
          <p:cNvSpPr/>
          <p:nvPr/>
        </p:nvSpPr>
        <p:spPr>
          <a:xfrm>
            <a:off x="6431815" y="2673071"/>
            <a:ext cx="7048857" cy="3888955"/>
          </a:xfrm>
          <a:prstGeom prst="rect">
            <a:avLst/>
          </a:prstGeom>
          <a:noFill/>
          <a:ln/>
        </p:spPr>
        <p:txBody>
          <a:bodyPr wrap="square" lIns="0" tIns="0" rIns="0" bIns="0" rtlCol="0" anchor="t"/>
          <a:lstStyle/>
          <a:p>
            <a:pPr marL="742950" marR="0" indent="-285750">
              <a:buFont typeface="Arial" panose="020B0604020202020204" pitchFamily="34" charset="0"/>
              <a:buChar char="•"/>
            </a:pPr>
            <a:r>
              <a:rPr lang="en-US" sz="1800" dirty="0">
                <a:effectLst/>
                <a:latin typeface="Arial" panose="020B0604020202020204" pitchFamily="34" charset="0"/>
                <a:ea typeface="Source Sans Pro" panose="020B0503030403020204" pitchFamily="34" charset="0"/>
                <a:cs typeface="Arial" panose="020B0604020202020204" pitchFamily="34" charset="0"/>
              </a:rPr>
              <a:t>A </a:t>
            </a:r>
            <a:r>
              <a:rPr lang="en-US" sz="1800" b="1" dirty="0">
                <a:effectLst/>
                <a:latin typeface="Arial" panose="020B0604020202020204" pitchFamily="34" charset="0"/>
                <a:ea typeface="Source Sans Pro" panose="020B0503030403020204" pitchFamily="34" charset="0"/>
                <a:cs typeface="Arial" panose="020B0604020202020204" pitchFamily="34" charset="0"/>
              </a:rPr>
              <a:t>pixel</a:t>
            </a:r>
            <a:r>
              <a:rPr lang="en-US" sz="1800" dirty="0">
                <a:effectLst/>
                <a:latin typeface="Arial" panose="020B0604020202020204" pitchFamily="34" charset="0"/>
                <a:ea typeface="Source Sans Pro" panose="020B0503030403020204" pitchFamily="34" charset="0"/>
                <a:cs typeface="Arial" panose="020B0604020202020204" pitchFamily="34" charset="0"/>
              </a:rPr>
              <a:t> (short for "picture element") is the smallest unit of a digital image or display. </a:t>
            </a:r>
          </a:p>
          <a:p>
            <a:pPr marL="742950" marR="0" indent="-285750">
              <a:buFont typeface="Arial" panose="020B0604020202020204" pitchFamily="34" charset="0"/>
              <a:buChar char="•"/>
            </a:pPr>
            <a:endParaRPr lang="en-US" dirty="0">
              <a:latin typeface="Arial" panose="020B0604020202020204" pitchFamily="34" charset="0"/>
              <a:ea typeface="Source Sans Pro" panose="020B0503030403020204" pitchFamily="34" charset="0"/>
              <a:cs typeface="Arial" panose="020B0604020202020204" pitchFamily="34" charset="0"/>
            </a:endParaRPr>
          </a:p>
          <a:p>
            <a:pPr marL="742950" marR="0" indent="-285750">
              <a:buFont typeface="Arial" panose="020B0604020202020204" pitchFamily="34" charset="0"/>
              <a:buChar char="•"/>
            </a:pPr>
            <a:r>
              <a:rPr lang="en-US" sz="1800" dirty="0">
                <a:effectLst/>
                <a:latin typeface="Arial" panose="020B0604020202020204" pitchFamily="34" charset="0"/>
                <a:ea typeface="Source Sans Pro" panose="020B0503030403020204" pitchFamily="34" charset="0"/>
                <a:cs typeface="Arial" panose="020B0604020202020204" pitchFamily="34" charset="0"/>
              </a:rPr>
              <a:t>Each pixel represents a single point of color in an image, and when combined with many other pixels, it forms a complete picture.</a:t>
            </a:r>
          </a:p>
          <a:p>
            <a:pPr marL="457200" marR="0"/>
            <a:endParaRPr lang="en-US" sz="1800" dirty="0">
              <a:effectLst/>
              <a:latin typeface="Arial" panose="020B0604020202020204" pitchFamily="34" charset="0"/>
              <a:ea typeface="Source Sans Pro" panose="020B0503030403020204" pitchFamily="34" charset="0"/>
              <a:cs typeface="Arial" panose="020B0604020202020204" pitchFamily="34" charset="0"/>
            </a:endParaRPr>
          </a:p>
          <a:p>
            <a:pPr marL="742950" marR="0" indent="-285750">
              <a:buFont typeface="Arial" panose="020B0604020202020204" pitchFamily="34" charset="0"/>
              <a:buChar char="•"/>
            </a:pPr>
            <a:r>
              <a:rPr lang="en-US" sz="1800" dirty="0">
                <a:effectLst/>
                <a:latin typeface="Arial" panose="020B0604020202020204" pitchFamily="34" charset="0"/>
                <a:ea typeface="Source Sans Pro" panose="020B0503030403020204" pitchFamily="34" charset="0"/>
                <a:cs typeface="Arial" panose="020B0604020202020204" pitchFamily="34" charset="0"/>
              </a:rPr>
              <a:t>Pixels are arranged in a grid, and each one has a specific color value, which can be a combination of red, green, and blue (RGB) in digital images. </a:t>
            </a:r>
          </a:p>
          <a:p>
            <a:pPr marL="742950" marR="0" indent="-285750">
              <a:buFont typeface="Arial" panose="020B0604020202020204" pitchFamily="34" charset="0"/>
              <a:buChar char="•"/>
            </a:pPr>
            <a:endParaRPr lang="en-US" dirty="0">
              <a:latin typeface="Arial" panose="020B0604020202020204" pitchFamily="34" charset="0"/>
              <a:ea typeface="Source Sans Pro" panose="020B0503030403020204" pitchFamily="34" charset="0"/>
              <a:cs typeface="Arial" panose="020B0604020202020204" pitchFamily="34" charset="0"/>
            </a:endParaRPr>
          </a:p>
          <a:p>
            <a:pPr marL="742950" marR="0" indent="-285750">
              <a:buFont typeface="Arial" panose="020B0604020202020204" pitchFamily="34" charset="0"/>
              <a:buChar char="•"/>
            </a:pPr>
            <a:r>
              <a:rPr lang="en-US" sz="1800" dirty="0">
                <a:effectLst/>
                <a:latin typeface="Arial" panose="020B0604020202020204" pitchFamily="34" charset="0"/>
                <a:ea typeface="Source Sans Pro" panose="020B0503030403020204" pitchFamily="34" charset="0"/>
                <a:cs typeface="Arial" panose="020B0604020202020204" pitchFamily="34" charset="0"/>
              </a:rPr>
              <a:t>The more pixels in an image, the higher its </a:t>
            </a:r>
            <a:r>
              <a:rPr lang="en-US" sz="1800" b="1" dirty="0">
                <a:effectLst/>
                <a:latin typeface="Arial" panose="020B0604020202020204" pitchFamily="34" charset="0"/>
                <a:ea typeface="Source Sans Pro" panose="020B0503030403020204" pitchFamily="34" charset="0"/>
                <a:cs typeface="Arial" panose="020B0604020202020204" pitchFamily="34" charset="0"/>
              </a:rPr>
              <a:t>resolution</a:t>
            </a:r>
            <a:r>
              <a:rPr lang="en-US" sz="1800" dirty="0">
                <a:effectLst/>
                <a:latin typeface="Arial" panose="020B0604020202020204" pitchFamily="34" charset="0"/>
                <a:ea typeface="Source Sans Pro" panose="020B0503030403020204" pitchFamily="34" charset="0"/>
                <a:cs typeface="Arial" panose="020B0604020202020204" pitchFamily="34" charset="0"/>
              </a:rPr>
              <a:t> and the finer the details it can display.</a:t>
            </a:r>
          </a:p>
          <a:p>
            <a:pPr marL="742950" marR="0" indent="-285750">
              <a:buFont typeface="Arial" panose="020B0604020202020204" pitchFamily="34" charset="0"/>
              <a:buChar char="•"/>
            </a:pPr>
            <a:endParaRPr lang="en-US" sz="1800" dirty="0">
              <a:effectLst/>
              <a:latin typeface="Arial" panose="020B0604020202020204" pitchFamily="34" charset="0"/>
              <a:ea typeface="Source Sans Pro" panose="020B0503030403020204" pitchFamily="34" charset="0"/>
              <a:cs typeface="Arial" panose="020B0604020202020204" pitchFamily="34" charset="0"/>
            </a:endParaRPr>
          </a:p>
          <a:p>
            <a:pPr marL="742950" marR="0" indent="-285750">
              <a:buFont typeface="Arial" panose="020B0604020202020204" pitchFamily="34" charset="0"/>
              <a:buChar char="•"/>
            </a:pPr>
            <a:r>
              <a:rPr lang="en-US" sz="1800" dirty="0">
                <a:effectLst/>
                <a:latin typeface="Arial" panose="020B0604020202020204" pitchFamily="34" charset="0"/>
                <a:ea typeface="Source Sans Pro" panose="020B0503030403020204" pitchFamily="34" charset="0"/>
                <a:cs typeface="Arial" panose="020B0604020202020204" pitchFamily="34" charset="0"/>
              </a:rPr>
              <a:t>In summary, a pixel is the building block of any digital image or screen.</a:t>
            </a:r>
          </a:p>
        </p:txBody>
      </p:sp>
      <p:pic>
        <p:nvPicPr>
          <p:cNvPr id="21" name="Picture 20">
            <a:extLst>
              <a:ext uri="{FF2B5EF4-FFF2-40B4-BE49-F238E27FC236}">
                <a16:creationId xmlns:a16="http://schemas.microsoft.com/office/drawing/2014/main" id="{98D7227A-2B2F-A687-8559-B07B7AE4B7C5}"/>
              </a:ext>
            </a:extLst>
          </p:cNvPr>
          <p:cNvPicPr>
            <a:picLocks noChangeAspect="1"/>
          </p:cNvPicPr>
          <p:nvPr/>
        </p:nvPicPr>
        <p:blipFill>
          <a:blip r:embed="rId4"/>
          <a:stretch>
            <a:fillRect/>
          </a:stretch>
        </p:blipFill>
        <p:spPr>
          <a:xfrm>
            <a:off x="132916" y="2350770"/>
            <a:ext cx="5220567" cy="4211257"/>
          </a:xfrm>
          <a:prstGeom prst="rect">
            <a:avLst/>
          </a:prstGeom>
        </p:spPr>
      </p:pic>
    </p:spTree>
    <p:extLst>
      <p:ext uri="{BB962C8B-B14F-4D97-AF65-F5344CB8AC3E}">
        <p14:creationId xmlns:p14="http://schemas.microsoft.com/office/powerpoint/2010/main" val="2999855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2</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Resolution</a:t>
            </a:r>
          </a:p>
        </p:txBody>
      </p:sp>
      <p:sp>
        <p:nvSpPr>
          <p:cNvPr id="7" name="Text 4"/>
          <p:cNvSpPr/>
          <p:nvPr/>
        </p:nvSpPr>
        <p:spPr>
          <a:xfrm>
            <a:off x="6866096" y="2673072"/>
            <a:ext cx="7048857" cy="613172"/>
          </a:xfrm>
          <a:prstGeom prst="rect">
            <a:avLst/>
          </a:prstGeom>
          <a:noFill/>
          <a:ln/>
        </p:spPr>
        <p:txBody>
          <a:bodyPr wrap="square" lIns="0" tIns="0" rIns="0" bIns="0" rtlCol="0" anchor="t"/>
          <a:lstStyle/>
          <a:p>
            <a:pPr marR="0" lvl="0">
              <a:lnSpc>
                <a:spcPct val="107000"/>
              </a:lnSpc>
              <a:spcBef>
                <a:spcPts val="0"/>
              </a:spcBef>
              <a:spcAft>
                <a:spcPts val="800"/>
              </a:spcAft>
              <a:buSzPts val="1000"/>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Definition</a:t>
            </a:r>
            <a:r>
              <a:rPr lang="en-US" sz="1800" kern="100" dirty="0">
                <a:effectLst/>
                <a:latin typeface="Arial" panose="020B0604020202020204" pitchFamily="34" charset="0"/>
                <a:ea typeface="Calibri" panose="020F0502020204030204" pitchFamily="34" charset="0"/>
                <a:cs typeface="Arial" panose="020B0604020202020204" pitchFamily="34" charset="0"/>
              </a:rPr>
              <a:t>: Resolution refers to the level of detail present in an image, typically measured by the number of pixels in a given dimension (width × height). It describes how many pixels or dots are used to display or print an image. A higher resolution means more pixels, resulting in finer detail and better image quality.</a:t>
            </a:r>
          </a:p>
          <a:p>
            <a:pPr marR="0" lvl="0">
              <a:lnSpc>
                <a:spcPct val="107000"/>
              </a:lnSpc>
              <a:spcBef>
                <a:spcPts val="0"/>
              </a:spcBef>
              <a:spcAft>
                <a:spcPts val="800"/>
              </a:spcAft>
              <a:buSzPts val="1000"/>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For example: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A resolution of 1920 × 1080 means there are 1920 pixels across the width and 1080 pixels along the height, often referred to as 1080p or Full HD.</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In printing, resolution is measured in dots per inch (DPI), where higher DPI means more detailed prints.</a:t>
            </a:r>
          </a:p>
        </p:txBody>
      </p:sp>
      <p:pic>
        <p:nvPicPr>
          <p:cNvPr id="20" name="Image 0" descr="preencoded.png">
            <a:extLst>
              <a:ext uri="{FF2B5EF4-FFF2-40B4-BE49-F238E27FC236}">
                <a16:creationId xmlns:a16="http://schemas.microsoft.com/office/drawing/2014/main" id="{E2AF6962-5BA3-F46F-915B-4CC8532B773F}"/>
              </a:ext>
            </a:extLst>
          </p:cNvPr>
          <p:cNvPicPr>
            <a:picLocks noChangeAspect="1"/>
          </p:cNvPicPr>
          <p:nvPr/>
        </p:nvPicPr>
        <p:blipFill>
          <a:blip r:embed="rId4"/>
          <a:stretch>
            <a:fillRect/>
          </a:stretch>
        </p:blipFill>
        <p:spPr>
          <a:xfrm>
            <a:off x="0" y="0"/>
            <a:ext cx="5486400" cy="8229600"/>
          </a:xfrm>
          <a:prstGeom prst="rect">
            <a:avLst/>
          </a:prstGeom>
        </p:spPr>
      </p:pic>
      <p:cxnSp>
        <p:nvCxnSpPr>
          <p:cNvPr id="22" name="Straight Arrow Connector 21">
            <a:extLst>
              <a:ext uri="{FF2B5EF4-FFF2-40B4-BE49-F238E27FC236}">
                <a16:creationId xmlns:a16="http://schemas.microsoft.com/office/drawing/2014/main" id="{95F7894F-54BA-74EF-A169-E4BCC656CBF6}"/>
              </a:ext>
            </a:extLst>
          </p:cNvPr>
          <p:cNvCxnSpPr/>
          <p:nvPr/>
        </p:nvCxnSpPr>
        <p:spPr>
          <a:xfrm>
            <a:off x="715446" y="3791164"/>
            <a:ext cx="2890783" cy="0"/>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97839543-C7B3-CDD6-32DE-5C21FDB6D6BC}"/>
              </a:ext>
            </a:extLst>
          </p:cNvPr>
          <p:cNvCxnSpPr>
            <a:cxnSpLocks/>
          </p:cNvCxnSpPr>
          <p:nvPr/>
        </p:nvCxnSpPr>
        <p:spPr>
          <a:xfrm>
            <a:off x="3826803" y="3964112"/>
            <a:ext cx="0" cy="1830513"/>
          </a:xfrm>
          <a:prstGeom prst="straightConnector1">
            <a:avLst/>
          </a:prstGeom>
          <a:ln w="381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3</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Raster Graphics</a:t>
            </a:r>
          </a:p>
        </p:txBody>
      </p:sp>
      <p:sp>
        <p:nvSpPr>
          <p:cNvPr id="7" name="Text 4"/>
          <p:cNvSpPr/>
          <p:nvPr/>
        </p:nvSpPr>
        <p:spPr>
          <a:xfrm>
            <a:off x="6866096" y="2673072"/>
            <a:ext cx="7048857" cy="613172"/>
          </a:xfrm>
          <a:prstGeom prst="rect">
            <a:avLst/>
          </a:prstGeom>
          <a:noFill/>
          <a:ln/>
        </p:spPr>
        <p:txBody>
          <a:bodyPr wrap="square" lIns="0" tIns="0" rIns="0" bIns="0" rtlCol="0" anchor="t"/>
          <a:lstStyle/>
          <a:p>
            <a:r>
              <a:rPr lang="en-US" b="1" dirty="0">
                <a:latin typeface="Arial" panose="020B0604020202020204" pitchFamily="34" charset="0"/>
                <a:ea typeface="Source Sans Pro" panose="020B0503030403020204" pitchFamily="34" charset="0"/>
                <a:cs typeface="Arial" panose="020B0604020202020204" pitchFamily="34" charset="0"/>
              </a:rPr>
              <a:t>Raster Graphics</a:t>
            </a:r>
            <a:r>
              <a:rPr lang="en-US" dirty="0">
                <a:latin typeface="Arial" panose="020B0604020202020204" pitchFamily="34" charset="0"/>
                <a:ea typeface="Source Sans Pro" panose="020B0503030403020204" pitchFamily="34" charset="0"/>
                <a:cs typeface="Arial" panose="020B0604020202020204" pitchFamily="34" charset="0"/>
              </a:rPr>
              <a:t> refer to images composed of a grid of tiny, individual pixels, where each pixel holds a specific color value. These pixels collectively form the complete image, and the quality of the image is determined by the resolution—the number of pixels in the grid.</a:t>
            </a:r>
          </a:p>
          <a:p>
            <a:r>
              <a:rPr lang="en-US" dirty="0">
                <a:latin typeface="Arial" panose="020B0604020202020204" pitchFamily="34" charset="0"/>
                <a:ea typeface="Source Sans Pro" panose="020B0503030403020204" pitchFamily="34" charset="0"/>
                <a:cs typeface="Arial" panose="020B0604020202020204" pitchFamily="34" charset="0"/>
              </a:rPr>
              <a:t>Since raster graphics are pixel-based, they are resolution-dependent, meaning that scaling the image up or down can result in a loss of quality, often leading to pixelation or blurring.</a:t>
            </a:r>
          </a:p>
          <a:p>
            <a:endParaRPr lang="en-US" dirty="0">
              <a:latin typeface="Arial" panose="020B0604020202020204" pitchFamily="34" charset="0"/>
              <a:ea typeface="Source Sans Pro" panose="020B0503030403020204" pitchFamily="34" charset="0"/>
              <a:cs typeface="Arial" panose="020B0604020202020204" pitchFamily="34" charset="0"/>
            </a:endParaRPr>
          </a:p>
          <a:p>
            <a:r>
              <a:rPr lang="en-US" b="1" dirty="0">
                <a:latin typeface="Arial" panose="020B0604020202020204" pitchFamily="34" charset="0"/>
                <a:ea typeface="Source Sans Pro" panose="020B0503030403020204" pitchFamily="34" charset="0"/>
                <a:cs typeface="Arial" panose="020B0604020202020204" pitchFamily="34" charset="0"/>
              </a:rPr>
              <a:t>Examples</a:t>
            </a:r>
            <a:r>
              <a:rPr lang="en-US" dirty="0">
                <a:latin typeface="Arial" panose="020B0604020202020204" pitchFamily="34" charset="0"/>
                <a:ea typeface="Source Sans Pro" panose="020B0503030403020204" pitchFamily="34" charset="0"/>
                <a:cs typeface="Arial" panose="020B0604020202020204" pitchFamily="34" charset="0"/>
              </a:rPr>
              <a:t> of raster graphic formats include:</a:t>
            </a:r>
          </a:p>
          <a:p>
            <a:pPr>
              <a:buFont typeface="Arial" panose="020B0604020202020204" pitchFamily="34" charset="0"/>
              <a:buChar char="•"/>
            </a:pPr>
            <a:r>
              <a:rPr lang="en-US" dirty="0">
                <a:latin typeface="Arial" panose="020B0604020202020204" pitchFamily="34" charset="0"/>
                <a:ea typeface="Source Sans Pro" panose="020B0503030403020204" pitchFamily="34" charset="0"/>
                <a:cs typeface="Arial" panose="020B0604020202020204" pitchFamily="34" charset="0"/>
              </a:rPr>
              <a:t>JPEG </a:t>
            </a:r>
          </a:p>
          <a:p>
            <a:pPr>
              <a:buFont typeface="Arial" panose="020B0604020202020204" pitchFamily="34" charset="0"/>
              <a:buChar char="•"/>
            </a:pPr>
            <a:r>
              <a:rPr lang="en-US" dirty="0">
                <a:latin typeface="Arial" panose="020B0604020202020204" pitchFamily="34" charset="0"/>
                <a:ea typeface="Source Sans Pro" panose="020B0503030403020204" pitchFamily="34" charset="0"/>
                <a:cs typeface="Arial" panose="020B0604020202020204" pitchFamily="34" charset="0"/>
              </a:rPr>
              <a:t>PNG</a:t>
            </a:r>
          </a:p>
          <a:p>
            <a:pPr>
              <a:buFont typeface="Arial" panose="020B0604020202020204" pitchFamily="34" charset="0"/>
              <a:buChar char="•"/>
            </a:pPr>
            <a:r>
              <a:rPr lang="en-US" dirty="0">
                <a:latin typeface="Arial" panose="020B0604020202020204" pitchFamily="34" charset="0"/>
                <a:ea typeface="Source Sans Pro" panose="020B0503030403020204" pitchFamily="34" charset="0"/>
                <a:cs typeface="Arial" panose="020B0604020202020204" pitchFamily="34" charset="0"/>
              </a:rPr>
              <a:t>GIF</a:t>
            </a:r>
          </a:p>
          <a:p>
            <a:pPr>
              <a:buFont typeface="Arial" panose="020B0604020202020204" pitchFamily="34" charset="0"/>
              <a:buChar char="•"/>
            </a:pPr>
            <a:r>
              <a:rPr lang="en-US" dirty="0">
                <a:latin typeface="Arial" panose="020B0604020202020204" pitchFamily="34" charset="0"/>
                <a:ea typeface="Source Sans Pro" panose="020B0503030403020204" pitchFamily="34" charset="0"/>
                <a:cs typeface="Arial" panose="020B0604020202020204" pitchFamily="34" charset="0"/>
              </a:rPr>
              <a:t>BMP</a:t>
            </a:r>
          </a:p>
          <a:p>
            <a:r>
              <a:rPr lang="en-US" dirty="0">
                <a:latin typeface="Arial" panose="020B0604020202020204" pitchFamily="34" charset="0"/>
                <a:ea typeface="Source Sans Pro" panose="020B0503030403020204" pitchFamily="34" charset="0"/>
                <a:cs typeface="Arial" panose="020B0604020202020204" pitchFamily="34" charset="0"/>
              </a:rPr>
              <a:t>Common uses include photographs, digital </a:t>
            </a:r>
          </a:p>
          <a:p>
            <a:r>
              <a:rPr lang="en-US" dirty="0">
                <a:latin typeface="Arial" panose="020B0604020202020204" pitchFamily="34" charset="0"/>
                <a:ea typeface="Source Sans Pro" panose="020B0503030403020204" pitchFamily="34" charset="0"/>
                <a:cs typeface="Arial" panose="020B0604020202020204" pitchFamily="34" charset="0"/>
              </a:rPr>
              <a:t>artwork, and web images.</a:t>
            </a:r>
          </a:p>
        </p:txBody>
      </p:sp>
      <p:pic>
        <p:nvPicPr>
          <p:cNvPr id="8" name="Image 0" descr="preencoded.png">
            <a:extLst>
              <a:ext uri="{FF2B5EF4-FFF2-40B4-BE49-F238E27FC236}">
                <a16:creationId xmlns:a16="http://schemas.microsoft.com/office/drawing/2014/main" id="{934FFEF4-24EA-3B04-FC35-9937F8FBBB5A}"/>
              </a:ext>
            </a:extLst>
          </p:cNvPr>
          <p:cNvPicPr>
            <a:picLocks noChangeAspect="1"/>
          </p:cNvPicPr>
          <p:nvPr/>
        </p:nvPicPr>
        <p:blipFill>
          <a:blip r:embed="rId3"/>
          <a:stretch>
            <a:fillRect/>
          </a:stretch>
        </p:blipFill>
        <p:spPr>
          <a:xfrm>
            <a:off x="0" y="0"/>
            <a:ext cx="5486400" cy="8229600"/>
          </a:xfrm>
          <a:prstGeom prst="rect">
            <a:avLst/>
          </a:prstGeom>
        </p:spPr>
      </p:pic>
      <p:pic>
        <p:nvPicPr>
          <p:cNvPr id="10" name="Picture 9">
            <a:extLst>
              <a:ext uri="{FF2B5EF4-FFF2-40B4-BE49-F238E27FC236}">
                <a16:creationId xmlns:a16="http://schemas.microsoft.com/office/drawing/2014/main" id="{72F2A56E-ECB0-F85A-AED4-A949B3BD8AA8}"/>
              </a:ext>
            </a:extLst>
          </p:cNvPr>
          <p:cNvPicPr>
            <a:picLocks noChangeAspect="1"/>
          </p:cNvPicPr>
          <p:nvPr/>
        </p:nvPicPr>
        <p:blipFill>
          <a:blip r:embed="rId4"/>
          <a:stretch>
            <a:fillRect/>
          </a:stretch>
        </p:blipFill>
        <p:spPr>
          <a:xfrm>
            <a:off x="11261509" y="4736895"/>
            <a:ext cx="3211683" cy="3492705"/>
          </a:xfrm>
          <a:prstGeom prst="rect">
            <a:avLst/>
          </a:prstGeom>
        </p:spPr>
      </p:pic>
    </p:spTree>
    <p:extLst>
      <p:ext uri="{BB962C8B-B14F-4D97-AF65-F5344CB8AC3E}">
        <p14:creationId xmlns:p14="http://schemas.microsoft.com/office/powerpoint/2010/main" val="614257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905156"/>
            <a:ext cx="459938" cy="459938"/>
          </a:xfrm>
          <a:prstGeom prst="roundRect">
            <a:avLst>
              <a:gd name="adj" fmla="val 6667"/>
            </a:avLst>
          </a:prstGeom>
          <a:solidFill>
            <a:srgbClr val="F2EEEE"/>
          </a:solidFill>
          <a:ln/>
        </p:spPr>
      </p:sp>
      <p:sp>
        <p:nvSpPr>
          <p:cNvPr id="5" name="Text 2"/>
          <p:cNvSpPr/>
          <p:nvPr/>
        </p:nvSpPr>
        <p:spPr>
          <a:xfrm>
            <a:off x="6378535" y="1995763"/>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4</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905156"/>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Vector graphics</a:t>
            </a:r>
          </a:p>
        </p:txBody>
      </p:sp>
      <p:sp>
        <p:nvSpPr>
          <p:cNvPr id="7" name="Text 4"/>
          <p:cNvSpPr/>
          <p:nvPr/>
        </p:nvSpPr>
        <p:spPr>
          <a:xfrm>
            <a:off x="6378535" y="2457492"/>
            <a:ext cx="7928691" cy="613172"/>
          </a:xfrm>
          <a:prstGeom prst="rect">
            <a:avLst/>
          </a:prstGeom>
          <a:noFill/>
          <a:ln/>
        </p:spPr>
        <p:txBody>
          <a:bodyPr wrap="square" lIns="0" tIns="0" rIns="0" bIns="0" rtlCol="0" anchor="t"/>
          <a:lstStyle/>
          <a:p>
            <a:pPr marR="0" lvl="0">
              <a:lnSpc>
                <a:spcPct val="107000"/>
              </a:lnSpc>
              <a:spcBef>
                <a:spcPts val="0"/>
              </a:spcBef>
              <a:spcAft>
                <a:spcPts val="800"/>
              </a:spcAft>
              <a:buSzPts val="1000"/>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Vector Graphics</a:t>
            </a:r>
            <a:r>
              <a:rPr lang="en-US" sz="1800" kern="100" dirty="0">
                <a:effectLst/>
                <a:latin typeface="Arial" panose="020B0604020202020204" pitchFamily="34" charset="0"/>
                <a:ea typeface="Calibri" panose="020F0502020204030204" pitchFamily="34" charset="0"/>
                <a:cs typeface="Arial" panose="020B0604020202020204" pitchFamily="34" charset="0"/>
              </a:rPr>
              <a:t> are images created using mathematical formulas to define shapes like lines, curves, and polygons. Instead of being made of pixels, vector graphics rely on points, paths, and geometric data to represent images. This allows vector graphics to be infinitely scalable without any loss of quality, making them ideal for designs that need to be resized frequently, such as logos, icons, and illustrations.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Resolution-independent</a:t>
            </a:r>
            <a:r>
              <a:rPr lang="en-US" sz="1800" kern="100" dirty="0">
                <a:effectLst/>
                <a:latin typeface="Arial" panose="020B0604020202020204" pitchFamily="34" charset="0"/>
                <a:ea typeface="Calibri" panose="020F0502020204030204" pitchFamily="34" charset="0"/>
                <a:cs typeface="Arial" panose="020B0604020202020204" pitchFamily="34" charset="0"/>
              </a:rPr>
              <a:t>: Can be scaled up or down without losing clarity.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Smaller file size</a:t>
            </a:r>
            <a:r>
              <a:rPr lang="en-US" sz="1800" kern="100" dirty="0">
                <a:effectLst/>
                <a:latin typeface="Arial" panose="020B0604020202020204" pitchFamily="34" charset="0"/>
                <a:ea typeface="Calibri" panose="020F0502020204030204" pitchFamily="34" charset="0"/>
                <a:cs typeface="Arial" panose="020B0604020202020204" pitchFamily="34" charset="0"/>
              </a:rPr>
              <a:t>: Generally lighter than raster images, especially for simple designs.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Editable</a:t>
            </a:r>
            <a:r>
              <a:rPr lang="en-US" sz="1800" kern="100" dirty="0">
                <a:effectLst/>
                <a:latin typeface="Arial" panose="020B0604020202020204" pitchFamily="34" charset="0"/>
                <a:ea typeface="Calibri" panose="020F0502020204030204" pitchFamily="34" charset="0"/>
                <a:cs typeface="Arial" panose="020B0604020202020204" pitchFamily="34" charset="0"/>
              </a:rPr>
              <a:t>: Elements can be manipulated easily, allowing for flexibility in design.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a:t>
            </a:r>
            <a:r>
              <a:rPr lang="en-US" sz="1800" kern="100" dirty="0">
                <a:effectLst/>
                <a:latin typeface="Arial" panose="020B0604020202020204" pitchFamily="34" charset="0"/>
                <a:ea typeface="Calibri" panose="020F0502020204030204" pitchFamily="34" charset="0"/>
                <a:cs typeface="Arial" panose="020B0604020202020204" pitchFamily="34" charset="0"/>
              </a:rPr>
              <a:t> of vector file formats include: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SVG (Scalable Vector Graphics)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EPS (Encapsulated PostScript)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AI (Adobe Illustrator)</a:t>
            </a:r>
          </a:p>
        </p:txBody>
      </p:sp>
      <p:pic>
        <p:nvPicPr>
          <p:cNvPr id="8" name="Image 0" descr="preencoded.png">
            <a:extLst>
              <a:ext uri="{FF2B5EF4-FFF2-40B4-BE49-F238E27FC236}">
                <a16:creationId xmlns:a16="http://schemas.microsoft.com/office/drawing/2014/main" id="{49BE9BEA-AA8E-724D-508A-54AAF6C7D5CA}"/>
              </a:ext>
            </a:extLst>
          </p:cNvPr>
          <p:cNvPicPr>
            <a:picLocks noChangeAspect="1"/>
          </p:cNvPicPr>
          <p:nvPr/>
        </p:nvPicPr>
        <p:blipFill>
          <a:blip r:embed="rId3"/>
          <a:stretch>
            <a:fillRect/>
          </a:stretch>
        </p:blipFill>
        <p:spPr>
          <a:xfrm>
            <a:off x="0" y="0"/>
            <a:ext cx="5486400" cy="8229600"/>
          </a:xfrm>
          <a:prstGeom prst="rect">
            <a:avLst/>
          </a:prstGeom>
        </p:spPr>
      </p:pic>
    </p:spTree>
    <p:extLst>
      <p:ext uri="{BB962C8B-B14F-4D97-AF65-F5344CB8AC3E}">
        <p14:creationId xmlns:p14="http://schemas.microsoft.com/office/powerpoint/2010/main" val="3446253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422990" y="1343388"/>
            <a:ext cx="13085776" cy="625316"/>
          </a:xfrm>
          <a:prstGeom prst="rect">
            <a:avLst/>
          </a:prstGeom>
          <a:noFill/>
          <a:ln/>
        </p:spPr>
        <p:txBody>
          <a:bodyPr wrap="none" lIns="0" tIns="0" rIns="0" bIns="0" rtlCol="0" anchor="t"/>
          <a:lstStyle/>
          <a:p>
            <a:pPr marL="0" indent="0">
              <a:lnSpc>
                <a:spcPts val="4900"/>
              </a:lnSpc>
              <a:buNone/>
            </a:pPr>
            <a:r>
              <a:rPr lang="en-US" sz="3900" b="1" kern="0" spc="-39" dirty="0">
                <a:solidFill>
                  <a:schemeClr val="bg1"/>
                </a:solidFill>
                <a:effectLst>
                  <a:outerShdw blurRad="50800" dist="38100" dir="2700000" algn="tl" rotWithShape="0">
                    <a:prstClr val="black">
                      <a:alpha val="40000"/>
                    </a:prstClr>
                  </a:outerShdw>
                </a:effectLst>
                <a:latin typeface="Arial" panose="020B0604020202020204" pitchFamily="34" charset="0"/>
                <a:ea typeface="Montserrat" pitchFamily="34" charset="-122"/>
                <a:cs typeface="Arial" panose="020B0604020202020204" pitchFamily="34" charset="0"/>
              </a:rPr>
              <a:t>Difference between </a:t>
            </a:r>
          </a:p>
          <a:p>
            <a:pPr marL="0" indent="0">
              <a:lnSpc>
                <a:spcPts val="4900"/>
              </a:lnSpc>
              <a:buNone/>
            </a:pPr>
            <a:r>
              <a:rPr lang="en-US" sz="3900" b="1" kern="0" spc="-39" dirty="0">
                <a:solidFill>
                  <a:schemeClr val="bg1"/>
                </a:solidFill>
                <a:effectLst>
                  <a:outerShdw blurRad="50800" dist="38100" dir="2700000" algn="tl" rotWithShape="0">
                    <a:prstClr val="black">
                      <a:alpha val="40000"/>
                    </a:prstClr>
                  </a:outerShdw>
                </a:effectLst>
                <a:latin typeface="Arial" panose="020B0604020202020204" pitchFamily="34" charset="0"/>
                <a:ea typeface="Montserrat" pitchFamily="34" charset="-122"/>
                <a:cs typeface="Arial" panose="020B0604020202020204" pitchFamily="34" charset="0"/>
              </a:rPr>
              <a:t>Raster and Vector Graphics</a:t>
            </a:r>
            <a:endParaRPr lang="en-US" sz="3900" dirty="0">
              <a:solidFill>
                <a:schemeClr val="bg1"/>
              </a:solidFill>
              <a:effectLst>
                <a:outerShdw blurRad="50800" dist="38100" dir="2700000" algn="tl" rotWithShape="0">
                  <a:prstClr val="black">
                    <a:alpha val="40000"/>
                  </a:prstClr>
                </a:outerShdw>
              </a:effectLst>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F520058-9610-5AF6-7945-2216EA3EC0FF}"/>
              </a:ext>
            </a:extLst>
          </p:cNvPr>
          <p:cNvPicPr>
            <a:picLocks noChangeAspect="1"/>
          </p:cNvPicPr>
          <p:nvPr/>
        </p:nvPicPr>
        <p:blipFill>
          <a:blip r:embed="rId4"/>
          <a:stretch>
            <a:fillRect/>
          </a:stretch>
        </p:blipFill>
        <p:spPr>
          <a:xfrm>
            <a:off x="1822378" y="2751415"/>
            <a:ext cx="10287000" cy="5715000"/>
          </a:xfrm>
          <a:prstGeom prst="rect">
            <a:avLst/>
          </a:prstGeom>
        </p:spPr>
      </p:pic>
    </p:spTree>
    <p:extLst>
      <p:ext uri="{BB962C8B-B14F-4D97-AF65-F5344CB8AC3E}">
        <p14:creationId xmlns:p14="http://schemas.microsoft.com/office/powerpoint/2010/main" val="827716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5</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Aspect ratio</a:t>
            </a:r>
          </a:p>
        </p:txBody>
      </p:sp>
      <p:sp>
        <p:nvSpPr>
          <p:cNvPr id="7" name="Text 4"/>
          <p:cNvSpPr/>
          <p:nvPr/>
        </p:nvSpPr>
        <p:spPr>
          <a:xfrm>
            <a:off x="6866096" y="2590844"/>
            <a:ext cx="7576170"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Aspect ratio refers to the proportional relationship between the width and height of an image or screen. It is expressed as a ratio, such as 16:9 or 4:3, where the first number represents the width and the second represents the height. The aspect ratio affects how images or videos are displayed across different devices and platforms.</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Maintains proportion</a:t>
            </a:r>
            <a:r>
              <a:rPr lang="en-US" sz="1800" kern="100" dirty="0">
                <a:effectLst/>
                <a:latin typeface="Arial" panose="020B0604020202020204" pitchFamily="34" charset="0"/>
                <a:ea typeface="Calibri" panose="020F0502020204030204" pitchFamily="34" charset="0"/>
                <a:cs typeface="Arial" panose="020B0604020202020204" pitchFamily="34" charset="0"/>
              </a:rPr>
              <a:t>: Ensures that images or videos are not distorted when scaled or displayed on different screens.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Common Formats</a:t>
            </a:r>
            <a:r>
              <a:rPr lang="en-US" sz="1800" kern="100" dirty="0">
                <a:effectLst/>
                <a:latin typeface="Arial" panose="020B0604020202020204" pitchFamily="34" charset="0"/>
                <a:ea typeface="Calibri" panose="020F0502020204030204" pitchFamily="34" charset="0"/>
                <a:cs typeface="Arial" panose="020B0604020202020204" pitchFamily="34" charset="0"/>
              </a:rPr>
              <a:t>: 16:9 (widescreen), 4:3 (standard TV), 1:1 (square).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Cinematic Usage</a:t>
            </a:r>
            <a:r>
              <a:rPr lang="en-US" sz="1800" kern="100" dirty="0">
                <a:effectLst/>
                <a:latin typeface="Arial" panose="020B0604020202020204" pitchFamily="34" charset="0"/>
                <a:ea typeface="Calibri" panose="020F0502020204030204" pitchFamily="34" charset="0"/>
                <a:cs typeface="Arial" panose="020B0604020202020204" pitchFamily="34" charset="0"/>
              </a:rPr>
              <a:t>: Aspect ratios like 21:9 are commonly used for films to provide a more immersive experience.</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Common Aspect Ratios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16:9 (HD video, modern TVs)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4:3 (older monitors, standard photography)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1:1 (social media posts, Instagram)</a:t>
            </a:r>
          </a:p>
        </p:txBody>
      </p:sp>
    </p:spTree>
    <p:extLst>
      <p:ext uri="{BB962C8B-B14F-4D97-AF65-F5344CB8AC3E}">
        <p14:creationId xmlns:p14="http://schemas.microsoft.com/office/powerpoint/2010/main" val="4769643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2290E8C-4133-7349-B638-E2E4DA1B1D4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028" b="98056" l="1890" r="99927">
                        <a14:foregroundMark x1="12282" y1="27083" x2="44477" y2="27778"/>
                        <a14:foregroundMark x1="44477" y1="27778" x2="38299" y2="34167"/>
                        <a14:foregroundMark x1="38299" y1="34167" x2="80814" y2="36667"/>
                        <a14:foregroundMark x1="80814" y1="36667" x2="34738" y2="48194"/>
                        <a14:foregroundMark x1="34738" y1="48194" x2="37282" y2="55694"/>
                        <a14:foregroundMark x1="37282" y1="55694" x2="26526" y2="62917"/>
                        <a14:foregroundMark x1="26526" y1="62917" x2="69186" y2="92500"/>
                        <a14:foregroundMark x1="69186" y1="92500" x2="39244" y2="77778"/>
                        <a14:foregroundMark x1="39244" y1="77778" x2="85974" y2="51528"/>
                        <a14:foregroundMark x1="85974" y1="51528" x2="84956" y2="51528"/>
                        <a14:foregroundMark x1="90698" y1="41389" x2="51890" y2="8750"/>
                        <a14:foregroundMark x1="51890" y1="8750" x2="58794" y2="9722"/>
                        <a14:foregroundMark x1="58794" y1="9722" x2="9012" y2="9861"/>
                        <a14:foregroundMark x1="9012" y1="9861" x2="5451" y2="45278"/>
                        <a14:foregroundMark x1="5451" y1="45278" x2="9811" y2="81944"/>
                        <a14:foregroundMark x1="9811" y1="81944" x2="23547" y2="98611"/>
                        <a14:foregroundMark x1="23547" y1="98611" x2="23547" y2="98611"/>
                        <a14:foregroundMark x1="85465" y1="71389" x2="80814" y2="81528"/>
                        <a14:foregroundMark x1="80814" y1="81528" x2="72892" y2="73472"/>
                        <a14:foregroundMark x1="72892" y1="73472" x2="90625" y2="71111"/>
                        <a14:foregroundMark x1="90625" y1="71111" x2="86483" y2="28750"/>
                        <a14:foregroundMark x1="86483" y1="28750" x2="68314" y2="12222"/>
                        <a14:foregroundMark x1="68314" y1="12222" x2="33794" y2="4028"/>
                        <a14:foregroundMark x1="33794" y1="4028" x2="11410" y2="11667"/>
                        <a14:foregroundMark x1="6032" y1="8333" x2="1962" y2="92500"/>
                        <a14:foregroundMark x1="73983" y1="2500" x2="90770" y2="63750"/>
                        <a14:foregroundMark x1="90770" y1="63750" x2="87137" y2="90972"/>
                        <a14:foregroundMark x1="87137" y1="90972" x2="75145" y2="94167"/>
                        <a14:foregroundMark x1="75145" y1="94167" x2="73256" y2="93333"/>
                        <a14:foregroundMark x1="92515" y1="92361" x2="97238" y2="64167"/>
                        <a14:foregroundMark x1="97238" y1="64167" x2="93605" y2="86250"/>
                        <a14:foregroundMark x1="84520" y1="15000" x2="97674" y2="16111"/>
                        <a14:foregroundMark x1="89826" y1="13194" x2="96003" y2="13194"/>
                        <a14:foregroundMark x1="96584" y1="14306" x2="99927" y2="13472"/>
                        <a14:backgroundMark x1="89680" y1="694" x2="82485" y2="3750"/>
                        <a14:backgroundMark x1="82485" y1="3750" x2="82776" y2="10833"/>
                        <a14:backgroundMark x1="95916" y1="13457" x2="96792" y2="13632"/>
                        <a14:backgroundMark x1="82776" y1="10833" x2="90123" y2="12300"/>
                        <a14:backgroundMark x1="93750" y1="3750" x2="82994" y2="6389"/>
                        <a14:backgroundMark x1="82994" y1="6389" x2="88081" y2="8472"/>
                        <a14:backgroundMark x1="88081" y1="8472" x2="94695" y2="7222"/>
                        <a14:backgroundMark x1="94695" y1="7222" x2="89535" y2="6389"/>
                        <a14:backgroundMark x1="89535" y1="6389" x2="93387" y2="7222"/>
                        <a14:backgroundMark x1="93387" y1="7222" x2="87718" y2="8056"/>
                        <a14:backgroundMark x1="87718" y1="8056" x2="93096" y2="10000"/>
                        <a14:backgroundMark x1="93096" y1="10000" x2="90859" y2="11202"/>
                        <a14:backgroundMark x1="92224" y1="8056" x2="96148" y2="9583"/>
                      </a14:backgroundRemoval>
                    </a14:imgEffect>
                  </a14:imgLayer>
                </a14:imgProps>
              </a:ext>
            </a:extLst>
          </a:blip>
          <a:stretch>
            <a:fillRect/>
          </a:stretch>
        </p:blipFill>
        <p:spPr>
          <a:xfrm>
            <a:off x="0" y="281166"/>
            <a:ext cx="14653001" cy="7667268"/>
          </a:xfrm>
          <a:prstGeom prst="rect">
            <a:avLst/>
          </a:prstGeom>
        </p:spPr>
      </p:pic>
    </p:spTree>
    <p:extLst>
      <p:ext uri="{BB962C8B-B14F-4D97-AF65-F5344CB8AC3E}">
        <p14:creationId xmlns:p14="http://schemas.microsoft.com/office/powerpoint/2010/main" val="3949669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6</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Opacity</a:t>
            </a:r>
          </a:p>
        </p:txBody>
      </p:sp>
      <p:sp>
        <p:nvSpPr>
          <p:cNvPr id="7" name="Text 4"/>
          <p:cNvSpPr/>
          <p:nvPr/>
        </p:nvSpPr>
        <p:spPr>
          <a:xfrm>
            <a:off x="6866096" y="2590844"/>
            <a:ext cx="7576170"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Opacity refers to the degree of transparency of a design element, determining how much the background or lower layers are visible through the object. It is usually measured as a percentage, where 0% means fully transparent and 100% means fully opaque.</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Adjustable Transparency</a:t>
            </a:r>
            <a:r>
              <a:rPr lang="en-US" sz="1800" kern="100" dirty="0">
                <a:effectLst/>
                <a:latin typeface="Arial" panose="020B0604020202020204" pitchFamily="34" charset="0"/>
                <a:ea typeface="Calibri" panose="020F0502020204030204" pitchFamily="34" charset="0"/>
                <a:cs typeface="Arial" panose="020B0604020202020204" pitchFamily="34" charset="0"/>
              </a:rPr>
              <a:t>: Used to create layered effects by blending different elements together.</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Visual Depth</a:t>
            </a:r>
            <a:r>
              <a:rPr lang="en-US" sz="1800" kern="100" dirty="0">
                <a:effectLst/>
                <a:latin typeface="Arial" panose="020B0604020202020204" pitchFamily="34" charset="0"/>
                <a:ea typeface="Calibri" panose="020F0502020204030204" pitchFamily="34" charset="0"/>
                <a:cs typeface="Arial" panose="020B0604020202020204" pitchFamily="34" charset="0"/>
              </a:rPr>
              <a:t>: Adjusting opacity can add depth or a sense of hierarchy in a design.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Versatile Use</a:t>
            </a:r>
            <a:r>
              <a:rPr lang="en-US" sz="1800" kern="100" dirty="0">
                <a:effectLst/>
                <a:latin typeface="Arial" panose="020B0604020202020204" pitchFamily="34" charset="0"/>
                <a:ea typeface="Calibri" panose="020F0502020204030204" pitchFamily="34" charset="0"/>
                <a:cs typeface="Arial" panose="020B0604020202020204" pitchFamily="34" charset="0"/>
              </a:rPr>
              <a:t>: Commonly applied in UI/UX design, digital art, and overlays in images.</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Usage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50% opacity: Semi-transparent, showing both the object and part of the background.</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100% opacity: Fully visible, with no transparency.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0% opacity: Fully transparent, invisible object.</a:t>
            </a:r>
          </a:p>
        </p:txBody>
      </p:sp>
      <p:pic>
        <p:nvPicPr>
          <p:cNvPr id="10" name="Picture 9">
            <a:extLst>
              <a:ext uri="{FF2B5EF4-FFF2-40B4-BE49-F238E27FC236}">
                <a16:creationId xmlns:a16="http://schemas.microsoft.com/office/drawing/2014/main" id="{158C3FE3-E48A-8B83-DD37-A3D11E965D63}"/>
              </a:ext>
            </a:extLst>
          </p:cNvPr>
          <p:cNvPicPr>
            <a:picLocks noChangeAspect="1"/>
          </p:cNvPicPr>
          <p:nvPr/>
        </p:nvPicPr>
        <p:blipFill>
          <a:blip r:embed="rId4"/>
          <a:stretch>
            <a:fillRect/>
          </a:stretch>
        </p:blipFill>
        <p:spPr>
          <a:xfrm>
            <a:off x="-1" y="1543465"/>
            <a:ext cx="5486399" cy="5486399"/>
          </a:xfrm>
          <a:prstGeom prst="rect">
            <a:avLst/>
          </a:prstGeom>
        </p:spPr>
      </p:pic>
    </p:spTree>
    <p:extLst>
      <p:ext uri="{BB962C8B-B14F-4D97-AF65-F5344CB8AC3E}">
        <p14:creationId xmlns:p14="http://schemas.microsoft.com/office/powerpoint/2010/main" val="3994146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7</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Typography</a:t>
            </a:r>
          </a:p>
        </p:txBody>
      </p:sp>
      <p:sp>
        <p:nvSpPr>
          <p:cNvPr id="7" name="Text 4"/>
          <p:cNvSpPr/>
          <p:nvPr/>
        </p:nvSpPr>
        <p:spPr>
          <a:xfrm>
            <a:off x="6866096" y="2590844"/>
            <a:ext cx="7576170"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Typography is the art of arranging type in a visually appealing way to ensure readability and aesthetics in design. It involves choosing fonts, adjusting spacing, and using techniques like kerning and leading to balance the appearance of the text.</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Font Choice</a:t>
            </a:r>
            <a:r>
              <a:rPr lang="en-US" sz="1800" kern="100" dirty="0">
                <a:effectLst/>
                <a:latin typeface="Arial" panose="020B0604020202020204" pitchFamily="34" charset="0"/>
                <a:ea typeface="Calibri" panose="020F0502020204030204" pitchFamily="34" charset="0"/>
                <a:cs typeface="Arial" panose="020B0604020202020204" pitchFamily="34" charset="0"/>
              </a:rPr>
              <a:t>: Different fonts (serif, sans-serif, display) create different moods and messages.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Spacing Adjustments</a:t>
            </a:r>
            <a:r>
              <a:rPr lang="en-US" sz="1800" kern="100" dirty="0">
                <a:effectLst/>
                <a:latin typeface="Arial" panose="020B0604020202020204" pitchFamily="34" charset="0"/>
                <a:ea typeface="Calibri" panose="020F0502020204030204" pitchFamily="34" charset="0"/>
                <a:cs typeface="Arial" panose="020B0604020202020204" pitchFamily="34" charset="0"/>
              </a:rPr>
              <a:t>: Includes kerning (space between characters) and line spacing (space between lines).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Readability</a:t>
            </a:r>
            <a:r>
              <a:rPr lang="en-US" sz="1800" kern="100" dirty="0">
                <a:effectLst/>
                <a:latin typeface="Arial" panose="020B0604020202020204" pitchFamily="34" charset="0"/>
                <a:ea typeface="Calibri" panose="020F0502020204030204" pitchFamily="34" charset="0"/>
                <a:cs typeface="Arial" panose="020B0604020202020204" pitchFamily="34" charset="0"/>
              </a:rPr>
              <a:t>: Proper typography makes content easy to read and enhances the visual structure of the design.</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Common Typography Terms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Serif Fonts</a:t>
            </a:r>
            <a:r>
              <a:rPr lang="en-US" sz="1800" kern="100" dirty="0">
                <a:effectLst/>
                <a:latin typeface="Arial" panose="020B0604020202020204" pitchFamily="34" charset="0"/>
                <a:ea typeface="Calibri" panose="020F0502020204030204" pitchFamily="34" charset="0"/>
                <a:cs typeface="Arial" panose="020B0604020202020204" pitchFamily="34" charset="0"/>
              </a:rPr>
              <a:t>: Times New Roman, Georgia (formal, traditional).</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Sans-serif Fonts</a:t>
            </a:r>
            <a:r>
              <a:rPr lang="en-US" sz="1800" kern="100" dirty="0">
                <a:effectLst/>
                <a:latin typeface="Arial" panose="020B0604020202020204" pitchFamily="34" charset="0"/>
                <a:ea typeface="Calibri" panose="020F0502020204030204" pitchFamily="34" charset="0"/>
                <a:cs typeface="Arial" panose="020B0604020202020204" pitchFamily="34" charset="0"/>
              </a:rPr>
              <a:t>: Arial, Helvetica (modern, clean).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Display Fonts</a:t>
            </a:r>
            <a:r>
              <a:rPr lang="en-US" sz="1800" kern="100" dirty="0">
                <a:effectLst/>
                <a:latin typeface="Arial" panose="020B0604020202020204" pitchFamily="34" charset="0"/>
                <a:ea typeface="Calibri" panose="020F0502020204030204" pitchFamily="34" charset="0"/>
                <a:cs typeface="Arial" panose="020B0604020202020204" pitchFamily="34" charset="0"/>
              </a:rPr>
              <a:t>: Decorative fonts used for headings or titles.</a:t>
            </a:r>
          </a:p>
        </p:txBody>
      </p:sp>
      <p:pic>
        <p:nvPicPr>
          <p:cNvPr id="9" name="Picture 8">
            <a:extLst>
              <a:ext uri="{FF2B5EF4-FFF2-40B4-BE49-F238E27FC236}">
                <a16:creationId xmlns:a16="http://schemas.microsoft.com/office/drawing/2014/main" id="{9D1DA871-3AB5-49A3-336D-345952227F03}"/>
              </a:ext>
            </a:extLst>
          </p:cNvPr>
          <p:cNvPicPr>
            <a:picLocks noChangeAspect="1"/>
          </p:cNvPicPr>
          <p:nvPr/>
        </p:nvPicPr>
        <p:blipFill>
          <a:blip r:embed="rId4"/>
          <a:stretch>
            <a:fillRect/>
          </a:stretch>
        </p:blipFill>
        <p:spPr>
          <a:xfrm>
            <a:off x="234746" y="2601807"/>
            <a:ext cx="5023901" cy="2453077"/>
          </a:xfrm>
          <a:prstGeom prst="rect">
            <a:avLst/>
          </a:prstGeom>
        </p:spPr>
      </p:pic>
    </p:spTree>
    <p:extLst>
      <p:ext uri="{BB962C8B-B14F-4D97-AF65-F5344CB8AC3E}">
        <p14:creationId xmlns:p14="http://schemas.microsoft.com/office/powerpoint/2010/main" val="2544611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2260163"/>
            <a:ext cx="459938" cy="459938"/>
          </a:xfrm>
          <a:prstGeom prst="roundRect">
            <a:avLst>
              <a:gd name="adj" fmla="val 6667"/>
            </a:avLst>
          </a:prstGeom>
          <a:solidFill>
            <a:srgbClr val="F2EEEE"/>
          </a:solidFill>
          <a:ln/>
        </p:spPr>
      </p:sp>
      <p:sp>
        <p:nvSpPr>
          <p:cNvPr id="5" name="Text 2"/>
          <p:cNvSpPr/>
          <p:nvPr/>
        </p:nvSpPr>
        <p:spPr>
          <a:xfrm>
            <a:off x="6378535" y="235077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8</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226016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Kerning</a:t>
            </a:r>
          </a:p>
        </p:txBody>
      </p:sp>
      <p:sp>
        <p:nvSpPr>
          <p:cNvPr id="7" name="Text 4"/>
          <p:cNvSpPr/>
          <p:nvPr/>
        </p:nvSpPr>
        <p:spPr>
          <a:xfrm>
            <a:off x="6866096" y="2590844"/>
            <a:ext cx="7576170"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Kerning is the process of adjusting the space between individual characters in a word to improve visual balance and readability. It helps ensure that letters fit together naturally, preventing awkward spacing that can disrupt the design flow.</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Improves Readability</a:t>
            </a:r>
            <a:r>
              <a:rPr lang="en-US" sz="1800" kern="100" dirty="0">
                <a:effectLst/>
                <a:latin typeface="Arial" panose="020B0604020202020204" pitchFamily="34" charset="0"/>
                <a:ea typeface="Calibri" panose="020F0502020204030204" pitchFamily="34" charset="0"/>
                <a:cs typeface="Arial" panose="020B0604020202020204" pitchFamily="34" charset="0"/>
              </a:rPr>
              <a:t>: Especially important in logos, titles, and headlines.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Visual Consistency</a:t>
            </a:r>
            <a:r>
              <a:rPr lang="en-US" sz="1800" kern="100" dirty="0">
                <a:effectLst/>
                <a:latin typeface="Arial" panose="020B0604020202020204" pitchFamily="34" charset="0"/>
                <a:ea typeface="Calibri" panose="020F0502020204030204" pitchFamily="34" charset="0"/>
                <a:cs typeface="Arial" panose="020B0604020202020204" pitchFamily="34" charset="0"/>
              </a:rPr>
              <a:t>: Ensures letters are evenly spaced for aesthetic purposes.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Customization</a:t>
            </a:r>
            <a:r>
              <a:rPr lang="en-US" sz="1800" kern="100" dirty="0">
                <a:effectLst/>
                <a:latin typeface="Arial" panose="020B0604020202020204" pitchFamily="34" charset="0"/>
                <a:ea typeface="Calibri" panose="020F0502020204030204" pitchFamily="34" charset="0"/>
                <a:cs typeface="Arial" panose="020B0604020202020204" pitchFamily="34" charset="0"/>
              </a:rPr>
              <a:t>: Designers can manually adjust kerning for optimal results.</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Kerning in Practice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Logos: Adjusting the space between letters to create a polished look.</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Titles: Ensuring that letters in a headline appear evenly distributed.</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Typography: Fine-tuning spacing for professional, clean text layouts.</a:t>
            </a:r>
          </a:p>
        </p:txBody>
      </p:sp>
      <p:pic>
        <p:nvPicPr>
          <p:cNvPr id="9" name="Graphic 8">
            <a:extLst>
              <a:ext uri="{FF2B5EF4-FFF2-40B4-BE49-F238E27FC236}">
                <a16:creationId xmlns:a16="http://schemas.microsoft.com/office/drawing/2014/main" id="{6DF97426-97F8-5E12-2BF8-4CDCF76C708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52400" y="5222889"/>
            <a:ext cx="5791199" cy="3257550"/>
          </a:xfrm>
          <a:prstGeom prst="rect">
            <a:avLst/>
          </a:prstGeom>
        </p:spPr>
      </p:pic>
    </p:spTree>
    <p:extLst>
      <p:ext uri="{BB962C8B-B14F-4D97-AF65-F5344CB8AC3E}">
        <p14:creationId xmlns:p14="http://schemas.microsoft.com/office/powerpoint/2010/main" val="4265298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907083"/>
            <a:ext cx="459938" cy="459938"/>
          </a:xfrm>
          <a:prstGeom prst="roundRect">
            <a:avLst>
              <a:gd name="adj" fmla="val 6667"/>
            </a:avLst>
          </a:prstGeom>
          <a:solidFill>
            <a:srgbClr val="F2EEEE"/>
          </a:solidFill>
          <a:ln/>
        </p:spPr>
      </p:sp>
      <p:sp>
        <p:nvSpPr>
          <p:cNvPr id="5" name="Text 2"/>
          <p:cNvSpPr/>
          <p:nvPr/>
        </p:nvSpPr>
        <p:spPr>
          <a:xfrm>
            <a:off x="6378535" y="1997690"/>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9</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907083"/>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Tracking</a:t>
            </a:r>
          </a:p>
        </p:txBody>
      </p:sp>
      <p:sp>
        <p:nvSpPr>
          <p:cNvPr id="7" name="Text 4"/>
          <p:cNvSpPr/>
          <p:nvPr/>
        </p:nvSpPr>
        <p:spPr>
          <a:xfrm>
            <a:off x="6294315" y="2550437"/>
            <a:ext cx="8240419"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600" kern="100" dirty="0">
                <a:effectLst/>
                <a:latin typeface="Arial" panose="020B0604020202020204" pitchFamily="34" charset="0"/>
                <a:ea typeface="Calibri" panose="020F0502020204030204" pitchFamily="34" charset="0"/>
                <a:cs typeface="Arial" panose="020B0604020202020204" pitchFamily="34" charset="0"/>
              </a:rPr>
              <a:t>Tracking refers to the uniform adjustment of space between all characters in a block of text or a word, affecting the overall density of the text. Unlike </a:t>
            </a:r>
            <a:r>
              <a:rPr lang="en-US" sz="1600" b="1" kern="100" dirty="0">
                <a:effectLst/>
                <a:latin typeface="Arial" panose="020B0604020202020204" pitchFamily="34" charset="0"/>
                <a:ea typeface="Calibri" panose="020F0502020204030204" pitchFamily="34" charset="0"/>
                <a:cs typeface="Arial" panose="020B0604020202020204" pitchFamily="34" charset="0"/>
              </a:rPr>
              <a:t>kerning</a:t>
            </a:r>
            <a:r>
              <a:rPr lang="en-US" sz="1600" kern="100" dirty="0">
                <a:effectLst/>
                <a:latin typeface="Arial" panose="020B0604020202020204" pitchFamily="34" charset="0"/>
                <a:ea typeface="Calibri" panose="020F0502020204030204" pitchFamily="34" charset="0"/>
                <a:cs typeface="Arial" panose="020B0604020202020204" pitchFamily="34" charset="0"/>
              </a:rPr>
              <a:t>, which adjusts the space between individual character pairs, tracking alters the spacing across an entire word, line, or paragraph, making it either tighter or more spread out.</a:t>
            </a:r>
          </a:p>
          <a:p>
            <a:pPr marL="0" marR="0">
              <a:lnSpc>
                <a:spcPct val="107000"/>
              </a:lnSpc>
              <a:spcBef>
                <a:spcPts val="0"/>
              </a:spcBef>
              <a:spcAft>
                <a:spcPts val="800"/>
              </a:spcAft>
            </a:pPr>
            <a:r>
              <a:rPr lang="en-US" sz="16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6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Consistency</a:t>
            </a:r>
            <a:r>
              <a:rPr lang="en-US" sz="1600" kern="100" dirty="0">
                <a:effectLst/>
                <a:latin typeface="Arial" panose="020B0604020202020204" pitchFamily="34" charset="0"/>
                <a:ea typeface="Calibri" panose="020F0502020204030204" pitchFamily="34" charset="0"/>
                <a:cs typeface="Arial" panose="020B0604020202020204" pitchFamily="34" charset="0"/>
              </a:rPr>
              <a:t>: Adjusts the spacing between all characters in a uniform manner, maintaining visual harmony.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Readability</a:t>
            </a:r>
            <a:r>
              <a:rPr lang="en-US" sz="1600" kern="100" dirty="0">
                <a:effectLst/>
                <a:latin typeface="Arial" panose="020B0604020202020204" pitchFamily="34" charset="0"/>
                <a:ea typeface="Calibri" panose="020F0502020204030204" pitchFamily="34" charset="0"/>
                <a:cs typeface="Arial" panose="020B0604020202020204" pitchFamily="34" charset="0"/>
              </a:rPr>
              <a:t>: Increasing tracking can improve readability for large blocks of text, while decreasing it can be useful for design-focused text like headlines.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Aesthetic Control</a:t>
            </a:r>
            <a:r>
              <a:rPr lang="en-US" sz="1600" kern="100" dirty="0">
                <a:effectLst/>
                <a:latin typeface="Arial" panose="020B0604020202020204" pitchFamily="34" charset="0"/>
                <a:ea typeface="Calibri" panose="020F0502020204030204" pitchFamily="34" charset="0"/>
                <a:cs typeface="Arial" panose="020B0604020202020204" pitchFamily="34" charset="0"/>
              </a:rPr>
              <a:t>: Useful for creating specific visual effects, such as tightening space in titles or spreading out letters in logos for dramatic emphasis.</a:t>
            </a:r>
          </a:p>
          <a:p>
            <a:pPr marL="0" marR="0">
              <a:lnSpc>
                <a:spcPct val="107000"/>
              </a:lnSpc>
              <a:spcBef>
                <a:spcPts val="0"/>
              </a:spcBef>
              <a:spcAft>
                <a:spcPts val="800"/>
              </a:spcAft>
            </a:pPr>
            <a:r>
              <a:rPr lang="en-US" sz="1600" b="1" kern="100" dirty="0">
                <a:effectLst/>
                <a:latin typeface="Arial" panose="020B0604020202020204" pitchFamily="34" charset="0"/>
                <a:ea typeface="Calibri" panose="020F0502020204030204" pitchFamily="34" charset="0"/>
                <a:cs typeface="Arial" panose="020B0604020202020204" pitchFamily="34" charset="0"/>
              </a:rPr>
              <a:t>Examples of Tracking in Practice Include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Tight Tracking</a:t>
            </a:r>
            <a:r>
              <a:rPr lang="en-US" sz="1600" kern="100" dirty="0">
                <a:effectLst/>
                <a:latin typeface="Arial" panose="020B0604020202020204" pitchFamily="34" charset="0"/>
                <a:ea typeface="Calibri" panose="020F0502020204030204" pitchFamily="34" charset="0"/>
                <a:cs typeface="Arial" panose="020B0604020202020204" pitchFamily="34" charset="0"/>
              </a:rPr>
              <a:t>: Reducing space between letters for compact text in logos or display fonts.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Loose Tracking</a:t>
            </a:r>
            <a:r>
              <a:rPr lang="en-US" sz="1600" kern="100" dirty="0">
                <a:effectLst/>
                <a:latin typeface="Arial" panose="020B0604020202020204" pitchFamily="34" charset="0"/>
                <a:ea typeface="Calibri" panose="020F0502020204030204" pitchFamily="34" charset="0"/>
                <a:cs typeface="Arial" panose="020B0604020202020204" pitchFamily="34" charset="0"/>
              </a:rPr>
              <a:t>: Increasing space between letters in headlines or to create a modern, airy design.</a:t>
            </a:r>
          </a:p>
        </p:txBody>
      </p:sp>
      <p:pic>
        <p:nvPicPr>
          <p:cNvPr id="9" name="Picture 8">
            <a:extLst>
              <a:ext uri="{FF2B5EF4-FFF2-40B4-BE49-F238E27FC236}">
                <a16:creationId xmlns:a16="http://schemas.microsoft.com/office/drawing/2014/main" id="{EE70ED6D-177A-B445-EA10-0874B10C5756}"/>
              </a:ext>
            </a:extLst>
          </p:cNvPr>
          <p:cNvPicPr>
            <a:picLocks noChangeAspect="1"/>
          </p:cNvPicPr>
          <p:nvPr/>
        </p:nvPicPr>
        <p:blipFill>
          <a:blip r:embed="rId4"/>
          <a:stretch>
            <a:fillRect/>
          </a:stretch>
        </p:blipFill>
        <p:spPr>
          <a:xfrm>
            <a:off x="468145" y="2504203"/>
            <a:ext cx="4504548" cy="253380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80904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890832"/>
            <a:ext cx="459938" cy="459938"/>
          </a:xfrm>
          <a:prstGeom prst="roundRect">
            <a:avLst>
              <a:gd name="adj" fmla="val 6667"/>
            </a:avLst>
          </a:prstGeom>
          <a:solidFill>
            <a:srgbClr val="F2EEEE"/>
          </a:solidFill>
          <a:ln/>
        </p:spPr>
      </p:sp>
      <p:sp>
        <p:nvSpPr>
          <p:cNvPr id="5" name="Text 2"/>
          <p:cNvSpPr/>
          <p:nvPr/>
        </p:nvSpPr>
        <p:spPr>
          <a:xfrm>
            <a:off x="6378535" y="1981439"/>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10</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890832"/>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Layers</a:t>
            </a:r>
          </a:p>
        </p:txBody>
      </p:sp>
      <p:sp>
        <p:nvSpPr>
          <p:cNvPr id="7" name="Text 4"/>
          <p:cNvSpPr/>
          <p:nvPr/>
        </p:nvSpPr>
        <p:spPr>
          <a:xfrm>
            <a:off x="6866096" y="2302385"/>
            <a:ext cx="7713107"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Layers are individual elements in a design that can be stacked on top of each other to create a complex composition. Each layer can be edited independently without affecting the others, making it a fundamental tool in digital design software like Photoshop, Illustrator, and others.</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Non-destructive Editing</a:t>
            </a:r>
            <a:r>
              <a:rPr lang="en-US" sz="1800" kern="100" dirty="0">
                <a:effectLst/>
                <a:latin typeface="Arial" panose="020B0604020202020204" pitchFamily="34" charset="0"/>
                <a:ea typeface="Calibri" panose="020F0502020204030204" pitchFamily="34" charset="0"/>
                <a:cs typeface="Arial" panose="020B0604020202020204" pitchFamily="34" charset="0"/>
              </a:rPr>
              <a:t>: Allows for adjustments and changes to specific elements without impacting the entire design.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Organization</a:t>
            </a:r>
            <a:r>
              <a:rPr lang="en-US" sz="1800" kern="100" dirty="0">
                <a:effectLst/>
                <a:latin typeface="Arial" panose="020B0604020202020204" pitchFamily="34" charset="0"/>
                <a:ea typeface="Calibri" panose="020F0502020204030204" pitchFamily="34" charset="0"/>
                <a:cs typeface="Arial" panose="020B0604020202020204" pitchFamily="34" charset="0"/>
              </a:rPr>
              <a:t>: Designers can group or organize layers to streamline their workflow.</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Transparency Control</a:t>
            </a:r>
            <a:r>
              <a:rPr lang="en-US" sz="1800" kern="100" dirty="0">
                <a:effectLst/>
                <a:latin typeface="Arial" panose="020B0604020202020204" pitchFamily="34" charset="0"/>
                <a:ea typeface="Calibri" panose="020F0502020204030204" pitchFamily="34" charset="0"/>
                <a:cs typeface="Arial" panose="020B0604020202020204" pitchFamily="34" charset="0"/>
              </a:rPr>
              <a:t>: Individual layers can have different levels of opacity, blending, and effects.</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Layer Usage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Adjustment Layers</a:t>
            </a:r>
            <a:r>
              <a:rPr lang="en-US" sz="1800" kern="100" dirty="0">
                <a:effectLst/>
                <a:latin typeface="Arial" panose="020B0604020202020204" pitchFamily="34" charset="0"/>
                <a:ea typeface="Calibri" panose="020F0502020204030204" pitchFamily="34" charset="0"/>
                <a:cs typeface="Arial" panose="020B0604020202020204" pitchFamily="34" charset="0"/>
              </a:rPr>
              <a:t>: Used for color correction, brightness, or contrast without modifying the original content.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Text Layers</a:t>
            </a:r>
            <a:r>
              <a:rPr lang="en-US" sz="1800" kern="100" dirty="0">
                <a:effectLst/>
                <a:latin typeface="Arial" panose="020B0604020202020204" pitchFamily="34" charset="0"/>
                <a:ea typeface="Calibri" panose="020F0502020204030204" pitchFamily="34" charset="0"/>
                <a:cs typeface="Arial" panose="020B0604020202020204" pitchFamily="34" charset="0"/>
              </a:rPr>
              <a:t>: Separate layers for text elements, allowing for independent editing.</a:t>
            </a:r>
          </a:p>
        </p:txBody>
      </p:sp>
      <p:pic>
        <p:nvPicPr>
          <p:cNvPr id="9" name="Picture 8">
            <a:extLst>
              <a:ext uri="{FF2B5EF4-FFF2-40B4-BE49-F238E27FC236}">
                <a16:creationId xmlns:a16="http://schemas.microsoft.com/office/drawing/2014/main" id="{B67CC8D8-4D2D-9A04-F625-66F35DB62DE4}"/>
              </a:ext>
            </a:extLst>
          </p:cNvPr>
          <p:cNvPicPr>
            <a:picLocks noChangeAspect="1"/>
          </p:cNvPicPr>
          <p:nvPr/>
        </p:nvPicPr>
        <p:blipFill>
          <a:blip r:embed="rId4"/>
          <a:stretch>
            <a:fillRect/>
          </a:stretch>
        </p:blipFill>
        <p:spPr>
          <a:xfrm>
            <a:off x="10101" y="2412414"/>
            <a:ext cx="5486400" cy="2837294"/>
          </a:xfrm>
          <a:prstGeom prst="rect">
            <a:avLst/>
          </a:prstGeom>
        </p:spPr>
      </p:pic>
    </p:spTree>
    <p:extLst>
      <p:ext uri="{BB962C8B-B14F-4D97-AF65-F5344CB8AC3E}">
        <p14:creationId xmlns:p14="http://schemas.microsoft.com/office/powerpoint/2010/main" val="475322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890832"/>
            <a:ext cx="459938" cy="459938"/>
          </a:xfrm>
          <a:prstGeom prst="roundRect">
            <a:avLst>
              <a:gd name="adj" fmla="val 6667"/>
            </a:avLst>
          </a:prstGeom>
          <a:solidFill>
            <a:srgbClr val="F2EEEE"/>
          </a:solidFill>
          <a:ln/>
        </p:spPr>
      </p:sp>
      <p:sp>
        <p:nvSpPr>
          <p:cNvPr id="5" name="Text 2"/>
          <p:cNvSpPr/>
          <p:nvPr/>
        </p:nvSpPr>
        <p:spPr>
          <a:xfrm>
            <a:off x="6378535" y="1981439"/>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11</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890832"/>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Negative Space</a:t>
            </a:r>
          </a:p>
        </p:txBody>
      </p:sp>
      <p:sp>
        <p:nvSpPr>
          <p:cNvPr id="7" name="Text 4"/>
          <p:cNvSpPr/>
          <p:nvPr/>
        </p:nvSpPr>
        <p:spPr>
          <a:xfrm>
            <a:off x="6866096" y="2302385"/>
            <a:ext cx="7713107"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Negative space, also known as white space, is the area in a design that is left empty or unused around and between design elements like images, text, and graphics. It helps create balance and can direct the viewer's attention to key parts of the design.</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Visual Breathing Room</a:t>
            </a:r>
            <a:r>
              <a:rPr lang="en-US" sz="1800" kern="100" dirty="0">
                <a:effectLst/>
                <a:latin typeface="Arial" panose="020B0604020202020204" pitchFamily="34" charset="0"/>
                <a:ea typeface="Calibri" panose="020F0502020204030204" pitchFamily="34" charset="0"/>
                <a:cs typeface="Arial" panose="020B0604020202020204" pitchFamily="34" charset="0"/>
              </a:rPr>
              <a:t>: Improves readability and reduces clutter in a design.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Focus on Key Elements</a:t>
            </a:r>
            <a:r>
              <a:rPr lang="en-US" sz="1800" kern="100" dirty="0">
                <a:effectLst/>
                <a:latin typeface="Arial" panose="020B0604020202020204" pitchFamily="34" charset="0"/>
                <a:ea typeface="Calibri" panose="020F0502020204030204" pitchFamily="34" charset="0"/>
                <a:cs typeface="Arial" panose="020B0604020202020204" pitchFamily="34" charset="0"/>
              </a:rPr>
              <a:t>: Draws attention to focal points by providing contrast between the elements and the surrounding space.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Aesthetic Appeal</a:t>
            </a:r>
            <a:r>
              <a:rPr lang="en-US" sz="1800" kern="100" dirty="0">
                <a:effectLst/>
                <a:latin typeface="Arial" panose="020B0604020202020204" pitchFamily="34" charset="0"/>
                <a:ea typeface="Calibri" panose="020F0502020204030204" pitchFamily="34" charset="0"/>
                <a:cs typeface="Arial" panose="020B0604020202020204" pitchFamily="34" charset="0"/>
              </a:rPr>
              <a:t>: Creates a minimalist, clean look that enhances visual clarity.</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Negative Space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Logos</a:t>
            </a:r>
            <a:r>
              <a:rPr lang="en-US" sz="1800" kern="100" dirty="0">
                <a:effectLst/>
                <a:latin typeface="Arial" panose="020B0604020202020204" pitchFamily="34" charset="0"/>
                <a:ea typeface="Calibri" panose="020F0502020204030204" pitchFamily="34" charset="0"/>
                <a:cs typeface="Arial" panose="020B0604020202020204" pitchFamily="34" charset="0"/>
              </a:rPr>
              <a:t>: Clever use of negative space to form hidden shapes (e.g., the FedEx logo’s hidden arrow).</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Minimalist Design</a:t>
            </a:r>
            <a:r>
              <a:rPr lang="en-US" sz="1800" kern="100" dirty="0">
                <a:effectLst/>
                <a:latin typeface="Arial" panose="020B0604020202020204" pitchFamily="34" charset="0"/>
                <a:ea typeface="Calibri" panose="020F0502020204030204" pitchFamily="34" charset="0"/>
                <a:cs typeface="Arial" panose="020B0604020202020204" pitchFamily="34" charset="0"/>
              </a:rPr>
              <a:t>: Negative space is a hallmark of minimalist design, helping simplify and declutter the visual field.</a:t>
            </a:r>
          </a:p>
        </p:txBody>
      </p:sp>
    </p:spTree>
    <p:extLst>
      <p:ext uri="{BB962C8B-B14F-4D97-AF65-F5344CB8AC3E}">
        <p14:creationId xmlns:p14="http://schemas.microsoft.com/office/powerpoint/2010/main" val="40876494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633307" y="2194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Example of Negative Space</a:t>
            </a:r>
            <a:endParaRPr lang="en-US" sz="3650"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BB8F6167-CF7F-9FF9-6502-C15A630A9960}"/>
              </a:ext>
            </a:extLst>
          </p:cNvPr>
          <p:cNvPicPr>
            <a:picLocks noChangeAspect="1"/>
          </p:cNvPicPr>
          <p:nvPr/>
        </p:nvPicPr>
        <p:blipFill>
          <a:blip r:embed="rId3"/>
          <a:stretch>
            <a:fillRect/>
          </a:stretch>
        </p:blipFill>
        <p:spPr>
          <a:xfrm>
            <a:off x="2196344" y="800100"/>
            <a:ext cx="9525000" cy="6629400"/>
          </a:xfrm>
          <a:prstGeom prst="rect">
            <a:avLst/>
          </a:prstGeom>
        </p:spPr>
      </p:pic>
    </p:spTree>
    <p:extLst>
      <p:ext uri="{BB962C8B-B14F-4D97-AF65-F5344CB8AC3E}">
        <p14:creationId xmlns:p14="http://schemas.microsoft.com/office/powerpoint/2010/main" val="2096151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890832"/>
            <a:ext cx="459938" cy="459938"/>
          </a:xfrm>
          <a:prstGeom prst="roundRect">
            <a:avLst>
              <a:gd name="adj" fmla="val 6667"/>
            </a:avLst>
          </a:prstGeom>
          <a:solidFill>
            <a:srgbClr val="F2EEEE"/>
          </a:solidFill>
          <a:ln/>
        </p:spPr>
      </p:sp>
      <p:sp>
        <p:nvSpPr>
          <p:cNvPr id="5" name="Text 2"/>
          <p:cNvSpPr/>
          <p:nvPr/>
        </p:nvSpPr>
        <p:spPr>
          <a:xfrm>
            <a:off x="6378535" y="1981439"/>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12</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890832"/>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Hierarchy</a:t>
            </a:r>
          </a:p>
        </p:txBody>
      </p:sp>
      <p:sp>
        <p:nvSpPr>
          <p:cNvPr id="7" name="Text 4"/>
          <p:cNvSpPr/>
          <p:nvPr/>
        </p:nvSpPr>
        <p:spPr>
          <a:xfrm>
            <a:off x="6866096" y="2302385"/>
            <a:ext cx="7713107"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600" kern="100" dirty="0">
                <a:effectLst/>
                <a:latin typeface="Arial" panose="020B0604020202020204" pitchFamily="34" charset="0"/>
                <a:ea typeface="Calibri" panose="020F0502020204030204" pitchFamily="34" charset="0"/>
                <a:cs typeface="Arial" panose="020B0604020202020204" pitchFamily="34" charset="0"/>
              </a:rPr>
              <a:t>Hierarchy in design refers to the arrangement and organization of visual elements to signify their importance. It guides the viewer's eye to the most important information first, and then through the rest of the design in a structured manner.</a:t>
            </a:r>
          </a:p>
          <a:p>
            <a:pPr marL="0" marR="0">
              <a:lnSpc>
                <a:spcPct val="107000"/>
              </a:lnSpc>
              <a:spcBef>
                <a:spcPts val="0"/>
              </a:spcBef>
              <a:spcAft>
                <a:spcPts val="800"/>
              </a:spcAft>
            </a:pPr>
            <a:r>
              <a:rPr lang="en-US" sz="16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6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Size &amp; Scale</a:t>
            </a:r>
            <a:r>
              <a:rPr lang="en-US" sz="1600" kern="100" dirty="0">
                <a:effectLst/>
                <a:latin typeface="Arial" panose="020B0604020202020204" pitchFamily="34" charset="0"/>
                <a:ea typeface="Calibri" panose="020F0502020204030204" pitchFamily="34" charset="0"/>
                <a:cs typeface="Arial" panose="020B0604020202020204" pitchFamily="34" charset="0"/>
              </a:rPr>
              <a:t>: Larger elements or text are typically seen as more important.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Color &amp; Contrast</a:t>
            </a:r>
            <a:r>
              <a:rPr lang="en-US" sz="1600" kern="100" dirty="0">
                <a:effectLst/>
                <a:latin typeface="Arial" panose="020B0604020202020204" pitchFamily="34" charset="0"/>
                <a:ea typeface="Calibri" panose="020F0502020204030204" pitchFamily="34" charset="0"/>
                <a:cs typeface="Arial" panose="020B0604020202020204" pitchFamily="34" charset="0"/>
              </a:rPr>
              <a:t>: Bold or contrasting colors draw attention to specific elements.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Positioning</a:t>
            </a:r>
            <a:r>
              <a:rPr lang="en-US" sz="1600" kern="100" dirty="0">
                <a:effectLst/>
                <a:latin typeface="Arial" panose="020B0604020202020204" pitchFamily="34" charset="0"/>
                <a:ea typeface="Calibri" panose="020F0502020204030204" pitchFamily="34" charset="0"/>
                <a:cs typeface="Arial" panose="020B0604020202020204" pitchFamily="34" charset="0"/>
              </a:rPr>
              <a:t>: Items placed at the top or center of a layout are often perceived as more important.</a:t>
            </a:r>
          </a:p>
          <a:p>
            <a:pPr marL="0" marR="0">
              <a:lnSpc>
                <a:spcPct val="107000"/>
              </a:lnSpc>
              <a:spcBef>
                <a:spcPts val="0"/>
              </a:spcBef>
              <a:spcAft>
                <a:spcPts val="800"/>
              </a:spcAft>
            </a:pPr>
            <a:r>
              <a:rPr lang="en-US" sz="1600" b="1" kern="100" dirty="0">
                <a:effectLst/>
                <a:latin typeface="Arial" panose="020B0604020202020204" pitchFamily="34" charset="0"/>
                <a:ea typeface="Calibri" panose="020F0502020204030204" pitchFamily="34" charset="0"/>
                <a:cs typeface="Arial" panose="020B0604020202020204" pitchFamily="34" charset="0"/>
              </a:rPr>
              <a:t>Examples of Hierarchy in Design Include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Headlines</a:t>
            </a:r>
            <a:r>
              <a:rPr lang="en-US" sz="1600" kern="100" dirty="0">
                <a:effectLst/>
                <a:latin typeface="Arial" panose="020B0604020202020204" pitchFamily="34" charset="0"/>
                <a:ea typeface="Calibri" panose="020F0502020204030204" pitchFamily="34" charset="0"/>
                <a:cs typeface="Arial" panose="020B0604020202020204" pitchFamily="34" charset="0"/>
              </a:rPr>
              <a:t>: Large, bold headlines at the top of the page to grab attention.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Calls to Action</a:t>
            </a:r>
            <a:r>
              <a:rPr lang="en-US" sz="1600" kern="100" dirty="0">
                <a:effectLst/>
                <a:latin typeface="Arial" panose="020B0604020202020204" pitchFamily="34" charset="0"/>
                <a:ea typeface="Calibri" panose="020F0502020204030204" pitchFamily="34" charset="0"/>
                <a:cs typeface="Arial" panose="020B0604020202020204" pitchFamily="34" charset="0"/>
              </a:rPr>
              <a:t>: Buttons or links in bright, standout colors to prompt user interaction.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Navigation Menus</a:t>
            </a:r>
            <a:r>
              <a:rPr lang="en-US" sz="1600" kern="100" dirty="0">
                <a:effectLst/>
                <a:latin typeface="Arial" panose="020B0604020202020204" pitchFamily="34" charset="0"/>
                <a:ea typeface="Calibri" panose="020F0502020204030204" pitchFamily="34" charset="0"/>
                <a:cs typeface="Arial" panose="020B0604020202020204" pitchFamily="34" charset="0"/>
              </a:rPr>
              <a:t>: Arranged to highlight the most important sections of a website.</a:t>
            </a:r>
          </a:p>
        </p:txBody>
      </p:sp>
    </p:spTree>
    <p:extLst>
      <p:ext uri="{BB962C8B-B14F-4D97-AF65-F5344CB8AC3E}">
        <p14:creationId xmlns:p14="http://schemas.microsoft.com/office/powerpoint/2010/main" val="3527415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25028" y="142345"/>
            <a:ext cx="7473058" cy="580668"/>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Example</a:t>
            </a:r>
            <a:r>
              <a:rPr lang="en-US" sz="3650" b="1" kern="0" spc="-37" dirty="0">
                <a:solidFill>
                  <a:srgbClr val="000000"/>
                </a:solidFill>
                <a:latin typeface="Montserrat" pitchFamily="34" charset="0"/>
                <a:ea typeface="Montserrat" pitchFamily="34" charset="-122"/>
                <a:cs typeface="Montserrat" pitchFamily="34" charset="-120"/>
              </a:rPr>
              <a:t> of Hierarchy</a:t>
            </a:r>
            <a:endParaRPr lang="en-US" sz="3650" dirty="0"/>
          </a:p>
        </p:txBody>
      </p:sp>
      <p:pic>
        <p:nvPicPr>
          <p:cNvPr id="6" name="Picture 5">
            <a:extLst>
              <a:ext uri="{FF2B5EF4-FFF2-40B4-BE49-F238E27FC236}">
                <a16:creationId xmlns:a16="http://schemas.microsoft.com/office/drawing/2014/main" id="{FEE84716-DE74-3389-2505-A162901A6481}"/>
              </a:ext>
            </a:extLst>
          </p:cNvPr>
          <p:cNvPicPr>
            <a:picLocks noChangeAspect="1"/>
          </p:cNvPicPr>
          <p:nvPr/>
        </p:nvPicPr>
        <p:blipFill>
          <a:blip r:embed="rId3"/>
          <a:stretch>
            <a:fillRect/>
          </a:stretch>
        </p:blipFill>
        <p:spPr>
          <a:xfrm>
            <a:off x="325028" y="723013"/>
            <a:ext cx="12209444" cy="7047205"/>
          </a:xfrm>
          <a:prstGeom prst="rect">
            <a:avLst/>
          </a:prstGeom>
        </p:spPr>
      </p:pic>
    </p:spTree>
    <p:extLst>
      <p:ext uri="{BB962C8B-B14F-4D97-AF65-F5344CB8AC3E}">
        <p14:creationId xmlns:p14="http://schemas.microsoft.com/office/powerpoint/2010/main" val="29993756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890832"/>
            <a:ext cx="459938" cy="459938"/>
          </a:xfrm>
          <a:prstGeom prst="roundRect">
            <a:avLst>
              <a:gd name="adj" fmla="val 6667"/>
            </a:avLst>
          </a:prstGeom>
          <a:solidFill>
            <a:srgbClr val="F2EEEE"/>
          </a:solidFill>
          <a:ln/>
        </p:spPr>
      </p:sp>
      <p:sp>
        <p:nvSpPr>
          <p:cNvPr id="5" name="Text 2"/>
          <p:cNvSpPr/>
          <p:nvPr/>
        </p:nvSpPr>
        <p:spPr>
          <a:xfrm>
            <a:off x="6378535" y="1981439"/>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13</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890832"/>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Alignment</a:t>
            </a:r>
          </a:p>
        </p:txBody>
      </p:sp>
      <p:sp>
        <p:nvSpPr>
          <p:cNvPr id="7" name="Text 4"/>
          <p:cNvSpPr/>
          <p:nvPr/>
        </p:nvSpPr>
        <p:spPr>
          <a:xfrm>
            <a:off x="6866096" y="2302385"/>
            <a:ext cx="7713107"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Alignment refers to the arrangement of design elements in relation to one another along a common edge or axis. Proper alignment ensures that elements look cohesive and organized, which enhances the overall professionalism and readability of the design.</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Visual Balance</a:t>
            </a:r>
            <a:r>
              <a:rPr lang="en-US" sz="1800" kern="100" dirty="0">
                <a:effectLst/>
                <a:latin typeface="Arial" panose="020B0604020202020204" pitchFamily="34" charset="0"/>
                <a:ea typeface="Calibri" panose="020F0502020204030204" pitchFamily="34" charset="0"/>
                <a:cs typeface="Arial" panose="020B0604020202020204" pitchFamily="34" charset="0"/>
              </a:rPr>
              <a:t>: Creates a sense of order and harmony by aligning elements consistently.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Improved Readability</a:t>
            </a:r>
            <a:r>
              <a:rPr lang="en-US" sz="1800" kern="100" dirty="0">
                <a:effectLst/>
                <a:latin typeface="Arial" panose="020B0604020202020204" pitchFamily="34" charset="0"/>
                <a:ea typeface="Calibri" panose="020F0502020204030204" pitchFamily="34" charset="0"/>
                <a:cs typeface="Arial" panose="020B0604020202020204" pitchFamily="34" charset="0"/>
              </a:rPr>
              <a:t>: Proper text alignment enhances readability, especially in body copy and headlines.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Consistency</a:t>
            </a:r>
            <a:r>
              <a:rPr lang="en-US" sz="1800" kern="100" dirty="0">
                <a:effectLst/>
                <a:latin typeface="Arial" panose="020B0604020202020204" pitchFamily="34" charset="0"/>
                <a:ea typeface="Calibri" panose="020F0502020204030204" pitchFamily="34" charset="0"/>
                <a:cs typeface="Arial" panose="020B0604020202020204" pitchFamily="34" charset="0"/>
              </a:rPr>
              <a:t>: Aligning elements helps create a structured, visually cohesive design.</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Alignment in Design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Left-aligned Text</a:t>
            </a:r>
            <a:r>
              <a:rPr lang="en-US" sz="1800" kern="100" dirty="0">
                <a:effectLst/>
                <a:latin typeface="Arial" panose="020B0604020202020204" pitchFamily="34" charset="0"/>
                <a:ea typeface="Calibri" panose="020F0502020204030204" pitchFamily="34" charset="0"/>
                <a:cs typeface="Arial" panose="020B0604020202020204" pitchFamily="34" charset="0"/>
              </a:rPr>
              <a:t>: Common in print and digital design for readability.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Center Alignment</a:t>
            </a:r>
            <a:r>
              <a:rPr lang="en-US" sz="1800" kern="100" dirty="0">
                <a:effectLst/>
                <a:latin typeface="Arial" panose="020B0604020202020204" pitchFamily="34" charset="0"/>
                <a:ea typeface="Calibri" panose="020F0502020204030204" pitchFamily="34" charset="0"/>
                <a:cs typeface="Arial" panose="020B0604020202020204" pitchFamily="34" charset="0"/>
              </a:rPr>
              <a:t>: Often used for formal layouts like invitations or certificates.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Grid Alignment</a:t>
            </a:r>
            <a:r>
              <a:rPr lang="en-US" sz="1800" kern="100" dirty="0">
                <a:effectLst/>
                <a:latin typeface="Arial" panose="020B0604020202020204" pitchFamily="34" charset="0"/>
                <a:ea typeface="Calibri" panose="020F0502020204030204" pitchFamily="34" charset="0"/>
                <a:cs typeface="Arial" panose="020B0604020202020204" pitchFamily="34" charset="0"/>
              </a:rPr>
              <a:t>: Ensures that all elements fit neatly into a grid for consistent spacing and proportion.</a:t>
            </a:r>
          </a:p>
        </p:txBody>
      </p:sp>
    </p:spTree>
    <p:extLst>
      <p:ext uri="{BB962C8B-B14F-4D97-AF65-F5344CB8AC3E}">
        <p14:creationId xmlns:p14="http://schemas.microsoft.com/office/powerpoint/2010/main" val="4019710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25028" y="142345"/>
            <a:ext cx="7473058" cy="580668"/>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Example of Alignment</a:t>
            </a:r>
            <a:endParaRPr lang="en-US" sz="365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AECCEC-00C4-C531-32CC-DFEFA12D0AB4}"/>
              </a:ext>
            </a:extLst>
          </p:cNvPr>
          <p:cNvPicPr>
            <a:picLocks noChangeAspect="1"/>
          </p:cNvPicPr>
          <p:nvPr/>
        </p:nvPicPr>
        <p:blipFill>
          <a:blip r:embed="rId3"/>
          <a:srcRect b="12235"/>
          <a:stretch/>
        </p:blipFill>
        <p:spPr>
          <a:xfrm>
            <a:off x="0" y="1006867"/>
            <a:ext cx="14630400" cy="7222733"/>
          </a:xfrm>
          <a:prstGeom prst="rect">
            <a:avLst/>
          </a:prstGeom>
        </p:spPr>
      </p:pic>
    </p:spTree>
    <p:extLst>
      <p:ext uri="{BB962C8B-B14F-4D97-AF65-F5344CB8AC3E}">
        <p14:creationId xmlns:p14="http://schemas.microsoft.com/office/powerpoint/2010/main" val="3703051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1847" y="562332"/>
            <a:ext cx="7713107" cy="1161336"/>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Common terminology of computer graphics and design</a:t>
            </a:r>
            <a:endParaRPr lang="en-US" sz="3650" dirty="0">
              <a:latin typeface="Arial" panose="020B0604020202020204" pitchFamily="34" charset="0"/>
              <a:cs typeface="Arial" panose="020B0604020202020204" pitchFamily="34" charset="0"/>
            </a:endParaRPr>
          </a:p>
        </p:txBody>
      </p:sp>
      <p:sp>
        <p:nvSpPr>
          <p:cNvPr id="4" name="Shape 1"/>
          <p:cNvSpPr/>
          <p:nvPr/>
        </p:nvSpPr>
        <p:spPr>
          <a:xfrm>
            <a:off x="6201847" y="1890832"/>
            <a:ext cx="459938" cy="459938"/>
          </a:xfrm>
          <a:prstGeom prst="roundRect">
            <a:avLst>
              <a:gd name="adj" fmla="val 6667"/>
            </a:avLst>
          </a:prstGeom>
          <a:solidFill>
            <a:srgbClr val="F2EEEE"/>
          </a:solidFill>
          <a:ln/>
        </p:spPr>
      </p:sp>
      <p:sp>
        <p:nvSpPr>
          <p:cNvPr id="5" name="Text 2"/>
          <p:cNvSpPr/>
          <p:nvPr/>
        </p:nvSpPr>
        <p:spPr>
          <a:xfrm>
            <a:off x="6378535" y="1981439"/>
            <a:ext cx="106561" cy="278725"/>
          </a:xfrm>
          <a:prstGeom prst="rect">
            <a:avLst/>
          </a:prstGeom>
          <a:noFill/>
          <a:ln/>
        </p:spPr>
        <p:txBody>
          <a:bodyPr wrap="none" lIns="0" tIns="0" rIns="0" bIns="0" rtlCol="0" anchor="t"/>
          <a:lstStyle/>
          <a:p>
            <a:pPr marL="0" indent="0" algn="ctr">
              <a:lnSpc>
                <a:spcPts val="2150"/>
              </a:lnSpc>
              <a:buNone/>
            </a:pPr>
            <a:r>
              <a:rPr lang="en-US" sz="2150" b="1" kern="0" spc="-22" dirty="0">
                <a:solidFill>
                  <a:srgbClr val="3D3838"/>
                </a:solidFill>
                <a:latin typeface="Arial" panose="020B0604020202020204" pitchFamily="34" charset="0"/>
                <a:cs typeface="Arial" panose="020B0604020202020204" pitchFamily="34" charset="0"/>
              </a:rPr>
              <a:t>14</a:t>
            </a:r>
            <a:endParaRPr lang="en-US" sz="2150" dirty="0">
              <a:latin typeface="Arial" panose="020B0604020202020204" pitchFamily="34" charset="0"/>
              <a:cs typeface="Arial" panose="020B0604020202020204" pitchFamily="34" charset="0"/>
            </a:endParaRPr>
          </a:p>
        </p:txBody>
      </p:sp>
      <p:sp>
        <p:nvSpPr>
          <p:cNvPr id="6" name="Text 3"/>
          <p:cNvSpPr/>
          <p:nvPr/>
        </p:nvSpPr>
        <p:spPr>
          <a:xfrm>
            <a:off x="6866096" y="1890832"/>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Grid</a:t>
            </a:r>
          </a:p>
        </p:txBody>
      </p:sp>
      <p:sp>
        <p:nvSpPr>
          <p:cNvPr id="7" name="Text 4"/>
          <p:cNvSpPr/>
          <p:nvPr/>
        </p:nvSpPr>
        <p:spPr>
          <a:xfrm>
            <a:off x="6866096" y="2302385"/>
            <a:ext cx="7713107" cy="613172"/>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Arial" panose="020B0604020202020204" pitchFamily="34" charset="0"/>
              </a:rPr>
              <a:t>A grid is a framework of horizontal and vertical lines that helps designers align and organize content on a page or screen. It is commonly used in print and web design to maintain consistency, improve readability, and ensure a cohesive layout.</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Key Features</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Consistent Layouts</a:t>
            </a:r>
            <a:r>
              <a:rPr lang="en-US" sz="1800" kern="100" dirty="0">
                <a:effectLst/>
                <a:latin typeface="Arial" panose="020B0604020202020204" pitchFamily="34" charset="0"/>
                <a:ea typeface="Calibri" panose="020F0502020204030204" pitchFamily="34" charset="0"/>
                <a:cs typeface="Arial" panose="020B0604020202020204" pitchFamily="34" charset="0"/>
              </a:rPr>
              <a:t>: Ensures elements are spaced and aligned consistently.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Flexibility</a:t>
            </a:r>
            <a:r>
              <a:rPr lang="en-US" sz="1800" kern="100" dirty="0">
                <a:effectLst/>
                <a:latin typeface="Arial" panose="020B0604020202020204" pitchFamily="34" charset="0"/>
                <a:ea typeface="Calibri" panose="020F0502020204030204" pitchFamily="34" charset="0"/>
                <a:cs typeface="Arial" panose="020B0604020202020204" pitchFamily="34" charset="0"/>
              </a:rPr>
              <a:t>: Grids can be adapted to suit different formats, including web, print, and mobile.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Foundation for Design</a:t>
            </a:r>
            <a:r>
              <a:rPr lang="en-US" sz="1800" kern="100" dirty="0">
                <a:effectLst/>
                <a:latin typeface="Arial" panose="020B0604020202020204" pitchFamily="34" charset="0"/>
                <a:ea typeface="Calibri" panose="020F0502020204030204" pitchFamily="34" charset="0"/>
                <a:cs typeface="Arial" panose="020B0604020202020204" pitchFamily="34" charset="0"/>
              </a:rPr>
              <a:t>: Provides a solid structure on which designers can place elements, ensuring visual balance.</a:t>
            </a:r>
          </a:p>
          <a:p>
            <a:pPr marL="0" marR="0">
              <a:lnSpc>
                <a:spcPct val="107000"/>
              </a:lnSpc>
              <a:spcBef>
                <a:spcPts val="0"/>
              </a:spcBef>
              <a:spcAft>
                <a:spcPts val="800"/>
              </a:spcAft>
            </a:pPr>
            <a:r>
              <a:rPr lang="en-US" sz="1800" b="1" kern="100" dirty="0">
                <a:effectLst/>
                <a:latin typeface="Arial" panose="020B0604020202020204" pitchFamily="34" charset="0"/>
                <a:ea typeface="Calibri" panose="020F0502020204030204" pitchFamily="34" charset="0"/>
                <a:cs typeface="Arial" panose="020B0604020202020204" pitchFamily="34" charset="0"/>
              </a:rPr>
              <a:t>Examples of Grid Usage Include</a:t>
            </a:r>
            <a:r>
              <a:rPr lang="en-US" sz="1800" kern="100" dirty="0">
                <a:effectLst/>
                <a:latin typeface="Arial" panose="020B0604020202020204" pitchFamily="34" charset="0"/>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Baseline Grid</a:t>
            </a:r>
            <a:r>
              <a:rPr lang="en-US" sz="1800" kern="100" dirty="0">
                <a:effectLst/>
                <a:latin typeface="Arial" panose="020B0604020202020204" pitchFamily="34" charset="0"/>
                <a:ea typeface="Calibri" panose="020F0502020204030204" pitchFamily="34" charset="0"/>
                <a:cs typeface="Arial" panose="020B0604020202020204" pitchFamily="34" charset="0"/>
              </a:rPr>
              <a:t>: Used to align text in print design, ensuring consistent typography.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Modular Grid</a:t>
            </a:r>
            <a:r>
              <a:rPr lang="en-US" sz="1800" kern="100" dirty="0">
                <a:effectLst/>
                <a:latin typeface="Arial" panose="020B0604020202020204" pitchFamily="34" charset="0"/>
                <a:ea typeface="Calibri" panose="020F0502020204030204" pitchFamily="34" charset="0"/>
                <a:cs typeface="Arial" panose="020B0604020202020204" pitchFamily="34" charset="0"/>
              </a:rPr>
              <a:t>: Ideal for layouts with a mix of text and images, such as magazines or catalogs.</a:t>
            </a:r>
          </a:p>
        </p:txBody>
      </p:sp>
    </p:spTree>
    <p:extLst>
      <p:ext uri="{BB962C8B-B14F-4D97-AF65-F5344CB8AC3E}">
        <p14:creationId xmlns:p14="http://schemas.microsoft.com/office/powerpoint/2010/main" val="1223288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25028" y="142345"/>
            <a:ext cx="7473058" cy="580668"/>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Example of Grids</a:t>
            </a:r>
            <a:endParaRPr lang="en-US" sz="365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35C120E-A471-81D8-4E21-F3A2ACB3409E}"/>
              </a:ext>
            </a:extLst>
          </p:cNvPr>
          <p:cNvPicPr>
            <a:picLocks noChangeAspect="1"/>
          </p:cNvPicPr>
          <p:nvPr/>
        </p:nvPicPr>
        <p:blipFill>
          <a:blip r:embed="rId3"/>
          <a:stretch>
            <a:fillRect/>
          </a:stretch>
        </p:blipFill>
        <p:spPr>
          <a:xfrm>
            <a:off x="756542" y="868629"/>
            <a:ext cx="6004320" cy="3246171"/>
          </a:xfrm>
          <a:prstGeom prst="rect">
            <a:avLst/>
          </a:prstGeom>
        </p:spPr>
      </p:pic>
      <p:pic>
        <p:nvPicPr>
          <p:cNvPr id="7" name="Picture 6">
            <a:extLst>
              <a:ext uri="{FF2B5EF4-FFF2-40B4-BE49-F238E27FC236}">
                <a16:creationId xmlns:a16="http://schemas.microsoft.com/office/drawing/2014/main" id="{EE2A8A48-17DB-E656-5550-5A34517823BD}"/>
              </a:ext>
            </a:extLst>
          </p:cNvPr>
          <p:cNvPicPr>
            <a:picLocks noChangeAspect="1"/>
          </p:cNvPicPr>
          <p:nvPr/>
        </p:nvPicPr>
        <p:blipFill>
          <a:blip r:embed="rId4"/>
          <a:stretch>
            <a:fillRect/>
          </a:stretch>
        </p:blipFill>
        <p:spPr>
          <a:xfrm>
            <a:off x="7480584" y="868629"/>
            <a:ext cx="5971216" cy="3246171"/>
          </a:xfrm>
          <a:prstGeom prst="rect">
            <a:avLst/>
          </a:prstGeom>
        </p:spPr>
      </p:pic>
      <p:pic>
        <p:nvPicPr>
          <p:cNvPr id="9" name="Picture 8">
            <a:extLst>
              <a:ext uri="{FF2B5EF4-FFF2-40B4-BE49-F238E27FC236}">
                <a16:creationId xmlns:a16="http://schemas.microsoft.com/office/drawing/2014/main" id="{E154CD50-9867-7610-8A91-0EF7F585B341}"/>
              </a:ext>
            </a:extLst>
          </p:cNvPr>
          <p:cNvPicPr>
            <a:picLocks noChangeAspect="1"/>
          </p:cNvPicPr>
          <p:nvPr/>
        </p:nvPicPr>
        <p:blipFill>
          <a:blip r:embed="rId5"/>
          <a:stretch>
            <a:fillRect/>
          </a:stretch>
        </p:blipFill>
        <p:spPr>
          <a:xfrm>
            <a:off x="756542" y="4422183"/>
            <a:ext cx="6019171" cy="3246171"/>
          </a:xfrm>
          <a:prstGeom prst="rect">
            <a:avLst/>
          </a:prstGeom>
        </p:spPr>
      </p:pic>
      <p:pic>
        <p:nvPicPr>
          <p:cNvPr id="11" name="Picture 10">
            <a:extLst>
              <a:ext uri="{FF2B5EF4-FFF2-40B4-BE49-F238E27FC236}">
                <a16:creationId xmlns:a16="http://schemas.microsoft.com/office/drawing/2014/main" id="{28C4BDA9-658D-2107-1C22-585C3078D00D}"/>
              </a:ext>
            </a:extLst>
          </p:cNvPr>
          <p:cNvPicPr>
            <a:picLocks noChangeAspect="1"/>
          </p:cNvPicPr>
          <p:nvPr/>
        </p:nvPicPr>
        <p:blipFill>
          <a:blip r:embed="rId6"/>
          <a:stretch>
            <a:fillRect/>
          </a:stretch>
        </p:blipFill>
        <p:spPr>
          <a:xfrm>
            <a:off x="7480584" y="4422183"/>
            <a:ext cx="5969470" cy="3246171"/>
          </a:xfrm>
          <a:prstGeom prst="rect">
            <a:avLst/>
          </a:prstGeom>
        </p:spPr>
      </p:pic>
      <p:sp>
        <p:nvSpPr>
          <p:cNvPr id="12" name="Text 3">
            <a:extLst>
              <a:ext uri="{FF2B5EF4-FFF2-40B4-BE49-F238E27FC236}">
                <a16:creationId xmlns:a16="http://schemas.microsoft.com/office/drawing/2014/main" id="{43F70245-8267-3CE9-5C3F-B00C697F1671}"/>
              </a:ext>
            </a:extLst>
          </p:cNvPr>
          <p:cNvSpPr/>
          <p:nvPr/>
        </p:nvSpPr>
        <p:spPr>
          <a:xfrm>
            <a:off x="5264333" y="2346577"/>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Baseline </a:t>
            </a:r>
          </a:p>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Grid</a:t>
            </a:r>
          </a:p>
        </p:txBody>
      </p:sp>
      <p:sp>
        <p:nvSpPr>
          <p:cNvPr id="13" name="Text 3">
            <a:extLst>
              <a:ext uri="{FF2B5EF4-FFF2-40B4-BE49-F238E27FC236}">
                <a16:creationId xmlns:a16="http://schemas.microsoft.com/office/drawing/2014/main" id="{8949E8F4-7A7E-62C2-CBDB-D3B4FF3ADD02}"/>
              </a:ext>
            </a:extLst>
          </p:cNvPr>
          <p:cNvSpPr/>
          <p:nvPr/>
        </p:nvSpPr>
        <p:spPr>
          <a:xfrm>
            <a:off x="12495627" y="2061671"/>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Column</a:t>
            </a:r>
          </a:p>
          <a:p>
            <a:pPr marL="0" indent="0">
              <a:lnSpc>
                <a:spcPts val="2250"/>
              </a:lnSpc>
              <a:buNone/>
            </a:pPr>
            <a:r>
              <a:rPr lang="en-US" b="1" kern="0" spc="-18" dirty="0">
                <a:solidFill>
                  <a:srgbClr val="3D3838"/>
                </a:solidFill>
                <a:latin typeface="Arial" panose="020B0604020202020204" pitchFamily="34" charset="0"/>
                <a:ea typeface="Montserrat" pitchFamily="34" charset="-122"/>
                <a:cs typeface="Arial" panose="020B0604020202020204" pitchFamily="34" charset="0"/>
              </a:rPr>
              <a:t>Grid</a:t>
            </a:r>
            <a:endParaRPr lang="en-US" sz="1800" b="1" kern="0" spc="-18" dirty="0">
              <a:solidFill>
                <a:srgbClr val="3D3838"/>
              </a:solidFill>
              <a:latin typeface="Arial" panose="020B0604020202020204" pitchFamily="34" charset="0"/>
              <a:ea typeface="Montserrat" pitchFamily="34" charset="-122"/>
              <a:cs typeface="Arial" panose="020B0604020202020204" pitchFamily="34" charset="0"/>
            </a:endParaRPr>
          </a:p>
        </p:txBody>
      </p:sp>
      <p:sp>
        <p:nvSpPr>
          <p:cNvPr id="14" name="Text 3">
            <a:extLst>
              <a:ext uri="{FF2B5EF4-FFF2-40B4-BE49-F238E27FC236}">
                <a16:creationId xmlns:a16="http://schemas.microsoft.com/office/drawing/2014/main" id="{479A119D-698A-F7DF-4BEC-86DD9C73A160}"/>
              </a:ext>
            </a:extLst>
          </p:cNvPr>
          <p:cNvSpPr/>
          <p:nvPr/>
        </p:nvSpPr>
        <p:spPr>
          <a:xfrm>
            <a:off x="325028" y="5334645"/>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Modular</a:t>
            </a:r>
          </a:p>
          <a:p>
            <a:pPr marL="0" indent="0">
              <a:lnSpc>
                <a:spcPts val="2250"/>
              </a:lnSpc>
              <a:buNone/>
            </a:pPr>
            <a:r>
              <a:rPr lang="en-US" b="1" kern="0" spc="-18" dirty="0">
                <a:solidFill>
                  <a:srgbClr val="3D3838"/>
                </a:solidFill>
                <a:latin typeface="Arial" panose="020B0604020202020204" pitchFamily="34" charset="0"/>
                <a:ea typeface="Montserrat" pitchFamily="34" charset="-122"/>
                <a:cs typeface="Arial" panose="020B0604020202020204" pitchFamily="34" charset="0"/>
              </a:rPr>
              <a:t>Grid</a:t>
            </a:r>
            <a:endParaRPr lang="en-US" sz="1800" b="1" kern="0" spc="-18" dirty="0">
              <a:solidFill>
                <a:srgbClr val="3D3838"/>
              </a:solidFill>
              <a:latin typeface="Arial" panose="020B0604020202020204" pitchFamily="34" charset="0"/>
              <a:ea typeface="Montserrat" pitchFamily="34" charset="-122"/>
              <a:cs typeface="Arial" panose="020B0604020202020204" pitchFamily="34" charset="0"/>
            </a:endParaRPr>
          </a:p>
        </p:txBody>
      </p:sp>
      <p:sp>
        <p:nvSpPr>
          <p:cNvPr id="15" name="Text 3">
            <a:extLst>
              <a:ext uri="{FF2B5EF4-FFF2-40B4-BE49-F238E27FC236}">
                <a16:creationId xmlns:a16="http://schemas.microsoft.com/office/drawing/2014/main" id="{52418CD0-8463-B267-ABEE-9CFAE5434E01}"/>
              </a:ext>
            </a:extLst>
          </p:cNvPr>
          <p:cNvSpPr/>
          <p:nvPr/>
        </p:nvSpPr>
        <p:spPr>
          <a:xfrm>
            <a:off x="7207227" y="5380406"/>
            <a:ext cx="2605207" cy="290274"/>
          </a:xfrm>
          <a:prstGeom prst="rect">
            <a:avLst/>
          </a:prstGeom>
          <a:noFill/>
          <a:ln/>
        </p:spPr>
        <p:txBody>
          <a:bodyPr wrap="none" lIns="0" tIns="0" rIns="0" bIns="0" rtlCol="0" anchor="t"/>
          <a:lstStyle/>
          <a:p>
            <a:pPr marL="0" indent="0">
              <a:lnSpc>
                <a:spcPts val="2250"/>
              </a:lnSpc>
              <a:buNone/>
            </a:pPr>
            <a:r>
              <a:rPr lang="en-US" sz="1800" b="1" kern="0" spc="-18" dirty="0">
                <a:solidFill>
                  <a:srgbClr val="3D3838"/>
                </a:solidFill>
                <a:latin typeface="Arial" panose="020B0604020202020204" pitchFamily="34" charset="0"/>
                <a:ea typeface="Montserrat" pitchFamily="34" charset="-122"/>
                <a:cs typeface="Arial" panose="020B0604020202020204" pitchFamily="34" charset="0"/>
              </a:rPr>
              <a:t>Pixel </a:t>
            </a:r>
          </a:p>
          <a:p>
            <a:pPr marL="0" indent="0">
              <a:lnSpc>
                <a:spcPts val="2250"/>
              </a:lnSpc>
              <a:buNone/>
            </a:pPr>
            <a:r>
              <a:rPr lang="en-US" b="1" kern="0" spc="-18" dirty="0">
                <a:solidFill>
                  <a:srgbClr val="3D3838"/>
                </a:solidFill>
                <a:latin typeface="Arial" panose="020B0604020202020204" pitchFamily="34" charset="0"/>
                <a:ea typeface="Montserrat" pitchFamily="34" charset="-122"/>
                <a:cs typeface="Arial" panose="020B0604020202020204" pitchFamily="34" charset="0"/>
              </a:rPr>
              <a:t>Grid</a:t>
            </a:r>
            <a:endParaRPr lang="en-US" sz="1800" b="1" kern="0" spc="-18" dirty="0">
              <a:solidFill>
                <a:srgbClr val="3D3838"/>
              </a:solidFill>
              <a:latin typeface="Arial" panose="020B0604020202020204" pitchFamily="34" charset="0"/>
              <a:ea typeface="Montserrat" pitchFamily="34" charset="-122"/>
              <a:cs typeface="Arial" panose="020B0604020202020204" pitchFamily="34" charset="0"/>
            </a:endParaRPr>
          </a:p>
        </p:txBody>
      </p:sp>
    </p:spTree>
    <p:extLst>
      <p:ext uri="{BB962C8B-B14F-4D97-AF65-F5344CB8AC3E}">
        <p14:creationId xmlns:p14="http://schemas.microsoft.com/office/powerpoint/2010/main" val="14677679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5" y="4313157"/>
            <a:ext cx="6664428" cy="3721233"/>
          </a:xfrm>
          <a:prstGeom prst="roundRect">
            <a:avLst>
              <a:gd name="adj" fmla="val 2137"/>
            </a:avLst>
          </a:prstGeom>
          <a:solidFill>
            <a:srgbClr val="F2EEEE"/>
          </a:solidFill>
          <a:ln/>
        </p:spPr>
      </p:sp>
      <p:sp>
        <p:nvSpPr>
          <p:cNvPr id="5" name="Text 2"/>
          <p:cNvSpPr/>
          <p:nvPr/>
        </p:nvSpPr>
        <p:spPr>
          <a:xfrm>
            <a:off x="778333" y="4533186"/>
            <a:ext cx="2501265" cy="312658"/>
          </a:xfrm>
          <a:prstGeom prst="rect">
            <a:avLst/>
          </a:prstGeom>
          <a:noFill/>
          <a:ln/>
        </p:spPr>
        <p:txBody>
          <a:bodyPr wrap="none" lIns="0" tIns="0" rIns="0" bIns="0" rtlCol="0" anchor="t"/>
          <a:lstStyle/>
          <a:p>
            <a:pPr marL="0" indent="0">
              <a:lnSpc>
                <a:spcPts val="2450"/>
              </a:lnSpc>
              <a:buNone/>
            </a:pPr>
            <a:r>
              <a:rPr lang="en-US" sz="1950" b="1" kern="0" spc="-20" dirty="0">
                <a:solidFill>
                  <a:srgbClr val="3D3838"/>
                </a:solidFill>
                <a:latin typeface="Montserrat" pitchFamily="34" charset="0"/>
                <a:ea typeface="Montserrat" pitchFamily="34" charset="-122"/>
                <a:cs typeface="Montserrat" pitchFamily="34" charset="-120"/>
              </a:rPr>
              <a:t>1. Entertainment (Movies, Animation, and Games)</a:t>
            </a:r>
            <a:endParaRPr lang="en-US" sz="1950" dirty="0"/>
          </a:p>
        </p:txBody>
      </p:sp>
      <p:sp>
        <p:nvSpPr>
          <p:cNvPr id="6" name="Text 3"/>
          <p:cNvSpPr/>
          <p:nvPr/>
        </p:nvSpPr>
        <p:spPr>
          <a:xfrm>
            <a:off x="778333" y="4977884"/>
            <a:ext cx="5580102"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Used for creating special effects, 2D and 3D animations, and realistic environments in movies and video games.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Maya</a:t>
            </a:r>
            <a:r>
              <a:rPr lang="en-US" sz="1600" kern="100" dirty="0">
                <a:effectLst/>
                <a:latin typeface="Arial" panose="020B0604020202020204" pitchFamily="34" charset="0"/>
                <a:ea typeface="Calibri" panose="020F0502020204030204" pitchFamily="34" charset="0"/>
                <a:cs typeface="Arial" panose="020B0604020202020204" pitchFamily="34" charset="0"/>
              </a:rPr>
              <a:t>: Widely used in the film industry for 3D modeling and animation.</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Unreal Engine</a:t>
            </a:r>
            <a:r>
              <a:rPr lang="en-US" sz="1600" kern="100" dirty="0">
                <a:effectLst/>
                <a:latin typeface="Arial" panose="020B0604020202020204" pitchFamily="34" charset="0"/>
                <a:ea typeface="Calibri" panose="020F0502020204030204" pitchFamily="34" charset="0"/>
                <a:cs typeface="Arial" panose="020B0604020202020204" pitchFamily="34" charset="0"/>
              </a:rPr>
              <a:t>: Common in game development for real-time rendering and 3D environments.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Blender</a:t>
            </a:r>
            <a:r>
              <a:rPr lang="en-US" sz="1600" kern="100" dirty="0">
                <a:effectLst/>
                <a:latin typeface="Arial" panose="020B0604020202020204" pitchFamily="34" charset="0"/>
                <a:ea typeface="Calibri" panose="020F0502020204030204" pitchFamily="34" charset="0"/>
                <a:cs typeface="Arial" panose="020B0604020202020204" pitchFamily="34" charset="0"/>
              </a:rPr>
              <a:t>: Open-source 3D animation tool used for films and games.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a16="http://schemas.microsoft.com/office/drawing/2014/main" id="{7C6874CB-09EE-8C8D-BC64-188F84EB753D}"/>
              </a:ext>
            </a:extLst>
          </p:cNvPr>
          <p:cNvPicPr>
            <a:picLocks noChangeAspect="1"/>
          </p:cNvPicPr>
          <p:nvPr/>
        </p:nvPicPr>
        <p:blipFill>
          <a:blip r:embed="rId4"/>
          <a:stretch>
            <a:fillRect/>
          </a:stretch>
        </p:blipFill>
        <p:spPr>
          <a:xfrm>
            <a:off x="7643972" y="4313157"/>
            <a:ext cx="5661061" cy="3749534"/>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325028" y="142345"/>
            <a:ext cx="7473058" cy="580668"/>
          </a:xfrm>
          <a:prstGeom prst="rect">
            <a:avLst/>
          </a:prstGeom>
          <a:noFill/>
          <a:ln/>
        </p:spPr>
        <p:txBody>
          <a:bodyPr wrap="square" lIns="0" tIns="0" rIns="0" bIns="0" rtlCol="0" anchor="t"/>
          <a:lstStyle/>
          <a:p>
            <a:pPr marL="0" indent="0">
              <a:lnSpc>
                <a:spcPts val="4550"/>
              </a:lnSpc>
              <a:buNone/>
            </a:pPr>
            <a:r>
              <a:rPr lang="en-US" sz="3650" b="1" kern="0" spc="-37" dirty="0">
                <a:solidFill>
                  <a:srgbClr val="000000"/>
                </a:solidFill>
                <a:latin typeface="Arial" panose="020B0604020202020204" pitchFamily="34" charset="0"/>
                <a:ea typeface="Montserrat" pitchFamily="34" charset="-122"/>
                <a:cs typeface="Arial" panose="020B0604020202020204" pitchFamily="34" charset="0"/>
              </a:rPr>
              <a:t>Different types of animation</a:t>
            </a:r>
            <a:endParaRPr lang="en-US" sz="3650" dirty="0">
              <a:latin typeface="Arial" panose="020B0604020202020204" pitchFamily="34" charset="0"/>
              <a:cs typeface="Arial" panose="020B0604020202020204" pitchFamily="34" charset="0"/>
            </a:endParaRPr>
          </a:p>
        </p:txBody>
      </p:sp>
      <p:sp>
        <p:nvSpPr>
          <p:cNvPr id="13" name="Text 3">
            <a:extLst>
              <a:ext uri="{FF2B5EF4-FFF2-40B4-BE49-F238E27FC236}">
                <a16:creationId xmlns:a16="http://schemas.microsoft.com/office/drawing/2014/main" id="{8949E8F4-7A7E-62C2-CBDB-D3B4FF3ADD02}"/>
              </a:ext>
            </a:extLst>
          </p:cNvPr>
          <p:cNvSpPr/>
          <p:nvPr/>
        </p:nvSpPr>
        <p:spPr>
          <a:xfrm>
            <a:off x="9567492" y="7325474"/>
            <a:ext cx="2605207" cy="290274"/>
          </a:xfrm>
          <a:prstGeom prst="rect">
            <a:avLst/>
          </a:prstGeom>
          <a:noFill/>
          <a:ln/>
        </p:spPr>
        <p:txBody>
          <a:bodyPr wrap="none" lIns="0" tIns="0" rIns="0" bIns="0" rtlCol="0" anchor="t"/>
          <a:lstStyle/>
          <a:p>
            <a:pPr marL="0" indent="0">
              <a:lnSpc>
                <a:spcPts val="2250"/>
              </a:lnSpc>
              <a:buNone/>
            </a:pPr>
            <a:r>
              <a:rPr lang="en-US" sz="2400" b="1" kern="0" spc="-18" dirty="0">
                <a:solidFill>
                  <a:srgbClr val="3D3838"/>
                </a:solidFill>
                <a:latin typeface="Arial" panose="020B0604020202020204" pitchFamily="34" charset="0"/>
                <a:ea typeface="Montserrat" pitchFamily="34" charset="-122"/>
                <a:cs typeface="Arial" panose="020B0604020202020204" pitchFamily="34" charset="0"/>
              </a:rPr>
              <a:t>2D Animation</a:t>
            </a:r>
          </a:p>
        </p:txBody>
      </p:sp>
      <p:sp>
        <p:nvSpPr>
          <p:cNvPr id="14" name="Text 3">
            <a:extLst>
              <a:ext uri="{FF2B5EF4-FFF2-40B4-BE49-F238E27FC236}">
                <a16:creationId xmlns:a16="http://schemas.microsoft.com/office/drawing/2014/main" id="{479A119D-698A-F7DF-4BEC-86DD9C73A160}"/>
              </a:ext>
            </a:extLst>
          </p:cNvPr>
          <p:cNvSpPr/>
          <p:nvPr/>
        </p:nvSpPr>
        <p:spPr>
          <a:xfrm>
            <a:off x="2133280" y="7470611"/>
            <a:ext cx="4349714" cy="290274"/>
          </a:xfrm>
          <a:prstGeom prst="rect">
            <a:avLst/>
          </a:prstGeom>
          <a:noFill/>
          <a:ln/>
        </p:spPr>
        <p:txBody>
          <a:bodyPr wrap="none" lIns="0" tIns="0" rIns="0" bIns="0" rtlCol="0" anchor="t"/>
          <a:lstStyle/>
          <a:p>
            <a:pPr marL="0" indent="0">
              <a:lnSpc>
                <a:spcPts val="2250"/>
              </a:lnSpc>
              <a:buNone/>
            </a:pPr>
            <a:r>
              <a:rPr lang="en-US" sz="2400" b="1" kern="0" spc="-18" dirty="0">
                <a:solidFill>
                  <a:srgbClr val="3D3838"/>
                </a:solidFill>
                <a:latin typeface="Arial" panose="020B0604020202020204" pitchFamily="34" charset="0"/>
                <a:ea typeface="Montserrat" pitchFamily="34" charset="-122"/>
                <a:cs typeface="Arial" panose="020B0604020202020204" pitchFamily="34" charset="0"/>
              </a:rPr>
              <a:t>3D Animation</a:t>
            </a:r>
          </a:p>
        </p:txBody>
      </p:sp>
      <p:pic>
        <p:nvPicPr>
          <p:cNvPr id="4" name="Picture 3">
            <a:extLst>
              <a:ext uri="{FF2B5EF4-FFF2-40B4-BE49-F238E27FC236}">
                <a16:creationId xmlns:a16="http://schemas.microsoft.com/office/drawing/2014/main" id="{C768A979-163F-0D21-4C66-5A7389DB47B6}"/>
              </a:ext>
            </a:extLst>
          </p:cNvPr>
          <p:cNvPicPr>
            <a:picLocks noChangeAspect="1"/>
          </p:cNvPicPr>
          <p:nvPr/>
        </p:nvPicPr>
        <p:blipFill>
          <a:blip r:embed="rId3"/>
          <a:stretch>
            <a:fillRect/>
          </a:stretch>
        </p:blipFill>
        <p:spPr>
          <a:xfrm>
            <a:off x="7798086" y="904126"/>
            <a:ext cx="4469888" cy="6268204"/>
          </a:xfrm>
          <a:prstGeom prst="rect">
            <a:avLst/>
          </a:prstGeom>
        </p:spPr>
      </p:pic>
      <p:pic>
        <p:nvPicPr>
          <p:cNvPr id="8" name="Picture 7">
            <a:extLst>
              <a:ext uri="{FF2B5EF4-FFF2-40B4-BE49-F238E27FC236}">
                <a16:creationId xmlns:a16="http://schemas.microsoft.com/office/drawing/2014/main" id="{A34512A3-BCCE-79CA-C95D-44FF24B27FB3}"/>
              </a:ext>
            </a:extLst>
          </p:cNvPr>
          <p:cNvPicPr>
            <a:picLocks noChangeAspect="1"/>
          </p:cNvPicPr>
          <p:nvPr/>
        </p:nvPicPr>
        <p:blipFill>
          <a:blip r:embed="rId4"/>
          <a:stretch>
            <a:fillRect/>
          </a:stretch>
        </p:blipFill>
        <p:spPr>
          <a:xfrm>
            <a:off x="1875720" y="904126"/>
            <a:ext cx="4119630" cy="6268204"/>
          </a:xfrm>
          <a:prstGeom prst="rect">
            <a:avLst/>
          </a:prstGeom>
        </p:spPr>
      </p:pic>
    </p:spTree>
    <p:extLst>
      <p:ext uri="{BB962C8B-B14F-4D97-AF65-F5344CB8AC3E}">
        <p14:creationId xmlns:p14="http://schemas.microsoft.com/office/powerpoint/2010/main" val="3453979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5" y="4313157"/>
            <a:ext cx="6664428" cy="3721233"/>
          </a:xfrm>
          <a:prstGeom prst="roundRect">
            <a:avLst>
              <a:gd name="adj" fmla="val 2137"/>
            </a:avLst>
          </a:prstGeom>
          <a:solidFill>
            <a:srgbClr val="F2EEEE"/>
          </a:solidFill>
          <a:ln/>
        </p:spPr>
      </p:sp>
      <p:sp>
        <p:nvSpPr>
          <p:cNvPr id="5" name="Text 2"/>
          <p:cNvSpPr/>
          <p:nvPr/>
        </p:nvSpPr>
        <p:spPr>
          <a:xfrm>
            <a:off x="778333" y="4533186"/>
            <a:ext cx="4677245" cy="312658"/>
          </a:xfrm>
          <a:prstGeom prst="rect">
            <a:avLst/>
          </a:prstGeom>
          <a:noFill/>
          <a:ln/>
        </p:spPr>
        <p:txBody>
          <a:bodyPr wrap="none" lIns="0" tIns="0" rIns="0" bIns="0" rtlCol="0" anchor="t"/>
          <a:lstStyle/>
          <a:p>
            <a:pPr marL="0" indent="0">
              <a:lnSpc>
                <a:spcPts val="2450"/>
              </a:lnSpc>
              <a:buNone/>
            </a:pPr>
            <a:r>
              <a:rPr lang="en-US" sz="1950" b="1" kern="0" spc="-20" dirty="0">
                <a:solidFill>
                  <a:srgbClr val="3D3838"/>
                </a:solidFill>
                <a:latin typeface="Arial" panose="020B0604020202020204" pitchFamily="34" charset="0"/>
                <a:ea typeface="Montserrat" pitchFamily="34" charset="-122"/>
                <a:cs typeface="Arial" panose="020B0604020202020204" pitchFamily="34" charset="0"/>
              </a:rPr>
              <a:t>2. Computer-Aided Design (CAD)</a:t>
            </a:r>
            <a:endParaRPr lang="en-US" sz="1950" dirty="0">
              <a:latin typeface="Arial" panose="020B0604020202020204" pitchFamily="34" charset="0"/>
              <a:cs typeface="Arial" panose="020B0604020202020204" pitchFamily="34" charset="0"/>
            </a:endParaRPr>
          </a:p>
        </p:txBody>
      </p:sp>
      <p:sp>
        <p:nvSpPr>
          <p:cNvPr id="6" name="Text 3"/>
          <p:cNvSpPr/>
          <p:nvPr/>
        </p:nvSpPr>
        <p:spPr>
          <a:xfrm>
            <a:off x="778332" y="4977884"/>
            <a:ext cx="6249191"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Enables architects, engineers, and designers to create detailed models of products, buildings, and systems, allowing for simulation and optimization before manufacturing.</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AutoCAD</a:t>
            </a:r>
            <a:r>
              <a:rPr lang="en-US" sz="1600" kern="100" dirty="0">
                <a:effectLst/>
                <a:latin typeface="Arial" panose="020B0604020202020204" pitchFamily="34" charset="0"/>
                <a:ea typeface="Calibri" panose="020F0502020204030204" pitchFamily="34" charset="0"/>
                <a:cs typeface="Arial" panose="020B0604020202020204" pitchFamily="34" charset="0"/>
              </a:rPr>
              <a:t>: Used by architects and engineers for precision 2D and 3D design.</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SolidWorks</a:t>
            </a:r>
            <a:r>
              <a:rPr lang="en-US" sz="1600" kern="100" dirty="0">
                <a:effectLst/>
                <a:latin typeface="Arial" panose="020B0604020202020204" pitchFamily="34" charset="0"/>
                <a:ea typeface="Calibri" panose="020F0502020204030204" pitchFamily="34" charset="0"/>
                <a:cs typeface="Arial" panose="020B0604020202020204" pitchFamily="34" charset="0"/>
              </a:rPr>
              <a:t>: Popular for 3D CAD, especially in mechanical and product design.</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CATIA</a:t>
            </a:r>
            <a:r>
              <a:rPr lang="en-US" sz="1600" kern="100" dirty="0">
                <a:effectLst/>
                <a:latin typeface="Arial" panose="020B0604020202020204" pitchFamily="34" charset="0"/>
                <a:ea typeface="Calibri" panose="020F0502020204030204" pitchFamily="34" charset="0"/>
                <a:cs typeface="Arial" panose="020B0604020202020204" pitchFamily="34" charset="0"/>
              </a:rPr>
              <a:t>: Used in aerospace, automotive, and industrial design for complex 3D modeling.</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87AAFCF7-DA8B-1CFA-B9D8-665685992ED7}"/>
              </a:ext>
            </a:extLst>
          </p:cNvPr>
          <p:cNvPicPr>
            <a:picLocks noChangeAspect="1"/>
          </p:cNvPicPr>
          <p:nvPr/>
        </p:nvPicPr>
        <p:blipFill>
          <a:blip r:embed="rId4"/>
          <a:stretch>
            <a:fillRect/>
          </a:stretch>
        </p:blipFill>
        <p:spPr>
          <a:xfrm>
            <a:off x="7640090" y="4246603"/>
            <a:ext cx="6211977" cy="3916443"/>
          </a:xfrm>
          <a:prstGeom prst="rect">
            <a:avLst/>
          </a:prstGeom>
        </p:spPr>
      </p:pic>
    </p:spTree>
    <p:extLst>
      <p:ext uri="{BB962C8B-B14F-4D97-AF65-F5344CB8AC3E}">
        <p14:creationId xmlns:p14="http://schemas.microsoft.com/office/powerpoint/2010/main" val="2171096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5" y="4313157"/>
            <a:ext cx="6664428" cy="3721233"/>
          </a:xfrm>
          <a:prstGeom prst="roundRect">
            <a:avLst>
              <a:gd name="adj" fmla="val 2137"/>
            </a:avLst>
          </a:prstGeom>
          <a:solidFill>
            <a:srgbClr val="F2EEEE"/>
          </a:solidFill>
          <a:ln/>
        </p:spPr>
      </p:sp>
      <p:sp>
        <p:nvSpPr>
          <p:cNvPr id="5" name="Text 2"/>
          <p:cNvSpPr/>
          <p:nvPr/>
        </p:nvSpPr>
        <p:spPr>
          <a:xfrm>
            <a:off x="778333" y="4533186"/>
            <a:ext cx="4677245" cy="312658"/>
          </a:xfrm>
          <a:prstGeom prst="rect">
            <a:avLst/>
          </a:prstGeom>
          <a:noFill/>
          <a:ln/>
        </p:spPr>
        <p:txBody>
          <a:bodyPr wrap="none" lIns="0" tIns="0" rIns="0" bIns="0" rtlCol="0" anchor="t"/>
          <a:lstStyle/>
          <a:p>
            <a:pPr marL="0" indent="0">
              <a:lnSpc>
                <a:spcPts val="245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3. Medical imaging</a:t>
            </a:r>
            <a:endParaRPr lang="en-US" sz="2000" dirty="0">
              <a:latin typeface="Arial" panose="020B0604020202020204" pitchFamily="34" charset="0"/>
              <a:cs typeface="Arial" panose="020B0604020202020204" pitchFamily="34" charset="0"/>
            </a:endParaRPr>
          </a:p>
        </p:txBody>
      </p:sp>
      <p:sp>
        <p:nvSpPr>
          <p:cNvPr id="6" name="Text 3"/>
          <p:cNvSpPr/>
          <p:nvPr/>
        </p:nvSpPr>
        <p:spPr>
          <a:xfrm>
            <a:off x="778332" y="4977884"/>
            <a:ext cx="6249191"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Visualizes the inside of the human body, such as in MRI scans and CT scans, and enables 3D reconstructions of organs for diagnostic purposes.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err="1">
                <a:effectLst/>
                <a:latin typeface="Arial" panose="020B0604020202020204" pitchFamily="34" charset="0"/>
                <a:ea typeface="Calibri" panose="020F0502020204030204" pitchFamily="34" charset="0"/>
                <a:cs typeface="Arial" panose="020B0604020202020204" pitchFamily="34" charset="0"/>
              </a:rPr>
              <a:t>OsiriX</a:t>
            </a:r>
            <a:r>
              <a:rPr lang="en-US" sz="1600" kern="100" dirty="0">
                <a:effectLst/>
                <a:latin typeface="Arial" panose="020B0604020202020204" pitchFamily="34" charset="0"/>
                <a:ea typeface="Calibri" panose="020F0502020204030204" pitchFamily="34" charset="0"/>
                <a:cs typeface="Arial" panose="020B0604020202020204" pitchFamily="34" charset="0"/>
              </a:rPr>
              <a:t>: Specialized software for 3D medical image processing.</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Amira</a:t>
            </a:r>
            <a:r>
              <a:rPr lang="en-US" sz="1600" kern="100" dirty="0">
                <a:effectLst/>
                <a:latin typeface="Arial" panose="020B0604020202020204" pitchFamily="34" charset="0"/>
                <a:ea typeface="Calibri" panose="020F0502020204030204" pitchFamily="34" charset="0"/>
                <a:cs typeface="Arial" panose="020B0604020202020204" pitchFamily="34" charset="0"/>
              </a:rPr>
              <a:t>: Used for 3D visualization of CT/MRI scans in medical research.</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err="1">
                <a:effectLst/>
                <a:latin typeface="Arial" panose="020B0604020202020204" pitchFamily="34" charset="0"/>
                <a:ea typeface="Calibri" panose="020F0502020204030204" pitchFamily="34" charset="0"/>
                <a:cs typeface="Arial" panose="020B0604020202020204" pitchFamily="34" charset="0"/>
              </a:rPr>
              <a:t>InVesalius</a:t>
            </a:r>
            <a:r>
              <a:rPr lang="en-US" sz="1600" kern="100" dirty="0">
                <a:effectLst/>
                <a:latin typeface="Arial" panose="020B0604020202020204" pitchFamily="34" charset="0"/>
                <a:ea typeface="Calibri" panose="020F0502020204030204" pitchFamily="34" charset="0"/>
                <a:cs typeface="Arial" panose="020B0604020202020204" pitchFamily="34" charset="0"/>
              </a:rPr>
              <a:t>: Free software for medical imaging reconstruction.</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A4B17BE3-C76B-278A-D572-8980552E47CB}"/>
              </a:ext>
            </a:extLst>
          </p:cNvPr>
          <p:cNvPicPr>
            <a:picLocks noChangeAspect="1"/>
          </p:cNvPicPr>
          <p:nvPr/>
        </p:nvPicPr>
        <p:blipFill>
          <a:blip r:embed="rId4"/>
          <a:stretch>
            <a:fillRect/>
          </a:stretch>
        </p:blipFill>
        <p:spPr>
          <a:xfrm>
            <a:off x="7343746" y="4391063"/>
            <a:ext cx="7286654" cy="3643327"/>
          </a:xfrm>
          <a:prstGeom prst="rect">
            <a:avLst/>
          </a:prstGeom>
        </p:spPr>
      </p:pic>
    </p:spTree>
    <p:extLst>
      <p:ext uri="{BB962C8B-B14F-4D97-AF65-F5344CB8AC3E}">
        <p14:creationId xmlns:p14="http://schemas.microsoft.com/office/powerpoint/2010/main" val="1501321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4" y="4313157"/>
            <a:ext cx="6911007" cy="3721233"/>
          </a:xfrm>
          <a:prstGeom prst="roundRect">
            <a:avLst>
              <a:gd name="adj" fmla="val 2137"/>
            </a:avLst>
          </a:prstGeom>
          <a:solidFill>
            <a:srgbClr val="F2EEEE"/>
          </a:solidFill>
          <a:ln/>
        </p:spPr>
      </p:sp>
      <p:sp>
        <p:nvSpPr>
          <p:cNvPr id="5" name="Text 2"/>
          <p:cNvSpPr/>
          <p:nvPr/>
        </p:nvSpPr>
        <p:spPr>
          <a:xfrm>
            <a:off x="778333" y="4533186"/>
            <a:ext cx="5858773" cy="312658"/>
          </a:xfrm>
          <a:prstGeom prst="rect">
            <a:avLst/>
          </a:prstGeom>
          <a:noFill/>
          <a:ln/>
        </p:spPr>
        <p:txBody>
          <a:bodyPr wrap="none" lIns="0" tIns="0" rIns="0" bIns="0" rtlCol="0" anchor="t"/>
          <a:lstStyle/>
          <a:p>
            <a:pPr marL="0" marR="0">
              <a:lnSpc>
                <a:spcPct val="107000"/>
              </a:lnSpc>
              <a:spcBef>
                <a:spcPts val="0"/>
              </a:spcBef>
              <a:spcAft>
                <a:spcPts val="800"/>
              </a:spcAft>
            </a:pPr>
            <a:endParaRPr lang="en-US" sz="2000" b="1" kern="100" dirty="0">
              <a:effectLst/>
              <a:latin typeface="Source Sans Pro" panose="020B0503030403020204" pitchFamily="34" charset="0"/>
              <a:ea typeface="Calibri" panose="020F0502020204030204" pitchFamily="34" charset="0"/>
              <a:cs typeface="Times New Roman" panose="02020603050405020304" pitchFamily="18" charset="0"/>
            </a:endParaRPr>
          </a:p>
        </p:txBody>
      </p:sp>
      <p:sp>
        <p:nvSpPr>
          <p:cNvPr id="6" name="Text 3"/>
          <p:cNvSpPr/>
          <p:nvPr/>
        </p:nvSpPr>
        <p:spPr>
          <a:xfrm>
            <a:off x="778332" y="4977884"/>
            <a:ext cx="6249191"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Creates immersive environments and interactive simulations for gaming, training, and education, with AR enhancing real-world views with digital overlays.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Unity</a:t>
            </a:r>
            <a:r>
              <a:rPr lang="en-US" sz="1600" kern="100" dirty="0">
                <a:effectLst/>
                <a:latin typeface="Arial" panose="020B0604020202020204" pitchFamily="34" charset="0"/>
                <a:ea typeface="Calibri" panose="020F0502020204030204" pitchFamily="34" charset="0"/>
                <a:cs typeface="Arial" panose="020B0604020202020204" pitchFamily="34" charset="0"/>
              </a:rPr>
              <a:t>: A popular engine for developing VR and AR experiences.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Vuforia</a:t>
            </a:r>
            <a:r>
              <a:rPr lang="en-US" sz="1600" kern="100" dirty="0">
                <a:effectLst/>
                <a:latin typeface="Arial" panose="020B0604020202020204" pitchFamily="34" charset="0"/>
                <a:ea typeface="Calibri" panose="020F0502020204030204" pitchFamily="34" charset="0"/>
                <a:cs typeface="Arial" panose="020B0604020202020204" pitchFamily="34" charset="0"/>
              </a:rPr>
              <a:t>: Widely used for AR application development.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Oculus SDK</a:t>
            </a:r>
            <a:r>
              <a:rPr lang="en-US" sz="1600" kern="100" dirty="0">
                <a:effectLst/>
                <a:latin typeface="Arial" panose="020B0604020202020204" pitchFamily="34" charset="0"/>
                <a:ea typeface="Calibri" panose="020F0502020204030204" pitchFamily="34" charset="0"/>
                <a:cs typeface="Arial" panose="020B0604020202020204" pitchFamily="34" charset="0"/>
              </a:rPr>
              <a:t>: Provides tools for VR application creation, especially for Oculus devices.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Text 2">
            <a:extLst>
              <a:ext uri="{FF2B5EF4-FFF2-40B4-BE49-F238E27FC236}">
                <a16:creationId xmlns:a16="http://schemas.microsoft.com/office/drawing/2014/main" id="{DACCA317-0EE3-B761-2E59-2B91A5E6BA28}"/>
              </a:ext>
            </a:extLst>
          </p:cNvPr>
          <p:cNvSpPr/>
          <p:nvPr/>
        </p:nvSpPr>
        <p:spPr>
          <a:xfrm>
            <a:off x="778333" y="4533186"/>
            <a:ext cx="4677245" cy="312658"/>
          </a:xfrm>
          <a:prstGeom prst="rect">
            <a:avLst/>
          </a:prstGeom>
          <a:noFill/>
          <a:ln/>
        </p:spPr>
        <p:txBody>
          <a:bodyPr wrap="none" lIns="0" tIns="0" rIns="0" bIns="0" rtlCol="0" anchor="t"/>
          <a:lstStyle/>
          <a:p>
            <a:pPr marL="0" indent="0">
              <a:lnSpc>
                <a:spcPts val="245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4. Virtual Reality (VR) and Augmented Reality (AR)</a:t>
            </a:r>
          </a:p>
        </p:txBody>
      </p:sp>
      <p:pic>
        <p:nvPicPr>
          <p:cNvPr id="9" name="Picture 8">
            <a:extLst>
              <a:ext uri="{FF2B5EF4-FFF2-40B4-BE49-F238E27FC236}">
                <a16:creationId xmlns:a16="http://schemas.microsoft.com/office/drawing/2014/main" id="{919B75A0-A17B-218D-F823-9A3A6EF72676}"/>
              </a:ext>
            </a:extLst>
          </p:cNvPr>
          <p:cNvPicPr>
            <a:picLocks noChangeAspect="1"/>
          </p:cNvPicPr>
          <p:nvPr/>
        </p:nvPicPr>
        <p:blipFill>
          <a:blip r:embed="rId4"/>
          <a:stretch>
            <a:fillRect/>
          </a:stretch>
        </p:blipFill>
        <p:spPr>
          <a:xfrm>
            <a:off x="7820523" y="4313156"/>
            <a:ext cx="6655764" cy="3721234"/>
          </a:xfrm>
          <a:prstGeom prst="rect">
            <a:avLst/>
          </a:prstGeom>
        </p:spPr>
      </p:pic>
    </p:spTree>
    <p:extLst>
      <p:ext uri="{BB962C8B-B14F-4D97-AF65-F5344CB8AC3E}">
        <p14:creationId xmlns:p14="http://schemas.microsoft.com/office/powerpoint/2010/main" val="371469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5" y="4313157"/>
            <a:ext cx="6664428" cy="3721233"/>
          </a:xfrm>
          <a:prstGeom prst="roundRect">
            <a:avLst>
              <a:gd name="adj" fmla="val 2137"/>
            </a:avLst>
          </a:prstGeom>
          <a:solidFill>
            <a:srgbClr val="F2EEEE"/>
          </a:solidFill>
          <a:ln/>
        </p:spPr>
      </p:sp>
      <p:sp>
        <p:nvSpPr>
          <p:cNvPr id="6" name="Text 3"/>
          <p:cNvSpPr/>
          <p:nvPr/>
        </p:nvSpPr>
        <p:spPr>
          <a:xfrm>
            <a:off x="778332" y="4977884"/>
            <a:ext cx="6362207"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Converts complex data into visual formats like graphs, charts, and 3D models, aiding in analysis of trends and patterns in finance, science, and business.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Tableau</a:t>
            </a:r>
            <a:r>
              <a:rPr lang="en-US" sz="1600" kern="100" dirty="0">
                <a:effectLst/>
                <a:latin typeface="Arial" panose="020B0604020202020204" pitchFamily="34" charset="0"/>
                <a:ea typeface="Calibri" panose="020F0502020204030204" pitchFamily="34" charset="0"/>
                <a:cs typeface="Arial" panose="020B0604020202020204" pitchFamily="34" charset="0"/>
              </a:rPr>
              <a:t>: Used for interactive data visualizations and dashboards.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Power BI</a:t>
            </a:r>
            <a:r>
              <a:rPr lang="en-US" sz="1600" kern="100" dirty="0">
                <a:effectLst/>
                <a:latin typeface="Arial" panose="020B0604020202020204" pitchFamily="34" charset="0"/>
                <a:ea typeface="Calibri" panose="020F0502020204030204" pitchFamily="34" charset="0"/>
                <a:cs typeface="Arial" panose="020B0604020202020204" pitchFamily="34" charset="0"/>
              </a:rPr>
              <a:t>: Microsoft tool for business intelligence and data visualization.</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D3.js</a:t>
            </a:r>
            <a:r>
              <a:rPr lang="en-US" sz="1600" kern="100" dirty="0">
                <a:effectLst/>
                <a:latin typeface="Arial" panose="020B0604020202020204" pitchFamily="34" charset="0"/>
                <a:ea typeface="Calibri" panose="020F0502020204030204" pitchFamily="34" charset="0"/>
                <a:cs typeface="Arial" panose="020B0604020202020204" pitchFamily="34" charset="0"/>
              </a:rPr>
              <a:t>: A JavaScript library for creating dynamic and interactive data visualizations.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10" name="Text 2">
            <a:extLst>
              <a:ext uri="{FF2B5EF4-FFF2-40B4-BE49-F238E27FC236}">
                <a16:creationId xmlns:a16="http://schemas.microsoft.com/office/drawing/2014/main" id="{BA1DC99E-8530-7B93-FD76-96BCEABF567B}"/>
              </a:ext>
            </a:extLst>
          </p:cNvPr>
          <p:cNvSpPr/>
          <p:nvPr/>
        </p:nvSpPr>
        <p:spPr>
          <a:xfrm>
            <a:off x="778333" y="4533186"/>
            <a:ext cx="4677245" cy="312658"/>
          </a:xfrm>
          <a:prstGeom prst="rect">
            <a:avLst/>
          </a:prstGeom>
          <a:noFill/>
          <a:ln/>
        </p:spPr>
        <p:txBody>
          <a:bodyPr wrap="none" lIns="0" tIns="0" rIns="0" bIns="0" rtlCol="0" anchor="t"/>
          <a:lstStyle/>
          <a:p>
            <a:pPr marL="0" indent="0">
              <a:lnSpc>
                <a:spcPts val="245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5. Data Visualization</a:t>
            </a:r>
          </a:p>
        </p:txBody>
      </p:sp>
      <p:pic>
        <p:nvPicPr>
          <p:cNvPr id="7" name="Picture 6">
            <a:extLst>
              <a:ext uri="{FF2B5EF4-FFF2-40B4-BE49-F238E27FC236}">
                <a16:creationId xmlns:a16="http://schemas.microsoft.com/office/drawing/2014/main" id="{23D0CA1C-7749-26D6-5DE0-E5FDDFA4C05F}"/>
              </a:ext>
            </a:extLst>
          </p:cNvPr>
          <p:cNvPicPr>
            <a:picLocks noChangeAspect="1"/>
          </p:cNvPicPr>
          <p:nvPr/>
        </p:nvPicPr>
        <p:blipFill>
          <a:blip r:embed="rId4"/>
          <a:stretch>
            <a:fillRect/>
          </a:stretch>
        </p:blipFill>
        <p:spPr>
          <a:xfrm>
            <a:off x="7315200" y="4313157"/>
            <a:ext cx="5702646" cy="3801764"/>
          </a:xfrm>
          <a:prstGeom prst="rect">
            <a:avLst/>
          </a:prstGeom>
        </p:spPr>
      </p:pic>
    </p:spTree>
    <p:extLst>
      <p:ext uri="{BB962C8B-B14F-4D97-AF65-F5344CB8AC3E}">
        <p14:creationId xmlns:p14="http://schemas.microsoft.com/office/powerpoint/2010/main" val="2037675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5" y="4313157"/>
            <a:ext cx="6664428" cy="3721233"/>
          </a:xfrm>
          <a:prstGeom prst="roundRect">
            <a:avLst>
              <a:gd name="adj" fmla="val 2137"/>
            </a:avLst>
          </a:prstGeom>
          <a:solidFill>
            <a:srgbClr val="F2EEEE"/>
          </a:solidFill>
          <a:ln/>
        </p:spPr>
      </p:sp>
      <p:sp>
        <p:nvSpPr>
          <p:cNvPr id="6" name="Text 3"/>
          <p:cNvSpPr/>
          <p:nvPr/>
        </p:nvSpPr>
        <p:spPr>
          <a:xfrm>
            <a:off x="778332" y="4977884"/>
            <a:ext cx="6362207"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Graphics play a key role in designing intuitive, attractive interfaces for software, apps, and websites, enhancing user experience and functionality.</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Adobe XD</a:t>
            </a:r>
            <a:r>
              <a:rPr lang="en-US" sz="1600" kern="100" dirty="0">
                <a:effectLst/>
                <a:latin typeface="Arial" panose="020B0604020202020204" pitchFamily="34" charset="0"/>
                <a:ea typeface="Calibri" panose="020F0502020204030204" pitchFamily="34" charset="0"/>
                <a:cs typeface="Arial" panose="020B0604020202020204" pitchFamily="34" charset="0"/>
              </a:rPr>
              <a:t>: Tool for UI/UX design and prototyping.</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Figma</a:t>
            </a:r>
            <a:r>
              <a:rPr lang="en-US" sz="1600" kern="100" dirty="0">
                <a:effectLst/>
                <a:latin typeface="Arial" panose="020B0604020202020204" pitchFamily="34" charset="0"/>
                <a:ea typeface="Calibri" panose="020F0502020204030204" pitchFamily="34" charset="0"/>
                <a:cs typeface="Arial" panose="020B0604020202020204" pitchFamily="34" charset="0"/>
              </a:rPr>
              <a:t>: Popular for collaborative interface design and prototyping.</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Sketch</a:t>
            </a:r>
            <a:r>
              <a:rPr lang="en-US" sz="1600" kern="100" dirty="0">
                <a:effectLst/>
                <a:latin typeface="Arial" panose="020B0604020202020204" pitchFamily="34" charset="0"/>
                <a:ea typeface="Calibri" panose="020F0502020204030204" pitchFamily="34" charset="0"/>
                <a:cs typeface="Arial" panose="020B0604020202020204" pitchFamily="34" charset="0"/>
              </a:rPr>
              <a:t>: Commonly used in designing user interfaces for web and mobile apps.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Text 2">
            <a:extLst>
              <a:ext uri="{FF2B5EF4-FFF2-40B4-BE49-F238E27FC236}">
                <a16:creationId xmlns:a16="http://schemas.microsoft.com/office/drawing/2014/main" id="{E889C835-6522-4530-3F67-8804B27FEF1E}"/>
              </a:ext>
            </a:extLst>
          </p:cNvPr>
          <p:cNvSpPr/>
          <p:nvPr/>
        </p:nvSpPr>
        <p:spPr>
          <a:xfrm>
            <a:off x="778333" y="4533186"/>
            <a:ext cx="4677245" cy="312658"/>
          </a:xfrm>
          <a:prstGeom prst="rect">
            <a:avLst/>
          </a:prstGeom>
          <a:noFill/>
          <a:ln/>
        </p:spPr>
        <p:txBody>
          <a:bodyPr wrap="none" lIns="0" tIns="0" rIns="0" bIns="0" rtlCol="0" anchor="t"/>
          <a:lstStyle/>
          <a:p>
            <a:pPr marL="0" indent="0">
              <a:lnSpc>
                <a:spcPts val="245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6. User Interface Design (UI)</a:t>
            </a:r>
          </a:p>
        </p:txBody>
      </p:sp>
      <p:pic>
        <p:nvPicPr>
          <p:cNvPr id="9" name="Picture 8">
            <a:extLst>
              <a:ext uri="{FF2B5EF4-FFF2-40B4-BE49-F238E27FC236}">
                <a16:creationId xmlns:a16="http://schemas.microsoft.com/office/drawing/2014/main" id="{3AD80F54-2641-0268-5E29-FB0BBBC04795}"/>
              </a:ext>
            </a:extLst>
          </p:cNvPr>
          <p:cNvPicPr>
            <a:picLocks noChangeAspect="1"/>
          </p:cNvPicPr>
          <p:nvPr/>
        </p:nvPicPr>
        <p:blipFill>
          <a:blip r:embed="rId4"/>
          <a:stretch>
            <a:fillRect/>
          </a:stretch>
        </p:blipFill>
        <p:spPr>
          <a:xfrm>
            <a:off x="8662740" y="4280871"/>
            <a:ext cx="5738128" cy="3833388"/>
          </a:xfrm>
          <a:prstGeom prst="rect">
            <a:avLst/>
          </a:prstGeom>
        </p:spPr>
      </p:pic>
    </p:spTree>
    <p:extLst>
      <p:ext uri="{BB962C8B-B14F-4D97-AF65-F5344CB8AC3E}">
        <p14:creationId xmlns:p14="http://schemas.microsoft.com/office/powerpoint/2010/main" val="19454460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751415"/>
          </a:xfrm>
          <a:prstGeom prst="rect">
            <a:avLst/>
          </a:prstGeom>
        </p:spPr>
      </p:pic>
      <p:sp>
        <p:nvSpPr>
          <p:cNvPr id="3" name="Text 0"/>
          <p:cNvSpPr/>
          <p:nvPr/>
        </p:nvSpPr>
        <p:spPr>
          <a:xfrm>
            <a:off x="558305" y="3357682"/>
            <a:ext cx="9790033" cy="625316"/>
          </a:xfrm>
          <a:prstGeom prst="rect">
            <a:avLst/>
          </a:prstGeom>
          <a:noFill/>
          <a:ln/>
        </p:spPr>
        <p:txBody>
          <a:bodyPr wrap="none" lIns="0" tIns="0" rIns="0" bIns="0" rtlCol="0" anchor="t"/>
          <a:lstStyle/>
          <a:p>
            <a:pPr marL="0" indent="0">
              <a:lnSpc>
                <a:spcPts val="490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Application of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558305" y="4313157"/>
            <a:ext cx="6664428" cy="3721233"/>
          </a:xfrm>
          <a:prstGeom prst="roundRect">
            <a:avLst>
              <a:gd name="adj" fmla="val 2137"/>
            </a:avLst>
          </a:prstGeom>
          <a:solidFill>
            <a:srgbClr val="F2EEEE"/>
          </a:solidFill>
          <a:ln/>
        </p:spPr>
      </p:sp>
      <p:sp>
        <p:nvSpPr>
          <p:cNvPr id="6" name="Text 3"/>
          <p:cNvSpPr/>
          <p:nvPr/>
        </p:nvSpPr>
        <p:spPr>
          <a:xfrm>
            <a:off x="778332" y="4977884"/>
            <a:ext cx="6362207" cy="2748282"/>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Explanation</a:t>
            </a:r>
            <a:r>
              <a:rPr lang="en-US" sz="1600" kern="100" dirty="0">
                <a:effectLst/>
                <a:latin typeface="Arial" panose="020B0604020202020204" pitchFamily="34" charset="0"/>
                <a:ea typeface="Calibri" panose="020F0502020204030204" pitchFamily="34" charset="0"/>
                <a:cs typeface="Arial" panose="020B0604020202020204" pitchFamily="34" charset="0"/>
              </a:rPr>
              <a:t>: Realistic graphics are used in simulators for training pilots, doctors, and military personnel, providing a risk-free environment to practice complex tasks.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Software</a:t>
            </a:r>
            <a:r>
              <a:rPr lang="en-US" sz="1600" kern="100" dirty="0">
                <a:effectLst/>
                <a:latin typeface="Arial" panose="020B0604020202020204" pitchFamily="34" charset="0"/>
                <a:ea typeface="Calibri" panose="020F0502020204030204" pitchFamily="34" charset="0"/>
                <a:cs typeface="Arial" panose="020B0604020202020204" pitchFamily="34" charset="0"/>
              </a:rPr>
              <a:t>:</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err="1">
                <a:effectLst/>
                <a:latin typeface="Arial" panose="020B0604020202020204" pitchFamily="34" charset="0"/>
                <a:ea typeface="Calibri" panose="020F0502020204030204" pitchFamily="34" charset="0"/>
                <a:cs typeface="Arial" panose="020B0604020202020204" pitchFamily="34" charset="0"/>
              </a:rPr>
              <a:t>FlightGear</a:t>
            </a:r>
            <a:r>
              <a:rPr lang="en-US" sz="1600" kern="100" dirty="0">
                <a:effectLst/>
                <a:latin typeface="Arial" panose="020B0604020202020204" pitchFamily="34" charset="0"/>
                <a:ea typeface="Calibri" panose="020F0502020204030204" pitchFamily="34" charset="0"/>
                <a:cs typeface="Arial" panose="020B0604020202020204" pitchFamily="34" charset="0"/>
              </a:rPr>
              <a:t>: Open-source flight simulation software.</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VBS3</a:t>
            </a:r>
            <a:r>
              <a:rPr lang="en-US" sz="1600" kern="100" dirty="0">
                <a:effectLst/>
                <a:latin typeface="Arial" panose="020B0604020202020204" pitchFamily="34" charset="0"/>
                <a:ea typeface="Calibri" panose="020F0502020204030204" pitchFamily="34" charset="0"/>
                <a:cs typeface="Arial" panose="020B0604020202020204" pitchFamily="34" charset="0"/>
              </a:rPr>
              <a:t>: Virtual Battlespace 3, used for military simulation and training.</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sz="1600" b="1" kern="100" dirty="0">
                <a:effectLst/>
                <a:latin typeface="Arial" panose="020B0604020202020204" pitchFamily="34" charset="0"/>
                <a:ea typeface="Calibri" panose="020F0502020204030204" pitchFamily="34" charset="0"/>
                <a:cs typeface="Arial" panose="020B0604020202020204" pitchFamily="34" charset="0"/>
              </a:rPr>
              <a:t>Ansys</a:t>
            </a:r>
            <a:r>
              <a:rPr lang="en-US" sz="1600" kern="100" dirty="0">
                <a:effectLst/>
                <a:latin typeface="Arial" panose="020B0604020202020204" pitchFamily="34" charset="0"/>
                <a:ea typeface="Calibri" panose="020F0502020204030204" pitchFamily="34" charset="0"/>
                <a:cs typeface="Arial" panose="020B0604020202020204" pitchFamily="34" charset="0"/>
              </a:rPr>
              <a:t>: Used for engineering simulation, including fluid dynamics and mechanical structures.</a:t>
            </a:r>
            <a:endParaRPr lang="en-US" sz="1400" kern="100" dirty="0">
              <a:effectLst/>
              <a:latin typeface="Arial" panose="020B0604020202020204" pitchFamily="34" charset="0"/>
              <a:ea typeface="Calibri" panose="020F0502020204030204" pitchFamily="34" charset="0"/>
              <a:cs typeface="Arial" panose="020B0604020202020204" pitchFamily="34" charset="0"/>
            </a:endParaRPr>
          </a:p>
        </p:txBody>
      </p:sp>
      <p:sp>
        <p:nvSpPr>
          <p:cNvPr id="7" name="Text 2">
            <a:extLst>
              <a:ext uri="{FF2B5EF4-FFF2-40B4-BE49-F238E27FC236}">
                <a16:creationId xmlns:a16="http://schemas.microsoft.com/office/drawing/2014/main" id="{F8C8FAA3-DE38-9D37-4242-A28889865BBD}"/>
              </a:ext>
            </a:extLst>
          </p:cNvPr>
          <p:cNvSpPr/>
          <p:nvPr/>
        </p:nvSpPr>
        <p:spPr>
          <a:xfrm>
            <a:off x="778333" y="4533186"/>
            <a:ext cx="4677245" cy="312658"/>
          </a:xfrm>
          <a:prstGeom prst="rect">
            <a:avLst/>
          </a:prstGeom>
          <a:noFill/>
          <a:ln/>
        </p:spPr>
        <p:txBody>
          <a:bodyPr wrap="none" lIns="0" tIns="0" rIns="0" bIns="0" rtlCol="0" anchor="t"/>
          <a:lstStyle/>
          <a:p>
            <a:pPr marL="0" indent="0">
              <a:lnSpc>
                <a:spcPts val="245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7. Simulation and Training</a:t>
            </a:r>
          </a:p>
        </p:txBody>
      </p:sp>
      <p:pic>
        <p:nvPicPr>
          <p:cNvPr id="9" name="Picture 8">
            <a:extLst>
              <a:ext uri="{FF2B5EF4-FFF2-40B4-BE49-F238E27FC236}">
                <a16:creationId xmlns:a16="http://schemas.microsoft.com/office/drawing/2014/main" id="{159C776F-1BC4-E57F-4275-BAA84D633C7B}"/>
              </a:ext>
            </a:extLst>
          </p:cNvPr>
          <p:cNvPicPr>
            <a:picLocks noChangeAspect="1"/>
          </p:cNvPicPr>
          <p:nvPr/>
        </p:nvPicPr>
        <p:blipFill>
          <a:blip r:embed="rId4"/>
          <a:stretch>
            <a:fillRect/>
          </a:stretch>
        </p:blipFill>
        <p:spPr>
          <a:xfrm>
            <a:off x="7664521" y="4313158"/>
            <a:ext cx="5210593" cy="3721232"/>
          </a:xfrm>
          <a:prstGeom prst="rect">
            <a:avLst/>
          </a:prstGeom>
        </p:spPr>
      </p:pic>
    </p:spTree>
    <p:extLst>
      <p:ext uri="{BB962C8B-B14F-4D97-AF65-F5344CB8AC3E}">
        <p14:creationId xmlns:p14="http://schemas.microsoft.com/office/powerpoint/2010/main" val="21747641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5096" y="645319"/>
            <a:ext cx="7613809" cy="1242060"/>
          </a:xfrm>
          <a:prstGeom prst="rect">
            <a:avLst/>
          </a:prstGeom>
          <a:noFill/>
          <a:ln/>
        </p:spPr>
        <p:txBody>
          <a:bodyPr wrap="square" lIns="0" tIns="0" rIns="0" bIns="0" rtlCol="0" anchor="t"/>
          <a:lstStyle/>
          <a:p>
            <a:pPr marL="0" indent="0">
              <a:lnSpc>
                <a:spcPts val="4850"/>
              </a:lnSpc>
              <a:buNone/>
            </a:pPr>
            <a:r>
              <a:rPr lang="en-US" sz="3900" b="1" kern="0" spc="-39" dirty="0">
                <a:solidFill>
                  <a:srgbClr val="000000"/>
                </a:solidFill>
                <a:latin typeface="Arial" panose="020B0604020202020204" pitchFamily="34" charset="0"/>
                <a:ea typeface="Montserrat" pitchFamily="34" charset="-122"/>
                <a:cs typeface="Arial" panose="020B0604020202020204" pitchFamily="34" charset="0"/>
              </a:rPr>
              <a:t>Getting Started in Computer Graphics</a:t>
            </a:r>
            <a:endParaRPr lang="en-US" sz="3900" dirty="0">
              <a:latin typeface="Arial" panose="020B0604020202020204" pitchFamily="34" charset="0"/>
              <a:cs typeface="Arial" panose="020B0604020202020204" pitchFamily="34" charset="0"/>
            </a:endParaRPr>
          </a:p>
        </p:txBody>
      </p:sp>
      <p:sp>
        <p:nvSpPr>
          <p:cNvPr id="4" name="Shape 1"/>
          <p:cNvSpPr/>
          <p:nvPr/>
        </p:nvSpPr>
        <p:spPr>
          <a:xfrm>
            <a:off x="1077754" y="2215277"/>
            <a:ext cx="30480" cy="5368885"/>
          </a:xfrm>
          <a:prstGeom prst="roundRect">
            <a:avLst>
              <a:gd name="adj" fmla="val 107586"/>
            </a:avLst>
          </a:prstGeom>
          <a:solidFill>
            <a:srgbClr val="D8D4D4"/>
          </a:solidFill>
          <a:ln/>
        </p:spPr>
      </p:sp>
      <p:sp>
        <p:nvSpPr>
          <p:cNvPr id="5" name="Shape 2"/>
          <p:cNvSpPr/>
          <p:nvPr/>
        </p:nvSpPr>
        <p:spPr>
          <a:xfrm>
            <a:off x="1308437" y="2691765"/>
            <a:ext cx="765096" cy="30480"/>
          </a:xfrm>
          <a:prstGeom prst="roundRect">
            <a:avLst>
              <a:gd name="adj" fmla="val 107586"/>
            </a:avLst>
          </a:prstGeom>
          <a:solidFill>
            <a:srgbClr val="D8D4D4"/>
          </a:solidFill>
          <a:ln/>
        </p:spPr>
      </p:sp>
      <p:sp>
        <p:nvSpPr>
          <p:cNvPr id="6" name="Shape 3"/>
          <p:cNvSpPr/>
          <p:nvPr/>
        </p:nvSpPr>
        <p:spPr>
          <a:xfrm>
            <a:off x="847070" y="2461141"/>
            <a:ext cx="491847" cy="491847"/>
          </a:xfrm>
          <a:prstGeom prst="roundRect">
            <a:avLst>
              <a:gd name="adj" fmla="val 6667"/>
            </a:avLst>
          </a:prstGeom>
          <a:solidFill>
            <a:srgbClr val="F2EEEE"/>
          </a:solidFill>
          <a:ln/>
        </p:spPr>
      </p:sp>
      <p:sp>
        <p:nvSpPr>
          <p:cNvPr id="7" name="Text 4"/>
          <p:cNvSpPr/>
          <p:nvPr/>
        </p:nvSpPr>
        <p:spPr>
          <a:xfrm>
            <a:off x="1036022" y="2557939"/>
            <a:ext cx="113943" cy="298133"/>
          </a:xfrm>
          <a:prstGeom prst="rect">
            <a:avLst/>
          </a:prstGeom>
          <a:noFill/>
          <a:ln/>
        </p:spPr>
        <p:txBody>
          <a:bodyPr wrap="none" lIns="0" tIns="0" rIns="0" bIns="0" rtlCol="0" anchor="t"/>
          <a:lstStyle/>
          <a:p>
            <a:pPr marL="0" indent="0" algn="ctr">
              <a:lnSpc>
                <a:spcPts val="2300"/>
              </a:lnSpc>
              <a:buNone/>
            </a:pPr>
            <a:r>
              <a:rPr lang="en-US" sz="2300" b="1" kern="0" spc="-23" dirty="0">
                <a:solidFill>
                  <a:srgbClr val="3D3838"/>
                </a:solidFill>
                <a:latin typeface="Arial" panose="020B0604020202020204" pitchFamily="34" charset="0"/>
                <a:ea typeface="Montserrat" pitchFamily="34" charset="-122"/>
                <a:cs typeface="Arial" panose="020B0604020202020204" pitchFamily="34" charset="0"/>
              </a:rPr>
              <a:t>1</a:t>
            </a:r>
            <a:endParaRPr lang="en-US" sz="2300" dirty="0">
              <a:latin typeface="Arial" panose="020B0604020202020204" pitchFamily="34" charset="0"/>
              <a:cs typeface="Arial" panose="020B0604020202020204" pitchFamily="34" charset="0"/>
            </a:endParaRPr>
          </a:p>
        </p:txBody>
      </p:sp>
      <p:sp>
        <p:nvSpPr>
          <p:cNvPr id="8" name="Text 5"/>
          <p:cNvSpPr/>
          <p:nvPr/>
        </p:nvSpPr>
        <p:spPr>
          <a:xfrm>
            <a:off x="2295287" y="2433876"/>
            <a:ext cx="2484239" cy="310515"/>
          </a:xfrm>
          <a:prstGeom prst="rect">
            <a:avLst/>
          </a:prstGeom>
          <a:noFill/>
          <a:ln/>
        </p:spPr>
        <p:txBody>
          <a:bodyPr wrap="none" lIns="0" tIns="0" rIns="0" bIns="0" rtlCol="0" anchor="t"/>
          <a:lstStyle/>
          <a:p>
            <a:pPr marL="0" indent="0" algn="l">
              <a:lnSpc>
                <a:spcPts val="2400"/>
              </a:lnSpc>
              <a:buNone/>
            </a:pPr>
            <a:r>
              <a:rPr lang="en-US" sz="1950" b="1" kern="0" spc="-20" dirty="0">
                <a:solidFill>
                  <a:srgbClr val="3D3838"/>
                </a:solidFill>
                <a:latin typeface="Arial" panose="020B0604020202020204" pitchFamily="34" charset="0"/>
                <a:ea typeface="Montserrat" pitchFamily="34" charset="-122"/>
                <a:cs typeface="Arial" panose="020B0604020202020204" pitchFamily="34" charset="0"/>
              </a:rPr>
              <a:t>Learn the Basics</a:t>
            </a:r>
            <a:endParaRPr lang="en-US" sz="1950" dirty="0">
              <a:latin typeface="Arial" panose="020B0604020202020204" pitchFamily="34" charset="0"/>
              <a:cs typeface="Arial" panose="020B0604020202020204" pitchFamily="34" charset="0"/>
            </a:endParaRPr>
          </a:p>
        </p:txBody>
      </p:sp>
      <p:sp>
        <p:nvSpPr>
          <p:cNvPr id="9" name="Text 6"/>
          <p:cNvSpPr/>
          <p:nvPr/>
        </p:nvSpPr>
        <p:spPr>
          <a:xfrm>
            <a:off x="2295287" y="2875478"/>
            <a:ext cx="6083618" cy="983694"/>
          </a:xfrm>
          <a:prstGeom prst="rect">
            <a:avLst/>
          </a:prstGeom>
          <a:noFill/>
          <a:ln/>
        </p:spPr>
        <p:txBody>
          <a:bodyPr wrap="square" lIns="0" tIns="0" rIns="0" bIns="0" rtlCol="0" anchor="t"/>
          <a:lstStyle/>
          <a:p>
            <a:pPr marL="0" indent="0" algn="l">
              <a:lnSpc>
                <a:spcPts val="2550"/>
              </a:lnSpc>
              <a:buNone/>
            </a:pPr>
            <a:r>
              <a:rPr lang="en-US" sz="1700" dirty="0">
                <a:solidFill>
                  <a:srgbClr val="3D3838"/>
                </a:solidFill>
                <a:latin typeface="Arial" panose="020B0604020202020204" pitchFamily="34" charset="0"/>
                <a:ea typeface="Source Sans Pro" pitchFamily="34" charset="-122"/>
                <a:cs typeface="Arial" panose="020B0604020202020204" pitchFamily="34" charset="0"/>
              </a:rPr>
              <a:t>Understand fundamental concepts like rendering, shading, and animation, as well as supporting mathematics like linear algebra and geometry.</a:t>
            </a:r>
            <a:endParaRPr lang="en-US" sz="1700" dirty="0">
              <a:latin typeface="Arial" panose="020B0604020202020204" pitchFamily="34" charset="0"/>
              <a:cs typeface="Arial" panose="020B0604020202020204" pitchFamily="34" charset="0"/>
            </a:endParaRPr>
          </a:p>
        </p:txBody>
      </p:sp>
      <p:sp>
        <p:nvSpPr>
          <p:cNvPr id="10" name="Shape 7"/>
          <p:cNvSpPr/>
          <p:nvPr/>
        </p:nvSpPr>
        <p:spPr>
          <a:xfrm>
            <a:off x="1308437" y="4772858"/>
            <a:ext cx="765096" cy="30480"/>
          </a:xfrm>
          <a:prstGeom prst="roundRect">
            <a:avLst>
              <a:gd name="adj" fmla="val 107586"/>
            </a:avLst>
          </a:prstGeom>
          <a:solidFill>
            <a:srgbClr val="D8D4D4"/>
          </a:solidFill>
          <a:ln/>
        </p:spPr>
      </p:sp>
      <p:sp>
        <p:nvSpPr>
          <p:cNvPr id="11" name="Shape 8"/>
          <p:cNvSpPr/>
          <p:nvPr/>
        </p:nvSpPr>
        <p:spPr>
          <a:xfrm>
            <a:off x="847070" y="4542234"/>
            <a:ext cx="491847" cy="491847"/>
          </a:xfrm>
          <a:prstGeom prst="roundRect">
            <a:avLst>
              <a:gd name="adj" fmla="val 6667"/>
            </a:avLst>
          </a:prstGeom>
          <a:solidFill>
            <a:srgbClr val="F2EEEE"/>
          </a:solidFill>
          <a:ln/>
        </p:spPr>
      </p:sp>
      <p:sp>
        <p:nvSpPr>
          <p:cNvPr id="12" name="Text 9"/>
          <p:cNvSpPr/>
          <p:nvPr/>
        </p:nvSpPr>
        <p:spPr>
          <a:xfrm>
            <a:off x="1006495" y="4639032"/>
            <a:ext cx="172879" cy="298133"/>
          </a:xfrm>
          <a:prstGeom prst="rect">
            <a:avLst/>
          </a:prstGeom>
          <a:noFill/>
          <a:ln/>
        </p:spPr>
        <p:txBody>
          <a:bodyPr wrap="none" lIns="0" tIns="0" rIns="0" bIns="0" rtlCol="0" anchor="t"/>
          <a:lstStyle/>
          <a:p>
            <a:pPr marL="0" indent="0" algn="ctr">
              <a:lnSpc>
                <a:spcPts val="2300"/>
              </a:lnSpc>
              <a:buNone/>
            </a:pPr>
            <a:r>
              <a:rPr lang="en-US" sz="2300" b="1" kern="0" spc="-23" dirty="0">
                <a:solidFill>
                  <a:srgbClr val="3D3838"/>
                </a:solidFill>
                <a:latin typeface="Arial" panose="020B0604020202020204" pitchFamily="34" charset="0"/>
                <a:ea typeface="Montserrat" pitchFamily="34" charset="-122"/>
                <a:cs typeface="Arial" panose="020B0604020202020204" pitchFamily="34" charset="0"/>
              </a:rPr>
              <a:t>2</a:t>
            </a:r>
            <a:endParaRPr lang="en-US" sz="2300" dirty="0">
              <a:latin typeface="Arial" panose="020B0604020202020204" pitchFamily="34" charset="0"/>
              <a:cs typeface="Arial" panose="020B0604020202020204" pitchFamily="34" charset="0"/>
            </a:endParaRPr>
          </a:p>
        </p:txBody>
      </p:sp>
      <p:sp>
        <p:nvSpPr>
          <p:cNvPr id="13" name="Text 10"/>
          <p:cNvSpPr/>
          <p:nvPr/>
        </p:nvSpPr>
        <p:spPr>
          <a:xfrm>
            <a:off x="2295287" y="4514969"/>
            <a:ext cx="2484239" cy="310515"/>
          </a:xfrm>
          <a:prstGeom prst="rect">
            <a:avLst/>
          </a:prstGeom>
          <a:noFill/>
          <a:ln/>
        </p:spPr>
        <p:txBody>
          <a:bodyPr wrap="none" lIns="0" tIns="0" rIns="0" bIns="0" rtlCol="0" anchor="t"/>
          <a:lstStyle/>
          <a:p>
            <a:pPr marL="0" indent="0" algn="l">
              <a:lnSpc>
                <a:spcPts val="2400"/>
              </a:lnSpc>
              <a:buNone/>
            </a:pPr>
            <a:r>
              <a:rPr lang="en-US" sz="1950" b="1" kern="0" spc="-20" dirty="0">
                <a:solidFill>
                  <a:srgbClr val="3D3838"/>
                </a:solidFill>
                <a:latin typeface="Arial" panose="020B0604020202020204" pitchFamily="34" charset="0"/>
                <a:ea typeface="Montserrat" pitchFamily="34" charset="-122"/>
                <a:cs typeface="Arial" panose="020B0604020202020204" pitchFamily="34" charset="0"/>
              </a:rPr>
              <a:t>Choose Your Area</a:t>
            </a:r>
            <a:endParaRPr lang="en-US" sz="1950" dirty="0">
              <a:latin typeface="Arial" panose="020B0604020202020204" pitchFamily="34" charset="0"/>
              <a:cs typeface="Arial" panose="020B0604020202020204" pitchFamily="34" charset="0"/>
            </a:endParaRPr>
          </a:p>
        </p:txBody>
      </p:sp>
      <p:sp>
        <p:nvSpPr>
          <p:cNvPr id="14" name="Text 11"/>
          <p:cNvSpPr/>
          <p:nvPr/>
        </p:nvSpPr>
        <p:spPr>
          <a:xfrm>
            <a:off x="2295287" y="4956572"/>
            <a:ext cx="6083618" cy="655796"/>
          </a:xfrm>
          <a:prstGeom prst="rect">
            <a:avLst/>
          </a:prstGeom>
          <a:noFill/>
          <a:ln/>
        </p:spPr>
        <p:txBody>
          <a:bodyPr wrap="square" lIns="0" tIns="0" rIns="0" bIns="0" rtlCol="0" anchor="t"/>
          <a:lstStyle/>
          <a:p>
            <a:pPr marL="0" indent="0" algn="l">
              <a:lnSpc>
                <a:spcPts val="2550"/>
              </a:lnSpc>
              <a:buNone/>
            </a:pPr>
            <a:r>
              <a:rPr lang="en-US" sz="1700" dirty="0">
                <a:solidFill>
                  <a:srgbClr val="3D3838"/>
                </a:solidFill>
                <a:latin typeface="Arial" panose="020B0604020202020204" pitchFamily="34" charset="0"/>
                <a:ea typeface="Source Sans Pro" pitchFamily="34" charset="-122"/>
                <a:cs typeface="Arial" panose="020B0604020202020204" pitchFamily="34" charset="0"/>
              </a:rPr>
              <a:t>Decide whether to focus on 2D graphics, 3D graphics, animation, visual effects, or a combination of these areas.</a:t>
            </a:r>
            <a:endParaRPr lang="en-US" sz="1700" dirty="0">
              <a:latin typeface="Arial" panose="020B0604020202020204" pitchFamily="34" charset="0"/>
              <a:cs typeface="Arial" panose="020B0604020202020204" pitchFamily="34" charset="0"/>
            </a:endParaRPr>
          </a:p>
        </p:txBody>
      </p:sp>
      <p:sp>
        <p:nvSpPr>
          <p:cNvPr id="15" name="Shape 12"/>
          <p:cNvSpPr/>
          <p:nvPr/>
        </p:nvSpPr>
        <p:spPr>
          <a:xfrm>
            <a:off x="1308437" y="6526054"/>
            <a:ext cx="765096" cy="30480"/>
          </a:xfrm>
          <a:prstGeom prst="roundRect">
            <a:avLst>
              <a:gd name="adj" fmla="val 107586"/>
            </a:avLst>
          </a:prstGeom>
          <a:solidFill>
            <a:srgbClr val="D8D4D4"/>
          </a:solidFill>
          <a:ln/>
        </p:spPr>
      </p:sp>
      <p:sp>
        <p:nvSpPr>
          <p:cNvPr id="16" name="Shape 13"/>
          <p:cNvSpPr/>
          <p:nvPr/>
        </p:nvSpPr>
        <p:spPr>
          <a:xfrm>
            <a:off x="847070" y="6295430"/>
            <a:ext cx="491847" cy="491847"/>
          </a:xfrm>
          <a:prstGeom prst="roundRect">
            <a:avLst>
              <a:gd name="adj" fmla="val 6667"/>
            </a:avLst>
          </a:prstGeom>
          <a:solidFill>
            <a:srgbClr val="F2EEEE"/>
          </a:solidFill>
          <a:ln/>
        </p:spPr>
      </p:sp>
      <p:sp>
        <p:nvSpPr>
          <p:cNvPr id="17" name="Text 14"/>
          <p:cNvSpPr/>
          <p:nvPr/>
        </p:nvSpPr>
        <p:spPr>
          <a:xfrm>
            <a:off x="1006257" y="6392228"/>
            <a:ext cx="173474" cy="298133"/>
          </a:xfrm>
          <a:prstGeom prst="rect">
            <a:avLst/>
          </a:prstGeom>
          <a:noFill/>
          <a:ln/>
        </p:spPr>
        <p:txBody>
          <a:bodyPr wrap="none" lIns="0" tIns="0" rIns="0" bIns="0" rtlCol="0" anchor="t"/>
          <a:lstStyle/>
          <a:p>
            <a:pPr marL="0" indent="0" algn="ctr">
              <a:lnSpc>
                <a:spcPts val="2300"/>
              </a:lnSpc>
              <a:buNone/>
            </a:pPr>
            <a:r>
              <a:rPr lang="en-US" sz="2300" b="1" kern="0" spc="-23" dirty="0">
                <a:solidFill>
                  <a:srgbClr val="3D3838"/>
                </a:solidFill>
                <a:latin typeface="Arial" panose="020B0604020202020204" pitchFamily="34" charset="0"/>
                <a:ea typeface="Montserrat" pitchFamily="34" charset="-122"/>
                <a:cs typeface="Arial" panose="020B0604020202020204" pitchFamily="34" charset="0"/>
              </a:rPr>
              <a:t>3</a:t>
            </a:r>
            <a:endParaRPr lang="en-US" sz="2300" dirty="0">
              <a:latin typeface="Arial" panose="020B0604020202020204" pitchFamily="34" charset="0"/>
              <a:cs typeface="Arial" panose="020B0604020202020204" pitchFamily="34" charset="0"/>
            </a:endParaRPr>
          </a:p>
        </p:txBody>
      </p:sp>
      <p:sp>
        <p:nvSpPr>
          <p:cNvPr id="18" name="Text 15"/>
          <p:cNvSpPr/>
          <p:nvPr/>
        </p:nvSpPr>
        <p:spPr>
          <a:xfrm>
            <a:off x="2295287" y="6268164"/>
            <a:ext cx="2574608" cy="310515"/>
          </a:xfrm>
          <a:prstGeom prst="rect">
            <a:avLst/>
          </a:prstGeom>
          <a:noFill/>
          <a:ln/>
        </p:spPr>
        <p:txBody>
          <a:bodyPr wrap="none" lIns="0" tIns="0" rIns="0" bIns="0" rtlCol="0" anchor="t"/>
          <a:lstStyle/>
          <a:p>
            <a:pPr marL="0" indent="0" algn="l">
              <a:lnSpc>
                <a:spcPts val="2400"/>
              </a:lnSpc>
              <a:buNone/>
            </a:pPr>
            <a:r>
              <a:rPr lang="en-US" sz="1950" b="1" kern="0" spc="-20" dirty="0">
                <a:solidFill>
                  <a:srgbClr val="3D3838"/>
                </a:solidFill>
                <a:latin typeface="Arial" panose="020B0604020202020204" pitchFamily="34" charset="0"/>
                <a:ea typeface="Montserrat" pitchFamily="34" charset="-122"/>
                <a:cs typeface="Arial" panose="020B0604020202020204" pitchFamily="34" charset="0"/>
              </a:rPr>
              <a:t>Learn Programming</a:t>
            </a:r>
            <a:endParaRPr lang="en-US" sz="1950" dirty="0">
              <a:latin typeface="Arial" panose="020B0604020202020204" pitchFamily="34" charset="0"/>
              <a:cs typeface="Arial" panose="020B0604020202020204" pitchFamily="34" charset="0"/>
            </a:endParaRPr>
          </a:p>
        </p:txBody>
      </p:sp>
      <p:sp>
        <p:nvSpPr>
          <p:cNvPr id="19" name="Text 16"/>
          <p:cNvSpPr/>
          <p:nvPr/>
        </p:nvSpPr>
        <p:spPr>
          <a:xfrm>
            <a:off x="2295287" y="6709767"/>
            <a:ext cx="6083618" cy="655796"/>
          </a:xfrm>
          <a:prstGeom prst="rect">
            <a:avLst/>
          </a:prstGeom>
          <a:noFill/>
          <a:ln/>
        </p:spPr>
        <p:txBody>
          <a:bodyPr wrap="square" lIns="0" tIns="0" rIns="0" bIns="0" rtlCol="0" anchor="t"/>
          <a:lstStyle/>
          <a:p>
            <a:pPr marL="0" indent="0" algn="l">
              <a:lnSpc>
                <a:spcPts val="2550"/>
              </a:lnSpc>
              <a:buNone/>
            </a:pPr>
            <a:r>
              <a:rPr lang="en-US" sz="1700" dirty="0">
                <a:solidFill>
                  <a:srgbClr val="3D3838"/>
                </a:solidFill>
                <a:latin typeface="Arial" panose="020B0604020202020204" pitchFamily="34" charset="0"/>
                <a:ea typeface="Source Sans Pro" pitchFamily="34" charset="-122"/>
                <a:cs typeface="Arial" panose="020B0604020202020204" pitchFamily="34" charset="0"/>
              </a:rPr>
              <a:t>Develop proficiency in programming languages like Python, C++, and JavaScript, as well as graphics APIs like OpenGL and WebGL.</a:t>
            </a:r>
            <a:endParaRPr lang="en-US" sz="1700" dirty="0">
              <a:latin typeface="Arial" panose="020B060402020202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Strong Technical Skills</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Proficiency in Software</a:t>
            </a:r>
            <a:r>
              <a:rPr lang="en-US" sz="1800" kern="100" dirty="0">
                <a:effectLst/>
                <a:latin typeface="Arial" panose="020B0604020202020204" pitchFamily="34" charset="0"/>
                <a:ea typeface="Calibri" panose="020F0502020204030204" pitchFamily="34" charset="0"/>
                <a:cs typeface="Arial" panose="020B0604020202020204" pitchFamily="34" charset="0"/>
              </a:rPr>
              <a:t>: Mastery of tools like Adobe Photoshop, Illustrator, Blender, Maya, or AutoCAD, depending on the field of specialization.</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Understanding of Graphics Fundamentals</a:t>
            </a:r>
            <a:r>
              <a:rPr lang="en-US" sz="1800" kern="100" dirty="0">
                <a:effectLst/>
                <a:latin typeface="Arial" panose="020B0604020202020204" pitchFamily="34" charset="0"/>
                <a:ea typeface="Calibri" panose="020F0502020204030204" pitchFamily="34" charset="0"/>
                <a:cs typeface="Arial" panose="020B0604020202020204" pitchFamily="34" charset="0"/>
              </a:rPr>
              <a:t>: In-depth knowledge of raster vs. vector graphics, resolution, color theory, typography, and 3D modeling concepts.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Knowledge of Programming (if required)</a:t>
            </a:r>
            <a:r>
              <a:rPr lang="en-US" sz="1800" kern="100" dirty="0">
                <a:effectLst/>
                <a:latin typeface="Arial" panose="020B0604020202020204" pitchFamily="34" charset="0"/>
                <a:ea typeface="Calibri" panose="020F0502020204030204" pitchFamily="34" charset="0"/>
                <a:cs typeface="Arial" panose="020B0604020202020204" pitchFamily="34" charset="0"/>
              </a:rPr>
              <a:t>: Familiarity with graphics programming (e.g., OpenGL, DirectX) for game design or 3D rendering is essential for technical roles.</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1</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Creativity and Innovation</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Originality</a:t>
            </a:r>
            <a:r>
              <a:rPr lang="en-US" sz="1800" kern="100" dirty="0">
                <a:effectLst/>
                <a:latin typeface="Arial" panose="020B0604020202020204" pitchFamily="34" charset="0"/>
                <a:ea typeface="Calibri" panose="020F0502020204030204" pitchFamily="34" charset="0"/>
                <a:cs typeface="Arial" panose="020B0604020202020204" pitchFamily="34" charset="0"/>
              </a:rPr>
              <a:t>: Ability to generate unique ideas, designs, and concepts that stand out.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Problem-Solving</a:t>
            </a:r>
            <a:r>
              <a:rPr lang="en-US" sz="1800" kern="100" dirty="0">
                <a:effectLst/>
                <a:latin typeface="Arial" panose="020B0604020202020204" pitchFamily="34" charset="0"/>
                <a:ea typeface="Calibri" panose="020F0502020204030204" pitchFamily="34" charset="0"/>
                <a:cs typeface="Arial" panose="020B0604020202020204" pitchFamily="34" charset="0"/>
              </a:rPr>
              <a:t>: Using creativity to overcome design challenges and develop visual solutions that meet specific goals or requirements.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Adaptability</a:t>
            </a:r>
            <a:r>
              <a:rPr lang="en-US" sz="1800" kern="100" dirty="0">
                <a:effectLst/>
                <a:latin typeface="Arial" panose="020B0604020202020204" pitchFamily="34" charset="0"/>
                <a:ea typeface="Calibri" panose="020F0502020204030204" pitchFamily="34" charset="0"/>
                <a:cs typeface="Arial" panose="020B0604020202020204" pitchFamily="34" charset="0"/>
              </a:rPr>
              <a:t>: Ability to experiment with new tools, trends, and techniques to innovate in design projects.</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2</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17053032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Attention to Detail</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Precision in Design</a:t>
            </a:r>
            <a:r>
              <a:rPr lang="en-US" sz="1800" kern="100" dirty="0">
                <a:effectLst/>
                <a:latin typeface="Arial" panose="020B0604020202020204" pitchFamily="34" charset="0"/>
                <a:ea typeface="Calibri" panose="020F0502020204030204" pitchFamily="34" charset="0"/>
                <a:cs typeface="Arial" panose="020B0604020202020204" pitchFamily="34" charset="0"/>
              </a:rPr>
              <a:t>: Paying close attention to details such as alignment, spacing, color consistency, and overall visual balance.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Pixel-Perfect Execution</a:t>
            </a:r>
            <a:r>
              <a:rPr lang="en-US" sz="1800" kern="100" dirty="0">
                <a:effectLst/>
                <a:latin typeface="Arial" panose="020B0604020202020204" pitchFamily="34" charset="0"/>
                <a:ea typeface="Calibri" panose="020F0502020204030204" pitchFamily="34" charset="0"/>
                <a:cs typeface="Arial" panose="020B0604020202020204" pitchFamily="34" charset="0"/>
              </a:rPr>
              <a:t>: Ensuring that designs are polished and refined, avoiding errors or inconsistencies in final outputs.</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3</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32162438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Good Communication Skills</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Visual Communication</a:t>
            </a:r>
            <a:r>
              <a:rPr lang="en-US" sz="1800" kern="100" dirty="0">
                <a:effectLst/>
                <a:latin typeface="Arial" panose="020B0604020202020204" pitchFamily="34" charset="0"/>
                <a:ea typeface="Calibri" panose="020F0502020204030204" pitchFamily="34" charset="0"/>
                <a:cs typeface="Arial" panose="020B0604020202020204" pitchFamily="34" charset="0"/>
              </a:rPr>
              <a:t>: Ability to convey ideas and messages clearly through design elements, ensuring the design speaks to its audience effectively.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Collaboration</a:t>
            </a:r>
            <a:r>
              <a:rPr lang="en-US" sz="1800" kern="100" dirty="0">
                <a:effectLst/>
                <a:latin typeface="Arial" panose="020B0604020202020204" pitchFamily="34" charset="0"/>
                <a:ea typeface="Calibri" panose="020F0502020204030204" pitchFamily="34" charset="0"/>
                <a:cs typeface="Arial" panose="020B0604020202020204" pitchFamily="34" charset="0"/>
              </a:rPr>
              <a:t>: Comfortable working in teams, particularly in multidisciplinary environments (e.g., working with developers, animators, or marketers).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Client Interaction</a:t>
            </a:r>
            <a:r>
              <a:rPr lang="en-US" sz="1800" kern="100" dirty="0">
                <a:effectLst/>
                <a:latin typeface="Arial" panose="020B0604020202020204" pitchFamily="34" charset="0"/>
                <a:ea typeface="Calibri" panose="020F0502020204030204" pitchFamily="34" charset="0"/>
                <a:cs typeface="Arial" panose="020B0604020202020204" pitchFamily="34" charset="0"/>
              </a:rPr>
              <a:t>: Listening to client feedback and interpreting their needs into design solutions while clearly articulating design choices.</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4</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39663883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Strong Time Management and Organization</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Meeting Deadlines</a:t>
            </a:r>
            <a:r>
              <a:rPr lang="en-US" sz="1800" kern="100" dirty="0">
                <a:effectLst/>
                <a:latin typeface="Arial" panose="020B0604020202020204" pitchFamily="34" charset="0"/>
                <a:ea typeface="Calibri" panose="020F0502020204030204" pitchFamily="34" charset="0"/>
                <a:cs typeface="Arial" panose="020B0604020202020204" pitchFamily="34" charset="0"/>
              </a:rPr>
              <a:t>: Ability to deliver high-quality work within tight deadlines, often while juggling multiple projects.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Workflow Efficiency</a:t>
            </a:r>
            <a:r>
              <a:rPr lang="en-US" sz="1800" kern="100" dirty="0">
                <a:effectLst/>
                <a:latin typeface="Arial" panose="020B0604020202020204" pitchFamily="34" charset="0"/>
                <a:ea typeface="Calibri" panose="020F0502020204030204" pitchFamily="34" charset="0"/>
                <a:cs typeface="Arial" panose="020B0604020202020204" pitchFamily="34" charset="0"/>
              </a:rPr>
              <a:t>: Skilled in organizing files, layers, assets, and adhering to design specifications to streamline project completion.</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5</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22421514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Adaptability to Technology and Trends</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Keeping Up with Trends</a:t>
            </a:r>
            <a:r>
              <a:rPr lang="en-US" sz="1800" kern="100" dirty="0">
                <a:effectLst/>
                <a:latin typeface="Arial" panose="020B0604020202020204" pitchFamily="34" charset="0"/>
                <a:ea typeface="Calibri" panose="020F0502020204030204" pitchFamily="34" charset="0"/>
                <a:cs typeface="Arial" panose="020B0604020202020204" pitchFamily="34" charset="0"/>
              </a:rPr>
              <a:t>: Staying updated with the latest design trends, techniques, software updates, and industry best practices.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Learning New Tools</a:t>
            </a:r>
            <a:r>
              <a:rPr lang="en-US" sz="1800" kern="100" dirty="0">
                <a:effectLst/>
                <a:latin typeface="Arial" panose="020B0604020202020204" pitchFamily="34" charset="0"/>
                <a:ea typeface="Calibri" panose="020F0502020204030204" pitchFamily="34" charset="0"/>
                <a:cs typeface="Arial" panose="020B0604020202020204" pitchFamily="34" charset="0"/>
              </a:rPr>
              <a:t>: Willingness and ability to quickly learn and adapt to new software or technologies as they emerge.</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6</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35758674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Understanding of User Experience (UX)</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User-Centered Design</a:t>
            </a:r>
            <a:r>
              <a:rPr lang="en-US" sz="1800" kern="100" dirty="0">
                <a:effectLst/>
                <a:latin typeface="Arial" panose="020B0604020202020204" pitchFamily="34" charset="0"/>
                <a:ea typeface="Calibri" panose="020F0502020204030204" pitchFamily="34" charset="0"/>
                <a:cs typeface="Arial" panose="020B0604020202020204" pitchFamily="34" charset="0"/>
              </a:rPr>
              <a:t>: Knowledge of how users interact with digital products, ensuring the designs are not just visually appealing but also functional and intuitive.</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Accessibility Awareness</a:t>
            </a:r>
            <a:r>
              <a:rPr lang="en-US" sz="1800" kern="100" dirty="0">
                <a:effectLst/>
                <a:latin typeface="Arial" panose="020B0604020202020204" pitchFamily="34" charset="0"/>
                <a:ea typeface="Calibri" panose="020F0502020204030204" pitchFamily="34" charset="0"/>
                <a:cs typeface="Arial" panose="020B0604020202020204" pitchFamily="34" charset="0"/>
              </a:rPr>
              <a:t>: Ensuring that designs are accessible to a wide audience, considering factors like readability, contrast, and usability.</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7</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86411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Critical Thinking and Analytical Skills</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Design Strategy</a:t>
            </a:r>
            <a:r>
              <a:rPr lang="en-US" sz="1800" kern="100" dirty="0">
                <a:effectLst/>
                <a:latin typeface="Arial" panose="020B0604020202020204" pitchFamily="34" charset="0"/>
                <a:ea typeface="Calibri" panose="020F0502020204030204" pitchFamily="34" charset="0"/>
                <a:cs typeface="Arial" panose="020B0604020202020204" pitchFamily="34" charset="0"/>
              </a:rPr>
              <a:t>: Ability to analyze project requirements and translate them into effective visual strategies.</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Feedback Interpretation</a:t>
            </a:r>
            <a:r>
              <a:rPr lang="en-US" sz="1800" kern="100" dirty="0">
                <a:effectLst/>
                <a:latin typeface="Arial" panose="020B0604020202020204" pitchFamily="34" charset="0"/>
                <a:ea typeface="Calibri" panose="020F0502020204030204" pitchFamily="34" charset="0"/>
                <a:cs typeface="Arial" panose="020B0604020202020204" pitchFamily="34" charset="0"/>
              </a:rPr>
              <a:t>: Constructively analyzing feedback from clients or peers to improve design work without taking criticism personally.</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8</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19247309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Portfolio and Presentation Skills</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Strong Portfolio</a:t>
            </a:r>
            <a:r>
              <a:rPr lang="en-US" sz="1800" kern="100" dirty="0">
                <a:effectLst/>
                <a:latin typeface="Arial" panose="020B0604020202020204" pitchFamily="34" charset="0"/>
                <a:ea typeface="Calibri" panose="020F0502020204030204" pitchFamily="34" charset="0"/>
                <a:cs typeface="Arial" panose="020B0604020202020204" pitchFamily="34" charset="0"/>
              </a:rPr>
              <a:t>: A well-rounded portfolio showcasing a range of skills and successful projects that demonstrate proficiency and creativity.</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Presentation Skills</a:t>
            </a:r>
            <a:r>
              <a:rPr lang="en-US" sz="1800" kern="100" dirty="0">
                <a:effectLst/>
                <a:latin typeface="Arial" panose="020B0604020202020204" pitchFamily="34" charset="0"/>
                <a:ea typeface="Calibri" panose="020F0502020204030204" pitchFamily="34" charset="0"/>
                <a:cs typeface="Arial" panose="020B0604020202020204" pitchFamily="34" charset="0"/>
              </a:rPr>
              <a:t>: Confidence in presenting design ideas, rationale, and revisions to clients, teams, or stakeholders.</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Montserrat" pitchFamily="2" charset="0"/>
              </a:rPr>
              <a:t>9</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28200254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337661"/>
            <a:ext cx="7436287" cy="637580"/>
          </a:xfrm>
          <a:prstGeom prst="rect">
            <a:avLst/>
          </a:prstGeom>
          <a:noFill/>
          <a:ln/>
        </p:spPr>
        <p:txBody>
          <a:bodyPr wrap="none" lIns="0" tIns="0" rIns="0" bIns="0" rtlCol="0" anchor="t"/>
          <a:lstStyle/>
          <a:p>
            <a:pPr marL="0" indent="0">
              <a:lnSpc>
                <a:spcPts val="5000"/>
              </a:lnSpc>
              <a:buNone/>
            </a:pPr>
            <a:r>
              <a:rPr lang="en-US" sz="2800" b="1" kern="0" spc="-40" dirty="0">
                <a:solidFill>
                  <a:srgbClr val="000000"/>
                </a:solidFill>
                <a:latin typeface="Arial" panose="020B0604020202020204" pitchFamily="34" charset="0"/>
                <a:ea typeface="Montserrat" pitchFamily="34" charset="-122"/>
                <a:cs typeface="Arial" panose="020B0604020202020204" pitchFamily="34" charset="0"/>
              </a:rPr>
              <a:t>Characteristics of a good computer graphics</a:t>
            </a:r>
          </a:p>
          <a:p>
            <a:pPr marL="0" indent="0">
              <a:lnSpc>
                <a:spcPts val="5000"/>
              </a:lnSpc>
              <a:buNone/>
            </a:pPr>
            <a:r>
              <a:rPr lang="en-US" sz="2800" b="1" kern="0" spc="-40" dirty="0">
                <a:solidFill>
                  <a:srgbClr val="000000"/>
                </a:solidFill>
                <a:latin typeface="Arial" panose="020B0604020202020204" pitchFamily="34" charset="0"/>
                <a:cs typeface="Arial" panose="020B0604020202020204" pitchFamily="34" charset="0"/>
              </a:rPr>
              <a:t>And design practitioner</a:t>
            </a:r>
            <a:endParaRPr lang="en-US" sz="28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Patience and Perseverance</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1985724" y="2936558"/>
            <a:ext cx="6114336" cy="673179"/>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Handling Revisions</a:t>
            </a:r>
            <a:r>
              <a:rPr lang="en-US" sz="1800" kern="100" dirty="0">
                <a:effectLst/>
                <a:latin typeface="Arial" panose="020B0604020202020204" pitchFamily="34" charset="0"/>
                <a:ea typeface="Calibri" panose="020F0502020204030204" pitchFamily="34" charset="0"/>
                <a:cs typeface="Arial" panose="020B0604020202020204" pitchFamily="34" charset="0"/>
              </a:rPr>
              <a:t>: Willingness to iterate on designs and handle feedback to refine and improve the final output.</a:t>
            </a: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effectLst/>
                <a:latin typeface="Arial" panose="020B0604020202020204" pitchFamily="34" charset="0"/>
                <a:ea typeface="Calibri" panose="020F0502020204030204" pitchFamily="34" charset="0"/>
                <a:cs typeface="Arial" panose="020B0604020202020204" pitchFamily="34" charset="0"/>
              </a:rPr>
              <a:t>Long-Term Vision</a:t>
            </a:r>
            <a:r>
              <a:rPr lang="en-US" sz="1800" kern="100" dirty="0">
                <a:effectLst/>
                <a:latin typeface="Arial" panose="020B0604020202020204" pitchFamily="34" charset="0"/>
                <a:ea typeface="Calibri" panose="020F0502020204030204" pitchFamily="34" charset="0"/>
                <a:cs typeface="Arial" panose="020B0604020202020204" pitchFamily="34" charset="0"/>
              </a:rPr>
              <a:t>: Ability to work on long, complex projects without losing focus or enthusiasm.</a:t>
            </a:r>
          </a:p>
        </p:txBody>
      </p:sp>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10</a:t>
            </a:r>
          </a:p>
        </p:txBody>
      </p:sp>
      <p:pic>
        <p:nvPicPr>
          <p:cNvPr id="2" name="Image 0" descr="preencoded.png">
            <a:extLst>
              <a:ext uri="{FF2B5EF4-FFF2-40B4-BE49-F238E27FC236}">
                <a16:creationId xmlns:a16="http://schemas.microsoft.com/office/drawing/2014/main" id="{E3BB47B4-98D7-DB91-5757-C1674752C7D2}"/>
              </a:ext>
            </a:extLst>
          </p:cNvPr>
          <p:cNvPicPr>
            <a:picLocks noChangeAspect="1"/>
          </p:cNvPicPr>
          <p:nvPr/>
        </p:nvPicPr>
        <p:blipFill>
          <a:blip r:embed="rId4"/>
          <a:stretch>
            <a:fillRect/>
          </a:stretch>
        </p:blipFill>
        <p:spPr>
          <a:xfrm>
            <a:off x="9144000" y="0"/>
            <a:ext cx="5486400" cy="8229600"/>
          </a:xfrm>
          <a:prstGeom prst="rect">
            <a:avLst/>
          </a:prstGeom>
        </p:spPr>
      </p:pic>
    </p:spTree>
    <p:extLst>
      <p:ext uri="{BB962C8B-B14F-4D97-AF65-F5344CB8AC3E}">
        <p14:creationId xmlns:p14="http://schemas.microsoft.com/office/powerpoint/2010/main" val="33161584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934522"/>
            <a:ext cx="7436287" cy="637580"/>
          </a:xfrm>
          <a:prstGeom prst="rect">
            <a:avLst/>
          </a:prstGeom>
          <a:noFill/>
          <a:ln/>
        </p:spPr>
        <p:txBody>
          <a:bodyPr wrap="none" lIns="0" tIns="0" rIns="0" bIns="0" rtlCol="0" anchor="t"/>
          <a:lstStyle/>
          <a:p>
            <a:pPr marL="0" indent="0">
              <a:lnSpc>
                <a:spcPts val="5000"/>
              </a:lnSpc>
              <a:buNone/>
            </a:pPr>
            <a:r>
              <a:rPr lang="en-US" sz="4000" b="1" kern="0" spc="-40" dirty="0">
                <a:solidFill>
                  <a:srgbClr val="000000"/>
                </a:solidFill>
                <a:latin typeface="Arial" panose="020B0604020202020204" pitchFamily="34" charset="0"/>
                <a:ea typeface="Montserrat" pitchFamily="34" charset="-122"/>
                <a:cs typeface="Arial" panose="020B0604020202020204" pitchFamily="34" charset="0"/>
              </a:rPr>
              <a:t>Common Software </a:t>
            </a:r>
            <a:endParaRPr lang="en-US" sz="40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2D Graphics Software</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2244209" y="2586514"/>
            <a:ext cx="6114336" cy="673179"/>
          </a:xfrm>
          <a:prstGeom prst="rect">
            <a:avLst/>
          </a:prstGeom>
          <a:noFill/>
          <a:ln/>
        </p:spPr>
        <p:txBody>
          <a:bodyPr wrap="square" lIns="0" tIns="0" rIns="0" bIns="0" rtlCol="0" anchor="t"/>
          <a:lstStyle/>
          <a:p>
            <a:pPr marL="0" indent="0" algn="l">
              <a:lnSpc>
                <a:spcPts val="2650"/>
              </a:lnSpc>
              <a:buNone/>
            </a:pPr>
            <a:r>
              <a:rPr lang="en-US" sz="1750" dirty="0">
                <a:solidFill>
                  <a:srgbClr val="3D3838"/>
                </a:solidFill>
                <a:latin typeface="Arial" panose="020B0604020202020204" pitchFamily="34" charset="0"/>
                <a:ea typeface="Source Sans Pro" pitchFamily="34" charset="-122"/>
                <a:cs typeface="Arial" panose="020B0604020202020204" pitchFamily="34" charset="0"/>
              </a:rPr>
              <a:t>Used for creating, editing, and manipulating 2D images, illustrations, and digital art. Common in graphic design, web design, and digital painting.</a:t>
            </a:r>
            <a:endParaRPr lang="en-US" sz="175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4"/>
          <a:stretch>
            <a:fillRect/>
          </a:stretch>
        </p:blipFill>
        <p:spPr>
          <a:xfrm>
            <a:off x="785455" y="3704153"/>
            <a:ext cx="1122164" cy="1795463"/>
          </a:xfrm>
          <a:prstGeom prst="rect">
            <a:avLst/>
          </a:prstGeom>
        </p:spPr>
      </p:pic>
      <p:sp>
        <p:nvSpPr>
          <p:cNvPr id="8" name="Text 3"/>
          <p:cNvSpPr/>
          <p:nvPr/>
        </p:nvSpPr>
        <p:spPr>
          <a:xfrm>
            <a:off x="2244209" y="3928586"/>
            <a:ext cx="4253746"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3D Modeling and Animation Software</a:t>
            </a:r>
            <a:endParaRPr lang="en-US" sz="2000" dirty="0">
              <a:latin typeface="Arial" panose="020B0604020202020204" pitchFamily="34" charset="0"/>
              <a:cs typeface="Arial" panose="020B0604020202020204" pitchFamily="34" charset="0"/>
            </a:endParaRPr>
          </a:p>
        </p:txBody>
      </p:sp>
      <p:sp>
        <p:nvSpPr>
          <p:cNvPr id="9" name="Text 4"/>
          <p:cNvSpPr/>
          <p:nvPr/>
        </p:nvSpPr>
        <p:spPr>
          <a:xfrm>
            <a:off x="2244209" y="4381976"/>
            <a:ext cx="6114336" cy="336590"/>
          </a:xfrm>
          <a:prstGeom prst="rect">
            <a:avLst/>
          </a:prstGeom>
          <a:noFill/>
          <a:ln/>
        </p:spPr>
        <p:txBody>
          <a:bodyPr wrap="none" lIns="0" tIns="0" rIns="0" bIns="0" rtlCol="0" anchor="t"/>
          <a:lstStyle/>
          <a:p>
            <a:pPr marR="0" lvl="0">
              <a:lnSpc>
                <a:spcPct val="107000"/>
              </a:lnSpc>
              <a:spcBef>
                <a:spcPts val="0"/>
              </a:spcBef>
              <a:spcAft>
                <a:spcPts val="800"/>
              </a:spcAft>
              <a:buSzPts val="1000"/>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Used for creating and animating 3D models, objects,</a:t>
            </a:r>
          </a:p>
          <a:p>
            <a:pPr marR="0" lvl="0">
              <a:lnSpc>
                <a:spcPct val="107000"/>
              </a:lnSpc>
              <a:spcBef>
                <a:spcPts val="0"/>
              </a:spcBef>
              <a:spcAft>
                <a:spcPts val="800"/>
              </a:spcAft>
              <a:buSzPts val="1000"/>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 and environments. Widely used in industries like film, </a:t>
            </a:r>
          </a:p>
          <a:p>
            <a:pPr marR="0" lvl="0">
              <a:lnSpc>
                <a:spcPct val="107000"/>
              </a:lnSpc>
              <a:spcBef>
                <a:spcPts val="0"/>
              </a:spcBef>
              <a:spcAft>
                <a:spcPts val="800"/>
              </a:spcAft>
              <a:buSzPts val="1000"/>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gaming, architecture, and engineering.</a:t>
            </a:r>
          </a:p>
        </p:txBody>
      </p:sp>
      <p:pic>
        <p:nvPicPr>
          <p:cNvPr id="10" name="Image 3" descr="preencoded.png"/>
          <p:cNvPicPr>
            <a:picLocks noChangeAspect="1"/>
          </p:cNvPicPr>
          <p:nvPr/>
        </p:nvPicPr>
        <p:blipFill>
          <a:blip r:embed="rId5"/>
          <a:stretch>
            <a:fillRect/>
          </a:stretch>
        </p:blipFill>
        <p:spPr>
          <a:xfrm>
            <a:off x="785455" y="5499616"/>
            <a:ext cx="1122164" cy="1795463"/>
          </a:xfrm>
          <a:prstGeom prst="rect">
            <a:avLst/>
          </a:prstGeom>
        </p:spPr>
      </p:pic>
      <p:sp>
        <p:nvSpPr>
          <p:cNvPr id="11" name="Text 5"/>
          <p:cNvSpPr/>
          <p:nvPr/>
        </p:nvSpPr>
        <p:spPr>
          <a:xfrm>
            <a:off x="2244209" y="5724049"/>
            <a:ext cx="395632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Rendering Software</a:t>
            </a:r>
            <a:endParaRPr lang="en-US" sz="2000" dirty="0">
              <a:latin typeface="Arial" panose="020B0604020202020204" pitchFamily="34" charset="0"/>
              <a:cs typeface="Arial" panose="020B0604020202020204" pitchFamily="34" charset="0"/>
            </a:endParaRPr>
          </a:p>
        </p:txBody>
      </p:sp>
      <p:sp>
        <p:nvSpPr>
          <p:cNvPr id="12" name="Text 6"/>
          <p:cNvSpPr/>
          <p:nvPr/>
        </p:nvSpPr>
        <p:spPr>
          <a:xfrm>
            <a:off x="2244209" y="6177439"/>
            <a:ext cx="6114336" cy="673179"/>
          </a:xfrm>
          <a:prstGeom prst="rect">
            <a:avLst/>
          </a:prstGeom>
          <a:noFill/>
          <a:ln/>
        </p:spPr>
        <p:txBody>
          <a:bodyPr wrap="square" lIns="0" tIns="0" rIns="0" bIns="0" rtlCol="0" anchor="t"/>
          <a:lstStyle/>
          <a:p>
            <a:pPr marL="0" indent="0" algn="l">
              <a:lnSpc>
                <a:spcPts val="2650"/>
              </a:lnSpc>
              <a:buNone/>
            </a:pPr>
            <a:r>
              <a:rPr lang="en-US" sz="1800" dirty="0">
                <a:effectLst/>
                <a:latin typeface="Arial" panose="020B0604020202020204" pitchFamily="34" charset="0"/>
                <a:ea typeface="Calibri" panose="020F0502020204030204" pitchFamily="34" charset="0"/>
                <a:cs typeface="Arial" panose="020B0604020202020204" pitchFamily="34" charset="0"/>
              </a:rPr>
              <a:t>Used to convert 3D models and scenes into 2D images, videos or animations by simulating lighting, textures, and effects.</a:t>
            </a:r>
            <a:endParaRPr lang="en-US" sz="1750" dirty="0">
              <a:latin typeface="Arial" panose="020B0604020202020204" pitchFamily="34" charset="0"/>
              <a:cs typeface="Arial" panose="020B0604020202020204" pitchFamily="34" charset="0"/>
            </a:endParaRPr>
          </a:p>
        </p:txBody>
      </p:sp>
      <p:pic>
        <p:nvPicPr>
          <p:cNvPr id="13" name="Image 0" descr="preencoded.png">
            <a:extLst>
              <a:ext uri="{FF2B5EF4-FFF2-40B4-BE49-F238E27FC236}">
                <a16:creationId xmlns:a16="http://schemas.microsoft.com/office/drawing/2014/main" id="{852E889F-B98F-7B33-01F9-E635738EC47B}"/>
              </a:ext>
            </a:extLst>
          </p:cNvPr>
          <p:cNvPicPr>
            <a:picLocks noChangeAspect="1"/>
          </p:cNvPicPr>
          <p:nvPr/>
        </p:nvPicPr>
        <p:blipFill>
          <a:blip r:embed="rId6"/>
          <a:stretch>
            <a:fillRect/>
          </a:stretch>
        </p:blipFill>
        <p:spPr>
          <a:xfrm>
            <a:off x="9222794" y="0"/>
            <a:ext cx="5486400" cy="8229600"/>
          </a:xfrm>
          <a:prstGeom prst="rect">
            <a:avLst/>
          </a:prstGeom>
        </p:spPr>
      </p:pic>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1</a:t>
            </a:r>
          </a:p>
        </p:txBody>
      </p:sp>
      <p:sp>
        <p:nvSpPr>
          <p:cNvPr id="15" name="Rectangle: Rounded Corners 14">
            <a:extLst>
              <a:ext uri="{FF2B5EF4-FFF2-40B4-BE49-F238E27FC236}">
                <a16:creationId xmlns:a16="http://schemas.microsoft.com/office/drawing/2014/main" id="{1C0189E0-4584-5FE8-4A50-12F91B615857}"/>
              </a:ext>
            </a:extLst>
          </p:cNvPr>
          <p:cNvSpPr/>
          <p:nvPr/>
        </p:nvSpPr>
        <p:spPr>
          <a:xfrm>
            <a:off x="938699" y="4175215"/>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2</a:t>
            </a:r>
          </a:p>
        </p:txBody>
      </p:sp>
      <p:sp>
        <p:nvSpPr>
          <p:cNvPr id="16" name="Rectangle: Rounded Corners 15">
            <a:extLst>
              <a:ext uri="{FF2B5EF4-FFF2-40B4-BE49-F238E27FC236}">
                <a16:creationId xmlns:a16="http://schemas.microsoft.com/office/drawing/2014/main" id="{D471A7F7-4EDE-817F-9A1C-266BC4B8E5D2}"/>
              </a:ext>
            </a:extLst>
          </p:cNvPr>
          <p:cNvSpPr/>
          <p:nvPr/>
        </p:nvSpPr>
        <p:spPr>
          <a:xfrm>
            <a:off x="938698" y="5895883"/>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3</a:t>
            </a:r>
          </a:p>
        </p:txBody>
      </p:sp>
    </p:spTree>
    <p:extLst>
      <p:ext uri="{BB962C8B-B14F-4D97-AF65-F5344CB8AC3E}">
        <p14:creationId xmlns:p14="http://schemas.microsoft.com/office/powerpoint/2010/main" val="42145663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785455" y="934522"/>
            <a:ext cx="7436287" cy="637580"/>
          </a:xfrm>
          <a:prstGeom prst="rect">
            <a:avLst/>
          </a:prstGeom>
          <a:noFill/>
          <a:ln/>
        </p:spPr>
        <p:txBody>
          <a:bodyPr wrap="none" lIns="0" tIns="0" rIns="0" bIns="0" rtlCol="0" anchor="t"/>
          <a:lstStyle/>
          <a:p>
            <a:pPr marL="0" indent="0">
              <a:lnSpc>
                <a:spcPts val="5000"/>
              </a:lnSpc>
              <a:buNone/>
            </a:pPr>
            <a:r>
              <a:rPr lang="en-US" sz="4000" b="1" kern="0" spc="-40" dirty="0">
                <a:solidFill>
                  <a:srgbClr val="000000"/>
                </a:solidFill>
                <a:latin typeface="Arial" panose="020B0604020202020204" pitchFamily="34" charset="0"/>
                <a:ea typeface="Montserrat" pitchFamily="34" charset="-122"/>
                <a:cs typeface="Arial" panose="020B0604020202020204" pitchFamily="34" charset="0"/>
              </a:rPr>
              <a:t>Common Software </a:t>
            </a:r>
            <a:endParaRPr lang="en-US" sz="4000"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3"/>
          <a:stretch>
            <a:fillRect/>
          </a:stretch>
        </p:blipFill>
        <p:spPr>
          <a:xfrm>
            <a:off x="785455" y="1908691"/>
            <a:ext cx="1122164" cy="1795463"/>
          </a:xfrm>
          <a:prstGeom prst="rect">
            <a:avLst/>
          </a:prstGeom>
        </p:spPr>
      </p:pic>
      <p:sp>
        <p:nvSpPr>
          <p:cNvPr id="5" name="Text 1"/>
          <p:cNvSpPr/>
          <p:nvPr/>
        </p:nvSpPr>
        <p:spPr>
          <a:xfrm>
            <a:off x="2244209" y="2133124"/>
            <a:ext cx="376451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Game Engines</a:t>
            </a:r>
            <a:endParaRPr lang="en-US" sz="2000" dirty="0">
              <a:latin typeface="Arial" panose="020B0604020202020204" pitchFamily="34" charset="0"/>
              <a:cs typeface="Arial" panose="020B0604020202020204" pitchFamily="34" charset="0"/>
            </a:endParaRPr>
          </a:p>
        </p:txBody>
      </p:sp>
      <p:sp>
        <p:nvSpPr>
          <p:cNvPr id="6" name="Text 2"/>
          <p:cNvSpPr/>
          <p:nvPr/>
        </p:nvSpPr>
        <p:spPr>
          <a:xfrm>
            <a:off x="2244209" y="2586514"/>
            <a:ext cx="6114336" cy="673179"/>
          </a:xfrm>
          <a:prstGeom prst="rect">
            <a:avLst/>
          </a:prstGeom>
          <a:noFill/>
          <a:ln/>
        </p:spPr>
        <p:txBody>
          <a:bodyPr wrap="square" lIns="0" tIns="0" rIns="0" bIns="0" rtlCol="0" anchor="t"/>
          <a:lstStyle/>
          <a:p>
            <a:pPr marL="0" indent="0" algn="l">
              <a:lnSpc>
                <a:spcPts val="2650"/>
              </a:lnSpc>
              <a:buNone/>
            </a:pPr>
            <a:r>
              <a:rPr lang="en-US" sz="1750" dirty="0">
                <a:solidFill>
                  <a:srgbClr val="3D3838"/>
                </a:solidFill>
                <a:latin typeface="Arial" panose="020B0604020202020204" pitchFamily="34" charset="0"/>
                <a:ea typeface="Source Sans Pro" pitchFamily="34" charset="-122"/>
                <a:cs typeface="Arial" panose="020B0604020202020204" pitchFamily="34" charset="0"/>
              </a:rPr>
              <a:t>Provide a framework for creating interactive, real-time 3D environments and simulations, used in game development, VR, and AR</a:t>
            </a:r>
            <a:endParaRPr lang="en-US" sz="1750" dirty="0">
              <a:latin typeface="Arial" panose="020B0604020202020204" pitchFamily="34" charset="0"/>
              <a:cs typeface="Arial" panose="020B0604020202020204" pitchFamily="34" charset="0"/>
            </a:endParaRPr>
          </a:p>
        </p:txBody>
      </p:sp>
      <p:pic>
        <p:nvPicPr>
          <p:cNvPr id="7" name="Image 2" descr="preencoded.png"/>
          <p:cNvPicPr>
            <a:picLocks noChangeAspect="1"/>
          </p:cNvPicPr>
          <p:nvPr/>
        </p:nvPicPr>
        <p:blipFill>
          <a:blip r:embed="rId4"/>
          <a:stretch>
            <a:fillRect/>
          </a:stretch>
        </p:blipFill>
        <p:spPr>
          <a:xfrm>
            <a:off x="785455" y="3704153"/>
            <a:ext cx="1122164" cy="1795463"/>
          </a:xfrm>
          <a:prstGeom prst="rect">
            <a:avLst/>
          </a:prstGeom>
        </p:spPr>
      </p:pic>
      <p:sp>
        <p:nvSpPr>
          <p:cNvPr id="8" name="Text 3"/>
          <p:cNvSpPr/>
          <p:nvPr/>
        </p:nvSpPr>
        <p:spPr>
          <a:xfrm>
            <a:off x="2244209" y="3928586"/>
            <a:ext cx="4253746"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Computer-Aided Design (CAD) Software</a:t>
            </a:r>
            <a:endParaRPr lang="en-US" sz="2000" dirty="0">
              <a:latin typeface="Arial" panose="020B0604020202020204" pitchFamily="34" charset="0"/>
              <a:cs typeface="Arial" panose="020B0604020202020204" pitchFamily="34" charset="0"/>
            </a:endParaRPr>
          </a:p>
        </p:txBody>
      </p:sp>
      <p:sp>
        <p:nvSpPr>
          <p:cNvPr id="9" name="Text 4"/>
          <p:cNvSpPr/>
          <p:nvPr/>
        </p:nvSpPr>
        <p:spPr>
          <a:xfrm>
            <a:off x="2244209" y="4381976"/>
            <a:ext cx="6114336" cy="1117640"/>
          </a:xfrm>
          <a:prstGeom prst="rect">
            <a:avLst/>
          </a:prstGeom>
          <a:noFill/>
          <a:ln/>
        </p:spPr>
        <p:txBody>
          <a:bodyPr wrap="none" lIns="0" tIns="0" rIns="0" bIns="0" rtlCol="0" anchor="t"/>
          <a:lstStyle/>
          <a:p>
            <a:pPr marR="0" lvl="0">
              <a:lnSpc>
                <a:spcPct val="107000"/>
              </a:lnSpc>
              <a:spcBef>
                <a:spcPts val="0"/>
              </a:spcBef>
              <a:spcAft>
                <a:spcPts val="800"/>
              </a:spcAft>
              <a:buSzPts val="1000"/>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Focused on precision design and modeling for engineering,</a:t>
            </a:r>
          </a:p>
          <a:p>
            <a:pPr marR="0" lvl="0">
              <a:lnSpc>
                <a:spcPct val="107000"/>
              </a:lnSpc>
              <a:spcBef>
                <a:spcPts val="0"/>
              </a:spcBef>
              <a:spcAft>
                <a:spcPts val="800"/>
              </a:spcAft>
              <a:buSzPts val="1000"/>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 architecture, and manufacturing, helping professionals create</a:t>
            </a:r>
          </a:p>
          <a:p>
            <a:pPr marR="0" lvl="0">
              <a:lnSpc>
                <a:spcPct val="107000"/>
              </a:lnSpc>
              <a:spcBef>
                <a:spcPts val="0"/>
              </a:spcBef>
              <a:spcAft>
                <a:spcPts val="800"/>
              </a:spcAft>
              <a:buSzPts val="1000"/>
              <a:tabLst>
                <a:tab pos="457200" algn="l"/>
              </a:tabLst>
            </a:pPr>
            <a:r>
              <a:rPr lang="en-US" sz="1800" kern="100" dirty="0">
                <a:effectLst/>
                <a:latin typeface="Arial" panose="020B0604020202020204" pitchFamily="34" charset="0"/>
                <a:ea typeface="Calibri" panose="020F0502020204030204" pitchFamily="34" charset="0"/>
                <a:cs typeface="Arial" panose="020B0604020202020204" pitchFamily="34" charset="0"/>
              </a:rPr>
              <a:t>complex, detailed technical models.</a:t>
            </a:r>
          </a:p>
        </p:txBody>
      </p:sp>
      <p:pic>
        <p:nvPicPr>
          <p:cNvPr id="10" name="Image 3" descr="preencoded.png"/>
          <p:cNvPicPr>
            <a:picLocks noChangeAspect="1"/>
          </p:cNvPicPr>
          <p:nvPr/>
        </p:nvPicPr>
        <p:blipFill>
          <a:blip r:embed="rId5"/>
          <a:stretch>
            <a:fillRect/>
          </a:stretch>
        </p:blipFill>
        <p:spPr>
          <a:xfrm>
            <a:off x="785455" y="5499616"/>
            <a:ext cx="1122164" cy="1795463"/>
          </a:xfrm>
          <a:prstGeom prst="rect">
            <a:avLst/>
          </a:prstGeom>
        </p:spPr>
      </p:pic>
      <p:sp>
        <p:nvSpPr>
          <p:cNvPr id="11" name="Text 5"/>
          <p:cNvSpPr/>
          <p:nvPr/>
        </p:nvSpPr>
        <p:spPr>
          <a:xfrm>
            <a:off x="2244209" y="5724049"/>
            <a:ext cx="3956328" cy="318730"/>
          </a:xfrm>
          <a:prstGeom prst="rect">
            <a:avLst/>
          </a:prstGeom>
          <a:noFill/>
          <a:ln/>
        </p:spPr>
        <p:txBody>
          <a:bodyPr wrap="none" lIns="0" tIns="0" rIns="0" bIns="0" rtlCol="0" anchor="t"/>
          <a:lstStyle/>
          <a:p>
            <a:pPr marL="0" indent="0" algn="l">
              <a:lnSpc>
                <a:spcPts val="2500"/>
              </a:lnSpc>
              <a:buNone/>
            </a:pPr>
            <a:r>
              <a:rPr lang="en-US" sz="2000" b="1" kern="0" spc="-20" dirty="0">
                <a:solidFill>
                  <a:srgbClr val="3D3838"/>
                </a:solidFill>
                <a:latin typeface="Arial" panose="020B0604020202020204" pitchFamily="34" charset="0"/>
                <a:ea typeface="Montserrat" pitchFamily="34" charset="-122"/>
                <a:cs typeface="Arial" panose="020B0604020202020204" pitchFamily="34" charset="0"/>
              </a:rPr>
              <a:t>Video Editing and Motion Graphics Software</a:t>
            </a:r>
            <a:endParaRPr lang="en-US" sz="2000" dirty="0">
              <a:latin typeface="Arial" panose="020B0604020202020204" pitchFamily="34" charset="0"/>
              <a:cs typeface="Arial" panose="020B0604020202020204" pitchFamily="34" charset="0"/>
            </a:endParaRPr>
          </a:p>
        </p:txBody>
      </p:sp>
      <p:sp>
        <p:nvSpPr>
          <p:cNvPr id="12" name="Text 6"/>
          <p:cNvSpPr/>
          <p:nvPr/>
        </p:nvSpPr>
        <p:spPr>
          <a:xfrm>
            <a:off x="2244209" y="6177439"/>
            <a:ext cx="6114336" cy="673179"/>
          </a:xfrm>
          <a:prstGeom prst="rect">
            <a:avLst/>
          </a:prstGeom>
          <a:noFill/>
          <a:ln/>
        </p:spPr>
        <p:txBody>
          <a:bodyPr wrap="square" lIns="0" tIns="0" rIns="0" bIns="0" rtlCol="0" anchor="t"/>
          <a:lstStyle/>
          <a:p>
            <a:pPr marL="0" indent="0" algn="l">
              <a:lnSpc>
                <a:spcPts val="2650"/>
              </a:lnSpc>
              <a:buNone/>
            </a:pPr>
            <a:r>
              <a:rPr lang="en-US" sz="1800" dirty="0">
                <a:effectLst/>
                <a:latin typeface="Arial" panose="020B0604020202020204" pitchFamily="34" charset="0"/>
                <a:ea typeface="Calibri" panose="020F0502020204030204" pitchFamily="34" charset="0"/>
                <a:cs typeface="Arial" panose="020B0604020202020204" pitchFamily="34" charset="0"/>
              </a:rPr>
              <a:t>Used for editing video, adding visual effects, and creating motion graphics and animations. Essential in film, television, and advertising.</a:t>
            </a:r>
            <a:endParaRPr lang="en-US" sz="1750" dirty="0">
              <a:latin typeface="Arial" panose="020B0604020202020204" pitchFamily="34" charset="0"/>
              <a:cs typeface="Arial" panose="020B0604020202020204" pitchFamily="34" charset="0"/>
            </a:endParaRPr>
          </a:p>
        </p:txBody>
      </p:sp>
      <p:pic>
        <p:nvPicPr>
          <p:cNvPr id="13" name="Image 0" descr="preencoded.png">
            <a:extLst>
              <a:ext uri="{FF2B5EF4-FFF2-40B4-BE49-F238E27FC236}">
                <a16:creationId xmlns:a16="http://schemas.microsoft.com/office/drawing/2014/main" id="{852E889F-B98F-7B33-01F9-E635738EC47B}"/>
              </a:ext>
            </a:extLst>
          </p:cNvPr>
          <p:cNvPicPr>
            <a:picLocks noChangeAspect="1"/>
          </p:cNvPicPr>
          <p:nvPr/>
        </p:nvPicPr>
        <p:blipFill>
          <a:blip r:embed="rId6"/>
          <a:stretch>
            <a:fillRect/>
          </a:stretch>
        </p:blipFill>
        <p:spPr>
          <a:xfrm>
            <a:off x="9222794" y="0"/>
            <a:ext cx="5486400" cy="8229600"/>
          </a:xfrm>
          <a:prstGeom prst="rect">
            <a:avLst/>
          </a:prstGeom>
        </p:spPr>
      </p:pic>
      <p:sp>
        <p:nvSpPr>
          <p:cNvPr id="14" name="Rectangle: Rounded Corners 13">
            <a:extLst>
              <a:ext uri="{FF2B5EF4-FFF2-40B4-BE49-F238E27FC236}">
                <a16:creationId xmlns:a16="http://schemas.microsoft.com/office/drawing/2014/main" id="{7D8572AD-A467-573A-957B-AF9DF9989929}"/>
              </a:ext>
            </a:extLst>
          </p:cNvPr>
          <p:cNvSpPr/>
          <p:nvPr/>
        </p:nvSpPr>
        <p:spPr>
          <a:xfrm>
            <a:off x="942298" y="2467370"/>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4</a:t>
            </a:r>
          </a:p>
        </p:txBody>
      </p:sp>
      <p:sp>
        <p:nvSpPr>
          <p:cNvPr id="15" name="Rectangle: Rounded Corners 14">
            <a:extLst>
              <a:ext uri="{FF2B5EF4-FFF2-40B4-BE49-F238E27FC236}">
                <a16:creationId xmlns:a16="http://schemas.microsoft.com/office/drawing/2014/main" id="{1C0189E0-4584-5FE8-4A50-12F91B615857}"/>
              </a:ext>
            </a:extLst>
          </p:cNvPr>
          <p:cNvSpPr/>
          <p:nvPr/>
        </p:nvSpPr>
        <p:spPr>
          <a:xfrm>
            <a:off x="938699" y="4175215"/>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5</a:t>
            </a:r>
          </a:p>
        </p:txBody>
      </p:sp>
      <p:sp>
        <p:nvSpPr>
          <p:cNvPr id="16" name="Rectangle: Rounded Corners 15">
            <a:extLst>
              <a:ext uri="{FF2B5EF4-FFF2-40B4-BE49-F238E27FC236}">
                <a16:creationId xmlns:a16="http://schemas.microsoft.com/office/drawing/2014/main" id="{D471A7F7-4EDE-817F-9A1C-266BC4B8E5D2}"/>
              </a:ext>
            </a:extLst>
          </p:cNvPr>
          <p:cNvSpPr/>
          <p:nvPr/>
        </p:nvSpPr>
        <p:spPr>
          <a:xfrm>
            <a:off x="938698" y="5895883"/>
            <a:ext cx="801385" cy="1086701"/>
          </a:xfrm>
          <a:prstGeom prst="roundRect">
            <a:avLst/>
          </a:prstGeom>
          <a:solidFill>
            <a:srgbClr val="F2EEEE"/>
          </a:solidFill>
          <a:ln>
            <a:no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US" sz="3600" b="1" dirty="0">
                <a:solidFill>
                  <a:schemeClr val="tx1"/>
                </a:solidFill>
                <a:latin typeface="Arial" panose="020B0604020202020204" pitchFamily="34" charset="0"/>
                <a:cs typeface="Arial" panose="020B0604020202020204" pitchFamily="34" charset="0"/>
              </a:rPr>
              <a:t>6</a:t>
            </a:r>
          </a:p>
        </p:txBody>
      </p:sp>
    </p:spTree>
    <p:extLst>
      <p:ext uri="{BB962C8B-B14F-4D97-AF65-F5344CB8AC3E}">
        <p14:creationId xmlns:p14="http://schemas.microsoft.com/office/powerpoint/2010/main" val="26821755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92215" y="633532"/>
            <a:ext cx="7532370" cy="1308021"/>
          </a:xfrm>
          <a:prstGeom prst="rect">
            <a:avLst/>
          </a:prstGeom>
          <a:noFill/>
          <a:ln/>
        </p:spPr>
        <p:txBody>
          <a:bodyPr wrap="square" lIns="0" tIns="0" rIns="0" bIns="0" rtlCol="0" anchor="t"/>
          <a:lstStyle/>
          <a:p>
            <a:pPr marL="0" indent="0">
              <a:lnSpc>
                <a:spcPts val="5150"/>
              </a:lnSpc>
              <a:buNone/>
            </a:pPr>
            <a:r>
              <a:rPr lang="en-US" sz="4100" b="1" kern="0" spc="-41" dirty="0">
                <a:solidFill>
                  <a:srgbClr val="000000"/>
                </a:solidFill>
                <a:latin typeface="Arial" panose="020B0604020202020204" pitchFamily="34" charset="0"/>
                <a:ea typeface="Montserrat" pitchFamily="34" charset="-122"/>
                <a:cs typeface="Arial" panose="020B0604020202020204" pitchFamily="34" charset="0"/>
              </a:rPr>
              <a:t>Building a Career in Computer Graphics</a:t>
            </a:r>
            <a:endParaRPr lang="en-US" sz="4100" dirty="0">
              <a:latin typeface="Arial" panose="020B0604020202020204" pitchFamily="34" charset="0"/>
              <a:cs typeface="Arial" panose="020B0604020202020204" pitchFamily="34" charset="0"/>
            </a:endParaRPr>
          </a:p>
        </p:txBody>
      </p:sp>
      <p:sp>
        <p:nvSpPr>
          <p:cNvPr id="4" name="Shape 1"/>
          <p:cNvSpPr/>
          <p:nvPr/>
        </p:nvSpPr>
        <p:spPr>
          <a:xfrm>
            <a:off x="6622256" y="2286833"/>
            <a:ext cx="30480" cy="5309116"/>
          </a:xfrm>
          <a:prstGeom prst="roundRect">
            <a:avLst>
              <a:gd name="adj" fmla="val 113316"/>
            </a:avLst>
          </a:prstGeom>
          <a:solidFill>
            <a:srgbClr val="D8D4D4"/>
          </a:solidFill>
          <a:ln/>
        </p:spPr>
      </p:sp>
      <p:sp>
        <p:nvSpPr>
          <p:cNvPr id="5" name="Shape 2"/>
          <p:cNvSpPr/>
          <p:nvPr/>
        </p:nvSpPr>
        <p:spPr>
          <a:xfrm>
            <a:off x="6866037" y="2789515"/>
            <a:ext cx="805815" cy="30480"/>
          </a:xfrm>
          <a:prstGeom prst="roundRect">
            <a:avLst>
              <a:gd name="adj" fmla="val 113316"/>
            </a:avLst>
          </a:prstGeom>
          <a:solidFill>
            <a:srgbClr val="D8D4D4"/>
          </a:solidFill>
          <a:ln/>
        </p:spPr>
      </p:sp>
      <p:sp>
        <p:nvSpPr>
          <p:cNvPr id="6" name="Shape 3"/>
          <p:cNvSpPr/>
          <p:nvPr/>
        </p:nvSpPr>
        <p:spPr>
          <a:xfrm>
            <a:off x="6378476" y="2545794"/>
            <a:ext cx="518041" cy="518041"/>
          </a:xfrm>
          <a:prstGeom prst="roundRect">
            <a:avLst>
              <a:gd name="adj" fmla="val 6667"/>
            </a:avLst>
          </a:prstGeom>
          <a:solidFill>
            <a:srgbClr val="F2EEEE"/>
          </a:solidFill>
          <a:ln/>
        </p:spPr>
      </p:sp>
      <p:sp>
        <p:nvSpPr>
          <p:cNvPr id="7" name="Text 4"/>
          <p:cNvSpPr/>
          <p:nvPr/>
        </p:nvSpPr>
        <p:spPr>
          <a:xfrm>
            <a:off x="6577548" y="2647831"/>
            <a:ext cx="119896" cy="313968"/>
          </a:xfrm>
          <a:prstGeom prst="rect">
            <a:avLst/>
          </a:prstGeom>
          <a:noFill/>
          <a:ln/>
        </p:spPr>
        <p:txBody>
          <a:bodyPr wrap="none" lIns="0" tIns="0" rIns="0" bIns="0" rtlCol="0" anchor="t"/>
          <a:lstStyle/>
          <a:p>
            <a:pPr marL="0" indent="0" algn="ctr">
              <a:lnSpc>
                <a:spcPts val="2450"/>
              </a:lnSpc>
              <a:buNone/>
            </a:pPr>
            <a:r>
              <a:rPr lang="en-US" sz="2450" b="1" kern="0" spc="-25" dirty="0">
                <a:solidFill>
                  <a:srgbClr val="3D3838"/>
                </a:solidFill>
                <a:latin typeface="Montserrat" pitchFamily="34" charset="0"/>
                <a:ea typeface="Montserrat" pitchFamily="34" charset="-122"/>
                <a:cs typeface="Montserrat" pitchFamily="34" charset="-120"/>
              </a:rPr>
              <a:t>1</a:t>
            </a:r>
            <a:endParaRPr lang="en-US" sz="2450" dirty="0"/>
          </a:p>
        </p:txBody>
      </p:sp>
      <p:sp>
        <p:nvSpPr>
          <p:cNvPr id="8" name="Text 5"/>
          <p:cNvSpPr/>
          <p:nvPr/>
        </p:nvSpPr>
        <p:spPr>
          <a:xfrm>
            <a:off x="7903845" y="2516981"/>
            <a:ext cx="2616518" cy="327065"/>
          </a:xfrm>
          <a:prstGeom prst="rect">
            <a:avLst/>
          </a:prstGeom>
          <a:noFill/>
          <a:ln/>
        </p:spPr>
        <p:txBody>
          <a:bodyPr wrap="none" lIns="0" tIns="0" rIns="0" bIns="0" rtlCol="0" anchor="t"/>
          <a:lstStyle/>
          <a:p>
            <a:pPr marL="0" indent="0" algn="l">
              <a:lnSpc>
                <a:spcPts val="2550"/>
              </a:lnSpc>
              <a:buNone/>
            </a:pPr>
            <a:r>
              <a:rPr lang="en-US" sz="2050" b="1" kern="0" spc="-21" dirty="0">
                <a:solidFill>
                  <a:srgbClr val="3D3838"/>
                </a:solidFill>
                <a:latin typeface="Arial" panose="020B0604020202020204" pitchFamily="34" charset="0"/>
                <a:ea typeface="Montserrat" pitchFamily="34" charset="-122"/>
                <a:cs typeface="Arial" panose="020B0604020202020204" pitchFamily="34" charset="0"/>
              </a:rPr>
              <a:t>Study &amp; Practice</a:t>
            </a:r>
            <a:endParaRPr lang="en-US" sz="2050" dirty="0">
              <a:latin typeface="Arial" panose="020B0604020202020204" pitchFamily="34" charset="0"/>
              <a:cs typeface="Arial" panose="020B0604020202020204" pitchFamily="34" charset="0"/>
            </a:endParaRPr>
          </a:p>
        </p:txBody>
      </p:sp>
      <p:sp>
        <p:nvSpPr>
          <p:cNvPr id="9" name="Text 6"/>
          <p:cNvSpPr/>
          <p:nvPr/>
        </p:nvSpPr>
        <p:spPr>
          <a:xfrm>
            <a:off x="7903845" y="2982158"/>
            <a:ext cx="5920740" cy="690801"/>
          </a:xfrm>
          <a:prstGeom prst="rect">
            <a:avLst/>
          </a:prstGeom>
          <a:noFill/>
          <a:ln/>
        </p:spPr>
        <p:txBody>
          <a:bodyPr wrap="square" lIns="0" tIns="0" rIns="0" bIns="0" rtlCol="0" anchor="t"/>
          <a:lstStyle/>
          <a:p>
            <a:pPr marL="0" indent="0" algn="l">
              <a:lnSpc>
                <a:spcPts val="2700"/>
              </a:lnSpc>
              <a:buNone/>
            </a:pPr>
            <a:r>
              <a:rPr lang="en-US" sz="1800" dirty="0">
                <a:solidFill>
                  <a:srgbClr val="3D3838"/>
                </a:solidFill>
                <a:latin typeface="Arial" panose="020B0604020202020204" pitchFamily="34" charset="0"/>
                <a:ea typeface="Source Sans Pro" pitchFamily="34" charset="-122"/>
                <a:cs typeface="Arial" panose="020B0604020202020204" pitchFamily="34" charset="0"/>
              </a:rPr>
              <a:t>Take online courses, read textbooks, and work on personal projects to continuously improve your skills.</a:t>
            </a:r>
            <a:endParaRPr lang="en-US" sz="1800" dirty="0">
              <a:latin typeface="Arial" panose="020B0604020202020204" pitchFamily="34" charset="0"/>
              <a:cs typeface="Arial" panose="020B0604020202020204" pitchFamily="34" charset="0"/>
            </a:endParaRPr>
          </a:p>
        </p:txBody>
      </p:sp>
      <p:sp>
        <p:nvSpPr>
          <p:cNvPr id="10" name="Shape 7"/>
          <p:cNvSpPr/>
          <p:nvPr/>
        </p:nvSpPr>
        <p:spPr>
          <a:xfrm>
            <a:off x="6866037" y="4635937"/>
            <a:ext cx="805815" cy="30480"/>
          </a:xfrm>
          <a:prstGeom prst="roundRect">
            <a:avLst>
              <a:gd name="adj" fmla="val 113316"/>
            </a:avLst>
          </a:prstGeom>
          <a:solidFill>
            <a:srgbClr val="D8D4D4"/>
          </a:solidFill>
          <a:ln/>
        </p:spPr>
      </p:sp>
      <p:sp>
        <p:nvSpPr>
          <p:cNvPr id="11" name="Shape 8"/>
          <p:cNvSpPr/>
          <p:nvPr/>
        </p:nvSpPr>
        <p:spPr>
          <a:xfrm>
            <a:off x="6378476" y="4392216"/>
            <a:ext cx="518041" cy="518041"/>
          </a:xfrm>
          <a:prstGeom prst="roundRect">
            <a:avLst>
              <a:gd name="adj" fmla="val 6667"/>
            </a:avLst>
          </a:prstGeom>
          <a:solidFill>
            <a:srgbClr val="F2EEEE"/>
          </a:solidFill>
          <a:ln/>
        </p:spPr>
      </p:sp>
      <p:sp>
        <p:nvSpPr>
          <p:cNvPr id="12" name="Text 9"/>
          <p:cNvSpPr/>
          <p:nvPr/>
        </p:nvSpPr>
        <p:spPr>
          <a:xfrm>
            <a:off x="6546473" y="4494252"/>
            <a:ext cx="182047" cy="313968"/>
          </a:xfrm>
          <a:prstGeom prst="rect">
            <a:avLst/>
          </a:prstGeom>
          <a:noFill/>
          <a:ln/>
        </p:spPr>
        <p:txBody>
          <a:bodyPr wrap="none" lIns="0" tIns="0" rIns="0" bIns="0" rtlCol="0" anchor="t"/>
          <a:lstStyle/>
          <a:p>
            <a:pPr marL="0" indent="0" algn="ctr">
              <a:lnSpc>
                <a:spcPts val="2450"/>
              </a:lnSpc>
              <a:buNone/>
            </a:pPr>
            <a:r>
              <a:rPr lang="en-US" sz="2450" b="1" kern="0" spc="-25" dirty="0">
                <a:solidFill>
                  <a:srgbClr val="3D3838"/>
                </a:solidFill>
                <a:latin typeface="Montserrat" pitchFamily="34" charset="0"/>
                <a:ea typeface="Montserrat" pitchFamily="34" charset="-122"/>
                <a:cs typeface="Montserrat" pitchFamily="34" charset="-120"/>
              </a:rPr>
              <a:t>2</a:t>
            </a:r>
            <a:endParaRPr lang="en-US" sz="2450" dirty="0"/>
          </a:p>
        </p:txBody>
      </p:sp>
      <p:sp>
        <p:nvSpPr>
          <p:cNvPr id="13" name="Text 10"/>
          <p:cNvSpPr/>
          <p:nvPr/>
        </p:nvSpPr>
        <p:spPr>
          <a:xfrm>
            <a:off x="7903845" y="4363403"/>
            <a:ext cx="2616518" cy="327065"/>
          </a:xfrm>
          <a:prstGeom prst="rect">
            <a:avLst/>
          </a:prstGeom>
          <a:noFill/>
          <a:ln/>
        </p:spPr>
        <p:txBody>
          <a:bodyPr wrap="none" lIns="0" tIns="0" rIns="0" bIns="0" rtlCol="0" anchor="t"/>
          <a:lstStyle/>
          <a:p>
            <a:pPr marL="0" indent="0" algn="l">
              <a:lnSpc>
                <a:spcPts val="2550"/>
              </a:lnSpc>
              <a:buNone/>
            </a:pPr>
            <a:r>
              <a:rPr lang="en-US" sz="2050" b="1" kern="0" spc="-21" dirty="0">
                <a:solidFill>
                  <a:srgbClr val="3D3838"/>
                </a:solidFill>
                <a:latin typeface="Arial" panose="020B0604020202020204" pitchFamily="34" charset="0"/>
                <a:ea typeface="Montserrat" pitchFamily="34" charset="-122"/>
                <a:cs typeface="Arial" panose="020B0604020202020204" pitchFamily="34" charset="0"/>
              </a:rPr>
              <a:t>Build a Portfolio</a:t>
            </a:r>
            <a:endParaRPr lang="en-US" sz="2050" dirty="0">
              <a:latin typeface="Arial" panose="020B0604020202020204" pitchFamily="34" charset="0"/>
              <a:cs typeface="Arial" panose="020B0604020202020204" pitchFamily="34" charset="0"/>
            </a:endParaRPr>
          </a:p>
        </p:txBody>
      </p:sp>
      <p:sp>
        <p:nvSpPr>
          <p:cNvPr id="14" name="Text 11"/>
          <p:cNvSpPr/>
          <p:nvPr/>
        </p:nvSpPr>
        <p:spPr>
          <a:xfrm>
            <a:off x="7903845" y="4828580"/>
            <a:ext cx="5920740" cy="690801"/>
          </a:xfrm>
          <a:prstGeom prst="rect">
            <a:avLst/>
          </a:prstGeom>
          <a:noFill/>
          <a:ln/>
        </p:spPr>
        <p:txBody>
          <a:bodyPr wrap="square" lIns="0" tIns="0" rIns="0" bIns="0" rtlCol="0" anchor="t"/>
          <a:lstStyle/>
          <a:p>
            <a:pPr marL="0" indent="0" algn="l">
              <a:lnSpc>
                <a:spcPts val="2700"/>
              </a:lnSpc>
              <a:buNone/>
            </a:pPr>
            <a:r>
              <a:rPr lang="en-US" sz="1800" dirty="0">
                <a:solidFill>
                  <a:srgbClr val="3D3838"/>
                </a:solidFill>
                <a:latin typeface="Arial" panose="020B0604020202020204" pitchFamily="34" charset="0"/>
                <a:ea typeface="Source Sans Pro" pitchFamily="34" charset="-122"/>
                <a:cs typeface="Arial" panose="020B0604020202020204" pitchFamily="34" charset="0"/>
              </a:rPr>
              <a:t>Showcase your best work online to demonstrate your abilities and creative vision to potential employers.</a:t>
            </a:r>
            <a:endParaRPr lang="en-US" sz="1800" dirty="0">
              <a:latin typeface="Arial" panose="020B0604020202020204" pitchFamily="34" charset="0"/>
              <a:cs typeface="Arial" panose="020B0604020202020204" pitchFamily="34" charset="0"/>
            </a:endParaRPr>
          </a:p>
        </p:txBody>
      </p:sp>
      <p:sp>
        <p:nvSpPr>
          <p:cNvPr id="15" name="Shape 12"/>
          <p:cNvSpPr/>
          <p:nvPr/>
        </p:nvSpPr>
        <p:spPr>
          <a:xfrm>
            <a:off x="6866037" y="6482358"/>
            <a:ext cx="805815" cy="30480"/>
          </a:xfrm>
          <a:prstGeom prst="roundRect">
            <a:avLst>
              <a:gd name="adj" fmla="val 113316"/>
            </a:avLst>
          </a:prstGeom>
          <a:solidFill>
            <a:srgbClr val="D8D4D4"/>
          </a:solidFill>
          <a:ln/>
        </p:spPr>
      </p:sp>
      <p:sp>
        <p:nvSpPr>
          <p:cNvPr id="16" name="Shape 13"/>
          <p:cNvSpPr/>
          <p:nvPr/>
        </p:nvSpPr>
        <p:spPr>
          <a:xfrm>
            <a:off x="6378476" y="6238637"/>
            <a:ext cx="518041" cy="518041"/>
          </a:xfrm>
          <a:prstGeom prst="roundRect">
            <a:avLst>
              <a:gd name="adj" fmla="val 6667"/>
            </a:avLst>
          </a:prstGeom>
          <a:solidFill>
            <a:srgbClr val="F2EEEE"/>
          </a:solidFill>
          <a:ln/>
        </p:spPr>
      </p:sp>
      <p:sp>
        <p:nvSpPr>
          <p:cNvPr id="17" name="Text 14"/>
          <p:cNvSpPr/>
          <p:nvPr/>
        </p:nvSpPr>
        <p:spPr>
          <a:xfrm>
            <a:off x="6546116" y="6340673"/>
            <a:ext cx="182761" cy="313968"/>
          </a:xfrm>
          <a:prstGeom prst="rect">
            <a:avLst/>
          </a:prstGeom>
          <a:noFill/>
          <a:ln/>
        </p:spPr>
        <p:txBody>
          <a:bodyPr wrap="none" lIns="0" tIns="0" rIns="0" bIns="0" rtlCol="0" anchor="t"/>
          <a:lstStyle/>
          <a:p>
            <a:pPr marL="0" indent="0" algn="ctr">
              <a:lnSpc>
                <a:spcPts val="2450"/>
              </a:lnSpc>
              <a:buNone/>
            </a:pPr>
            <a:r>
              <a:rPr lang="en-US" sz="2450" b="1" kern="0" spc="-25" dirty="0">
                <a:solidFill>
                  <a:srgbClr val="3D3838"/>
                </a:solidFill>
                <a:latin typeface="Montserrat" pitchFamily="34" charset="0"/>
                <a:ea typeface="Montserrat" pitchFamily="34" charset="-122"/>
                <a:cs typeface="Montserrat" pitchFamily="34" charset="-120"/>
              </a:rPr>
              <a:t>3</a:t>
            </a:r>
            <a:endParaRPr lang="en-US" sz="2450" dirty="0"/>
          </a:p>
        </p:txBody>
      </p:sp>
      <p:sp>
        <p:nvSpPr>
          <p:cNvPr id="18" name="Text 15"/>
          <p:cNvSpPr/>
          <p:nvPr/>
        </p:nvSpPr>
        <p:spPr>
          <a:xfrm>
            <a:off x="7903845" y="6209824"/>
            <a:ext cx="2616518" cy="327065"/>
          </a:xfrm>
          <a:prstGeom prst="rect">
            <a:avLst/>
          </a:prstGeom>
          <a:noFill/>
          <a:ln/>
        </p:spPr>
        <p:txBody>
          <a:bodyPr wrap="none" lIns="0" tIns="0" rIns="0" bIns="0" rtlCol="0" anchor="t"/>
          <a:lstStyle/>
          <a:p>
            <a:pPr marL="0" indent="0" algn="l">
              <a:lnSpc>
                <a:spcPts val="2550"/>
              </a:lnSpc>
              <a:buNone/>
            </a:pPr>
            <a:r>
              <a:rPr lang="en-US" sz="2050" b="1" kern="0" spc="-21" dirty="0">
                <a:solidFill>
                  <a:srgbClr val="3D3838"/>
                </a:solidFill>
                <a:latin typeface="Arial" panose="020B0604020202020204" pitchFamily="34" charset="0"/>
                <a:ea typeface="Montserrat" pitchFamily="34" charset="-122"/>
                <a:cs typeface="Arial" panose="020B0604020202020204" pitchFamily="34" charset="0"/>
              </a:rPr>
              <a:t>Apply for Jobs</a:t>
            </a:r>
            <a:endParaRPr lang="en-US" sz="2050" dirty="0">
              <a:latin typeface="Arial" panose="020B0604020202020204" pitchFamily="34" charset="0"/>
              <a:cs typeface="Arial" panose="020B0604020202020204" pitchFamily="34" charset="0"/>
            </a:endParaRPr>
          </a:p>
        </p:txBody>
      </p:sp>
      <p:sp>
        <p:nvSpPr>
          <p:cNvPr id="19" name="Text 16"/>
          <p:cNvSpPr/>
          <p:nvPr/>
        </p:nvSpPr>
        <p:spPr>
          <a:xfrm>
            <a:off x="7903845" y="6675001"/>
            <a:ext cx="5920740" cy="690801"/>
          </a:xfrm>
          <a:prstGeom prst="rect">
            <a:avLst/>
          </a:prstGeom>
          <a:noFill/>
          <a:ln/>
        </p:spPr>
        <p:txBody>
          <a:bodyPr wrap="square" lIns="0" tIns="0" rIns="0" bIns="0" rtlCol="0" anchor="t"/>
          <a:lstStyle/>
          <a:p>
            <a:pPr marL="0" indent="0" algn="l">
              <a:lnSpc>
                <a:spcPts val="2700"/>
              </a:lnSpc>
              <a:buNone/>
            </a:pPr>
            <a:r>
              <a:rPr lang="en-US" sz="1800" dirty="0">
                <a:solidFill>
                  <a:srgbClr val="3D3838"/>
                </a:solidFill>
                <a:latin typeface="Arial" panose="020B0604020202020204" pitchFamily="34" charset="0"/>
                <a:ea typeface="Source Sans Pro" pitchFamily="34" charset="-122"/>
                <a:cs typeface="Arial" panose="020B0604020202020204" pitchFamily="34" charset="0"/>
              </a:rPr>
              <a:t>Look for entry-level positions, freelance opportunities, and internships to gain valuable experience.</a:t>
            </a:r>
            <a:endParaRPr lang="en-US" sz="1800" dirty="0">
              <a:latin typeface="Arial" panose="020B0604020202020204" pitchFamily="34" charset="0"/>
              <a:cs typeface="Arial" panose="020B0604020202020204" pitchFamily="34"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50437" y="2467689"/>
            <a:ext cx="5611058" cy="701397"/>
          </a:xfrm>
          <a:prstGeom prst="rect">
            <a:avLst/>
          </a:prstGeom>
          <a:noFill/>
          <a:ln/>
        </p:spPr>
        <p:txBody>
          <a:bodyPr wrap="none" lIns="0" tIns="0" rIns="0" bIns="0" rtlCol="0" anchor="t"/>
          <a:lstStyle/>
          <a:p>
            <a:pPr marL="0" indent="0">
              <a:lnSpc>
                <a:spcPts val="5500"/>
              </a:lnSpc>
              <a:buNone/>
            </a:pPr>
            <a:r>
              <a:rPr lang="en-US" sz="4400" b="1" kern="0" spc="-44" dirty="0">
                <a:solidFill>
                  <a:srgbClr val="000000"/>
                </a:solidFill>
                <a:latin typeface="Arial" panose="020B0604020202020204" pitchFamily="34" charset="0"/>
                <a:ea typeface="Montserrat" pitchFamily="34" charset="-122"/>
                <a:cs typeface="Arial" panose="020B0604020202020204" pitchFamily="34" charset="0"/>
              </a:rPr>
              <a:t>Conclusion</a:t>
            </a:r>
            <a:endParaRPr lang="en-US" sz="4400" dirty="0">
              <a:latin typeface="Arial" panose="020B0604020202020204" pitchFamily="34" charset="0"/>
              <a:cs typeface="Arial" panose="020B0604020202020204" pitchFamily="34" charset="0"/>
            </a:endParaRPr>
          </a:p>
        </p:txBody>
      </p:sp>
      <p:sp>
        <p:nvSpPr>
          <p:cNvPr id="4" name="Text 1"/>
          <p:cNvSpPr/>
          <p:nvPr/>
        </p:nvSpPr>
        <p:spPr>
          <a:xfrm>
            <a:off x="6350437" y="3539371"/>
            <a:ext cx="7415927" cy="2222421"/>
          </a:xfrm>
          <a:prstGeom prst="rect">
            <a:avLst/>
          </a:prstGeom>
          <a:noFill/>
          <a:ln/>
        </p:spPr>
        <p:txBody>
          <a:bodyPr wrap="square" lIns="0" tIns="0" rIns="0" bIns="0" rtlCol="0" anchor="t"/>
          <a:lstStyle/>
          <a:p>
            <a:pPr marL="0" indent="0">
              <a:lnSpc>
                <a:spcPts val="2900"/>
              </a:lnSpc>
              <a:buNone/>
            </a:pPr>
            <a:r>
              <a:rPr lang="en-US" sz="1900" dirty="0">
                <a:solidFill>
                  <a:srgbClr val="3D3838"/>
                </a:solidFill>
                <a:latin typeface="Arial" panose="020B0604020202020204" pitchFamily="34" charset="0"/>
                <a:ea typeface="Source Sans Pro" pitchFamily="34" charset="-122"/>
                <a:cs typeface="Arial" panose="020B0604020202020204" pitchFamily="34" charset="0"/>
              </a:rPr>
              <a:t>Computer graphics is a diverse and rapidly evolving field that plays a vital role in a wide range of industries, from entertainment to healthcare. By mastering the fundamentals, leveraging powerful tools and software, and staying up-to-date with emerging trends, you can unlock a world of creative and career opportunities in computer graphics.</a:t>
            </a:r>
            <a:endParaRPr lang="en-US" sz="1900" dirty="0">
              <a:latin typeface="Arial" panose="020B0604020202020204" pitchFamily="34" charset="0"/>
              <a:cs typeface="Arial" panose="020B0604020202020204" pitchFamily="34"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50437" y="2467689"/>
            <a:ext cx="5611058" cy="701397"/>
          </a:xfrm>
          <a:prstGeom prst="rect">
            <a:avLst/>
          </a:prstGeom>
          <a:noFill/>
          <a:ln/>
        </p:spPr>
        <p:txBody>
          <a:bodyPr wrap="none" lIns="0" tIns="0" rIns="0" bIns="0" rtlCol="0" anchor="t"/>
          <a:lstStyle/>
          <a:p>
            <a:pPr marL="0" indent="0">
              <a:lnSpc>
                <a:spcPts val="5500"/>
              </a:lnSpc>
              <a:buNone/>
            </a:pPr>
            <a:r>
              <a:rPr lang="en-US" sz="4400" b="1" kern="0" spc="-44" dirty="0">
                <a:solidFill>
                  <a:srgbClr val="000000"/>
                </a:solidFill>
                <a:latin typeface="Arial" panose="020B0604020202020204" pitchFamily="34" charset="0"/>
                <a:ea typeface="Montserrat" pitchFamily="34" charset="-122"/>
                <a:cs typeface="Arial" panose="020B0604020202020204" pitchFamily="34" charset="0"/>
              </a:rPr>
              <a:t>References</a:t>
            </a:r>
            <a:endParaRPr lang="en-US" sz="4400" dirty="0">
              <a:latin typeface="Arial" panose="020B0604020202020204" pitchFamily="34" charset="0"/>
              <a:cs typeface="Arial" panose="020B0604020202020204" pitchFamily="34" charset="0"/>
            </a:endParaRPr>
          </a:p>
        </p:txBody>
      </p:sp>
      <p:sp>
        <p:nvSpPr>
          <p:cNvPr id="4" name="Text 1"/>
          <p:cNvSpPr/>
          <p:nvPr/>
        </p:nvSpPr>
        <p:spPr>
          <a:xfrm>
            <a:off x="5712311" y="3539371"/>
            <a:ext cx="8584602" cy="2222421"/>
          </a:xfrm>
          <a:prstGeom prst="rect">
            <a:avLst/>
          </a:prstGeom>
          <a:noFill/>
          <a:ln/>
        </p:spPr>
        <p:txBody>
          <a:bodyPr wrap="square" lIns="0" tIns="0" rIns="0" bIns="0" rtlCol="0" anchor="t"/>
          <a:lstStyle/>
          <a:p>
            <a:pPr marL="342900" marR="0" indent="-342900">
              <a:lnSpc>
                <a:spcPct val="115000"/>
              </a:lnSpc>
              <a:spcBef>
                <a:spcPts val="0"/>
              </a:spcBef>
              <a:spcAft>
                <a:spcPts val="800"/>
              </a:spcAft>
              <a:buFont typeface="+mj-lt"/>
              <a:buAutoNum type="arabicPeriod"/>
            </a:pPr>
            <a:r>
              <a:rPr lang="en-US" sz="1800" kern="100" dirty="0">
                <a:effectLst/>
                <a:latin typeface="Arial" panose="020B0604020202020204" pitchFamily="34" charset="0"/>
                <a:ea typeface="Calibri" panose="020F0502020204030204" pitchFamily="34" charset="0"/>
                <a:cs typeface="Arial" panose="020B0604020202020204" pitchFamily="34" charset="0"/>
              </a:rPr>
              <a:t>"Digital Art Fundamentals," Robin </a:t>
            </a:r>
            <a:r>
              <a:rPr lang="en-US" sz="1800" kern="100" dirty="0" err="1">
                <a:effectLst/>
                <a:latin typeface="Arial" panose="020B0604020202020204" pitchFamily="34" charset="0"/>
                <a:ea typeface="Calibri" panose="020F0502020204030204" pitchFamily="34" charset="0"/>
                <a:cs typeface="Arial" panose="020B0604020202020204" pitchFamily="34" charset="0"/>
              </a:rPr>
              <a:t>Landa</a:t>
            </a:r>
            <a:r>
              <a:rPr lang="en-US" sz="1800" kern="100" dirty="0">
                <a:effectLst/>
                <a:latin typeface="Arial" panose="020B0604020202020204" pitchFamily="34" charset="0"/>
                <a:ea typeface="Calibri" panose="020F0502020204030204" pitchFamily="34" charset="0"/>
                <a:cs typeface="Arial" panose="020B0604020202020204" pitchFamily="34" charset="0"/>
              </a:rPr>
              <a:t>, Open Textbook Library, 2020.</a:t>
            </a:r>
          </a:p>
          <a:p>
            <a:pPr marL="342900" marR="0" indent="-342900">
              <a:lnSpc>
                <a:spcPct val="115000"/>
              </a:lnSpc>
              <a:spcBef>
                <a:spcPts val="0"/>
              </a:spcBef>
              <a:spcAft>
                <a:spcPts val="800"/>
              </a:spcAft>
              <a:buFont typeface="+mj-lt"/>
              <a:buAutoNum type="arabicPeriod"/>
            </a:pPr>
            <a:r>
              <a:rPr lang="en-US" sz="1800" kern="100" dirty="0">
                <a:effectLst/>
                <a:latin typeface="Arial" panose="020B0604020202020204" pitchFamily="34" charset="0"/>
                <a:ea typeface="Calibri" panose="020F0502020204030204" pitchFamily="34" charset="0"/>
                <a:cs typeface="Arial" panose="020B0604020202020204" pitchFamily="34" charset="0"/>
              </a:rPr>
              <a:t>"Introduction to Graphic Design," Richard Hollis, Open Library, 2013.</a:t>
            </a:r>
          </a:p>
          <a:p>
            <a:pPr marL="342900" marR="0" indent="-342900">
              <a:lnSpc>
                <a:spcPct val="115000"/>
              </a:lnSpc>
              <a:spcBef>
                <a:spcPts val="0"/>
              </a:spcBef>
              <a:spcAft>
                <a:spcPts val="800"/>
              </a:spcAft>
              <a:buFont typeface="+mj-lt"/>
              <a:buAutoNum type="arabicPeriod"/>
            </a:pPr>
            <a:r>
              <a:rPr lang="en-US" sz="1800" kern="100" dirty="0">
                <a:effectLst/>
                <a:latin typeface="Arial" panose="020B0604020202020204" pitchFamily="34" charset="0"/>
                <a:ea typeface="Calibri" panose="020F0502020204030204" pitchFamily="34" charset="0"/>
                <a:cs typeface="Arial" panose="020B0604020202020204" pitchFamily="34" charset="0"/>
              </a:rPr>
              <a:t>"The Elements of Graphic Design," Alex W. White, Internet Archive, 2011.</a:t>
            </a:r>
          </a:p>
          <a:p>
            <a:pPr marL="342900" marR="0" indent="-342900">
              <a:lnSpc>
                <a:spcPct val="115000"/>
              </a:lnSpc>
              <a:spcBef>
                <a:spcPts val="0"/>
              </a:spcBef>
              <a:spcAft>
                <a:spcPts val="800"/>
              </a:spcAft>
              <a:buFont typeface="+mj-lt"/>
              <a:buAutoNum type="arabicPeriod"/>
            </a:pPr>
            <a:r>
              <a:rPr lang="en-US" sz="1800" kern="100" dirty="0">
                <a:effectLst/>
                <a:latin typeface="Arial" panose="020B0604020202020204" pitchFamily="34" charset="0"/>
                <a:ea typeface="Calibri" panose="020F0502020204030204" pitchFamily="34" charset="0"/>
                <a:cs typeface="Arial" panose="020B0604020202020204" pitchFamily="34" charset="0"/>
              </a:rPr>
              <a:t>"Computer Graphics: Principles and Practice," John F. Hughes et al., MIT </a:t>
            </a:r>
            <a:r>
              <a:rPr lang="en-US" sz="1800" kern="100" dirty="0" err="1">
                <a:effectLst/>
                <a:latin typeface="Arial" panose="020B0604020202020204" pitchFamily="34" charset="0"/>
                <a:ea typeface="Calibri" panose="020F0502020204030204" pitchFamily="34" charset="0"/>
                <a:cs typeface="Arial" panose="020B0604020202020204" pitchFamily="34" charset="0"/>
              </a:rPr>
              <a:t>OpenCourseWare</a:t>
            </a:r>
            <a:r>
              <a:rPr lang="en-US" sz="1800" kern="100" dirty="0">
                <a:effectLst/>
                <a:latin typeface="Arial" panose="020B0604020202020204" pitchFamily="34" charset="0"/>
                <a:ea typeface="Calibri" panose="020F0502020204030204" pitchFamily="34" charset="0"/>
                <a:cs typeface="Arial" panose="020B0604020202020204" pitchFamily="34" charset="0"/>
              </a:rPr>
              <a:t>, 2006.</a:t>
            </a:r>
          </a:p>
        </p:txBody>
      </p:sp>
    </p:spTree>
    <p:extLst>
      <p:ext uri="{BB962C8B-B14F-4D97-AF65-F5344CB8AC3E}">
        <p14:creationId xmlns:p14="http://schemas.microsoft.com/office/powerpoint/2010/main" val="13245488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3255</TotalTime>
  <Words>4118</Words>
  <Application>Microsoft Office PowerPoint</Application>
  <PresentationFormat>Custom</PresentationFormat>
  <Paragraphs>406</Paragraphs>
  <Slides>47</Slides>
  <Notes>47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Symbol</vt:lpstr>
      <vt:lpstr>Source Sans Pro</vt:lpstr>
      <vt:lpstr>Montserrat</vt:lpstr>
      <vt:lpstr>Courier New</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99</cp:revision>
  <dcterms:created xsi:type="dcterms:W3CDTF">2024-09-06T15:35:57Z</dcterms:created>
  <dcterms:modified xsi:type="dcterms:W3CDTF">2024-09-16T17:12:44Z</dcterms:modified>
</cp:coreProperties>
</file>