
<file path=[Content_Types].xml><?xml version="1.0" encoding="utf-8"?>
<Types xmlns="http://schemas.openxmlformats.org/package/2006/content-types">
  <Default Extension="fntdata" ContentType="application/x-fontdata"/>
  <Default Extension="gif" ContentType="image/gif"/>
  <Default Extension="jfif"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83"/>
  </p:notesMasterIdLst>
  <p:sldIdLst>
    <p:sldId id="256" r:id="rId2"/>
    <p:sldId id="267" r:id="rId3"/>
    <p:sldId id="270" r:id="rId4"/>
    <p:sldId id="271" r:id="rId5"/>
    <p:sldId id="272" r:id="rId6"/>
    <p:sldId id="355" r:id="rId7"/>
    <p:sldId id="260" r:id="rId8"/>
    <p:sldId id="283" r:id="rId9"/>
    <p:sldId id="275" r:id="rId10"/>
    <p:sldId id="357" r:id="rId11"/>
    <p:sldId id="356" r:id="rId12"/>
    <p:sldId id="277" r:id="rId13"/>
    <p:sldId id="358" r:id="rId14"/>
    <p:sldId id="359" r:id="rId15"/>
    <p:sldId id="360" r:id="rId16"/>
    <p:sldId id="361" r:id="rId17"/>
    <p:sldId id="362" r:id="rId18"/>
    <p:sldId id="363" r:id="rId19"/>
    <p:sldId id="284" r:id="rId20"/>
    <p:sldId id="279" r:id="rId21"/>
    <p:sldId id="280" r:id="rId22"/>
    <p:sldId id="285" r:id="rId23"/>
    <p:sldId id="286" r:id="rId24"/>
    <p:sldId id="364" r:id="rId25"/>
    <p:sldId id="287" r:id="rId26"/>
    <p:sldId id="274" r:id="rId27"/>
    <p:sldId id="303" r:id="rId28"/>
    <p:sldId id="304" r:id="rId29"/>
    <p:sldId id="305" r:id="rId30"/>
    <p:sldId id="306" r:id="rId31"/>
    <p:sldId id="307" r:id="rId32"/>
    <p:sldId id="308" r:id="rId33"/>
    <p:sldId id="309" r:id="rId34"/>
    <p:sldId id="310" r:id="rId35"/>
    <p:sldId id="311" r:id="rId36"/>
    <p:sldId id="289" r:id="rId37"/>
    <p:sldId id="290" r:id="rId38"/>
    <p:sldId id="291" r:id="rId39"/>
    <p:sldId id="296" r:id="rId40"/>
    <p:sldId id="297" r:id="rId41"/>
    <p:sldId id="298" r:id="rId42"/>
    <p:sldId id="300" r:id="rId43"/>
    <p:sldId id="299" r:id="rId44"/>
    <p:sldId id="324" r:id="rId45"/>
    <p:sldId id="317" r:id="rId46"/>
    <p:sldId id="370" r:id="rId47"/>
    <p:sldId id="371" r:id="rId48"/>
    <p:sldId id="372" r:id="rId49"/>
    <p:sldId id="373" r:id="rId50"/>
    <p:sldId id="374" r:id="rId51"/>
    <p:sldId id="318" r:id="rId52"/>
    <p:sldId id="319" r:id="rId53"/>
    <p:sldId id="367" r:id="rId54"/>
    <p:sldId id="368" r:id="rId55"/>
    <p:sldId id="369" r:id="rId56"/>
    <p:sldId id="320" r:id="rId57"/>
    <p:sldId id="321" r:id="rId58"/>
    <p:sldId id="325" r:id="rId59"/>
    <p:sldId id="331" r:id="rId60"/>
    <p:sldId id="332" r:id="rId61"/>
    <p:sldId id="333" r:id="rId62"/>
    <p:sldId id="335" r:id="rId63"/>
    <p:sldId id="326" r:id="rId64"/>
    <p:sldId id="336" r:id="rId65"/>
    <p:sldId id="337" r:id="rId66"/>
    <p:sldId id="338" r:id="rId67"/>
    <p:sldId id="339" r:id="rId68"/>
    <p:sldId id="340" r:id="rId69"/>
    <p:sldId id="328" r:id="rId70"/>
    <p:sldId id="342" r:id="rId71"/>
    <p:sldId id="343" r:id="rId72"/>
    <p:sldId id="344" r:id="rId73"/>
    <p:sldId id="330" r:id="rId74"/>
    <p:sldId id="348" r:id="rId75"/>
    <p:sldId id="349" r:id="rId76"/>
    <p:sldId id="350" r:id="rId77"/>
    <p:sldId id="351" r:id="rId78"/>
    <p:sldId id="352" r:id="rId79"/>
    <p:sldId id="353" r:id="rId80"/>
    <p:sldId id="354" r:id="rId81"/>
    <p:sldId id="375" r:id="rId82"/>
  </p:sldIdLst>
  <p:sldSz cx="14630400" cy="8229600"/>
  <p:notesSz cx="8229600" cy="14630400"/>
  <p:embeddedFontLst>
    <p:embeddedFont>
      <p:font typeface="PT Sans" panose="020B0503020203020204" pitchFamily="34" charset="0"/>
      <p:regular r:id="rId84"/>
      <p:bold r:id="rId85"/>
      <p:italic r:id="rId86"/>
      <p:boldItalic r:id="rId8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89" d="100"/>
          <a:sy n="89" d="100"/>
        </p:scale>
        <p:origin x="71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font" Target="fonts/font1.fntdata"/><Relationship Id="rId89"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theme" Target="theme/theme1.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font" Target="fonts/font4.fntdata"/><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2453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33610614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32375636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42687609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798591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3928588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8832392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17655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3442411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21903693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8027898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7393853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36433545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31132123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7959393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41982314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20756252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30740272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29505877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40577068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6916943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38978112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2347749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6049352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28349342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8998682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31846454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31058412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6485654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31255087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42858405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9442954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1911046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27717288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9559282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5188558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37182547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5094507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81009126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42581500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28666055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81546996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200946969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34359933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48615023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295789316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8008760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49</a:t>
            </a:fld>
            <a:endParaRPr lang="en-US"/>
          </a:p>
        </p:txBody>
      </p:sp>
    </p:spTree>
    <p:extLst>
      <p:ext uri="{BB962C8B-B14F-4D97-AF65-F5344CB8AC3E}">
        <p14:creationId xmlns:p14="http://schemas.microsoft.com/office/powerpoint/2010/main" val="321510994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50</a:t>
            </a:fld>
            <a:endParaRPr lang="en-US"/>
          </a:p>
        </p:txBody>
      </p:sp>
    </p:spTree>
    <p:extLst>
      <p:ext uri="{BB962C8B-B14F-4D97-AF65-F5344CB8AC3E}">
        <p14:creationId xmlns:p14="http://schemas.microsoft.com/office/powerpoint/2010/main" val="24764862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51</a:t>
            </a:fld>
            <a:endParaRPr lang="en-US"/>
          </a:p>
        </p:txBody>
      </p:sp>
    </p:spTree>
    <p:extLst>
      <p:ext uri="{BB962C8B-B14F-4D97-AF65-F5344CB8AC3E}">
        <p14:creationId xmlns:p14="http://schemas.microsoft.com/office/powerpoint/2010/main" val="76346758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52</a:t>
            </a:fld>
            <a:endParaRPr lang="en-US"/>
          </a:p>
        </p:txBody>
      </p:sp>
    </p:spTree>
    <p:extLst>
      <p:ext uri="{BB962C8B-B14F-4D97-AF65-F5344CB8AC3E}">
        <p14:creationId xmlns:p14="http://schemas.microsoft.com/office/powerpoint/2010/main" val="121980372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53</a:t>
            </a:fld>
            <a:endParaRPr lang="en-US"/>
          </a:p>
        </p:txBody>
      </p:sp>
    </p:spTree>
    <p:extLst>
      <p:ext uri="{BB962C8B-B14F-4D97-AF65-F5344CB8AC3E}">
        <p14:creationId xmlns:p14="http://schemas.microsoft.com/office/powerpoint/2010/main" val="400204006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54</a:t>
            </a:fld>
            <a:endParaRPr lang="en-US"/>
          </a:p>
        </p:txBody>
      </p:sp>
    </p:spTree>
    <p:extLst>
      <p:ext uri="{BB962C8B-B14F-4D97-AF65-F5344CB8AC3E}">
        <p14:creationId xmlns:p14="http://schemas.microsoft.com/office/powerpoint/2010/main" val="215367185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55</a:t>
            </a:fld>
            <a:endParaRPr lang="en-US"/>
          </a:p>
        </p:txBody>
      </p:sp>
    </p:spTree>
    <p:extLst>
      <p:ext uri="{BB962C8B-B14F-4D97-AF65-F5344CB8AC3E}">
        <p14:creationId xmlns:p14="http://schemas.microsoft.com/office/powerpoint/2010/main" val="381876784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56</a:t>
            </a:fld>
            <a:endParaRPr lang="en-US"/>
          </a:p>
        </p:txBody>
      </p:sp>
    </p:spTree>
    <p:extLst>
      <p:ext uri="{BB962C8B-B14F-4D97-AF65-F5344CB8AC3E}">
        <p14:creationId xmlns:p14="http://schemas.microsoft.com/office/powerpoint/2010/main" val="311912543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57</a:t>
            </a:fld>
            <a:endParaRPr lang="en-US"/>
          </a:p>
        </p:txBody>
      </p:sp>
    </p:spTree>
    <p:extLst>
      <p:ext uri="{BB962C8B-B14F-4D97-AF65-F5344CB8AC3E}">
        <p14:creationId xmlns:p14="http://schemas.microsoft.com/office/powerpoint/2010/main" val="180766067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58</a:t>
            </a:fld>
            <a:endParaRPr lang="en-US"/>
          </a:p>
        </p:txBody>
      </p:sp>
    </p:spTree>
    <p:extLst>
      <p:ext uri="{BB962C8B-B14F-4D97-AF65-F5344CB8AC3E}">
        <p14:creationId xmlns:p14="http://schemas.microsoft.com/office/powerpoint/2010/main" val="60818231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59</a:t>
            </a:fld>
            <a:endParaRPr lang="en-US"/>
          </a:p>
        </p:txBody>
      </p:sp>
    </p:spTree>
    <p:extLst>
      <p:ext uri="{BB962C8B-B14F-4D97-AF65-F5344CB8AC3E}">
        <p14:creationId xmlns:p14="http://schemas.microsoft.com/office/powerpoint/2010/main" val="294949889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60</a:t>
            </a:fld>
            <a:endParaRPr lang="en-US"/>
          </a:p>
        </p:txBody>
      </p:sp>
    </p:spTree>
    <p:extLst>
      <p:ext uri="{BB962C8B-B14F-4D97-AF65-F5344CB8AC3E}">
        <p14:creationId xmlns:p14="http://schemas.microsoft.com/office/powerpoint/2010/main" val="200974745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61</a:t>
            </a:fld>
            <a:endParaRPr lang="en-US"/>
          </a:p>
        </p:txBody>
      </p:sp>
    </p:spTree>
    <p:extLst>
      <p:ext uri="{BB962C8B-B14F-4D97-AF65-F5344CB8AC3E}">
        <p14:creationId xmlns:p14="http://schemas.microsoft.com/office/powerpoint/2010/main" val="16120728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62</a:t>
            </a:fld>
            <a:endParaRPr lang="en-US"/>
          </a:p>
        </p:txBody>
      </p:sp>
    </p:spTree>
    <p:extLst>
      <p:ext uri="{BB962C8B-B14F-4D97-AF65-F5344CB8AC3E}">
        <p14:creationId xmlns:p14="http://schemas.microsoft.com/office/powerpoint/2010/main" val="331514967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63</a:t>
            </a:fld>
            <a:endParaRPr lang="en-US"/>
          </a:p>
        </p:txBody>
      </p:sp>
    </p:spTree>
    <p:extLst>
      <p:ext uri="{BB962C8B-B14F-4D97-AF65-F5344CB8AC3E}">
        <p14:creationId xmlns:p14="http://schemas.microsoft.com/office/powerpoint/2010/main" val="64730570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64</a:t>
            </a:fld>
            <a:endParaRPr lang="en-US"/>
          </a:p>
        </p:txBody>
      </p:sp>
    </p:spTree>
    <p:extLst>
      <p:ext uri="{BB962C8B-B14F-4D97-AF65-F5344CB8AC3E}">
        <p14:creationId xmlns:p14="http://schemas.microsoft.com/office/powerpoint/2010/main" val="207993342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65</a:t>
            </a:fld>
            <a:endParaRPr lang="en-US"/>
          </a:p>
        </p:txBody>
      </p:sp>
    </p:spTree>
    <p:extLst>
      <p:ext uri="{BB962C8B-B14F-4D97-AF65-F5344CB8AC3E}">
        <p14:creationId xmlns:p14="http://schemas.microsoft.com/office/powerpoint/2010/main" val="31718948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66</a:t>
            </a:fld>
            <a:endParaRPr lang="en-US"/>
          </a:p>
        </p:txBody>
      </p:sp>
    </p:spTree>
    <p:extLst>
      <p:ext uri="{BB962C8B-B14F-4D97-AF65-F5344CB8AC3E}">
        <p14:creationId xmlns:p14="http://schemas.microsoft.com/office/powerpoint/2010/main" val="69795240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67</a:t>
            </a:fld>
            <a:endParaRPr lang="en-US"/>
          </a:p>
        </p:txBody>
      </p:sp>
    </p:spTree>
    <p:extLst>
      <p:ext uri="{BB962C8B-B14F-4D97-AF65-F5344CB8AC3E}">
        <p14:creationId xmlns:p14="http://schemas.microsoft.com/office/powerpoint/2010/main" val="37432214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68</a:t>
            </a:fld>
            <a:endParaRPr lang="en-US"/>
          </a:p>
        </p:txBody>
      </p:sp>
    </p:spTree>
    <p:extLst>
      <p:ext uri="{BB962C8B-B14F-4D97-AF65-F5344CB8AC3E}">
        <p14:creationId xmlns:p14="http://schemas.microsoft.com/office/powerpoint/2010/main" val="80370949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69</a:t>
            </a:fld>
            <a:endParaRPr lang="en-US"/>
          </a:p>
        </p:txBody>
      </p:sp>
    </p:spTree>
    <p:extLst>
      <p:ext uri="{BB962C8B-B14F-4D97-AF65-F5344CB8AC3E}">
        <p14:creationId xmlns:p14="http://schemas.microsoft.com/office/powerpoint/2010/main" val="263352377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70</a:t>
            </a:fld>
            <a:endParaRPr lang="en-US"/>
          </a:p>
        </p:txBody>
      </p:sp>
    </p:spTree>
    <p:extLst>
      <p:ext uri="{BB962C8B-B14F-4D97-AF65-F5344CB8AC3E}">
        <p14:creationId xmlns:p14="http://schemas.microsoft.com/office/powerpoint/2010/main" val="198487850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71</a:t>
            </a:fld>
            <a:endParaRPr lang="en-US"/>
          </a:p>
        </p:txBody>
      </p:sp>
    </p:spTree>
    <p:extLst>
      <p:ext uri="{BB962C8B-B14F-4D97-AF65-F5344CB8AC3E}">
        <p14:creationId xmlns:p14="http://schemas.microsoft.com/office/powerpoint/2010/main" val="246795096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72</a:t>
            </a:fld>
            <a:endParaRPr lang="en-US"/>
          </a:p>
        </p:txBody>
      </p:sp>
    </p:spTree>
    <p:extLst>
      <p:ext uri="{BB962C8B-B14F-4D97-AF65-F5344CB8AC3E}">
        <p14:creationId xmlns:p14="http://schemas.microsoft.com/office/powerpoint/2010/main" val="283860115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73</a:t>
            </a:fld>
            <a:endParaRPr lang="en-US"/>
          </a:p>
        </p:txBody>
      </p:sp>
    </p:spTree>
    <p:extLst>
      <p:ext uri="{BB962C8B-B14F-4D97-AF65-F5344CB8AC3E}">
        <p14:creationId xmlns:p14="http://schemas.microsoft.com/office/powerpoint/2010/main" val="340056143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74</a:t>
            </a:fld>
            <a:endParaRPr lang="en-US"/>
          </a:p>
        </p:txBody>
      </p:sp>
    </p:spTree>
    <p:extLst>
      <p:ext uri="{BB962C8B-B14F-4D97-AF65-F5344CB8AC3E}">
        <p14:creationId xmlns:p14="http://schemas.microsoft.com/office/powerpoint/2010/main" val="196928513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75</a:t>
            </a:fld>
            <a:endParaRPr lang="en-US"/>
          </a:p>
        </p:txBody>
      </p:sp>
    </p:spTree>
    <p:extLst>
      <p:ext uri="{BB962C8B-B14F-4D97-AF65-F5344CB8AC3E}">
        <p14:creationId xmlns:p14="http://schemas.microsoft.com/office/powerpoint/2010/main" val="356228087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76</a:t>
            </a:fld>
            <a:endParaRPr lang="en-US"/>
          </a:p>
        </p:txBody>
      </p:sp>
    </p:spTree>
    <p:extLst>
      <p:ext uri="{BB962C8B-B14F-4D97-AF65-F5344CB8AC3E}">
        <p14:creationId xmlns:p14="http://schemas.microsoft.com/office/powerpoint/2010/main" val="1016138591"/>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77</a:t>
            </a:fld>
            <a:endParaRPr lang="en-US"/>
          </a:p>
        </p:txBody>
      </p:sp>
    </p:spTree>
    <p:extLst>
      <p:ext uri="{BB962C8B-B14F-4D97-AF65-F5344CB8AC3E}">
        <p14:creationId xmlns:p14="http://schemas.microsoft.com/office/powerpoint/2010/main" val="4114530378"/>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78</a:t>
            </a:fld>
            <a:endParaRPr lang="en-US"/>
          </a:p>
        </p:txBody>
      </p:sp>
    </p:spTree>
    <p:extLst>
      <p:ext uri="{BB962C8B-B14F-4D97-AF65-F5344CB8AC3E}">
        <p14:creationId xmlns:p14="http://schemas.microsoft.com/office/powerpoint/2010/main" val="2349094423"/>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79</a:t>
            </a:fld>
            <a:endParaRPr lang="en-US"/>
          </a:p>
        </p:txBody>
      </p:sp>
    </p:spTree>
    <p:extLst>
      <p:ext uri="{BB962C8B-B14F-4D97-AF65-F5344CB8AC3E}">
        <p14:creationId xmlns:p14="http://schemas.microsoft.com/office/powerpoint/2010/main" val="38552309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80</a:t>
            </a:fld>
            <a:endParaRPr lang="en-US"/>
          </a:p>
        </p:txBody>
      </p:sp>
    </p:spTree>
    <p:extLst>
      <p:ext uri="{BB962C8B-B14F-4D97-AF65-F5344CB8AC3E}">
        <p14:creationId xmlns:p14="http://schemas.microsoft.com/office/powerpoint/2010/main" val="2075128372"/>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81</a:t>
            </a:fld>
            <a:endParaRPr lang="en-US"/>
          </a:p>
        </p:txBody>
      </p:sp>
    </p:spTree>
    <p:extLst>
      <p:ext uri="{BB962C8B-B14F-4D97-AF65-F5344CB8AC3E}">
        <p14:creationId xmlns:p14="http://schemas.microsoft.com/office/powerpoint/2010/main" val="1904028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5.gi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5.gi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9.jpg"/></Relationships>
</file>

<file path=ppt/slides/_rels/slide1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0.gif"/></Relationships>
</file>

<file path=ppt/slides/_rels/slide1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image" Target="../media/image18.gif"/><Relationship Id="rId5" Type="http://schemas.openxmlformats.org/officeDocument/2006/relationships/image" Target="../media/image17.jpg"/><Relationship Id="rId4" Type="http://schemas.openxmlformats.org/officeDocument/2006/relationships/image" Target="../media/image16.jpg"/></Relationships>
</file>

<file path=ppt/slides/_rels/slide27.xml.rels><?xml version="1.0" encoding="UTF-8" standalone="yes"?>
<Relationships xmlns="http://schemas.openxmlformats.org/package/2006/relationships"><Relationship Id="rId3" Type="http://schemas.openxmlformats.org/officeDocument/2006/relationships/image" Target="../media/image17.jpg"/><Relationship Id="rId7" Type="http://schemas.openxmlformats.org/officeDocument/2006/relationships/image" Target="../media/image19.gif"/><Relationship Id="rId2" Type="http://schemas.openxmlformats.org/officeDocument/2006/relationships/notesSlide" Target="../notesSlides/notesSlide27.xml"/><Relationship Id="rId1" Type="http://schemas.openxmlformats.org/officeDocument/2006/relationships/slideLayout" Target="../slideLayouts/slideLayout6.xml"/><Relationship Id="rId6" Type="http://schemas.openxmlformats.org/officeDocument/2006/relationships/image" Target="../media/image18.gif"/><Relationship Id="rId5" Type="http://schemas.openxmlformats.org/officeDocument/2006/relationships/image" Target="../media/image16.jpg"/><Relationship Id="rId4" Type="http://schemas.openxmlformats.org/officeDocument/2006/relationships/image" Target="../media/image15.jpg"/></Relationships>
</file>

<file path=ppt/slides/_rels/slide2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28.xml"/><Relationship Id="rId1" Type="http://schemas.openxmlformats.org/officeDocument/2006/relationships/slideLayout" Target="../slideLayouts/slideLayout6.xml"/><Relationship Id="rId5" Type="http://schemas.openxmlformats.org/officeDocument/2006/relationships/image" Target="../media/image20.png"/><Relationship Id="rId4" Type="http://schemas.openxmlformats.org/officeDocument/2006/relationships/image" Target="../media/image19.gif"/></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30.xml"/><Relationship Id="rId1" Type="http://schemas.openxmlformats.org/officeDocument/2006/relationships/slideLayout" Target="../slideLayouts/slideLayout6.xml"/><Relationship Id="rId5" Type="http://schemas.openxmlformats.org/officeDocument/2006/relationships/image" Target="../media/image23.jpg"/><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23.jpg"/></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2.xml"/><Relationship Id="rId1" Type="http://schemas.openxmlformats.org/officeDocument/2006/relationships/slideLayout" Target="../slideLayouts/slideLayout6.xml"/><Relationship Id="rId4" Type="http://schemas.openxmlformats.org/officeDocument/2006/relationships/image" Target="../media/image23.jpg"/></Relationships>
</file>

<file path=ppt/slides/_rels/slide33.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33.xml"/><Relationship Id="rId1" Type="http://schemas.openxmlformats.org/officeDocument/2006/relationships/slideLayout" Target="../slideLayouts/slideLayout6.xml"/><Relationship Id="rId4" Type="http://schemas.openxmlformats.org/officeDocument/2006/relationships/image" Target="../media/image25.gi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41.xml"/><Relationship Id="rId1" Type="http://schemas.openxmlformats.org/officeDocument/2006/relationships/slideLayout" Target="../slideLayouts/slideLayout6.xml"/><Relationship Id="rId6" Type="http://schemas.openxmlformats.org/officeDocument/2006/relationships/image" Target="../media/image33.gif"/><Relationship Id="rId5" Type="http://schemas.openxmlformats.org/officeDocument/2006/relationships/image" Target="../media/image32.gif"/><Relationship Id="rId4" Type="http://schemas.openxmlformats.org/officeDocument/2006/relationships/image" Target="../media/image31.gif"/></Relationships>
</file>

<file path=ppt/slides/_rels/slide42.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42.xml"/><Relationship Id="rId1" Type="http://schemas.openxmlformats.org/officeDocument/2006/relationships/slideLayout" Target="../slideLayouts/slideLayout6.xml"/><Relationship Id="rId6" Type="http://schemas.openxmlformats.org/officeDocument/2006/relationships/image" Target="../media/image33.gif"/><Relationship Id="rId5" Type="http://schemas.openxmlformats.org/officeDocument/2006/relationships/image" Target="../media/image32.gif"/><Relationship Id="rId4" Type="http://schemas.openxmlformats.org/officeDocument/2006/relationships/image" Target="../media/image31.gif"/></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3.xml"/><Relationship Id="rId1" Type="http://schemas.openxmlformats.org/officeDocument/2006/relationships/slideLayout" Target="../slideLayouts/slideLayout6.xml"/><Relationship Id="rId5" Type="http://schemas.openxmlformats.org/officeDocument/2006/relationships/image" Target="../media/image36.png"/><Relationship Id="rId4" Type="http://schemas.openxmlformats.org/officeDocument/2006/relationships/image" Target="../media/image35.jpg"/></Relationships>
</file>

<file path=ppt/slides/_rels/slide4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44.xml"/><Relationship Id="rId1" Type="http://schemas.openxmlformats.org/officeDocument/2006/relationships/slideLayout" Target="../slideLayouts/slideLayout6.xml"/><Relationship Id="rId5" Type="http://schemas.openxmlformats.org/officeDocument/2006/relationships/image" Target="../media/image39.jpg"/><Relationship Id="rId4" Type="http://schemas.openxmlformats.org/officeDocument/2006/relationships/image" Target="../media/image38.jpg"/></Relationships>
</file>

<file path=ppt/slides/_rels/slide4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45.xml"/><Relationship Id="rId1" Type="http://schemas.openxmlformats.org/officeDocument/2006/relationships/slideLayout" Target="../slideLayouts/slideLayout6.xml"/><Relationship Id="rId5" Type="http://schemas.openxmlformats.org/officeDocument/2006/relationships/image" Target="../media/image39.jpg"/><Relationship Id="rId4" Type="http://schemas.openxmlformats.org/officeDocument/2006/relationships/image" Target="../media/image38.jp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58.xml"/><Relationship Id="rId1" Type="http://schemas.openxmlformats.org/officeDocument/2006/relationships/slideLayout" Target="../slideLayouts/slideLayout6.xml"/><Relationship Id="rId5" Type="http://schemas.openxmlformats.org/officeDocument/2006/relationships/image" Target="../media/image45.jpg"/><Relationship Id="rId4" Type="http://schemas.openxmlformats.org/officeDocument/2006/relationships/image" Target="../media/image44.jpg"/></Relationships>
</file>

<file path=ppt/slides/_rels/slide5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59.xml"/><Relationship Id="rId1" Type="http://schemas.openxmlformats.org/officeDocument/2006/relationships/slideLayout" Target="../slideLayouts/slideLayout6.xml"/><Relationship Id="rId5" Type="http://schemas.openxmlformats.org/officeDocument/2006/relationships/image" Target="../media/image44.jpg"/><Relationship Id="rId4" Type="http://schemas.openxmlformats.org/officeDocument/2006/relationships/image" Target="../media/image45.jpg"/></Relationships>
</file>

<file path=ppt/slides/_rels/slide60.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61.xml"/><Relationship Id="rId1" Type="http://schemas.openxmlformats.org/officeDocument/2006/relationships/slideLayout" Target="../slideLayouts/slideLayout6.xml"/><Relationship Id="rId5" Type="http://schemas.openxmlformats.org/officeDocument/2006/relationships/image" Target="../media/image49.jpg"/><Relationship Id="rId4" Type="http://schemas.openxmlformats.org/officeDocument/2006/relationships/image" Target="../media/image48.jpg"/></Relationships>
</file>

<file path=ppt/slides/_rels/slide6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3.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4.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65.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6.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7.xml"/><Relationship Id="rId1" Type="http://schemas.openxmlformats.org/officeDocument/2006/relationships/slideLayout" Target="../slideLayouts/slideLayout6.xml"/><Relationship Id="rId4" Type="http://schemas.openxmlformats.org/officeDocument/2006/relationships/image" Target="../media/image56.png"/></Relationships>
</file>

<file path=ppt/slides/_rels/slide6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68.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9.xml"/><Relationship Id="rId1" Type="http://schemas.openxmlformats.org/officeDocument/2006/relationships/slideLayout" Target="../slideLayouts/slideLayout6.xml"/><Relationship Id="rId4" Type="http://schemas.openxmlformats.org/officeDocument/2006/relationships/image" Target="../media/image59.png"/></Relationships>
</file>

<file path=ppt/slides/_rels/slide70.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notesSlide" Target="../notesSlides/notesSlide70.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notesSlide" Target="../notesSlides/notesSlide71.xml"/><Relationship Id="rId1" Type="http://schemas.openxmlformats.org/officeDocument/2006/relationships/slideLayout" Target="../slideLayouts/slideLayout6.xml"/><Relationship Id="rId5" Type="http://schemas.openxmlformats.org/officeDocument/2006/relationships/image" Target="../media/image63.gif"/><Relationship Id="rId4" Type="http://schemas.openxmlformats.org/officeDocument/2006/relationships/image" Target="../media/image62.gif"/></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73.xml"/><Relationship Id="rId1" Type="http://schemas.openxmlformats.org/officeDocument/2006/relationships/slideLayout" Target="../slideLayouts/slideLayout6.xml"/><Relationship Id="rId4" Type="http://schemas.openxmlformats.org/officeDocument/2006/relationships/image" Target="../media/image59.png"/></Relationships>
</file>

<file path=ppt/slides/_rels/slide74.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notesSlide" Target="../notesSlides/notesSlide74.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75.xml"/><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notesSlide" Target="../notesSlides/notesSlide76.xml"/><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notesSlide" Target="../notesSlides/notesSlide77.xml"/><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3" Type="http://schemas.openxmlformats.org/officeDocument/2006/relationships/image" Target="../media/image67.jfif"/><Relationship Id="rId2" Type="http://schemas.openxmlformats.org/officeDocument/2006/relationships/notesSlide" Target="../notesSlides/notesSlide78.xml"/><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3" Type="http://schemas.openxmlformats.org/officeDocument/2006/relationships/image" Target="../media/image67.jfif"/><Relationship Id="rId2" Type="http://schemas.openxmlformats.org/officeDocument/2006/relationships/notesSlide" Target="../notesSlides/notesSlide79.xml"/><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0.xml"/><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3" name="Text 0"/>
          <p:cNvSpPr/>
          <p:nvPr/>
        </p:nvSpPr>
        <p:spPr>
          <a:xfrm>
            <a:off x="121186" y="3873822"/>
            <a:ext cx="14630400" cy="1002030"/>
          </a:xfrm>
          <a:prstGeom prst="rect">
            <a:avLst/>
          </a:prstGeom>
          <a:noFill/>
          <a:ln/>
        </p:spPr>
        <p:txBody>
          <a:bodyPr wrap="none" lIns="0" tIns="0" rIns="0" bIns="0" rtlCol="0" anchor="t"/>
          <a:lstStyle/>
          <a:p>
            <a:pPr marL="0" indent="0" algn="ctr">
              <a:lnSpc>
                <a:spcPts val="7850"/>
              </a:lnSpc>
              <a:buNone/>
            </a:pPr>
            <a:r>
              <a:rPr lang="en-US" sz="5400" dirty="0">
                <a:solidFill>
                  <a:srgbClr val="FFFFFF"/>
                </a:solidFill>
                <a:latin typeface="Arial" panose="020B0604020202020204" pitchFamily="34" charset="0"/>
                <a:ea typeface="Nunito" pitchFamily="34" charset="-122"/>
                <a:cs typeface="Arial" panose="020B0604020202020204" pitchFamily="34" charset="0"/>
              </a:rPr>
              <a:t>Course: Computer Graphics and Design</a:t>
            </a:r>
          </a:p>
          <a:p>
            <a:pPr marL="0" indent="0" algn="ctr">
              <a:lnSpc>
                <a:spcPts val="7850"/>
              </a:lnSpc>
              <a:buNone/>
            </a:pPr>
            <a:endParaRPr lang="en-US" sz="5400" dirty="0">
              <a:solidFill>
                <a:srgbClr val="FFFFFF"/>
              </a:solidFill>
              <a:latin typeface="Arial" panose="020B0604020202020204" pitchFamily="34" charset="0"/>
              <a:ea typeface="Nunito" pitchFamily="34" charset="-122"/>
              <a:cs typeface="Arial" panose="020B0604020202020204" pitchFamily="34" charset="0"/>
            </a:endParaRPr>
          </a:p>
          <a:p>
            <a:pPr marL="0" indent="0" algn="ctr">
              <a:lnSpc>
                <a:spcPts val="7850"/>
              </a:lnSpc>
              <a:buNone/>
            </a:pPr>
            <a:endParaRPr lang="en-US" sz="5400" dirty="0">
              <a:latin typeface="Arial" panose="020B0604020202020204" pitchFamily="34" charset="0"/>
              <a:cs typeface="Arial" panose="020B0604020202020204" pitchFamily="34" charset="0"/>
            </a:endParaRPr>
          </a:p>
        </p:txBody>
      </p:sp>
      <p:sp>
        <p:nvSpPr>
          <p:cNvPr id="4" name="Text 1"/>
          <p:cNvSpPr/>
          <p:nvPr/>
        </p:nvSpPr>
        <p:spPr>
          <a:xfrm>
            <a:off x="3419951" y="4662139"/>
            <a:ext cx="7415927" cy="1002030"/>
          </a:xfrm>
          <a:prstGeom prst="rect">
            <a:avLst/>
          </a:prstGeom>
          <a:noFill/>
          <a:ln/>
        </p:spPr>
        <p:txBody>
          <a:bodyPr wrap="square" lIns="0" tIns="0" rIns="0" bIns="0" rtlCol="0" anchor="t"/>
          <a:lstStyle/>
          <a:p>
            <a:pPr marL="0" indent="0" algn="ctr">
              <a:lnSpc>
                <a:spcPts val="7850"/>
              </a:lnSpc>
              <a:buNone/>
            </a:pPr>
            <a:r>
              <a:rPr lang="en-US" sz="4000" dirty="0">
                <a:solidFill>
                  <a:srgbClr val="FFFFFF"/>
                </a:solidFill>
                <a:latin typeface="Arial" panose="020B0604020202020204" pitchFamily="34" charset="0"/>
                <a:ea typeface="Nunito" pitchFamily="34" charset="-122"/>
                <a:cs typeface="Arial" panose="020B0604020202020204" pitchFamily="34" charset="0"/>
              </a:rPr>
              <a:t>Lecture 2: Elements of Design</a:t>
            </a:r>
          </a:p>
          <a:p>
            <a:pPr marL="0" indent="0" algn="ctr">
              <a:lnSpc>
                <a:spcPts val="7850"/>
              </a:lnSpc>
              <a:buNone/>
            </a:pPr>
            <a:endParaRPr lang="en-US" sz="4000" dirty="0">
              <a:solidFill>
                <a:srgbClr val="FFFFFF"/>
              </a:solidFill>
              <a:latin typeface="Arial" panose="020B0604020202020204" pitchFamily="34" charset="0"/>
              <a:ea typeface="Nunito" pitchFamily="34" charset="-122"/>
              <a:cs typeface="Arial" panose="020B0604020202020204" pitchFamily="34" charset="0"/>
            </a:endParaRPr>
          </a:p>
        </p:txBody>
      </p:sp>
      <p:sp>
        <p:nvSpPr>
          <p:cNvPr id="7" name="Text 3"/>
          <p:cNvSpPr/>
          <p:nvPr/>
        </p:nvSpPr>
        <p:spPr>
          <a:xfrm>
            <a:off x="6104478" y="5245554"/>
            <a:ext cx="2201108" cy="431959"/>
          </a:xfrm>
          <a:prstGeom prst="rect">
            <a:avLst/>
          </a:prstGeom>
          <a:noFill/>
          <a:ln/>
        </p:spPr>
        <p:txBody>
          <a:bodyPr wrap="none" lIns="0" tIns="0" rIns="0" bIns="0" rtlCol="0" anchor="t"/>
          <a:lstStyle/>
          <a:p>
            <a:pPr marL="0" indent="0" algn="ctr">
              <a:lnSpc>
                <a:spcPts val="7850"/>
              </a:lnSpc>
              <a:buNone/>
            </a:pPr>
            <a:r>
              <a:rPr lang="en-US" sz="2400" dirty="0">
                <a:solidFill>
                  <a:srgbClr val="FFFFFF"/>
                </a:solidFill>
                <a:latin typeface="Arial" panose="020B0604020202020204" pitchFamily="34" charset="0"/>
                <a:ea typeface="Nunito" pitchFamily="34" charset="-122"/>
                <a:cs typeface="Arial" panose="020B0604020202020204" pitchFamily="34" charset="0"/>
              </a:rPr>
              <a:t>Lecturer: Baya, Trevor</a:t>
            </a:r>
            <a:endParaRPr lang="en-US" sz="2400" dirty="0">
              <a:solidFill>
                <a:srgbClr val="FFFFFF"/>
              </a:solidFill>
              <a:latin typeface="PT Sans" pitchFamily="34" charset="0"/>
              <a:ea typeface="PT Sans" pitchFamily="34" charset="-122"/>
              <a:cs typeface="PT Sans" pitchFamily="34" charset="-120"/>
            </a:endParaRPr>
          </a:p>
        </p:txBody>
      </p:sp>
      <p:pic>
        <p:nvPicPr>
          <p:cNvPr id="8" name="Image 0" descr="preencoded.png">
            <a:extLst>
              <a:ext uri="{FF2B5EF4-FFF2-40B4-BE49-F238E27FC236}">
                <a16:creationId xmlns:a16="http://schemas.microsoft.com/office/drawing/2014/main" id="{6D4EF4E7-CAB4-CDB7-CBFA-B840EBACF3D8}"/>
              </a:ext>
            </a:extLst>
          </p:cNvPr>
          <p:cNvPicPr>
            <a:picLocks noChangeAspect="1"/>
          </p:cNvPicPr>
          <p:nvPr/>
        </p:nvPicPr>
        <p:blipFill>
          <a:blip r:embed="rId3"/>
          <a:stretch>
            <a:fillRect/>
          </a:stretch>
        </p:blipFill>
        <p:spPr>
          <a:xfrm>
            <a:off x="0" y="0"/>
            <a:ext cx="14630400" cy="30861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98784" y="13896"/>
            <a:ext cx="7415927" cy="1002030"/>
          </a:xfrm>
          <a:prstGeom prst="rect">
            <a:avLst/>
          </a:prstGeom>
          <a:noFill/>
          <a:ln/>
        </p:spPr>
        <p:txBody>
          <a:bodyPr wrap="none" lIns="0" tIns="0" rIns="0" bIns="0" rtlCol="0" anchor="t"/>
          <a:lstStyle/>
          <a:p>
            <a:pPr marL="0" indent="0">
              <a:lnSpc>
                <a:spcPts val="785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Lecture Learning outcomes</a:t>
            </a:r>
            <a:endParaRPr lang="en-US" sz="4800" dirty="0">
              <a:latin typeface="Arial" panose="020B0604020202020204" pitchFamily="34" charset="0"/>
              <a:cs typeface="Arial" panose="020B0604020202020204" pitchFamily="34" charset="0"/>
            </a:endParaRPr>
          </a:p>
        </p:txBody>
      </p:sp>
      <p:sp>
        <p:nvSpPr>
          <p:cNvPr id="4" name="Text 1"/>
          <p:cNvSpPr/>
          <p:nvPr/>
        </p:nvSpPr>
        <p:spPr>
          <a:xfrm>
            <a:off x="864037" y="1015926"/>
            <a:ext cx="7415927" cy="6356273"/>
          </a:xfrm>
          <a:prstGeom prst="rect">
            <a:avLst/>
          </a:prstGeom>
          <a:noFill/>
          <a:ln/>
        </p:spPr>
        <p:txBody>
          <a:bodyPr wrap="square" lIns="0" tIns="0" rIns="0" bIns="0" rtlCol="0" anchor="t"/>
          <a:lstStyle/>
          <a:p>
            <a:pPr marL="0" marR="0">
              <a:lnSpc>
                <a:spcPct val="115000"/>
              </a:lnSpc>
              <a:spcBef>
                <a:spcPts val="0"/>
              </a:spcBef>
              <a:spcAft>
                <a:spcPts val="800"/>
              </a:spcAft>
            </a:pPr>
            <a:r>
              <a:rPr lang="en-US"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By the end of this lecture, students will be able to:</a:t>
            </a:r>
            <a:endParaRPr lang="en-US" sz="2000" b="1" kern="100" dirty="0">
              <a:latin typeface="Calibri" panose="020F0502020204030204" pitchFamily="34" charset="0"/>
              <a:ea typeface="Calibri" panose="020F0502020204030204" pitchFamily="34" charset="0"/>
              <a:cs typeface="Times New Roman" panose="02020603050405020304" pitchFamily="18" charset="0"/>
            </a:endParaRPr>
          </a:p>
          <a:p>
            <a:pPr marL="342900" marR="0" indent="-342900">
              <a:lnSpc>
                <a:spcPct val="115000"/>
              </a:lnSpc>
              <a:spcBef>
                <a:spcPts val="0"/>
              </a:spcBef>
              <a:spcAft>
                <a:spcPts val="800"/>
              </a:spcAft>
              <a:buFont typeface="+mj-lt"/>
              <a:buAutoNum type="arabicPeriod"/>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Identify and Define the Elements of Design</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15000"/>
              </a:lnSpc>
              <a:spcAft>
                <a:spcPts val="800"/>
              </a:spcAft>
              <a:buSzPts val="1000"/>
              <a:buFont typeface="Arial" panose="020B0604020202020204" pitchFamily="34" charset="0"/>
              <a:buChar char="•"/>
              <a:tabLst>
                <a:tab pos="40005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Clearly explain the fundamental elements of design, including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point</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line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shape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texture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space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form</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value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p>
          <a:p>
            <a:pPr marL="800100" lvl="1" indent="-342900">
              <a:lnSpc>
                <a:spcPct val="115000"/>
              </a:lnSpc>
              <a:spcAft>
                <a:spcPts val="800"/>
              </a:spcAft>
              <a:buSzPts val="1000"/>
              <a:buFont typeface="+mj-lt"/>
              <a:buAutoNum type="arabicPeriod"/>
              <a:tabLst>
                <a:tab pos="400050" algn="l"/>
              </a:tabLst>
            </a:pP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Font typeface="+mj-lt"/>
              <a:buAutoNum type="arabicPeriod"/>
              <a:tabLst>
                <a:tab pos="2286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Understand the Role of Each Element in Design Composition</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15000"/>
              </a:lnSpc>
              <a:spcAft>
                <a:spcPts val="800"/>
              </a:spcAft>
              <a:buSzPts val="1000"/>
              <a:buFont typeface="Arial" panose="020B0604020202020204" pitchFamily="34" charset="0"/>
              <a:buChar char="•"/>
              <a:tabLst>
                <a:tab pos="40005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Analyze how each element functions individually and in combination with others to create cohesive, balanced, and effective visual compositions.</a:t>
            </a:r>
          </a:p>
          <a:p>
            <a:pPr marL="800100" lvl="1" indent="-342900">
              <a:lnSpc>
                <a:spcPct val="115000"/>
              </a:lnSpc>
              <a:spcAft>
                <a:spcPts val="800"/>
              </a:spcAft>
              <a:buSzPts val="1000"/>
              <a:buFont typeface="+mj-lt"/>
              <a:buAutoNum type="arabicPeriod"/>
              <a:tabLst>
                <a:tab pos="400050" algn="l"/>
              </a:tabLst>
            </a:pP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Font typeface="+mj-lt"/>
              <a:buAutoNum type="arabicPeriod"/>
              <a:tabLst>
                <a:tab pos="2286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Apply the Elements of Design in Various Mediums</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15000"/>
              </a:lnSpc>
              <a:spcAft>
                <a:spcPts val="800"/>
              </a:spcAft>
              <a:buSzPts val="1000"/>
              <a:buFont typeface="Arial" panose="020B0604020202020204" pitchFamily="34" charset="0"/>
              <a:buChar char="•"/>
              <a:tabLst>
                <a:tab pos="40005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Demonstrate the ability to use these elements in practical projects across different design fields, such as graphic design, UI/UX, product design, and 3D modeling.</a:t>
            </a:r>
          </a:p>
          <a:p>
            <a:pPr marL="800100" lvl="1" indent="-342900">
              <a:lnSpc>
                <a:spcPct val="115000"/>
              </a:lnSpc>
              <a:spcAft>
                <a:spcPts val="800"/>
              </a:spcAft>
              <a:buSzPts val="1000"/>
              <a:buFont typeface="+mj-lt"/>
              <a:buAutoNum type="arabicPeriod"/>
              <a:tabLst>
                <a:tab pos="400050" algn="l"/>
              </a:tabLst>
            </a:pP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Font typeface="+mj-lt"/>
              <a:buAutoNum type="arabicPeriod"/>
              <a:tabLst>
                <a:tab pos="2286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Explain the Psychological and Visual Impact of Design Elements</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15000"/>
              </a:lnSpc>
              <a:spcAft>
                <a:spcPts val="800"/>
              </a:spcAft>
              <a:buSzPts val="1000"/>
              <a:buFont typeface="Arial" panose="020B0604020202020204" pitchFamily="34" charset="0"/>
              <a:buChar char="•"/>
              <a:tabLst>
                <a:tab pos="40005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Understand how elements like color, line, and shape affect viewer perception, emotions, and the overall aesthetic experience.</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761854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98784" y="13896"/>
            <a:ext cx="7415927" cy="1002030"/>
          </a:xfrm>
          <a:prstGeom prst="rect">
            <a:avLst/>
          </a:prstGeom>
          <a:noFill/>
          <a:ln/>
        </p:spPr>
        <p:txBody>
          <a:bodyPr wrap="none" lIns="0" tIns="0" rIns="0" bIns="0" rtlCol="0" anchor="t"/>
          <a:lstStyle/>
          <a:p>
            <a:pPr marL="0" indent="0">
              <a:lnSpc>
                <a:spcPts val="785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Lecture Learning outcomes</a:t>
            </a:r>
            <a:endParaRPr lang="en-US" sz="4800" dirty="0">
              <a:latin typeface="Arial" panose="020B0604020202020204" pitchFamily="34" charset="0"/>
              <a:cs typeface="Arial" panose="020B0604020202020204" pitchFamily="34" charset="0"/>
            </a:endParaRPr>
          </a:p>
        </p:txBody>
      </p:sp>
      <p:sp>
        <p:nvSpPr>
          <p:cNvPr id="4" name="Text 1"/>
          <p:cNvSpPr/>
          <p:nvPr/>
        </p:nvSpPr>
        <p:spPr>
          <a:xfrm>
            <a:off x="864037" y="1015926"/>
            <a:ext cx="7415927" cy="6356273"/>
          </a:xfrm>
          <a:prstGeom prst="rect">
            <a:avLst/>
          </a:prstGeom>
          <a:noFill/>
          <a:ln/>
        </p:spPr>
        <p:txBody>
          <a:bodyPr wrap="square" lIns="0" tIns="0" rIns="0" bIns="0" rtlCol="0" anchor="t"/>
          <a:lstStyle/>
          <a:p>
            <a:pPr marL="0" marR="0">
              <a:lnSpc>
                <a:spcPct val="115000"/>
              </a:lnSpc>
              <a:spcBef>
                <a:spcPts val="0"/>
              </a:spcBef>
              <a:spcAft>
                <a:spcPts val="800"/>
              </a:spcAft>
            </a:pPr>
            <a:r>
              <a:rPr lang="en-US"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By the end of this lecture, students will be able to:</a:t>
            </a:r>
          </a:p>
          <a:p>
            <a:pPr marL="0" marR="0">
              <a:lnSpc>
                <a:spcPct val="115000"/>
              </a:lnSpc>
              <a:spcBef>
                <a:spcPts val="0"/>
              </a:spcBef>
              <a:spcAft>
                <a:spcPts val="800"/>
              </a:spcAft>
            </a:pPr>
            <a:endParaRPr lang="en-US" sz="2000" b="1" kern="1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Font typeface="+mj-lt"/>
              <a:buAutoNum type="arabicPeriod" startAt="5"/>
              <a:tabLst>
                <a:tab pos="2286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Evaluate the Use of Design Elements in Real-World Examples</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40005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Critically analyze and evaluate how professional designers use the elements of design in digital art, branding, advertising, and multimedia projects.</a:t>
            </a:r>
          </a:p>
          <a:p>
            <a:pPr marL="742950" marR="0" lvl="1" indent="-285750">
              <a:lnSpc>
                <a:spcPct val="115000"/>
              </a:lnSpc>
              <a:spcBef>
                <a:spcPts val="0"/>
              </a:spcBef>
              <a:spcAft>
                <a:spcPts val="800"/>
              </a:spcAft>
              <a:buSzPts val="1000"/>
              <a:buFont typeface="Courier New" panose="02070309020205020404" pitchFamily="49" charset="0"/>
              <a:buChar char="o"/>
              <a:tabLst>
                <a:tab pos="400050" algn="l"/>
              </a:tabLst>
            </a:pP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Font typeface="+mj-lt"/>
              <a:buAutoNum type="arabicPeriod" startAt="5"/>
              <a:tabLst>
                <a:tab pos="2286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Develop Strategies for Balancing and Harmonizing Design Elements</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40005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Learn techniques to balance and harmonize design elements to create visually engaging and functional compositions, ensuring clarity and focus in the design.</a:t>
            </a:r>
          </a:p>
          <a:p>
            <a:pPr marL="742950" marR="0" lvl="1" indent="-285750">
              <a:lnSpc>
                <a:spcPct val="115000"/>
              </a:lnSpc>
              <a:spcBef>
                <a:spcPts val="0"/>
              </a:spcBef>
              <a:spcAft>
                <a:spcPts val="800"/>
              </a:spcAft>
              <a:buSzPts val="1000"/>
              <a:buFont typeface="Courier New" panose="02070309020205020404" pitchFamily="49" charset="0"/>
              <a:buChar char="o"/>
              <a:tabLst>
                <a:tab pos="400050" algn="l"/>
              </a:tabLst>
            </a:pP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Font typeface="+mj-lt"/>
              <a:buAutoNum type="arabicPeriod" startAt="5"/>
              <a:tabLst>
                <a:tab pos="2286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Experiment with the Elements to Foster Creativity</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40005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Encourage experimentation with the elements of design to generate creative, original visual solutions that meet specific design goals or challenges</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318856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98784" y="146098"/>
            <a:ext cx="7415927" cy="1002030"/>
          </a:xfrm>
          <a:prstGeom prst="rect">
            <a:avLst/>
          </a:prstGeom>
          <a:noFill/>
          <a:ln/>
        </p:spPr>
        <p:txBody>
          <a:bodyPr wrap="none" lIns="0" tIns="0" rIns="0" bIns="0" rtlCol="0" anchor="t"/>
          <a:lstStyle/>
          <a:p>
            <a:pPr marL="0" indent="0">
              <a:lnSpc>
                <a:spcPts val="785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Definition of design.</a:t>
            </a:r>
            <a:endParaRPr lang="en-US" sz="4800" dirty="0">
              <a:latin typeface="Arial" panose="020B0604020202020204" pitchFamily="34" charset="0"/>
              <a:cs typeface="Arial" panose="020B0604020202020204" pitchFamily="34" charset="0"/>
            </a:endParaRPr>
          </a:p>
        </p:txBody>
      </p:sp>
      <p:sp>
        <p:nvSpPr>
          <p:cNvPr id="4" name="Text 1"/>
          <p:cNvSpPr/>
          <p:nvPr/>
        </p:nvSpPr>
        <p:spPr>
          <a:xfrm>
            <a:off x="698783" y="1276042"/>
            <a:ext cx="7415927" cy="1185148"/>
          </a:xfrm>
          <a:prstGeom prst="rect">
            <a:avLst/>
          </a:prstGeom>
          <a:noFill/>
          <a:ln/>
        </p:spPr>
        <p:txBody>
          <a:bodyPr wrap="square" lIns="0" tIns="0" rIns="0" bIns="0" rtlCol="0" anchor="t"/>
          <a:lstStyle/>
          <a:p>
            <a:pPr marL="342900" marR="0" indent="-342900">
              <a:lnSpc>
                <a:spcPct val="115000"/>
              </a:lnSpc>
              <a:spcBef>
                <a:spcPts val="0"/>
              </a:spcBef>
              <a:spcAft>
                <a:spcPts val="800"/>
              </a:spcAft>
              <a:buFont typeface="Wingdings" panose="05000000000000000000" pitchFamily="2" charset="2"/>
              <a:buChar char="Ø"/>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Design is the process of combining visual elements to communicate a message or create an aesthetic experience.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indent="-342900">
              <a:lnSpc>
                <a:spcPct val="115000"/>
              </a:lnSpc>
              <a:spcBef>
                <a:spcPts val="0"/>
              </a:spcBef>
              <a:spcAft>
                <a:spcPts val="800"/>
              </a:spcAft>
              <a:buFont typeface="Wingdings" panose="05000000000000000000" pitchFamily="2" charset="2"/>
              <a:buChar char="Ø"/>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Design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 the realm of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computer graphics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refers to the process of creating visual content using computers and software tools to convey information and evoke emotions.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indent="-342900">
              <a:lnSpc>
                <a:spcPct val="115000"/>
              </a:lnSpc>
              <a:spcBef>
                <a:spcPts val="0"/>
              </a:spcBef>
              <a:spcAft>
                <a:spcPts val="800"/>
              </a:spcAft>
              <a:buFont typeface="Wingdings" panose="05000000000000000000" pitchFamily="2" charset="2"/>
              <a:buChar char="Ø"/>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It involves the deliberate arrangement of visual elements—such as shapes, colors, textures, typography, and images—while leveraging the capabilities of computer-based technologies. </a:t>
            </a:r>
          </a:p>
          <a:p>
            <a:pPr marL="342900" marR="0" indent="-342900">
              <a:lnSpc>
                <a:spcPct val="115000"/>
              </a:lnSpc>
              <a:spcBef>
                <a:spcPts val="0"/>
              </a:spcBef>
              <a:spcAft>
                <a:spcPts val="800"/>
              </a:spcAft>
              <a:buFont typeface="Wingdings" panose="05000000000000000000" pitchFamily="2" charset="2"/>
              <a:buChar char="Ø"/>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Computer graphics design is used extensively in fields like digital art, animation, user interface (UI) design, video games, virtual reality, and multimedia production.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indent="-342900">
              <a:lnSpc>
                <a:spcPct val="115000"/>
              </a:lnSpc>
              <a:spcBef>
                <a:spcPts val="0"/>
              </a:spcBef>
              <a:spcAft>
                <a:spcPts val="800"/>
              </a:spcAft>
              <a:buFont typeface="Wingdings" panose="05000000000000000000" pitchFamily="2" charset="2"/>
              <a:buChar char="Ø"/>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goal of design within computer graphics is not just to create visually appealing content but to ensure that the design enhances user experience, supports functionality, and conveys meaning effectively. </a:t>
            </a:r>
          </a:p>
          <a:p>
            <a:pPr marL="342900" marR="0" indent="-342900">
              <a:lnSpc>
                <a:spcPct val="115000"/>
              </a:lnSpc>
              <a:spcBef>
                <a:spcPts val="0"/>
              </a:spcBef>
              <a:spcAft>
                <a:spcPts val="800"/>
              </a:spcAft>
              <a:buFont typeface="Wingdings" panose="05000000000000000000" pitchFamily="2" charset="2"/>
              <a:buChar char="Ø"/>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Whether creating a website, a video game, a 3D model, or a digital advertisement, the principles of design are integrated with modern tools to create coherent, interactive, and high-quality visuals.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lnSpc>
                <a:spcPts val="3100"/>
              </a:lnSpc>
              <a:buFont typeface="Wingdings" panose="05000000000000000000" pitchFamily="2" charset="2"/>
              <a:buChar char="Ø"/>
            </a:pPr>
            <a:endParaRPr lang="en-US" sz="1900" dirty="0">
              <a:solidFill>
                <a:srgbClr val="FFFFFF"/>
              </a:solidFill>
              <a:latin typeface="Arial" panose="020B0604020202020204" pitchFamily="34" charset="0"/>
              <a:ea typeface="PT Sans" pitchFamily="34" charset="-122"/>
              <a:cs typeface="Arial" panose="020B0604020202020204" pitchFamily="34" charset="0"/>
            </a:endParaRPr>
          </a:p>
        </p:txBody>
      </p:sp>
    </p:spTree>
    <p:extLst>
      <p:ext uri="{BB962C8B-B14F-4D97-AF65-F5344CB8AC3E}">
        <p14:creationId xmlns:p14="http://schemas.microsoft.com/office/powerpoint/2010/main" val="606291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98784" y="146098"/>
            <a:ext cx="7415927" cy="1002030"/>
          </a:xfrm>
          <a:prstGeom prst="rect">
            <a:avLst/>
          </a:prstGeom>
          <a:noFill/>
          <a:ln/>
        </p:spPr>
        <p:txBody>
          <a:bodyPr wrap="none" lIns="0" tIns="0" rIns="0" bIns="0" rtlCol="0" anchor="t"/>
          <a:lstStyle/>
          <a:p>
            <a:pPr marL="0" indent="0">
              <a:lnSpc>
                <a:spcPts val="785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The elements of design.</a:t>
            </a:r>
            <a:endParaRPr lang="en-US" sz="4800" dirty="0">
              <a:latin typeface="Arial" panose="020B0604020202020204" pitchFamily="34" charset="0"/>
              <a:cs typeface="Arial" panose="020B0604020202020204" pitchFamily="34" charset="0"/>
            </a:endParaRPr>
          </a:p>
        </p:txBody>
      </p:sp>
      <p:sp>
        <p:nvSpPr>
          <p:cNvPr id="4" name="Text 1"/>
          <p:cNvSpPr/>
          <p:nvPr/>
        </p:nvSpPr>
        <p:spPr>
          <a:xfrm>
            <a:off x="698783" y="1276042"/>
            <a:ext cx="7415927" cy="1185148"/>
          </a:xfrm>
          <a:prstGeom prst="rect">
            <a:avLst/>
          </a:prstGeom>
          <a:noFill/>
          <a:ln/>
        </p:spPr>
        <p:txBody>
          <a:bodyPr wrap="square" lIns="0" tIns="0" rIns="0" bIns="0" rtlCol="0" anchor="t"/>
          <a:lstStyle/>
          <a:p>
            <a:pPr marL="342900" marR="0" indent="-342900">
              <a:lnSpc>
                <a:spcPct val="115000"/>
              </a:lnSpc>
              <a:spcBef>
                <a:spcPts val="0"/>
              </a:spcBef>
              <a:spcAft>
                <a:spcPts val="800"/>
              </a:spcAft>
              <a:buFont typeface="Wingdings" panose="05000000000000000000" pitchFamily="2" charset="2"/>
              <a:buChar char="Ø"/>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Elements of Design are the fundamental building blocks that guide all visual compositions, whether in traditional or digital mediums like computer graphics. </a:t>
            </a:r>
          </a:p>
          <a:p>
            <a:pPr marL="342900" marR="0" indent="-342900">
              <a:lnSpc>
                <a:spcPct val="115000"/>
              </a:lnSpc>
              <a:spcBef>
                <a:spcPts val="0"/>
              </a:spcBef>
              <a:spcAft>
                <a:spcPts val="800"/>
              </a:spcAft>
              <a:buFont typeface="Wingdings" panose="05000000000000000000" pitchFamily="2" charset="2"/>
              <a:buChar char="Ø"/>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These elements form the core components that designers use to create everything from logos and illustrations to complex user interfaces, 3D models, and animations. </a:t>
            </a:r>
          </a:p>
          <a:p>
            <a:pPr marL="342900" marR="0" indent="-342900">
              <a:lnSpc>
                <a:spcPct val="115000"/>
              </a:lnSpc>
              <a:spcBef>
                <a:spcPts val="0"/>
              </a:spcBef>
              <a:spcAft>
                <a:spcPts val="800"/>
              </a:spcAft>
              <a:buFont typeface="Wingdings" panose="05000000000000000000" pitchFamily="2" charset="2"/>
              <a:buChar char="Ø"/>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Understanding these elements allows designers to create cohesive, balanced, and visually appealing designs that communicate effectively.</a:t>
            </a:r>
          </a:p>
          <a:p>
            <a:pPr marL="342900" marR="0" indent="-342900">
              <a:lnSpc>
                <a:spcPct val="115000"/>
              </a:lnSpc>
              <a:spcBef>
                <a:spcPts val="0"/>
              </a:spcBef>
              <a:spcAft>
                <a:spcPts val="800"/>
              </a:spcAft>
              <a:buFont typeface="Wingdings" panose="05000000000000000000" pitchFamily="2" charset="2"/>
              <a:buChar char="Ø"/>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These elements each have their unique properties but are most powerful when used together in thoughtful combinations.</a:t>
            </a:r>
          </a:p>
          <a:p>
            <a:pPr marL="342900" indent="-342900">
              <a:lnSpc>
                <a:spcPts val="3100"/>
              </a:lnSpc>
              <a:buFont typeface="Wingdings" panose="05000000000000000000" pitchFamily="2" charset="2"/>
              <a:buChar char="Ø"/>
            </a:pPr>
            <a:r>
              <a:rPr lang="en-US" sz="1800" dirty="0">
                <a:solidFill>
                  <a:srgbClr val="FFFFFF"/>
                </a:solidFill>
                <a:latin typeface="Arial" panose="020B0604020202020204" pitchFamily="34" charset="0"/>
                <a:ea typeface="PT Sans" pitchFamily="34" charset="-122"/>
                <a:cs typeface="Arial" panose="020B0604020202020204" pitchFamily="34" charset="0"/>
              </a:rPr>
              <a:t>Each element plays a crucial role in shaping how a design communicates, attracts attention, and evokes emotions. </a:t>
            </a:r>
          </a:p>
          <a:p>
            <a:pPr marL="342900" indent="-342900">
              <a:lnSpc>
                <a:spcPts val="3100"/>
              </a:lnSpc>
              <a:buFont typeface="Wingdings" panose="05000000000000000000" pitchFamily="2" charset="2"/>
              <a:buChar char="Ø"/>
            </a:pPr>
            <a:r>
              <a:rPr lang="en-US" sz="1800" dirty="0">
                <a:solidFill>
                  <a:srgbClr val="FFFFFF"/>
                </a:solidFill>
                <a:latin typeface="Arial" panose="020B0604020202020204" pitchFamily="34" charset="0"/>
                <a:ea typeface="PT Sans" pitchFamily="34" charset="-122"/>
                <a:cs typeface="Arial" panose="020B0604020202020204" pitchFamily="34" charset="0"/>
              </a:rPr>
              <a:t>By understanding and applying these elements effectively, designers can create visually engaging and meaningful compositions that capture attention and communicate messages with clarity and impact</a:t>
            </a:r>
          </a:p>
          <a:p>
            <a:pPr marL="342900" marR="0" indent="-342900">
              <a:lnSpc>
                <a:spcPct val="115000"/>
              </a:lnSpc>
              <a:spcBef>
                <a:spcPts val="0"/>
              </a:spcBef>
              <a:spcAft>
                <a:spcPts val="800"/>
              </a:spcAft>
              <a:buFont typeface="Wingdings" panose="05000000000000000000" pitchFamily="2" charset="2"/>
              <a:buChar char="Ø"/>
            </a:pPr>
            <a:endPar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endParaRPr lang="en-US" sz="1900" dirty="0">
              <a:solidFill>
                <a:srgbClr val="FFFFFF"/>
              </a:solidFill>
              <a:latin typeface="Arial" panose="020B0604020202020204" pitchFamily="34" charset="0"/>
              <a:ea typeface="PT Sans" pitchFamily="34" charset="-122"/>
              <a:cs typeface="Arial" panose="020B0604020202020204" pitchFamily="34" charset="0"/>
            </a:endParaRPr>
          </a:p>
        </p:txBody>
      </p:sp>
    </p:spTree>
    <p:extLst>
      <p:ext uri="{BB962C8B-B14F-4D97-AF65-F5344CB8AC3E}">
        <p14:creationId xmlns:p14="http://schemas.microsoft.com/office/powerpoint/2010/main" val="793157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98784" y="146098"/>
            <a:ext cx="7415927" cy="1002030"/>
          </a:xfrm>
          <a:prstGeom prst="rect">
            <a:avLst/>
          </a:prstGeom>
          <a:noFill/>
          <a:ln/>
        </p:spPr>
        <p:txBody>
          <a:bodyPr wrap="none" lIns="0" tIns="0" rIns="0" bIns="0" rtlCol="0" anchor="t"/>
          <a:lstStyle/>
          <a:p>
            <a:pPr marL="0" indent="0">
              <a:lnSpc>
                <a:spcPts val="785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Elements of Design</a:t>
            </a:r>
            <a:endParaRPr lang="en-US" sz="4800" dirty="0">
              <a:latin typeface="Arial" panose="020B0604020202020204" pitchFamily="34" charset="0"/>
              <a:cs typeface="Arial" panose="020B0604020202020204" pitchFamily="34" charset="0"/>
            </a:endParaRPr>
          </a:p>
        </p:txBody>
      </p:sp>
      <p:sp>
        <p:nvSpPr>
          <p:cNvPr id="4" name="Text 1"/>
          <p:cNvSpPr/>
          <p:nvPr/>
        </p:nvSpPr>
        <p:spPr>
          <a:xfrm>
            <a:off x="698783" y="1276041"/>
            <a:ext cx="7415927" cy="4549405"/>
          </a:xfrm>
          <a:prstGeom prst="rect">
            <a:avLst/>
          </a:prstGeom>
          <a:noFill/>
          <a:ln/>
        </p:spPr>
        <p:txBody>
          <a:bodyPr wrap="square" lIns="0" tIns="0" rIns="0" bIns="0" rtlCol="0" anchor="t"/>
          <a:lstStyle/>
          <a:p>
            <a:pPr marL="342900" indent="-342900">
              <a:lnSpc>
                <a:spcPts val="3100"/>
              </a:lnSpc>
              <a:buFont typeface="Wingdings" panose="05000000000000000000" pitchFamily="2" charset="2"/>
              <a:buChar char="Ø"/>
            </a:pPr>
            <a:r>
              <a:rPr lang="en-GB" sz="1900" dirty="0">
                <a:solidFill>
                  <a:srgbClr val="FFFFFF"/>
                </a:solidFill>
                <a:latin typeface="Arial" panose="020B0604020202020204" pitchFamily="34" charset="0"/>
                <a:ea typeface="PT Sans" pitchFamily="34" charset="-122"/>
                <a:cs typeface="Arial" panose="020B0604020202020204" pitchFamily="34" charset="0"/>
              </a:rPr>
              <a:t>Elements of design include:</a:t>
            </a:r>
          </a:p>
          <a:p>
            <a:pPr marL="1828800" lvl="3" indent="-457200">
              <a:lnSpc>
                <a:spcPts val="3100"/>
              </a:lnSpc>
              <a:buFont typeface="+mj-lt"/>
              <a:buAutoNum type="arabicPeriod"/>
            </a:pPr>
            <a:r>
              <a:rPr lang="en-GB" sz="1900" dirty="0">
                <a:solidFill>
                  <a:srgbClr val="FFFFFF"/>
                </a:solidFill>
                <a:latin typeface="Arial" panose="020B0604020202020204" pitchFamily="34" charset="0"/>
                <a:ea typeface="PT Sans" pitchFamily="34" charset="-122"/>
                <a:cs typeface="Arial" panose="020B0604020202020204" pitchFamily="34" charset="0"/>
              </a:rPr>
              <a:t>Point</a:t>
            </a:r>
          </a:p>
          <a:p>
            <a:pPr marL="1828800" lvl="3" indent="-457200">
              <a:lnSpc>
                <a:spcPts val="3100"/>
              </a:lnSpc>
              <a:buFont typeface="+mj-lt"/>
              <a:buAutoNum type="arabicPeriod"/>
            </a:pPr>
            <a:r>
              <a:rPr lang="en-GB" sz="1900" dirty="0">
                <a:solidFill>
                  <a:srgbClr val="FFFFFF"/>
                </a:solidFill>
                <a:latin typeface="Arial" panose="020B0604020202020204" pitchFamily="34" charset="0"/>
                <a:ea typeface="PT Sans" pitchFamily="34" charset="-122"/>
                <a:cs typeface="Arial" panose="020B0604020202020204" pitchFamily="34" charset="0"/>
              </a:rPr>
              <a:t>Line, </a:t>
            </a:r>
          </a:p>
          <a:p>
            <a:pPr marL="1828800" lvl="3" indent="-457200">
              <a:lnSpc>
                <a:spcPts val="3100"/>
              </a:lnSpc>
              <a:buFont typeface="+mj-lt"/>
              <a:buAutoNum type="arabicPeriod"/>
            </a:pPr>
            <a:r>
              <a:rPr lang="en-GB" sz="1900" dirty="0">
                <a:solidFill>
                  <a:srgbClr val="FFFFFF"/>
                </a:solidFill>
                <a:latin typeface="Arial" panose="020B0604020202020204" pitchFamily="34" charset="0"/>
                <a:ea typeface="PT Sans" pitchFamily="34" charset="-122"/>
                <a:cs typeface="Arial" panose="020B0604020202020204" pitchFamily="34" charset="0"/>
              </a:rPr>
              <a:t>Shape, </a:t>
            </a:r>
          </a:p>
          <a:p>
            <a:pPr marL="1828800" lvl="3" indent="-457200">
              <a:lnSpc>
                <a:spcPts val="3100"/>
              </a:lnSpc>
              <a:buFont typeface="+mj-lt"/>
              <a:buAutoNum type="arabicPeriod"/>
            </a:pPr>
            <a:r>
              <a:rPr lang="en-GB" sz="1900" dirty="0" err="1">
                <a:solidFill>
                  <a:srgbClr val="FFFFFF"/>
                </a:solidFill>
                <a:latin typeface="Arial" panose="020B0604020202020204" pitchFamily="34" charset="0"/>
                <a:ea typeface="PT Sans" pitchFamily="34" charset="-122"/>
                <a:cs typeface="Arial" panose="020B0604020202020204" pitchFamily="34" charset="0"/>
              </a:rPr>
              <a:t>Color</a:t>
            </a:r>
            <a:r>
              <a:rPr lang="en-GB" sz="1900" dirty="0">
                <a:solidFill>
                  <a:srgbClr val="FFFFFF"/>
                </a:solidFill>
                <a:latin typeface="Arial" panose="020B0604020202020204" pitchFamily="34" charset="0"/>
                <a:ea typeface="PT Sans" pitchFamily="34" charset="-122"/>
                <a:cs typeface="Arial" panose="020B0604020202020204" pitchFamily="34" charset="0"/>
              </a:rPr>
              <a:t>, </a:t>
            </a:r>
          </a:p>
          <a:p>
            <a:pPr marL="1828800" lvl="3" indent="-457200">
              <a:lnSpc>
                <a:spcPts val="3100"/>
              </a:lnSpc>
              <a:buFont typeface="+mj-lt"/>
              <a:buAutoNum type="arabicPeriod"/>
            </a:pPr>
            <a:r>
              <a:rPr lang="en-GB" sz="1900" dirty="0">
                <a:solidFill>
                  <a:srgbClr val="FFFFFF"/>
                </a:solidFill>
                <a:latin typeface="Arial" panose="020B0604020202020204" pitchFamily="34" charset="0"/>
                <a:ea typeface="PT Sans" pitchFamily="34" charset="-122"/>
                <a:cs typeface="Arial" panose="020B0604020202020204" pitchFamily="34" charset="0"/>
              </a:rPr>
              <a:t>Texture, </a:t>
            </a:r>
          </a:p>
          <a:p>
            <a:pPr marL="1828800" lvl="3" indent="-457200">
              <a:lnSpc>
                <a:spcPts val="3100"/>
              </a:lnSpc>
              <a:buFont typeface="+mj-lt"/>
              <a:buAutoNum type="arabicPeriod"/>
            </a:pPr>
            <a:r>
              <a:rPr lang="en-GB" sz="1900" dirty="0">
                <a:solidFill>
                  <a:srgbClr val="FFFFFF"/>
                </a:solidFill>
                <a:latin typeface="Arial" panose="020B0604020202020204" pitchFamily="34" charset="0"/>
                <a:ea typeface="PT Sans" pitchFamily="34" charset="-122"/>
                <a:cs typeface="Arial" panose="020B0604020202020204" pitchFamily="34" charset="0"/>
              </a:rPr>
              <a:t>Space, </a:t>
            </a:r>
          </a:p>
          <a:p>
            <a:pPr marL="1828800" lvl="3" indent="-457200">
              <a:lnSpc>
                <a:spcPts val="3100"/>
              </a:lnSpc>
              <a:buFont typeface="+mj-lt"/>
              <a:buAutoNum type="arabicPeriod"/>
            </a:pPr>
            <a:r>
              <a:rPr lang="en-GB" sz="1900" dirty="0">
                <a:solidFill>
                  <a:srgbClr val="FFFFFF"/>
                </a:solidFill>
                <a:latin typeface="Arial" panose="020B0604020202020204" pitchFamily="34" charset="0"/>
                <a:ea typeface="PT Sans" pitchFamily="34" charset="-122"/>
                <a:cs typeface="Arial" panose="020B0604020202020204" pitchFamily="34" charset="0"/>
              </a:rPr>
              <a:t>Form, </a:t>
            </a:r>
          </a:p>
          <a:p>
            <a:pPr marL="1828800" lvl="3" indent="-457200">
              <a:lnSpc>
                <a:spcPts val="3100"/>
              </a:lnSpc>
              <a:buFont typeface="+mj-lt"/>
              <a:buAutoNum type="arabicPeriod"/>
            </a:pPr>
            <a:r>
              <a:rPr lang="en-GB" sz="1900" dirty="0">
                <a:solidFill>
                  <a:srgbClr val="FFFFFF"/>
                </a:solidFill>
                <a:latin typeface="Arial" panose="020B0604020202020204" pitchFamily="34" charset="0"/>
                <a:ea typeface="PT Sans" pitchFamily="34" charset="-122"/>
                <a:cs typeface="Arial" panose="020B0604020202020204" pitchFamily="34" charset="0"/>
              </a:rPr>
              <a:t>Value.</a:t>
            </a:r>
          </a:p>
        </p:txBody>
      </p:sp>
    </p:spTree>
    <p:extLst>
      <p:ext uri="{BB962C8B-B14F-4D97-AF65-F5344CB8AC3E}">
        <p14:creationId xmlns:p14="http://schemas.microsoft.com/office/powerpoint/2010/main" val="3015212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3" name="Text 0"/>
          <p:cNvSpPr/>
          <p:nvPr/>
        </p:nvSpPr>
        <p:spPr>
          <a:xfrm>
            <a:off x="75305" y="724473"/>
            <a:ext cx="14555096" cy="2213601"/>
          </a:xfrm>
          <a:prstGeom prst="rect">
            <a:avLst/>
          </a:prstGeom>
          <a:noFill/>
          <a:ln/>
        </p:spPr>
        <p:txBody>
          <a:bodyPr wrap="none" lIns="0" tIns="0" rIns="0" bIns="0" rtlCol="0" anchor="t"/>
          <a:lstStyle/>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Point as an </a:t>
            </a:r>
          </a:p>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Element of Design</a:t>
            </a:r>
            <a:endParaRPr lang="en-US" sz="6600" dirty="0">
              <a:latin typeface="Arial" panose="020B0604020202020204" pitchFamily="34" charset="0"/>
              <a:cs typeface="Arial" panose="020B0604020202020204" pitchFamily="34" charset="0"/>
            </a:endParaRPr>
          </a:p>
        </p:txBody>
      </p:sp>
      <p:pic>
        <p:nvPicPr>
          <p:cNvPr id="50" name="Picture 49">
            <a:extLst>
              <a:ext uri="{FF2B5EF4-FFF2-40B4-BE49-F238E27FC236}">
                <a16:creationId xmlns:a16="http://schemas.microsoft.com/office/drawing/2014/main" id="{E2F17E5D-4EFE-202E-8A68-AFA71049AB87}"/>
              </a:ext>
            </a:extLst>
          </p:cNvPr>
          <p:cNvPicPr>
            <a:picLocks noChangeAspect="1"/>
          </p:cNvPicPr>
          <p:nvPr/>
        </p:nvPicPr>
        <p:blipFill>
          <a:blip r:embed="rId3"/>
          <a:stretch>
            <a:fillRect/>
          </a:stretch>
        </p:blipFill>
        <p:spPr>
          <a:xfrm>
            <a:off x="4989013" y="3154897"/>
            <a:ext cx="4324572" cy="32434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968693" y="343256"/>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Point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968693" y="1261552"/>
            <a:ext cx="7701971" cy="322438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1245989" y="1639292"/>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Definition:</a:t>
            </a:r>
            <a:endParaRPr lang="en-US" sz="20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6" name="Text 3"/>
          <p:cNvSpPr/>
          <p:nvPr/>
        </p:nvSpPr>
        <p:spPr>
          <a:xfrm>
            <a:off x="1245988" y="2032125"/>
            <a:ext cx="7241795" cy="1185148"/>
          </a:xfrm>
          <a:prstGeom prst="rect">
            <a:avLst/>
          </a:prstGeom>
          <a:noFill/>
          <a:ln/>
        </p:spPr>
        <p:txBody>
          <a:bodyPr wrap="square" lIns="0" tIns="0" rIns="0" bIns="0" rtlCol="0" anchor="t"/>
          <a:lstStyle/>
          <a:p>
            <a:pPr marL="0" marR="0">
              <a:lnSpc>
                <a:spcPct val="115000"/>
              </a:lnSpc>
              <a:spcBef>
                <a:spcPts val="0"/>
              </a:spcBef>
              <a:spcAft>
                <a:spcPts val="800"/>
              </a:spcAft>
            </a:pPr>
            <a:r>
              <a:rPr lang="en-US" sz="1800"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A </a:t>
            </a:r>
            <a:r>
              <a:rPr lang="en-US" sz="1800" b="1"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point</a:t>
            </a:r>
            <a:r>
              <a:rPr lang="en-US" sz="1800"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 is the simplest and most fundamental element of design. It refers to a single, specific position in space, typically represented as a dot or small mark in visual compositions. </a:t>
            </a:r>
            <a:endParaRPr lang="en-US" sz="1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15000"/>
              </a:lnSpc>
              <a:spcBef>
                <a:spcPts val="0"/>
              </a:spcBef>
              <a:spcAft>
                <a:spcPts val="800"/>
              </a:spcAft>
            </a:pPr>
            <a:r>
              <a:rPr lang="en-US" sz="1800"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A point, when used in design, carries no dimension—it has neither width nor height, but it serves as the basic building block from which more complex elements such as lines, shapes, and forms are derived.</a:t>
            </a:r>
            <a:endParaRPr lang="en-US" sz="1800" kern="1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50" name="Picture 49">
            <a:extLst>
              <a:ext uri="{FF2B5EF4-FFF2-40B4-BE49-F238E27FC236}">
                <a16:creationId xmlns:a16="http://schemas.microsoft.com/office/drawing/2014/main" id="{E2F17E5D-4EFE-202E-8A68-AFA71049AB87}"/>
              </a:ext>
            </a:extLst>
          </p:cNvPr>
          <p:cNvPicPr>
            <a:picLocks noChangeAspect="1"/>
          </p:cNvPicPr>
          <p:nvPr/>
        </p:nvPicPr>
        <p:blipFill>
          <a:blip r:embed="rId3">
            <a:duotone>
              <a:prstClr val="black"/>
              <a:schemeClr val="accent5">
                <a:tint val="45000"/>
                <a:satMod val="400000"/>
              </a:schemeClr>
            </a:duotone>
          </a:blip>
          <a:stretch>
            <a:fillRect/>
          </a:stretch>
        </p:blipFill>
        <p:spPr>
          <a:xfrm>
            <a:off x="9843248" y="1261552"/>
            <a:ext cx="4324572" cy="32434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3108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rcRect l="36103"/>
          <a:stretch/>
        </p:blipFill>
        <p:spPr>
          <a:xfrm>
            <a:off x="5281970" y="5143500"/>
            <a:ext cx="9348430" cy="3086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Characteristics of Point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968693" y="1595039"/>
            <a:ext cx="4066461" cy="3461054"/>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1245989" y="2002433"/>
            <a:ext cx="3511868" cy="363141"/>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Focus and Attention</a:t>
            </a:r>
            <a:r>
              <a:rPr lang="en-US" sz="20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2000" dirty="0"/>
          </a:p>
        </p:txBody>
      </p:sp>
      <p:sp>
        <p:nvSpPr>
          <p:cNvPr id="6" name="Text 3"/>
          <p:cNvSpPr/>
          <p:nvPr/>
        </p:nvSpPr>
        <p:spPr>
          <a:xfrm>
            <a:off x="1245989" y="2589257"/>
            <a:ext cx="3511868" cy="1185148"/>
          </a:xfrm>
          <a:prstGeom prst="rect">
            <a:avLst/>
          </a:prstGeom>
          <a:noFill/>
          <a:ln/>
        </p:spPr>
        <p:txBody>
          <a:bodyPr wrap="square" lIns="0" tIns="0" rIns="0" bIns="0" rtlCol="0" anchor="t"/>
          <a:lstStyle/>
          <a:p>
            <a:pPr marR="0" lvl="0" algn="ctr">
              <a:lnSpc>
                <a:spcPct val="115000"/>
              </a:lnSpc>
              <a:spcBef>
                <a:spcPts val="0"/>
              </a:spcBef>
              <a:spcAft>
                <a:spcPts val="800"/>
              </a:spcAft>
              <a:buSzPts val="1000"/>
              <a:tabLst>
                <a:tab pos="457200" algn="l"/>
              </a:tabLs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 point naturally draws attention to itself. It serves as an anchor for the viewer’s gaze, marking a location of interest or significance within the design.</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Shape 4"/>
          <p:cNvSpPr/>
          <p:nvPr/>
        </p:nvSpPr>
        <p:spPr>
          <a:xfrm>
            <a:off x="5281970" y="1595039"/>
            <a:ext cx="4066461" cy="3461054"/>
          </a:xfrm>
          <a:prstGeom prst="roundRect">
            <a:avLst>
              <a:gd name="adj" fmla="val 16452"/>
            </a:avLst>
          </a:prstGeom>
          <a:solidFill>
            <a:srgbClr val="00002E"/>
          </a:solidFill>
          <a:ln w="30480">
            <a:solidFill>
              <a:srgbClr val="D7425E"/>
            </a:solidFill>
            <a:prstDash val="solid"/>
          </a:ln>
        </p:spPr>
      </p:sp>
      <p:sp>
        <p:nvSpPr>
          <p:cNvPr id="8" name="Text 5"/>
          <p:cNvSpPr/>
          <p:nvPr/>
        </p:nvSpPr>
        <p:spPr>
          <a:xfrm>
            <a:off x="5862935" y="1999526"/>
            <a:ext cx="2904530" cy="363141"/>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Formation of Other Elements</a:t>
            </a:r>
            <a:r>
              <a:rPr lang="en-US" sz="20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2000" dirty="0"/>
          </a:p>
        </p:txBody>
      </p:sp>
      <p:sp>
        <p:nvSpPr>
          <p:cNvPr id="9" name="Text 6"/>
          <p:cNvSpPr/>
          <p:nvPr/>
        </p:nvSpPr>
        <p:spPr>
          <a:xfrm>
            <a:off x="5559266" y="2590616"/>
            <a:ext cx="3511868" cy="790099"/>
          </a:xfrm>
          <a:prstGeom prst="rect">
            <a:avLst/>
          </a:prstGeom>
          <a:noFill/>
          <a:ln/>
        </p:spPr>
        <p:txBody>
          <a:bodyPr wrap="square" lIns="0" tIns="0" rIns="0" bIns="0" rtlCol="0" anchor="t"/>
          <a:lstStyle/>
          <a:p>
            <a:pPr marR="0" lvl="0" algn="ctr">
              <a:lnSpc>
                <a:spcPct val="115000"/>
              </a:lnSpc>
              <a:spcBef>
                <a:spcPts val="0"/>
              </a:spcBef>
              <a:spcAft>
                <a:spcPts val="800"/>
              </a:spcAft>
              <a:buSzPts val="1000"/>
              <a:tabLst>
                <a:tab pos="457200" algn="l"/>
              </a:tabLs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When multiple points are placed in a pattern, they can suggest lines or shapes. Points can create visual interest and rhythm when repeated or varied.</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Shape 7"/>
          <p:cNvSpPr/>
          <p:nvPr/>
        </p:nvSpPr>
        <p:spPr>
          <a:xfrm>
            <a:off x="9595247" y="1595038"/>
            <a:ext cx="4066461" cy="3461055"/>
          </a:xfrm>
          <a:prstGeom prst="roundRect">
            <a:avLst>
              <a:gd name="adj" fmla="val 16452"/>
            </a:avLst>
          </a:prstGeom>
          <a:solidFill>
            <a:srgbClr val="00002E"/>
          </a:solidFill>
          <a:ln w="30480">
            <a:solidFill>
              <a:srgbClr val="DD785E"/>
            </a:solidFill>
            <a:prstDash val="solid"/>
          </a:ln>
        </p:spPr>
      </p:sp>
      <p:sp>
        <p:nvSpPr>
          <p:cNvPr id="11" name="Text 8"/>
          <p:cNvSpPr/>
          <p:nvPr/>
        </p:nvSpPr>
        <p:spPr>
          <a:xfrm>
            <a:off x="10176212" y="1999525"/>
            <a:ext cx="2904530" cy="363141"/>
          </a:xfrm>
          <a:prstGeom prst="rect">
            <a:avLst/>
          </a:prstGeom>
          <a:noFill/>
          <a:ln/>
        </p:spPr>
        <p:txBody>
          <a:bodyPr wrap="none" lIns="0" tIns="0" rIns="0" bIns="0" rtlCol="0" anchor="t"/>
          <a:lstStyle/>
          <a:p>
            <a:pPr marL="0" indent="0" algn="ctr">
              <a:lnSpc>
                <a:spcPts val="2850"/>
              </a:lnSpc>
              <a:buNone/>
            </a:pPr>
            <a:r>
              <a:rPr lang="en-US" sz="2000" b="1" dirty="0">
                <a:solidFill>
                  <a:srgbClr val="FFFFFF"/>
                </a:solidFill>
                <a:effectLst/>
                <a:latin typeface="Arial" panose="020B0604020202020204" pitchFamily="34" charset="0"/>
                <a:ea typeface="Calibri" panose="020F0502020204030204" pitchFamily="34" charset="0"/>
              </a:rPr>
              <a:t>Positioning</a:t>
            </a:r>
            <a:endParaRPr lang="en-US" sz="2400" dirty="0"/>
          </a:p>
        </p:txBody>
      </p:sp>
      <p:sp>
        <p:nvSpPr>
          <p:cNvPr id="12" name="Text 9"/>
          <p:cNvSpPr/>
          <p:nvPr/>
        </p:nvSpPr>
        <p:spPr>
          <a:xfrm>
            <a:off x="9872543" y="2590616"/>
            <a:ext cx="3511868" cy="790099"/>
          </a:xfrm>
          <a:prstGeom prst="rect">
            <a:avLst/>
          </a:prstGeom>
          <a:noFill/>
          <a:ln/>
        </p:spPr>
        <p:txBody>
          <a:bodyPr wrap="square" lIns="0" tIns="0" rIns="0" bIns="0" rtlCol="0" anchor="t"/>
          <a:lstStyle/>
          <a:p>
            <a:pPr marR="0" lvl="0" algn="ctr">
              <a:lnSpc>
                <a:spcPct val="115000"/>
              </a:lnSpc>
              <a:spcBef>
                <a:spcPts val="0"/>
              </a:spcBef>
              <a:spcAft>
                <a:spcPts val="800"/>
              </a:spcAft>
              <a:buSzPts val="1000"/>
              <a:tabLst>
                <a:tab pos="457200" algn="l"/>
              </a:tabLs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position of a point within a design can affect how it is perceived. A single point in the center of a composition might feel balanced, while a point placed off-center can create tension or movement.</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ABA26DCC-A6B4-17DD-F605-62300EDE92BD}"/>
              </a:ext>
            </a:extLst>
          </p:cNvPr>
          <p:cNvPicPr>
            <a:picLocks noChangeAspect="1"/>
          </p:cNvPicPr>
          <p:nvPr/>
        </p:nvPicPr>
        <p:blipFill>
          <a:blip r:embed="rId4"/>
          <a:stretch>
            <a:fillRect/>
          </a:stretch>
        </p:blipFill>
        <p:spPr>
          <a:xfrm>
            <a:off x="968693" y="5259116"/>
            <a:ext cx="3667853" cy="27508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620408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rcRect l="36103"/>
          <a:stretch/>
        </p:blipFill>
        <p:spPr>
          <a:xfrm>
            <a:off x="5281970" y="5143500"/>
            <a:ext cx="9348430" cy="3086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Usage of Point in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968693" y="1595039"/>
            <a:ext cx="4066461" cy="3461054"/>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1245989" y="2002433"/>
            <a:ext cx="3511868" cy="363141"/>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Graphic Design</a:t>
            </a:r>
            <a:endParaRPr lang="en-US" sz="2000" dirty="0"/>
          </a:p>
        </p:txBody>
      </p:sp>
      <p:sp>
        <p:nvSpPr>
          <p:cNvPr id="6" name="Text 3"/>
          <p:cNvSpPr/>
          <p:nvPr/>
        </p:nvSpPr>
        <p:spPr>
          <a:xfrm>
            <a:off x="1245989" y="2589257"/>
            <a:ext cx="3511868" cy="1185148"/>
          </a:xfrm>
          <a:prstGeom prst="rect">
            <a:avLst/>
          </a:prstGeom>
          <a:noFill/>
          <a:ln/>
        </p:spPr>
        <p:txBody>
          <a:bodyPr wrap="square" lIns="0" tIns="0" rIns="0" bIns="0" rtlCol="0" anchor="t"/>
          <a:lstStyle/>
          <a:p>
            <a:pPr marR="0" lvl="0" algn="ctr">
              <a:lnSpc>
                <a:spcPct val="115000"/>
              </a:lnSpc>
              <a:spcBef>
                <a:spcPts val="0"/>
              </a:spcBef>
              <a:spcAft>
                <a:spcPts val="800"/>
              </a:spcAft>
              <a:buSzPts val="1000"/>
              <a:tabLst>
                <a:tab pos="457200" algn="l"/>
              </a:tabLs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Points are used to create emphasis or indicate specific locations in a layout. For instance, bullet points in a list or markers on a map are practical examples of how points guide the viewer’s attention.</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Shape 4"/>
          <p:cNvSpPr/>
          <p:nvPr/>
        </p:nvSpPr>
        <p:spPr>
          <a:xfrm>
            <a:off x="5281970" y="1595039"/>
            <a:ext cx="4066461" cy="3461054"/>
          </a:xfrm>
          <a:prstGeom prst="roundRect">
            <a:avLst>
              <a:gd name="adj" fmla="val 16452"/>
            </a:avLst>
          </a:prstGeom>
          <a:solidFill>
            <a:srgbClr val="00002E"/>
          </a:solidFill>
          <a:ln w="30480">
            <a:solidFill>
              <a:srgbClr val="D7425E"/>
            </a:solidFill>
            <a:prstDash val="solid"/>
          </a:ln>
        </p:spPr>
      </p:sp>
      <p:sp>
        <p:nvSpPr>
          <p:cNvPr id="8" name="Text 5"/>
          <p:cNvSpPr/>
          <p:nvPr/>
        </p:nvSpPr>
        <p:spPr>
          <a:xfrm>
            <a:off x="5862935" y="1999526"/>
            <a:ext cx="2904530" cy="363141"/>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Digital Art</a:t>
            </a:r>
            <a:endParaRPr lang="en-US" sz="2000" dirty="0"/>
          </a:p>
        </p:txBody>
      </p:sp>
      <p:sp>
        <p:nvSpPr>
          <p:cNvPr id="9" name="Text 6"/>
          <p:cNvSpPr/>
          <p:nvPr/>
        </p:nvSpPr>
        <p:spPr>
          <a:xfrm>
            <a:off x="5559266" y="2590616"/>
            <a:ext cx="3511868" cy="790099"/>
          </a:xfrm>
          <a:prstGeom prst="rect">
            <a:avLst/>
          </a:prstGeom>
          <a:noFill/>
          <a:ln/>
        </p:spPr>
        <p:txBody>
          <a:bodyPr wrap="square" lIns="0" tIns="0" rIns="0" bIns="0" rtlCol="0" anchor="t"/>
          <a:lstStyle/>
          <a:p>
            <a:pPr marR="0" lvl="0" algn="ctr">
              <a:lnSpc>
                <a:spcPct val="115000"/>
              </a:lnSpc>
              <a:spcBef>
                <a:spcPts val="0"/>
              </a:spcBef>
              <a:spcAft>
                <a:spcPts val="800"/>
              </a:spcAft>
              <a:buSzPts val="1000"/>
              <a:tabLst>
                <a:tab pos="457200" algn="l"/>
              </a:tabLs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pixel, the smallest element in a digital image, is technically a point. When combined in large quantities, these points form lines, shapes, and complex images.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Shape 7"/>
          <p:cNvSpPr/>
          <p:nvPr/>
        </p:nvSpPr>
        <p:spPr>
          <a:xfrm>
            <a:off x="9595247" y="1595038"/>
            <a:ext cx="4066461" cy="3461055"/>
          </a:xfrm>
          <a:prstGeom prst="roundRect">
            <a:avLst>
              <a:gd name="adj" fmla="val 16452"/>
            </a:avLst>
          </a:prstGeom>
          <a:solidFill>
            <a:srgbClr val="00002E"/>
          </a:solidFill>
          <a:ln w="30480">
            <a:solidFill>
              <a:srgbClr val="DD785E"/>
            </a:solidFill>
            <a:prstDash val="solid"/>
          </a:ln>
        </p:spPr>
      </p:sp>
      <p:sp>
        <p:nvSpPr>
          <p:cNvPr id="11" name="Text 8"/>
          <p:cNvSpPr/>
          <p:nvPr/>
        </p:nvSpPr>
        <p:spPr>
          <a:xfrm>
            <a:off x="10176212" y="1999525"/>
            <a:ext cx="2904530" cy="363141"/>
          </a:xfrm>
          <a:prstGeom prst="rect">
            <a:avLst/>
          </a:prstGeom>
          <a:noFill/>
          <a:ln/>
        </p:spPr>
        <p:txBody>
          <a:bodyPr wrap="none" lIns="0" tIns="0" rIns="0" bIns="0" rtlCol="0" anchor="t"/>
          <a:lstStyle/>
          <a:p>
            <a:pPr marL="0" indent="0" algn="ctr">
              <a:lnSpc>
                <a:spcPts val="2850"/>
              </a:lnSpc>
              <a:buNone/>
            </a:pPr>
            <a:r>
              <a:rPr lang="en-US" sz="2000" b="1" dirty="0">
                <a:solidFill>
                  <a:srgbClr val="FFFFFF"/>
                </a:solidFill>
                <a:effectLst/>
                <a:latin typeface="Arial" panose="020B0604020202020204" pitchFamily="34" charset="0"/>
                <a:ea typeface="Calibri" panose="020F0502020204030204" pitchFamily="34" charset="0"/>
              </a:rPr>
              <a:t>In Visual Communication</a:t>
            </a:r>
            <a:endParaRPr lang="en-US" sz="2400" dirty="0"/>
          </a:p>
        </p:txBody>
      </p:sp>
      <p:sp>
        <p:nvSpPr>
          <p:cNvPr id="12" name="Text 9"/>
          <p:cNvSpPr/>
          <p:nvPr/>
        </p:nvSpPr>
        <p:spPr>
          <a:xfrm>
            <a:off x="9872543" y="2590616"/>
            <a:ext cx="3511868" cy="790099"/>
          </a:xfrm>
          <a:prstGeom prst="rect">
            <a:avLst/>
          </a:prstGeom>
          <a:noFill/>
          <a:ln/>
        </p:spPr>
        <p:txBody>
          <a:bodyPr wrap="square" lIns="0" tIns="0" rIns="0" bIns="0" rtlCol="0" anchor="t"/>
          <a:lstStyle/>
          <a:p>
            <a:pPr marR="0" lvl="0" algn="ctr">
              <a:lnSpc>
                <a:spcPct val="115000"/>
              </a:lnSpc>
              <a:spcBef>
                <a:spcPts val="0"/>
              </a:spcBef>
              <a:spcAft>
                <a:spcPts val="800"/>
              </a:spcAft>
              <a:buSzPts val="1000"/>
              <a:tabLst>
                <a:tab pos="457200" algn="l"/>
              </a:tabLs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Points can be used as visual markers to break up space, emphasize key areas, or guide the eye across a composition. For instance, in a minimalist poster, a single point might serve as the focal point of the entire design.</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ABA26DCC-A6B4-17DD-F605-62300EDE92BD}"/>
              </a:ext>
            </a:extLst>
          </p:cNvPr>
          <p:cNvPicPr>
            <a:picLocks noChangeAspect="1"/>
          </p:cNvPicPr>
          <p:nvPr/>
        </p:nvPicPr>
        <p:blipFill>
          <a:blip r:embed="rId4">
            <a:duotone>
              <a:prstClr val="black"/>
              <a:schemeClr val="accent5">
                <a:tint val="45000"/>
                <a:satMod val="400000"/>
              </a:schemeClr>
            </a:duotone>
          </a:blip>
          <a:stretch>
            <a:fillRect/>
          </a:stretch>
        </p:blipFill>
        <p:spPr>
          <a:xfrm>
            <a:off x="968693" y="5259116"/>
            <a:ext cx="3667853" cy="27508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373248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000" dirty="0">
                <a:solidFill>
                  <a:srgbClr val="FFFFFF"/>
                </a:solidFill>
                <a:latin typeface="Arial" panose="020B0604020202020204" pitchFamily="34" charset="0"/>
                <a:ea typeface="Nunito" pitchFamily="34" charset="-122"/>
                <a:cs typeface="Arial" panose="020B0604020202020204" pitchFamily="34" charset="0"/>
              </a:rPr>
              <a:t>Psychological Impact: of Point as an Element of Design</a:t>
            </a:r>
            <a:endParaRPr lang="en-US" sz="4000" dirty="0">
              <a:latin typeface="Arial" panose="020B0604020202020204" pitchFamily="34" charset="0"/>
              <a:cs typeface="Arial" panose="020B0604020202020204" pitchFamily="34" charset="0"/>
            </a:endParaRPr>
          </a:p>
        </p:txBody>
      </p:sp>
      <p:sp>
        <p:nvSpPr>
          <p:cNvPr id="4" name="Shape 1"/>
          <p:cNvSpPr/>
          <p:nvPr/>
        </p:nvSpPr>
        <p:spPr>
          <a:xfrm>
            <a:off x="968693" y="1595039"/>
            <a:ext cx="4066461" cy="3461054"/>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1245989" y="2002433"/>
            <a:ext cx="3511868" cy="363141"/>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Isolation: </a:t>
            </a:r>
            <a:endParaRPr lang="en-US" sz="2000" dirty="0"/>
          </a:p>
        </p:txBody>
      </p:sp>
      <p:sp>
        <p:nvSpPr>
          <p:cNvPr id="6" name="Text 3"/>
          <p:cNvSpPr/>
          <p:nvPr/>
        </p:nvSpPr>
        <p:spPr>
          <a:xfrm>
            <a:off x="1245989" y="2589257"/>
            <a:ext cx="3511868" cy="1185148"/>
          </a:xfrm>
          <a:prstGeom prst="rect">
            <a:avLst/>
          </a:prstGeom>
          <a:noFill/>
          <a:ln/>
        </p:spPr>
        <p:txBody>
          <a:bodyPr wrap="square" lIns="0" tIns="0" rIns="0" bIns="0" rtlCol="0" anchor="t"/>
          <a:lstStyle/>
          <a:p>
            <a:pPr marR="0" lvl="0" algn="ctr">
              <a:lnSpc>
                <a:spcPct val="115000"/>
              </a:lnSpc>
              <a:spcBef>
                <a:spcPts val="0"/>
              </a:spcBef>
              <a:spcAft>
                <a:spcPts val="800"/>
              </a:spcAft>
              <a:buSzPts val="1000"/>
              <a:tabLst>
                <a:tab pos="457200" algn="l"/>
              </a:tabLs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 single point in a vast area of space can create feelings of isolation, simplicity, or clarity.</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Shape 4"/>
          <p:cNvSpPr/>
          <p:nvPr/>
        </p:nvSpPr>
        <p:spPr>
          <a:xfrm>
            <a:off x="5281970" y="1595039"/>
            <a:ext cx="4066461" cy="3461054"/>
          </a:xfrm>
          <a:prstGeom prst="roundRect">
            <a:avLst>
              <a:gd name="adj" fmla="val 16452"/>
            </a:avLst>
          </a:prstGeom>
          <a:solidFill>
            <a:srgbClr val="00002E"/>
          </a:solidFill>
          <a:ln w="30480">
            <a:solidFill>
              <a:srgbClr val="D7425E"/>
            </a:solidFill>
            <a:prstDash val="solid"/>
          </a:ln>
        </p:spPr>
      </p:sp>
      <p:sp>
        <p:nvSpPr>
          <p:cNvPr id="8" name="Text 5"/>
          <p:cNvSpPr/>
          <p:nvPr/>
        </p:nvSpPr>
        <p:spPr>
          <a:xfrm>
            <a:off x="5862935" y="1999526"/>
            <a:ext cx="2904530" cy="363141"/>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Concentration:</a:t>
            </a:r>
            <a:endParaRPr lang="en-US" sz="2000" dirty="0"/>
          </a:p>
        </p:txBody>
      </p:sp>
      <p:sp>
        <p:nvSpPr>
          <p:cNvPr id="9" name="Text 6"/>
          <p:cNvSpPr/>
          <p:nvPr/>
        </p:nvSpPr>
        <p:spPr>
          <a:xfrm>
            <a:off x="5559266" y="2590616"/>
            <a:ext cx="3511868" cy="790099"/>
          </a:xfrm>
          <a:prstGeom prst="rect">
            <a:avLst/>
          </a:prstGeom>
          <a:noFill/>
          <a:ln/>
        </p:spPr>
        <p:txBody>
          <a:bodyPr wrap="square" lIns="0" tIns="0" rIns="0" bIns="0" rtlCol="0" anchor="t"/>
          <a:lstStyle/>
          <a:p>
            <a:pPr marR="0" lvl="0" algn="ctr">
              <a:lnSpc>
                <a:spcPct val="115000"/>
              </a:lnSpc>
              <a:spcBef>
                <a:spcPts val="0"/>
              </a:spcBef>
              <a:spcAft>
                <a:spcPts val="800"/>
              </a:spcAft>
              <a:buSzPts val="1000"/>
              <a:tabLst>
                <a:tab pos="457200" algn="l"/>
              </a:tabLs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•Multiple points grouped together can imply density or activity, drawing more attention or creating areas of focus within the design.</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6179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GB" sz="4800" dirty="0">
                <a:solidFill>
                  <a:srgbClr val="FFFFFF"/>
                </a:solidFill>
                <a:latin typeface="Arial" panose="020B0604020202020204" pitchFamily="34" charset="0"/>
                <a:ea typeface="Nunito" pitchFamily="34" charset="-122"/>
                <a:cs typeface="Arial" panose="020B0604020202020204" pitchFamily="34" charset="0"/>
              </a:rPr>
              <a:t>Examples of Points in Use:</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968693" y="1595039"/>
            <a:ext cx="4066461" cy="6470174"/>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1245989" y="2002433"/>
            <a:ext cx="3511868" cy="363141"/>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Pointillism</a:t>
            </a:r>
            <a:r>
              <a:rPr lang="en-US" sz="20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2000" dirty="0"/>
          </a:p>
        </p:txBody>
      </p:sp>
      <p:sp>
        <p:nvSpPr>
          <p:cNvPr id="6" name="Text 3"/>
          <p:cNvSpPr/>
          <p:nvPr/>
        </p:nvSpPr>
        <p:spPr>
          <a:xfrm>
            <a:off x="1245989" y="2589257"/>
            <a:ext cx="3511868" cy="1185148"/>
          </a:xfrm>
          <a:prstGeom prst="rect">
            <a:avLst/>
          </a:prstGeom>
          <a:noFill/>
          <a:ln/>
        </p:spPr>
        <p:txBody>
          <a:bodyPr wrap="square" lIns="0" tIns="0" rIns="0" bIns="0" rtlCol="0" anchor="t"/>
          <a:lstStyle/>
          <a:p>
            <a:pPr lvl="0" algn="ctr">
              <a:lnSpc>
                <a:spcPct val="115000"/>
              </a:lnSpc>
              <a:spcAft>
                <a:spcPts val="800"/>
              </a:spcAft>
              <a:buSzPts val="1000"/>
              <a:tabLst>
                <a:tab pos="457200" algn="l"/>
              </a:tabLs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 technique in painting where small, distinct points of color are applied in patterns to form an image (e.g., works by Georges Seurat).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5" name="Picture 14">
            <a:extLst>
              <a:ext uri="{FF2B5EF4-FFF2-40B4-BE49-F238E27FC236}">
                <a16:creationId xmlns:a16="http://schemas.microsoft.com/office/drawing/2014/main" id="{424B3138-6A67-F053-61F8-20D2CCAE6F28}"/>
              </a:ext>
            </a:extLst>
          </p:cNvPr>
          <p:cNvPicPr>
            <a:picLocks noChangeAspect="1"/>
          </p:cNvPicPr>
          <p:nvPr/>
        </p:nvPicPr>
        <p:blipFill>
          <a:blip r:embed="rId3"/>
          <a:stretch>
            <a:fillRect/>
          </a:stretch>
        </p:blipFill>
        <p:spPr>
          <a:xfrm>
            <a:off x="5312450" y="1696440"/>
            <a:ext cx="5804371" cy="41559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36442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GB" sz="4800" dirty="0">
                <a:solidFill>
                  <a:srgbClr val="FFFFFF"/>
                </a:solidFill>
                <a:latin typeface="Arial" panose="020B0604020202020204" pitchFamily="34" charset="0"/>
                <a:ea typeface="Nunito" pitchFamily="34" charset="-122"/>
                <a:cs typeface="Arial" panose="020B0604020202020204" pitchFamily="34" charset="0"/>
              </a:rPr>
              <a:t>Examples of Points in Use:</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968693" y="1595039"/>
            <a:ext cx="4066461" cy="6470174"/>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1245989" y="2002433"/>
            <a:ext cx="3511868" cy="3083275"/>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Data Visualization</a:t>
            </a:r>
            <a:r>
              <a:rPr lang="en-US" sz="20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2000" dirty="0"/>
          </a:p>
        </p:txBody>
      </p:sp>
      <p:sp>
        <p:nvSpPr>
          <p:cNvPr id="6" name="Text 3"/>
          <p:cNvSpPr/>
          <p:nvPr/>
        </p:nvSpPr>
        <p:spPr>
          <a:xfrm>
            <a:off x="1245989" y="2589257"/>
            <a:ext cx="3511868" cy="1185148"/>
          </a:xfrm>
          <a:prstGeom prst="rect">
            <a:avLst/>
          </a:prstGeom>
          <a:noFill/>
          <a:ln/>
        </p:spPr>
        <p:txBody>
          <a:bodyPr wrap="square" lIns="0" tIns="0" rIns="0" bIns="0" rtlCol="0" anchor="t"/>
          <a:lstStyle/>
          <a:p>
            <a:pPr lvl="0">
              <a:lnSpc>
                <a:spcPct val="115000"/>
              </a:lnSpc>
              <a:spcAft>
                <a:spcPts val="800"/>
              </a:spcAft>
              <a:buSzPts val="1000"/>
              <a:tabLst>
                <a:tab pos="457200" algn="l"/>
              </a:tabLs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scatter plots, each data point represents a value, and the overall distribution of these points provides insight into trends and patterns.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A6313BAC-0399-9652-83EF-8B5127454AAF}"/>
              </a:ext>
            </a:extLst>
          </p:cNvPr>
          <p:cNvSpPr/>
          <p:nvPr/>
        </p:nvSpPr>
        <p:spPr>
          <a:xfrm>
            <a:off x="5147353" y="1726058"/>
            <a:ext cx="7674795" cy="471583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pic>
        <p:nvPicPr>
          <p:cNvPr id="7" name="Picture 6">
            <a:extLst>
              <a:ext uri="{FF2B5EF4-FFF2-40B4-BE49-F238E27FC236}">
                <a16:creationId xmlns:a16="http://schemas.microsoft.com/office/drawing/2014/main" id="{9E7841CB-C737-84AD-DB5A-DFE0373382E6}"/>
              </a:ext>
            </a:extLst>
          </p:cNvPr>
          <p:cNvPicPr>
            <a:picLocks noChangeAspect="1"/>
          </p:cNvPicPr>
          <p:nvPr/>
        </p:nvPicPr>
        <p:blipFill>
          <a:blip r:embed="rId3"/>
          <a:stretch>
            <a:fillRect/>
          </a:stretch>
        </p:blipFill>
        <p:spPr>
          <a:xfrm>
            <a:off x="5312450" y="2364970"/>
            <a:ext cx="7112739" cy="3834211"/>
          </a:xfrm>
          <a:prstGeom prst="rect">
            <a:avLst/>
          </a:prstGeom>
        </p:spPr>
      </p:pic>
    </p:spTree>
    <p:extLst>
      <p:ext uri="{BB962C8B-B14F-4D97-AF65-F5344CB8AC3E}">
        <p14:creationId xmlns:p14="http://schemas.microsoft.com/office/powerpoint/2010/main" val="29529149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GB" sz="4800" dirty="0">
                <a:solidFill>
                  <a:srgbClr val="FFFFFF"/>
                </a:solidFill>
                <a:latin typeface="Arial" panose="020B0604020202020204" pitchFamily="34" charset="0"/>
                <a:ea typeface="Nunito" pitchFamily="34" charset="-122"/>
                <a:cs typeface="Arial" panose="020B0604020202020204" pitchFamily="34" charset="0"/>
              </a:rPr>
              <a:t>Examples of Points in Use:</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968693" y="1595039"/>
            <a:ext cx="4066461" cy="6470174"/>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1245989" y="2002433"/>
            <a:ext cx="3511868" cy="3083275"/>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Typography</a:t>
            </a:r>
            <a:r>
              <a:rPr lang="en-US" sz="20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2000" dirty="0"/>
          </a:p>
        </p:txBody>
      </p:sp>
      <p:sp>
        <p:nvSpPr>
          <p:cNvPr id="6" name="Text 3"/>
          <p:cNvSpPr/>
          <p:nvPr/>
        </p:nvSpPr>
        <p:spPr>
          <a:xfrm>
            <a:off x="1245989" y="2589257"/>
            <a:ext cx="3511868" cy="1185148"/>
          </a:xfrm>
          <a:prstGeom prst="rect">
            <a:avLst/>
          </a:prstGeom>
          <a:noFill/>
          <a:ln/>
        </p:spPr>
        <p:txBody>
          <a:bodyPr wrap="square" lIns="0" tIns="0" rIns="0" bIns="0" rtlCol="0" anchor="t"/>
          <a:lstStyle/>
          <a:p>
            <a:pPr lvl="0">
              <a:lnSpc>
                <a:spcPct val="115000"/>
              </a:lnSpc>
              <a:spcAft>
                <a:spcPts val="800"/>
              </a:spcAft>
              <a:buSzPts val="1000"/>
              <a:tabLst>
                <a:tab pos="457200" algn="l"/>
              </a:tabLs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dot on the lowercase "</a:t>
            </a:r>
            <a:r>
              <a:rPr lang="en-US"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or punctuation marks such as periods or ellipses are examples of points used in typography.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A6313BAC-0399-9652-83EF-8B5127454AAF}"/>
              </a:ext>
            </a:extLst>
          </p:cNvPr>
          <p:cNvSpPr/>
          <p:nvPr/>
        </p:nvSpPr>
        <p:spPr>
          <a:xfrm>
            <a:off x="5147353" y="1726058"/>
            <a:ext cx="7674795" cy="471583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9900" dirty="0">
                <a:latin typeface="Times New Roman" panose="02020603050405020304" pitchFamily="18" charset="0"/>
                <a:cs typeface="Times New Roman" panose="02020603050405020304" pitchFamily="18" charset="0"/>
              </a:rPr>
              <a:t>i,j,.,…</a:t>
            </a:r>
          </a:p>
        </p:txBody>
      </p:sp>
    </p:spTree>
    <p:extLst>
      <p:ext uri="{BB962C8B-B14F-4D97-AF65-F5344CB8AC3E}">
        <p14:creationId xmlns:p14="http://schemas.microsoft.com/office/powerpoint/2010/main" val="23066669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Application of Point in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968693" y="1595039"/>
            <a:ext cx="4066461" cy="3461054"/>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1245989" y="2002433"/>
            <a:ext cx="3511868" cy="363141"/>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User Interface (UI) Design </a:t>
            </a:r>
            <a:endParaRPr lang="en-US" sz="2000" dirty="0"/>
          </a:p>
        </p:txBody>
      </p:sp>
      <p:sp>
        <p:nvSpPr>
          <p:cNvPr id="6" name="Text 3"/>
          <p:cNvSpPr/>
          <p:nvPr/>
        </p:nvSpPr>
        <p:spPr>
          <a:xfrm>
            <a:off x="1245989" y="2589257"/>
            <a:ext cx="3511868" cy="1185148"/>
          </a:xfrm>
          <a:prstGeom prst="rect">
            <a:avLst/>
          </a:prstGeom>
          <a:noFill/>
          <a:ln/>
        </p:spPr>
        <p:txBody>
          <a:bodyPr wrap="square" lIns="0" tIns="0" rIns="0" bIns="0" rtlCol="0" anchor="t"/>
          <a:lstStyle/>
          <a:p>
            <a:pPr marR="0" lvl="0" algn="ctr">
              <a:lnSpc>
                <a:spcPct val="115000"/>
              </a:lnSpc>
              <a:spcBef>
                <a:spcPts val="0"/>
              </a:spcBef>
              <a:spcAft>
                <a:spcPts val="800"/>
              </a:spcAft>
              <a:buSzPts val="1000"/>
              <a:tabLst>
                <a:tab pos="457200" algn="l"/>
              </a:tabLs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Points are often used in UI design to indicate interactive elements, such as dots in a navigation slider to show the number of screens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ABA26DCC-A6B4-17DD-F605-62300EDE92BD}"/>
              </a:ext>
            </a:extLst>
          </p:cNvPr>
          <p:cNvPicPr>
            <a:picLocks noChangeAspect="1"/>
          </p:cNvPicPr>
          <p:nvPr/>
        </p:nvPicPr>
        <p:blipFill>
          <a:blip r:embed="rId3"/>
          <a:stretch>
            <a:fillRect/>
          </a:stretch>
        </p:blipFill>
        <p:spPr>
          <a:xfrm>
            <a:off x="1245989" y="5259116"/>
            <a:ext cx="3667853" cy="27508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99E5A820-3430-7C35-F14F-3BD826711A18}"/>
              </a:ext>
            </a:extLst>
          </p:cNvPr>
          <p:cNvPicPr>
            <a:picLocks noChangeAspect="1"/>
          </p:cNvPicPr>
          <p:nvPr/>
        </p:nvPicPr>
        <p:blipFill>
          <a:blip r:embed="rId4"/>
          <a:srcRect l="20604"/>
          <a:stretch/>
        </p:blipFill>
        <p:spPr>
          <a:xfrm>
            <a:off x="5440235" y="1595039"/>
            <a:ext cx="7302632" cy="55186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437439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Application of Point in Design</a:t>
            </a:r>
            <a:endParaRPr lang="en-US" sz="4800" dirty="0">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ABA26DCC-A6B4-17DD-F605-62300EDE92BD}"/>
              </a:ext>
            </a:extLst>
          </p:cNvPr>
          <p:cNvPicPr>
            <a:picLocks noChangeAspect="1"/>
          </p:cNvPicPr>
          <p:nvPr/>
        </p:nvPicPr>
        <p:blipFill>
          <a:blip r:embed="rId3"/>
          <a:stretch>
            <a:fillRect/>
          </a:stretch>
        </p:blipFill>
        <p:spPr>
          <a:xfrm>
            <a:off x="1245989" y="5259116"/>
            <a:ext cx="3667853" cy="27508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Shape 4"/>
          <p:cNvSpPr/>
          <p:nvPr/>
        </p:nvSpPr>
        <p:spPr>
          <a:xfrm>
            <a:off x="1110578" y="1493705"/>
            <a:ext cx="4066461" cy="3461054"/>
          </a:xfrm>
          <a:prstGeom prst="roundRect">
            <a:avLst>
              <a:gd name="adj" fmla="val 16452"/>
            </a:avLst>
          </a:prstGeom>
          <a:solidFill>
            <a:srgbClr val="00002E"/>
          </a:solidFill>
          <a:ln w="30480">
            <a:solidFill>
              <a:srgbClr val="D7425E"/>
            </a:solidFill>
            <a:prstDash val="solid"/>
          </a:ln>
        </p:spPr>
      </p:sp>
      <p:sp>
        <p:nvSpPr>
          <p:cNvPr id="8" name="Text 5"/>
          <p:cNvSpPr/>
          <p:nvPr/>
        </p:nvSpPr>
        <p:spPr>
          <a:xfrm>
            <a:off x="1691542" y="1898192"/>
            <a:ext cx="3044397" cy="363141"/>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Digital Design and Pixels: </a:t>
            </a:r>
            <a:endParaRPr lang="en-US" sz="2000" dirty="0"/>
          </a:p>
        </p:txBody>
      </p:sp>
      <p:sp>
        <p:nvSpPr>
          <p:cNvPr id="9" name="Text 6"/>
          <p:cNvSpPr/>
          <p:nvPr/>
        </p:nvSpPr>
        <p:spPr>
          <a:xfrm>
            <a:off x="1387874" y="2489282"/>
            <a:ext cx="3511868" cy="790099"/>
          </a:xfrm>
          <a:prstGeom prst="rect">
            <a:avLst/>
          </a:prstGeom>
          <a:noFill/>
          <a:ln/>
        </p:spPr>
        <p:txBody>
          <a:bodyPr wrap="square" lIns="0" tIns="0" rIns="0" bIns="0" rtlCol="0" anchor="t"/>
          <a:lstStyle/>
          <a:p>
            <a:pPr marR="0" lvl="0" algn="ctr">
              <a:lnSpc>
                <a:spcPct val="115000"/>
              </a:lnSpc>
              <a:spcBef>
                <a:spcPts val="0"/>
              </a:spcBef>
              <a:spcAft>
                <a:spcPts val="800"/>
              </a:spcAft>
              <a:buSzPts val="1000"/>
              <a:tabLst>
                <a:tab pos="457200" algn="l"/>
              </a:tabLs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computer graphics, every image is built upon a grid of points known as pixels. A high-resolution image consists of more points, creating finer detail.</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092BAE6A-A99D-7546-E38E-5E298573A801}"/>
              </a:ext>
            </a:extLst>
          </p:cNvPr>
          <p:cNvPicPr>
            <a:picLocks noChangeAspect="1"/>
          </p:cNvPicPr>
          <p:nvPr/>
        </p:nvPicPr>
        <p:blipFill>
          <a:blip r:embed="rId4"/>
          <a:stretch>
            <a:fillRect/>
          </a:stretch>
        </p:blipFill>
        <p:spPr>
          <a:xfrm>
            <a:off x="5454335" y="1695469"/>
            <a:ext cx="5715000" cy="30575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3739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Application of Point in Design</a:t>
            </a:r>
            <a:endParaRPr lang="en-US" sz="4800" dirty="0">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ABA26DCC-A6B4-17DD-F605-62300EDE92BD}"/>
              </a:ext>
            </a:extLst>
          </p:cNvPr>
          <p:cNvPicPr>
            <a:picLocks noChangeAspect="1"/>
          </p:cNvPicPr>
          <p:nvPr/>
        </p:nvPicPr>
        <p:blipFill>
          <a:blip r:embed="rId3"/>
          <a:stretch>
            <a:fillRect/>
          </a:stretch>
        </p:blipFill>
        <p:spPr>
          <a:xfrm>
            <a:off x="1245989" y="5259116"/>
            <a:ext cx="3667853" cy="27508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Shape 7"/>
          <p:cNvSpPr/>
          <p:nvPr/>
        </p:nvSpPr>
        <p:spPr>
          <a:xfrm>
            <a:off x="1124678" y="1579856"/>
            <a:ext cx="4066461" cy="3461055"/>
          </a:xfrm>
          <a:prstGeom prst="roundRect">
            <a:avLst>
              <a:gd name="adj" fmla="val 16452"/>
            </a:avLst>
          </a:prstGeom>
          <a:solidFill>
            <a:srgbClr val="00002E"/>
          </a:solidFill>
          <a:ln w="30480">
            <a:solidFill>
              <a:srgbClr val="DD785E"/>
            </a:solidFill>
            <a:prstDash val="solid"/>
          </a:ln>
        </p:spPr>
      </p:sp>
      <p:sp>
        <p:nvSpPr>
          <p:cNvPr id="11" name="Text 8"/>
          <p:cNvSpPr/>
          <p:nvPr/>
        </p:nvSpPr>
        <p:spPr>
          <a:xfrm>
            <a:off x="1705643" y="1984343"/>
            <a:ext cx="2904530" cy="363141"/>
          </a:xfrm>
          <a:prstGeom prst="rect">
            <a:avLst/>
          </a:prstGeom>
          <a:noFill/>
          <a:ln/>
        </p:spPr>
        <p:txBody>
          <a:bodyPr wrap="none" lIns="0" tIns="0" rIns="0" bIns="0" rtlCol="0" anchor="t"/>
          <a:lstStyle/>
          <a:p>
            <a:pPr marL="0" indent="0" algn="ctr">
              <a:lnSpc>
                <a:spcPts val="2850"/>
              </a:lnSpc>
              <a:buNone/>
            </a:pPr>
            <a:r>
              <a:rPr lang="en-US" sz="2000" b="1" dirty="0">
                <a:solidFill>
                  <a:srgbClr val="FFFFFF"/>
                </a:solidFill>
                <a:effectLst/>
                <a:latin typeface="Arial" panose="020B0604020202020204" pitchFamily="34" charset="0"/>
                <a:ea typeface="Calibri" panose="020F0502020204030204" pitchFamily="34" charset="0"/>
              </a:rPr>
              <a:t>Mapping and Navigation </a:t>
            </a:r>
            <a:endParaRPr lang="en-US" sz="2400" dirty="0"/>
          </a:p>
        </p:txBody>
      </p:sp>
      <p:sp>
        <p:nvSpPr>
          <p:cNvPr id="12" name="Text 9"/>
          <p:cNvSpPr/>
          <p:nvPr/>
        </p:nvSpPr>
        <p:spPr>
          <a:xfrm>
            <a:off x="1401974" y="2575434"/>
            <a:ext cx="3511868" cy="790099"/>
          </a:xfrm>
          <a:prstGeom prst="rect">
            <a:avLst/>
          </a:prstGeom>
          <a:noFill/>
          <a:ln/>
        </p:spPr>
        <p:txBody>
          <a:bodyPr wrap="square" lIns="0" tIns="0" rIns="0" bIns="0" rtlCol="0" anchor="t"/>
          <a:lstStyle/>
          <a:p>
            <a:pPr marR="0" lvl="0" algn="ctr">
              <a:lnSpc>
                <a:spcPct val="115000"/>
              </a:lnSpc>
              <a:spcBef>
                <a:spcPts val="0"/>
              </a:spcBef>
              <a:spcAft>
                <a:spcPts val="800"/>
              </a:spcAft>
              <a:buSzPts val="1000"/>
              <a:tabLst>
                <a:tab pos="457200" algn="l"/>
              </a:tabLs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maps, points represent key locations, such as cities or landmarks, directing the user’s focus to specific geographical spots.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C6CC86D5-6626-F6D1-3CC7-9F1EF4DEF0D3}"/>
              </a:ext>
            </a:extLst>
          </p:cNvPr>
          <p:cNvPicPr>
            <a:picLocks noChangeAspect="1"/>
          </p:cNvPicPr>
          <p:nvPr/>
        </p:nvPicPr>
        <p:blipFill>
          <a:blip r:embed="rId4"/>
          <a:stretch>
            <a:fillRect/>
          </a:stretch>
        </p:blipFill>
        <p:spPr>
          <a:xfrm>
            <a:off x="5772104" y="1579856"/>
            <a:ext cx="4876800" cy="4876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71331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Point in Design</a:t>
            </a:r>
            <a:endParaRPr lang="en-US" sz="4800" dirty="0">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ABA26DCC-A6B4-17DD-F605-62300EDE92BD}"/>
              </a:ext>
            </a:extLst>
          </p:cNvPr>
          <p:cNvPicPr>
            <a:picLocks noChangeAspect="1"/>
          </p:cNvPicPr>
          <p:nvPr/>
        </p:nvPicPr>
        <p:blipFill>
          <a:blip r:embed="rId3"/>
          <a:stretch>
            <a:fillRect/>
          </a:stretch>
        </p:blipFill>
        <p:spPr>
          <a:xfrm>
            <a:off x="1245989" y="5259116"/>
            <a:ext cx="3667853" cy="27508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Shape 7"/>
          <p:cNvSpPr/>
          <p:nvPr/>
        </p:nvSpPr>
        <p:spPr>
          <a:xfrm>
            <a:off x="1124678" y="1579856"/>
            <a:ext cx="10238540" cy="3461055"/>
          </a:xfrm>
          <a:prstGeom prst="roundRect">
            <a:avLst>
              <a:gd name="adj" fmla="val 16452"/>
            </a:avLst>
          </a:prstGeom>
          <a:solidFill>
            <a:srgbClr val="00002E"/>
          </a:solidFill>
          <a:ln w="30480">
            <a:solidFill>
              <a:srgbClr val="DD785E"/>
            </a:solidFill>
            <a:prstDash val="solid"/>
          </a:ln>
        </p:spPr>
      </p:sp>
      <p:sp>
        <p:nvSpPr>
          <p:cNvPr id="11" name="Text 8"/>
          <p:cNvSpPr/>
          <p:nvPr/>
        </p:nvSpPr>
        <p:spPr>
          <a:xfrm>
            <a:off x="3267182" y="1883842"/>
            <a:ext cx="2904530" cy="363141"/>
          </a:xfrm>
          <a:prstGeom prst="rect">
            <a:avLst/>
          </a:prstGeom>
          <a:noFill/>
          <a:ln/>
        </p:spPr>
        <p:txBody>
          <a:bodyPr wrap="none" lIns="0" tIns="0" rIns="0" bIns="0" rtlCol="0" anchor="t"/>
          <a:lstStyle/>
          <a:p>
            <a:pPr marL="0" indent="0" algn="ctr">
              <a:lnSpc>
                <a:spcPts val="2850"/>
              </a:lnSpc>
              <a:buNone/>
            </a:pPr>
            <a:r>
              <a:rPr lang="en-US" sz="2000" b="1" dirty="0">
                <a:solidFill>
                  <a:srgbClr val="FFFFFF"/>
                </a:solidFill>
                <a:effectLst/>
                <a:latin typeface="Arial" panose="020B0604020202020204" pitchFamily="34" charset="0"/>
                <a:ea typeface="Calibri" panose="020F0502020204030204" pitchFamily="34" charset="0"/>
              </a:rPr>
              <a:t>Why Point should be considered an element of design</a:t>
            </a:r>
            <a:endParaRPr lang="en-US" sz="2400" dirty="0"/>
          </a:p>
        </p:txBody>
      </p:sp>
      <p:sp>
        <p:nvSpPr>
          <p:cNvPr id="12" name="Text 9"/>
          <p:cNvSpPr/>
          <p:nvPr/>
        </p:nvSpPr>
        <p:spPr>
          <a:xfrm>
            <a:off x="1401973" y="2343976"/>
            <a:ext cx="9735214" cy="790099"/>
          </a:xfrm>
          <a:prstGeom prst="rect">
            <a:avLst/>
          </a:prstGeom>
          <a:noFill/>
          <a:ln/>
        </p:spPr>
        <p:txBody>
          <a:bodyPr wrap="square" lIns="0" tIns="0" rIns="0" bIns="0" rtlCol="0" anchor="t"/>
          <a:lstStyle/>
          <a:p>
            <a:pPr>
              <a:lnSpc>
                <a:spcPct val="115000"/>
              </a:lnSpc>
              <a:spcAft>
                <a:spcPts val="800"/>
              </a:spcAf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While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point</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is sometimes overlooked in design discussions, it is a crucial element that underpins more complex elements like line, shape, and form. Points establish locations in space and serve as reference markers, creating visual interest and aiding in composition. In fields like computer graphics, where every image is made up of individual pixels (points), understanding the role of a point is foundational to crafting detailed and coherent designs.</a:t>
            </a:r>
          </a:p>
          <a:p>
            <a:pPr>
              <a:lnSpc>
                <a:spcPct val="115000"/>
              </a:lnSpc>
              <a:spcAft>
                <a:spcPts val="800"/>
              </a:spcAf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summary,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point</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as an element of design is a versatile tool that, when thoughtfully applied, can enhance focus, structure, and clarity in a composition.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837668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5305" y="724473"/>
            <a:ext cx="14555096" cy="2213601"/>
          </a:xfrm>
          <a:prstGeom prst="rect">
            <a:avLst/>
          </a:prstGeom>
          <a:noFill/>
          <a:ln/>
        </p:spPr>
        <p:txBody>
          <a:bodyPr wrap="none" lIns="0" tIns="0" rIns="0" bIns="0" rtlCol="0" anchor="t"/>
          <a:lstStyle/>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Line as an </a:t>
            </a:r>
          </a:p>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Element of Design</a:t>
            </a:r>
            <a:endParaRPr lang="en-US" sz="6600"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1887F8DF-8785-1A57-8F42-A5DC1DDFA4F0}"/>
              </a:ext>
            </a:extLst>
          </p:cNvPr>
          <p:cNvPicPr>
            <a:picLocks noChangeAspect="1"/>
          </p:cNvPicPr>
          <p:nvPr/>
        </p:nvPicPr>
        <p:blipFill>
          <a:blip r:embed="rId3">
            <a:duotone>
              <a:prstClr val="black"/>
              <a:schemeClr val="accent5">
                <a:tint val="45000"/>
                <a:satMod val="400000"/>
              </a:schemeClr>
            </a:duotone>
          </a:blip>
          <a:stretch>
            <a:fillRect/>
          </a:stretch>
        </p:blipFill>
        <p:spPr>
          <a:xfrm>
            <a:off x="5182580" y="3022899"/>
            <a:ext cx="4265240" cy="42652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022264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968693" y="343256"/>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Line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968693" y="1261552"/>
            <a:ext cx="7701971" cy="6868896"/>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1245989" y="1639292"/>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Definition:</a:t>
            </a:r>
            <a:endParaRPr lang="en-US" sz="20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6" name="Text 3"/>
          <p:cNvSpPr/>
          <p:nvPr/>
        </p:nvSpPr>
        <p:spPr>
          <a:xfrm>
            <a:off x="1245988" y="2032124"/>
            <a:ext cx="7241795" cy="5854219"/>
          </a:xfrm>
          <a:prstGeom prst="rect">
            <a:avLst/>
          </a:prstGeom>
          <a:noFill/>
          <a:ln/>
        </p:spPr>
        <p:txBody>
          <a:bodyPr wrap="square" lIns="0" tIns="0" rIns="0" bIns="0" rtlCol="0" anchor="t"/>
          <a:lstStyle/>
          <a:p>
            <a:pPr marL="0" marR="0">
              <a:lnSpc>
                <a:spcPct val="115000"/>
              </a:lnSpc>
              <a:spcBef>
                <a:spcPts val="0"/>
              </a:spcBef>
              <a:spcAft>
                <a:spcPts val="800"/>
              </a:spcAf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line</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is the connection between two points and represents the path of a moving point. It is considered the most basic and versatile element of design, as it can create shapes, patterns, and textures. Lines can convey a range of emotions, depending on their direction, length, and thickness. They are used to guide the viewer’s eye, outline forms, and define boundaries.</a:t>
            </a:r>
          </a:p>
          <a:p>
            <a:pPr>
              <a:lnSpc>
                <a:spcPct val="115000"/>
              </a:lnSpc>
              <a:spcAft>
                <a:spcPts val="800"/>
              </a:spcAf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There are several types of lines used in design, each conveying different meanings, emotions, and visual effects. Understanding the different types of lines and how they function is essential for creating dynamic and effective compositions.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Lines are an essential element of design, and each type of line—whether horizontal, vertical, diagonal, or curved—contributes to the mood, structure, and flow of a composition. Understanding the different types of lines and how they interact can help designers create balanced, dynamic, and visually compelling designs across various mediums.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800"/>
              </a:spcAft>
            </a:pPr>
            <a:endPar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AF92B25D-2935-30D5-F6D2-B1B04E1B170A}"/>
              </a:ext>
            </a:extLst>
          </p:cNvPr>
          <p:cNvPicPr>
            <a:picLocks noChangeAspect="1"/>
          </p:cNvPicPr>
          <p:nvPr/>
        </p:nvPicPr>
        <p:blipFill>
          <a:blip r:embed="rId3"/>
          <a:stretch>
            <a:fillRect/>
          </a:stretch>
        </p:blipFill>
        <p:spPr>
          <a:xfrm>
            <a:off x="8947958" y="1261551"/>
            <a:ext cx="5160763" cy="51607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288898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Characteristics of Line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5884433"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indent="0">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Direction</a:t>
            </a:r>
            <a:endParaRPr lang="en-US" sz="2000" dirty="0"/>
          </a:p>
        </p:txBody>
      </p:sp>
      <p:sp>
        <p:nvSpPr>
          <p:cNvPr id="6" name="Text 3"/>
          <p:cNvSpPr/>
          <p:nvPr/>
        </p:nvSpPr>
        <p:spPr>
          <a:xfrm>
            <a:off x="912502" y="2568936"/>
            <a:ext cx="4799809" cy="3637910"/>
          </a:xfrm>
          <a:prstGeom prst="rect">
            <a:avLst/>
          </a:prstGeom>
          <a:noFill/>
          <a:ln/>
        </p:spPr>
        <p:txBody>
          <a:bodyPr wrap="square" lIns="0" tIns="0" rIns="0" bIns="0" rtlCol="0" anchor="t"/>
          <a:lstStyle/>
          <a:p>
            <a:pPr marR="0" lvl="0">
              <a:lnSpc>
                <a:spcPct val="115000"/>
              </a:lnSpc>
              <a:spcBef>
                <a:spcPts val="0"/>
              </a:spcBef>
              <a:spcAft>
                <a:spcPts val="800"/>
              </a:spcAft>
              <a:buSzPts val="1000"/>
              <a:tabLst>
                <a:tab pos="45720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direction of a line influences how it is perceived:</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Horizontal lines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Suggest calmness, stability, and rest (e.g., the horizon in a landscape).</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Vertical lines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Imply strength, height, and growth (e.g., tall trees, skyscrapers).</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Diagonal lines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Convey motion, action, or instability (e.g., a person running or a slope).</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Curved lines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Represent fluidity, softness, and organic movement (e.g., waves or the curves of the human body).</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4" name="Picture 13">
            <a:extLst>
              <a:ext uri="{FF2B5EF4-FFF2-40B4-BE49-F238E27FC236}">
                <a16:creationId xmlns:a16="http://schemas.microsoft.com/office/drawing/2014/main" id="{F875F1F5-0341-303B-02CB-C0260427E86C}"/>
              </a:ext>
            </a:extLst>
          </p:cNvPr>
          <p:cNvPicPr>
            <a:picLocks noChangeAspect="1"/>
          </p:cNvPicPr>
          <p:nvPr/>
        </p:nvPicPr>
        <p:blipFill>
          <a:blip r:embed="rId3">
            <a:duotone>
              <a:prstClr val="black"/>
              <a:schemeClr val="accent5">
                <a:tint val="45000"/>
                <a:satMod val="400000"/>
              </a:schemeClr>
            </a:duotone>
          </a:blip>
          <a:stretch>
            <a:fillRect/>
          </a:stretch>
        </p:blipFill>
        <p:spPr>
          <a:xfrm rot="5400000">
            <a:off x="6355287" y="1595038"/>
            <a:ext cx="6376377" cy="63763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41874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Characteristics of Line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5884433"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indent="0">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Weight</a:t>
            </a:r>
            <a:endParaRPr lang="en-US" sz="2000" dirty="0"/>
          </a:p>
        </p:txBody>
      </p:sp>
      <p:sp>
        <p:nvSpPr>
          <p:cNvPr id="6" name="Text 3"/>
          <p:cNvSpPr/>
          <p:nvPr/>
        </p:nvSpPr>
        <p:spPr>
          <a:xfrm>
            <a:off x="912502" y="2568936"/>
            <a:ext cx="4799809" cy="3637910"/>
          </a:xfrm>
          <a:prstGeom prst="rect">
            <a:avLst/>
          </a:prstGeom>
          <a:noFill/>
          <a:ln/>
        </p:spPr>
        <p:txBody>
          <a:bodyPr wrap="square" lIns="0" tIns="0" rIns="0" bIns="0" rtlCol="0" anchor="t"/>
          <a:lstStyle/>
          <a:p>
            <a:pPr marR="0" lvl="0">
              <a:lnSpc>
                <a:spcPct val="115000"/>
              </a:lnSpc>
              <a:spcBef>
                <a:spcPts val="0"/>
              </a:spcBef>
              <a:spcAft>
                <a:spcPts val="800"/>
              </a:spcAft>
              <a:buSzPts val="1000"/>
              <a:tabLst>
                <a:tab pos="45720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thickness of a line can also change its impact and how it is perceived:</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Thick lines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Appear strong, bold, and commanding.</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Thin lines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Look delicate, elegant, and fragile.</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4" name="Picture 13">
            <a:extLst>
              <a:ext uri="{FF2B5EF4-FFF2-40B4-BE49-F238E27FC236}">
                <a16:creationId xmlns:a16="http://schemas.microsoft.com/office/drawing/2014/main" id="{F875F1F5-0341-303B-02CB-C0260427E86C}"/>
              </a:ext>
            </a:extLst>
          </p:cNvPr>
          <p:cNvPicPr>
            <a:picLocks noChangeAspect="1"/>
          </p:cNvPicPr>
          <p:nvPr/>
        </p:nvPicPr>
        <p:blipFill>
          <a:blip r:embed="rId3">
            <a:duotone>
              <a:prstClr val="black"/>
              <a:schemeClr val="accent5">
                <a:tint val="45000"/>
                <a:satMod val="400000"/>
              </a:schemeClr>
            </a:duotone>
          </a:blip>
          <a:stretch>
            <a:fillRect/>
          </a:stretch>
        </p:blipFill>
        <p:spPr>
          <a:xfrm>
            <a:off x="6344529" y="1595038"/>
            <a:ext cx="6376377" cy="63763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926322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Characteristics of Line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5884433"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indent="0">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Length: </a:t>
            </a:r>
            <a:endParaRPr lang="en-US" sz="2000" dirty="0"/>
          </a:p>
        </p:txBody>
      </p:sp>
      <p:sp>
        <p:nvSpPr>
          <p:cNvPr id="6" name="Text 3"/>
          <p:cNvSpPr/>
          <p:nvPr/>
        </p:nvSpPr>
        <p:spPr>
          <a:xfrm>
            <a:off x="912502" y="2568936"/>
            <a:ext cx="4799809" cy="3637910"/>
          </a:xfrm>
          <a:prstGeom prst="rect">
            <a:avLst/>
          </a:prstGeom>
          <a:noFill/>
          <a:ln/>
        </p:spPr>
        <p:txBody>
          <a:bodyPr wrap="square" lIns="0" tIns="0" rIns="0" bIns="0" rtlCol="0" anchor="t"/>
          <a:lstStyle/>
          <a:p>
            <a:pPr marR="0" lvl="0">
              <a:lnSpc>
                <a:spcPct val="115000"/>
              </a:lnSpc>
              <a:spcBef>
                <a:spcPts val="0"/>
              </a:spcBef>
              <a:spcAft>
                <a:spcPts val="800"/>
              </a:spcAft>
              <a:buSzPts val="1000"/>
              <a:tabLst>
                <a:tab pos="45720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Lines can be long and continuous or short and broken. Continuous lines often appear smooth and flowing, while broken lines might suggest texture or disruption</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FC259CAB-60C1-EAB7-ED23-70747E323D96}"/>
              </a:ext>
            </a:extLst>
          </p:cNvPr>
          <p:cNvPicPr>
            <a:picLocks noChangeAspect="1"/>
          </p:cNvPicPr>
          <p:nvPr/>
        </p:nvPicPr>
        <p:blipFill>
          <a:blip r:embed="rId3">
            <a:duotone>
              <a:prstClr val="black"/>
              <a:schemeClr val="accent5">
                <a:tint val="45000"/>
                <a:satMod val="400000"/>
              </a:schemeClr>
            </a:duotone>
          </a:blip>
          <a:stretch>
            <a:fillRect/>
          </a:stretch>
        </p:blipFill>
        <p:spPr>
          <a:xfrm>
            <a:off x="6341438" y="1595038"/>
            <a:ext cx="6473197" cy="64731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64274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Characteristics of Line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5884433"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indent="0">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Texture</a:t>
            </a:r>
            <a:r>
              <a:rPr lang="en-US" sz="2000"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a:t>
            </a:r>
            <a:endParaRPr lang="en-US" sz="2000" dirty="0"/>
          </a:p>
        </p:txBody>
      </p:sp>
      <p:sp>
        <p:nvSpPr>
          <p:cNvPr id="6" name="Text 3"/>
          <p:cNvSpPr/>
          <p:nvPr/>
        </p:nvSpPr>
        <p:spPr>
          <a:xfrm>
            <a:off x="912502" y="2568936"/>
            <a:ext cx="4799809" cy="3637910"/>
          </a:xfrm>
          <a:prstGeom prst="rect">
            <a:avLst/>
          </a:prstGeom>
          <a:noFill/>
          <a:ln/>
        </p:spPr>
        <p:txBody>
          <a:bodyPr wrap="square" lIns="0" tIns="0" rIns="0" bIns="0" rtlCol="0" anchor="t"/>
          <a:lstStyle/>
          <a:p>
            <a:pPr lvl="0">
              <a:lnSpc>
                <a:spcPct val="115000"/>
              </a:lnSpc>
              <a:spcAft>
                <a:spcPts val="800"/>
              </a:spcAft>
              <a:buSzPts val="1000"/>
              <a:tabLst>
                <a:tab pos="457200" algn="l"/>
              </a:tabLst>
            </a:pPr>
            <a:r>
              <a:rPr lang="en-US"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Lines can be smooth, jagged, dotted, or dashed. Each texture conveys a different feeling or aesthetic:</a:t>
            </a:r>
            <a:endParaRPr lang="en-GB" sz="1600" kern="100" dirty="0">
              <a:solidFill>
                <a:srgbClr val="FFFFFF"/>
              </a:solidFill>
              <a:effectLst/>
              <a:latin typeface="Arial" panose="020B0604020202020204" pitchFamily="34" charset="0"/>
              <a:ea typeface="Calibri" panose="020F0502020204030204" pitchFamily="34" charset="0"/>
              <a:cs typeface="Arial" panose="020B0604020202020204" pitchFamily="34"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Smooth lines</a:t>
            </a:r>
            <a:r>
              <a:rPr lang="en-US"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 Suggest precision, refinement, and calm.</a:t>
            </a:r>
            <a:endParaRPr lang="en-GB" sz="1600" kern="100" dirty="0">
              <a:solidFill>
                <a:srgbClr val="FFFFFF"/>
              </a:solidFill>
              <a:effectLst/>
              <a:latin typeface="Arial" panose="020B0604020202020204" pitchFamily="34" charset="0"/>
              <a:ea typeface="Calibri" panose="020F0502020204030204" pitchFamily="34" charset="0"/>
              <a:cs typeface="Arial" panose="020B0604020202020204" pitchFamily="34"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Jagged lines</a:t>
            </a:r>
            <a:r>
              <a:rPr lang="en-US"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 Imply tension, roughness, or chaos.</a:t>
            </a:r>
            <a:endParaRPr lang="en-GB" sz="1600" kern="100" dirty="0">
              <a:solidFill>
                <a:srgbClr val="FFFFFF"/>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FC259CAB-60C1-EAB7-ED23-70747E323D96}"/>
              </a:ext>
            </a:extLst>
          </p:cNvPr>
          <p:cNvPicPr>
            <a:picLocks noChangeAspect="1"/>
          </p:cNvPicPr>
          <p:nvPr/>
        </p:nvPicPr>
        <p:blipFill>
          <a:blip r:embed="rId3">
            <a:duotone>
              <a:prstClr val="black"/>
              <a:schemeClr val="accent5">
                <a:tint val="45000"/>
                <a:satMod val="400000"/>
              </a:schemeClr>
            </a:duotone>
          </a:blip>
          <a:stretch>
            <a:fillRect/>
          </a:stretch>
        </p:blipFill>
        <p:spPr>
          <a:xfrm>
            <a:off x="6341438" y="1595038"/>
            <a:ext cx="6473197" cy="64731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264612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Usage of Line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5884433"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indent="0">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Graphic Design</a:t>
            </a:r>
            <a:endParaRPr lang="en-US" sz="2000" dirty="0"/>
          </a:p>
        </p:txBody>
      </p:sp>
      <p:sp>
        <p:nvSpPr>
          <p:cNvPr id="6" name="Text 3"/>
          <p:cNvSpPr/>
          <p:nvPr/>
        </p:nvSpPr>
        <p:spPr>
          <a:xfrm>
            <a:off x="912502" y="2568936"/>
            <a:ext cx="4799809" cy="3637910"/>
          </a:xfrm>
          <a:prstGeom prst="rect">
            <a:avLst/>
          </a:prstGeom>
          <a:noFill/>
          <a:ln/>
        </p:spPr>
        <p:txBody>
          <a:bodyPr wrap="square" lIns="0" tIns="0" rIns="0" bIns="0" rtlCol="0" anchor="t"/>
          <a:lstStyle/>
          <a:p>
            <a:pPr marR="0" lvl="0">
              <a:lnSpc>
                <a:spcPct val="115000"/>
              </a:lnSpc>
              <a:spcBef>
                <a:spcPts val="0"/>
              </a:spcBef>
              <a:spcAft>
                <a:spcPts val="800"/>
              </a:spcAft>
              <a:buSzPts val="1000"/>
              <a:tabLst>
                <a:tab pos="457200" algn="l"/>
              </a:tabLs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Lines are used to divide space, direct attention, or create patterns and textures in a layout. For example, gridlines help align content, while horizontal rules can separate text sections.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55FB2B3E-5907-4D5A-63D6-A195615306E6}"/>
              </a:ext>
            </a:extLst>
          </p:cNvPr>
          <p:cNvPicPr>
            <a:picLocks noChangeAspect="1"/>
          </p:cNvPicPr>
          <p:nvPr/>
        </p:nvPicPr>
        <p:blipFill>
          <a:blip r:embed="rId3">
            <a:duotone>
              <a:prstClr val="black"/>
              <a:schemeClr val="accent5">
                <a:tint val="45000"/>
                <a:satMod val="400000"/>
              </a:schemeClr>
            </a:duotone>
          </a:blip>
          <a:stretch>
            <a:fillRect/>
          </a:stretch>
        </p:blipFill>
        <p:spPr>
          <a:xfrm>
            <a:off x="6355872" y="1674691"/>
            <a:ext cx="6296724" cy="62967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7900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
          <p:cNvSpPr/>
          <p:nvPr/>
        </p:nvSpPr>
        <p:spPr>
          <a:xfrm>
            <a:off x="968693" y="1595038"/>
            <a:ext cx="5711806" cy="6440923"/>
          </a:xfrm>
          <a:prstGeom prst="roundRect">
            <a:avLst>
              <a:gd name="adj" fmla="val 10048"/>
            </a:avLst>
          </a:prstGeom>
          <a:solidFill>
            <a:srgbClr val="00002E"/>
          </a:solidFill>
          <a:ln w="30480">
            <a:solidFill>
              <a:srgbClr val="F2B42D"/>
            </a:solidFill>
            <a:prstDash val="solid"/>
          </a:ln>
        </p:spPr>
      </p:sp>
      <p:sp>
        <p:nvSpPr>
          <p:cNvPr id="5" name="Text 2"/>
          <p:cNvSpPr/>
          <p:nvPr/>
        </p:nvSpPr>
        <p:spPr>
          <a:xfrm>
            <a:off x="1245989" y="1872336"/>
            <a:ext cx="2904530" cy="363141"/>
          </a:xfrm>
          <a:prstGeom prst="rect">
            <a:avLst/>
          </a:prstGeom>
          <a:noFill/>
          <a:ln/>
        </p:spPr>
        <p:txBody>
          <a:bodyPr wrap="none" lIns="0" tIns="0" rIns="0" bIns="0" rtlCol="0" anchor="t"/>
          <a:lstStyle/>
          <a:p>
            <a:pPr marL="0" indent="0">
              <a:lnSpc>
                <a:spcPts val="2850"/>
              </a:lnSpc>
              <a:buNone/>
            </a:pPr>
            <a:r>
              <a:rPr lang="en-US"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Horizontal lines</a:t>
            </a:r>
            <a:endParaRPr lang="en-US" sz="2250" dirty="0"/>
          </a:p>
        </p:txBody>
      </p:sp>
      <p:sp>
        <p:nvSpPr>
          <p:cNvPr id="6" name="Text 3"/>
          <p:cNvSpPr/>
          <p:nvPr/>
        </p:nvSpPr>
        <p:spPr>
          <a:xfrm>
            <a:off x="1234283" y="2323268"/>
            <a:ext cx="5316176" cy="5632972"/>
          </a:xfrm>
          <a:prstGeom prst="rect">
            <a:avLst/>
          </a:prstGeom>
          <a:noFill/>
          <a:ln/>
        </p:spPr>
        <p:txBody>
          <a:bodyPr wrap="square" lIns="0" tIns="0" rIns="0" bIns="0" rtlCol="0" anchor="t"/>
          <a:lstStyle/>
          <a:p>
            <a:pPr marL="0" marR="0">
              <a:lnSpc>
                <a:spcPct val="115000"/>
              </a:lnSpc>
              <a:spcBef>
                <a:spcPts val="0"/>
              </a:spcBef>
              <a:spcAft>
                <a:spcPts val="800"/>
              </a:spcAf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Lines that run parallel to the horizon.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800"/>
              </a:spcAf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Meaning</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Horizontal lines convey a sense of calm, rest, stability, and balance.</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Psychological Impact</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They suggest tranquility and stillness, much like the horizon at sunset or a peaceful landscape.</a:t>
            </a:r>
            <a:endParaRPr lang="en-US" sz="1800" dirty="0">
              <a:solidFill>
                <a:srgbClr val="FFFFFF"/>
              </a:solidFill>
              <a:effectLst/>
              <a:latin typeface="Arial" panose="020B0604020202020204" pitchFamily="34" charset="0"/>
              <a:ea typeface="Calibri" panose="020F0502020204030204" pitchFamily="34"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US"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4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a:t>
            </a:r>
            <a:r>
              <a:rPr lang="en-US" sz="1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graphic design</a:t>
            </a:r>
            <a:r>
              <a:rPr lang="en-US"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horizontal lines are used to create separation between sections, providing a stable, grounded layout.</a:t>
            </a:r>
            <a:endParaRPr lang="en-US" sz="14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a:t>
            </a:r>
            <a:r>
              <a:rPr lang="en-US" sz="1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architecture</a:t>
            </a:r>
            <a:r>
              <a:rPr lang="en-US"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horizontal lines are used to elongate spaces or give them a wide, open feeling.</a:t>
            </a:r>
            <a:endParaRPr lang="en-US" sz="14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R="0" lvl="0">
              <a:lnSpc>
                <a:spcPct val="115000"/>
              </a:lnSpc>
              <a:spcBef>
                <a:spcPts val="0"/>
              </a:spcBef>
              <a:spcAft>
                <a:spcPts val="800"/>
              </a:spcAft>
              <a:buSzPts val="1000"/>
              <a:tabLst>
                <a:tab pos="457200" algn="l"/>
              </a:tabLst>
            </a:pP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 0">
            <a:extLst>
              <a:ext uri="{FF2B5EF4-FFF2-40B4-BE49-F238E27FC236}">
                <a16:creationId xmlns:a16="http://schemas.microsoft.com/office/drawing/2014/main" id="{05282BED-3399-C6A8-B416-F6A4E71735C6}"/>
              </a:ext>
            </a:extLst>
          </p:cNvPr>
          <p:cNvSpPr/>
          <p:nvPr/>
        </p:nvSpPr>
        <p:spPr>
          <a:xfrm>
            <a:off x="807328" y="471556"/>
            <a:ext cx="6426994" cy="726043"/>
          </a:xfrm>
          <a:prstGeom prst="rect">
            <a:avLst/>
          </a:prstGeom>
          <a:noFill/>
          <a:ln/>
        </p:spPr>
        <p:txBody>
          <a:bodyPr wrap="none" lIns="0" tIns="0" rIns="0" bIns="0" rtlCol="0" anchor="t"/>
          <a:lstStyle/>
          <a:p>
            <a:pPr marL="0" indent="0">
              <a:lnSpc>
                <a:spcPts val="5700"/>
              </a:lnSpc>
              <a:buNone/>
            </a:pPr>
            <a:r>
              <a:rPr lang="en-US" sz="4400" dirty="0">
                <a:solidFill>
                  <a:srgbClr val="FFFFFF"/>
                </a:solidFill>
                <a:latin typeface="Arial" panose="020B0604020202020204" pitchFamily="34" charset="0"/>
                <a:ea typeface="Nunito" pitchFamily="34" charset="-122"/>
                <a:cs typeface="Arial" panose="020B0604020202020204" pitchFamily="34" charset="0"/>
              </a:rPr>
              <a:t>Types of lines</a:t>
            </a:r>
            <a:endParaRPr lang="en-US" sz="4400" dirty="0">
              <a:latin typeface="Arial" panose="020B060402020202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F76EAC6E-DE01-6C32-03D4-8C5C925F8FBA}"/>
              </a:ext>
            </a:extLst>
          </p:cNvPr>
          <p:cNvPicPr>
            <a:picLocks noChangeAspect="1"/>
          </p:cNvPicPr>
          <p:nvPr/>
        </p:nvPicPr>
        <p:blipFill>
          <a:blip r:embed="rId3"/>
          <a:stretch>
            <a:fillRect/>
          </a:stretch>
        </p:blipFill>
        <p:spPr>
          <a:xfrm>
            <a:off x="7158202" y="7494247"/>
            <a:ext cx="791701" cy="5275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B25C7244-308F-E4CF-98FD-8D4F53D09C49}"/>
              </a:ext>
            </a:extLst>
          </p:cNvPr>
          <p:cNvPicPr>
            <a:picLocks noChangeAspect="1"/>
          </p:cNvPicPr>
          <p:nvPr/>
        </p:nvPicPr>
        <p:blipFill>
          <a:blip r:embed="rId4"/>
          <a:stretch>
            <a:fillRect/>
          </a:stretch>
        </p:blipFill>
        <p:spPr>
          <a:xfrm>
            <a:off x="8168910" y="7494247"/>
            <a:ext cx="791700" cy="5275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17">
            <a:extLst>
              <a:ext uri="{FF2B5EF4-FFF2-40B4-BE49-F238E27FC236}">
                <a16:creationId xmlns:a16="http://schemas.microsoft.com/office/drawing/2014/main" id="{54DC3495-3F22-CC82-8F7E-58CFC3FD19DE}"/>
              </a:ext>
            </a:extLst>
          </p:cNvPr>
          <p:cNvPicPr>
            <a:picLocks noChangeAspect="1"/>
          </p:cNvPicPr>
          <p:nvPr/>
        </p:nvPicPr>
        <p:blipFill>
          <a:blip r:embed="rId5"/>
          <a:stretch>
            <a:fillRect/>
          </a:stretch>
        </p:blipFill>
        <p:spPr>
          <a:xfrm>
            <a:off x="9179617" y="7494247"/>
            <a:ext cx="886507" cy="5116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3" name="Group 2">
            <a:extLst>
              <a:ext uri="{FF2B5EF4-FFF2-40B4-BE49-F238E27FC236}">
                <a16:creationId xmlns:a16="http://schemas.microsoft.com/office/drawing/2014/main" id="{FA9F20A1-73DB-20D2-4BA7-02778572F842}"/>
              </a:ext>
            </a:extLst>
          </p:cNvPr>
          <p:cNvGrpSpPr/>
          <p:nvPr/>
        </p:nvGrpSpPr>
        <p:grpSpPr>
          <a:xfrm>
            <a:off x="6914197" y="1766082"/>
            <a:ext cx="7463925" cy="5621962"/>
            <a:chOff x="6914197" y="1766082"/>
            <a:chExt cx="7463925" cy="5621962"/>
          </a:xfrm>
        </p:grpSpPr>
        <p:pic>
          <p:nvPicPr>
            <p:cNvPr id="17" name="Picture 16">
              <a:extLst>
                <a:ext uri="{FF2B5EF4-FFF2-40B4-BE49-F238E27FC236}">
                  <a16:creationId xmlns:a16="http://schemas.microsoft.com/office/drawing/2014/main" id="{82BC2DFB-8541-B613-81A2-D01929795B89}"/>
                </a:ext>
              </a:extLst>
            </p:cNvPr>
            <p:cNvPicPr>
              <a:picLocks noChangeAspect="1"/>
            </p:cNvPicPr>
            <p:nvPr/>
          </p:nvPicPr>
          <p:blipFill>
            <a:blip r:embed="rId6">
              <a:duotone>
                <a:prstClr val="black"/>
                <a:schemeClr val="accent5">
                  <a:tint val="45000"/>
                  <a:satMod val="400000"/>
                </a:schemeClr>
              </a:duotone>
            </a:blip>
            <a:stretch>
              <a:fillRect/>
            </a:stretch>
          </p:blipFill>
          <p:spPr>
            <a:xfrm>
              <a:off x="6914197" y="1766082"/>
              <a:ext cx="7463925" cy="42295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Picture 1">
              <a:extLst>
                <a:ext uri="{FF2B5EF4-FFF2-40B4-BE49-F238E27FC236}">
                  <a16:creationId xmlns:a16="http://schemas.microsoft.com/office/drawing/2014/main" id="{F75BA191-78E8-2A6D-7F3C-DFB39F4F325B}"/>
                </a:ext>
              </a:extLst>
            </p:cNvPr>
            <p:cNvPicPr>
              <a:picLocks noChangeAspect="1"/>
            </p:cNvPicPr>
            <p:nvPr/>
          </p:nvPicPr>
          <p:blipFill>
            <a:blip r:embed="rId6">
              <a:duotone>
                <a:prstClr val="black"/>
                <a:schemeClr val="accent5">
                  <a:tint val="45000"/>
                  <a:satMod val="400000"/>
                </a:schemeClr>
              </a:duotone>
            </a:blip>
            <a:stretch>
              <a:fillRect/>
            </a:stretch>
          </p:blipFill>
          <p:spPr>
            <a:xfrm rot="10800000">
              <a:off x="6914198" y="3158486"/>
              <a:ext cx="7463924" cy="42295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spTree>
    <p:extLst>
      <p:ext uri="{BB962C8B-B14F-4D97-AF65-F5344CB8AC3E}">
        <p14:creationId xmlns:p14="http://schemas.microsoft.com/office/powerpoint/2010/main" val="2961140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38B46A8-6013-D7FA-8FDA-D9877E75A679}"/>
              </a:ext>
            </a:extLst>
          </p:cNvPr>
          <p:cNvPicPr>
            <a:picLocks noChangeAspect="1"/>
          </p:cNvPicPr>
          <p:nvPr/>
        </p:nvPicPr>
        <p:blipFill>
          <a:blip r:embed="rId3"/>
          <a:stretch>
            <a:fillRect/>
          </a:stretch>
        </p:blipFill>
        <p:spPr>
          <a:xfrm>
            <a:off x="6827755" y="1422201"/>
            <a:ext cx="5892164" cy="34009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Shape 1"/>
          <p:cNvSpPr/>
          <p:nvPr/>
        </p:nvSpPr>
        <p:spPr>
          <a:xfrm>
            <a:off x="968693" y="1595039"/>
            <a:ext cx="5711806" cy="3213630"/>
          </a:xfrm>
          <a:prstGeom prst="roundRect">
            <a:avLst>
              <a:gd name="adj" fmla="val 10048"/>
            </a:avLst>
          </a:prstGeom>
          <a:solidFill>
            <a:srgbClr val="00002E"/>
          </a:solidFill>
          <a:ln w="30480">
            <a:solidFill>
              <a:srgbClr val="F2B42D"/>
            </a:solidFill>
            <a:prstDash val="solid"/>
          </a:ln>
        </p:spPr>
      </p:sp>
      <p:sp>
        <p:nvSpPr>
          <p:cNvPr id="5" name="Text 2"/>
          <p:cNvSpPr/>
          <p:nvPr/>
        </p:nvSpPr>
        <p:spPr>
          <a:xfrm>
            <a:off x="1245989" y="1872336"/>
            <a:ext cx="2904530" cy="363141"/>
          </a:xfrm>
          <a:prstGeom prst="rect">
            <a:avLst/>
          </a:prstGeom>
          <a:noFill/>
          <a:ln/>
        </p:spPr>
        <p:txBody>
          <a:bodyPr wrap="none" lIns="0" tIns="0" rIns="0" bIns="0" rtlCol="0" anchor="t"/>
          <a:lstStyle/>
          <a:p>
            <a:pPr marL="0" indent="0">
              <a:lnSpc>
                <a:spcPts val="2850"/>
              </a:lnSpc>
              <a:buNone/>
            </a:pPr>
            <a:r>
              <a:rPr lang="en-US"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Horizontal lines</a:t>
            </a:r>
            <a:endParaRPr lang="en-US" sz="2250" dirty="0"/>
          </a:p>
        </p:txBody>
      </p:sp>
      <p:sp>
        <p:nvSpPr>
          <p:cNvPr id="6" name="Text 3"/>
          <p:cNvSpPr/>
          <p:nvPr/>
        </p:nvSpPr>
        <p:spPr>
          <a:xfrm>
            <a:off x="1234283" y="2323268"/>
            <a:ext cx="5316176" cy="5632972"/>
          </a:xfrm>
          <a:prstGeom prst="rect">
            <a:avLst/>
          </a:prstGeom>
          <a:noFill/>
          <a:ln/>
        </p:spPr>
        <p:txBody>
          <a:bodyPr wrap="square" lIns="0" tIns="0" rIns="0" bIns="0" rtlCol="0" anchor="t"/>
          <a:lstStyle/>
          <a:p>
            <a:pPr marL="0" marR="0">
              <a:lnSpc>
                <a:spcPct val="115000"/>
              </a:lnSpc>
              <a:spcBef>
                <a:spcPts val="0"/>
              </a:spcBef>
              <a:spcAft>
                <a:spcPts val="800"/>
              </a:spcAf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Landscape photography</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horizon creates a natural horizontal line, giving the photo a balanced and calming effect.</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Web design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Horizontal rules or lines are used to divide content and establish visual hierarchy.</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 0">
            <a:extLst>
              <a:ext uri="{FF2B5EF4-FFF2-40B4-BE49-F238E27FC236}">
                <a16:creationId xmlns:a16="http://schemas.microsoft.com/office/drawing/2014/main" id="{05282BED-3399-C6A8-B416-F6A4E71735C6}"/>
              </a:ext>
            </a:extLst>
          </p:cNvPr>
          <p:cNvSpPr/>
          <p:nvPr/>
        </p:nvSpPr>
        <p:spPr>
          <a:xfrm>
            <a:off x="807328" y="471556"/>
            <a:ext cx="6426994" cy="726043"/>
          </a:xfrm>
          <a:prstGeom prst="rect">
            <a:avLst/>
          </a:prstGeom>
          <a:noFill/>
          <a:ln/>
        </p:spPr>
        <p:txBody>
          <a:bodyPr wrap="none" lIns="0" tIns="0" rIns="0" bIns="0" rtlCol="0" anchor="t"/>
          <a:lstStyle/>
          <a:p>
            <a:pPr marL="0" indent="0">
              <a:lnSpc>
                <a:spcPts val="5700"/>
              </a:lnSpc>
              <a:buNone/>
            </a:pPr>
            <a:r>
              <a:rPr lang="en-US" sz="4400" dirty="0">
                <a:solidFill>
                  <a:srgbClr val="FFFFFF"/>
                </a:solidFill>
                <a:latin typeface="Arial" panose="020B0604020202020204" pitchFamily="34" charset="0"/>
                <a:ea typeface="Nunito" pitchFamily="34" charset="-122"/>
                <a:cs typeface="Arial" panose="020B0604020202020204" pitchFamily="34" charset="0"/>
              </a:rPr>
              <a:t>Types of lines</a:t>
            </a:r>
            <a:endParaRPr lang="en-US" sz="44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86F34EEE-CC0C-B391-48B4-0C890C3E91DE}"/>
              </a:ext>
            </a:extLst>
          </p:cNvPr>
          <p:cNvPicPr>
            <a:picLocks noChangeAspect="1"/>
          </p:cNvPicPr>
          <p:nvPr/>
        </p:nvPicPr>
        <p:blipFill>
          <a:blip r:embed="rId4"/>
          <a:stretch>
            <a:fillRect/>
          </a:stretch>
        </p:blipFill>
        <p:spPr>
          <a:xfrm>
            <a:off x="968693" y="5033272"/>
            <a:ext cx="3973527" cy="26479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40392F44-979F-5088-2AF4-F7AF39AC6292}"/>
              </a:ext>
            </a:extLst>
          </p:cNvPr>
          <p:cNvPicPr>
            <a:picLocks noChangeAspect="1"/>
          </p:cNvPicPr>
          <p:nvPr/>
        </p:nvPicPr>
        <p:blipFill>
          <a:blip r:embed="rId5"/>
          <a:stretch>
            <a:fillRect/>
          </a:stretch>
        </p:blipFill>
        <p:spPr>
          <a:xfrm>
            <a:off x="5202236" y="5033271"/>
            <a:ext cx="3973526" cy="26479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3" name="Group 2">
            <a:extLst>
              <a:ext uri="{FF2B5EF4-FFF2-40B4-BE49-F238E27FC236}">
                <a16:creationId xmlns:a16="http://schemas.microsoft.com/office/drawing/2014/main" id="{1B1EEDBC-9903-F0CB-CC9B-02C7A0C23B67}"/>
              </a:ext>
            </a:extLst>
          </p:cNvPr>
          <p:cNvGrpSpPr/>
          <p:nvPr/>
        </p:nvGrpSpPr>
        <p:grpSpPr>
          <a:xfrm>
            <a:off x="9349715" y="5033272"/>
            <a:ext cx="3515561" cy="2647983"/>
            <a:chOff x="6914197" y="1766082"/>
            <a:chExt cx="7463925" cy="5621962"/>
          </a:xfrm>
        </p:grpSpPr>
        <p:pic>
          <p:nvPicPr>
            <p:cNvPr id="17" name="Picture 16">
              <a:extLst>
                <a:ext uri="{FF2B5EF4-FFF2-40B4-BE49-F238E27FC236}">
                  <a16:creationId xmlns:a16="http://schemas.microsoft.com/office/drawing/2014/main" id="{82BC2DFB-8541-B613-81A2-D01929795B89}"/>
                </a:ext>
              </a:extLst>
            </p:cNvPr>
            <p:cNvPicPr>
              <a:picLocks noChangeAspect="1"/>
            </p:cNvPicPr>
            <p:nvPr/>
          </p:nvPicPr>
          <p:blipFill>
            <a:blip r:embed="rId6">
              <a:duotone>
                <a:prstClr val="black"/>
                <a:schemeClr val="accent5">
                  <a:tint val="45000"/>
                  <a:satMod val="400000"/>
                </a:schemeClr>
              </a:duotone>
            </a:blip>
            <a:stretch>
              <a:fillRect/>
            </a:stretch>
          </p:blipFill>
          <p:spPr>
            <a:xfrm>
              <a:off x="6914197" y="1766082"/>
              <a:ext cx="7463925" cy="42295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Picture 1">
              <a:extLst>
                <a:ext uri="{FF2B5EF4-FFF2-40B4-BE49-F238E27FC236}">
                  <a16:creationId xmlns:a16="http://schemas.microsoft.com/office/drawing/2014/main" id="{F75BA191-78E8-2A6D-7F3C-DFB39F4F325B}"/>
                </a:ext>
              </a:extLst>
            </p:cNvPr>
            <p:cNvPicPr>
              <a:picLocks noChangeAspect="1"/>
            </p:cNvPicPr>
            <p:nvPr/>
          </p:nvPicPr>
          <p:blipFill>
            <a:blip r:embed="rId6">
              <a:duotone>
                <a:prstClr val="black"/>
                <a:schemeClr val="accent5">
                  <a:tint val="45000"/>
                  <a:satMod val="400000"/>
                </a:schemeClr>
              </a:duotone>
            </a:blip>
            <a:stretch>
              <a:fillRect/>
            </a:stretch>
          </p:blipFill>
          <p:spPr>
            <a:xfrm rot="10800000">
              <a:off x="6914198" y="3158486"/>
              <a:ext cx="7463924" cy="42295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pic>
        <p:nvPicPr>
          <p:cNvPr id="14" name="Picture 13">
            <a:extLst>
              <a:ext uri="{FF2B5EF4-FFF2-40B4-BE49-F238E27FC236}">
                <a16:creationId xmlns:a16="http://schemas.microsoft.com/office/drawing/2014/main" id="{29110A79-BE82-D068-8F3C-D0B6B71B3F76}"/>
              </a:ext>
            </a:extLst>
          </p:cNvPr>
          <p:cNvPicPr>
            <a:picLocks noChangeAspect="1"/>
          </p:cNvPicPr>
          <p:nvPr/>
        </p:nvPicPr>
        <p:blipFill>
          <a:blip r:embed="rId7"/>
          <a:stretch>
            <a:fillRect/>
          </a:stretch>
        </p:blipFill>
        <p:spPr>
          <a:xfrm rot="16200000">
            <a:off x="9800759" y="4517566"/>
            <a:ext cx="1742739" cy="5681329"/>
          </a:xfrm>
          <a:prstGeom prst="rect">
            <a:avLst/>
          </a:prstGeom>
        </p:spPr>
      </p:pic>
    </p:spTree>
    <p:extLst>
      <p:ext uri="{BB962C8B-B14F-4D97-AF65-F5344CB8AC3E}">
        <p14:creationId xmlns:p14="http://schemas.microsoft.com/office/powerpoint/2010/main" val="28599144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
          <p:cNvSpPr/>
          <p:nvPr/>
        </p:nvSpPr>
        <p:spPr>
          <a:xfrm>
            <a:off x="968693" y="1595038"/>
            <a:ext cx="5711806" cy="6440923"/>
          </a:xfrm>
          <a:prstGeom prst="roundRect">
            <a:avLst>
              <a:gd name="adj" fmla="val 10048"/>
            </a:avLst>
          </a:prstGeom>
          <a:solidFill>
            <a:srgbClr val="00002E"/>
          </a:solidFill>
          <a:ln w="30480">
            <a:solidFill>
              <a:srgbClr val="F2B42D"/>
            </a:solidFill>
            <a:prstDash val="solid"/>
          </a:ln>
        </p:spPr>
      </p:sp>
      <p:sp>
        <p:nvSpPr>
          <p:cNvPr id="5" name="Text 2"/>
          <p:cNvSpPr/>
          <p:nvPr/>
        </p:nvSpPr>
        <p:spPr>
          <a:xfrm>
            <a:off x="1245989" y="1872336"/>
            <a:ext cx="2904530" cy="363141"/>
          </a:xfrm>
          <a:prstGeom prst="rect">
            <a:avLst/>
          </a:prstGeom>
          <a:noFill/>
          <a:ln/>
        </p:spPr>
        <p:txBody>
          <a:bodyPr wrap="none" lIns="0" tIns="0" rIns="0" bIns="0" rtlCol="0" anchor="t"/>
          <a:lstStyle/>
          <a:p>
            <a:pPr marL="0" indent="0">
              <a:lnSpc>
                <a:spcPts val="2850"/>
              </a:lnSpc>
              <a:buNone/>
            </a:pPr>
            <a:r>
              <a:rPr lang="en-US"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Vertical lines</a:t>
            </a:r>
            <a:endParaRPr lang="en-US" sz="2250" dirty="0"/>
          </a:p>
        </p:txBody>
      </p:sp>
      <p:sp>
        <p:nvSpPr>
          <p:cNvPr id="6" name="Text 3"/>
          <p:cNvSpPr/>
          <p:nvPr/>
        </p:nvSpPr>
        <p:spPr>
          <a:xfrm>
            <a:off x="1234283" y="2323268"/>
            <a:ext cx="5316176" cy="5632972"/>
          </a:xfrm>
          <a:prstGeom prst="rect">
            <a:avLst/>
          </a:prstGeom>
          <a:noFill/>
          <a:ln/>
        </p:spPr>
        <p:txBody>
          <a:bodyPr wrap="square" lIns="0" tIns="0" rIns="0" bIns="0" rtlCol="0" anchor="t"/>
          <a:lstStyle/>
          <a:p>
            <a:pPr marL="0" marR="0">
              <a:lnSpc>
                <a:spcPct val="115000"/>
              </a:lnSpc>
              <a:spcBef>
                <a:spcPts val="0"/>
              </a:spcBef>
              <a:spcAft>
                <a:spcPts val="800"/>
              </a:spcAf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Lines that run straight up and down.</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800"/>
              </a:spcAf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Meaning</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Vertical lines suggest strength, growth, power, and formality.</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Psychological Impact</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They can make objects appear taller and more imposing, creating a sense of grandeur or dignity.</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architecture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vertical lines are commonly used in the design of tall buildings, emphasizing height and solidity.</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 0">
            <a:extLst>
              <a:ext uri="{FF2B5EF4-FFF2-40B4-BE49-F238E27FC236}">
                <a16:creationId xmlns:a16="http://schemas.microsoft.com/office/drawing/2014/main" id="{05282BED-3399-C6A8-B416-F6A4E71735C6}"/>
              </a:ext>
            </a:extLst>
          </p:cNvPr>
          <p:cNvSpPr/>
          <p:nvPr/>
        </p:nvSpPr>
        <p:spPr>
          <a:xfrm>
            <a:off x="807328" y="471556"/>
            <a:ext cx="6426994" cy="726043"/>
          </a:xfrm>
          <a:prstGeom prst="rect">
            <a:avLst/>
          </a:prstGeom>
          <a:noFill/>
          <a:ln/>
        </p:spPr>
        <p:txBody>
          <a:bodyPr wrap="none" lIns="0" tIns="0" rIns="0" bIns="0" rtlCol="0" anchor="t"/>
          <a:lstStyle/>
          <a:p>
            <a:pPr marL="0" indent="0">
              <a:lnSpc>
                <a:spcPts val="5700"/>
              </a:lnSpc>
              <a:buNone/>
            </a:pPr>
            <a:r>
              <a:rPr lang="en-US" sz="4400" dirty="0">
                <a:solidFill>
                  <a:srgbClr val="FFFFFF"/>
                </a:solidFill>
                <a:latin typeface="Arial" panose="020B0604020202020204" pitchFamily="34" charset="0"/>
                <a:ea typeface="Nunito" pitchFamily="34" charset="-122"/>
                <a:cs typeface="Arial" panose="020B0604020202020204" pitchFamily="34" charset="0"/>
              </a:rPr>
              <a:t>Types of lines</a:t>
            </a:r>
            <a:endParaRPr lang="en-US" sz="4400" dirty="0">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FA9F20A1-73DB-20D2-4BA7-02778572F842}"/>
              </a:ext>
            </a:extLst>
          </p:cNvPr>
          <p:cNvGrpSpPr/>
          <p:nvPr/>
        </p:nvGrpSpPr>
        <p:grpSpPr>
          <a:xfrm rot="5400000">
            <a:off x="6017260" y="2341743"/>
            <a:ext cx="6568502" cy="4947513"/>
            <a:chOff x="6914197" y="1766082"/>
            <a:chExt cx="7463925" cy="5621962"/>
          </a:xfrm>
        </p:grpSpPr>
        <p:pic>
          <p:nvPicPr>
            <p:cNvPr id="17" name="Picture 16">
              <a:extLst>
                <a:ext uri="{FF2B5EF4-FFF2-40B4-BE49-F238E27FC236}">
                  <a16:creationId xmlns:a16="http://schemas.microsoft.com/office/drawing/2014/main" id="{82BC2DFB-8541-B613-81A2-D01929795B89}"/>
                </a:ext>
              </a:extLst>
            </p:cNvPr>
            <p:cNvPicPr>
              <a:picLocks noChangeAspect="1"/>
            </p:cNvPicPr>
            <p:nvPr/>
          </p:nvPicPr>
          <p:blipFill>
            <a:blip r:embed="rId3">
              <a:duotone>
                <a:prstClr val="black"/>
                <a:schemeClr val="accent5">
                  <a:tint val="45000"/>
                  <a:satMod val="400000"/>
                </a:schemeClr>
              </a:duotone>
            </a:blip>
            <a:stretch>
              <a:fillRect/>
            </a:stretch>
          </p:blipFill>
          <p:spPr>
            <a:xfrm>
              <a:off x="6914197" y="1766082"/>
              <a:ext cx="7463925" cy="42295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Picture 1">
              <a:extLst>
                <a:ext uri="{FF2B5EF4-FFF2-40B4-BE49-F238E27FC236}">
                  <a16:creationId xmlns:a16="http://schemas.microsoft.com/office/drawing/2014/main" id="{F75BA191-78E8-2A6D-7F3C-DFB39F4F325B}"/>
                </a:ext>
              </a:extLst>
            </p:cNvPr>
            <p:cNvPicPr>
              <a:picLocks noChangeAspect="1"/>
            </p:cNvPicPr>
            <p:nvPr/>
          </p:nvPicPr>
          <p:blipFill>
            <a:blip r:embed="rId3">
              <a:duotone>
                <a:prstClr val="black"/>
                <a:schemeClr val="accent5">
                  <a:tint val="45000"/>
                  <a:satMod val="400000"/>
                </a:schemeClr>
              </a:duotone>
            </a:blip>
            <a:stretch>
              <a:fillRect/>
            </a:stretch>
          </p:blipFill>
          <p:spPr>
            <a:xfrm rot="10800000">
              <a:off x="6914198" y="3158486"/>
              <a:ext cx="7463924" cy="42295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pic>
        <p:nvPicPr>
          <p:cNvPr id="15" name="Picture 14">
            <a:extLst>
              <a:ext uri="{FF2B5EF4-FFF2-40B4-BE49-F238E27FC236}">
                <a16:creationId xmlns:a16="http://schemas.microsoft.com/office/drawing/2014/main" id="{FE1D23B5-B349-BB80-B4CC-A3DC8F45C95D}"/>
              </a:ext>
            </a:extLst>
          </p:cNvPr>
          <p:cNvPicPr>
            <a:picLocks noChangeAspect="1"/>
          </p:cNvPicPr>
          <p:nvPr/>
        </p:nvPicPr>
        <p:blipFill>
          <a:blip r:embed="rId4"/>
          <a:stretch>
            <a:fillRect/>
          </a:stretch>
        </p:blipFill>
        <p:spPr>
          <a:xfrm>
            <a:off x="7542301" y="1759292"/>
            <a:ext cx="1742739" cy="5681329"/>
          </a:xfrm>
          <a:prstGeom prst="rect">
            <a:avLst/>
          </a:prstGeom>
        </p:spPr>
      </p:pic>
      <p:pic>
        <p:nvPicPr>
          <p:cNvPr id="7" name="Picture 6">
            <a:extLst>
              <a:ext uri="{FF2B5EF4-FFF2-40B4-BE49-F238E27FC236}">
                <a16:creationId xmlns:a16="http://schemas.microsoft.com/office/drawing/2014/main" id="{E0B8871F-CA66-89E0-439B-3522E36521C7}"/>
              </a:ext>
            </a:extLst>
          </p:cNvPr>
          <p:cNvPicPr>
            <a:picLocks noChangeAspect="1"/>
          </p:cNvPicPr>
          <p:nvPr/>
        </p:nvPicPr>
        <p:blipFill>
          <a:blip r:embed="rId5">
            <a:duotone>
              <a:prstClr val="black"/>
              <a:schemeClr val="accent1">
                <a:tint val="45000"/>
                <a:satMod val="400000"/>
              </a:schemeClr>
            </a:duotone>
          </a:blip>
          <a:stretch>
            <a:fillRect/>
          </a:stretch>
        </p:blipFill>
        <p:spPr>
          <a:xfrm>
            <a:off x="7562653" y="5872017"/>
            <a:ext cx="3701799" cy="2357583"/>
          </a:xfrm>
          <a:prstGeom prst="rect">
            <a:avLst/>
          </a:prstGeom>
        </p:spPr>
      </p:pic>
    </p:spTree>
    <p:extLst>
      <p:ext uri="{BB962C8B-B14F-4D97-AF65-F5344CB8AC3E}">
        <p14:creationId xmlns:p14="http://schemas.microsoft.com/office/powerpoint/2010/main" val="33333158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
          <p:cNvSpPr/>
          <p:nvPr/>
        </p:nvSpPr>
        <p:spPr>
          <a:xfrm>
            <a:off x="968693" y="1595038"/>
            <a:ext cx="3181826" cy="6163005"/>
          </a:xfrm>
          <a:prstGeom prst="roundRect">
            <a:avLst>
              <a:gd name="adj" fmla="val 10048"/>
            </a:avLst>
          </a:prstGeom>
          <a:solidFill>
            <a:srgbClr val="00002E"/>
          </a:solidFill>
          <a:ln w="30480">
            <a:solidFill>
              <a:srgbClr val="F2B42D"/>
            </a:solidFill>
            <a:prstDash val="solid"/>
          </a:ln>
        </p:spPr>
      </p:sp>
      <p:sp>
        <p:nvSpPr>
          <p:cNvPr id="5" name="Text 2"/>
          <p:cNvSpPr/>
          <p:nvPr/>
        </p:nvSpPr>
        <p:spPr>
          <a:xfrm>
            <a:off x="1245989" y="1872336"/>
            <a:ext cx="2904530" cy="363141"/>
          </a:xfrm>
          <a:prstGeom prst="rect">
            <a:avLst/>
          </a:prstGeom>
          <a:noFill/>
          <a:ln/>
        </p:spPr>
        <p:txBody>
          <a:bodyPr wrap="none" lIns="0" tIns="0" rIns="0" bIns="0" rtlCol="0" anchor="t"/>
          <a:lstStyle/>
          <a:p>
            <a:pPr marL="0" indent="0">
              <a:lnSpc>
                <a:spcPts val="2850"/>
              </a:lnSpc>
              <a:buNone/>
            </a:pPr>
            <a:r>
              <a:rPr lang="en-US"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Vertical lines</a:t>
            </a:r>
            <a:endParaRPr lang="en-US" sz="2250" dirty="0"/>
          </a:p>
        </p:txBody>
      </p:sp>
      <p:sp>
        <p:nvSpPr>
          <p:cNvPr id="6" name="Text 3"/>
          <p:cNvSpPr/>
          <p:nvPr/>
        </p:nvSpPr>
        <p:spPr>
          <a:xfrm>
            <a:off x="1234283" y="2323268"/>
            <a:ext cx="2478401" cy="5632972"/>
          </a:xfrm>
          <a:prstGeom prst="rect">
            <a:avLst/>
          </a:prstGeom>
          <a:noFill/>
          <a:ln/>
        </p:spPr>
        <p:txBody>
          <a:bodyPr wrap="square" lIns="0" tIns="0" rIns="0" bIns="0" rtlCol="0" anchor="t"/>
          <a:lstStyle/>
          <a:p>
            <a:pPr marL="0" marR="0">
              <a:lnSpc>
                <a:spcPct val="115000"/>
              </a:lnSpc>
              <a:spcBef>
                <a:spcPts val="0"/>
              </a:spcBef>
              <a:spcAft>
                <a:spcPts val="800"/>
              </a:spcAf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Skyscrapers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use of vertical lines in tall buildings emphasizes their height and creates a sense of power.</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Typography</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Certain fonts with tall, narrow letters emphasize vertical lines, giving a formal and elegant appearance.</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 0">
            <a:extLst>
              <a:ext uri="{FF2B5EF4-FFF2-40B4-BE49-F238E27FC236}">
                <a16:creationId xmlns:a16="http://schemas.microsoft.com/office/drawing/2014/main" id="{05282BED-3399-C6A8-B416-F6A4E71735C6}"/>
              </a:ext>
            </a:extLst>
          </p:cNvPr>
          <p:cNvSpPr/>
          <p:nvPr/>
        </p:nvSpPr>
        <p:spPr>
          <a:xfrm>
            <a:off x="807328" y="471556"/>
            <a:ext cx="6426994" cy="726043"/>
          </a:xfrm>
          <a:prstGeom prst="rect">
            <a:avLst/>
          </a:prstGeom>
          <a:noFill/>
          <a:ln/>
        </p:spPr>
        <p:txBody>
          <a:bodyPr wrap="none" lIns="0" tIns="0" rIns="0" bIns="0" rtlCol="0" anchor="t"/>
          <a:lstStyle/>
          <a:p>
            <a:pPr marL="0" indent="0">
              <a:lnSpc>
                <a:spcPts val="5700"/>
              </a:lnSpc>
              <a:buNone/>
            </a:pPr>
            <a:r>
              <a:rPr lang="en-US" sz="4400" dirty="0">
                <a:solidFill>
                  <a:srgbClr val="FFFFFF"/>
                </a:solidFill>
                <a:latin typeface="Arial" panose="020B0604020202020204" pitchFamily="34" charset="0"/>
                <a:ea typeface="Nunito" pitchFamily="34" charset="-122"/>
                <a:cs typeface="Arial" panose="020B0604020202020204" pitchFamily="34" charset="0"/>
              </a:rPr>
              <a:t>Types of lines</a:t>
            </a:r>
            <a:endParaRPr lang="en-US" sz="4400" dirty="0">
              <a:latin typeface="Arial" panose="020B060402020202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389F7C00-08CE-B47F-F593-A8A17A0B4C21}"/>
              </a:ext>
            </a:extLst>
          </p:cNvPr>
          <p:cNvPicPr>
            <a:picLocks noChangeAspect="1"/>
          </p:cNvPicPr>
          <p:nvPr/>
        </p:nvPicPr>
        <p:blipFill>
          <a:blip r:embed="rId3"/>
          <a:stretch>
            <a:fillRect/>
          </a:stretch>
        </p:blipFill>
        <p:spPr>
          <a:xfrm>
            <a:off x="4653395" y="2053906"/>
            <a:ext cx="9541144" cy="6076516"/>
          </a:xfrm>
          <a:prstGeom prst="rect">
            <a:avLst/>
          </a:prstGeom>
        </p:spPr>
      </p:pic>
    </p:spTree>
    <p:extLst>
      <p:ext uri="{BB962C8B-B14F-4D97-AF65-F5344CB8AC3E}">
        <p14:creationId xmlns:p14="http://schemas.microsoft.com/office/powerpoint/2010/main" val="42058479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
          <p:cNvSpPr/>
          <p:nvPr/>
        </p:nvSpPr>
        <p:spPr>
          <a:xfrm>
            <a:off x="968693" y="1595038"/>
            <a:ext cx="5711806" cy="6440923"/>
          </a:xfrm>
          <a:prstGeom prst="roundRect">
            <a:avLst>
              <a:gd name="adj" fmla="val 10048"/>
            </a:avLst>
          </a:prstGeom>
          <a:solidFill>
            <a:srgbClr val="00002E"/>
          </a:solidFill>
          <a:ln w="30480">
            <a:solidFill>
              <a:srgbClr val="F2B42D"/>
            </a:solidFill>
            <a:prstDash val="solid"/>
          </a:ln>
        </p:spPr>
      </p:sp>
      <p:sp>
        <p:nvSpPr>
          <p:cNvPr id="5" name="Text 2"/>
          <p:cNvSpPr/>
          <p:nvPr/>
        </p:nvSpPr>
        <p:spPr>
          <a:xfrm>
            <a:off x="1245989" y="1872336"/>
            <a:ext cx="2904530" cy="363141"/>
          </a:xfrm>
          <a:prstGeom prst="rect">
            <a:avLst/>
          </a:prstGeom>
          <a:noFill/>
          <a:ln/>
        </p:spPr>
        <p:txBody>
          <a:bodyPr wrap="none" lIns="0" tIns="0" rIns="0" bIns="0" rtlCol="0" anchor="t"/>
          <a:lstStyle/>
          <a:p>
            <a:pPr marL="0" indent="0">
              <a:lnSpc>
                <a:spcPts val="2850"/>
              </a:lnSpc>
              <a:buNone/>
            </a:pPr>
            <a:r>
              <a:rPr lang="en-US"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Diagonal lines</a:t>
            </a:r>
            <a:endParaRPr lang="en-US" sz="2250" dirty="0"/>
          </a:p>
        </p:txBody>
      </p:sp>
      <p:sp>
        <p:nvSpPr>
          <p:cNvPr id="6" name="Text 3"/>
          <p:cNvSpPr/>
          <p:nvPr/>
        </p:nvSpPr>
        <p:spPr>
          <a:xfrm>
            <a:off x="1234283" y="2323268"/>
            <a:ext cx="5316176" cy="5632972"/>
          </a:xfrm>
          <a:prstGeom prst="rect">
            <a:avLst/>
          </a:prstGeom>
          <a:noFill/>
          <a:ln/>
        </p:spPr>
        <p:txBody>
          <a:bodyPr wrap="square" lIns="0" tIns="0" rIns="0" bIns="0" rtlCol="0" anchor="t"/>
          <a:lstStyle/>
          <a:p>
            <a:pPr marL="0" marR="0">
              <a:lnSpc>
                <a:spcPct val="115000"/>
              </a:lnSpc>
              <a:spcBef>
                <a:spcPts val="0"/>
              </a:spcBef>
              <a:spcAft>
                <a:spcPts val="800"/>
              </a:spcAf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Lines that are neither horizontal nor vertical, slanting between these two directions.</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800"/>
              </a:spcAf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Meaning</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Diagonal lines convey a sense of movement, action, and instability.</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Psychological Impact</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They often create excitement, dynamism, or tension, as they break away from the more static horizontal and vertical lines.</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graphic design</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diagonal lines can be used to guide the eye toward a focal point or create a sense of energy and motion.</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advertising</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diagonal lines are often used to create a feeling of urgency or dynamism.</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 0">
            <a:extLst>
              <a:ext uri="{FF2B5EF4-FFF2-40B4-BE49-F238E27FC236}">
                <a16:creationId xmlns:a16="http://schemas.microsoft.com/office/drawing/2014/main" id="{05282BED-3399-C6A8-B416-F6A4E71735C6}"/>
              </a:ext>
            </a:extLst>
          </p:cNvPr>
          <p:cNvSpPr/>
          <p:nvPr/>
        </p:nvSpPr>
        <p:spPr>
          <a:xfrm>
            <a:off x="807328" y="471556"/>
            <a:ext cx="6426994" cy="726043"/>
          </a:xfrm>
          <a:prstGeom prst="rect">
            <a:avLst/>
          </a:prstGeom>
          <a:noFill/>
          <a:ln/>
        </p:spPr>
        <p:txBody>
          <a:bodyPr wrap="none" lIns="0" tIns="0" rIns="0" bIns="0" rtlCol="0" anchor="t"/>
          <a:lstStyle/>
          <a:p>
            <a:pPr marL="0" indent="0">
              <a:lnSpc>
                <a:spcPts val="5700"/>
              </a:lnSpc>
              <a:buNone/>
            </a:pPr>
            <a:r>
              <a:rPr lang="en-US" sz="4400" dirty="0">
                <a:solidFill>
                  <a:srgbClr val="FFFFFF"/>
                </a:solidFill>
                <a:latin typeface="Arial" panose="020B0604020202020204" pitchFamily="34" charset="0"/>
                <a:ea typeface="Nunito" pitchFamily="34" charset="-122"/>
                <a:cs typeface="Arial" panose="020B0604020202020204" pitchFamily="34" charset="0"/>
              </a:rPr>
              <a:t>Types of lines</a:t>
            </a:r>
            <a:endParaRPr lang="en-US" sz="4400" dirty="0">
              <a:latin typeface="Arial" panose="020B0604020202020204" pitchFamily="34" charset="0"/>
              <a:cs typeface="Arial" panose="020B0604020202020204" pitchFamily="34" charset="0"/>
            </a:endParaRPr>
          </a:p>
        </p:txBody>
      </p:sp>
      <p:pic>
        <p:nvPicPr>
          <p:cNvPr id="19" name="Picture 18">
            <a:extLst>
              <a:ext uri="{FF2B5EF4-FFF2-40B4-BE49-F238E27FC236}">
                <a16:creationId xmlns:a16="http://schemas.microsoft.com/office/drawing/2014/main" id="{B089A942-CB0C-586C-BE46-BD0B45B4BE95}"/>
              </a:ext>
            </a:extLst>
          </p:cNvPr>
          <p:cNvPicPr>
            <a:picLocks noChangeAspect="1"/>
          </p:cNvPicPr>
          <p:nvPr/>
        </p:nvPicPr>
        <p:blipFill>
          <a:blip r:embed="rId3">
            <a:duotone>
              <a:prstClr val="black"/>
              <a:schemeClr val="accent5">
                <a:tint val="45000"/>
                <a:satMod val="400000"/>
              </a:schemeClr>
            </a:duotone>
          </a:blip>
          <a:stretch>
            <a:fillRect/>
          </a:stretch>
        </p:blipFill>
        <p:spPr>
          <a:xfrm>
            <a:off x="6816049" y="1595038"/>
            <a:ext cx="5412674" cy="54126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949799F6-0141-DBB9-4D12-44BBF86E07F9}"/>
              </a:ext>
            </a:extLst>
          </p:cNvPr>
          <p:cNvPicPr>
            <a:picLocks noChangeAspect="1"/>
          </p:cNvPicPr>
          <p:nvPr/>
        </p:nvPicPr>
        <p:blipFill>
          <a:blip r:embed="rId4"/>
          <a:stretch>
            <a:fillRect/>
          </a:stretch>
        </p:blipFill>
        <p:spPr>
          <a:xfrm>
            <a:off x="12649591" y="1595038"/>
            <a:ext cx="1782505" cy="1966103"/>
          </a:xfrm>
          <a:prstGeom prst="rect">
            <a:avLst/>
          </a:prstGeom>
        </p:spPr>
      </p:pic>
      <p:pic>
        <p:nvPicPr>
          <p:cNvPr id="9" name="Picture 8">
            <a:extLst>
              <a:ext uri="{FF2B5EF4-FFF2-40B4-BE49-F238E27FC236}">
                <a16:creationId xmlns:a16="http://schemas.microsoft.com/office/drawing/2014/main" id="{5DB755F0-4878-F981-E2C7-B012C18A7452}"/>
              </a:ext>
            </a:extLst>
          </p:cNvPr>
          <p:cNvPicPr>
            <a:picLocks noChangeAspect="1"/>
          </p:cNvPicPr>
          <p:nvPr/>
        </p:nvPicPr>
        <p:blipFill>
          <a:blip r:embed="rId5"/>
          <a:stretch>
            <a:fillRect/>
          </a:stretch>
        </p:blipFill>
        <p:spPr>
          <a:xfrm>
            <a:off x="12785791" y="3561141"/>
            <a:ext cx="1510103" cy="18876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87945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
          <p:cNvSpPr/>
          <p:nvPr/>
        </p:nvSpPr>
        <p:spPr>
          <a:xfrm>
            <a:off x="968692" y="1595038"/>
            <a:ext cx="3680425" cy="5224403"/>
          </a:xfrm>
          <a:prstGeom prst="roundRect">
            <a:avLst>
              <a:gd name="adj" fmla="val 10048"/>
            </a:avLst>
          </a:prstGeom>
          <a:solidFill>
            <a:srgbClr val="00002E"/>
          </a:solidFill>
          <a:ln w="30480">
            <a:solidFill>
              <a:srgbClr val="F2B42D"/>
            </a:solidFill>
            <a:prstDash val="solid"/>
          </a:ln>
        </p:spPr>
      </p:sp>
      <p:sp>
        <p:nvSpPr>
          <p:cNvPr id="5" name="Text 2"/>
          <p:cNvSpPr/>
          <p:nvPr/>
        </p:nvSpPr>
        <p:spPr>
          <a:xfrm>
            <a:off x="1245989" y="1872336"/>
            <a:ext cx="2904530" cy="363141"/>
          </a:xfrm>
          <a:prstGeom prst="rect">
            <a:avLst/>
          </a:prstGeom>
          <a:noFill/>
          <a:ln/>
        </p:spPr>
        <p:txBody>
          <a:bodyPr wrap="none" lIns="0" tIns="0" rIns="0" bIns="0" rtlCol="0" anchor="t"/>
          <a:lstStyle/>
          <a:p>
            <a:pPr marL="0" indent="0">
              <a:lnSpc>
                <a:spcPts val="2850"/>
              </a:lnSpc>
              <a:buNone/>
            </a:pPr>
            <a:r>
              <a:rPr lang="en-US"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Diagonal lines</a:t>
            </a:r>
            <a:endParaRPr lang="en-US" sz="2250" dirty="0"/>
          </a:p>
        </p:txBody>
      </p:sp>
      <p:sp>
        <p:nvSpPr>
          <p:cNvPr id="6" name="Text 3"/>
          <p:cNvSpPr/>
          <p:nvPr/>
        </p:nvSpPr>
        <p:spPr>
          <a:xfrm>
            <a:off x="1234283" y="2323268"/>
            <a:ext cx="2904530" cy="5632972"/>
          </a:xfrm>
          <a:prstGeom prst="rect">
            <a:avLst/>
          </a:prstGeom>
          <a:noFill/>
          <a:ln/>
        </p:spPr>
        <p:txBody>
          <a:bodyPr wrap="square" lIns="0" tIns="0" rIns="0" bIns="0" rtlCol="0" anchor="t"/>
          <a:lstStyle/>
          <a:p>
            <a:pPr marL="0" marR="0">
              <a:lnSpc>
                <a:spcPct val="115000"/>
              </a:lnSpc>
              <a:spcBef>
                <a:spcPts val="0"/>
              </a:spcBef>
              <a:spcAft>
                <a:spcPts val="800"/>
              </a:spcAf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Dynamic logos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Diagonal lines are used in logos to create a sense of movement or speed (e.g., Nike's "swoosh").</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latin typeface="Arial" panose="020B0604020202020204" pitchFamily="34" charset="0"/>
                <a:ea typeface="Calibri" panose="020F0502020204030204" pitchFamily="34" charset="0"/>
                <a:cs typeface="Times New Roman" panose="02020603050405020304" pitchFamily="18" charset="0"/>
              </a:rPr>
              <a:t>Demonstrate motion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Diagonal lines in a photo can create a sense of motion, such as a racing car, surfing or a person jumping.</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 0">
            <a:extLst>
              <a:ext uri="{FF2B5EF4-FFF2-40B4-BE49-F238E27FC236}">
                <a16:creationId xmlns:a16="http://schemas.microsoft.com/office/drawing/2014/main" id="{05282BED-3399-C6A8-B416-F6A4E71735C6}"/>
              </a:ext>
            </a:extLst>
          </p:cNvPr>
          <p:cNvSpPr/>
          <p:nvPr/>
        </p:nvSpPr>
        <p:spPr>
          <a:xfrm>
            <a:off x="807328" y="471556"/>
            <a:ext cx="6426994" cy="726043"/>
          </a:xfrm>
          <a:prstGeom prst="rect">
            <a:avLst/>
          </a:prstGeom>
          <a:noFill/>
          <a:ln/>
        </p:spPr>
        <p:txBody>
          <a:bodyPr wrap="none" lIns="0" tIns="0" rIns="0" bIns="0" rtlCol="0" anchor="t"/>
          <a:lstStyle/>
          <a:p>
            <a:pPr marL="0" indent="0">
              <a:lnSpc>
                <a:spcPts val="5700"/>
              </a:lnSpc>
              <a:buNone/>
            </a:pPr>
            <a:r>
              <a:rPr lang="en-US" sz="4400" dirty="0">
                <a:solidFill>
                  <a:srgbClr val="FFFFFF"/>
                </a:solidFill>
                <a:latin typeface="Arial" panose="020B0604020202020204" pitchFamily="34" charset="0"/>
                <a:ea typeface="Nunito" pitchFamily="34" charset="-122"/>
                <a:cs typeface="Arial" panose="020B0604020202020204" pitchFamily="34" charset="0"/>
              </a:rPr>
              <a:t>Types of lines</a:t>
            </a:r>
            <a:endParaRPr lang="en-US" sz="44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15AD1049-2698-BD37-9C24-1265D87DB9B8}"/>
              </a:ext>
            </a:extLst>
          </p:cNvPr>
          <p:cNvPicPr>
            <a:picLocks noChangeAspect="1"/>
          </p:cNvPicPr>
          <p:nvPr/>
        </p:nvPicPr>
        <p:blipFill>
          <a:blip r:embed="rId3"/>
          <a:stretch>
            <a:fillRect/>
          </a:stretch>
        </p:blipFill>
        <p:spPr>
          <a:xfrm>
            <a:off x="5066968" y="2235477"/>
            <a:ext cx="4002798" cy="4415087"/>
          </a:xfrm>
          <a:prstGeom prst="rect">
            <a:avLst/>
          </a:prstGeom>
        </p:spPr>
      </p:pic>
      <p:pic>
        <p:nvPicPr>
          <p:cNvPr id="8" name="Picture 7">
            <a:extLst>
              <a:ext uri="{FF2B5EF4-FFF2-40B4-BE49-F238E27FC236}">
                <a16:creationId xmlns:a16="http://schemas.microsoft.com/office/drawing/2014/main" id="{9DFC0584-148F-397F-048E-91D0D99CC81E}"/>
              </a:ext>
            </a:extLst>
          </p:cNvPr>
          <p:cNvPicPr>
            <a:picLocks noChangeAspect="1"/>
          </p:cNvPicPr>
          <p:nvPr/>
        </p:nvPicPr>
        <p:blipFill>
          <a:blip r:embed="rId4"/>
          <a:stretch>
            <a:fillRect/>
          </a:stretch>
        </p:blipFill>
        <p:spPr>
          <a:xfrm>
            <a:off x="9395977" y="1448718"/>
            <a:ext cx="4265731" cy="53321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861758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
          <p:cNvSpPr/>
          <p:nvPr/>
        </p:nvSpPr>
        <p:spPr>
          <a:xfrm>
            <a:off x="968693" y="1595038"/>
            <a:ext cx="5711806" cy="6440923"/>
          </a:xfrm>
          <a:prstGeom prst="roundRect">
            <a:avLst>
              <a:gd name="adj" fmla="val 10048"/>
            </a:avLst>
          </a:prstGeom>
          <a:solidFill>
            <a:srgbClr val="00002E"/>
          </a:solidFill>
          <a:ln w="30480">
            <a:solidFill>
              <a:srgbClr val="F2B42D"/>
            </a:solidFill>
            <a:prstDash val="solid"/>
          </a:ln>
        </p:spPr>
      </p:sp>
      <p:sp>
        <p:nvSpPr>
          <p:cNvPr id="5" name="Text 2"/>
          <p:cNvSpPr/>
          <p:nvPr/>
        </p:nvSpPr>
        <p:spPr>
          <a:xfrm>
            <a:off x="1245989" y="1782674"/>
            <a:ext cx="2904530" cy="363141"/>
          </a:xfrm>
          <a:prstGeom prst="rect">
            <a:avLst/>
          </a:prstGeom>
          <a:noFill/>
          <a:ln/>
        </p:spPr>
        <p:txBody>
          <a:bodyPr wrap="none" lIns="0" tIns="0" rIns="0" bIns="0" rtlCol="0" anchor="t"/>
          <a:lstStyle/>
          <a:p>
            <a:pPr marL="0" indent="0">
              <a:lnSpc>
                <a:spcPts val="2850"/>
              </a:lnSpc>
              <a:buNone/>
            </a:pPr>
            <a:r>
              <a:rPr lang="en-US"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Curved lines</a:t>
            </a:r>
            <a:endParaRPr lang="en-US" sz="2250" dirty="0"/>
          </a:p>
        </p:txBody>
      </p:sp>
      <p:sp>
        <p:nvSpPr>
          <p:cNvPr id="6" name="Text 3"/>
          <p:cNvSpPr/>
          <p:nvPr/>
        </p:nvSpPr>
        <p:spPr>
          <a:xfrm>
            <a:off x="1166508" y="2145815"/>
            <a:ext cx="5316176" cy="5632972"/>
          </a:xfrm>
          <a:prstGeom prst="rect">
            <a:avLst/>
          </a:prstGeom>
          <a:noFill/>
          <a:ln/>
        </p:spPr>
        <p:txBody>
          <a:bodyPr wrap="square" lIns="0" tIns="0" rIns="0" bIns="0" rtlCol="0" anchor="t"/>
          <a:lstStyle/>
          <a:p>
            <a:pPr marL="0" marR="0">
              <a:lnSpc>
                <a:spcPct val="115000"/>
              </a:lnSpc>
              <a:spcBef>
                <a:spcPts val="0"/>
              </a:spcBef>
              <a:spcAft>
                <a:spcPts val="800"/>
              </a:spcAf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Lines that bend or arc smoothly.</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800"/>
              </a:spcAf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Meaning</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Curved lines represent fluidity, flexibility, and grace. They can also suggest softness and a natural, organic feel.</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Psychological Impact</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Curved lines evoke comfort, ease, and elegance, and they tend to feel less rigid than straight lines.</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design</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curved lines soften spaces and create a more inviting, relaxed atmosphere.</a:t>
            </a:r>
            <a:endParaRPr lang="en-US" kern="100" dirty="0">
              <a:solidFill>
                <a:srgbClr val="FFFFFF"/>
              </a:solidFill>
              <a:latin typeface="Arial" panose="020B060402020202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800"/>
              </a:spcAf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Branding</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Many brands use curved lines to make their logos feel more approachable and friendly (e.g., the Coca-Cola logo’s flowing curves).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R="0" lvl="1">
              <a:lnSpc>
                <a:spcPct val="115000"/>
              </a:lnSpc>
              <a:spcBef>
                <a:spcPts val="0"/>
              </a:spcBef>
              <a:spcAft>
                <a:spcPts val="800"/>
              </a:spcAft>
              <a:buSzPts val="1000"/>
              <a:tabLst>
                <a:tab pos="914400" algn="l"/>
              </a:tabLst>
            </a:pPr>
            <a:endParaRPr lang="en-US" sz="1600" kern="100" dirty="0">
              <a:solidFill>
                <a:srgbClr val="FFFFFF"/>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 0">
            <a:extLst>
              <a:ext uri="{FF2B5EF4-FFF2-40B4-BE49-F238E27FC236}">
                <a16:creationId xmlns:a16="http://schemas.microsoft.com/office/drawing/2014/main" id="{05282BED-3399-C6A8-B416-F6A4E71735C6}"/>
              </a:ext>
            </a:extLst>
          </p:cNvPr>
          <p:cNvSpPr/>
          <p:nvPr/>
        </p:nvSpPr>
        <p:spPr>
          <a:xfrm>
            <a:off x="807328" y="471556"/>
            <a:ext cx="6426994" cy="726043"/>
          </a:xfrm>
          <a:prstGeom prst="rect">
            <a:avLst/>
          </a:prstGeom>
          <a:noFill/>
          <a:ln/>
        </p:spPr>
        <p:txBody>
          <a:bodyPr wrap="none" lIns="0" tIns="0" rIns="0" bIns="0" rtlCol="0" anchor="t"/>
          <a:lstStyle/>
          <a:p>
            <a:pPr marL="0" indent="0">
              <a:lnSpc>
                <a:spcPts val="5700"/>
              </a:lnSpc>
              <a:buNone/>
            </a:pPr>
            <a:r>
              <a:rPr lang="en-US" sz="4400" dirty="0">
                <a:solidFill>
                  <a:srgbClr val="FFFFFF"/>
                </a:solidFill>
                <a:latin typeface="Arial" panose="020B0604020202020204" pitchFamily="34" charset="0"/>
                <a:ea typeface="Nunito" pitchFamily="34" charset="-122"/>
                <a:cs typeface="Arial" panose="020B0604020202020204" pitchFamily="34" charset="0"/>
              </a:rPr>
              <a:t>Types of lines</a:t>
            </a:r>
            <a:endParaRPr lang="en-US" sz="44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949799F6-0141-DBB9-4D12-44BBF86E07F9}"/>
              </a:ext>
            </a:extLst>
          </p:cNvPr>
          <p:cNvPicPr>
            <a:picLocks noChangeAspect="1"/>
          </p:cNvPicPr>
          <p:nvPr/>
        </p:nvPicPr>
        <p:blipFill>
          <a:blip r:embed="rId3"/>
          <a:stretch>
            <a:fillRect/>
          </a:stretch>
        </p:blipFill>
        <p:spPr>
          <a:xfrm>
            <a:off x="12572639" y="3484165"/>
            <a:ext cx="1782505" cy="1966103"/>
          </a:xfrm>
          <a:prstGeom prst="rect">
            <a:avLst/>
          </a:prstGeom>
        </p:spPr>
      </p:pic>
      <p:pic>
        <p:nvPicPr>
          <p:cNvPr id="9" name="Picture 8">
            <a:extLst>
              <a:ext uri="{FF2B5EF4-FFF2-40B4-BE49-F238E27FC236}">
                <a16:creationId xmlns:a16="http://schemas.microsoft.com/office/drawing/2014/main" id="{5DB755F0-4878-F981-E2C7-B012C18A7452}"/>
              </a:ext>
            </a:extLst>
          </p:cNvPr>
          <p:cNvPicPr>
            <a:picLocks noChangeAspect="1"/>
          </p:cNvPicPr>
          <p:nvPr/>
        </p:nvPicPr>
        <p:blipFill>
          <a:blip r:embed="rId4"/>
          <a:stretch>
            <a:fillRect/>
          </a:stretch>
        </p:blipFill>
        <p:spPr>
          <a:xfrm>
            <a:off x="6827755" y="1497242"/>
            <a:ext cx="5235715" cy="654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92019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
          <p:cNvSpPr/>
          <p:nvPr/>
        </p:nvSpPr>
        <p:spPr>
          <a:xfrm>
            <a:off x="968693" y="1595038"/>
            <a:ext cx="5711806" cy="6440923"/>
          </a:xfrm>
          <a:prstGeom prst="roundRect">
            <a:avLst>
              <a:gd name="adj" fmla="val 10048"/>
            </a:avLst>
          </a:prstGeom>
          <a:solidFill>
            <a:srgbClr val="00002E"/>
          </a:solidFill>
          <a:ln w="30480">
            <a:solidFill>
              <a:srgbClr val="F2B42D"/>
            </a:solidFill>
            <a:prstDash val="solid"/>
          </a:ln>
        </p:spPr>
      </p:sp>
      <p:sp>
        <p:nvSpPr>
          <p:cNvPr id="5" name="Text 2"/>
          <p:cNvSpPr/>
          <p:nvPr/>
        </p:nvSpPr>
        <p:spPr>
          <a:xfrm>
            <a:off x="1245989" y="1782674"/>
            <a:ext cx="2904530" cy="363141"/>
          </a:xfrm>
          <a:prstGeom prst="rect">
            <a:avLst/>
          </a:prstGeom>
          <a:noFill/>
          <a:ln/>
        </p:spPr>
        <p:txBody>
          <a:bodyPr wrap="none" lIns="0" tIns="0" rIns="0" bIns="0" rtlCol="0" anchor="t"/>
          <a:lstStyle/>
          <a:p>
            <a:pPr marL="0" indent="0">
              <a:lnSpc>
                <a:spcPts val="2850"/>
              </a:lnSpc>
              <a:buNone/>
            </a:pPr>
            <a:r>
              <a:rPr lang="en-US"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Zigzag lines</a:t>
            </a:r>
            <a:endParaRPr lang="en-US" sz="2250" dirty="0"/>
          </a:p>
        </p:txBody>
      </p:sp>
      <p:sp>
        <p:nvSpPr>
          <p:cNvPr id="6" name="Text 3"/>
          <p:cNvSpPr/>
          <p:nvPr/>
        </p:nvSpPr>
        <p:spPr>
          <a:xfrm>
            <a:off x="1166508" y="2145815"/>
            <a:ext cx="5316176" cy="6077782"/>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Warning signs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Zigzag lines are often used in cautionary signs to indicate danger or instability (e.g., warning for electrical hazards).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 0">
            <a:extLst>
              <a:ext uri="{FF2B5EF4-FFF2-40B4-BE49-F238E27FC236}">
                <a16:creationId xmlns:a16="http://schemas.microsoft.com/office/drawing/2014/main" id="{05282BED-3399-C6A8-B416-F6A4E71735C6}"/>
              </a:ext>
            </a:extLst>
          </p:cNvPr>
          <p:cNvSpPr/>
          <p:nvPr/>
        </p:nvSpPr>
        <p:spPr>
          <a:xfrm>
            <a:off x="807328" y="471556"/>
            <a:ext cx="6426994" cy="726043"/>
          </a:xfrm>
          <a:prstGeom prst="rect">
            <a:avLst/>
          </a:prstGeom>
          <a:noFill/>
          <a:ln/>
        </p:spPr>
        <p:txBody>
          <a:bodyPr wrap="none" lIns="0" tIns="0" rIns="0" bIns="0" rtlCol="0" anchor="t"/>
          <a:lstStyle/>
          <a:p>
            <a:pPr marL="0" indent="0">
              <a:lnSpc>
                <a:spcPts val="5700"/>
              </a:lnSpc>
              <a:buNone/>
            </a:pPr>
            <a:r>
              <a:rPr lang="en-US" sz="4400" dirty="0">
                <a:solidFill>
                  <a:srgbClr val="FFFFFF"/>
                </a:solidFill>
                <a:latin typeface="Arial" panose="020B0604020202020204" pitchFamily="34" charset="0"/>
                <a:ea typeface="Nunito" pitchFamily="34" charset="-122"/>
                <a:cs typeface="Arial" panose="020B0604020202020204" pitchFamily="34" charset="0"/>
              </a:rPr>
              <a:t>Types of lines</a:t>
            </a:r>
            <a:endParaRPr lang="en-US" sz="44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9183E53F-AE43-1F7A-2C9B-4D8A7FAA58E6}"/>
              </a:ext>
            </a:extLst>
          </p:cNvPr>
          <p:cNvPicPr>
            <a:picLocks noChangeAspect="1"/>
          </p:cNvPicPr>
          <p:nvPr/>
        </p:nvPicPr>
        <p:blipFill>
          <a:blip r:embed="rId3">
            <a:duotone>
              <a:prstClr val="black"/>
              <a:schemeClr val="accent1">
                <a:tint val="45000"/>
                <a:satMod val="400000"/>
              </a:schemeClr>
            </a:duotone>
          </a:blip>
          <a:stretch>
            <a:fillRect/>
          </a:stretch>
        </p:blipFill>
        <p:spPr>
          <a:xfrm>
            <a:off x="6878314" y="1595038"/>
            <a:ext cx="7567659" cy="56757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3B838948-C29E-E0C0-C41E-DF852BE91E24}"/>
              </a:ext>
            </a:extLst>
          </p:cNvPr>
          <p:cNvPicPr>
            <a:picLocks noChangeAspect="1"/>
          </p:cNvPicPr>
          <p:nvPr/>
        </p:nvPicPr>
        <p:blipFill>
          <a:blip r:embed="rId4">
            <a:duotone>
              <a:schemeClr val="accent1">
                <a:shade val="45000"/>
                <a:satMod val="135000"/>
              </a:schemeClr>
              <a:prstClr val="white"/>
            </a:duotone>
          </a:blip>
          <a:srcRect l="20148" r="19130"/>
          <a:stretch/>
        </p:blipFill>
        <p:spPr>
          <a:xfrm>
            <a:off x="1685581" y="3390675"/>
            <a:ext cx="4164376" cy="34004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405044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
          <p:cNvSpPr/>
          <p:nvPr/>
        </p:nvSpPr>
        <p:spPr>
          <a:xfrm>
            <a:off x="968692" y="1595038"/>
            <a:ext cx="8803269" cy="6440923"/>
          </a:xfrm>
          <a:prstGeom prst="roundRect">
            <a:avLst>
              <a:gd name="adj" fmla="val 10048"/>
            </a:avLst>
          </a:prstGeom>
          <a:solidFill>
            <a:srgbClr val="00002E"/>
          </a:solidFill>
          <a:ln w="30480">
            <a:solidFill>
              <a:srgbClr val="F2B42D"/>
            </a:solidFill>
            <a:prstDash val="solid"/>
          </a:ln>
        </p:spPr>
      </p:sp>
      <p:sp>
        <p:nvSpPr>
          <p:cNvPr id="5" name="Text 2"/>
          <p:cNvSpPr/>
          <p:nvPr/>
        </p:nvSpPr>
        <p:spPr>
          <a:xfrm>
            <a:off x="1245989" y="1782674"/>
            <a:ext cx="2904530" cy="363141"/>
          </a:xfrm>
          <a:prstGeom prst="rect">
            <a:avLst/>
          </a:prstGeom>
          <a:noFill/>
          <a:ln/>
        </p:spPr>
        <p:txBody>
          <a:bodyPr wrap="none" lIns="0" tIns="0" rIns="0" bIns="0" rtlCol="0" anchor="t"/>
          <a:lstStyle/>
          <a:p>
            <a:pPr marL="0" indent="0">
              <a:lnSpc>
                <a:spcPts val="2850"/>
              </a:lnSpc>
              <a:buNone/>
            </a:pPr>
            <a:r>
              <a:rPr lang="en-US"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Dotted or Dashed Lines</a:t>
            </a:r>
            <a:endParaRPr lang="en-US" sz="2250" dirty="0"/>
          </a:p>
        </p:txBody>
      </p:sp>
      <p:sp>
        <p:nvSpPr>
          <p:cNvPr id="6" name="Text 3"/>
          <p:cNvSpPr/>
          <p:nvPr/>
        </p:nvSpPr>
        <p:spPr>
          <a:xfrm>
            <a:off x="1166507" y="2145815"/>
            <a:ext cx="8319015" cy="5632972"/>
          </a:xfrm>
          <a:prstGeom prst="rect">
            <a:avLst/>
          </a:prstGeom>
          <a:noFill/>
          <a:ln/>
        </p:spPr>
        <p:txBody>
          <a:bodyPr wrap="square" lIns="0" tIns="0" rIns="0" bIns="0" rtlCol="0" anchor="t"/>
          <a:lstStyle/>
          <a:p>
            <a:pPr marL="0" marR="0">
              <a:lnSpc>
                <a:spcPct val="115000"/>
              </a:lnSpc>
              <a:spcBef>
                <a:spcPts val="0"/>
              </a:spcBef>
              <a:spcAft>
                <a:spcPts val="800"/>
              </a:spcAf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Meaning</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Dotted or dashed lines imply connection or movement but suggest incompleteness or fragility. They can be seen as a suggestion of form without full definition.</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Psychological Impact</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These lines often appear softer or more temporary than solid lines. They suggest something unfinished or a potential path.</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maps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dashed lines can represent paths or trails.</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graphic design</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dotted lines are often used to create borders or suggest division without fully separating elements.</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800"/>
              </a:spcAf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Coupon design</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Dotted or dashed lines are often used to indicate where something can be cut out.</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b="1" dirty="0">
                <a:solidFill>
                  <a:srgbClr val="FFFFFF"/>
                </a:solidFill>
                <a:effectLst/>
                <a:latin typeface="Arial" panose="020B0604020202020204" pitchFamily="34" charset="0"/>
                <a:ea typeface="Calibri" panose="020F0502020204030204" pitchFamily="34" charset="0"/>
              </a:rPr>
              <a:t>Web design</a:t>
            </a:r>
            <a:r>
              <a:rPr lang="en-US" dirty="0">
                <a:solidFill>
                  <a:srgbClr val="FFFFFF"/>
                </a:solidFill>
                <a:effectLst/>
                <a:latin typeface="Arial" panose="020B0604020202020204" pitchFamily="34" charset="0"/>
                <a:ea typeface="Calibri" panose="020F0502020204030204" pitchFamily="34" charset="0"/>
              </a:rPr>
              <a:t>: Dashed lines might be used to separate sections while maintaining a sense of connection between elements.</a:t>
            </a:r>
            <a:endParaRPr lang="en-US" sz="2400" kern="100" dirty="0">
              <a:solidFill>
                <a:srgbClr val="FFFFFF"/>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 0">
            <a:extLst>
              <a:ext uri="{FF2B5EF4-FFF2-40B4-BE49-F238E27FC236}">
                <a16:creationId xmlns:a16="http://schemas.microsoft.com/office/drawing/2014/main" id="{05282BED-3399-C6A8-B416-F6A4E71735C6}"/>
              </a:ext>
            </a:extLst>
          </p:cNvPr>
          <p:cNvSpPr/>
          <p:nvPr/>
        </p:nvSpPr>
        <p:spPr>
          <a:xfrm>
            <a:off x="807328" y="471556"/>
            <a:ext cx="6426994" cy="726043"/>
          </a:xfrm>
          <a:prstGeom prst="rect">
            <a:avLst/>
          </a:prstGeom>
          <a:noFill/>
          <a:ln/>
        </p:spPr>
        <p:txBody>
          <a:bodyPr wrap="none" lIns="0" tIns="0" rIns="0" bIns="0" rtlCol="0" anchor="t"/>
          <a:lstStyle/>
          <a:p>
            <a:pPr marL="0" indent="0">
              <a:lnSpc>
                <a:spcPts val="5700"/>
              </a:lnSpc>
              <a:buNone/>
            </a:pPr>
            <a:r>
              <a:rPr lang="en-US" sz="4400" dirty="0">
                <a:solidFill>
                  <a:srgbClr val="FFFFFF"/>
                </a:solidFill>
                <a:latin typeface="Arial" panose="020B0604020202020204" pitchFamily="34" charset="0"/>
                <a:ea typeface="Nunito" pitchFamily="34" charset="-122"/>
                <a:cs typeface="Arial" panose="020B0604020202020204" pitchFamily="34" charset="0"/>
              </a:rPr>
              <a:t>Types of lines</a:t>
            </a:r>
            <a:endParaRPr lang="en-US"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34488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
          <p:cNvSpPr/>
          <p:nvPr/>
        </p:nvSpPr>
        <p:spPr>
          <a:xfrm>
            <a:off x="968692" y="1595038"/>
            <a:ext cx="8803269" cy="6440923"/>
          </a:xfrm>
          <a:prstGeom prst="roundRect">
            <a:avLst>
              <a:gd name="adj" fmla="val 10048"/>
            </a:avLst>
          </a:prstGeom>
          <a:solidFill>
            <a:srgbClr val="00002E"/>
          </a:solidFill>
          <a:ln w="30480">
            <a:solidFill>
              <a:srgbClr val="F2B42D"/>
            </a:solidFill>
            <a:prstDash val="solid"/>
          </a:ln>
        </p:spPr>
      </p:sp>
      <p:sp>
        <p:nvSpPr>
          <p:cNvPr id="5" name="Text 2"/>
          <p:cNvSpPr/>
          <p:nvPr/>
        </p:nvSpPr>
        <p:spPr>
          <a:xfrm>
            <a:off x="1245989" y="1782674"/>
            <a:ext cx="2904530"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Parallel Lines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1166507" y="2145815"/>
            <a:ext cx="8319015" cy="5632972"/>
          </a:xfrm>
          <a:prstGeom prst="rect">
            <a:avLst/>
          </a:prstGeom>
          <a:noFill/>
          <a:ln/>
        </p:spPr>
        <p:txBody>
          <a:bodyPr wrap="square" lIns="0" tIns="0" rIns="0" bIns="0" rtlCol="0" anchor="t"/>
          <a:lstStyle/>
          <a:p>
            <a:pPr marL="0" marR="0">
              <a:lnSpc>
                <a:spcPct val="115000"/>
              </a:lnSpc>
              <a:spcBef>
                <a:spcPts val="0"/>
              </a:spcBef>
              <a:spcAft>
                <a:spcPts val="800"/>
              </a:spcAf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Two or more lines that run equidistant from each other and never intersect.</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800"/>
              </a:spcAf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Meaning</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Parallel lines suggest order, consistency, and stability. They can also represent infinite space when used in design, as they visually extend into the distance.</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Psychological Impact</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Parallel lines offer a sense of balance and reliability, creating a calm and predictable visual rhythm.</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a:t>
            </a: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graphic design</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parallel lines are often used in patterns to create a sense of structure and harmony.</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a:t>
            </a:r>
            <a:r>
              <a:rPr lang="en-US" b="1" kern="100" dirty="0">
                <a:solidFill>
                  <a:srgbClr val="FFFFFF"/>
                </a:solidFill>
                <a:latin typeface="Arial" panose="020B0604020202020204" pitchFamily="34" charset="0"/>
                <a:ea typeface="Calibri" panose="020F0502020204030204" pitchFamily="34" charset="0"/>
                <a:cs typeface="Times New Roman" panose="02020603050405020304" pitchFamily="18" charset="0"/>
              </a:rPr>
              <a:t>CAD</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parallel lines in structural designs can make spaces appear more orderly and structured.</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 0">
            <a:extLst>
              <a:ext uri="{FF2B5EF4-FFF2-40B4-BE49-F238E27FC236}">
                <a16:creationId xmlns:a16="http://schemas.microsoft.com/office/drawing/2014/main" id="{05282BED-3399-C6A8-B416-F6A4E71735C6}"/>
              </a:ext>
            </a:extLst>
          </p:cNvPr>
          <p:cNvSpPr/>
          <p:nvPr/>
        </p:nvSpPr>
        <p:spPr>
          <a:xfrm>
            <a:off x="807328" y="471556"/>
            <a:ext cx="6426994" cy="726043"/>
          </a:xfrm>
          <a:prstGeom prst="rect">
            <a:avLst/>
          </a:prstGeom>
          <a:noFill/>
          <a:ln/>
        </p:spPr>
        <p:txBody>
          <a:bodyPr wrap="none" lIns="0" tIns="0" rIns="0" bIns="0" rtlCol="0" anchor="t"/>
          <a:lstStyle/>
          <a:p>
            <a:pPr marL="0" indent="0">
              <a:lnSpc>
                <a:spcPts val="5700"/>
              </a:lnSpc>
              <a:buNone/>
            </a:pPr>
            <a:r>
              <a:rPr lang="en-US" sz="4400" dirty="0">
                <a:solidFill>
                  <a:srgbClr val="FFFFFF"/>
                </a:solidFill>
                <a:latin typeface="Arial" panose="020B0604020202020204" pitchFamily="34" charset="0"/>
                <a:ea typeface="Nunito" pitchFamily="34" charset="-122"/>
                <a:cs typeface="Arial" panose="020B0604020202020204" pitchFamily="34" charset="0"/>
              </a:rPr>
              <a:t>Types of lines</a:t>
            </a:r>
            <a:endParaRPr lang="en-US" sz="4400" dirty="0">
              <a:latin typeface="Arial" panose="020B0604020202020204" pitchFamily="34" charset="0"/>
              <a:cs typeface="Arial" panose="020B0604020202020204" pitchFamily="34" charset="0"/>
            </a:endParaRPr>
          </a:p>
        </p:txBody>
      </p:sp>
      <p:grpSp>
        <p:nvGrpSpPr>
          <p:cNvPr id="2" name="Group 1">
            <a:extLst>
              <a:ext uri="{FF2B5EF4-FFF2-40B4-BE49-F238E27FC236}">
                <a16:creationId xmlns:a16="http://schemas.microsoft.com/office/drawing/2014/main" id="{356D35E7-AA90-F377-D2E8-0E93F5DC924E}"/>
              </a:ext>
            </a:extLst>
          </p:cNvPr>
          <p:cNvGrpSpPr/>
          <p:nvPr/>
        </p:nvGrpSpPr>
        <p:grpSpPr>
          <a:xfrm>
            <a:off x="10033640" y="1595038"/>
            <a:ext cx="4525205" cy="4028395"/>
            <a:chOff x="6914197" y="1766082"/>
            <a:chExt cx="7463925" cy="5621962"/>
          </a:xfrm>
        </p:grpSpPr>
        <p:pic>
          <p:nvPicPr>
            <p:cNvPr id="3" name="Picture 2">
              <a:extLst>
                <a:ext uri="{FF2B5EF4-FFF2-40B4-BE49-F238E27FC236}">
                  <a16:creationId xmlns:a16="http://schemas.microsoft.com/office/drawing/2014/main" id="{6FDA87C5-9BE1-A76D-DAD5-B7995B0F76CD}"/>
                </a:ext>
              </a:extLst>
            </p:cNvPr>
            <p:cNvPicPr>
              <a:picLocks noChangeAspect="1"/>
            </p:cNvPicPr>
            <p:nvPr/>
          </p:nvPicPr>
          <p:blipFill>
            <a:blip r:embed="rId3">
              <a:duotone>
                <a:prstClr val="black"/>
                <a:schemeClr val="accent5">
                  <a:tint val="45000"/>
                  <a:satMod val="400000"/>
                </a:schemeClr>
              </a:duotone>
            </a:blip>
            <a:stretch>
              <a:fillRect/>
            </a:stretch>
          </p:blipFill>
          <p:spPr>
            <a:xfrm>
              <a:off x="6914197" y="1766082"/>
              <a:ext cx="7463925" cy="42295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F0FCF218-C91E-DACC-1714-AE22A8B9C7E8}"/>
                </a:ext>
              </a:extLst>
            </p:cNvPr>
            <p:cNvPicPr>
              <a:picLocks noChangeAspect="1"/>
            </p:cNvPicPr>
            <p:nvPr/>
          </p:nvPicPr>
          <p:blipFill>
            <a:blip r:embed="rId3">
              <a:duotone>
                <a:prstClr val="black"/>
                <a:schemeClr val="accent5">
                  <a:tint val="45000"/>
                  <a:satMod val="400000"/>
                </a:schemeClr>
              </a:duotone>
            </a:blip>
            <a:stretch>
              <a:fillRect/>
            </a:stretch>
          </p:blipFill>
          <p:spPr>
            <a:xfrm rot="10800000">
              <a:off x="6914198" y="3158486"/>
              <a:ext cx="7463924" cy="42295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spTree>
    <p:extLst>
      <p:ext uri="{BB962C8B-B14F-4D97-AF65-F5344CB8AC3E}">
        <p14:creationId xmlns:p14="http://schemas.microsoft.com/office/powerpoint/2010/main" val="32390638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5305" y="724473"/>
            <a:ext cx="14555096" cy="2213601"/>
          </a:xfrm>
          <a:prstGeom prst="rect">
            <a:avLst/>
          </a:prstGeom>
          <a:noFill/>
          <a:ln/>
        </p:spPr>
        <p:txBody>
          <a:bodyPr wrap="none" lIns="0" tIns="0" rIns="0" bIns="0" rtlCol="0" anchor="t"/>
          <a:lstStyle/>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Shape as an </a:t>
            </a:r>
          </a:p>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Element of Design</a:t>
            </a:r>
            <a:endParaRPr lang="en-US" sz="6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CA243D1-DB44-1340-1626-D0B9E28AF9B6}"/>
              </a:ext>
            </a:extLst>
          </p:cNvPr>
          <p:cNvPicPr>
            <a:picLocks noChangeAspect="1"/>
          </p:cNvPicPr>
          <p:nvPr/>
        </p:nvPicPr>
        <p:blipFill>
          <a:blip r:embed="rId3">
            <a:duotone>
              <a:prstClr val="black"/>
              <a:schemeClr val="accent5">
                <a:tint val="45000"/>
                <a:satMod val="400000"/>
              </a:schemeClr>
            </a:duotone>
          </a:blip>
          <a:stretch>
            <a:fillRect/>
          </a:stretch>
        </p:blipFill>
        <p:spPr>
          <a:xfrm>
            <a:off x="5066853" y="3195021"/>
            <a:ext cx="4572000" cy="4572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407398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968693" y="343256"/>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Shape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968693" y="1261552"/>
            <a:ext cx="7701971" cy="4572000"/>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1245989" y="1639292"/>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Definition:</a:t>
            </a:r>
            <a:endParaRPr lang="en-US" sz="20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6" name="Text 3"/>
          <p:cNvSpPr/>
          <p:nvPr/>
        </p:nvSpPr>
        <p:spPr>
          <a:xfrm>
            <a:off x="1245988" y="2032125"/>
            <a:ext cx="7241795" cy="1185148"/>
          </a:xfrm>
          <a:prstGeom prst="rect">
            <a:avLst/>
          </a:prstGeom>
          <a:noFill/>
          <a:ln/>
        </p:spPr>
        <p:txBody>
          <a:bodyPr wrap="square" lIns="0" tIns="0" rIns="0" bIns="0" rtlCol="0" anchor="t"/>
          <a:lstStyle/>
          <a:p>
            <a:pPr marL="0" marR="0">
              <a:lnSpc>
                <a:spcPct val="115000"/>
              </a:lnSpc>
              <a:spcBef>
                <a:spcPts val="0"/>
              </a:spcBef>
              <a:spcAft>
                <a:spcPts val="800"/>
              </a:spcAf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shape</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is a two-dimensional enclosed area created by lines, colors, textures, or spaces. Shapes are a critical part of design, as they help to organize, structure, and add interest to compositions. Shapes can be geometric, organic, or abstract, each conveying different meanings and serving various functions within a design.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DCC99317-CEA3-013A-52E8-A24E929810FD}"/>
              </a:ext>
            </a:extLst>
          </p:cNvPr>
          <p:cNvPicPr>
            <a:picLocks noChangeAspect="1"/>
          </p:cNvPicPr>
          <p:nvPr/>
        </p:nvPicPr>
        <p:blipFill>
          <a:blip r:embed="rId3">
            <a:duotone>
              <a:schemeClr val="accent1">
                <a:shade val="45000"/>
                <a:satMod val="135000"/>
              </a:schemeClr>
              <a:prstClr val="white"/>
            </a:duotone>
          </a:blip>
          <a:stretch>
            <a:fillRect/>
          </a:stretch>
        </p:blipFill>
        <p:spPr>
          <a:xfrm>
            <a:off x="8812411" y="1261552"/>
            <a:ext cx="4572000" cy="4572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633650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Types of shapes</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5884433"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indent="0">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Geometric shapes</a:t>
            </a:r>
            <a:endParaRPr lang="en-US" sz="2000" dirty="0"/>
          </a:p>
        </p:txBody>
      </p:sp>
      <p:sp>
        <p:nvSpPr>
          <p:cNvPr id="6" name="Text 3"/>
          <p:cNvSpPr/>
          <p:nvPr/>
        </p:nvSpPr>
        <p:spPr>
          <a:xfrm>
            <a:off x="912502" y="2568936"/>
            <a:ext cx="4799809" cy="3637910"/>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Definition</a:t>
            </a:r>
            <a:r>
              <a:rPr lang="en-US" sz="1800"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 Precise, mathematically-defined shapes like circles, squares, triangles, rectangles, etc.</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Function</a:t>
            </a:r>
            <a:r>
              <a:rPr lang="en-US" sz="1800" kern="100" dirty="0">
                <a:solidFill>
                  <a:srgbClr val="FFFFFF"/>
                </a:solidFill>
                <a:effectLst/>
                <a:latin typeface="Arial" panose="020B0604020202020204" pitchFamily="34" charset="0"/>
                <a:ea typeface="Calibri" panose="020F0502020204030204" pitchFamily="34" charset="0"/>
                <a:cs typeface="Arial" panose="020B0604020202020204" pitchFamily="34" charset="0"/>
              </a:rPr>
              <a:t>: Geometric shapes often convey order, stability, and structure. They are commonly used in designs that require a sense of professionalism or modernity. Due to their regularity, they can create a sense of balance and harmony.</a:t>
            </a:r>
          </a:p>
        </p:txBody>
      </p:sp>
      <p:pic>
        <p:nvPicPr>
          <p:cNvPr id="7" name="Picture 6">
            <a:extLst>
              <a:ext uri="{FF2B5EF4-FFF2-40B4-BE49-F238E27FC236}">
                <a16:creationId xmlns:a16="http://schemas.microsoft.com/office/drawing/2014/main" id="{303CAACE-9880-46A6-DF2F-71593C2E74EB}"/>
              </a:ext>
            </a:extLst>
          </p:cNvPr>
          <p:cNvPicPr>
            <a:picLocks noChangeAspect="1"/>
          </p:cNvPicPr>
          <p:nvPr/>
        </p:nvPicPr>
        <p:blipFill>
          <a:blip r:embed="rId3"/>
          <a:stretch>
            <a:fillRect/>
          </a:stretch>
        </p:blipFill>
        <p:spPr>
          <a:xfrm>
            <a:off x="6345114" y="1547950"/>
            <a:ext cx="6711135" cy="63763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949567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Types of shapes</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5884433"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indent="0">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Organic shapes</a:t>
            </a:r>
            <a:endParaRPr lang="en-US" sz="2000" dirty="0"/>
          </a:p>
        </p:txBody>
      </p:sp>
      <p:sp>
        <p:nvSpPr>
          <p:cNvPr id="6" name="Text 3"/>
          <p:cNvSpPr/>
          <p:nvPr/>
        </p:nvSpPr>
        <p:spPr>
          <a:xfrm>
            <a:off x="912502" y="2568936"/>
            <a:ext cx="4799809" cy="3637910"/>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Irregular, freeform shapes that often mimic natural forms like leaves, clouds, or abstract forms.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Function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Organic shapes are fluid and dynamic, often used to evoke natural, softer, and more spontaneous feelings. They add a sense of movement and informality to a design, creating a more human or emotional connection.</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E3262696-847F-ED59-85B7-6BA7F8ACC855}"/>
              </a:ext>
            </a:extLst>
          </p:cNvPr>
          <p:cNvPicPr>
            <a:picLocks noChangeAspect="1"/>
          </p:cNvPicPr>
          <p:nvPr/>
        </p:nvPicPr>
        <p:blipFill>
          <a:blip r:embed="rId3">
            <a:duotone>
              <a:schemeClr val="accent5">
                <a:shade val="45000"/>
                <a:satMod val="135000"/>
              </a:schemeClr>
              <a:prstClr val="white"/>
            </a:duotone>
          </a:blip>
          <a:stretch>
            <a:fillRect/>
          </a:stretch>
        </p:blipFill>
        <p:spPr>
          <a:xfrm>
            <a:off x="6366629" y="1612055"/>
            <a:ext cx="6295122" cy="62951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592145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Types of shapes</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5884433"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indent="0">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Abstract shapes</a:t>
            </a:r>
            <a:endParaRPr lang="en-US" sz="2000" dirty="0"/>
          </a:p>
        </p:txBody>
      </p:sp>
      <p:sp>
        <p:nvSpPr>
          <p:cNvPr id="6" name="Text 3"/>
          <p:cNvSpPr/>
          <p:nvPr/>
        </p:nvSpPr>
        <p:spPr>
          <a:xfrm>
            <a:off x="912502" y="2568936"/>
            <a:ext cx="4799809" cy="3637910"/>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Simplified or stylized representations of real objects, but not realistic. They can be based on geometric or organic shapes but are more symbolic.</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Function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Abstract shapes are used to convey complex ideas or concepts in a simplified way. They often serve as logos or icons, making the viewer focus on the idea rather than the detailed representation.</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892CA2E0-7BD9-8B7D-6FA6-75C78D831A7A}"/>
              </a:ext>
            </a:extLst>
          </p:cNvPr>
          <p:cNvPicPr>
            <a:picLocks noChangeAspect="1"/>
          </p:cNvPicPr>
          <p:nvPr/>
        </p:nvPicPr>
        <p:blipFill>
          <a:blip r:embed="rId3">
            <a:duotone>
              <a:prstClr val="black"/>
              <a:schemeClr val="accent1">
                <a:tint val="45000"/>
                <a:satMod val="400000"/>
              </a:schemeClr>
            </a:duotone>
          </a:blip>
          <a:stretch>
            <a:fillRect/>
          </a:stretch>
        </p:blipFill>
        <p:spPr>
          <a:xfrm>
            <a:off x="6341631" y="1730743"/>
            <a:ext cx="6104966" cy="61049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190129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Types of shapes</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5884433"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indent="0">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Symbolic shapes</a:t>
            </a:r>
            <a:endParaRPr lang="en-US" sz="2000" dirty="0"/>
          </a:p>
        </p:txBody>
      </p:sp>
      <p:sp>
        <p:nvSpPr>
          <p:cNvPr id="6" name="Text 3"/>
          <p:cNvSpPr/>
          <p:nvPr/>
        </p:nvSpPr>
        <p:spPr>
          <a:xfrm>
            <a:off x="912502" y="2568936"/>
            <a:ext cx="4799809" cy="3637910"/>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Shapes that have a specific meaning or symbolism attached to them, such as stars, hearts, arrows, or religious symbols.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Function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These shapes are used to communicate meaning quickly and universally. They are powerful because they tap into cultural or shared understandings and can create immediate recognition or evoke specific emotions or ideas.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DCA59D8C-1B20-ADAD-583E-75F2568929F6}"/>
              </a:ext>
            </a:extLst>
          </p:cNvPr>
          <p:cNvPicPr>
            <a:picLocks noChangeAspect="1"/>
          </p:cNvPicPr>
          <p:nvPr/>
        </p:nvPicPr>
        <p:blipFill>
          <a:blip r:embed="rId3">
            <a:duotone>
              <a:prstClr val="black"/>
              <a:schemeClr val="accent5">
                <a:tint val="45000"/>
                <a:satMod val="400000"/>
              </a:schemeClr>
            </a:duotone>
          </a:blip>
          <a:stretch>
            <a:fillRect/>
          </a:stretch>
        </p:blipFill>
        <p:spPr>
          <a:xfrm>
            <a:off x="6316013" y="1508975"/>
            <a:ext cx="6462440" cy="64624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Picture 1">
            <a:extLst>
              <a:ext uri="{FF2B5EF4-FFF2-40B4-BE49-F238E27FC236}">
                <a16:creationId xmlns:a16="http://schemas.microsoft.com/office/drawing/2014/main" id="{DD5DF6C8-CFEA-04FF-FE8F-9B29A0A0AA2C}"/>
              </a:ext>
            </a:extLst>
          </p:cNvPr>
          <p:cNvPicPr>
            <a:picLocks noChangeAspect="1"/>
          </p:cNvPicPr>
          <p:nvPr/>
        </p:nvPicPr>
        <p:blipFill>
          <a:blip r:embed="rId4">
            <a:duotone>
              <a:schemeClr val="accent1">
                <a:shade val="45000"/>
                <a:satMod val="135000"/>
              </a:schemeClr>
              <a:prstClr val="white"/>
            </a:duotone>
          </a:blip>
          <a:stretch>
            <a:fillRect/>
          </a:stretch>
        </p:blipFill>
        <p:spPr>
          <a:xfrm>
            <a:off x="13234396" y="1720822"/>
            <a:ext cx="967004" cy="9670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DC472F55-D556-5C03-09E2-4A710A68236E}"/>
              </a:ext>
            </a:extLst>
          </p:cNvPr>
          <p:cNvPicPr>
            <a:picLocks noChangeAspect="1"/>
          </p:cNvPicPr>
          <p:nvPr/>
        </p:nvPicPr>
        <p:blipFill>
          <a:blip r:embed="rId5">
            <a:duotone>
              <a:schemeClr val="accent1">
                <a:shade val="45000"/>
                <a:satMod val="135000"/>
              </a:schemeClr>
              <a:prstClr val="white"/>
            </a:duotone>
          </a:blip>
          <a:stretch>
            <a:fillRect/>
          </a:stretch>
        </p:blipFill>
        <p:spPr>
          <a:xfrm>
            <a:off x="13067366" y="3626901"/>
            <a:ext cx="1301063" cy="9757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4107E05A-4E21-9646-F4DE-419C016618B7}"/>
              </a:ext>
            </a:extLst>
          </p:cNvPr>
          <p:cNvPicPr>
            <a:picLocks noChangeAspect="1"/>
          </p:cNvPicPr>
          <p:nvPr/>
        </p:nvPicPr>
        <p:blipFill>
          <a:blip r:embed="rId6">
            <a:duotone>
              <a:schemeClr val="accent5">
                <a:shade val="45000"/>
                <a:satMod val="135000"/>
              </a:schemeClr>
              <a:prstClr val="white"/>
            </a:duotone>
          </a:blip>
          <a:stretch>
            <a:fillRect/>
          </a:stretch>
        </p:blipFill>
        <p:spPr>
          <a:xfrm>
            <a:off x="13234396" y="5154379"/>
            <a:ext cx="971352" cy="9713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21036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Types of shapes</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1401721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indent="0">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Symbolic shapes</a:t>
            </a:r>
            <a:endParaRPr lang="en-US" sz="2000" dirty="0"/>
          </a:p>
        </p:txBody>
      </p:sp>
      <p:pic>
        <p:nvPicPr>
          <p:cNvPr id="8" name="Picture 7">
            <a:extLst>
              <a:ext uri="{FF2B5EF4-FFF2-40B4-BE49-F238E27FC236}">
                <a16:creationId xmlns:a16="http://schemas.microsoft.com/office/drawing/2014/main" id="{DCA59D8C-1B20-ADAD-583E-75F2568929F6}"/>
              </a:ext>
            </a:extLst>
          </p:cNvPr>
          <p:cNvPicPr>
            <a:picLocks noChangeAspect="1"/>
          </p:cNvPicPr>
          <p:nvPr/>
        </p:nvPicPr>
        <p:blipFill>
          <a:blip r:embed="rId3">
            <a:duotone>
              <a:prstClr val="black"/>
              <a:schemeClr val="accent5">
                <a:tint val="45000"/>
                <a:satMod val="400000"/>
              </a:schemeClr>
            </a:duotone>
          </a:blip>
          <a:stretch>
            <a:fillRect/>
          </a:stretch>
        </p:blipFill>
        <p:spPr>
          <a:xfrm>
            <a:off x="1270631" y="3250827"/>
            <a:ext cx="2128633" cy="21286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FCA99F47-0965-61F5-0F74-133C4286975E}"/>
              </a:ext>
            </a:extLst>
          </p:cNvPr>
          <p:cNvPicPr>
            <a:picLocks noChangeAspect="1"/>
          </p:cNvPicPr>
          <p:nvPr/>
        </p:nvPicPr>
        <p:blipFill>
          <a:blip r:embed="rId4">
            <a:duotone>
              <a:schemeClr val="accent1">
                <a:shade val="45000"/>
                <a:satMod val="135000"/>
              </a:schemeClr>
              <a:prstClr val="white"/>
            </a:duotone>
          </a:blip>
          <a:stretch>
            <a:fillRect/>
          </a:stretch>
        </p:blipFill>
        <p:spPr>
          <a:xfrm>
            <a:off x="4508638" y="3250827"/>
            <a:ext cx="2220074" cy="22200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D7E5D832-B424-FF8B-211B-40B719732295}"/>
              </a:ext>
            </a:extLst>
          </p:cNvPr>
          <p:cNvPicPr>
            <a:picLocks noChangeAspect="1"/>
          </p:cNvPicPr>
          <p:nvPr/>
        </p:nvPicPr>
        <p:blipFill>
          <a:blip r:embed="rId5">
            <a:duotone>
              <a:schemeClr val="accent1">
                <a:shade val="45000"/>
                <a:satMod val="135000"/>
              </a:schemeClr>
              <a:prstClr val="white"/>
            </a:duotone>
          </a:blip>
          <a:stretch>
            <a:fillRect/>
          </a:stretch>
        </p:blipFill>
        <p:spPr>
          <a:xfrm>
            <a:off x="7577146" y="3250827"/>
            <a:ext cx="2987016" cy="22402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Picture 13">
            <a:extLst>
              <a:ext uri="{FF2B5EF4-FFF2-40B4-BE49-F238E27FC236}">
                <a16:creationId xmlns:a16="http://schemas.microsoft.com/office/drawing/2014/main" id="{70F72F9B-F7EA-B97E-B9EE-1C1323A496CF}"/>
              </a:ext>
            </a:extLst>
          </p:cNvPr>
          <p:cNvPicPr>
            <a:picLocks noChangeAspect="1"/>
          </p:cNvPicPr>
          <p:nvPr/>
        </p:nvPicPr>
        <p:blipFill>
          <a:blip r:embed="rId6">
            <a:duotone>
              <a:schemeClr val="accent5">
                <a:shade val="45000"/>
                <a:satMod val="135000"/>
              </a:schemeClr>
              <a:prstClr val="white"/>
            </a:duotone>
          </a:blip>
          <a:stretch>
            <a:fillRect/>
          </a:stretch>
        </p:blipFill>
        <p:spPr>
          <a:xfrm>
            <a:off x="11412596" y="3261032"/>
            <a:ext cx="2230057" cy="22300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5" name="Text 2">
            <a:extLst>
              <a:ext uri="{FF2B5EF4-FFF2-40B4-BE49-F238E27FC236}">
                <a16:creationId xmlns:a16="http://schemas.microsoft.com/office/drawing/2014/main" id="{39C67158-3FC0-36E7-6006-02AA8BB27C5E}"/>
              </a:ext>
            </a:extLst>
          </p:cNvPr>
          <p:cNvSpPr/>
          <p:nvPr/>
        </p:nvSpPr>
        <p:spPr>
          <a:xfrm>
            <a:off x="579013" y="5786184"/>
            <a:ext cx="3511868" cy="363141"/>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Location</a:t>
            </a:r>
            <a:endParaRPr lang="en-US" sz="2000" dirty="0"/>
          </a:p>
        </p:txBody>
      </p:sp>
      <p:sp>
        <p:nvSpPr>
          <p:cNvPr id="16" name="Text 2">
            <a:extLst>
              <a:ext uri="{FF2B5EF4-FFF2-40B4-BE49-F238E27FC236}">
                <a16:creationId xmlns:a16="http://schemas.microsoft.com/office/drawing/2014/main" id="{8BFF7FB9-1F8B-393D-01FF-1A9E71D35F1A}"/>
              </a:ext>
            </a:extLst>
          </p:cNvPr>
          <p:cNvSpPr/>
          <p:nvPr/>
        </p:nvSpPr>
        <p:spPr>
          <a:xfrm>
            <a:off x="3848703" y="5786184"/>
            <a:ext cx="3511868" cy="363141"/>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Church</a:t>
            </a:r>
            <a:endParaRPr lang="en-US" sz="2000" dirty="0"/>
          </a:p>
        </p:txBody>
      </p:sp>
      <p:sp>
        <p:nvSpPr>
          <p:cNvPr id="17" name="Text 2">
            <a:extLst>
              <a:ext uri="{FF2B5EF4-FFF2-40B4-BE49-F238E27FC236}">
                <a16:creationId xmlns:a16="http://schemas.microsoft.com/office/drawing/2014/main" id="{3776E86D-1BC0-591F-3C04-55A01BC0C9BA}"/>
              </a:ext>
            </a:extLst>
          </p:cNvPr>
          <p:cNvSpPr/>
          <p:nvPr/>
        </p:nvSpPr>
        <p:spPr>
          <a:xfrm>
            <a:off x="7359238" y="5786184"/>
            <a:ext cx="3511868" cy="363141"/>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Mosque</a:t>
            </a:r>
            <a:endParaRPr lang="en-US" sz="2000" dirty="0"/>
          </a:p>
        </p:txBody>
      </p:sp>
      <p:sp>
        <p:nvSpPr>
          <p:cNvPr id="18" name="Text 2">
            <a:extLst>
              <a:ext uri="{FF2B5EF4-FFF2-40B4-BE49-F238E27FC236}">
                <a16:creationId xmlns:a16="http://schemas.microsoft.com/office/drawing/2014/main" id="{3E18ABA3-3967-D15E-6E12-D2BDB8280FB2}"/>
              </a:ext>
            </a:extLst>
          </p:cNvPr>
          <p:cNvSpPr/>
          <p:nvPr/>
        </p:nvSpPr>
        <p:spPr>
          <a:xfrm>
            <a:off x="10871106" y="5786183"/>
            <a:ext cx="3511868" cy="363141"/>
          </a:xfrm>
          <a:prstGeom prst="rect">
            <a:avLst/>
          </a:prstGeom>
          <a:noFill/>
          <a:ln/>
        </p:spPr>
        <p:txBody>
          <a:bodyPr wrap="none" lIns="0" tIns="0" rIns="0" bIns="0" rtlCol="0" anchor="t"/>
          <a:lstStyle/>
          <a:p>
            <a:pPr marL="0" indent="0" algn="ctr">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Telephone</a:t>
            </a:r>
            <a:endParaRPr lang="en-US" sz="2000" dirty="0"/>
          </a:p>
        </p:txBody>
      </p:sp>
    </p:spTree>
    <p:extLst>
      <p:ext uri="{BB962C8B-B14F-4D97-AF65-F5344CB8AC3E}">
        <p14:creationId xmlns:p14="http://schemas.microsoft.com/office/powerpoint/2010/main" val="14732063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Types of shapes</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5884433"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indent="0">
              <a:lnSpc>
                <a:spcPts val="2850"/>
              </a:lnSpc>
              <a:buNone/>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Negative shapes</a:t>
            </a:r>
            <a:endParaRPr lang="en-US" sz="2000" dirty="0"/>
          </a:p>
        </p:txBody>
      </p:sp>
      <p:sp>
        <p:nvSpPr>
          <p:cNvPr id="6" name="Text 3"/>
          <p:cNvSpPr/>
          <p:nvPr/>
        </p:nvSpPr>
        <p:spPr>
          <a:xfrm>
            <a:off x="912502" y="2568936"/>
            <a:ext cx="4799809" cy="3637910"/>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space around or between objects in a design, often creating hidden or implied shapes.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Function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Negative shapes help in creating balance and emphasis. They can make designs feel cleaner and more structured, allowing the viewer’s eye to rest and appreciate the primary elements.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63654A0E-FC77-513B-6F3A-DC2B2BFD042E}"/>
              </a:ext>
            </a:extLst>
          </p:cNvPr>
          <p:cNvPicPr>
            <a:picLocks noChangeAspect="1"/>
          </p:cNvPicPr>
          <p:nvPr/>
        </p:nvPicPr>
        <p:blipFill>
          <a:blip r:embed="rId3">
            <a:duotone>
              <a:schemeClr val="accent1">
                <a:shade val="45000"/>
                <a:satMod val="135000"/>
              </a:schemeClr>
              <a:prstClr val="white"/>
            </a:duotone>
          </a:blip>
          <a:stretch>
            <a:fillRect/>
          </a:stretch>
        </p:blipFill>
        <p:spPr>
          <a:xfrm>
            <a:off x="6796935" y="1671357"/>
            <a:ext cx="5962650" cy="59626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Picture 1">
            <a:extLst>
              <a:ext uri="{FF2B5EF4-FFF2-40B4-BE49-F238E27FC236}">
                <a16:creationId xmlns:a16="http://schemas.microsoft.com/office/drawing/2014/main" id="{EE4418D6-9CD3-184E-F330-1A45090E6E3E}"/>
              </a:ext>
            </a:extLst>
          </p:cNvPr>
          <p:cNvPicPr>
            <a:picLocks noChangeAspect="1"/>
          </p:cNvPicPr>
          <p:nvPr/>
        </p:nvPicPr>
        <p:blipFill>
          <a:blip r:embed="rId4">
            <a:duotone>
              <a:prstClr val="black"/>
              <a:schemeClr val="accent1">
                <a:tint val="45000"/>
                <a:satMod val="400000"/>
              </a:schemeClr>
            </a:duotone>
          </a:blip>
          <a:stretch>
            <a:fillRect/>
          </a:stretch>
        </p:blipFill>
        <p:spPr>
          <a:xfrm>
            <a:off x="12989945" y="1796845"/>
            <a:ext cx="1455905" cy="10133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E49E8D86-A0D2-1C7E-7B74-5E2BFE976577}"/>
              </a:ext>
            </a:extLst>
          </p:cNvPr>
          <p:cNvPicPr>
            <a:picLocks noChangeAspect="1"/>
          </p:cNvPicPr>
          <p:nvPr/>
        </p:nvPicPr>
        <p:blipFill>
          <a:blip r:embed="rId5">
            <a:duotone>
              <a:schemeClr val="accent4">
                <a:shade val="45000"/>
                <a:satMod val="135000"/>
              </a:schemeClr>
              <a:prstClr val="white"/>
            </a:duotone>
          </a:blip>
          <a:stretch>
            <a:fillRect/>
          </a:stretch>
        </p:blipFill>
        <p:spPr>
          <a:xfrm>
            <a:off x="12710274" y="2810155"/>
            <a:ext cx="1920125" cy="3281931"/>
          </a:xfrm>
          <a:prstGeom prst="rect">
            <a:avLst/>
          </a:prstGeom>
        </p:spPr>
      </p:pic>
    </p:spTree>
    <p:extLst>
      <p:ext uri="{BB962C8B-B14F-4D97-AF65-F5344CB8AC3E}">
        <p14:creationId xmlns:p14="http://schemas.microsoft.com/office/powerpoint/2010/main" val="24359179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5305" y="724473"/>
            <a:ext cx="14555096" cy="2213601"/>
          </a:xfrm>
          <a:prstGeom prst="rect">
            <a:avLst/>
          </a:prstGeom>
          <a:noFill/>
          <a:ln/>
        </p:spPr>
        <p:txBody>
          <a:bodyPr wrap="none" lIns="0" tIns="0" rIns="0" bIns="0" rtlCol="0" anchor="t"/>
          <a:lstStyle/>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Color as an </a:t>
            </a:r>
          </a:p>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Element of Design</a:t>
            </a:r>
            <a:endParaRPr lang="en-US" sz="6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26FD9CA-45B0-1929-3C28-0265C0C480FE}"/>
              </a:ext>
            </a:extLst>
          </p:cNvPr>
          <p:cNvPicPr>
            <a:picLocks noChangeAspect="1"/>
          </p:cNvPicPr>
          <p:nvPr/>
        </p:nvPicPr>
        <p:blipFill>
          <a:blip r:embed="rId3"/>
          <a:stretch>
            <a:fillRect/>
          </a:stretch>
        </p:blipFill>
        <p:spPr>
          <a:xfrm>
            <a:off x="3972246" y="2827105"/>
            <a:ext cx="6685908" cy="4457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AB6E22C0-F3F5-0120-9E4D-165A384675B4}"/>
              </a:ext>
            </a:extLst>
          </p:cNvPr>
          <p:cNvPicPr>
            <a:picLocks noChangeAspect="1"/>
          </p:cNvPicPr>
          <p:nvPr/>
        </p:nvPicPr>
        <p:blipFill>
          <a:blip r:embed="rId4"/>
          <a:stretch>
            <a:fillRect/>
          </a:stretch>
        </p:blipFill>
        <p:spPr>
          <a:xfrm>
            <a:off x="10658154" y="3446259"/>
            <a:ext cx="2119747" cy="31888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2F652831-87A8-A383-F1A0-C7D1D24D12BA}"/>
              </a:ext>
            </a:extLst>
          </p:cNvPr>
          <p:cNvPicPr>
            <a:picLocks noChangeAspect="1"/>
          </p:cNvPicPr>
          <p:nvPr/>
        </p:nvPicPr>
        <p:blipFill>
          <a:blip r:embed="rId5"/>
          <a:stretch>
            <a:fillRect/>
          </a:stretch>
        </p:blipFill>
        <p:spPr>
          <a:xfrm>
            <a:off x="710197" y="4001916"/>
            <a:ext cx="3262049" cy="21792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307259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Color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5884433"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2" y="2568936"/>
            <a:ext cx="4799809" cy="3637910"/>
          </a:xfrm>
          <a:prstGeom prst="rect">
            <a:avLst/>
          </a:prstGeom>
          <a:noFill/>
          <a:ln/>
        </p:spPr>
        <p:txBody>
          <a:bodyPr wrap="square" lIns="0" tIns="0" rIns="0" bIns="0" rtlCol="0" anchor="t"/>
          <a:lstStyle/>
          <a:p>
            <a:pPr marL="0" marR="0">
              <a:lnSpc>
                <a:spcPct val="115000"/>
              </a:lnSpc>
              <a:spcBef>
                <a:spcPts val="0"/>
              </a:spcBef>
              <a:spcAft>
                <a:spcPts val="800"/>
              </a:spcAf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refers to the visual perception of light wavelengths. In design, color is one of the most powerful elements, as it can evoke emotions, attract attention, and establish visual hierarchy.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800"/>
              </a:spcAf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Designers use color not only for aesthetic appeal but also to guide viewers’ responses and influence how they interact with the design.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0EF41ADB-36BF-C1EE-0DF5-8E193175E450}"/>
              </a:ext>
            </a:extLst>
          </p:cNvPr>
          <p:cNvPicPr>
            <a:picLocks noChangeAspect="1"/>
          </p:cNvPicPr>
          <p:nvPr/>
        </p:nvPicPr>
        <p:blipFill>
          <a:blip r:embed="rId3"/>
          <a:stretch>
            <a:fillRect/>
          </a:stretch>
        </p:blipFill>
        <p:spPr>
          <a:xfrm>
            <a:off x="6250193" y="1591927"/>
            <a:ext cx="6685908" cy="4457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59ECEB02-2672-730C-0C69-3487A82FDD3D}"/>
              </a:ext>
            </a:extLst>
          </p:cNvPr>
          <p:cNvPicPr>
            <a:picLocks noChangeAspect="1"/>
          </p:cNvPicPr>
          <p:nvPr/>
        </p:nvPicPr>
        <p:blipFill>
          <a:blip r:embed="rId4"/>
          <a:stretch>
            <a:fillRect/>
          </a:stretch>
        </p:blipFill>
        <p:spPr>
          <a:xfrm>
            <a:off x="12055440" y="428307"/>
            <a:ext cx="2119747" cy="31888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A09EAB91-2869-49F1-6FE3-27B39F9A3BB9}"/>
              </a:ext>
            </a:extLst>
          </p:cNvPr>
          <p:cNvPicPr>
            <a:picLocks noChangeAspect="1"/>
          </p:cNvPicPr>
          <p:nvPr/>
        </p:nvPicPr>
        <p:blipFill>
          <a:blip r:embed="rId5"/>
          <a:stretch>
            <a:fillRect/>
          </a:stretch>
        </p:blipFill>
        <p:spPr>
          <a:xfrm>
            <a:off x="2450262" y="5419749"/>
            <a:ext cx="3262049" cy="21792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018625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Color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199702"/>
            <a:ext cx="13884496" cy="3637909"/>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1509789"/>
            <a:ext cx="3511868" cy="363141"/>
          </a:xfrm>
          <a:prstGeom prst="rect">
            <a:avLst/>
          </a:prstGeom>
          <a:noFill/>
          <a:ln/>
        </p:spPr>
        <p:txBody>
          <a:bodyPr wrap="none" lIns="0" tIns="0" rIns="0" bIns="0" rtlCol="0" anchor="t"/>
          <a:lstStyle/>
          <a:p>
            <a:pPr>
              <a:lnSpc>
                <a:spcPct val="115000"/>
              </a:lnSpc>
              <a:spcAft>
                <a:spcPts val="800"/>
              </a:spcAft>
            </a:pPr>
            <a:r>
              <a:rPr lang="en-GB" sz="20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 Primary </a:t>
            </a:r>
            <a:r>
              <a:rPr lang="en-GB" sz="20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2" y="1894989"/>
            <a:ext cx="13163094" cy="3637910"/>
          </a:xfrm>
          <a:prstGeom prst="rect">
            <a:avLst/>
          </a:prstGeom>
          <a:noFill/>
          <a:ln/>
        </p:spPr>
        <p:txBody>
          <a:bodyPr wrap="square" lIns="0" tIns="0" rIns="0" bIns="0" rtlCol="0" anchor="t"/>
          <a:lstStyle/>
          <a:p>
            <a:pPr>
              <a:lnSpc>
                <a:spcPct val="115000"/>
              </a:lnSpc>
              <a:spcAft>
                <a:spcPts val="800"/>
              </a:spcAf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Primary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the basic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cannot be created by mixing other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They serve as the foundation for creating all other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Additive Primary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(RGB Model)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digital design and computer graphics, the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RGB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model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most commonly used. The primary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this model are: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Green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80243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Color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199703"/>
            <a:ext cx="13884496" cy="5134908"/>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1509789"/>
            <a:ext cx="3511868" cy="363141"/>
          </a:xfrm>
          <a:prstGeom prst="rect">
            <a:avLst/>
          </a:prstGeom>
          <a:noFill/>
          <a:ln/>
        </p:spPr>
        <p:txBody>
          <a:bodyPr wrap="none" lIns="0" tIns="0" rIns="0" bIns="0" rtlCol="0" anchor="t"/>
          <a:lstStyle/>
          <a:p>
            <a:pPr>
              <a:lnSpc>
                <a:spcPct val="115000"/>
              </a:lnSpc>
              <a:spcAft>
                <a:spcPts val="800"/>
              </a:spcAft>
            </a:pPr>
            <a:r>
              <a:rPr lang="en-GB" sz="20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 Primary </a:t>
            </a:r>
            <a:r>
              <a:rPr lang="en-GB" sz="20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2" y="1894989"/>
            <a:ext cx="13163094" cy="3637910"/>
          </a:xfrm>
          <a:prstGeom prst="rect">
            <a:avLst/>
          </a:prstGeom>
          <a:noFill/>
          <a:ln/>
        </p:spPr>
        <p:txBody>
          <a:bodyPr wrap="square" lIns="0" tIns="0" rIns="0" bIns="0" rtlCol="0" anchor="t"/>
          <a:lstStyle/>
          <a:p>
            <a:pPr>
              <a:lnSpc>
                <a:spcPct val="115000"/>
              </a:lnSpc>
              <a:spcAft>
                <a:spcPts val="800"/>
              </a:spcAf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These are called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additive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because, when combined in varying intensities, they create other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When all three are combined at full intensity, they create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white light</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This model is used in screens, projectors, and any display that emits light.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Subtractive Primary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(CMYK Model)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print design, the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CMYK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model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used, where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subtractive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primary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Cyan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Magenta</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Black (Key)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added to deepen the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create darker tones.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this model,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created by subtracting (or absorbing) light. When combined, cyan, magenta, and yellow theoretically create black, though in practice, adding black (K) is more effective for achieving dark tones.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03232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Color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199703"/>
            <a:ext cx="13884496" cy="5520108"/>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1509789"/>
            <a:ext cx="3511868" cy="363141"/>
          </a:xfrm>
          <a:prstGeom prst="rect">
            <a:avLst/>
          </a:prstGeom>
          <a:noFill/>
          <a:ln/>
        </p:spPr>
        <p:txBody>
          <a:bodyPr wrap="none" lIns="0" tIns="0" rIns="0" bIns="0" rtlCol="0" anchor="t"/>
          <a:lstStyle/>
          <a:p>
            <a:pPr>
              <a:lnSpc>
                <a:spcPct val="115000"/>
              </a:lnSpc>
              <a:spcAft>
                <a:spcPts val="800"/>
              </a:spcAft>
            </a:pPr>
            <a:r>
              <a:rPr lang="en-GB" sz="20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2. Secondary </a:t>
            </a:r>
            <a:r>
              <a:rPr lang="en-GB" sz="20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2" y="1894989"/>
            <a:ext cx="13163094" cy="3637910"/>
          </a:xfrm>
          <a:prstGeom prst="rect">
            <a:avLst/>
          </a:prstGeom>
          <a:noFill/>
          <a:ln/>
        </p:spPr>
        <p:txBody>
          <a:bodyPr wrap="square" lIns="0" tIns="0" rIns="0" bIns="0" rtlCol="0" anchor="t"/>
          <a:lstStyle/>
          <a:p>
            <a:pPr>
              <a:lnSpc>
                <a:spcPct val="115000"/>
              </a:lnSpc>
              <a:spcAft>
                <a:spcPts val="800"/>
              </a:spcAf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created by mixing two primary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the RGB Model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 + Green = Yellow</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 + Blue = Magenta (or Pink)</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Green + Blue = Cyan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These 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used widely in digital designs.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the CMYK Model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Cyan + Magenta = Blue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Cyan + Yellow = Green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Magenta + Yellow = Red</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this model are used in print media.</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03113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Color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199703"/>
            <a:ext cx="13884496" cy="5520108"/>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1509789"/>
            <a:ext cx="3511868" cy="363141"/>
          </a:xfrm>
          <a:prstGeom prst="rect">
            <a:avLst/>
          </a:prstGeom>
          <a:noFill/>
          <a:ln/>
        </p:spPr>
        <p:txBody>
          <a:bodyPr wrap="none" lIns="0" tIns="0" rIns="0" bIns="0" rtlCol="0" anchor="t"/>
          <a:lstStyle/>
          <a:p>
            <a:pPr>
              <a:lnSpc>
                <a:spcPct val="115000"/>
              </a:lnSpc>
              <a:spcAft>
                <a:spcPts val="800"/>
              </a:spcAft>
            </a:pPr>
            <a:r>
              <a:rPr lang="en-GB" sz="20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3. Tertiary </a:t>
            </a:r>
            <a:r>
              <a:rPr lang="en-GB" sz="20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2" y="1894989"/>
            <a:ext cx="13163094" cy="3637910"/>
          </a:xfrm>
          <a:prstGeom prst="rect">
            <a:avLst/>
          </a:prstGeom>
          <a:noFill/>
          <a:ln/>
        </p:spPr>
        <p:txBody>
          <a:bodyPr wrap="square" lIns="0" tIns="0" rIns="0" bIns="0" rtlCol="0" anchor="t"/>
          <a:lstStyle/>
          <a:p>
            <a:pPr>
              <a:lnSpc>
                <a:spcPct val="115000"/>
              </a:lnSpc>
              <a:spcAft>
                <a:spcPts val="800"/>
              </a:spcAf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Tertiary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created by mixing a primary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with a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neighboring</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This results in more nuanced and complex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the RGB Model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tertiary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include: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 + Yellow = Orange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 + Green = Yellow-Green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Green + Cyan = Aqua</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Cyan + Blue = Sky Blue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 + Magenta = Violet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Magenta + Red = Pinkish Red</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the CMYK Model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mixing primary and 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also leads to similar intermediate hues, often used for complex shades in print designs.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539799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Color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8624004" cy="3744799"/>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a:lnSpc>
                <a:spcPct val="115000"/>
              </a:lnSpc>
              <a:spcAft>
                <a:spcPts val="800"/>
              </a:spcAft>
            </a:pPr>
            <a:r>
              <a:rPr lang="en-GB" sz="20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Summary of Use in Design:</a:t>
            </a:r>
            <a:endParaRPr lang="en-GB"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2" y="2568936"/>
            <a:ext cx="7709604" cy="3637910"/>
          </a:xfrm>
          <a:prstGeom prst="rect">
            <a:avLst/>
          </a:prstGeom>
          <a:noFill/>
          <a:ln/>
        </p:spPr>
        <p:txBody>
          <a:bodyPr wrap="square" lIns="0" tIns="0" rIns="0" bIns="0" rtlCol="0" anchor="t"/>
          <a:lstStyle/>
          <a:p>
            <a:pPr marL="342900" lvl="0" indent="-342900">
              <a:lnSpc>
                <a:spcPct val="115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Primary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the building blocks for all other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Secondary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expand the palette and are used in combinations that often provide contrast or harmony.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Tertiary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offer subtle variations and richness, often employed for creating depth, gradients, and more nuanced designs.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design, understanding how these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systems work helps create effective, visually engaging compositions in both digital and print mediums.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25823EF4-50D5-AA8F-A57C-3856D2DA5047}"/>
              </a:ext>
            </a:extLst>
          </p:cNvPr>
          <p:cNvPicPr>
            <a:picLocks noChangeAspect="1"/>
          </p:cNvPicPr>
          <p:nvPr/>
        </p:nvPicPr>
        <p:blipFill>
          <a:blip r:embed="rId3"/>
          <a:stretch>
            <a:fillRect/>
          </a:stretch>
        </p:blipFill>
        <p:spPr>
          <a:xfrm>
            <a:off x="8989764" y="1595038"/>
            <a:ext cx="5605515" cy="37447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206077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Color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862400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Components of Color:</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2" y="2568936"/>
            <a:ext cx="7709604" cy="3637910"/>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Hue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name of a color, such as red, blue, or yellow. Each hue has different psychological effects and cultural meanings.</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Red is often associated with passion, energy, or urgency, while blue conveys calm, trust, or professionalism.</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Saturation</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intensity of a color. High saturation colors are bright and vivid, while low saturation colors appear muted or pastel.</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 advertising, highly saturated colors are used to draw attention and evoke excitement.</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Value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lightness or darkness of a color. Adding white to a color creates a tint, while adding black creates a shade. Value is crucial for creating depth and contrast in designs.</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Darker shades are often used in backgrounds to create a sense of depth, while lighter tints are used in highlights to draw attention.</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25823EF4-50D5-AA8F-A57C-3856D2DA5047}"/>
              </a:ext>
            </a:extLst>
          </p:cNvPr>
          <p:cNvPicPr>
            <a:picLocks noChangeAspect="1"/>
          </p:cNvPicPr>
          <p:nvPr/>
        </p:nvPicPr>
        <p:blipFill>
          <a:blip r:embed="rId3"/>
          <a:stretch>
            <a:fillRect/>
          </a:stretch>
        </p:blipFill>
        <p:spPr>
          <a:xfrm>
            <a:off x="8989764" y="1595038"/>
            <a:ext cx="5605515" cy="37447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093455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Color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9"/>
            <a:ext cx="3332937" cy="4127668"/>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 Schemes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2" y="2568935"/>
            <a:ext cx="2590986" cy="4314749"/>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Monochromatic</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scheme that uses variations of a single color, often with different tints and shades. It creates harmony and simplicity.</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1F1C58D9-38E2-E3EC-5966-7EF3AEFA49EE}"/>
              </a:ext>
            </a:extLst>
          </p:cNvPr>
          <p:cNvPicPr>
            <a:picLocks noChangeAspect="1"/>
          </p:cNvPicPr>
          <p:nvPr/>
        </p:nvPicPr>
        <p:blipFill>
          <a:blip r:embed="rId3"/>
          <a:stretch>
            <a:fillRect/>
          </a:stretch>
        </p:blipFill>
        <p:spPr>
          <a:xfrm>
            <a:off x="4415950" y="1532121"/>
            <a:ext cx="9182858" cy="51653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580942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Color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9"/>
            <a:ext cx="3332937" cy="4127668"/>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 Schemes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2" y="2568935"/>
            <a:ext cx="2590986" cy="2670885"/>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Analogous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Colors that are next to each other on the color wheel (e.g., red, orange, and yellow). These colors work well together to create cohesion.</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9B1F4A83-39AC-2968-7E19-9BA0FE142B91}"/>
              </a:ext>
            </a:extLst>
          </p:cNvPr>
          <p:cNvPicPr>
            <a:picLocks noChangeAspect="1"/>
          </p:cNvPicPr>
          <p:nvPr/>
        </p:nvPicPr>
        <p:blipFill>
          <a:blip r:embed="rId3"/>
          <a:stretch>
            <a:fillRect/>
          </a:stretch>
        </p:blipFill>
        <p:spPr>
          <a:xfrm>
            <a:off x="4209319" y="1337691"/>
            <a:ext cx="6211761" cy="621176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1140420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Color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9"/>
            <a:ext cx="3332937" cy="4127668"/>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 Schemes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2" y="2568935"/>
            <a:ext cx="2590986" cy="2670885"/>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Complementary</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Colors opposite each other on the color wheel (e.g., red and green). They provide contrast and vibrancy.</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9B1F4A83-39AC-2968-7E19-9BA0FE142B91}"/>
              </a:ext>
            </a:extLst>
          </p:cNvPr>
          <p:cNvPicPr>
            <a:picLocks noChangeAspect="1"/>
          </p:cNvPicPr>
          <p:nvPr/>
        </p:nvPicPr>
        <p:blipFill>
          <a:blip r:embed="rId3"/>
          <a:stretch>
            <a:fillRect/>
          </a:stretch>
        </p:blipFill>
        <p:spPr>
          <a:xfrm rot="3494187">
            <a:off x="4209319" y="1337691"/>
            <a:ext cx="6211761" cy="621176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934664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Color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9"/>
            <a:ext cx="3332937" cy="4127668"/>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 Schemes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2" y="2568935"/>
            <a:ext cx="2590986" cy="2670885"/>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Triadic</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Three colors evenly spaced on the color wheel (e.g., red, blue, and yellow). This scheme provides balance with high contrast.</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9B1F4A83-39AC-2968-7E19-9BA0FE142B91}"/>
              </a:ext>
            </a:extLst>
          </p:cNvPr>
          <p:cNvPicPr>
            <a:picLocks noChangeAspect="1"/>
          </p:cNvPicPr>
          <p:nvPr/>
        </p:nvPicPr>
        <p:blipFill>
          <a:blip r:embed="rId3"/>
          <a:stretch>
            <a:fillRect/>
          </a:stretch>
        </p:blipFill>
        <p:spPr>
          <a:xfrm rot="9565923">
            <a:off x="4209319" y="1337691"/>
            <a:ext cx="6211761" cy="621176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675639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Color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9"/>
            <a:ext cx="8624004" cy="4435892"/>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Usage in Design: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2" y="2568936"/>
            <a:ext cx="7709604" cy="3637910"/>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Branding</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Companies carefully select brand colors to evoke specific emotions and communicate their identity. For example, red (Coca-Cola) is energetic, while green (Starbucks) suggests relaxation and nature.</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Web Design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Color is used to create visual hierarchy, with brighter or more contrasting colors drawing attention to important elements like buttons or headlines.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Film and Animation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Color grading is used to set the mood of a scene, from cool blues to signify cold or detachment to warm tones for comfort or intimacy.</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1D75BB7C-F6B8-6985-25FA-BA685F81E92B}"/>
              </a:ext>
            </a:extLst>
          </p:cNvPr>
          <p:cNvPicPr>
            <a:picLocks noChangeAspect="1"/>
          </p:cNvPicPr>
          <p:nvPr/>
        </p:nvPicPr>
        <p:blipFill>
          <a:blip r:embed="rId3"/>
          <a:stretch>
            <a:fillRect/>
          </a:stretch>
        </p:blipFill>
        <p:spPr>
          <a:xfrm>
            <a:off x="8969410" y="2319113"/>
            <a:ext cx="5566505" cy="31311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584409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Color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5891202"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Psychological Impact: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2" y="2568936"/>
            <a:ext cx="3823885" cy="3637910"/>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Warm colors (reds, oranges, yellows)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Evoke energy, warmth, and excitement but can also suggest aggression or urgency.</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Cool colors (blues, greens, purples)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Suggest calm, trust, and serenity, but can also feel distant or aloof.</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Neutral colors (black, white, gray, brown)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Offer balance, sophistication, and simplicity, often serving as backgrounds or accents in designs.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FD258CC1-2867-C258-D021-8FC148107436}"/>
              </a:ext>
            </a:extLst>
          </p:cNvPr>
          <p:cNvPicPr>
            <a:picLocks noChangeAspect="1"/>
          </p:cNvPicPr>
          <p:nvPr/>
        </p:nvPicPr>
        <p:blipFill>
          <a:blip r:embed="rId3"/>
          <a:stretch>
            <a:fillRect/>
          </a:stretch>
        </p:blipFill>
        <p:spPr>
          <a:xfrm>
            <a:off x="6555035" y="1595038"/>
            <a:ext cx="7709605" cy="51397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842603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5305" y="724473"/>
            <a:ext cx="14555096" cy="2213601"/>
          </a:xfrm>
          <a:prstGeom prst="rect">
            <a:avLst/>
          </a:prstGeom>
          <a:noFill/>
          <a:ln/>
        </p:spPr>
        <p:txBody>
          <a:bodyPr wrap="none" lIns="0" tIns="0" rIns="0" bIns="0" rtlCol="0" anchor="t"/>
          <a:lstStyle/>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Texture as an </a:t>
            </a:r>
          </a:p>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Element of Design</a:t>
            </a:r>
            <a:endParaRPr lang="en-US" sz="6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0743CD1-8026-4BBD-E195-885AF0E49412}"/>
              </a:ext>
            </a:extLst>
          </p:cNvPr>
          <p:cNvPicPr>
            <a:picLocks noChangeAspect="1"/>
          </p:cNvPicPr>
          <p:nvPr/>
        </p:nvPicPr>
        <p:blipFill>
          <a:blip r:embed="rId3"/>
          <a:stretch>
            <a:fillRect/>
          </a:stretch>
        </p:blipFill>
        <p:spPr>
          <a:xfrm>
            <a:off x="4083757" y="2938633"/>
            <a:ext cx="6462885" cy="47057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3DDD8EFA-9F33-EA8B-3255-8F34D6EF20FF}"/>
              </a:ext>
            </a:extLst>
          </p:cNvPr>
          <p:cNvPicPr>
            <a:picLocks noChangeAspect="1"/>
          </p:cNvPicPr>
          <p:nvPr/>
        </p:nvPicPr>
        <p:blipFill>
          <a:blip r:embed="rId4"/>
          <a:stretch>
            <a:fillRect/>
          </a:stretch>
        </p:blipFill>
        <p:spPr>
          <a:xfrm>
            <a:off x="1315093" y="4235697"/>
            <a:ext cx="2585904" cy="17212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9D8063F6-D343-7C08-B1FE-886136AB14E6}"/>
              </a:ext>
            </a:extLst>
          </p:cNvPr>
          <p:cNvPicPr>
            <a:picLocks noChangeAspect="1"/>
          </p:cNvPicPr>
          <p:nvPr/>
        </p:nvPicPr>
        <p:blipFill>
          <a:blip r:embed="rId5"/>
          <a:stretch>
            <a:fillRect/>
          </a:stretch>
        </p:blipFill>
        <p:spPr>
          <a:xfrm>
            <a:off x="10729402" y="4114800"/>
            <a:ext cx="2294561" cy="17209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1856937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Texture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9"/>
            <a:ext cx="4771319" cy="6264691"/>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p>
        </p:txBody>
      </p:sp>
      <p:sp>
        <p:nvSpPr>
          <p:cNvPr id="6" name="Text 3"/>
          <p:cNvSpPr/>
          <p:nvPr/>
        </p:nvSpPr>
        <p:spPr>
          <a:xfrm>
            <a:off x="912501" y="2450157"/>
            <a:ext cx="3690321" cy="2286230"/>
          </a:xfrm>
          <a:prstGeom prst="rect">
            <a:avLst/>
          </a:prstGeom>
          <a:noFill/>
          <a:ln/>
        </p:spPr>
        <p:txBody>
          <a:bodyPr wrap="square" lIns="0" tIns="0" rIns="0" bIns="0" rtlCol="0" anchor="t"/>
          <a:lstStyle/>
          <a:p>
            <a:pPr marL="0" marR="0">
              <a:lnSpc>
                <a:spcPct val="115000"/>
              </a:lnSpc>
              <a:spcBef>
                <a:spcPts val="0"/>
              </a:spcBef>
              <a:spcAft>
                <a:spcPts val="800"/>
              </a:spcAf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Texture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refers to the surface quality or feel of an object, either real or perceived. In design, texture adds depth, interest, and realism to compositions, giving a sense of tactility. Texture can be tactile (physical) or visual (suggested through imagery or patterns), and it plays a significant role in both digital and print design.</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0E55A20B-D369-9D63-7882-3EACA7FD62E9}"/>
              </a:ext>
            </a:extLst>
          </p:cNvPr>
          <p:cNvPicPr>
            <a:picLocks noChangeAspect="1"/>
          </p:cNvPicPr>
          <p:nvPr/>
        </p:nvPicPr>
        <p:blipFill>
          <a:blip r:embed="rId3"/>
          <a:stretch>
            <a:fillRect/>
          </a:stretch>
        </p:blipFill>
        <p:spPr>
          <a:xfrm>
            <a:off x="9493322" y="1677680"/>
            <a:ext cx="3579939" cy="2606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B068B2AD-E566-3104-B423-E934371A3DB5}"/>
              </a:ext>
            </a:extLst>
          </p:cNvPr>
          <p:cNvPicPr>
            <a:picLocks noChangeAspect="1"/>
          </p:cNvPicPr>
          <p:nvPr/>
        </p:nvPicPr>
        <p:blipFill>
          <a:blip r:embed="rId4"/>
          <a:stretch>
            <a:fillRect/>
          </a:stretch>
        </p:blipFill>
        <p:spPr>
          <a:xfrm>
            <a:off x="5683820" y="1677680"/>
            <a:ext cx="3475524" cy="2606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419B6E82-5388-C41A-0053-214159A129E9}"/>
              </a:ext>
            </a:extLst>
          </p:cNvPr>
          <p:cNvPicPr>
            <a:picLocks noChangeAspect="1"/>
          </p:cNvPicPr>
          <p:nvPr/>
        </p:nvPicPr>
        <p:blipFill>
          <a:blip r:embed="rId5"/>
          <a:stretch>
            <a:fillRect/>
          </a:stretch>
        </p:blipFill>
        <p:spPr>
          <a:xfrm>
            <a:off x="5683820" y="4773689"/>
            <a:ext cx="3582104" cy="23843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391771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Texture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Types of Texture:</a:t>
            </a: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Tactile Texture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actual physical texture that can be felt, such as the roughness of sandpaper or the smoothness of glass. Tactile textures are common in product and interior design.</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Embossing on business cards adds a tactile element, making the card feel premium.</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Visual Texture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illusion of texture in two-dimensional design. This is common in digital designs where shading, patterns, or photographic elements simulate texture.</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photograph of wood grain applied as a texture on a website background simulates the feeling of rough wood without physical texture.</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A0C1985B-1BF2-31D1-7722-8BCF76ADABFC}"/>
              </a:ext>
            </a:extLst>
          </p:cNvPr>
          <p:cNvPicPr>
            <a:picLocks noChangeAspect="1"/>
          </p:cNvPicPr>
          <p:nvPr/>
        </p:nvPicPr>
        <p:blipFill>
          <a:blip r:embed="rId3"/>
          <a:stretch>
            <a:fillRect/>
          </a:stretch>
        </p:blipFill>
        <p:spPr>
          <a:xfrm>
            <a:off x="8285080" y="1595038"/>
            <a:ext cx="5979560" cy="39863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705154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Texture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9"/>
            <a:ext cx="4956253" cy="6305788"/>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Psychological Impact: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1" y="2568936"/>
            <a:ext cx="3680047" cy="4184404"/>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Smooth textures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Convey a sense of sophistication, luxury, and modernity.</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Rough textures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Suggest ruggedness, authenticity, or natural materials.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Soft textures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Evoke comfort, warmth, and friendliness.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9F9B14F3-B6FA-ABF2-249A-CEF1CD8574DD}"/>
              </a:ext>
            </a:extLst>
          </p:cNvPr>
          <p:cNvPicPr>
            <a:picLocks noChangeAspect="1"/>
          </p:cNvPicPr>
          <p:nvPr/>
        </p:nvPicPr>
        <p:blipFill>
          <a:blip r:embed="rId3"/>
          <a:stretch>
            <a:fillRect/>
          </a:stretch>
        </p:blipFill>
        <p:spPr>
          <a:xfrm>
            <a:off x="5466328" y="1595039"/>
            <a:ext cx="3636770" cy="36367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881C60E8-AFBD-C417-45CC-0E1F99F2E648}"/>
              </a:ext>
            </a:extLst>
          </p:cNvPr>
          <p:cNvPicPr>
            <a:picLocks noChangeAspect="1"/>
          </p:cNvPicPr>
          <p:nvPr/>
        </p:nvPicPr>
        <p:blipFill>
          <a:blip r:embed="rId4"/>
          <a:stretch>
            <a:fillRect/>
          </a:stretch>
        </p:blipFill>
        <p:spPr>
          <a:xfrm>
            <a:off x="9139379" y="1572342"/>
            <a:ext cx="5470473" cy="36367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10">
            <a:extLst>
              <a:ext uri="{FF2B5EF4-FFF2-40B4-BE49-F238E27FC236}">
                <a16:creationId xmlns:a16="http://schemas.microsoft.com/office/drawing/2014/main" id="{B1894A71-DCBB-FC37-20E3-8F00E384C589}"/>
              </a:ext>
            </a:extLst>
          </p:cNvPr>
          <p:cNvPicPr>
            <a:picLocks noChangeAspect="1"/>
          </p:cNvPicPr>
          <p:nvPr/>
        </p:nvPicPr>
        <p:blipFill>
          <a:blip r:embed="rId5"/>
          <a:stretch>
            <a:fillRect/>
          </a:stretch>
        </p:blipFill>
        <p:spPr>
          <a:xfrm>
            <a:off x="5442246" y="5326060"/>
            <a:ext cx="3684934" cy="24412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73410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Texture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4184405"/>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1" y="2568936"/>
            <a:ext cx="6629313" cy="2814722"/>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3D Modeling</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Texture maps (like bump or displacement maps) are applied to 3D models to give them realistic surface details.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UI Design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Subtle textures in backgrounds or buttons can create a sense of depth without overwhelming the user.</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Fashion Design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Different fabrics and materials create varying textures, giving clothing its tactile appeal.</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0AF4679A-E6A0-6ECB-AB2B-B738366977B2}"/>
              </a:ext>
            </a:extLst>
          </p:cNvPr>
          <p:cNvPicPr>
            <a:picLocks noChangeAspect="1"/>
          </p:cNvPicPr>
          <p:nvPr/>
        </p:nvPicPr>
        <p:blipFill>
          <a:blip r:embed="rId3"/>
          <a:stretch>
            <a:fillRect/>
          </a:stretch>
        </p:blipFill>
        <p:spPr>
          <a:xfrm>
            <a:off x="7948574" y="1584765"/>
            <a:ext cx="6629313" cy="41951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881438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5305" y="724473"/>
            <a:ext cx="14555096" cy="2213601"/>
          </a:xfrm>
          <a:prstGeom prst="rect">
            <a:avLst/>
          </a:prstGeom>
          <a:noFill/>
          <a:ln/>
        </p:spPr>
        <p:txBody>
          <a:bodyPr wrap="none" lIns="0" tIns="0" rIns="0" bIns="0" rtlCol="0" anchor="t"/>
          <a:lstStyle/>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Space as an </a:t>
            </a:r>
          </a:p>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Element of Design</a:t>
            </a:r>
            <a:endParaRPr lang="en-US" sz="6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260E694-1BD4-89DB-43D1-B1389D682CCC}"/>
              </a:ext>
            </a:extLst>
          </p:cNvPr>
          <p:cNvPicPr>
            <a:picLocks noChangeAspect="1"/>
          </p:cNvPicPr>
          <p:nvPr/>
        </p:nvPicPr>
        <p:blipFill>
          <a:blip r:embed="rId3">
            <a:duotone>
              <a:schemeClr val="accent1">
                <a:shade val="45000"/>
                <a:satMod val="135000"/>
              </a:schemeClr>
              <a:prstClr val="white"/>
            </a:duotone>
          </a:blip>
          <a:stretch>
            <a:fillRect/>
          </a:stretch>
        </p:blipFill>
        <p:spPr>
          <a:xfrm>
            <a:off x="5433784" y="3082247"/>
            <a:ext cx="3663302" cy="48035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6345719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Space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3685879"/>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0" marR="0">
              <a:lnSpc>
                <a:spcPct val="115000"/>
              </a:lnSpc>
              <a:spcBef>
                <a:spcPts val="0"/>
              </a:spcBef>
              <a:spcAft>
                <a:spcPts val="800"/>
              </a:spcAf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Space</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refers to the area around, between, or within elements in a design. Space is divided into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positive space</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area occupied by elements like text, shapes, or images) and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negative space</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empty areas that surround or exist between those elements). The thoughtful use of space is crucial for creating balance, organization, and clarity in a design.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AEEB660F-6FD5-7A6A-DC0A-EB9CA27124E8}"/>
              </a:ext>
            </a:extLst>
          </p:cNvPr>
          <p:cNvPicPr>
            <a:picLocks noChangeAspect="1"/>
          </p:cNvPicPr>
          <p:nvPr/>
        </p:nvPicPr>
        <p:blipFill>
          <a:blip r:embed="rId3"/>
          <a:stretch>
            <a:fillRect/>
          </a:stretch>
        </p:blipFill>
        <p:spPr>
          <a:xfrm>
            <a:off x="3470063" y="2631836"/>
            <a:ext cx="8858062" cy="5902165"/>
          </a:xfrm>
          <a:prstGeom prst="rect">
            <a:avLst/>
          </a:prstGeom>
        </p:spPr>
      </p:pic>
    </p:spTree>
    <p:extLst>
      <p:ext uri="{BB962C8B-B14F-4D97-AF65-F5344CB8AC3E}">
        <p14:creationId xmlns:p14="http://schemas.microsoft.com/office/powerpoint/2010/main" val="18416932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Space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Types of Space: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Positive Space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area taken up by the main subjects of the design. Positive space can include objects, text, or any element that is the focus of the composition.</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 photography, the subject of the image occupies positive space.</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Negative Space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area around or between the elements of the design. Negative space is used to create balance, allow the design to "breathe," and draw attention to the positive space.</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famous "FedEx" logo uses negative space between the "E" and the "X" to create an arrow, symbolizing forward movement.</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93866EA4-8A41-AAB5-A5BF-8DB4DA4A6BEB}"/>
              </a:ext>
            </a:extLst>
          </p:cNvPr>
          <p:cNvPicPr>
            <a:picLocks noChangeAspect="1"/>
          </p:cNvPicPr>
          <p:nvPr/>
        </p:nvPicPr>
        <p:blipFill>
          <a:blip r:embed="rId3"/>
          <a:stretch>
            <a:fillRect/>
          </a:stretch>
        </p:blipFill>
        <p:spPr>
          <a:xfrm>
            <a:off x="8229601" y="1595038"/>
            <a:ext cx="4232951" cy="63494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444454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Space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Usage in Design: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Logo Design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Clever use of negative space can create hidden meanings or symbols, making the design more memorable (e.g., the hidden arrow in the FedEx logo).</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Web Design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Adequate negative space, often referred to as "white space," ensures the readability of text and the clarity of content sections.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Typography</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spacing between letters, words, and lines affects readability and visual appeal. Proper use of negative space can improve the overall layout and flow of text.</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D175E4F5-B0E0-D5E6-274C-50BADA0BB15C}"/>
              </a:ext>
            </a:extLst>
          </p:cNvPr>
          <p:cNvSpPr/>
          <p:nvPr/>
        </p:nvSpPr>
        <p:spPr>
          <a:xfrm>
            <a:off x="8209053" y="1595038"/>
            <a:ext cx="5743254" cy="440507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63E5ABFD-06F8-2145-85D5-B394B9877A22}"/>
              </a:ext>
            </a:extLst>
          </p:cNvPr>
          <p:cNvPicPr>
            <a:picLocks noChangeAspect="1"/>
          </p:cNvPicPr>
          <p:nvPr/>
        </p:nvPicPr>
        <p:blipFill>
          <a:blip r:embed="rId3"/>
          <a:stretch>
            <a:fillRect/>
          </a:stretch>
        </p:blipFill>
        <p:spPr>
          <a:xfrm>
            <a:off x="8445835" y="2385895"/>
            <a:ext cx="5175516" cy="3524431"/>
          </a:xfrm>
          <a:prstGeom prst="rect">
            <a:avLst/>
          </a:prstGeom>
        </p:spPr>
      </p:pic>
    </p:spTree>
    <p:extLst>
      <p:ext uri="{BB962C8B-B14F-4D97-AF65-F5344CB8AC3E}">
        <p14:creationId xmlns:p14="http://schemas.microsoft.com/office/powerpoint/2010/main" val="19825199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Space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9"/>
            <a:ext cx="13607094" cy="229886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Psychological Impact: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1" y="2568936"/>
            <a:ext cx="6149699" cy="1016745"/>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Crowded compositions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Too little space between elements can make a design feel chaotic, overwhelming, or difficult to navigate.</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 3">
            <a:extLst>
              <a:ext uri="{FF2B5EF4-FFF2-40B4-BE49-F238E27FC236}">
                <a16:creationId xmlns:a16="http://schemas.microsoft.com/office/drawing/2014/main" id="{7BCE6467-1E6E-FE90-9D82-BF39BF6335E1}"/>
              </a:ext>
            </a:extLst>
          </p:cNvPr>
          <p:cNvSpPr/>
          <p:nvPr/>
        </p:nvSpPr>
        <p:spPr>
          <a:xfrm>
            <a:off x="7442677" y="2380528"/>
            <a:ext cx="6149699" cy="1359265"/>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Balanced compositions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Adequate negative space creates a sense of calm, clarity, and professionalism, giving the viewer's eye room to "rest" between areas of interest.</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ABD10182-FBA5-414B-C6AE-121CA923255F}"/>
              </a:ext>
            </a:extLst>
          </p:cNvPr>
          <p:cNvPicPr>
            <a:picLocks noChangeAspect="1"/>
          </p:cNvPicPr>
          <p:nvPr/>
        </p:nvPicPr>
        <p:blipFill>
          <a:blip r:embed="rId3"/>
          <a:stretch>
            <a:fillRect/>
          </a:stretch>
        </p:blipFill>
        <p:spPr>
          <a:xfrm>
            <a:off x="7315200" y="3694271"/>
            <a:ext cx="4056715" cy="43884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6164D662-ADBB-CB20-62A6-70BD9E84A9FB}"/>
              </a:ext>
            </a:extLst>
          </p:cNvPr>
          <p:cNvPicPr>
            <a:picLocks noChangeAspect="1"/>
          </p:cNvPicPr>
          <p:nvPr/>
        </p:nvPicPr>
        <p:blipFill>
          <a:blip r:embed="rId4"/>
          <a:stretch>
            <a:fillRect/>
          </a:stretch>
        </p:blipFill>
        <p:spPr>
          <a:xfrm>
            <a:off x="2938570" y="3694271"/>
            <a:ext cx="4056715" cy="43884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138701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Space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Examples of Space in Use: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Product Design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use of space in product packaging, such as leaving room between brand elements, helps highlight the key features of the product.</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Architecture</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placement of furniture and architectural features in a space impacts how the room feels and functions, with negative space allowing for movement and focus.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800" b="1" dirty="0">
                <a:solidFill>
                  <a:srgbClr val="FFFFFF"/>
                </a:solidFill>
                <a:effectLst/>
                <a:latin typeface="Arial" panose="020B0604020202020204" pitchFamily="34" charset="0"/>
                <a:ea typeface="Calibri" panose="020F0502020204030204" pitchFamily="34" charset="0"/>
              </a:rPr>
              <a:t>In Print Design</a:t>
            </a:r>
            <a:r>
              <a:rPr lang="en-US" sz="1800" dirty="0">
                <a:solidFill>
                  <a:srgbClr val="FFFFFF"/>
                </a:solidFill>
                <a:effectLst/>
                <a:latin typeface="Arial" panose="020B0604020202020204" pitchFamily="34" charset="0"/>
                <a:ea typeface="Calibri" panose="020F0502020204030204" pitchFamily="34" charset="0"/>
              </a:rPr>
              <a:t>: Magazines and brochures use negative space to organize content and guide the reader's attention to important areas.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468E5331-2E24-4ECE-6C04-FE893F41CB6E}"/>
              </a:ext>
            </a:extLst>
          </p:cNvPr>
          <p:cNvPicPr>
            <a:picLocks noChangeAspect="1"/>
          </p:cNvPicPr>
          <p:nvPr/>
        </p:nvPicPr>
        <p:blipFill>
          <a:blip r:embed="rId3"/>
          <a:stretch>
            <a:fillRect/>
          </a:stretch>
        </p:blipFill>
        <p:spPr>
          <a:xfrm>
            <a:off x="7989455" y="1595038"/>
            <a:ext cx="4684660" cy="62070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033212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5305" y="724473"/>
            <a:ext cx="14555096" cy="2213601"/>
          </a:xfrm>
          <a:prstGeom prst="rect">
            <a:avLst/>
          </a:prstGeom>
          <a:noFill/>
          <a:ln/>
        </p:spPr>
        <p:txBody>
          <a:bodyPr wrap="none" lIns="0" tIns="0" rIns="0" bIns="0" rtlCol="0" anchor="t"/>
          <a:lstStyle/>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Form as an </a:t>
            </a:r>
          </a:p>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Element of Design</a:t>
            </a:r>
            <a:endParaRPr lang="en-US" sz="6600" dirty="0">
              <a:latin typeface="Arial" panose="020B0604020202020204" pitchFamily="34" charset="0"/>
              <a:cs typeface="Arial" panose="020B0604020202020204" pitchFamily="34" charset="0"/>
            </a:endParaRPr>
          </a:p>
        </p:txBody>
      </p:sp>
      <p:pic>
        <p:nvPicPr>
          <p:cNvPr id="2" name="Image 0" descr="preencoded.png"/>
          <p:cNvPicPr>
            <a:picLocks noChangeAspect="1"/>
          </p:cNvPicPr>
          <p:nvPr/>
        </p:nvPicPr>
        <p:blipFill>
          <a:blip r:embed="rId3"/>
          <a:stretch>
            <a:fillRect/>
          </a:stretch>
        </p:blipFill>
        <p:spPr>
          <a:xfrm>
            <a:off x="968693" y="3697151"/>
            <a:ext cx="6161246" cy="3807857"/>
          </a:xfrm>
          <a:prstGeom prst="rect">
            <a:avLst/>
          </a:prstGeom>
        </p:spPr>
      </p:pic>
      <p:pic>
        <p:nvPicPr>
          <p:cNvPr id="6" name="Image 1" descr="preencoded.png"/>
          <p:cNvPicPr>
            <a:picLocks noChangeAspect="1"/>
          </p:cNvPicPr>
          <p:nvPr/>
        </p:nvPicPr>
        <p:blipFill>
          <a:blip r:embed="rId4"/>
          <a:stretch>
            <a:fillRect/>
          </a:stretch>
        </p:blipFill>
        <p:spPr>
          <a:xfrm>
            <a:off x="7500223" y="3697151"/>
            <a:ext cx="6161365" cy="3807976"/>
          </a:xfrm>
          <a:prstGeom prst="rect">
            <a:avLst/>
          </a:prstGeom>
        </p:spPr>
      </p:pic>
    </p:spTree>
    <p:extLst>
      <p:ext uri="{BB962C8B-B14F-4D97-AF65-F5344CB8AC3E}">
        <p14:creationId xmlns:p14="http://schemas.microsoft.com/office/powerpoint/2010/main" val="20568296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Form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3305735"/>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0" marR="0">
              <a:lnSpc>
                <a:spcPct val="115000"/>
              </a:lnSpc>
              <a:spcBef>
                <a:spcPts val="0"/>
              </a:spcBef>
              <a:spcAft>
                <a:spcPts val="800"/>
              </a:spcAf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Form</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refers to the three-dimensional quality of an object, defined by height, width, and depth. In two-dimensional media, form can be implied through shading, perspective, and light to create the illusion of three-dimensionality. In 3D media, form is an actual physical shape, whether sculpted, modeled, or constructed.</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0BB6B8D4-1A08-3718-A897-B03EFCA167EC}"/>
              </a:ext>
            </a:extLst>
          </p:cNvPr>
          <p:cNvPicPr>
            <a:picLocks noChangeAspect="1"/>
          </p:cNvPicPr>
          <p:nvPr/>
        </p:nvPicPr>
        <p:blipFill>
          <a:blip r:embed="rId3"/>
          <a:stretch>
            <a:fillRect/>
          </a:stretch>
        </p:blipFill>
        <p:spPr>
          <a:xfrm>
            <a:off x="8127336" y="1595037"/>
            <a:ext cx="4346001" cy="3259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287124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Form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Types of Form:</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Geometric Forms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These are structured, regular, and often symmetrical, such as cubes, spheres, cones, and cylinders. Geometric forms convey a sense of order, stability, and precision.</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 architecture, buildings often rely on geometric forms for structure and visual impact (e.g., the pyramids of Egypt).</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Organic Forms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Irregular, fluid forms that are often asymmetrical and suggest natural movement or growth. Organic forms can appear more natural and free-flowing.</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 product design, organic forms might be used to create ergonomic shapes that feel more natural in the hand (e.g., the design of an ergonomic mouse).</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CF6204CD-31AF-DF97-0554-B91A118AF848}"/>
              </a:ext>
            </a:extLst>
          </p:cNvPr>
          <p:cNvPicPr>
            <a:picLocks noChangeAspect="1"/>
          </p:cNvPicPr>
          <p:nvPr/>
        </p:nvPicPr>
        <p:blipFill>
          <a:blip r:embed="rId3"/>
          <a:stretch>
            <a:fillRect/>
          </a:stretch>
        </p:blipFill>
        <p:spPr>
          <a:xfrm>
            <a:off x="8741408" y="702561"/>
            <a:ext cx="2971130" cy="2358526"/>
          </a:xfrm>
          <a:prstGeom prst="rect">
            <a:avLst/>
          </a:prstGeom>
        </p:spPr>
      </p:pic>
      <p:pic>
        <p:nvPicPr>
          <p:cNvPr id="7" name="Picture 6">
            <a:extLst>
              <a:ext uri="{FF2B5EF4-FFF2-40B4-BE49-F238E27FC236}">
                <a16:creationId xmlns:a16="http://schemas.microsoft.com/office/drawing/2014/main" id="{DFB60D5D-7EC8-51D9-B0BD-D1CBEA7B578A}"/>
              </a:ext>
            </a:extLst>
          </p:cNvPr>
          <p:cNvPicPr>
            <a:picLocks noChangeAspect="1"/>
          </p:cNvPicPr>
          <p:nvPr/>
        </p:nvPicPr>
        <p:blipFill>
          <a:blip r:embed="rId4"/>
          <a:stretch>
            <a:fillRect/>
          </a:stretch>
        </p:blipFill>
        <p:spPr>
          <a:xfrm>
            <a:off x="8569162" y="2965992"/>
            <a:ext cx="3315621" cy="3315621"/>
          </a:xfrm>
          <a:prstGeom prst="rect">
            <a:avLst/>
          </a:prstGeom>
        </p:spPr>
      </p:pic>
      <p:pic>
        <p:nvPicPr>
          <p:cNvPr id="10" name="Picture 9">
            <a:extLst>
              <a:ext uri="{FF2B5EF4-FFF2-40B4-BE49-F238E27FC236}">
                <a16:creationId xmlns:a16="http://schemas.microsoft.com/office/drawing/2014/main" id="{82E78761-1AFB-4BD5-BE5F-5146A1B1046F}"/>
              </a:ext>
            </a:extLst>
          </p:cNvPr>
          <p:cNvPicPr>
            <a:picLocks noChangeAspect="1"/>
          </p:cNvPicPr>
          <p:nvPr/>
        </p:nvPicPr>
        <p:blipFill>
          <a:blip r:embed="rId5"/>
          <a:stretch>
            <a:fillRect/>
          </a:stretch>
        </p:blipFill>
        <p:spPr>
          <a:xfrm>
            <a:off x="9444948" y="6225105"/>
            <a:ext cx="1905000" cy="1905000"/>
          </a:xfrm>
          <a:prstGeom prst="rect">
            <a:avLst/>
          </a:prstGeom>
        </p:spPr>
      </p:pic>
    </p:spTree>
    <p:extLst>
      <p:ext uri="{BB962C8B-B14F-4D97-AF65-F5344CB8AC3E}">
        <p14:creationId xmlns:p14="http://schemas.microsoft.com/office/powerpoint/2010/main" val="16747205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Form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Usage in Design: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Product Design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Form is crucial for creating functional and visually appealing objects, ensuring that they are both ergonomic and aesthetically pleasing.</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3D Modeling</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Form is used to build characters, environments, and objects, applying textures and lighting to enhance realism.</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Sculpture</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Physical forms are manipulated in space to create both abstract and representational works of art.</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699375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5305" y="724473"/>
            <a:ext cx="14555096" cy="2213601"/>
          </a:xfrm>
          <a:prstGeom prst="rect">
            <a:avLst/>
          </a:prstGeom>
          <a:noFill/>
          <a:ln/>
        </p:spPr>
        <p:txBody>
          <a:bodyPr wrap="none" lIns="0" tIns="0" rIns="0" bIns="0" rtlCol="0" anchor="t"/>
          <a:lstStyle/>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Value as an </a:t>
            </a:r>
          </a:p>
          <a:p>
            <a:pPr marL="0" indent="0" algn="ctr">
              <a:buNone/>
            </a:pPr>
            <a:r>
              <a:rPr lang="en-US" sz="6600" dirty="0">
                <a:solidFill>
                  <a:srgbClr val="FFFFFF"/>
                </a:solidFill>
                <a:latin typeface="Arial" panose="020B0604020202020204" pitchFamily="34" charset="0"/>
                <a:ea typeface="Nunito" pitchFamily="34" charset="-122"/>
                <a:cs typeface="Arial" panose="020B0604020202020204" pitchFamily="34" charset="0"/>
              </a:rPr>
              <a:t>Element of Design</a:t>
            </a:r>
            <a:endParaRPr lang="en-US" sz="6600" dirty="0">
              <a:latin typeface="Arial" panose="020B0604020202020204" pitchFamily="34" charset="0"/>
              <a:cs typeface="Arial" panose="020B0604020202020204" pitchFamily="34" charset="0"/>
            </a:endParaRPr>
          </a:p>
        </p:txBody>
      </p:sp>
      <p:pic>
        <p:nvPicPr>
          <p:cNvPr id="2" name="Image 0" descr="preencoded.png"/>
          <p:cNvPicPr>
            <a:picLocks noChangeAspect="1"/>
          </p:cNvPicPr>
          <p:nvPr/>
        </p:nvPicPr>
        <p:blipFill>
          <a:blip r:embed="rId3"/>
          <a:stretch>
            <a:fillRect/>
          </a:stretch>
        </p:blipFill>
        <p:spPr>
          <a:xfrm>
            <a:off x="968693" y="3697151"/>
            <a:ext cx="6161246" cy="3807857"/>
          </a:xfrm>
          <a:prstGeom prst="rect">
            <a:avLst/>
          </a:prstGeom>
        </p:spPr>
      </p:pic>
      <p:pic>
        <p:nvPicPr>
          <p:cNvPr id="6" name="Image 1" descr="preencoded.png"/>
          <p:cNvPicPr>
            <a:picLocks noChangeAspect="1"/>
          </p:cNvPicPr>
          <p:nvPr/>
        </p:nvPicPr>
        <p:blipFill>
          <a:blip r:embed="rId4"/>
          <a:stretch>
            <a:fillRect/>
          </a:stretch>
        </p:blipFill>
        <p:spPr>
          <a:xfrm>
            <a:off x="7500223" y="3697151"/>
            <a:ext cx="6161365" cy="3807976"/>
          </a:xfrm>
          <a:prstGeom prst="rect">
            <a:avLst/>
          </a:prstGeom>
        </p:spPr>
      </p:pic>
    </p:spTree>
    <p:extLst>
      <p:ext uri="{BB962C8B-B14F-4D97-AF65-F5344CB8AC3E}">
        <p14:creationId xmlns:p14="http://schemas.microsoft.com/office/powerpoint/2010/main" val="312990622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Value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0" marR="0">
              <a:lnSpc>
                <a:spcPct val="115000"/>
              </a:lnSpc>
              <a:spcBef>
                <a:spcPts val="0"/>
              </a:spcBef>
              <a:spcAft>
                <a:spcPts val="800"/>
              </a:spcAf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Value</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refers to the lightness or darkness of a color or shade. In design, value is used to create contrast, depth, and emphasis, affecting how elements stand out or recede in a composition. Value is often the key to creating a three-dimensional effect in two-dimensional media, as it helps to simulate light and shadow.</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8E3E1C7B-30D1-1D28-C0FB-C234764514FE}"/>
              </a:ext>
            </a:extLst>
          </p:cNvPr>
          <p:cNvPicPr>
            <a:picLocks noChangeAspect="1"/>
          </p:cNvPicPr>
          <p:nvPr/>
        </p:nvPicPr>
        <p:blipFill>
          <a:blip r:embed="rId3"/>
          <a:stretch>
            <a:fillRect/>
          </a:stretch>
        </p:blipFill>
        <p:spPr>
          <a:xfrm>
            <a:off x="912501" y="5088530"/>
            <a:ext cx="6531957" cy="23294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203059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Value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Components of Value: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Tints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Created by adding white to a color, making it lighter.</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Light blue is a tint of blue and is often used to suggest calmness or openness.</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Shades</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Created by adding black to a color, making it darker.</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Dark red can evoke feelings of intensity, passion, or danger.</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Contrast</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difference in value between two elements. High contrast between light and dark values creates emphasis and makes certain elements stand out.</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15000"/>
              </a:lnSpc>
              <a:spcBef>
                <a:spcPts val="0"/>
              </a:spcBef>
              <a:spcAft>
                <a:spcPts val="800"/>
              </a:spcAft>
              <a:buSzPts val="1000"/>
              <a:buFont typeface="Courier New" panose="02070309020205020404" pitchFamily="49" charset="0"/>
              <a:buChar char="o"/>
              <a:tabLst>
                <a:tab pos="914400" algn="l"/>
              </a:tabLst>
            </a:pPr>
            <a:r>
              <a:rPr lang="en-US"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a:t>
            </a:r>
            <a:r>
              <a:rPr lang="en-US"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Black text on a white background provides strong contrast, making the text easy to read.</a:t>
            </a:r>
            <a:endParaRPr lang="en-US"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7FF5751E-45EE-02B8-7B23-9241AC32A704}"/>
              </a:ext>
            </a:extLst>
          </p:cNvPr>
          <p:cNvPicPr>
            <a:picLocks noChangeAspect="1"/>
          </p:cNvPicPr>
          <p:nvPr/>
        </p:nvPicPr>
        <p:blipFill>
          <a:blip r:embed="rId3"/>
          <a:stretch>
            <a:fillRect/>
          </a:stretch>
        </p:blipFill>
        <p:spPr>
          <a:xfrm>
            <a:off x="8207741" y="1715783"/>
            <a:ext cx="5230857" cy="45606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213745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Value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Usage in Design: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Illustration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Artists use value to create the illusion of depth, with shadows and highlights helping to define form and volume.</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Photography</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Value plays a critical role in black-and-white photography, where the absence of color requires careful manipulation of light and dark areas to create compelling compositions.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Graphic Design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Value contrast is used to emphasize key elements, such as making headlines or buttons stand out against the background.</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D40C5F2B-68A3-FFF9-25E3-51234BB8D644}"/>
              </a:ext>
            </a:extLst>
          </p:cNvPr>
          <p:cNvPicPr>
            <a:picLocks noChangeAspect="1"/>
          </p:cNvPicPr>
          <p:nvPr/>
        </p:nvPicPr>
        <p:blipFill>
          <a:blip r:embed="rId3"/>
          <a:stretch>
            <a:fillRect/>
          </a:stretch>
        </p:blipFill>
        <p:spPr>
          <a:xfrm>
            <a:off x="8178707" y="1595038"/>
            <a:ext cx="4068089" cy="61021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153707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Value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Psychological Impact: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High contrast</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Creates drama, urgency, and emphasis, drawing attention to key areas.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Low contrast</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Suggests subtlety, harmony, and calm, creating a softer, more balanced visual experience.</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D32E7F24-CAFE-7FC3-A666-DF452883B307}"/>
              </a:ext>
            </a:extLst>
          </p:cNvPr>
          <p:cNvPicPr>
            <a:picLocks noChangeAspect="1"/>
          </p:cNvPicPr>
          <p:nvPr/>
        </p:nvPicPr>
        <p:blipFill>
          <a:blip r:embed="rId3"/>
          <a:stretch>
            <a:fillRect/>
          </a:stretch>
        </p:blipFill>
        <p:spPr>
          <a:xfrm>
            <a:off x="8178707" y="1595038"/>
            <a:ext cx="4068089" cy="61021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331055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Value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Examples of Value in Use: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Film</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Directors often use value contrast in lighting to create mood or direct attention, such as the high contrast between light and shadow in film noir.</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Graphic Novels</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Value is used to create dramatic scenes, with deep shadows and bright highlights used to evoke emotion and tension.</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Painting</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Artists like Caravaggio used chiaroscuro (the contrast between light and dark) to create a sense of depth and drama.</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BAA4B5F2-2EFB-5106-E019-449D542C4C8F}"/>
              </a:ext>
            </a:extLst>
          </p:cNvPr>
          <p:cNvPicPr>
            <a:picLocks noChangeAspect="1"/>
          </p:cNvPicPr>
          <p:nvPr/>
        </p:nvPicPr>
        <p:blipFill>
          <a:blip r:embed="rId3"/>
          <a:stretch>
            <a:fillRect/>
          </a:stretch>
        </p:blipFill>
        <p:spPr>
          <a:xfrm>
            <a:off x="8036836" y="1595038"/>
            <a:ext cx="6465736" cy="40043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95015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35206" y="46227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Value as an element of design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65760" y="1595038"/>
            <a:ext cx="7533334" cy="6376377"/>
          </a:xfrm>
          <a:prstGeom prst="roundRect">
            <a:avLst>
              <a:gd name="adj" fmla="val 16452"/>
            </a:avLst>
          </a:prstGeom>
          <a:solidFill>
            <a:srgbClr val="00002E"/>
          </a:solidFill>
          <a:ln w="30480">
            <a:solidFill>
              <a:srgbClr val="F2B42D"/>
            </a:solidFill>
            <a:prstDash val="solid"/>
          </a:ln>
        </p:spPr>
      </p:sp>
      <p:sp>
        <p:nvSpPr>
          <p:cNvPr id="5" name="Text 2"/>
          <p:cNvSpPr/>
          <p:nvPr/>
        </p:nvSpPr>
        <p:spPr>
          <a:xfrm>
            <a:off x="912502" y="2022754"/>
            <a:ext cx="3511868" cy="363141"/>
          </a:xfrm>
          <a:prstGeom prst="rect">
            <a:avLst/>
          </a:prstGeom>
          <a:noFill/>
          <a:ln/>
        </p:spPr>
        <p:txBody>
          <a:bodyPr wrap="none" lIns="0" tIns="0" rIns="0" bIns="0" rtlCol="0" anchor="t"/>
          <a:lstStyle/>
          <a:p>
            <a:pPr marL="0" marR="0">
              <a:lnSpc>
                <a:spcPct val="115000"/>
              </a:lnSpc>
              <a:spcBef>
                <a:spcPts val="0"/>
              </a:spcBef>
              <a:spcAft>
                <a:spcPts val="800"/>
              </a:spcAft>
            </a:pPr>
            <a:r>
              <a:rPr lang="en-US" sz="20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Applications:</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 3"/>
          <p:cNvSpPr/>
          <p:nvPr/>
        </p:nvSpPr>
        <p:spPr>
          <a:xfrm>
            <a:off x="912501" y="2568936"/>
            <a:ext cx="6149699" cy="4184404"/>
          </a:xfrm>
          <a:prstGeom prst="rect">
            <a:avLst/>
          </a:prstGeom>
          <a:noFill/>
          <a:ln/>
        </p:spPr>
        <p:txBody>
          <a:bodyPr wrap="square" lIns="0" tIns="0" rIns="0" bIns="0" rtlCol="0" anchor="t"/>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Photography</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Adjusting value through lighting or post-production helps create focus, depth, and mood.</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Digital Design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Value is used to create visual hierarchy, with darker elements often receding into the background while lighter elements move forward.</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3D Design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Value is applied through lighting to enhance the realism of 3D models, helping to simulate how light interacts with different surfaces.</a:t>
            </a:r>
            <a:endPar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7D2B4A05-8FB1-A1FC-7ECA-12EA5601CC15}"/>
              </a:ext>
            </a:extLst>
          </p:cNvPr>
          <p:cNvPicPr>
            <a:picLocks noChangeAspect="1"/>
          </p:cNvPicPr>
          <p:nvPr/>
        </p:nvPicPr>
        <p:blipFill>
          <a:blip r:embed="rId3"/>
          <a:stretch>
            <a:fillRect/>
          </a:stretch>
        </p:blipFill>
        <p:spPr>
          <a:xfrm>
            <a:off x="8036836" y="1595038"/>
            <a:ext cx="6465736" cy="40043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670495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07157" y="360498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Conclusion</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58081" y="4549966"/>
            <a:ext cx="13352139" cy="2401677"/>
          </a:xfrm>
          <a:prstGeom prst="roundRect">
            <a:avLst>
              <a:gd name="adj" fmla="val 16452"/>
            </a:avLst>
          </a:prstGeom>
          <a:solidFill>
            <a:srgbClr val="00002E"/>
          </a:solidFill>
          <a:ln w="30480">
            <a:solidFill>
              <a:srgbClr val="F2B42D"/>
            </a:solidFill>
            <a:prstDash val="solid"/>
          </a:ln>
        </p:spPr>
      </p:sp>
      <p:sp>
        <p:nvSpPr>
          <p:cNvPr id="6" name="Text 3"/>
          <p:cNvSpPr/>
          <p:nvPr/>
        </p:nvSpPr>
        <p:spPr>
          <a:xfrm>
            <a:off x="884451" y="4987849"/>
            <a:ext cx="12284044" cy="1963794"/>
          </a:xfrm>
          <a:prstGeom prst="rect">
            <a:avLst/>
          </a:prstGeom>
          <a:noFill/>
          <a:ln/>
        </p:spPr>
        <p:txBody>
          <a:bodyPr wrap="square" lIns="0" tIns="0" rIns="0" bIns="0" rtlCol="0" anchor="t"/>
          <a:lstStyle/>
          <a:p>
            <a:pPr marL="0" marR="0">
              <a:lnSpc>
                <a:spcPct val="115000"/>
              </a:lnSpc>
              <a:spcBef>
                <a:spcPts val="0"/>
              </a:spcBef>
              <a:spcAft>
                <a:spcPts val="800"/>
              </a:spcAft>
            </a:pP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Elements of Design</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point</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line</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shape</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texture</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space</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form</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a:t>
            </a:r>
            <a:r>
              <a:rPr lang="en-US"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value</a:t>
            </a:r>
            <a:r>
              <a:rPr lang="en-US"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—form the foundation of any visual composition. Mastering these elements is key to creating designs that are not only aesthetically pleasing but also functional and effective in conveying meaning. By understanding and applying these elements thoughtfully, designers can craft compelling and harmonious visuals across any medium, whether digital or traditional.</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mage 0" descr="preencoded.png">
            <a:extLst>
              <a:ext uri="{FF2B5EF4-FFF2-40B4-BE49-F238E27FC236}">
                <a16:creationId xmlns:a16="http://schemas.microsoft.com/office/drawing/2014/main" id="{6CB4919B-579B-97D6-DFDD-DA1958BAD2F4}"/>
              </a:ext>
            </a:extLst>
          </p:cNvPr>
          <p:cNvPicPr>
            <a:picLocks noChangeAspect="1"/>
          </p:cNvPicPr>
          <p:nvPr/>
        </p:nvPicPr>
        <p:blipFill>
          <a:blip r:embed="rId3"/>
          <a:stretch>
            <a:fillRect/>
          </a:stretch>
        </p:blipFill>
        <p:spPr>
          <a:xfrm>
            <a:off x="0" y="0"/>
            <a:ext cx="14630400" cy="3086100"/>
          </a:xfrm>
          <a:prstGeom prst="rect">
            <a:avLst/>
          </a:prstGeom>
        </p:spPr>
      </p:pic>
    </p:spTree>
    <p:extLst>
      <p:ext uri="{BB962C8B-B14F-4D97-AF65-F5344CB8AC3E}">
        <p14:creationId xmlns:p14="http://schemas.microsoft.com/office/powerpoint/2010/main" val="35823059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07157" y="3604981"/>
            <a:ext cx="6426994" cy="726043"/>
          </a:xfrm>
          <a:prstGeom prst="rect">
            <a:avLst/>
          </a:prstGeom>
          <a:noFill/>
          <a:ln/>
        </p:spPr>
        <p:txBody>
          <a:bodyPr wrap="none" lIns="0" tIns="0" rIns="0" bIns="0" rtlCol="0" anchor="t"/>
          <a:lstStyle/>
          <a:p>
            <a:pPr marL="0" indent="0">
              <a:lnSpc>
                <a:spcPts val="5700"/>
              </a:lnSpc>
              <a:buNone/>
            </a:pPr>
            <a:r>
              <a:rPr lang="en-US" sz="4800" dirty="0">
                <a:solidFill>
                  <a:srgbClr val="FFFFFF"/>
                </a:solidFill>
                <a:latin typeface="Arial" panose="020B0604020202020204" pitchFamily="34" charset="0"/>
                <a:ea typeface="Nunito" pitchFamily="34" charset="-122"/>
                <a:cs typeface="Arial" panose="020B0604020202020204" pitchFamily="34" charset="0"/>
              </a:rPr>
              <a:t>References</a:t>
            </a:r>
            <a:endParaRPr lang="en-US" sz="4800" dirty="0">
              <a:latin typeface="Arial" panose="020B0604020202020204" pitchFamily="34" charset="0"/>
              <a:cs typeface="Arial" panose="020B0604020202020204" pitchFamily="34" charset="0"/>
            </a:endParaRPr>
          </a:p>
        </p:txBody>
      </p:sp>
      <p:sp>
        <p:nvSpPr>
          <p:cNvPr id="4" name="Shape 1"/>
          <p:cNvSpPr/>
          <p:nvPr/>
        </p:nvSpPr>
        <p:spPr>
          <a:xfrm>
            <a:off x="358081" y="4549966"/>
            <a:ext cx="13352139" cy="2401677"/>
          </a:xfrm>
          <a:prstGeom prst="roundRect">
            <a:avLst>
              <a:gd name="adj" fmla="val 16452"/>
            </a:avLst>
          </a:prstGeom>
          <a:solidFill>
            <a:srgbClr val="00002E"/>
          </a:solidFill>
          <a:ln w="30480">
            <a:solidFill>
              <a:srgbClr val="F2B42D"/>
            </a:solidFill>
            <a:prstDash val="solid"/>
          </a:ln>
        </p:spPr>
      </p:sp>
      <p:sp>
        <p:nvSpPr>
          <p:cNvPr id="6" name="Text 3"/>
          <p:cNvSpPr/>
          <p:nvPr/>
        </p:nvSpPr>
        <p:spPr>
          <a:xfrm>
            <a:off x="884451" y="4987849"/>
            <a:ext cx="12284044" cy="1963794"/>
          </a:xfrm>
          <a:prstGeom prst="rect">
            <a:avLst/>
          </a:prstGeom>
          <a:noFill/>
          <a:ln/>
        </p:spPr>
        <p:txBody>
          <a:bodyPr wrap="square" lIns="0" tIns="0" rIns="0" bIns="0" rtlCol="0" anchor="t"/>
          <a:lstStyle/>
          <a:p>
            <a:pPr rtl="0">
              <a:spcBef>
                <a:spcPts val="0"/>
              </a:spcBef>
              <a:spcAft>
                <a:spcPts val="800"/>
              </a:spcAft>
            </a:pPr>
            <a:r>
              <a:rPr lang="en-GB" sz="1800" b="1" i="0" u="none" strike="noStrike" dirty="0">
                <a:solidFill>
                  <a:schemeClr val="bg1"/>
                </a:solidFill>
                <a:effectLst/>
                <a:latin typeface="Arial" panose="020B0604020202020204" pitchFamily="34" charset="0"/>
                <a:cs typeface="Arial" panose="020B0604020202020204" pitchFamily="34" charset="0"/>
              </a:rPr>
              <a:t>References</a:t>
            </a:r>
            <a:r>
              <a:rPr lang="en-GB" sz="1800" b="0" i="0" u="none" strike="noStrike" dirty="0">
                <a:solidFill>
                  <a:schemeClr val="bg1"/>
                </a:solidFill>
                <a:effectLst/>
                <a:latin typeface="Arial" panose="020B0604020202020204" pitchFamily="34" charset="0"/>
                <a:cs typeface="Arial" panose="020B0604020202020204" pitchFamily="34" charset="0"/>
              </a:rPr>
              <a:t>:</a:t>
            </a:r>
            <a:endParaRPr lang="en-GB" b="0" dirty="0">
              <a:solidFill>
                <a:schemeClr val="bg1"/>
              </a:solidFill>
              <a:effectLst/>
              <a:latin typeface="Arial" panose="020B0604020202020204" pitchFamily="34" charset="0"/>
              <a:cs typeface="Arial" panose="020B0604020202020204" pitchFamily="34" charset="0"/>
            </a:endParaRPr>
          </a:p>
          <a:p>
            <a:pPr rtl="0">
              <a:spcBef>
                <a:spcPts val="0"/>
              </a:spcBef>
              <a:spcAft>
                <a:spcPts val="800"/>
              </a:spcAft>
            </a:pPr>
            <a:r>
              <a:rPr lang="en-GB" sz="1800" b="0" i="0" u="none" strike="noStrike" dirty="0">
                <a:solidFill>
                  <a:schemeClr val="bg1"/>
                </a:solidFill>
                <a:effectLst/>
                <a:latin typeface="Arial" panose="020B0604020202020204" pitchFamily="34" charset="0"/>
                <a:cs typeface="Arial" panose="020B0604020202020204" pitchFamily="34" charset="0"/>
              </a:rPr>
              <a:t>"Digital Art Fundamentals," Robin </a:t>
            </a:r>
            <a:r>
              <a:rPr lang="en-GB" sz="1800" b="0" i="0" u="none" strike="noStrike" dirty="0" err="1">
                <a:solidFill>
                  <a:schemeClr val="bg1"/>
                </a:solidFill>
                <a:effectLst/>
                <a:latin typeface="Arial" panose="020B0604020202020204" pitchFamily="34" charset="0"/>
                <a:cs typeface="Arial" panose="020B0604020202020204" pitchFamily="34" charset="0"/>
              </a:rPr>
              <a:t>Landa</a:t>
            </a:r>
            <a:r>
              <a:rPr lang="en-GB" sz="1800" b="0" i="0" u="none" strike="noStrike" dirty="0">
                <a:solidFill>
                  <a:schemeClr val="bg1"/>
                </a:solidFill>
                <a:effectLst/>
                <a:latin typeface="Arial" panose="020B0604020202020204" pitchFamily="34" charset="0"/>
                <a:cs typeface="Arial" panose="020B0604020202020204" pitchFamily="34" charset="0"/>
              </a:rPr>
              <a:t>, Open Textbook Library, 2020.</a:t>
            </a:r>
            <a:endParaRPr lang="en-GB" b="0" dirty="0">
              <a:solidFill>
                <a:schemeClr val="bg1"/>
              </a:solidFill>
              <a:effectLst/>
              <a:latin typeface="Arial" panose="020B0604020202020204" pitchFamily="34" charset="0"/>
              <a:cs typeface="Arial" panose="020B0604020202020204" pitchFamily="34" charset="0"/>
            </a:endParaRPr>
          </a:p>
          <a:p>
            <a:pPr rtl="0">
              <a:spcBef>
                <a:spcPts val="0"/>
              </a:spcBef>
              <a:spcAft>
                <a:spcPts val="800"/>
              </a:spcAft>
            </a:pPr>
            <a:r>
              <a:rPr lang="en-GB" sz="1800" b="0" i="0" u="none" strike="noStrike" dirty="0">
                <a:solidFill>
                  <a:schemeClr val="bg1"/>
                </a:solidFill>
                <a:effectLst/>
                <a:latin typeface="Arial" panose="020B0604020202020204" pitchFamily="34" charset="0"/>
                <a:cs typeface="Arial" panose="020B0604020202020204" pitchFamily="34" charset="0"/>
              </a:rPr>
              <a:t>"Introduction to Graphic Design," Richard Hollis, Open Library, 2013.</a:t>
            </a:r>
            <a:endParaRPr lang="en-GB" b="0" dirty="0">
              <a:solidFill>
                <a:schemeClr val="bg1"/>
              </a:solidFill>
              <a:effectLst/>
              <a:latin typeface="Arial" panose="020B0604020202020204" pitchFamily="34" charset="0"/>
              <a:cs typeface="Arial" panose="020B0604020202020204" pitchFamily="34" charset="0"/>
            </a:endParaRPr>
          </a:p>
          <a:p>
            <a:pPr rtl="0">
              <a:spcBef>
                <a:spcPts val="0"/>
              </a:spcBef>
              <a:spcAft>
                <a:spcPts val="800"/>
              </a:spcAft>
            </a:pPr>
            <a:r>
              <a:rPr lang="en-GB" sz="1800" b="0" i="0" u="none" strike="noStrike" dirty="0">
                <a:solidFill>
                  <a:schemeClr val="bg1"/>
                </a:solidFill>
                <a:effectLst/>
                <a:latin typeface="Arial" panose="020B0604020202020204" pitchFamily="34" charset="0"/>
                <a:cs typeface="Arial" panose="020B0604020202020204" pitchFamily="34" charset="0"/>
              </a:rPr>
              <a:t>"The Elements of Graphic Design," Alex W. White, Internet Archive, 2011.</a:t>
            </a:r>
            <a:endParaRPr lang="en-GB" b="0" dirty="0">
              <a:solidFill>
                <a:schemeClr val="bg1"/>
              </a:solidFill>
              <a:effectLst/>
              <a:latin typeface="Arial" panose="020B0604020202020204" pitchFamily="34" charset="0"/>
              <a:cs typeface="Arial" panose="020B0604020202020204" pitchFamily="34" charset="0"/>
            </a:endParaRPr>
          </a:p>
          <a:p>
            <a:pPr rtl="0">
              <a:spcBef>
                <a:spcPts val="0"/>
              </a:spcBef>
              <a:spcAft>
                <a:spcPts val="800"/>
              </a:spcAft>
            </a:pPr>
            <a:r>
              <a:rPr lang="en-GB" sz="1800" b="0" i="0" u="none" strike="noStrike" dirty="0">
                <a:solidFill>
                  <a:schemeClr val="bg1"/>
                </a:solidFill>
                <a:effectLst/>
                <a:latin typeface="Arial" panose="020B0604020202020204" pitchFamily="34" charset="0"/>
                <a:cs typeface="Arial" panose="020B0604020202020204" pitchFamily="34" charset="0"/>
              </a:rPr>
              <a:t>"Computer Graphics: Principles and Practice," John F. Hughes et al., MIT </a:t>
            </a:r>
            <a:r>
              <a:rPr lang="en-GB" sz="1800" b="0" i="0" u="none" strike="noStrike" dirty="0" err="1">
                <a:solidFill>
                  <a:schemeClr val="bg1"/>
                </a:solidFill>
                <a:effectLst/>
                <a:latin typeface="Arial" panose="020B0604020202020204" pitchFamily="34" charset="0"/>
                <a:cs typeface="Arial" panose="020B0604020202020204" pitchFamily="34" charset="0"/>
              </a:rPr>
              <a:t>OpenCourseWare</a:t>
            </a:r>
            <a:r>
              <a:rPr lang="en-GB" sz="1800" b="0" i="0" u="none" strike="noStrike" dirty="0">
                <a:solidFill>
                  <a:schemeClr val="bg1"/>
                </a:solidFill>
                <a:effectLst/>
                <a:latin typeface="Arial" panose="020B0604020202020204" pitchFamily="34" charset="0"/>
                <a:cs typeface="Arial" panose="020B0604020202020204" pitchFamily="34" charset="0"/>
              </a:rPr>
              <a:t>, 2006.</a:t>
            </a:r>
            <a:endParaRPr lang="en-GB" b="0" dirty="0">
              <a:solidFill>
                <a:schemeClr val="bg1"/>
              </a:solidFill>
              <a:effectLst/>
              <a:latin typeface="Arial" panose="020B0604020202020204" pitchFamily="34" charset="0"/>
              <a:cs typeface="Arial" panose="020B0604020202020204" pitchFamily="34" charset="0"/>
            </a:endParaRPr>
          </a:p>
          <a:p>
            <a:br>
              <a:rPr lang="en-GB" dirty="0">
                <a:solidFill>
                  <a:schemeClr val="bg1"/>
                </a:solidFill>
                <a:latin typeface="Arial" panose="020B0604020202020204" pitchFamily="34" charset="0"/>
                <a:cs typeface="Arial" panose="020B0604020202020204" pitchFamily="34" charset="0"/>
              </a:rPr>
            </a:br>
            <a:endParaRPr lang="en-US" sz="1800" kern="1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9" name="Image 0" descr="preencoded.png">
            <a:extLst>
              <a:ext uri="{FF2B5EF4-FFF2-40B4-BE49-F238E27FC236}">
                <a16:creationId xmlns:a16="http://schemas.microsoft.com/office/drawing/2014/main" id="{6CB4919B-579B-97D6-DFDD-DA1958BAD2F4}"/>
              </a:ext>
            </a:extLst>
          </p:cNvPr>
          <p:cNvPicPr>
            <a:picLocks noChangeAspect="1"/>
          </p:cNvPicPr>
          <p:nvPr/>
        </p:nvPicPr>
        <p:blipFill>
          <a:blip r:embed="rId3"/>
          <a:stretch>
            <a:fillRect/>
          </a:stretch>
        </p:blipFill>
        <p:spPr>
          <a:xfrm>
            <a:off x="0" y="0"/>
            <a:ext cx="14630400" cy="3086100"/>
          </a:xfrm>
          <a:prstGeom prst="rect">
            <a:avLst/>
          </a:prstGeom>
        </p:spPr>
      </p:pic>
    </p:spTree>
    <p:extLst>
      <p:ext uri="{BB962C8B-B14F-4D97-AF65-F5344CB8AC3E}">
        <p14:creationId xmlns:p14="http://schemas.microsoft.com/office/powerpoint/2010/main" val="25090018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2124</TotalTime>
  <Words>5929</Words>
  <Application>Microsoft Office PowerPoint</Application>
  <PresentationFormat>Custom</PresentationFormat>
  <Paragraphs>502</Paragraphs>
  <Slides>81</Slides>
  <Notes>81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81</vt:i4>
      </vt:variant>
    </vt:vector>
  </HeadingPairs>
  <TitlesOfParts>
    <vt:vector size="89" baseType="lpstr">
      <vt:lpstr>PT Sans</vt:lpstr>
      <vt:lpstr>Wingdings</vt:lpstr>
      <vt:lpstr>Times New Roman</vt:lpstr>
      <vt:lpstr>Symbol</vt:lpstr>
      <vt:lpstr>Courier New</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Trevor Kwicha</cp:lastModifiedBy>
  <cp:revision>298</cp:revision>
  <dcterms:created xsi:type="dcterms:W3CDTF">2024-09-17T10:54:09Z</dcterms:created>
  <dcterms:modified xsi:type="dcterms:W3CDTF">2024-09-26T16:36:19Z</dcterms:modified>
</cp:coreProperties>
</file>