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48"/>
  </p:notesMasterIdLst>
  <p:sldIdLst>
    <p:sldId id="256" r:id="rId2"/>
    <p:sldId id="257" r:id="rId3"/>
    <p:sldId id="261" r:id="rId4"/>
    <p:sldId id="258" r:id="rId5"/>
    <p:sldId id="267" r:id="rId6"/>
    <p:sldId id="268" r:id="rId7"/>
    <p:sldId id="259" r:id="rId8"/>
    <p:sldId id="269" r:id="rId9"/>
    <p:sldId id="270" r:id="rId10"/>
    <p:sldId id="271" r:id="rId11"/>
    <p:sldId id="260" r:id="rId12"/>
    <p:sldId id="272" r:id="rId13"/>
    <p:sldId id="273" r:id="rId14"/>
    <p:sldId id="274" r:id="rId15"/>
    <p:sldId id="275" r:id="rId16"/>
    <p:sldId id="276" r:id="rId17"/>
    <p:sldId id="277" r:id="rId18"/>
    <p:sldId id="264" r:id="rId19"/>
    <p:sldId id="279" r:id="rId20"/>
    <p:sldId id="280" r:id="rId21"/>
    <p:sldId id="262" r:id="rId22"/>
    <p:sldId id="281" r:id="rId23"/>
    <p:sldId id="282" r:id="rId24"/>
    <p:sldId id="278" r:id="rId25"/>
    <p:sldId id="284" r:id="rId26"/>
    <p:sldId id="285" r:id="rId27"/>
    <p:sldId id="286" r:id="rId28"/>
    <p:sldId id="287" r:id="rId29"/>
    <p:sldId id="288" r:id="rId30"/>
    <p:sldId id="289" r:id="rId31"/>
    <p:sldId id="290" r:id="rId32"/>
    <p:sldId id="292" r:id="rId33"/>
    <p:sldId id="293" r:id="rId34"/>
    <p:sldId id="294" r:id="rId35"/>
    <p:sldId id="295" r:id="rId36"/>
    <p:sldId id="296" r:id="rId37"/>
    <p:sldId id="297" r:id="rId38"/>
    <p:sldId id="298" r:id="rId39"/>
    <p:sldId id="299" r:id="rId40"/>
    <p:sldId id="301" r:id="rId41"/>
    <p:sldId id="302" r:id="rId42"/>
    <p:sldId id="303" r:id="rId43"/>
    <p:sldId id="304" r:id="rId44"/>
    <p:sldId id="305" r:id="rId45"/>
    <p:sldId id="306" r:id="rId46"/>
    <p:sldId id="307" r:id="rId47"/>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9" d="100"/>
          <a:sy n="89" d="100"/>
        </p:scale>
        <p:origin x="714"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27676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104593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3669328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474702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5493225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4121213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8590269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843910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582060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7637598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3457102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38728819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238213132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30521497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2973613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036826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1287845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8358011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29510534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30270363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1685708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2814280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30</a:t>
            </a:fld>
            <a:endParaRPr lang="en-US"/>
          </a:p>
        </p:txBody>
      </p:sp>
    </p:spTree>
    <p:extLst>
      <p:ext uri="{BB962C8B-B14F-4D97-AF65-F5344CB8AC3E}">
        <p14:creationId xmlns:p14="http://schemas.microsoft.com/office/powerpoint/2010/main" val="40724472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31</a:t>
            </a:fld>
            <a:endParaRPr lang="en-US"/>
          </a:p>
        </p:txBody>
      </p:sp>
    </p:spTree>
    <p:extLst>
      <p:ext uri="{BB962C8B-B14F-4D97-AF65-F5344CB8AC3E}">
        <p14:creationId xmlns:p14="http://schemas.microsoft.com/office/powerpoint/2010/main" val="27076501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32227513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2619594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36343944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36815360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30851971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9152222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38</a:t>
            </a:fld>
            <a:endParaRPr lang="en-US"/>
          </a:p>
        </p:txBody>
      </p:sp>
    </p:spTree>
    <p:extLst>
      <p:ext uri="{BB962C8B-B14F-4D97-AF65-F5344CB8AC3E}">
        <p14:creationId xmlns:p14="http://schemas.microsoft.com/office/powerpoint/2010/main" val="35987874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348749606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40</a:t>
            </a:fld>
            <a:endParaRPr lang="en-US"/>
          </a:p>
        </p:txBody>
      </p:sp>
    </p:spTree>
    <p:extLst>
      <p:ext uri="{BB962C8B-B14F-4D97-AF65-F5344CB8AC3E}">
        <p14:creationId xmlns:p14="http://schemas.microsoft.com/office/powerpoint/2010/main" val="182551997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41</a:t>
            </a:fld>
            <a:endParaRPr lang="en-US"/>
          </a:p>
        </p:txBody>
      </p:sp>
    </p:spTree>
    <p:extLst>
      <p:ext uri="{BB962C8B-B14F-4D97-AF65-F5344CB8AC3E}">
        <p14:creationId xmlns:p14="http://schemas.microsoft.com/office/powerpoint/2010/main" val="271297123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42</a:t>
            </a:fld>
            <a:endParaRPr lang="en-US"/>
          </a:p>
        </p:txBody>
      </p:sp>
    </p:spTree>
    <p:extLst>
      <p:ext uri="{BB962C8B-B14F-4D97-AF65-F5344CB8AC3E}">
        <p14:creationId xmlns:p14="http://schemas.microsoft.com/office/powerpoint/2010/main" val="18579215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43</a:t>
            </a:fld>
            <a:endParaRPr lang="en-US"/>
          </a:p>
        </p:txBody>
      </p:sp>
    </p:spTree>
    <p:extLst>
      <p:ext uri="{BB962C8B-B14F-4D97-AF65-F5344CB8AC3E}">
        <p14:creationId xmlns:p14="http://schemas.microsoft.com/office/powerpoint/2010/main" val="29388595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44</a:t>
            </a:fld>
            <a:endParaRPr lang="en-US"/>
          </a:p>
        </p:txBody>
      </p:sp>
    </p:spTree>
    <p:extLst>
      <p:ext uri="{BB962C8B-B14F-4D97-AF65-F5344CB8AC3E}">
        <p14:creationId xmlns:p14="http://schemas.microsoft.com/office/powerpoint/2010/main" val="130395259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45</a:t>
            </a:fld>
            <a:endParaRPr lang="en-US"/>
          </a:p>
        </p:txBody>
      </p:sp>
    </p:spTree>
    <p:extLst>
      <p:ext uri="{BB962C8B-B14F-4D97-AF65-F5344CB8AC3E}">
        <p14:creationId xmlns:p14="http://schemas.microsoft.com/office/powerpoint/2010/main" val="154788042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46</a:t>
            </a:fld>
            <a:endParaRPr lang="en-US"/>
          </a:p>
        </p:txBody>
      </p:sp>
    </p:spTree>
    <p:extLst>
      <p:ext uri="{BB962C8B-B14F-4D97-AF65-F5344CB8AC3E}">
        <p14:creationId xmlns:p14="http://schemas.microsoft.com/office/powerpoint/2010/main" val="32222569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09151A">
              <a:alpha val="75000"/>
            </a:srgbClr>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8.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8.xml"/><Relationship Id="rId5" Type="http://schemas.openxmlformats.org/officeDocument/2006/relationships/image" Target="../media/image14.png"/><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0.xm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0.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0.xml"/></Relationships>
</file>

<file path=ppt/slides/_rels/slide4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63798" y="1431012"/>
            <a:ext cx="7416403" cy="2313861"/>
          </a:xfrm>
          <a:prstGeom prst="rect">
            <a:avLst/>
          </a:prstGeom>
          <a:noFill/>
          <a:ln/>
        </p:spPr>
        <p:txBody>
          <a:bodyPr wrap="square" lIns="0" tIns="0" rIns="0" bIns="0" rtlCol="0" anchor="t"/>
          <a:lstStyle/>
          <a:p>
            <a:pPr marL="0" indent="0" algn="ctr">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Computer Graphics and Design</a:t>
            </a:r>
            <a:endParaRPr lang="en-US" sz="4850" b="1" dirty="0">
              <a:latin typeface="Arial" panose="020B0604020202020204" pitchFamily="34" charset="0"/>
              <a:cs typeface="Arial" panose="020B0604020202020204" pitchFamily="34" charset="0"/>
            </a:endParaRPr>
          </a:p>
        </p:txBody>
      </p:sp>
      <p:sp>
        <p:nvSpPr>
          <p:cNvPr id="4" name="Text 1"/>
          <p:cNvSpPr/>
          <p:nvPr/>
        </p:nvSpPr>
        <p:spPr>
          <a:xfrm>
            <a:off x="871418" y="3221186"/>
            <a:ext cx="7416403" cy="611074"/>
          </a:xfrm>
          <a:prstGeom prst="rect">
            <a:avLst/>
          </a:prstGeom>
          <a:noFill/>
          <a:ln/>
        </p:spPr>
        <p:txBody>
          <a:bodyPr wrap="square" lIns="0" tIns="0" rIns="0" bIns="0" rtlCol="0" anchor="t"/>
          <a:lstStyle/>
          <a:p>
            <a:pPr marL="0" indent="0" algn="ctr">
              <a:lnSpc>
                <a:spcPts val="3100"/>
              </a:lnSpc>
              <a:buNone/>
            </a:pPr>
            <a:r>
              <a:rPr lang="en-US" sz="3200" b="1" dirty="0">
                <a:solidFill>
                  <a:srgbClr val="E2E6E9"/>
                </a:solidFill>
                <a:latin typeface="Arial" panose="020B0604020202020204" pitchFamily="34" charset="0"/>
                <a:ea typeface="Merriweather" pitchFamily="34" charset="-122"/>
                <a:cs typeface="Arial" panose="020B0604020202020204" pitchFamily="34" charset="0"/>
              </a:rPr>
              <a:t>Lecture 4</a:t>
            </a:r>
            <a:endParaRPr lang="en-US" sz="3200" b="1" dirty="0">
              <a:latin typeface="Arial" panose="020B0604020202020204" pitchFamily="34" charset="0"/>
              <a:cs typeface="Arial" panose="020B0604020202020204" pitchFamily="34" charset="0"/>
            </a:endParaRPr>
          </a:p>
        </p:txBody>
      </p:sp>
      <p:sp>
        <p:nvSpPr>
          <p:cNvPr id="7" name="Text 3"/>
          <p:cNvSpPr/>
          <p:nvPr/>
        </p:nvSpPr>
        <p:spPr>
          <a:xfrm>
            <a:off x="3228855" y="4159354"/>
            <a:ext cx="2701528" cy="431840"/>
          </a:xfrm>
          <a:prstGeom prst="rect">
            <a:avLst/>
          </a:prstGeom>
          <a:noFill/>
          <a:ln/>
        </p:spPr>
        <p:txBody>
          <a:bodyPr wrap="none" lIns="0" tIns="0" rIns="0" bIns="0" rtlCol="0" anchor="t"/>
          <a:lstStyle/>
          <a:p>
            <a:pPr marL="0" indent="0" algn="ctr">
              <a:lnSpc>
                <a:spcPts val="3400"/>
              </a:lnSpc>
              <a:buNone/>
            </a:pPr>
            <a:r>
              <a:rPr lang="en-US" b="1" dirty="0">
                <a:solidFill>
                  <a:srgbClr val="E2E6E9"/>
                </a:solidFill>
                <a:latin typeface="Arial" panose="020B0604020202020204" pitchFamily="34" charset="0"/>
                <a:ea typeface="Merriweather Bold" pitchFamily="34" charset="-122"/>
                <a:cs typeface="Arial" panose="020B0604020202020204" pitchFamily="34" charset="0"/>
              </a:rPr>
              <a:t>Lecturer: Baya, Trevor.</a:t>
            </a:r>
            <a:endParaRPr lang="en-US" dirty="0">
              <a:latin typeface="Arial" panose="020B0604020202020204" pitchFamily="34" charset="0"/>
              <a:cs typeface="Arial" panose="020B0604020202020204" pitchFamily="34" charset="0"/>
            </a:endParaRPr>
          </a:p>
        </p:txBody>
      </p:sp>
      <p:sp>
        <p:nvSpPr>
          <p:cNvPr id="8" name="Text 1">
            <a:extLst>
              <a:ext uri="{FF2B5EF4-FFF2-40B4-BE49-F238E27FC236}">
                <a16:creationId xmlns:a16="http://schemas.microsoft.com/office/drawing/2014/main" id="{C4BA2C64-0E8F-DDBA-D8E1-FAE328CC61D4}"/>
              </a:ext>
            </a:extLst>
          </p:cNvPr>
          <p:cNvSpPr/>
          <p:nvPr/>
        </p:nvSpPr>
        <p:spPr>
          <a:xfrm>
            <a:off x="871418" y="3853817"/>
            <a:ext cx="7416403" cy="611074"/>
          </a:xfrm>
          <a:prstGeom prst="rect">
            <a:avLst/>
          </a:prstGeom>
          <a:noFill/>
          <a:ln/>
        </p:spPr>
        <p:txBody>
          <a:bodyPr wrap="square" lIns="0" tIns="0" rIns="0" bIns="0" rtlCol="0" anchor="t"/>
          <a:lstStyle/>
          <a:p>
            <a:pPr marL="0" indent="0" algn="ctr">
              <a:lnSpc>
                <a:spcPts val="3100"/>
              </a:lnSpc>
              <a:buNone/>
            </a:pPr>
            <a:r>
              <a:rPr lang="en-US" sz="2400" dirty="0">
                <a:solidFill>
                  <a:srgbClr val="E2E6E9"/>
                </a:solidFill>
                <a:latin typeface="Arial" panose="020B0604020202020204" pitchFamily="34" charset="0"/>
                <a:ea typeface="Merriweather" pitchFamily="34" charset="-122"/>
                <a:cs typeface="Arial" panose="020B0604020202020204" pitchFamily="34" charset="0"/>
              </a:rPr>
              <a:t>Color Theory in Design.</a:t>
            </a:r>
            <a:endParaRPr lang="en-US" sz="2400"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863797" y="513385"/>
            <a:ext cx="12902803" cy="1542574"/>
          </a:xfrm>
          <a:prstGeom prst="rect">
            <a:avLst/>
          </a:prstGeom>
          <a:noFill/>
          <a:ln/>
        </p:spPr>
        <p:txBody>
          <a:bodyPr wrap="square" lIns="0" tIns="0" rIns="0" bIns="0" rtlCol="0" anchor="t"/>
          <a:lstStyle/>
          <a:p>
            <a:pPr>
              <a:lnSpc>
                <a:spcPct val="115000"/>
              </a:lnSpc>
              <a:spcAft>
                <a:spcPts val="800"/>
              </a:spcAft>
            </a:pPr>
            <a:r>
              <a:rPr lang="en-GB" sz="54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Learning Outcomes:</a:t>
            </a:r>
            <a:endParaRPr lang="en-GB" sz="5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Text 2"/>
          <p:cNvSpPr/>
          <p:nvPr/>
        </p:nvSpPr>
        <p:spPr>
          <a:xfrm>
            <a:off x="863797" y="1707337"/>
            <a:ext cx="9790503" cy="1579245"/>
          </a:xfrm>
          <a:prstGeom prst="rect">
            <a:avLst/>
          </a:prstGeom>
          <a:noFill/>
          <a:ln/>
        </p:spPr>
        <p:txBody>
          <a:bodyPr wrap="square" lIns="0" tIns="0" rIns="0" bIns="0" rtlCol="0" anchor="t"/>
          <a:lstStyle/>
          <a:p>
            <a:pPr>
              <a:lnSpc>
                <a:spcPct val="115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By the end of this lecture, students will:</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 the basics of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 and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Recognize the emotional and psychological effects of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Apply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 to create balanced and visually appealing designs.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effectively in branding, web design, and other design fields.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Avoid common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mistakes and use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purposefully to convey messages.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0E61C6DB-95D4-8627-420A-713F62AD50B9}"/>
              </a:ext>
            </a:extLst>
          </p:cNvPr>
          <p:cNvPicPr>
            <a:picLocks noChangeAspect="1"/>
          </p:cNvPicPr>
          <p:nvPr/>
        </p:nvPicPr>
        <p:blipFill>
          <a:blip r:embed="rId3"/>
          <a:stretch>
            <a:fillRect/>
          </a:stretch>
        </p:blipFill>
        <p:spPr>
          <a:xfrm rot="6476680">
            <a:off x="-999173" y="4217214"/>
            <a:ext cx="4924425" cy="46101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17721" y="1016675"/>
            <a:ext cx="7508558" cy="1460183"/>
          </a:xfrm>
          <a:prstGeom prst="rect">
            <a:avLst/>
          </a:prstGeom>
          <a:noFill/>
          <a:ln/>
        </p:spPr>
        <p:txBody>
          <a:bodyPr wrap="square" lIns="0" tIns="0" rIns="0" bIns="0" rtlCol="0" anchor="t"/>
          <a:lstStyle/>
          <a:p>
            <a:pPr marL="0" indent="0">
              <a:lnSpc>
                <a:spcPts val="5700"/>
              </a:lnSpc>
              <a:buNone/>
            </a:pPr>
            <a:r>
              <a:rPr lang="en-US" sz="4550" b="1" dirty="0">
                <a:solidFill>
                  <a:srgbClr val="F5F0F0"/>
                </a:solidFill>
                <a:latin typeface="Arial" panose="020B0604020202020204" pitchFamily="34" charset="0"/>
                <a:ea typeface="Merriweather" pitchFamily="34" charset="-122"/>
                <a:cs typeface="Arial" panose="020B0604020202020204" pitchFamily="34" charset="0"/>
              </a:rPr>
              <a:t>What is Color Theory?</a:t>
            </a:r>
            <a:endParaRPr lang="en-US" sz="4550" b="1" dirty="0">
              <a:latin typeface="Arial" panose="020B0604020202020204" pitchFamily="34" charset="0"/>
              <a:cs typeface="Arial" panose="020B0604020202020204" pitchFamily="34" charset="0"/>
            </a:endParaRPr>
          </a:p>
        </p:txBody>
      </p:sp>
      <p:sp>
        <p:nvSpPr>
          <p:cNvPr id="7" name="Text 4"/>
          <p:cNvSpPr/>
          <p:nvPr/>
        </p:nvSpPr>
        <p:spPr>
          <a:xfrm>
            <a:off x="817721" y="1971894"/>
            <a:ext cx="6004319" cy="1868686"/>
          </a:xfrm>
          <a:prstGeom prst="rect">
            <a:avLst/>
          </a:prstGeom>
          <a:noFill/>
          <a:ln/>
        </p:spPr>
        <p:txBody>
          <a:bodyPr wrap="square" lIns="0" tIns="0" rIns="0" bIns="0" rtlCol="0" anchor="t"/>
          <a:lstStyle/>
          <a:p>
            <a:pPr marL="0" indent="0" algn="just">
              <a:lnSpc>
                <a:spcPts val="2900"/>
              </a:lnSpc>
              <a:buNone/>
            </a:pP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800" dirty="0">
                <a:solidFill>
                  <a:srgbClr val="E2E6E9"/>
                </a:solidFill>
                <a:latin typeface="Arial" panose="020B0604020202020204" pitchFamily="34" charset="0"/>
                <a:ea typeface="Merriweather" pitchFamily="34" charset="-122"/>
                <a:cs typeface="Arial" panose="020B0604020202020204" pitchFamily="34" charset="0"/>
              </a:rPr>
              <a:t> theory is a set of principles and guidelines that explain how </a:t>
            </a: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800" dirty="0">
                <a:solidFill>
                  <a:srgbClr val="E2E6E9"/>
                </a:solidFill>
                <a:latin typeface="Arial" panose="020B0604020202020204" pitchFamily="34" charset="0"/>
                <a:ea typeface="Merriweather" pitchFamily="34" charset="-122"/>
                <a:cs typeface="Arial" panose="020B0604020202020204" pitchFamily="34" charset="0"/>
              </a:rPr>
              <a:t> interact, combine, and are perceived. It serves as a foundation for artists, designers, and anyone working with </a:t>
            </a: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800" dirty="0">
                <a:solidFill>
                  <a:srgbClr val="E2E6E9"/>
                </a:solidFill>
                <a:latin typeface="Arial" panose="020B0604020202020204" pitchFamily="34" charset="0"/>
                <a:ea typeface="Merriweather" pitchFamily="34" charset="-122"/>
                <a:cs typeface="Arial" panose="020B0604020202020204" pitchFamily="34" charset="0"/>
              </a:rPr>
              <a:t> to create harmonious and visually appealing designs. </a:t>
            </a:r>
          </a:p>
          <a:p>
            <a:pPr marL="0" indent="0" algn="just">
              <a:lnSpc>
                <a:spcPts val="2900"/>
              </a:lnSpc>
              <a:buNone/>
            </a:pPr>
            <a:endParaRPr lang="en-GB" sz="1800" dirty="0">
              <a:solidFill>
                <a:srgbClr val="E2E6E9"/>
              </a:solidFill>
              <a:latin typeface="Arial" panose="020B0604020202020204" pitchFamily="34" charset="0"/>
              <a:ea typeface="Merriweather" pitchFamily="34" charset="-122"/>
              <a:cs typeface="Arial" panose="020B0604020202020204" pitchFamily="34" charset="0"/>
            </a:endParaRPr>
          </a:p>
          <a:p>
            <a:pPr marL="0" indent="0" algn="just">
              <a:lnSpc>
                <a:spcPts val="2900"/>
              </a:lnSpc>
              <a:buNone/>
            </a:pP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800" dirty="0">
                <a:solidFill>
                  <a:srgbClr val="E2E6E9"/>
                </a:solidFill>
                <a:latin typeface="Arial" panose="020B0604020202020204" pitchFamily="34" charset="0"/>
                <a:ea typeface="Merriweather" pitchFamily="34" charset="-122"/>
                <a:cs typeface="Arial" panose="020B0604020202020204" pitchFamily="34" charset="0"/>
              </a:rPr>
              <a:t> theory is rooted in both art and science, as it involves understanding the physics of light and </a:t>
            </a: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800" dirty="0">
                <a:solidFill>
                  <a:srgbClr val="E2E6E9"/>
                </a:solidFill>
                <a:latin typeface="Arial" panose="020B0604020202020204" pitchFamily="34" charset="0"/>
                <a:ea typeface="Merriweather" pitchFamily="34" charset="-122"/>
                <a:cs typeface="Arial" panose="020B0604020202020204" pitchFamily="34" charset="0"/>
              </a:rPr>
              <a:t> perception, as well as the emotional and psychological responses </a:t>
            </a: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800" dirty="0">
                <a:solidFill>
                  <a:srgbClr val="E2E6E9"/>
                </a:solidFill>
                <a:latin typeface="Arial" panose="020B0604020202020204" pitchFamily="34" charset="0"/>
                <a:ea typeface="Merriweather" pitchFamily="34" charset="-122"/>
                <a:cs typeface="Arial" panose="020B0604020202020204" pitchFamily="34" charset="0"/>
              </a:rPr>
              <a:t> can evoke.</a:t>
            </a:r>
          </a:p>
          <a:p>
            <a:pPr marL="0" indent="0" algn="just">
              <a:lnSpc>
                <a:spcPts val="2900"/>
              </a:lnSpc>
              <a:buNone/>
            </a:pPr>
            <a:endParaRPr lang="en-GB" sz="1800" dirty="0">
              <a:solidFill>
                <a:srgbClr val="E2E6E9"/>
              </a:solidFill>
              <a:latin typeface="Arial" panose="020B0604020202020204" pitchFamily="34" charset="0"/>
              <a:ea typeface="Merriweather" pitchFamily="34" charset="-122"/>
              <a:cs typeface="Arial" panose="020B0604020202020204" pitchFamily="34" charset="0"/>
            </a:endParaRPr>
          </a:p>
          <a:p>
            <a:pPr marL="0" indent="0" algn="just">
              <a:lnSpc>
                <a:spcPts val="2900"/>
              </a:lnSpc>
              <a:buNone/>
            </a:pP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800" dirty="0">
                <a:solidFill>
                  <a:srgbClr val="E2E6E9"/>
                </a:solidFill>
                <a:latin typeface="Arial" panose="020B0604020202020204" pitchFamily="34" charset="0"/>
                <a:ea typeface="Merriweather" pitchFamily="34" charset="-122"/>
                <a:cs typeface="Arial" panose="020B0604020202020204" pitchFamily="34" charset="0"/>
              </a:rPr>
              <a:t> theory helps us understand the relationships between </a:t>
            </a: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800" dirty="0">
                <a:solidFill>
                  <a:srgbClr val="E2E6E9"/>
                </a:solidFill>
                <a:latin typeface="Arial" panose="020B0604020202020204" pitchFamily="34" charset="0"/>
                <a:ea typeface="Merriweather" pitchFamily="34" charset="-122"/>
                <a:cs typeface="Arial" panose="020B0604020202020204" pitchFamily="34" charset="0"/>
              </a:rPr>
              <a:t> (e.g., complementary, analogous) and how to create harmonious or contrasting palettes. It covers how </a:t>
            </a:r>
            <a:r>
              <a:rPr lang="en-GB" sz="18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800" dirty="0">
                <a:solidFill>
                  <a:srgbClr val="E2E6E9"/>
                </a:solidFill>
                <a:latin typeface="Arial" panose="020B0604020202020204" pitchFamily="34" charset="0"/>
                <a:ea typeface="Merriweather" pitchFamily="34" charset="-122"/>
                <a:cs typeface="Arial" panose="020B0604020202020204" pitchFamily="34" charset="0"/>
              </a:rPr>
              <a:t> interact, how they are used to create emotions, and how to build visually appealing designs.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30672"/>
          </a:xfrm>
          <a:prstGeom prst="rect">
            <a:avLst/>
          </a:prstGeom>
        </p:spPr>
      </p:pic>
      <p:sp>
        <p:nvSpPr>
          <p:cNvPr id="3" name="Text 0"/>
          <p:cNvSpPr/>
          <p:nvPr/>
        </p:nvSpPr>
        <p:spPr>
          <a:xfrm>
            <a:off x="684967" y="538163"/>
            <a:ext cx="7774067" cy="1834515"/>
          </a:xfrm>
          <a:prstGeom prst="rect">
            <a:avLst/>
          </a:prstGeom>
          <a:noFill/>
          <a:ln/>
        </p:spPr>
        <p:txBody>
          <a:bodyPr wrap="square" lIns="0" tIns="0" rIns="0" bIns="0" rtlCol="0" anchor="t"/>
          <a:lstStyle/>
          <a:p>
            <a:pPr marL="0" indent="0">
              <a:lnSpc>
                <a:spcPts val="4800"/>
              </a:lnSpc>
              <a:buNone/>
            </a:pPr>
            <a:r>
              <a:rPr lang="en-GB" sz="3850" b="1" dirty="0">
                <a:solidFill>
                  <a:srgbClr val="F5F0F0"/>
                </a:solidFill>
                <a:latin typeface="Arial" panose="020B0604020202020204" pitchFamily="34" charset="0"/>
                <a:ea typeface="Merriweather" pitchFamily="34" charset="-122"/>
                <a:cs typeface="Arial" panose="020B0604020202020204" pitchFamily="34" charset="0"/>
              </a:rPr>
              <a:t>Why </a:t>
            </a:r>
            <a:r>
              <a:rPr lang="en-GB" sz="385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3850" b="1" dirty="0">
                <a:solidFill>
                  <a:srgbClr val="F5F0F0"/>
                </a:solidFill>
                <a:latin typeface="Arial" panose="020B0604020202020204" pitchFamily="34" charset="0"/>
                <a:ea typeface="Merriweather" pitchFamily="34" charset="-122"/>
                <a:cs typeface="Arial" panose="020B0604020202020204" pitchFamily="34" charset="0"/>
              </a:rPr>
              <a:t> Matters in Design</a:t>
            </a:r>
            <a:endParaRPr lang="en-US" sz="3850" b="1" dirty="0">
              <a:latin typeface="Arial" panose="020B0604020202020204" pitchFamily="34" charset="0"/>
              <a:cs typeface="Arial" panose="020B0604020202020204" pitchFamily="34" charset="0"/>
            </a:endParaRPr>
          </a:p>
        </p:txBody>
      </p:sp>
      <p:sp>
        <p:nvSpPr>
          <p:cNvPr id="4" name="Shape 1"/>
          <p:cNvSpPr/>
          <p:nvPr/>
        </p:nvSpPr>
        <p:spPr>
          <a:xfrm>
            <a:off x="967026" y="1155871"/>
            <a:ext cx="22860" cy="5026343"/>
          </a:xfrm>
          <a:prstGeom prst="roundRect">
            <a:avLst>
              <a:gd name="adj" fmla="val 359576"/>
            </a:avLst>
          </a:prstGeom>
          <a:solidFill>
            <a:srgbClr val="194A99"/>
          </a:solidFill>
          <a:ln/>
        </p:spPr>
      </p:sp>
      <p:sp>
        <p:nvSpPr>
          <p:cNvPr id="5" name="Shape 2"/>
          <p:cNvSpPr/>
          <p:nvPr/>
        </p:nvSpPr>
        <p:spPr>
          <a:xfrm>
            <a:off x="1175742" y="1584734"/>
            <a:ext cx="684967" cy="22860"/>
          </a:xfrm>
          <a:prstGeom prst="roundRect">
            <a:avLst>
              <a:gd name="adj" fmla="val 359576"/>
            </a:avLst>
          </a:prstGeom>
          <a:solidFill>
            <a:srgbClr val="194A99"/>
          </a:solidFill>
          <a:ln/>
        </p:spPr>
      </p:sp>
      <p:sp>
        <p:nvSpPr>
          <p:cNvPr id="6" name="Shape 3"/>
          <p:cNvSpPr/>
          <p:nvPr/>
        </p:nvSpPr>
        <p:spPr>
          <a:xfrm>
            <a:off x="758309" y="1376017"/>
            <a:ext cx="440293" cy="440293"/>
          </a:xfrm>
          <a:prstGeom prst="roundRect">
            <a:avLst>
              <a:gd name="adj" fmla="val 18669"/>
            </a:avLst>
          </a:prstGeom>
          <a:solidFill>
            <a:srgbClr val="003180"/>
          </a:solidFill>
          <a:ln w="7620">
            <a:solidFill>
              <a:srgbClr val="194A99"/>
            </a:solidFill>
            <a:prstDash val="solid"/>
          </a:ln>
        </p:spPr>
      </p:sp>
      <p:sp>
        <p:nvSpPr>
          <p:cNvPr id="7" name="Text 4"/>
          <p:cNvSpPr/>
          <p:nvPr/>
        </p:nvSpPr>
        <p:spPr>
          <a:xfrm>
            <a:off x="913805" y="1449360"/>
            <a:ext cx="129183" cy="293608"/>
          </a:xfrm>
          <a:prstGeom prst="rect">
            <a:avLst/>
          </a:prstGeom>
          <a:noFill/>
          <a:ln/>
        </p:spPr>
        <p:txBody>
          <a:bodyPr wrap="none" lIns="0" tIns="0" rIns="0" bIns="0" rtlCol="0" anchor="t"/>
          <a:lstStyle/>
          <a:p>
            <a:pPr marL="0" indent="0" algn="ctr">
              <a:lnSpc>
                <a:spcPts val="2300"/>
              </a:lnSpc>
              <a:buNone/>
            </a:pPr>
            <a:r>
              <a:rPr lang="en-US" sz="2300" dirty="0">
                <a:solidFill>
                  <a:srgbClr val="E2E6E9"/>
                </a:solidFill>
                <a:latin typeface="Arial" panose="020B0604020202020204" pitchFamily="34" charset="0"/>
                <a:ea typeface="Merriweather" pitchFamily="34" charset="-122"/>
                <a:cs typeface="Arial" panose="020B0604020202020204" pitchFamily="34" charset="0"/>
              </a:rPr>
              <a:t>1</a:t>
            </a:r>
            <a:endParaRPr lang="en-US" sz="2300" dirty="0">
              <a:latin typeface="Arial" panose="020B0604020202020204" pitchFamily="34" charset="0"/>
              <a:cs typeface="Arial" panose="020B0604020202020204" pitchFamily="34" charset="0"/>
            </a:endParaRPr>
          </a:p>
        </p:txBody>
      </p:sp>
      <p:sp>
        <p:nvSpPr>
          <p:cNvPr id="8" name="Text 5"/>
          <p:cNvSpPr/>
          <p:nvPr/>
        </p:nvSpPr>
        <p:spPr>
          <a:xfrm>
            <a:off x="2054781" y="1351490"/>
            <a:ext cx="2446377" cy="305753"/>
          </a:xfrm>
          <a:prstGeom prst="rect">
            <a:avLst/>
          </a:prstGeom>
          <a:noFill/>
          <a:ln/>
        </p:spPr>
        <p:txBody>
          <a:bodyPr wrap="none" lIns="0" tIns="0" rIns="0" bIns="0" rtlCol="0" anchor="t"/>
          <a:lstStyle/>
          <a:p>
            <a:pPr marL="0" indent="0" algn="l">
              <a:lnSpc>
                <a:spcPts val="2400"/>
              </a:lnSpc>
              <a:buNone/>
            </a:pPr>
            <a:r>
              <a:rPr lang="en-US" sz="1900" dirty="0">
                <a:solidFill>
                  <a:srgbClr val="E2E6E9"/>
                </a:solidFill>
                <a:latin typeface="Arial" panose="020B0604020202020204" pitchFamily="34" charset="0"/>
                <a:ea typeface="Merriweather" pitchFamily="34" charset="-122"/>
                <a:cs typeface="Arial" panose="020B0604020202020204" pitchFamily="34" charset="0"/>
              </a:rPr>
              <a:t>Grabs Attention:</a:t>
            </a:r>
            <a:endParaRPr lang="en-US" sz="1900" dirty="0">
              <a:latin typeface="Arial" panose="020B0604020202020204" pitchFamily="34" charset="0"/>
              <a:cs typeface="Arial" panose="020B0604020202020204" pitchFamily="34" charset="0"/>
            </a:endParaRPr>
          </a:p>
        </p:txBody>
      </p:sp>
      <p:sp>
        <p:nvSpPr>
          <p:cNvPr id="9" name="Text 6"/>
          <p:cNvSpPr/>
          <p:nvPr/>
        </p:nvSpPr>
        <p:spPr>
          <a:xfrm>
            <a:off x="2054781" y="1774638"/>
            <a:ext cx="6404253" cy="626269"/>
          </a:xfrm>
          <a:prstGeom prst="rect">
            <a:avLst/>
          </a:prstGeom>
          <a:noFill/>
          <a:ln/>
        </p:spPr>
        <p:txBody>
          <a:bodyPr wrap="square" lIns="0" tIns="0" rIns="0" bIns="0" rtlCol="0" anchor="t"/>
          <a:lstStyle/>
          <a:p>
            <a:pPr marL="0" indent="0">
              <a:lnSpc>
                <a:spcPts val="2450"/>
              </a:lnSpc>
              <a:buNone/>
            </a:pPr>
            <a:r>
              <a:rPr lang="en-GB" sz="15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500" dirty="0">
                <a:solidFill>
                  <a:srgbClr val="E2E6E9"/>
                </a:solidFill>
                <a:latin typeface="Arial" panose="020B0604020202020204" pitchFamily="34" charset="0"/>
                <a:ea typeface="Merriweather" pitchFamily="34" charset="-122"/>
                <a:cs typeface="Arial" panose="020B0604020202020204" pitchFamily="34" charset="0"/>
              </a:rPr>
              <a:t> is one of the first things people notice in a design. It can attract attention and guide the viewer's eyes to important elements.</a:t>
            </a:r>
            <a:endParaRPr lang="en-US" sz="1500" dirty="0">
              <a:latin typeface="Arial" panose="020B0604020202020204" pitchFamily="34" charset="0"/>
              <a:cs typeface="Arial" panose="020B0604020202020204" pitchFamily="34" charset="0"/>
            </a:endParaRPr>
          </a:p>
        </p:txBody>
      </p:sp>
      <p:sp>
        <p:nvSpPr>
          <p:cNvPr id="10" name="Shape 7"/>
          <p:cNvSpPr/>
          <p:nvPr/>
        </p:nvSpPr>
        <p:spPr>
          <a:xfrm>
            <a:off x="1175742" y="3221010"/>
            <a:ext cx="684967" cy="22860"/>
          </a:xfrm>
          <a:prstGeom prst="roundRect">
            <a:avLst>
              <a:gd name="adj" fmla="val 359576"/>
            </a:avLst>
          </a:prstGeom>
          <a:solidFill>
            <a:srgbClr val="194A99"/>
          </a:solidFill>
          <a:ln/>
        </p:spPr>
      </p:sp>
      <p:sp>
        <p:nvSpPr>
          <p:cNvPr id="11" name="Shape 8"/>
          <p:cNvSpPr/>
          <p:nvPr/>
        </p:nvSpPr>
        <p:spPr>
          <a:xfrm>
            <a:off x="758309" y="3012293"/>
            <a:ext cx="440293" cy="440293"/>
          </a:xfrm>
          <a:prstGeom prst="roundRect">
            <a:avLst>
              <a:gd name="adj" fmla="val 18669"/>
            </a:avLst>
          </a:prstGeom>
          <a:solidFill>
            <a:srgbClr val="003180"/>
          </a:solidFill>
          <a:ln w="7620">
            <a:solidFill>
              <a:srgbClr val="194A99"/>
            </a:solidFill>
            <a:prstDash val="solid"/>
          </a:ln>
        </p:spPr>
      </p:sp>
      <p:sp>
        <p:nvSpPr>
          <p:cNvPr id="12" name="Text 9"/>
          <p:cNvSpPr/>
          <p:nvPr/>
        </p:nvSpPr>
        <p:spPr>
          <a:xfrm>
            <a:off x="890587" y="3085636"/>
            <a:ext cx="175617" cy="293608"/>
          </a:xfrm>
          <a:prstGeom prst="rect">
            <a:avLst/>
          </a:prstGeom>
          <a:noFill/>
          <a:ln/>
        </p:spPr>
        <p:txBody>
          <a:bodyPr wrap="none" lIns="0" tIns="0" rIns="0" bIns="0" rtlCol="0" anchor="t"/>
          <a:lstStyle/>
          <a:p>
            <a:pPr marL="0" indent="0" algn="ctr">
              <a:lnSpc>
                <a:spcPts val="2300"/>
              </a:lnSpc>
              <a:buNone/>
            </a:pPr>
            <a:r>
              <a:rPr lang="en-US" sz="2300" dirty="0">
                <a:solidFill>
                  <a:srgbClr val="E2E6E9"/>
                </a:solidFill>
                <a:latin typeface="Arial" panose="020B0604020202020204" pitchFamily="34" charset="0"/>
                <a:ea typeface="Merriweather" pitchFamily="34" charset="-122"/>
                <a:cs typeface="Arial" panose="020B0604020202020204" pitchFamily="34" charset="0"/>
              </a:rPr>
              <a:t>2</a:t>
            </a:r>
            <a:endParaRPr lang="en-US" sz="2300" dirty="0">
              <a:latin typeface="Arial" panose="020B0604020202020204" pitchFamily="34" charset="0"/>
              <a:cs typeface="Arial" panose="020B0604020202020204" pitchFamily="34" charset="0"/>
            </a:endParaRPr>
          </a:p>
        </p:txBody>
      </p:sp>
      <p:sp>
        <p:nvSpPr>
          <p:cNvPr id="13" name="Text 10"/>
          <p:cNvSpPr/>
          <p:nvPr/>
        </p:nvSpPr>
        <p:spPr>
          <a:xfrm>
            <a:off x="2054781" y="2987766"/>
            <a:ext cx="2446377" cy="305753"/>
          </a:xfrm>
          <a:prstGeom prst="rect">
            <a:avLst/>
          </a:prstGeom>
          <a:noFill/>
          <a:ln/>
        </p:spPr>
        <p:txBody>
          <a:bodyPr wrap="none" lIns="0" tIns="0" rIns="0" bIns="0" rtlCol="0" anchor="t"/>
          <a:lstStyle/>
          <a:p>
            <a:pPr marL="0" indent="0" algn="l">
              <a:lnSpc>
                <a:spcPts val="2400"/>
              </a:lnSpc>
              <a:buNone/>
            </a:pPr>
            <a:r>
              <a:rPr lang="en-US" sz="1900" dirty="0">
                <a:solidFill>
                  <a:srgbClr val="E2E6E9"/>
                </a:solidFill>
                <a:latin typeface="Arial" panose="020B0604020202020204" pitchFamily="34" charset="0"/>
                <a:ea typeface="Merriweather" pitchFamily="34" charset="-122"/>
                <a:cs typeface="Arial" panose="020B0604020202020204" pitchFamily="34" charset="0"/>
              </a:rPr>
              <a:t>Evokes Emotions:</a:t>
            </a:r>
            <a:endParaRPr lang="en-US" sz="1900" dirty="0">
              <a:latin typeface="Arial" panose="020B0604020202020204" pitchFamily="34" charset="0"/>
              <a:cs typeface="Arial" panose="020B0604020202020204" pitchFamily="34" charset="0"/>
            </a:endParaRPr>
          </a:p>
        </p:txBody>
      </p:sp>
      <p:sp>
        <p:nvSpPr>
          <p:cNvPr id="14" name="Text 11"/>
          <p:cNvSpPr/>
          <p:nvPr/>
        </p:nvSpPr>
        <p:spPr>
          <a:xfrm>
            <a:off x="2054781" y="3410914"/>
            <a:ext cx="6404253" cy="626269"/>
          </a:xfrm>
          <a:prstGeom prst="rect">
            <a:avLst/>
          </a:prstGeom>
          <a:noFill/>
          <a:ln/>
        </p:spPr>
        <p:txBody>
          <a:bodyPr wrap="square" lIns="0" tIns="0" rIns="0" bIns="0" rtlCol="0" anchor="t"/>
          <a:lstStyle/>
          <a:p>
            <a:pPr marL="0" indent="0" algn="l">
              <a:lnSpc>
                <a:spcPts val="2450"/>
              </a:lnSpc>
              <a:buNone/>
            </a:pPr>
            <a:r>
              <a:rPr lang="en-GB" sz="15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500" dirty="0">
                <a:solidFill>
                  <a:srgbClr val="E2E6E9"/>
                </a:solidFill>
                <a:latin typeface="Arial" panose="020B0604020202020204" pitchFamily="34" charset="0"/>
                <a:ea typeface="Merriweather" pitchFamily="34" charset="-122"/>
                <a:cs typeface="Arial" panose="020B0604020202020204" pitchFamily="34" charset="0"/>
              </a:rPr>
              <a:t> evoke specific emotions and moods. Warm </a:t>
            </a:r>
            <a:r>
              <a:rPr lang="en-GB" sz="15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500" dirty="0">
                <a:solidFill>
                  <a:srgbClr val="E2E6E9"/>
                </a:solidFill>
                <a:latin typeface="Arial" panose="020B0604020202020204" pitchFamily="34" charset="0"/>
                <a:ea typeface="Merriweather" pitchFamily="34" charset="-122"/>
                <a:cs typeface="Arial" panose="020B0604020202020204" pitchFamily="34" charset="0"/>
              </a:rPr>
              <a:t> (red, yellow) are stimulating, while cool </a:t>
            </a:r>
            <a:r>
              <a:rPr lang="en-GB" sz="15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500" dirty="0">
                <a:solidFill>
                  <a:srgbClr val="E2E6E9"/>
                </a:solidFill>
                <a:latin typeface="Arial" panose="020B0604020202020204" pitchFamily="34" charset="0"/>
                <a:ea typeface="Merriweather" pitchFamily="34" charset="-122"/>
                <a:cs typeface="Arial" panose="020B0604020202020204" pitchFamily="34" charset="0"/>
              </a:rPr>
              <a:t> (blue, green) tend to be calming.</a:t>
            </a:r>
            <a:endParaRPr lang="en-US" sz="1500" dirty="0">
              <a:latin typeface="Arial" panose="020B0604020202020204" pitchFamily="34" charset="0"/>
              <a:cs typeface="Arial" panose="020B0604020202020204" pitchFamily="34" charset="0"/>
            </a:endParaRPr>
          </a:p>
        </p:txBody>
      </p:sp>
      <p:sp>
        <p:nvSpPr>
          <p:cNvPr id="15" name="Shape 12"/>
          <p:cNvSpPr/>
          <p:nvPr/>
        </p:nvSpPr>
        <p:spPr>
          <a:xfrm>
            <a:off x="1175742" y="4857286"/>
            <a:ext cx="684967" cy="22860"/>
          </a:xfrm>
          <a:prstGeom prst="roundRect">
            <a:avLst>
              <a:gd name="adj" fmla="val 359576"/>
            </a:avLst>
          </a:prstGeom>
          <a:solidFill>
            <a:srgbClr val="194A99"/>
          </a:solidFill>
          <a:ln/>
        </p:spPr>
      </p:sp>
      <p:sp>
        <p:nvSpPr>
          <p:cNvPr id="16" name="Shape 13"/>
          <p:cNvSpPr/>
          <p:nvPr/>
        </p:nvSpPr>
        <p:spPr>
          <a:xfrm>
            <a:off x="758309" y="4648569"/>
            <a:ext cx="440293" cy="440293"/>
          </a:xfrm>
          <a:prstGeom prst="roundRect">
            <a:avLst>
              <a:gd name="adj" fmla="val 18669"/>
            </a:avLst>
          </a:prstGeom>
          <a:solidFill>
            <a:srgbClr val="003180"/>
          </a:solidFill>
          <a:ln w="7620">
            <a:solidFill>
              <a:srgbClr val="194A99"/>
            </a:solidFill>
            <a:prstDash val="solid"/>
          </a:ln>
        </p:spPr>
      </p:sp>
      <p:sp>
        <p:nvSpPr>
          <p:cNvPr id="17" name="Text 14"/>
          <p:cNvSpPr/>
          <p:nvPr/>
        </p:nvSpPr>
        <p:spPr>
          <a:xfrm>
            <a:off x="896183" y="4721912"/>
            <a:ext cx="164425" cy="293608"/>
          </a:xfrm>
          <a:prstGeom prst="rect">
            <a:avLst/>
          </a:prstGeom>
          <a:noFill/>
          <a:ln/>
        </p:spPr>
        <p:txBody>
          <a:bodyPr wrap="none" lIns="0" tIns="0" rIns="0" bIns="0" rtlCol="0" anchor="t"/>
          <a:lstStyle/>
          <a:p>
            <a:pPr marL="0" indent="0" algn="ctr">
              <a:lnSpc>
                <a:spcPts val="2300"/>
              </a:lnSpc>
              <a:buNone/>
            </a:pPr>
            <a:r>
              <a:rPr lang="en-US" sz="2300" dirty="0">
                <a:solidFill>
                  <a:srgbClr val="E2E6E9"/>
                </a:solidFill>
                <a:latin typeface="Arial" panose="020B0604020202020204" pitchFamily="34" charset="0"/>
                <a:ea typeface="Merriweather" pitchFamily="34" charset="-122"/>
                <a:cs typeface="Arial" panose="020B0604020202020204" pitchFamily="34" charset="0"/>
              </a:rPr>
              <a:t>3</a:t>
            </a:r>
            <a:endParaRPr lang="en-US" sz="2300" dirty="0">
              <a:latin typeface="Arial" panose="020B0604020202020204" pitchFamily="34" charset="0"/>
              <a:cs typeface="Arial" panose="020B0604020202020204" pitchFamily="34" charset="0"/>
            </a:endParaRPr>
          </a:p>
        </p:txBody>
      </p:sp>
      <p:sp>
        <p:nvSpPr>
          <p:cNvPr id="18" name="Text 15"/>
          <p:cNvSpPr/>
          <p:nvPr/>
        </p:nvSpPr>
        <p:spPr>
          <a:xfrm>
            <a:off x="2054781" y="4624042"/>
            <a:ext cx="2446377" cy="305753"/>
          </a:xfrm>
          <a:prstGeom prst="rect">
            <a:avLst/>
          </a:prstGeom>
          <a:noFill/>
          <a:ln/>
        </p:spPr>
        <p:txBody>
          <a:bodyPr wrap="none" lIns="0" tIns="0" rIns="0" bIns="0" rtlCol="0" anchor="t"/>
          <a:lstStyle/>
          <a:p>
            <a:pPr marL="0" indent="0" algn="l">
              <a:lnSpc>
                <a:spcPts val="2400"/>
              </a:lnSpc>
              <a:buNone/>
            </a:pPr>
            <a:r>
              <a:rPr lang="en-US" sz="1900" dirty="0">
                <a:solidFill>
                  <a:srgbClr val="E2E6E9"/>
                </a:solidFill>
                <a:latin typeface="Arial" panose="020B0604020202020204" pitchFamily="34" charset="0"/>
                <a:ea typeface="Merriweather" pitchFamily="34" charset="-122"/>
                <a:cs typeface="Arial" panose="020B0604020202020204" pitchFamily="34" charset="0"/>
              </a:rPr>
              <a:t>Conveys Meaning:</a:t>
            </a:r>
            <a:endParaRPr lang="en-US" sz="1900" dirty="0">
              <a:latin typeface="Arial" panose="020B0604020202020204" pitchFamily="34" charset="0"/>
              <a:cs typeface="Arial" panose="020B0604020202020204" pitchFamily="34" charset="0"/>
            </a:endParaRPr>
          </a:p>
        </p:txBody>
      </p:sp>
      <p:sp>
        <p:nvSpPr>
          <p:cNvPr id="19" name="Text 16"/>
          <p:cNvSpPr/>
          <p:nvPr/>
        </p:nvSpPr>
        <p:spPr>
          <a:xfrm>
            <a:off x="2054781" y="5047190"/>
            <a:ext cx="6404253" cy="939403"/>
          </a:xfrm>
          <a:prstGeom prst="rect">
            <a:avLst/>
          </a:prstGeom>
          <a:noFill/>
          <a:ln/>
        </p:spPr>
        <p:txBody>
          <a:bodyPr wrap="square" lIns="0" tIns="0" rIns="0" bIns="0" rtlCol="0" anchor="t"/>
          <a:lstStyle/>
          <a:p>
            <a:pPr marL="0" indent="0" algn="l">
              <a:lnSpc>
                <a:spcPts val="2450"/>
              </a:lnSpc>
              <a:buNone/>
            </a:pPr>
            <a:r>
              <a:rPr lang="en-GB" sz="15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500" dirty="0">
                <a:solidFill>
                  <a:srgbClr val="E2E6E9"/>
                </a:solidFill>
                <a:latin typeface="Arial" panose="020B0604020202020204" pitchFamily="34" charset="0"/>
                <a:ea typeface="Merriweather" pitchFamily="34" charset="-122"/>
                <a:cs typeface="Arial" panose="020B0604020202020204" pitchFamily="34" charset="0"/>
              </a:rPr>
              <a:t> can communicate ideas without words. For example, green is often associated with nature, health, or growth, while black can represent elegance or power.</a:t>
            </a:r>
            <a:endParaRPr lang="en-US" sz="1500"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30672"/>
          </a:xfrm>
          <a:prstGeom prst="rect">
            <a:avLst/>
          </a:prstGeom>
        </p:spPr>
      </p:pic>
      <p:sp>
        <p:nvSpPr>
          <p:cNvPr id="3" name="Text 0"/>
          <p:cNvSpPr/>
          <p:nvPr/>
        </p:nvSpPr>
        <p:spPr>
          <a:xfrm>
            <a:off x="684967" y="538163"/>
            <a:ext cx="7774067" cy="1834515"/>
          </a:xfrm>
          <a:prstGeom prst="rect">
            <a:avLst/>
          </a:prstGeom>
          <a:noFill/>
          <a:ln/>
        </p:spPr>
        <p:txBody>
          <a:bodyPr wrap="square" lIns="0" tIns="0" rIns="0" bIns="0" rtlCol="0" anchor="t"/>
          <a:lstStyle/>
          <a:p>
            <a:pPr marL="0" indent="0">
              <a:lnSpc>
                <a:spcPts val="4800"/>
              </a:lnSpc>
              <a:buNone/>
            </a:pPr>
            <a:r>
              <a:rPr lang="en-GB" sz="3850" b="1" dirty="0">
                <a:solidFill>
                  <a:srgbClr val="F5F0F0"/>
                </a:solidFill>
                <a:latin typeface="Arial" panose="020B0604020202020204" pitchFamily="34" charset="0"/>
                <a:ea typeface="Merriweather" pitchFamily="34" charset="-122"/>
                <a:cs typeface="Arial" panose="020B0604020202020204" pitchFamily="34" charset="0"/>
              </a:rPr>
              <a:t>Why </a:t>
            </a:r>
            <a:r>
              <a:rPr lang="en-GB" sz="385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3850" b="1" dirty="0">
                <a:solidFill>
                  <a:srgbClr val="F5F0F0"/>
                </a:solidFill>
                <a:latin typeface="Arial" panose="020B0604020202020204" pitchFamily="34" charset="0"/>
                <a:ea typeface="Merriweather" pitchFamily="34" charset="-122"/>
                <a:cs typeface="Arial" panose="020B0604020202020204" pitchFamily="34" charset="0"/>
              </a:rPr>
              <a:t> Matters in Design</a:t>
            </a:r>
            <a:endParaRPr lang="en-US" sz="3850" b="1" dirty="0">
              <a:latin typeface="Arial" panose="020B0604020202020204" pitchFamily="34" charset="0"/>
              <a:cs typeface="Arial" panose="020B0604020202020204" pitchFamily="34" charset="0"/>
            </a:endParaRPr>
          </a:p>
        </p:txBody>
      </p:sp>
      <p:sp>
        <p:nvSpPr>
          <p:cNvPr id="4" name="Shape 1"/>
          <p:cNvSpPr/>
          <p:nvPr/>
        </p:nvSpPr>
        <p:spPr>
          <a:xfrm>
            <a:off x="967026" y="1155871"/>
            <a:ext cx="22860" cy="5026343"/>
          </a:xfrm>
          <a:prstGeom prst="roundRect">
            <a:avLst>
              <a:gd name="adj" fmla="val 359576"/>
            </a:avLst>
          </a:prstGeom>
          <a:solidFill>
            <a:srgbClr val="194A99"/>
          </a:solidFill>
          <a:ln/>
        </p:spPr>
      </p:sp>
      <p:sp>
        <p:nvSpPr>
          <p:cNvPr id="5" name="Shape 2"/>
          <p:cNvSpPr/>
          <p:nvPr/>
        </p:nvSpPr>
        <p:spPr>
          <a:xfrm>
            <a:off x="1175742" y="1584734"/>
            <a:ext cx="684967" cy="22860"/>
          </a:xfrm>
          <a:prstGeom prst="roundRect">
            <a:avLst>
              <a:gd name="adj" fmla="val 359576"/>
            </a:avLst>
          </a:prstGeom>
          <a:solidFill>
            <a:srgbClr val="194A99"/>
          </a:solidFill>
          <a:ln/>
        </p:spPr>
      </p:sp>
      <p:sp>
        <p:nvSpPr>
          <p:cNvPr id="6" name="Shape 3"/>
          <p:cNvSpPr/>
          <p:nvPr/>
        </p:nvSpPr>
        <p:spPr>
          <a:xfrm>
            <a:off x="758309" y="1376017"/>
            <a:ext cx="440293" cy="440293"/>
          </a:xfrm>
          <a:prstGeom prst="roundRect">
            <a:avLst>
              <a:gd name="adj" fmla="val 18669"/>
            </a:avLst>
          </a:prstGeom>
          <a:solidFill>
            <a:srgbClr val="003180"/>
          </a:solidFill>
          <a:ln w="7620">
            <a:solidFill>
              <a:srgbClr val="194A99"/>
            </a:solidFill>
            <a:prstDash val="solid"/>
          </a:ln>
        </p:spPr>
      </p:sp>
      <p:sp>
        <p:nvSpPr>
          <p:cNvPr id="7" name="Text 4"/>
          <p:cNvSpPr/>
          <p:nvPr/>
        </p:nvSpPr>
        <p:spPr>
          <a:xfrm>
            <a:off x="913805" y="1449360"/>
            <a:ext cx="129183" cy="293608"/>
          </a:xfrm>
          <a:prstGeom prst="rect">
            <a:avLst/>
          </a:prstGeom>
          <a:noFill/>
          <a:ln/>
        </p:spPr>
        <p:txBody>
          <a:bodyPr wrap="none" lIns="0" tIns="0" rIns="0" bIns="0" rtlCol="0" anchor="t"/>
          <a:lstStyle/>
          <a:p>
            <a:pPr marL="0" indent="0" algn="ctr">
              <a:lnSpc>
                <a:spcPts val="2300"/>
              </a:lnSpc>
              <a:buNone/>
            </a:pPr>
            <a:r>
              <a:rPr lang="en-US" sz="2300" dirty="0">
                <a:solidFill>
                  <a:srgbClr val="E2E6E9"/>
                </a:solidFill>
                <a:latin typeface="Arial" panose="020B0604020202020204" pitchFamily="34" charset="0"/>
                <a:cs typeface="Arial" panose="020B0604020202020204" pitchFamily="34" charset="0"/>
              </a:rPr>
              <a:t>4</a:t>
            </a:r>
            <a:endParaRPr lang="en-US" sz="2300" dirty="0">
              <a:latin typeface="Arial" panose="020B0604020202020204" pitchFamily="34" charset="0"/>
              <a:cs typeface="Arial" panose="020B0604020202020204" pitchFamily="34" charset="0"/>
            </a:endParaRPr>
          </a:p>
        </p:txBody>
      </p:sp>
      <p:sp>
        <p:nvSpPr>
          <p:cNvPr id="8" name="Text 5"/>
          <p:cNvSpPr/>
          <p:nvPr/>
        </p:nvSpPr>
        <p:spPr>
          <a:xfrm>
            <a:off x="2054781" y="1351490"/>
            <a:ext cx="2446377" cy="305753"/>
          </a:xfrm>
          <a:prstGeom prst="rect">
            <a:avLst/>
          </a:prstGeom>
          <a:noFill/>
          <a:ln/>
        </p:spPr>
        <p:txBody>
          <a:bodyPr wrap="none" lIns="0" tIns="0" rIns="0" bIns="0" rtlCol="0" anchor="t"/>
          <a:lstStyle/>
          <a:p>
            <a:pPr marL="0" indent="0" algn="l">
              <a:lnSpc>
                <a:spcPts val="2400"/>
              </a:lnSpc>
              <a:buNone/>
            </a:pPr>
            <a:r>
              <a:rPr lang="en-US" sz="1900" dirty="0">
                <a:solidFill>
                  <a:srgbClr val="E2E6E9"/>
                </a:solidFill>
                <a:latin typeface="Arial" panose="020B0604020202020204" pitchFamily="34" charset="0"/>
                <a:ea typeface="Merriweather" pitchFamily="34" charset="-122"/>
                <a:cs typeface="Arial" panose="020B0604020202020204" pitchFamily="34" charset="0"/>
              </a:rPr>
              <a:t>Improves Readability:</a:t>
            </a:r>
            <a:endParaRPr lang="en-US" sz="1900" dirty="0">
              <a:latin typeface="Arial" panose="020B0604020202020204" pitchFamily="34" charset="0"/>
              <a:cs typeface="Arial" panose="020B0604020202020204" pitchFamily="34" charset="0"/>
            </a:endParaRPr>
          </a:p>
        </p:txBody>
      </p:sp>
      <p:sp>
        <p:nvSpPr>
          <p:cNvPr id="9" name="Text 6"/>
          <p:cNvSpPr/>
          <p:nvPr/>
        </p:nvSpPr>
        <p:spPr>
          <a:xfrm>
            <a:off x="2054781" y="1774638"/>
            <a:ext cx="6404253" cy="626269"/>
          </a:xfrm>
          <a:prstGeom prst="rect">
            <a:avLst/>
          </a:prstGeom>
          <a:noFill/>
          <a:ln/>
        </p:spPr>
        <p:txBody>
          <a:bodyPr wrap="square" lIns="0" tIns="0" rIns="0" bIns="0" rtlCol="0" anchor="t"/>
          <a:lstStyle/>
          <a:p>
            <a:pPr marL="0" indent="0" algn="l">
              <a:lnSpc>
                <a:spcPts val="2450"/>
              </a:lnSpc>
              <a:buNone/>
            </a:pPr>
            <a:r>
              <a:rPr lang="en-GB" sz="1500" dirty="0">
                <a:solidFill>
                  <a:srgbClr val="E2E6E9"/>
                </a:solidFill>
                <a:latin typeface="Arial" panose="020B0604020202020204" pitchFamily="34" charset="0"/>
                <a:ea typeface="Merriweather" pitchFamily="34" charset="-122"/>
                <a:cs typeface="Arial" panose="020B0604020202020204" pitchFamily="34" charset="0"/>
              </a:rPr>
              <a:t>The right contrast between text and background enhances readability and accessibility in both print and digital designs.</a:t>
            </a:r>
            <a:endParaRPr lang="en-US" sz="1500" dirty="0">
              <a:latin typeface="Arial" panose="020B0604020202020204" pitchFamily="34" charset="0"/>
              <a:cs typeface="Arial" panose="020B0604020202020204" pitchFamily="34" charset="0"/>
            </a:endParaRPr>
          </a:p>
        </p:txBody>
      </p:sp>
      <p:sp>
        <p:nvSpPr>
          <p:cNvPr id="10" name="Shape 7"/>
          <p:cNvSpPr/>
          <p:nvPr/>
        </p:nvSpPr>
        <p:spPr>
          <a:xfrm>
            <a:off x="1175742" y="3221010"/>
            <a:ext cx="684967" cy="22860"/>
          </a:xfrm>
          <a:prstGeom prst="roundRect">
            <a:avLst>
              <a:gd name="adj" fmla="val 359576"/>
            </a:avLst>
          </a:prstGeom>
          <a:solidFill>
            <a:srgbClr val="194A99"/>
          </a:solidFill>
          <a:ln/>
        </p:spPr>
      </p:sp>
      <p:sp>
        <p:nvSpPr>
          <p:cNvPr id="11" name="Shape 8"/>
          <p:cNvSpPr/>
          <p:nvPr/>
        </p:nvSpPr>
        <p:spPr>
          <a:xfrm>
            <a:off x="758309" y="3012293"/>
            <a:ext cx="440293" cy="440293"/>
          </a:xfrm>
          <a:prstGeom prst="roundRect">
            <a:avLst>
              <a:gd name="adj" fmla="val 18669"/>
            </a:avLst>
          </a:prstGeom>
          <a:solidFill>
            <a:srgbClr val="003180"/>
          </a:solidFill>
          <a:ln w="7620">
            <a:solidFill>
              <a:srgbClr val="194A99"/>
            </a:solidFill>
            <a:prstDash val="solid"/>
          </a:ln>
        </p:spPr>
      </p:sp>
      <p:sp>
        <p:nvSpPr>
          <p:cNvPr id="12" name="Text 9"/>
          <p:cNvSpPr/>
          <p:nvPr/>
        </p:nvSpPr>
        <p:spPr>
          <a:xfrm>
            <a:off x="890587" y="3085636"/>
            <a:ext cx="175617" cy="293608"/>
          </a:xfrm>
          <a:prstGeom prst="rect">
            <a:avLst/>
          </a:prstGeom>
          <a:noFill/>
          <a:ln/>
        </p:spPr>
        <p:txBody>
          <a:bodyPr wrap="none" lIns="0" tIns="0" rIns="0" bIns="0" rtlCol="0" anchor="t"/>
          <a:lstStyle/>
          <a:p>
            <a:pPr marL="0" indent="0" algn="ctr">
              <a:lnSpc>
                <a:spcPts val="2300"/>
              </a:lnSpc>
              <a:buNone/>
            </a:pPr>
            <a:r>
              <a:rPr lang="en-US" sz="2300" dirty="0">
                <a:solidFill>
                  <a:srgbClr val="E2E6E9"/>
                </a:solidFill>
                <a:latin typeface="Arial" panose="020B0604020202020204" pitchFamily="34" charset="0"/>
                <a:cs typeface="Arial" panose="020B0604020202020204" pitchFamily="34" charset="0"/>
              </a:rPr>
              <a:t>5</a:t>
            </a:r>
            <a:endParaRPr lang="en-US" sz="2300" dirty="0">
              <a:latin typeface="Arial" panose="020B0604020202020204" pitchFamily="34" charset="0"/>
              <a:cs typeface="Arial" panose="020B0604020202020204" pitchFamily="34" charset="0"/>
            </a:endParaRPr>
          </a:p>
        </p:txBody>
      </p:sp>
      <p:sp>
        <p:nvSpPr>
          <p:cNvPr id="13" name="Text 10"/>
          <p:cNvSpPr/>
          <p:nvPr/>
        </p:nvSpPr>
        <p:spPr>
          <a:xfrm>
            <a:off x="2054781" y="2987766"/>
            <a:ext cx="2446377" cy="305753"/>
          </a:xfrm>
          <a:prstGeom prst="rect">
            <a:avLst/>
          </a:prstGeom>
          <a:noFill/>
          <a:ln/>
        </p:spPr>
        <p:txBody>
          <a:bodyPr wrap="none" lIns="0" tIns="0" rIns="0" bIns="0" rtlCol="0" anchor="t"/>
          <a:lstStyle/>
          <a:p>
            <a:pPr marL="0" indent="0" algn="l">
              <a:lnSpc>
                <a:spcPts val="2400"/>
              </a:lnSpc>
              <a:buNone/>
            </a:pPr>
            <a:r>
              <a:rPr lang="en-US" sz="1900" dirty="0">
                <a:solidFill>
                  <a:srgbClr val="E2E6E9"/>
                </a:solidFill>
                <a:latin typeface="Arial" panose="020B0604020202020204" pitchFamily="34" charset="0"/>
                <a:ea typeface="Merriweather" pitchFamily="34" charset="-122"/>
                <a:cs typeface="Arial" panose="020B0604020202020204" pitchFamily="34" charset="0"/>
              </a:rPr>
              <a:t>Influences Decisions:</a:t>
            </a:r>
            <a:endParaRPr lang="en-US" sz="1900" dirty="0">
              <a:latin typeface="Arial" panose="020B0604020202020204" pitchFamily="34" charset="0"/>
              <a:cs typeface="Arial" panose="020B0604020202020204" pitchFamily="34" charset="0"/>
            </a:endParaRPr>
          </a:p>
        </p:txBody>
      </p:sp>
      <p:sp>
        <p:nvSpPr>
          <p:cNvPr id="14" name="Text 11"/>
          <p:cNvSpPr/>
          <p:nvPr/>
        </p:nvSpPr>
        <p:spPr>
          <a:xfrm>
            <a:off x="2054781" y="3410914"/>
            <a:ext cx="6404253" cy="626269"/>
          </a:xfrm>
          <a:prstGeom prst="rect">
            <a:avLst/>
          </a:prstGeom>
          <a:noFill/>
          <a:ln/>
        </p:spPr>
        <p:txBody>
          <a:bodyPr wrap="square" lIns="0" tIns="0" rIns="0" bIns="0" rtlCol="0" anchor="t"/>
          <a:lstStyle/>
          <a:p>
            <a:pPr marL="0" indent="0" algn="l">
              <a:lnSpc>
                <a:spcPts val="2450"/>
              </a:lnSpc>
              <a:buNone/>
            </a:pPr>
            <a:r>
              <a:rPr lang="en-GB" sz="1500" dirty="0">
                <a:solidFill>
                  <a:srgbClr val="E2E6E9"/>
                </a:solidFill>
                <a:latin typeface="Arial" panose="020B0604020202020204" pitchFamily="34" charset="0"/>
                <a:ea typeface="Merriweather" pitchFamily="34" charset="-122"/>
                <a:cs typeface="Arial" panose="020B0604020202020204" pitchFamily="34" charset="0"/>
              </a:rPr>
              <a:t>In marketing and advertising, </a:t>
            </a:r>
            <a:r>
              <a:rPr lang="en-GB" sz="15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500" dirty="0">
                <a:solidFill>
                  <a:srgbClr val="E2E6E9"/>
                </a:solidFill>
                <a:latin typeface="Arial" panose="020B0604020202020204" pitchFamily="34" charset="0"/>
                <a:ea typeface="Merriweather" pitchFamily="34" charset="-122"/>
                <a:cs typeface="Arial" panose="020B0604020202020204" pitchFamily="34" charset="0"/>
              </a:rPr>
              <a:t> can impact how consumers perceive a brand and their purchasing decisions. For instance, red often creates a sense of urgency, making it effective in sale signage.</a:t>
            </a:r>
            <a:endParaRPr lang="en-US" sz="1500" dirty="0">
              <a:latin typeface="Arial" panose="020B0604020202020204" pitchFamily="34" charset="0"/>
              <a:cs typeface="Arial" panose="020B0604020202020204" pitchFamily="34" charset="0"/>
            </a:endParaRPr>
          </a:p>
        </p:txBody>
      </p:sp>
      <p:sp>
        <p:nvSpPr>
          <p:cNvPr id="15" name="Shape 12"/>
          <p:cNvSpPr/>
          <p:nvPr/>
        </p:nvSpPr>
        <p:spPr>
          <a:xfrm>
            <a:off x="1175742" y="4857286"/>
            <a:ext cx="684967" cy="22860"/>
          </a:xfrm>
          <a:prstGeom prst="roundRect">
            <a:avLst>
              <a:gd name="adj" fmla="val 359576"/>
            </a:avLst>
          </a:prstGeom>
          <a:solidFill>
            <a:srgbClr val="194A99"/>
          </a:solidFill>
          <a:ln/>
        </p:spPr>
      </p:sp>
      <p:sp>
        <p:nvSpPr>
          <p:cNvPr id="16" name="Shape 13"/>
          <p:cNvSpPr/>
          <p:nvPr/>
        </p:nvSpPr>
        <p:spPr>
          <a:xfrm>
            <a:off x="758309" y="4648569"/>
            <a:ext cx="440293" cy="440293"/>
          </a:xfrm>
          <a:prstGeom prst="roundRect">
            <a:avLst>
              <a:gd name="adj" fmla="val 18669"/>
            </a:avLst>
          </a:prstGeom>
          <a:solidFill>
            <a:srgbClr val="003180"/>
          </a:solidFill>
          <a:ln w="7620">
            <a:solidFill>
              <a:srgbClr val="194A99"/>
            </a:solidFill>
            <a:prstDash val="solid"/>
          </a:ln>
        </p:spPr>
      </p:sp>
      <p:sp>
        <p:nvSpPr>
          <p:cNvPr id="17" name="Text 14"/>
          <p:cNvSpPr/>
          <p:nvPr/>
        </p:nvSpPr>
        <p:spPr>
          <a:xfrm>
            <a:off x="896183" y="4721912"/>
            <a:ext cx="164425" cy="293608"/>
          </a:xfrm>
          <a:prstGeom prst="rect">
            <a:avLst/>
          </a:prstGeom>
          <a:noFill/>
          <a:ln/>
        </p:spPr>
        <p:txBody>
          <a:bodyPr wrap="none" lIns="0" tIns="0" rIns="0" bIns="0" rtlCol="0" anchor="t"/>
          <a:lstStyle/>
          <a:p>
            <a:pPr marL="0" indent="0" algn="ctr">
              <a:lnSpc>
                <a:spcPts val="2300"/>
              </a:lnSpc>
              <a:buNone/>
            </a:pPr>
            <a:r>
              <a:rPr lang="en-US" sz="2300" dirty="0">
                <a:solidFill>
                  <a:srgbClr val="E2E6E9"/>
                </a:solidFill>
                <a:latin typeface="Arial" panose="020B0604020202020204" pitchFamily="34" charset="0"/>
                <a:cs typeface="Arial" panose="020B0604020202020204" pitchFamily="34" charset="0"/>
              </a:rPr>
              <a:t>6</a:t>
            </a:r>
            <a:endParaRPr lang="en-US" sz="23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279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17721" y="1016675"/>
            <a:ext cx="7508558" cy="1460183"/>
          </a:xfrm>
          <a:prstGeom prst="rect">
            <a:avLst/>
          </a:prstGeom>
          <a:noFill/>
          <a:ln/>
        </p:spPr>
        <p:txBody>
          <a:bodyPr wrap="square" lIns="0" tIns="0" rIns="0" bIns="0" rtlCol="0" anchor="t"/>
          <a:lstStyle/>
          <a:p>
            <a:pPr marL="0" indent="0">
              <a:lnSpc>
                <a:spcPts val="5700"/>
              </a:lnSpc>
              <a:buNone/>
            </a:pPr>
            <a:r>
              <a:rPr lang="en-US" sz="4550" b="1" dirty="0">
                <a:solidFill>
                  <a:srgbClr val="F5F0F0"/>
                </a:solidFill>
                <a:latin typeface="Arial" panose="020B0604020202020204" pitchFamily="34" charset="0"/>
                <a:ea typeface="Merriweather" pitchFamily="34" charset="-122"/>
                <a:cs typeface="Arial" panose="020B0604020202020204" pitchFamily="34" charset="0"/>
              </a:rPr>
              <a:t>Key Points:</a:t>
            </a:r>
            <a:endParaRPr lang="en-US" sz="4550" b="1" dirty="0">
              <a:latin typeface="Arial" panose="020B0604020202020204" pitchFamily="34" charset="0"/>
              <a:cs typeface="Arial" panose="020B0604020202020204" pitchFamily="34" charset="0"/>
            </a:endParaRPr>
          </a:p>
        </p:txBody>
      </p:sp>
      <p:sp>
        <p:nvSpPr>
          <p:cNvPr id="7" name="Text 4"/>
          <p:cNvSpPr/>
          <p:nvPr/>
        </p:nvSpPr>
        <p:spPr>
          <a:xfrm>
            <a:off x="817721" y="1971894"/>
            <a:ext cx="6117335" cy="1868686"/>
          </a:xfrm>
          <a:prstGeom prst="rect">
            <a:avLst/>
          </a:prstGeom>
          <a:noFill/>
          <a:ln/>
        </p:spPr>
        <p:txBody>
          <a:bodyPr wrap="square" lIns="0" tIns="0" rIns="0" bIns="0" rtlCol="0" anchor="t"/>
          <a:lstStyle/>
          <a:p>
            <a:pPr marL="342900" lvl="0" indent="-342900" algn="just">
              <a:lnSpc>
                <a:spcPct val="115000"/>
              </a:lnSpc>
              <a:spcAft>
                <a:spcPts val="800"/>
              </a:spcAft>
              <a:buSzPts val="1000"/>
              <a:buFont typeface="Wingdings" panose="05000000000000000000" pitchFamily="2" charset="2"/>
              <a:buChar char="Ø"/>
              <a:tabLst>
                <a:tab pos="457200" algn="l"/>
              </a:tabLst>
            </a:pP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captures attention and makes your design stand out.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Wingdings" panose="05000000000000000000" pitchFamily="2" charset="2"/>
              <a:buChar char="Ø"/>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It creates emotional connections and impacts how your audience feels about your content.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Wingdings" panose="05000000000000000000" pitchFamily="2" charset="2"/>
              <a:buChar char="Ø"/>
              <a:tabLst>
                <a:tab pos="457200" algn="l"/>
              </a:tabLst>
            </a:pP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have inherent meaning and can communicate messages even without words.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Wingdings" panose="05000000000000000000" pitchFamily="2" charset="2"/>
              <a:buChar char="Ø"/>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effective use of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improves user experience and visual clarity.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Wingdings" panose="05000000000000000000" pitchFamily="2" charset="2"/>
              <a:buChar char="Ø"/>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marketing, the right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choices can influence consumer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behavior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engagement.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51197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658315" y="497681"/>
            <a:ext cx="12902803" cy="1542574"/>
          </a:xfrm>
          <a:prstGeom prst="rect">
            <a:avLst/>
          </a:prstGeom>
          <a:noFill/>
          <a:ln/>
        </p:spPr>
        <p:txBody>
          <a:bodyPr wrap="squar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The Color Wheel Overview</a:t>
            </a:r>
            <a:endParaRPr lang="en-US" sz="4850" b="1" dirty="0">
              <a:latin typeface="Arial" panose="020B0604020202020204" pitchFamily="34" charset="0"/>
              <a:cs typeface="Arial" panose="020B0604020202020204" pitchFamily="34" charset="0"/>
            </a:endParaRPr>
          </a:p>
        </p:txBody>
      </p:sp>
      <p:sp>
        <p:nvSpPr>
          <p:cNvPr id="4" name="Text 2"/>
          <p:cNvSpPr/>
          <p:nvPr/>
        </p:nvSpPr>
        <p:spPr>
          <a:xfrm>
            <a:off x="658315" y="1388705"/>
            <a:ext cx="4293830" cy="1579245"/>
          </a:xfrm>
          <a:prstGeom prst="rect">
            <a:avLst/>
          </a:prstGeom>
          <a:noFill/>
          <a:ln/>
        </p:spPr>
        <p:txBody>
          <a:bodyPr wrap="square" lIns="0" tIns="0" rIns="0" bIns="0" rtlCol="0" anchor="t"/>
          <a:lstStyle/>
          <a:p>
            <a:pPr marL="0" indent="0">
              <a:lnSpc>
                <a:spcPts val="3100"/>
              </a:lnSpc>
              <a:buNone/>
            </a:pPr>
            <a:r>
              <a:rPr lang="en-GB" sz="1900" dirty="0">
                <a:solidFill>
                  <a:srgbClr val="E2E6E9"/>
                </a:solidFill>
                <a:latin typeface="Arial" panose="020B0604020202020204" pitchFamily="34" charset="0"/>
                <a:ea typeface="Merriweather" pitchFamily="34" charset="-122"/>
                <a:cs typeface="Arial" panose="020B0604020202020204" pitchFamily="34" charset="0"/>
              </a:rPr>
              <a:t>The </a:t>
            </a:r>
            <a:r>
              <a:rPr lang="en-GB" sz="19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900" dirty="0">
                <a:solidFill>
                  <a:srgbClr val="E2E6E9"/>
                </a:solidFill>
                <a:latin typeface="Arial" panose="020B0604020202020204" pitchFamily="34" charset="0"/>
                <a:ea typeface="Merriweather" pitchFamily="34" charset="-122"/>
                <a:cs typeface="Arial" panose="020B0604020202020204" pitchFamily="34" charset="0"/>
              </a:rPr>
              <a:t> wheel is a circular diagram that represents the relationships between </a:t>
            </a:r>
            <a:r>
              <a:rPr lang="en-GB" sz="19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900" dirty="0">
                <a:solidFill>
                  <a:srgbClr val="E2E6E9"/>
                </a:solidFill>
                <a:latin typeface="Arial" panose="020B0604020202020204" pitchFamily="34" charset="0"/>
                <a:ea typeface="Merriweather" pitchFamily="34" charset="-122"/>
                <a:cs typeface="Arial" panose="020B0604020202020204" pitchFamily="34" charset="0"/>
              </a:rPr>
              <a:t> in an organized and logical format. It is a key tool in </a:t>
            </a:r>
            <a:r>
              <a:rPr lang="en-GB" sz="19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900" dirty="0">
                <a:solidFill>
                  <a:srgbClr val="E2E6E9"/>
                </a:solidFill>
                <a:latin typeface="Arial" panose="020B0604020202020204" pitchFamily="34" charset="0"/>
                <a:ea typeface="Merriweather" pitchFamily="34" charset="-122"/>
                <a:cs typeface="Arial" panose="020B0604020202020204" pitchFamily="34" charset="0"/>
              </a:rPr>
              <a:t> theory, used by artists, designers, and anyone working with </a:t>
            </a:r>
            <a:r>
              <a:rPr lang="en-GB" sz="19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900" dirty="0">
                <a:solidFill>
                  <a:srgbClr val="E2E6E9"/>
                </a:solidFill>
                <a:latin typeface="Arial" panose="020B0604020202020204" pitchFamily="34" charset="0"/>
                <a:ea typeface="Merriweather" pitchFamily="34" charset="-122"/>
                <a:cs typeface="Arial" panose="020B0604020202020204" pitchFamily="34" charset="0"/>
              </a:rPr>
              <a:t> to understand how </a:t>
            </a:r>
            <a:r>
              <a:rPr lang="en-GB" sz="19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900" dirty="0">
                <a:solidFill>
                  <a:srgbClr val="E2E6E9"/>
                </a:solidFill>
                <a:latin typeface="Arial" panose="020B0604020202020204" pitchFamily="34" charset="0"/>
                <a:ea typeface="Merriweather" pitchFamily="34" charset="-122"/>
                <a:cs typeface="Arial" panose="020B0604020202020204" pitchFamily="34" charset="0"/>
              </a:rPr>
              <a:t> interact and how they can be combined to create harmonious designs.</a:t>
            </a:r>
            <a:endParaRPr lang="en-US" sz="1900"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3E2345E9-2D43-0781-FA8B-9143B6CD2336}"/>
              </a:ext>
            </a:extLst>
          </p:cNvPr>
          <p:cNvPicPr>
            <a:picLocks noChangeAspect="1"/>
          </p:cNvPicPr>
          <p:nvPr/>
        </p:nvPicPr>
        <p:blipFill>
          <a:blip r:embed="rId3"/>
          <a:stretch>
            <a:fillRect/>
          </a:stretch>
        </p:blipFill>
        <p:spPr>
          <a:xfrm>
            <a:off x="5636103" y="1268968"/>
            <a:ext cx="6868165" cy="686816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58315" y="497681"/>
            <a:ext cx="12902803" cy="1542574"/>
          </a:xfrm>
          <a:prstGeom prst="rect">
            <a:avLst/>
          </a:prstGeom>
          <a:noFill/>
          <a:ln/>
        </p:spPr>
        <p:txBody>
          <a:bodyPr wrap="square" lIns="0" tIns="0" rIns="0" bIns="0" rtlCol="0" anchor="t"/>
          <a:lstStyle/>
          <a:p>
            <a:pPr marL="0" indent="0">
              <a:lnSpc>
                <a:spcPts val="6050"/>
              </a:lnSpc>
              <a:buNone/>
            </a:pPr>
            <a:r>
              <a:rPr lang="en-GB" sz="4850" b="1" dirty="0">
                <a:solidFill>
                  <a:srgbClr val="F5F0F0"/>
                </a:solidFill>
                <a:latin typeface="Arial" panose="020B0604020202020204" pitchFamily="34" charset="0"/>
                <a:ea typeface="Merriweather" pitchFamily="34" charset="-122"/>
                <a:cs typeface="Arial" panose="020B0604020202020204" pitchFamily="34" charset="0"/>
              </a:rPr>
              <a:t>Components of the </a:t>
            </a:r>
            <a:r>
              <a:rPr lang="en-GB" sz="485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4850" b="1" dirty="0">
                <a:solidFill>
                  <a:srgbClr val="F5F0F0"/>
                </a:solidFill>
                <a:latin typeface="Arial" panose="020B0604020202020204" pitchFamily="34" charset="0"/>
                <a:ea typeface="Merriweather" pitchFamily="34" charset="-122"/>
                <a:cs typeface="Arial" panose="020B0604020202020204" pitchFamily="34" charset="0"/>
              </a:rPr>
              <a:t> Wheel</a:t>
            </a:r>
            <a:endParaRPr lang="en-US" sz="4850" b="1" dirty="0">
              <a:latin typeface="Arial" panose="020B0604020202020204" pitchFamily="34" charset="0"/>
              <a:cs typeface="Arial" panose="020B0604020202020204" pitchFamily="34" charset="0"/>
            </a:endParaRPr>
          </a:p>
        </p:txBody>
      </p:sp>
      <p:sp>
        <p:nvSpPr>
          <p:cNvPr id="4" name="Text 2"/>
          <p:cNvSpPr/>
          <p:nvPr/>
        </p:nvSpPr>
        <p:spPr>
          <a:xfrm>
            <a:off x="658315" y="1388705"/>
            <a:ext cx="5650018" cy="1579245"/>
          </a:xfrm>
          <a:prstGeom prst="rect">
            <a:avLst/>
          </a:prstGeom>
          <a:noFill/>
          <a:ln/>
        </p:spPr>
        <p:txBody>
          <a:bodyPr wrap="square" lIns="0" tIns="0" rIns="0" bIns="0" rtlCol="0" anchor="t"/>
          <a:lstStyle/>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foundational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cannot be created by mixing other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traditional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RYB (Red, Yellow, Blue)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model, the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3E2345E9-2D43-0781-FA8B-9143B6CD2336}"/>
              </a:ext>
            </a:extLst>
          </p:cNvPr>
          <p:cNvPicPr>
            <a:picLocks noChangeAspect="1"/>
          </p:cNvPicPr>
          <p:nvPr/>
        </p:nvPicPr>
        <p:blipFill>
          <a:blip r:embed="rId3"/>
          <a:stretch>
            <a:fillRect/>
          </a:stretch>
        </p:blipFill>
        <p:spPr>
          <a:xfrm rot="331545">
            <a:off x="5636103" y="1268968"/>
            <a:ext cx="6868165" cy="686816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5758394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58315" y="497681"/>
            <a:ext cx="12902803" cy="1542574"/>
          </a:xfrm>
          <a:prstGeom prst="rect">
            <a:avLst/>
          </a:prstGeom>
          <a:noFill/>
          <a:ln/>
        </p:spPr>
        <p:txBody>
          <a:bodyPr wrap="square" lIns="0" tIns="0" rIns="0" bIns="0" rtlCol="0" anchor="t"/>
          <a:lstStyle/>
          <a:p>
            <a:pPr marL="0" indent="0">
              <a:lnSpc>
                <a:spcPts val="6050"/>
              </a:lnSpc>
              <a:buNone/>
            </a:pPr>
            <a:r>
              <a:rPr lang="en-GB" sz="4850" b="1" dirty="0">
                <a:solidFill>
                  <a:srgbClr val="F5F0F0"/>
                </a:solidFill>
                <a:latin typeface="Arial" panose="020B0604020202020204" pitchFamily="34" charset="0"/>
                <a:ea typeface="Merriweather" pitchFamily="34" charset="-122"/>
                <a:cs typeface="Arial" panose="020B0604020202020204" pitchFamily="34" charset="0"/>
              </a:rPr>
              <a:t>Components of the </a:t>
            </a:r>
            <a:r>
              <a:rPr lang="en-GB" sz="485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4850" b="1" dirty="0">
                <a:solidFill>
                  <a:srgbClr val="F5F0F0"/>
                </a:solidFill>
                <a:latin typeface="Arial" panose="020B0604020202020204" pitchFamily="34" charset="0"/>
                <a:ea typeface="Merriweather" pitchFamily="34" charset="-122"/>
                <a:cs typeface="Arial" panose="020B0604020202020204" pitchFamily="34" charset="0"/>
              </a:rPr>
              <a:t> Wheel</a:t>
            </a:r>
            <a:endParaRPr lang="en-US" sz="4850" b="1" dirty="0">
              <a:latin typeface="Arial" panose="020B0604020202020204" pitchFamily="34" charset="0"/>
              <a:cs typeface="Arial" panose="020B0604020202020204" pitchFamily="34" charset="0"/>
            </a:endParaRPr>
          </a:p>
        </p:txBody>
      </p:sp>
      <p:sp>
        <p:nvSpPr>
          <p:cNvPr id="4" name="Text 2"/>
          <p:cNvSpPr/>
          <p:nvPr/>
        </p:nvSpPr>
        <p:spPr>
          <a:xfrm>
            <a:off x="658315" y="1388705"/>
            <a:ext cx="5650018" cy="1579245"/>
          </a:xfrm>
          <a:prstGeom prst="rect">
            <a:avLst/>
          </a:prstGeom>
          <a:noFill/>
          <a:ln/>
        </p:spPr>
        <p:txBody>
          <a:bodyPr wrap="square" lIns="0" tIns="0" rIns="0" bIns="0" rtlCol="0" anchor="t"/>
          <a:lstStyle/>
          <a:p>
            <a:pPr marL="342900" lvl="0" indent="-342900">
              <a:lnSpc>
                <a:spcPct val="115000"/>
              </a:lnSpc>
              <a:spcAft>
                <a:spcPts val="800"/>
              </a:spcAft>
              <a:buFont typeface="+mj-lt"/>
              <a:buAutoNum type="arabicPeriod" startAt="2"/>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are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created by mixing two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equal proportions. They are located between the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 the wheel.</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Yellow</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Orange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 + Yellow</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Green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Blue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Purple (Violet)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3E2345E9-2D43-0781-FA8B-9143B6CD2336}"/>
              </a:ext>
            </a:extLst>
          </p:cNvPr>
          <p:cNvPicPr>
            <a:picLocks noChangeAspect="1"/>
          </p:cNvPicPr>
          <p:nvPr/>
        </p:nvPicPr>
        <p:blipFill>
          <a:blip r:embed="rId3"/>
          <a:stretch>
            <a:fillRect/>
          </a:stretch>
        </p:blipFill>
        <p:spPr>
          <a:xfrm rot="2741057">
            <a:off x="5636103" y="1268968"/>
            <a:ext cx="6868165" cy="686816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5626262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658315" y="497681"/>
            <a:ext cx="12902803" cy="1542574"/>
          </a:xfrm>
          <a:prstGeom prst="rect">
            <a:avLst/>
          </a:prstGeom>
          <a:noFill/>
          <a:ln/>
        </p:spPr>
        <p:txBody>
          <a:bodyPr wrap="square" lIns="0" tIns="0" rIns="0" bIns="0" rtlCol="0" anchor="t"/>
          <a:lstStyle/>
          <a:p>
            <a:pPr marL="0" indent="0">
              <a:lnSpc>
                <a:spcPts val="6050"/>
              </a:lnSpc>
              <a:buNone/>
            </a:pPr>
            <a:r>
              <a:rPr lang="en-GB" sz="4850" b="1" dirty="0">
                <a:solidFill>
                  <a:srgbClr val="F5F0F0"/>
                </a:solidFill>
                <a:latin typeface="Arial" panose="020B0604020202020204" pitchFamily="34" charset="0"/>
                <a:ea typeface="Merriweather" pitchFamily="34" charset="-122"/>
                <a:cs typeface="Arial" panose="020B0604020202020204" pitchFamily="34" charset="0"/>
              </a:rPr>
              <a:t>Components of the </a:t>
            </a:r>
            <a:r>
              <a:rPr lang="en-GB" sz="485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4850" b="1" dirty="0">
                <a:solidFill>
                  <a:srgbClr val="F5F0F0"/>
                </a:solidFill>
                <a:latin typeface="Arial" panose="020B0604020202020204" pitchFamily="34" charset="0"/>
                <a:ea typeface="Merriweather" pitchFamily="34" charset="-122"/>
                <a:cs typeface="Arial" panose="020B0604020202020204" pitchFamily="34" charset="0"/>
              </a:rPr>
              <a:t> Wheel</a:t>
            </a:r>
            <a:endParaRPr lang="en-US" sz="4850" b="1" dirty="0">
              <a:latin typeface="Arial" panose="020B0604020202020204" pitchFamily="34" charset="0"/>
              <a:cs typeface="Arial" panose="020B0604020202020204" pitchFamily="34" charset="0"/>
            </a:endParaRPr>
          </a:p>
        </p:txBody>
      </p:sp>
      <p:sp>
        <p:nvSpPr>
          <p:cNvPr id="4" name="Text 2"/>
          <p:cNvSpPr/>
          <p:nvPr/>
        </p:nvSpPr>
        <p:spPr>
          <a:xfrm>
            <a:off x="658315" y="1388705"/>
            <a:ext cx="5650018" cy="1579245"/>
          </a:xfrm>
          <a:prstGeom prst="rect">
            <a:avLst/>
          </a:prstGeom>
          <a:noFill/>
          <a:ln/>
        </p:spPr>
        <p:txBody>
          <a:bodyPr wrap="square" lIns="0" tIns="0" rIns="0" bIns="0" rtlCol="0" anchor="t"/>
          <a:lstStyle/>
          <a:p>
            <a:pPr marL="342900" lvl="0" indent="-342900">
              <a:lnSpc>
                <a:spcPct val="115000"/>
              </a:lnSpc>
              <a:spcAft>
                <a:spcPts val="800"/>
              </a:spcAft>
              <a:buFont typeface="+mj-lt"/>
              <a:buAutoNum type="arabicPeriod" startAt="3"/>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Tertiary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created by mixing a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a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neighboring</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They fill in the gaps between the primary and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Orange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Red-Orange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 + Orange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Yellow-Orange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 + Green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Yellow-Green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 + Green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Blue-Green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 + Purple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Blue-Purple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Purple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Red-Purple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3E2345E9-2D43-0781-FA8B-9143B6CD2336}"/>
              </a:ext>
            </a:extLst>
          </p:cNvPr>
          <p:cNvPicPr>
            <a:picLocks noChangeAspect="1"/>
          </p:cNvPicPr>
          <p:nvPr/>
        </p:nvPicPr>
        <p:blipFill>
          <a:blip r:embed="rId3"/>
          <a:stretch>
            <a:fillRect/>
          </a:stretch>
        </p:blipFill>
        <p:spPr>
          <a:xfrm rot="4435413">
            <a:off x="5636103" y="1268968"/>
            <a:ext cx="6868165" cy="686816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166483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9016" y="262510"/>
            <a:ext cx="7745968" cy="1248251"/>
          </a:xfrm>
          <a:prstGeom prst="rect">
            <a:avLst/>
          </a:prstGeom>
          <a:noFill/>
          <a:ln/>
        </p:spPr>
        <p:txBody>
          <a:bodyPr wrap="square" lIns="0" tIns="0" rIns="0" bIns="0" rtlCol="0" anchor="t"/>
          <a:lstStyle/>
          <a:p>
            <a:pPr marL="0" indent="0">
              <a:lnSpc>
                <a:spcPts val="4900"/>
              </a:lnSpc>
              <a:buNone/>
            </a:pPr>
            <a:r>
              <a:rPr lang="en-GB" sz="3900" b="1" dirty="0">
                <a:solidFill>
                  <a:srgbClr val="F5F0F0"/>
                </a:solidFill>
                <a:latin typeface="Arial" panose="020B0604020202020204" pitchFamily="34" charset="0"/>
                <a:ea typeface="Merriweather" pitchFamily="34" charset="-122"/>
                <a:cs typeface="Arial" panose="020B0604020202020204" pitchFamily="34" charset="0"/>
              </a:rPr>
              <a:t>Role of Primary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Colors</a:t>
            </a:r>
            <a:r>
              <a:rPr lang="en-GB" sz="3900" b="1" dirty="0">
                <a:solidFill>
                  <a:srgbClr val="F5F0F0"/>
                </a:solidFill>
                <a:latin typeface="Arial" panose="020B0604020202020204" pitchFamily="34" charset="0"/>
                <a:ea typeface="Merriweather" pitchFamily="34" charset="-122"/>
                <a:cs typeface="Arial" panose="020B0604020202020204" pitchFamily="34" charset="0"/>
              </a:rPr>
              <a:t> in Traditional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3900" b="1" dirty="0">
                <a:solidFill>
                  <a:srgbClr val="F5F0F0"/>
                </a:solidFill>
                <a:latin typeface="Arial" panose="020B0604020202020204" pitchFamily="34" charset="0"/>
                <a:ea typeface="Merriweather" pitchFamily="34" charset="-122"/>
                <a:cs typeface="Arial" panose="020B0604020202020204" pitchFamily="34" charset="0"/>
              </a:rPr>
              <a:t> Theory</a:t>
            </a:r>
            <a:endParaRPr lang="en-US" sz="3900" b="1" dirty="0">
              <a:latin typeface="Arial" panose="020B0604020202020204" pitchFamily="34" charset="0"/>
              <a:cs typeface="Arial" panose="020B0604020202020204" pitchFamily="34" charset="0"/>
            </a:endParaRPr>
          </a:p>
        </p:txBody>
      </p:sp>
      <p:sp>
        <p:nvSpPr>
          <p:cNvPr id="17" name="Text 2">
            <a:extLst>
              <a:ext uri="{FF2B5EF4-FFF2-40B4-BE49-F238E27FC236}">
                <a16:creationId xmlns:a16="http://schemas.microsoft.com/office/drawing/2014/main" id="{D02E35D2-92A1-3E64-ADA2-B206B52A4F13}"/>
              </a:ext>
            </a:extLst>
          </p:cNvPr>
          <p:cNvSpPr/>
          <p:nvPr/>
        </p:nvSpPr>
        <p:spPr>
          <a:xfrm>
            <a:off x="699016" y="1686655"/>
            <a:ext cx="8270323" cy="1579245"/>
          </a:xfrm>
          <a:prstGeom prst="rect">
            <a:avLst/>
          </a:prstGeom>
          <a:noFill/>
          <a:ln/>
        </p:spPr>
        <p:txBody>
          <a:bodyPr wrap="square" lIns="0" tIns="0" rIns="0" bIns="0" rtlCol="0" anchor="t"/>
          <a:lstStyle/>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Building Secondary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When two primary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mixed, they create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Yellow</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Orange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 + Yellow</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Green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Blue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Purple (Violet)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secondary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form the basis for further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combinations and are 	located between the primary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a:t>
            </a:r>
          </a:p>
          <a:p>
            <a:pPr>
              <a:lnSpc>
                <a:spcPct val="115000"/>
              </a:lnSpc>
              <a:spcAft>
                <a:spcPts val="800"/>
              </a:spcAft>
            </a:pP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startAt="2"/>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Tertiary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Tertiary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created by mixing a primary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a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neighboring</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secondary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example: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 Orange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Red-Orange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 + Green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Blue-Green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 + Green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Yellow-Green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combinations result in a wider variety of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are placed on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between primary and secondary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are harmonious and soothing, with less contrast than 	complementary schemes.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9016" y="262510"/>
            <a:ext cx="7745968" cy="1248251"/>
          </a:xfrm>
          <a:prstGeom prst="rect">
            <a:avLst/>
          </a:prstGeom>
          <a:noFill/>
          <a:ln/>
        </p:spPr>
        <p:txBody>
          <a:bodyPr wrap="square" lIns="0" tIns="0" rIns="0" bIns="0" rtlCol="0" anchor="t"/>
          <a:lstStyle/>
          <a:p>
            <a:pPr marL="0" indent="0">
              <a:lnSpc>
                <a:spcPts val="4900"/>
              </a:lnSpc>
              <a:buNone/>
            </a:pPr>
            <a:r>
              <a:rPr lang="en-GB" sz="3900" b="1" dirty="0">
                <a:solidFill>
                  <a:srgbClr val="F5F0F0"/>
                </a:solidFill>
                <a:latin typeface="Arial" panose="020B0604020202020204" pitchFamily="34" charset="0"/>
                <a:ea typeface="Merriweather" pitchFamily="34" charset="-122"/>
                <a:cs typeface="Arial" panose="020B0604020202020204" pitchFamily="34" charset="0"/>
              </a:rPr>
              <a:t>Role of Primary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Colors</a:t>
            </a:r>
            <a:r>
              <a:rPr lang="en-GB" sz="3900" b="1" dirty="0">
                <a:solidFill>
                  <a:srgbClr val="F5F0F0"/>
                </a:solidFill>
                <a:latin typeface="Arial" panose="020B0604020202020204" pitchFamily="34" charset="0"/>
                <a:ea typeface="Merriweather" pitchFamily="34" charset="-122"/>
                <a:cs typeface="Arial" panose="020B0604020202020204" pitchFamily="34" charset="0"/>
              </a:rPr>
              <a:t> in Traditional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3900" b="1" dirty="0">
                <a:solidFill>
                  <a:srgbClr val="F5F0F0"/>
                </a:solidFill>
                <a:latin typeface="Arial" panose="020B0604020202020204" pitchFamily="34" charset="0"/>
                <a:ea typeface="Merriweather" pitchFamily="34" charset="-122"/>
                <a:cs typeface="Arial" panose="020B0604020202020204" pitchFamily="34" charset="0"/>
              </a:rPr>
              <a:t> Theory</a:t>
            </a:r>
            <a:endParaRPr lang="en-US" sz="3900" b="1" dirty="0">
              <a:latin typeface="Arial" panose="020B0604020202020204" pitchFamily="34" charset="0"/>
              <a:cs typeface="Arial" panose="020B0604020202020204" pitchFamily="34" charset="0"/>
            </a:endParaRPr>
          </a:p>
        </p:txBody>
      </p:sp>
      <p:sp>
        <p:nvSpPr>
          <p:cNvPr id="17" name="Text 2">
            <a:extLst>
              <a:ext uri="{FF2B5EF4-FFF2-40B4-BE49-F238E27FC236}">
                <a16:creationId xmlns:a16="http://schemas.microsoft.com/office/drawing/2014/main" id="{D02E35D2-92A1-3E64-ADA2-B206B52A4F13}"/>
              </a:ext>
            </a:extLst>
          </p:cNvPr>
          <p:cNvSpPr/>
          <p:nvPr/>
        </p:nvSpPr>
        <p:spPr>
          <a:xfrm>
            <a:off x="699016" y="1686655"/>
            <a:ext cx="8270323" cy="5340869"/>
          </a:xfrm>
          <a:prstGeom prst="rect">
            <a:avLst/>
          </a:prstGeom>
          <a:noFill/>
          <a:ln/>
        </p:spPr>
        <p:txBody>
          <a:bodyPr wrap="square" lIns="0" tIns="0" rIns="0" bIns="0" rtlCol="0" anchor="t"/>
          <a:lstStyle/>
          <a:p>
            <a:pPr marL="342900" lvl="0" indent="-342900">
              <a:lnSpc>
                <a:spcPct val="115000"/>
              </a:lnSpc>
              <a:spcAft>
                <a:spcPts val="800"/>
              </a:spcAft>
              <a:buFont typeface="+mj-lt"/>
              <a:buAutoNum type="arabicPeriod" startAt="3"/>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Emotional and Psychological Influence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p>
          <a:p>
            <a:pPr lvl="0">
              <a:lnSpc>
                <a:spcPct val="115000"/>
              </a:lnSpc>
              <a:spcAft>
                <a:spcPts val="800"/>
              </a:spcAft>
              <a:tabLst>
                <a:tab pos="457200" algn="l"/>
              </a:tabLst>
            </a:pPr>
            <a:r>
              <a:rPr lang="en-GB" sz="1600" kern="100" dirty="0">
                <a:solidFill>
                  <a:schemeClr val="bg1"/>
                </a:solidFill>
                <a:latin typeface="Arial" panose="020B0604020202020204" pitchFamily="34" charset="0"/>
                <a:ea typeface="Calibri" panose="020F0502020204030204" pitchFamily="34" charset="0"/>
                <a:cs typeface="Times New Roman" panose="02020603050405020304" pitchFamily="18" charset="0"/>
              </a:rPr>
              <a:t>	</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traditional model have strong emotional and psychological 	connotations: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Often associated with energy, passion, excitement, and sometimes danger.</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Linked to happiness, warmth, optimism, and creativity.</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Known for its calming, serene, and stable qualities, often evoking feelings of peace and trust.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startAt="4"/>
              <a:tabLst>
                <a:tab pos="457200" algn="l"/>
              </a:tabLst>
            </a:pP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Mixing for Artistic Expression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p>
          <a:p>
            <a:pPr lvl="0">
              <a:lnSpc>
                <a:spcPct val="115000"/>
              </a:lnSpc>
              <a:spcAft>
                <a:spcPts val="800"/>
              </a:spcAft>
              <a:tabLst>
                <a:tab pos="4572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design, the ability to mix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from the three primaries gives artists a powerful tool 	to create a wide range of hues, shades, tints, and tones. By understanding how 	primary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interact, artists can control the brightness, intensity, and mood of their 	work.</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Tints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Created by adding white to a primary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making it lighter (e.g., red + white = pink).</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Shades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Created by adding black to a primary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making it darker (e.g., blue + black = navy).</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Tones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Created by adding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a primary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reducing its saturation and making it more muted (e.g., yellow +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 olive).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08381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9016" y="262510"/>
            <a:ext cx="8825128" cy="1248251"/>
          </a:xfrm>
          <a:prstGeom prst="rect">
            <a:avLst/>
          </a:prstGeom>
          <a:noFill/>
          <a:ln/>
        </p:spPr>
        <p:txBody>
          <a:bodyPr wrap="square" lIns="0" tIns="0" rIns="0" bIns="0" rtlCol="0" anchor="t"/>
          <a:lstStyle/>
          <a:p>
            <a:pPr marL="0" indent="0">
              <a:lnSpc>
                <a:spcPts val="4900"/>
              </a:lnSpc>
              <a:buNone/>
            </a:pPr>
            <a:r>
              <a:rPr lang="en-GB" sz="3900" b="1" dirty="0">
                <a:solidFill>
                  <a:srgbClr val="F5F0F0"/>
                </a:solidFill>
                <a:latin typeface="Arial" panose="020B0604020202020204" pitchFamily="34" charset="0"/>
                <a:ea typeface="Merriweather" pitchFamily="34" charset="-122"/>
                <a:cs typeface="Arial" panose="020B0604020202020204" pitchFamily="34" charset="0"/>
              </a:rPr>
              <a:t>Summary of the Role of Primary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3900" b="1" dirty="0">
                <a:solidFill>
                  <a:srgbClr val="F5F0F0"/>
                </a:solidFill>
                <a:latin typeface="Arial" panose="020B0604020202020204" pitchFamily="34" charset="0"/>
                <a:ea typeface="Merriweather" pitchFamily="34" charset="-122"/>
                <a:cs typeface="Arial" panose="020B0604020202020204" pitchFamily="34" charset="0"/>
              </a:rPr>
              <a:t> Theory</a:t>
            </a:r>
          </a:p>
        </p:txBody>
      </p:sp>
      <p:sp>
        <p:nvSpPr>
          <p:cNvPr id="17" name="Text 2">
            <a:extLst>
              <a:ext uri="{FF2B5EF4-FFF2-40B4-BE49-F238E27FC236}">
                <a16:creationId xmlns:a16="http://schemas.microsoft.com/office/drawing/2014/main" id="{D02E35D2-92A1-3E64-ADA2-B206B52A4F13}"/>
              </a:ext>
            </a:extLst>
          </p:cNvPr>
          <p:cNvSpPr/>
          <p:nvPr/>
        </p:nvSpPr>
        <p:spPr>
          <a:xfrm>
            <a:off x="699016" y="1686655"/>
            <a:ext cx="8270323" cy="5340869"/>
          </a:xfrm>
          <a:prstGeom prst="rect">
            <a:avLst/>
          </a:prstGeom>
          <a:noFill/>
          <a:ln/>
        </p:spPr>
        <p:txBody>
          <a:bodyPr wrap="square" lIns="0" tIns="0" rIns="0" bIns="0" rtlCol="0" anchor="t"/>
          <a:lstStyle/>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(red, yellow, blue) are the basic building blocks for creating all other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RYB model.</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They combine to form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(orange, green, purple) and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tertiary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(e.g., red-orange, blue-green).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essential for establishing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guiding the creation of balanced and aesthetically pleasing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These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influence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emotions and psychology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making them powerful tools in artistic and design expression.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Understanding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mixing of primary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allows for artistic flexibility in creating a broad range of hues, tints, shades, and tones.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digital design (RGB), the primary colors are </a:t>
            </a: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Green</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US"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which combine to create different shades of light.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central to how we create and understand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art, and mastering their use is key to effective visual expression.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0047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17721" y="153019"/>
            <a:ext cx="10607142" cy="1460183"/>
          </a:xfrm>
          <a:prstGeom prst="rect">
            <a:avLst/>
          </a:prstGeom>
          <a:noFill/>
          <a:ln/>
        </p:spPr>
        <p:txBody>
          <a:bodyPr wrap="square" lIns="0" tIns="0" rIns="0" bIns="0" rtlCol="0" anchor="t"/>
          <a:lstStyle/>
          <a:p>
            <a:pPr>
              <a:lnSpc>
                <a:spcPct val="115000"/>
              </a:lnSpc>
              <a:spcAft>
                <a:spcPts val="800"/>
              </a:spcAft>
            </a:pPr>
            <a:r>
              <a:rPr lang="en-GB" sz="4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sz="4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4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4"/>
          <p:cNvSpPr/>
          <p:nvPr/>
        </p:nvSpPr>
        <p:spPr>
          <a:xfrm>
            <a:off x="817721" y="1016674"/>
            <a:ext cx="7699555" cy="1868686"/>
          </a:xfrm>
          <a:prstGeom prst="rect">
            <a:avLst/>
          </a:prstGeom>
          <a:noFill/>
          <a:ln/>
        </p:spPr>
        <p:txBody>
          <a:bodyPr wrap="square" lIns="0" tIns="0" rIns="0" bIns="0" rtlCol="0" anchor="t"/>
          <a:lstStyle/>
          <a:p>
            <a:pPr>
              <a:lnSpc>
                <a:spcPct val="115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traditional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 based on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RYB (Red, Yellow, Blue)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model,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formed by mixing equal parts of two primary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There are three secondary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this model:</a:t>
            </a:r>
          </a:p>
          <a:p>
            <a:pPr>
              <a:lnSpc>
                <a:spcPct val="115000"/>
              </a:lnSpc>
              <a:spcAft>
                <a:spcPts val="800"/>
              </a:spcAft>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Orange</a:t>
            </a:r>
            <a:r>
              <a:rPr lang="en-GB" kern="1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Created by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Mixing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Orange is a warm, vibrant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evokes feelings of energy, enthusiasm, and warmth. It can also suggest creativity and playfulness.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2. Green</a:t>
            </a:r>
            <a:r>
              <a:rPr lang="en-GB" kern="1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Created by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Mixing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Green is often associated with nature, growth, and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tranquility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It represents balance, renewal, and a sense of calm. Depending on the shade, it can also signify freshness and harmony.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 Purple (Violet)</a:t>
            </a:r>
            <a:r>
              <a:rPr lang="en-GB" kern="100"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Created by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Mixing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Purple has historically been linked to royalty, luxury, and mystery. It can evoke creativity and spirituality, as well as convey sophistication or depth.</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3D8C3C7F-DA7D-7EBF-6D3C-AD07E2E71D45}"/>
              </a:ext>
            </a:extLst>
          </p:cNvPr>
          <p:cNvPicPr>
            <a:picLocks noChangeAspect="1"/>
          </p:cNvPicPr>
          <p:nvPr/>
        </p:nvPicPr>
        <p:blipFill>
          <a:blip r:embed="rId4"/>
          <a:stretch>
            <a:fillRect/>
          </a:stretch>
        </p:blipFill>
        <p:spPr>
          <a:xfrm>
            <a:off x="9321517" y="2047413"/>
            <a:ext cx="5131365" cy="513136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2034471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9016" y="262510"/>
            <a:ext cx="7745968" cy="1248251"/>
          </a:xfrm>
          <a:prstGeom prst="rect">
            <a:avLst/>
          </a:prstGeom>
          <a:noFill/>
          <a:ln/>
        </p:spPr>
        <p:txBody>
          <a:bodyPr wrap="square" lIns="0" tIns="0" rIns="0" bIns="0" rtlCol="0" anchor="t"/>
          <a:lstStyle/>
          <a:p>
            <a:pPr marL="0" indent="0">
              <a:lnSpc>
                <a:spcPts val="4900"/>
              </a:lnSpc>
              <a:buNone/>
            </a:pPr>
            <a:r>
              <a:rPr lang="en-GB" sz="3900" b="1" dirty="0">
                <a:solidFill>
                  <a:srgbClr val="F5F0F0"/>
                </a:solidFill>
                <a:latin typeface="Arial" panose="020B0604020202020204" pitchFamily="34" charset="0"/>
                <a:ea typeface="Merriweather" pitchFamily="34" charset="-122"/>
                <a:cs typeface="Arial" panose="020B0604020202020204" pitchFamily="34" charset="0"/>
              </a:rPr>
              <a:t>Role of Secondary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Colors</a:t>
            </a:r>
            <a:r>
              <a:rPr lang="en-GB" sz="3900" b="1" dirty="0">
                <a:solidFill>
                  <a:srgbClr val="F5F0F0"/>
                </a:solidFill>
                <a:latin typeface="Arial" panose="020B0604020202020204" pitchFamily="34" charset="0"/>
                <a:ea typeface="Merriweather" pitchFamily="34" charset="-122"/>
                <a:cs typeface="Arial" panose="020B0604020202020204" pitchFamily="34" charset="0"/>
              </a:rPr>
              <a:t> in Traditional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3900" b="1" dirty="0">
                <a:solidFill>
                  <a:srgbClr val="F5F0F0"/>
                </a:solidFill>
                <a:latin typeface="Arial" panose="020B0604020202020204" pitchFamily="34" charset="0"/>
                <a:ea typeface="Merriweather" pitchFamily="34" charset="-122"/>
                <a:cs typeface="Arial" panose="020B0604020202020204" pitchFamily="34" charset="0"/>
              </a:rPr>
              <a:t> Theory</a:t>
            </a:r>
            <a:endParaRPr lang="en-US" sz="3900" b="1" dirty="0">
              <a:latin typeface="Arial" panose="020B0604020202020204" pitchFamily="34" charset="0"/>
              <a:cs typeface="Arial" panose="020B0604020202020204" pitchFamily="34" charset="0"/>
            </a:endParaRPr>
          </a:p>
        </p:txBody>
      </p:sp>
      <p:sp>
        <p:nvSpPr>
          <p:cNvPr id="17" name="Text 2">
            <a:extLst>
              <a:ext uri="{FF2B5EF4-FFF2-40B4-BE49-F238E27FC236}">
                <a16:creationId xmlns:a16="http://schemas.microsoft.com/office/drawing/2014/main" id="{D02E35D2-92A1-3E64-ADA2-B206B52A4F13}"/>
              </a:ext>
            </a:extLst>
          </p:cNvPr>
          <p:cNvSpPr/>
          <p:nvPr/>
        </p:nvSpPr>
        <p:spPr>
          <a:xfrm>
            <a:off x="401066" y="1533003"/>
            <a:ext cx="8527177" cy="6434087"/>
          </a:xfrm>
          <a:prstGeom prst="rect">
            <a:avLst/>
          </a:prstGeom>
          <a:noFill/>
          <a:ln/>
        </p:spPr>
        <p:txBody>
          <a:bodyPr wrap="square" lIns="0" tIns="0" rIns="0" bIns="0" rtlCol="0" anchor="t"/>
          <a:lstStyle/>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Tertiary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serve as a base for creating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when mixed with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neighboring</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example: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Red-Orange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(Red + Orange)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Yellow-Green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(Yellow + Green)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essential for establishing harmonious and balanced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They are often used in analogous and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to add variety and complexity.</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Contrast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Because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mixtures of two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they provide a moderate level of contrast when used alongside their constituent primary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This contrast can be used to create emphasis or highlight specific areas in art and design.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Psychological Impact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have distinct emotional and psychological impacts, which can vary based on their saturation and context. Understanding their effects helps artists and designers convey the right mood and message in their work.</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641879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0"/>
          <p:cNvSpPr/>
          <p:nvPr/>
        </p:nvSpPr>
        <p:spPr>
          <a:xfrm>
            <a:off x="817721" y="153019"/>
            <a:ext cx="10607142" cy="1460183"/>
          </a:xfrm>
          <a:prstGeom prst="rect">
            <a:avLst/>
          </a:prstGeom>
          <a:noFill/>
          <a:ln/>
        </p:spPr>
        <p:txBody>
          <a:bodyPr wrap="square" lIns="0" tIns="0" rIns="0" bIns="0" rtlCol="0" anchor="t"/>
          <a:lstStyle/>
          <a:p>
            <a:pPr>
              <a:lnSpc>
                <a:spcPct val="115000"/>
              </a:lnSpc>
              <a:spcAft>
                <a:spcPts val="800"/>
              </a:spcAft>
            </a:pPr>
            <a:r>
              <a:rPr lang="en-GB" sz="4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Tertiary </a:t>
            </a:r>
            <a:r>
              <a:rPr lang="en-GB" sz="4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4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 4"/>
          <p:cNvSpPr/>
          <p:nvPr/>
        </p:nvSpPr>
        <p:spPr>
          <a:xfrm>
            <a:off x="817722" y="1016674"/>
            <a:ext cx="6868166" cy="1868686"/>
          </a:xfrm>
          <a:prstGeom prst="rect">
            <a:avLst/>
          </a:prstGeom>
          <a:noFill/>
          <a:ln/>
        </p:spPr>
        <p:txBody>
          <a:bodyPr wrap="square" lIns="0" tIns="0" rIns="0" bIns="0" rtlCol="0" anchor="t"/>
          <a:lstStyle/>
          <a:p>
            <a:pPr algn="just">
              <a:lnSpc>
                <a:spcPct val="115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traditional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tertiary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created by mixing a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primary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a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secondary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is adjacent to it on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These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fill the gaps between primary and secondary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resulting in a more nuanced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spectrum. There are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six tertiary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RYB (Red, Yellow, Blue)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model.</a:t>
            </a:r>
          </a:p>
          <a:p>
            <a:pPr algn="just">
              <a:lnSpc>
                <a:spcPct val="115000"/>
              </a:lnSpc>
              <a:spcAft>
                <a:spcPts val="800"/>
              </a:spcAft>
            </a:pP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List of Tertiary </a:t>
            </a:r>
            <a:r>
              <a:rPr lang="en-GB" sz="18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Each tertiary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named by combining the primary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the secondary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it’s mixed with:</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Red-Orange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(Primary Red + Secondary Orange)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Yellow-Orange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(Primary Yellow + Secondary Orange)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Yellow-Green</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(Primary Yellow + Secondary Green)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Blue-Green</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(Primary Blue + Secondary Green)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Blue-Purple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(Primary Blue + Secondary Purple)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Red-Purple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(Primary Red + Secondary Purple)</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34EC010C-39D8-0DD1-3182-5DAFDC4D9A2A}"/>
              </a:ext>
            </a:extLst>
          </p:cNvPr>
          <p:cNvPicPr>
            <a:picLocks noChangeAspect="1"/>
          </p:cNvPicPr>
          <p:nvPr/>
        </p:nvPicPr>
        <p:blipFill>
          <a:blip r:embed="rId3"/>
          <a:stretch>
            <a:fillRect/>
          </a:stretch>
        </p:blipFill>
        <p:spPr>
          <a:xfrm>
            <a:off x="7886143" y="1016674"/>
            <a:ext cx="6868165" cy="686816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443394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699016" y="262510"/>
            <a:ext cx="7745968" cy="1248251"/>
          </a:xfrm>
          <a:prstGeom prst="rect">
            <a:avLst/>
          </a:prstGeom>
          <a:noFill/>
          <a:ln/>
        </p:spPr>
        <p:txBody>
          <a:bodyPr wrap="square" lIns="0" tIns="0" rIns="0" bIns="0" rtlCol="0" anchor="t"/>
          <a:lstStyle/>
          <a:p>
            <a:pPr marL="0" indent="0">
              <a:lnSpc>
                <a:spcPts val="4900"/>
              </a:lnSpc>
              <a:buNone/>
            </a:pPr>
            <a:r>
              <a:rPr lang="en-GB" sz="3900" b="1" dirty="0">
                <a:solidFill>
                  <a:srgbClr val="F5F0F0"/>
                </a:solidFill>
                <a:latin typeface="Arial" panose="020B0604020202020204" pitchFamily="34" charset="0"/>
                <a:ea typeface="Merriweather" pitchFamily="34" charset="-122"/>
                <a:cs typeface="Arial" panose="020B0604020202020204" pitchFamily="34" charset="0"/>
              </a:rPr>
              <a:t>Role of Tertiary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Colors</a:t>
            </a:r>
            <a:r>
              <a:rPr lang="en-GB" sz="3900" b="1" dirty="0">
                <a:solidFill>
                  <a:srgbClr val="F5F0F0"/>
                </a:solidFill>
                <a:latin typeface="Arial" panose="020B0604020202020204" pitchFamily="34" charset="0"/>
                <a:ea typeface="Merriweather" pitchFamily="34" charset="-122"/>
                <a:cs typeface="Arial" panose="020B0604020202020204" pitchFamily="34" charset="0"/>
              </a:rPr>
              <a:t> in Traditional </a:t>
            </a:r>
            <a:r>
              <a:rPr lang="en-GB" sz="3900" b="1" dirty="0" err="1">
                <a:solidFill>
                  <a:srgbClr val="F5F0F0"/>
                </a:solidFill>
                <a:latin typeface="Arial" panose="020B0604020202020204" pitchFamily="34" charset="0"/>
                <a:ea typeface="Merriweather" pitchFamily="34" charset="-122"/>
                <a:cs typeface="Arial" panose="020B0604020202020204" pitchFamily="34" charset="0"/>
              </a:rPr>
              <a:t>Color</a:t>
            </a:r>
            <a:r>
              <a:rPr lang="en-GB" sz="3900" b="1" dirty="0">
                <a:solidFill>
                  <a:srgbClr val="F5F0F0"/>
                </a:solidFill>
                <a:latin typeface="Arial" panose="020B0604020202020204" pitchFamily="34" charset="0"/>
                <a:ea typeface="Merriweather" pitchFamily="34" charset="-122"/>
                <a:cs typeface="Arial" panose="020B0604020202020204" pitchFamily="34" charset="0"/>
              </a:rPr>
              <a:t> Theory</a:t>
            </a:r>
            <a:endParaRPr lang="en-US" sz="3900" b="1" dirty="0">
              <a:latin typeface="Arial" panose="020B0604020202020204" pitchFamily="34" charset="0"/>
              <a:cs typeface="Arial" panose="020B0604020202020204" pitchFamily="34" charset="0"/>
            </a:endParaRPr>
          </a:p>
        </p:txBody>
      </p:sp>
      <p:sp>
        <p:nvSpPr>
          <p:cNvPr id="17" name="Text 2">
            <a:extLst>
              <a:ext uri="{FF2B5EF4-FFF2-40B4-BE49-F238E27FC236}">
                <a16:creationId xmlns:a16="http://schemas.microsoft.com/office/drawing/2014/main" id="{D02E35D2-92A1-3E64-ADA2-B206B52A4F13}"/>
              </a:ext>
            </a:extLst>
          </p:cNvPr>
          <p:cNvSpPr/>
          <p:nvPr/>
        </p:nvSpPr>
        <p:spPr>
          <a:xfrm>
            <a:off x="401066" y="1533003"/>
            <a:ext cx="8527177" cy="6434087"/>
          </a:xfrm>
          <a:prstGeom prst="rect">
            <a:avLst/>
          </a:prstGeom>
          <a:noFill/>
          <a:ln/>
        </p:spPr>
        <p:txBody>
          <a:bodyPr wrap="square" lIns="0" tIns="0" rIns="0" bIns="0" rtlCol="0" anchor="t"/>
          <a:lstStyle/>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Expanded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Palette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provide more depth and variety to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palette. By combining primary and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artists and designers can create more complex, nuanced hues that allow for greater expression and subtlety in their work.</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important for creating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analogous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where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neighboring</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are used to create a harmonious and visually pleasing effect. For example, an analogous scheme could use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Yellow-Orange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Orange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Blending and Transition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serve as transition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between the bolder primary and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helping to soften the contrast and create smoother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gradients. This can be especially useful in paintings or designs that require a sense of flow and continuity.</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Emotional and Psychological Effects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like other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evoke specific emotions, but their impact can be more subtle than that of primary or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example: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Enhancing Visual Balance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help balance compositions by offering intermediate hues that neither dominate nor fade into the background. Their ability to blend smoothly with both primary and secondary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makes them versatile tools in creating well-balanced designs or artwork.</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36938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Properties of Color</a:t>
            </a:r>
            <a:endParaRPr lang="en-US" sz="4850" b="1" dirty="0">
              <a:latin typeface="Arial" panose="020B0604020202020204" pitchFamily="34" charset="0"/>
              <a:cs typeface="Arial" panose="020B0604020202020204" pitchFamily="34" charset="0"/>
            </a:endParaRPr>
          </a:p>
        </p:txBody>
      </p:sp>
      <p:sp>
        <p:nvSpPr>
          <p:cNvPr id="4" name="Text 2"/>
          <p:cNvSpPr/>
          <p:nvPr/>
        </p:nvSpPr>
        <p:spPr>
          <a:xfrm>
            <a:off x="863797" y="1265500"/>
            <a:ext cx="12256301" cy="1579245"/>
          </a:xfrm>
          <a:prstGeom prst="rect">
            <a:avLst/>
          </a:prstGeom>
          <a:noFill/>
          <a:ln/>
        </p:spPr>
        <p:txBody>
          <a:bodyPr wrap="square" lIns="0" tIns="0" rIns="0" bIns="0" rtlCol="0" anchor="t"/>
          <a:lstStyle/>
          <a:p>
            <a:pPr>
              <a:lnSpc>
                <a:spcPct val="115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be described by three key properties: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hue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saturation</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value</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Understanding these properties is crucial for artists, designers, and anyone working with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as they help define how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perceived and used in various contexts. Here's an overview of each property:</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6" y="2535555"/>
            <a:ext cx="7139773"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1. Hue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Hue refers to the name of a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is determined by the wavelength of light that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reflects. It represents the pure spectrum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like red, yellow, green, blue, etc. In essence, hue distinguishes one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from another.</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Examples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Common hues include red, blue, yellow, green, orange, purple, etc.</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Placement on the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Hues are arranged in a circular format on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with primary, secondary, and tertiary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spaced evenly.</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Importance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Hue is fundamental in identifying and categorizing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It serves as the starting point for discussions about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relationships and combinations.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ctangle: Rounded Corners 6">
            <a:extLst>
              <a:ext uri="{FF2B5EF4-FFF2-40B4-BE49-F238E27FC236}">
                <a16:creationId xmlns:a16="http://schemas.microsoft.com/office/drawing/2014/main" id="{389331B4-E5AD-0776-54A1-7195F5893DD5}"/>
              </a:ext>
            </a:extLst>
          </p:cNvPr>
          <p:cNvSpPr/>
          <p:nvPr/>
        </p:nvSpPr>
        <p:spPr>
          <a:xfrm>
            <a:off x="8113367" y="1968650"/>
            <a:ext cx="6366426" cy="5647764"/>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pic>
        <p:nvPicPr>
          <p:cNvPr id="5" name="Picture 4">
            <a:extLst>
              <a:ext uri="{FF2B5EF4-FFF2-40B4-BE49-F238E27FC236}">
                <a16:creationId xmlns:a16="http://schemas.microsoft.com/office/drawing/2014/main" id="{52D78558-1C3A-1475-6455-D1320325FE89}"/>
              </a:ext>
            </a:extLst>
          </p:cNvPr>
          <p:cNvPicPr>
            <a:picLocks noChangeAspect="1"/>
          </p:cNvPicPr>
          <p:nvPr/>
        </p:nvPicPr>
        <p:blipFill>
          <a:blip r:embed="rId3"/>
          <a:stretch>
            <a:fillRect/>
          </a:stretch>
        </p:blipFill>
        <p:spPr>
          <a:xfrm>
            <a:off x="8210950" y="1968650"/>
            <a:ext cx="6720093" cy="5734479"/>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Properties of Color</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6" y="1189640"/>
            <a:ext cx="7677776"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2. Saturation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Saturation (also referred to as chroma or intensity) describes the purity or vividness of a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It indicates how much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present in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high saturation appears vivid and vibrant, while a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low saturation looks more muted or washed out.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High Saturation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are bright and vivid, such as a bright red or vibrant blue. These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have minimal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added.</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Low Saturation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are duller or softer, such as pastel shades or muted tones. These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have more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mixed in.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Representation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Saturation Scale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highly saturated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appears on one end of the scale, while a desaturated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grayish</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version of the same hue appears on the other end.</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Importance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Saturation affects the emotional and psychological impact of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Highly saturated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tend to be more attention-grabbing and energetic, while desaturated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evoke calmness and subtlety.</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35E6E4BF-39D1-A52F-21FC-8638055B6454}"/>
              </a:ext>
            </a:extLst>
          </p:cNvPr>
          <p:cNvPicPr>
            <a:picLocks noChangeAspect="1"/>
          </p:cNvPicPr>
          <p:nvPr/>
        </p:nvPicPr>
        <p:blipFill>
          <a:blip r:embed="rId3"/>
          <a:stretch>
            <a:fillRect/>
          </a:stretch>
        </p:blipFill>
        <p:spPr>
          <a:xfrm>
            <a:off x="8695168" y="1408504"/>
            <a:ext cx="5588000" cy="3175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996778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Properties of Color</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992222"/>
            <a:ext cx="8608977" cy="1579245"/>
          </a:xfrm>
          <a:prstGeom prst="rect">
            <a:avLst/>
          </a:prstGeom>
          <a:noFill/>
          <a:ln/>
        </p:spPr>
        <p:txBody>
          <a:bodyPr wrap="square" lIns="0" tIns="0" rIns="0" bIns="0" rtlCol="0" anchor="t"/>
          <a:lstStyle/>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3. Value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Value refers to the lightness or darkness of a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which is determined by the amount of light that a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reflects. It helps in creating contrast and depth within compositions.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Light Value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Light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such as pastel shades, have high value. These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closer to white.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Dark Value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Dark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such as navy or charcoal, have low value. These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closer to black.</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Representation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Value Scale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gradient from white (high value) to black (low value), with various shades of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between, can represent the value of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Tint and Shade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15000"/>
              </a:lnSpc>
              <a:spcAft>
                <a:spcPts val="800"/>
              </a:spcAft>
              <a:buSzPts val="1000"/>
              <a:buFont typeface="Wingdings" panose="05000000000000000000" pitchFamily="2" charset="2"/>
              <a:buChar char=""/>
              <a:tabLst>
                <a:tab pos="13716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Tint</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mixed with white to lighten it (e.g., adding white to red creates pink).</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15000"/>
              </a:lnSpc>
              <a:spcAft>
                <a:spcPts val="800"/>
              </a:spcAft>
              <a:buSzPts val="1000"/>
              <a:buFont typeface="Wingdings" panose="05000000000000000000" pitchFamily="2" charset="2"/>
              <a:buChar char=""/>
              <a:tabLst>
                <a:tab pos="13716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Shade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mixed with black to darken it (e.g., adding black to red creates burgundy).</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SzPts val="1000"/>
              <a:buFont typeface="Symbol" panose="05050102010706020507" pitchFamily="18" charset="2"/>
              <a:buChar char=""/>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Importance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Value is crucial for creating contrast and visual interest in artworks and designs. It influences the perception of form and space, allowing for techniques like shading and highlighting to be effectively utilized.</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1329E27B-5BC7-969B-D69E-6FA0852D07CF}"/>
              </a:ext>
            </a:extLst>
          </p:cNvPr>
          <p:cNvPicPr>
            <a:picLocks noChangeAspect="1"/>
          </p:cNvPicPr>
          <p:nvPr/>
        </p:nvPicPr>
        <p:blipFill>
          <a:blip r:embed="rId3"/>
          <a:stretch>
            <a:fillRect/>
          </a:stretch>
        </p:blipFill>
        <p:spPr>
          <a:xfrm>
            <a:off x="9724911" y="2843292"/>
            <a:ext cx="4625789" cy="27754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874364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64500" y="230619"/>
            <a:ext cx="7614999" cy="2047756"/>
          </a:xfrm>
          <a:prstGeom prst="rect">
            <a:avLst/>
          </a:prstGeom>
          <a:noFill/>
          <a:ln/>
        </p:spPr>
        <p:txBody>
          <a:bodyPr wrap="square" lIns="0" tIns="0" rIns="0" bIns="0" rtlCol="0" anchor="t"/>
          <a:lstStyle/>
          <a:p>
            <a:pPr marL="0" indent="0">
              <a:lnSpc>
                <a:spcPts val="5350"/>
              </a:lnSpc>
              <a:buNone/>
            </a:pPr>
            <a:r>
              <a:rPr lang="en-US" sz="4300" b="1" dirty="0">
                <a:solidFill>
                  <a:schemeClr val="bg1"/>
                </a:solidFill>
                <a:latin typeface="Arial" panose="020B0604020202020204" pitchFamily="34" charset="0"/>
                <a:ea typeface="Merriweather" pitchFamily="34" charset="-122"/>
                <a:cs typeface="Arial" panose="020B0604020202020204" pitchFamily="34" charset="0"/>
              </a:rPr>
              <a:t>Color Harmonies Overview</a:t>
            </a:r>
            <a:endParaRPr lang="en-US" sz="4300" b="1" dirty="0">
              <a:solidFill>
                <a:schemeClr val="bg1"/>
              </a:solidFill>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764500" y="3038832"/>
            <a:ext cx="546140" cy="546140"/>
          </a:xfrm>
          <a:prstGeom prst="rect">
            <a:avLst/>
          </a:prstGeom>
        </p:spPr>
      </p:pic>
      <p:sp>
        <p:nvSpPr>
          <p:cNvPr id="5" name="Text 1"/>
          <p:cNvSpPr/>
          <p:nvPr/>
        </p:nvSpPr>
        <p:spPr>
          <a:xfrm>
            <a:off x="764500" y="3803333"/>
            <a:ext cx="2730698" cy="341352"/>
          </a:xfrm>
          <a:prstGeom prst="rect">
            <a:avLst/>
          </a:prstGeom>
          <a:noFill/>
          <a:ln/>
        </p:spPr>
        <p:txBody>
          <a:bodyPr wrap="none" lIns="0" tIns="0" rIns="0" bIns="0" rtlCol="0" anchor="t"/>
          <a:lstStyle/>
          <a:p>
            <a:pPr marL="0" indent="0" algn="l">
              <a:lnSpc>
                <a:spcPts val="2650"/>
              </a:lnSpc>
              <a:buNone/>
            </a:pPr>
            <a:r>
              <a:rPr lang="en-US" sz="2150" b="1" dirty="0">
                <a:solidFill>
                  <a:srgbClr val="E2E6E9"/>
                </a:solidFill>
                <a:latin typeface="Arial" panose="020B0604020202020204" pitchFamily="34" charset="0"/>
                <a:ea typeface="Merriweather" pitchFamily="34" charset="-122"/>
                <a:cs typeface="Arial" panose="020B0604020202020204" pitchFamily="34" charset="0"/>
              </a:rPr>
              <a:t>Monochromatic</a:t>
            </a:r>
            <a:endParaRPr lang="en-US" sz="2150" b="1" dirty="0">
              <a:latin typeface="Arial" panose="020B0604020202020204" pitchFamily="34" charset="0"/>
              <a:cs typeface="Arial" panose="020B0604020202020204" pitchFamily="34" charset="0"/>
            </a:endParaRPr>
          </a:p>
        </p:txBody>
      </p:sp>
      <p:sp>
        <p:nvSpPr>
          <p:cNvPr id="6" name="Text 2"/>
          <p:cNvSpPr/>
          <p:nvPr/>
        </p:nvSpPr>
        <p:spPr>
          <a:xfrm>
            <a:off x="764500" y="4275653"/>
            <a:ext cx="3643670" cy="699135"/>
          </a:xfrm>
          <a:prstGeom prst="rect">
            <a:avLst/>
          </a:prstGeom>
          <a:noFill/>
          <a:ln/>
        </p:spPr>
        <p:txBody>
          <a:bodyPr wrap="square" lIns="0" tIns="0" rIns="0" bIns="0" rtlCol="0" anchor="t"/>
          <a:lstStyle/>
          <a:p>
            <a:pPr marL="0" indent="0" algn="l">
              <a:lnSpc>
                <a:spcPts val="2750"/>
              </a:lnSpc>
              <a:buNone/>
            </a:pPr>
            <a:r>
              <a:rPr lang="en-GB" sz="1800" dirty="0">
                <a:solidFill>
                  <a:schemeClr val="bg1"/>
                </a:solidFill>
                <a:effectLst/>
                <a:latin typeface="Arial" panose="020B0604020202020204" pitchFamily="34" charset="0"/>
                <a:ea typeface="Calibri" panose="020F0502020204030204" pitchFamily="34" charset="0"/>
              </a:rPr>
              <a:t>A monochromatic </a:t>
            </a:r>
            <a:r>
              <a:rPr lang="en-GB" sz="1800" dirty="0" err="1">
                <a:solidFill>
                  <a:schemeClr val="bg1"/>
                </a:solidFill>
                <a:effectLst/>
                <a:latin typeface="Arial" panose="020B0604020202020204" pitchFamily="34" charset="0"/>
                <a:ea typeface="Calibri" panose="020F0502020204030204" pitchFamily="34" charset="0"/>
              </a:rPr>
              <a:t>color</a:t>
            </a:r>
            <a:r>
              <a:rPr lang="en-GB" sz="1800" dirty="0">
                <a:solidFill>
                  <a:schemeClr val="bg1"/>
                </a:solidFill>
                <a:effectLst/>
                <a:latin typeface="Arial" panose="020B0604020202020204" pitchFamily="34" charset="0"/>
                <a:ea typeface="Calibri" panose="020F0502020204030204" pitchFamily="34" charset="0"/>
              </a:rPr>
              <a:t> scheme consists of variations (tints, shades, and tones) of a single </a:t>
            </a:r>
            <a:r>
              <a:rPr lang="en-GB" sz="1800" dirty="0" err="1">
                <a:solidFill>
                  <a:schemeClr val="bg1"/>
                </a:solidFill>
                <a:effectLst/>
                <a:latin typeface="Arial" panose="020B0604020202020204" pitchFamily="34" charset="0"/>
                <a:ea typeface="Calibri" panose="020F0502020204030204" pitchFamily="34" charset="0"/>
              </a:rPr>
              <a:t>color</a:t>
            </a:r>
            <a:r>
              <a:rPr lang="en-GB" sz="1800" dirty="0">
                <a:solidFill>
                  <a:schemeClr val="bg1"/>
                </a:solidFill>
                <a:effectLst/>
                <a:latin typeface="Arial" panose="020B0604020202020204" pitchFamily="34" charset="0"/>
                <a:ea typeface="Calibri" panose="020F0502020204030204" pitchFamily="34" charset="0"/>
              </a:rPr>
              <a:t>.</a:t>
            </a:r>
            <a:endParaRPr lang="en-US" sz="1700" dirty="0">
              <a:solidFill>
                <a:schemeClr val="bg1"/>
              </a:solidFill>
            </a:endParaRPr>
          </a:p>
        </p:txBody>
      </p:sp>
      <p:pic>
        <p:nvPicPr>
          <p:cNvPr id="7" name="Image 2" descr="preencoded.png"/>
          <p:cNvPicPr>
            <a:picLocks noChangeAspect="1"/>
          </p:cNvPicPr>
          <p:nvPr/>
        </p:nvPicPr>
        <p:blipFill>
          <a:blip r:embed="rId5"/>
          <a:stretch>
            <a:fillRect/>
          </a:stretch>
        </p:blipFill>
        <p:spPr>
          <a:xfrm>
            <a:off x="4735830" y="3038832"/>
            <a:ext cx="546140" cy="546140"/>
          </a:xfrm>
          <a:prstGeom prst="rect">
            <a:avLst/>
          </a:prstGeom>
        </p:spPr>
      </p:pic>
      <p:sp>
        <p:nvSpPr>
          <p:cNvPr id="8" name="Text 3"/>
          <p:cNvSpPr/>
          <p:nvPr/>
        </p:nvSpPr>
        <p:spPr>
          <a:xfrm>
            <a:off x="4735830" y="3803333"/>
            <a:ext cx="2730698" cy="341352"/>
          </a:xfrm>
          <a:prstGeom prst="rect">
            <a:avLst/>
          </a:prstGeom>
          <a:noFill/>
          <a:ln/>
        </p:spPr>
        <p:txBody>
          <a:bodyPr wrap="none" lIns="0" tIns="0" rIns="0" bIns="0" rtlCol="0" anchor="t"/>
          <a:lstStyle/>
          <a:p>
            <a:pPr marL="0" indent="0" algn="l">
              <a:lnSpc>
                <a:spcPts val="2650"/>
              </a:lnSpc>
              <a:buNone/>
            </a:pPr>
            <a:r>
              <a:rPr lang="en-US" sz="2150" b="1" dirty="0">
                <a:solidFill>
                  <a:srgbClr val="E2E6E9"/>
                </a:solidFill>
                <a:latin typeface="Arial" panose="020B0604020202020204" pitchFamily="34" charset="0"/>
                <a:ea typeface="Merriweather" pitchFamily="34" charset="-122"/>
                <a:cs typeface="Arial" panose="020B0604020202020204" pitchFamily="34" charset="0"/>
              </a:rPr>
              <a:t>Complementary</a:t>
            </a:r>
            <a:endParaRPr lang="en-US" sz="2150" b="1" dirty="0">
              <a:latin typeface="Arial" panose="020B0604020202020204" pitchFamily="34" charset="0"/>
              <a:cs typeface="Arial" panose="020B0604020202020204" pitchFamily="34" charset="0"/>
            </a:endParaRPr>
          </a:p>
        </p:txBody>
      </p:sp>
      <p:sp>
        <p:nvSpPr>
          <p:cNvPr id="9" name="Text 4"/>
          <p:cNvSpPr/>
          <p:nvPr/>
        </p:nvSpPr>
        <p:spPr>
          <a:xfrm>
            <a:off x="4735830" y="4275653"/>
            <a:ext cx="3643670" cy="699135"/>
          </a:xfrm>
          <a:prstGeom prst="rect">
            <a:avLst/>
          </a:prstGeom>
          <a:noFill/>
          <a:ln/>
        </p:spPr>
        <p:txBody>
          <a:bodyPr wrap="square" lIns="0" tIns="0" rIns="0" bIns="0" rtlCol="0" anchor="t"/>
          <a:lstStyle/>
          <a:p>
            <a:pPr lvl="0">
              <a:lnSpc>
                <a:spcPct val="115000"/>
              </a:lnSpc>
              <a:spcAft>
                <a:spcPts val="800"/>
              </a:spcAft>
              <a:buSzPts val="1000"/>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Complementary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pairs of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are directly opposite each other on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Image 3" descr="preencoded.png"/>
          <p:cNvPicPr>
            <a:picLocks noChangeAspect="1"/>
          </p:cNvPicPr>
          <p:nvPr/>
        </p:nvPicPr>
        <p:blipFill>
          <a:blip r:embed="rId6"/>
          <a:stretch>
            <a:fillRect/>
          </a:stretch>
        </p:blipFill>
        <p:spPr>
          <a:xfrm>
            <a:off x="764500" y="5630108"/>
            <a:ext cx="546140" cy="546140"/>
          </a:xfrm>
          <a:prstGeom prst="rect">
            <a:avLst/>
          </a:prstGeom>
        </p:spPr>
      </p:pic>
      <p:sp>
        <p:nvSpPr>
          <p:cNvPr id="11" name="Text 5"/>
          <p:cNvSpPr/>
          <p:nvPr/>
        </p:nvSpPr>
        <p:spPr>
          <a:xfrm>
            <a:off x="764500" y="6394609"/>
            <a:ext cx="2730698" cy="341352"/>
          </a:xfrm>
          <a:prstGeom prst="rect">
            <a:avLst/>
          </a:prstGeom>
          <a:noFill/>
          <a:ln/>
        </p:spPr>
        <p:txBody>
          <a:bodyPr wrap="none" lIns="0" tIns="0" rIns="0" bIns="0" rtlCol="0" anchor="t"/>
          <a:lstStyle/>
          <a:p>
            <a:pPr marL="0" indent="0" algn="l">
              <a:lnSpc>
                <a:spcPts val="2650"/>
              </a:lnSpc>
              <a:buNone/>
            </a:pPr>
            <a:r>
              <a:rPr lang="en-US" sz="2150" b="1" dirty="0">
                <a:solidFill>
                  <a:srgbClr val="E2E6E9"/>
                </a:solidFill>
                <a:latin typeface="Arial" panose="020B0604020202020204" pitchFamily="34" charset="0"/>
                <a:ea typeface="Merriweather" pitchFamily="34" charset="-122"/>
                <a:cs typeface="Arial" panose="020B0604020202020204" pitchFamily="34" charset="0"/>
              </a:rPr>
              <a:t>Analogous</a:t>
            </a:r>
            <a:endParaRPr lang="en-US" sz="2150" b="1" dirty="0">
              <a:latin typeface="Arial" panose="020B0604020202020204" pitchFamily="34" charset="0"/>
              <a:cs typeface="Arial" panose="020B0604020202020204" pitchFamily="34" charset="0"/>
            </a:endParaRPr>
          </a:p>
        </p:txBody>
      </p:sp>
      <p:sp>
        <p:nvSpPr>
          <p:cNvPr id="12" name="Text 6"/>
          <p:cNvSpPr/>
          <p:nvPr/>
        </p:nvSpPr>
        <p:spPr>
          <a:xfrm>
            <a:off x="764500" y="6866930"/>
            <a:ext cx="3643670" cy="699135"/>
          </a:xfrm>
          <a:prstGeom prst="rect">
            <a:avLst/>
          </a:prstGeom>
          <a:noFill/>
          <a:ln/>
        </p:spPr>
        <p:txBody>
          <a:bodyPr wrap="square" lIns="0" tIns="0" rIns="0" bIns="0" rtlCol="0" anchor="t"/>
          <a:lstStyle/>
          <a:p>
            <a:pPr marL="0" indent="0" algn="l">
              <a:lnSpc>
                <a:spcPts val="2750"/>
              </a:lnSpc>
              <a:buNone/>
            </a:pPr>
            <a:r>
              <a:rPr lang="en-GB" sz="1700" dirty="0">
                <a:solidFill>
                  <a:srgbClr val="E2E6E9"/>
                </a:solidFill>
                <a:latin typeface="Arial" panose="020B0604020202020204" pitchFamily="34" charset="0"/>
                <a:ea typeface="Merriweather" pitchFamily="34" charset="-122"/>
                <a:cs typeface="Arial" panose="020B0604020202020204" pitchFamily="34" charset="0"/>
              </a:rPr>
              <a:t>Analogous </a:t>
            </a:r>
            <a:r>
              <a:rPr lang="en-GB" sz="17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700" dirty="0">
                <a:solidFill>
                  <a:srgbClr val="E2E6E9"/>
                </a:solidFill>
                <a:latin typeface="Arial" panose="020B0604020202020204" pitchFamily="34" charset="0"/>
                <a:ea typeface="Merriweather" pitchFamily="34" charset="-122"/>
                <a:cs typeface="Arial" panose="020B0604020202020204" pitchFamily="34" charset="0"/>
              </a:rPr>
              <a:t> are groups of three </a:t>
            </a:r>
            <a:r>
              <a:rPr lang="en-GB" sz="17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700" dirty="0">
                <a:solidFill>
                  <a:srgbClr val="E2E6E9"/>
                </a:solidFill>
                <a:latin typeface="Arial" panose="020B0604020202020204" pitchFamily="34" charset="0"/>
                <a:ea typeface="Merriweather" pitchFamily="34" charset="-122"/>
                <a:cs typeface="Arial" panose="020B0604020202020204" pitchFamily="34" charset="0"/>
              </a:rPr>
              <a:t> that are next to each other on the </a:t>
            </a:r>
            <a:r>
              <a:rPr lang="en-GB" sz="17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700" dirty="0">
                <a:solidFill>
                  <a:srgbClr val="E2E6E9"/>
                </a:solidFill>
                <a:latin typeface="Arial" panose="020B0604020202020204" pitchFamily="34" charset="0"/>
                <a:ea typeface="Merriweather" pitchFamily="34" charset="-122"/>
                <a:cs typeface="Arial" panose="020B0604020202020204" pitchFamily="34" charset="0"/>
              </a:rPr>
              <a:t> wheel.</a:t>
            </a:r>
            <a:endParaRPr lang="en-US" sz="1700" dirty="0">
              <a:latin typeface="Arial" panose="020B0604020202020204" pitchFamily="34" charset="0"/>
              <a:cs typeface="Arial" panose="020B0604020202020204" pitchFamily="34" charset="0"/>
            </a:endParaRPr>
          </a:p>
        </p:txBody>
      </p:sp>
      <p:pic>
        <p:nvPicPr>
          <p:cNvPr id="13" name="Image 4" descr="preencoded.png"/>
          <p:cNvPicPr>
            <a:picLocks noChangeAspect="1"/>
          </p:cNvPicPr>
          <p:nvPr/>
        </p:nvPicPr>
        <p:blipFill>
          <a:blip r:embed="rId7"/>
          <a:stretch>
            <a:fillRect/>
          </a:stretch>
        </p:blipFill>
        <p:spPr>
          <a:xfrm>
            <a:off x="4735830" y="5630108"/>
            <a:ext cx="546140" cy="546140"/>
          </a:xfrm>
          <a:prstGeom prst="rect">
            <a:avLst/>
          </a:prstGeom>
        </p:spPr>
      </p:pic>
      <p:sp>
        <p:nvSpPr>
          <p:cNvPr id="14" name="Text 7"/>
          <p:cNvSpPr/>
          <p:nvPr/>
        </p:nvSpPr>
        <p:spPr>
          <a:xfrm>
            <a:off x="4735830" y="6394609"/>
            <a:ext cx="2730698" cy="341352"/>
          </a:xfrm>
          <a:prstGeom prst="rect">
            <a:avLst/>
          </a:prstGeom>
          <a:noFill/>
          <a:ln/>
        </p:spPr>
        <p:txBody>
          <a:bodyPr wrap="none" lIns="0" tIns="0" rIns="0" bIns="0" rtlCol="0" anchor="t"/>
          <a:lstStyle/>
          <a:p>
            <a:pPr marL="0" indent="0" algn="l">
              <a:lnSpc>
                <a:spcPts val="2650"/>
              </a:lnSpc>
              <a:buNone/>
            </a:pPr>
            <a:r>
              <a:rPr lang="en-US" sz="2150" b="1" dirty="0">
                <a:solidFill>
                  <a:srgbClr val="E2E6E9"/>
                </a:solidFill>
                <a:latin typeface="Arial" panose="020B0604020202020204" pitchFamily="34" charset="0"/>
                <a:ea typeface="Merriweather" pitchFamily="34" charset="-122"/>
                <a:cs typeface="Arial" panose="020B0604020202020204" pitchFamily="34" charset="0"/>
              </a:rPr>
              <a:t>Triadic</a:t>
            </a:r>
            <a:endParaRPr lang="en-US" sz="2150" b="1" dirty="0">
              <a:latin typeface="Arial" panose="020B0604020202020204" pitchFamily="34" charset="0"/>
              <a:cs typeface="Arial" panose="020B0604020202020204" pitchFamily="34" charset="0"/>
            </a:endParaRPr>
          </a:p>
        </p:txBody>
      </p:sp>
      <p:sp>
        <p:nvSpPr>
          <p:cNvPr id="15" name="Text 8"/>
          <p:cNvSpPr/>
          <p:nvPr/>
        </p:nvSpPr>
        <p:spPr>
          <a:xfrm>
            <a:off x="4735830" y="6866930"/>
            <a:ext cx="3643670" cy="699135"/>
          </a:xfrm>
          <a:prstGeom prst="rect">
            <a:avLst/>
          </a:prstGeom>
          <a:noFill/>
          <a:ln/>
        </p:spPr>
        <p:txBody>
          <a:bodyPr wrap="square" lIns="0" tIns="0" rIns="0" bIns="0" rtlCol="0" anchor="t"/>
          <a:lstStyle/>
          <a:p>
            <a:pPr marL="0" indent="0" algn="l">
              <a:lnSpc>
                <a:spcPts val="2750"/>
              </a:lnSpc>
              <a:buNone/>
            </a:pPr>
            <a:r>
              <a:rPr lang="en-GB" sz="1700" dirty="0">
                <a:solidFill>
                  <a:srgbClr val="E2E6E9"/>
                </a:solidFill>
                <a:latin typeface="Arial" panose="020B0604020202020204" pitchFamily="34" charset="0"/>
                <a:ea typeface="Merriweather" pitchFamily="34" charset="-122"/>
                <a:cs typeface="Arial" panose="020B0604020202020204" pitchFamily="34" charset="0"/>
              </a:rPr>
              <a:t>Triadic </a:t>
            </a:r>
            <a:r>
              <a:rPr lang="en-GB" sz="17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700" dirty="0">
                <a:solidFill>
                  <a:srgbClr val="E2E6E9"/>
                </a:solidFill>
                <a:latin typeface="Arial" panose="020B0604020202020204" pitchFamily="34" charset="0"/>
                <a:ea typeface="Merriweather" pitchFamily="34" charset="-122"/>
                <a:cs typeface="Arial" panose="020B0604020202020204" pitchFamily="34" charset="0"/>
              </a:rPr>
              <a:t> schemes consist of three </a:t>
            </a:r>
            <a:r>
              <a:rPr lang="en-GB" sz="1700" dirty="0" err="1">
                <a:solidFill>
                  <a:srgbClr val="E2E6E9"/>
                </a:solidFill>
                <a:latin typeface="Arial" panose="020B0604020202020204" pitchFamily="34" charset="0"/>
                <a:ea typeface="Merriweather" pitchFamily="34" charset="-122"/>
                <a:cs typeface="Arial" panose="020B0604020202020204" pitchFamily="34" charset="0"/>
              </a:rPr>
              <a:t>colors</a:t>
            </a:r>
            <a:r>
              <a:rPr lang="en-GB" sz="1700" dirty="0">
                <a:solidFill>
                  <a:srgbClr val="E2E6E9"/>
                </a:solidFill>
                <a:latin typeface="Arial" panose="020B0604020202020204" pitchFamily="34" charset="0"/>
                <a:ea typeface="Merriweather" pitchFamily="34" charset="-122"/>
                <a:cs typeface="Arial" panose="020B0604020202020204" pitchFamily="34" charset="0"/>
              </a:rPr>
              <a:t> that are evenly spaced around the </a:t>
            </a:r>
            <a:r>
              <a:rPr lang="en-GB" sz="1700" dirty="0" err="1">
                <a:solidFill>
                  <a:srgbClr val="E2E6E9"/>
                </a:solidFill>
                <a:latin typeface="Arial" panose="020B0604020202020204" pitchFamily="34" charset="0"/>
                <a:ea typeface="Merriweather" pitchFamily="34" charset="-122"/>
                <a:cs typeface="Arial" panose="020B0604020202020204" pitchFamily="34" charset="0"/>
              </a:rPr>
              <a:t>color</a:t>
            </a:r>
            <a:r>
              <a:rPr lang="en-GB" sz="1700" dirty="0">
                <a:solidFill>
                  <a:srgbClr val="E2E6E9"/>
                </a:solidFill>
                <a:latin typeface="Arial" panose="020B0604020202020204" pitchFamily="34" charset="0"/>
                <a:ea typeface="Merriweather" pitchFamily="34" charset="-122"/>
                <a:cs typeface="Arial" panose="020B0604020202020204" pitchFamily="34" charset="0"/>
              </a:rPr>
              <a:t> wheel.</a:t>
            </a:r>
            <a:endParaRPr lang="en-US" sz="1700" dirty="0">
              <a:latin typeface="Arial" panose="020B0604020202020204" pitchFamily="34" charset="0"/>
              <a:cs typeface="Arial" panose="020B0604020202020204" pitchFamily="34" charset="0"/>
            </a:endParaRPr>
          </a:p>
        </p:txBody>
      </p:sp>
      <p:sp>
        <p:nvSpPr>
          <p:cNvPr id="16" name="Text 2">
            <a:extLst>
              <a:ext uri="{FF2B5EF4-FFF2-40B4-BE49-F238E27FC236}">
                <a16:creationId xmlns:a16="http://schemas.microsoft.com/office/drawing/2014/main" id="{C07B8810-96D8-2C34-74E6-D00A129D0DA6}"/>
              </a:ext>
            </a:extLst>
          </p:cNvPr>
          <p:cNvSpPr/>
          <p:nvPr/>
        </p:nvSpPr>
        <p:spPr>
          <a:xfrm>
            <a:off x="775526" y="1026790"/>
            <a:ext cx="7920608" cy="1579245"/>
          </a:xfrm>
          <a:prstGeom prst="rect">
            <a:avLst/>
          </a:prstGeom>
          <a:noFill/>
          <a:ln/>
        </p:spPr>
        <p:txBody>
          <a:bodyPr wrap="square" lIns="0" tIns="0" rIns="0" bIns="0" rtlCol="0" anchor="t"/>
          <a:lstStyle/>
          <a:p>
            <a:pPr>
              <a:lnSpc>
                <a:spcPct val="115000"/>
              </a:lnSpc>
              <a:spcAft>
                <a:spcPts val="800"/>
              </a:spcAft>
            </a:pP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 also known as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refer to the pleasing arrangements of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create visual interest and balance in artwork, design, and various visual compositions. By understanding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 artists and designers can evoke specific emotions, establish mood, and create visually appealing designs. Here’s an overview of some common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64500" y="230619"/>
            <a:ext cx="7614999" cy="2047756"/>
          </a:xfrm>
          <a:prstGeom prst="rect">
            <a:avLst/>
          </a:prstGeom>
          <a:noFill/>
          <a:ln/>
        </p:spPr>
        <p:txBody>
          <a:bodyPr wrap="square" lIns="0" tIns="0" rIns="0" bIns="0" rtlCol="0" anchor="t"/>
          <a:lstStyle/>
          <a:p>
            <a:pPr marL="0" indent="0">
              <a:lnSpc>
                <a:spcPts val="5350"/>
              </a:lnSpc>
              <a:buNone/>
            </a:pPr>
            <a:r>
              <a:rPr lang="en-US" sz="4300" b="1" dirty="0">
                <a:solidFill>
                  <a:schemeClr val="bg1"/>
                </a:solidFill>
                <a:latin typeface="Arial" panose="020B0604020202020204" pitchFamily="34" charset="0"/>
                <a:ea typeface="Merriweather" pitchFamily="34" charset="-122"/>
                <a:cs typeface="Arial" panose="020B0604020202020204" pitchFamily="34" charset="0"/>
              </a:rPr>
              <a:t>Color Harmonies Overview</a:t>
            </a:r>
            <a:endParaRPr lang="en-US" sz="4300" b="1" dirty="0">
              <a:solidFill>
                <a:schemeClr val="bg1"/>
              </a:solidFill>
              <a:latin typeface="Arial" panose="020B0604020202020204" pitchFamily="34" charset="0"/>
              <a:cs typeface="Arial" panose="020B0604020202020204" pitchFamily="34" charset="0"/>
            </a:endParaRPr>
          </a:p>
        </p:txBody>
      </p:sp>
      <p:pic>
        <p:nvPicPr>
          <p:cNvPr id="4" name="Image 1" descr="preencoded.png"/>
          <p:cNvPicPr>
            <a:picLocks noChangeAspect="1"/>
          </p:cNvPicPr>
          <p:nvPr/>
        </p:nvPicPr>
        <p:blipFill>
          <a:blip r:embed="rId4"/>
          <a:stretch>
            <a:fillRect/>
          </a:stretch>
        </p:blipFill>
        <p:spPr>
          <a:xfrm>
            <a:off x="764500" y="3038832"/>
            <a:ext cx="546140" cy="546140"/>
          </a:xfrm>
          <a:prstGeom prst="rect">
            <a:avLst/>
          </a:prstGeom>
        </p:spPr>
      </p:pic>
      <p:sp>
        <p:nvSpPr>
          <p:cNvPr id="5" name="Text 1"/>
          <p:cNvSpPr/>
          <p:nvPr/>
        </p:nvSpPr>
        <p:spPr>
          <a:xfrm>
            <a:off x="764500" y="3803333"/>
            <a:ext cx="2730698" cy="341352"/>
          </a:xfrm>
          <a:prstGeom prst="rect">
            <a:avLst/>
          </a:prstGeom>
          <a:noFill/>
          <a:ln/>
        </p:spPr>
        <p:txBody>
          <a:bodyPr wrap="none" lIns="0" tIns="0" rIns="0" bIns="0" rtlCol="0" anchor="t"/>
          <a:lstStyle/>
          <a:p>
            <a:pPr marL="0" indent="0" algn="l">
              <a:lnSpc>
                <a:spcPts val="2650"/>
              </a:lnSpc>
              <a:buNone/>
            </a:pPr>
            <a:r>
              <a:rPr lang="en-US" sz="2150" b="1" dirty="0">
                <a:solidFill>
                  <a:srgbClr val="E2E6E9"/>
                </a:solidFill>
                <a:latin typeface="Arial" panose="020B0604020202020204" pitchFamily="34" charset="0"/>
                <a:ea typeface="Merriweather" pitchFamily="34" charset="-122"/>
                <a:cs typeface="Arial" panose="020B0604020202020204" pitchFamily="34" charset="0"/>
              </a:rPr>
              <a:t>Split-Complementary </a:t>
            </a:r>
            <a:endParaRPr lang="en-US" sz="2150" b="1" dirty="0">
              <a:latin typeface="Arial" panose="020B0604020202020204" pitchFamily="34" charset="0"/>
              <a:cs typeface="Arial" panose="020B0604020202020204" pitchFamily="34" charset="0"/>
            </a:endParaRPr>
          </a:p>
        </p:txBody>
      </p:sp>
      <p:sp>
        <p:nvSpPr>
          <p:cNvPr id="6" name="Text 2"/>
          <p:cNvSpPr/>
          <p:nvPr/>
        </p:nvSpPr>
        <p:spPr>
          <a:xfrm>
            <a:off x="764500" y="4275653"/>
            <a:ext cx="3643670" cy="699135"/>
          </a:xfrm>
          <a:prstGeom prst="rect">
            <a:avLst/>
          </a:prstGeom>
          <a:noFill/>
          <a:ln/>
        </p:spPr>
        <p:txBody>
          <a:bodyPr wrap="square" lIns="0" tIns="0" rIns="0" bIns="0" rtlCol="0" anchor="t"/>
          <a:lstStyle/>
          <a:p>
            <a:pPr marL="0" indent="0" algn="l">
              <a:lnSpc>
                <a:spcPts val="2750"/>
              </a:lnSpc>
              <a:buNone/>
            </a:pPr>
            <a:r>
              <a:rPr lang="en-GB" sz="1800" dirty="0">
                <a:solidFill>
                  <a:schemeClr val="bg1"/>
                </a:solidFill>
                <a:effectLst/>
                <a:latin typeface="Arial" panose="020B0604020202020204" pitchFamily="34" charset="0"/>
                <a:ea typeface="Calibri" panose="020F0502020204030204" pitchFamily="34" charset="0"/>
              </a:rPr>
              <a:t>This scheme uses one base </a:t>
            </a:r>
            <a:r>
              <a:rPr lang="en-GB" sz="1800" dirty="0" err="1">
                <a:solidFill>
                  <a:schemeClr val="bg1"/>
                </a:solidFill>
                <a:effectLst/>
                <a:latin typeface="Arial" panose="020B0604020202020204" pitchFamily="34" charset="0"/>
                <a:ea typeface="Calibri" panose="020F0502020204030204" pitchFamily="34" charset="0"/>
              </a:rPr>
              <a:t>color</a:t>
            </a:r>
            <a:r>
              <a:rPr lang="en-GB" sz="1800" dirty="0">
                <a:solidFill>
                  <a:schemeClr val="bg1"/>
                </a:solidFill>
                <a:effectLst/>
                <a:latin typeface="Arial" panose="020B0604020202020204" pitchFamily="34" charset="0"/>
                <a:ea typeface="Calibri" panose="020F0502020204030204" pitchFamily="34" charset="0"/>
              </a:rPr>
              <a:t> and the two </a:t>
            </a:r>
            <a:r>
              <a:rPr lang="en-GB" sz="1800" dirty="0" err="1">
                <a:solidFill>
                  <a:schemeClr val="bg1"/>
                </a:solidFill>
                <a:effectLst/>
                <a:latin typeface="Arial" panose="020B0604020202020204" pitchFamily="34" charset="0"/>
                <a:ea typeface="Calibri" panose="020F0502020204030204" pitchFamily="34" charset="0"/>
              </a:rPr>
              <a:t>colors</a:t>
            </a:r>
            <a:r>
              <a:rPr lang="en-GB" sz="1800" dirty="0">
                <a:solidFill>
                  <a:schemeClr val="bg1"/>
                </a:solidFill>
                <a:effectLst/>
                <a:latin typeface="Arial" panose="020B0604020202020204" pitchFamily="34" charset="0"/>
                <a:ea typeface="Calibri" panose="020F0502020204030204" pitchFamily="34" charset="0"/>
              </a:rPr>
              <a:t> adjacent to its complementary </a:t>
            </a:r>
            <a:r>
              <a:rPr lang="en-GB" sz="1800" dirty="0" err="1">
                <a:solidFill>
                  <a:schemeClr val="bg1"/>
                </a:solidFill>
                <a:effectLst/>
                <a:latin typeface="Arial" panose="020B0604020202020204" pitchFamily="34" charset="0"/>
                <a:ea typeface="Calibri" panose="020F0502020204030204" pitchFamily="34" charset="0"/>
              </a:rPr>
              <a:t>color</a:t>
            </a:r>
            <a:r>
              <a:rPr lang="en-GB" sz="1800" dirty="0">
                <a:solidFill>
                  <a:schemeClr val="bg1"/>
                </a:solidFill>
                <a:effectLst/>
                <a:latin typeface="Arial" panose="020B0604020202020204" pitchFamily="34" charset="0"/>
                <a:ea typeface="Calibri" panose="020F0502020204030204" pitchFamily="34" charset="0"/>
              </a:rPr>
              <a:t>.</a:t>
            </a:r>
            <a:endParaRPr lang="en-US" sz="1700" dirty="0">
              <a:solidFill>
                <a:schemeClr val="bg1"/>
              </a:solidFill>
            </a:endParaRPr>
          </a:p>
        </p:txBody>
      </p:sp>
      <p:pic>
        <p:nvPicPr>
          <p:cNvPr id="7" name="Image 2" descr="preencoded.png"/>
          <p:cNvPicPr>
            <a:picLocks noChangeAspect="1"/>
          </p:cNvPicPr>
          <p:nvPr/>
        </p:nvPicPr>
        <p:blipFill>
          <a:blip r:embed="rId5"/>
          <a:stretch>
            <a:fillRect/>
          </a:stretch>
        </p:blipFill>
        <p:spPr>
          <a:xfrm>
            <a:off x="4735830" y="3038832"/>
            <a:ext cx="546140" cy="546140"/>
          </a:xfrm>
          <a:prstGeom prst="rect">
            <a:avLst/>
          </a:prstGeom>
        </p:spPr>
      </p:pic>
      <p:sp>
        <p:nvSpPr>
          <p:cNvPr id="8" name="Text 3"/>
          <p:cNvSpPr/>
          <p:nvPr/>
        </p:nvSpPr>
        <p:spPr>
          <a:xfrm>
            <a:off x="4735830" y="3803333"/>
            <a:ext cx="2730698" cy="341352"/>
          </a:xfrm>
          <a:prstGeom prst="rect">
            <a:avLst/>
          </a:prstGeom>
          <a:noFill/>
          <a:ln/>
        </p:spPr>
        <p:txBody>
          <a:bodyPr wrap="none" lIns="0" tIns="0" rIns="0" bIns="0" rtlCol="0" anchor="t"/>
          <a:lstStyle/>
          <a:p>
            <a:pPr marL="0" indent="0" algn="l">
              <a:lnSpc>
                <a:spcPts val="2650"/>
              </a:lnSpc>
              <a:buNone/>
            </a:pPr>
            <a:r>
              <a:rPr lang="en-US" sz="2150" b="1" dirty="0">
                <a:solidFill>
                  <a:srgbClr val="E2E6E9"/>
                </a:solidFill>
                <a:latin typeface="Arial" panose="020B0604020202020204" pitchFamily="34" charset="0"/>
                <a:ea typeface="Merriweather" pitchFamily="34" charset="-122"/>
                <a:cs typeface="Arial" panose="020B0604020202020204" pitchFamily="34" charset="0"/>
              </a:rPr>
              <a:t>Tetradic</a:t>
            </a:r>
            <a:endParaRPr lang="en-US" sz="2150" b="1" dirty="0">
              <a:latin typeface="Arial" panose="020B0604020202020204" pitchFamily="34" charset="0"/>
              <a:cs typeface="Arial" panose="020B0604020202020204" pitchFamily="34" charset="0"/>
            </a:endParaRPr>
          </a:p>
        </p:txBody>
      </p:sp>
      <p:sp>
        <p:nvSpPr>
          <p:cNvPr id="9" name="Text 4"/>
          <p:cNvSpPr/>
          <p:nvPr/>
        </p:nvSpPr>
        <p:spPr>
          <a:xfrm>
            <a:off x="4735830" y="4275653"/>
            <a:ext cx="3643670" cy="699135"/>
          </a:xfrm>
          <a:prstGeom prst="rect">
            <a:avLst/>
          </a:prstGeom>
          <a:noFill/>
          <a:ln/>
        </p:spPr>
        <p:txBody>
          <a:bodyPr wrap="square" lIns="0" tIns="0" rIns="0" bIns="0" rtlCol="0" anchor="t"/>
          <a:lstStyle/>
          <a:p>
            <a:pPr lvl="0">
              <a:lnSpc>
                <a:spcPct val="115000"/>
              </a:lnSpc>
              <a:spcAft>
                <a:spcPts val="800"/>
              </a:spcAft>
              <a:buSzPts val="1000"/>
              <a:tabLst>
                <a:tab pos="457200" algn="l"/>
              </a:tabLs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This scheme consists of two complementary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pairs, forming a rectangle on the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 2">
            <a:extLst>
              <a:ext uri="{FF2B5EF4-FFF2-40B4-BE49-F238E27FC236}">
                <a16:creationId xmlns:a16="http://schemas.microsoft.com/office/drawing/2014/main" id="{C07B8810-96D8-2C34-74E6-D00A129D0DA6}"/>
              </a:ext>
            </a:extLst>
          </p:cNvPr>
          <p:cNvSpPr/>
          <p:nvPr/>
        </p:nvSpPr>
        <p:spPr>
          <a:xfrm>
            <a:off x="775526" y="1026790"/>
            <a:ext cx="7920608" cy="1579245"/>
          </a:xfrm>
          <a:prstGeom prst="rect">
            <a:avLst/>
          </a:prstGeom>
          <a:noFill/>
          <a:ln/>
        </p:spPr>
        <p:txBody>
          <a:bodyPr wrap="square" lIns="0" tIns="0" rIns="0" bIns="0" rtlCol="0" anchor="t"/>
          <a:lstStyle/>
          <a:p>
            <a:pPr>
              <a:lnSpc>
                <a:spcPct val="115000"/>
              </a:lnSpc>
              <a:spcAft>
                <a:spcPts val="800"/>
              </a:spcAft>
            </a:pP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 also known as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refer to the pleasing arrangements of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create visual interest and balance in artwork, design, and various visual compositions. By understanding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 artists and designers can evoke specific emotions, establish mood, and create visually appealing designs. Here’s an overview of some common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51100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64500" y="230619"/>
            <a:ext cx="7614999" cy="2047756"/>
          </a:xfrm>
          <a:prstGeom prst="rect">
            <a:avLst/>
          </a:prstGeom>
          <a:noFill/>
          <a:ln/>
        </p:spPr>
        <p:txBody>
          <a:bodyPr wrap="square" lIns="0" tIns="0" rIns="0" bIns="0" rtlCol="0" anchor="t"/>
          <a:lstStyle/>
          <a:p>
            <a:pPr marL="0" indent="0">
              <a:lnSpc>
                <a:spcPts val="5350"/>
              </a:lnSpc>
              <a:buNone/>
            </a:pPr>
            <a:r>
              <a:rPr lang="en-US" sz="4300" b="1" dirty="0">
                <a:solidFill>
                  <a:schemeClr val="bg1"/>
                </a:solidFill>
                <a:latin typeface="Arial" panose="020B0604020202020204" pitchFamily="34" charset="0"/>
                <a:ea typeface="Merriweather" pitchFamily="34" charset="-122"/>
                <a:cs typeface="Arial" panose="020B0604020202020204" pitchFamily="34" charset="0"/>
              </a:rPr>
              <a:t>Color Harmonies Overview</a:t>
            </a:r>
            <a:endParaRPr lang="en-US" sz="4300" b="1" dirty="0">
              <a:solidFill>
                <a:schemeClr val="bg1"/>
              </a:solidFill>
              <a:latin typeface="Arial" panose="020B0604020202020204" pitchFamily="34" charset="0"/>
              <a:cs typeface="Arial" panose="020B0604020202020204" pitchFamily="34" charset="0"/>
            </a:endParaRPr>
          </a:p>
        </p:txBody>
      </p:sp>
      <p:sp>
        <p:nvSpPr>
          <p:cNvPr id="16" name="Text 2">
            <a:extLst>
              <a:ext uri="{FF2B5EF4-FFF2-40B4-BE49-F238E27FC236}">
                <a16:creationId xmlns:a16="http://schemas.microsoft.com/office/drawing/2014/main" id="{C07B8810-96D8-2C34-74E6-D00A129D0DA6}"/>
              </a:ext>
            </a:extLst>
          </p:cNvPr>
          <p:cNvSpPr/>
          <p:nvPr/>
        </p:nvSpPr>
        <p:spPr>
          <a:xfrm>
            <a:off x="764500" y="1293935"/>
            <a:ext cx="7920608" cy="1579245"/>
          </a:xfrm>
          <a:prstGeom prst="rect">
            <a:avLst/>
          </a:prstGeom>
          <a:noFill/>
          <a:ln/>
        </p:spPr>
        <p:txBody>
          <a:bodyPr wrap="square" lIns="0" tIns="0" rIns="0" bIns="0" rtlCol="0" anchor="t"/>
          <a:lstStyle/>
          <a:p>
            <a:pPr>
              <a:lnSpc>
                <a:spcPct val="115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Summary</a:t>
            </a:r>
          </a:p>
          <a:p>
            <a:pPr>
              <a:lnSpc>
                <a:spcPct val="115000"/>
              </a:lnSpc>
              <a:spcAft>
                <a:spcPts val="800"/>
              </a:spcAft>
            </a:pP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 are essential tools for artists and designers, providing a framework for creating visually appealing and emotionally impactful compositions. By understanding and applying these various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one can effectively manipulate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relationships to enhance visual storytelling and convey desired moods. Using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 creators can balance contrast and harmony, making their work more engaging and effective.</a:t>
            </a:r>
          </a:p>
        </p:txBody>
      </p:sp>
    </p:spTree>
    <p:extLst>
      <p:ext uri="{BB962C8B-B14F-4D97-AF65-F5344CB8AC3E}">
        <p14:creationId xmlns:p14="http://schemas.microsoft.com/office/powerpoint/2010/main" val="7462073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044369" y="3343513"/>
            <a:ext cx="8786455" cy="771287"/>
          </a:xfrm>
          <a:prstGeom prst="rect">
            <a:avLst/>
          </a:prstGeom>
          <a:noFill/>
          <a:ln/>
        </p:spPr>
        <p:txBody>
          <a:bodyPr wrap="none" lIns="0" tIns="0" rIns="0" bIns="0" rtlCol="0" anchor="t"/>
          <a:lstStyle/>
          <a:p>
            <a:pPr marL="0" indent="0" algn="ctr">
              <a:lnSpc>
                <a:spcPts val="6050"/>
              </a:lnSpc>
              <a:buNone/>
            </a:pPr>
            <a:r>
              <a:rPr lang="en-US" sz="6000" b="1" dirty="0">
                <a:solidFill>
                  <a:srgbClr val="F5F0F0"/>
                </a:solidFill>
                <a:latin typeface="Arial" panose="020B0604020202020204" pitchFamily="34" charset="0"/>
                <a:ea typeface="Merriweather" pitchFamily="34" charset="-122"/>
                <a:cs typeface="Arial" panose="020B0604020202020204" pitchFamily="34" charset="0"/>
              </a:rPr>
              <a:t>Detailed analysis of </a:t>
            </a:r>
          </a:p>
          <a:p>
            <a:pPr marL="0" indent="0" algn="ctr">
              <a:lnSpc>
                <a:spcPts val="6050"/>
              </a:lnSpc>
              <a:buNone/>
            </a:pPr>
            <a:r>
              <a:rPr lang="en-US" sz="6000" b="1" dirty="0">
                <a:solidFill>
                  <a:srgbClr val="F5F0F0"/>
                </a:solidFill>
                <a:latin typeface="Arial" panose="020B0604020202020204" pitchFamily="34" charset="0"/>
                <a:ea typeface="Merriweather" pitchFamily="34" charset="-122"/>
                <a:cs typeface="Arial" panose="020B0604020202020204" pitchFamily="34" charset="0"/>
              </a:rPr>
              <a:t>color schemes and combinations</a:t>
            </a:r>
            <a:endParaRPr lang="en-US" sz="6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98194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Complementary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6" y="1189640"/>
            <a:ext cx="9954892"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pairs of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are located directly opposite each other on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When combined, these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 a high contrast and vibrant effect. The concept of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foundational in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 as it helps to understand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relationships and how they can be effectively used in art and design.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 of Complementary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High Contrast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provide maximum contrast, making each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appear more vivid when placed next to each other. This can draw attention and create a dynamic visual effect.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Pairs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There are three primary pairs of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based on the traditional RYB (Red, Yellow, Blue)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15000"/>
              </a:lnSpc>
              <a:spcAft>
                <a:spcPts val="800"/>
              </a:spcAft>
              <a:buSzPts val="1000"/>
              <a:buFont typeface="Wingdings" panose="05000000000000000000" pitchFamily="2" charset="2"/>
              <a:buChar char=""/>
              <a:tabLst>
                <a:tab pos="13716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Green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15000"/>
              </a:lnSpc>
              <a:spcAft>
                <a:spcPts val="800"/>
              </a:spcAft>
              <a:buSzPts val="1000"/>
              <a:buFont typeface="Wingdings" panose="05000000000000000000" pitchFamily="2" charset="2"/>
              <a:buChar char=""/>
              <a:tabLst>
                <a:tab pos="13716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Orange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15000"/>
              </a:lnSpc>
              <a:spcAft>
                <a:spcPts val="800"/>
              </a:spcAft>
              <a:buSzPts val="1000"/>
              <a:buFont typeface="Wingdings" panose="05000000000000000000" pitchFamily="2" charset="2"/>
              <a:buChar char=""/>
              <a:tabLst>
                <a:tab pos="13716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Purple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Balance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When used together in a design or artwork,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create visual balance. The tension between the two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make compositions more interesting and engaging.</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1CB63BAF-ED06-BA7F-C458-DC7C74F6349D}"/>
              </a:ext>
            </a:extLst>
          </p:cNvPr>
          <p:cNvPicPr>
            <a:picLocks noChangeAspect="1"/>
          </p:cNvPicPr>
          <p:nvPr/>
        </p:nvPicPr>
        <p:blipFill>
          <a:blip r:embed="rId3"/>
          <a:stretch>
            <a:fillRect/>
          </a:stretch>
        </p:blipFill>
        <p:spPr>
          <a:xfrm>
            <a:off x="10623644" y="1667435"/>
            <a:ext cx="3651721" cy="365172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7363140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Complementary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6" y="1189640"/>
            <a:ext cx="7920608" cy="1579245"/>
          </a:xfrm>
          <a:prstGeom prst="rect">
            <a:avLst/>
          </a:prstGeom>
          <a:noFill/>
          <a:ln/>
        </p:spPr>
        <p:txBody>
          <a:bodyPr wrap="squar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 of Complementary </a:t>
            </a:r>
            <a:r>
              <a:rPr lang="en-GB" sz="20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Design and Art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Depth and Dimension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Artists use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create depth. By placing a warm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(like red) next to its cool complement (like green), they can enhance the perception of three-dimensional space in a two-dimensional work.</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Emphasizing Elements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be used to highlight specific elements in a design or artwork. By placing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next to each other, you can draw attention to particular areas, making them stand out.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Vibrancy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juxtaposition of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create a vibrant and lively aesthetic. This is often seen in graphic design, marketing materials, and artworks aimed at capturing attention.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Mixing</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When mixed,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produce neutral tones, such as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 browns. This can be useful for artists looking to tone down vibrant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 create shadows and highlights.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57E673E8-E231-833D-0755-9427DFD9FE12}"/>
              </a:ext>
            </a:extLst>
          </p:cNvPr>
          <p:cNvPicPr>
            <a:picLocks noChangeAspect="1"/>
          </p:cNvPicPr>
          <p:nvPr/>
        </p:nvPicPr>
        <p:blipFill>
          <a:blip r:embed="rId3"/>
          <a:stretch>
            <a:fillRect/>
          </a:stretch>
        </p:blipFill>
        <p:spPr>
          <a:xfrm rot="14269177">
            <a:off x="8737155" y="625615"/>
            <a:ext cx="5237698" cy="523769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189255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Complementary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6" y="1189640"/>
            <a:ext cx="6451404" cy="1579245"/>
          </a:xfrm>
          <a:prstGeom prst="rect">
            <a:avLst/>
          </a:prstGeom>
          <a:noFill/>
          <a:ln/>
        </p:spPr>
        <p:txBody>
          <a:bodyPr wrap="squar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Psychological Effects of Complementary </a:t>
            </a:r>
            <a:r>
              <a:rPr lang="en-GB" sz="20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Dynamic Energy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high contrast of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often conveys energy and excitement. This makes them effective for brands or products aiming to evoke enthusiasm.</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Tension and Balance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interplay between complementary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create a sense of tension, which can be visually stimulating. This dynamic can evoke emotions ranging from excitement to unease, depending on the context and usage.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67C9459B-4A80-57D6-8697-DFA9CCC05824}"/>
              </a:ext>
            </a:extLst>
          </p:cNvPr>
          <p:cNvPicPr>
            <a:picLocks noChangeAspect="1"/>
          </p:cNvPicPr>
          <p:nvPr/>
        </p:nvPicPr>
        <p:blipFill>
          <a:blip r:embed="rId3"/>
          <a:stretch>
            <a:fillRect/>
          </a:stretch>
        </p:blipFill>
        <p:spPr>
          <a:xfrm>
            <a:off x="7573384" y="992222"/>
            <a:ext cx="6820316" cy="682031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50923552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Complementary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1189640"/>
            <a:ext cx="8454865" cy="1579245"/>
          </a:xfrm>
          <a:prstGeom prst="rect">
            <a:avLst/>
          </a:prstGeom>
          <a:noFill/>
          <a:ln/>
        </p:spPr>
        <p:txBody>
          <a:bodyPr wrap="squar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Considerations for Using Complementary </a:t>
            </a:r>
            <a:r>
              <a:rPr lang="en-GB" sz="20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Proportions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While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striking, it's essential to consider their proportions in a design. Too much of one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overwhelm the other, leading to a less balanced composition.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Context</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emotional response to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vary based on cultural context and the surrounding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example, red and green may evoke feelings of Christmas in some cultures, while in others, they may represent nature.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Saturation and Value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Adjusting the saturation and value of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help create harmony. For instance, using a desaturated version of one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soften the contrast, making the overall design feel more cohesive.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Conclusion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play a crucial role in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 offering artists and designers a powerful tool for creating visual interest, depth, and emotional impact in their work. By understanding how to effectively utilize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one can enhance compositions and engage viewers in meaningful ways. Whether used to create vibrant artwork, effective marketing materials, or harmonious designs,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fundamental in visual communication.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A472FD4A-68C4-8F5B-AFC9-81767418303D}"/>
              </a:ext>
            </a:extLst>
          </p:cNvPr>
          <p:cNvPicPr>
            <a:picLocks noChangeAspect="1"/>
          </p:cNvPicPr>
          <p:nvPr/>
        </p:nvPicPr>
        <p:blipFill>
          <a:blip r:embed="rId3"/>
          <a:stretch>
            <a:fillRect/>
          </a:stretch>
        </p:blipFill>
        <p:spPr>
          <a:xfrm>
            <a:off x="9681850" y="1667435"/>
            <a:ext cx="4593516" cy="459351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529110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Analogous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1189640"/>
            <a:ext cx="8454865" cy="1579245"/>
          </a:xfrm>
          <a:prstGeom prst="rect">
            <a:avLst/>
          </a:prstGeom>
          <a:noFill/>
          <a:ln/>
        </p:spPr>
        <p:txBody>
          <a:bodyPr wrap="square" lIns="0" tIns="0" rIns="0" bIns="0" rtlCol="0" anchor="t"/>
          <a:lstStyle/>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groups of three or more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are next to each other on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This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harmony is characterized by a shared hue, providing a sense of cohesion and balance in a composition. Because they are adjacent,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blend well together and create a serene, harmonious visual effect.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 of Analogous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Relationships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Adjacent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Typically, an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includes one dominant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two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neighboring</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 example, if the dominant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green, the adjacent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might be yellow-green and blue-green.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Shared Hues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Since these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share a common hue, they are inherently related, making them pleasing to the eye.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Cohesion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work harmoniously together, creating a unified look. This cohesiveness can evoke feelings of calmness and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tranquility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Because of their similarities, transitions between these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feel smooth and natural.</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Vibrancy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maintain vibrancy while creating a softer palette. This makes them suitable for a variety of designs, from serene landscapes to vibrant artworks.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729D1632-468C-1975-B74C-5F6F7AE067F5}"/>
              </a:ext>
            </a:extLst>
          </p:cNvPr>
          <p:cNvPicPr>
            <a:picLocks noChangeAspect="1"/>
          </p:cNvPicPr>
          <p:nvPr/>
        </p:nvPicPr>
        <p:blipFill>
          <a:blip r:embed="rId3"/>
          <a:stretch>
            <a:fillRect/>
          </a:stretch>
        </p:blipFill>
        <p:spPr>
          <a:xfrm>
            <a:off x="9369878" y="1667435"/>
            <a:ext cx="4905487" cy="490548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1958812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Analogous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6" y="1189640"/>
            <a:ext cx="7293886" cy="1579245"/>
          </a:xfrm>
          <a:prstGeom prst="rect">
            <a:avLst/>
          </a:prstGeom>
          <a:noFill/>
          <a:ln/>
        </p:spPr>
        <p:txBody>
          <a:bodyPr wrap="square" lIns="0" tIns="0" rIns="0" bIns="0" rtlCol="0" anchor="t"/>
          <a:lstStyle/>
          <a:p>
            <a:pPr algn="just">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Examples of Analogous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Warm Analogous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Red-Orange, Orange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This palette feels energetic and inviting, perfect for designs that need to convey warmth and enthusiasm.</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Cool Analogous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 Blue-Green, Green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This combination offers a calming effect, ideal for designs that aim to evoke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tranquility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relaxation.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SzPts val="1000"/>
              <a:buFont typeface="Symbol" panose="05050102010706020507" pitchFamily="18" charset="2"/>
              <a:buChar char=""/>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Neutral Analogous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 Beige, Taupe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These muted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create a sophisticated, understated palette that feels elegant and timeless.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60B83528-35B2-CB0F-1223-003E69F0D50A}"/>
              </a:ext>
            </a:extLst>
          </p:cNvPr>
          <p:cNvPicPr>
            <a:picLocks noChangeAspect="1"/>
          </p:cNvPicPr>
          <p:nvPr/>
        </p:nvPicPr>
        <p:blipFill>
          <a:blip r:embed="rId3"/>
          <a:stretch>
            <a:fillRect/>
          </a:stretch>
        </p:blipFill>
        <p:spPr>
          <a:xfrm>
            <a:off x="9703366" y="1667435"/>
            <a:ext cx="4572000" cy="4572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4398495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Analogous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1189640"/>
            <a:ext cx="8454865" cy="1579245"/>
          </a:xfrm>
          <a:prstGeom prst="rect">
            <a:avLst/>
          </a:prstGeom>
          <a:noFill/>
          <a:ln/>
        </p:spPr>
        <p:txBody>
          <a:bodyPr wrap="square" lIns="0" tIns="0" rIns="0" bIns="0" rtlCol="0" anchor="t"/>
          <a:lstStyle/>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 of Analogous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Design and Art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Mood</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Calmness and Harmony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often used to evoke a sense of peace and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tranquility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making them popular in designs for spas, wellness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centers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nature-themed artwork.</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Energy and Warmth</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Warm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stimulate energy and excitement, suitable for marketing materials aimed at active or enthusiastic audiences.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Flow</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Because they blend well together,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be used to guide the viewer’s eye through a composition. This makes them effective in creating a visual narrative in paintings or graphic designs.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Backgrounds and Foregrounds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Designers often use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backgrounds to create a seamless transition that enhances the foreground elements. This approach can add depth and dimension to a design.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Subtlety and Depth</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By varying the saturation and value of analogous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artists can create depth and interest without introducing high contrast. This technique is particularly useful in landscapes, portraits, and nature scenes.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6F70B562-F951-5B03-15D2-BD0EEAB75B4E}"/>
              </a:ext>
            </a:extLst>
          </p:cNvPr>
          <p:cNvPicPr>
            <a:picLocks noChangeAspect="1"/>
          </p:cNvPicPr>
          <p:nvPr/>
        </p:nvPicPr>
        <p:blipFill>
          <a:blip r:embed="rId3"/>
          <a:stretch>
            <a:fillRect/>
          </a:stretch>
        </p:blipFill>
        <p:spPr>
          <a:xfrm>
            <a:off x="9650254" y="1667435"/>
            <a:ext cx="4625112" cy="46251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7947162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Split Complementary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1189640"/>
            <a:ext cx="8454865" cy="1579245"/>
          </a:xfrm>
          <a:prstGeom prst="rect">
            <a:avLst/>
          </a:prstGeom>
          <a:noFill/>
          <a:ln/>
        </p:spPr>
        <p:txBody>
          <a:bodyPr wrap="square" lIns="0" tIns="0" rIns="0" bIns="0" rtlCol="0" anchor="t"/>
          <a:lstStyle/>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Split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involve a base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the two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adjacent to its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This method maintains the contrast and vibrancy of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while providing a more nuanced and less jarring effect.</a:t>
            </a:r>
          </a:p>
          <a:p>
            <a:pPr>
              <a:lnSpc>
                <a:spcPct val="115000"/>
              </a:lnSpc>
              <a:spcAft>
                <a:spcPts val="800"/>
              </a:spcAft>
            </a:pP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 of Split Complementary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Composition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 a split complementary scheme, you select one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as the base and then choose the two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are directly next to its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on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For example: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15000"/>
              </a:lnSpc>
              <a:spcAft>
                <a:spcPts val="800"/>
              </a:spcAft>
              <a:buSzPts val="1000"/>
              <a:buFont typeface="Wingdings" panose="05000000000000000000" pitchFamily="2" charset="2"/>
              <a:buChar char=""/>
              <a:tabLst>
                <a:tab pos="13716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If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blue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the base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split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would be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red-orange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yellow-orange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1143000" lvl="2" indent="-228600">
              <a:lnSpc>
                <a:spcPct val="115000"/>
              </a:lnSpc>
              <a:spcAft>
                <a:spcPts val="800"/>
              </a:spcAft>
              <a:buSzPts val="1000"/>
              <a:buFont typeface="Wingdings" panose="05000000000000000000" pitchFamily="2" charset="2"/>
              <a:buChar char=""/>
              <a:tabLst>
                <a:tab pos="13716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If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green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the base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split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would be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purple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Contrast and Balance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This scheme offers high contrast while avoiding the intense tension created by direct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 inclusion of two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provides a more balanced composition.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Interest</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By using three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instead of two, split complementary schemes can add depth and complexity to a design, enhancing visual interest.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70FAB54F-A4D3-AF3B-6082-272AE035173A}"/>
              </a:ext>
            </a:extLst>
          </p:cNvPr>
          <p:cNvPicPr>
            <a:picLocks noChangeAspect="1"/>
          </p:cNvPicPr>
          <p:nvPr/>
        </p:nvPicPr>
        <p:blipFill>
          <a:blip r:embed="rId3"/>
          <a:stretch>
            <a:fillRect/>
          </a:stretch>
        </p:blipFill>
        <p:spPr>
          <a:xfrm>
            <a:off x="9650254" y="1667435"/>
            <a:ext cx="4625112" cy="46251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5966427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Split Complementary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1189640"/>
            <a:ext cx="8454865"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 of Split Complementary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Design and Art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Depth</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Split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be used to create depth in compositions by providing a strong focal point with the base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while using the adjacent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support it.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Dynamic and Harmonious Designs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This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can create dynamic visual experiences while maintaining harmony. It’s particularly useful in graphic design, interior design, and fashion, where striking visuals are essential.</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Flexible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Choices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Using adjacent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allows for a broader range of tones and shades, offering flexibility in how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utilized. Designers can experiment with saturation and value to achieve different effects.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Emphasis and Focal Points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base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be used for focal points or key elements, while the split complements can serve as secondary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enhance and support the overall design.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AD829771-8F9A-5CD5-66C8-C40B69D49C2E}"/>
              </a:ext>
            </a:extLst>
          </p:cNvPr>
          <p:cNvPicPr>
            <a:picLocks noChangeAspect="1"/>
          </p:cNvPicPr>
          <p:nvPr/>
        </p:nvPicPr>
        <p:blipFill>
          <a:blip r:embed="rId3"/>
          <a:stretch>
            <a:fillRect/>
          </a:stretch>
        </p:blipFill>
        <p:spPr>
          <a:xfrm>
            <a:off x="9318660" y="1667435"/>
            <a:ext cx="4956705" cy="495670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0124253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Split Complementary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1189640"/>
            <a:ext cx="8259657" cy="1579245"/>
          </a:xfrm>
          <a:prstGeom prst="rect">
            <a:avLst/>
          </a:prstGeom>
          <a:noFill/>
          <a:ln/>
        </p:spPr>
        <p:txBody>
          <a:bodyPr wrap="square" lIns="0" tIns="0" rIns="0" bIns="0" rtlCol="0" anchor="t"/>
          <a:lstStyle/>
          <a:p>
            <a:pPr algn="just">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Considerations for Using Split Complementary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Proportions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As with any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it’s important to consider the proportions of each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used. Typically, the base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is the most dominant, while the split complements should be used more sparingly to maintain balance.</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Adjustment of Tones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Adjusting the saturation and brightness of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help achieve a more cohesive look. For example, using a muted version of the split complements can soften the contrast and create a more harmonious feel.</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Contextual Relevance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Consider the emotional and cultural implications of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used in a split complementary scheme, as they can vary across different audiences and contexts.</a:t>
            </a:r>
            <a:endParaRPr lang="en-GB" sz="1600" kern="100" dirty="0">
              <a:solidFill>
                <a:schemeClr val="bg1"/>
              </a:solidFill>
              <a:latin typeface="Arial" panose="020B060402020202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Conclusion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Split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are a versatile and effective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that allows artists and designers to create vibrant yet balanced compositions. By understanding how to leverage the contrasting nature of a base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with its adjacent complements, creators can achieve depth, visual interest, and emotional engagement in their work. This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is particularly useful for dynamic designs that require a sense of energy while maintaining harmony. Whether in art, design, or marketing, mastering split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enhance the overall impact and effectiveness of visual communication.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lvl="1" algn="just">
              <a:lnSpc>
                <a:spcPct val="115000"/>
              </a:lnSpc>
              <a:spcAft>
                <a:spcPts val="800"/>
              </a:spcAft>
              <a:buSzPts val="1000"/>
              <a:tabLst>
                <a:tab pos="914400" algn="l"/>
              </a:tabLst>
            </a:pPr>
            <a:endParaRPr lang="en-GB" sz="1400" kern="1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932FAD7F-8CEB-2131-B456-E5B05D363D07}"/>
              </a:ext>
            </a:extLst>
          </p:cNvPr>
          <p:cNvPicPr>
            <a:picLocks noChangeAspect="1"/>
          </p:cNvPicPr>
          <p:nvPr/>
        </p:nvPicPr>
        <p:blipFill>
          <a:blip r:embed="rId3"/>
          <a:stretch>
            <a:fillRect/>
          </a:stretch>
        </p:blipFill>
        <p:spPr>
          <a:xfrm>
            <a:off x="9552274" y="1753254"/>
            <a:ext cx="4723091" cy="472309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2924793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Triadic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6" y="1189640"/>
            <a:ext cx="7561014" cy="1579245"/>
          </a:xfrm>
          <a:prstGeom prst="rect">
            <a:avLst/>
          </a:prstGeom>
          <a:noFill/>
          <a:ln/>
        </p:spPr>
        <p:txBody>
          <a:bodyPr wrap="square" lIns="0" tIns="0" rIns="0" bIns="0" rtlCol="0" anchor="t"/>
          <a:lstStyle/>
          <a:p>
            <a:pPr algn="just">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consists of three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that are evenly spaced around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This approach provides a vibrant and harmonious balance, allowing for a rich visual experience while maintaining a sense of unity among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 of Triadic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Even Spacing</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three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a triadic scheme are typically spaced 120 degrees apart on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wheel. This uniform spacing creates a dynamic yet balanced composition.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High Contrast</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offer significant contrast, making them visually stimulating. Each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enhances the others, leading to vibrant and energetic designs.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Vibrant Combinations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Because of the contrasting nature of 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they can create a lively aesthetic that captures attention and engages viewers.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63D84CAE-CA87-4107-DD23-066FA1179291}"/>
              </a:ext>
            </a:extLst>
          </p:cNvPr>
          <p:cNvPicPr>
            <a:picLocks noChangeAspect="1"/>
          </p:cNvPicPr>
          <p:nvPr/>
        </p:nvPicPr>
        <p:blipFill>
          <a:blip r:embed="rId3"/>
          <a:stretch>
            <a:fillRect/>
          </a:stretch>
        </p:blipFill>
        <p:spPr>
          <a:xfrm>
            <a:off x="9650254" y="1667435"/>
            <a:ext cx="4625112" cy="46251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4496389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Triadic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1189640"/>
            <a:ext cx="8454865" cy="1579245"/>
          </a:xfrm>
          <a:prstGeom prst="rect">
            <a:avLst/>
          </a:prstGeom>
          <a:noFill/>
          <a:ln/>
        </p:spPr>
        <p:txBody>
          <a:bodyPr wrap="square" lIns="0" tIns="0" rIns="0" bIns="0" rtlCol="0" anchor="t"/>
          <a:lstStyle/>
          <a:p>
            <a:pPr>
              <a:lnSpc>
                <a:spcPct val="115000"/>
              </a:lnSpc>
              <a:spcAft>
                <a:spcPts val="800"/>
              </a:spcAft>
            </a:pP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 of Triadic </a:t>
            </a:r>
            <a:r>
              <a:rPr lang="en-GB" sz="20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20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Design and Art</a:t>
            </a: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Balance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establish a sense of balance in a composition. By distributing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evenly throughout the design, artists can create a harmonious look while still maintaining visual interest.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Dynamic Compositions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vibrancy of 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is particularly effective in creating dynamic artwork, posters, or branding that aims to attract attention.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Versatile Applications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can be used across various mediums, including painting, graphic design, interior design, and fashion. Their versatility allows for creative exploration while ensuring cohesion.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Focal Points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Artists and designers can use one of the 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as the dominant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the others as accents to create focal points, guiding the viewer’s eye through the composition.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2266F331-C5EC-5B36-D2EB-D40574359A86}"/>
              </a:ext>
            </a:extLst>
          </p:cNvPr>
          <p:cNvPicPr>
            <a:picLocks noChangeAspect="1"/>
          </p:cNvPicPr>
          <p:nvPr/>
        </p:nvPicPr>
        <p:blipFill>
          <a:blip r:embed="rId3"/>
          <a:stretch>
            <a:fillRect/>
          </a:stretch>
        </p:blipFill>
        <p:spPr>
          <a:xfrm>
            <a:off x="9650254" y="1667435"/>
            <a:ext cx="4625112" cy="46251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1549150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Triadic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5" y="1189640"/>
            <a:ext cx="8454865" cy="1579245"/>
          </a:xfrm>
          <a:prstGeom prst="rect">
            <a:avLst/>
          </a:prstGeom>
          <a:noFill/>
          <a:ln/>
        </p:spPr>
        <p:txBody>
          <a:bodyPr wrap="square" lIns="0" tIns="0" rIns="0" bIns="0" rtlCol="0" anchor="t"/>
          <a:lstStyle/>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Considerations for Using Triadic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Proportions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Balance is key. Typically, one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should dominate, while the other two serve as support or accents. This helps to maintain focus without overwhelming the viewer.</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Variations in Saturation and Value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Adjusting the saturation and brightness of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help create a more cohesive look. For example, using pastel versions of the 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soften the overall effect, while using darker shades can create depth.</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Cultural Context</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have different meanings in different cultures. Understanding the cultural significance of the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used in a triadic scheme can enhance the emotional impact of the design.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Conclusion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offer a vibrant and engaging way to create visually dynamic compositions. By leveraging the balance and contrast provided by evenly spaced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artists and designers can enhance their work with energy and harmony. This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is versatile and can be applied across various creative fields, making it a valuable tool for effective visual communication. Mastering triadic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can significantly elevate the impact and appeal of any artistic or design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endeavor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462295DF-95B8-6B01-6DD7-4C26A066A9B0}"/>
              </a:ext>
            </a:extLst>
          </p:cNvPr>
          <p:cNvPicPr>
            <a:picLocks noChangeAspect="1"/>
          </p:cNvPicPr>
          <p:nvPr/>
        </p:nvPicPr>
        <p:blipFill>
          <a:blip r:embed="rId3"/>
          <a:stretch>
            <a:fillRect/>
          </a:stretch>
        </p:blipFill>
        <p:spPr>
          <a:xfrm>
            <a:off x="9520486" y="1667435"/>
            <a:ext cx="4754880" cy="475488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65872289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Tetradic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8" y="1189640"/>
            <a:ext cx="8454865" cy="1579245"/>
          </a:xfrm>
          <a:prstGeom prst="rect">
            <a:avLst/>
          </a:prstGeom>
          <a:noFill/>
          <a:ln/>
        </p:spPr>
        <p:txBody>
          <a:bodyPr wrap="square" lIns="0" tIns="0" rIns="0" bIns="0" rtlCol="0" anchor="t"/>
          <a:lstStyle/>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tetradic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also known as a double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consists of four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formed by two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pairs. This scheme provides a rich variety of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and offers a dynamic approach to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composition, making it one of the most versatile and complex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harmonies in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theory.</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 of Tetradic </a:t>
            </a: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Composition</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 tetradic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includes two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pairs. For example, if the complementary pairs are red and green, and blue and orange, the tetradic scheme would consist of </a:t>
            </a: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red, green, blue, and orange</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High Contrast</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This scheme features a strong contrast due to the presence of two complementary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pairs. The combination of these contrasting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create a vibrant and energetic design.</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sz="16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Complexity</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With four </a:t>
            </a:r>
            <a:r>
              <a:rPr lang="en-GB" sz="16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6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play, tetradic schemes can produce intricate and complex compositions. This complexity can add depth and interest to designs.</a:t>
            </a:r>
            <a:endParaRPr lang="en-GB"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203D248C-D5F1-9669-8F7C-6BA1064653F9}"/>
              </a:ext>
            </a:extLst>
          </p:cNvPr>
          <p:cNvPicPr>
            <a:picLocks noChangeAspect="1"/>
          </p:cNvPicPr>
          <p:nvPr/>
        </p:nvPicPr>
        <p:blipFill>
          <a:blip r:embed="rId3"/>
          <a:stretch>
            <a:fillRect/>
          </a:stretch>
        </p:blipFill>
        <p:spPr>
          <a:xfrm>
            <a:off x="9650254" y="1667435"/>
            <a:ext cx="4625112" cy="462511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8087235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Tetradic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8" y="1189640"/>
            <a:ext cx="8454865"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 of Tetradic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Design and Art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Balance and Interest</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use of two complementary pairs allows for a balanced yet dynamic composition. Designers can distribute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a way that leads the viewer’s eye around the design, maintaining interest.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Dynamic Visuals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Tetradic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can create visually stimulating designs, making them ideal for branding, advertisements, and vibrant artworks that require attention.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Focal Points and Accents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Artists can use one or two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as dominant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while employing the other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as accents. This helps to establish focal points while still incorporating a range of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the composition.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Exploration of Tones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flexibility of a tetradic scheme allows artists and designers to explore a variety of tones, shades, and tints, enhancing depth and dimension within their work.</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D915FE77-CD18-91C6-5EE4-E916A466ECB9}"/>
              </a:ext>
            </a:extLst>
          </p:cNvPr>
          <p:cNvPicPr>
            <a:picLocks noChangeAspect="1"/>
          </p:cNvPicPr>
          <p:nvPr/>
        </p:nvPicPr>
        <p:blipFill>
          <a:blip r:embed="rId3"/>
          <a:stretch>
            <a:fillRect/>
          </a:stretch>
        </p:blipFill>
        <p:spPr>
          <a:xfrm>
            <a:off x="9283816" y="1688951"/>
            <a:ext cx="4991549" cy="49915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2237565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Tetradic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9" y="1189640"/>
            <a:ext cx="7334980"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Considerations for Using Tetradic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Proportions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Achieving balance is crucial. It’s often best to use one or two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as dominant and the other two as secondary or accent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avoid overwhelming the viewer.</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Harmonizing with Neutrals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Incorporating neutral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(like white, black,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or beige) can help balance the vibrancy of the tetradic scheme and provide breathing space within the design.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Saturation and Value Adjustments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Varying the saturation and value of each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help create a more cohesive look. Softer, muted tones can lead to a more harmonious design, while bold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add excitement.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Contextual Relevance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Always consider the emotional and cultural significance of the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used. The meaning of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change based on cultural context, so understanding the audience is essential for effective design.</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EE0AEAF6-5AA8-4E22-633A-3968BEF812CD}"/>
              </a:ext>
            </a:extLst>
          </p:cNvPr>
          <p:cNvPicPr>
            <a:picLocks noChangeAspect="1"/>
          </p:cNvPicPr>
          <p:nvPr/>
        </p:nvPicPr>
        <p:blipFill>
          <a:blip r:embed="rId3"/>
          <a:stretch>
            <a:fillRect/>
          </a:stretch>
        </p:blipFill>
        <p:spPr>
          <a:xfrm>
            <a:off x="8353136" y="1654139"/>
            <a:ext cx="5577838" cy="46644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788584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Monochromatic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8" y="1189640"/>
            <a:ext cx="9698036"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Definition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 monochromatic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 consists of variations in lightness and saturation of a single hue. This approach focuses on one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allowing artists and designers to create a cohesive and harmonious visual experience through shades, tints, and tones of that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p>
          <a:p>
            <a:pPr>
              <a:lnSpc>
                <a:spcPct val="115000"/>
              </a:lnSpc>
              <a:spcAft>
                <a:spcPts val="800"/>
              </a:spcAft>
            </a:pP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Characteristics of Monochromatic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Single Hue</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foundation of a monochromatic scheme is a single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which is then manipulated through variations in value (lightness and darkness) and saturation (intensity or dullness).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Shades, Tints, and Tones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Shades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Created by adding black to the base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resulting in darker variations.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Tints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Created by adding white to the base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resulting in lighter variations.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Tones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Created by adding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to the base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resulting in more subdued variations.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Harmony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Monochromatic schemes are inherently harmonious because they are derived from a single hue, leading to a cohesive and unified appearance. This can evoke feelings of serenity and calmness.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FA8AD081-F017-050B-6D67-81E97DB7562A}"/>
              </a:ext>
            </a:extLst>
          </p:cNvPr>
          <p:cNvPicPr>
            <a:picLocks noChangeAspect="1"/>
          </p:cNvPicPr>
          <p:nvPr/>
        </p:nvPicPr>
        <p:blipFill>
          <a:blip r:embed="rId3"/>
          <a:stretch>
            <a:fillRect/>
          </a:stretch>
        </p:blipFill>
        <p:spPr>
          <a:xfrm>
            <a:off x="10822161" y="2517290"/>
            <a:ext cx="3539266" cy="353926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2278004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Monochromatic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8" y="1189640"/>
            <a:ext cx="8454865"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Usage of Monochromatic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in Design and Art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Creating Mood</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Monochromatic schemes can effectively convey specific moods or themes. For example, a palette of soft pinks can create a romantic atmosphere, while darker shades of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gray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evoke a more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somber</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feeling.</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Visual Depth and Dimension</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By varying the shades, tints, and tones, artists can create depth and dimension in their work. This approach allows for intricate details and gradients without the distraction of multiple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Branding and Identity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Many brands use monochromatic schemes to establish a strong visual identity. This approach can lead to recognizable branding while maintaining a sleek and professional appearance.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Focal Points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Within a monochromatic scheme, artists can create focal points by adjusting the saturation and value. A brighter or darker tone can stand out, drawing the viewer’s attention to specific elements.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263A525C-A2BD-1E01-DB4C-0147ED58C76C}"/>
              </a:ext>
            </a:extLst>
          </p:cNvPr>
          <p:cNvPicPr>
            <a:picLocks noChangeAspect="1"/>
          </p:cNvPicPr>
          <p:nvPr/>
        </p:nvPicPr>
        <p:blipFill>
          <a:blip r:embed="rId3"/>
          <a:stretch>
            <a:fillRect/>
          </a:stretch>
        </p:blipFill>
        <p:spPr>
          <a:xfrm>
            <a:off x="9283816" y="1667435"/>
            <a:ext cx="4991549" cy="49915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6294120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Monochromatic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9" y="1189640"/>
            <a:ext cx="5601548" cy="1579245"/>
          </a:xfrm>
          <a:prstGeom prst="rect">
            <a:avLst/>
          </a:prstGeom>
          <a:noFill/>
          <a:ln/>
        </p:spPr>
        <p:txBody>
          <a:bodyPr wrap="square" lIns="0" tIns="0" rIns="0" bIns="0" rtlCol="0" anchor="t"/>
          <a:lstStyle/>
          <a:p>
            <a:pPr>
              <a:lnSpc>
                <a:spcPct val="115000"/>
              </a:lnSpc>
              <a:spcAft>
                <a:spcPts val="800"/>
              </a:spcAf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Psychological Effects of Monochromatic </a:t>
            </a:r>
            <a:r>
              <a:rPr lang="en-GB" b="1"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Simplicity and Clarity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Monochromatic schemes can convey a sense of simplicity and clarity, making them effective in designs that aim to communicate a straightforward message.</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800"/>
              </a:spcAft>
              <a:buFont typeface="+mj-lt"/>
              <a:buAutoNum type="arabicPeriod"/>
              <a:tabLst>
                <a:tab pos="457200" algn="l"/>
              </a:tabLst>
            </a:pPr>
            <a:r>
              <a:rPr lang="en-GB"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Calmness and Unity</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800"/>
              </a:spcAft>
              <a:buSzPts val="1000"/>
              <a:buFont typeface="Courier New" panose="02070309020205020404" pitchFamily="49" charset="0"/>
              <a:buChar char="o"/>
              <a:tabLst>
                <a:tab pos="914400" algn="l"/>
              </a:tabLst>
            </a:pP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cohesive nature of monochromatic </a:t>
            </a:r>
            <a:r>
              <a:rPr lang="en-GB"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often evokes feelings of calmness and unity. This can be particularly effective in spaces designed for relaxation, such as spas or homes.</a:t>
            </a:r>
            <a:endParaRPr lang="en-GB"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A79ABC08-ADC5-0032-9D8A-9A2A2B057E76}"/>
              </a:ext>
            </a:extLst>
          </p:cNvPr>
          <p:cNvPicPr>
            <a:picLocks noChangeAspect="1"/>
          </p:cNvPicPr>
          <p:nvPr/>
        </p:nvPicPr>
        <p:blipFill>
          <a:blip r:embed="rId3"/>
          <a:stretch>
            <a:fillRect/>
          </a:stretch>
        </p:blipFill>
        <p:spPr>
          <a:xfrm>
            <a:off x="7067740" y="992222"/>
            <a:ext cx="6594472" cy="659447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65019778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Monochromatic Colors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8" y="1189640"/>
            <a:ext cx="10756702" cy="1579245"/>
          </a:xfrm>
          <a:prstGeom prst="rect">
            <a:avLst/>
          </a:prstGeom>
          <a:noFill/>
          <a:ln/>
        </p:spPr>
        <p:txBody>
          <a:bodyPr wrap="square" lIns="0" tIns="0" rIns="0" bIns="0" rtlCol="0" anchor="t"/>
          <a:lstStyle/>
          <a:p>
            <a:pPr>
              <a:lnSpc>
                <a:spcPct val="115000"/>
              </a:lnSpc>
              <a:spcAft>
                <a:spcPts val="800"/>
              </a:spcAft>
            </a:pPr>
            <a:r>
              <a:rPr lang="en-GB" sz="1800" b="1"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Conclusion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Monochromatic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schemes provide a unique way to create visually compelling designs while maintaining harmony and unity. By exploring the shades, tints, and tones of a single hue, artists and designers can evoke a wide range of emotions, establish strong visual identities, and enhance the depth of their work. Understanding how to effectively utilize monochromatic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colors</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can significantly elevate the impact and effectiveness of any artistic or design </a:t>
            </a:r>
            <a:r>
              <a:rPr lang="en-GB"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endeavor</a:t>
            </a:r>
            <a:r>
              <a:rPr lang="en-GB"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making it a valuable technique in visual communication.</a:t>
            </a:r>
            <a:endParaRPr lang="en-GB" sz="18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60AD11FB-AD41-7E2D-ED25-0B8A9CE7FFB7}"/>
              </a:ext>
            </a:extLst>
          </p:cNvPr>
          <p:cNvPicPr>
            <a:picLocks noChangeAspect="1"/>
          </p:cNvPicPr>
          <p:nvPr/>
        </p:nvPicPr>
        <p:blipFill>
          <a:blip r:embed="rId3"/>
          <a:stretch>
            <a:fillRect/>
          </a:stretch>
        </p:blipFill>
        <p:spPr>
          <a:xfrm>
            <a:off x="863798" y="3538518"/>
            <a:ext cx="8097322" cy="46007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435117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Summary of color Theory</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8" y="1189640"/>
            <a:ext cx="10756702" cy="3972910"/>
          </a:xfrm>
          <a:prstGeom prst="rect">
            <a:avLst/>
          </a:prstGeom>
          <a:noFill/>
          <a:ln/>
        </p:spPr>
        <p:txBody>
          <a:bodyPr wrap="square" lIns="0" tIns="0" rIns="0" bIns="0" rtlCol="0" anchor="t"/>
          <a:lstStyle/>
          <a:p>
            <a:pPr>
              <a:lnSpc>
                <a:spcPct val="115000"/>
              </a:lnSpc>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Color theory is a framework that explains how colors interact with one another and how they can be combined to create visually appealing and harmonious compositions. It serves as a guide for artists, designers, and anyone working with color to understand the relationships between different hues and how these combinations affect perception and emotion.</a:t>
            </a:r>
          </a:p>
          <a:p>
            <a:pPr>
              <a:lnSpc>
                <a:spcPct val="115000"/>
              </a:lnSpc>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At its foundation, color theory begins with the primary colors—red, blue, and yellow. These colors cannot be created by mixing others, but they serve as the base for creating all other colors. By blending primary colors together, we get the secondary colors—green, orange, and purple. Further mixing of primary and secondary colors results in tertiary colors, such as red-orange or blue-green, adding more complexity to the color palette.</a:t>
            </a:r>
          </a:p>
        </p:txBody>
      </p:sp>
    </p:spTree>
    <p:extLst>
      <p:ext uri="{BB962C8B-B14F-4D97-AF65-F5344CB8AC3E}">
        <p14:creationId xmlns:p14="http://schemas.microsoft.com/office/powerpoint/2010/main" val="277033709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863798" y="220935"/>
            <a:ext cx="8786455" cy="771287"/>
          </a:xfrm>
          <a:prstGeom prst="rect">
            <a:avLst/>
          </a:prstGeom>
          <a:noFill/>
          <a:ln/>
        </p:spPr>
        <p:txBody>
          <a:bodyPr wrap="none" lIns="0" tIns="0" rIns="0" bIns="0" rtlCol="0" anchor="t"/>
          <a:lstStyle/>
          <a:p>
            <a:pPr marL="0" indent="0">
              <a:lnSpc>
                <a:spcPts val="6050"/>
              </a:lnSpc>
              <a:buNone/>
            </a:pPr>
            <a:r>
              <a:rPr lang="en-US" sz="4850" b="1" dirty="0">
                <a:solidFill>
                  <a:srgbClr val="F5F0F0"/>
                </a:solidFill>
                <a:latin typeface="Arial" panose="020B0604020202020204" pitchFamily="34" charset="0"/>
                <a:ea typeface="Merriweather" pitchFamily="34" charset="-122"/>
                <a:cs typeface="Arial" panose="020B0604020202020204" pitchFamily="34" charset="0"/>
              </a:rPr>
              <a:t>References</a:t>
            </a:r>
            <a:endParaRPr lang="en-US" sz="4850" b="1" dirty="0">
              <a:latin typeface="Arial" panose="020B0604020202020204" pitchFamily="34" charset="0"/>
              <a:cs typeface="Arial" panose="020B0604020202020204" pitchFamily="34" charset="0"/>
            </a:endParaRPr>
          </a:p>
        </p:txBody>
      </p:sp>
      <p:sp>
        <p:nvSpPr>
          <p:cNvPr id="9" name="Text 2">
            <a:extLst>
              <a:ext uri="{FF2B5EF4-FFF2-40B4-BE49-F238E27FC236}">
                <a16:creationId xmlns:a16="http://schemas.microsoft.com/office/drawing/2014/main" id="{7029D61A-CBC3-A3CB-FC29-381DFCBAD95A}"/>
              </a:ext>
            </a:extLst>
          </p:cNvPr>
          <p:cNvSpPr/>
          <p:nvPr/>
        </p:nvSpPr>
        <p:spPr>
          <a:xfrm>
            <a:off x="863798" y="1189640"/>
            <a:ext cx="10756702" cy="3972910"/>
          </a:xfrm>
          <a:prstGeom prst="rect">
            <a:avLst/>
          </a:prstGeom>
          <a:noFill/>
          <a:ln/>
        </p:spPr>
        <p:txBody>
          <a:bodyPr wrap="square" lIns="0" tIns="0" rIns="0" bIns="0" rtlCol="0" anchor="t"/>
          <a:lstStyle/>
          <a:p>
            <a:pPr>
              <a:lnSpc>
                <a:spcPct val="115000"/>
              </a:lnSpc>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References:</a:t>
            </a:r>
          </a:p>
          <a:p>
            <a:pPr>
              <a:lnSpc>
                <a:spcPct val="115000"/>
              </a:lnSpc>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"Digital Art Fundamentals," Robin </a:t>
            </a:r>
            <a:r>
              <a:rPr lang="en-US"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Landa</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Open Textbook Library, 2020.</a:t>
            </a:r>
          </a:p>
          <a:p>
            <a:pPr>
              <a:lnSpc>
                <a:spcPct val="115000"/>
              </a:lnSpc>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"Introduction to Graphic Design," Richard Hollis, Open Library, 2013.</a:t>
            </a:r>
          </a:p>
          <a:p>
            <a:pPr>
              <a:lnSpc>
                <a:spcPct val="115000"/>
              </a:lnSpc>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"The Elements of Graphic Design," Alex W. White, Internet Archive, 2011.</a:t>
            </a:r>
          </a:p>
          <a:p>
            <a:pPr>
              <a:lnSpc>
                <a:spcPct val="115000"/>
              </a:lnSpc>
              <a:spcAft>
                <a:spcPts val="800"/>
              </a:spcAft>
            </a:pP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"Computer Graphics: Principles and Practice," John F. Hughes et al., MIT </a:t>
            </a:r>
            <a:r>
              <a:rPr lang="en-US" sz="1800" kern="100" dirty="0" err="1">
                <a:solidFill>
                  <a:schemeClr val="bg1"/>
                </a:solidFill>
                <a:effectLst/>
                <a:latin typeface="Arial" panose="020B0604020202020204" pitchFamily="34" charset="0"/>
                <a:ea typeface="Calibri" panose="020F0502020204030204" pitchFamily="34" charset="0"/>
                <a:cs typeface="Times New Roman" panose="02020603050405020304" pitchFamily="18" charset="0"/>
              </a:rPr>
              <a:t>OpenCourseWare</a:t>
            </a:r>
            <a:r>
              <a:rPr lang="en-US" sz="1800" kern="100" dirty="0">
                <a:solidFill>
                  <a:schemeClr val="bg1"/>
                </a:solidFill>
                <a:effectLst/>
                <a:latin typeface="Arial" panose="020B0604020202020204" pitchFamily="34" charset="0"/>
                <a:ea typeface="Calibri" panose="020F0502020204030204" pitchFamily="34" charset="0"/>
                <a:cs typeface="Times New Roman" panose="02020603050405020304" pitchFamily="18" charset="0"/>
              </a:rPr>
              <a:t>, 2006.</a:t>
            </a:r>
          </a:p>
        </p:txBody>
      </p:sp>
    </p:spTree>
    <p:extLst>
      <p:ext uri="{BB962C8B-B14F-4D97-AF65-F5344CB8AC3E}">
        <p14:creationId xmlns:p14="http://schemas.microsoft.com/office/powerpoint/2010/main" val="390852054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2169</TotalTime>
  <Words>6130</Words>
  <Application>Microsoft Office PowerPoint</Application>
  <PresentationFormat>Custom</PresentationFormat>
  <Paragraphs>423</Paragraphs>
  <Slides>46</Slides>
  <Notes>46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Calibri</vt:lpstr>
      <vt:lpstr>Wingdings</vt:lpstr>
      <vt:lpstr>Symbol</vt:lpstr>
      <vt:lpstr>Arial</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Trevor Kwicha</cp:lastModifiedBy>
  <cp:revision>140</cp:revision>
  <dcterms:created xsi:type="dcterms:W3CDTF">2024-10-01T08:22:53Z</dcterms:created>
  <dcterms:modified xsi:type="dcterms:W3CDTF">2024-10-07T18:07:44Z</dcterms:modified>
</cp:coreProperties>
</file>